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6"/>
  </p:notesMasterIdLst>
  <p:sldIdLst>
    <p:sldId id="256" r:id="rId5"/>
    <p:sldId id="257" r:id="rId6"/>
    <p:sldId id="258" r:id="rId7"/>
    <p:sldId id="275" r:id="rId8"/>
    <p:sldId id="276" r:id="rId9"/>
    <p:sldId id="264" r:id="rId10"/>
    <p:sldId id="265" r:id="rId11"/>
    <p:sldId id="266" r:id="rId12"/>
    <p:sldId id="278" r:id="rId13"/>
    <p:sldId id="267" r:id="rId14"/>
    <p:sldId id="277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3"/>
    <p:restoredTop sz="84867" autoAdjust="0"/>
  </p:normalViewPr>
  <p:slideViewPr>
    <p:cSldViewPr snapToGrid="0" snapToObjects="1">
      <p:cViewPr varScale="1">
        <p:scale>
          <a:sx n="82" d="100"/>
          <a:sy n="82" d="100"/>
        </p:scale>
        <p:origin x="168" y="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8E6D7-2F0A-4068-99D2-FF9FCF869D6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C60C3-5E29-42FC-B70D-0A658B41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0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and welcome, everyone! Today, we’re going to walk through the </a:t>
            </a:r>
            <a:r>
              <a:rPr lang="en-US" b="0" i="0" dirty="0">
                <a:solidFill>
                  <a:srgbClr val="1D1C1D"/>
                </a:solidFill>
                <a:effectLst/>
                <a:latin typeface="NotoSansSC"/>
              </a:rPr>
              <a:t>Virtual Data Generation for Complex Industrial Activity Recognition </a:t>
            </a:r>
            <a:r>
              <a:rPr lang="en-US" altLang="zh-CN" b="0" i="0" dirty="0">
                <a:solidFill>
                  <a:srgbClr val="1D1C1D"/>
                </a:solidFill>
                <a:effectLst/>
                <a:latin typeface="NotoSansSC"/>
              </a:rPr>
              <a:t>Tutorial.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60C3-5E29-42FC-B70D-0A658B41E7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62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evaluation, we will call the “</a:t>
            </a:r>
            <a:r>
              <a:rPr lang="en-US" dirty="0" err="1"/>
              <a:t>custom_virtual_data_generation</a:t>
            </a:r>
            <a:r>
              <a:rPr lang="en-US" dirty="0"/>
              <a:t>” function you provided to train the model, and calculate F1 score.</a:t>
            </a:r>
            <a:br>
              <a:rPr lang="en-US" dirty="0"/>
            </a:br>
            <a:r>
              <a:rPr lang="en-US" dirty="0"/>
              <a:t>We will change the random seed and split portion of the </a:t>
            </a:r>
            <a:r>
              <a:rPr lang="en-US" dirty="0" err="1"/>
              <a:t>OpenPack</a:t>
            </a:r>
            <a:r>
              <a:rPr lang="en-US" dirty="0"/>
              <a:t> dataset.</a:t>
            </a:r>
            <a:br>
              <a:rPr lang="en-US" dirty="0"/>
            </a:br>
            <a:r>
              <a:rPr lang="en-US" dirty="0"/>
              <a:t>Therefore,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dirty="0"/>
              <a:t>ensure that your data generation algorithm performs well under various settings.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60C3-5E29-42FC-B70D-0A658B41E7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22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here.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dirty="0"/>
              <a:t>Thank you for your attention! I'm happy to answer any questions you might have.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60C3-5E29-42FC-B70D-0A658B41E7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0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give me 5 to 10 minutes to introduce this challenge.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60C3-5E29-42FC-B70D-0A658B41E7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6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Virtual data </a:t>
            </a:r>
            <a:r>
              <a:rPr lang="en-US" altLang="zh-CN" dirty="0"/>
              <a:t>...</a:t>
            </a:r>
            <a:endParaRPr lang="en-US" dirty="0"/>
          </a:p>
          <a:p>
            <a:endParaRPr lang="en-US" dirty="0"/>
          </a:p>
          <a:p>
            <a:r>
              <a:rPr lang="en-US" dirty="0"/>
              <a:t>Key technologies enabling virtual data generation include </a:t>
            </a:r>
            <a:r>
              <a:rPr lang="en-US" b="1" dirty="0"/>
              <a:t>data augmentation</a:t>
            </a:r>
            <a:r>
              <a:rPr lang="en-US" dirty="0"/>
              <a:t> (which involves modifying existing data to create new, diverse samples), </a:t>
            </a:r>
            <a:r>
              <a:rPr lang="en-US" b="1" dirty="0"/>
              <a:t>Generative Adversarial Networks (GANs)</a:t>
            </a:r>
            <a:r>
              <a:rPr lang="en-US" dirty="0"/>
              <a:t> (which use a generator and discriminator in competition to produce realistic synthetic data), </a:t>
            </a:r>
            <a:r>
              <a:rPr lang="en-US" b="1" dirty="0"/>
              <a:t>Variational Autoencoders (VAEs)</a:t>
            </a:r>
            <a:r>
              <a:rPr lang="en-US" dirty="0"/>
              <a:t> (which encode data into a latent space and decode it to generate variations), </a:t>
            </a:r>
            <a:r>
              <a:rPr lang="en-US" b="1" dirty="0"/>
              <a:t>diffusion models</a:t>
            </a:r>
            <a:r>
              <a:rPr lang="en-US" dirty="0"/>
              <a:t> (which iteratively refine noise into structured data), and more.</a:t>
            </a:r>
          </a:p>
          <a:p>
            <a:endParaRPr lang="en-US" dirty="0"/>
          </a:p>
          <a:p>
            <a:r>
              <a:rPr lang="en-US" dirty="0"/>
              <a:t>Challenges in generating high-quality virtual data include but not limited to poor source data quality and mismatched data distributions compared to real-world data. So, in this challenge, you will need to consider how to generate high-quality virtual data for factory activity recognition.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60C3-5E29-42FC-B70D-0A658B41E7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37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challenge, we will attempt to use the </a:t>
            </a:r>
            <a:r>
              <a:rPr lang="en-US" dirty="0" err="1"/>
              <a:t>OpenPack</a:t>
            </a:r>
            <a:r>
              <a:rPr lang="en-US" dirty="0"/>
              <a:t> dataset's data to generate new synthetic data, aiming to improve the model's ability to recognize activities.</a:t>
            </a:r>
          </a:p>
          <a:p>
            <a:r>
              <a:rPr lang="en-US" b="1" dirty="0" err="1"/>
              <a:t>OpenPack</a:t>
            </a:r>
            <a:r>
              <a:rPr lang="en-US" dirty="0"/>
              <a:t> is the first large-scale dataset dedicated to packaging work recognition, including four distinct working scenarios. For this challenge, we will focus on using the sensor data from </a:t>
            </a:r>
            <a:r>
              <a:rPr lang="en-US" b="1" dirty="0"/>
              <a:t>Scenario 1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left figure</a:t>
            </a:r>
            <a:r>
              <a:rPr lang="en-US" dirty="0"/>
              <a:t> illustrates the work environment used for data collection.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right figure</a:t>
            </a:r>
            <a:r>
              <a:rPr lang="en-US" dirty="0"/>
              <a:t> depicts the specific activities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r>
              <a:rPr lang="en-US" dirty="0"/>
              <a:t> performed by the worker during the data collection process.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60C3-5E29-42FC-B70D-0A658B41E7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33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the sensor positions and an example of the data. In this challenge, we will use acceleration data collected from sensors placed on the </a:t>
            </a:r>
            <a:r>
              <a:rPr lang="en-US" b="1" dirty="0"/>
              <a:t>subjects' wrists</a:t>
            </a:r>
            <a:r>
              <a:rPr lang="en-US" dirty="0"/>
              <a:t>. Data from </a:t>
            </a:r>
            <a:r>
              <a:rPr lang="en-US" b="1" dirty="0"/>
              <a:t>both wrists</a:t>
            </a:r>
            <a:r>
              <a:rPr lang="en-US" dirty="0"/>
              <a:t> will be utilized for activity recognition and synthetic data generation.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60C3-5E29-42FC-B70D-0A658B41E7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32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challenge, as shown in the right figure, we will provide you with the </a:t>
            </a:r>
            <a:r>
              <a:rPr lang="en-US" b="1" dirty="0"/>
              <a:t>raw sensor data</a:t>
            </a:r>
            <a:r>
              <a:rPr lang="en-US" dirty="0"/>
              <a:t> and the </a:t>
            </a:r>
            <a:r>
              <a:rPr lang="en-US" b="1" dirty="0"/>
              <a:t>HAR network</a:t>
            </a:r>
            <a:r>
              <a:rPr lang="en-US" dirty="0"/>
              <a:t>. Your task is to design an algorithm to generate virtual data from the raw data to enhance the performance of the HAR model.</a:t>
            </a:r>
          </a:p>
          <a:p>
            <a:r>
              <a:rPr lang="en-US" dirty="0"/>
              <a:t>You can follow the example code we provide to implement and test your idea effectively.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60C3-5E29-42FC-B70D-0A658B41E7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51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 consists of </a:t>
            </a:r>
            <a:r>
              <a:rPr lang="en-US" altLang="zh-CN" dirty="0"/>
              <a:t>4</a:t>
            </a:r>
            <a:r>
              <a:rPr lang="en-US" dirty="0"/>
              <a:t> main components: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Preparation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This component handles the extraction of raw sensor data from the </a:t>
            </a:r>
            <a:r>
              <a:rPr lang="en-US" dirty="0" err="1"/>
              <a:t>OpenPack</a:t>
            </a:r>
            <a:r>
              <a:rPr lang="en-US" dirty="0"/>
              <a:t> dataset. It ensures that the raw data is loaded correctly and prepared for further processing.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 real data to generate virtual data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In this component, you will modify the code to design an algorithm for generating virtual data from the real </a:t>
            </a:r>
            <a:r>
              <a:rPr lang="en-US" dirty="0" err="1"/>
              <a:t>OpenPack</a:t>
            </a:r>
            <a:r>
              <a:rPr lang="en-US" dirty="0"/>
              <a:t> data. Your task is to: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Implement your data generation logic here.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Save the generated virtual data in the correct CSV format and at the specified path.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 the generated data to improve HAR model performance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This component tests whether the virtual data enhances the HAR model's performance. You can: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Adjust random seeds and data split ratios to verify the robustness of your code.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But</a:t>
            </a:r>
            <a:r>
              <a:rPr lang="en-US" dirty="0"/>
              <a:t>: You are not required to modify the model structure; focus only on improving the data input.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60C3-5E29-42FC-B70D-0A658B41E7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28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need to submit both the generated virtual data and all the relevant python code used to generate the virtual data.</a:t>
            </a:r>
          </a:p>
          <a:p>
            <a:r>
              <a:rPr lang="en-US" dirty="0"/>
              <a:t>Ensure that you don’t change the input and output of the “</a:t>
            </a:r>
            <a:r>
              <a:rPr lang="en-US" dirty="0" err="1"/>
              <a:t>custom_virtual_data_generation</a:t>
            </a:r>
            <a:r>
              <a:rPr lang="en-US" dirty="0"/>
              <a:t>” function, as we will use this function to evaluate your data generation algorithm.</a:t>
            </a:r>
            <a:br>
              <a:rPr lang="en-US" dirty="0"/>
            </a:br>
            <a:r>
              <a:rPr lang="en-US" dirty="0"/>
              <a:t>Additionally, ensure that the size of the generated virtual data is less than 500 </a:t>
            </a:r>
            <a:r>
              <a:rPr lang="en-US" dirty="0" err="1"/>
              <a:t>MegaBites</a:t>
            </a:r>
            <a:r>
              <a:rPr lang="en-US" dirty="0"/>
              <a:t> and is saved in the correct format.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60C3-5E29-42FC-B70D-0A658B41E7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43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29FCF-1A7D-8577-8370-A297B5BB3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A40ED0C-C675-0A03-A52B-CD05DE0E0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4A082FF-7373-DC49-DAED-10033C6BF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virtual data can be saved using the “</a:t>
            </a:r>
            <a:r>
              <a:rPr lang="en-US" dirty="0" err="1"/>
              <a:t>save_virtual_data</a:t>
            </a:r>
            <a:r>
              <a:rPr lang="en-US" dirty="0"/>
              <a:t>” function as a CSV file. In the CSV file, there are 7 columns: the first three columns contain the generated acceleration data for the left wrist, columns 4 to 6 contain the data for the right wrist, and the last column contains the activity label.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403654-ED6A-D3A5-BDB6-A14810F23C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60C3-5E29-42FC-B70D-0A658B41E7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4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5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2415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69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085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6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33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6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5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8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7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1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0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6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118"/>
            <a:ext cx="1767506" cy="5139822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9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42596"/>
            <a:ext cx="7772400" cy="1470025"/>
          </a:xfr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US" dirty="0"/>
              <a:t>Tutorial of the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37113"/>
            <a:ext cx="6400800" cy="1752600"/>
          </a:xfrm>
        </p:spPr>
        <p:txBody>
          <a:bodyPr/>
          <a:lstStyle/>
          <a:p>
            <a:r>
              <a:rPr lang="ja-JP" altLang="en-US" sz="1800" b="0" i="0">
                <a:solidFill>
                  <a:srgbClr val="1D1C1D"/>
                </a:solidFill>
                <a:effectLst/>
                <a:latin typeface="NotoSansSC"/>
              </a:rPr>
              <a:t>複雑な工場活動認識のための仮想データ生成</a:t>
            </a:r>
            <a:endParaRPr lang="en-US" altLang="ja-JP" sz="1800" b="0" i="0" dirty="0">
              <a:solidFill>
                <a:srgbClr val="1D1C1D"/>
              </a:solidFill>
              <a:effectLst/>
              <a:latin typeface="NotoSansSC"/>
            </a:endParaRPr>
          </a:p>
          <a:p>
            <a:r>
              <a:rPr lang="en-US" dirty="0"/>
              <a:t>12, Dec 2024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2200"/>
              <a:t>評価と審査基準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3328261"/>
          </a:xfrm>
        </p:spPr>
        <p:txBody>
          <a:bodyPr wrap="square">
            <a:noAutofit/>
          </a:bodyPr>
          <a:lstStyle/>
          <a:p>
            <a:r>
              <a:rPr lang="ja-JP" altLang="en-US" sz="1400" b="1"/>
              <a:t>コア メトリックとしての </a:t>
            </a:r>
            <a:r>
              <a:rPr lang="en-US" sz="1400" b="1" dirty="0"/>
              <a:t>F1 </a:t>
            </a:r>
            <a:r>
              <a:rPr lang="ja-JP" altLang="en-US" sz="1400" b="1"/>
              <a:t>スコア</a:t>
            </a:r>
            <a:r>
              <a:rPr lang="en-US" altLang="ja-JP" sz="1400" b="1" dirty="0"/>
              <a:t>: </a:t>
            </a:r>
            <a:r>
              <a:rPr lang="ja-JP" altLang="en-US" sz="1400" b="1"/>
              <a:t>テスト データでの </a:t>
            </a:r>
            <a:r>
              <a:rPr lang="en-US" sz="1400" b="1" dirty="0"/>
              <a:t>HAR </a:t>
            </a:r>
            <a:r>
              <a:rPr lang="ja-JP" altLang="en-US" sz="1400" b="1"/>
              <a:t>モデルのパフォーマンスの向上によって評価される仮想データ品質。</a:t>
            </a:r>
          </a:p>
          <a:p>
            <a:r>
              <a:rPr lang="ja-JP" altLang="en-US" sz="1400" b="1"/>
              <a:t>テスト設定</a:t>
            </a:r>
            <a:r>
              <a:rPr lang="en-US" altLang="ja-JP" sz="1400" b="1" dirty="0"/>
              <a:t>: </a:t>
            </a:r>
            <a:r>
              <a:rPr lang="ja-JP" altLang="en-US" sz="1400" b="1"/>
              <a:t>生成されたデータでトレーニングされた </a:t>
            </a:r>
            <a:r>
              <a:rPr lang="en-US" sz="1400" b="1" dirty="0"/>
              <a:t>HAR </a:t>
            </a:r>
            <a:r>
              <a:rPr lang="ja-JP" altLang="en-US" sz="1400" b="1"/>
              <a:t>モデルは、</a:t>
            </a:r>
            <a:r>
              <a:rPr lang="en-US" sz="1400" b="1" dirty="0" err="1"/>
              <a:t>OpenPack</a:t>
            </a:r>
            <a:r>
              <a:rPr lang="en-US" sz="1400" b="1" dirty="0"/>
              <a:t> </a:t>
            </a:r>
            <a:r>
              <a:rPr lang="ja-JP" altLang="en-US" sz="1400" b="1"/>
              <a:t>データセットの異なるテスト データで異なるランダム シードを使用してテストされます。</a:t>
            </a:r>
          </a:p>
          <a:p>
            <a:r>
              <a:rPr lang="ja-JP" altLang="en-US" sz="1400" b="1"/>
              <a:t>公平性の尺度</a:t>
            </a:r>
            <a:r>
              <a:rPr lang="en-US" altLang="ja-JP" sz="1400" b="1" dirty="0"/>
              <a:t>: </a:t>
            </a:r>
            <a:r>
              <a:rPr lang="ja-JP" altLang="en-US" sz="1400" b="1"/>
              <a:t>比較可能性を確保するために、すべてのアルゴリズムが同じ条件下で評価されます。</a:t>
            </a:r>
            <a:endParaRPr sz="1400" dirty="0"/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203AC4B6-B250-8A38-AFC5-DB7592A47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565" y="3129926"/>
            <a:ext cx="2883550" cy="2023212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C2C8F86E-EEC2-5AFB-D3AC-DB2927A31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565" y="948416"/>
            <a:ext cx="3677697" cy="204026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064381C-20C8-6200-FA88-14977DCE4167}"/>
              </a:ext>
            </a:extLst>
          </p:cNvPr>
          <p:cNvSpPr txBox="1"/>
          <p:nvPr/>
        </p:nvSpPr>
        <p:spPr>
          <a:xfrm>
            <a:off x="7379013" y="1600200"/>
            <a:ext cx="16108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この部分は変更され非公開になります。</a:t>
            </a:r>
            <a:endParaRPr 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D61A58-0BBE-3739-7988-B57883A3C34F}"/>
              </a:ext>
            </a:extLst>
          </p:cNvPr>
          <p:cNvSpPr txBox="1"/>
          <p:nvPr/>
        </p:nvSpPr>
        <p:spPr>
          <a:xfrm>
            <a:off x="7577647" y="3933474"/>
            <a:ext cx="156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F1</a:t>
            </a:r>
            <a:r>
              <a:rPr lang="ja-JP" altLang="en-US" sz="1400"/>
              <a:t>スコアで評価します。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94A84-37A7-1F32-7893-68146DBF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356" y="2000250"/>
            <a:ext cx="5606980" cy="1143000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/>
              <a:t>Q&amp;A</a:t>
            </a:r>
            <a:br>
              <a:rPr lang="en-US" altLang="zh-CN" dirty="0"/>
            </a:br>
            <a:r>
              <a:rPr lang="en-US" altLang="zh-CN" dirty="0"/>
              <a:t>Both English and Japanese are fine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CEA87-49BD-5C36-9BA8-787F8403EB0D}"/>
              </a:ext>
            </a:extLst>
          </p:cNvPr>
          <p:cNvSpPr txBox="1"/>
          <p:nvPr/>
        </p:nvSpPr>
        <p:spPr>
          <a:xfrm>
            <a:off x="1252806" y="3634155"/>
            <a:ext cx="6990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link:</a:t>
            </a:r>
            <a:endParaRPr lang="en-JP" dirty="0"/>
          </a:p>
          <a:p>
            <a:r>
              <a:rPr lang="en-JP" dirty="0"/>
              <a:t>https://github.com/qingxinxia/OpenPackChallenge2025</a:t>
            </a:r>
          </a:p>
        </p:txBody>
      </p:sp>
    </p:spTree>
    <p:extLst>
      <p:ext uri="{BB962C8B-B14F-4D97-AF65-F5344CB8AC3E}">
        <p14:creationId xmlns:p14="http://schemas.microsoft.com/office/powerpoint/2010/main" val="368286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200" dirty="0"/>
              <a:t>Outline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668" y="1600200"/>
            <a:ext cx="7538132" cy="2833007"/>
          </a:xfrm>
        </p:spPr>
        <p:txBody>
          <a:bodyPr/>
          <a:lstStyle/>
          <a:p>
            <a:r>
              <a:rPr lang="en-US" sz="1400" dirty="0"/>
              <a:t>Background of the Challenge</a:t>
            </a:r>
          </a:p>
          <a:p>
            <a:r>
              <a:rPr lang="en-US" sz="1400" dirty="0"/>
              <a:t>Dataset Overview</a:t>
            </a:r>
            <a:endParaRPr sz="1400" dirty="0"/>
          </a:p>
          <a:p>
            <a:r>
              <a:rPr sz="1400" dirty="0"/>
              <a:t>Challenge Overview</a:t>
            </a:r>
          </a:p>
          <a:p>
            <a:r>
              <a:rPr sz="1400" dirty="0"/>
              <a:t>Sample Notebook Walkthrough</a:t>
            </a:r>
          </a:p>
          <a:p>
            <a:r>
              <a:rPr sz="1400" dirty="0"/>
              <a:t>Sample Submission File</a:t>
            </a:r>
          </a:p>
          <a:p>
            <a:r>
              <a:rPr sz="1400" dirty="0"/>
              <a:t>Evaluation Criteria</a:t>
            </a:r>
          </a:p>
          <a:p>
            <a:r>
              <a:rPr sz="1400" dirty="0"/>
              <a:t>Questions and Answers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2200"/>
              <a:t>チャレンジの背景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472" y="1284270"/>
            <a:ext cx="7582328" cy="34686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ja-JP" altLang="en-US" sz="1600" b="1"/>
              <a:t>仮想データの出現 </a:t>
            </a:r>
            <a:r>
              <a:rPr lang="en-US" sz="1600" b="1" dirty="0"/>
              <a:t>:</a:t>
            </a:r>
          </a:p>
          <a:p>
            <a:r>
              <a:rPr lang="ja-JP" altLang="en-US" sz="1400"/>
              <a:t>仮想データ生成は、ウェアラブルセンサーを用いた工場活動認識において特に重要です。現実のデータが限られ、活動が複雑である場合、データを生成することで、さまざまなシナリオや活動におけるデータ収集の労力を削減できます。</a:t>
            </a: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600" b="1"/>
              <a:t>仮想データ生成を可能にする主要技術 </a:t>
            </a:r>
            <a:r>
              <a:rPr lang="en-US" sz="1600" b="1" dirty="0"/>
              <a:t>: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Data Augmentations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Generative Adversarial Networks (GANs)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Variational Autoencoders (VAEs)</a:t>
            </a:r>
          </a:p>
          <a:p>
            <a:pPr>
              <a:lnSpc>
                <a:spcPct val="110000"/>
              </a:lnSpc>
            </a:pPr>
            <a:r>
              <a:rPr lang="en-US" altLang="zh-CN" sz="1400" dirty="0"/>
              <a:t>Diffusion Model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Cross-domain generation (such as </a:t>
            </a:r>
            <a:r>
              <a:rPr lang="en-US" sz="1400" dirty="0" err="1"/>
              <a:t>IMUTube</a:t>
            </a:r>
            <a:r>
              <a:rPr lang="en-US" sz="1400" dirty="0"/>
              <a:t>, IIMUGPU…)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etc.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600" b="1"/>
              <a:t>高品質な仮想データを生成するための課題 </a:t>
            </a:r>
            <a:r>
              <a:rPr lang="en-US" sz="1600" b="1" dirty="0"/>
              <a:t>:</a:t>
            </a:r>
          </a:p>
          <a:p>
            <a:pPr>
              <a:lnSpc>
                <a:spcPct val="110000"/>
              </a:lnSpc>
            </a:pPr>
            <a:r>
              <a:rPr lang="ja-JP" altLang="en-US" sz="1400"/>
              <a:t>ソースデータの品質が低い</a:t>
            </a:r>
            <a:endParaRPr lang="en-US" altLang="ja-JP" sz="1400" dirty="0"/>
          </a:p>
          <a:p>
            <a:pPr>
              <a:lnSpc>
                <a:spcPct val="110000"/>
              </a:lnSpc>
            </a:pPr>
            <a:r>
              <a:rPr lang="ja-JP" altLang="en-US" sz="1400"/>
              <a:t>実データとは異なるデータ分布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12531-1468-1191-1E5F-560BEE9B7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7BF7-3D84-6BBC-5D7A-35E2CD98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2200"/>
              <a:t>データセットの概要</a:t>
            </a:r>
            <a:endParaRPr lang="en-US" sz="2200" dirty="0"/>
          </a:p>
        </p:txBody>
      </p:sp>
      <p:pic>
        <p:nvPicPr>
          <p:cNvPr id="7" name="图片 6" descr="图形用户界面&#10;&#10;中度可信度描述已自动生成">
            <a:extLst>
              <a:ext uri="{FF2B5EF4-FFF2-40B4-BE49-F238E27FC236}">
                <a16:creationId xmlns:a16="http://schemas.microsoft.com/office/drawing/2014/main" id="{34EC9EB9-B369-E4B4-9616-EE469562D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26711" y="1150274"/>
            <a:ext cx="7719729" cy="3993226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47BB0C2F-0A72-42B2-1179-E0B2A85B75B0}"/>
              </a:ext>
            </a:extLst>
          </p:cNvPr>
          <p:cNvGrpSpPr/>
          <p:nvPr/>
        </p:nvGrpSpPr>
        <p:grpSpPr>
          <a:xfrm>
            <a:off x="151895" y="2040766"/>
            <a:ext cx="3997581" cy="849052"/>
            <a:chOff x="-703385" y="1404291"/>
            <a:chExt cx="3997581" cy="84905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433C4A9-1B8B-3CC8-0937-592EEBEC007B}"/>
                </a:ext>
              </a:extLst>
            </p:cNvPr>
            <p:cNvSpPr/>
            <p:nvPr/>
          </p:nvSpPr>
          <p:spPr>
            <a:xfrm>
              <a:off x="2677886" y="1819790"/>
              <a:ext cx="616310" cy="43355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087EEBB-6630-8FAC-27F9-78A96CD5CE71}"/>
                </a:ext>
              </a:extLst>
            </p:cNvPr>
            <p:cNvSpPr txBox="1"/>
            <p:nvPr/>
          </p:nvSpPr>
          <p:spPr>
            <a:xfrm>
              <a:off x="-703385" y="1404291"/>
              <a:ext cx="33812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>
                  <a:solidFill>
                    <a:srgbClr val="FF0000"/>
                  </a:solidFill>
                </a:rPr>
                <a:t>このチャレンジでは、シナリオ</a:t>
              </a:r>
              <a:r>
                <a:rPr lang="en-US" altLang="ja-JP" sz="1600" dirty="0">
                  <a:solidFill>
                    <a:srgbClr val="FF0000"/>
                  </a:solidFill>
                </a:rPr>
                <a:t>1</a:t>
              </a:r>
              <a:r>
                <a:rPr lang="ja-JP" altLang="en-US" sz="1600">
                  <a:solidFill>
                    <a:srgbClr val="FF0000"/>
                  </a:solidFill>
                </a:rPr>
                <a:t>の加速度データを使用します。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3C60852-F2C0-A573-CF83-EB37B5BE8F0F}"/>
              </a:ext>
            </a:extLst>
          </p:cNvPr>
          <p:cNvSpPr/>
          <p:nvPr/>
        </p:nvSpPr>
        <p:spPr>
          <a:xfrm>
            <a:off x="6197600" y="2296160"/>
            <a:ext cx="1270000" cy="2755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1645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2DC39-51D3-58A8-35E1-252EC9584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1D6D-BF7B-E20F-7E6B-2A4E4721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2200"/>
              <a:t>データセットの概要</a:t>
            </a:r>
            <a:endParaRPr lang="en-US" sz="2200" dirty="0"/>
          </a:p>
        </p:txBody>
      </p:sp>
      <p:pic>
        <p:nvPicPr>
          <p:cNvPr id="4" name="图片 3" descr="日程表&#10;&#10;描述已自动生成">
            <a:extLst>
              <a:ext uri="{FF2B5EF4-FFF2-40B4-BE49-F238E27FC236}">
                <a16:creationId xmlns:a16="http://schemas.microsoft.com/office/drawing/2014/main" id="{58261D47-D1B7-439A-2704-AF2F23BA4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150" y="1733433"/>
            <a:ext cx="5464013" cy="2705334"/>
          </a:xfrm>
          <a:prstGeom prst="rect">
            <a:avLst/>
          </a:prstGeom>
        </p:spPr>
      </p:pic>
      <p:pic>
        <p:nvPicPr>
          <p:cNvPr id="6" name="图片 5" descr="图片包含 图形用户界面&#10;&#10;描述已自动生成">
            <a:extLst>
              <a:ext uri="{FF2B5EF4-FFF2-40B4-BE49-F238E27FC236}">
                <a16:creationId xmlns:a16="http://schemas.microsoft.com/office/drawing/2014/main" id="{08690BAD-47E5-68EB-FFB5-6F9489B2D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33" y="1819790"/>
            <a:ext cx="2912763" cy="1503919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76A7CC37-F651-72E4-899D-9E99C6EC30B6}"/>
              </a:ext>
            </a:extLst>
          </p:cNvPr>
          <p:cNvGrpSpPr/>
          <p:nvPr/>
        </p:nvGrpSpPr>
        <p:grpSpPr>
          <a:xfrm>
            <a:off x="307522" y="1819790"/>
            <a:ext cx="2986674" cy="2792256"/>
            <a:chOff x="307522" y="1819790"/>
            <a:chExt cx="2986674" cy="2792256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9DCFF92-88AB-C90F-55D3-6471EF68441D}"/>
                </a:ext>
              </a:extLst>
            </p:cNvPr>
            <p:cNvSpPr/>
            <p:nvPr/>
          </p:nvSpPr>
          <p:spPr>
            <a:xfrm>
              <a:off x="2677886" y="1819790"/>
              <a:ext cx="616310" cy="43355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87FD01-A499-7FD3-49FB-85B224965826}"/>
                </a:ext>
              </a:extLst>
            </p:cNvPr>
            <p:cNvSpPr/>
            <p:nvPr/>
          </p:nvSpPr>
          <p:spPr>
            <a:xfrm>
              <a:off x="307522" y="2498271"/>
              <a:ext cx="616310" cy="3410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EAA71DC-6F94-9196-6A51-90D7BE4EEF41}"/>
                </a:ext>
              </a:extLst>
            </p:cNvPr>
            <p:cNvSpPr txBox="1"/>
            <p:nvPr/>
          </p:nvSpPr>
          <p:spPr>
            <a:xfrm>
              <a:off x="457200" y="3411717"/>
              <a:ext cx="26642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このチャレンジでは、被験者の両手首からの加速度データを使用します。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6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2200"/>
              <a:t>チャレンジの概要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2539093"/>
          </a:xfrm>
        </p:spPr>
        <p:txBody>
          <a:bodyPr wrap="square">
            <a:noAutofit/>
          </a:bodyPr>
          <a:lstStyle/>
          <a:p>
            <a:r>
              <a:rPr lang="ja-JP" altLang="en-US" sz="1400" b="1"/>
              <a:t>主な目的</a:t>
            </a:r>
            <a:r>
              <a:rPr lang="en-US" altLang="ja-JP" sz="1400" b="1" dirty="0"/>
              <a:t>: </a:t>
            </a:r>
            <a:r>
              <a:rPr lang="en-US" sz="1400" b="1" dirty="0" err="1"/>
              <a:t>OpenPack</a:t>
            </a:r>
            <a:r>
              <a:rPr lang="en-US" sz="1400" b="1" dirty="0"/>
              <a:t> </a:t>
            </a:r>
            <a:r>
              <a:rPr lang="ja-JP" altLang="en-US" sz="1400" b="1"/>
              <a:t>データセットを使用して、人間の活動認識 </a:t>
            </a:r>
            <a:r>
              <a:rPr lang="en-US" altLang="ja-JP" sz="1400" b="1" dirty="0"/>
              <a:t>(</a:t>
            </a:r>
            <a:r>
              <a:rPr lang="en-US" sz="1400" b="1" dirty="0"/>
              <a:t>HAR) </a:t>
            </a:r>
            <a:r>
              <a:rPr lang="ja-JP" altLang="en-US" sz="1400" b="1"/>
              <a:t>を向上させる仮想データ生成方法を開発します。</a:t>
            </a:r>
          </a:p>
          <a:p>
            <a:r>
              <a:rPr lang="ja-JP" altLang="en-US" sz="1400" b="1"/>
              <a:t>データセットの特徴</a:t>
            </a:r>
            <a:r>
              <a:rPr lang="en-US" altLang="ja-JP" sz="1400" b="1" dirty="0"/>
              <a:t>: </a:t>
            </a:r>
            <a:r>
              <a:rPr lang="ja-JP" altLang="en-US" sz="1400" b="1"/>
              <a:t>シナリオ </a:t>
            </a:r>
            <a:r>
              <a:rPr lang="en-US" altLang="ja-JP" sz="1400" b="1" dirty="0"/>
              <a:t>1 </a:t>
            </a:r>
            <a:r>
              <a:rPr lang="ja-JP" altLang="en-US" sz="1400" b="1"/>
              <a:t>における被験者の両手首の加速度データ。</a:t>
            </a:r>
          </a:p>
          <a:p>
            <a:r>
              <a:rPr lang="ja-JP" altLang="en-US" sz="1400" b="1"/>
              <a:t>評価基準</a:t>
            </a:r>
            <a:r>
              <a:rPr lang="en-US" altLang="ja-JP" sz="1400" b="1" dirty="0"/>
              <a:t>: </a:t>
            </a:r>
            <a:r>
              <a:rPr lang="ja-JP" altLang="en-US" sz="1400" b="1"/>
              <a:t>トレーニングされた </a:t>
            </a:r>
            <a:r>
              <a:rPr lang="en-US" sz="1400" b="1" dirty="0"/>
              <a:t>HAR </a:t>
            </a:r>
            <a:r>
              <a:rPr lang="ja-JP" altLang="en-US" sz="1400" b="1"/>
              <a:t>モデルを使用して、目に見えないテスト データで計算された </a:t>
            </a:r>
            <a:r>
              <a:rPr lang="en-US" sz="1400" b="1" dirty="0"/>
              <a:t>F1 </a:t>
            </a:r>
            <a:r>
              <a:rPr lang="ja-JP" altLang="en-US" sz="1400" b="1"/>
              <a:t>スコア。</a:t>
            </a:r>
            <a:endParaRPr sz="1400" dirty="0"/>
          </a:p>
        </p:txBody>
      </p:sp>
      <p:pic>
        <p:nvPicPr>
          <p:cNvPr id="5" name="图片 4" descr="日程表&#10;&#10;描述已自动生成">
            <a:extLst>
              <a:ext uri="{FF2B5EF4-FFF2-40B4-BE49-F238E27FC236}">
                <a16:creationId xmlns:a16="http://schemas.microsoft.com/office/drawing/2014/main" id="{FE4BD761-B384-F695-AE3C-E6E8AF61C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235" t="40469" r="78862" b="44596"/>
          <a:stretch/>
        </p:blipFill>
        <p:spPr>
          <a:xfrm>
            <a:off x="5411972" y="2035612"/>
            <a:ext cx="978195" cy="404039"/>
          </a:xfrm>
          <a:prstGeom prst="rect">
            <a:avLst/>
          </a:prstGeom>
        </p:spPr>
      </p:pic>
      <p:pic>
        <p:nvPicPr>
          <p:cNvPr id="6" name="图片 5" descr="日程表&#10;&#10;描述已自动生成">
            <a:extLst>
              <a:ext uri="{FF2B5EF4-FFF2-40B4-BE49-F238E27FC236}">
                <a16:creationId xmlns:a16="http://schemas.microsoft.com/office/drawing/2014/main" id="{DCE300EE-B0A7-9CDC-1E22-473897909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235" t="40469" r="78862" b="44596"/>
          <a:stretch/>
        </p:blipFill>
        <p:spPr>
          <a:xfrm>
            <a:off x="5385499" y="3294245"/>
            <a:ext cx="978195" cy="4040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9209BF8-8994-BD5A-658E-B8D1902EBD9A}"/>
              </a:ext>
            </a:extLst>
          </p:cNvPr>
          <p:cNvSpPr txBox="1"/>
          <p:nvPr/>
        </p:nvSpPr>
        <p:spPr>
          <a:xfrm>
            <a:off x="5438441" y="1790511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Raw data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51D94B75-20DC-8243-76BF-57000EBF011E}"/>
              </a:ext>
            </a:extLst>
          </p:cNvPr>
          <p:cNvSpPr/>
          <p:nvPr/>
        </p:nvSpPr>
        <p:spPr>
          <a:xfrm>
            <a:off x="5778901" y="2440208"/>
            <a:ext cx="191389" cy="8434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617E25-B51E-A034-58EF-4C92D4920CC1}"/>
              </a:ext>
            </a:extLst>
          </p:cNvPr>
          <p:cNvSpPr txBox="1"/>
          <p:nvPr/>
        </p:nvSpPr>
        <p:spPr>
          <a:xfrm>
            <a:off x="5411972" y="3693293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Virtual data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53506727-D613-EDF7-5102-EF4627A8B18D}"/>
              </a:ext>
            </a:extLst>
          </p:cNvPr>
          <p:cNvSpPr/>
          <p:nvPr/>
        </p:nvSpPr>
        <p:spPr>
          <a:xfrm>
            <a:off x="6390167" y="2301429"/>
            <a:ext cx="297712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7A4423A-334E-D4E9-55CC-477343694BCF}"/>
              </a:ext>
            </a:extLst>
          </p:cNvPr>
          <p:cNvSpPr/>
          <p:nvPr/>
        </p:nvSpPr>
        <p:spPr>
          <a:xfrm>
            <a:off x="6538913" y="2734322"/>
            <a:ext cx="234133" cy="2336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流程图: 手动操作 12">
            <a:extLst>
              <a:ext uri="{FF2B5EF4-FFF2-40B4-BE49-F238E27FC236}">
                <a16:creationId xmlns:a16="http://schemas.microsoft.com/office/drawing/2014/main" id="{EFB711D8-5383-A6AF-4642-F4B7F634A5EB}"/>
              </a:ext>
            </a:extLst>
          </p:cNvPr>
          <p:cNvSpPr/>
          <p:nvPr/>
        </p:nvSpPr>
        <p:spPr>
          <a:xfrm rot="16200000">
            <a:off x="6783463" y="2498269"/>
            <a:ext cx="818707" cy="705734"/>
          </a:xfrm>
          <a:prstGeom prst="flowChartManualOperat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5A75D91-5616-2858-C7A3-4EC7A13EE5AE}"/>
              </a:ext>
            </a:extLst>
          </p:cNvPr>
          <p:cNvSpPr txBox="1"/>
          <p:nvPr/>
        </p:nvSpPr>
        <p:spPr>
          <a:xfrm>
            <a:off x="6879479" y="2642096"/>
            <a:ext cx="898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HAR model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BD25E52-F6A4-940C-D445-10D4FEAA45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4149" y="2423172"/>
            <a:ext cx="1174200" cy="900942"/>
          </a:xfrm>
          <a:prstGeom prst="rect">
            <a:avLst/>
          </a:prstGeom>
        </p:spPr>
      </p:pic>
      <p:sp>
        <p:nvSpPr>
          <p:cNvPr id="20" name="箭头: 右 19">
            <a:extLst>
              <a:ext uri="{FF2B5EF4-FFF2-40B4-BE49-F238E27FC236}">
                <a16:creationId xmlns:a16="http://schemas.microsoft.com/office/drawing/2014/main" id="{FFB1E8E2-BA25-4374-E00D-3CBCB326D4B7}"/>
              </a:ext>
            </a:extLst>
          </p:cNvPr>
          <p:cNvSpPr/>
          <p:nvPr/>
        </p:nvSpPr>
        <p:spPr>
          <a:xfrm>
            <a:off x="7649019" y="2734322"/>
            <a:ext cx="234133" cy="2336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F2C7E4A-36BF-CFE3-1D21-78BE009103E7}"/>
              </a:ext>
            </a:extLst>
          </p:cNvPr>
          <p:cNvSpPr/>
          <p:nvPr/>
        </p:nvSpPr>
        <p:spPr>
          <a:xfrm>
            <a:off x="5331121" y="2568574"/>
            <a:ext cx="1074105" cy="51392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Virtual data generation algorithm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FC48971-0742-BF4A-BE8D-901705CCC62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859238" y="2825535"/>
            <a:ext cx="471883" cy="131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7B0B33F-CAC8-4887-A549-65B0D277C312}"/>
              </a:ext>
            </a:extLst>
          </p:cNvPr>
          <p:cNvSpPr/>
          <p:nvPr/>
        </p:nvSpPr>
        <p:spPr>
          <a:xfrm>
            <a:off x="1946327" y="4110291"/>
            <a:ext cx="55707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参加者が修正する必要があるのは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2200"/>
              <a:t>サンプルノートブックのウォークスルー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3869"/>
            <a:ext cx="5269219" cy="2730349"/>
          </a:xfrm>
        </p:spPr>
        <p:txBody>
          <a:bodyPr wrap="square">
            <a:noAutofit/>
          </a:bodyPr>
          <a:lstStyle/>
          <a:p>
            <a:r>
              <a:rPr lang="ja-JP" altLang="en-US" sz="1400" b="1"/>
              <a:t>コードの可用性</a:t>
            </a:r>
            <a:r>
              <a:rPr lang="en-US" altLang="ja-JP" sz="1400" b="1" dirty="0"/>
              <a:t>: </a:t>
            </a:r>
            <a:r>
              <a:rPr lang="ja-JP" altLang="en-US" sz="1400" b="1"/>
              <a:t>迅速なセットアップと実行のために、</a:t>
            </a:r>
            <a:r>
              <a:rPr lang="en-US" sz="1400" b="1" dirty="0"/>
              <a:t>Google </a:t>
            </a:r>
            <a:r>
              <a:rPr lang="en-US" sz="1400" b="1" dirty="0" err="1"/>
              <a:t>Colab</a:t>
            </a:r>
            <a:r>
              <a:rPr lang="en-US" sz="1400" b="1" dirty="0"/>
              <a:t> </a:t>
            </a:r>
            <a:r>
              <a:rPr lang="ja-JP" altLang="en-US" sz="1400" b="1"/>
              <a:t>に事前構成された </a:t>
            </a:r>
            <a:r>
              <a:rPr lang="en-US" sz="1400" b="1" dirty="0" err="1"/>
              <a:t>Jupyter</a:t>
            </a:r>
            <a:r>
              <a:rPr lang="en-US" sz="1400" b="1" dirty="0"/>
              <a:t> </a:t>
            </a:r>
            <a:r>
              <a:rPr lang="ja-JP" altLang="en-US" sz="1400" b="1"/>
              <a:t>ノートブックが用意されています。</a:t>
            </a:r>
          </a:p>
          <a:p>
            <a:r>
              <a:rPr lang="ja-JP" altLang="en-US" sz="1400" b="1"/>
              <a:t>デモ機能</a:t>
            </a:r>
            <a:r>
              <a:rPr lang="en-US" altLang="ja-JP" sz="1400" b="1" dirty="0"/>
              <a:t>:</a:t>
            </a:r>
          </a:p>
          <a:p>
            <a:pPr lvl="1"/>
            <a:r>
              <a:rPr lang="ja-JP" altLang="en-US" sz="1250" b="1"/>
              <a:t>準備</a:t>
            </a:r>
          </a:p>
          <a:p>
            <a:pPr lvl="1"/>
            <a:r>
              <a:rPr lang="ja-JP" altLang="en-US" sz="1250" b="1"/>
              <a:t>実際のデータを使用して仮想データを生成する</a:t>
            </a:r>
          </a:p>
          <a:p>
            <a:pPr lvl="1"/>
            <a:r>
              <a:rPr lang="ja-JP" altLang="en-US" sz="1250" b="1"/>
              <a:t>生成されたデータを使用して </a:t>
            </a:r>
            <a:r>
              <a:rPr lang="en-US" sz="1250" b="1" dirty="0"/>
              <a:t>HAR </a:t>
            </a:r>
            <a:r>
              <a:rPr lang="ja-JP" altLang="en-US" sz="1250" b="1"/>
              <a:t>モデルのパフォーマンスを向上させる</a:t>
            </a:r>
          </a:p>
          <a:p>
            <a:pPr lvl="1"/>
            <a:r>
              <a:rPr lang="ja-JP" altLang="en-US" sz="1250" b="1"/>
              <a:t>提出コード</a:t>
            </a:r>
          </a:p>
          <a:p>
            <a:r>
              <a:rPr lang="ja-JP" altLang="en-US" sz="1400" b="1"/>
              <a:t>使いやすさ</a:t>
            </a:r>
            <a:r>
              <a:rPr lang="en-US" altLang="ja-JP" sz="1400" b="1" dirty="0"/>
              <a:t>: </a:t>
            </a:r>
            <a:r>
              <a:rPr lang="ja-JP" altLang="en-US" sz="1400" b="1"/>
              <a:t>直感的なノートブック設計により、参加者はコードを変更してアイデアをテストできます。</a:t>
            </a:r>
            <a:endParaRPr sz="1400" dirty="0"/>
          </a:p>
        </p:txBody>
      </p:sp>
      <p:pic>
        <p:nvPicPr>
          <p:cNvPr id="6" name="图片 5" descr="表格&#10;&#10;描述已自动生成">
            <a:extLst>
              <a:ext uri="{FF2B5EF4-FFF2-40B4-BE49-F238E27FC236}">
                <a16:creationId xmlns:a16="http://schemas.microsoft.com/office/drawing/2014/main" id="{3C4A620E-C6D7-014F-CBEB-72DE7ED80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87" y="848475"/>
            <a:ext cx="3120013" cy="429502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E82B05A-E6AE-802D-4721-440439FB44F6}"/>
              </a:ext>
            </a:extLst>
          </p:cNvPr>
          <p:cNvSpPr/>
          <p:nvPr/>
        </p:nvSpPr>
        <p:spPr>
          <a:xfrm flipH="1" flipV="1">
            <a:off x="6023987" y="1040003"/>
            <a:ext cx="2943025" cy="200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089F47-5246-8EF5-02A2-513B301798E6}"/>
              </a:ext>
            </a:extLst>
          </p:cNvPr>
          <p:cNvSpPr/>
          <p:nvPr/>
        </p:nvSpPr>
        <p:spPr>
          <a:xfrm flipH="1" flipV="1">
            <a:off x="6023987" y="2659044"/>
            <a:ext cx="2943025" cy="200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80293E-EB86-8712-B3D3-379888B03BB8}"/>
              </a:ext>
            </a:extLst>
          </p:cNvPr>
          <p:cNvSpPr/>
          <p:nvPr/>
        </p:nvSpPr>
        <p:spPr>
          <a:xfrm flipH="1" flipV="1">
            <a:off x="6023987" y="4935939"/>
            <a:ext cx="2943025" cy="200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DCC88126-C969-ECC9-7979-A339A6809A91}"/>
              </a:ext>
            </a:extLst>
          </p:cNvPr>
          <p:cNvSpPr/>
          <p:nvPr/>
        </p:nvSpPr>
        <p:spPr>
          <a:xfrm>
            <a:off x="5903407" y="4063304"/>
            <a:ext cx="366764" cy="5970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784E80-B994-7182-FAC4-1D45E154CDCA}"/>
              </a:ext>
            </a:extLst>
          </p:cNvPr>
          <p:cNvSpPr txBox="1"/>
          <p:nvPr/>
        </p:nvSpPr>
        <p:spPr>
          <a:xfrm>
            <a:off x="3592771" y="4278085"/>
            <a:ext cx="2451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>
                <a:solidFill>
                  <a:srgbClr val="FF0000"/>
                </a:solidFill>
              </a:rPr>
              <a:t>ここでコードを設計する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CDAE3C-F6F7-3335-4CF8-157E0E3676AD}"/>
              </a:ext>
            </a:extLst>
          </p:cNvPr>
          <p:cNvSpPr txBox="1"/>
          <p:nvPr/>
        </p:nvSpPr>
        <p:spPr>
          <a:xfrm>
            <a:off x="2170637" y="4652385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>
                <a:solidFill>
                  <a:srgbClr val="FF0000"/>
                </a:solidFill>
              </a:rPr>
              <a:t>生成されたデータのサイズを確認する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39DBCC0-7252-311E-52DA-7757ADC22EF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843437" y="4821662"/>
            <a:ext cx="381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2200"/>
              <a:t>提出ファイルサンプル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087783"/>
            <a:ext cx="4610922" cy="4525963"/>
          </a:xfrm>
        </p:spPr>
        <p:txBody>
          <a:bodyPr wrap="square">
            <a:noAutofit/>
          </a:bodyPr>
          <a:lstStyle/>
          <a:p>
            <a:r>
              <a:rPr lang="ja-JP" altLang="en-US" sz="1400" b="1"/>
              <a:t>提出形式：参加者は（</a:t>
            </a:r>
            <a:r>
              <a:rPr lang="en-US" altLang="ja-JP" sz="1400" b="1" dirty="0"/>
              <a:t>1</a:t>
            </a:r>
            <a:r>
              <a:rPr lang="ja-JP" altLang="en-US" sz="1400" b="1"/>
              <a:t>）「</a:t>
            </a:r>
            <a:r>
              <a:rPr lang="en-US" sz="1400" b="1" dirty="0" err="1"/>
              <a:t>custom_virtual_data_generation</a:t>
            </a:r>
            <a:r>
              <a:rPr lang="en-US" sz="1400" b="1" dirty="0"/>
              <a:t>」</a:t>
            </a:r>
            <a:r>
              <a:rPr lang="ja-JP" altLang="en-US" sz="1400" b="1"/>
              <a:t>関数に関連する仮想データ生成関数を含む「</a:t>
            </a:r>
            <a:r>
              <a:rPr lang="en-US" altLang="ja-JP" sz="1400" b="1" dirty="0"/>
              <a:t>.</a:t>
            </a:r>
            <a:r>
              <a:rPr lang="en-US" sz="1400" b="1" dirty="0" err="1"/>
              <a:t>py</a:t>
            </a:r>
            <a:r>
              <a:rPr lang="en-US" sz="1400" b="1" dirty="0"/>
              <a:t>」</a:t>
            </a:r>
            <a:r>
              <a:rPr lang="ja-JP" altLang="en-US" sz="1400" b="1"/>
              <a:t>ファイルと（</a:t>
            </a:r>
            <a:r>
              <a:rPr lang="en-US" altLang="ja-JP" sz="1400" b="1" dirty="0"/>
              <a:t>2</a:t>
            </a:r>
            <a:r>
              <a:rPr lang="ja-JP" altLang="en-US" sz="1400" b="1"/>
              <a:t>）生成された仮想データを提出する必要があります。</a:t>
            </a:r>
            <a:endParaRPr lang="en-US" altLang="ja-JP" sz="1400" b="1" dirty="0"/>
          </a:p>
          <a:p>
            <a:r>
              <a:rPr lang="ja-JP" altLang="en-US" sz="1400" b="1"/>
              <a:t>必要な詳細</a:t>
            </a:r>
            <a:r>
              <a:rPr lang="en-US" altLang="ja-JP" sz="1400" b="1" dirty="0"/>
              <a:t>:</a:t>
            </a:r>
          </a:p>
          <a:p>
            <a:pPr lvl="1"/>
            <a:r>
              <a:rPr lang="ja-JP" altLang="en-US" sz="1250" b="1"/>
              <a:t>「</a:t>
            </a:r>
            <a:r>
              <a:rPr lang="en-US" sz="1250" b="1" dirty="0" err="1"/>
              <a:t>custom_virtual_data_generation</a:t>
            </a:r>
            <a:r>
              <a:rPr lang="en-US" sz="1250" b="1" dirty="0"/>
              <a:t>」</a:t>
            </a:r>
            <a:r>
              <a:rPr lang="ja-JP" altLang="en-US" sz="1250" b="1"/>
              <a:t>関数の入力と出力を変更せずに維持します。</a:t>
            </a:r>
          </a:p>
          <a:p>
            <a:pPr lvl="1"/>
            <a:r>
              <a:rPr lang="ja-JP" altLang="en-US" sz="1250" b="1"/>
              <a:t>仮想データを正しい形式 </a:t>
            </a:r>
            <a:r>
              <a:rPr lang="en-US" altLang="ja-JP" sz="1250" b="1" dirty="0"/>
              <a:t>(</a:t>
            </a:r>
            <a:r>
              <a:rPr lang="en-US" sz="1250" b="1" dirty="0"/>
              <a:t>data/virtual) </a:t>
            </a:r>
            <a:r>
              <a:rPr lang="ja-JP" altLang="en-US" sz="1250" b="1"/>
              <a:t>で保存します。</a:t>
            </a:r>
          </a:p>
          <a:p>
            <a:pPr lvl="1"/>
            <a:r>
              <a:rPr lang="ja-JP" altLang="en-US" sz="1250" b="1"/>
              <a:t>「</a:t>
            </a:r>
            <a:r>
              <a:rPr lang="en-US" sz="1250" b="1" dirty="0"/>
              <a:t>virtual」</a:t>
            </a:r>
            <a:r>
              <a:rPr lang="ja-JP" altLang="en-US" sz="1250" b="1"/>
              <a:t>ディレクトリにある生成データのファイル サイズは </a:t>
            </a:r>
            <a:r>
              <a:rPr lang="en-US" altLang="ja-JP" sz="1250" b="1" dirty="0"/>
              <a:t>500 </a:t>
            </a:r>
            <a:r>
              <a:rPr lang="en-US" sz="1250" b="1" dirty="0"/>
              <a:t>MB </a:t>
            </a:r>
            <a:r>
              <a:rPr lang="ja-JP" altLang="en-US" sz="1250" b="1"/>
              <a:t>に制限する必要があります。</a:t>
            </a:r>
            <a:endParaRPr lang="en-US" altLang="ja-JP" sz="1250" b="1" dirty="0"/>
          </a:p>
          <a:p>
            <a:r>
              <a:rPr lang="ja-JP" altLang="en-US" sz="1400" b="1"/>
              <a:t>互換性</a:t>
            </a:r>
            <a:r>
              <a:rPr lang="en-US" altLang="ja-JP" sz="1400" b="1" dirty="0"/>
              <a:t>: </a:t>
            </a:r>
            <a:r>
              <a:rPr lang="en-US" sz="1400" b="1" dirty="0"/>
              <a:t>Google </a:t>
            </a:r>
            <a:r>
              <a:rPr lang="en-US" sz="1400" b="1" dirty="0" err="1"/>
              <a:t>Colab</a:t>
            </a:r>
            <a:r>
              <a:rPr lang="en-US" sz="1400" b="1" dirty="0"/>
              <a:t> </a:t>
            </a:r>
            <a:r>
              <a:rPr lang="ja-JP" altLang="en-US" sz="1400" b="1"/>
              <a:t>で実行可能で、出力が指定されたパスに保存される必要があります。ただし、参加者は自分のコンピューターでコードを実行できます。</a:t>
            </a:r>
            <a:endParaRPr sz="1400" dirty="0"/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54346653-9C28-E9C4-704B-24CFA3ADB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642" y="1075680"/>
            <a:ext cx="3832262" cy="403767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803A59A-18C6-41E6-F1E2-E9061B73AC26}"/>
              </a:ext>
            </a:extLst>
          </p:cNvPr>
          <p:cNvSpPr/>
          <p:nvPr/>
        </p:nvSpPr>
        <p:spPr>
          <a:xfrm flipH="1" flipV="1">
            <a:off x="5286574" y="1723291"/>
            <a:ext cx="2943025" cy="200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B072AE-58C0-4084-2185-4ED395C23DD2}"/>
              </a:ext>
            </a:extLst>
          </p:cNvPr>
          <p:cNvSpPr txBox="1"/>
          <p:nvPr/>
        </p:nvSpPr>
        <p:spPr>
          <a:xfrm>
            <a:off x="6701425" y="1472081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入力を変更しないでください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4112E-B73F-17F7-C47F-3BA8A8330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3CB3-368A-CCCC-3679-72935FC0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2200"/>
              <a:t>提出ファイルサンプル</a:t>
            </a:r>
            <a:endParaRPr sz="2200" dirty="0"/>
          </a:p>
        </p:txBody>
      </p: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8B8E69B8-E634-6DE4-AB57-E9E6E9691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321" y="2329335"/>
            <a:ext cx="3859637" cy="17642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B43145B-ED28-59EF-E307-4D71B6329DA2}"/>
              </a:ext>
            </a:extLst>
          </p:cNvPr>
          <p:cNvSpPr txBox="1"/>
          <p:nvPr/>
        </p:nvSpPr>
        <p:spPr>
          <a:xfrm>
            <a:off x="5307967" y="1988841"/>
            <a:ext cx="3211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仮想データ形式の例（</a:t>
            </a:r>
            <a:r>
              <a:rPr lang="en-US" altLang="ja-JP" sz="1400" dirty="0"/>
              <a:t>.</a:t>
            </a:r>
            <a:r>
              <a:rPr lang="en-US" sz="1400" dirty="0"/>
              <a:t>csv</a:t>
            </a:r>
            <a:r>
              <a:rPr lang="ja-JP" altLang="en-US" sz="1400"/>
              <a:t>ファイル）</a:t>
            </a:r>
            <a:endParaRPr 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27A08D-9F3B-CF69-F0E4-3EBD950E323E}"/>
              </a:ext>
            </a:extLst>
          </p:cNvPr>
          <p:cNvSpPr/>
          <p:nvPr/>
        </p:nvSpPr>
        <p:spPr>
          <a:xfrm flipH="1" flipV="1">
            <a:off x="5307966" y="2329334"/>
            <a:ext cx="1624461" cy="1764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83F9E2-CAC3-28DB-8723-0E0B9E8782B1}"/>
              </a:ext>
            </a:extLst>
          </p:cNvPr>
          <p:cNvSpPr txBox="1"/>
          <p:nvPr/>
        </p:nvSpPr>
        <p:spPr>
          <a:xfrm>
            <a:off x="5307967" y="4116169"/>
            <a:ext cx="13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altLang="zh-CN" sz="1200" dirty="0"/>
              <a:t>ccel. Left wrist</a:t>
            </a:r>
            <a:endParaRPr 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9F5565-60F0-383E-CE94-3B263272A47B}"/>
              </a:ext>
            </a:extLst>
          </p:cNvPr>
          <p:cNvSpPr/>
          <p:nvPr/>
        </p:nvSpPr>
        <p:spPr>
          <a:xfrm flipH="1" flipV="1">
            <a:off x="6932427" y="2345686"/>
            <a:ext cx="1624461" cy="1764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8EC02E-1842-C5EB-04C0-442EB7AD9C21}"/>
              </a:ext>
            </a:extLst>
          </p:cNvPr>
          <p:cNvSpPr txBox="1"/>
          <p:nvPr/>
        </p:nvSpPr>
        <p:spPr>
          <a:xfrm>
            <a:off x="6932428" y="4109883"/>
            <a:ext cx="1402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altLang="zh-CN" sz="1200" dirty="0"/>
              <a:t>ccel. right wrist</a:t>
            </a:r>
            <a:endParaRPr 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6DBDBC-57BD-7CB5-DF22-9F0D60017C99}"/>
              </a:ext>
            </a:extLst>
          </p:cNvPr>
          <p:cNvSpPr txBox="1"/>
          <p:nvPr/>
        </p:nvSpPr>
        <p:spPr>
          <a:xfrm>
            <a:off x="8516950" y="4093532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Label </a:t>
            </a:r>
          </a:p>
        </p:txBody>
      </p:sp>
      <p:pic>
        <p:nvPicPr>
          <p:cNvPr id="18" name="图片 17" descr="文本&#10;&#10;描述已自动生成">
            <a:extLst>
              <a:ext uri="{FF2B5EF4-FFF2-40B4-BE49-F238E27FC236}">
                <a16:creationId xmlns:a16="http://schemas.microsoft.com/office/drawing/2014/main" id="{742B248B-65A4-E010-3A6E-62B7710B99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3839"/>
          <a:stretch/>
        </p:blipFill>
        <p:spPr>
          <a:xfrm>
            <a:off x="5291642" y="1075680"/>
            <a:ext cx="3832262" cy="65251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925C17-5035-0D69-4367-A864D6AD3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087783"/>
            <a:ext cx="4610922" cy="4525963"/>
          </a:xfrm>
        </p:spPr>
        <p:txBody>
          <a:bodyPr wrap="square">
            <a:noAutofit/>
          </a:bodyPr>
          <a:lstStyle/>
          <a:p>
            <a:r>
              <a:rPr lang="ja-JP" altLang="en-US" sz="1400" b="1"/>
              <a:t>提出形式：参加者は（</a:t>
            </a:r>
            <a:r>
              <a:rPr lang="en-US" altLang="ja-JP" sz="1400" b="1" dirty="0"/>
              <a:t>1</a:t>
            </a:r>
            <a:r>
              <a:rPr lang="ja-JP" altLang="en-US" sz="1400" b="1"/>
              <a:t>）「</a:t>
            </a:r>
            <a:r>
              <a:rPr lang="en-US" sz="1400" b="1" dirty="0" err="1"/>
              <a:t>custom_virtual_data_generation</a:t>
            </a:r>
            <a:r>
              <a:rPr lang="en-US" sz="1400" b="1" dirty="0"/>
              <a:t>」</a:t>
            </a:r>
            <a:r>
              <a:rPr lang="ja-JP" altLang="en-US" sz="1400" b="1"/>
              <a:t>関数に関連する仮想データ生成関数を含む「</a:t>
            </a:r>
            <a:r>
              <a:rPr lang="en-US" altLang="ja-JP" sz="1400" b="1" dirty="0"/>
              <a:t>.</a:t>
            </a:r>
            <a:r>
              <a:rPr lang="en-US" sz="1400" b="1" dirty="0" err="1"/>
              <a:t>py</a:t>
            </a:r>
            <a:r>
              <a:rPr lang="en-US" sz="1400" b="1" dirty="0"/>
              <a:t>」</a:t>
            </a:r>
            <a:r>
              <a:rPr lang="ja-JP" altLang="en-US" sz="1400" b="1"/>
              <a:t>ファイルと（</a:t>
            </a:r>
            <a:r>
              <a:rPr lang="en-US" altLang="ja-JP" sz="1400" b="1" dirty="0"/>
              <a:t>2</a:t>
            </a:r>
            <a:r>
              <a:rPr lang="ja-JP" altLang="en-US" sz="1400" b="1"/>
              <a:t>）生成された仮想データを提出する必要があります。</a:t>
            </a:r>
            <a:endParaRPr lang="en-US" altLang="ja-JP" sz="1400" b="1" dirty="0"/>
          </a:p>
          <a:p>
            <a:r>
              <a:rPr lang="ja-JP" altLang="en-US" sz="1400" b="1"/>
              <a:t>必要な詳細</a:t>
            </a:r>
            <a:r>
              <a:rPr lang="en-US" altLang="ja-JP" sz="1400" b="1" dirty="0"/>
              <a:t>:</a:t>
            </a:r>
          </a:p>
          <a:p>
            <a:pPr lvl="1"/>
            <a:r>
              <a:rPr lang="ja-JP" altLang="en-US" sz="1250" b="1"/>
              <a:t>「</a:t>
            </a:r>
            <a:r>
              <a:rPr lang="en-US" sz="1250" b="1" dirty="0" err="1"/>
              <a:t>custom_virtual_data_generation</a:t>
            </a:r>
            <a:r>
              <a:rPr lang="en-US" sz="1250" b="1" dirty="0"/>
              <a:t>」</a:t>
            </a:r>
            <a:r>
              <a:rPr lang="ja-JP" altLang="en-US" sz="1250" b="1"/>
              <a:t>関数の入力と出力を変更せずに維持します。</a:t>
            </a:r>
          </a:p>
          <a:p>
            <a:pPr lvl="1"/>
            <a:r>
              <a:rPr lang="ja-JP" altLang="en-US" sz="1250" b="1"/>
              <a:t>仮想データを正しい形式 </a:t>
            </a:r>
            <a:r>
              <a:rPr lang="en-US" altLang="ja-JP" sz="1250" b="1" dirty="0"/>
              <a:t>(</a:t>
            </a:r>
            <a:r>
              <a:rPr lang="en-US" sz="1250" b="1" dirty="0"/>
              <a:t>data/virtual) </a:t>
            </a:r>
            <a:r>
              <a:rPr lang="ja-JP" altLang="en-US" sz="1250" b="1"/>
              <a:t>で保存します。</a:t>
            </a:r>
          </a:p>
          <a:p>
            <a:pPr lvl="1"/>
            <a:r>
              <a:rPr lang="ja-JP" altLang="en-US" sz="1250" b="1"/>
              <a:t>「</a:t>
            </a:r>
            <a:r>
              <a:rPr lang="en-US" sz="1250" b="1" dirty="0"/>
              <a:t>virtual」</a:t>
            </a:r>
            <a:r>
              <a:rPr lang="ja-JP" altLang="en-US" sz="1250" b="1"/>
              <a:t>ディレクトリにある生成データのファイル サイズは </a:t>
            </a:r>
            <a:r>
              <a:rPr lang="en-US" altLang="ja-JP" sz="1250" b="1" dirty="0"/>
              <a:t>500 </a:t>
            </a:r>
            <a:r>
              <a:rPr lang="en-US" sz="1250" b="1" dirty="0"/>
              <a:t>MB </a:t>
            </a:r>
            <a:r>
              <a:rPr lang="ja-JP" altLang="en-US" sz="1250" b="1"/>
              <a:t>に制限する必要があります。</a:t>
            </a:r>
            <a:endParaRPr lang="en-US" altLang="ja-JP" sz="1250" b="1" dirty="0"/>
          </a:p>
          <a:p>
            <a:r>
              <a:rPr lang="ja-JP" altLang="en-US" sz="1400" b="1"/>
              <a:t>互換性</a:t>
            </a:r>
            <a:r>
              <a:rPr lang="en-US" altLang="ja-JP" sz="1400" b="1" dirty="0"/>
              <a:t>: </a:t>
            </a:r>
            <a:r>
              <a:rPr lang="en-US" sz="1400" b="1" dirty="0"/>
              <a:t>Google </a:t>
            </a:r>
            <a:r>
              <a:rPr lang="en-US" sz="1400" b="1" dirty="0" err="1"/>
              <a:t>Colab</a:t>
            </a:r>
            <a:r>
              <a:rPr lang="en-US" sz="1400" b="1" dirty="0"/>
              <a:t> </a:t>
            </a:r>
            <a:r>
              <a:rPr lang="ja-JP" altLang="en-US" sz="1400" b="1"/>
              <a:t>で実行可能で、出力が指定されたパスに保存される必要があります。ただし、参加者は自分のコンピューターでコードを実行できます。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17137352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f0c2f2e-6768-44fc-95dd-a3b397ef5ac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52AC203BDFA04ABA232336DF0EAE6F" ma:contentTypeVersion="14" ma:contentTypeDescription="Create a new document." ma:contentTypeScope="" ma:versionID="01cffeda67b2e8e2bdd08ba9f5844f61">
  <xsd:schema xmlns:xsd="http://www.w3.org/2001/XMLSchema" xmlns:xs="http://www.w3.org/2001/XMLSchema" xmlns:p="http://schemas.microsoft.com/office/2006/metadata/properties" xmlns:ns3="0f0c2f2e-6768-44fc-95dd-a3b397ef5ac7" xmlns:ns4="67e3bc1c-a8e7-4722-aefe-e17fb9b83e2e" targetNamespace="http://schemas.microsoft.com/office/2006/metadata/properties" ma:root="true" ma:fieldsID="eb8d5b650b182ac17eeb2c1001522b93" ns3:_="" ns4:_="">
    <xsd:import namespace="0f0c2f2e-6768-44fc-95dd-a3b397ef5ac7"/>
    <xsd:import namespace="67e3bc1c-a8e7-4722-aefe-e17fb9b83e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0c2f2e-6768-44fc-95dd-a3b397ef5a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e3bc1c-a8e7-4722-aefe-e17fb9b83e2e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C9687C-A7C5-45D8-8199-E8FFA69C3718}">
  <ds:schemaRefs>
    <ds:schemaRef ds:uri="http://purl.org/dc/elements/1.1/"/>
    <ds:schemaRef ds:uri="67e3bc1c-a8e7-4722-aefe-e17fb9b83e2e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0f0c2f2e-6768-44fc-95dd-a3b397ef5ac7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7B6212A-4DBD-43F4-916D-59BC60F907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0c2f2e-6768-44fc-95dd-a3b397ef5ac7"/>
    <ds:schemaRef ds:uri="67e3bc1c-a8e7-4722-aefe-e17fb9b83e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2434CD-7EF3-4099-84D0-784CE081A1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9257</TotalTime>
  <Words>1580</Words>
  <Application>Microsoft Macintosh PowerPoint</Application>
  <PresentationFormat>On-screen Show (16:9)</PresentationFormat>
  <Paragraphs>114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NotoSansSC</vt:lpstr>
      <vt:lpstr>Aptos</vt:lpstr>
      <vt:lpstr>Arial</vt:lpstr>
      <vt:lpstr>Century Gothic</vt:lpstr>
      <vt:lpstr>Wingdings 3</vt:lpstr>
      <vt:lpstr>丝状</vt:lpstr>
      <vt:lpstr>Tutorial of the Challenge</vt:lpstr>
      <vt:lpstr>Outline</vt:lpstr>
      <vt:lpstr>チャレンジの背景</vt:lpstr>
      <vt:lpstr>データセットの概要</vt:lpstr>
      <vt:lpstr>データセットの概要</vt:lpstr>
      <vt:lpstr>チャレンジの概要</vt:lpstr>
      <vt:lpstr>サンプルノートブックのウォークスルー</vt:lpstr>
      <vt:lpstr>提出ファイルサンプル</vt:lpstr>
      <vt:lpstr>提出ファイルサンプル</vt:lpstr>
      <vt:lpstr>評価と審査基準</vt:lpstr>
      <vt:lpstr>Q&amp;A Both English and Japanese are fine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of the Challenge</dc:title>
  <dc:subject/>
  <dc:creator/>
  <cp:keywords/>
  <dc:description>generated using python-pptx</dc:description>
  <cp:lastModifiedBy>Cassie xia</cp:lastModifiedBy>
  <cp:revision>9</cp:revision>
  <dcterms:created xsi:type="dcterms:W3CDTF">2013-01-27T09:14:16Z</dcterms:created>
  <dcterms:modified xsi:type="dcterms:W3CDTF">2024-12-11T16:43:08Z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0x010100FB52AC203BDFA04ABA232336DF0EAE6F</vt:lpwstr>
  </property>
</Properties>
</file>