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6"/>
  </p:notesMasterIdLst>
  <p:sldIdLst>
    <p:sldId id="256" r:id="rId5"/>
    <p:sldId id="257" r:id="rId6"/>
    <p:sldId id="258" r:id="rId7"/>
    <p:sldId id="275" r:id="rId8"/>
    <p:sldId id="276" r:id="rId9"/>
    <p:sldId id="264" r:id="rId10"/>
    <p:sldId id="265" r:id="rId11"/>
    <p:sldId id="266" r:id="rId12"/>
    <p:sldId id="278" r:id="rId13"/>
    <p:sldId id="267" r:id="rId14"/>
    <p:sldId id="27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EEEF2-5F79-412F-9883-B09EE2572397}" v="40" dt="2024-12-08T15:17:50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2" autoAdjust="0"/>
  </p:normalViewPr>
  <p:slideViewPr>
    <p:cSldViewPr snapToGrid="0" snapToObjects="1">
      <p:cViewPr varScale="1">
        <p:scale>
          <a:sx n="81" d="100"/>
          <a:sy n="81" d="100"/>
        </p:scale>
        <p:origin x="4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8E6D7-2F0A-4068-99D2-FF9FCF869D6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C60C3-5E29-42FC-B70D-0A658B41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and welcome, everyone! Today, we’re going to walk through the </a:t>
            </a:r>
            <a:r>
              <a:rPr lang="en-US" b="0" i="0" dirty="0">
                <a:solidFill>
                  <a:srgbClr val="1D1C1D"/>
                </a:solidFill>
                <a:effectLst/>
                <a:latin typeface="NotoSansSC"/>
              </a:rPr>
              <a:t>Virtual Data Generation for Complex Industrial Activity Recognition 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Tutorial.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6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evaluation, we will call the “</a:t>
            </a:r>
            <a:r>
              <a:rPr lang="en-US" dirty="0" err="1"/>
              <a:t>custom_virtual_data_generation</a:t>
            </a:r>
            <a:r>
              <a:rPr lang="en-US" dirty="0"/>
              <a:t>” function you provided to train the model, and calculate </a:t>
            </a:r>
            <a:r>
              <a:rPr lang="en-US"/>
              <a:t>F1 score.</a:t>
            </a:r>
            <a:br>
              <a:rPr lang="en-US" dirty="0"/>
            </a:br>
            <a:r>
              <a:rPr lang="en-US" dirty="0"/>
              <a:t>We will change the random seed and split portion of the </a:t>
            </a:r>
            <a:r>
              <a:rPr lang="en-US" dirty="0" err="1"/>
              <a:t>OpenPack</a:t>
            </a:r>
            <a:r>
              <a:rPr lang="en-US" dirty="0"/>
              <a:t> dataset.</a:t>
            </a:r>
            <a:br>
              <a:rPr lang="en-US" dirty="0"/>
            </a:br>
            <a:r>
              <a:rPr lang="en-US" dirty="0"/>
              <a:t>Therefore, ensure that your data generation algorithm performs well under various settings.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2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attention! I'm happy to answer any questions you might have.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give me 5 to 10 minutes to introduce this challenge.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data generation is especially important in Factory Activity Recognition with wearable sensors, where real-world data is often limited and activities are complex. By generating more data, we can reduce data collection efforts with various activities in various scenarios.</a:t>
            </a:r>
          </a:p>
          <a:p>
            <a:endParaRPr lang="en-US" dirty="0"/>
          </a:p>
          <a:p>
            <a:r>
              <a:rPr lang="en-US" dirty="0"/>
              <a:t>Key technologies enabling virtual data generation include </a:t>
            </a:r>
            <a:r>
              <a:rPr lang="en-US" b="1" dirty="0"/>
              <a:t>data augmentation</a:t>
            </a:r>
            <a:r>
              <a:rPr lang="en-US" dirty="0"/>
              <a:t> (which involves modifying existing data to create new, diverse samples), </a:t>
            </a:r>
            <a:r>
              <a:rPr lang="en-US" b="1" dirty="0"/>
              <a:t>Generative Adversarial Networks (GANs)</a:t>
            </a:r>
            <a:r>
              <a:rPr lang="en-US" dirty="0"/>
              <a:t> (which use a generator and discriminator in competition to produce realistic synthetic data), </a:t>
            </a:r>
            <a:r>
              <a:rPr lang="en-US" b="1" dirty="0"/>
              <a:t>Variational Autoencoders (VAEs)</a:t>
            </a:r>
            <a:r>
              <a:rPr lang="en-US" dirty="0"/>
              <a:t> (which encode data into a latent space and decode it to generate variations), </a:t>
            </a:r>
            <a:r>
              <a:rPr lang="en-US" b="1" dirty="0"/>
              <a:t>diffusion models</a:t>
            </a:r>
            <a:r>
              <a:rPr lang="en-US" dirty="0"/>
              <a:t> (which iteratively refine noise into structured data), and more.</a:t>
            </a:r>
          </a:p>
          <a:p>
            <a:endParaRPr lang="en-US" dirty="0"/>
          </a:p>
          <a:p>
            <a:r>
              <a:rPr lang="en-US" dirty="0"/>
              <a:t>Challenges in generating high-quality virtual data include but not limited to poor source data quality and mismatched data distributions compared to real-world data. So, in this challenge, you will need to consider how to generate high-quality virtual data for factory activity recognition.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 GAN, Training a GAN on a small or noisy dataset may result in blurry or distorted synthetic outputs.</a:t>
            </a:r>
          </a:p>
          <a:p>
            <a:r>
              <a:rPr lang="en-US" dirty="0" err="1"/>
              <a:t>Difussion</a:t>
            </a:r>
            <a:r>
              <a:rPr lang="en-US" dirty="0"/>
              <a:t>: Improper noise tuning could result in overly noisy or incomplete outputs, making them unusable.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challenge, we will attempt to use the </a:t>
            </a:r>
            <a:r>
              <a:rPr lang="en-US" dirty="0" err="1"/>
              <a:t>OpenPack</a:t>
            </a:r>
            <a:r>
              <a:rPr lang="en-US" dirty="0"/>
              <a:t> dataset's data to generate new synthetic data, aiming to improve the model's ability to recognize activities.</a:t>
            </a:r>
          </a:p>
          <a:p>
            <a:r>
              <a:rPr lang="en-US" b="1" dirty="0" err="1"/>
              <a:t>OpenPack</a:t>
            </a:r>
            <a:r>
              <a:rPr lang="en-US" dirty="0"/>
              <a:t> is the first large-scale dataset dedicated to packaging work recognition, including four distinct working scenarios. For this challenge, we will focus on using the sensor data from </a:t>
            </a:r>
            <a:r>
              <a:rPr lang="en-US" b="1" dirty="0"/>
              <a:t>Scenario 1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left figure</a:t>
            </a:r>
            <a:r>
              <a:rPr lang="en-US" dirty="0"/>
              <a:t> illustrates the work environment used for data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right figure</a:t>
            </a:r>
            <a:r>
              <a:rPr lang="en-US" dirty="0"/>
              <a:t> depicts the specific activities performed by the worker during the data collection process.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sensor positions and an example of the data. In this challenge, we will use acceleration data collected from sensors placed on the </a:t>
            </a:r>
            <a:r>
              <a:rPr lang="en-US" b="1" dirty="0"/>
              <a:t>subjects' wrists</a:t>
            </a:r>
            <a:r>
              <a:rPr lang="en-US" dirty="0"/>
              <a:t>. Data from </a:t>
            </a:r>
            <a:r>
              <a:rPr lang="en-US" b="1" dirty="0"/>
              <a:t>both wrists</a:t>
            </a:r>
            <a:r>
              <a:rPr lang="en-US" dirty="0"/>
              <a:t> will be utilized for activity recognition and synthetic data generation.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challenge, as shown in the right figure, we will provide you with the </a:t>
            </a:r>
            <a:r>
              <a:rPr lang="en-US" b="1" dirty="0"/>
              <a:t>raw sensor data</a:t>
            </a:r>
            <a:r>
              <a:rPr lang="en-US" dirty="0"/>
              <a:t> and the </a:t>
            </a:r>
            <a:r>
              <a:rPr lang="en-US" b="1" dirty="0"/>
              <a:t>HAR network</a:t>
            </a:r>
            <a:r>
              <a:rPr lang="en-US" dirty="0"/>
              <a:t>. Your task is to design an algorithm to generate virtual data from the raw data to enhance the performance of the HAR model.</a:t>
            </a:r>
          </a:p>
          <a:p>
            <a:r>
              <a:rPr lang="en-US" dirty="0"/>
              <a:t>You can follow the example code we provide to implement and test your idea effectively.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consists of three main components: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Preparation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This component handles the extraction of raw sensor data from the </a:t>
            </a:r>
            <a:r>
              <a:rPr lang="en-US" dirty="0" err="1"/>
              <a:t>OpenPack</a:t>
            </a:r>
            <a:r>
              <a:rPr lang="en-US" dirty="0"/>
              <a:t> dataset. It ensures that the raw data is loaded correctly and prepared for further processing.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 real data to generate virtual data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In this component, you will modify the code to design an algorithm for generating virtual data from the real </a:t>
            </a:r>
            <a:r>
              <a:rPr lang="en-US" dirty="0" err="1"/>
              <a:t>OpenPack</a:t>
            </a:r>
            <a:r>
              <a:rPr lang="en-US" dirty="0"/>
              <a:t> data. Your task is to: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your data generation logic here.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Save the generated virtual data in the correct CSV format and at the specified path.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 the generated data to improve HAR model performance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This component tests whether the virtual data enhances the HAR model's performance. You can: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Adjust random seeds and data split ratios to verify the robustness of your code.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But</a:t>
            </a:r>
            <a:r>
              <a:rPr lang="en-US" dirty="0"/>
              <a:t>: You are not required to modify the model structure; focus only on improving the data input.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submit both the generated virtual data and all the relevant python code used to generate the virtual data.</a:t>
            </a:r>
          </a:p>
          <a:p>
            <a:r>
              <a:rPr lang="en-US" dirty="0"/>
              <a:t>Ensure that you don’t change the input and output of the “</a:t>
            </a:r>
            <a:r>
              <a:rPr lang="en-US" dirty="0" err="1"/>
              <a:t>custom_virtual_data_generation</a:t>
            </a:r>
            <a:r>
              <a:rPr lang="en-US" dirty="0"/>
              <a:t>” function, as we will use this function to evaluate your data generation algorithm.</a:t>
            </a:r>
            <a:br>
              <a:rPr lang="en-US" dirty="0"/>
            </a:br>
            <a:r>
              <a:rPr lang="en-US" dirty="0"/>
              <a:t>Additionally, ensure that the size of the generated virtual data is less than 500 MB and is saved in the correct format.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4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29FCF-1A7D-8577-8370-A297B5BB3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40ED0C-C675-0A03-A52B-CD05DE0E0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A082FF-7373-DC49-DAED-10033C6BF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virtual data can be saved using the “</a:t>
            </a:r>
            <a:r>
              <a:rPr lang="en-US" dirty="0" err="1"/>
              <a:t>save_virtual_data</a:t>
            </a:r>
            <a:r>
              <a:rPr lang="en-US" dirty="0"/>
              <a:t>” function as a CSV file. In the CSV file, there are 7 columns: the first three columns contain the generated acceleration data for the left wrist, columns 4 to 6 contain the data for the right wrist, and the last column contains the activity label.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03654-ED6A-D3A5-BDB6-A14810F23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60C3-5E29-42FC-B70D-0A658B41E7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41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08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6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6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7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2596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dirty="0"/>
              <a:t>Tutorial</a:t>
            </a:r>
            <a:r>
              <a:rPr dirty="0"/>
              <a:t> of the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37113"/>
            <a:ext cx="6400800" cy="1752600"/>
          </a:xfrm>
        </p:spPr>
        <p:txBody>
          <a:bodyPr/>
          <a:lstStyle/>
          <a:p>
            <a:r>
              <a:rPr lang="en-US" sz="1800" b="0" i="0" dirty="0">
                <a:solidFill>
                  <a:srgbClr val="1D1C1D"/>
                </a:solidFill>
                <a:effectLst/>
                <a:latin typeface="NotoSansSC"/>
              </a:rPr>
              <a:t>Virtual Data Generation for Complex Industrial Activity Recognition</a:t>
            </a:r>
            <a:endParaRPr lang="en-US" sz="1800" dirty="0"/>
          </a:p>
          <a:p>
            <a:r>
              <a:rPr lang="en-US" dirty="0"/>
              <a:t>12, Dec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Evaluation and Judging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F1 Score as Core Metric: </a:t>
            </a:r>
            <a:r>
              <a:rPr sz="1400" dirty="0"/>
              <a:t>Virtual data quality evaluated by improvements in HAR model performance on test data.</a:t>
            </a:r>
          </a:p>
          <a:p>
            <a:r>
              <a:rPr sz="1400" b="1" dirty="0"/>
              <a:t>Testing Setup: </a:t>
            </a:r>
            <a:r>
              <a:rPr sz="1400" dirty="0"/>
              <a:t>HAR model trained on generated data and tested using different random seeds </a:t>
            </a:r>
            <a:r>
              <a:rPr lang="en-US" sz="1400" dirty="0"/>
              <a:t>with different test data of the </a:t>
            </a:r>
            <a:r>
              <a:rPr lang="en-US" sz="1400" dirty="0" err="1"/>
              <a:t>OpenPack</a:t>
            </a:r>
            <a:r>
              <a:rPr lang="en-US" sz="1400" dirty="0"/>
              <a:t> </a:t>
            </a:r>
            <a:r>
              <a:rPr sz="1400" dirty="0"/>
              <a:t>dataset.</a:t>
            </a:r>
          </a:p>
          <a:p>
            <a:r>
              <a:rPr sz="1400" b="1" dirty="0"/>
              <a:t>Fairness Measures: </a:t>
            </a:r>
            <a:r>
              <a:rPr sz="1400" dirty="0"/>
              <a:t>All algorithms evaluated under the same conditions to ensure comparability.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203AC4B6-B250-8A38-AFC5-DB7592A4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65" y="3129926"/>
            <a:ext cx="2883550" cy="2023212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C2C8F86E-EEC2-5AFB-D3AC-DB2927A3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565" y="948416"/>
            <a:ext cx="3677697" cy="20402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64381C-20C8-6200-FA88-14977DCE4167}"/>
              </a:ext>
            </a:extLst>
          </p:cNvPr>
          <p:cNvSpPr txBox="1"/>
          <p:nvPr/>
        </p:nvSpPr>
        <p:spPr>
          <a:xfrm>
            <a:off x="7379013" y="1600200"/>
            <a:ext cx="1610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This part will be changed and made private.</a:t>
            </a:r>
            <a:endParaRPr 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61A58-0BBE-3739-7988-B57883A3C34F}"/>
              </a:ext>
            </a:extLst>
          </p:cNvPr>
          <p:cNvSpPr txBox="1"/>
          <p:nvPr/>
        </p:nvSpPr>
        <p:spPr>
          <a:xfrm>
            <a:off x="7577647" y="3933474"/>
            <a:ext cx="156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Evaluate with F1 score.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94A84-37A7-1F32-7893-68146DBF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356" y="2000250"/>
            <a:ext cx="5606980" cy="11430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Q&amp;A</a:t>
            </a:r>
            <a:br>
              <a:rPr lang="en-US" altLang="zh-CN" dirty="0"/>
            </a:br>
            <a:r>
              <a:rPr lang="en-US" altLang="zh-CN" dirty="0"/>
              <a:t>Both English and Japanese are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6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200" dirty="0"/>
              <a:t>Outline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668" y="1600200"/>
            <a:ext cx="7538132" cy="2833007"/>
          </a:xfrm>
        </p:spPr>
        <p:txBody>
          <a:bodyPr/>
          <a:lstStyle/>
          <a:p>
            <a:r>
              <a:rPr lang="en-US" sz="1400" dirty="0"/>
              <a:t>Background of the Challenge</a:t>
            </a:r>
          </a:p>
          <a:p>
            <a:r>
              <a:rPr lang="en-US" sz="1400" dirty="0"/>
              <a:t>Dataset Overview</a:t>
            </a:r>
            <a:endParaRPr sz="1400" dirty="0"/>
          </a:p>
          <a:p>
            <a:r>
              <a:rPr sz="1400" dirty="0"/>
              <a:t>Challenge Overview</a:t>
            </a:r>
          </a:p>
          <a:p>
            <a:r>
              <a:rPr sz="1400" dirty="0"/>
              <a:t>Sample Notebook Walkthrough</a:t>
            </a:r>
          </a:p>
          <a:p>
            <a:r>
              <a:rPr sz="1400" dirty="0"/>
              <a:t>Sample Submission File</a:t>
            </a:r>
          </a:p>
          <a:p>
            <a:r>
              <a:rPr sz="1400" dirty="0"/>
              <a:t>Evaluation Criteria</a:t>
            </a:r>
          </a:p>
          <a:p>
            <a:r>
              <a:rPr sz="1400" dirty="0"/>
              <a:t>Questions and Answers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200" dirty="0"/>
              <a:t>Background of 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472" y="1284270"/>
            <a:ext cx="7582328" cy="34686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Emergence of Virtual Data:</a:t>
            </a:r>
          </a:p>
          <a:p>
            <a:r>
              <a:rPr lang="en-US" sz="1400" dirty="0"/>
              <a:t>Virtual data generation is especially important in Factory Activity Recognition with wearable sensors, where real-world data is often limited and activities are complex. By generating more data, we can reduce data collection efforts with various activities in various scenarios.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Key Technologies Enabling Virtual Data </a:t>
            </a:r>
            <a:r>
              <a:rPr lang="en-US" altLang="zh-CN" sz="1600" b="1" dirty="0"/>
              <a:t>Generation</a:t>
            </a:r>
            <a:r>
              <a:rPr lang="en-US" sz="1600" b="1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Data Augmentations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Generative Adversarial Networks (GANs)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Variational Autoencoders (VAEs)</a:t>
            </a:r>
          </a:p>
          <a:p>
            <a:pPr>
              <a:lnSpc>
                <a:spcPct val="110000"/>
              </a:lnSpc>
            </a:pPr>
            <a:r>
              <a:rPr lang="en-US" altLang="zh-CN" sz="1400" dirty="0"/>
              <a:t>Diffusion Model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Cross-domain generation (such as </a:t>
            </a:r>
            <a:r>
              <a:rPr lang="en-US" sz="1400" dirty="0" err="1"/>
              <a:t>IMUTube</a:t>
            </a:r>
            <a:r>
              <a:rPr lang="en-US" sz="1400" dirty="0"/>
              <a:t>, IIMUGPU…)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etc.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Challenges in Generating High-Quality Virtual Data: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Source data quality is poor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Data distribution that different from real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12531-1468-1191-1E5F-560BEE9B7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7BF7-3D84-6BBC-5D7A-35E2CD98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200" dirty="0"/>
              <a:t>Dataset Overview</a:t>
            </a:r>
          </a:p>
        </p:txBody>
      </p:sp>
      <p:pic>
        <p:nvPicPr>
          <p:cNvPr id="7" name="图片 6" descr="图形用户界面&#10;&#10;中度可信度描述已自动生成">
            <a:extLst>
              <a:ext uri="{FF2B5EF4-FFF2-40B4-BE49-F238E27FC236}">
                <a16:creationId xmlns:a16="http://schemas.microsoft.com/office/drawing/2014/main" id="{34EC9EB9-B369-E4B4-9616-EE469562D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6711" y="1150274"/>
            <a:ext cx="7719729" cy="399322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7BB0C2F-0A72-42B2-1179-E0B2A85B75B0}"/>
              </a:ext>
            </a:extLst>
          </p:cNvPr>
          <p:cNvGrpSpPr/>
          <p:nvPr/>
        </p:nvGrpSpPr>
        <p:grpSpPr>
          <a:xfrm>
            <a:off x="151895" y="2040766"/>
            <a:ext cx="3997581" cy="849052"/>
            <a:chOff x="-703385" y="1404291"/>
            <a:chExt cx="3997581" cy="8490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433C4A9-1B8B-3CC8-0937-592EEBEC007B}"/>
                </a:ext>
              </a:extLst>
            </p:cNvPr>
            <p:cNvSpPr/>
            <p:nvPr/>
          </p:nvSpPr>
          <p:spPr>
            <a:xfrm>
              <a:off x="2677886" y="1819790"/>
              <a:ext cx="616310" cy="4335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087EEBB-6630-8FAC-27F9-78A96CD5CE71}"/>
                </a:ext>
              </a:extLst>
            </p:cNvPr>
            <p:cNvSpPr txBox="1"/>
            <p:nvPr/>
          </p:nvSpPr>
          <p:spPr>
            <a:xfrm>
              <a:off x="-703385" y="1404291"/>
              <a:ext cx="33812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In this challenge, we use acceleration data of</a:t>
              </a:r>
              <a:r>
                <a:rPr lang="zh-CN" altLang="en-US" sz="1600" dirty="0">
                  <a:solidFill>
                    <a:srgbClr val="FF0000"/>
                  </a:solidFill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</a:rPr>
                <a:t>Scenario 1.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4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2DC39-51D3-58A8-35E1-252EC9584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1D6D-BF7B-E20F-7E6B-2A4E4721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200" dirty="0"/>
              <a:t>Dataset Overview</a:t>
            </a:r>
          </a:p>
        </p:txBody>
      </p:sp>
      <p:pic>
        <p:nvPicPr>
          <p:cNvPr id="4" name="图片 3" descr="日程表&#10;&#10;描述已自动生成">
            <a:extLst>
              <a:ext uri="{FF2B5EF4-FFF2-40B4-BE49-F238E27FC236}">
                <a16:creationId xmlns:a16="http://schemas.microsoft.com/office/drawing/2014/main" id="{58261D47-D1B7-439A-2704-AF2F23BA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50" y="1733433"/>
            <a:ext cx="5464013" cy="2705334"/>
          </a:xfrm>
          <a:prstGeom prst="rect">
            <a:avLst/>
          </a:prstGeom>
        </p:spPr>
      </p:pic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08690BAD-47E5-68EB-FFB5-6F9489B2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3" y="1819790"/>
            <a:ext cx="2912763" cy="150391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6A7CC37-F651-72E4-899D-9E99C6EC30B6}"/>
              </a:ext>
            </a:extLst>
          </p:cNvPr>
          <p:cNvGrpSpPr/>
          <p:nvPr/>
        </p:nvGrpSpPr>
        <p:grpSpPr>
          <a:xfrm>
            <a:off x="307522" y="1819790"/>
            <a:ext cx="2986674" cy="2792256"/>
            <a:chOff x="307522" y="1819790"/>
            <a:chExt cx="2986674" cy="279225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9DCFF92-88AB-C90F-55D3-6471EF68441D}"/>
                </a:ext>
              </a:extLst>
            </p:cNvPr>
            <p:cNvSpPr/>
            <p:nvPr/>
          </p:nvSpPr>
          <p:spPr>
            <a:xfrm>
              <a:off x="2677886" y="1819790"/>
              <a:ext cx="616310" cy="4335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87FD01-A499-7FD3-49FB-85B224965826}"/>
                </a:ext>
              </a:extLst>
            </p:cNvPr>
            <p:cNvSpPr/>
            <p:nvPr/>
          </p:nvSpPr>
          <p:spPr>
            <a:xfrm>
              <a:off x="307522" y="2498271"/>
              <a:ext cx="616310" cy="3410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EAA71DC-6F94-9196-6A51-90D7BE4EEF41}"/>
                </a:ext>
              </a:extLst>
            </p:cNvPr>
            <p:cNvSpPr txBox="1"/>
            <p:nvPr/>
          </p:nvSpPr>
          <p:spPr>
            <a:xfrm>
              <a:off x="457200" y="3411717"/>
              <a:ext cx="26642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In this challenge, we use acceleration data from subjects’ both wrists.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6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Challenge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2539093"/>
          </a:xfrm>
        </p:spPr>
        <p:txBody>
          <a:bodyPr wrap="square">
            <a:noAutofit/>
          </a:bodyPr>
          <a:lstStyle/>
          <a:p>
            <a:r>
              <a:rPr sz="1400" b="1" dirty="0"/>
              <a:t>Key Objective: </a:t>
            </a:r>
            <a:r>
              <a:rPr sz="1400" dirty="0"/>
              <a:t>Develop virtual data generation methods to improve Human Activity Recognition (HAR) using the </a:t>
            </a:r>
            <a:r>
              <a:rPr sz="1400" dirty="0" err="1"/>
              <a:t>OpenPack</a:t>
            </a:r>
            <a:r>
              <a:rPr sz="1400" dirty="0"/>
              <a:t> dataset.</a:t>
            </a:r>
          </a:p>
          <a:p>
            <a:r>
              <a:rPr sz="1400" b="1" dirty="0"/>
              <a:t>Dataset Features: </a:t>
            </a:r>
            <a:r>
              <a:rPr lang="en-US" sz="1400" dirty="0"/>
              <a:t>Acceleration data of subjects’ both wrists in Scenario 1</a:t>
            </a:r>
            <a:r>
              <a:rPr sz="1400" dirty="0"/>
              <a:t>.</a:t>
            </a:r>
          </a:p>
          <a:p>
            <a:r>
              <a:rPr sz="1400" b="1" dirty="0"/>
              <a:t>Evaluation Metric: </a:t>
            </a:r>
            <a:r>
              <a:rPr sz="1400" dirty="0"/>
              <a:t>F1 score calculated on unseen test data using trained HAR models.</a:t>
            </a:r>
          </a:p>
        </p:txBody>
      </p:sp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FE4BD761-B384-F695-AE3C-E6E8AF61C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35" t="40469" r="78862" b="44596"/>
          <a:stretch/>
        </p:blipFill>
        <p:spPr>
          <a:xfrm>
            <a:off x="5411972" y="2035612"/>
            <a:ext cx="978195" cy="404039"/>
          </a:xfrm>
          <a:prstGeom prst="rect">
            <a:avLst/>
          </a:prstGeom>
        </p:spPr>
      </p:pic>
      <p:pic>
        <p:nvPicPr>
          <p:cNvPr id="6" name="图片 5" descr="日程表&#10;&#10;描述已自动生成">
            <a:extLst>
              <a:ext uri="{FF2B5EF4-FFF2-40B4-BE49-F238E27FC236}">
                <a16:creationId xmlns:a16="http://schemas.microsoft.com/office/drawing/2014/main" id="{DCE300EE-B0A7-9CDC-1E22-473897909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35" t="40469" r="78862" b="44596"/>
          <a:stretch/>
        </p:blipFill>
        <p:spPr>
          <a:xfrm>
            <a:off x="5385499" y="3294245"/>
            <a:ext cx="978195" cy="4040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209BF8-8994-BD5A-658E-B8D1902EBD9A}"/>
              </a:ext>
            </a:extLst>
          </p:cNvPr>
          <p:cNvSpPr txBox="1"/>
          <p:nvPr/>
        </p:nvSpPr>
        <p:spPr>
          <a:xfrm>
            <a:off x="5438441" y="1790511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data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1D94B75-20DC-8243-76BF-57000EBF011E}"/>
              </a:ext>
            </a:extLst>
          </p:cNvPr>
          <p:cNvSpPr/>
          <p:nvPr/>
        </p:nvSpPr>
        <p:spPr>
          <a:xfrm>
            <a:off x="5778901" y="2440208"/>
            <a:ext cx="191389" cy="8434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617E25-B51E-A034-58EF-4C92D4920CC1}"/>
              </a:ext>
            </a:extLst>
          </p:cNvPr>
          <p:cNvSpPr txBox="1"/>
          <p:nvPr/>
        </p:nvSpPr>
        <p:spPr>
          <a:xfrm>
            <a:off x="5411972" y="3693293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Virtual data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53506727-D613-EDF7-5102-EF4627A8B18D}"/>
              </a:ext>
            </a:extLst>
          </p:cNvPr>
          <p:cNvSpPr/>
          <p:nvPr/>
        </p:nvSpPr>
        <p:spPr>
          <a:xfrm>
            <a:off x="6390167" y="2301429"/>
            <a:ext cx="297712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7A4423A-334E-D4E9-55CC-477343694BCF}"/>
              </a:ext>
            </a:extLst>
          </p:cNvPr>
          <p:cNvSpPr/>
          <p:nvPr/>
        </p:nvSpPr>
        <p:spPr>
          <a:xfrm>
            <a:off x="6538913" y="2734322"/>
            <a:ext cx="234133" cy="2336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流程图: 手动操作 12">
            <a:extLst>
              <a:ext uri="{FF2B5EF4-FFF2-40B4-BE49-F238E27FC236}">
                <a16:creationId xmlns:a16="http://schemas.microsoft.com/office/drawing/2014/main" id="{EFB711D8-5383-A6AF-4642-F4B7F634A5EB}"/>
              </a:ext>
            </a:extLst>
          </p:cNvPr>
          <p:cNvSpPr/>
          <p:nvPr/>
        </p:nvSpPr>
        <p:spPr>
          <a:xfrm rot="16200000">
            <a:off x="6783463" y="2498269"/>
            <a:ext cx="818707" cy="705734"/>
          </a:xfrm>
          <a:prstGeom prst="flowChartManualOperat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A75D91-5616-2858-C7A3-4EC7A13EE5AE}"/>
              </a:ext>
            </a:extLst>
          </p:cNvPr>
          <p:cNvSpPr txBox="1"/>
          <p:nvPr/>
        </p:nvSpPr>
        <p:spPr>
          <a:xfrm>
            <a:off x="6879479" y="2642096"/>
            <a:ext cx="89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HAR model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BD25E52-F6A4-940C-D445-10D4FEAA4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149" y="2423172"/>
            <a:ext cx="1174200" cy="900942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FFB1E8E2-BA25-4374-E00D-3CBCB326D4B7}"/>
              </a:ext>
            </a:extLst>
          </p:cNvPr>
          <p:cNvSpPr/>
          <p:nvPr/>
        </p:nvSpPr>
        <p:spPr>
          <a:xfrm>
            <a:off x="7649019" y="2734322"/>
            <a:ext cx="234133" cy="2336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2C7E4A-36BF-CFE3-1D21-78BE009103E7}"/>
              </a:ext>
            </a:extLst>
          </p:cNvPr>
          <p:cNvSpPr/>
          <p:nvPr/>
        </p:nvSpPr>
        <p:spPr>
          <a:xfrm>
            <a:off x="5331121" y="2568574"/>
            <a:ext cx="1074105" cy="5139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Virtual data generation algorithm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C48971-0742-BF4A-BE8D-901705CCC62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859238" y="2825535"/>
            <a:ext cx="471883" cy="131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7B0B33F-CAC8-4887-A549-65B0D277C312}"/>
              </a:ext>
            </a:extLst>
          </p:cNvPr>
          <p:cNvSpPr/>
          <p:nvPr/>
        </p:nvSpPr>
        <p:spPr>
          <a:xfrm>
            <a:off x="1061470" y="4110291"/>
            <a:ext cx="73404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only part the participants need to do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Sample Notebook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269219" cy="2318657"/>
          </a:xfrm>
        </p:spPr>
        <p:txBody>
          <a:bodyPr wrap="square">
            <a:noAutofit/>
          </a:bodyPr>
          <a:lstStyle/>
          <a:p>
            <a:r>
              <a:rPr sz="1400" b="1" dirty="0"/>
              <a:t>Code Availability: </a:t>
            </a:r>
            <a:r>
              <a:rPr sz="1400" dirty="0"/>
              <a:t>Pre-configured </a:t>
            </a:r>
            <a:r>
              <a:rPr sz="1400" dirty="0" err="1"/>
              <a:t>Jupyter</a:t>
            </a:r>
            <a:r>
              <a:rPr sz="1400" dirty="0"/>
              <a:t> notebook on Google </a:t>
            </a:r>
            <a:r>
              <a:rPr sz="1400" dirty="0" err="1"/>
              <a:t>Colab</a:t>
            </a:r>
            <a:r>
              <a:rPr sz="1400" dirty="0"/>
              <a:t> for quick setup and execution.</a:t>
            </a:r>
          </a:p>
          <a:p>
            <a:r>
              <a:rPr sz="1400" b="1" dirty="0"/>
              <a:t>Functionality Demonstrated: </a:t>
            </a:r>
            <a:endParaRPr lang="en-US" sz="1400" b="1" dirty="0"/>
          </a:p>
          <a:p>
            <a:pPr lvl="1"/>
            <a:r>
              <a:rPr lang="en-US" sz="1250" dirty="0"/>
              <a:t>Preparation</a:t>
            </a:r>
          </a:p>
          <a:p>
            <a:pPr lvl="1"/>
            <a:r>
              <a:rPr lang="en-US" sz="1250" dirty="0"/>
              <a:t>Use real data to generate virtual data</a:t>
            </a:r>
          </a:p>
          <a:p>
            <a:pPr lvl="1"/>
            <a:r>
              <a:rPr lang="en-US" sz="1250" dirty="0"/>
              <a:t>Use the generated data to improve HAR model performance</a:t>
            </a:r>
          </a:p>
          <a:p>
            <a:pPr lvl="1"/>
            <a:r>
              <a:rPr lang="en-US" sz="1250" dirty="0"/>
              <a:t>Submission code</a:t>
            </a:r>
            <a:endParaRPr sz="1250" dirty="0"/>
          </a:p>
          <a:p>
            <a:r>
              <a:rPr sz="1400" b="1" dirty="0"/>
              <a:t>Ease of Use: </a:t>
            </a:r>
            <a:r>
              <a:rPr sz="1400" dirty="0"/>
              <a:t>Intuitive notebook design allows participants to modify code and test their ideas.</a:t>
            </a:r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3C4A620E-C6D7-014F-CBEB-72DE7ED8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87" y="848475"/>
            <a:ext cx="3120013" cy="42950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E82B05A-E6AE-802D-4721-440439FB44F6}"/>
              </a:ext>
            </a:extLst>
          </p:cNvPr>
          <p:cNvSpPr/>
          <p:nvPr/>
        </p:nvSpPr>
        <p:spPr>
          <a:xfrm flipH="1" flipV="1">
            <a:off x="6023987" y="1040003"/>
            <a:ext cx="2943025" cy="2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089F47-5246-8EF5-02A2-513B301798E6}"/>
              </a:ext>
            </a:extLst>
          </p:cNvPr>
          <p:cNvSpPr/>
          <p:nvPr/>
        </p:nvSpPr>
        <p:spPr>
          <a:xfrm flipH="1" flipV="1">
            <a:off x="6023987" y="2659044"/>
            <a:ext cx="2943025" cy="2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80293E-EB86-8712-B3D3-379888B03BB8}"/>
              </a:ext>
            </a:extLst>
          </p:cNvPr>
          <p:cNvSpPr/>
          <p:nvPr/>
        </p:nvSpPr>
        <p:spPr>
          <a:xfrm flipH="1" flipV="1">
            <a:off x="6023987" y="4935939"/>
            <a:ext cx="2943025" cy="2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DCC88126-C969-ECC9-7979-A339A6809A91}"/>
              </a:ext>
            </a:extLst>
          </p:cNvPr>
          <p:cNvSpPr/>
          <p:nvPr/>
        </p:nvSpPr>
        <p:spPr>
          <a:xfrm>
            <a:off x="5903407" y="4063304"/>
            <a:ext cx="366764" cy="59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784E80-B994-7182-FAC4-1D45E154CDCA}"/>
              </a:ext>
            </a:extLst>
          </p:cNvPr>
          <p:cNvSpPr txBox="1"/>
          <p:nvPr/>
        </p:nvSpPr>
        <p:spPr>
          <a:xfrm>
            <a:off x="3592771" y="4278085"/>
            <a:ext cx="2451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Design your code here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CDAE3C-F6F7-3335-4CF8-157E0E3676AD}"/>
              </a:ext>
            </a:extLst>
          </p:cNvPr>
          <p:cNvSpPr txBox="1"/>
          <p:nvPr/>
        </p:nvSpPr>
        <p:spPr>
          <a:xfrm>
            <a:off x="2170637" y="4652385"/>
            <a:ext cx="3555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Check the size of generated 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DBCC0-7252-311E-52DA-7757ADC22EF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26419" y="4821662"/>
            <a:ext cx="49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Sample Submission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747" y="1087783"/>
            <a:ext cx="4625895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Submission Format: </a:t>
            </a:r>
            <a:r>
              <a:rPr sz="1400" dirty="0"/>
              <a:t>Participants must submit </a:t>
            </a: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(1) </a:t>
            </a:r>
            <a:r>
              <a:rPr sz="1400" dirty="0">
                <a:solidFill>
                  <a:srgbClr val="FF0000"/>
                </a:solidFill>
              </a:rPr>
              <a:t>a `.</a:t>
            </a:r>
            <a:r>
              <a:rPr sz="1400" dirty="0" err="1">
                <a:solidFill>
                  <a:srgbClr val="FF0000"/>
                </a:solidFill>
              </a:rPr>
              <a:t>py</a:t>
            </a:r>
            <a:r>
              <a:rPr sz="1400" dirty="0">
                <a:solidFill>
                  <a:srgbClr val="FF0000"/>
                </a:solidFill>
              </a:rPr>
              <a:t>` file </a:t>
            </a:r>
            <a:r>
              <a:rPr sz="1400" dirty="0"/>
              <a:t>containing virtual data generation </a:t>
            </a:r>
            <a:r>
              <a:rPr lang="en-US" sz="1400" dirty="0"/>
              <a:t>functions that relate to “</a:t>
            </a:r>
            <a:r>
              <a:rPr lang="en-US" sz="1400" dirty="0" err="1"/>
              <a:t>custom_virtual_data_generation</a:t>
            </a:r>
            <a:r>
              <a:rPr lang="en-US" sz="1400" dirty="0"/>
              <a:t>” function and </a:t>
            </a:r>
            <a:r>
              <a:rPr lang="en-US" sz="1400" dirty="0">
                <a:solidFill>
                  <a:srgbClr val="FF0000"/>
                </a:solidFill>
              </a:rPr>
              <a:t>(2) the generated virtual data</a:t>
            </a:r>
            <a:r>
              <a:rPr sz="1400" dirty="0"/>
              <a:t>.</a:t>
            </a:r>
          </a:p>
          <a:p>
            <a:r>
              <a:rPr sz="1400" b="1" dirty="0"/>
              <a:t>Required Details: </a:t>
            </a:r>
            <a:endParaRPr lang="en-US" sz="1400" b="1" dirty="0"/>
          </a:p>
          <a:p>
            <a:pPr lvl="1"/>
            <a:r>
              <a:rPr lang="en-US" sz="1250" dirty="0"/>
              <a:t>Keeping unchanged of the input and output of </a:t>
            </a:r>
            <a:r>
              <a:rPr lang="en-US" sz="1200" dirty="0"/>
              <a:t>“</a:t>
            </a:r>
            <a:r>
              <a:rPr lang="en-US" sz="1200" dirty="0" err="1"/>
              <a:t>custom_virtual_data_generation</a:t>
            </a:r>
            <a:r>
              <a:rPr lang="en-US" sz="1200" dirty="0"/>
              <a:t>” function</a:t>
            </a:r>
            <a:r>
              <a:rPr sz="1250" dirty="0"/>
              <a:t>.</a:t>
            </a:r>
            <a:endParaRPr lang="en-US" sz="1250" dirty="0"/>
          </a:p>
          <a:p>
            <a:pPr lvl="1"/>
            <a:r>
              <a:rPr lang="en-US" sz="1250" dirty="0"/>
              <a:t>Save the virtual data in correct format (next slide).</a:t>
            </a:r>
          </a:p>
          <a:p>
            <a:pPr lvl="1"/>
            <a:r>
              <a:rPr lang="en-US" sz="1250" dirty="0"/>
              <a:t>File size of generated data located at “virtual” directory should be limited to </a:t>
            </a:r>
            <a:r>
              <a:rPr lang="en-US" sz="1250" b="1" dirty="0"/>
              <a:t>500MB</a:t>
            </a:r>
            <a:r>
              <a:rPr lang="en-US" sz="1250" dirty="0"/>
              <a:t>.</a:t>
            </a:r>
            <a:endParaRPr sz="1250" dirty="0"/>
          </a:p>
          <a:p>
            <a:r>
              <a:rPr sz="1400" b="1" dirty="0"/>
              <a:t>Compatibility: </a:t>
            </a:r>
            <a:r>
              <a:rPr lang="en-US" sz="1400" dirty="0"/>
              <a:t>Need</a:t>
            </a:r>
            <a:r>
              <a:rPr sz="1400" dirty="0"/>
              <a:t> be executable in Google </a:t>
            </a:r>
            <a:r>
              <a:rPr sz="1400" dirty="0" err="1"/>
              <a:t>Colab</a:t>
            </a:r>
            <a:r>
              <a:rPr sz="1400" dirty="0"/>
              <a:t>, with output saved in designated paths.</a:t>
            </a:r>
            <a:r>
              <a:rPr lang="en-US" sz="1400" dirty="0"/>
              <a:t> But participants can run their codes on their own computers.</a:t>
            </a:r>
            <a:endParaRPr sz="14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4346653-9C28-E9C4-704B-24CFA3AD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42" y="1075680"/>
            <a:ext cx="3832262" cy="40376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803A59A-18C6-41E6-F1E2-E9061B73AC26}"/>
              </a:ext>
            </a:extLst>
          </p:cNvPr>
          <p:cNvSpPr/>
          <p:nvPr/>
        </p:nvSpPr>
        <p:spPr>
          <a:xfrm flipH="1" flipV="1">
            <a:off x="5286574" y="1723291"/>
            <a:ext cx="2943025" cy="2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B072AE-58C0-4084-2185-4ED395C23DD2}"/>
              </a:ext>
            </a:extLst>
          </p:cNvPr>
          <p:cNvSpPr txBox="1"/>
          <p:nvPr/>
        </p:nvSpPr>
        <p:spPr>
          <a:xfrm>
            <a:off x="6840907" y="1472081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change the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4112E-B73F-17F7-C47F-3BA8A8330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3CB3-368A-CCCC-3679-72935FC0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Sample Submission File</a:t>
            </a: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8B8E69B8-E634-6DE4-AB57-E9E6E969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21" y="2329335"/>
            <a:ext cx="3859637" cy="1764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B43145B-ED28-59EF-E307-4D71B6329DA2}"/>
              </a:ext>
            </a:extLst>
          </p:cNvPr>
          <p:cNvSpPr txBox="1"/>
          <p:nvPr/>
        </p:nvSpPr>
        <p:spPr>
          <a:xfrm>
            <a:off x="5307967" y="1988841"/>
            <a:ext cx="364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of virtual data format (.csv file)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27A08D-9F3B-CF69-F0E4-3EBD950E323E}"/>
              </a:ext>
            </a:extLst>
          </p:cNvPr>
          <p:cNvSpPr/>
          <p:nvPr/>
        </p:nvSpPr>
        <p:spPr>
          <a:xfrm flipH="1" flipV="1">
            <a:off x="5307966" y="2329334"/>
            <a:ext cx="1624461" cy="176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83F9E2-CAC3-28DB-8723-0E0B9E8782B1}"/>
              </a:ext>
            </a:extLst>
          </p:cNvPr>
          <p:cNvSpPr txBox="1"/>
          <p:nvPr/>
        </p:nvSpPr>
        <p:spPr>
          <a:xfrm>
            <a:off x="5307967" y="4116169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altLang="zh-CN" sz="1200" dirty="0"/>
              <a:t>ccel. Left wrist</a:t>
            </a:r>
            <a:endParaRPr 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9F5565-60F0-383E-CE94-3B263272A47B}"/>
              </a:ext>
            </a:extLst>
          </p:cNvPr>
          <p:cNvSpPr/>
          <p:nvPr/>
        </p:nvSpPr>
        <p:spPr>
          <a:xfrm flipH="1" flipV="1">
            <a:off x="6932427" y="2345686"/>
            <a:ext cx="1624461" cy="176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8EC02E-1842-C5EB-04C0-442EB7AD9C21}"/>
              </a:ext>
            </a:extLst>
          </p:cNvPr>
          <p:cNvSpPr txBox="1"/>
          <p:nvPr/>
        </p:nvSpPr>
        <p:spPr>
          <a:xfrm>
            <a:off x="6932428" y="4109883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altLang="zh-CN" sz="1200" dirty="0"/>
              <a:t>ccel. right wrist</a:t>
            </a:r>
            <a:endParaRPr 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6DBDBC-57BD-7CB5-DF22-9F0D60017C99}"/>
              </a:ext>
            </a:extLst>
          </p:cNvPr>
          <p:cNvSpPr txBox="1"/>
          <p:nvPr/>
        </p:nvSpPr>
        <p:spPr>
          <a:xfrm>
            <a:off x="8516950" y="409353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Label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95BB21F-E243-FE87-5CC7-2167E677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47" y="1087783"/>
            <a:ext cx="4625895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Submission Format: </a:t>
            </a:r>
            <a:r>
              <a:rPr sz="1400" dirty="0"/>
              <a:t>Participants must submit </a:t>
            </a: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(1) </a:t>
            </a:r>
            <a:r>
              <a:rPr sz="1400" dirty="0">
                <a:solidFill>
                  <a:srgbClr val="FF0000"/>
                </a:solidFill>
              </a:rPr>
              <a:t>a `.</a:t>
            </a:r>
            <a:r>
              <a:rPr sz="1400" dirty="0" err="1">
                <a:solidFill>
                  <a:srgbClr val="FF0000"/>
                </a:solidFill>
              </a:rPr>
              <a:t>py</a:t>
            </a:r>
            <a:r>
              <a:rPr sz="1400" dirty="0">
                <a:solidFill>
                  <a:srgbClr val="FF0000"/>
                </a:solidFill>
              </a:rPr>
              <a:t>` file </a:t>
            </a:r>
            <a:r>
              <a:rPr sz="1400" dirty="0"/>
              <a:t>containing virtual data generation </a:t>
            </a:r>
            <a:r>
              <a:rPr lang="en-US" sz="1400" dirty="0"/>
              <a:t>functions that relate to “</a:t>
            </a:r>
            <a:r>
              <a:rPr lang="en-US" sz="1400" dirty="0" err="1"/>
              <a:t>custom_virtual_data_generation</a:t>
            </a:r>
            <a:r>
              <a:rPr lang="en-US" sz="1400" dirty="0"/>
              <a:t>” function and </a:t>
            </a:r>
            <a:r>
              <a:rPr lang="en-US" sz="1400" dirty="0">
                <a:solidFill>
                  <a:srgbClr val="FF0000"/>
                </a:solidFill>
              </a:rPr>
              <a:t>(2) the generated virtual data</a:t>
            </a:r>
            <a:r>
              <a:rPr sz="1400" dirty="0"/>
              <a:t>.</a:t>
            </a:r>
          </a:p>
          <a:p>
            <a:r>
              <a:rPr sz="1400" b="1" dirty="0"/>
              <a:t>Required Details: </a:t>
            </a:r>
            <a:endParaRPr lang="en-US" sz="1400" b="1" dirty="0"/>
          </a:p>
          <a:p>
            <a:pPr lvl="1"/>
            <a:r>
              <a:rPr lang="en-US" sz="1250" dirty="0"/>
              <a:t>Keeping unchanged of the input and output of </a:t>
            </a:r>
            <a:r>
              <a:rPr lang="en-US" sz="1200" dirty="0"/>
              <a:t>“</a:t>
            </a:r>
            <a:r>
              <a:rPr lang="en-US" sz="1200" dirty="0" err="1"/>
              <a:t>custom_virtual_data_generation</a:t>
            </a:r>
            <a:r>
              <a:rPr lang="en-US" sz="1200" dirty="0"/>
              <a:t>” function</a:t>
            </a:r>
            <a:r>
              <a:rPr sz="1250" dirty="0"/>
              <a:t>.</a:t>
            </a:r>
            <a:endParaRPr lang="en-US" sz="1250" dirty="0"/>
          </a:p>
          <a:p>
            <a:pPr lvl="1"/>
            <a:r>
              <a:rPr lang="en-US" sz="1250" dirty="0"/>
              <a:t>Save the virtual data in correct format (next slide).</a:t>
            </a:r>
          </a:p>
          <a:p>
            <a:pPr lvl="1"/>
            <a:r>
              <a:rPr lang="en-US" sz="1250" dirty="0"/>
              <a:t>File size of generated data located at “virtual” directory should be limited to </a:t>
            </a:r>
            <a:r>
              <a:rPr lang="en-US" sz="1250" b="1" dirty="0"/>
              <a:t>500M</a:t>
            </a:r>
            <a:r>
              <a:rPr lang="en-US" sz="1250" dirty="0"/>
              <a:t>.</a:t>
            </a:r>
            <a:endParaRPr sz="1250" dirty="0"/>
          </a:p>
          <a:p>
            <a:r>
              <a:rPr sz="1400" b="1" dirty="0"/>
              <a:t>Compatibility: </a:t>
            </a:r>
            <a:r>
              <a:rPr lang="en-US" sz="1400" dirty="0"/>
              <a:t>Need</a:t>
            </a:r>
            <a:r>
              <a:rPr sz="1400" dirty="0"/>
              <a:t> be executable in Google </a:t>
            </a:r>
            <a:r>
              <a:rPr sz="1400" dirty="0" err="1"/>
              <a:t>Colab</a:t>
            </a:r>
            <a:r>
              <a:rPr sz="1400" dirty="0"/>
              <a:t>, with output saved in designated paths.</a:t>
            </a:r>
            <a:r>
              <a:rPr lang="en-US" sz="1400" dirty="0"/>
              <a:t> But participants can run their codes on their own computers.</a:t>
            </a:r>
            <a:endParaRPr sz="1400" dirty="0"/>
          </a:p>
        </p:txBody>
      </p:sp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742B248B-65A4-E010-3A6E-62B7710B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839"/>
          <a:stretch/>
        </p:blipFill>
        <p:spPr>
          <a:xfrm>
            <a:off x="5291642" y="1075680"/>
            <a:ext cx="3832262" cy="6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352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f0c2f2e-6768-44fc-95dd-a3b397ef5ac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52AC203BDFA04ABA232336DF0EAE6F" ma:contentTypeVersion="14" ma:contentTypeDescription="Create a new document." ma:contentTypeScope="" ma:versionID="01cffeda67b2e8e2bdd08ba9f5844f61">
  <xsd:schema xmlns:xsd="http://www.w3.org/2001/XMLSchema" xmlns:xs="http://www.w3.org/2001/XMLSchema" xmlns:p="http://schemas.microsoft.com/office/2006/metadata/properties" xmlns:ns3="0f0c2f2e-6768-44fc-95dd-a3b397ef5ac7" xmlns:ns4="67e3bc1c-a8e7-4722-aefe-e17fb9b83e2e" targetNamespace="http://schemas.microsoft.com/office/2006/metadata/properties" ma:root="true" ma:fieldsID="eb8d5b650b182ac17eeb2c1001522b93" ns3:_="" ns4:_="">
    <xsd:import namespace="0f0c2f2e-6768-44fc-95dd-a3b397ef5ac7"/>
    <xsd:import namespace="67e3bc1c-a8e7-4722-aefe-e17fb9b83e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c2f2e-6768-44fc-95dd-a3b397ef5a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e3bc1c-a8e7-4722-aefe-e17fb9b83e2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9687C-A7C5-45D8-8199-E8FFA69C3718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0f0c2f2e-6768-44fc-95dd-a3b397ef5ac7"/>
    <ds:schemaRef ds:uri="http://schemas.openxmlformats.org/package/2006/metadata/core-properties"/>
    <ds:schemaRef ds:uri="67e3bc1c-a8e7-4722-aefe-e17fb9b83e2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B6212A-4DBD-43F4-916D-59BC60F90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c2f2e-6768-44fc-95dd-a3b397ef5ac7"/>
    <ds:schemaRef ds:uri="67e3bc1c-a8e7-4722-aefe-e17fb9b83e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2434CD-7EF3-4099-84D0-784CE081A1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6236</TotalTime>
  <Words>1500</Words>
  <Application>Microsoft Office PowerPoint</Application>
  <PresentationFormat>全屏显示(16:9)</PresentationFormat>
  <Paragraphs>115</Paragraphs>
  <Slides>11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NotoSansSC</vt:lpstr>
      <vt:lpstr>Aptos</vt:lpstr>
      <vt:lpstr>Arial</vt:lpstr>
      <vt:lpstr>Century Gothic</vt:lpstr>
      <vt:lpstr>Wingdings 3</vt:lpstr>
      <vt:lpstr>丝状</vt:lpstr>
      <vt:lpstr>Tutorial of the Challenge</vt:lpstr>
      <vt:lpstr>Outline</vt:lpstr>
      <vt:lpstr>Background of the Challenge</vt:lpstr>
      <vt:lpstr>Dataset Overview</vt:lpstr>
      <vt:lpstr>Dataset Overview</vt:lpstr>
      <vt:lpstr>Challenge Overview</vt:lpstr>
      <vt:lpstr>Sample Notebook Walkthrough</vt:lpstr>
      <vt:lpstr>Sample Submission File</vt:lpstr>
      <vt:lpstr>Sample Submission File</vt:lpstr>
      <vt:lpstr>Evaluation and Judging Criteria</vt:lpstr>
      <vt:lpstr>Q&amp;A Both English and Japanese are fine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夏清心 Qingxin XIA</cp:lastModifiedBy>
  <cp:revision>8</cp:revision>
  <dcterms:created xsi:type="dcterms:W3CDTF">2013-01-27T09:14:16Z</dcterms:created>
  <dcterms:modified xsi:type="dcterms:W3CDTF">2024-12-08T15:17:50Z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0x010100FB52AC203BDFA04ABA232336DF0EAE6F</vt:lpwstr>
  </property>
</Properties>
</file>