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0" r:id="rId4"/>
    <p:sldId id="262" r:id="rId5"/>
    <p:sldId id="274" r:id="rId6"/>
    <p:sldId id="263" r:id="rId7"/>
    <p:sldId id="264" r:id="rId8"/>
    <p:sldId id="265" r:id="rId9"/>
    <p:sldId id="267" r:id="rId10"/>
    <p:sldId id="268" r:id="rId11"/>
    <p:sldId id="272" r:id="rId12"/>
    <p:sldId id="269" r:id="rId13"/>
    <p:sldId id="266" r:id="rId14"/>
    <p:sldId id="273" r:id="rId15"/>
    <p:sldId id="275" r:id="rId16"/>
    <p:sldId id="27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6029"/>
  </p:normalViewPr>
  <p:slideViewPr>
    <p:cSldViewPr snapToGrid="0" snapToObjects="1">
      <p:cViewPr>
        <p:scale>
          <a:sx n="157" d="100"/>
          <a:sy n="157" d="100"/>
        </p:scale>
        <p:origin x="1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85" y="5286"/>
            <a:ext cx="78867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9144000" cy="12811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6"/>
          <a:stretch/>
        </p:blipFill>
        <p:spPr>
          <a:xfrm>
            <a:off x="7391400" y="5286"/>
            <a:ext cx="1752601" cy="16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0AC9-8986-E941-9512-520DB8BD93C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4017-8BF8-014B-9582-05C835B9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itkhhgsVwI&amp;feature=youtu.b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UDA#/media/File:CUDA_processing_flow_(En).PNG" TargetMode="External"/><Relationship Id="rId3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6371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Massively Parallel Monte Carlo for </a:t>
            </a:r>
            <a:r>
              <a:rPr lang="en-US" sz="4800" dirty="0" err="1" smtClean="0">
                <a:solidFill>
                  <a:srgbClr val="002060"/>
                </a:solidFill>
              </a:rPr>
              <a:t>Lennard</a:t>
            </a:r>
            <a:r>
              <a:rPr lang="en-US" sz="4800" dirty="0" smtClean="0">
                <a:solidFill>
                  <a:srgbClr val="002060"/>
                </a:solidFill>
              </a:rPr>
              <a:t>-Jones System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9057"/>
            <a:ext cx="6858000" cy="386443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By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Konik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Kothari,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Ankit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Verma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and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Qing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Ye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886075"/>
            <a:ext cx="7772400" cy="61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359E"/>
                </a:solidFill>
              </a:rPr>
              <a:t>Course</a:t>
            </a:r>
            <a:r>
              <a:rPr lang="en-US" sz="2800" dirty="0" smtClean="0">
                <a:solidFill>
                  <a:srgbClr val="00359E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>
                <a:solidFill>
                  <a:srgbClr val="00359E"/>
                </a:solidFill>
              </a:rPr>
              <a:t>Project for MSE 485</a:t>
            </a:r>
            <a:endParaRPr lang="en-US" sz="2800" dirty="0">
              <a:solidFill>
                <a:srgbClr val="003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Subsweep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Version 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7826"/>
            <a:ext cx="7886700" cy="4791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Parallelism design:</a:t>
            </a:r>
          </a:p>
          <a:p>
            <a:pPr lvl="1"/>
            <a:r>
              <a:rPr lang="en-US" dirty="0" smtClean="0"/>
              <a:t>Assign all cells in </a:t>
            </a:r>
            <a:r>
              <a:rPr lang="en-US" dirty="0" smtClean="0"/>
              <a:t>a checkerboard </a:t>
            </a:r>
            <a:r>
              <a:rPr lang="en-US" dirty="0" smtClean="0"/>
              <a:t>group to the same block</a:t>
            </a:r>
          </a:p>
          <a:p>
            <a:pPr lvl="1"/>
            <a:r>
              <a:rPr lang="en-US" dirty="0" smtClean="0"/>
              <a:t>Launch a thread for each cell in the group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rest of the </a:t>
            </a:r>
            <a:r>
              <a:rPr lang="en-US" dirty="0" smtClean="0"/>
              <a:t>calculation for this cell, </a:t>
            </a:r>
            <a:r>
              <a:rPr lang="en-US" dirty="0" smtClean="0"/>
              <a:t>including energy calculation will be handled by </a:t>
            </a:r>
            <a:r>
              <a:rPr lang="en-US" dirty="0" smtClean="0"/>
              <a:t>this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Memory Usage Design:</a:t>
            </a:r>
          </a:p>
          <a:p>
            <a:pPr lvl="1"/>
            <a:r>
              <a:rPr lang="en-US" dirty="0" smtClean="0"/>
              <a:t>For each thread, positions of particles in the cell is read into the shared memory (but different thread will use different shared memory location)</a:t>
            </a:r>
          </a:p>
          <a:p>
            <a:pPr lvl="1"/>
            <a:r>
              <a:rPr lang="en-US" dirty="0" smtClean="0"/>
              <a:t>Store the updated positions back to global memory when all moves in the MC step are done for the cell</a:t>
            </a:r>
          </a:p>
          <a:p>
            <a:pPr lvl="1"/>
            <a:r>
              <a:rPr lang="en-US" dirty="0" smtClean="0"/>
              <a:t>When calculating energy change, positions of particles from neighboring cells are read from global memory (can only rely on hardware cache for performance)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Drawbacks of Implementation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Version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4525"/>
            <a:ext cx="7886700" cy="4262438"/>
          </a:xfrm>
        </p:spPr>
        <p:txBody>
          <a:bodyPr anchor="t"/>
          <a:lstStyle/>
          <a:p>
            <a:r>
              <a:rPr lang="en-US" dirty="0"/>
              <a:t>Not enough parallelism</a:t>
            </a:r>
          </a:p>
          <a:p>
            <a:pPr lvl="1"/>
            <a:r>
              <a:rPr lang="en-US" dirty="0"/>
              <a:t>Two few </a:t>
            </a:r>
            <a:r>
              <a:rPr lang="en-US" dirty="0" smtClean="0"/>
              <a:t>threads (# of cells/8) run concurrently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require millions of particles in order to utilize </a:t>
            </a:r>
            <a:r>
              <a:rPr lang="en-US" dirty="0" smtClean="0"/>
              <a:t>the full potential </a:t>
            </a:r>
            <a:r>
              <a:rPr lang="en-US" dirty="0"/>
              <a:t>of the GPU</a:t>
            </a:r>
          </a:p>
          <a:p>
            <a:r>
              <a:rPr lang="en-US" dirty="0" smtClean="0"/>
              <a:t>Mostly random </a:t>
            </a:r>
            <a:r>
              <a:rPr lang="en-US" dirty="0"/>
              <a:t>global memory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50-100x slower than coalesced memory access</a:t>
            </a:r>
            <a:endParaRPr lang="en-US" dirty="0" smtClean="0"/>
          </a:p>
          <a:p>
            <a:r>
              <a:rPr lang="en-US" dirty="0" smtClean="0"/>
              <a:t>Shared memory may not be big enough to store </a:t>
            </a:r>
            <a:r>
              <a:rPr lang="en-US" dirty="0" smtClean="0"/>
              <a:t>positions of all </a:t>
            </a:r>
            <a:r>
              <a:rPr lang="en-US" dirty="0" smtClean="0"/>
              <a:t>the particles within </a:t>
            </a:r>
            <a:r>
              <a:rPr lang="en-US" dirty="0"/>
              <a:t>a</a:t>
            </a:r>
            <a:r>
              <a:rPr lang="en-US" dirty="0" smtClean="0"/>
              <a:t> checkerboard group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Subsweep</a:t>
            </a:r>
            <a:r>
              <a:rPr lang="en-US" b="1" dirty="0">
                <a:solidFill>
                  <a:schemeClr val="bg1"/>
                </a:solidFill>
              </a:rPr>
              <a:t> Implementation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Version </a:t>
            </a:r>
            <a:r>
              <a:rPr lang="en-US" b="1" dirty="0">
                <a:solidFill>
                  <a:schemeClr val="bg1"/>
                </a:solidFill>
              </a:rPr>
              <a:t>II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 design:</a:t>
            </a:r>
          </a:p>
          <a:p>
            <a:pPr lvl="1"/>
            <a:r>
              <a:rPr lang="en-US" dirty="0" smtClean="0"/>
              <a:t>Assign each cell to a CUDA block</a:t>
            </a:r>
          </a:p>
          <a:p>
            <a:pPr lvl="1"/>
            <a:r>
              <a:rPr lang="en-US" dirty="0" smtClean="0"/>
              <a:t>Launch </a:t>
            </a:r>
            <a:r>
              <a:rPr lang="en-US" dirty="0" smtClean="0"/>
              <a:t>up to </a:t>
            </a:r>
            <a:r>
              <a:rPr lang="en-US" dirty="0" smtClean="0"/>
              <a:t>1000 </a:t>
            </a:r>
            <a:r>
              <a:rPr lang="en-US" dirty="0" smtClean="0"/>
              <a:t>threads per block</a:t>
            </a:r>
            <a:endParaRPr lang="en-US" dirty="0" smtClean="0"/>
          </a:p>
          <a:p>
            <a:pPr lvl="1"/>
            <a:r>
              <a:rPr lang="en-US" dirty="0" smtClean="0"/>
              <a:t>Moves are proposed in serial but the pairwise energy </a:t>
            </a:r>
            <a:r>
              <a:rPr lang="en-US" dirty="0" smtClean="0"/>
              <a:t>calculations </a:t>
            </a:r>
            <a:r>
              <a:rPr lang="en-US" dirty="0" smtClean="0"/>
              <a:t>are </a:t>
            </a:r>
            <a:r>
              <a:rPr lang="en-US" dirty="0" smtClean="0"/>
              <a:t>done concurrently</a:t>
            </a:r>
            <a:endParaRPr lang="en-US" dirty="0" smtClean="0"/>
          </a:p>
          <a:p>
            <a:r>
              <a:rPr lang="en-US" dirty="0" smtClean="0"/>
              <a:t>Memory Usage Design:</a:t>
            </a:r>
          </a:p>
          <a:p>
            <a:pPr lvl="1"/>
            <a:r>
              <a:rPr lang="en-US" dirty="0" smtClean="0"/>
              <a:t>Read positions of particles in the cell and in the neighbors of the cell </a:t>
            </a:r>
            <a:r>
              <a:rPr lang="en-US" dirty="0" smtClean="0"/>
              <a:t>and write to </a:t>
            </a:r>
            <a:r>
              <a:rPr lang="en-US" dirty="0" smtClean="0"/>
              <a:t>the Shared memory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Algorithm: Cell Shift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2028825"/>
            <a:ext cx="7839941" cy="3676650"/>
          </a:xfrm>
        </p:spPr>
        <p:txBody>
          <a:bodyPr>
            <a:normAutofit/>
          </a:bodyPr>
          <a:lstStyle/>
          <a:p>
            <a:r>
              <a:rPr lang="en-US" dirty="0" smtClean="0"/>
              <a:t>Choose a random direction (x, y, or z)</a:t>
            </a:r>
          </a:p>
          <a:p>
            <a:r>
              <a:rPr lang="en-US" dirty="0" smtClean="0"/>
              <a:t>Choose a random distance uniformly distributed </a:t>
            </a:r>
            <a:r>
              <a:rPr lang="en-US" dirty="0" smtClean="0"/>
              <a:t>between</a:t>
            </a:r>
            <a:r>
              <a:rPr lang="en-US" dirty="0" smtClean="0"/>
              <a:t> </a:t>
            </a:r>
            <a:r>
              <a:rPr lang="en-US" dirty="0" smtClean="0"/>
              <a:t>–w/2 </a:t>
            </a:r>
            <a:r>
              <a:rPr lang="en-US" dirty="0" smtClean="0"/>
              <a:t>and w/2 </a:t>
            </a:r>
            <a:r>
              <a:rPr lang="en-US" i="1" dirty="0" smtClean="0"/>
              <a:t>(w: cell-width)</a:t>
            </a:r>
            <a:endParaRPr lang="en-US" i="1" dirty="0" smtClean="0"/>
          </a:p>
          <a:p>
            <a:r>
              <a:rPr lang="en-US" dirty="0" smtClean="0"/>
              <a:t>Move the cell grid</a:t>
            </a:r>
          </a:p>
          <a:p>
            <a:r>
              <a:rPr lang="en-US" dirty="0" smtClean="0"/>
              <a:t>Assign particles to the new cell grid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2624"/>
            <a:ext cx="7886700" cy="42576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Benchmark </a:t>
            </a:r>
            <a:r>
              <a:rPr lang="en-US" dirty="0" smtClean="0"/>
              <a:t>Run for Version II</a:t>
            </a:r>
            <a:endParaRPr lang="en-US" dirty="0" smtClean="0"/>
          </a:p>
          <a:p>
            <a:pPr lvl="1"/>
            <a:r>
              <a:rPr lang="en-US" dirty="0" smtClean="0"/>
              <a:t>1,000 atoms</a:t>
            </a:r>
          </a:p>
          <a:p>
            <a:pPr lvl="1"/>
            <a:r>
              <a:rPr lang="en-US" dirty="0" smtClean="0"/>
              <a:t>1,000 MC sweeps</a:t>
            </a:r>
          </a:p>
          <a:p>
            <a:pPr lvl="1"/>
            <a:r>
              <a:rPr lang="en-US" dirty="0" smtClean="0"/>
              <a:t>1,280 moves per sweep </a:t>
            </a:r>
            <a:r>
              <a:rPr lang="en-US" dirty="0" smtClean="0"/>
              <a:t>(20 moves per cell per sweep)</a:t>
            </a:r>
            <a:endParaRPr lang="en-US" dirty="0" smtClean="0"/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57 seconds</a:t>
            </a:r>
          </a:p>
          <a:p>
            <a:pPr lvl="1"/>
            <a:r>
              <a:rPr lang="en-US" dirty="0" smtClean="0"/>
              <a:t>Serial version on CPU would take at least 3 hours </a:t>
            </a:r>
            <a:r>
              <a:rPr lang="en-US" i="1" dirty="0" smtClean="0"/>
              <a:t>(by scaling the time needed from the 64 atoms in the homework)</a:t>
            </a:r>
          </a:p>
          <a:p>
            <a:pPr lvl="1"/>
            <a:r>
              <a:rPr lang="en-US" i="1" dirty="0">
                <a:hlinkClick r:id="rId2"/>
              </a:rPr>
              <a:t>https://</a:t>
            </a:r>
            <a:r>
              <a:rPr lang="en-US" i="1" dirty="0" err="1">
                <a:hlinkClick r:id="rId2"/>
              </a:rPr>
              <a:t>www.youtube.com</a:t>
            </a:r>
            <a:r>
              <a:rPr lang="en-US" i="1" dirty="0">
                <a:hlinkClick r:id="rId2"/>
              </a:rPr>
              <a:t>/</a:t>
            </a:r>
            <a:r>
              <a:rPr lang="en-US" i="1" dirty="0" err="1">
                <a:hlinkClick r:id="rId2"/>
              </a:rPr>
              <a:t>watch?v</a:t>
            </a:r>
            <a:r>
              <a:rPr lang="en-US" i="1" dirty="0">
                <a:hlinkClick r:id="rId2"/>
              </a:rPr>
              <a:t>=</a:t>
            </a:r>
            <a:r>
              <a:rPr lang="en-US" i="1" dirty="0" err="1">
                <a:hlinkClick r:id="rId2"/>
              </a:rPr>
              <a:t>citkhhgsVwI&amp;feature</a:t>
            </a:r>
            <a:r>
              <a:rPr lang="en-US" i="1" dirty="0">
                <a:hlinkClick r:id="rId2"/>
              </a:rPr>
              <a:t>=</a:t>
            </a:r>
            <a:r>
              <a:rPr lang="en-US" i="1" dirty="0" err="1">
                <a:hlinkClick r:id="rId2"/>
              </a:rPr>
              <a:t>youtu.be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"/>
          <a:stretch/>
        </p:blipFill>
        <p:spPr>
          <a:xfrm>
            <a:off x="1034316" y="1330849"/>
            <a:ext cx="6709762" cy="53964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6835" y="2056247"/>
            <a:ext cx="308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1000 atoms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1000 </a:t>
            </a:r>
            <a:r>
              <a:rPr lang="en-US" dirty="0" smtClean="0"/>
              <a:t>MC </a:t>
            </a:r>
            <a:r>
              <a:rPr lang="en-US" dirty="0" smtClean="0"/>
              <a:t>sweeps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1280 </a:t>
            </a:r>
            <a:r>
              <a:rPr lang="en-US" dirty="0" smtClean="0"/>
              <a:t>moves per </a:t>
            </a:r>
            <a:r>
              <a:rPr lang="en-US" dirty="0" smtClean="0"/>
              <a:t>sweep (20 </a:t>
            </a:r>
            <a:r>
              <a:rPr lang="en-US" dirty="0" smtClean="0"/>
              <a:t>moves per </a:t>
            </a:r>
            <a:r>
              <a:rPr lang="en-US" dirty="0" smtClean="0"/>
              <a:t>cell/sweep)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Detailed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5475"/>
            <a:ext cx="7886700" cy="4281488"/>
          </a:xfrm>
        </p:spPr>
        <p:txBody>
          <a:bodyPr anchor="t"/>
          <a:lstStyle/>
          <a:p>
            <a:r>
              <a:rPr lang="en-US" dirty="0" smtClean="0"/>
              <a:t>Particles are not allowed to leave the cell otherwise the reverse step cannot be performed</a:t>
            </a:r>
          </a:p>
          <a:p>
            <a:r>
              <a:rPr lang="en-US" dirty="0" smtClean="0"/>
              <a:t>To ensure ergodicity, cells are shifted</a:t>
            </a:r>
          </a:p>
          <a:p>
            <a:r>
              <a:rPr lang="en-US" dirty="0" smtClean="0"/>
              <a:t>Particles are shuffled before the </a:t>
            </a:r>
            <a:r>
              <a:rPr lang="en-US" dirty="0" err="1" smtClean="0"/>
              <a:t>subsweep</a:t>
            </a:r>
            <a:r>
              <a:rPr lang="en-US" dirty="0" smtClean="0"/>
              <a:t> step, otherwise the temporal memory of the previous step will be built over the sweeps</a:t>
            </a:r>
          </a:p>
          <a:p>
            <a:r>
              <a:rPr lang="en-US" dirty="0" smtClean="0"/>
              <a:t>Checkerboard </a:t>
            </a:r>
            <a:r>
              <a:rPr lang="en-US" dirty="0" smtClean="0"/>
              <a:t>sets </a:t>
            </a:r>
            <a:r>
              <a:rPr lang="en-US" dirty="0" smtClean="0"/>
              <a:t>are shuffled so the reverse sweep can be generated</a:t>
            </a:r>
          </a:p>
        </p:txBody>
      </p:sp>
    </p:spTree>
    <p:extLst>
      <p:ext uri="{BB962C8B-B14F-4D97-AF65-F5344CB8AC3E}">
        <p14:creationId xmlns:p14="http://schemas.microsoft.com/office/powerpoint/2010/main" val="21432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494"/>
            <a:ext cx="7886700" cy="3976151"/>
          </a:xfrm>
        </p:spPr>
        <p:txBody>
          <a:bodyPr anchor="t">
            <a:normAutofit fontScale="62500" lnSpcReduction="20000"/>
          </a:bodyPr>
          <a:lstStyle/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3000" dirty="0"/>
              <a:t>J. </a:t>
            </a:r>
            <a:r>
              <a:rPr lang="en-US" sz="3000" dirty="0" err="1"/>
              <a:t>Andersion</a:t>
            </a:r>
            <a:r>
              <a:rPr lang="en-US" sz="3000" dirty="0"/>
              <a:t> et al. “Massively parallel Monte Carlo for many-particle simulations on GPUs”, </a:t>
            </a:r>
            <a:r>
              <a:rPr lang="en-US" sz="3000" i="1" dirty="0"/>
              <a:t>Journal of Computational Physics</a:t>
            </a:r>
            <a:r>
              <a:rPr lang="en-US" sz="3000" dirty="0"/>
              <a:t>. Vol. 254. Dec 1, 2013. </a:t>
            </a:r>
            <a:r>
              <a:rPr lang="en-US" sz="3000" dirty="0"/>
              <a:t>pp 27 – </a:t>
            </a:r>
            <a:r>
              <a:rPr lang="en-US" sz="3000" dirty="0" smtClean="0"/>
              <a:t>38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D. Kirk, W. </a:t>
            </a:r>
            <a:r>
              <a:rPr lang="en-US" sz="3000" dirty="0" err="1" smtClean="0"/>
              <a:t>Hwu</a:t>
            </a:r>
            <a:r>
              <a:rPr lang="en-US" sz="3000" dirty="0"/>
              <a:t> </a:t>
            </a:r>
            <a:r>
              <a:rPr lang="en-US" sz="3000" dirty="0" smtClean="0"/>
              <a:t>“Programming Massively Parallel Processors”,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Ed., Morgan Kauffman Publishers, 2010 (Chapters 4-7) 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altLang="en-US" sz="3000" dirty="0"/>
              <a:t>Source for GPU architecture: </a:t>
            </a:r>
            <a:r>
              <a:rPr lang="en-US" altLang="en-US" sz="3000" dirty="0"/>
              <a:t>http://</a:t>
            </a:r>
            <a:r>
              <a:rPr lang="en-US" altLang="en-US" sz="3000" dirty="0" err="1"/>
              <a:t>www.realworldtech.com</a:t>
            </a:r>
            <a:r>
              <a:rPr lang="en-US" altLang="en-US" sz="3000" dirty="0"/>
              <a:t>/includes/images/articles/g100-2.gif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CUDA </a:t>
            </a:r>
            <a:r>
              <a:rPr lang="en-US" sz="3000" dirty="0"/>
              <a:t>Processing Flowing figure </a:t>
            </a:r>
            <a:r>
              <a:rPr lang="en-US" sz="3000" dirty="0"/>
              <a:t>from: </a:t>
            </a:r>
            <a:r>
              <a:rPr lang="en-US" sz="3000" dirty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://en.wikipedia.org/wiki/CUDA#/media/File:CUDA_processing_flow_(En).</a:t>
            </a:r>
            <a:r>
              <a:rPr lang="en-US" sz="3000" dirty="0">
                <a:hlinkClick r:id="rId2"/>
              </a:rPr>
              <a:t>PNG</a:t>
            </a:r>
            <a:r>
              <a:rPr lang="en-US" sz="3000" dirty="0"/>
              <a:t> (CC BY 3.0)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Icon </a:t>
            </a:r>
            <a:r>
              <a:rPr lang="en-US" sz="3000" dirty="0"/>
              <a:t>set </a:t>
            </a:r>
            <a:r>
              <a:rPr lang="en-US" sz="3000" dirty="0" smtClean="0"/>
              <a:t>(GPU and CPU) from</a:t>
            </a:r>
            <a:r>
              <a:rPr lang="en-US" sz="3000" dirty="0"/>
              <a:t> </a:t>
            </a:r>
            <a:r>
              <a:rPr lang="en-US" sz="3000" dirty="0">
                <a:hlinkClick r:id="rId3" tooltip="Flaticon"/>
              </a:rPr>
              <a:t>www.flaticon.com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3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6"/>
            <a:ext cx="78867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Monte Carlo calculation is computationally expensive because the energy calculation scales </a:t>
            </a:r>
            <a:r>
              <a:rPr lang="en-US" dirty="0" err="1" smtClean="0"/>
              <a:t>quadratically</a:t>
            </a:r>
            <a:r>
              <a:rPr lang="en-US" dirty="0" smtClean="0"/>
              <a:t>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the number of particles in the system</a:t>
            </a:r>
          </a:p>
          <a:p>
            <a:r>
              <a:rPr lang="en-US" dirty="0" smtClean="0"/>
              <a:t>The GPU offers cheap and yet substantial computing power</a:t>
            </a:r>
          </a:p>
          <a:p>
            <a:r>
              <a:rPr lang="en-US" dirty="0" smtClean="0"/>
              <a:t>What we need is not parallelism but massive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3009" y="3103024"/>
            <a:ext cx="709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17" y="2546610"/>
            <a:ext cx="1623308" cy="16233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83" y="2832180"/>
            <a:ext cx="1052173" cy="10521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0275" y="4101589"/>
            <a:ext cx="3864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3" indent="-214303">
              <a:buFont typeface="Arial" charset="0"/>
              <a:buChar char="•"/>
            </a:pPr>
            <a:r>
              <a:rPr lang="en-US" sz="2400" dirty="0"/>
              <a:t>Example: </a:t>
            </a:r>
            <a:r>
              <a:rPr lang="en-US" sz="2400" dirty="0" err="1"/>
              <a:t>Nvidia</a:t>
            </a:r>
            <a:r>
              <a:rPr lang="en-US" sz="2400" dirty="0"/>
              <a:t> GTX 780  </a:t>
            </a:r>
            <a:r>
              <a:rPr lang="en-US" sz="2400" dirty="0" err="1"/>
              <a:t>Ti</a:t>
            </a:r>
            <a:endParaRPr lang="en-US" sz="2400" dirty="0"/>
          </a:p>
          <a:p>
            <a:pPr marL="214303" indent="-214303">
              <a:buFont typeface="Arial" charset="0"/>
              <a:buChar char="•"/>
            </a:pPr>
            <a:r>
              <a:rPr lang="en-US" sz="2400" dirty="0"/>
              <a:t>$400 for 5 TFLOPS</a:t>
            </a:r>
          </a:p>
          <a:p>
            <a:pPr marL="214303" indent="-214303">
              <a:buFont typeface="Arial" charset="0"/>
              <a:buChar char="•"/>
            </a:pPr>
            <a:r>
              <a:rPr lang="en-US" sz="2400" dirty="0"/>
              <a:t>2,880 Cores</a:t>
            </a:r>
          </a:p>
          <a:p>
            <a:pPr marL="214303" indent="-214303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00089" y="4079104"/>
            <a:ext cx="3314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3" indent="-214303">
              <a:buFont typeface="Arial" charset="0"/>
              <a:buChar char="•"/>
            </a:pPr>
            <a:r>
              <a:rPr lang="en-US" sz="2400" dirty="0"/>
              <a:t>Example: Intel i7 4770K</a:t>
            </a:r>
          </a:p>
          <a:p>
            <a:pPr marL="214303" indent="-214303">
              <a:buFont typeface="Arial" charset="0"/>
              <a:buChar char="•"/>
            </a:pPr>
            <a:r>
              <a:rPr lang="en-US" sz="2400" dirty="0"/>
              <a:t>$300 for 0.18 TFLOPS</a:t>
            </a:r>
          </a:p>
          <a:p>
            <a:pPr marL="214303" indent="-214303">
              <a:buFont typeface="Arial" charset="0"/>
              <a:buChar char="•"/>
            </a:pPr>
            <a:r>
              <a:rPr lang="en-US" sz="2400" dirty="0"/>
              <a:t>4 cores</a:t>
            </a:r>
          </a:p>
          <a:p>
            <a:pPr marL="214303" indent="-214303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GPU </a:t>
            </a:r>
            <a:r>
              <a:rPr lang="en-US" b="1" dirty="0" smtClean="0">
                <a:solidFill>
                  <a:schemeClr val="bg1"/>
                </a:solidFill>
              </a:rPr>
              <a:t>Architecture (CUDA)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9" y="1674813"/>
            <a:ext cx="420291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CUDA Processing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4" y="2017254"/>
            <a:ext cx="4190589" cy="405090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11231" y="2242816"/>
            <a:ext cx="4068250" cy="41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 CUDA Processing flow</a:t>
            </a:r>
          </a:p>
          <a:p>
            <a:pPr lvl="1"/>
            <a:r>
              <a:rPr lang="en-US" dirty="0" smtClean="0"/>
              <a:t>Copy data from main RAM to the GPU memory</a:t>
            </a:r>
          </a:p>
          <a:p>
            <a:pPr lvl="1"/>
            <a:r>
              <a:rPr lang="en-US" dirty="0" smtClean="0"/>
              <a:t>CPU instructs the process to GPU</a:t>
            </a:r>
          </a:p>
          <a:p>
            <a:pPr lvl="1"/>
            <a:r>
              <a:rPr lang="en-US" dirty="0" smtClean="0"/>
              <a:t>GPU executes in parallel</a:t>
            </a:r>
          </a:p>
          <a:p>
            <a:pPr lvl="1"/>
            <a:r>
              <a:rPr lang="en-US" dirty="0" smtClean="0"/>
              <a:t>Copy the result from GPU memory to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Constraints </a:t>
            </a:r>
            <a:r>
              <a:rPr lang="en-US" b="1" dirty="0" smtClean="0">
                <a:solidFill>
                  <a:schemeClr val="bg1"/>
                </a:solidFill>
              </a:rPr>
              <a:t>When Writing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GPU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</a:t>
            </a:r>
            <a:r>
              <a:rPr lang="en-US" dirty="0" smtClean="0"/>
              <a:t>as many threads concurrently as possible</a:t>
            </a:r>
          </a:p>
          <a:p>
            <a:pPr lvl="1"/>
            <a:r>
              <a:rPr lang="en-US" dirty="0" smtClean="0"/>
              <a:t>Must avoid race conditions</a:t>
            </a:r>
          </a:p>
          <a:p>
            <a:pPr lvl="1"/>
            <a:r>
              <a:rPr lang="en-US" dirty="0" smtClean="0"/>
              <a:t>Must consider the trade off between concurrency vs overhead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memory efficiently</a:t>
            </a:r>
          </a:p>
          <a:p>
            <a:pPr lvl="1"/>
            <a:r>
              <a:rPr lang="en-US" dirty="0" smtClean="0"/>
              <a:t>Shared memory is fast but has very limited space (48KB)</a:t>
            </a:r>
          </a:p>
          <a:p>
            <a:pPr lvl="1"/>
            <a:r>
              <a:rPr lang="en-US" dirty="0" smtClean="0"/>
              <a:t>Global memory (GPU) is only efficient when locality is preserved. Random access is extremely </a:t>
            </a:r>
            <a:r>
              <a:rPr lang="en-US" dirty="0" smtClean="0"/>
              <a:t>inefficient</a:t>
            </a:r>
            <a:endParaRPr lang="en-US" dirty="0" smtClean="0"/>
          </a:p>
          <a:p>
            <a:r>
              <a:rPr lang="en-US" dirty="0" smtClean="0"/>
              <a:t>The language itself is low level</a:t>
            </a:r>
          </a:p>
          <a:p>
            <a:pPr lvl="1"/>
            <a:r>
              <a:rPr lang="en-US" dirty="0" smtClean="0"/>
              <a:t>Cannot make standard C library </a:t>
            </a:r>
            <a:r>
              <a:rPr lang="en-US" dirty="0" smtClean="0"/>
              <a:t>calls </a:t>
            </a:r>
            <a:r>
              <a:rPr lang="en-US" dirty="0" smtClean="0"/>
              <a:t>from GPU code</a:t>
            </a:r>
          </a:p>
          <a:p>
            <a:pPr lvl="1"/>
            <a:r>
              <a:rPr lang="en-US" dirty="0" smtClean="0"/>
              <a:t>No debug information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Algorithm: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2" y="1804524"/>
            <a:ext cx="7504235" cy="4191674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Divide the space into cells and put the cells into different </a:t>
            </a:r>
            <a:r>
              <a:rPr lang="en-US" dirty="0" smtClean="0"/>
              <a:t>checkerboard groups</a:t>
            </a:r>
            <a:endParaRPr lang="en-US" dirty="0" smtClean="0"/>
          </a:p>
          <a:p>
            <a:r>
              <a:rPr lang="en-US" dirty="0" smtClean="0"/>
              <a:t>For each MC </a:t>
            </a:r>
            <a:r>
              <a:rPr lang="en-US" dirty="0" smtClean="0"/>
              <a:t>Step do:</a:t>
            </a:r>
            <a:endParaRPr lang="en-US" dirty="0" smtClean="0"/>
          </a:p>
          <a:p>
            <a:pPr lvl="1"/>
            <a:r>
              <a:rPr lang="en-US" dirty="0" smtClean="0"/>
              <a:t>Shuffle the groups</a:t>
            </a:r>
          </a:p>
          <a:p>
            <a:pPr lvl="1"/>
            <a:r>
              <a:rPr lang="en-US" dirty="0" smtClean="0"/>
              <a:t>For each group do:</a:t>
            </a:r>
          </a:p>
          <a:p>
            <a:pPr lvl="2"/>
            <a:r>
              <a:rPr lang="en-US" dirty="0" smtClean="0"/>
              <a:t>For each cell in the group, in parallel </a:t>
            </a:r>
            <a:r>
              <a:rPr lang="en-US" dirty="0" smtClean="0"/>
              <a:t>do:</a:t>
            </a:r>
            <a:endParaRPr lang="en-US" dirty="0" smtClean="0"/>
          </a:p>
          <a:p>
            <a:pPr lvl="3"/>
            <a:r>
              <a:rPr lang="en-US" dirty="0" smtClean="0"/>
              <a:t>Shuffle particles in the cell</a:t>
            </a:r>
          </a:p>
          <a:p>
            <a:pPr lvl="3"/>
            <a:r>
              <a:rPr lang="en-US" dirty="0" smtClean="0"/>
              <a:t>Perform Metropolis Monte Carlo for particles in the cell</a:t>
            </a:r>
          </a:p>
          <a:p>
            <a:pPr lvl="1"/>
            <a:r>
              <a:rPr lang="en-US" dirty="0" smtClean="0"/>
              <a:t>Shift the boundaries of the </a:t>
            </a:r>
            <a:r>
              <a:rPr lang="en-US" dirty="0" smtClean="0"/>
              <a:t>cells and reassign particles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Algorithm: Checkerboard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50" y="2114549"/>
            <a:ext cx="4838702" cy="428625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Width of cell is </a:t>
            </a:r>
            <a:r>
              <a:rPr lang="en-US" dirty="0" smtClean="0"/>
              <a:t>no less </a:t>
            </a:r>
            <a:r>
              <a:rPr lang="en-US" dirty="0" smtClean="0"/>
              <a:t>than the </a:t>
            </a:r>
            <a:r>
              <a:rPr lang="en-US" dirty="0" smtClean="0"/>
              <a:t>cutoff distance</a:t>
            </a:r>
            <a:endParaRPr lang="en-US" dirty="0" smtClean="0"/>
          </a:p>
          <a:p>
            <a:r>
              <a:rPr lang="en-US" dirty="0" smtClean="0"/>
              <a:t>Cells are </a:t>
            </a:r>
            <a:r>
              <a:rPr lang="en-US" dirty="0" smtClean="0"/>
              <a:t>divided </a:t>
            </a:r>
            <a:r>
              <a:rPr lang="en-US" dirty="0" smtClean="0"/>
              <a:t>into groups similar </a:t>
            </a:r>
            <a:r>
              <a:rPr lang="en-US" dirty="0" smtClean="0"/>
              <a:t>to a checkerboard (but in 3D)</a:t>
            </a:r>
            <a:endParaRPr lang="en-US" dirty="0" smtClean="0"/>
          </a:p>
          <a:p>
            <a:r>
              <a:rPr lang="en-US" dirty="0" smtClean="0"/>
              <a:t>In each group, no </a:t>
            </a:r>
            <a:r>
              <a:rPr lang="en-US" dirty="0" smtClean="0"/>
              <a:t>two cells </a:t>
            </a:r>
            <a:r>
              <a:rPr lang="en-US" dirty="0" smtClean="0"/>
              <a:t>are </a:t>
            </a:r>
            <a:r>
              <a:rPr lang="en-US" dirty="0" smtClean="0"/>
              <a:t>adjacent to each other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 smtClean="0"/>
              <a:t>Monte Carlo moves in cells of the same group concurrently</a:t>
            </a:r>
          </a:p>
          <a:p>
            <a:r>
              <a:rPr lang="en-US" dirty="0" smtClean="0"/>
              <a:t>Groups cannot be processed concurrently</a:t>
            </a:r>
          </a:p>
          <a:p>
            <a:r>
              <a:rPr lang="en-US" dirty="0" smtClean="0"/>
              <a:t>8 checkerboard groups in 3D</a:t>
            </a:r>
            <a:endParaRPr lang="en-US" dirty="0"/>
          </a:p>
        </p:txBody>
      </p:sp>
      <p:pic>
        <p:nvPicPr>
          <p:cNvPr id="6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35" y="2196158"/>
            <a:ext cx="2865905" cy="2594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4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Algorithm: </a:t>
            </a:r>
            <a:r>
              <a:rPr lang="en-US" b="1" dirty="0" err="1">
                <a:solidFill>
                  <a:schemeClr val="bg1"/>
                </a:solidFill>
              </a:rPr>
              <a:t>Subsweep</a:t>
            </a:r>
            <a:r>
              <a:rPr lang="en-US" b="1" dirty="0">
                <a:solidFill>
                  <a:schemeClr val="bg1"/>
                </a:solidFill>
              </a:rPr>
              <a:t>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2038350"/>
            <a:ext cx="7629525" cy="3895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cell in the Group, run in parallel</a:t>
            </a:r>
          </a:p>
          <a:p>
            <a:pPr marL="342900" indent="-342900"/>
            <a:r>
              <a:rPr lang="en-US" dirty="0"/>
              <a:t>Randomize the ordering of the particles</a:t>
            </a:r>
          </a:p>
          <a:p>
            <a:pPr marL="342900" indent="-342900"/>
            <a:r>
              <a:rPr lang="en-US" dirty="0"/>
              <a:t>For each particle in the cell</a:t>
            </a:r>
          </a:p>
          <a:p>
            <a:pPr marL="857250" lvl="1" indent="-400050"/>
            <a:r>
              <a:rPr lang="en-US" dirty="0"/>
              <a:t>Propose a move</a:t>
            </a:r>
          </a:p>
          <a:p>
            <a:pPr marL="857250" lvl="1" indent="-400050"/>
            <a:r>
              <a:rPr lang="en-US" dirty="0"/>
              <a:t>Reject if move out of the cell</a:t>
            </a:r>
          </a:p>
          <a:p>
            <a:pPr marL="857250" lvl="1" indent="-400050"/>
            <a:r>
              <a:rPr lang="en-US" dirty="0"/>
              <a:t>Calculate energy using particles in the cell and particles in neighboring cells</a:t>
            </a:r>
          </a:p>
          <a:p>
            <a:pPr marL="857250" lvl="1" indent="-400050"/>
            <a:r>
              <a:rPr lang="en-US" dirty="0"/>
              <a:t>Accept with Metropolis Monte </a:t>
            </a:r>
            <a:r>
              <a:rPr lang="en-US" dirty="0" smtClean="0"/>
              <a:t>Carlo criterion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886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Book Antiqua</vt:lpstr>
      <vt:lpstr>Calibri</vt:lpstr>
      <vt:lpstr>Calibri Light</vt:lpstr>
      <vt:lpstr>宋体</vt:lpstr>
      <vt:lpstr>Arial</vt:lpstr>
      <vt:lpstr>Office Theme</vt:lpstr>
      <vt:lpstr>Massively Parallel Monte Carlo for Lennard-Jones System</vt:lpstr>
      <vt:lpstr>Motivation</vt:lpstr>
      <vt:lpstr>Motivation</vt:lpstr>
      <vt:lpstr>GPU Architecture (CUDA)</vt:lpstr>
      <vt:lpstr>CUDA Processing Flow</vt:lpstr>
      <vt:lpstr>Key Constraints When Writing  GPU Code</vt:lpstr>
      <vt:lpstr>Algorithm: Overview</vt:lpstr>
      <vt:lpstr>Algorithm: Checkerboard Decomposition</vt:lpstr>
      <vt:lpstr>Algorithm: Subsweep Step</vt:lpstr>
      <vt:lpstr>Subsweep Implementation Version I</vt:lpstr>
      <vt:lpstr>Drawbacks of Implementation  Version I</vt:lpstr>
      <vt:lpstr>Subsweep Implementation  Version II</vt:lpstr>
      <vt:lpstr>Algorithm: Cell Shift Step</vt:lpstr>
      <vt:lpstr>Benchmark</vt:lpstr>
      <vt:lpstr>Results</vt:lpstr>
      <vt:lpstr>Detailed Balance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Massively Parallel Monte Carlo for Lennard-Jones System</dc:title>
  <dc:creator>Qing Ye</dc:creator>
  <cp:lastModifiedBy>Qing Ye</cp:lastModifiedBy>
  <cp:revision>40</cp:revision>
  <dcterms:created xsi:type="dcterms:W3CDTF">2015-12-13T23:36:28Z</dcterms:created>
  <dcterms:modified xsi:type="dcterms:W3CDTF">2015-12-16T05:46:59Z</dcterms:modified>
</cp:coreProperties>
</file>