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60" r:id="rId5"/>
    <p:sldId id="282" r:id="rId6"/>
    <p:sldId id="267" r:id="rId7"/>
    <p:sldId id="268" r:id="rId8"/>
    <p:sldId id="262" r:id="rId10"/>
    <p:sldId id="280" r:id="rId11"/>
    <p:sldId id="263" r:id="rId12"/>
    <p:sldId id="269" r:id="rId13"/>
    <p:sldId id="264" r:id="rId14"/>
    <p:sldId id="266" r:id="rId15"/>
    <p:sldId id="271" r:id="rId16"/>
    <p:sldId id="270" r:id="rId17"/>
    <p:sldId id="261" r:id="rId18"/>
    <p:sldId id="272" r:id="rId19"/>
    <p:sldId id="258" r:id="rId20"/>
    <p:sldId id="273" r:id="rId21"/>
    <p:sldId id="274" r:id="rId22"/>
    <p:sldId id="275" r:id="rId23"/>
    <p:sldId id="276" r:id="rId24"/>
    <p:sldId id="259" r:id="rId25"/>
    <p:sldId id="277" r:id="rId26"/>
    <p:sldId id="278" r:id="rId27"/>
    <p:sldId id="279" r:id="rId28"/>
    <p:sldId id="265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1" autoAdjust="0"/>
    <p:restoredTop sz="94660"/>
  </p:normalViewPr>
  <p:slideViewPr>
    <p:cSldViewPr>
      <p:cViewPr varScale="1">
        <p:scale>
          <a:sx n="108" d="100"/>
          <a:sy n="108" d="100"/>
        </p:scale>
        <p:origin x="-2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B486C-A9EC-4483-A99C-59FA2364D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84FC8-88A8-4077-831F-63E3658663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ziliao/" TargetMode="External"/><Relationship Id="rId8" Type="http://schemas.openxmlformats.org/officeDocument/2006/relationships/hyperlink" Target="http://www.1ppt.com/powerpoint/" TargetMode="External"/><Relationship Id="rId7" Type="http://schemas.openxmlformats.org/officeDocument/2006/relationships/hyperlink" Target="http://www.1ppt.com/xiazai/" TargetMode="External"/><Relationship Id="rId6" Type="http://schemas.openxmlformats.org/officeDocument/2006/relationships/hyperlink" Target="http://www.1ppt.com/tubiao/" TargetMode="External"/><Relationship Id="rId5" Type="http://schemas.openxmlformats.org/officeDocument/2006/relationships/hyperlink" Target="http://www.1ppt.com/beijing/" TargetMode="External"/><Relationship Id="rId4" Type="http://schemas.openxmlformats.org/officeDocument/2006/relationships/hyperlink" Target="http://www.1ppt.com/sucai/" TargetMode="External"/><Relationship Id="rId3" Type="http://schemas.openxmlformats.org/officeDocument/2006/relationships/hyperlink" Target="http://www.1ppt.com/moban/" TargetMode="External"/><Relationship Id="rId24" Type="http://schemas.openxmlformats.org/officeDocument/2006/relationships/hyperlink" Target="http://www.1ppt.com/kejian/lishi/" TargetMode="External"/><Relationship Id="rId23" Type="http://schemas.openxmlformats.org/officeDocument/2006/relationships/hyperlink" Target="http://www.1ppt.com/kejian/dili/" TargetMode="External"/><Relationship Id="rId22" Type="http://schemas.openxmlformats.org/officeDocument/2006/relationships/hyperlink" Target="http://www.1ppt.com/kejian/shengwu/" TargetMode="External"/><Relationship Id="rId21" Type="http://schemas.openxmlformats.org/officeDocument/2006/relationships/hyperlink" Target="http://www.1ppt.com/kejian/huaxue/" TargetMode="External"/><Relationship Id="rId20" Type="http://schemas.openxmlformats.org/officeDocument/2006/relationships/hyperlink" Target="http://www.1ppt.com/kejian/wuli/" TargetMode="External"/><Relationship Id="rId2" Type="http://schemas.openxmlformats.org/officeDocument/2006/relationships/notesMaster" Target="../notesMasters/notesMaster1.xml"/><Relationship Id="rId19" Type="http://schemas.openxmlformats.org/officeDocument/2006/relationships/hyperlink" Target="http://www.1ppt.com/kejian/kexue/" TargetMode="External"/><Relationship Id="rId18" Type="http://schemas.openxmlformats.org/officeDocument/2006/relationships/hyperlink" Target="http://www.1ppt.com/kejian/meishu/" TargetMode="External"/><Relationship Id="rId17" Type="http://schemas.openxmlformats.org/officeDocument/2006/relationships/hyperlink" Target="http://www.1ppt.com/kejian/yingyu/" TargetMode="External"/><Relationship Id="rId16" Type="http://schemas.openxmlformats.org/officeDocument/2006/relationships/hyperlink" Target="http://www.1ppt.com/kejian/shuxue/" TargetMode="External"/><Relationship Id="rId15" Type="http://schemas.openxmlformats.org/officeDocument/2006/relationships/hyperlink" Target="http://www.1ppt.com/kejian/yuwen/" TargetMode="External"/><Relationship Id="rId14" Type="http://schemas.openxmlformats.org/officeDocument/2006/relationships/hyperlink" Target="http://www.1ppt.com/kejian/" TargetMode="External"/><Relationship Id="rId13" Type="http://schemas.openxmlformats.org/officeDocument/2006/relationships/hyperlink" Target="http://www.1ppt.cn/" TargetMode="External"/><Relationship Id="rId12" Type="http://schemas.openxmlformats.org/officeDocument/2006/relationships/hyperlink" Target="http://www.1ppt.com/jiaoan/" TargetMode="External"/><Relationship Id="rId11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fanwen/" TargetMode="Externa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4FC8-88A8-4077-831F-63E3658663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B19BD4-2E0F-4A2E-A0C0-C6E74C15C6A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AA7FC4-50F0-4DB8-9D7B-7FFE65FFBD8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969CB2-6D12-416E-B702-45675F027A6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05F-9CFA-49BC-95A1-228C194413E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BA05A-6D6B-4557-9E08-B42BCE22702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6A2A0C-18FB-4934-8F5B-92B3548EFB7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E77C2-769D-4174-A6AB-60E71E335A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6FAEF3-DE25-4D43-BE46-8B3468D37D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E5880-AB8E-48C9-8188-5A20C2C74C3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DF723-AA64-4AF7-B1D5-EF55C3A41D2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3EF1F-B278-4A9E-B42A-8FDDD56031F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8261A59E-9240-4B4D-A523-03FA1D88FFD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image" Target="../media/image24.jpeg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16832"/>
            <a:ext cx="8892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kern="10" dirty="0" smtClean="0">
                <a:ln w="9525">
                  <a:round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“一国两制”与统一大业</a:t>
            </a:r>
            <a:endParaRPr lang="zh-CN" altLang="en-US" sz="5400" b="1" kern="10" dirty="0">
              <a:ln w="9525">
                <a:round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280920" cy="1431925"/>
          </a:xfrm>
        </p:spPr>
        <p:txBody>
          <a:bodyPr/>
          <a:lstStyle/>
          <a:p>
            <a:r>
              <a:rPr lang="en-US" altLang="zh-CN" b="1" dirty="0"/>
              <a:t>2</a:t>
            </a:r>
            <a:r>
              <a:rPr lang="zh-CN" altLang="en-US" b="1" dirty="0"/>
              <a:t>、澳门顺利回归</a:t>
            </a:r>
            <a:br>
              <a:rPr lang="zh-CN" altLang="en-US" b="1" dirty="0"/>
            </a:br>
            <a:r>
              <a:rPr lang="zh-CN" altLang="en-US" b="1" dirty="0"/>
              <a:t>*澳门问题的由来：</a:t>
            </a:r>
            <a:endParaRPr lang="zh-CN" altLang="en-US" b="1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3213100"/>
            <a:ext cx="8110538" cy="3352800"/>
          </a:xfrm>
        </p:spPr>
        <p:txBody>
          <a:bodyPr/>
          <a:lstStyle/>
          <a:p>
            <a:r>
              <a:rPr lang="en-US" altLang="zh-CN" b="1" dirty="0"/>
              <a:t>1553</a:t>
            </a:r>
            <a:r>
              <a:rPr lang="zh-CN" altLang="en-US" b="1" dirty="0"/>
              <a:t>年，葡萄牙殖民者借口船遇风暴，需要到岸上晾晒货物，贿赂当地官吏，攫取了澳门的居住权；</a:t>
            </a:r>
            <a:endParaRPr lang="zh-CN" altLang="en-US" b="1" dirty="0"/>
          </a:p>
          <a:p>
            <a:r>
              <a:rPr lang="en-US" altLang="zh-CN" b="1" dirty="0"/>
              <a:t>1557</a:t>
            </a:r>
            <a:r>
              <a:rPr lang="zh-CN" altLang="en-US" b="1" dirty="0"/>
              <a:t>年后，葡萄牙殖民者在澳门私自扩展土地，建筑炮台，设立官署，开始了长期占据。</a:t>
            </a:r>
            <a:endParaRPr lang="zh-CN" altLang="en-US" b="1" dirty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79388" y="2060575"/>
            <a:ext cx="8785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0000FF"/>
                </a:solidFill>
              </a:rPr>
              <a:t>16</a:t>
            </a:r>
            <a:r>
              <a:rPr lang="zh-CN" altLang="en-US" sz="3600" b="1" dirty="0">
                <a:solidFill>
                  <a:srgbClr val="0000FF"/>
                </a:solidFill>
              </a:rPr>
              <a:t>世纪中叶后，澳门逐渐被葡萄牙人占领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zh-CN" altLang="en-US">
                <a:ea typeface="华文新魏" pitchFamily="2" charset="-122"/>
              </a:rPr>
              <a:t>澳门的象征</a:t>
            </a:r>
            <a:r>
              <a:rPr lang="en-US" altLang="zh-CN">
                <a:ea typeface="华文新魏" pitchFamily="2" charset="-122"/>
              </a:rPr>
              <a:t>——</a:t>
            </a:r>
            <a:r>
              <a:rPr lang="zh-CN" altLang="en-US">
                <a:ea typeface="华文新魏" pitchFamily="2" charset="-122"/>
              </a:rPr>
              <a:t>大三巴牌坊</a:t>
            </a:r>
            <a:endParaRPr lang="zh-CN" altLang="en-US">
              <a:ea typeface="华文新魏" pitchFamily="2" charset="-122"/>
            </a:endParaRPr>
          </a:p>
        </p:txBody>
      </p:sp>
      <p:pic>
        <p:nvPicPr>
          <p:cNvPr id="10243" name="Picture 1027" descr="c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8200" y="1447800"/>
            <a:ext cx="7239000" cy="481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eremony201299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11638" y="144463"/>
            <a:ext cx="4608512" cy="666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900113" y="2420938"/>
            <a:ext cx="30241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中国国旗在会场扬起来</a:t>
            </a:r>
            <a:endParaRPr kumimoji="1" lang="zh-CN" altLang="en-US" sz="32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68313" y="4149725"/>
            <a:ext cx="3671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/>
              <a:t>1999</a:t>
            </a:r>
            <a:r>
              <a:rPr lang="zh-CN" altLang="en-US" sz="3600" b="1"/>
              <a:t>年</a:t>
            </a:r>
            <a:r>
              <a:rPr lang="en-US" altLang="zh-CN" sz="3600" b="1"/>
              <a:t>12</a:t>
            </a:r>
            <a:r>
              <a:rPr lang="zh-CN" altLang="en-US" sz="3600" b="1"/>
              <a:t>月</a:t>
            </a:r>
            <a:r>
              <a:rPr lang="en-US" altLang="zh-CN" sz="3600" b="1"/>
              <a:t>20</a:t>
            </a:r>
            <a:r>
              <a:rPr lang="zh-CN" altLang="en-US" sz="3600" b="1"/>
              <a:t>日</a:t>
            </a:r>
            <a:endParaRPr lang="zh-CN" altLang="en-US" sz="3600" b="1"/>
          </a:p>
        </p:txBody>
      </p:sp>
      <p:sp>
        <p:nvSpPr>
          <p:cNvPr id="12296" name="WordArt 8"/>
          <p:cNvSpPr>
            <a:spLocks noChangeArrowheads="1" noChangeShapeType="1" noTextEdit="1"/>
          </p:cNvSpPr>
          <p:nvPr/>
        </p:nvSpPr>
        <p:spPr bwMode="auto">
          <a:xfrm>
            <a:off x="323850" y="692150"/>
            <a:ext cx="3600450" cy="746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EAEAEA"/>
                  </a:solidFill>
                  <a:rou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SimSun"/>
                <a:ea typeface="SimSun"/>
              </a:rPr>
              <a:t>澳门的回归</a:t>
            </a:r>
            <a:endParaRPr lang="zh-CN" altLang="en-US" sz="3600" kern="10">
              <a:ln w="12700">
                <a:solidFill>
                  <a:srgbClr val="EAEAEA"/>
                </a:solidFill>
                <a:rou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SimSun"/>
              <a:ea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39552" y="609600"/>
            <a:ext cx="800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FF3300"/>
                </a:solidFill>
                <a:latin typeface="Verdana" panose="020B0604030504040204" pitchFamily="34" charset="0"/>
              </a:rPr>
              <a:t>香港、澳门回归的历史意义：</a:t>
            </a:r>
            <a:endParaRPr kumimoji="1" lang="zh-CN" altLang="en-US" sz="3600" b="1" dirty="0">
              <a:solidFill>
                <a:srgbClr val="FF3300"/>
              </a:solidFill>
              <a:latin typeface="Verdana" panose="020B0604030504040204" pitchFamily="34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8313" y="2133600"/>
            <a:ext cx="842486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0000FF"/>
                </a:solidFill>
                <a:latin typeface="Verdana" panose="020B0604030504040204" pitchFamily="34" charset="0"/>
              </a:rPr>
              <a:t>宣告英国在香港、葡萄牙在澳门的殖民统治的结束，是中国人民洗雪百年国耻的盛事，我国在完成祖国统一大业的道路上迈出了重要的一步。</a:t>
            </a:r>
            <a:r>
              <a:rPr lang="zh-CN" altLang="en-US" sz="3600" b="1" dirty="0">
                <a:solidFill>
                  <a:srgbClr val="0000FF"/>
                </a:solidFill>
              </a:rPr>
              <a:t>按照“一国两制”的方针，解决台湾问题，实现祖国的完全统一，已成为不可阻挡的历史潮流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。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20713"/>
            <a:ext cx="8162925" cy="762000"/>
          </a:xfrm>
        </p:spPr>
        <p:txBody>
          <a:bodyPr/>
          <a:lstStyle/>
          <a:p>
            <a:r>
              <a:rPr lang="en-US" altLang="zh-CN" b="1" dirty="0"/>
              <a:t>*</a:t>
            </a:r>
            <a:r>
              <a:rPr lang="zh-CN" altLang="en-US" b="1" dirty="0"/>
              <a:t>中国成功解决港澳问题的原因</a:t>
            </a:r>
            <a:endParaRPr lang="zh-CN" altLang="en-US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492896"/>
            <a:ext cx="8589962" cy="4032250"/>
          </a:xfrm>
        </p:spPr>
        <p:txBody>
          <a:bodyPr/>
          <a:lstStyle/>
          <a:p>
            <a:r>
              <a:rPr lang="zh-CN" altLang="en-US" b="1" dirty="0"/>
              <a:t>根本原因：</a:t>
            </a:r>
            <a:r>
              <a:rPr lang="zh-CN" altLang="en-US" b="1" dirty="0">
                <a:solidFill>
                  <a:srgbClr val="FF3300"/>
                </a:solidFill>
              </a:rPr>
              <a:t>中国经济迅速发展，综合国力增强，国际地位提高</a:t>
            </a:r>
            <a:r>
              <a:rPr lang="zh-CN" altLang="en-US" b="1" dirty="0"/>
              <a:t>，</a:t>
            </a:r>
            <a:endParaRPr lang="zh-CN" altLang="en-US" b="1" dirty="0"/>
          </a:p>
          <a:p>
            <a:r>
              <a:rPr lang="zh-CN" altLang="en-US" b="1" dirty="0"/>
              <a:t>“一国两制”的伟大构想</a:t>
            </a:r>
            <a:r>
              <a:rPr kumimoji="1" lang="zh-CN" altLang="en-US" b="1" dirty="0">
                <a:solidFill>
                  <a:srgbClr val="0000FF"/>
                </a:solidFill>
              </a:rPr>
              <a:t>为香港、澳门回归提供了切实可行的途径。</a:t>
            </a:r>
            <a:endParaRPr kumimoji="1" lang="zh-CN" altLang="en-US" b="1" dirty="0">
              <a:solidFill>
                <a:srgbClr val="0000FF"/>
              </a:solidFill>
            </a:endParaRPr>
          </a:p>
          <a:p>
            <a:pPr>
              <a:buFontTx/>
              <a:buNone/>
            </a:pPr>
            <a:r>
              <a:rPr lang="zh-CN" altLang="en-US" b="1" dirty="0"/>
              <a:t>中国人民百年来的不懈努力，港澳同胞心向祖国渴望回归；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1" name="Group 3"/>
          <p:cNvGrpSpPr/>
          <p:nvPr/>
        </p:nvGrpSpPr>
        <p:grpSpPr bwMode="auto">
          <a:xfrm>
            <a:off x="228600" y="492125"/>
            <a:ext cx="8305800" cy="4953000"/>
            <a:chOff x="144" y="192"/>
            <a:chExt cx="5232" cy="3120"/>
          </a:xfrm>
        </p:grpSpPr>
        <p:pic>
          <p:nvPicPr>
            <p:cNvPr id="7172" name="Picture 4" descr="lei06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360" y="192"/>
              <a:ext cx="2016" cy="1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3" name="Picture 5" descr="lei0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00" y="1584"/>
              <a:ext cx="1584" cy="1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4" name="Picture 6" descr="20048414463989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" y="192"/>
              <a:ext cx="1920" cy="1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5" name="Picture 7" descr="20048414505182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92" y="1680"/>
              <a:ext cx="1776" cy="1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468313" y="5734050"/>
            <a:ext cx="8351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1997</a:t>
            </a:r>
            <a:r>
              <a:rPr lang="zh-CN" altLang="en-US" sz="3200" b="1"/>
              <a:t>年</a:t>
            </a:r>
            <a:r>
              <a:rPr lang="en-US" altLang="zh-CN" sz="3200" b="1"/>
              <a:t>7</a:t>
            </a:r>
            <a:r>
              <a:rPr lang="zh-CN" altLang="en-US" sz="3200" b="1"/>
              <a:t>月</a:t>
            </a:r>
            <a:r>
              <a:rPr lang="en-US" altLang="zh-CN" sz="3200" b="1"/>
              <a:t>1</a:t>
            </a:r>
            <a:r>
              <a:rPr lang="zh-CN" altLang="en-US" sz="3200" b="1"/>
              <a:t>日                    </a:t>
            </a:r>
            <a:r>
              <a:rPr lang="en-US" altLang="zh-CN" sz="3200" b="1"/>
              <a:t>1999</a:t>
            </a:r>
            <a:r>
              <a:rPr lang="zh-CN" altLang="en-US" sz="3200" b="1"/>
              <a:t>年</a:t>
            </a:r>
            <a:r>
              <a:rPr lang="en-US" altLang="zh-CN" sz="3200" b="1"/>
              <a:t>12</a:t>
            </a:r>
            <a:r>
              <a:rPr lang="zh-CN" altLang="en-US" sz="3200" b="1"/>
              <a:t>月</a:t>
            </a:r>
            <a:r>
              <a:rPr lang="en-US" altLang="zh-CN" sz="3200" b="1"/>
              <a:t>20</a:t>
            </a:r>
            <a:r>
              <a:rPr lang="zh-CN" altLang="en-US" sz="3200" b="1"/>
              <a:t>日</a:t>
            </a:r>
            <a:endParaRPr lang="zh-CN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276475"/>
            <a:ext cx="8110538" cy="3959225"/>
          </a:xfrm>
        </p:spPr>
        <p:txBody>
          <a:bodyPr/>
          <a:lstStyle/>
          <a:p>
            <a:r>
              <a:rPr lang="en-US" altLang="zh-CN" b="1" dirty="0"/>
              <a:t>1895</a:t>
            </a:r>
            <a:r>
              <a:rPr lang="zh-CN" altLang="en-US" b="1" dirty="0"/>
              <a:t>年中日甲午战争中国战败，签订</a:t>
            </a:r>
            <a:r>
              <a:rPr lang="en-US" altLang="zh-CN" b="1" dirty="0"/>
              <a:t>《</a:t>
            </a:r>
            <a:r>
              <a:rPr lang="zh-CN" altLang="en-US" b="1" dirty="0"/>
              <a:t>马关条约</a:t>
            </a:r>
            <a:r>
              <a:rPr lang="en-US" altLang="zh-CN" b="1" dirty="0"/>
              <a:t>》</a:t>
            </a:r>
            <a:r>
              <a:rPr lang="zh-CN" altLang="en-US" b="1" dirty="0"/>
              <a:t>，日本侵占台湾</a:t>
            </a:r>
            <a:endParaRPr lang="zh-CN" altLang="en-US" b="1" dirty="0"/>
          </a:p>
          <a:p>
            <a:r>
              <a:rPr lang="en-US" altLang="zh-CN" b="1" dirty="0"/>
              <a:t>1945</a:t>
            </a:r>
            <a:r>
              <a:rPr lang="zh-CN" altLang="en-US" b="1" dirty="0"/>
              <a:t>年抗战胜利，日本回归祖国</a:t>
            </a:r>
            <a:endParaRPr lang="zh-CN" altLang="en-US" b="1" dirty="0"/>
          </a:p>
          <a:p>
            <a:r>
              <a:rPr lang="en-US" altLang="zh-CN" b="1" dirty="0"/>
              <a:t>1949</a:t>
            </a:r>
            <a:r>
              <a:rPr lang="zh-CN" altLang="en-US" b="1" dirty="0"/>
              <a:t>年蒋介石败退到台湾，中国政府要解放台湾，但美帝国主义极力阻止</a:t>
            </a:r>
            <a:endParaRPr lang="zh-CN" altLang="en-US" b="1" dirty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11188" y="1412875"/>
            <a:ext cx="698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chemeClr val="tx2"/>
                </a:solidFill>
              </a:rPr>
              <a:t>*</a:t>
            </a:r>
            <a:r>
              <a:rPr lang="zh-CN" altLang="en-US" sz="3600" b="1" dirty="0">
                <a:solidFill>
                  <a:schemeClr val="tx2"/>
                </a:solidFill>
              </a:rPr>
              <a:t>近代史上台湾问题的由来：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84213" y="333375"/>
            <a:ext cx="7775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chemeClr val="tx2"/>
                </a:solidFill>
              </a:rPr>
              <a:t>三、海峡两岸关系：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15900" y="476250"/>
            <a:ext cx="8604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/>
              <a:t>香港、澳门问题与台湾问题有什么不同？</a:t>
            </a:r>
            <a:endParaRPr lang="zh-CN" altLang="en-US" sz="3600" b="1" dirty="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23850" y="1773238"/>
            <a:ext cx="8351838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</a:rPr>
              <a:t>香港、澳门分别被英国、葡萄牙侵占，沦为它们的殖民地，遭受殖民统治；而台湾自古以来就是中国的一部分，</a:t>
            </a:r>
            <a:r>
              <a:rPr lang="en-US" altLang="zh-CN" sz="3200" b="1" dirty="0">
                <a:solidFill>
                  <a:srgbClr val="0000FF"/>
                </a:solidFill>
              </a:rPr>
              <a:t>1949</a:t>
            </a:r>
            <a:r>
              <a:rPr lang="zh-CN" altLang="en-US" sz="3200" b="1" dirty="0">
                <a:solidFill>
                  <a:srgbClr val="0000FF"/>
                </a:solidFill>
              </a:rPr>
              <a:t>年国民党退居台湾，建立政权，但大陆与台湾属于国家内部事务，与香港、澳门被侵占截然不同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23850" y="538163"/>
            <a:ext cx="8280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阻碍中国和平统一进程的势力主要有哪些？</a:t>
            </a:r>
            <a:endParaRPr lang="zh-CN" altLang="en-US" sz="3600" b="1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50825" y="2571750"/>
            <a:ext cx="8893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0000FF"/>
                </a:solidFill>
              </a:rPr>
              <a:t>“</a:t>
            </a:r>
            <a:r>
              <a:rPr lang="zh-CN" altLang="en-US" sz="3600" b="1" dirty="0">
                <a:solidFill>
                  <a:srgbClr val="0000FF"/>
                </a:solidFill>
              </a:rPr>
              <a:t>台独”分裂势力和某些外国反华势力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0003088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1188" y="674688"/>
            <a:ext cx="3960812" cy="304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 descr="taiwan200500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3933825"/>
            <a:ext cx="4032250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 descr="102184982757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7900" y="3933825"/>
            <a:ext cx="3887788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 descr="102179703188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7900" y="836613"/>
            <a:ext cx="388778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752600" y="44450"/>
            <a:ext cx="5545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rgbClr val="000099"/>
                </a:solidFill>
                <a:ea typeface="黑体" pitchFamily="49" charset="-122"/>
              </a:rPr>
              <a:t>台湾民众反对台湾独立</a:t>
            </a:r>
            <a:endParaRPr lang="zh-CN" altLang="en-US" sz="3600" b="1">
              <a:solidFill>
                <a:srgbClr val="000099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index_clip_image007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3419475" y="1730375"/>
            <a:ext cx="5724525" cy="51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50825" y="333375"/>
            <a:ext cx="7775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/>
              <a:t>一、“一国两制”构想的提出</a:t>
            </a:r>
            <a:endParaRPr lang="zh-CN" altLang="en-US" sz="3600" b="1" dirty="0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68313" y="2205038"/>
            <a:ext cx="2447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3300"/>
                </a:solidFill>
              </a:rPr>
              <a:t>邓小平</a:t>
            </a:r>
            <a:endParaRPr lang="zh-CN" altLang="en-US" sz="3600" b="1" dirty="0">
              <a:solidFill>
                <a:srgbClr val="FF3300"/>
              </a:solidFill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07950" y="1052513"/>
            <a:ext cx="79200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/>
              <a:t>1</a:t>
            </a:r>
            <a:r>
              <a:rPr lang="zh-CN" altLang="en-US" sz="3600" b="1" dirty="0"/>
              <a:t>、由谁提出？出发点是什么？</a:t>
            </a:r>
            <a:endParaRPr lang="zh-CN" altLang="en-US" sz="3600" b="1" dirty="0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0" y="3429000"/>
            <a:ext cx="4284663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从维护中华民族的根本利益和国家发展战略全局，维护祖国和平统一出发</a:t>
            </a:r>
            <a:endParaRPr lang="zh-CN" altLang="en-US" sz="36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  <p:bldP spid="307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990600" y="228600"/>
            <a:ext cx="731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>
                <a:solidFill>
                  <a:srgbClr val="FF0066"/>
                </a:solidFill>
                <a:latin typeface="Times New Roman" panose="02020603050405020304" pitchFamily="18" charset="0"/>
                <a:ea typeface="黑体" pitchFamily="49" charset="-122"/>
              </a:rPr>
              <a:t>连宋大陆行</a:t>
            </a:r>
            <a:endParaRPr kumimoji="1" lang="zh-CN" altLang="en-US" sz="3600" b="1">
              <a:solidFill>
                <a:srgbClr val="FF0066"/>
              </a:solidFill>
              <a:latin typeface="Times New Roman" panose="02020603050405020304" pitchFamily="18" charset="0"/>
              <a:ea typeface="黑体" pitchFamily="49" charset="-122"/>
            </a:endParaRPr>
          </a:p>
        </p:txBody>
      </p:sp>
      <p:pic>
        <p:nvPicPr>
          <p:cNvPr id="21507" name="Picture 3" descr="连行程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7200" y="914400"/>
            <a:ext cx="3527425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宋行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914400"/>
            <a:ext cx="3600450" cy="518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WordArt 2"/>
          <p:cNvSpPr>
            <a:spLocks noChangeArrowheads="1" noChangeShapeType="1" noTextEdit="1"/>
          </p:cNvSpPr>
          <p:nvPr/>
        </p:nvSpPr>
        <p:spPr bwMode="auto">
          <a:xfrm>
            <a:off x="1547813" y="304800"/>
            <a:ext cx="5976937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800" b="1" kern="10" dirty="0">
                <a:ln w="38100">
                  <a:solidFill>
                    <a:srgbClr val="000000"/>
                  </a:solidFill>
                  <a:round/>
                </a:ln>
                <a:solidFill>
                  <a:srgbClr val="FF0000"/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隶书"/>
                <a:ea typeface="隶书"/>
              </a:rPr>
              <a:t>大势所趋　民心所向</a:t>
            </a:r>
            <a:endParaRPr lang="zh-CN" altLang="en-US" sz="4800" b="1" kern="10" dirty="0">
              <a:ln w="38100">
                <a:solidFill>
                  <a:srgbClr val="000000"/>
                </a:solidFill>
                <a:round/>
              </a:ln>
              <a:solidFill>
                <a:srgbClr val="FF0000"/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隶书"/>
              <a:ea typeface="隶书"/>
            </a:endParaRPr>
          </a:p>
        </p:txBody>
      </p:sp>
      <p:pic>
        <p:nvPicPr>
          <p:cNvPr id="22531" name="Picture 3" descr="U1043P1T63D1828F1261DT2005050217064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1752600"/>
            <a:ext cx="31623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U1131P1T1D6623559F21DT2005051215060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352800" y="1752600"/>
            <a:ext cx="28956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3" name="Picture 5" descr="W02005071256624575173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1752600"/>
            <a:ext cx="26670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6513" y="4437063"/>
            <a:ext cx="3095625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</a:rPr>
              <a:t>胡锦涛与国民党主席连战历史性的握手</a:t>
            </a:r>
            <a:endParaRPr kumimoji="1" lang="zh-CN" altLang="en-US" sz="2800" b="1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kumimoji="1" lang="en-US" altLang="zh-CN" sz="28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203575" y="4498975"/>
            <a:ext cx="31686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</a:rPr>
              <a:t>亲民党主席宋楚瑜随后率团访问大陆</a:t>
            </a:r>
            <a:endParaRPr kumimoji="1" lang="zh-CN" altLang="en-US" sz="28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6369050" y="4503738"/>
            <a:ext cx="295592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</a:rPr>
              <a:t>新党主席郁慕明步尘其后来到大陆</a:t>
            </a:r>
            <a:endParaRPr kumimoji="1" lang="zh-CN" altLang="en-US" sz="28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68313" y="836613"/>
            <a:ext cx="8064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/>
              <a:t>两岸经济文化交往的日益频繁</a:t>
            </a:r>
            <a:endParaRPr lang="zh-CN" altLang="en-US" sz="3600" b="1" dirty="0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23850" y="2205038"/>
            <a:ext cx="8351838" cy="277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/>
              <a:t>2008</a:t>
            </a:r>
            <a:r>
              <a:rPr lang="zh-CN" altLang="en-US" sz="3200" b="1" dirty="0"/>
              <a:t>年</a:t>
            </a:r>
            <a:r>
              <a:rPr lang="en-US" altLang="zh-CN" sz="3200" b="1" dirty="0"/>
              <a:t>5</a:t>
            </a:r>
            <a:r>
              <a:rPr lang="zh-CN" altLang="en-US" sz="3200" b="1" dirty="0"/>
              <a:t>月</a:t>
            </a:r>
            <a:r>
              <a:rPr lang="en-US" altLang="zh-CN" sz="3200" b="1" dirty="0"/>
              <a:t>28</a:t>
            </a:r>
            <a:r>
              <a:rPr lang="zh-CN" altLang="en-US" sz="3200" b="1" dirty="0"/>
              <a:t>日，胡锦涛在北京人民大会堂会见中国国民党主席吴伯雄。吴伯雄表示，两岸关系建立互信、创新合作的时刻已经来临，台湾的主流民意期待两岸关系走向善意互动。</a:t>
            </a:r>
            <a:endParaRPr lang="zh-CN" altLang="en-US" sz="3200" b="1" dirty="0"/>
          </a:p>
          <a:p>
            <a:pPr>
              <a:spcBef>
                <a:spcPct val="50000"/>
              </a:spcBef>
            </a:pPr>
            <a:r>
              <a:rPr lang="en-US" altLang="zh-CN" sz="3200" b="1" dirty="0"/>
              <a:t>2008</a:t>
            </a:r>
            <a:r>
              <a:rPr lang="zh-CN" altLang="en-US" sz="3200" b="1" dirty="0"/>
              <a:t>年</a:t>
            </a:r>
            <a:r>
              <a:rPr lang="en-US" altLang="zh-CN" sz="3200" b="1" dirty="0"/>
              <a:t>7</a:t>
            </a:r>
            <a:r>
              <a:rPr lang="zh-CN" altLang="en-US" sz="3200" b="1" dirty="0"/>
              <a:t>月，两岸包机直航正式开通 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台湾航片"/>
          <p:cNvPicPr>
            <a:picLocks noChangeAspect="1" noChangeArrowheads="1"/>
          </p:cNvPicPr>
          <p:nvPr/>
        </p:nvPicPr>
        <p:blipFill>
          <a:blip r:embed="rId1">
            <a:lum bright="52000" contrast="-4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 descr="水果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3644900"/>
            <a:ext cx="435610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 descr="水果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0"/>
            <a:ext cx="4419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 descr="水果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636838"/>
            <a:ext cx="4643438" cy="422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WordArt 6"/>
          <p:cNvSpPr>
            <a:spLocks noChangeArrowheads="1" noChangeShapeType="1" noTextEdit="1"/>
          </p:cNvSpPr>
          <p:nvPr/>
        </p:nvSpPr>
        <p:spPr bwMode="auto">
          <a:xfrm>
            <a:off x="762000" y="304800"/>
            <a:ext cx="25908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EAEAEA"/>
                  </a:solidFill>
                  <a:rou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方正舒体"/>
                <a:ea typeface="方正舒体"/>
              </a:rPr>
              <a:t>请尝一尝</a:t>
            </a:r>
            <a:endParaRPr lang="zh-CN" altLang="en-US" sz="3600" b="1" kern="10">
              <a:ln w="12700">
                <a:solidFill>
                  <a:srgbClr val="EAEAEA"/>
                </a:solidFill>
                <a:rou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方正舒体"/>
              <a:ea typeface="方正舒体"/>
            </a:endParaRP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838200" y="1219200"/>
            <a:ext cx="2895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祖国大陆向台湾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  <a:ea typeface="华文中宋" pitchFamily="2" charset="-122"/>
            </a:endParaRPr>
          </a:p>
          <a:p>
            <a:pPr algn="ctr"/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开放水果市场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23560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43888" y="6165850"/>
            <a:ext cx="73025" cy="7143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1" name="AutoShape 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43888" y="5661025"/>
            <a:ext cx="900112" cy="720725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台湾航片"/>
          <p:cNvPicPr>
            <a:picLocks noChangeAspect="1" noChangeArrowheads="1"/>
          </p:cNvPicPr>
          <p:nvPr/>
        </p:nvPicPr>
        <p:blipFill>
          <a:blip r:embed="rId1">
            <a:lum bright="58000" contrast="-4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 descr="取名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 descr="大熊猫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5875" y="1989138"/>
            <a:ext cx="6588125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95288" y="908050"/>
            <a:ext cx="8424862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/>
              <a:t>2008</a:t>
            </a:r>
            <a:r>
              <a:rPr lang="zh-CN" altLang="en-US" sz="3600" b="1" dirty="0"/>
              <a:t>年</a:t>
            </a:r>
            <a:r>
              <a:rPr lang="en-US" altLang="zh-CN" sz="3600" b="1" dirty="0"/>
              <a:t>12</a:t>
            </a:r>
            <a:r>
              <a:rPr lang="zh-CN" altLang="en-US" sz="3600" b="1" dirty="0"/>
              <a:t>月</a:t>
            </a:r>
            <a:r>
              <a:rPr lang="en-US" altLang="zh-CN" sz="3600" b="1" dirty="0"/>
              <a:t>23</a:t>
            </a:r>
            <a:r>
              <a:rPr lang="zh-CN" altLang="en-US" sz="3600" b="1" dirty="0"/>
              <a:t>日上午八时二十分，赠台大熊猫“团团”、“圆圆”坐着大卡车，在家乡人不舍的目光和深情的祝福中，由武警战士护送，从雅安碧峰峡基地启程向成都双流国际机场进发。台湾人民期盼已久的“团团”、“圆圆”，终于踏上了赴“宝岛”台湾之路。 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33400" y="1676400"/>
            <a:ext cx="82153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坚决拥护祖国的统一，大力宣传“一国两制”的政策。</a:t>
            </a:r>
            <a:endParaRPr lang="zh-CN" altLang="en-US" sz="3200" b="1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坚决反对和谴责一切分裂祖国的言行，敢于同不利于祖国统一的行为作斗争。</a:t>
            </a:r>
            <a:endParaRPr lang="zh-CN" altLang="en-US" sz="3200" b="1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树立崇高理想，努力学习，掌握现代化建设所需要的本领</a:t>
            </a:r>
            <a:r>
              <a:rPr lang="zh-CN" altLang="en-US" sz="3200" b="1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。 </a:t>
            </a:r>
            <a:endParaRPr lang="zh-CN" altLang="en-US" sz="3200" b="1" dirty="0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81000" y="428625"/>
            <a:ext cx="8337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4000" b="1" dirty="0">
                <a:solidFill>
                  <a:srgbClr val="0000FF"/>
                </a:solidFill>
                <a:ea typeface="隶书" pitchFamily="49" charset="-122"/>
              </a:rPr>
              <a:t>青少年在祖国统一大业中能做什么？</a:t>
            </a:r>
            <a:endParaRPr kumimoji="1" lang="zh-CN" altLang="en-US" sz="4000" b="1" dirty="0">
              <a:solidFill>
                <a:srgbClr val="0000FF"/>
              </a:solidFill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827088" y="1484313"/>
            <a:ext cx="7561262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指在</a:t>
            </a:r>
            <a:r>
              <a:rPr lang="zh-CN" altLang="en-US" sz="3600" b="1" u="sng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一个中国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的原则下</a:t>
            </a:r>
            <a:r>
              <a:rPr lang="en-US" altLang="zh-CN" sz="36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祖 国大陆实行</a:t>
            </a:r>
            <a:r>
              <a:rPr lang="zh-CN" altLang="en-US" sz="3600" b="1" u="sng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社会主义制度</a:t>
            </a:r>
            <a:r>
              <a:rPr lang="en-US" altLang="zh-CN" sz="36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台湾 香港和澳门实行</a:t>
            </a:r>
            <a:r>
              <a:rPr lang="zh-CN" altLang="en-US" sz="3600" b="1" u="sng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资本主义制度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 。  </a:t>
            </a:r>
            <a:r>
              <a:rPr lang="zh-CN" altLang="en-US" sz="3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endParaRPr lang="zh-CN" altLang="en-US" sz="36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84213" y="476250"/>
            <a:ext cx="1479550" cy="6413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含义</a:t>
            </a: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4932363" y="3860800"/>
            <a:ext cx="2447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/>
              <a:t>一个中国</a:t>
            </a:r>
            <a:endParaRPr lang="zh-CN" altLang="en-US" sz="3200" b="1" dirty="0"/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395288" y="3573463"/>
            <a:ext cx="49688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3300"/>
                </a:solidFill>
              </a:rPr>
              <a:t>实行一国两制的前提、原则和基础：</a:t>
            </a:r>
            <a:endParaRPr lang="zh-CN" altLang="en-US" sz="3600" b="1" dirty="0">
              <a:solidFill>
                <a:srgbClr val="FF3300"/>
              </a:solidFill>
            </a:endParaRP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323850" y="5084763"/>
            <a:ext cx="2016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3300"/>
                </a:solidFill>
              </a:rPr>
              <a:t>主体：</a:t>
            </a:r>
            <a:endParaRPr lang="zh-CN" altLang="en-US" sz="3600" b="1" dirty="0">
              <a:solidFill>
                <a:srgbClr val="FF3300"/>
              </a:solidFill>
            </a:endParaRP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2627313" y="5229225"/>
            <a:ext cx="5545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0000FF"/>
                </a:solidFill>
              </a:rPr>
              <a:t>大陆实行社会主义制度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54" grpId="0"/>
      <p:bldP spid="6155" grpId="0"/>
      <p:bldP spid="6156" grpId="0"/>
      <p:bldP spid="61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WordArt 2"/>
          <p:cNvSpPr>
            <a:spLocks noChangeArrowheads="1" noChangeShapeType="1" noTextEdit="1"/>
          </p:cNvSpPr>
          <p:nvPr/>
        </p:nvSpPr>
        <p:spPr bwMode="auto">
          <a:xfrm>
            <a:off x="1331913" y="1557338"/>
            <a:ext cx="5903912" cy="33115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1477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solidFill>
                    <a:srgbClr val="CC99FF"/>
                  </a:solidFill>
                  <a:rou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SimSun"/>
                <a:ea typeface="SimSun"/>
              </a:rPr>
              <a:t>一国两制的成功实践</a:t>
            </a:r>
            <a:endParaRPr lang="zh-CN" altLang="en-US" sz="3600" kern="10" dirty="0">
              <a:ln w="9525">
                <a:solidFill>
                  <a:srgbClr val="CC99FF"/>
                </a:solidFill>
                <a:round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80000"/>
                  </a:srgbClr>
                </a:outerShdw>
              </a:effectLst>
              <a:latin typeface="SimSun"/>
              <a:ea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43200"/>
            <a:ext cx="8110538" cy="3352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FF3300"/>
                </a:solidFill>
              </a:rPr>
              <a:t>1842</a:t>
            </a:r>
            <a:r>
              <a:rPr lang="zh-CN" altLang="en-US" b="1" dirty="0">
                <a:solidFill>
                  <a:srgbClr val="FF3300"/>
                </a:solidFill>
              </a:rPr>
              <a:t>年，英国通过</a:t>
            </a:r>
            <a:r>
              <a:rPr lang="en-US" altLang="zh-CN" b="1" dirty="0">
                <a:solidFill>
                  <a:srgbClr val="FF3300"/>
                </a:solidFill>
              </a:rPr>
              <a:t>《</a:t>
            </a:r>
            <a:r>
              <a:rPr lang="zh-CN" altLang="en-US" b="1" dirty="0">
                <a:solidFill>
                  <a:srgbClr val="FF3300"/>
                </a:solidFill>
              </a:rPr>
              <a:t>中英南京条约</a:t>
            </a:r>
            <a:r>
              <a:rPr lang="en-US" altLang="zh-CN" b="1" dirty="0">
                <a:solidFill>
                  <a:srgbClr val="FF3300"/>
                </a:solidFill>
              </a:rPr>
              <a:t>》</a:t>
            </a:r>
            <a:r>
              <a:rPr lang="zh-CN" altLang="en-US" b="1" dirty="0">
                <a:solidFill>
                  <a:srgbClr val="FF3300"/>
                </a:solidFill>
              </a:rPr>
              <a:t>割占香港岛</a:t>
            </a:r>
            <a:r>
              <a:rPr lang="zh-CN" altLang="en-US" b="1" dirty="0"/>
              <a:t>；</a:t>
            </a:r>
            <a:endParaRPr lang="zh-CN" altLang="en-US" b="1" dirty="0"/>
          </a:p>
          <a:p>
            <a:pPr>
              <a:lnSpc>
                <a:spcPct val="90000"/>
              </a:lnSpc>
            </a:pPr>
            <a:r>
              <a:rPr lang="en-US" altLang="zh-CN" b="1" dirty="0"/>
              <a:t>1860</a:t>
            </a:r>
            <a:r>
              <a:rPr lang="zh-CN" altLang="en-US" b="1" dirty="0"/>
              <a:t>年，英国又通过</a:t>
            </a:r>
            <a:r>
              <a:rPr lang="en-US" altLang="zh-CN" b="1" dirty="0"/>
              <a:t>《</a:t>
            </a:r>
            <a:r>
              <a:rPr lang="zh-CN" altLang="en-US" b="1" dirty="0"/>
              <a:t>中英北京条约</a:t>
            </a:r>
            <a:r>
              <a:rPr lang="en-US" altLang="zh-CN" b="1" dirty="0"/>
              <a:t>》</a:t>
            </a:r>
            <a:r>
              <a:rPr lang="zh-CN" altLang="en-US" b="1" dirty="0"/>
              <a:t>割去了九龙司地方一区；</a:t>
            </a:r>
            <a:endParaRPr lang="zh-CN" altLang="en-US" b="1" dirty="0"/>
          </a:p>
          <a:p>
            <a:pPr>
              <a:lnSpc>
                <a:spcPct val="90000"/>
              </a:lnSpc>
            </a:pPr>
            <a:r>
              <a:rPr lang="en-US" altLang="zh-CN" b="1" dirty="0"/>
              <a:t>1898</a:t>
            </a:r>
            <a:r>
              <a:rPr lang="zh-CN" altLang="en-US" b="1" dirty="0"/>
              <a:t>年，在帝国主义瓜分中国的狂潮中，英国再次通过</a:t>
            </a:r>
            <a:r>
              <a:rPr lang="en-US" altLang="zh-CN" b="1" dirty="0"/>
              <a:t>《</a:t>
            </a:r>
            <a:r>
              <a:rPr lang="zh-CN" altLang="en-US" b="1" dirty="0"/>
              <a:t>展拓香港界址专条</a:t>
            </a:r>
            <a:r>
              <a:rPr lang="en-US" altLang="zh-CN" b="1" dirty="0"/>
              <a:t>》</a:t>
            </a:r>
            <a:r>
              <a:rPr lang="zh-CN" altLang="en-US" b="1" dirty="0"/>
              <a:t>强租“新界”</a:t>
            </a:r>
            <a:r>
              <a:rPr lang="en-US" altLang="zh-CN" b="1" dirty="0"/>
              <a:t>99</a:t>
            </a:r>
            <a:r>
              <a:rPr lang="zh-CN" altLang="en-US" b="1" dirty="0"/>
              <a:t>年。</a:t>
            </a:r>
            <a:endParaRPr lang="zh-CN" altLang="en-US" b="1" dirty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95288" y="1196975"/>
            <a:ext cx="7921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2"/>
                </a:solidFill>
              </a:rPr>
              <a:t>1</a:t>
            </a:r>
            <a:r>
              <a:rPr lang="zh-CN" altLang="en-US" sz="3200" b="1" dirty="0">
                <a:solidFill>
                  <a:schemeClr val="tx2"/>
                </a:solidFill>
              </a:rPr>
              <a:t>、香港顺利回归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11188" y="333375"/>
            <a:ext cx="8137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chemeClr val="tx2"/>
                </a:solidFill>
              </a:rPr>
              <a:t>二、“一国两制” 的成功实践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68313" y="1916113"/>
            <a:ext cx="4679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2"/>
                </a:solidFill>
              </a:rPr>
              <a:t>*</a:t>
            </a:r>
            <a:r>
              <a:rPr lang="zh-CN" altLang="en-US" sz="3200" b="1" dirty="0">
                <a:solidFill>
                  <a:srgbClr val="0000FF"/>
                </a:solidFill>
              </a:rPr>
              <a:t>香港问题由来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3316" grpId="0"/>
      <p:bldP spid="133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91680" y="2420888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SimSun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SimSun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SimSun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www.1ppt.com/fanwen/     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SimSun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www.1ppt.com/jiaoan/       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SimSun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SimSun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www.1ppt.com/kejian/shuxue/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SimSun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www.1ppt.com/kejian/meishu/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SimSun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www.1ppt.com/kejian/wuli/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SimSun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www.1ppt.com/kejian/shengwu/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SimSun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SimSun"/>
                <a:cs typeface="+mn-cs"/>
              </a:rPr>
              <a:t>www.1ppt.com/kejian/lishi/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SimSun"/>
              <a:cs typeface="+mn-cs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162925" cy="762000"/>
          </a:xfrm>
        </p:spPr>
        <p:txBody>
          <a:bodyPr/>
          <a:lstStyle/>
          <a:p>
            <a:pPr algn="l"/>
            <a:r>
              <a:rPr lang="en-US" altLang="zh-CN" b="1" dirty="0"/>
              <a:t>*</a:t>
            </a:r>
            <a:r>
              <a:rPr lang="zh-CN" altLang="en-US" b="1" dirty="0"/>
              <a:t>回归过程：</a:t>
            </a:r>
            <a:endParaRPr lang="zh-CN" altLang="en-US" b="1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458200" cy="3024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600" b="1" dirty="0"/>
              <a:t>签署中华人民共和国政府将对香港恢复行使主权的联合声明（</a:t>
            </a:r>
            <a:r>
              <a:rPr lang="en-US" altLang="zh-CN" sz="3600" b="1" dirty="0"/>
              <a:t>1984</a:t>
            </a:r>
            <a:r>
              <a:rPr lang="zh-CN" altLang="en-US" sz="3600" b="1" dirty="0"/>
              <a:t>年</a:t>
            </a:r>
            <a:r>
              <a:rPr lang="en-US" altLang="zh-CN" sz="3600" b="1" dirty="0"/>
              <a:t>12</a:t>
            </a:r>
            <a:r>
              <a:rPr lang="zh-CN" altLang="en-US" sz="3600" b="1" dirty="0"/>
              <a:t>月）</a:t>
            </a:r>
            <a:endParaRPr lang="zh-CN" altLang="en-US" sz="3600" b="1" dirty="0"/>
          </a:p>
          <a:p>
            <a:pPr>
              <a:lnSpc>
                <a:spcPct val="90000"/>
              </a:lnSpc>
            </a:pPr>
            <a:endParaRPr lang="zh-CN" altLang="en-US" sz="3600" b="1" dirty="0"/>
          </a:p>
          <a:p>
            <a:pPr>
              <a:lnSpc>
                <a:spcPct val="90000"/>
              </a:lnSpc>
            </a:pPr>
            <a:r>
              <a:rPr lang="zh-CN" altLang="en-US" sz="3600" b="1" dirty="0"/>
              <a:t>香港胜利回归（</a:t>
            </a:r>
            <a:r>
              <a:rPr lang="en-US" altLang="zh-CN" sz="3600" b="1" dirty="0"/>
              <a:t>1997</a:t>
            </a:r>
            <a:r>
              <a:rPr lang="zh-CN" altLang="en-US" sz="3600" b="1" dirty="0"/>
              <a:t>年</a:t>
            </a:r>
            <a:r>
              <a:rPr lang="en-US" altLang="zh-CN" sz="3600" b="1" dirty="0"/>
              <a:t>7</a:t>
            </a:r>
            <a:r>
              <a:rPr lang="zh-CN" altLang="en-US" sz="3600" b="1" dirty="0"/>
              <a:t>月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日）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zh-CN" altLang="en-US">
                <a:ea typeface="华文新魏" pitchFamily="2" charset="-122"/>
              </a:rPr>
              <a:t>邓小平与撒切尔夫人会谈</a:t>
            </a:r>
            <a:endParaRPr lang="zh-CN" altLang="en-US">
              <a:ea typeface="华文新魏" pitchFamily="2" charset="-122"/>
            </a:endParaRPr>
          </a:p>
        </p:txBody>
      </p:sp>
      <p:pic>
        <p:nvPicPr>
          <p:cNvPr id="8195" name="Picture 3" descr="邓小平与撒切尔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55650" y="1052513"/>
            <a:ext cx="7704138" cy="486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95288" y="6092825"/>
            <a:ext cx="8569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1982</a:t>
            </a:r>
            <a:r>
              <a:rPr lang="zh-CN" altLang="en-US" sz="2800" b="1"/>
              <a:t>年</a:t>
            </a:r>
            <a:r>
              <a:rPr lang="en-US" altLang="zh-CN" sz="2800" b="1"/>
              <a:t>9</a:t>
            </a:r>
            <a:r>
              <a:rPr lang="zh-CN" altLang="en-US" sz="2800" b="1"/>
              <a:t>月，中央军委主席邓小平会见撒切尔夫人 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 descr="07062508475155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23850" y="42863"/>
            <a:ext cx="8569325" cy="547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339975" y="5734050"/>
            <a:ext cx="5472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首相跌倒在大会堂台阶上 </a:t>
            </a:r>
            <a:endParaRPr lang="zh-CN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zh-CN" altLang="en-US" dirty="0">
                <a:ea typeface="华文新魏" pitchFamily="2" charset="-122"/>
              </a:rPr>
              <a:t>五星红旗冉冉升起</a:t>
            </a:r>
            <a:endParaRPr lang="zh-CN" altLang="en-US" dirty="0">
              <a:ea typeface="华文新魏" pitchFamily="2" charset="-122"/>
            </a:endParaRPr>
          </a:p>
        </p:txBody>
      </p:sp>
      <p:pic>
        <p:nvPicPr>
          <p:cNvPr id="9219" name="Picture 3" descr="HUIGUI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0825" y="1125538"/>
            <a:ext cx="8569325" cy="484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476375" y="6165850"/>
            <a:ext cx="6191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3300"/>
                </a:solidFill>
              </a:rPr>
              <a:t>中国正式恢复对香港行使主权</a:t>
            </a:r>
            <a:endParaRPr lang="zh-CN" altLang="en-US" sz="3200" b="1">
              <a:solidFill>
                <a:srgbClr val="FF3300"/>
              </a:solidFill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23850" y="2205038"/>
            <a:ext cx="8604250" cy="33877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/>
              <a:t>意义：宣告英国在香港一个半世纪殖民统治的结束，是中国洗雪百年国耻的盛事，也是在完成祖国统一大业上迈出的重要一步。按照“一国两制”的方针，解决台湾问题，实现祖国的完全统一，已成为不可阻挡的历史潮流。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animBg="1"/>
    </p:bldLst>
  </p:timing>
</p:sld>
</file>

<file path=ppt/theme/theme1.xml><?xml version="1.0" encoding="utf-8"?>
<a:theme xmlns:a="http://schemas.openxmlformats.org/drawingml/2006/main" name="第一PPT模板网-WWW.1PPT.COM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2450</Words>
  <Application>WPS Presentation</Application>
  <PresentationFormat>全屏显示(4:3)</PresentationFormat>
  <Paragraphs>138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50" baseType="lpstr">
      <vt:lpstr>Arial</vt:lpstr>
      <vt:lpstr>SimSun</vt:lpstr>
      <vt:lpstr>Wingdings</vt:lpstr>
      <vt:lpstr>Droid Sans Fallback</vt:lpstr>
      <vt:lpstr>Microsoft YaHei</vt:lpstr>
      <vt:lpstr>Times New Roman</vt:lpstr>
      <vt:lpstr>楷体_GB2312</vt:lpstr>
      <vt:lpstr>SimSun</vt:lpstr>
      <vt:lpstr>Calibri</vt:lpstr>
      <vt:lpstr>Trebuchet MS</vt:lpstr>
      <vt:lpstr>Microsoft YaHei</vt:lpstr>
      <vt:lpstr>Arial Unicode MS</vt:lpstr>
      <vt:lpstr>SimSun</vt:lpstr>
      <vt:lpstr>华文新魏</vt:lpstr>
      <vt:lpstr>Verdana</vt:lpstr>
      <vt:lpstr>黑体</vt:lpstr>
      <vt:lpstr>隶书</vt:lpstr>
      <vt:lpstr>方正舒体</vt:lpstr>
      <vt:lpstr>Gubbi</vt:lpstr>
      <vt:lpstr>华文中宋</vt:lpstr>
      <vt:lpstr>OpenSymbol</vt:lpstr>
      <vt:lpstr>隶书</vt:lpstr>
      <vt:lpstr>SimSun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*回归过程：</vt:lpstr>
      <vt:lpstr>邓小平与撒切尔夫人会谈</vt:lpstr>
      <vt:lpstr>PowerPoint 演示文稿</vt:lpstr>
      <vt:lpstr>五星红旗冉冉升起</vt:lpstr>
      <vt:lpstr>2、澳门顺利回归 *澳门问题的由来：</vt:lpstr>
      <vt:lpstr>澳门的象征——大三巴牌坊</vt:lpstr>
      <vt:lpstr>PowerPoint 演示文稿</vt:lpstr>
      <vt:lpstr>PowerPoint 演示文稿</vt:lpstr>
      <vt:lpstr>*中国成功解决港澳问题的原因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dc:subject>第一PPT模板网-WWW.1PPT.COM</dc:subject>
  <cp:lastModifiedBy>alice</cp:lastModifiedBy>
  <cp:revision>31</cp:revision>
  <dcterms:created xsi:type="dcterms:W3CDTF">2022-12-06T09:07:53Z</dcterms:created>
  <dcterms:modified xsi:type="dcterms:W3CDTF">2022-12-06T09:07:53Z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