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3"/>
  </p:notesMasterIdLst>
  <p:handoutMasterIdLst>
    <p:handoutMasterId r:id="rId14"/>
  </p:handoutMasterIdLst>
  <p:sldIdLst>
    <p:sldId id="256" r:id="rId2"/>
    <p:sldId id="257" r:id="rId3"/>
    <p:sldId id="266" r:id="rId4"/>
    <p:sldId id="271" r:id="rId5"/>
    <p:sldId id="275" r:id="rId6"/>
    <p:sldId id="265" r:id="rId7"/>
    <p:sldId id="276" r:id="rId8"/>
    <p:sldId id="277" r:id="rId9"/>
    <p:sldId id="269" r:id="rId10"/>
    <p:sldId id="270" r:id="rId11"/>
    <p:sldId id="28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ED7D31"/>
    <a:srgbClr val="A56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83243C5-C9FC-4A55-BE90-4123D65772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EFD825D-4DEB-49E9-BF59-E62CFE5A25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B13985-7BC0-4BDC-BD8D-6E6CE619A0D0}" type="datetimeFigureOut">
              <a:rPr lang="zh-CN" altLang="en-US" smtClean="0"/>
              <a:t>2023/9/9</a:t>
            </a:fld>
            <a:endParaRPr lang="zh-CN" altLang="en-US"/>
          </a:p>
        </p:txBody>
      </p:sp>
      <p:sp>
        <p:nvSpPr>
          <p:cNvPr id="4" name="页脚占位符 3">
            <a:extLst>
              <a:ext uri="{FF2B5EF4-FFF2-40B4-BE49-F238E27FC236}">
                <a16:creationId xmlns:a16="http://schemas.microsoft.com/office/drawing/2014/main" id="{376D001D-86B5-4677-B358-DCE20DFFA8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A7ED6C5-1185-45C6-B7DF-6EC80ED5C7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52F176-E1AB-4E04-BAAD-385654F4756A}" type="slidenum">
              <a:rPr lang="zh-CN" altLang="en-US" smtClean="0"/>
              <a:t>‹#›</a:t>
            </a:fld>
            <a:endParaRPr lang="zh-CN" altLang="en-US"/>
          </a:p>
        </p:txBody>
      </p:sp>
    </p:spTree>
    <p:extLst>
      <p:ext uri="{BB962C8B-B14F-4D97-AF65-F5344CB8AC3E}">
        <p14:creationId xmlns:p14="http://schemas.microsoft.com/office/powerpoint/2010/main" val="23467066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952BF-6540-4F8F-AAC9-0F6345E36393}" type="datetimeFigureOut">
              <a:rPr lang="zh-CN" altLang="en-US" smtClean="0"/>
              <a:t>2023/9/9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FEDA5-8F1B-4F90-A5B4-CE0CEF645956}" type="slidenum">
              <a:rPr lang="zh-CN" altLang="en-US" smtClean="0"/>
              <a:t>‹#›</a:t>
            </a:fld>
            <a:endParaRPr lang="zh-CN" altLang="en-US"/>
          </a:p>
        </p:txBody>
      </p:sp>
    </p:spTree>
    <p:extLst>
      <p:ext uri="{BB962C8B-B14F-4D97-AF65-F5344CB8AC3E}">
        <p14:creationId xmlns:p14="http://schemas.microsoft.com/office/powerpoint/2010/main" val="44276900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B61FF-6D73-477C-AC24-203ED0B86F59}"/>
              </a:ext>
            </a:extLst>
          </p:cNvPr>
          <p:cNvSpPr>
            <a:spLocks noGrp="1"/>
          </p:cNvSpPr>
          <p:nvPr>
            <p:ph type="ctrTitle"/>
          </p:nvPr>
        </p:nvSpPr>
        <p:spPr>
          <a:xfrm>
            <a:off x="1524000" y="1122363"/>
            <a:ext cx="9144000" cy="2387600"/>
          </a:xfrm>
        </p:spPr>
        <p:txBody>
          <a:bodyPr anchor="b"/>
          <a:lstStyle>
            <a:lvl1pPr algn="ctr">
              <a:defRPr sz="6000">
                <a:solidFill>
                  <a:srgbClr val="0000CC"/>
                </a:solidFill>
              </a:defRPr>
            </a:lvl1pPr>
          </a:lstStyle>
          <a:p>
            <a:r>
              <a:rPr lang="zh-CN" altLang="en-US"/>
              <a:t>单击此处编辑母版标题样式</a:t>
            </a:r>
          </a:p>
        </p:txBody>
      </p:sp>
      <p:sp>
        <p:nvSpPr>
          <p:cNvPr id="3" name="副标题 2">
            <a:extLst>
              <a:ext uri="{FF2B5EF4-FFF2-40B4-BE49-F238E27FC236}">
                <a16:creationId xmlns:a16="http://schemas.microsoft.com/office/drawing/2014/main" id="{A3D8B4A6-3D92-4D70-BB3E-229B4B147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3F2D80-1422-4893-93B0-2561377B4745}"/>
              </a:ext>
            </a:extLst>
          </p:cNvPr>
          <p:cNvSpPr>
            <a:spLocks noGrp="1"/>
          </p:cNvSpPr>
          <p:nvPr>
            <p:ph type="dt" sz="half" idx="10"/>
          </p:nvPr>
        </p:nvSpPr>
        <p:spPr/>
        <p:txBody>
          <a:bodyPr/>
          <a:lstStyle/>
          <a:p>
            <a:fld id="{ECC32FC1-FC22-4BD9-B155-C32E1D650421}" type="datetime1">
              <a:rPr lang="zh-CN" altLang="en-US" smtClean="0"/>
              <a:t>2023/9/9</a:t>
            </a:fld>
            <a:endParaRPr lang="zh-CN" altLang="en-US"/>
          </a:p>
        </p:txBody>
      </p:sp>
      <p:sp>
        <p:nvSpPr>
          <p:cNvPr id="5" name="页脚占位符 4">
            <a:extLst>
              <a:ext uri="{FF2B5EF4-FFF2-40B4-BE49-F238E27FC236}">
                <a16:creationId xmlns:a16="http://schemas.microsoft.com/office/drawing/2014/main" id="{1199545D-5FA2-4A72-B731-06A149AE2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AB49D1-9460-44BD-A7EB-BEA725E4307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62550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3E585-C3DD-4D16-AAA7-D5D346CEF4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2FFCFE-5EE7-44FE-ABFD-00153B115C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A295C6-6DCF-4BBE-8B4E-D959F3D9199C}"/>
              </a:ext>
            </a:extLst>
          </p:cNvPr>
          <p:cNvSpPr>
            <a:spLocks noGrp="1"/>
          </p:cNvSpPr>
          <p:nvPr>
            <p:ph type="dt" sz="half" idx="10"/>
          </p:nvPr>
        </p:nvSpPr>
        <p:spPr/>
        <p:txBody>
          <a:bodyPr/>
          <a:lstStyle/>
          <a:p>
            <a:fld id="{3019524C-099C-410F-91B0-59D97A12FBB9}" type="datetime1">
              <a:rPr lang="zh-CN" altLang="en-US" smtClean="0"/>
              <a:t>2023/9/9</a:t>
            </a:fld>
            <a:endParaRPr lang="zh-CN" altLang="en-US"/>
          </a:p>
        </p:txBody>
      </p:sp>
      <p:sp>
        <p:nvSpPr>
          <p:cNvPr id="5" name="页脚占位符 4">
            <a:extLst>
              <a:ext uri="{FF2B5EF4-FFF2-40B4-BE49-F238E27FC236}">
                <a16:creationId xmlns:a16="http://schemas.microsoft.com/office/drawing/2014/main" id="{26D31199-DCD1-497D-94B3-9625D922AF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43729F-9408-470F-8DAC-731C7F202B9E}"/>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85238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E91FDA-5890-496B-93B4-8A68599816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C2E62E-3DD6-433F-9DD6-2306D418CD1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9A8D61-2C1F-43B3-BDBE-11F202CFD03E}"/>
              </a:ext>
            </a:extLst>
          </p:cNvPr>
          <p:cNvSpPr>
            <a:spLocks noGrp="1"/>
          </p:cNvSpPr>
          <p:nvPr>
            <p:ph type="dt" sz="half" idx="10"/>
          </p:nvPr>
        </p:nvSpPr>
        <p:spPr/>
        <p:txBody>
          <a:bodyPr/>
          <a:lstStyle/>
          <a:p>
            <a:fld id="{23CD6107-4EA1-4B42-B06D-671A2C10C491}" type="datetime1">
              <a:rPr lang="zh-CN" altLang="en-US" smtClean="0"/>
              <a:t>2023/9/9</a:t>
            </a:fld>
            <a:endParaRPr lang="zh-CN" altLang="en-US"/>
          </a:p>
        </p:txBody>
      </p:sp>
      <p:sp>
        <p:nvSpPr>
          <p:cNvPr id="5" name="页脚占位符 4">
            <a:extLst>
              <a:ext uri="{FF2B5EF4-FFF2-40B4-BE49-F238E27FC236}">
                <a16:creationId xmlns:a16="http://schemas.microsoft.com/office/drawing/2014/main" id="{FFCE10C5-F3DC-480C-BEDF-E71B657D97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C5C9AB-65B3-4F6B-A0FB-D1871305E643}"/>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180295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17678-5401-4149-9178-02178EB9DB11}"/>
              </a:ext>
            </a:extLst>
          </p:cNvPr>
          <p:cNvSpPr>
            <a:spLocks noGrp="1"/>
          </p:cNvSpPr>
          <p:nvPr>
            <p:ph type="title"/>
          </p:nvPr>
        </p:nvSpPr>
        <p:spPr>
          <a:xfrm>
            <a:off x="923365" y="183403"/>
            <a:ext cx="10430435" cy="975098"/>
          </a:xfrm>
        </p:spPr>
        <p:txBody>
          <a:bodyPr>
            <a:normAutofit/>
          </a:bodyPr>
          <a:lstStyle>
            <a:lvl1pPr>
              <a:defRPr sz="4800">
                <a:solidFill>
                  <a:srgbClr val="0000CC"/>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E628579F-55DA-4E7D-B21E-816B41D80E63}"/>
              </a:ext>
            </a:extLst>
          </p:cNvPr>
          <p:cNvSpPr>
            <a:spLocks noGrp="1"/>
          </p:cNvSpPr>
          <p:nvPr>
            <p:ph idx="1"/>
          </p:nvPr>
        </p:nvSpPr>
        <p:spPr>
          <a:xfrm>
            <a:off x="838200" y="1407460"/>
            <a:ext cx="10515600" cy="4769504"/>
          </a:xfrm>
        </p:spPr>
        <p:txBody>
          <a:bodyPr/>
          <a:lstStyle>
            <a:lvl1pPr>
              <a:lnSpc>
                <a:spcPct val="120000"/>
              </a:lnSpc>
              <a:defRPr>
                <a:latin typeface="微软雅黑" panose="020B0503020204020204" pitchFamily="34" charset="-122"/>
                <a:ea typeface="微软雅黑" panose="020B0503020204020204" pitchFamily="34" charset="-122"/>
              </a:defRPr>
            </a:lvl1pPr>
            <a:lvl2pPr marL="627063" indent="-358775">
              <a:lnSpc>
                <a:spcPct val="120000"/>
              </a:lnSpc>
              <a:buFont typeface="Yu Mincho" panose="02020400000000000000" pitchFamily="18" charset="-128"/>
              <a:buChar char="－"/>
              <a:defRPr>
                <a:latin typeface="微软雅黑" panose="020B0503020204020204" pitchFamily="34" charset="-122"/>
                <a:ea typeface="微软雅黑" panose="020B0503020204020204" pitchFamily="34" charset="-122"/>
              </a:defRPr>
            </a:lvl2pPr>
            <a:lvl3pPr>
              <a:lnSpc>
                <a:spcPct val="120000"/>
              </a:lnSpc>
              <a:defRPr>
                <a:latin typeface="微软雅黑" panose="020B0503020204020204" pitchFamily="34" charset="-122"/>
                <a:ea typeface="微软雅黑" panose="020B0503020204020204" pitchFamily="34" charset="-122"/>
              </a:defRPr>
            </a:lvl3pPr>
            <a:lvl4pPr>
              <a:lnSpc>
                <a:spcPct val="120000"/>
              </a:lnSpc>
              <a:defRPr>
                <a:latin typeface="微软雅黑" panose="020B0503020204020204" pitchFamily="34" charset="-122"/>
                <a:ea typeface="微软雅黑" panose="020B0503020204020204" pitchFamily="34" charset="-122"/>
              </a:defRPr>
            </a:lvl4pPr>
            <a:lvl5pPr>
              <a:lnSpc>
                <a:spcPct val="120000"/>
              </a:lnSpc>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DBBE8E-E409-4ACA-9632-72D0554616D9}"/>
              </a:ext>
            </a:extLst>
          </p:cNvPr>
          <p:cNvSpPr>
            <a:spLocks noGrp="1"/>
          </p:cNvSpPr>
          <p:nvPr>
            <p:ph type="dt" sz="half" idx="10"/>
          </p:nvPr>
        </p:nvSpPr>
        <p:spPr/>
        <p:txBody>
          <a:bodyPr/>
          <a:lstStyle/>
          <a:p>
            <a:fld id="{C69F3D65-FC4B-4C25-B403-A2FCF664B57F}" type="datetime1">
              <a:rPr lang="zh-CN" altLang="en-US" smtClean="0"/>
              <a:t>2023/9/9</a:t>
            </a:fld>
            <a:endParaRPr lang="zh-CN" altLang="en-US"/>
          </a:p>
        </p:txBody>
      </p:sp>
      <p:sp>
        <p:nvSpPr>
          <p:cNvPr id="5" name="页脚占位符 4">
            <a:extLst>
              <a:ext uri="{FF2B5EF4-FFF2-40B4-BE49-F238E27FC236}">
                <a16:creationId xmlns:a16="http://schemas.microsoft.com/office/drawing/2014/main" id="{7CE091B9-19DE-4A6F-9B6E-C924309632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5C93B4-1F2F-43B9-9956-F81408BC7B20}"/>
              </a:ext>
            </a:extLst>
          </p:cNvPr>
          <p:cNvSpPr>
            <a:spLocks noGrp="1"/>
          </p:cNvSpPr>
          <p:nvPr>
            <p:ph type="sldNum" sz="quarter" idx="12"/>
          </p:nvPr>
        </p:nvSpPr>
        <p:spPr>
          <a:xfrm>
            <a:off x="9049870" y="6290237"/>
            <a:ext cx="2743200" cy="365125"/>
          </a:xfrm>
        </p:spPr>
        <p:txBody>
          <a:bodyPr/>
          <a:lstStyle>
            <a:lvl1pPr>
              <a:defRPr sz="1800" b="0">
                <a:solidFill>
                  <a:srgbClr val="ED7D31"/>
                </a:solidFill>
                <a:latin typeface="微软雅黑" panose="020B0503020204020204" pitchFamily="34" charset="-122"/>
                <a:ea typeface="微软雅黑" panose="020B0503020204020204" pitchFamily="34" charset="-122"/>
              </a:defRPr>
            </a:lvl1pPr>
          </a:lstStyle>
          <a:p>
            <a:fld id="{BEE6C54C-6C12-40E0-80B0-01E42803F46F}" type="slidenum">
              <a:rPr lang="zh-CN" altLang="en-US" smtClean="0"/>
              <a:pPr/>
              <a:t>‹#›</a:t>
            </a:fld>
            <a:endParaRPr lang="zh-CN" altLang="en-US"/>
          </a:p>
        </p:txBody>
      </p:sp>
      <p:sp>
        <p:nvSpPr>
          <p:cNvPr id="7" name="矩形 6">
            <a:extLst>
              <a:ext uri="{FF2B5EF4-FFF2-40B4-BE49-F238E27FC236}">
                <a16:creationId xmlns:a16="http://schemas.microsoft.com/office/drawing/2014/main" id="{3B48C73F-C8A4-42A3-8B58-3936CDF9CDE5}"/>
              </a:ext>
            </a:extLst>
          </p:cNvPr>
          <p:cNvSpPr/>
          <p:nvPr userDrawn="1"/>
        </p:nvSpPr>
        <p:spPr>
          <a:xfrm>
            <a:off x="663388" y="185831"/>
            <a:ext cx="174812" cy="8606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055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6D03D-1D22-480E-87E4-BC6FEF19F39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27C3FD-74E9-48F9-9A56-BEAA8F49E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8565D6-A85D-4844-BF19-888D1A5541C4}"/>
              </a:ext>
            </a:extLst>
          </p:cNvPr>
          <p:cNvSpPr>
            <a:spLocks noGrp="1"/>
          </p:cNvSpPr>
          <p:nvPr>
            <p:ph type="dt" sz="half" idx="10"/>
          </p:nvPr>
        </p:nvSpPr>
        <p:spPr/>
        <p:txBody>
          <a:bodyPr/>
          <a:lstStyle/>
          <a:p>
            <a:fld id="{3C32252A-89E2-48FC-9121-6D374D744FDD}" type="datetime1">
              <a:rPr lang="zh-CN" altLang="en-US" smtClean="0"/>
              <a:t>2023/9/9</a:t>
            </a:fld>
            <a:endParaRPr lang="zh-CN" altLang="en-US"/>
          </a:p>
        </p:txBody>
      </p:sp>
      <p:sp>
        <p:nvSpPr>
          <p:cNvPr id="5" name="页脚占位符 4">
            <a:extLst>
              <a:ext uri="{FF2B5EF4-FFF2-40B4-BE49-F238E27FC236}">
                <a16:creationId xmlns:a16="http://schemas.microsoft.com/office/drawing/2014/main" id="{FB38C89F-428E-4C2C-9D34-BABA586EA7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16B78F-9E18-4009-A214-448D7DB1325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7915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D899B-62DD-45C9-8F22-BB2984191B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F9CB20-61FD-4A75-A3A0-3CAD8D5A7AD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EA52445-4E36-4F04-823E-3005396C833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D2F2357-2687-4000-B126-A285BBA8BD2B}"/>
              </a:ext>
            </a:extLst>
          </p:cNvPr>
          <p:cNvSpPr>
            <a:spLocks noGrp="1"/>
          </p:cNvSpPr>
          <p:nvPr>
            <p:ph type="dt" sz="half" idx="10"/>
          </p:nvPr>
        </p:nvSpPr>
        <p:spPr/>
        <p:txBody>
          <a:bodyPr/>
          <a:lstStyle/>
          <a:p>
            <a:fld id="{0814283F-59DA-4D29-84A0-587FA92BD774}" type="datetime1">
              <a:rPr lang="zh-CN" altLang="en-US" smtClean="0"/>
              <a:t>2023/9/9</a:t>
            </a:fld>
            <a:endParaRPr lang="zh-CN" altLang="en-US"/>
          </a:p>
        </p:txBody>
      </p:sp>
      <p:sp>
        <p:nvSpPr>
          <p:cNvPr id="6" name="页脚占位符 5">
            <a:extLst>
              <a:ext uri="{FF2B5EF4-FFF2-40B4-BE49-F238E27FC236}">
                <a16:creationId xmlns:a16="http://schemas.microsoft.com/office/drawing/2014/main" id="{8EEE3644-BB46-4151-A95B-F43104DAA3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7B6A36-8BE0-4A0D-B1B2-D6BF4BF67F11}"/>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95905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79366-B2DE-4B34-97B8-061A612B74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9C7269-E7A5-45CC-9691-AF1CA496A9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82AC378-7FF5-4E1F-9CB7-8B97FF1E5B0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F8473B7-D3F4-44E4-84EB-425FCFB50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532E891-4C9A-4A33-BD36-869BD14102A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9F99FF8-E7CF-419C-B7BC-7341D25E8466}"/>
              </a:ext>
            </a:extLst>
          </p:cNvPr>
          <p:cNvSpPr>
            <a:spLocks noGrp="1"/>
          </p:cNvSpPr>
          <p:nvPr>
            <p:ph type="dt" sz="half" idx="10"/>
          </p:nvPr>
        </p:nvSpPr>
        <p:spPr/>
        <p:txBody>
          <a:bodyPr/>
          <a:lstStyle/>
          <a:p>
            <a:fld id="{218BAB47-90F4-4C53-B0E4-281496B6A684}" type="datetime1">
              <a:rPr lang="zh-CN" altLang="en-US" smtClean="0"/>
              <a:t>2023/9/9</a:t>
            </a:fld>
            <a:endParaRPr lang="zh-CN" altLang="en-US"/>
          </a:p>
        </p:txBody>
      </p:sp>
      <p:sp>
        <p:nvSpPr>
          <p:cNvPr id="8" name="页脚占位符 7">
            <a:extLst>
              <a:ext uri="{FF2B5EF4-FFF2-40B4-BE49-F238E27FC236}">
                <a16:creationId xmlns:a16="http://schemas.microsoft.com/office/drawing/2014/main" id="{A0067504-C090-41C6-B6F5-3F1E28DC66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4A5F08-C8DF-4F10-BFBA-592C60EFC77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81567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E4FE1-797F-4F29-A5BB-8B91397144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B77EF1-E37D-45E7-929D-96C7BD541DF7}"/>
              </a:ext>
            </a:extLst>
          </p:cNvPr>
          <p:cNvSpPr>
            <a:spLocks noGrp="1"/>
          </p:cNvSpPr>
          <p:nvPr>
            <p:ph type="dt" sz="half" idx="10"/>
          </p:nvPr>
        </p:nvSpPr>
        <p:spPr/>
        <p:txBody>
          <a:bodyPr/>
          <a:lstStyle/>
          <a:p>
            <a:fld id="{FF27EEBF-A256-4FA3-8C7D-EF9CF75B9B32}" type="datetime1">
              <a:rPr lang="zh-CN" altLang="en-US" smtClean="0"/>
              <a:t>2023/9/9</a:t>
            </a:fld>
            <a:endParaRPr lang="zh-CN" altLang="en-US"/>
          </a:p>
        </p:txBody>
      </p:sp>
      <p:sp>
        <p:nvSpPr>
          <p:cNvPr id="4" name="页脚占位符 3">
            <a:extLst>
              <a:ext uri="{FF2B5EF4-FFF2-40B4-BE49-F238E27FC236}">
                <a16:creationId xmlns:a16="http://schemas.microsoft.com/office/drawing/2014/main" id="{51718B78-79AA-4F19-9566-8958E8AD43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44F591-AEC0-4ADE-BDA9-351BB3E27140}"/>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185325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A163F3-BD76-473C-9D5B-9CEE799A1039}"/>
              </a:ext>
            </a:extLst>
          </p:cNvPr>
          <p:cNvSpPr>
            <a:spLocks noGrp="1"/>
          </p:cNvSpPr>
          <p:nvPr>
            <p:ph type="dt" sz="half" idx="10"/>
          </p:nvPr>
        </p:nvSpPr>
        <p:spPr/>
        <p:txBody>
          <a:bodyPr/>
          <a:lstStyle/>
          <a:p>
            <a:fld id="{01904343-AEF4-42AE-B862-50D76A412F61}" type="datetime1">
              <a:rPr lang="zh-CN" altLang="en-US" smtClean="0"/>
              <a:t>2023/9/9</a:t>
            </a:fld>
            <a:endParaRPr lang="zh-CN" altLang="en-US"/>
          </a:p>
        </p:txBody>
      </p:sp>
      <p:sp>
        <p:nvSpPr>
          <p:cNvPr id="3" name="页脚占位符 2">
            <a:extLst>
              <a:ext uri="{FF2B5EF4-FFF2-40B4-BE49-F238E27FC236}">
                <a16:creationId xmlns:a16="http://schemas.microsoft.com/office/drawing/2014/main" id="{8B9207A6-B039-4B88-9835-40E1ABE3D8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808D58-721E-4016-B694-C829E86D38E0}"/>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12397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4A1FC-40FA-4C9D-A068-6E50A8A726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D164D57-EE04-4811-851E-700DD0606F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FB55785-E343-4125-8E8F-36DBE4B24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AC23B65-6774-4174-B0CB-0233E235F039}"/>
              </a:ext>
            </a:extLst>
          </p:cNvPr>
          <p:cNvSpPr>
            <a:spLocks noGrp="1"/>
          </p:cNvSpPr>
          <p:nvPr>
            <p:ph type="dt" sz="half" idx="10"/>
          </p:nvPr>
        </p:nvSpPr>
        <p:spPr/>
        <p:txBody>
          <a:bodyPr/>
          <a:lstStyle/>
          <a:p>
            <a:fld id="{9B19F675-512D-403C-92A4-CDF25FC54F5E}" type="datetime1">
              <a:rPr lang="zh-CN" altLang="en-US" smtClean="0"/>
              <a:t>2023/9/9</a:t>
            </a:fld>
            <a:endParaRPr lang="zh-CN" altLang="en-US"/>
          </a:p>
        </p:txBody>
      </p:sp>
      <p:sp>
        <p:nvSpPr>
          <p:cNvPr id="6" name="页脚占位符 5">
            <a:extLst>
              <a:ext uri="{FF2B5EF4-FFF2-40B4-BE49-F238E27FC236}">
                <a16:creationId xmlns:a16="http://schemas.microsoft.com/office/drawing/2014/main" id="{7D74F4B7-D593-44D2-9611-021ECF5C25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CF5BE4-4489-44CF-A46A-87AE3C91BFCC}"/>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51550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C2D32-5F4A-490D-BFB8-CB6EBB2995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E6A667D-63F8-4113-9D80-3232DF962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094811-D5B1-40F1-82D2-C5C1981F4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0FFAF4-FFF8-4089-BCC6-99BE3F592FC5}"/>
              </a:ext>
            </a:extLst>
          </p:cNvPr>
          <p:cNvSpPr>
            <a:spLocks noGrp="1"/>
          </p:cNvSpPr>
          <p:nvPr>
            <p:ph type="dt" sz="half" idx="10"/>
          </p:nvPr>
        </p:nvSpPr>
        <p:spPr/>
        <p:txBody>
          <a:bodyPr/>
          <a:lstStyle/>
          <a:p>
            <a:fld id="{1517EE7C-2AFA-44BF-801E-EB7E19DE73C1}" type="datetime1">
              <a:rPr lang="zh-CN" altLang="en-US" smtClean="0"/>
              <a:t>2023/9/9</a:t>
            </a:fld>
            <a:endParaRPr lang="zh-CN" altLang="en-US"/>
          </a:p>
        </p:txBody>
      </p:sp>
      <p:sp>
        <p:nvSpPr>
          <p:cNvPr id="6" name="页脚占位符 5">
            <a:extLst>
              <a:ext uri="{FF2B5EF4-FFF2-40B4-BE49-F238E27FC236}">
                <a16:creationId xmlns:a16="http://schemas.microsoft.com/office/drawing/2014/main" id="{76396F67-4BBC-4E5B-A3DB-C7339D487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00F4E-9D66-474B-AFC9-F17A567D97F5}"/>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51251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EF20B-5676-462E-96BA-82C84C845121}"/>
              </a:ext>
            </a:extLst>
          </p:cNvPr>
          <p:cNvSpPr>
            <a:spLocks noGrp="1"/>
          </p:cNvSpPr>
          <p:nvPr>
            <p:ph type="title"/>
          </p:nvPr>
        </p:nvSpPr>
        <p:spPr>
          <a:xfrm>
            <a:off x="838200" y="136526"/>
            <a:ext cx="10515600" cy="114542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497591-26A2-45A3-80E2-E8BFDBCAA1D2}"/>
              </a:ext>
            </a:extLst>
          </p:cNvPr>
          <p:cNvSpPr>
            <a:spLocks noGrp="1"/>
          </p:cNvSpPr>
          <p:nvPr>
            <p:ph type="body" idx="1"/>
          </p:nvPr>
        </p:nvSpPr>
        <p:spPr>
          <a:xfrm>
            <a:off x="838200" y="1479176"/>
            <a:ext cx="10515600" cy="469778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BF1A95-9DC8-4195-833D-B8793B266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8D75A-8BD8-4B1A-A444-3057CA0AA648}" type="datetime1">
              <a:rPr lang="zh-CN" altLang="en-US" smtClean="0"/>
              <a:t>2023/9/9</a:t>
            </a:fld>
            <a:endParaRPr lang="zh-CN" altLang="en-US"/>
          </a:p>
        </p:txBody>
      </p:sp>
      <p:sp>
        <p:nvSpPr>
          <p:cNvPr id="5" name="页脚占位符 4">
            <a:extLst>
              <a:ext uri="{FF2B5EF4-FFF2-40B4-BE49-F238E27FC236}">
                <a16:creationId xmlns:a16="http://schemas.microsoft.com/office/drawing/2014/main" id="{AAA6E41A-C706-494B-8B9A-3660642F6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B14AEB-9B85-4B34-A346-295D4C2DB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094376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xhere.com/zh/photo/1173610"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ftp://121.192.180.6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pringer.com/series/525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48DBC-0F81-4D4B-9DD9-D1434E551A45}"/>
              </a:ext>
            </a:extLst>
          </p:cNvPr>
          <p:cNvSpPr>
            <a:spLocks noGrp="1"/>
          </p:cNvSpPr>
          <p:nvPr>
            <p:ph type="ctrTitle"/>
          </p:nvPr>
        </p:nvSpPr>
        <p:spPr>
          <a:xfrm>
            <a:off x="1" y="1122363"/>
            <a:ext cx="12192000" cy="2387600"/>
          </a:xfrm>
        </p:spPr>
        <p:txBody>
          <a:bodyPr>
            <a:normAutofit/>
          </a:bodyPr>
          <a:lstStyle/>
          <a:p>
            <a:pPr>
              <a:lnSpc>
                <a:spcPct val="100000"/>
              </a:lnSpc>
            </a:pPr>
            <a:r>
              <a:rPr lang="zh-CN" altLang="en-US"/>
              <a:t>数据仓库</a:t>
            </a:r>
            <a:br>
              <a:rPr lang="en-US" altLang="zh-CN"/>
            </a:br>
            <a:r>
              <a:rPr lang="en-US" altLang="zh-CN"/>
              <a:t>Data Warehouse</a:t>
            </a:r>
            <a:endParaRPr lang="zh-CN" altLang="en-US"/>
          </a:p>
        </p:txBody>
      </p:sp>
      <p:sp>
        <p:nvSpPr>
          <p:cNvPr id="3" name="副标题 2">
            <a:extLst>
              <a:ext uri="{FF2B5EF4-FFF2-40B4-BE49-F238E27FC236}">
                <a16:creationId xmlns:a16="http://schemas.microsoft.com/office/drawing/2014/main" id="{1387C0DD-9D1E-42F7-AD8F-40F48C8ACBD1}"/>
              </a:ext>
            </a:extLst>
          </p:cNvPr>
          <p:cNvSpPr>
            <a:spLocks noGrp="1"/>
          </p:cNvSpPr>
          <p:nvPr>
            <p:ph type="subTitle" idx="1"/>
          </p:nvPr>
        </p:nvSpPr>
        <p:spPr/>
        <p:txBody>
          <a:bodyPr>
            <a:normAutofit/>
          </a:bodyPr>
          <a:lstStyle/>
          <a:p>
            <a:r>
              <a:rPr lang="zh-CN" altLang="en-US" sz="3600">
                <a:solidFill>
                  <a:srgbClr val="FF0000"/>
                </a:solidFill>
              </a:rPr>
              <a:t>（</a:t>
            </a:r>
            <a:r>
              <a:rPr lang="en-US" altLang="zh-CN" sz="3600">
                <a:solidFill>
                  <a:srgbClr val="FF0000"/>
                </a:solidFill>
              </a:rPr>
              <a:t>2023.9-2024.1</a:t>
            </a:r>
            <a:r>
              <a:rPr lang="zh-CN" altLang="en-US" sz="3600">
                <a:solidFill>
                  <a:srgbClr val="FF0000"/>
                </a:solidFill>
              </a:rPr>
              <a:t>）</a:t>
            </a:r>
          </a:p>
        </p:txBody>
      </p:sp>
      <p:sp>
        <p:nvSpPr>
          <p:cNvPr id="4" name="文本占位符 2">
            <a:extLst>
              <a:ext uri="{FF2B5EF4-FFF2-40B4-BE49-F238E27FC236}">
                <a16:creationId xmlns:a16="http://schemas.microsoft.com/office/drawing/2014/main" id="{F67EF9F9-75D1-44C8-ADB4-6E463F6A5F09}"/>
              </a:ext>
            </a:extLst>
          </p:cNvPr>
          <p:cNvSpPr txBox="1">
            <a:spLocks/>
          </p:cNvSpPr>
          <p:nvPr/>
        </p:nvSpPr>
        <p:spPr>
          <a:xfrm>
            <a:off x="3268493" y="4330818"/>
            <a:ext cx="6428608"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zh-CN" altLang="en-US" sz="2600"/>
              <a:t>王鸿吉 </a:t>
            </a:r>
            <a:r>
              <a:rPr lang="en-US" altLang="zh-CN" sz="2600"/>
              <a:t>(whj@xmu.edu.cn, 13400620093)</a:t>
            </a:r>
          </a:p>
          <a:p>
            <a:pPr algn="l">
              <a:lnSpc>
                <a:spcPct val="100000"/>
              </a:lnSpc>
            </a:pPr>
            <a:r>
              <a:rPr lang="zh-CN" altLang="en-US" sz="2600"/>
              <a:t>助教：万安帮，黄思咏</a:t>
            </a:r>
            <a:endParaRPr lang="en-US" altLang="zh-CN" sz="2600"/>
          </a:p>
          <a:p>
            <a:pPr algn="l">
              <a:lnSpc>
                <a:spcPct val="100000"/>
              </a:lnSpc>
            </a:pPr>
            <a:r>
              <a:rPr lang="zh-CN" altLang="en-US" sz="2600"/>
              <a:t>课程</a:t>
            </a:r>
            <a:r>
              <a:rPr lang="en-US" altLang="zh-CN" sz="2600"/>
              <a:t>QQ</a:t>
            </a:r>
            <a:r>
              <a:rPr lang="zh-CN" altLang="en-US" sz="2600"/>
              <a:t>：</a:t>
            </a:r>
            <a:r>
              <a:rPr lang="en-US" altLang="zh-CN" sz="2600">
                <a:solidFill>
                  <a:srgbClr val="FF0000"/>
                </a:solidFill>
              </a:rPr>
              <a:t>700056053</a:t>
            </a:r>
            <a:endParaRPr lang="zh-CN" altLang="en-US" sz="2600" dirty="0">
              <a:solidFill>
                <a:srgbClr val="FF0000"/>
              </a:solidFill>
            </a:endParaRPr>
          </a:p>
        </p:txBody>
      </p:sp>
    </p:spTree>
    <p:extLst>
      <p:ext uri="{BB962C8B-B14F-4D97-AF65-F5344CB8AC3E}">
        <p14:creationId xmlns:p14="http://schemas.microsoft.com/office/powerpoint/2010/main" val="193405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BBFCD-D0DE-4B25-B297-477FC1B0A8D3}"/>
              </a:ext>
            </a:extLst>
          </p:cNvPr>
          <p:cNvSpPr>
            <a:spLocks noGrp="1"/>
          </p:cNvSpPr>
          <p:nvPr>
            <p:ph type="title"/>
          </p:nvPr>
        </p:nvSpPr>
        <p:spPr/>
        <p:txBody>
          <a:bodyPr>
            <a:normAutofit/>
          </a:bodyPr>
          <a:lstStyle/>
          <a:p>
            <a:r>
              <a:rPr lang="zh-CN" altLang="en-US"/>
              <a:t>成绩评定</a:t>
            </a:r>
          </a:p>
        </p:txBody>
      </p:sp>
      <p:sp>
        <p:nvSpPr>
          <p:cNvPr id="3" name="内容占位符 2">
            <a:extLst>
              <a:ext uri="{FF2B5EF4-FFF2-40B4-BE49-F238E27FC236}">
                <a16:creationId xmlns:a16="http://schemas.microsoft.com/office/drawing/2014/main" id="{B260BF05-8EEA-467F-9F64-7AF8763B6013}"/>
              </a:ext>
            </a:extLst>
          </p:cNvPr>
          <p:cNvSpPr>
            <a:spLocks noGrp="1"/>
          </p:cNvSpPr>
          <p:nvPr>
            <p:ph idx="1"/>
          </p:nvPr>
        </p:nvSpPr>
        <p:spPr/>
        <p:txBody>
          <a:bodyPr/>
          <a:lstStyle/>
          <a:p>
            <a:r>
              <a:rPr lang="zh-CN" altLang="en-US" sz="2600"/>
              <a:t>总成绩</a:t>
            </a:r>
            <a:r>
              <a:rPr lang="en-US" altLang="zh-CN" sz="2600"/>
              <a:t>=</a:t>
            </a:r>
            <a:r>
              <a:rPr lang="zh-CN" altLang="en-US" sz="2600"/>
              <a:t>期末大作业</a:t>
            </a:r>
            <a:r>
              <a:rPr lang="en-US" altLang="zh-CN" sz="2600"/>
              <a:t>(50%)+</a:t>
            </a:r>
            <a:r>
              <a:rPr lang="zh-CN" altLang="en-US" sz="2600"/>
              <a:t>平时作业</a:t>
            </a:r>
            <a:r>
              <a:rPr lang="en-US" altLang="zh-CN" sz="2600"/>
              <a:t>(20%)+</a:t>
            </a:r>
            <a:r>
              <a:rPr lang="zh-CN" altLang="en-US" sz="2600"/>
              <a:t>实验</a:t>
            </a:r>
            <a:r>
              <a:rPr lang="en-US" altLang="zh-CN" sz="2600"/>
              <a:t>(20%)+</a:t>
            </a:r>
            <a:r>
              <a:rPr lang="zh-CN" altLang="en-US" sz="2600"/>
              <a:t>考勤</a:t>
            </a:r>
            <a:r>
              <a:rPr lang="en-US" altLang="zh-CN" sz="2600"/>
              <a:t>(10%)</a:t>
            </a:r>
          </a:p>
          <a:p>
            <a:pPr lvl="1"/>
            <a:endParaRPr lang="zh-CN" altLang="en-US"/>
          </a:p>
        </p:txBody>
      </p:sp>
      <p:sp>
        <p:nvSpPr>
          <p:cNvPr id="4" name="灯片编号占位符 3">
            <a:extLst>
              <a:ext uri="{FF2B5EF4-FFF2-40B4-BE49-F238E27FC236}">
                <a16:creationId xmlns:a16="http://schemas.microsoft.com/office/drawing/2014/main" id="{A58EA8B9-A2C0-4629-AB86-941849935FA5}"/>
              </a:ext>
            </a:extLst>
          </p:cNvPr>
          <p:cNvSpPr>
            <a:spLocks noGrp="1"/>
          </p:cNvSpPr>
          <p:nvPr>
            <p:ph type="sldNum" sz="quarter" idx="12"/>
          </p:nvPr>
        </p:nvSpPr>
        <p:spPr/>
        <p:txBody>
          <a:bodyPr/>
          <a:lstStyle/>
          <a:p>
            <a:fld id="{BEE6C54C-6C12-40E0-80B0-01E42803F46F}" type="slidenum">
              <a:rPr lang="zh-CN" altLang="en-US" smtClean="0"/>
              <a:pPr/>
              <a:t>9</a:t>
            </a:fld>
            <a:endParaRPr lang="zh-CN" altLang="en-US"/>
          </a:p>
        </p:txBody>
      </p:sp>
      <p:sp>
        <p:nvSpPr>
          <p:cNvPr id="5" name="文本框 4">
            <a:extLst>
              <a:ext uri="{FF2B5EF4-FFF2-40B4-BE49-F238E27FC236}">
                <a16:creationId xmlns:a16="http://schemas.microsoft.com/office/drawing/2014/main" id="{67378A8A-842C-4781-9A50-54C487208088}"/>
              </a:ext>
            </a:extLst>
          </p:cNvPr>
          <p:cNvSpPr txBox="1"/>
          <p:nvPr/>
        </p:nvSpPr>
        <p:spPr>
          <a:xfrm>
            <a:off x="1186815" y="2553509"/>
            <a:ext cx="9525000" cy="1504386"/>
          </a:xfrm>
          <a:prstGeom prst="rect">
            <a:avLst/>
          </a:prstGeom>
          <a:noFill/>
        </p:spPr>
        <p:txBody>
          <a:bodyPr wrap="square" rtlCol="0">
            <a:spAutoFit/>
          </a:bodyPr>
          <a:lstStyle/>
          <a:p>
            <a:pPr>
              <a:lnSpc>
                <a:spcPct val="150000"/>
              </a:lnSpc>
            </a:pPr>
            <a:r>
              <a:rPr lang="zh-CN" altLang="en-US" sz="4000" dirty="0">
                <a:latin typeface="微软雅黑" panose="020B0503020204020204" pitchFamily="34" charset="-122"/>
                <a:ea typeface="微软雅黑" panose="020B0503020204020204" pitchFamily="34" charset="-122"/>
              </a:rPr>
              <a:t>注意</a:t>
            </a:r>
            <a:r>
              <a:rPr lang="zh-CN" altLang="en-US" sz="2400" dirty="0">
                <a:latin typeface="微软雅黑" panose="020B0503020204020204" pitchFamily="34" charset="-122"/>
                <a:ea typeface="微软雅黑" panose="020B0503020204020204" pitchFamily="34" charset="-122"/>
              </a:rPr>
              <a:t>：考勤必须是</a:t>
            </a:r>
            <a:r>
              <a:rPr lang="zh-CN" altLang="en-US" sz="2400" u="sng" dirty="0">
                <a:solidFill>
                  <a:srgbClr val="FF0000"/>
                </a:solidFill>
                <a:latin typeface="微软雅黑" panose="020B0503020204020204" pitchFamily="34" charset="-122"/>
                <a:ea typeface="微软雅黑" panose="020B0503020204020204" pitchFamily="34" charset="-122"/>
              </a:rPr>
              <a:t>线下的</a:t>
            </a:r>
            <a:r>
              <a:rPr lang="zh-CN" altLang="en-US" sz="2400" dirty="0">
                <a:latin typeface="微软雅黑" panose="020B0503020204020204" pitchFamily="34" charset="-122"/>
                <a:ea typeface="微软雅黑" panose="020B0503020204020204" pitchFamily="34" charset="-122"/>
              </a:rPr>
              <a:t>，手机考勤</a:t>
            </a:r>
            <a:r>
              <a:rPr lang="en-US" altLang="zh-CN" sz="2400" dirty="0">
                <a:latin typeface="微软雅黑" panose="020B0503020204020204" pitchFamily="34" charset="-122"/>
                <a:ea typeface="微软雅黑" panose="020B0503020204020204" pitchFamily="34" charset="-122"/>
              </a:rPr>
              <a:t>app</a:t>
            </a:r>
            <a:r>
              <a:rPr lang="zh-CN" altLang="en-US" sz="2400" dirty="0">
                <a:latin typeface="微软雅黑" panose="020B0503020204020204" pitchFamily="34" charset="-122"/>
                <a:ea typeface="微软雅黑" panose="020B0503020204020204" pitchFamily="34" charset="-122"/>
              </a:rPr>
              <a:t>显示为线上的一律算</a:t>
            </a:r>
            <a:r>
              <a:rPr lang="zh-CN" altLang="en-US" sz="2400" dirty="0">
                <a:solidFill>
                  <a:srgbClr val="FF0000"/>
                </a:solidFill>
                <a:latin typeface="微软雅黑" panose="020B0503020204020204" pitchFamily="34" charset="-122"/>
                <a:ea typeface="微软雅黑" panose="020B0503020204020204" pitchFamily="34" charset="-122"/>
              </a:rPr>
              <a:t>旷课</a:t>
            </a:r>
            <a:r>
              <a:rPr lang="zh-CN" altLang="en-US" sz="2400" dirty="0">
                <a:latin typeface="微软雅黑" panose="020B0503020204020204" pitchFamily="34" charset="-122"/>
                <a:ea typeface="微软雅黑" panose="020B0503020204020204" pitchFamily="34" charset="-122"/>
              </a:rPr>
              <a:t>，除非通过正常请假手续和主讲教师审核。</a:t>
            </a:r>
          </a:p>
        </p:txBody>
      </p:sp>
      <p:pic>
        <p:nvPicPr>
          <p:cNvPr id="6" name="图形 5" descr="叹号">
            <a:extLst>
              <a:ext uri="{FF2B5EF4-FFF2-40B4-BE49-F238E27FC236}">
                <a16:creationId xmlns:a16="http://schemas.microsoft.com/office/drawing/2014/main" id="{2450FF54-2625-4080-B960-11D0F7AE09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630" y="2762386"/>
            <a:ext cx="1024727" cy="788209"/>
          </a:xfrm>
          <a:prstGeom prst="rect">
            <a:avLst/>
          </a:prstGeom>
        </p:spPr>
      </p:pic>
    </p:spTree>
    <p:extLst>
      <p:ext uri="{BB962C8B-B14F-4D97-AF65-F5344CB8AC3E}">
        <p14:creationId xmlns:p14="http://schemas.microsoft.com/office/powerpoint/2010/main" val="124794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2D2D453-5A37-4C47-9D50-885E1F32A816}"/>
              </a:ext>
            </a:extLst>
          </p:cNvPr>
          <p:cNvSpPr>
            <a:spLocks noGrp="1"/>
          </p:cNvSpPr>
          <p:nvPr>
            <p:ph type="sldNum" sz="quarter" idx="12"/>
          </p:nvPr>
        </p:nvSpPr>
        <p:spPr/>
        <p:txBody>
          <a:bodyPr/>
          <a:lstStyle/>
          <a:p>
            <a:fld id="{E63F6D5D-9733-4D44-9C56-AEFEDD5A4BA7}" type="slidenum">
              <a:rPr lang="en-US" smtClean="0"/>
              <a:pPr/>
              <a:t>10</a:t>
            </a:fld>
            <a:endParaRPr lang="en-US" dirty="0"/>
          </a:p>
        </p:txBody>
      </p:sp>
      <p:pic>
        <p:nvPicPr>
          <p:cNvPr id="5" name="内容占位符 7">
            <a:extLst>
              <a:ext uri="{FF2B5EF4-FFF2-40B4-BE49-F238E27FC236}">
                <a16:creationId xmlns:a16="http://schemas.microsoft.com/office/drawing/2014/main" id="{AF6D7539-FD69-4AA0-B513-CD2FE872BC5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78857" y="838200"/>
            <a:ext cx="8234285" cy="5468938"/>
          </a:xfrm>
        </p:spPr>
      </p:pic>
      <p:sp>
        <p:nvSpPr>
          <p:cNvPr id="6" name="文本框 5">
            <a:extLst>
              <a:ext uri="{FF2B5EF4-FFF2-40B4-BE49-F238E27FC236}">
                <a16:creationId xmlns:a16="http://schemas.microsoft.com/office/drawing/2014/main" id="{06FC98E0-6CE6-4407-AC44-84710CB4E53F}"/>
              </a:ext>
            </a:extLst>
          </p:cNvPr>
          <p:cNvSpPr txBox="1"/>
          <p:nvPr/>
        </p:nvSpPr>
        <p:spPr>
          <a:xfrm>
            <a:off x="3590808" y="2972504"/>
            <a:ext cx="4112017" cy="1200329"/>
          </a:xfrm>
          <a:prstGeom prst="rect">
            <a:avLst/>
          </a:prstGeom>
          <a:noFill/>
        </p:spPr>
        <p:txBody>
          <a:bodyPr wrap="square" rtlCol="0">
            <a:spAutoFit/>
          </a:bodyPr>
          <a:lstStyle/>
          <a:p>
            <a:r>
              <a:rPr lang="en-US" altLang="zh-CN" sz="7200" b="1">
                <a:solidFill>
                  <a:srgbClr val="FF0000"/>
                </a:solidFill>
                <a:latin typeface="微软雅黑" panose="020B0503020204020204" pitchFamily="34" charset="-122"/>
                <a:ea typeface="微软雅黑" panose="020B0503020204020204" pitchFamily="34" charset="-122"/>
              </a:rPr>
              <a:t>The end</a:t>
            </a:r>
            <a:endParaRPr lang="zh-CN" altLang="en-US" sz="7200" b="1">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894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5DBC7-9DF1-4400-A92F-F5440A22EBDA}"/>
              </a:ext>
            </a:extLst>
          </p:cNvPr>
          <p:cNvSpPr>
            <a:spLocks noGrp="1"/>
          </p:cNvSpPr>
          <p:nvPr>
            <p:ph type="title"/>
          </p:nvPr>
        </p:nvSpPr>
        <p:spPr/>
        <p:txBody>
          <a:bodyPr/>
          <a:lstStyle/>
          <a:p>
            <a:r>
              <a:rPr lang="zh-CN" altLang="en-US">
                <a:solidFill>
                  <a:srgbClr val="0000FF"/>
                </a:solidFill>
              </a:rPr>
              <a:t>大纲</a:t>
            </a:r>
          </a:p>
        </p:txBody>
      </p:sp>
      <p:sp>
        <p:nvSpPr>
          <p:cNvPr id="3" name="内容占位符 2">
            <a:extLst>
              <a:ext uri="{FF2B5EF4-FFF2-40B4-BE49-F238E27FC236}">
                <a16:creationId xmlns:a16="http://schemas.microsoft.com/office/drawing/2014/main" id="{30790720-9CA1-4485-9656-4A5EEF03EB4A}"/>
              </a:ext>
            </a:extLst>
          </p:cNvPr>
          <p:cNvSpPr>
            <a:spLocks noGrp="1"/>
          </p:cNvSpPr>
          <p:nvPr>
            <p:ph idx="1"/>
          </p:nvPr>
        </p:nvSpPr>
        <p:spPr/>
        <p:txBody>
          <a:bodyPr/>
          <a:lstStyle/>
          <a:p>
            <a:r>
              <a:rPr lang="zh-CN" altLang="en-US"/>
              <a:t>数据分析简介</a:t>
            </a:r>
          </a:p>
          <a:p>
            <a:r>
              <a:rPr lang="zh-CN" altLang="en-US"/>
              <a:t>课程性质、目的与任务</a:t>
            </a:r>
          </a:p>
          <a:p>
            <a:r>
              <a:rPr lang="zh-CN" altLang="en-US"/>
              <a:t>实验环境及实验要求</a:t>
            </a:r>
          </a:p>
          <a:p>
            <a:r>
              <a:rPr lang="zh-CN" altLang="en-US"/>
              <a:t>参考资料</a:t>
            </a:r>
          </a:p>
          <a:p>
            <a:r>
              <a:rPr lang="zh-CN" altLang="en-US"/>
              <a:t>成绩评定</a:t>
            </a:r>
          </a:p>
        </p:txBody>
      </p:sp>
      <p:sp>
        <p:nvSpPr>
          <p:cNvPr id="4" name="灯片编号占位符 3">
            <a:extLst>
              <a:ext uri="{FF2B5EF4-FFF2-40B4-BE49-F238E27FC236}">
                <a16:creationId xmlns:a16="http://schemas.microsoft.com/office/drawing/2014/main" id="{5584567B-4178-4D84-86BF-C6AA6DE56443}"/>
              </a:ext>
            </a:extLst>
          </p:cNvPr>
          <p:cNvSpPr>
            <a:spLocks noGrp="1"/>
          </p:cNvSpPr>
          <p:nvPr>
            <p:ph type="sldNum" sz="quarter" idx="12"/>
          </p:nvPr>
        </p:nvSpPr>
        <p:spPr/>
        <p:txBody>
          <a:bodyPr/>
          <a:lstStyle/>
          <a:p>
            <a:fld id="{BEE6C54C-6C12-40E0-80B0-01E42803F46F}" type="slidenum">
              <a:rPr lang="zh-CN" altLang="en-US" smtClean="0"/>
              <a:t>1</a:t>
            </a:fld>
            <a:endParaRPr lang="zh-CN" altLang="en-US"/>
          </a:p>
        </p:txBody>
      </p:sp>
    </p:spTree>
    <p:extLst>
      <p:ext uri="{BB962C8B-B14F-4D97-AF65-F5344CB8AC3E}">
        <p14:creationId xmlns:p14="http://schemas.microsoft.com/office/powerpoint/2010/main" val="17304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91A1D-72D5-4BC7-B36F-4B9190CDF032}"/>
              </a:ext>
            </a:extLst>
          </p:cNvPr>
          <p:cNvSpPr>
            <a:spLocks noGrp="1"/>
          </p:cNvSpPr>
          <p:nvPr>
            <p:ph type="title"/>
          </p:nvPr>
        </p:nvSpPr>
        <p:spPr/>
        <p:txBody>
          <a:bodyPr/>
          <a:lstStyle/>
          <a:p>
            <a:r>
              <a:rPr lang="zh-CN" altLang="en-US"/>
              <a:t>数据分析概念</a:t>
            </a:r>
          </a:p>
        </p:txBody>
      </p:sp>
      <p:sp>
        <p:nvSpPr>
          <p:cNvPr id="3" name="内容占位符 2">
            <a:extLst>
              <a:ext uri="{FF2B5EF4-FFF2-40B4-BE49-F238E27FC236}">
                <a16:creationId xmlns:a16="http://schemas.microsoft.com/office/drawing/2014/main" id="{0FDDA1E1-1B8F-408A-B7D7-AE9188773CA4}"/>
              </a:ext>
            </a:extLst>
          </p:cNvPr>
          <p:cNvSpPr>
            <a:spLocks noGrp="1"/>
          </p:cNvSpPr>
          <p:nvPr>
            <p:ph idx="1"/>
          </p:nvPr>
        </p:nvSpPr>
        <p:spPr/>
        <p:txBody>
          <a:bodyPr/>
          <a:lstStyle/>
          <a:p>
            <a:r>
              <a:rPr lang="zh-CN" altLang="en-US"/>
              <a:t>什么是数据分析</a:t>
            </a:r>
            <a:endParaRPr lang="en-US" altLang="zh-CN"/>
          </a:p>
          <a:p>
            <a:pPr lvl="1"/>
            <a:r>
              <a:rPr lang="en-US" altLang="zh-CN"/>
              <a:t>the process of studying the data to find out the answers to </a:t>
            </a:r>
            <a:r>
              <a:rPr lang="en-US" altLang="zh-CN">
                <a:solidFill>
                  <a:srgbClr val="FF0000"/>
                </a:solidFill>
              </a:rPr>
              <a:t>how</a:t>
            </a:r>
            <a:r>
              <a:rPr lang="en-US" altLang="zh-CN"/>
              <a:t> and </a:t>
            </a:r>
            <a:r>
              <a:rPr lang="en-US" altLang="zh-CN">
                <a:solidFill>
                  <a:srgbClr val="FF0000"/>
                </a:solidFill>
              </a:rPr>
              <a:t>why </a:t>
            </a:r>
            <a:r>
              <a:rPr lang="en-US" altLang="zh-CN"/>
              <a:t>things happened </a:t>
            </a:r>
            <a:r>
              <a:rPr lang="en-US" altLang="zh-CN">
                <a:solidFill>
                  <a:srgbClr val="0000CC"/>
                </a:solidFill>
              </a:rPr>
              <a:t>in the past</a:t>
            </a:r>
            <a:r>
              <a:rPr lang="en-US" altLang="zh-CN"/>
              <a:t>. usually, the result of data analysis is a </a:t>
            </a:r>
            <a:r>
              <a:rPr lang="en-US" altLang="zh-CN">
                <a:solidFill>
                  <a:srgbClr val="FF0000"/>
                </a:solidFill>
              </a:rPr>
              <a:t>pattern</a:t>
            </a:r>
            <a:r>
              <a:rPr lang="en-US" altLang="zh-CN"/>
              <a:t>, or </a:t>
            </a:r>
            <a:r>
              <a:rPr lang="en-US" altLang="zh-CN">
                <a:solidFill>
                  <a:srgbClr val="FF0000"/>
                </a:solidFill>
              </a:rPr>
              <a:t>a detailed report </a:t>
            </a:r>
            <a:r>
              <a:rPr lang="en-US" altLang="zh-CN"/>
              <a:t>that you can further use.</a:t>
            </a:r>
          </a:p>
          <a:p>
            <a:endParaRPr lang="en-US" altLang="zh-CN" sz="1600"/>
          </a:p>
          <a:p>
            <a:r>
              <a:rPr lang="zh-CN" altLang="en-US"/>
              <a:t>数据分析的作用</a:t>
            </a:r>
            <a:endParaRPr lang="en-US" altLang="zh-CN"/>
          </a:p>
          <a:p>
            <a:pPr lvl="1"/>
            <a:r>
              <a:rPr lang="zh-CN" altLang="en-US"/>
              <a:t>通过分析可以发现错误，制定新计划以避免重复的错误，让业务变得更好（即便在业务增长的情况下）。</a:t>
            </a:r>
          </a:p>
        </p:txBody>
      </p:sp>
      <p:sp>
        <p:nvSpPr>
          <p:cNvPr id="4" name="灯片编号占位符 3">
            <a:extLst>
              <a:ext uri="{FF2B5EF4-FFF2-40B4-BE49-F238E27FC236}">
                <a16:creationId xmlns:a16="http://schemas.microsoft.com/office/drawing/2014/main" id="{2CA2F89E-9CDC-4826-84FC-15A05406A397}"/>
              </a:ext>
            </a:extLst>
          </p:cNvPr>
          <p:cNvSpPr>
            <a:spLocks noGrp="1"/>
          </p:cNvSpPr>
          <p:nvPr>
            <p:ph type="sldNum" sz="quarter" idx="12"/>
          </p:nvPr>
        </p:nvSpPr>
        <p:spPr/>
        <p:txBody>
          <a:bodyPr/>
          <a:lstStyle/>
          <a:p>
            <a:fld id="{BEE6C54C-6C12-40E0-80B0-01E42803F46F}" type="slidenum">
              <a:rPr lang="zh-CN" altLang="en-US" smtClean="0"/>
              <a:pPr/>
              <a:t>2</a:t>
            </a:fld>
            <a:endParaRPr lang="zh-CN" altLang="en-US"/>
          </a:p>
        </p:txBody>
      </p:sp>
    </p:spTree>
    <p:extLst>
      <p:ext uri="{BB962C8B-B14F-4D97-AF65-F5344CB8AC3E}">
        <p14:creationId xmlns:p14="http://schemas.microsoft.com/office/powerpoint/2010/main" val="385171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07F71-68CE-403C-88DE-1C9A71AC1478}"/>
              </a:ext>
            </a:extLst>
          </p:cNvPr>
          <p:cNvSpPr>
            <a:spLocks noGrp="1"/>
          </p:cNvSpPr>
          <p:nvPr>
            <p:ph type="title"/>
          </p:nvPr>
        </p:nvSpPr>
        <p:spPr/>
        <p:txBody>
          <a:bodyPr/>
          <a:lstStyle/>
          <a:p>
            <a:r>
              <a:rPr lang="zh-CN" altLang="en-US"/>
              <a:t>数据分析分类</a:t>
            </a:r>
          </a:p>
        </p:txBody>
      </p:sp>
      <p:sp>
        <p:nvSpPr>
          <p:cNvPr id="3" name="内容占位符 2">
            <a:extLst>
              <a:ext uri="{FF2B5EF4-FFF2-40B4-BE49-F238E27FC236}">
                <a16:creationId xmlns:a16="http://schemas.microsoft.com/office/drawing/2014/main" id="{E08B7F2D-6135-4F1E-8F5C-6024E6F251E5}"/>
              </a:ext>
            </a:extLst>
          </p:cNvPr>
          <p:cNvSpPr>
            <a:spLocks noGrp="1"/>
          </p:cNvSpPr>
          <p:nvPr>
            <p:ph idx="1"/>
          </p:nvPr>
        </p:nvSpPr>
        <p:spPr>
          <a:xfrm>
            <a:off x="838199" y="1407460"/>
            <a:ext cx="10689077" cy="4769504"/>
          </a:xfrm>
        </p:spPr>
        <p:txBody>
          <a:bodyPr>
            <a:normAutofit fontScale="85000" lnSpcReduction="10000"/>
          </a:bodyPr>
          <a:lstStyle/>
          <a:p>
            <a:pPr>
              <a:lnSpc>
                <a:spcPct val="130000"/>
              </a:lnSpc>
            </a:pPr>
            <a:r>
              <a:rPr lang="zh-CN" altLang="en-US"/>
              <a:t>数据分析分类</a:t>
            </a:r>
            <a:endParaRPr lang="en-US" altLang="zh-CN"/>
          </a:p>
          <a:p>
            <a:pPr lvl="1">
              <a:lnSpc>
                <a:spcPct val="130000"/>
              </a:lnSpc>
            </a:pPr>
            <a:r>
              <a:rPr lang="zh-CN" altLang="en-US"/>
              <a:t>描述性分析：</a:t>
            </a:r>
            <a:r>
              <a:rPr lang="en-US" altLang="zh-CN">
                <a:solidFill>
                  <a:srgbClr val="FF0000"/>
                </a:solidFill>
              </a:rPr>
              <a:t>what happened</a:t>
            </a:r>
          </a:p>
          <a:p>
            <a:pPr lvl="2">
              <a:lnSpc>
                <a:spcPct val="130000"/>
              </a:lnSpc>
            </a:pPr>
            <a:r>
              <a:rPr lang="zh-CN" altLang="en-US" sz="1700"/>
              <a:t>以超市为例：着眼于产品的历史，发现哪种产品卖得多或哪种产品的需求大，以此为依据可以在来年进更多的这些产品。</a:t>
            </a:r>
            <a:endParaRPr lang="en-US" altLang="zh-CN" sz="1700"/>
          </a:p>
          <a:p>
            <a:pPr lvl="1">
              <a:lnSpc>
                <a:spcPct val="130000"/>
              </a:lnSpc>
            </a:pPr>
            <a:r>
              <a:rPr lang="zh-CN" altLang="en-US"/>
              <a:t>诊断性分析：</a:t>
            </a:r>
            <a:r>
              <a:rPr lang="en-US" altLang="zh-CN">
                <a:solidFill>
                  <a:srgbClr val="FF0000"/>
                </a:solidFill>
              </a:rPr>
              <a:t>why it happened</a:t>
            </a:r>
          </a:p>
          <a:p>
            <a:pPr lvl="2">
              <a:lnSpc>
                <a:spcPct val="130000"/>
              </a:lnSpc>
            </a:pPr>
            <a:r>
              <a:rPr lang="zh-CN" altLang="en-US" sz="1700"/>
              <a:t>以超市为例：如果我们想知道为什么某个产品的需求量较大？是因为它的品牌还是质量？</a:t>
            </a:r>
            <a:endParaRPr lang="en-US" altLang="zh-CN" sz="1700"/>
          </a:p>
          <a:p>
            <a:pPr lvl="1">
              <a:lnSpc>
                <a:spcPct val="130000"/>
              </a:lnSpc>
            </a:pPr>
            <a:r>
              <a:rPr lang="zh-CN" altLang="en-US"/>
              <a:t>预测性分析：</a:t>
            </a:r>
            <a:r>
              <a:rPr lang="en-US" altLang="zh-CN">
                <a:solidFill>
                  <a:srgbClr val="FF0000"/>
                </a:solidFill>
              </a:rPr>
              <a:t>what will happen</a:t>
            </a:r>
          </a:p>
          <a:p>
            <a:pPr lvl="2">
              <a:lnSpc>
                <a:spcPct val="130000"/>
              </a:lnSpc>
            </a:pPr>
            <a:r>
              <a:rPr lang="zh-CN" altLang="en-US" sz="1700"/>
              <a:t>预测性分析可以发现将来会发生什么，通过着眼于过去的趋势和行为模式我们可以预见将来什么会可能发生。如，电商推荐系统</a:t>
            </a:r>
            <a:endParaRPr lang="en-US" altLang="zh-CN" sz="1700"/>
          </a:p>
          <a:p>
            <a:pPr lvl="1">
              <a:lnSpc>
                <a:spcPct val="130000"/>
              </a:lnSpc>
            </a:pPr>
            <a:r>
              <a:rPr lang="zh-CN" altLang="en-US"/>
              <a:t>指导性分析：</a:t>
            </a:r>
            <a:r>
              <a:rPr lang="en-US" altLang="zh-CN">
                <a:solidFill>
                  <a:srgbClr val="FF0000"/>
                </a:solidFill>
              </a:rPr>
              <a:t>how will it happen</a:t>
            </a:r>
          </a:p>
          <a:p>
            <a:pPr lvl="2">
              <a:lnSpc>
                <a:spcPct val="130000"/>
              </a:lnSpc>
            </a:pPr>
            <a:r>
              <a:rPr lang="zh-CN" altLang="en-US" sz="1700"/>
              <a:t>可以帮助找到哪个是最佳选项。这是一种最高级的分析，如，汽车自动驾驶</a:t>
            </a:r>
            <a:endParaRPr lang="en-US" altLang="zh-CN" sz="1700"/>
          </a:p>
          <a:p>
            <a:pPr lvl="1">
              <a:lnSpc>
                <a:spcPct val="130000"/>
              </a:lnSpc>
            </a:pPr>
            <a:r>
              <a:rPr lang="zh-CN" altLang="en-US"/>
              <a:t>统计分析</a:t>
            </a:r>
            <a:endParaRPr lang="en-US" altLang="zh-CN"/>
          </a:p>
          <a:p>
            <a:pPr lvl="2">
              <a:lnSpc>
                <a:spcPct val="130000"/>
              </a:lnSpc>
            </a:pPr>
            <a:r>
              <a:rPr lang="zh-CN" altLang="zh-CN" sz="1700"/>
              <a:t>使用统计方法或技术来分析数据集以便汇总数据中重要和主要的特征，通常使用一些可视化辅助手段展示。</a:t>
            </a:r>
            <a:endParaRPr lang="zh-CN" altLang="en-US" sz="1700"/>
          </a:p>
        </p:txBody>
      </p:sp>
      <p:sp>
        <p:nvSpPr>
          <p:cNvPr id="4" name="灯片编号占位符 3">
            <a:extLst>
              <a:ext uri="{FF2B5EF4-FFF2-40B4-BE49-F238E27FC236}">
                <a16:creationId xmlns:a16="http://schemas.microsoft.com/office/drawing/2014/main" id="{2580FAEA-7EE7-4BF8-BFB3-16B5DABD9C46}"/>
              </a:ext>
            </a:extLst>
          </p:cNvPr>
          <p:cNvSpPr>
            <a:spLocks noGrp="1"/>
          </p:cNvSpPr>
          <p:nvPr>
            <p:ph type="sldNum" sz="quarter" idx="12"/>
          </p:nvPr>
        </p:nvSpPr>
        <p:spPr/>
        <p:txBody>
          <a:bodyPr/>
          <a:lstStyle/>
          <a:p>
            <a:fld id="{BEE6C54C-6C12-40E0-80B0-01E42803F46F}" type="slidenum">
              <a:rPr lang="zh-CN" altLang="en-US" smtClean="0"/>
              <a:pPr/>
              <a:t>3</a:t>
            </a:fld>
            <a:endParaRPr lang="zh-CN" altLang="en-US"/>
          </a:p>
        </p:txBody>
      </p:sp>
    </p:spTree>
    <p:extLst>
      <p:ext uri="{BB962C8B-B14F-4D97-AF65-F5344CB8AC3E}">
        <p14:creationId xmlns:p14="http://schemas.microsoft.com/office/powerpoint/2010/main" val="257946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EDA33-8A9A-4E89-B7E9-99CC7F505F96}"/>
              </a:ext>
            </a:extLst>
          </p:cNvPr>
          <p:cNvSpPr>
            <a:spLocks noGrp="1"/>
          </p:cNvSpPr>
          <p:nvPr>
            <p:ph type="title"/>
          </p:nvPr>
        </p:nvSpPr>
        <p:spPr/>
        <p:txBody>
          <a:bodyPr/>
          <a:lstStyle/>
          <a:p>
            <a:r>
              <a:rPr lang="zh-CN" altLang="en-US"/>
              <a:t>数据分析过程</a:t>
            </a:r>
          </a:p>
        </p:txBody>
      </p:sp>
      <p:sp>
        <p:nvSpPr>
          <p:cNvPr id="4" name="灯片编号占位符 3">
            <a:extLst>
              <a:ext uri="{FF2B5EF4-FFF2-40B4-BE49-F238E27FC236}">
                <a16:creationId xmlns:a16="http://schemas.microsoft.com/office/drawing/2014/main" id="{F9C79A9F-D9CB-4757-AC74-BD6E4ADF7FF1}"/>
              </a:ext>
            </a:extLst>
          </p:cNvPr>
          <p:cNvSpPr>
            <a:spLocks noGrp="1"/>
          </p:cNvSpPr>
          <p:nvPr>
            <p:ph type="sldNum" sz="quarter" idx="12"/>
          </p:nvPr>
        </p:nvSpPr>
        <p:spPr/>
        <p:txBody>
          <a:bodyPr/>
          <a:lstStyle/>
          <a:p>
            <a:fld id="{BEE6C54C-6C12-40E0-80B0-01E42803F46F}" type="slidenum">
              <a:rPr lang="zh-CN" altLang="en-US" smtClean="0"/>
              <a:pPr/>
              <a:t>4</a:t>
            </a:fld>
            <a:endParaRPr lang="zh-CN" altLang="en-US"/>
          </a:p>
        </p:txBody>
      </p:sp>
      <p:grpSp>
        <p:nvGrpSpPr>
          <p:cNvPr id="5" name="组合 4">
            <a:extLst>
              <a:ext uri="{FF2B5EF4-FFF2-40B4-BE49-F238E27FC236}">
                <a16:creationId xmlns:a16="http://schemas.microsoft.com/office/drawing/2014/main" id="{EF05CF99-4269-4F09-88CB-63051E58C533}"/>
              </a:ext>
            </a:extLst>
          </p:cNvPr>
          <p:cNvGrpSpPr/>
          <p:nvPr/>
        </p:nvGrpSpPr>
        <p:grpSpPr>
          <a:xfrm>
            <a:off x="992578" y="1602438"/>
            <a:ext cx="9934469" cy="3653123"/>
            <a:chOff x="1133559" y="1607620"/>
            <a:chExt cx="9934469" cy="3653123"/>
          </a:xfrm>
        </p:grpSpPr>
        <p:grpSp>
          <p:nvGrpSpPr>
            <p:cNvPr id="6" name="组合 5">
              <a:extLst>
                <a:ext uri="{FF2B5EF4-FFF2-40B4-BE49-F238E27FC236}">
                  <a16:creationId xmlns:a16="http://schemas.microsoft.com/office/drawing/2014/main" id="{984E0B1B-2BBD-41F3-B235-09D8ED151B85}"/>
                </a:ext>
              </a:extLst>
            </p:cNvPr>
            <p:cNvGrpSpPr/>
            <p:nvPr/>
          </p:nvGrpSpPr>
          <p:grpSpPr>
            <a:xfrm>
              <a:off x="1133559" y="1735755"/>
              <a:ext cx="1524646" cy="1013138"/>
              <a:chOff x="4477320" y="1294187"/>
              <a:chExt cx="1524646" cy="828472"/>
            </a:xfrm>
          </p:grpSpPr>
          <p:sp>
            <p:nvSpPr>
              <p:cNvPr id="30" name="Pentagon 5">
                <a:extLst>
                  <a:ext uri="{FF2B5EF4-FFF2-40B4-BE49-F238E27FC236}">
                    <a16:creationId xmlns:a16="http://schemas.microsoft.com/office/drawing/2014/main" id="{03B0512B-9C27-4D43-B6D9-C42D0118767E}"/>
                  </a:ext>
                </a:extLst>
              </p:cNvPr>
              <p:cNvSpPr/>
              <p:nvPr/>
            </p:nvSpPr>
            <p:spPr>
              <a:xfrm>
                <a:off x="4477320" y="1294187"/>
                <a:ext cx="1524646" cy="82847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6">
                <a:extLst>
                  <a:ext uri="{FF2B5EF4-FFF2-40B4-BE49-F238E27FC236}">
                    <a16:creationId xmlns:a16="http://schemas.microsoft.com/office/drawing/2014/main" id="{FB86B5C9-C0B5-4C10-A9E7-AD54F3E4C0F3}"/>
                  </a:ext>
                </a:extLst>
              </p:cNvPr>
              <p:cNvSpPr/>
              <p:nvPr/>
            </p:nvSpPr>
            <p:spPr>
              <a:xfrm>
                <a:off x="4477320" y="1444161"/>
                <a:ext cx="1349548" cy="528523"/>
              </a:xfrm>
              <a:prstGeom prst="rect">
                <a:avLst/>
              </a:prstGeom>
            </p:spPr>
            <p:txBody>
              <a:bodyPr wrap="square">
                <a:spAutoFit/>
              </a:bodyPr>
              <a:lstStyle/>
              <a:p>
                <a:r>
                  <a:rPr lang="en-US" altLang="zh-CN" b="1">
                    <a:solidFill>
                      <a:schemeClr val="bg1"/>
                    </a:solidFill>
                    <a:cs typeface="Arial" pitchFamily="34" charset="0"/>
                  </a:rPr>
                  <a:t>1.</a:t>
                </a:r>
                <a:r>
                  <a:rPr lang="zh-CN" altLang="en-US" b="1">
                    <a:solidFill>
                      <a:schemeClr val="bg1"/>
                    </a:solidFill>
                    <a:cs typeface="Arial" pitchFamily="34" charset="0"/>
                  </a:rPr>
                  <a:t>具体说明数据需求</a:t>
                </a:r>
                <a:endParaRPr lang="en-US" b="1" dirty="0">
                  <a:solidFill>
                    <a:schemeClr val="bg1"/>
                  </a:solidFill>
                  <a:cs typeface="Arial" pitchFamily="34" charset="0"/>
                </a:endParaRPr>
              </a:p>
            </p:txBody>
          </p:sp>
        </p:grpSp>
        <p:sp>
          <p:nvSpPr>
            <p:cNvPr id="7" name="Rectangle 16">
              <a:extLst>
                <a:ext uri="{FF2B5EF4-FFF2-40B4-BE49-F238E27FC236}">
                  <a16:creationId xmlns:a16="http://schemas.microsoft.com/office/drawing/2014/main" id="{224AAE62-D072-416D-AC3B-85A73A64546B}"/>
                </a:ext>
              </a:extLst>
            </p:cNvPr>
            <p:cNvSpPr/>
            <p:nvPr/>
          </p:nvSpPr>
          <p:spPr>
            <a:xfrm>
              <a:off x="6172703" y="1746119"/>
              <a:ext cx="1349548" cy="369332"/>
            </a:xfrm>
            <a:prstGeom prst="rect">
              <a:avLst/>
            </a:prstGeom>
          </p:spPr>
          <p:txBody>
            <a:bodyPr wrap="square">
              <a:spAutoFit/>
            </a:bodyPr>
            <a:lstStyle/>
            <a:p>
              <a:r>
                <a:rPr lang="en-US" altLang="zh-CN" b="1">
                  <a:solidFill>
                    <a:schemeClr val="bg1"/>
                  </a:solidFill>
                  <a:cs typeface="Arial" pitchFamily="34" charset="0"/>
                </a:rPr>
                <a:t>2.</a:t>
              </a:r>
              <a:r>
                <a:rPr lang="zh-CN" altLang="en-US" b="1">
                  <a:solidFill>
                    <a:schemeClr val="bg1"/>
                  </a:solidFill>
                  <a:cs typeface="Arial" pitchFamily="34" charset="0"/>
                </a:rPr>
                <a:t>收集数据</a:t>
              </a:r>
              <a:endParaRPr lang="en-US" b="1" dirty="0">
                <a:solidFill>
                  <a:schemeClr val="bg1"/>
                </a:solidFill>
                <a:cs typeface="Arial" pitchFamily="34" charset="0"/>
              </a:endParaRPr>
            </a:p>
          </p:txBody>
        </p:sp>
        <p:sp>
          <p:nvSpPr>
            <p:cNvPr id="8" name="Rectangle 16">
              <a:extLst>
                <a:ext uri="{FF2B5EF4-FFF2-40B4-BE49-F238E27FC236}">
                  <a16:creationId xmlns:a16="http://schemas.microsoft.com/office/drawing/2014/main" id="{EC9C9F2D-0EB2-4E4B-9060-8A7BFA20EC1E}"/>
                </a:ext>
              </a:extLst>
            </p:cNvPr>
            <p:cNvSpPr/>
            <p:nvPr/>
          </p:nvSpPr>
          <p:spPr>
            <a:xfrm>
              <a:off x="7695961" y="1607620"/>
              <a:ext cx="1349548" cy="646331"/>
            </a:xfrm>
            <a:prstGeom prst="rect">
              <a:avLst/>
            </a:prstGeom>
          </p:spPr>
          <p:txBody>
            <a:bodyPr wrap="square">
              <a:spAutoFit/>
            </a:bodyPr>
            <a:lstStyle/>
            <a:p>
              <a:r>
                <a:rPr lang="en-US" altLang="zh-CN" b="1">
                  <a:solidFill>
                    <a:schemeClr val="bg1"/>
                  </a:solidFill>
                  <a:cs typeface="Arial" pitchFamily="34" charset="0"/>
                </a:rPr>
                <a:t>3.</a:t>
              </a:r>
              <a:r>
                <a:rPr lang="zh-CN" altLang="en-US" b="1">
                  <a:solidFill>
                    <a:schemeClr val="bg1"/>
                  </a:solidFill>
                  <a:cs typeface="Arial" pitchFamily="34" charset="0"/>
                </a:rPr>
                <a:t>清洗和处理数据</a:t>
              </a:r>
              <a:endParaRPr lang="en-US" b="1" dirty="0">
                <a:solidFill>
                  <a:schemeClr val="bg1"/>
                </a:solidFill>
                <a:cs typeface="Arial" pitchFamily="34" charset="0"/>
              </a:endParaRPr>
            </a:p>
          </p:txBody>
        </p:sp>
        <p:grpSp>
          <p:nvGrpSpPr>
            <p:cNvPr id="9" name="组合 8">
              <a:extLst>
                <a:ext uri="{FF2B5EF4-FFF2-40B4-BE49-F238E27FC236}">
                  <a16:creationId xmlns:a16="http://schemas.microsoft.com/office/drawing/2014/main" id="{B6DE7F07-6182-45BF-9780-14E2E30F52B9}"/>
                </a:ext>
              </a:extLst>
            </p:cNvPr>
            <p:cNvGrpSpPr/>
            <p:nvPr/>
          </p:nvGrpSpPr>
          <p:grpSpPr>
            <a:xfrm>
              <a:off x="2550768" y="1735755"/>
              <a:ext cx="1786767" cy="1013138"/>
              <a:chOff x="4889973" y="3518784"/>
              <a:chExt cx="1786767" cy="631027"/>
            </a:xfrm>
          </p:grpSpPr>
          <p:sp>
            <p:nvSpPr>
              <p:cNvPr id="28" name="Chevron 6">
                <a:extLst>
                  <a:ext uri="{FF2B5EF4-FFF2-40B4-BE49-F238E27FC236}">
                    <a16:creationId xmlns:a16="http://schemas.microsoft.com/office/drawing/2014/main" id="{4F511446-2883-4E65-B87E-7CE256AA3D5D}"/>
                  </a:ext>
                </a:extLst>
              </p:cNvPr>
              <p:cNvSpPr/>
              <p:nvPr/>
            </p:nvSpPr>
            <p:spPr>
              <a:xfrm>
                <a:off x="4889973" y="3518784"/>
                <a:ext cx="1786767" cy="63102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16">
                <a:extLst>
                  <a:ext uri="{FF2B5EF4-FFF2-40B4-BE49-F238E27FC236}">
                    <a16:creationId xmlns:a16="http://schemas.microsoft.com/office/drawing/2014/main" id="{FA3D3DE1-EDBA-4996-A44A-74A4F4EA5654}"/>
                  </a:ext>
                </a:extLst>
              </p:cNvPr>
              <p:cNvSpPr/>
              <p:nvPr/>
            </p:nvSpPr>
            <p:spPr>
              <a:xfrm>
                <a:off x="5327024" y="3709296"/>
                <a:ext cx="1349548" cy="369332"/>
              </a:xfrm>
              <a:prstGeom prst="rect">
                <a:avLst/>
              </a:prstGeom>
            </p:spPr>
            <p:txBody>
              <a:bodyPr wrap="square">
                <a:spAutoFit/>
              </a:bodyPr>
              <a:lstStyle/>
              <a:p>
                <a:r>
                  <a:rPr lang="en-US" altLang="zh-CN" b="1">
                    <a:solidFill>
                      <a:schemeClr val="bg1"/>
                    </a:solidFill>
                    <a:cs typeface="Arial" pitchFamily="34" charset="0"/>
                  </a:rPr>
                  <a:t>2.</a:t>
                </a:r>
                <a:r>
                  <a:rPr lang="zh-CN" altLang="en-US" b="1">
                    <a:solidFill>
                      <a:schemeClr val="bg1"/>
                    </a:solidFill>
                    <a:cs typeface="Arial" pitchFamily="34" charset="0"/>
                  </a:rPr>
                  <a:t>收集数据</a:t>
                </a:r>
                <a:endParaRPr lang="en-US" b="1" dirty="0">
                  <a:solidFill>
                    <a:schemeClr val="bg1"/>
                  </a:solidFill>
                  <a:cs typeface="Arial" pitchFamily="34" charset="0"/>
                </a:endParaRPr>
              </a:p>
            </p:txBody>
          </p:sp>
        </p:grpSp>
        <p:grpSp>
          <p:nvGrpSpPr>
            <p:cNvPr id="10" name="组合 9">
              <a:extLst>
                <a:ext uri="{FF2B5EF4-FFF2-40B4-BE49-F238E27FC236}">
                  <a16:creationId xmlns:a16="http://schemas.microsoft.com/office/drawing/2014/main" id="{A391B006-1288-4E03-9C4D-51C06C960BA7}"/>
                </a:ext>
              </a:extLst>
            </p:cNvPr>
            <p:cNvGrpSpPr/>
            <p:nvPr/>
          </p:nvGrpSpPr>
          <p:grpSpPr>
            <a:xfrm>
              <a:off x="4242801" y="1737890"/>
              <a:ext cx="1786767" cy="1046443"/>
              <a:chOff x="4889973" y="3518784"/>
              <a:chExt cx="1786767" cy="631027"/>
            </a:xfrm>
          </p:grpSpPr>
          <p:sp>
            <p:nvSpPr>
              <p:cNvPr id="26" name="Chevron 6">
                <a:extLst>
                  <a:ext uri="{FF2B5EF4-FFF2-40B4-BE49-F238E27FC236}">
                    <a16:creationId xmlns:a16="http://schemas.microsoft.com/office/drawing/2014/main" id="{393D89A0-DF79-442B-908E-21BD96F306C2}"/>
                  </a:ext>
                </a:extLst>
              </p:cNvPr>
              <p:cNvSpPr/>
              <p:nvPr/>
            </p:nvSpPr>
            <p:spPr>
              <a:xfrm>
                <a:off x="4889973" y="3518784"/>
                <a:ext cx="1786767" cy="63102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16">
                <a:extLst>
                  <a:ext uri="{FF2B5EF4-FFF2-40B4-BE49-F238E27FC236}">
                    <a16:creationId xmlns:a16="http://schemas.microsoft.com/office/drawing/2014/main" id="{A511DF67-FECF-4B3C-ACBC-41EA39AAC9EE}"/>
                  </a:ext>
                </a:extLst>
              </p:cNvPr>
              <p:cNvSpPr/>
              <p:nvPr/>
            </p:nvSpPr>
            <p:spPr>
              <a:xfrm>
                <a:off x="5340928" y="3619532"/>
                <a:ext cx="1186798" cy="389751"/>
              </a:xfrm>
              <a:prstGeom prst="rect">
                <a:avLst/>
              </a:prstGeom>
            </p:spPr>
            <p:txBody>
              <a:bodyPr wrap="square">
                <a:spAutoFit/>
              </a:bodyPr>
              <a:lstStyle/>
              <a:p>
                <a:r>
                  <a:rPr lang="en-US" altLang="zh-CN" b="1">
                    <a:solidFill>
                      <a:schemeClr val="bg1"/>
                    </a:solidFill>
                    <a:cs typeface="Arial" pitchFamily="34" charset="0"/>
                  </a:rPr>
                  <a:t>3.</a:t>
                </a:r>
                <a:r>
                  <a:rPr lang="zh-CN" altLang="en-US" b="1">
                    <a:solidFill>
                      <a:schemeClr val="bg1"/>
                    </a:solidFill>
                    <a:cs typeface="Arial" pitchFamily="34" charset="0"/>
                  </a:rPr>
                  <a:t>清洗和处理数据</a:t>
                </a:r>
                <a:endParaRPr lang="en-US" b="1" dirty="0">
                  <a:solidFill>
                    <a:schemeClr val="bg1"/>
                  </a:solidFill>
                  <a:cs typeface="Arial" pitchFamily="34" charset="0"/>
                </a:endParaRPr>
              </a:p>
            </p:txBody>
          </p:sp>
        </p:grpSp>
        <p:grpSp>
          <p:nvGrpSpPr>
            <p:cNvPr id="11" name="组合 10">
              <a:extLst>
                <a:ext uri="{FF2B5EF4-FFF2-40B4-BE49-F238E27FC236}">
                  <a16:creationId xmlns:a16="http://schemas.microsoft.com/office/drawing/2014/main" id="{FEE79BAC-FAE7-4885-AA14-80D00A98DA62}"/>
                </a:ext>
              </a:extLst>
            </p:cNvPr>
            <p:cNvGrpSpPr/>
            <p:nvPr/>
          </p:nvGrpSpPr>
          <p:grpSpPr>
            <a:xfrm>
              <a:off x="5888595" y="1735755"/>
              <a:ext cx="1807198" cy="1056798"/>
              <a:chOff x="4889973" y="3518784"/>
              <a:chExt cx="1807198" cy="631027"/>
            </a:xfrm>
          </p:grpSpPr>
          <p:sp>
            <p:nvSpPr>
              <p:cNvPr id="24" name="Chevron 6">
                <a:extLst>
                  <a:ext uri="{FF2B5EF4-FFF2-40B4-BE49-F238E27FC236}">
                    <a16:creationId xmlns:a16="http://schemas.microsoft.com/office/drawing/2014/main" id="{4C5C347C-91D4-4DC1-8471-C1D4A06074C8}"/>
                  </a:ext>
                </a:extLst>
              </p:cNvPr>
              <p:cNvSpPr/>
              <p:nvPr/>
            </p:nvSpPr>
            <p:spPr>
              <a:xfrm>
                <a:off x="4889973" y="3518784"/>
                <a:ext cx="1786767" cy="63102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16">
                <a:extLst>
                  <a:ext uri="{FF2B5EF4-FFF2-40B4-BE49-F238E27FC236}">
                    <a16:creationId xmlns:a16="http://schemas.microsoft.com/office/drawing/2014/main" id="{56CA0CA8-9367-41B2-A7D5-D754DE22F041}"/>
                  </a:ext>
                </a:extLst>
              </p:cNvPr>
              <p:cNvSpPr/>
              <p:nvPr/>
            </p:nvSpPr>
            <p:spPr>
              <a:xfrm>
                <a:off x="5347623" y="3691481"/>
                <a:ext cx="1349548" cy="369332"/>
              </a:xfrm>
              <a:prstGeom prst="rect">
                <a:avLst/>
              </a:prstGeom>
            </p:spPr>
            <p:txBody>
              <a:bodyPr wrap="square">
                <a:spAutoFit/>
              </a:bodyPr>
              <a:lstStyle/>
              <a:p>
                <a:r>
                  <a:rPr lang="en-US" altLang="zh-CN" b="1">
                    <a:solidFill>
                      <a:schemeClr val="bg1"/>
                    </a:solidFill>
                    <a:cs typeface="Arial" pitchFamily="34" charset="0"/>
                  </a:rPr>
                  <a:t>4.</a:t>
                </a:r>
                <a:r>
                  <a:rPr lang="zh-CN" altLang="en-US" b="1">
                    <a:solidFill>
                      <a:schemeClr val="bg1"/>
                    </a:solidFill>
                    <a:cs typeface="Arial" pitchFamily="34" charset="0"/>
                  </a:rPr>
                  <a:t>分析数据</a:t>
                </a:r>
                <a:endParaRPr lang="en-US" b="1" dirty="0">
                  <a:solidFill>
                    <a:schemeClr val="bg1"/>
                  </a:solidFill>
                  <a:cs typeface="Arial" pitchFamily="34" charset="0"/>
                </a:endParaRPr>
              </a:p>
            </p:txBody>
          </p:sp>
        </p:grpSp>
        <p:grpSp>
          <p:nvGrpSpPr>
            <p:cNvPr id="12" name="组合 11">
              <a:extLst>
                <a:ext uri="{FF2B5EF4-FFF2-40B4-BE49-F238E27FC236}">
                  <a16:creationId xmlns:a16="http://schemas.microsoft.com/office/drawing/2014/main" id="{1DE659F1-9BEE-4150-A8C4-D563361165B2}"/>
                </a:ext>
              </a:extLst>
            </p:cNvPr>
            <p:cNvGrpSpPr/>
            <p:nvPr/>
          </p:nvGrpSpPr>
          <p:grpSpPr>
            <a:xfrm>
              <a:off x="7554188" y="1761980"/>
              <a:ext cx="1870597" cy="1046443"/>
              <a:chOff x="4889973" y="3518784"/>
              <a:chExt cx="1870597" cy="631027"/>
            </a:xfrm>
          </p:grpSpPr>
          <p:sp>
            <p:nvSpPr>
              <p:cNvPr id="22" name="Chevron 6">
                <a:extLst>
                  <a:ext uri="{FF2B5EF4-FFF2-40B4-BE49-F238E27FC236}">
                    <a16:creationId xmlns:a16="http://schemas.microsoft.com/office/drawing/2014/main" id="{F84E3E65-250A-49D7-A629-C8D74E84F441}"/>
                  </a:ext>
                </a:extLst>
              </p:cNvPr>
              <p:cNvSpPr/>
              <p:nvPr/>
            </p:nvSpPr>
            <p:spPr>
              <a:xfrm>
                <a:off x="4889973" y="3518784"/>
                <a:ext cx="1786767" cy="63102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16">
                <a:extLst>
                  <a:ext uri="{FF2B5EF4-FFF2-40B4-BE49-F238E27FC236}">
                    <a16:creationId xmlns:a16="http://schemas.microsoft.com/office/drawing/2014/main" id="{913C36F1-9032-4781-9C82-E0F4467FF26B}"/>
                  </a:ext>
                </a:extLst>
              </p:cNvPr>
              <p:cNvSpPr/>
              <p:nvPr/>
            </p:nvSpPr>
            <p:spPr>
              <a:xfrm>
                <a:off x="5411022" y="3699877"/>
                <a:ext cx="1349548" cy="369332"/>
              </a:xfrm>
              <a:prstGeom prst="rect">
                <a:avLst/>
              </a:prstGeom>
            </p:spPr>
            <p:txBody>
              <a:bodyPr wrap="square">
                <a:spAutoFit/>
              </a:bodyPr>
              <a:lstStyle/>
              <a:p>
                <a:r>
                  <a:rPr lang="en-US" altLang="zh-CN" b="1">
                    <a:solidFill>
                      <a:schemeClr val="bg1"/>
                    </a:solidFill>
                    <a:cs typeface="Arial" pitchFamily="34" charset="0"/>
                  </a:rPr>
                  <a:t>5.</a:t>
                </a:r>
                <a:r>
                  <a:rPr lang="zh-CN" altLang="en-US" b="1">
                    <a:solidFill>
                      <a:schemeClr val="bg1"/>
                    </a:solidFill>
                    <a:cs typeface="Arial" pitchFamily="34" charset="0"/>
                  </a:rPr>
                  <a:t>解释</a:t>
                </a:r>
                <a:endParaRPr lang="en-US" b="1" dirty="0">
                  <a:solidFill>
                    <a:schemeClr val="bg1"/>
                  </a:solidFill>
                  <a:cs typeface="Arial" pitchFamily="34" charset="0"/>
                </a:endParaRPr>
              </a:p>
            </p:txBody>
          </p:sp>
        </p:grpSp>
        <p:grpSp>
          <p:nvGrpSpPr>
            <p:cNvPr id="13" name="组合 12">
              <a:extLst>
                <a:ext uri="{FF2B5EF4-FFF2-40B4-BE49-F238E27FC236}">
                  <a16:creationId xmlns:a16="http://schemas.microsoft.com/office/drawing/2014/main" id="{AF7F7314-B70F-45DC-984B-B5160600B241}"/>
                </a:ext>
              </a:extLst>
            </p:cNvPr>
            <p:cNvGrpSpPr/>
            <p:nvPr/>
          </p:nvGrpSpPr>
          <p:grpSpPr>
            <a:xfrm>
              <a:off x="9204181" y="1761980"/>
              <a:ext cx="1863847" cy="1046443"/>
              <a:chOff x="4889973" y="3518784"/>
              <a:chExt cx="1863847" cy="631027"/>
            </a:xfrm>
          </p:grpSpPr>
          <p:sp>
            <p:nvSpPr>
              <p:cNvPr id="20" name="Chevron 6">
                <a:extLst>
                  <a:ext uri="{FF2B5EF4-FFF2-40B4-BE49-F238E27FC236}">
                    <a16:creationId xmlns:a16="http://schemas.microsoft.com/office/drawing/2014/main" id="{6357C0FC-16E9-4F9A-964D-81E7689EEC20}"/>
                  </a:ext>
                </a:extLst>
              </p:cNvPr>
              <p:cNvSpPr/>
              <p:nvPr/>
            </p:nvSpPr>
            <p:spPr>
              <a:xfrm>
                <a:off x="4889973" y="3518784"/>
                <a:ext cx="1786767" cy="63102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16">
                <a:extLst>
                  <a:ext uri="{FF2B5EF4-FFF2-40B4-BE49-F238E27FC236}">
                    <a16:creationId xmlns:a16="http://schemas.microsoft.com/office/drawing/2014/main" id="{06F2FD02-6821-429D-AD79-E059770B396B}"/>
                  </a:ext>
                </a:extLst>
              </p:cNvPr>
              <p:cNvSpPr/>
              <p:nvPr/>
            </p:nvSpPr>
            <p:spPr>
              <a:xfrm>
                <a:off x="5404272" y="3699984"/>
                <a:ext cx="1349548" cy="369332"/>
              </a:xfrm>
              <a:prstGeom prst="rect">
                <a:avLst/>
              </a:prstGeom>
            </p:spPr>
            <p:txBody>
              <a:bodyPr wrap="square">
                <a:spAutoFit/>
              </a:bodyPr>
              <a:lstStyle/>
              <a:p>
                <a:r>
                  <a:rPr lang="en-US" altLang="zh-CN" b="1">
                    <a:solidFill>
                      <a:schemeClr val="bg1"/>
                    </a:solidFill>
                    <a:cs typeface="Arial" pitchFamily="34" charset="0"/>
                  </a:rPr>
                  <a:t>6.</a:t>
                </a:r>
                <a:r>
                  <a:rPr lang="zh-CN" altLang="en-US" b="1">
                    <a:solidFill>
                      <a:schemeClr val="bg1"/>
                    </a:solidFill>
                    <a:cs typeface="Arial" pitchFamily="34" charset="0"/>
                  </a:rPr>
                  <a:t>报告</a:t>
                </a:r>
                <a:endParaRPr lang="en-US" b="1" dirty="0">
                  <a:solidFill>
                    <a:schemeClr val="bg1"/>
                  </a:solidFill>
                  <a:cs typeface="Arial" pitchFamily="34" charset="0"/>
                </a:endParaRPr>
              </a:p>
            </p:txBody>
          </p:sp>
        </p:grpSp>
        <p:sp>
          <p:nvSpPr>
            <p:cNvPr id="14" name="文本框 13">
              <a:extLst>
                <a:ext uri="{FF2B5EF4-FFF2-40B4-BE49-F238E27FC236}">
                  <a16:creationId xmlns:a16="http://schemas.microsoft.com/office/drawing/2014/main" id="{87B111D6-BDC5-4652-96E6-391B2E46A311}"/>
                </a:ext>
              </a:extLst>
            </p:cNvPr>
            <p:cNvSpPr txBox="1"/>
            <p:nvPr/>
          </p:nvSpPr>
          <p:spPr>
            <a:xfrm>
              <a:off x="1133559" y="2935744"/>
              <a:ext cx="1349548" cy="2308324"/>
            </a:xfrm>
            <a:prstGeom prst="rect">
              <a:avLst/>
            </a:prstGeom>
            <a:noFill/>
            <a:ln>
              <a:solidFill>
                <a:schemeClr val="tx1"/>
              </a:solidFill>
              <a:prstDash val="sysDot"/>
            </a:ln>
          </p:spPr>
          <p:txBody>
            <a:bodyPr wrap="square" rtlCol="0">
              <a:spAutoFit/>
            </a:bodyPr>
            <a:lstStyle/>
            <a:p>
              <a:pPr marL="174625" indent="-174625">
                <a:buFont typeface="Arial" panose="020B0604020202020204" pitchFamily="34" charset="0"/>
                <a:buChar char="•"/>
              </a:pPr>
              <a:r>
                <a:rPr lang="zh-CN" altLang="en-US" sz="1200">
                  <a:latin typeface="宋体" panose="02010600030101010101" pitchFamily="2" charset="-122"/>
                  <a:ea typeface="宋体" panose="02010600030101010101" pitchFamily="2" charset="-122"/>
                </a:rPr>
                <a:t>定义通过数据想</a:t>
              </a:r>
              <a:r>
                <a:rPr lang="zh-CN" altLang="en-US" sz="1200" b="1">
                  <a:solidFill>
                    <a:srgbClr val="FF0000"/>
                  </a:solidFill>
                  <a:latin typeface="宋体" panose="02010600030101010101" pitchFamily="2" charset="-122"/>
                  <a:ea typeface="宋体" panose="02010600030101010101" pitchFamily="2" charset="-122"/>
                </a:rPr>
                <a:t>回答什么</a:t>
              </a:r>
              <a:r>
                <a:rPr lang="zh-CN" altLang="en-US" sz="1200">
                  <a:latin typeface="宋体" panose="02010600030101010101" pitchFamily="2" charset="-122"/>
                  <a:ea typeface="宋体" panose="02010600030101010101" pitchFamily="2" charset="-122"/>
                </a:rPr>
                <a:t>，典型起始于一个商业问题</a:t>
              </a: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r>
                <a:rPr lang="zh-CN" altLang="en-US" sz="1200">
                  <a:latin typeface="宋体" panose="02010600030101010101" pitchFamily="2" charset="-122"/>
                  <a:ea typeface="宋体" panose="02010600030101010101" pitchFamily="2" charset="-122"/>
                </a:rPr>
                <a:t>如，在不牺牲质量的前提下如何减少生产成本？</a:t>
              </a: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r>
                <a:rPr lang="zh-CN" altLang="en-US" sz="1200">
                  <a:latin typeface="宋体" panose="02010600030101010101" pitchFamily="2" charset="-122"/>
                  <a:ea typeface="宋体" panose="02010600030101010101" pitchFamily="2" charset="-122"/>
                </a:rPr>
                <a:t>顾客如何看待我们的品牌？</a:t>
              </a: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C4971B8C-FF2B-4E86-9C1B-72804F15DCEE}"/>
                </a:ext>
              </a:extLst>
            </p:cNvPr>
            <p:cNvSpPr txBox="1"/>
            <p:nvPr/>
          </p:nvSpPr>
          <p:spPr>
            <a:xfrm>
              <a:off x="2776391" y="2942226"/>
              <a:ext cx="1349548" cy="2308324"/>
            </a:xfrm>
            <a:prstGeom prst="rect">
              <a:avLst/>
            </a:prstGeom>
            <a:noFill/>
            <a:ln>
              <a:solidFill>
                <a:schemeClr val="tx1"/>
              </a:solidFill>
              <a:prstDash val="sysDot"/>
            </a:ln>
          </p:spPr>
          <p:txBody>
            <a:bodyPr wrap="square" rtlCol="0">
              <a:spAutoFit/>
            </a:bodyPr>
            <a:lstStyle/>
            <a:p>
              <a:pPr marL="174625" indent="-174625">
                <a:buFont typeface="Arial" panose="020B0604020202020204" pitchFamily="34" charset="0"/>
                <a:buChar char="•"/>
              </a:pPr>
              <a:r>
                <a:rPr lang="zh-CN" altLang="en-US" sz="1200" b="1">
                  <a:solidFill>
                    <a:srgbClr val="FF0000"/>
                  </a:solidFill>
                  <a:latin typeface="宋体" panose="02010600030101010101" pitchFamily="2" charset="-122"/>
                  <a:ea typeface="宋体" panose="02010600030101010101" pitchFamily="2" charset="-122"/>
                </a:rPr>
                <a:t>找到数据源</a:t>
              </a:r>
              <a:r>
                <a:rPr lang="zh-CN" altLang="en-US" sz="1200">
                  <a:latin typeface="宋体" panose="02010600030101010101" pitchFamily="2" charset="-122"/>
                  <a:ea typeface="宋体" panose="02010600030101010101" pitchFamily="2" charset="-122"/>
                </a:rPr>
                <a:t>：确定哪些数据是已有数据源？哪些需要在其它地方找到？</a:t>
              </a: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zh-CN" altLang="en-US" sz="120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E5C6E2DA-07E3-4EE3-A79B-A1A406A0C43A}"/>
                </a:ext>
              </a:extLst>
            </p:cNvPr>
            <p:cNvSpPr txBox="1"/>
            <p:nvPr/>
          </p:nvSpPr>
          <p:spPr>
            <a:xfrm>
              <a:off x="4531995" y="2935743"/>
              <a:ext cx="1349548" cy="2308324"/>
            </a:xfrm>
            <a:prstGeom prst="rect">
              <a:avLst/>
            </a:prstGeom>
            <a:noFill/>
            <a:ln>
              <a:solidFill>
                <a:schemeClr val="tx1"/>
              </a:solidFill>
              <a:prstDash val="sysDot"/>
            </a:ln>
          </p:spPr>
          <p:txBody>
            <a:bodyPr wrap="square" rtlCol="0">
              <a:spAutoFit/>
            </a:bodyPr>
            <a:lstStyle/>
            <a:p>
              <a:pPr marL="174625" indent="-174625">
                <a:buFont typeface="Arial" panose="020B0604020202020204" pitchFamily="34" charset="0"/>
                <a:buChar char="•"/>
              </a:pPr>
              <a:r>
                <a:rPr lang="zh-CN" altLang="en-US" sz="1200">
                  <a:latin typeface="宋体" panose="02010600030101010101" pitchFamily="2" charset="-122"/>
                  <a:ea typeface="宋体" panose="02010600030101010101" pitchFamily="2" charset="-122"/>
                </a:rPr>
                <a:t>确保数据是</a:t>
              </a:r>
              <a:r>
                <a:rPr lang="zh-CN" altLang="en-US" sz="1200" b="1">
                  <a:solidFill>
                    <a:srgbClr val="FF0000"/>
                  </a:solidFill>
                  <a:latin typeface="宋体" panose="02010600030101010101" pitchFamily="2" charset="-122"/>
                  <a:ea typeface="宋体" panose="02010600030101010101" pitchFamily="2" charset="-122"/>
                </a:rPr>
                <a:t>正确和可用</a:t>
              </a:r>
              <a:endParaRPr lang="en-US" altLang="zh-CN" sz="1200" b="1">
                <a:solidFill>
                  <a:srgbClr val="FF0000"/>
                </a:solidFill>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r>
                <a:rPr lang="zh-CN" altLang="en-US" sz="1200">
                  <a:latin typeface="宋体" panose="02010600030101010101" pitchFamily="2" charset="-122"/>
                  <a:ea typeface="宋体" panose="02010600030101010101" pitchFamily="2" charset="-122"/>
                </a:rPr>
                <a:t>方法：确定和去除错误或损坏的数据</a:t>
              </a: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r>
                <a:rPr lang="zh-CN" altLang="en-US" sz="1200">
                  <a:latin typeface="宋体" panose="02010600030101010101" pitchFamily="2" charset="-122"/>
                  <a:ea typeface="宋体" panose="02010600030101010101" pitchFamily="2" charset="-122"/>
                </a:rPr>
                <a:t>如，重复数据，缺少数据，隐私数据</a:t>
              </a: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zh-CN" altLang="en-US" sz="120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BAE3081D-4990-4291-A2E9-7A3E30A38EB0}"/>
                </a:ext>
              </a:extLst>
            </p:cNvPr>
            <p:cNvSpPr txBox="1"/>
            <p:nvPr/>
          </p:nvSpPr>
          <p:spPr>
            <a:xfrm>
              <a:off x="6174827" y="2942226"/>
              <a:ext cx="1349548" cy="2308324"/>
            </a:xfrm>
            <a:prstGeom prst="rect">
              <a:avLst/>
            </a:prstGeom>
            <a:noFill/>
            <a:ln>
              <a:solidFill>
                <a:schemeClr val="tx1"/>
              </a:solidFill>
              <a:prstDash val="sysDot"/>
            </a:ln>
          </p:spPr>
          <p:txBody>
            <a:bodyPr wrap="square" rtlCol="0">
              <a:spAutoFit/>
            </a:bodyPr>
            <a:lstStyle/>
            <a:p>
              <a:pPr marL="174625" indent="-174625">
                <a:buFont typeface="Arial" panose="020B0604020202020204" pitchFamily="34" charset="0"/>
                <a:buChar char="•"/>
              </a:pPr>
              <a:r>
                <a:rPr lang="zh-CN" altLang="en-US" sz="1200">
                  <a:latin typeface="宋体" panose="02010600030101010101" pitchFamily="2" charset="-122"/>
                  <a:ea typeface="宋体" panose="02010600030101010101" pitchFamily="2" charset="-122"/>
                </a:rPr>
                <a:t>不同的</a:t>
              </a:r>
              <a:r>
                <a:rPr lang="zh-CN" altLang="en-US" sz="1200" b="1">
                  <a:solidFill>
                    <a:srgbClr val="FF0000"/>
                  </a:solidFill>
                  <a:latin typeface="宋体" panose="02010600030101010101" pitchFamily="2" charset="-122"/>
                  <a:ea typeface="宋体" panose="02010600030101010101" pitchFamily="2" charset="-122"/>
                </a:rPr>
                <a:t>数据分析技术</a:t>
              </a:r>
              <a:r>
                <a:rPr lang="zh-CN" altLang="en-US" sz="1200">
                  <a:latin typeface="宋体" panose="02010600030101010101" pitchFamily="2" charset="-122"/>
                  <a:ea typeface="宋体" panose="02010600030101010101" pitchFamily="2" charset="-122"/>
                </a:rPr>
                <a:t>可以让你基于你的商业问题或难题来理解、解释和得出结论。</a:t>
              </a: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zh-CN" altLang="en-US" sz="120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6DCBFB38-5049-47F2-9C4E-A2A1316AF84D}"/>
                </a:ext>
              </a:extLst>
            </p:cNvPr>
            <p:cNvSpPr txBox="1"/>
            <p:nvPr/>
          </p:nvSpPr>
          <p:spPr>
            <a:xfrm>
              <a:off x="7845046" y="2952419"/>
              <a:ext cx="1349548" cy="2308324"/>
            </a:xfrm>
            <a:prstGeom prst="rect">
              <a:avLst/>
            </a:prstGeom>
            <a:noFill/>
            <a:ln>
              <a:solidFill>
                <a:schemeClr val="tx1"/>
              </a:solidFill>
              <a:prstDash val="sysDot"/>
            </a:ln>
          </p:spPr>
          <p:txBody>
            <a:bodyPr wrap="square" rtlCol="0">
              <a:spAutoFit/>
            </a:bodyPr>
            <a:lstStyle/>
            <a:p>
              <a:pPr marL="174625" indent="-174625">
                <a:buFont typeface="Arial" panose="020B0604020202020204" pitchFamily="34" charset="0"/>
                <a:buChar char="•"/>
              </a:pPr>
              <a:r>
                <a:rPr lang="zh-CN" altLang="en-US" sz="1200">
                  <a:latin typeface="宋体" panose="02010600030101010101" pitchFamily="2" charset="-122"/>
                  <a:ea typeface="宋体" panose="02010600030101010101" pitchFamily="2" charset="-122"/>
                </a:rPr>
                <a:t>当</a:t>
              </a:r>
              <a:r>
                <a:rPr lang="zh-CN" altLang="en-US" sz="1200" b="1">
                  <a:solidFill>
                    <a:srgbClr val="FF0000"/>
                  </a:solidFill>
                  <a:latin typeface="宋体" panose="02010600030101010101" pitchFamily="2" charset="-122"/>
                  <a:ea typeface="宋体" panose="02010600030101010101" pitchFamily="2" charset="-122"/>
                </a:rPr>
                <a:t>解释数据结果</a:t>
              </a:r>
              <a:r>
                <a:rPr lang="zh-CN" altLang="en-US" sz="1200">
                  <a:latin typeface="宋体" panose="02010600030101010101" pitchFamily="2" charset="-122"/>
                  <a:ea typeface="宋体" panose="02010600030101010101" pitchFamily="2" charset="-122"/>
                </a:rPr>
                <a:t>时，问问你自己以下关键问题：数据回答了你的问题吗？如何回答的？数据帮助你？是否有你没有考虑到的限制或角度？</a:t>
              </a: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endParaRPr lang="zh-CN" altLang="en-US" sz="120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01ECB5F0-CA15-4389-A9B4-46AE270B88FD}"/>
                </a:ext>
              </a:extLst>
            </p:cNvPr>
            <p:cNvSpPr txBox="1"/>
            <p:nvPr/>
          </p:nvSpPr>
          <p:spPr>
            <a:xfrm>
              <a:off x="9515265" y="2952418"/>
              <a:ext cx="1349548" cy="2308324"/>
            </a:xfrm>
            <a:prstGeom prst="rect">
              <a:avLst/>
            </a:prstGeom>
            <a:noFill/>
            <a:ln>
              <a:solidFill>
                <a:schemeClr val="tx1"/>
              </a:solidFill>
              <a:prstDash val="sysDot"/>
            </a:ln>
          </p:spPr>
          <p:txBody>
            <a:bodyPr wrap="square" rtlCol="0">
              <a:spAutoFit/>
            </a:bodyPr>
            <a:lstStyle/>
            <a:p>
              <a:pPr marL="174625" indent="-174625">
                <a:buFont typeface="Arial" panose="020B0604020202020204" pitchFamily="34" charset="0"/>
                <a:buChar char="•"/>
              </a:pPr>
              <a:r>
                <a:rPr lang="zh-CN" altLang="en-US" sz="1200">
                  <a:latin typeface="宋体" panose="02010600030101010101" pitchFamily="2" charset="-122"/>
                  <a:ea typeface="宋体" panose="02010600030101010101" pitchFamily="2" charset="-122"/>
                </a:rPr>
                <a:t>数据分析结果以</a:t>
              </a:r>
              <a:r>
                <a:rPr lang="zh-CN" altLang="en-US" sz="1200" b="1">
                  <a:solidFill>
                    <a:srgbClr val="FF0000"/>
                  </a:solidFill>
                  <a:latin typeface="宋体" panose="02010600030101010101" pitchFamily="2" charset="-122"/>
                  <a:ea typeface="宋体" panose="02010600030101010101" pitchFamily="2" charset="-122"/>
                </a:rPr>
                <a:t>报告形式</a:t>
              </a:r>
              <a:r>
                <a:rPr lang="zh-CN" altLang="en-US" sz="1200">
                  <a:latin typeface="宋体" panose="02010600030101010101" pitchFamily="2" charset="-122"/>
                  <a:ea typeface="宋体" panose="02010600030101010101" pitchFamily="2" charset="-122"/>
                </a:rPr>
                <a:t>提供给不同的用户：主要合作者或客户、业务领导、技术高管</a:t>
              </a:r>
              <a:endParaRPr lang="en-US" altLang="zh-CN" sz="1200">
                <a:latin typeface="宋体" panose="02010600030101010101" pitchFamily="2" charset="-122"/>
                <a:ea typeface="宋体" panose="02010600030101010101" pitchFamily="2" charset="-122"/>
              </a:endParaRPr>
            </a:p>
            <a:p>
              <a:pPr marL="174625" indent="-174625">
                <a:buFont typeface="Arial" panose="020B0604020202020204" pitchFamily="34" charset="0"/>
                <a:buChar char="•"/>
              </a:pPr>
              <a:r>
                <a:rPr lang="zh-CN" altLang="en-US" sz="1200">
                  <a:latin typeface="宋体" panose="02010600030101010101" pitchFamily="2" charset="-122"/>
                  <a:ea typeface="宋体" panose="02010600030101010101" pitchFamily="2" charset="-122"/>
                </a:rPr>
                <a:t>报告要求：</a:t>
              </a:r>
              <a:r>
                <a:rPr lang="zh-CN" altLang="en-US" sz="1200" b="1">
                  <a:solidFill>
                    <a:srgbClr val="FF0000"/>
                  </a:solidFill>
                  <a:latin typeface="宋体" panose="02010600030101010101" pitchFamily="2" charset="-122"/>
                  <a:ea typeface="宋体" panose="02010600030101010101" pitchFamily="2" charset="-122"/>
                </a:rPr>
                <a:t>简明</a:t>
              </a:r>
              <a:r>
                <a:rPr lang="zh-CN" altLang="en-US" sz="1200">
                  <a:latin typeface="宋体" panose="02010600030101010101" pitchFamily="2" charset="-122"/>
                  <a:ea typeface="宋体" panose="02010600030101010101" pitchFamily="2" charset="-122"/>
                </a:rPr>
                <a:t>（用户易浏览找到信息）、</a:t>
              </a:r>
              <a:r>
                <a:rPr lang="zh-CN" altLang="en-US" sz="1200" b="1">
                  <a:solidFill>
                    <a:srgbClr val="FF0000"/>
                  </a:solidFill>
                  <a:latin typeface="宋体" panose="02010600030101010101" pitchFamily="2" charset="-122"/>
                  <a:ea typeface="宋体" panose="02010600030101010101" pitchFamily="2" charset="-122"/>
                </a:rPr>
                <a:t>可视化</a:t>
              </a:r>
              <a:r>
                <a:rPr lang="zh-CN" altLang="en-US" sz="1200">
                  <a:latin typeface="宋体" panose="02010600030101010101" pitchFamily="2" charset="-122"/>
                  <a:ea typeface="宋体" panose="02010600030101010101" pitchFamily="2" charset="-122"/>
                </a:rPr>
                <a:t>、执行总结</a:t>
              </a:r>
            </a:p>
          </p:txBody>
        </p:sp>
      </p:grpSp>
    </p:spTree>
    <p:extLst>
      <p:ext uri="{BB962C8B-B14F-4D97-AF65-F5344CB8AC3E}">
        <p14:creationId xmlns:p14="http://schemas.microsoft.com/office/powerpoint/2010/main" val="179081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ACF16-0C13-45BF-9BE9-D0A8DA25EFFB}"/>
              </a:ext>
            </a:extLst>
          </p:cNvPr>
          <p:cNvSpPr>
            <a:spLocks noGrp="1"/>
          </p:cNvSpPr>
          <p:nvPr>
            <p:ph type="title"/>
          </p:nvPr>
        </p:nvSpPr>
        <p:spPr/>
        <p:txBody>
          <a:bodyPr/>
          <a:lstStyle/>
          <a:p>
            <a:r>
              <a:rPr lang="zh-CN" altLang="en-US"/>
              <a:t>数据分析相关技术</a:t>
            </a:r>
          </a:p>
        </p:txBody>
      </p:sp>
      <p:sp>
        <p:nvSpPr>
          <p:cNvPr id="4" name="灯片编号占位符 3">
            <a:extLst>
              <a:ext uri="{FF2B5EF4-FFF2-40B4-BE49-F238E27FC236}">
                <a16:creationId xmlns:a16="http://schemas.microsoft.com/office/drawing/2014/main" id="{D75E6D90-57C7-4CD3-AA97-71BA0BFC21B0}"/>
              </a:ext>
            </a:extLst>
          </p:cNvPr>
          <p:cNvSpPr>
            <a:spLocks noGrp="1"/>
          </p:cNvSpPr>
          <p:nvPr>
            <p:ph type="sldNum" sz="quarter" idx="12"/>
          </p:nvPr>
        </p:nvSpPr>
        <p:spPr/>
        <p:txBody>
          <a:bodyPr/>
          <a:lstStyle/>
          <a:p>
            <a:fld id="{BEE6C54C-6C12-40E0-80B0-01E42803F46F}" type="slidenum">
              <a:rPr lang="zh-CN" altLang="en-US" smtClean="0"/>
              <a:pPr/>
              <a:t>5</a:t>
            </a:fld>
            <a:endParaRPr lang="zh-CN" altLang="en-US"/>
          </a:p>
        </p:txBody>
      </p:sp>
      <p:grpSp>
        <p:nvGrpSpPr>
          <p:cNvPr id="3" name="组合 2">
            <a:extLst>
              <a:ext uri="{FF2B5EF4-FFF2-40B4-BE49-F238E27FC236}">
                <a16:creationId xmlns:a16="http://schemas.microsoft.com/office/drawing/2014/main" id="{D3F66937-0E7C-44C3-9729-40C9CA5C991F}"/>
              </a:ext>
            </a:extLst>
          </p:cNvPr>
          <p:cNvGrpSpPr/>
          <p:nvPr/>
        </p:nvGrpSpPr>
        <p:grpSpPr>
          <a:xfrm>
            <a:off x="1665153" y="1278383"/>
            <a:ext cx="8565872" cy="4830981"/>
            <a:chOff x="1402506" y="1222072"/>
            <a:chExt cx="8565872" cy="4830981"/>
          </a:xfrm>
        </p:grpSpPr>
        <p:grpSp>
          <p:nvGrpSpPr>
            <p:cNvPr id="89" name="Group 4">
              <a:extLst>
                <a:ext uri="{FF2B5EF4-FFF2-40B4-BE49-F238E27FC236}">
                  <a16:creationId xmlns:a16="http://schemas.microsoft.com/office/drawing/2014/main" id="{7BC70953-1481-41D9-97BE-A89151653188}"/>
                </a:ext>
              </a:extLst>
            </p:cNvPr>
            <p:cNvGrpSpPr>
              <a:grpSpLocks noChangeAspect="1"/>
            </p:cNvGrpSpPr>
            <p:nvPr/>
          </p:nvGrpSpPr>
          <p:grpSpPr bwMode="auto">
            <a:xfrm>
              <a:off x="3329731" y="1564972"/>
              <a:ext cx="4283075" cy="4278312"/>
              <a:chOff x="853" y="1000"/>
              <a:chExt cx="2698" cy="2695"/>
            </a:xfrm>
          </p:grpSpPr>
          <p:sp>
            <p:nvSpPr>
              <p:cNvPr id="90" name="Freeform 5">
                <a:extLst>
                  <a:ext uri="{FF2B5EF4-FFF2-40B4-BE49-F238E27FC236}">
                    <a16:creationId xmlns:a16="http://schemas.microsoft.com/office/drawing/2014/main" id="{2839223A-2CEE-405E-99FB-7287695A9DE8}"/>
                  </a:ext>
                </a:extLst>
              </p:cNvPr>
              <p:cNvSpPr>
                <a:spLocks/>
              </p:cNvSpPr>
              <p:nvPr/>
            </p:nvSpPr>
            <p:spPr bwMode="auto">
              <a:xfrm>
                <a:off x="2274" y="1000"/>
                <a:ext cx="1090" cy="1049"/>
              </a:xfrm>
              <a:custGeom>
                <a:avLst/>
                <a:gdLst>
                  <a:gd name="T0" fmla="*/ 0 w 460"/>
                  <a:gd name="T1" fmla="*/ 762 h 443"/>
                  <a:gd name="T2" fmla="*/ 436 w 460"/>
                  <a:gd name="T3" fmla="*/ 1049 h 443"/>
                  <a:gd name="T4" fmla="*/ 865 w 460"/>
                  <a:gd name="T5" fmla="*/ 1037 h 443"/>
                  <a:gd name="T6" fmla="*/ 1090 w 460"/>
                  <a:gd name="T7" fmla="*/ 663 h 443"/>
                  <a:gd name="T8" fmla="*/ 5 w 460"/>
                  <a:gd name="T9" fmla="*/ 0 h 443"/>
                  <a:gd name="T10" fmla="*/ 211 w 460"/>
                  <a:gd name="T11" fmla="*/ 377 h 443"/>
                  <a:gd name="T12" fmla="*/ 0 w 460"/>
                  <a:gd name="T13" fmla="*/ 762 h 4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0" h="443">
                    <a:moveTo>
                      <a:pt x="0" y="322"/>
                    </a:moveTo>
                    <a:cubicBezTo>
                      <a:pt x="79" y="331"/>
                      <a:pt x="146" y="378"/>
                      <a:pt x="184" y="443"/>
                    </a:cubicBezTo>
                    <a:cubicBezTo>
                      <a:pt x="365" y="438"/>
                      <a:pt x="365" y="438"/>
                      <a:pt x="365" y="438"/>
                    </a:cubicBezTo>
                    <a:cubicBezTo>
                      <a:pt x="460" y="280"/>
                      <a:pt x="460" y="280"/>
                      <a:pt x="460" y="280"/>
                    </a:cubicBezTo>
                    <a:cubicBezTo>
                      <a:pt x="367" y="121"/>
                      <a:pt x="197" y="11"/>
                      <a:pt x="2" y="0"/>
                    </a:cubicBezTo>
                    <a:cubicBezTo>
                      <a:pt x="89" y="159"/>
                      <a:pt x="89" y="159"/>
                      <a:pt x="89" y="159"/>
                    </a:cubicBezTo>
                    <a:lnTo>
                      <a:pt x="0" y="32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 name="Freeform 6">
                <a:extLst>
                  <a:ext uri="{FF2B5EF4-FFF2-40B4-BE49-F238E27FC236}">
                    <a16:creationId xmlns:a16="http://schemas.microsoft.com/office/drawing/2014/main" id="{C7AC11CC-66F6-495D-89C9-2C7CA9BE31E5}"/>
                  </a:ext>
                </a:extLst>
              </p:cNvPr>
              <p:cNvSpPr>
                <a:spLocks/>
              </p:cNvSpPr>
              <p:nvPr/>
            </p:nvSpPr>
            <p:spPr bwMode="auto">
              <a:xfrm>
                <a:off x="2710" y="1739"/>
                <a:ext cx="841" cy="1279"/>
              </a:xfrm>
              <a:custGeom>
                <a:avLst/>
                <a:gdLst>
                  <a:gd name="T0" fmla="*/ 36 w 355"/>
                  <a:gd name="T1" fmla="*/ 384 h 540"/>
                  <a:gd name="T2" fmla="*/ 81 w 355"/>
                  <a:gd name="T3" fmla="*/ 609 h 540"/>
                  <a:gd name="T4" fmla="*/ 0 w 355"/>
                  <a:gd name="T5" fmla="*/ 902 h 540"/>
                  <a:gd name="T6" fmla="*/ 225 w 355"/>
                  <a:gd name="T7" fmla="*/ 1270 h 540"/>
                  <a:gd name="T8" fmla="*/ 661 w 355"/>
                  <a:gd name="T9" fmla="*/ 1279 h 540"/>
                  <a:gd name="T10" fmla="*/ 841 w 355"/>
                  <a:gd name="T11" fmla="*/ 609 h 540"/>
                  <a:gd name="T12" fmla="*/ 696 w 355"/>
                  <a:gd name="T13" fmla="*/ 0 h 540"/>
                  <a:gd name="T14" fmla="*/ 471 w 355"/>
                  <a:gd name="T15" fmla="*/ 372 h 540"/>
                  <a:gd name="T16" fmla="*/ 36 w 355"/>
                  <a:gd name="T17" fmla="*/ 384 h 5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 h="540">
                    <a:moveTo>
                      <a:pt x="15" y="162"/>
                    </a:moveTo>
                    <a:cubicBezTo>
                      <a:pt x="27" y="191"/>
                      <a:pt x="34" y="223"/>
                      <a:pt x="34" y="257"/>
                    </a:cubicBezTo>
                    <a:cubicBezTo>
                      <a:pt x="34" y="302"/>
                      <a:pt x="22" y="345"/>
                      <a:pt x="0" y="381"/>
                    </a:cubicBezTo>
                    <a:cubicBezTo>
                      <a:pt x="95" y="536"/>
                      <a:pt x="95" y="536"/>
                      <a:pt x="95" y="536"/>
                    </a:cubicBezTo>
                    <a:cubicBezTo>
                      <a:pt x="279" y="540"/>
                      <a:pt x="279" y="540"/>
                      <a:pt x="279" y="540"/>
                    </a:cubicBezTo>
                    <a:cubicBezTo>
                      <a:pt x="327" y="456"/>
                      <a:pt x="355" y="360"/>
                      <a:pt x="355" y="257"/>
                    </a:cubicBezTo>
                    <a:cubicBezTo>
                      <a:pt x="355" y="164"/>
                      <a:pt x="333" y="77"/>
                      <a:pt x="294" y="0"/>
                    </a:cubicBezTo>
                    <a:cubicBezTo>
                      <a:pt x="199" y="157"/>
                      <a:pt x="199" y="157"/>
                      <a:pt x="199" y="157"/>
                    </a:cubicBezTo>
                    <a:lnTo>
                      <a:pt x="15" y="16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 name="Freeform 7">
                <a:extLst>
                  <a:ext uri="{FF2B5EF4-FFF2-40B4-BE49-F238E27FC236}">
                    <a16:creationId xmlns:a16="http://schemas.microsoft.com/office/drawing/2014/main" id="{3E6285DD-6CC5-4EA8-BA34-74354C534E52}"/>
                  </a:ext>
                </a:extLst>
              </p:cNvPr>
              <p:cNvSpPr>
                <a:spLocks/>
              </p:cNvSpPr>
              <p:nvPr/>
            </p:nvSpPr>
            <p:spPr bwMode="auto">
              <a:xfrm>
                <a:off x="1078" y="1000"/>
                <a:ext cx="1322" cy="992"/>
              </a:xfrm>
              <a:custGeom>
                <a:avLst/>
                <a:gdLst>
                  <a:gd name="T0" fmla="*/ 654 w 558"/>
                  <a:gd name="T1" fmla="*/ 992 h 419"/>
                  <a:gd name="T2" fmla="*/ 1114 w 558"/>
                  <a:gd name="T3" fmla="*/ 758 h 419"/>
                  <a:gd name="T4" fmla="*/ 1322 w 558"/>
                  <a:gd name="T5" fmla="*/ 376 h 419"/>
                  <a:gd name="T6" fmla="*/ 1114 w 558"/>
                  <a:gd name="T7" fmla="*/ 0 h 419"/>
                  <a:gd name="T8" fmla="*/ 0 w 558"/>
                  <a:gd name="T9" fmla="*/ 601 h 419"/>
                  <a:gd name="T10" fmla="*/ 422 w 558"/>
                  <a:gd name="T11" fmla="*/ 611 h 419"/>
                  <a:gd name="T12" fmla="*/ 654 w 558"/>
                  <a:gd name="T13" fmla="*/ 992 h 4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8" h="419">
                    <a:moveTo>
                      <a:pt x="276" y="419"/>
                    </a:moveTo>
                    <a:cubicBezTo>
                      <a:pt x="321" y="360"/>
                      <a:pt x="391" y="321"/>
                      <a:pt x="470" y="320"/>
                    </a:cubicBezTo>
                    <a:cubicBezTo>
                      <a:pt x="558" y="159"/>
                      <a:pt x="558" y="159"/>
                      <a:pt x="558" y="159"/>
                    </a:cubicBezTo>
                    <a:cubicBezTo>
                      <a:pt x="470" y="0"/>
                      <a:pt x="470" y="0"/>
                      <a:pt x="470" y="0"/>
                    </a:cubicBezTo>
                    <a:cubicBezTo>
                      <a:pt x="274" y="1"/>
                      <a:pt x="101" y="102"/>
                      <a:pt x="0" y="254"/>
                    </a:cubicBezTo>
                    <a:cubicBezTo>
                      <a:pt x="178" y="258"/>
                      <a:pt x="178" y="258"/>
                      <a:pt x="178" y="258"/>
                    </a:cubicBezTo>
                    <a:lnTo>
                      <a:pt x="276" y="41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3" name="Freeform 8">
                <a:extLst>
                  <a:ext uri="{FF2B5EF4-FFF2-40B4-BE49-F238E27FC236}">
                    <a16:creationId xmlns:a16="http://schemas.microsoft.com/office/drawing/2014/main" id="{5F06A62A-8647-4737-8692-A7DE196EC743}"/>
                  </a:ext>
                </a:extLst>
              </p:cNvPr>
              <p:cNvSpPr>
                <a:spLocks/>
              </p:cNvSpPr>
              <p:nvPr/>
            </p:nvSpPr>
            <p:spPr bwMode="auto">
              <a:xfrm>
                <a:off x="853" y="1675"/>
                <a:ext cx="834" cy="1267"/>
              </a:xfrm>
              <a:custGeom>
                <a:avLst/>
                <a:gdLst>
                  <a:gd name="T0" fmla="*/ 339 w 352"/>
                  <a:gd name="T1" fmla="*/ 378 h 535"/>
                  <a:gd name="T2" fmla="*/ 321 w 352"/>
                  <a:gd name="T3" fmla="*/ 284 h 535"/>
                  <a:gd name="T4" fmla="*/ 352 w 352"/>
                  <a:gd name="T5" fmla="*/ 163 h 535"/>
                  <a:gd name="T6" fmla="*/ 255 w 352"/>
                  <a:gd name="T7" fmla="*/ 4 h 535"/>
                  <a:gd name="T8" fmla="*/ 76 w 352"/>
                  <a:gd name="T9" fmla="*/ 0 h 535"/>
                  <a:gd name="T10" fmla="*/ 0 w 352"/>
                  <a:gd name="T11" fmla="*/ 284 h 535"/>
                  <a:gd name="T12" fmla="*/ 59 w 352"/>
                  <a:gd name="T13" fmla="*/ 535 h 535"/>
                  <a:gd name="T14" fmla="*/ 151 w 352"/>
                  <a:gd name="T15" fmla="*/ 383 h 535"/>
                  <a:gd name="T16" fmla="*/ 339 w 352"/>
                  <a:gd name="T17" fmla="*/ 378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535">
                    <a:moveTo>
                      <a:pt x="339" y="378"/>
                    </a:moveTo>
                    <a:cubicBezTo>
                      <a:pt x="327" y="349"/>
                      <a:pt x="321" y="317"/>
                      <a:pt x="321" y="284"/>
                    </a:cubicBezTo>
                    <a:cubicBezTo>
                      <a:pt x="321" y="240"/>
                      <a:pt x="332" y="199"/>
                      <a:pt x="352" y="163"/>
                    </a:cubicBezTo>
                    <a:cubicBezTo>
                      <a:pt x="255" y="4"/>
                      <a:pt x="255" y="4"/>
                      <a:pt x="255" y="4"/>
                    </a:cubicBezTo>
                    <a:cubicBezTo>
                      <a:pt x="76" y="0"/>
                      <a:pt x="76" y="0"/>
                      <a:pt x="76" y="0"/>
                    </a:cubicBezTo>
                    <a:cubicBezTo>
                      <a:pt x="28" y="84"/>
                      <a:pt x="0" y="180"/>
                      <a:pt x="0" y="284"/>
                    </a:cubicBezTo>
                    <a:cubicBezTo>
                      <a:pt x="0" y="374"/>
                      <a:pt x="21" y="459"/>
                      <a:pt x="59" y="535"/>
                    </a:cubicBezTo>
                    <a:cubicBezTo>
                      <a:pt x="151" y="383"/>
                      <a:pt x="151" y="383"/>
                      <a:pt x="151" y="383"/>
                    </a:cubicBezTo>
                    <a:lnTo>
                      <a:pt x="339" y="378"/>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94" name="Freeform 9">
                <a:extLst>
                  <a:ext uri="{FF2B5EF4-FFF2-40B4-BE49-F238E27FC236}">
                    <a16:creationId xmlns:a16="http://schemas.microsoft.com/office/drawing/2014/main" id="{AECB49D9-5D4C-49A3-9B65-29C91B0A9392}"/>
                  </a:ext>
                </a:extLst>
              </p:cNvPr>
              <p:cNvSpPr>
                <a:spLocks/>
              </p:cNvSpPr>
              <p:nvPr/>
            </p:nvSpPr>
            <p:spPr bwMode="auto">
              <a:xfrm>
                <a:off x="1033" y="2643"/>
                <a:ext cx="1085" cy="1047"/>
              </a:xfrm>
              <a:custGeom>
                <a:avLst/>
                <a:gdLst>
                  <a:gd name="T0" fmla="*/ 458 w 458"/>
                  <a:gd name="T1" fmla="*/ 121 h 442"/>
                  <a:gd name="T2" fmla="*/ 279 w 458"/>
                  <a:gd name="T3" fmla="*/ 0 h 442"/>
                  <a:gd name="T4" fmla="*/ 93 w 458"/>
                  <a:gd name="T5" fmla="*/ 5 h 442"/>
                  <a:gd name="T6" fmla="*/ 0 w 458"/>
                  <a:gd name="T7" fmla="*/ 158 h 442"/>
                  <a:gd name="T8" fmla="*/ 456 w 458"/>
                  <a:gd name="T9" fmla="*/ 442 h 442"/>
                  <a:gd name="T10" fmla="*/ 369 w 458"/>
                  <a:gd name="T11" fmla="*/ 284 h 442"/>
                  <a:gd name="T12" fmla="*/ 458 w 458"/>
                  <a:gd name="T13" fmla="*/ 121 h 442"/>
                </a:gdLst>
                <a:ahLst/>
                <a:cxnLst>
                  <a:cxn ang="0">
                    <a:pos x="T0" y="T1"/>
                  </a:cxn>
                  <a:cxn ang="0">
                    <a:pos x="T2" y="T3"/>
                  </a:cxn>
                  <a:cxn ang="0">
                    <a:pos x="T4" y="T5"/>
                  </a:cxn>
                  <a:cxn ang="0">
                    <a:pos x="T6" y="T7"/>
                  </a:cxn>
                  <a:cxn ang="0">
                    <a:pos x="T8" y="T9"/>
                  </a:cxn>
                  <a:cxn ang="0">
                    <a:pos x="T10" y="T11"/>
                  </a:cxn>
                  <a:cxn ang="0">
                    <a:pos x="T12" y="T13"/>
                  </a:cxn>
                </a:cxnLst>
                <a:rect l="0" t="0" r="r" b="b"/>
                <a:pathLst>
                  <a:path w="458" h="442">
                    <a:moveTo>
                      <a:pt x="458" y="121"/>
                    </a:moveTo>
                    <a:cubicBezTo>
                      <a:pt x="382" y="110"/>
                      <a:pt x="316" y="64"/>
                      <a:pt x="279" y="0"/>
                    </a:cubicBezTo>
                    <a:cubicBezTo>
                      <a:pt x="93" y="5"/>
                      <a:pt x="93" y="5"/>
                      <a:pt x="93" y="5"/>
                    </a:cubicBezTo>
                    <a:cubicBezTo>
                      <a:pt x="0" y="158"/>
                      <a:pt x="0" y="158"/>
                      <a:pt x="0" y="158"/>
                    </a:cubicBezTo>
                    <a:cubicBezTo>
                      <a:pt x="93" y="319"/>
                      <a:pt x="261" y="430"/>
                      <a:pt x="456" y="442"/>
                    </a:cubicBezTo>
                    <a:cubicBezTo>
                      <a:pt x="369" y="284"/>
                      <a:pt x="369" y="284"/>
                      <a:pt x="369" y="284"/>
                    </a:cubicBezTo>
                    <a:lnTo>
                      <a:pt x="458" y="12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95" name="Freeform 10">
                <a:extLst>
                  <a:ext uri="{FF2B5EF4-FFF2-40B4-BE49-F238E27FC236}">
                    <a16:creationId xmlns:a16="http://schemas.microsoft.com/office/drawing/2014/main" id="{A8966BCC-C51D-4A73-BB91-E66C48CBDFF6}"/>
                  </a:ext>
                </a:extLst>
              </p:cNvPr>
              <p:cNvSpPr>
                <a:spLocks/>
              </p:cNvSpPr>
              <p:nvPr/>
            </p:nvSpPr>
            <p:spPr bwMode="auto">
              <a:xfrm>
                <a:off x="1992" y="2710"/>
                <a:ext cx="1334" cy="985"/>
              </a:xfrm>
              <a:custGeom>
                <a:avLst/>
                <a:gdLst>
                  <a:gd name="T0" fmla="*/ 673 w 563"/>
                  <a:gd name="T1" fmla="*/ 0 h 416"/>
                  <a:gd name="T2" fmla="*/ 209 w 563"/>
                  <a:gd name="T3" fmla="*/ 225 h 416"/>
                  <a:gd name="T4" fmla="*/ 209 w 563"/>
                  <a:gd name="T5" fmla="*/ 225 h 416"/>
                  <a:gd name="T6" fmla="*/ 0 w 563"/>
                  <a:gd name="T7" fmla="*/ 606 h 416"/>
                  <a:gd name="T8" fmla="*/ 209 w 563"/>
                  <a:gd name="T9" fmla="*/ 985 h 416"/>
                  <a:gd name="T10" fmla="*/ 209 w 563"/>
                  <a:gd name="T11" fmla="*/ 985 h 416"/>
                  <a:gd name="T12" fmla="*/ 1334 w 563"/>
                  <a:gd name="T13" fmla="*/ 381 h 416"/>
                  <a:gd name="T14" fmla="*/ 900 w 563"/>
                  <a:gd name="T15" fmla="*/ 372 h 416"/>
                  <a:gd name="T16" fmla="*/ 673 w 563"/>
                  <a:gd name="T17" fmla="*/ 0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3" h="416">
                    <a:moveTo>
                      <a:pt x="284" y="0"/>
                    </a:moveTo>
                    <a:cubicBezTo>
                      <a:pt x="238" y="58"/>
                      <a:pt x="168" y="95"/>
                      <a:pt x="88" y="95"/>
                    </a:cubicBezTo>
                    <a:cubicBezTo>
                      <a:pt x="88" y="95"/>
                      <a:pt x="88" y="95"/>
                      <a:pt x="88" y="95"/>
                    </a:cubicBezTo>
                    <a:cubicBezTo>
                      <a:pt x="0" y="256"/>
                      <a:pt x="0" y="256"/>
                      <a:pt x="0" y="256"/>
                    </a:cubicBezTo>
                    <a:cubicBezTo>
                      <a:pt x="88" y="416"/>
                      <a:pt x="88" y="416"/>
                      <a:pt x="88" y="416"/>
                    </a:cubicBezTo>
                    <a:cubicBezTo>
                      <a:pt x="88" y="416"/>
                      <a:pt x="88" y="416"/>
                      <a:pt x="88" y="416"/>
                    </a:cubicBezTo>
                    <a:cubicBezTo>
                      <a:pt x="287" y="416"/>
                      <a:pt x="461" y="314"/>
                      <a:pt x="563" y="161"/>
                    </a:cubicBezTo>
                    <a:cubicBezTo>
                      <a:pt x="380" y="157"/>
                      <a:pt x="380" y="157"/>
                      <a:pt x="380" y="157"/>
                    </a:cubicBezTo>
                    <a:lnTo>
                      <a:pt x="28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96" name="Group 26">
              <a:extLst>
                <a:ext uri="{FF2B5EF4-FFF2-40B4-BE49-F238E27FC236}">
                  <a16:creationId xmlns:a16="http://schemas.microsoft.com/office/drawing/2014/main" id="{8DCABB9C-6BC3-45A2-BAAC-BE7D8E7A6998}"/>
                </a:ext>
              </a:extLst>
            </p:cNvPr>
            <p:cNvGrpSpPr>
              <a:grpSpLocks/>
            </p:cNvGrpSpPr>
            <p:nvPr/>
          </p:nvGrpSpPr>
          <p:grpSpPr bwMode="auto">
            <a:xfrm>
              <a:off x="4661643" y="2882597"/>
              <a:ext cx="1619250" cy="1619250"/>
              <a:chOff x="6964641" y="2706230"/>
              <a:chExt cx="1620000" cy="1620000"/>
            </a:xfrm>
          </p:grpSpPr>
          <p:sp>
            <p:nvSpPr>
              <p:cNvPr id="97" name="Oval 27">
                <a:extLst>
                  <a:ext uri="{FF2B5EF4-FFF2-40B4-BE49-F238E27FC236}">
                    <a16:creationId xmlns:a16="http://schemas.microsoft.com/office/drawing/2014/main" id="{AED4D288-58CD-43B3-B2EE-25774F8F1C8E}"/>
                  </a:ext>
                </a:extLst>
              </p:cNvPr>
              <p:cNvSpPr>
                <a:spLocks noChangeAspect="1" noChangeArrowheads="1"/>
              </p:cNvSpPr>
              <p:nvPr/>
            </p:nvSpPr>
            <p:spPr bwMode="auto">
              <a:xfrm flipV="1">
                <a:off x="6964641" y="2706230"/>
                <a:ext cx="1620000" cy="1620000"/>
              </a:xfrm>
              <a:prstGeom prst="ellipse">
                <a:avLst/>
              </a:prstGeom>
              <a:gradFill flip="none" rotWithShape="1">
                <a:gsLst>
                  <a:gs pos="0">
                    <a:schemeClr val="bg1">
                      <a:lumMod val="85000"/>
                    </a:schemeClr>
                  </a:gs>
                  <a:gs pos="100000">
                    <a:schemeClr val="bg1"/>
                  </a:gs>
                </a:gsLst>
                <a:lin ang="0" scaled="1"/>
                <a:tileRect/>
              </a:gradFill>
              <a:ln>
                <a:noFill/>
              </a:ln>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98" name="Oval 28">
                <a:extLst>
                  <a:ext uri="{FF2B5EF4-FFF2-40B4-BE49-F238E27FC236}">
                    <a16:creationId xmlns:a16="http://schemas.microsoft.com/office/drawing/2014/main" id="{5BF8E15E-BC61-462A-B273-02214F639C31}"/>
                  </a:ext>
                </a:extLst>
              </p:cNvPr>
              <p:cNvSpPr>
                <a:spLocks noChangeAspect="1" noChangeArrowheads="1"/>
              </p:cNvSpPr>
              <p:nvPr/>
            </p:nvSpPr>
            <p:spPr bwMode="auto">
              <a:xfrm flipV="1">
                <a:off x="7083759" y="2831700"/>
                <a:ext cx="1369059" cy="1369059"/>
              </a:xfrm>
              <a:prstGeom prst="ellipse">
                <a:avLst/>
              </a:prstGeom>
              <a:gradFill flip="none" rotWithShape="1">
                <a:gsLst>
                  <a:gs pos="0">
                    <a:schemeClr val="bg1">
                      <a:lumMod val="85000"/>
                    </a:schemeClr>
                  </a:gs>
                  <a:gs pos="100000">
                    <a:schemeClr val="bg1"/>
                  </a:gs>
                </a:gsLst>
                <a:lin ang="5400000" scaled="1"/>
                <a:tileRect/>
              </a:gradFill>
              <a:ln>
                <a:noFill/>
              </a:ln>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grpSp>
        <p:grpSp>
          <p:nvGrpSpPr>
            <p:cNvPr id="99" name="Group 8">
              <a:extLst>
                <a:ext uri="{FF2B5EF4-FFF2-40B4-BE49-F238E27FC236}">
                  <a16:creationId xmlns:a16="http://schemas.microsoft.com/office/drawing/2014/main" id="{2EA6FE6D-BC23-472E-8B66-2FF20589D411}"/>
                </a:ext>
              </a:extLst>
            </p:cNvPr>
            <p:cNvGrpSpPr>
              <a:grpSpLocks noChangeAspect="1"/>
            </p:cNvGrpSpPr>
            <p:nvPr/>
          </p:nvGrpSpPr>
          <p:grpSpPr bwMode="auto">
            <a:xfrm>
              <a:off x="5102182" y="3282570"/>
              <a:ext cx="781049" cy="779462"/>
              <a:chOff x="2183" y="3253"/>
              <a:chExt cx="492" cy="491"/>
            </a:xfrm>
            <a:solidFill>
              <a:schemeClr val="accent5"/>
            </a:solidFill>
          </p:grpSpPr>
          <p:sp>
            <p:nvSpPr>
              <p:cNvPr id="100" name="Freeform 9">
                <a:extLst>
                  <a:ext uri="{FF2B5EF4-FFF2-40B4-BE49-F238E27FC236}">
                    <a16:creationId xmlns:a16="http://schemas.microsoft.com/office/drawing/2014/main" id="{84AA7F5E-E628-4C0C-A5B8-04C022A61093}"/>
                  </a:ext>
                </a:extLst>
              </p:cNvPr>
              <p:cNvSpPr>
                <a:spLocks noEditPoints="1"/>
              </p:cNvSpPr>
              <p:nvPr/>
            </p:nvSpPr>
            <p:spPr bwMode="auto">
              <a:xfrm>
                <a:off x="2183" y="3298"/>
                <a:ext cx="444" cy="446"/>
              </a:xfrm>
              <a:custGeom>
                <a:avLst/>
                <a:gdLst>
                  <a:gd name="T0" fmla="*/ 93 w 185"/>
                  <a:gd name="T1" fmla="*/ 186 h 186"/>
                  <a:gd name="T2" fmla="*/ 185 w 185"/>
                  <a:gd name="T3" fmla="*/ 93 h 186"/>
                  <a:gd name="T4" fmla="*/ 175 w 185"/>
                  <a:gd name="T5" fmla="*/ 49 h 186"/>
                  <a:gd name="T6" fmla="*/ 172 w 185"/>
                  <a:gd name="T7" fmla="*/ 49 h 186"/>
                  <a:gd name="T8" fmla="*/ 171 w 185"/>
                  <a:gd name="T9" fmla="*/ 49 h 186"/>
                  <a:gd name="T10" fmla="*/ 159 w 185"/>
                  <a:gd name="T11" fmla="*/ 48 h 186"/>
                  <a:gd name="T12" fmla="*/ 151 w 185"/>
                  <a:gd name="T13" fmla="*/ 57 h 186"/>
                  <a:gd name="T14" fmla="*/ 161 w 185"/>
                  <a:gd name="T15" fmla="*/ 93 h 186"/>
                  <a:gd name="T16" fmla="*/ 93 w 185"/>
                  <a:gd name="T17" fmla="*/ 161 h 186"/>
                  <a:gd name="T18" fmla="*/ 25 w 185"/>
                  <a:gd name="T19" fmla="*/ 93 h 186"/>
                  <a:gd name="T20" fmla="*/ 93 w 185"/>
                  <a:gd name="T21" fmla="*/ 25 h 186"/>
                  <a:gd name="T22" fmla="*/ 129 w 185"/>
                  <a:gd name="T23" fmla="*/ 35 h 186"/>
                  <a:gd name="T24" fmla="*/ 136 w 185"/>
                  <a:gd name="T25" fmla="*/ 27 h 186"/>
                  <a:gd name="T26" fmla="*/ 135 w 185"/>
                  <a:gd name="T27" fmla="*/ 14 h 186"/>
                  <a:gd name="T28" fmla="*/ 135 w 185"/>
                  <a:gd name="T29" fmla="*/ 11 h 186"/>
                  <a:gd name="T30" fmla="*/ 93 w 185"/>
                  <a:gd name="T31" fmla="*/ 0 h 186"/>
                  <a:gd name="T32" fmla="*/ 0 w 185"/>
                  <a:gd name="T33" fmla="*/ 93 h 186"/>
                  <a:gd name="T34" fmla="*/ 93 w 185"/>
                  <a:gd name="T35" fmla="*/ 186 h 186"/>
                  <a:gd name="T36" fmla="*/ 93 w 185"/>
                  <a:gd name="T37" fmla="*/ 186 h 186"/>
                  <a:gd name="T38" fmla="*/ 93 w 185"/>
                  <a:gd name="T3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5" h="186">
                    <a:moveTo>
                      <a:pt x="93" y="186"/>
                    </a:moveTo>
                    <a:cubicBezTo>
                      <a:pt x="144" y="186"/>
                      <a:pt x="185" y="144"/>
                      <a:pt x="185" y="93"/>
                    </a:cubicBezTo>
                    <a:cubicBezTo>
                      <a:pt x="185" y="77"/>
                      <a:pt x="181" y="62"/>
                      <a:pt x="175" y="49"/>
                    </a:cubicBezTo>
                    <a:cubicBezTo>
                      <a:pt x="174" y="49"/>
                      <a:pt x="173" y="49"/>
                      <a:pt x="172" y="49"/>
                    </a:cubicBezTo>
                    <a:cubicBezTo>
                      <a:pt x="172" y="49"/>
                      <a:pt x="171" y="49"/>
                      <a:pt x="171" y="49"/>
                    </a:cubicBezTo>
                    <a:cubicBezTo>
                      <a:pt x="159" y="48"/>
                      <a:pt x="159" y="48"/>
                      <a:pt x="159" y="48"/>
                    </a:cubicBezTo>
                    <a:cubicBezTo>
                      <a:pt x="151" y="57"/>
                      <a:pt x="151" y="57"/>
                      <a:pt x="151" y="57"/>
                    </a:cubicBezTo>
                    <a:cubicBezTo>
                      <a:pt x="157" y="67"/>
                      <a:pt x="161" y="80"/>
                      <a:pt x="161" y="93"/>
                    </a:cubicBezTo>
                    <a:cubicBezTo>
                      <a:pt x="161" y="130"/>
                      <a:pt x="130" y="161"/>
                      <a:pt x="93" y="161"/>
                    </a:cubicBezTo>
                    <a:cubicBezTo>
                      <a:pt x="55" y="161"/>
                      <a:pt x="25" y="130"/>
                      <a:pt x="25" y="93"/>
                    </a:cubicBezTo>
                    <a:cubicBezTo>
                      <a:pt x="25" y="55"/>
                      <a:pt x="55" y="25"/>
                      <a:pt x="93" y="25"/>
                    </a:cubicBezTo>
                    <a:cubicBezTo>
                      <a:pt x="106" y="25"/>
                      <a:pt x="118" y="28"/>
                      <a:pt x="129" y="35"/>
                    </a:cubicBezTo>
                    <a:cubicBezTo>
                      <a:pt x="136" y="27"/>
                      <a:pt x="136" y="27"/>
                      <a:pt x="136" y="27"/>
                    </a:cubicBezTo>
                    <a:cubicBezTo>
                      <a:pt x="135" y="14"/>
                      <a:pt x="135" y="14"/>
                      <a:pt x="135" y="14"/>
                    </a:cubicBezTo>
                    <a:cubicBezTo>
                      <a:pt x="135" y="13"/>
                      <a:pt x="135" y="12"/>
                      <a:pt x="135" y="11"/>
                    </a:cubicBezTo>
                    <a:cubicBezTo>
                      <a:pt x="123" y="4"/>
                      <a:pt x="108" y="0"/>
                      <a:pt x="93" y="0"/>
                    </a:cubicBezTo>
                    <a:cubicBezTo>
                      <a:pt x="41" y="0"/>
                      <a:pt x="0" y="42"/>
                      <a:pt x="0" y="93"/>
                    </a:cubicBezTo>
                    <a:cubicBezTo>
                      <a:pt x="0" y="144"/>
                      <a:pt x="41" y="186"/>
                      <a:pt x="93" y="186"/>
                    </a:cubicBezTo>
                    <a:close/>
                    <a:moveTo>
                      <a:pt x="93" y="186"/>
                    </a:moveTo>
                    <a:cubicBezTo>
                      <a:pt x="93" y="186"/>
                      <a:pt x="93" y="186"/>
                      <a:pt x="93" y="1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solidFill>
                    <a:schemeClr val="bg1"/>
                  </a:solidFill>
                  <a:latin typeface="微软雅黑" panose="020B0503020204020204" pitchFamily="34" charset="-122"/>
                  <a:ea typeface="微软雅黑" panose="020B0503020204020204" pitchFamily="34" charset="-122"/>
                </a:endParaRPr>
              </a:p>
            </p:txBody>
          </p:sp>
          <p:sp>
            <p:nvSpPr>
              <p:cNvPr id="101" name="Freeform 10">
                <a:extLst>
                  <a:ext uri="{FF2B5EF4-FFF2-40B4-BE49-F238E27FC236}">
                    <a16:creationId xmlns:a16="http://schemas.microsoft.com/office/drawing/2014/main" id="{BE69DA82-EA57-419B-BF02-CD5C6EBAF7EE}"/>
                  </a:ext>
                </a:extLst>
              </p:cNvPr>
              <p:cNvSpPr>
                <a:spLocks noEditPoints="1"/>
              </p:cNvSpPr>
              <p:nvPr/>
            </p:nvSpPr>
            <p:spPr bwMode="auto">
              <a:xfrm>
                <a:off x="2296" y="3411"/>
                <a:ext cx="218" cy="218"/>
              </a:xfrm>
              <a:custGeom>
                <a:avLst/>
                <a:gdLst>
                  <a:gd name="T0" fmla="*/ 46 w 91"/>
                  <a:gd name="T1" fmla="*/ 22 h 91"/>
                  <a:gd name="T2" fmla="*/ 48 w 91"/>
                  <a:gd name="T3" fmla="*/ 22 h 91"/>
                  <a:gd name="T4" fmla="*/ 65 w 91"/>
                  <a:gd name="T5" fmla="*/ 5 h 91"/>
                  <a:gd name="T6" fmla="*/ 65 w 91"/>
                  <a:gd name="T7" fmla="*/ 4 h 91"/>
                  <a:gd name="T8" fmla="*/ 46 w 91"/>
                  <a:gd name="T9" fmla="*/ 0 h 91"/>
                  <a:gd name="T10" fmla="*/ 0 w 91"/>
                  <a:gd name="T11" fmla="*/ 46 h 91"/>
                  <a:gd name="T12" fmla="*/ 46 w 91"/>
                  <a:gd name="T13" fmla="*/ 91 h 91"/>
                  <a:gd name="T14" fmla="*/ 91 w 91"/>
                  <a:gd name="T15" fmla="*/ 46 h 91"/>
                  <a:gd name="T16" fmla="*/ 87 w 91"/>
                  <a:gd name="T17" fmla="*/ 27 h 91"/>
                  <a:gd name="T18" fmla="*/ 87 w 91"/>
                  <a:gd name="T19" fmla="*/ 27 h 91"/>
                  <a:gd name="T20" fmla="*/ 70 w 91"/>
                  <a:gd name="T21" fmla="*/ 44 h 91"/>
                  <a:gd name="T22" fmla="*/ 70 w 91"/>
                  <a:gd name="T23" fmla="*/ 46 h 91"/>
                  <a:gd name="T24" fmla="*/ 46 w 91"/>
                  <a:gd name="T25" fmla="*/ 70 h 91"/>
                  <a:gd name="T26" fmla="*/ 22 w 91"/>
                  <a:gd name="T27" fmla="*/ 46 h 91"/>
                  <a:gd name="T28" fmla="*/ 46 w 91"/>
                  <a:gd name="T29" fmla="*/ 22 h 91"/>
                  <a:gd name="T30" fmla="*/ 46 w 91"/>
                  <a:gd name="T31" fmla="*/ 22 h 91"/>
                  <a:gd name="T32" fmla="*/ 46 w 91"/>
                  <a:gd name="T33" fmla="*/ 2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1">
                    <a:moveTo>
                      <a:pt x="46" y="22"/>
                    </a:moveTo>
                    <a:cubicBezTo>
                      <a:pt x="46" y="22"/>
                      <a:pt x="47" y="22"/>
                      <a:pt x="48" y="22"/>
                    </a:cubicBezTo>
                    <a:cubicBezTo>
                      <a:pt x="65" y="5"/>
                      <a:pt x="65" y="5"/>
                      <a:pt x="65" y="5"/>
                    </a:cubicBezTo>
                    <a:cubicBezTo>
                      <a:pt x="65" y="4"/>
                      <a:pt x="65" y="4"/>
                      <a:pt x="65" y="4"/>
                    </a:cubicBezTo>
                    <a:cubicBezTo>
                      <a:pt x="59" y="2"/>
                      <a:pt x="53" y="0"/>
                      <a:pt x="46" y="0"/>
                    </a:cubicBezTo>
                    <a:cubicBezTo>
                      <a:pt x="20" y="0"/>
                      <a:pt x="0" y="21"/>
                      <a:pt x="0" y="46"/>
                    </a:cubicBezTo>
                    <a:cubicBezTo>
                      <a:pt x="0" y="71"/>
                      <a:pt x="20" y="91"/>
                      <a:pt x="46" y="91"/>
                    </a:cubicBezTo>
                    <a:cubicBezTo>
                      <a:pt x="71" y="91"/>
                      <a:pt x="91" y="71"/>
                      <a:pt x="91" y="46"/>
                    </a:cubicBezTo>
                    <a:cubicBezTo>
                      <a:pt x="91" y="39"/>
                      <a:pt x="90" y="32"/>
                      <a:pt x="87" y="27"/>
                    </a:cubicBezTo>
                    <a:cubicBezTo>
                      <a:pt x="87" y="27"/>
                      <a:pt x="87" y="27"/>
                      <a:pt x="87" y="27"/>
                    </a:cubicBezTo>
                    <a:cubicBezTo>
                      <a:pt x="70" y="44"/>
                      <a:pt x="70" y="44"/>
                      <a:pt x="70" y="44"/>
                    </a:cubicBezTo>
                    <a:cubicBezTo>
                      <a:pt x="70" y="45"/>
                      <a:pt x="70" y="45"/>
                      <a:pt x="70" y="46"/>
                    </a:cubicBezTo>
                    <a:cubicBezTo>
                      <a:pt x="70" y="59"/>
                      <a:pt x="59" y="70"/>
                      <a:pt x="46" y="70"/>
                    </a:cubicBezTo>
                    <a:cubicBezTo>
                      <a:pt x="32" y="70"/>
                      <a:pt x="22" y="59"/>
                      <a:pt x="22" y="46"/>
                    </a:cubicBezTo>
                    <a:cubicBezTo>
                      <a:pt x="22" y="33"/>
                      <a:pt x="32" y="22"/>
                      <a:pt x="46" y="22"/>
                    </a:cubicBezTo>
                    <a:close/>
                    <a:moveTo>
                      <a:pt x="46" y="22"/>
                    </a:moveTo>
                    <a:cubicBezTo>
                      <a:pt x="46" y="22"/>
                      <a:pt x="46" y="22"/>
                      <a:pt x="46" y="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solidFill>
                    <a:schemeClr val="bg1"/>
                  </a:solidFill>
                  <a:latin typeface="微软雅黑" panose="020B0503020204020204" pitchFamily="34" charset="-122"/>
                  <a:ea typeface="微软雅黑" panose="020B0503020204020204" pitchFamily="34" charset="-122"/>
                </a:endParaRPr>
              </a:p>
            </p:txBody>
          </p:sp>
          <p:sp>
            <p:nvSpPr>
              <p:cNvPr id="102" name="Freeform 11">
                <a:extLst>
                  <a:ext uri="{FF2B5EF4-FFF2-40B4-BE49-F238E27FC236}">
                    <a16:creationId xmlns:a16="http://schemas.microsoft.com/office/drawing/2014/main" id="{3262040C-9C80-4900-A7F3-92AB92494A0C}"/>
                  </a:ext>
                </a:extLst>
              </p:cNvPr>
              <p:cNvSpPr>
                <a:spLocks noEditPoints="1"/>
              </p:cNvSpPr>
              <p:nvPr/>
            </p:nvSpPr>
            <p:spPr bwMode="auto">
              <a:xfrm>
                <a:off x="2425" y="3253"/>
                <a:ext cx="250" cy="246"/>
              </a:xfrm>
              <a:custGeom>
                <a:avLst/>
                <a:gdLst>
                  <a:gd name="T0" fmla="*/ 87 w 104"/>
                  <a:gd name="T1" fmla="*/ 28 h 103"/>
                  <a:gd name="T2" fmla="*/ 92 w 104"/>
                  <a:gd name="T3" fmla="*/ 23 h 103"/>
                  <a:gd name="T4" fmla="*/ 92 w 104"/>
                  <a:gd name="T5" fmla="*/ 14 h 103"/>
                  <a:gd name="T6" fmla="*/ 89 w 104"/>
                  <a:gd name="T7" fmla="*/ 11 h 103"/>
                  <a:gd name="T8" fmla="*/ 85 w 104"/>
                  <a:gd name="T9" fmla="*/ 9 h 103"/>
                  <a:gd name="T10" fmla="*/ 81 w 104"/>
                  <a:gd name="T11" fmla="*/ 11 h 103"/>
                  <a:gd name="T12" fmla="*/ 75 w 104"/>
                  <a:gd name="T13" fmla="*/ 17 h 103"/>
                  <a:gd name="T14" fmla="*/ 74 w 104"/>
                  <a:gd name="T15" fmla="*/ 1 h 103"/>
                  <a:gd name="T16" fmla="*/ 72 w 104"/>
                  <a:gd name="T17" fmla="*/ 0 h 103"/>
                  <a:gd name="T18" fmla="*/ 70 w 104"/>
                  <a:gd name="T19" fmla="*/ 0 h 103"/>
                  <a:gd name="T20" fmla="*/ 48 w 104"/>
                  <a:gd name="T21" fmla="*/ 23 h 103"/>
                  <a:gd name="T22" fmla="*/ 45 w 104"/>
                  <a:gd name="T23" fmla="*/ 31 h 103"/>
                  <a:gd name="T24" fmla="*/ 45 w 104"/>
                  <a:gd name="T25" fmla="*/ 31 h 103"/>
                  <a:gd name="T26" fmla="*/ 46 w 104"/>
                  <a:gd name="T27" fmla="*/ 46 h 103"/>
                  <a:gd name="T28" fmla="*/ 38 w 104"/>
                  <a:gd name="T29" fmla="*/ 54 h 103"/>
                  <a:gd name="T30" fmla="*/ 23 w 104"/>
                  <a:gd name="T31" fmla="*/ 68 h 103"/>
                  <a:gd name="T32" fmla="*/ 23 w 104"/>
                  <a:gd name="T33" fmla="*/ 69 h 103"/>
                  <a:gd name="T34" fmla="*/ 9 w 104"/>
                  <a:gd name="T35" fmla="*/ 83 h 103"/>
                  <a:gd name="T36" fmla="*/ 2 w 104"/>
                  <a:gd name="T37" fmla="*/ 89 h 103"/>
                  <a:gd name="T38" fmla="*/ 1 w 104"/>
                  <a:gd name="T39" fmla="*/ 92 h 103"/>
                  <a:gd name="T40" fmla="*/ 1 w 104"/>
                  <a:gd name="T41" fmla="*/ 97 h 103"/>
                  <a:gd name="T42" fmla="*/ 5 w 104"/>
                  <a:gd name="T43" fmla="*/ 103 h 103"/>
                  <a:gd name="T44" fmla="*/ 6 w 104"/>
                  <a:gd name="T45" fmla="*/ 103 h 103"/>
                  <a:gd name="T46" fmla="*/ 11 w 104"/>
                  <a:gd name="T47" fmla="*/ 102 h 103"/>
                  <a:gd name="T48" fmla="*/ 14 w 104"/>
                  <a:gd name="T49" fmla="*/ 101 h 103"/>
                  <a:gd name="T50" fmla="*/ 59 w 104"/>
                  <a:gd name="T51" fmla="*/ 57 h 103"/>
                  <a:gd name="T52" fmla="*/ 72 w 104"/>
                  <a:gd name="T53" fmla="*/ 58 h 103"/>
                  <a:gd name="T54" fmla="*/ 72 w 104"/>
                  <a:gd name="T55" fmla="*/ 58 h 103"/>
                  <a:gd name="T56" fmla="*/ 73 w 104"/>
                  <a:gd name="T57" fmla="*/ 58 h 103"/>
                  <a:gd name="T58" fmla="*/ 80 w 104"/>
                  <a:gd name="T59" fmla="*/ 55 h 103"/>
                  <a:gd name="T60" fmla="*/ 102 w 104"/>
                  <a:gd name="T61" fmla="*/ 32 h 103"/>
                  <a:gd name="T62" fmla="*/ 101 w 104"/>
                  <a:gd name="T63" fmla="*/ 29 h 103"/>
                  <a:gd name="T64" fmla="*/ 87 w 104"/>
                  <a:gd name="T65" fmla="*/ 28 h 103"/>
                  <a:gd name="T66" fmla="*/ 87 w 104"/>
                  <a:gd name="T67" fmla="*/ 28 h 103"/>
                  <a:gd name="T68" fmla="*/ 87 w 104"/>
                  <a:gd name="T69" fmla="*/ 2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 h="103">
                    <a:moveTo>
                      <a:pt x="87" y="28"/>
                    </a:moveTo>
                    <a:cubicBezTo>
                      <a:pt x="92" y="23"/>
                      <a:pt x="92" y="23"/>
                      <a:pt x="92" y="23"/>
                    </a:cubicBezTo>
                    <a:cubicBezTo>
                      <a:pt x="95" y="20"/>
                      <a:pt x="95" y="17"/>
                      <a:pt x="92" y="14"/>
                    </a:cubicBezTo>
                    <a:cubicBezTo>
                      <a:pt x="89" y="11"/>
                      <a:pt x="89" y="11"/>
                      <a:pt x="89" y="11"/>
                    </a:cubicBezTo>
                    <a:cubicBezTo>
                      <a:pt x="88" y="10"/>
                      <a:pt x="86" y="9"/>
                      <a:pt x="85" y="9"/>
                    </a:cubicBezTo>
                    <a:cubicBezTo>
                      <a:pt x="83" y="9"/>
                      <a:pt x="82" y="10"/>
                      <a:pt x="81" y="11"/>
                    </a:cubicBezTo>
                    <a:cubicBezTo>
                      <a:pt x="75" y="17"/>
                      <a:pt x="75" y="17"/>
                      <a:pt x="75" y="17"/>
                    </a:cubicBezTo>
                    <a:cubicBezTo>
                      <a:pt x="74" y="1"/>
                      <a:pt x="74" y="1"/>
                      <a:pt x="74" y="1"/>
                    </a:cubicBezTo>
                    <a:cubicBezTo>
                      <a:pt x="74" y="0"/>
                      <a:pt x="73" y="0"/>
                      <a:pt x="72" y="0"/>
                    </a:cubicBezTo>
                    <a:cubicBezTo>
                      <a:pt x="71" y="0"/>
                      <a:pt x="71" y="0"/>
                      <a:pt x="70" y="0"/>
                    </a:cubicBezTo>
                    <a:cubicBezTo>
                      <a:pt x="48" y="23"/>
                      <a:pt x="48" y="23"/>
                      <a:pt x="48" y="23"/>
                    </a:cubicBezTo>
                    <a:cubicBezTo>
                      <a:pt x="46" y="25"/>
                      <a:pt x="45" y="28"/>
                      <a:pt x="45" y="31"/>
                    </a:cubicBezTo>
                    <a:cubicBezTo>
                      <a:pt x="45" y="31"/>
                      <a:pt x="45" y="31"/>
                      <a:pt x="45" y="31"/>
                    </a:cubicBezTo>
                    <a:cubicBezTo>
                      <a:pt x="46" y="46"/>
                      <a:pt x="46" y="46"/>
                      <a:pt x="46" y="46"/>
                    </a:cubicBezTo>
                    <a:cubicBezTo>
                      <a:pt x="38" y="54"/>
                      <a:pt x="38" y="54"/>
                      <a:pt x="38" y="54"/>
                    </a:cubicBezTo>
                    <a:cubicBezTo>
                      <a:pt x="23" y="68"/>
                      <a:pt x="23" y="68"/>
                      <a:pt x="23" y="68"/>
                    </a:cubicBezTo>
                    <a:cubicBezTo>
                      <a:pt x="23" y="69"/>
                      <a:pt x="23" y="69"/>
                      <a:pt x="23" y="69"/>
                    </a:cubicBezTo>
                    <a:cubicBezTo>
                      <a:pt x="9" y="83"/>
                      <a:pt x="9" y="83"/>
                      <a:pt x="9" y="83"/>
                    </a:cubicBezTo>
                    <a:cubicBezTo>
                      <a:pt x="2" y="89"/>
                      <a:pt x="2" y="89"/>
                      <a:pt x="2" y="89"/>
                    </a:cubicBezTo>
                    <a:cubicBezTo>
                      <a:pt x="2" y="90"/>
                      <a:pt x="1" y="91"/>
                      <a:pt x="1" y="92"/>
                    </a:cubicBezTo>
                    <a:cubicBezTo>
                      <a:pt x="1" y="97"/>
                      <a:pt x="1" y="97"/>
                      <a:pt x="1" y="97"/>
                    </a:cubicBezTo>
                    <a:cubicBezTo>
                      <a:pt x="0" y="100"/>
                      <a:pt x="3" y="103"/>
                      <a:pt x="5" y="103"/>
                    </a:cubicBezTo>
                    <a:cubicBezTo>
                      <a:pt x="6" y="103"/>
                      <a:pt x="6" y="103"/>
                      <a:pt x="6" y="103"/>
                    </a:cubicBezTo>
                    <a:cubicBezTo>
                      <a:pt x="11" y="102"/>
                      <a:pt x="11" y="102"/>
                      <a:pt x="11" y="102"/>
                    </a:cubicBezTo>
                    <a:cubicBezTo>
                      <a:pt x="12" y="102"/>
                      <a:pt x="13" y="102"/>
                      <a:pt x="14" y="101"/>
                    </a:cubicBezTo>
                    <a:cubicBezTo>
                      <a:pt x="59" y="57"/>
                      <a:pt x="59" y="57"/>
                      <a:pt x="59" y="57"/>
                    </a:cubicBezTo>
                    <a:cubicBezTo>
                      <a:pt x="72" y="58"/>
                      <a:pt x="72" y="58"/>
                      <a:pt x="72" y="58"/>
                    </a:cubicBezTo>
                    <a:cubicBezTo>
                      <a:pt x="72" y="58"/>
                      <a:pt x="72" y="58"/>
                      <a:pt x="72" y="58"/>
                    </a:cubicBezTo>
                    <a:cubicBezTo>
                      <a:pt x="72" y="58"/>
                      <a:pt x="73" y="58"/>
                      <a:pt x="73" y="58"/>
                    </a:cubicBezTo>
                    <a:cubicBezTo>
                      <a:pt x="75" y="58"/>
                      <a:pt x="78" y="57"/>
                      <a:pt x="80" y="55"/>
                    </a:cubicBezTo>
                    <a:cubicBezTo>
                      <a:pt x="102" y="32"/>
                      <a:pt x="102" y="32"/>
                      <a:pt x="102" y="32"/>
                    </a:cubicBezTo>
                    <a:cubicBezTo>
                      <a:pt x="104" y="31"/>
                      <a:pt x="103" y="29"/>
                      <a:pt x="101" y="29"/>
                    </a:cubicBezTo>
                    <a:lnTo>
                      <a:pt x="87" y="28"/>
                    </a:lnTo>
                    <a:close/>
                    <a:moveTo>
                      <a:pt x="87" y="28"/>
                    </a:moveTo>
                    <a:cubicBezTo>
                      <a:pt x="87" y="28"/>
                      <a:pt x="87" y="28"/>
                      <a:pt x="87"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solidFill>
                    <a:schemeClr val="bg1"/>
                  </a:solidFill>
                  <a:latin typeface="微软雅黑" panose="020B0503020204020204" pitchFamily="34" charset="-122"/>
                  <a:ea typeface="微软雅黑" panose="020B0503020204020204" pitchFamily="34" charset="-122"/>
                </a:endParaRPr>
              </a:p>
            </p:txBody>
          </p:sp>
        </p:grpSp>
        <p:grpSp>
          <p:nvGrpSpPr>
            <p:cNvPr id="103" name="Group 38">
              <a:extLst>
                <a:ext uri="{FF2B5EF4-FFF2-40B4-BE49-F238E27FC236}">
                  <a16:creationId xmlns:a16="http://schemas.microsoft.com/office/drawing/2014/main" id="{DB8B81CC-AA17-4C60-A41E-0F54E9CF7174}"/>
                </a:ext>
              </a:extLst>
            </p:cNvPr>
            <p:cNvGrpSpPr>
              <a:grpSpLocks/>
            </p:cNvGrpSpPr>
            <p:nvPr/>
          </p:nvGrpSpPr>
          <p:grpSpPr bwMode="auto">
            <a:xfrm>
              <a:off x="1907331" y="1695147"/>
              <a:ext cx="2576512" cy="315912"/>
              <a:chOff x="1582038" y="2697524"/>
              <a:chExt cx="2577213" cy="316190"/>
            </a:xfrm>
          </p:grpSpPr>
          <p:cxnSp>
            <p:nvCxnSpPr>
              <p:cNvPr id="104" name="Straight Connector 39">
                <a:extLst>
                  <a:ext uri="{FF2B5EF4-FFF2-40B4-BE49-F238E27FC236}">
                    <a16:creationId xmlns:a16="http://schemas.microsoft.com/office/drawing/2014/main" id="{4853ADC5-C9F3-4A7D-9271-07D995AC8B6F}"/>
                  </a:ext>
                </a:extLst>
              </p:cNvPr>
              <p:cNvCxnSpPr/>
              <p:nvPr/>
            </p:nvCxnSpPr>
            <p:spPr>
              <a:xfrm flipH="1" flipV="1">
                <a:off x="3660640" y="2697524"/>
                <a:ext cx="498611" cy="31619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40">
                <a:extLst>
                  <a:ext uri="{FF2B5EF4-FFF2-40B4-BE49-F238E27FC236}">
                    <a16:creationId xmlns:a16="http://schemas.microsoft.com/office/drawing/2014/main" id="{C3A050B8-F158-4840-8AC2-E776B9B0B37B}"/>
                  </a:ext>
                </a:extLst>
              </p:cNvPr>
              <p:cNvCxnSpPr/>
              <p:nvPr/>
            </p:nvCxnSpPr>
            <p:spPr>
              <a:xfrm flipH="1">
                <a:off x="1582038" y="2697524"/>
                <a:ext cx="2078602" cy="0"/>
              </a:xfrm>
              <a:prstGeom prst="line">
                <a:avLst/>
              </a:prstGeom>
              <a:ln>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106" name="Group 41">
              <a:extLst>
                <a:ext uri="{FF2B5EF4-FFF2-40B4-BE49-F238E27FC236}">
                  <a16:creationId xmlns:a16="http://schemas.microsoft.com/office/drawing/2014/main" id="{1D0BE945-A46E-47E6-9ABF-A9F62685F2D0}"/>
                </a:ext>
              </a:extLst>
            </p:cNvPr>
            <p:cNvGrpSpPr>
              <a:grpSpLocks/>
            </p:cNvGrpSpPr>
            <p:nvPr/>
          </p:nvGrpSpPr>
          <p:grpSpPr bwMode="auto">
            <a:xfrm>
              <a:off x="1623168" y="5040009"/>
              <a:ext cx="2493963" cy="315913"/>
              <a:chOff x="1804697" y="4994858"/>
              <a:chExt cx="2493744" cy="316190"/>
            </a:xfrm>
          </p:grpSpPr>
          <p:cxnSp>
            <p:nvCxnSpPr>
              <p:cNvPr id="107" name="Straight Connector 42">
                <a:extLst>
                  <a:ext uri="{FF2B5EF4-FFF2-40B4-BE49-F238E27FC236}">
                    <a16:creationId xmlns:a16="http://schemas.microsoft.com/office/drawing/2014/main" id="{25077C20-B464-4132-8821-B4C5FEBE8311}"/>
                  </a:ext>
                </a:extLst>
              </p:cNvPr>
              <p:cNvCxnSpPr/>
              <p:nvPr/>
            </p:nvCxnSpPr>
            <p:spPr>
              <a:xfrm flipH="1">
                <a:off x="3800010" y="4994858"/>
                <a:ext cx="498431" cy="31619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43">
                <a:extLst>
                  <a:ext uri="{FF2B5EF4-FFF2-40B4-BE49-F238E27FC236}">
                    <a16:creationId xmlns:a16="http://schemas.microsoft.com/office/drawing/2014/main" id="{6A5AC2F0-FF32-4216-B57B-9E87ADB91B6D}"/>
                  </a:ext>
                </a:extLst>
              </p:cNvPr>
              <p:cNvCxnSpPr/>
              <p:nvPr/>
            </p:nvCxnSpPr>
            <p:spPr>
              <a:xfrm flipH="1">
                <a:off x="1804697" y="5311048"/>
                <a:ext cx="1995313" cy="0"/>
              </a:xfrm>
              <a:prstGeom prst="line">
                <a:avLst/>
              </a:prstGeom>
              <a:ln>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109" name="Group 44">
              <a:extLst>
                <a:ext uri="{FF2B5EF4-FFF2-40B4-BE49-F238E27FC236}">
                  <a16:creationId xmlns:a16="http://schemas.microsoft.com/office/drawing/2014/main" id="{31BC8404-3602-4FFF-8EAF-E43145A07570}"/>
                </a:ext>
              </a:extLst>
            </p:cNvPr>
            <p:cNvGrpSpPr>
              <a:grpSpLocks/>
            </p:cNvGrpSpPr>
            <p:nvPr/>
          </p:nvGrpSpPr>
          <p:grpSpPr bwMode="auto">
            <a:xfrm>
              <a:off x="6455518" y="1763409"/>
              <a:ext cx="2801938" cy="315913"/>
              <a:chOff x="7528087" y="2680840"/>
              <a:chExt cx="2803259" cy="316190"/>
            </a:xfrm>
          </p:grpSpPr>
          <p:cxnSp>
            <p:nvCxnSpPr>
              <p:cNvPr id="110" name="Straight Connector 45">
                <a:extLst>
                  <a:ext uri="{FF2B5EF4-FFF2-40B4-BE49-F238E27FC236}">
                    <a16:creationId xmlns:a16="http://schemas.microsoft.com/office/drawing/2014/main" id="{66512E56-7288-4374-8405-F08C2D0BD020}"/>
                  </a:ext>
                </a:extLst>
              </p:cNvPr>
              <p:cNvCxnSpPr/>
              <p:nvPr/>
            </p:nvCxnSpPr>
            <p:spPr>
              <a:xfrm flipV="1">
                <a:off x="7528087" y="2680840"/>
                <a:ext cx="498710" cy="31619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46">
                <a:extLst>
                  <a:ext uri="{FF2B5EF4-FFF2-40B4-BE49-F238E27FC236}">
                    <a16:creationId xmlns:a16="http://schemas.microsoft.com/office/drawing/2014/main" id="{024C0737-F5BA-44FF-AC1A-DEC65D5A66FD}"/>
                  </a:ext>
                </a:extLst>
              </p:cNvPr>
              <p:cNvCxnSpPr/>
              <p:nvPr/>
            </p:nvCxnSpPr>
            <p:spPr>
              <a:xfrm>
                <a:off x="8026797" y="2680840"/>
                <a:ext cx="2304549" cy="0"/>
              </a:xfrm>
              <a:prstGeom prst="line">
                <a:avLst/>
              </a:prstGeom>
              <a:ln>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112" name="Group 47">
              <a:extLst>
                <a:ext uri="{FF2B5EF4-FFF2-40B4-BE49-F238E27FC236}">
                  <a16:creationId xmlns:a16="http://schemas.microsoft.com/office/drawing/2014/main" id="{DF9311C1-F7C4-4A5A-97D4-A18694F42E6C}"/>
                </a:ext>
              </a:extLst>
            </p:cNvPr>
            <p:cNvGrpSpPr>
              <a:grpSpLocks/>
            </p:cNvGrpSpPr>
            <p:nvPr/>
          </p:nvGrpSpPr>
          <p:grpSpPr bwMode="auto">
            <a:xfrm>
              <a:off x="6544418" y="5367034"/>
              <a:ext cx="2390775" cy="203200"/>
              <a:chOff x="8125333" y="4745260"/>
              <a:chExt cx="2389596" cy="203034"/>
            </a:xfrm>
          </p:grpSpPr>
          <p:cxnSp>
            <p:nvCxnSpPr>
              <p:cNvPr id="113" name="Straight Connector 48">
                <a:extLst>
                  <a:ext uri="{FF2B5EF4-FFF2-40B4-BE49-F238E27FC236}">
                    <a16:creationId xmlns:a16="http://schemas.microsoft.com/office/drawing/2014/main" id="{CE7736BA-5BB6-4D66-8D1A-61710565CCBC}"/>
                  </a:ext>
                </a:extLst>
              </p:cNvPr>
              <p:cNvCxnSpPr/>
              <p:nvPr/>
            </p:nvCxnSpPr>
            <p:spPr>
              <a:xfrm>
                <a:off x="8125333" y="4745260"/>
                <a:ext cx="522030" cy="20303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49">
                <a:extLst>
                  <a:ext uri="{FF2B5EF4-FFF2-40B4-BE49-F238E27FC236}">
                    <a16:creationId xmlns:a16="http://schemas.microsoft.com/office/drawing/2014/main" id="{14329560-F477-4870-90AF-89A337BDE914}"/>
                  </a:ext>
                </a:extLst>
              </p:cNvPr>
              <p:cNvCxnSpPr/>
              <p:nvPr/>
            </p:nvCxnSpPr>
            <p:spPr>
              <a:xfrm>
                <a:off x="8647363" y="4948294"/>
                <a:ext cx="1867566" cy="0"/>
              </a:xfrm>
              <a:prstGeom prst="line">
                <a:avLst/>
              </a:prstGeom>
              <a:ln>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cxnSp>
          <p:nvCxnSpPr>
            <p:cNvPr id="115" name="Straight Connector 50">
              <a:extLst>
                <a:ext uri="{FF2B5EF4-FFF2-40B4-BE49-F238E27FC236}">
                  <a16:creationId xmlns:a16="http://schemas.microsoft.com/office/drawing/2014/main" id="{7243005B-390C-400A-A7D7-30AECF67FC78}"/>
                </a:ext>
              </a:extLst>
            </p:cNvPr>
            <p:cNvCxnSpPr/>
            <p:nvPr/>
          </p:nvCxnSpPr>
          <p:spPr>
            <a:xfrm>
              <a:off x="7152431" y="3900184"/>
              <a:ext cx="2305050" cy="0"/>
            </a:xfrm>
            <a:prstGeom prst="line">
              <a:avLst/>
            </a:prstGeom>
            <a:ln>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16" name="Straight Connector 51">
              <a:extLst>
                <a:ext uri="{FF2B5EF4-FFF2-40B4-BE49-F238E27FC236}">
                  <a16:creationId xmlns:a16="http://schemas.microsoft.com/office/drawing/2014/main" id="{869A95A2-7A33-409B-B9D8-F55F0D1738D4}"/>
                </a:ext>
              </a:extLst>
            </p:cNvPr>
            <p:cNvCxnSpPr/>
            <p:nvPr/>
          </p:nvCxnSpPr>
          <p:spPr>
            <a:xfrm flipH="1">
              <a:off x="1518393" y="3533472"/>
              <a:ext cx="2079625" cy="0"/>
            </a:xfrm>
            <a:prstGeom prst="line">
              <a:avLst/>
            </a:prstGeom>
            <a:ln>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117" name="Group 52">
              <a:extLst>
                <a:ext uri="{FF2B5EF4-FFF2-40B4-BE49-F238E27FC236}">
                  <a16:creationId xmlns:a16="http://schemas.microsoft.com/office/drawing/2014/main" id="{B99F12D5-A29A-4385-B269-12F9E367ABA6}"/>
                </a:ext>
              </a:extLst>
            </p:cNvPr>
            <p:cNvGrpSpPr/>
            <p:nvPr/>
          </p:nvGrpSpPr>
          <p:grpSpPr>
            <a:xfrm>
              <a:off x="5815314" y="4852597"/>
              <a:ext cx="498308" cy="497158"/>
              <a:chOff x="6294438" y="-201613"/>
              <a:chExt cx="687387" cy="685801"/>
            </a:xfrm>
            <a:solidFill>
              <a:schemeClr val="bg1"/>
            </a:solidFill>
          </p:grpSpPr>
          <p:sp>
            <p:nvSpPr>
              <p:cNvPr id="118" name="Freeform 10">
                <a:extLst>
                  <a:ext uri="{FF2B5EF4-FFF2-40B4-BE49-F238E27FC236}">
                    <a16:creationId xmlns:a16="http://schemas.microsoft.com/office/drawing/2014/main" id="{DB41E3E5-C9F6-4C08-979C-B77FDD35A1BE}"/>
                  </a:ext>
                </a:extLst>
              </p:cNvPr>
              <p:cNvSpPr>
                <a:spLocks noEditPoints="1"/>
              </p:cNvSpPr>
              <p:nvPr/>
            </p:nvSpPr>
            <p:spPr bwMode="auto">
              <a:xfrm>
                <a:off x="6294438" y="-201613"/>
                <a:ext cx="687387" cy="685801"/>
              </a:xfrm>
              <a:custGeom>
                <a:avLst/>
                <a:gdLst>
                  <a:gd name="T0" fmla="*/ 163 w 180"/>
                  <a:gd name="T1" fmla="*/ 0 h 180"/>
                  <a:gd name="T2" fmla="*/ 39 w 180"/>
                  <a:gd name="T3" fmla="*/ 0 h 180"/>
                  <a:gd name="T4" fmla="*/ 23 w 180"/>
                  <a:gd name="T5" fmla="*/ 17 h 180"/>
                  <a:gd name="T6" fmla="*/ 23 w 180"/>
                  <a:gd name="T7" fmla="*/ 28 h 180"/>
                  <a:gd name="T8" fmla="*/ 17 w 180"/>
                  <a:gd name="T9" fmla="*/ 28 h 180"/>
                  <a:gd name="T10" fmla="*/ 0 w 180"/>
                  <a:gd name="T11" fmla="*/ 45 h 180"/>
                  <a:gd name="T12" fmla="*/ 0 w 180"/>
                  <a:gd name="T13" fmla="*/ 158 h 180"/>
                  <a:gd name="T14" fmla="*/ 23 w 180"/>
                  <a:gd name="T15" fmla="*/ 180 h 180"/>
                  <a:gd name="T16" fmla="*/ 158 w 180"/>
                  <a:gd name="T17" fmla="*/ 180 h 180"/>
                  <a:gd name="T18" fmla="*/ 180 w 180"/>
                  <a:gd name="T19" fmla="*/ 158 h 180"/>
                  <a:gd name="T20" fmla="*/ 180 w 180"/>
                  <a:gd name="T21" fmla="*/ 17 h 180"/>
                  <a:gd name="T22" fmla="*/ 163 w 180"/>
                  <a:gd name="T23" fmla="*/ 0 h 180"/>
                  <a:gd name="T24" fmla="*/ 169 w 180"/>
                  <a:gd name="T25" fmla="*/ 158 h 180"/>
                  <a:gd name="T26" fmla="*/ 158 w 180"/>
                  <a:gd name="T27" fmla="*/ 169 h 180"/>
                  <a:gd name="T28" fmla="*/ 23 w 180"/>
                  <a:gd name="T29" fmla="*/ 169 h 180"/>
                  <a:gd name="T30" fmla="*/ 11 w 180"/>
                  <a:gd name="T31" fmla="*/ 158 h 180"/>
                  <a:gd name="T32" fmla="*/ 11 w 180"/>
                  <a:gd name="T33" fmla="*/ 45 h 180"/>
                  <a:gd name="T34" fmla="*/ 17 w 180"/>
                  <a:gd name="T35" fmla="*/ 39 h 180"/>
                  <a:gd name="T36" fmla="*/ 23 w 180"/>
                  <a:gd name="T37" fmla="*/ 39 h 180"/>
                  <a:gd name="T38" fmla="*/ 23 w 180"/>
                  <a:gd name="T39" fmla="*/ 152 h 180"/>
                  <a:gd name="T40" fmla="*/ 28 w 180"/>
                  <a:gd name="T41" fmla="*/ 158 h 180"/>
                  <a:gd name="T42" fmla="*/ 34 w 180"/>
                  <a:gd name="T43" fmla="*/ 152 h 180"/>
                  <a:gd name="T44" fmla="*/ 34 w 180"/>
                  <a:gd name="T45" fmla="*/ 17 h 180"/>
                  <a:gd name="T46" fmla="*/ 39 w 180"/>
                  <a:gd name="T47" fmla="*/ 11 h 180"/>
                  <a:gd name="T48" fmla="*/ 163 w 180"/>
                  <a:gd name="T49" fmla="*/ 11 h 180"/>
                  <a:gd name="T50" fmla="*/ 169 w 180"/>
                  <a:gd name="T51" fmla="*/ 17 h 180"/>
                  <a:gd name="T52" fmla="*/ 169 w 180"/>
                  <a:gd name="T53"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0" h="180">
                    <a:moveTo>
                      <a:pt x="163" y="0"/>
                    </a:moveTo>
                    <a:cubicBezTo>
                      <a:pt x="39" y="0"/>
                      <a:pt x="39" y="0"/>
                      <a:pt x="39" y="0"/>
                    </a:cubicBezTo>
                    <a:cubicBezTo>
                      <a:pt x="30" y="0"/>
                      <a:pt x="23" y="8"/>
                      <a:pt x="23" y="17"/>
                    </a:cubicBezTo>
                    <a:cubicBezTo>
                      <a:pt x="23" y="28"/>
                      <a:pt x="23" y="28"/>
                      <a:pt x="23" y="28"/>
                    </a:cubicBezTo>
                    <a:cubicBezTo>
                      <a:pt x="17" y="28"/>
                      <a:pt x="17" y="28"/>
                      <a:pt x="17" y="28"/>
                    </a:cubicBezTo>
                    <a:cubicBezTo>
                      <a:pt x="8" y="28"/>
                      <a:pt x="0" y="36"/>
                      <a:pt x="0" y="45"/>
                    </a:cubicBezTo>
                    <a:cubicBezTo>
                      <a:pt x="0" y="158"/>
                      <a:pt x="0" y="158"/>
                      <a:pt x="0" y="158"/>
                    </a:cubicBezTo>
                    <a:cubicBezTo>
                      <a:pt x="0" y="170"/>
                      <a:pt x="10" y="180"/>
                      <a:pt x="23" y="180"/>
                    </a:cubicBezTo>
                    <a:cubicBezTo>
                      <a:pt x="158" y="180"/>
                      <a:pt x="158" y="180"/>
                      <a:pt x="158" y="180"/>
                    </a:cubicBezTo>
                    <a:cubicBezTo>
                      <a:pt x="170" y="180"/>
                      <a:pt x="180" y="170"/>
                      <a:pt x="180" y="158"/>
                    </a:cubicBezTo>
                    <a:cubicBezTo>
                      <a:pt x="180" y="17"/>
                      <a:pt x="180" y="17"/>
                      <a:pt x="180" y="17"/>
                    </a:cubicBezTo>
                    <a:cubicBezTo>
                      <a:pt x="180" y="8"/>
                      <a:pt x="172" y="0"/>
                      <a:pt x="163" y="0"/>
                    </a:cubicBezTo>
                    <a:close/>
                    <a:moveTo>
                      <a:pt x="169" y="158"/>
                    </a:moveTo>
                    <a:cubicBezTo>
                      <a:pt x="169" y="164"/>
                      <a:pt x="164" y="169"/>
                      <a:pt x="158" y="169"/>
                    </a:cubicBezTo>
                    <a:cubicBezTo>
                      <a:pt x="23" y="169"/>
                      <a:pt x="23" y="169"/>
                      <a:pt x="23" y="169"/>
                    </a:cubicBezTo>
                    <a:cubicBezTo>
                      <a:pt x="16" y="169"/>
                      <a:pt x="11" y="164"/>
                      <a:pt x="11" y="158"/>
                    </a:cubicBezTo>
                    <a:cubicBezTo>
                      <a:pt x="11" y="45"/>
                      <a:pt x="11" y="45"/>
                      <a:pt x="11" y="45"/>
                    </a:cubicBezTo>
                    <a:cubicBezTo>
                      <a:pt x="11" y="42"/>
                      <a:pt x="14" y="39"/>
                      <a:pt x="17" y="39"/>
                    </a:cubicBezTo>
                    <a:cubicBezTo>
                      <a:pt x="23" y="39"/>
                      <a:pt x="23" y="39"/>
                      <a:pt x="23" y="39"/>
                    </a:cubicBezTo>
                    <a:cubicBezTo>
                      <a:pt x="23" y="152"/>
                      <a:pt x="23" y="152"/>
                      <a:pt x="23" y="152"/>
                    </a:cubicBezTo>
                    <a:cubicBezTo>
                      <a:pt x="23" y="155"/>
                      <a:pt x="25" y="158"/>
                      <a:pt x="28" y="158"/>
                    </a:cubicBezTo>
                    <a:cubicBezTo>
                      <a:pt x="31" y="158"/>
                      <a:pt x="34" y="155"/>
                      <a:pt x="34" y="152"/>
                    </a:cubicBezTo>
                    <a:cubicBezTo>
                      <a:pt x="34" y="17"/>
                      <a:pt x="34" y="17"/>
                      <a:pt x="34" y="17"/>
                    </a:cubicBezTo>
                    <a:cubicBezTo>
                      <a:pt x="34" y="14"/>
                      <a:pt x="36" y="11"/>
                      <a:pt x="39" y="11"/>
                    </a:cubicBezTo>
                    <a:cubicBezTo>
                      <a:pt x="163" y="11"/>
                      <a:pt x="163" y="11"/>
                      <a:pt x="163" y="11"/>
                    </a:cubicBezTo>
                    <a:cubicBezTo>
                      <a:pt x="166" y="11"/>
                      <a:pt x="169" y="14"/>
                      <a:pt x="169" y="17"/>
                    </a:cubicBezTo>
                    <a:lnTo>
                      <a:pt x="169" y="158"/>
                    </a:ln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19" name="Freeform 11">
                <a:extLst>
                  <a:ext uri="{FF2B5EF4-FFF2-40B4-BE49-F238E27FC236}">
                    <a16:creationId xmlns:a16="http://schemas.microsoft.com/office/drawing/2014/main" id="{474C8469-32BA-4975-BF87-1472AA9C8E81}"/>
                  </a:ext>
                </a:extLst>
              </p:cNvPr>
              <p:cNvSpPr>
                <a:spLocks/>
              </p:cNvSpPr>
              <p:nvPr/>
            </p:nvSpPr>
            <p:spPr bwMode="auto">
              <a:xfrm>
                <a:off x="6702425" y="58737"/>
                <a:ext cx="192087" cy="19050"/>
              </a:xfrm>
              <a:custGeom>
                <a:avLst/>
                <a:gdLst>
                  <a:gd name="T0" fmla="*/ 3 w 50"/>
                  <a:gd name="T1" fmla="*/ 5 h 5"/>
                  <a:gd name="T2" fmla="*/ 48 w 50"/>
                  <a:gd name="T3" fmla="*/ 5 h 5"/>
                  <a:gd name="T4" fmla="*/ 50 w 50"/>
                  <a:gd name="T5" fmla="*/ 2 h 5"/>
                  <a:gd name="T6" fmla="*/ 48 w 50"/>
                  <a:gd name="T7" fmla="*/ 0 h 5"/>
                  <a:gd name="T8" fmla="*/ 3 w 50"/>
                  <a:gd name="T9" fmla="*/ 0 h 5"/>
                  <a:gd name="T10" fmla="*/ 0 w 50"/>
                  <a:gd name="T11" fmla="*/ 2 h 5"/>
                  <a:gd name="T12" fmla="*/ 3 w 50"/>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0" h="5">
                    <a:moveTo>
                      <a:pt x="3" y="5"/>
                    </a:moveTo>
                    <a:cubicBezTo>
                      <a:pt x="48" y="5"/>
                      <a:pt x="48" y="5"/>
                      <a:pt x="48" y="5"/>
                    </a:cubicBezTo>
                    <a:cubicBezTo>
                      <a:pt x="49" y="5"/>
                      <a:pt x="50" y="4"/>
                      <a:pt x="50" y="2"/>
                    </a:cubicBezTo>
                    <a:cubicBezTo>
                      <a:pt x="50" y="1"/>
                      <a:pt x="49" y="0"/>
                      <a:pt x="48" y="0"/>
                    </a:cubicBezTo>
                    <a:cubicBezTo>
                      <a:pt x="3" y="0"/>
                      <a:pt x="3" y="0"/>
                      <a:pt x="3" y="0"/>
                    </a:cubicBezTo>
                    <a:cubicBezTo>
                      <a:pt x="1" y="0"/>
                      <a:pt x="0" y="1"/>
                      <a:pt x="0" y="2"/>
                    </a:cubicBezTo>
                    <a:cubicBezTo>
                      <a:pt x="0" y="4"/>
                      <a:pt x="1" y="5"/>
                      <a:pt x="3" y="5"/>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20" name="Freeform 12">
                <a:extLst>
                  <a:ext uri="{FF2B5EF4-FFF2-40B4-BE49-F238E27FC236}">
                    <a16:creationId xmlns:a16="http://schemas.microsoft.com/office/drawing/2014/main" id="{35AE5D43-FAF3-47C5-ADF8-0DA3054EDBFD}"/>
                  </a:ext>
                </a:extLst>
              </p:cNvPr>
              <p:cNvSpPr>
                <a:spLocks/>
              </p:cNvSpPr>
              <p:nvPr/>
            </p:nvSpPr>
            <p:spPr bwMode="auto">
              <a:xfrm>
                <a:off x="6702425" y="-6350"/>
                <a:ext cx="192087" cy="19050"/>
              </a:xfrm>
              <a:custGeom>
                <a:avLst/>
                <a:gdLst>
                  <a:gd name="T0" fmla="*/ 3 w 50"/>
                  <a:gd name="T1" fmla="*/ 5 h 5"/>
                  <a:gd name="T2" fmla="*/ 48 w 50"/>
                  <a:gd name="T3" fmla="*/ 5 h 5"/>
                  <a:gd name="T4" fmla="*/ 50 w 50"/>
                  <a:gd name="T5" fmla="*/ 2 h 5"/>
                  <a:gd name="T6" fmla="*/ 48 w 50"/>
                  <a:gd name="T7" fmla="*/ 0 h 5"/>
                  <a:gd name="T8" fmla="*/ 3 w 50"/>
                  <a:gd name="T9" fmla="*/ 0 h 5"/>
                  <a:gd name="T10" fmla="*/ 0 w 50"/>
                  <a:gd name="T11" fmla="*/ 2 h 5"/>
                  <a:gd name="T12" fmla="*/ 3 w 50"/>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0" h="5">
                    <a:moveTo>
                      <a:pt x="3" y="5"/>
                    </a:moveTo>
                    <a:cubicBezTo>
                      <a:pt x="48" y="5"/>
                      <a:pt x="48" y="5"/>
                      <a:pt x="48" y="5"/>
                    </a:cubicBezTo>
                    <a:cubicBezTo>
                      <a:pt x="49" y="5"/>
                      <a:pt x="50" y="4"/>
                      <a:pt x="50" y="2"/>
                    </a:cubicBezTo>
                    <a:cubicBezTo>
                      <a:pt x="50" y="1"/>
                      <a:pt x="49" y="0"/>
                      <a:pt x="48" y="0"/>
                    </a:cubicBezTo>
                    <a:cubicBezTo>
                      <a:pt x="3" y="0"/>
                      <a:pt x="3" y="0"/>
                      <a:pt x="3" y="0"/>
                    </a:cubicBezTo>
                    <a:cubicBezTo>
                      <a:pt x="1" y="0"/>
                      <a:pt x="0" y="1"/>
                      <a:pt x="0" y="2"/>
                    </a:cubicBezTo>
                    <a:cubicBezTo>
                      <a:pt x="0" y="4"/>
                      <a:pt x="1" y="5"/>
                      <a:pt x="3" y="5"/>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21" name="Freeform 13">
                <a:extLst>
                  <a:ext uri="{FF2B5EF4-FFF2-40B4-BE49-F238E27FC236}">
                    <a16:creationId xmlns:a16="http://schemas.microsoft.com/office/drawing/2014/main" id="{DFF0E7C2-C4E2-4527-96D4-BC1A34F223BC}"/>
                  </a:ext>
                </a:extLst>
              </p:cNvPr>
              <p:cNvSpPr>
                <a:spLocks/>
              </p:cNvSpPr>
              <p:nvPr/>
            </p:nvSpPr>
            <p:spPr bwMode="auto">
              <a:xfrm>
                <a:off x="6702425" y="-71438"/>
                <a:ext cx="192087" cy="19050"/>
              </a:xfrm>
              <a:custGeom>
                <a:avLst/>
                <a:gdLst>
                  <a:gd name="T0" fmla="*/ 3 w 50"/>
                  <a:gd name="T1" fmla="*/ 5 h 5"/>
                  <a:gd name="T2" fmla="*/ 48 w 50"/>
                  <a:gd name="T3" fmla="*/ 5 h 5"/>
                  <a:gd name="T4" fmla="*/ 50 w 50"/>
                  <a:gd name="T5" fmla="*/ 3 h 5"/>
                  <a:gd name="T6" fmla="*/ 48 w 50"/>
                  <a:gd name="T7" fmla="*/ 0 h 5"/>
                  <a:gd name="T8" fmla="*/ 3 w 50"/>
                  <a:gd name="T9" fmla="*/ 0 h 5"/>
                  <a:gd name="T10" fmla="*/ 0 w 50"/>
                  <a:gd name="T11" fmla="*/ 3 h 5"/>
                  <a:gd name="T12" fmla="*/ 3 w 50"/>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0" h="5">
                    <a:moveTo>
                      <a:pt x="3" y="5"/>
                    </a:moveTo>
                    <a:cubicBezTo>
                      <a:pt x="48" y="5"/>
                      <a:pt x="48" y="5"/>
                      <a:pt x="48" y="5"/>
                    </a:cubicBezTo>
                    <a:cubicBezTo>
                      <a:pt x="49" y="5"/>
                      <a:pt x="50" y="4"/>
                      <a:pt x="50" y="3"/>
                    </a:cubicBezTo>
                    <a:cubicBezTo>
                      <a:pt x="50" y="1"/>
                      <a:pt x="49" y="0"/>
                      <a:pt x="48" y="0"/>
                    </a:cubicBezTo>
                    <a:cubicBezTo>
                      <a:pt x="3" y="0"/>
                      <a:pt x="3" y="0"/>
                      <a:pt x="3" y="0"/>
                    </a:cubicBezTo>
                    <a:cubicBezTo>
                      <a:pt x="1" y="0"/>
                      <a:pt x="0" y="1"/>
                      <a:pt x="0" y="3"/>
                    </a:cubicBezTo>
                    <a:cubicBezTo>
                      <a:pt x="0" y="4"/>
                      <a:pt x="1" y="5"/>
                      <a:pt x="3" y="5"/>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22" name="Freeform 14">
                <a:extLst>
                  <a:ext uri="{FF2B5EF4-FFF2-40B4-BE49-F238E27FC236}">
                    <a16:creationId xmlns:a16="http://schemas.microsoft.com/office/drawing/2014/main" id="{6201EE7C-609E-4165-919F-7AE7FAD37D8E}"/>
                  </a:ext>
                </a:extLst>
              </p:cNvPr>
              <p:cNvSpPr>
                <a:spLocks/>
              </p:cNvSpPr>
              <p:nvPr/>
            </p:nvSpPr>
            <p:spPr bwMode="auto">
              <a:xfrm>
                <a:off x="6465888" y="377825"/>
                <a:ext cx="195262" cy="23813"/>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4"/>
                      <a:pt x="1" y="6"/>
                      <a:pt x="3" y="6"/>
                    </a:cubicBezTo>
                    <a:cubicBezTo>
                      <a:pt x="48" y="6"/>
                      <a:pt x="48" y="6"/>
                      <a:pt x="48" y="6"/>
                    </a:cubicBezTo>
                    <a:cubicBezTo>
                      <a:pt x="49" y="6"/>
                      <a:pt x="51" y="4"/>
                      <a:pt x="51" y="3"/>
                    </a:cubicBezTo>
                    <a:cubicBezTo>
                      <a:pt x="51" y="1"/>
                      <a:pt x="49" y="0"/>
                      <a:pt x="48" y="0"/>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23" name="Freeform 15">
                <a:extLst>
                  <a:ext uri="{FF2B5EF4-FFF2-40B4-BE49-F238E27FC236}">
                    <a16:creationId xmlns:a16="http://schemas.microsoft.com/office/drawing/2014/main" id="{D67348C8-0DFD-4B9C-ADAA-60ECC92086B6}"/>
                  </a:ext>
                </a:extLst>
              </p:cNvPr>
              <p:cNvSpPr>
                <a:spLocks/>
              </p:cNvSpPr>
              <p:nvPr/>
            </p:nvSpPr>
            <p:spPr bwMode="auto">
              <a:xfrm>
                <a:off x="6465888" y="312738"/>
                <a:ext cx="195262" cy="23813"/>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4"/>
                      <a:pt x="1" y="6"/>
                      <a:pt x="3" y="6"/>
                    </a:cubicBezTo>
                    <a:cubicBezTo>
                      <a:pt x="48" y="6"/>
                      <a:pt x="48" y="6"/>
                      <a:pt x="48" y="6"/>
                    </a:cubicBezTo>
                    <a:cubicBezTo>
                      <a:pt x="49" y="6"/>
                      <a:pt x="51" y="4"/>
                      <a:pt x="51" y="3"/>
                    </a:cubicBezTo>
                    <a:cubicBezTo>
                      <a:pt x="51" y="1"/>
                      <a:pt x="49" y="0"/>
                      <a:pt x="48" y="0"/>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24" name="Freeform 16">
                <a:extLst>
                  <a:ext uri="{FF2B5EF4-FFF2-40B4-BE49-F238E27FC236}">
                    <a16:creationId xmlns:a16="http://schemas.microsoft.com/office/drawing/2014/main" id="{A1028635-60D9-4BBD-A596-A34C0AF59240}"/>
                  </a:ext>
                </a:extLst>
              </p:cNvPr>
              <p:cNvSpPr>
                <a:spLocks/>
              </p:cNvSpPr>
              <p:nvPr/>
            </p:nvSpPr>
            <p:spPr bwMode="auto">
              <a:xfrm>
                <a:off x="6465888" y="249238"/>
                <a:ext cx="195262" cy="22225"/>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5"/>
                      <a:pt x="1" y="6"/>
                      <a:pt x="3" y="6"/>
                    </a:cubicBezTo>
                    <a:cubicBezTo>
                      <a:pt x="48" y="6"/>
                      <a:pt x="48" y="6"/>
                      <a:pt x="48" y="6"/>
                    </a:cubicBezTo>
                    <a:cubicBezTo>
                      <a:pt x="49" y="6"/>
                      <a:pt x="51" y="5"/>
                      <a:pt x="51" y="3"/>
                    </a:cubicBezTo>
                    <a:cubicBezTo>
                      <a:pt x="51" y="1"/>
                      <a:pt x="49" y="0"/>
                      <a:pt x="48" y="0"/>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25" name="Freeform 17">
                <a:extLst>
                  <a:ext uri="{FF2B5EF4-FFF2-40B4-BE49-F238E27FC236}">
                    <a16:creationId xmlns:a16="http://schemas.microsoft.com/office/drawing/2014/main" id="{DB79A582-24D1-4F56-9410-0AD526890700}"/>
                  </a:ext>
                </a:extLst>
              </p:cNvPr>
              <p:cNvSpPr>
                <a:spLocks/>
              </p:cNvSpPr>
              <p:nvPr/>
            </p:nvSpPr>
            <p:spPr bwMode="auto">
              <a:xfrm>
                <a:off x="6702425" y="377825"/>
                <a:ext cx="195262" cy="23813"/>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4"/>
                      <a:pt x="1" y="6"/>
                      <a:pt x="3" y="6"/>
                    </a:cubicBezTo>
                    <a:cubicBezTo>
                      <a:pt x="48" y="6"/>
                      <a:pt x="48" y="6"/>
                      <a:pt x="48" y="6"/>
                    </a:cubicBezTo>
                    <a:cubicBezTo>
                      <a:pt x="49" y="6"/>
                      <a:pt x="51" y="4"/>
                      <a:pt x="51" y="3"/>
                    </a:cubicBezTo>
                    <a:cubicBezTo>
                      <a:pt x="51" y="1"/>
                      <a:pt x="49" y="0"/>
                      <a:pt x="48" y="0"/>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26" name="Freeform 18">
                <a:extLst>
                  <a:ext uri="{FF2B5EF4-FFF2-40B4-BE49-F238E27FC236}">
                    <a16:creationId xmlns:a16="http://schemas.microsoft.com/office/drawing/2014/main" id="{840F00B7-D028-4F16-B8DF-06ED0B0A634C}"/>
                  </a:ext>
                </a:extLst>
              </p:cNvPr>
              <p:cNvSpPr>
                <a:spLocks/>
              </p:cNvSpPr>
              <p:nvPr/>
            </p:nvSpPr>
            <p:spPr bwMode="auto">
              <a:xfrm>
                <a:off x="6702425" y="312738"/>
                <a:ext cx="195262" cy="23813"/>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4"/>
                      <a:pt x="1" y="6"/>
                      <a:pt x="3" y="6"/>
                    </a:cubicBezTo>
                    <a:cubicBezTo>
                      <a:pt x="48" y="6"/>
                      <a:pt x="48" y="6"/>
                      <a:pt x="48" y="6"/>
                    </a:cubicBezTo>
                    <a:cubicBezTo>
                      <a:pt x="49" y="6"/>
                      <a:pt x="51" y="4"/>
                      <a:pt x="51" y="3"/>
                    </a:cubicBezTo>
                    <a:cubicBezTo>
                      <a:pt x="51" y="1"/>
                      <a:pt x="49" y="0"/>
                      <a:pt x="48" y="0"/>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27" name="Freeform 19">
                <a:extLst>
                  <a:ext uri="{FF2B5EF4-FFF2-40B4-BE49-F238E27FC236}">
                    <a16:creationId xmlns:a16="http://schemas.microsoft.com/office/drawing/2014/main" id="{E63EABC2-04CB-4492-83BB-C3EAE82C96F1}"/>
                  </a:ext>
                </a:extLst>
              </p:cNvPr>
              <p:cNvSpPr>
                <a:spLocks/>
              </p:cNvSpPr>
              <p:nvPr/>
            </p:nvSpPr>
            <p:spPr bwMode="auto">
              <a:xfrm>
                <a:off x="6702425" y="249238"/>
                <a:ext cx="195262" cy="22225"/>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5"/>
                      <a:pt x="1" y="6"/>
                      <a:pt x="3" y="6"/>
                    </a:cubicBezTo>
                    <a:cubicBezTo>
                      <a:pt x="48" y="6"/>
                      <a:pt x="48" y="6"/>
                      <a:pt x="48" y="6"/>
                    </a:cubicBezTo>
                    <a:cubicBezTo>
                      <a:pt x="49" y="6"/>
                      <a:pt x="51" y="5"/>
                      <a:pt x="51" y="3"/>
                    </a:cubicBezTo>
                    <a:cubicBezTo>
                      <a:pt x="51" y="1"/>
                      <a:pt x="49" y="0"/>
                      <a:pt x="48" y="0"/>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28" name="Freeform 20">
                <a:extLst>
                  <a:ext uri="{FF2B5EF4-FFF2-40B4-BE49-F238E27FC236}">
                    <a16:creationId xmlns:a16="http://schemas.microsoft.com/office/drawing/2014/main" id="{2E6B4310-E043-4796-9BAD-6172A75928AE}"/>
                  </a:ext>
                </a:extLst>
              </p:cNvPr>
              <p:cNvSpPr>
                <a:spLocks/>
              </p:cNvSpPr>
              <p:nvPr/>
            </p:nvSpPr>
            <p:spPr bwMode="auto">
              <a:xfrm>
                <a:off x="6465888" y="119062"/>
                <a:ext cx="431800" cy="22225"/>
              </a:xfrm>
              <a:custGeom>
                <a:avLst/>
                <a:gdLst>
                  <a:gd name="T0" fmla="*/ 110 w 113"/>
                  <a:gd name="T1" fmla="*/ 0 h 6"/>
                  <a:gd name="T2" fmla="*/ 3 w 113"/>
                  <a:gd name="T3" fmla="*/ 0 h 6"/>
                  <a:gd name="T4" fmla="*/ 0 w 113"/>
                  <a:gd name="T5" fmla="*/ 3 h 6"/>
                  <a:gd name="T6" fmla="*/ 3 w 113"/>
                  <a:gd name="T7" fmla="*/ 6 h 6"/>
                  <a:gd name="T8" fmla="*/ 110 w 113"/>
                  <a:gd name="T9" fmla="*/ 6 h 6"/>
                  <a:gd name="T10" fmla="*/ 113 w 113"/>
                  <a:gd name="T11" fmla="*/ 3 h 6"/>
                  <a:gd name="T12" fmla="*/ 110 w 1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3" h="6">
                    <a:moveTo>
                      <a:pt x="110" y="0"/>
                    </a:moveTo>
                    <a:cubicBezTo>
                      <a:pt x="3" y="0"/>
                      <a:pt x="3" y="0"/>
                      <a:pt x="3" y="0"/>
                    </a:cubicBezTo>
                    <a:cubicBezTo>
                      <a:pt x="1" y="0"/>
                      <a:pt x="0" y="2"/>
                      <a:pt x="0" y="3"/>
                    </a:cubicBezTo>
                    <a:cubicBezTo>
                      <a:pt x="0" y="5"/>
                      <a:pt x="1" y="6"/>
                      <a:pt x="3" y="6"/>
                    </a:cubicBezTo>
                    <a:cubicBezTo>
                      <a:pt x="110" y="6"/>
                      <a:pt x="110" y="6"/>
                      <a:pt x="110" y="6"/>
                    </a:cubicBezTo>
                    <a:cubicBezTo>
                      <a:pt x="111" y="6"/>
                      <a:pt x="113" y="5"/>
                      <a:pt x="113" y="3"/>
                    </a:cubicBezTo>
                    <a:cubicBezTo>
                      <a:pt x="113" y="2"/>
                      <a:pt x="111" y="0"/>
                      <a:pt x="110" y="0"/>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29" name="Freeform 21">
                <a:extLst>
                  <a:ext uri="{FF2B5EF4-FFF2-40B4-BE49-F238E27FC236}">
                    <a16:creationId xmlns:a16="http://schemas.microsoft.com/office/drawing/2014/main" id="{FE3D12DF-818B-40DB-8033-CEA7142A3170}"/>
                  </a:ext>
                </a:extLst>
              </p:cNvPr>
              <p:cNvSpPr>
                <a:spLocks/>
              </p:cNvSpPr>
              <p:nvPr/>
            </p:nvSpPr>
            <p:spPr bwMode="auto">
              <a:xfrm>
                <a:off x="6465888" y="184150"/>
                <a:ext cx="431800" cy="22225"/>
              </a:xfrm>
              <a:custGeom>
                <a:avLst/>
                <a:gdLst>
                  <a:gd name="T0" fmla="*/ 110 w 113"/>
                  <a:gd name="T1" fmla="*/ 0 h 6"/>
                  <a:gd name="T2" fmla="*/ 3 w 113"/>
                  <a:gd name="T3" fmla="*/ 0 h 6"/>
                  <a:gd name="T4" fmla="*/ 0 w 113"/>
                  <a:gd name="T5" fmla="*/ 3 h 6"/>
                  <a:gd name="T6" fmla="*/ 3 w 113"/>
                  <a:gd name="T7" fmla="*/ 6 h 6"/>
                  <a:gd name="T8" fmla="*/ 110 w 113"/>
                  <a:gd name="T9" fmla="*/ 6 h 6"/>
                  <a:gd name="T10" fmla="*/ 113 w 113"/>
                  <a:gd name="T11" fmla="*/ 3 h 6"/>
                  <a:gd name="T12" fmla="*/ 110 w 1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3" h="6">
                    <a:moveTo>
                      <a:pt x="110" y="0"/>
                    </a:moveTo>
                    <a:cubicBezTo>
                      <a:pt x="3" y="0"/>
                      <a:pt x="3" y="0"/>
                      <a:pt x="3" y="0"/>
                    </a:cubicBezTo>
                    <a:cubicBezTo>
                      <a:pt x="1" y="0"/>
                      <a:pt x="0" y="2"/>
                      <a:pt x="0" y="3"/>
                    </a:cubicBezTo>
                    <a:cubicBezTo>
                      <a:pt x="0" y="5"/>
                      <a:pt x="1" y="6"/>
                      <a:pt x="3" y="6"/>
                    </a:cubicBezTo>
                    <a:cubicBezTo>
                      <a:pt x="110" y="6"/>
                      <a:pt x="110" y="6"/>
                      <a:pt x="110" y="6"/>
                    </a:cubicBezTo>
                    <a:cubicBezTo>
                      <a:pt x="111" y="6"/>
                      <a:pt x="113" y="5"/>
                      <a:pt x="113" y="3"/>
                    </a:cubicBezTo>
                    <a:cubicBezTo>
                      <a:pt x="113" y="2"/>
                      <a:pt x="111" y="0"/>
                      <a:pt x="110" y="0"/>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30" name="Freeform 22">
                <a:extLst>
                  <a:ext uri="{FF2B5EF4-FFF2-40B4-BE49-F238E27FC236}">
                    <a16:creationId xmlns:a16="http://schemas.microsoft.com/office/drawing/2014/main" id="{B7490CD9-F40D-4F5D-A09D-DF2A397DC30C}"/>
                  </a:ext>
                </a:extLst>
              </p:cNvPr>
              <p:cNvSpPr>
                <a:spLocks noEditPoints="1"/>
              </p:cNvSpPr>
              <p:nvPr/>
            </p:nvSpPr>
            <p:spPr bwMode="auto">
              <a:xfrm>
                <a:off x="6465888" y="-112713"/>
                <a:ext cx="195262" cy="190500"/>
              </a:xfrm>
              <a:custGeom>
                <a:avLst/>
                <a:gdLst>
                  <a:gd name="T0" fmla="*/ 6 w 51"/>
                  <a:gd name="T1" fmla="*/ 50 h 50"/>
                  <a:gd name="T2" fmla="*/ 45 w 51"/>
                  <a:gd name="T3" fmla="*/ 50 h 50"/>
                  <a:gd name="T4" fmla="*/ 51 w 51"/>
                  <a:gd name="T5" fmla="*/ 44 h 50"/>
                  <a:gd name="T6" fmla="*/ 51 w 51"/>
                  <a:gd name="T7" fmla="*/ 5 h 50"/>
                  <a:gd name="T8" fmla="*/ 45 w 51"/>
                  <a:gd name="T9" fmla="*/ 0 h 50"/>
                  <a:gd name="T10" fmla="*/ 6 w 51"/>
                  <a:gd name="T11" fmla="*/ 0 h 50"/>
                  <a:gd name="T12" fmla="*/ 0 w 51"/>
                  <a:gd name="T13" fmla="*/ 5 h 50"/>
                  <a:gd name="T14" fmla="*/ 0 w 51"/>
                  <a:gd name="T15" fmla="*/ 44 h 50"/>
                  <a:gd name="T16" fmla="*/ 6 w 51"/>
                  <a:gd name="T17" fmla="*/ 50 h 50"/>
                  <a:gd name="T18" fmla="*/ 11 w 51"/>
                  <a:gd name="T19" fmla="*/ 11 h 50"/>
                  <a:gd name="T20" fmla="*/ 39 w 51"/>
                  <a:gd name="T21" fmla="*/ 11 h 50"/>
                  <a:gd name="T22" fmla="*/ 39 w 51"/>
                  <a:gd name="T23" fmla="*/ 39 h 50"/>
                  <a:gd name="T24" fmla="*/ 11 w 51"/>
                  <a:gd name="T25" fmla="*/ 39 h 50"/>
                  <a:gd name="T26" fmla="*/ 11 w 51"/>
                  <a:gd name="T27" fmla="*/ 1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0">
                    <a:moveTo>
                      <a:pt x="6" y="50"/>
                    </a:moveTo>
                    <a:cubicBezTo>
                      <a:pt x="45" y="50"/>
                      <a:pt x="45" y="50"/>
                      <a:pt x="45" y="50"/>
                    </a:cubicBezTo>
                    <a:cubicBezTo>
                      <a:pt x="48" y="50"/>
                      <a:pt x="51" y="48"/>
                      <a:pt x="51" y="44"/>
                    </a:cubicBezTo>
                    <a:cubicBezTo>
                      <a:pt x="51" y="5"/>
                      <a:pt x="51" y="5"/>
                      <a:pt x="51" y="5"/>
                    </a:cubicBezTo>
                    <a:cubicBezTo>
                      <a:pt x="51" y="2"/>
                      <a:pt x="48" y="0"/>
                      <a:pt x="45" y="0"/>
                    </a:cubicBezTo>
                    <a:cubicBezTo>
                      <a:pt x="6" y="0"/>
                      <a:pt x="6" y="0"/>
                      <a:pt x="6" y="0"/>
                    </a:cubicBezTo>
                    <a:cubicBezTo>
                      <a:pt x="3" y="0"/>
                      <a:pt x="0" y="2"/>
                      <a:pt x="0" y="5"/>
                    </a:cubicBezTo>
                    <a:cubicBezTo>
                      <a:pt x="0" y="44"/>
                      <a:pt x="0" y="44"/>
                      <a:pt x="0" y="44"/>
                    </a:cubicBezTo>
                    <a:cubicBezTo>
                      <a:pt x="0" y="48"/>
                      <a:pt x="3" y="50"/>
                      <a:pt x="6" y="50"/>
                    </a:cubicBezTo>
                    <a:close/>
                    <a:moveTo>
                      <a:pt x="11" y="11"/>
                    </a:moveTo>
                    <a:cubicBezTo>
                      <a:pt x="39" y="11"/>
                      <a:pt x="39" y="11"/>
                      <a:pt x="39" y="11"/>
                    </a:cubicBezTo>
                    <a:cubicBezTo>
                      <a:pt x="39" y="39"/>
                      <a:pt x="39" y="39"/>
                      <a:pt x="39" y="39"/>
                    </a:cubicBezTo>
                    <a:cubicBezTo>
                      <a:pt x="11" y="39"/>
                      <a:pt x="11" y="39"/>
                      <a:pt x="11" y="39"/>
                    </a:cubicBezTo>
                    <a:lnTo>
                      <a:pt x="11" y="11"/>
                    </a:ln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grpSp>
        <p:sp>
          <p:nvSpPr>
            <p:cNvPr id="131" name="Freeform 26">
              <a:extLst>
                <a:ext uri="{FF2B5EF4-FFF2-40B4-BE49-F238E27FC236}">
                  <a16:creationId xmlns:a16="http://schemas.microsoft.com/office/drawing/2014/main" id="{2E55D0B4-10A0-4DD0-AAD1-6E6581916259}"/>
                </a:ext>
              </a:extLst>
            </p:cNvPr>
            <p:cNvSpPr>
              <a:spLocks noEditPoints="1"/>
            </p:cNvSpPr>
            <p:nvPr/>
          </p:nvSpPr>
          <p:spPr bwMode="auto">
            <a:xfrm>
              <a:off x="4688631" y="2079322"/>
              <a:ext cx="533400" cy="512762"/>
            </a:xfrm>
            <a:custGeom>
              <a:avLst/>
              <a:gdLst>
                <a:gd name="T0" fmla="*/ 381060 w 263"/>
                <a:gd name="T1" fmla="*/ 0 h 256"/>
                <a:gd name="T2" fmla="*/ 224988 w 263"/>
                <a:gd name="T3" fmla="*/ 108219 h 256"/>
                <a:gd name="T4" fmla="*/ 224988 w 263"/>
                <a:gd name="T5" fmla="*/ 110223 h 256"/>
                <a:gd name="T6" fmla="*/ 56754 w 263"/>
                <a:gd name="T7" fmla="*/ 276560 h 256"/>
                <a:gd name="T8" fmla="*/ 2027 w 263"/>
                <a:gd name="T9" fmla="*/ 440893 h 256"/>
                <a:gd name="T10" fmla="*/ 56754 w 263"/>
                <a:gd name="T11" fmla="*/ 513039 h 256"/>
                <a:gd name="T12" fmla="*/ 212826 w 263"/>
                <a:gd name="T13" fmla="*/ 474962 h 256"/>
                <a:gd name="T14" fmla="*/ 488487 w 263"/>
                <a:gd name="T15" fmla="*/ 210426 h 256"/>
                <a:gd name="T16" fmla="*/ 259445 w 263"/>
                <a:gd name="T17" fmla="*/ 380771 h 256"/>
                <a:gd name="T18" fmla="*/ 401329 w 263"/>
                <a:gd name="T19" fmla="*/ 188382 h 256"/>
                <a:gd name="T20" fmla="*/ 385114 w 263"/>
                <a:gd name="T21" fmla="*/ 268544 h 256"/>
                <a:gd name="T22" fmla="*/ 259445 w 263"/>
                <a:gd name="T23" fmla="*/ 392795 h 256"/>
                <a:gd name="T24" fmla="*/ 239176 w 263"/>
                <a:gd name="T25" fmla="*/ 324657 h 256"/>
                <a:gd name="T26" fmla="*/ 184449 w 263"/>
                <a:gd name="T27" fmla="*/ 272552 h 256"/>
                <a:gd name="T28" fmla="*/ 372953 w 263"/>
                <a:gd name="T29" fmla="*/ 144292 h 256"/>
                <a:gd name="T30" fmla="*/ 239176 w 263"/>
                <a:gd name="T31" fmla="*/ 324657 h 256"/>
                <a:gd name="T32" fmla="*/ 123642 w 263"/>
                <a:gd name="T33" fmla="*/ 256520 h 256"/>
                <a:gd name="T34" fmla="*/ 322280 w 263"/>
                <a:gd name="T35" fmla="*/ 114231 h 256"/>
                <a:gd name="T36" fmla="*/ 66888 w 263"/>
                <a:gd name="T37" fmla="*/ 478970 h 256"/>
                <a:gd name="T38" fmla="*/ 32431 w 263"/>
                <a:gd name="T39" fmla="*/ 456925 h 256"/>
                <a:gd name="T40" fmla="*/ 50673 w 263"/>
                <a:gd name="T41" fmla="*/ 386783 h 256"/>
                <a:gd name="T42" fmla="*/ 127696 w 263"/>
                <a:gd name="T43" fmla="*/ 462938 h 256"/>
                <a:gd name="T44" fmla="*/ 143911 w 263"/>
                <a:gd name="T45" fmla="*/ 458929 h 256"/>
                <a:gd name="T46" fmla="*/ 54727 w 263"/>
                <a:gd name="T47" fmla="*/ 370751 h 256"/>
                <a:gd name="T48" fmla="*/ 79050 w 263"/>
                <a:gd name="T49" fmla="*/ 300609 h 256"/>
                <a:gd name="T50" fmla="*/ 208772 w 263"/>
                <a:gd name="T51" fmla="*/ 440893 h 256"/>
                <a:gd name="T52" fmla="*/ 143911 w 263"/>
                <a:gd name="T53" fmla="*/ 458929 h 256"/>
                <a:gd name="T54" fmla="*/ 437814 w 263"/>
                <a:gd name="T55" fmla="*/ 216438 h 256"/>
                <a:gd name="T56" fmla="*/ 397276 w 263"/>
                <a:gd name="T57" fmla="*/ 120244 h 256"/>
                <a:gd name="T58" fmla="*/ 328360 w 263"/>
                <a:gd name="T59" fmla="*/ 52106 h 256"/>
                <a:gd name="T60" fmla="*/ 454029 w 263"/>
                <a:gd name="T61" fmla="*/ 64130 h 256"/>
                <a:gd name="T62" fmla="*/ 466191 w 263"/>
                <a:gd name="T63" fmla="*/ 188382 h 2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63" h="256">
                  <a:moveTo>
                    <a:pt x="235" y="21"/>
                  </a:moveTo>
                  <a:cubicBezTo>
                    <a:pt x="222" y="8"/>
                    <a:pt x="205" y="0"/>
                    <a:pt x="188" y="0"/>
                  </a:cubicBezTo>
                  <a:cubicBezTo>
                    <a:pt x="173" y="0"/>
                    <a:pt x="160" y="5"/>
                    <a:pt x="150" y="15"/>
                  </a:cubicBezTo>
                  <a:cubicBezTo>
                    <a:pt x="111" y="54"/>
                    <a:pt x="111" y="54"/>
                    <a:pt x="111" y="54"/>
                  </a:cubicBezTo>
                  <a:cubicBezTo>
                    <a:pt x="111" y="54"/>
                    <a:pt x="111" y="54"/>
                    <a:pt x="111" y="55"/>
                  </a:cubicBezTo>
                  <a:cubicBezTo>
                    <a:pt x="111" y="55"/>
                    <a:pt x="111" y="55"/>
                    <a:pt x="111" y="55"/>
                  </a:cubicBezTo>
                  <a:cubicBezTo>
                    <a:pt x="111" y="55"/>
                    <a:pt x="111" y="55"/>
                    <a:pt x="111" y="55"/>
                  </a:cubicBezTo>
                  <a:cubicBezTo>
                    <a:pt x="28" y="138"/>
                    <a:pt x="28" y="138"/>
                    <a:pt x="28" y="138"/>
                  </a:cubicBezTo>
                  <a:cubicBezTo>
                    <a:pt x="24" y="142"/>
                    <a:pt x="22" y="147"/>
                    <a:pt x="20" y="152"/>
                  </a:cubicBezTo>
                  <a:cubicBezTo>
                    <a:pt x="1" y="220"/>
                    <a:pt x="1" y="220"/>
                    <a:pt x="1" y="220"/>
                  </a:cubicBezTo>
                  <a:cubicBezTo>
                    <a:pt x="1" y="220"/>
                    <a:pt x="0" y="225"/>
                    <a:pt x="0" y="228"/>
                  </a:cubicBezTo>
                  <a:cubicBezTo>
                    <a:pt x="0" y="243"/>
                    <a:pt x="13" y="256"/>
                    <a:pt x="28" y="256"/>
                  </a:cubicBezTo>
                  <a:cubicBezTo>
                    <a:pt x="31" y="256"/>
                    <a:pt x="37" y="255"/>
                    <a:pt x="37" y="255"/>
                  </a:cubicBezTo>
                  <a:cubicBezTo>
                    <a:pt x="105" y="237"/>
                    <a:pt x="105" y="237"/>
                    <a:pt x="105" y="237"/>
                  </a:cubicBezTo>
                  <a:cubicBezTo>
                    <a:pt x="110" y="235"/>
                    <a:pt x="115" y="232"/>
                    <a:pt x="119" y="229"/>
                  </a:cubicBezTo>
                  <a:cubicBezTo>
                    <a:pt x="241" y="105"/>
                    <a:pt x="241" y="105"/>
                    <a:pt x="241" y="105"/>
                  </a:cubicBezTo>
                  <a:cubicBezTo>
                    <a:pt x="263" y="83"/>
                    <a:pt x="261" y="46"/>
                    <a:pt x="235" y="21"/>
                  </a:cubicBezTo>
                  <a:close/>
                  <a:moveTo>
                    <a:pt x="128" y="190"/>
                  </a:moveTo>
                  <a:cubicBezTo>
                    <a:pt x="127" y="183"/>
                    <a:pt x="125" y="176"/>
                    <a:pt x="122" y="169"/>
                  </a:cubicBezTo>
                  <a:cubicBezTo>
                    <a:pt x="198" y="94"/>
                    <a:pt x="198" y="94"/>
                    <a:pt x="198" y="94"/>
                  </a:cubicBezTo>
                  <a:cubicBezTo>
                    <a:pt x="203" y="108"/>
                    <a:pt x="200" y="124"/>
                    <a:pt x="190" y="134"/>
                  </a:cubicBezTo>
                  <a:cubicBezTo>
                    <a:pt x="190" y="134"/>
                    <a:pt x="190" y="134"/>
                    <a:pt x="190" y="134"/>
                  </a:cubicBezTo>
                  <a:cubicBezTo>
                    <a:pt x="190" y="134"/>
                    <a:pt x="190" y="134"/>
                    <a:pt x="190" y="134"/>
                  </a:cubicBezTo>
                  <a:cubicBezTo>
                    <a:pt x="128" y="196"/>
                    <a:pt x="128" y="196"/>
                    <a:pt x="128" y="196"/>
                  </a:cubicBezTo>
                  <a:cubicBezTo>
                    <a:pt x="128" y="194"/>
                    <a:pt x="128" y="192"/>
                    <a:pt x="128" y="190"/>
                  </a:cubicBezTo>
                  <a:close/>
                  <a:moveTo>
                    <a:pt x="118" y="162"/>
                  </a:moveTo>
                  <a:cubicBezTo>
                    <a:pt x="115" y="157"/>
                    <a:pt x="112" y="152"/>
                    <a:pt x="108" y="148"/>
                  </a:cubicBezTo>
                  <a:cubicBezTo>
                    <a:pt x="103" y="143"/>
                    <a:pt x="97" y="140"/>
                    <a:pt x="91" y="136"/>
                  </a:cubicBezTo>
                  <a:cubicBezTo>
                    <a:pt x="168" y="60"/>
                    <a:pt x="168" y="60"/>
                    <a:pt x="168" y="60"/>
                  </a:cubicBezTo>
                  <a:cubicBezTo>
                    <a:pt x="174" y="63"/>
                    <a:pt x="179" y="66"/>
                    <a:pt x="184" y="72"/>
                  </a:cubicBezTo>
                  <a:cubicBezTo>
                    <a:pt x="189" y="76"/>
                    <a:pt x="192" y="81"/>
                    <a:pt x="195" y="86"/>
                  </a:cubicBezTo>
                  <a:lnTo>
                    <a:pt x="118" y="162"/>
                  </a:lnTo>
                  <a:close/>
                  <a:moveTo>
                    <a:pt x="84" y="133"/>
                  </a:moveTo>
                  <a:cubicBezTo>
                    <a:pt x="76" y="130"/>
                    <a:pt x="69" y="128"/>
                    <a:pt x="61" y="128"/>
                  </a:cubicBezTo>
                  <a:cubicBezTo>
                    <a:pt x="123" y="66"/>
                    <a:pt x="123" y="66"/>
                    <a:pt x="123" y="66"/>
                  </a:cubicBezTo>
                  <a:cubicBezTo>
                    <a:pt x="132" y="56"/>
                    <a:pt x="146" y="54"/>
                    <a:pt x="159" y="57"/>
                  </a:cubicBezTo>
                  <a:lnTo>
                    <a:pt x="84" y="133"/>
                  </a:lnTo>
                  <a:close/>
                  <a:moveTo>
                    <a:pt x="33" y="239"/>
                  </a:moveTo>
                  <a:cubicBezTo>
                    <a:pt x="32" y="239"/>
                    <a:pt x="30" y="240"/>
                    <a:pt x="28" y="240"/>
                  </a:cubicBezTo>
                  <a:cubicBezTo>
                    <a:pt x="21" y="240"/>
                    <a:pt x="16" y="235"/>
                    <a:pt x="16" y="228"/>
                  </a:cubicBezTo>
                  <a:cubicBezTo>
                    <a:pt x="16" y="227"/>
                    <a:pt x="17" y="224"/>
                    <a:pt x="17" y="224"/>
                  </a:cubicBezTo>
                  <a:cubicBezTo>
                    <a:pt x="25" y="193"/>
                    <a:pt x="25" y="193"/>
                    <a:pt x="25" y="193"/>
                  </a:cubicBezTo>
                  <a:cubicBezTo>
                    <a:pt x="34" y="193"/>
                    <a:pt x="44" y="196"/>
                    <a:pt x="52" y="204"/>
                  </a:cubicBezTo>
                  <a:cubicBezTo>
                    <a:pt x="60" y="212"/>
                    <a:pt x="64" y="222"/>
                    <a:pt x="63" y="231"/>
                  </a:cubicBezTo>
                  <a:lnTo>
                    <a:pt x="33" y="239"/>
                  </a:lnTo>
                  <a:close/>
                  <a:moveTo>
                    <a:pt x="71" y="229"/>
                  </a:moveTo>
                  <a:cubicBezTo>
                    <a:pt x="71" y="218"/>
                    <a:pt x="66" y="207"/>
                    <a:pt x="58" y="198"/>
                  </a:cubicBezTo>
                  <a:cubicBezTo>
                    <a:pt x="49" y="190"/>
                    <a:pt x="38" y="185"/>
                    <a:pt x="27" y="185"/>
                  </a:cubicBezTo>
                  <a:cubicBezTo>
                    <a:pt x="35" y="156"/>
                    <a:pt x="35" y="156"/>
                    <a:pt x="35" y="156"/>
                  </a:cubicBezTo>
                  <a:cubicBezTo>
                    <a:pt x="36" y="154"/>
                    <a:pt x="37" y="152"/>
                    <a:pt x="39" y="150"/>
                  </a:cubicBezTo>
                  <a:cubicBezTo>
                    <a:pt x="55" y="139"/>
                    <a:pt x="79" y="142"/>
                    <a:pt x="96" y="160"/>
                  </a:cubicBezTo>
                  <a:cubicBezTo>
                    <a:pt x="115" y="178"/>
                    <a:pt x="117" y="204"/>
                    <a:pt x="103" y="220"/>
                  </a:cubicBezTo>
                  <a:cubicBezTo>
                    <a:pt x="103" y="221"/>
                    <a:pt x="102" y="221"/>
                    <a:pt x="101" y="221"/>
                  </a:cubicBezTo>
                  <a:lnTo>
                    <a:pt x="71" y="229"/>
                  </a:lnTo>
                  <a:close/>
                  <a:moveTo>
                    <a:pt x="230" y="94"/>
                  </a:moveTo>
                  <a:cubicBezTo>
                    <a:pt x="216" y="108"/>
                    <a:pt x="216" y="108"/>
                    <a:pt x="216" y="108"/>
                  </a:cubicBezTo>
                  <a:cubicBezTo>
                    <a:pt x="216" y="106"/>
                    <a:pt x="216" y="104"/>
                    <a:pt x="216" y="102"/>
                  </a:cubicBezTo>
                  <a:cubicBezTo>
                    <a:pt x="215" y="87"/>
                    <a:pt x="207" y="72"/>
                    <a:pt x="196" y="60"/>
                  </a:cubicBezTo>
                  <a:cubicBezTo>
                    <a:pt x="183" y="47"/>
                    <a:pt x="165" y="40"/>
                    <a:pt x="148" y="40"/>
                  </a:cubicBezTo>
                  <a:cubicBezTo>
                    <a:pt x="162" y="26"/>
                    <a:pt x="162" y="26"/>
                    <a:pt x="162" y="26"/>
                  </a:cubicBezTo>
                  <a:cubicBezTo>
                    <a:pt x="168" y="20"/>
                    <a:pt x="177" y="16"/>
                    <a:pt x="188" y="16"/>
                  </a:cubicBezTo>
                  <a:cubicBezTo>
                    <a:pt x="200" y="16"/>
                    <a:pt x="214" y="22"/>
                    <a:pt x="224" y="32"/>
                  </a:cubicBezTo>
                  <a:cubicBezTo>
                    <a:pt x="233" y="41"/>
                    <a:pt x="239" y="53"/>
                    <a:pt x="240" y="65"/>
                  </a:cubicBezTo>
                  <a:cubicBezTo>
                    <a:pt x="241" y="76"/>
                    <a:pt x="237" y="87"/>
                    <a:pt x="230" y="9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32" name="Group 67">
              <a:extLst>
                <a:ext uri="{FF2B5EF4-FFF2-40B4-BE49-F238E27FC236}">
                  <a16:creationId xmlns:a16="http://schemas.microsoft.com/office/drawing/2014/main" id="{90EF218C-292F-46CD-B920-F9996EF22270}"/>
                </a:ext>
              </a:extLst>
            </p:cNvPr>
            <p:cNvGrpSpPr/>
            <p:nvPr/>
          </p:nvGrpSpPr>
          <p:grpSpPr>
            <a:xfrm>
              <a:off x="6124504" y="2255048"/>
              <a:ext cx="465346" cy="544729"/>
              <a:chOff x="6980238" y="-342900"/>
              <a:chExt cx="1150937" cy="1311275"/>
            </a:xfrm>
            <a:solidFill>
              <a:schemeClr val="bg1"/>
            </a:solidFill>
          </p:grpSpPr>
          <p:sp>
            <p:nvSpPr>
              <p:cNvPr id="133" name="Freeform 30">
                <a:extLst>
                  <a:ext uri="{FF2B5EF4-FFF2-40B4-BE49-F238E27FC236}">
                    <a16:creationId xmlns:a16="http://schemas.microsoft.com/office/drawing/2014/main" id="{75856B8F-C2AE-4937-9C59-AD84C9EC9A2D}"/>
                  </a:ext>
                </a:extLst>
              </p:cNvPr>
              <p:cNvSpPr>
                <a:spLocks noEditPoints="1"/>
              </p:cNvSpPr>
              <p:nvPr/>
            </p:nvSpPr>
            <p:spPr bwMode="auto">
              <a:xfrm>
                <a:off x="6980238" y="-342900"/>
                <a:ext cx="1150937" cy="1311275"/>
              </a:xfrm>
              <a:custGeom>
                <a:avLst/>
                <a:gdLst>
                  <a:gd name="T0" fmla="*/ 152 w 304"/>
                  <a:gd name="T1" fmla="*/ 0 h 347"/>
                  <a:gd name="T2" fmla="*/ 0 w 304"/>
                  <a:gd name="T3" fmla="*/ 71 h 347"/>
                  <a:gd name="T4" fmla="*/ 0 w 304"/>
                  <a:gd name="T5" fmla="*/ 277 h 347"/>
                  <a:gd name="T6" fmla="*/ 152 w 304"/>
                  <a:gd name="T7" fmla="*/ 347 h 347"/>
                  <a:gd name="T8" fmla="*/ 304 w 304"/>
                  <a:gd name="T9" fmla="*/ 277 h 347"/>
                  <a:gd name="T10" fmla="*/ 304 w 304"/>
                  <a:gd name="T11" fmla="*/ 71 h 347"/>
                  <a:gd name="T12" fmla="*/ 152 w 304"/>
                  <a:gd name="T13" fmla="*/ 0 h 347"/>
                  <a:gd name="T14" fmla="*/ 282 w 304"/>
                  <a:gd name="T15" fmla="*/ 277 h 347"/>
                  <a:gd name="T16" fmla="*/ 152 w 304"/>
                  <a:gd name="T17" fmla="*/ 326 h 347"/>
                  <a:gd name="T18" fmla="*/ 22 w 304"/>
                  <a:gd name="T19" fmla="*/ 277 h 347"/>
                  <a:gd name="T20" fmla="*/ 22 w 304"/>
                  <a:gd name="T21" fmla="*/ 236 h 347"/>
                  <a:gd name="T22" fmla="*/ 152 w 304"/>
                  <a:gd name="T23" fmla="*/ 271 h 347"/>
                  <a:gd name="T24" fmla="*/ 282 w 304"/>
                  <a:gd name="T25" fmla="*/ 236 h 347"/>
                  <a:gd name="T26" fmla="*/ 282 w 304"/>
                  <a:gd name="T27" fmla="*/ 277 h 347"/>
                  <a:gd name="T28" fmla="*/ 282 w 304"/>
                  <a:gd name="T29" fmla="*/ 212 h 347"/>
                  <a:gd name="T30" fmla="*/ 282 w 304"/>
                  <a:gd name="T31" fmla="*/ 212 h 347"/>
                  <a:gd name="T32" fmla="*/ 282 w 304"/>
                  <a:gd name="T33" fmla="*/ 212 h 347"/>
                  <a:gd name="T34" fmla="*/ 152 w 304"/>
                  <a:gd name="T35" fmla="*/ 261 h 347"/>
                  <a:gd name="T36" fmla="*/ 22 w 304"/>
                  <a:gd name="T37" fmla="*/ 212 h 347"/>
                  <a:gd name="T38" fmla="*/ 22 w 304"/>
                  <a:gd name="T39" fmla="*/ 212 h 347"/>
                  <a:gd name="T40" fmla="*/ 22 w 304"/>
                  <a:gd name="T41" fmla="*/ 212 h 347"/>
                  <a:gd name="T42" fmla="*/ 22 w 304"/>
                  <a:gd name="T43" fmla="*/ 171 h 347"/>
                  <a:gd name="T44" fmla="*/ 152 w 304"/>
                  <a:gd name="T45" fmla="*/ 206 h 347"/>
                  <a:gd name="T46" fmla="*/ 282 w 304"/>
                  <a:gd name="T47" fmla="*/ 171 h 347"/>
                  <a:gd name="T48" fmla="*/ 282 w 304"/>
                  <a:gd name="T49" fmla="*/ 212 h 347"/>
                  <a:gd name="T50" fmla="*/ 282 w 304"/>
                  <a:gd name="T51" fmla="*/ 147 h 347"/>
                  <a:gd name="T52" fmla="*/ 282 w 304"/>
                  <a:gd name="T53" fmla="*/ 147 h 347"/>
                  <a:gd name="T54" fmla="*/ 282 w 304"/>
                  <a:gd name="T55" fmla="*/ 147 h 347"/>
                  <a:gd name="T56" fmla="*/ 152 w 304"/>
                  <a:gd name="T57" fmla="*/ 195 h 347"/>
                  <a:gd name="T58" fmla="*/ 22 w 304"/>
                  <a:gd name="T59" fmla="*/ 147 h 347"/>
                  <a:gd name="T60" fmla="*/ 22 w 304"/>
                  <a:gd name="T61" fmla="*/ 147 h 347"/>
                  <a:gd name="T62" fmla="*/ 22 w 304"/>
                  <a:gd name="T63" fmla="*/ 147 h 347"/>
                  <a:gd name="T64" fmla="*/ 22 w 304"/>
                  <a:gd name="T65" fmla="*/ 109 h 347"/>
                  <a:gd name="T66" fmla="*/ 152 w 304"/>
                  <a:gd name="T67" fmla="*/ 141 h 347"/>
                  <a:gd name="T68" fmla="*/ 282 w 304"/>
                  <a:gd name="T69" fmla="*/ 109 h 347"/>
                  <a:gd name="T70" fmla="*/ 282 w 304"/>
                  <a:gd name="T71" fmla="*/ 147 h 347"/>
                  <a:gd name="T72" fmla="*/ 152 w 304"/>
                  <a:gd name="T73" fmla="*/ 119 h 347"/>
                  <a:gd name="T74" fmla="*/ 22 w 304"/>
                  <a:gd name="T75" fmla="*/ 71 h 347"/>
                  <a:gd name="T76" fmla="*/ 152 w 304"/>
                  <a:gd name="T77" fmla="*/ 22 h 347"/>
                  <a:gd name="T78" fmla="*/ 282 w 304"/>
                  <a:gd name="T79" fmla="*/ 71 h 347"/>
                  <a:gd name="T80" fmla="*/ 152 w 304"/>
                  <a:gd name="T81" fmla="*/ 1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4" h="347">
                    <a:moveTo>
                      <a:pt x="152" y="0"/>
                    </a:moveTo>
                    <a:cubicBezTo>
                      <a:pt x="79" y="0"/>
                      <a:pt x="0" y="22"/>
                      <a:pt x="0" y="71"/>
                    </a:cubicBezTo>
                    <a:cubicBezTo>
                      <a:pt x="0" y="277"/>
                      <a:pt x="0" y="277"/>
                      <a:pt x="0" y="277"/>
                    </a:cubicBezTo>
                    <a:cubicBezTo>
                      <a:pt x="0" y="325"/>
                      <a:pt x="79" y="347"/>
                      <a:pt x="152" y="347"/>
                    </a:cubicBezTo>
                    <a:cubicBezTo>
                      <a:pt x="225" y="347"/>
                      <a:pt x="304" y="325"/>
                      <a:pt x="304" y="277"/>
                    </a:cubicBezTo>
                    <a:cubicBezTo>
                      <a:pt x="304" y="71"/>
                      <a:pt x="304" y="71"/>
                      <a:pt x="304" y="71"/>
                    </a:cubicBezTo>
                    <a:cubicBezTo>
                      <a:pt x="304" y="22"/>
                      <a:pt x="225" y="0"/>
                      <a:pt x="152" y="0"/>
                    </a:cubicBezTo>
                    <a:close/>
                    <a:moveTo>
                      <a:pt x="282" y="277"/>
                    </a:moveTo>
                    <a:cubicBezTo>
                      <a:pt x="282" y="304"/>
                      <a:pt x="224" y="326"/>
                      <a:pt x="152" y="326"/>
                    </a:cubicBezTo>
                    <a:cubicBezTo>
                      <a:pt x="80" y="326"/>
                      <a:pt x="22" y="304"/>
                      <a:pt x="22" y="277"/>
                    </a:cubicBezTo>
                    <a:cubicBezTo>
                      <a:pt x="22" y="236"/>
                      <a:pt x="22" y="236"/>
                      <a:pt x="22" y="236"/>
                    </a:cubicBezTo>
                    <a:cubicBezTo>
                      <a:pt x="44" y="259"/>
                      <a:pt x="98" y="271"/>
                      <a:pt x="152" y="271"/>
                    </a:cubicBezTo>
                    <a:cubicBezTo>
                      <a:pt x="206" y="271"/>
                      <a:pt x="260" y="259"/>
                      <a:pt x="282" y="236"/>
                    </a:cubicBezTo>
                    <a:lnTo>
                      <a:pt x="282" y="277"/>
                    </a:lnTo>
                    <a:close/>
                    <a:moveTo>
                      <a:pt x="282" y="212"/>
                    </a:moveTo>
                    <a:cubicBezTo>
                      <a:pt x="282" y="212"/>
                      <a:pt x="282" y="212"/>
                      <a:pt x="282" y="212"/>
                    </a:cubicBezTo>
                    <a:cubicBezTo>
                      <a:pt x="282" y="212"/>
                      <a:pt x="282" y="212"/>
                      <a:pt x="282" y="212"/>
                    </a:cubicBezTo>
                    <a:cubicBezTo>
                      <a:pt x="282" y="239"/>
                      <a:pt x="224" y="261"/>
                      <a:pt x="152" y="261"/>
                    </a:cubicBezTo>
                    <a:cubicBezTo>
                      <a:pt x="80" y="261"/>
                      <a:pt x="22" y="239"/>
                      <a:pt x="22" y="212"/>
                    </a:cubicBezTo>
                    <a:cubicBezTo>
                      <a:pt x="22" y="212"/>
                      <a:pt x="22" y="212"/>
                      <a:pt x="22" y="212"/>
                    </a:cubicBezTo>
                    <a:cubicBezTo>
                      <a:pt x="22" y="212"/>
                      <a:pt x="22" y="212"/>
                      <a:pt x="22" y="212"/>
                    </a:cubicBezTo>
                    <a:cubicBezTo>
                      <a:pt x="22" y="171"/>
                      <a:pt x="22" y="171"/>
                      <a:pt x="22" y="171"/>
                    </a:cubicBezTo>
                    <a:cubicBezTo>
                      <a:pt x="44" y="194"/>
                      <a:pt x="98" y="206"/>
                      <a:pt x="152" y="206"/>
                    </a:cubicBezTo>
                    <a:cubicBezTo>
                      <a:pt x="206" y="206"/>
                      <a:pt x="260" y="194"/>
                      <a:pt x="282" y="171"/>
                    </a:cubicBezTo>
                    <a:lnTo>
                      <a:pt x="282" y="212"/>
                    </a:lnTo>
                    <a:close/>
                    <a:moveTo>
                      <a:pt x="282" y="147"/>
                    </a:moveTo>
                    <a:cubicBezTo>
                      <a:pt x="282" y="147"/>
                      <a:pt x="282" y="147"/>
                      <a:pt x="282" y="147"/>
                    </a:cubicBezTo>
                    <a:cubicBezTo>
                      <a:pt x="282" y="147"/>
                      <a:pt x="282" y="147"/>
                      <a:pt x="282" y="147"/>
                    </a:cubicBezTo>
                    <a:cubicBezTo>
                      <a:pt x="282" y="174"/>
                      <a:pt x="224" y="195"/>
                      <a:pt x="152" y="195"/>
                    </a:cubicBezTo>
                    <a:cubicBezTo>
                      <a:pt x="80" y="195"/>
                      <a:pt x="22" y="174"/>
                      <a:pt x="22" y="147"/>
                    </a:cubicBezTo>
                    <a:cubicBezTo>
                      <a:pt x="22" y="147"/>
                      <a:pt x="22" y="147"/>
                      <a:pt x="22" y="147"/>
                    </a:cubicBezTo>
                    <a:cubicBezTo>
                      <a:pt x="22" y="147"/>
                      <a:pt x="22" y="147"/>
                      <a:pt x="22" y="147"/>
                    </a:cubicBezTo>
                    <a:cubicBezTo>
                      <a:pt x="22" y="109"/>
                      <a:pt x="22" y="109"/>
                      <a:pt x="22" y="109"/>
                    </a:cubicBezTo>
                    <a:cubicBezTo>
                      <a:pt x="50" y="131"/>
                      <a:pt x="102" y="141"/>
                      <a:pt x="152" y="141"/>
                    </a:cubicBezTo>
                    <a:cubicBezTo>
                      <a:pt x="202" y="141"/>
                      <a:pt x="254" y="131"/>
                      <a:pt x="282" y="109"/>
                    </a:cubicBezTo>
                    <a:lnTo>
                      <a:pt x="282" y="147"/>
                    </a:lnTo>
                    <a:close/>
                    <a:moveTo>
                      <a:pt x="152" y="119"/>
                    </a:moveTo>
                    <a:cubicBezTo>
                      <a:pt x="80" y="119"/>
                      <a:pt x="22" y="98"/>
                      <a:pt x="22" y="71"/>
                    </a:cubicBezTo>
                    <a:cubicBezTo>
                      <a:pt x="22" y="44"/>
                      <a:pt x="80" y="22"/>
                      <a:pt x="152" y="22"/>
                    </a:cubicBezTo>
                    <a:cubicBezTo>
                      <a:pt x="224" y="22"/>
                      <a:pt x="282" y="44"/>
                      <a:pt x="282" y="71"/>
                    </a:cubicBezTo>
                    <a:cubicBezTo>
                      <a:pt x="282" y="98"/>
                      <a:pt x="224" y="119"/>
                      <a:pt x="152" y="119"/>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34" name="Oval 31">
                <a:extLst>
                  <a:ext uri="{FF2B5EF4-FFF2-40B4-BE49-F238E27FC236}">
                    <a16:creationId xmlns:a16="http://schemas.microsoft.com/office/drawing/2014/main" id="{0EF1E00F-D513-48C0-91DF-2D554CA0EA4E}"/>
                  </a:ext>
                </a:extLst>
              </p:cNvPr>
              <p:cNvSpPr>
                <a:spLocks noChangeArrowheads="1"/>
              </p:cNvSpPr>
              <p:nvPr/>
            </p:nvSpPr>
            <p:spPr bwMode="auto">
              <a:xfrm>
                <a:off x="7885113" y="681038"/>
                <a:ext cx="82550" cy="84138"/>
              </a:xfrm>
              <a:prstGeom prst="ellipse">
                <a:avLst/>
              </a:pr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35" name="Oval 32">
                <a:extLst>
                  <a:ext uri="{FF2B5EF4-FFF2-40B4-BE49-F238E27FC236}">
                    <a16:creationId xmlns:a16="http://schemas.microsoft.com/office/drawing/2014/main" id="{58A12702-C501-496C-B9E7-6B610F07D455}"/>
                  </a:ext>
                </a:extLst>
              </p:cNvPr>
              <p:cNvSpPr>
                <a:spLocks noChangeArrowheads="1"/>
              </p:cNvSpPr>
              <p:nvPr/>
            </p:nvSpPr>
            <p:spPr bwMode="auto">
              <a:xfrm>
                <a:off x="7885113" y="434975"/>
                <a:ext cx="82550" cy="84138"/>
              </a:xfrm>
              <a:prstGeom prst="ellipse">
                <a:avLst/>
              </a:pr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36" name="Oval 33">
                <a:extLst>
                  <a:ext uri="{FF2B5EF4-FFF2-40B4-BE49-F238E27FC236}">
                    <a16:creationId xmlns:a16="http://schemas.microsoft.com/office/drawing/2014/main" id="{3779ED75-9F86-4A33-AB0A-1162F907B5FB}"/>
                  </a:ext>
                </a:extLst>
              </p:cNvPr>
              <p:cNvSpPr>
                <a:spLocks noChangeArrowheads="1"/>
              </p:cNvSpPr>
              <p:nvPr/>
            </p:nvSpPr>
            <p:spPr bwMode="auto">
              <a:xfrm>
                <a:off x="7885113" y="190500"/>
                <a:ext cx="82550" cy="82550"/>
              </a:xfrm>
              <a:prstGeom prst="ellipse">
                <a:avLst/>
              </a:pr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grpSp>
        <p:grpSp>
          <p:nvGrpSpPr>
            <p:cNvPr id="137" name="Group 72">
              <a:extLst>
                <a:ext uri="{FF2B5EF4-FFF2-40B4-BE49-F238E27FC236}">
                  <a16:creationId xmlns:a16="http://schemas.microsoft.com/office/drawing/2014/main" id="{F25ADCBC-BDFF-46B3-A6C3-B8552B793330}"/>
                </a:ext>
              </a:extLst>
            </p:cNvPr>
            <p:cNvGrpSpPr/>
            <p:nvPr/>
          </p:nvGrpSpPr>
          <p:grpSpPr>
            <a:xfrm>
              <a:off x="6534079" y="3601501"/>
              <a:ext cx="767472" cy="730680"/>
              <a:chOff x="5899150" y="-1111250"/>
              <a:chExt cx="2832101" cy="2832100"/>
            </a:xfrm>
            <a:solidFill>
              <a:schemeClr val="bg1"/>
            </a:solidFill>
          </p:grpSpPr>
          <p:sp>
            <p:nvSpPr>
              <p:cNvPr id="138" name="Freeform 37">
                <a:extLst>
                  <a:ext uri="{FF2B5EF4-FFF2-40B4-BE49-F238E27FC236}">
                    <a16:creationId xmlns:a16="http://schemas.microsoft.com/office/drawing/2014/main" id="{B3387A04-7AA3-486F-9601-CCF57F3B30A2}"/>
                  </a:ext>
                </a:extLst>
              </p:cNvPr>
              <p:cNvSpPr>
                <a:spLocks noEditPoints="1"/>
              </p:cNvSpPr>
              <p:nvPr/>
            </p:nvSpPr>
            <p:spPr bwMode="auto">
              <a:xfrm>
                <a:off x="5899150" y="-1111250"/>
                <a:ext cx="2832101" cy="2832100"/>
              </a:xfrm>
              <a:custGeom>
                <a:avLst/>
                <a:gdLst>
                  <a:gd name="T0" fmla="*/ 499 w 752"/>
                  <a:gd name="T1" fmla="*/ 68 h 752"/>
                  <a:gd name="T2" fmla="*/ 68 w 752"/>
                  <a:gd name="T3" fmla="*/ 253 h 752"/>
                  <a:gd name="T4" fmla="*/ 253 w 752"/>
                  <a:gd name="T5" fmla="*/ 684 h 752"/>
                  <a:gd name="T6" fmla="*/ 684 w 752"/>
                  <a:gd name="T7" fmla="*/ 499 h 752"/>
                  <a:gd name="T8" fmla="*/ 499 w 752"/>
                  <a:gd name="T9" fmla="*/ 68 h 752"/>
                  <a:gd name="T10" fmla="*/ 268 w 752"/>
                  <a:gd name="T11" fmla="*/ 646 h 752"/>
                  <a:gd name="T12" fmla="*/ 106 w 752"/>
                  <a:gd name="T13" fmla="*/ 268 h 752"/>
                  <a:gd name="T14" fmla="*/ 484 w 752"/>
                  <a:gd name="T15" fmla="*/ 106 h 752"/>
                  <a:gd name="T16" fmla="*/ 646 w 752"/>
                  <a:gd name="T17" fmla="*/ 484 h 752"/>
                  <a:gd name="T18" fmla="*/ 268 w 752"/>
                  <a:gd name="T19" fmla="*/ 646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2" h="752">
                    <a:moveTo>
                      <a:pt x="499" y="68"/>
                    </a:moveTo>
                    <a:cubicBezTo>
                      <a:pt x="329" y="0"/>
                      <a:pt x="136" y="82"/>
                      <a:pt x="68" y="253"/>
                    </a:cubicBezTo>
                    <a:cubicBezTo>
                      <a:pt x="0" y="423"/>
                      <a:pt x="82" y="616"/>
                      <a:pt x="253" y="684"/>
                    </a:cubicBezTo>
                    <a:cubicBezTo>
                      <a:pt x="423" y="752"/>
                      <a:pt x="616" y="670"/>
                      <a:pt x="684" y="499"/>
                    </a:cubicBezTo>
                    <a:cubicBezTo>
                      <a:pt x="752" y="329"/>
                      <a:pt x="670" y="136"/>
                      <a:pt x="499" y="68"/>
                    </a:cubicBezTo>
                    <a:close/>
                    <a:moveTo>
                      <a:pt x="268" y="646"/>
                    </a:moveTo>
                    <a:cubicBezTo>
                      <a:pt x="119" y="586"/>
                      <a:pt x="47" y="417"/>
                      <a:pt x="106" y="268"/>
                    </a:cubicBezTo>
                    <a:cubicBezTo>
                      <a:pt x="166" y="119"/>
                      <a:pt x="335" y="47"/>
                      <a:pt x="484" y="106"/>
                    </a:cubicBezTo>
                    <a:cubicBezTo>
                      <a:pt x="633" y="166"/>
                      <a:pt x="705" y="335"/>
                      <a:pt x="646" y="484"/>
                    </a:cubicBezTo>
                    <a:cubicBezTo>
                      <a:pt x="586" y="633"/>
                      <a:pt x="417" y="705"/>
                      <a:pt x="268" y="646"/>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39" name="Freeform 38">
                <a:extLst>
                  <a:ext uri="{FF2B5EF4-FFF2-40B4-BE49-F238E27FC236}">
                    <a16:creationId xmlns:a16="http://schemas.microsoft.com/office/drawing/2014/main" id="{AA1E83D1-A386-4ED2-81EA-B6B49852225C}"/>
                  </a:ext>
                </a:extLst>
              </p:cNvPr>
              <p:cNvSpPr>
                <a:spLocks noEditPoints="1"/>
              </p:cNvSpPr>
              <p:nvPr/>
            </p:nvSpPr>
            <p:spPr bwMode="auto">
              <a:xfrm>
                <a:off x="7137400" y="127000"/>
                <a:ext cx="354013" cy="354013"/>
              </a:xfrm>
              <a:custGeom>
                <a:avLst/>
                <a:gdLst>
                  <a:gd name="T0" fmla="*/ 62 w 94"/>
                  <a:gd name="T1" fmla="*/ 9 h 94"/>
                  <a:gd name="T2" fmla="*/ 9 w 94"/>
                  <a:gd name="T3" fmla="*/ 32 h 94"/>
                  <a:gd name="T4" fmla="*/ 32 w 94"/>
                  <a:gd name="T5" fmla="*/ 86 h 94"/>
                  <a:gd name="T6" fmla="*/ 86 w 94"/>
                  <a:gd name="T7" fmla="*/ 62 h 94"/>
                  <a:gd name="T8" fmla="*/ 62 w 94"/>
                  <a:gd name="T9" fmla="*/ 9 h 94"/>
                  <a:gd name="T10" fmla="*/ 39 w 94"/>
                  <a:gd name="T11" fmla="*/ 66 h 94"/>
                  <a:gd name="T12" fmla="*/ 28 w 94"/>
                  <a:gd name="T13" fmla="*/ 39 h 94"/>
                  <a:gd name="T14" fmla="*/ 55 w 94"/>
                  <a:gd name="T15" fmla="*/ 28 h 94"/>
                  <a:gd name="T16" fmla="*/ 66 w 94"/>
                  <a:gd name="T17" fmla="*/ 55 h 94"/>
                  <a:gd name="T18" fmla="*/ 39 w 94"/>
                  <a:gd name="T19" fmla="*/ 6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4">
                    <a:moveTo>
                      <a:pt x="62" y="9"/>
                    </a:moveTo>
                    <a:cubicBezTo>
                      <a:pt x="41" y="0"/>
                      <a:pt x="17" y="10"/>
                      <a:pt x="9" y="32"/>
                    </a:cubicBezTo>
                    <a:cubicBezTo>
                      <a:pt x="0" y="53"/>
                      <a:pt x="10" y="77"/>
                      <a:pt x="32" y="86"/>
                    </a:cubicBezTo>
                    <a:cubicBezTo>
                      <a:pt x="53" y="94"/>
                      <a:pt x="77" y="84"/>
                      <a:pt x="86" y="62"/>
                    </a:cubicBezTo>
                    <a:cubicBezTo>
                      <a:pt x="94" y="41"/>
                      <a:pt x="84" y="17"/>
                      <a:pt x="62" y="9"/>
                    </a:cubicBezTo>
                    <a:close/>
                    <a:moveTo>
                      <a:pt x="39" y="66"/>
                    </a:moveTo>
                    <a:cubicBezTo>
                      <a:pt x="29" y="62"/>
                      <a:pt x="24" y="50"/>
                      <a:pt x="28" y="39"/>
                    </a:cubicBezTo>
                    <a:cubicBezTo>
                      <a:pt x="32" y="29"/>
                      <a:pt x="44" y="24"/>
                      <a:pt x="55" y="28"/>
                    </a:cubicBezTo>
                    <a:cubicBezTo>
                      <a:pt x="65" y="32"/>
                      <a:pt x="71" y="44"/>
                      <a:pt x="66" y="55"/>
                    </a:cubicBezTo>
                    <a:cubicBezTo>
                      <a:pt x="62" y="65"/>
                      <a:pt x="50" y="71"/>
                      <a:pt x="39" y="66"/>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40" name="Freeform 39">
                <a:extLst>
                  <a:ext uri="{FF2B5EF4-FFF2-40B4-BE49-F238E27FC236}">
                    <a16:creationId xmlns:a16="http://schemas.microsoft.com/office/drawing/2014/main" id="{64DC4802-8D50-48A5-804E-E3295770EFC4}"/>
                  </a:ext>
                </a:extLst>
              </p:cNvPr>
              <p:cNvSpPr>
                <a:spLocks noEditPoints="1"/>
              </p:cNvSpPr>
              <p:nvPr/>
            </p:nvSpPr>
            <p:spPr bwMode="auto">
              <a:xfrm>
                <a:off x="6783388" y="-225425"/>
                <a:ext cx="1062038" cy="1060450"/>
              </a:xfrm>
              <a:custGeom>
                <a:avLst/>
                <a:gdLst>
                  <a:gd name="T0" fmla="*/ 187 w 282"/>
                  <a:gd name="T1" fmla="*/ 25 h 282"/>
                  <a:gd name="T2" fmla="*/ 25 w 282"/>
                  <a:gd name="T3" fmla="*/ 95 h 282"/>
                  <a:gd name="T4" fmla="*/ 95 w 282"/>
                  <a:gd name="T5" fmla="*/ 257 h 282"/>
                  <a:gd name="T6" fmla="*/ 257 w 282"/>
                  <a:gd name="T7" fmla="*/ 187 h 282"/>
                  <a:gd name="T8" fmla="*/ 187 w 282"/>
                  <a:gd name="T9" fmla="*/ 25 h 282"/>
                  <a:gd name="T10" fmla="*/ 110 w 282"/>
                  <a:gd name="T11" fmla="*/ 218 h 282"/>
                  <a:gd name="T12" fmla="*/ 64 w 282"/>
                  <a:gd name="T13" fmla="*/ 110 h 282"/>
                  <a:gd name="T14" fmla="*/ 172 w 282"/>
                  <a:gd name="T15" fmla="*/ 64 h 282"/>
                  <a:gd name="T16" fmla="*/ 218 w 282"/>
                  <a:gd name="T17" fmla="*/ 172 h 282"/>
                  <a:gd name="T18" fmla="*/ 110 w 282"/>
                  <a:gd name="T19" fmla="*/ 21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282">
                    <a:moveTo>
                      <a:pt x="187" y="25"/>
                    </a:moveTo>
                    <a:cubicBezTo>
                      <a:pt x="123" y="0"/>
                      <a:pt x="51" y="31"/>
                      <a:pt x="25" y="95"/>
                    </a:cubicBezTo>
                    <a:cubicBezTo>
                      <a:pt x="0" y="159"/>
                      <a:pt x="31" y="231"/>
                      <a:pt x="95" y="257"/>
                    </a:cubicBezTo>
                    <a:cubicBezTo>
                      <a:pt x="159" y="282"/>
                      <a:pt x="231" y="251"/>
                      <a:pt x="257" y="187"/>
                    </a:cubicBezTo>
                    <a:cubicBezTo>
                      <a:pt x="282" y="123"/>
                      <a:pt x="251" y="51"/>
                      <a:pt x="187" y="25"/>
                    </a:cubicBezTo>
                    <a:close/>
                    <a:moveTo>
                      <a:pt x="110" y="218"/>
                    </a:moveTo>
                    <a:cubicBezTo>
                      <a:pt x="68" y="201"/>
                      <a:pt x="47" y="153"/>
                      <a:pt x="64" y="110"/>
                    </a:cubicBezTo>
                    <a:cubicBezTo>
                      <a:pt x="81" y="68"/>
                      <a:pt x="129" y="47"/>
                      <a:pt x="172" y="64"/>
                    </a:cubicBezTo>
                    <a:cubicBezTo>
                      <a:pt x="214" y="81"/>
                      <a:pt x="235" y="129"/>
                      <a:pt x="218" y="172"/>
                    </a:cubicBezTo>
                    <a:cubicBezTo>
                      <a:pt x="201" y="214"/>
                      <a:pt x="153" y="235"/>
                      <a:pt x="110" y="218"/>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41" name="Freeform 40">
                <a:extLst>
                  <a:ext uri="{FF2B5EF4-FFF2-40B4-BE49-F238E27FC236}">
                    <a16:creationId xmlns:a16="http://schemas.microsoft.com/office/drawing/2014/main" id="{A39C038C-4C4C-48A2-A75D-3E7278C7DD48}"/>
                  </a:ext>
                </a:extLst>
              </p:cNvPr>
              <p:cNvSpPr>
                <a:spLocks/>
              </p:cNvSpPr>
              <p:nvPr/>
            </p:nvSpPr>
            <p:spPr bwMode="auto">
              <a:xfrm>
                <a:off x="7499350" y="477838"/>
                <a:ext cx="403225" cy="411163"/>
              </a:xfrm>
              <a:custGeom>
                <a:avLst/>
                <a:gdLst>
                  <a:gd name="T0" fmla="*/ 105 w 107"/>
                  <a:gd name="T1" fmla="*/ 16 h 109"/>
                  <a:gd name="T2" fmla="*/ 99 w 107"/>
                  <a:gd name="T3" fmla="*/ 2 h 109"/>
                  <a:gd name="T4" fmla="*/ 86 w 107"/>
                  <a:gd name="T5" fmla="*/ 8 h 109"/>
                  <a:gd name="T6" fmla="*/ 86 w 107"/>
                  <a:gd name="T7" fmla="*/ 8 h 109"/>
                  <a:gd name="T8" fmla="*/ 8 w 107"/>
                  <a:gd name="T9" fmla="*/ 88 h 109"/>
                  <a:gd name="T10" fmla="*/ 3 w 107"/>
                  <a:gd name="T11" fmla="*/ 101 h 109"/>
                  <a:gd name="T12" fmla="*/ 16 w 107"/>
                  <a:gd name="T13" fmla="*/ 107 h 109"/>
                  <a:gd name="T14" fmla="*/ 17 w 107"/>
                  <a:gd name="T15" fmla="*/ 106 h 109"/>
                  <a:gd name="T16" fmla="*/ 105 w 107"/>
                  <a:gd name="T17" fmla="*/ 1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9">
                    <a:moveTo>
                      <a:pt x="105" y="16"/>
                    </a:moveTo>
                    <a:cubicBezTo>
                      <a:pt x="107" y="10"/>
                      <a:pt x="105" y="4"/>
                      <a:pt x="99" y="2"/>
                    </a:cubicBezTo>
                    <a:cubicBezTo>
                      <a:pt x="94" y="0"/>
                      <a:pt x="88" y="3"/>
                      <a:pt x="86" y="8"/>
                    </a:cubicBezTo>
                    <a:cubicBezTo>
                      <a:pt x="86" y="8"/>
                      <a:pt x="86" y="8"/>
                      <a:pt x="86" y="8"/>
                    </a:cubicBezTo>
                    <a:cubicBezTo>
                      <a:pt x="71" y="45"/>
                      <a:pt x="42" y="73"/>
                      <a:pt x="8" y="88"/>
                    </a:cubicBezTo>
                    <a:cubicBezTo>
                      <a:pt x="3" y="90"/>
                      <a:pt x="0" y="96"/>
                      <a:pt x="3" y="101"/>
                    </a:cubicBezTo>
                    <a:cubicBezTo>
                      <a:pt x="5" y="106"/>
                      <a:pt x="11" y="109"/>
                      <a:pt x="16" y="107"/>
                    </a:cubicBezTo>
                    <a:cubicBezTo>
                      <a:pt x="17" y="107"/>
                      <a:pt x="17" y="106"/>
                      <a:pt x="17" y="106"/>
                    </a:cubicBezTo>
                    <a:cubicBezTo>
                      <a:pt x="56" y="89"/>
                      <a:pt x="88" y="58"/>
                      <a:pt x="105" y="16"/>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42" name="Freeform 41">
                <a:extLst>
                  <a:ext uri="{FF2B5EF4-FFF2-40B4-BE49-F238E27FC236}">
                    <a16:creationId xmlns:a16="http://schemas.microsoft.com/office/drawing/2014/main" id="{74E8BA72-CC50-453C-B9FF-578E48E0E960}"/>
                  </a:ext>
                </a:extLst>
              </p:cNvPr>
              <p:cNvSpPr>
                <a:spLocks/>
              </p:cNvSpPr>
              <p:nvPr/>
            </p:nvSpPr>
            <p:spPr bwMode="auto">
              <a:xfrm>
                <a:off x="7623175" y="595313"/>
                <a:ext cx="569913" cy="579438"/>
              </a:xfrm>
              <a:custGeom>
                <a:avLst/>
                <a:gdLst>
                  <a:gd name="T0" fmla="*/ 143 w 151"/>
                  <a:gd name="T1" fmla="*/ 2 h 154"/>
                  <a:gd name="T2" fmla="*/ 130 w 151"/>
                  <a:gd name="T3" fmla="*/ 8 h 154"/>
                  <a:gd name="T4" fmla="*/ 8 w 151"/>
                  <a:gd name="T5" fmla="*/ 133 h 154"/>
                  <a:gd name="T6" fmla="*/ 2 w 151"/>
                  <a:gd name="T7" fmla="*/ 146 h 154"/>
                  <a:gd name="T8" fmla="*/ 16 w 151"/>
                  <a:gd name="T9" fmla="*/ 152 h 154"/>
                  <a:gd name="T10" fmla="*/ 17 w 151"/>
                  <a:gd name="T11" fmla="*/ 151 h 154"/>
                  <a:gd name="T12" fmla="*/ 149 w 151"/>
                  <a:gd name="T13" fmla="*/ 16 h 154"/>
                  <a:gd name="T14" fmla="*/ 143 w 151"/>
                  <a:gd name="T15" fmla="*/ 2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54">
                    <a:moveTo>
                      <a:pt x="143" y="2"/>
                    </a:moveTo>
                    <a:cubicBezTo>
                      <a:pt x="138" y="0"/>
                      <a:pt x="132" y="3"/>
                      <a:pt x="130" y="8"/>
                    </a:cubicBezTo>
                    <a:cubicBezTo>
                      <a:pt x="106" y="66"/>
                      <a:pt x="61" y="110"/>
                      <a:pt x="8" y="133"/>
                    </a:cubicBezTo>
                    <a:cubicBezTo>
                      <a:pt x="3" y="135"/>
                      <a:pt x="0" y="141"/>
                      <a:pt x="2" y="146"/>
                    </a:cubicBezTo>
                    <a:cubicBezTo>
                      <a:pt x="5" y="152"/>
                      <a:pt x="11" y="154"/>
                      <a:pt x="16" y="152"/>
                    </a:cubicBezTo>
                    <a:cubicBezTo>
                      <a:pt x="16" y="152"/>
                      <a:pt x="16" y="152"/>
                      <a:pt x="17" y="151"/>
                    </a:cubicBezTo>
                    <a:cubicBezTo>
                      <a:pt x="75" y="126"/>
                      <a:pt x="124" y="79"/>
                      <a:pt x="149" y="16"/>
                    </a:cubicBezTo>
                    <a:cubicBezTo>
                      <a:pt x="151" y="10"/>
                      <a:pt x="149" y="4"/>
                      <a:pt x="143" y="2"/>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43" name="Freeform 42">
                <a:extLst>
                  <a:ext uri="{FF2B5EF4-FFF2-40B4-BE49-F238E27FC236}">
                    <a16:creationId xmlns:a16="http://schemas.microsoft.com/office/drawing/2014/main" id="{A334C0E9-BA12-4DFF-BE2F-E0DA09D69F94}"/>
                  </a:ext>
                </a:extLst>
              </p:cNvPr>
              <p:cNvSpPr>
                <a:spLocks/>
              </p:cNvSpPr>
              <p:nvPr/>
            </p:nvSpPr>
            <p:spPr bwMode="auto">
              <a:xfrm>
                <a:off x="7562850" y="538163"/>
                <a:ext cx="485775" cy="493713"/>
              </a:xfrm>
              <a:custGeom>
                <a:avLst/>
                <a:gdLst>
                  <a:gd name="T0" fmla="*/ 121 w 129"/>
                  <a:gd name="T1" fmla="*/ 2 h 131"/>
                  <a:gd name="T2" fmla="*/ 107 w 129"/>
                  <a:gd name="T3" fmla="*/ 7 h 131"/>
                  <a:gd name="T4" fmla="*/ 7 w 129"/>
                  <a:gd name="T5" fmla="*/ 110 h 131"/>
                  <a:gd name="T6" fmla="*/ 7 w 129"/>
                  <a:gd name="T7" fmla="*/ 110 h 131"/>
                  <a:gd name="T8" fmla="*/ 2 w 129"/>
                  <a:gd name="T9" fmla="*/ 123 h 131"/>
                  <a:gd name="T10" fmla="*/ 16 w 129"/>
                  <a:gd name="T11" fmla="*/ 129 h 131"/>
                  <a:gd name="T12" fmla="*/ 16 w 129"/>
                  <a:gd name="T13" fmla="*/ 128 h 131"/>
                  <a:gd name="T14" fmla="*/ 127 w 129"/>
                  <a:gd name="T15" fmla="*/ 15 h 131"/>
                  <a:gd name="T16" fmla="*/ 121 w 129"/>
                  <a:gd name="T1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31">
                    <a:moveTo>
                      <a:pt x="121" y="2"/>
                    </a:moveTo>
                    <a:cubicBezTo>
                      <a:pt x="115" y="0"/>
                      <a:pt x="109" y="2"/>
                      <a:pt x="107" y="7"/>
                    </a:cubicBezTo>
                    <a:cubicBezTo>
                      <a:pt x="88" y="55"/>
                      <a:pt x="51" y="91"/>
                      <a:pt x="7" y="110"/>
                    </a:cubicBezTo>
                    <a:cubicBezTo>
                      <a:pt x="7" y="110"/>
                      <a:pt x="7" y="110"/>
                      <a:pt x="7" y="110"/>
                    </a:cubicBezTo>
                    <a:cubicBezTo>
                      <a:pt x="2" y="112"/>
                      <a:pt x="0" y="118"/>
                      <a:pt x="2" y="123"/>
                    </a:cubicBezTo>
                    <a:cubicBezTo>
                      <a:pt x="4" y="129"/>
                      <a:pt x="10" y="131"/>
                      <a:pt x="16" y="129"/>
                    </a:cubicBezTo>
                    <a:cubicBezTo>
                      <a:pt x="16" y="129"/>
                      <a:pt x="16" y="128"/>
                      <a:pt x="16" y="128"/>
                    </a:cubicBezTo>
                    <a:cubicBezTo>
                      <a:pt x="65" y="107"/>
                      <a:pt x="105" y="68"/>
                      <a:pt x="127" y="15"/>
                    </a:cubicBezTo>
                    <a:cubicBezTo>
                      <a:pt x="129" y="10"/>
                      <a:pt x="126" y="4"/>
                      <a:pt x="121" y="2"/>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44" name="Freeform 43">
                <a:extLst>
                  <a:ext uri="{FF2B5EF4-FFF2-40B4-BE49-F238E27FC236}">
                    <a16:creationId xmlns:a16="http://schemas.microsoft.com/office/drawing/2014/main" id="{B6E85BA2-4F8A-4547-8C2C-8D5645D1ADEE}"/>
                  </a:ext>
                </a:extLst>
              </p:cNvPr>
              <p:cNvSpPr>
                <a:spLocks/>
              </p:cNvSpPr>
              <p:nvPr/>
            </p:nvSpPr>
            <p:spPr bwMode="auto">
              <a:xfrm>
                <a:off x="6727825" y="-279400"/>
                <a:ext cx="401638" cy="411163"/>
              </a:xfrm>
              <a:custGeom>
                <a:avLst/>
                <a:gdLst>
                  <a:gd name="T0" fmla="*/ 104 w 107"/>
                  <a:gd name="T1" fmla="*/ 8 h 109"/>
                  <a:gd name="T2" fmla="*/ 91 w 107"/>
                  <a:gd name="T3" fmla="*/ 2 h 109"/>
                  <a:gd name="T4" fmla="*/ 90 w 107"/>
                  <a:gd name="T5" fmla="*/ 3 h 109"/>
                  <a:gd name="T6" fmla="*/ 2 w 107"/>
                  <a:gd name="T7" fmla="*/ 93 h 109"/>
                  <a:gd name="T8" fmla="*/ 2 w 107"/>
                  <a:gd name="T9" fmla="*/ 93 h 109"/>
                  <a:gd name="T10" fmla="*/ 8 w 107"/>
                  <a:gd name="T11" fmla="*/ 107 h 109"/>
                  <a:gd name="T12" fmla="*/ 21 w 107"/>
                  <a:gd name="T13" fmla="*/ 101 h 109"/>
                  <a:gd name="T14" fmla="*/ 21 w 107"/>
                  <a:gd name="T15" fmla="*/ 101 h 109"/>
                  <a:gd name="T16" fmla="*/ 99 w 107"/>
                  <a:gd name="T17" fmla="*/ 22 h 109"/>
                  <a:gd name="T18" fmla="*/ 104 w 107"/>
                  <a:gd name="T19" fmla="*/ 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9">
                    <a:moveTo>
                      <a:pt x="104" y="8"/>
                    </a:moveTo>
                    <a:cubicBezTo>
                      <a:pt x="102" y="3"/>
                      <a:pt x="96" y="0"/>
                      <a:pt x="91" y="2"/>
                    </a:cubicBezTo>
                    <a:cubicBezTo>
                      <a:pt x="91" y="3"/>
                      <a:pt x="90" y="3"/>
                      <a:pt x="90" y="3"/>
                    </a:cubicBezTo>
                    <a:cubicBezTo>
                      <a:pt x="51" y="20"/>
                      <a:pt x="19" y="51"/>
                      <a:pt x="2" y="93"/>
                    </a:cubicBezTo>
                    <a:cubicBezTo>
                      <a:pt x="2" y="93"/>
                      <a:pt x="2" y="93"/>
                      <a:pt x="2" y="93"/>
                    </a:cubicBezTo>
                    <a:cubicBezTo>
                      <a:pt x="0" y="99"/>
                      <a:pt x="2" y="105"/>
                      <a:pt x="8" y="107"/>
                    </a:cubicBezTo>
                    <a:cubicBezTo>
                      <a:pt x="13" y="109"/>
                      <a:pt x="19" y="106"/>
                      <a:pt x="21" y="101"/>
                    </a:cubicBezTo>
                    <a:cubicBezTo>
                      <a:pt x="21" y="101"/>
                      <a:pt x="21" y="101"/>
                      <a:pt x="21" y="101"/>
                    </a:cubicBezTo>
                    <a:cubicBezTo>
                      <a:pt x="36" y="64"/>
                      <a:pt x="65" y="36"/>
                      <a:pt x="99" y="22"/>
                    </a:cubicBezTo>
                    <a:cubicBezTo>
                      <a:pt x="104" y="19"/>
                      <a:pt x="107" y="13"/>
                      <a:pt x="104" y="8"/>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45" name="Freeform 44">
                <a:extLst>
                  <a:ext uri="{FF2B5EF4-FFF2-40B4-BE49-F238E27FC236}">
                    <a16:creationId xmlns:a16="http://schemas.microsoft.com/office/drawing/2014/main" id="{77E6A665-BDCC-4D49-94A8-D28A700F76C7}"/>
                  </a:ext>
                </a:extLst>
              </p:cNvPr>
              <p:cNvSpPr>
                <a:spLocks/>
              </p:cNvSpPr>
              <p:nvPr/>
            </p:nvSpPr>
            <p:spPr bwMode="auto">
              <a:xfrm>
                <a:off x="6437313" y="-565150"/>
                <a:ext cx="568325" cy="579438"/>
              </a:xfrm>
              <a:custGeom>
                <a:avLst/>
                <a:gdLst>
                  <a:gd name="T0" fmla="*/ 149 w 151"/>
                  <a:gd name="T1" fmla="*/ 8 h 154"/>
                  <a:gd name="T2" fmla="*/ 135 w 151"/>
                  <a:gd name="T3" fmla="*/ 2 h 154"/>
                  <a:gd name="T4" fmla="*/ 134 w 151"/>
                  <a:gd name="T5" fmla="*/ 3 h 154"/>
                  <a:gd name="T6" fmla="*/ 2 w 151"/>
                  <a:gd name="T7" fmla="*/ 138 h 154"/>
                  <a:gd name="T8" fmla="*/ 8 w 151"/>
                  <a:gd name="T9" fmla="*/ 152 h 154"/>
                  <a:gd name="T10" fmla="*/ 21 w 151"/>
                  <a:gd name="T11" fmla="*/ 146 h 154"/>
                  <a:gd name="T12" fmla="*/ 143 w 151"/>
                  <a:gd name="T13" fmla="*/ 21 h 154"/>
                  <a:gd name="T14" fmla="*/ 149 w 151"/>
                  <a:gd name="T15" fmla="*/ 8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54">
                    <a:moveTo>
                      <a:pt x="149" y="8"/>
                    </a:moveTo>
                    <a:cubicBezTo>
                      <a:pt x="146" y="2"/>
                      <a:pt x="140" y="0"/>
                      <a:pt x="135" y="2"/>
                    </a:cubicBezTo>
                    <a:cubicBezTo>
                      <a:pt x="135" y="2"/>
                      <a:pt x="135" y="2"/>
                      <a:pt x="134" y="3"/>
                    </a:cubicBezTo>
                    <a:cubicBezTo>
                      <a:pt x="76" y="28"/>
                      <a:pt x="27" y="75"/>
                      <a:pt x="2" y="138"/>
                    </a:cubicBezTo>
                    <a:cubicBezTo>
                      <a:pt x="0" y="144"/>
                      <a:pt x="2" y="150"/>
                      <a:pt x="8" y="152"/>
                    </a:cubicBezTo>
                    <a:cubicBezTo>
                      <a:pt x="13" y="154"/>
                      <a:pt x="19" y="152"/>
                      <a:pt x="21" y="146"/>
                    </a:cubicBezTo>
                    <a:cubicBezTo>
                      <a:pt x="45" y="88"/>
                      <a:pt x="90" y="44"/>
                      <a:pt x="143" y="21"/>
                    </a:cubicBezTo>
                    <a:cubicBezTo>
                      <a:pt x="148" y="19"/>
                      <a:pt x="151" y="13"/>
                      <a:pt x="149" y="8"/>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46" name="Freeform 45">
                <a:extLst>
                  <a:ext uri="{FF2B5EF4-FFF2-40B4-BE49-F238E27FC236}">
                    <a16:creationId xmlns:a16="http://schemas.microsoft.com/office/drawing/2014/main" id="{25105BE6-B0D5-4AEB-83D4-F2EEB288A463}"/>
                  </a:ext>
                </a:extLst>
              </p:cNvPr>
              <p:cNvSpPr>
                <a:spLocks/>
              </p:cNvSpPr>
              <p:nvPr/>
            </p:nvSpPr>
            <p:spPr bwMode="auto">
              <a:xfrm>
                <a:off x="6580188" y="-422275"/>
                <a:ext cx="485775" cy="496888"/>
              </a:xfrm>
              <a:custGeom>
                <a:avLst/>
                <a:gdLst>
                  <a:gd name="T0" fmla="*/ 122 w 129"/>
                  <a:gd name="T1" fmla="*/ 21 h 132"/>
                  <a:gd name="T2" fmla="*/ 127 w 129"/>
                  <a:gd name="T3" fmla="*/ 8 h 132"/>
                  <a:gd name="T4" fmla="*/ 113 w 129"/>
                  <a:gd name="T5" fmla="*/ 2 h 132"/>
                  <a:gd name="T6" fmla="*/ 113 w 129"/>
                  <a:gd name="T7" fmla="*/ 3 h 132"/>
                  <a:gd name="T8" fmla="*/ 2 w 129"/>
                  <a:gd name="T9" fmla="*/ 116 h 132"/>
                  <a:gd name="T10" fmla="*/ 8 w 129"/>
                  <a:gd name="T11" fmla="*/ 129 h 132"/>
                  <a:gd name="T12" fmla="*/ 22 w 129"/>
                  <a:gd name="T13" fmla="*/ 124 h 132"/>
                  <a:gd name="T14" fmla="*/ 122 w 129"/>
                  <a:gd name="T15" fmla="*/ 21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32">
                    <a:moveTo>
                      <a:pt x="122" y="21"/>
                    </a:moveTo>
                    <a:cubicBezTo>
                      <a:pt x="127" y="19"/>
                      <a:pt x="129" y="13"/>
                      <a:pt x="127" y="8"/>
                    </a:cubicBezTo>
                    <a:cubicBezTo>
                      <a:pt x="125" y="2"/>
                      <a:pt x="119" y="0"/>
                      <a:pt x="113" y="2"/>
                    </a:cubicBezTo>
                    <a:cubicBezTo>
                      <a:pt x="113" y="2"/>
                      <a:pt x="113" y="3"/>
                      <a:pt x="113" y="3"/>
                    </a:cubicBezTo>
                    <a:cubicBezTo>
                      <a:pt x="64" y="24"/>
                      <a:pt x="24" y="63"/>
                      <a:pt x="2" y="116"/>
                    </a:cubicBezTo>
                    <a:cubicBezTo>
                      <a:pt x="0" y="121"/>
                      <a:pt x="3" y="127"/>
                      <a:pt x="8" y="129"/>
                    </a:cubicBezTo>
                    <a:cubicBezTo>
                      <a:pt x="14" y="132"/>
                      <a:pt x="20" y="129"/>
                      <a:pt x="22" y="124"/>
                    </a:cubicBezTo>
                    <a:cubicBezTo>
                      <a:pt x="41" y="76"/>
                      <a:pt x="78" y="40"/>
                      <a:pt x="122" y="21"/>
                    </a:cubicBezTo>
                    <a:close/>
                  </a:path>
                </a:pathLst>
              </a:custGeom>
              <a:grpFill/>
              <a:ln>
                <a:noFill/>
              </a:ln>
              <a:extLst>
                <a:ext uri="{91240B29-F687-4f45-9708-019B960494DF}"/>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grpSp>
        <p:sp>
          <p:nvSpPr>
            <p:cNvPr id="147" name="Freeform 823">
              <a:extLst>
                <a:ext uri="{FF2B5EF4-FFF2-40B4-BE49-F238E27FC236}">
                  <a16:creationId xmlns:a16="http://schemas.microsoft.com/office/drawing/2014/main" id="{1C9FA1E1-6B16-4917-A2A9-C042479BB43A}"/>
                </a:ext>
              </a:extLst>
            </p:cNvPr>
            <p:cNvSpPr>
              <a:spLocks noEditPoints="1"/>
            </p:cNvSpPr>
            <p:nvPr/>
          </p:nvSpPr>
          <p:spPr bwMode="auto">
            <a:xfrm>
              <a:off x="3775818" y="3257247"/>
              <a:ext cx="522288" cy="488950"/>
            </a:xfrm>
            <a:custGeom>
              <a:avLst/>
              <a:gdLst>
                <a:gd name="T0" fmla="*/ 204603 w 102"/>
                <a:gd name="T1" fmla="*/ 406578 h 101"/>
                <a:gd name="T2" fmla="*/ 322250 w 102"/>
                <a:gd name="T3" fmla="*/ 295253 h 101"/>
                <a:gd name="T4" fmla="*/ 204603 w 102"/>
                <a:gd name="T5" fmla="*/ 183928 h 101"/>
                <a:gd name="T6" fmla="*/ 86956 w 102"/>
                <a:gd name="T7" fmla="*/ 295253 h 101"/>
                <a:gd name="T8" fmla="*/ 204603 w 102"/>
                <a:gd name="T9" fmla="*/ 406578 h 101"/>
                <a:gd name="T10" fmla="*/ 173913 w 102"/>
                <a:gd name="T11" fmla="*/ 246851 h 101"/>
                <a:gd name="T12" fmla="*/ 179028 w 102"/>
                <a:gd name="T13" fmla="*/ 242011 h 101"/>
                <a:gd name="T14" fmla="*/ 184143 w 102"/>
                <a:gd name="T15" fmla="*/ 242011 h 101"/>
                <a:gd name="T16" fmla="*/ 260869 w 102"/>
                <a:gd name="T17" fmla="*/ 290413 h 101"/>
                <a:gd name="T18" fmla="*/ 260869 w 102"/>
                <a:gd name="T19" fmla="*/ 295253 h 101"/>
                <a:gd name="T20" fmla="*/ 260869 w 102"/>
                <a:gd name="T21" fmla="*/ 300094 h 101"/>
                <a:gd name="T22" fmla="*/ 184143 w 102"/>
                <a:gd name="T23" fmla="*/ 348496 h 101"/>
                <a:gd name="T24" fmla="*/ 179028 w 102"/>
                <a:gd name="T25" fmla="*/ 348496 h 101"/>
                <a:gd name="T26" fmla="*/ 179028 w 102"/>
                <a:gd name="T27" fmla="*/ 348496 h 101"/>
                <a:gd name="T28" fmla="*/ 173913 w 102"/>
                <a:gd name="T29" fmla="*/ 343655 h 101"/>
                <a:gd name="T30" fmla="*/ 173913 w 102"/>
                <a:gd name="T31" fmla="*/ 246851 h 101"/>
                <a:gd name="T32" fmla="*/ 506393 w 102"/>
                <a:gd name="T33" fmla="*/ 0 h 101"/>
                <a:gd name="T34" fmla="*/ 127877 w 102"/>
                <a:gd name="T35" fmla="*/ 0 h 101"/>
                <a:gd name="T36" fmla="*/ 117647 w 102"/>
                <a:gd name="T37" fmla="*/ 9680 h 101"/>
                <a:gd name="T38" fmla="*/ 117647 w 102"/>
                <a:gd name="T39" fmla="*/ 53242 h 101"/>
                <a:gd name="T40" fmla="*/ 71611 w 102"/>
                <a:gd name="T41" fmla="*/ 53242 h 101"/>
                <a:gd name="T42" fmla="*/ 61381 w 102"/>
                <a:gd name="T43" fmla="*/ 62923 h 101"/>
                <a:gd name="T44" fmla="*/ 61381 w 102"/>
                <a:gd name="T45" fmla="*/ 111325 h 101"/>
                <a:gd name="T46" fmla="*/ 15345 w 102"/>
                <a:gd name="T47" fmla="*/ 111325 h 101"/>
                <a:gd name="T48" fmla="*/ 0 w 102"/>
                <a:gd name="T49" fmla="*/ 121005 h 101"/>
                <a:gd name="T50" fmla="*/ 0 w 102"/>
                <a:gd name="T51" fmla="*/ 479182 h 101"/>
                <a:gd name="T52" fmla="*/ 15345 w 102"/>
                <a:gd name="T53" fmla="*/ 488862 h 101"/>
                <a:gd name="T54" fmla="*/ 388746 w 102"/>
                <a:gd name="T55" fmla="*/ 488862 h 101"/>
                <a:gd name="T56" fmla="*/ 404091 w 102"/>
                <a:gd name="T57" fmla="*/ 479182 h 101"/>
                <a:gd name="T58" fmla="*/ 404091 w 102"/>
                <a:gd name="T59" fmla="*/ 435620 h 101"/>
                <a:gd name="T60" fmla="*/ 450127 w 102"/>
                <a:gd name="T61" fmla="*/ 435620 h 101"/>
                <a:gd name="T62" fmla="*/ 465472 w 102"/>
                <a:gd name="T63" fmla="*/ 421099 h 101"/>
                <a:gd name="T64" fmla="*/ 465472 w 102"/>
                <a:gd name="T65" fmla="*/ 382377 h 101"/>
                <a:gd name="T66" fmla="*/ 506393 w 102"/>
                <a:gd name="T67" fmla="*/ 382377 h 101"/>
                <a:gd name="T68" fmla="*/ 521738 w 102"/>
                <a:gd name="T69" fmla="*/ 367857 h 101"/>
                <a:gd name="T70" fmla="*/ 521738 w 102"/>
                <a:gd name="T71" fmla="*/ 9680 h 101"/>
                <a:gd name="T72" fmla="*/ 506393 w 102"/>
                <a:gd name="T73" fmla="*/ 0 h 101"/>
                <a:gd name="T74" fmla="*/ 378516 w 102"/>
                <a:gd name="T75" fmla="*/ 464661 h 101"/>
                <a:gd name="T76" fmla="*/ 30690 w 102"/>
                <a:gd name="T77" fmla="*/ 464661 h 101"/>
                <a:gd name="T78" fmla="*/ 30690 w 102"/>
                <a:gd name="T79" fmla="*/ 135526 h 101"/>
                <a:gd name="T80" fmla="*/ 378516 w 102"/>
                <a:gd name="T81" fmla="*/ 135526 h 101"/>
                <a:gd name="T82" fmla="*/ 378516 w 102"/>
                <a:gd name="T83" fmla="*/ 464661 h 101"/>
                <a:gd name="T84" fmla="*/ 434782 w 102"/>
                <a:gd name="T85" fmla="*/ 406578 h 101"/>
                <a:gd name="T86" fmla="*/ 404091 w 102"/>
                <a:gd name="T87" fmla="*/ 406578 h 101"/>
                <a:gd name="T88" fmla="*/ 404091 w 102"/>
                <a:gd name="T89" fmla="*/ 121005 h 101"/>
                <a:gd name="T90" fmla="*/ 388746 w 102"/>
                <a:gd name="T91" fmla="*/ 111325 h 101"/>
                <a:gd name="T92" fmla="*/ 86956 w 102"/>
                <a:gd name="T93" fmla="*/ 111325 h 101"/>
                <a:gd name="T94" fmla="*/ 86956 w 102"/>
                <a:gd name="T95" fmla="*/ 77443 h 101"/>
                <a:gd name="T96" fmla="*/ 434782 w 102"/>
                <a:gd name="T97" fmla="*/ 77443 h 101"/>
                <a:gd name="T98" fmla="*/ 434782 w 102"/>
                <a:gd name="T99" fmla="*/ 406578 h 101"/>
                <a:gd name="T100" fmla="*/ 491048 w 102"/>
                <a:gd name="T101" fmla="*/ 353336 h 101"/>
                <a:gd name="T102" fmla="*/ 465472 w 102"/>
                <a:gd name="T103" fmla="*/ 353336 h 101"/>
                <a:gd name="T104" fmla="*/ 465472 w 102"/>
                <a:gd name="T105" fmla="*/ 62923 h 101"/>
                <a:gd name="T106" fmla="*/ 450127 w 102"/>
                <a:gd name="T107" fmla="*/ 53242 h 101"/>
                <a:gd name="T108" fmla="*/ 143222 w 102"/>
                <a:gd name="T109" fmla="*/ 53242 h 101"/>
                <a:gd name="T110" fmla="*/ 143222 w 102"/>
                <a:gd name="T111" fmla="*/ 24201 h 101"/>
                <a:gd name="T112" fmla="*/ 491048 w 102"/>
                <a:gd name="T113" fmla="*/ 24201 h 101"/>
                <a:gd name="T114" fmla="*/ 491048 w 102"/>
                <a:gd name="T115" fmla="*/ 353336 h 101"/>
                <a:gd name="T116" fmla="*/ 491048 w 102"/>
                <a:gd name="T117" fmla="*/ 353336 h 101"/>
                <a:gd name="T118" fmla="*/ 491048 w 102"/>
                <a:gd name="T119" fmla="*/ 353336 h 1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2" h="101">
                  <a:moveTo>
                    <a:pt x="40" y="84"/>
                  </a:moveTo>
                  <a:cubicBezTo>
                    <a:pt x="52" y="84"/>
                    <a:pt x="63" y="73"/>
                    <a:pt x="63" y="61"/>
                  </a:cubicBezTo>
                  <a:cubicBezTo>
                    <a:pt x="63" y="48"/>
                    <a:pt x="52" y="38"/>
                    <a:pt x="40" y="38"/>
                  </a:cubicBezTo>
                  <a:cubicBezTo>
                    <a:pt x="27" y="38"/>
                    <a:pt x="17" y="48"/>
                    <a:pt x="17" y="61"/>
                  </a:cubicBezTo>
                  <a:cubicBezTo>
                    <a:pt x="17" y="73"/>
                    <a:pt x="27" y="84"/>
                    <a:pt x="40" y="84"/>
                  </a:cubicBezTo>
                  <a:close/>
                  <a:moveTo>
                    <a:pt x="34" y="51"/>
                  </a:moveTo>
                  <a:cubicBezTo>
                    <a:pt x="34" y="50"/>
                    <a:pt x="35" y="50"/>
                    <a:pt x="35" y="50"/>
                  </a:cubicBezTo>
                  <a:cubicBezTo>
                    <a:pt x="35" y="49"/>
                    <a:pt x="36" y="50"/>
                    <a:pt x="36" y="50"/>
                  </a:cubicBezTo>
                  <a:cubicBezTo>
                    <a:pt x="51" y="60"/>
                    <a:pt x="51" y="60"/>
                    <a:pt x="51" y="60"/>
                  </a:cubicBezTo>
                  <a:cubicBezTo>
                    <a:pt x="51" y="60"/>
                    <a:pt x="51" y="60"/>
                    <a:pt x="51" y="61"/>
                  </a:cubicBezTo>
                  <a:cubicBezTo>
                    <a:pt x="51" y="61"/>
                    <a:pt x="51" y="62"/>
                    <a:pt x="51" y="62"/>
                  </a:cubicBezTo>
                  <a:cubicBezTo>
                    <a:pt x="36" y="72"/>
                    <a:pt x="36" y="72"/>
                    <a:pt x="36" y="72"/>
                  </a:cubicBezTo>
                  <a:cubicBezTo>
                    <a:pt x="36" y="72"/>
                    <a:pt x="36" y="72"/>
                    <a:pt x="35" y="72"/>
                  </a:cubicBezTo>
                  <a:cubicBezTo>
                    <a:pt x="35" y="72"/>
                    <a:pt x="35" y="72"/>
                    <a:pt x="35" y="72"/>
                  </a:cubicBezTo>
                  <a:cubicBezTo>
                    <a:pt x="35" y="72"/>
                    <a:pt x="34" y="71"/>
                    <a:pt x="34" y="71"/>
                  </a:cubicBezTo>
                  <a:lnTo>
                    <a:pt x="34" y="51"/>
                  </a:lnTo>
                  <a:close/>
                  <a:moveTo>
                    <a:pt x="99" y="0"/>
                  </a:moveTo>
                  <a:cubicBezTo>
                    <a:pt x="25" y="0"/>
                    <a:pt x="25" y="0"/>
                    <a:pt x="25" y="0"/>
                  </a:cubicBezTo>
                  <a:cubicBezTo>
                    <a:pt x="24" y="0"/>
                    <a:pt x="23" y="1"/>
                    <a:pt x="23" y="2"/>
                  </a:cubicBezTo>
                  <a:cubicBezTo>
                    <a:pt x="23" y="11"/>
                    <a:pt x="23" y="11"/>
                    <a:pt x="23" y="11"/>
                  </a:cubicBezTo>
                  <a:cubicBezTo>
                    <a:pt x="14" y="11"/>
                    <a:pt x="14" y="11"/>
                    <a:pt x="14" y="11"/>
                  </a:cubicBezTo>
                  <a:cubicBezTo>
                    <a:pt x="13" y="11"/>
                    <a:pt x="12" y="12"/>
                    <a:pt x="12" y="13"/>
                  </a:cubicBezTo>
                  <a:cubicBezTo>
                    <a:pt x="12" y="23"/>
                    <a:pt x="12" y="23"/>
                    <a:pt x="12" y="23"/>
                  </a:cubicBezTo>
                  <a:cubicBezTo>
                    <a:pt x="3" y="23"/>
                    <a:pt x="3" y="23"/>
                    <a:pt x="3" y="23"/>
                  </a:cubicBezTo>
                  <a:cubicBezTo>
                    <a:pt x="1" y="23"/>
                    <a:pt x="0" y="24"/>
                    <a:pt x="0" y="25"/>
                  </a:cubicBezTo>
                  <a:cubicBezTo>
                    <a:pt x="0" y="99"/>
                    <a:pt x="0" y="99"/>
                    <a:pt x="0" y="99"/>
                  </a:cubicBezTo>
                  <a:cubicBezTo>
                    <a:pt x="0" y="100"/>
                    <a:pt x="1" y="101"/>
                    <a:pt x="3" y="101"/>
                  </a:cubicBezTo>
                  <a:cubicBezTo>
                    <a:pt x="76" y="101"/>
                    <a:pt x="76" y="101"/>
                    <a:pt x="76" y="101"/>
                  </a:cubicBezTo>
                  <a:cubicBezTo>
                    <a:pt x="78" y="101"/>
                    <a:pt x="79" y="100"/>
                    <a:pt x="79" y="99"/>
                  </a:cubicBezTo>
                  <a:cubicBezTo>
                    <a:pt x="79" y="90"/>
                    <a:pt x="79" y="90"/>
                    <a:pt x="79" y="90"/>
                  </a:cubicBezTo>
                  <a:cubicBezTo>
                    <a:pt x="88" y="90"/>
                    <a:pt x="88" y="90"/>
                    <a:pt x="88" y="90"/>
                  </a:cubicBezTo>
                  <a:cubicBezTo>
                    <a:pt x="89" y="90"/>
                    <a:pt x="91" y="88"/>
                    <a:pt x="91" y="87"/>
                  </a:cubicBezTo>
                  <a:cubicBezTo>
                    <a:pt x="91" y="79"/>
                    <a:pt x="91" y="79"/>
                    <a:pt x="91" y="79"/>
                  </a:cubicBezTo>
                  <a:cubicBezTo>
                    <a:pt x="99" y="79"/>
                    <a:pt x="99" y="79"/>
                    <a:pt x="99" y="79"/>
                  </a:cubicBezTo>
                  <a:cubicBezTo>
                    <a:pt x="100" y="79"/>
                    <a:pt x="102" y="78"/>
                    <a:pt x="102" y="76"/>
                  </a:cubicBezTo>
                  <a:cubicBezTo>
                    <a:pt x="102" y="2"/>
                    <a:pt x="102" y="2"/>
                    <a:pt x="102" y="2"/>
                  </a:cubicBezTo>
                  <a:cubicBezTo>
                    <a:pt x="102" y="1"/>
                    <a:pt x="100" y="0"/>
                    <a:pt x="99" y="0"/>
                  </a:cubicBezTo>
                  <a:close/>
                  <a:moveTo>
                    <a:pt x="74" y="96"/>
                  </a:moveTo>
                  <a:cubicBezTo>
                    <a:pt x="6" y="96"/>
                    <a:pt x="6" y="96"/>
                    <a:pt x="6" y="96"/>
                  </a:cubicBezTo>
                  <a:cubicBezTo>
                    <a:pt x="6" y="28"/>
                    <a:pt x="6" y="28"/>
                    <a:pt x="6" y="28"/>
                  </a:cubicBezTo>
                  <a:cubicBezTo>
                    <a:pt x="74" y="28"/>
                    <a:pt x="74" y="28"/>
                    <a:pt x="74" y="28"/>
                  </a:cubicBezTo>
                  <a:lnTo>
                    <a:pt x="74" y="96"/>
                  </a:lnTo>
                  <a:close/>
                  <a:moveTo>
                    <a:pt x="85" y="84"/>
                  </a:moveTo>
                  <a:cubicBezTo>
                    <a:pt x="79" y="84"/>
                    <a:pt x="79" y="84"/>
                    <a:pt x="79" y="84"/>
                  </a:cubicBezTo>
                  <a:cubicBezTo>
                    <a:pt x="79" y="25"/>
                    <a:pt x="79" y="25"/>
                    <a:pt x="79" y="25"/>
                  </a:cubicBezTo>
                  <a:cubicBezTo>
                    <a:pt x="79" y="24"/>
                    <a:pt x="78" y="23"/>
                    <a:pt x="76" y="23"/>
                  </a:cubicBezTo>
                  <a:cubicBezTo>
                    <a:pt x="17" y="23"/>
                    <a:pt x="17" y="23"/>
                    <a:pt x="17" y="23"/>
                  </a:cubicBezTo>
                  <a:cubicBezTo>
                    <a:pt x="17" y="16"/>
                    <a:pt x="17" y="16"/>
                    <a:pt x="17" y="16"/>
                  </a:cubicBezTo>
                  <a:cubicBezTo>
                    <a:pt x="85" y="16"/>
                    <a:pt x="85" y="16"/>
                    <a:pt x="85" y="16"/>
                  </a:cubicBezTo>
                  <a:lnTo>
                    <a:pt x="85" y="84"/>
                  </a:lnTo>
                  <a:close/>
                  <a:moveTo>
                    <a:pt x="96" y="73"/>
                  </a:moveTo>
                  <a:cubicBezTo>
                    <a:pt x="91" y="73"/>
                    <a:pt x="91" y="73"/>
                    <a:pt x="91" y="73"/>
                  </a:cubicBezTo>
                  <a:cubicBezTo>
                    <a:pt x="91" y="13"/>
                    <a:pt x="91" y="13"/>
                    <a:pt x="91" y="13"/>
                  </a:cubicBezTo>
                  <a:cubicBezTo>
                    <a:pt x="91" y="12"/>
                    <a:pt x="89" y="11"/>
                    <a:pt x="88" y="11"/>
                  </a:cubicBezTo>
                  <a:cubicBezTo>
                    <a:pt x="28" y="11"/>
                    <a:pt x="28" y="11"/>
                    <a:pt x="28" y="11"/>
                  </a:cubicBezTo>
                  <a:cubicBezTo>
                    <a:pt x="28" y="5"/>
                    <a:pt x="28" y="5"/>
                    <a:pt x="28" y="5"/>
                  </a:cubicBezTo>
                  <a:cubicBezTo>
                    <a:pt x="96" y="5"/>
                    <a:pt x="96" y="5"/>
                    <a:pt x="96" y="5"/>
                  </a:cubicBezTo>
                  <a:lnTo>
                    <a:pt x="96" y="73"/>
                  </a:lnTo>
                  <a:close/>
                  <a:moveTo>
                    <a:pt x="96" y="73"/>
                  </a:moveTo>
                  <a:cubicBezTo>
                    <a:pt x="96" y="73"/>
                    <a:pt x="96" y="73"/>
                    <a:pt x="96" y="7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48" name="Group 83">
              <a:extLst>
                <a:ext uri="{FF2B5EF4-FFF2-40B4-BE49-F238E27FC236}">
                  <a16:creationId xmlns:a16="http://schemas.microsoft.com/office/drawing/2014/main" id="{0BBEA41B-BD31-48C1-B9E9-49568CEB07D8}"/>
                </a:ext>
              </a:extLst>
            </p:cNvPr>
            <p:cNvGrpSpPr/>
            <p:nvPr/>
          </p:nvGrpSpPr>
          <p:grpSpPr>
            <a:xfrm>
              <a:off x="4271853" y="4602354"/>
              <a:ext cx="599791" cy="446348"/>
              <a:chOff x="8236208" y="2550087"/>
              <a:chExt cx="188218" cy="175580"/>
            </a:xfrm>
            <a:solidFill>
              <a:schemeClr val="bg1"/>
            </a:solidFill>
          </p:grpSpPr>
          <p:sp>
            <p:nvSpPr>
              <p:cNvPr id="149" name="Freeform 597">
                <a:extLst>
                  <a:ext uri="{FF2B5EF4-FFF2-40B4-BE49-F238E27FC236}">
                    <a16:creationId xmlns:a16="http://schemas.microsoft.com/office/drawing/2014/main" id="{74A232DC-C43F-4488-951A-DAA0920C7D87}"/>
                  </a:ext>
                </a:extLst>
              </p:cNvPr>
              <p:cNvSpPr>
                <a:spLocks noEditPoints="1"/>
              </p:cNvSpPr>
              <p:nvPr/>
            </p:nvSpPr>
            <p:spPr bwMode="auto">
              <a:xfrm>
                <a:off x="8236208" y="2550087"/>
                <a:ext cx="188218" cy="175580"/>
              </a:xfrm>
              <a:custGeom>
                <a:avLst/>
                <a:gdLst>
                  <a:gd name="T0" fmla="*/ 124 w 125"/>
                  <a:gd name="T1" fmla="*/ 19 h 121"/>
                  <a:gd name="T2" fmla="*/ 121 w 125"/>
                  <a:gd name="T3" fmla="*/ 17 h 121"/>
                  <a:gd name="T4" fmla="*/ 52 w 125"/>
                  <a:gd name="T5" fmla="*/ 1 h 121"/>
                  <a:gd name="T6" fmla="*/ 47 w 125"/>
                  <a:gd name="T7" fmla="*/ 4 h 121"/>
                  <a:gd name="T8" fmla="*/ 20 w 125"/>
                  <a:gd name="T9" fmla="*/ 70 h 121"/>
                  <a:gd name="T10" fmla="*/ 29 w 125"/>
                  <a:gd name="T11" fmla="*/ 74 h 121"/>
                  <a:gd name="T12" fmla="*/ 54 w 125"/>
                  <a:gd name="T13" fmla="*/ 10 h 121"/>
                  <a:gd name="T14" fmla="*/ 114 w 125"/>
                  <a:gd name="T15" fmla="*/ 25 h 121"/>
                  <a:gd name="T16" fmla="*/ 93 w 125"/>
                  <a:gd name="T17" fmla="*/ 84 h 121"/>
                  <a:gd name="T18" fmla="*/ 73 w 125"/>
                  <a:gd name="T19" fmla="*/ 112 h 121"/>
                  <a:gd name="T20" fmla="*/ 73 w 125"/>
                  <a:gd name="T21" fmla="*/ 112 h 121"/>
                  <a:gd name="T22" fmla="*/ 57 w 125"/>
                  <a:gd name="T23" fmla="*/ 93 h 121"/>
                  <a:gd name="T24" fmla="*/ 3 w 125"/>
                  <a:gd name="T25" fmla="*/ 71 h 121"/>
                  <a:gd name="T26" fmla="*/ 18 w 125"/>
                  <a:gd name="T27" fmla="*/ 101 h 121"/>
                  <a:gd name="T28" fmla="*/ 57 w 125"/>
                  <a:gd name="T29" fmla="*/ 119 h 121"/>
                  <a:gd name="T30" fmla="*/ 70 w 125"/>
                  <a:gd name="T31" fmla="*/ 121 h 121"/>
                  <a:gd name="T32" fmla="*/ 102 w 125"/>
                  <a:gd name="T33" fmla="*/ 87 h 121"/>
                  <a:gd name="T34" fmla="*/ 124 w 125"/>
                  <a:gd name="T35" fmla="*/ 23 h 121"/>
                  <a:gd name="T36" fmla="*/ 124 w 125"/>
                  <a:gd name="T37" fmla="*/ 19 h 121"/>
                  <a:gd name="T38" fmla="*/ 124 w 125"/>
                  <a:gd name="T39" fmla="*/ 19 h 121"/>
                  <a:gd name="T40" fmla="*/ 124 w 125"/>
                  <a:gd name="T41"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21">
                    <a:moveTo>
                      <a:pt x="124" y="19"/>
                    </a:moveTo>
                    <a:cubicBezTo>
                      <a:pt x="123" y="18"/>
                      <a:pt x="122" y="17"/>
                      <a:pt x="121" y="17"/>
                    </a:cubicBezTo>
                    <a:cubicBezTo>
                      <a:pt x="52" y="1"/>
                      <a:pt x="52" y="1"/>
                      <a:pt x="52" y="1"/>
                    </a:cubicBezTo>
                    <a:cubicBezTo>
                      <a:pt x="50" y="0"/>
                      <a:pt x="47" y="1"/>
                      <a:pt x="47" y="4"/>
                    </a:cubicBezTo>
                    <a:cubicBezTo>
                      <a:pt x="20" y="70"/>
                      <a:pt x="20" y="70"/>
                      <a:pt x="20" y="70"/>
                    </a:cubicBezTo>
                    <a:cubicBezTo>
                      <a:pt x="29" y="74"/>
                      <a:pt x="29" y="74"/>
                      <a:pt x="29" y="74"/>
                    </a:cubicBezTo>
                    <a:cubicBezTo>
                      <a:pt x="54" y="10"/>
                      <a:pt x="54" y="10"/>
                      <a:pt x="54" y="10"/>
                    </a:cubicBezTo>
                    <a:cubicBezTo>
                      <a:pt x="114" y="25"/>
                      <a:pt x="114" y="25"/>
                      <a:pt x="114" y="25"/>
                    </a:cubicBezTo>
                    <a:cubicBezTo>
                      <a:pt x="110" y="37"/>
                      <a:pt x="101" y="61"/>
                      <a:pt x="93" y="84"/>
                    </a:cubicBezTo>
                    <a:cubicBezTo>
                      <a:pt x="85" y="103"/>
                      <a:pt x="81" y="110"/>
                      <a:pt x="73" y="112"/>
                    </a:cubicBezTo>
                    <a:cubicBezTo>
                      <a:pt x="73" y="112"/>
                      <a:pt x="73" y="112"/>
                      <a:pt x="73" y="112"/>
                    </a:cubicBezTo>
                    <a:cubicBezTo>
                      <a:pt x="56" y="114"/>
                      <a:pt x="57" y="93"/>
                      <a:pt x="57" y="93"/>
                    </a:cubicBezTo>
                    <a:cubicBezTo>
                      <a:pt x="3" y="71"/>
                      <a:pt x="3" y="71"/>
                      <a:pt x="3" y="71"/>
                    </a:cubicBezTo>
                    <a:cubicBezTo>
                      <a:pt x="0" y="95"/>
                      <a:pt x="18" y="101"/>
                      <a:pt x="18" y="101"/>
                    </a:cubicBezTo>
                    <a:cubicBezTo>
                      <a:pt x="57" y="119"/>
                      <a:pt x="57" y="119"/>
                      <a:pt x="57" y="119"/>
                    </a:cubicBezTo>
                    <a:cubicBezTo>
                      <a:pt x="57" y="119"/>
                      <a:pt x="63" y="121"/>
                      <a:pt x="70" y="121"/>
                    </a:cubicBezTo>
                    <a:cubicBezTo>
                      <a:pt x="87" y="121"/>
                      <a:pt x="94" y="108"/>
                      <a:pt x="102" y="87"/>
                    </a:cubicBezTo>
                    <a:cubicBezTo>
                      <a:pt x="113" y="57"/>
                      <a:pt x="124" y="24"/>
                      <a:pt x="124" y="23"/>
                    </a:cubicBezTo>
                    <a:cubicBezTo>
                      <a:pt x="125" y="22"/>
                      <a:pt x="125" y="21"/>
                      <a:pt x="124" y="19"/>
                    </a:cubicBezTo>
                    <a:close/>
                    <a:moveTo>
                      <a:pt x="124" y="19"/>
                    </a:moveTo>
                    <a:cubicBezTo>
                      <a:pt x="124" y="19"/>
                      <a:pt x="124" y="19"/>
                      <a:pt x="124"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50" name="Freeform 598">
                <a:extLst>
                  <a:ext uri="{FF2B5EF4-FFF2-40B4-BE49-F238E27FC236}">
                    <a16:creationId xmlns:a16="http://schemas.microsoft.com/office/drawing/2014/main" id="{C97447F1-723E-44A0-8921-22983724003C}"/>
                  </a:ext>
                </a:extLst>
              </p:cNvPr>
              <p:cNvSpPr>
                <a:spLocks noEditPoints="1"/>
              </p:cNvSpPr>
              <p:nvPr/>
            </p:nvSpPr>
            <p:spPr bwMode="auto">
              <a:xfrm>
                <a:off x="8337556" y="2594679"/>
                <a:ext cx="46331" cy="25083"/>
              </a:xfrm>
              <a:custGeom>
                <a:avLst/>
                <a:gdLst>
                  <a:gd name="T0" fmla="*/ 25 w 31"/>
                  <a:gd name="T1" fmla="*/ 16 h 17"/>
                  <a:gd name="T2" fmla="*/ 26 w 31"/>
                  <a:gd name="T3" fmla="*/ 17 h 17"/>
                  <a:gd name="T4" fmla="*/ 30 w 31"/>
                  <a:gd name="T5" fmla="*/ 13 h 17"/>
                  <a:gd name="T6" fmla="*/ 27 w 31"/>
                  <a:gd name="T7" fmla="*/ 7 h 17"/>
                  <a:gd name="T8" fmla="*/ 7 w 31"/>
                  <a:gd name="T9" fmla="*/ 1 h 17"/>
                  <a:gd name="T10" fmla="*/ 1 w 31"/>
                  <a:gd name="T11" fmla="*/ 4 h 17"/>
                  <a:gd name="T12" fmla="*/ 4 w 31"/>
                  <a:gd name="T13" fmla="*/ 10 h 17"/>
                  <a:gd name="T14" fmla="*/ 25 w 31"/>
                  <a:gd name="T15" fmla="*/ 16 h 17"/>
                  <a:gd name="T16" fmla="*/ 25 w 31"/>
                  <a:gd name="T17" fmla="*/ 16 h 17"/>
                  <a:gd name="T18" fmla="*/ 25 w 31"/>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7">
                    <a:moveTo>
                      <a:pt x="25" y="16"/>
                    </a:moveTo>
                    <a:cubicBezTo>
                      <a:pt x="25" y="16"/>
                      <a:pt x="25" y="17"/>
                      <a:pt x="26" y="17"/>
                    </a:cubicBezTo>
                    <a:cubicBezTo>
                      <a:pt x="28" y="17"/>
                      <a:pt x="30" y="15"/>
                      <a:pt x="30" y="13"/>
                    </a:cubicBezTo>
                    <a:cubicBezTo>
                      <a:pt x="31" y="11"/>
                      <a:pt x="30" y="8"/>
                      <a:pt x="27" y="7"/>
                    </a:cubicBezTo>
                    <a:cubicBezTo>
                      <a:pt x="7" y="1"/>
                      <a:pt x="7" y="1"/>
                      <a:pt x="7" y="1"/>
                    </a:cubicBezTo>
                    <a:cubicBezTo>
                      <a:pt x="4" y="0"/>
                      <a:pt x="2" y="2"/>
                      <a:pt x="1" y="4"/>
                    </a:cubicBezTo>
                    <a:cubicBezTo>
                      <a:pt x="0" y="7"/>
                      <a:pt x="2" y="9"/>
                      <a:pt x="4" y="10"/>
                    </a:cubicBezTo>
                    <a:lnTo>
                      <a:pt x="25" y="16"/>
                    </a:lnTo>
                    <a:close/>
                    <a:moveTo>
                      <a:pt x="25" y="16"/>
                    </a:moveTo>
                    <a:cubicBezTo>
                      <a:pt x="25" y="16"/>
                      <a:pt x="25" y="16"/>
                      <a:pt x="25"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51" name="Freeform 599">
                <a:extLst>
                  <a:ext uri="{FF2B5EF4-FFF2-40B4-BE49-F238E27FC236}">
                    <a16:creationId xmlns:a16="http://schemas.microsoft.com/office/drawing/2014/main" id="{662C47E0-5F71-4021-83C4-C1CC6D61022C}"/>
                  </a:ext>
                </a:extLst>
              </p:cNvPr>
              <p:cNvSpPr>
                <a:spLocks noEditPoints="1"/>
              </p:cNvSpPr>
              <p:nvPr/>
            </p:nvSpPr>
            <p:spPr bwMode="auto">
              <a:xfrm>
                <a:off x="8325974" y="2622549"/>
                <a:ext cx="46331" cy="22296"/>
              </a:xfrm>
              <a:custGeom>
                <a:avLst/>
                <a:gdLst>
                  <a:gd name="T0" fmla="*/ 1 w 31"/>
                  <a:gd name="T1" fmla="*/ 4 h 17"/>
                  <a:gd name="T2" fmla="*/ 4 w 31"/>
                  <a:gd name="T3" fmla="*/ 10 h 17"/>
                  <a:gd name="T4" fmla="*/ 24 w 31"/>
                  <a:gd name="T5" fmla="*/ 17 h 17"/>
                  <a:gd name="T6" fmla="*/ 25 w 31"/>
                  <a:gd name="T7" fmla="*/ 17 h 17"/>
                  <a:gd name="T8" fmla="*/ 30 w 31"/>
                  <a:gd name="T9" fmla="*/ 14 h 17"/>
                  <a:gd name="T10" fmla="*/ 27 w 31"/>
                  <a:gd name="T11" fmla="*/ 8 h 17"/>
                  <a:gd name="T12" fmla="*/ 7 w 31"/>
                  <a:gd name="T13" fmla="*/ 1 h 17"/>
                  <a:gd name="T14" fmla="*/ 1 w 31"/>
                  <a:gd name="T15" fmla="*/ 4 h 17"/>
                  <a:gd name="T16" fmla="*/ 1 w 31"/>
                  <a:gd name="T17" fmla="*/ 4 h 17"/>
                  <a:gd name="T18" fmla="*/ 1 w 31"/>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7">
                    <a:moveTo>
                      <a:pt x="1" y="4"/>
                    </a:moveTo>
                    <a:cubicBezTo>
                      <a:pt x="0" y="7"/>
                      <a:pt x="1" y="9"/>
                      <a:pt x="4" y="10"/>
                    </a:cubicBezTo>
                    <a:cubicBezTo>
                      <a:pt x="24" y="17"/>
                      <a:pt x="24" y="17"/>
                      <a:pt x="24" y="17"/>
                    </a:cubicBezTo>
                    <a:cubicBezTo>
                      <a:pt x="25" y="17"/>
                      <a:pt x="25" y="17"/>
                      <a:pt x="25" y="17"/>
                    </a:cubicBezTo>
                    <a:cubicBezTo>
                      <a:pt x="27" y="17"/>
                      <a:pt x="29" y="16"/>
                      <a:pt x="30" y="14"/>
                    </a:cubicBezTo>
                    <a:cubicBezTo>
                      <a:pt x="31" y="12"/>
                      <a:pt x="29" y="9"/>
                      <a:pt x="27" y="8"/>
                    </a:cubicBezTo>
                    <a:cubicBezTo>
                      <a:pt x="7" y="1"/>
                      <a:pt x="7" y="1"/>
                      <a:pt x="7" y="1"/>
                    </a:cubicBezTo>
                    <a:cubicBezTo>
                      <a:pt x="4" y="0"/>
                      <a:pt x="2" y="2"/>
                      <a:pt x="1" y="4"/>
                    </a:cubicBezTo>
                    <a:close/>
                    <a:moveTo>
                      <a:pt x="1" y="4"/>
                    </a:moveTo>
                    <a:cubicBezTo>
                      <a:pt x="1" y="4"/>
                      <a:pt x="1" y="4"/>
                      <a:pt x="1"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52" name="Freeform 600">
                <a:extLst>
                  <a:ext uri="{FF2B5EF4-FFF2-40B4-BE49-F238E27FC236}">
                    <a16:creationId xmlns:a16="http://schemas.microsoft.com/office/drawing/2014/main" id="{D50958AA-606F-4917-AEC6-8AC4CF4F8FD4}"/>
                  </a:ext>
                </a:extLst>
              </p:cNvPr>
              <p:cNvSpPr>
                <a:spLocks noEditPoints="1"/>
              </p:cNvSpPr>
              <p:nvPr/>
            </p:nvSpPr>
            <p:spPr bwMode="auto">
              <a:xfrm>
                <a:off x="8314390" y="2650418"/>
                <a:ext cx="46331" cy="25083"/>
              </a:xfrm>
              <a:custGeom>
                <a:avLst/>
                <a:gdLst>
                  <a:gd name="T0" fmla="*/ 7 w 31"/>
                  <a:gd name="T1" fmla="*/ 1 h 17"/>
                  <a:gd name="T2" fmla="*/ 1 w 31"/>
                  <a:gd name="T3" fmla="*/ 4 h 17"/>
                  <a:gd name="T4" fmla="*/ 4 w 31"/>
                  <a:gd name="T5" fmla="*/ 10 h 17"/>
                  <a:gd name="T6" fmla="*/ 24 w 31"/>
                  <a:gd name="T7" fmla="*/ 17 h 17"/>
                  <a:gd name="T8" fmla="*/ 26 w 31"/>
                  <a:gd name="T9" fmla="*/ 17 h 17"/>
                  <a:gd name="T10" fmla="*/ 30 w 31"/>
                  <a:gd name="T11" fmla="*/ 14 h 17"/>
                  <a:gd name="T12" fmla="*/ 27 w 31"/>
                  <a:gd name="T13" fmla="*/ 8 h 17"/>
                  <a:gd name="T14" fmla="*/ 7 w 31"/>
                  <a:gd name="T15" fmla="*/ 1 h 17"/>
                  <a:gd name="T16" fmla="*/ 7 w 31"/>
                  <a:gd name="T17" fmla="*/ 1 h 17"/>
                  <a:gd name="T18" fmla="*/ 7 w 3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7">
                    <a:moveTo>
                      <a:pt x="7" y="1"/>
                    </a:moveTo>
                    <a:cubicBezTo>
                      <a:pt x="5" y="0"/>
                      <a:pt x="2" y="1"/>
                      <a:pt x="1" y="4"/>
                    </a:cubicBezTo>
                    <a:cubicBezTo>
                      <a:pt x="0" y="6"/>
                      <a:pt x="2" y="9"/>
                      <a:pt x="4" y="10"/>
                    </a:cubicBezTo>
                    <a:cubicBezTo>
                      <a:pt x="24" y="17"/>
                      <a:pt x="24" y="17"/>
                      <a:pt x="24" y="17"/>
                    </a:cubicBezTo>
                    <a:cubicBezTo>
                      <a:pt x="25" y="17"/>
                      <a:pt x="25" y="17"/>
                      <a:pt x="26" y="17"/>
                    </a:cubicBezTo>
                    <a:cubicBezTo>
                      <a:pt x="28" y="17"/>
                      <a:pt x="30" y="16"/>
                      <a:pt x="30" y="14"/>
                    </a:cubicBezTo>
                    <a:cubicBezTo>
                      <a:pt x="31" y="11"/>
                      <a:pt x="30" y="9"/>
                      <a:pt x="27" y="8"/>
                    </a:cubicBezTo>
                    <a:lnTo>
                      <a:pt x="7" y="1"/>
                    </a:lnTo>
                    <a:close/>
                    <a:moveTo>
                      <a:pt x="7" y="1"/>
                    </a:moveTo>
                    <a:cubicBezTo>
                      <a:pt x="7" y="1"/>
                      <a:pt x="7" y="1"/>
                      <a:pt x="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53" name="Freeform 601">
                <a:extLst>
                  <a:ext uri="{FF2B5EF4-FFF2-40B4-BE49-F238E27FC236}">
                    <a16:creationId xmlns:a16="http://schemas.microsoft.com/office/drawing/2014/main" id="{C62F2CC7-33A6-4EE9-8A16-8E6AF199BEAC}"/>
                  </a:ext>
                </a:extLst>
              </p:cNvPr>
              <p:cNvSpPr>
                <a:spLocks noEditPoints="1"/>
              </p:cNvSpPr>
              <p:nvPr/>
            </p:nvSpPr>
            <p:spPr bwMode="auto">
              <a:xfrm>
                <a:off x="8314390" y="2589106"/>
                <a:ext cx="17374" cy="13935"/>
              </a:xfrm>
              <a:custGeom>
                <a:avLst/>
                <a:gdLst>
                  <a:gd name="T0" fmla="*/ 5 w 11"/>
                  <a:gd name="T1" fmla="*/ 0 h 10"/>
                  <a:gd name="T2" fmla="*/ 11 w 11"/>
                  <a:gd name="T3" fmla="*/ 5 h 10"/>
                  <a:gd name="T4" fmla="*/ 5 w 11"/>
                  <a:gd name="T5" fmla="*/ 10 h 10"/>
                  <a:gd name="T6" fmla="*/ 0 w 11"/>
                  <a:gd name="T7" fmla="*/ 5 h 10"/>
                  <a:gd name="T8" fmla="*/ 5 w 11"/>
                  <a:gd name="T9" fmla="*/ 0 h 10"/>
                  <a:gd name="T10" fmla="*/ 5 w 11"/>
                  <a:gd name="T11" fmla="*/ 0 h 10"/>
                  <a:gd name="T12" fmla="*/ 5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0"/>
                    </a:moveTo>
                    <a:cubicBezTo>
                      <a:pt x="8" y="0"/>
                      <a:pt x="11" y="2"/>
                      <a:pt x="11" y="5"/>
                    </a:cubicBezTo>
                    <a:cubicBezTo>
                      <a:pt x="11" y="7"/>
                      <a:pt x="8" y="10"/>
                      <a:pt x="5" y="10"/>
                    </a:cubicBezTo>
                    <a:cubicBezTo>
                      <a:pt x="3" y="10"/>
                      <a:pt x="0" y="7"/>
                      <a:pt x="0" y="5"/>
                    </a:cubicBezTo>
                    <a:cubicBezTo>
                      <a:pt x="0" y="2"/>
                      <a:pt x="3" y="0"/>
                      <a:pt x="5" y="0"/>
                    </a:cubicBezTo>
                    <a:close/>
                    <a:moveTo>
                      <a:pt x="5" y="0"/>
                    </a:move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54" name="Freeform 602">
                <a:extLst>
                  <a:ext uri="{FF2B5EF4-FFF2-40B4-BE49-F238E27FC236}">
                    <a16:creationId xmlns:a16="http://schemas.microsoft.com/office/drawing/2014/main" id="{C7AAB110-A2CB-425C-BC8A-93219107EA55}"/>
                  </a:ext>
                </a:extLst>
              </p:cNvPr>
              <p:cNvSpPr>
                <a:spLocks noEditPoints="1"/>
              </p:cNvSpPr>
              <p:nvPr/>
            </p:nvSpPr>
            <p:spPr bwMode="auto">
              <a:xfrm>
                <a:off x="8305704" y="2614187"/>
                <a:ext cx="14479" cy="13935"/>
              </a:xfrm>
              <a:custGeom>
                <a:avLst/>
                <a:gdLst>
                  <a:gd name="T0" fmla="*/ 5 w 10"/>
                  <a:gd name="T1" fmla="*/ 0 h 10"/>
                  <a:gd name="T2" fmla="*/ 10 w 10"/>
                  <a:gd name="T3" fmla="*/ 5 h 10"/>
                  <a:gd name="T4" fmla="*/ 5 w 10"/>
                  <a:gd name="T5" fmla="*/ 10 h 10"/>
                  <a:gd name="T6" fmla="*/ 0 w 10"/>
                  <a:gd name="T7" fmla="*/ 5 h 10"/>
                  <a:gd name="T8" fmla="*/ 5 w 10"/>
                  <a:gd name="T9" fmla="*/ 0 h 10"/>
                  <a:gd name="T10" fmla="*/ 5 w 10"/>
                  <a:gd name="T11" fmla="*/ 0 h 10"/>
                  <a:gd name="T12" fmla="*/ 5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0"/>
                    </a:moveTo>
                    <a:cubicBezTo>
                      <a:pt x="8" y="0"/>
                      <a:pt x="10" y="3"/>
                      <a:pt x="10" y="5"/>
                    </a:cubicBezTo>
                    <a:cubicBezTo>
                      <a:pt x="10" y="8"/>
                      <a:pt x="8" y="10"/>
                      <a:pt x="5" y="10"/>
                    </a:cubicBezTo>
                    <a:cubicBezTo>
                      <a:pt x="2" y="10"/>
                      <a:pt x="0" y="8"/>
                      <a:pt x="0" y="5"/>
                    </a:cubicBezTo>
                    <a:cubicBezTo>
                      <a:pt x="0" y="3"/>
                      <a:pt x="2" y="0"/>
                      <a:pt x="5" y="0"/>
                    </a:cubicBezTo>
                    <a:close/>
                    <a:moveTo>
                      <a:pt x="5" y="0"/>
                    </a:move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sp>
            <p:nvSpPr>
              <p:cNvPr id="155" name="Freeform 603">
                <a:extLst>
                  <a:ext uri="{FF2B5EF4-FFF2-40B4-BE49-F238E27FC236}">
                    <a16:creationId xmlns:a16="http://schemas.microsoft.com/office/drawing/2014/main" id="{67BAE3D1-1CC1-4E17-BD36-0DF029B3FA2A}"/>
                  </a:ext>
                </a:extLst>
              </p:cNvPr>
              <p:cNvSpPr>
                <a:spLocks noEditPoints="1"/>
              </p:cNvSpPr>
              <p:nvPr/>
            </p:nvSpPr>
            <p:spPr bwMode="auto">
              <a:xfrm>
                <a:off x="8291225" y="2642058"/>
                <a:ext cx="17374" cy="16722"/>
              </a:xfrm>
              <a:custGeom>
                <a:avLst/>
                <a:gdLst>
                  <a:gd name="T0" fmla="*/ 5 w 10"/>
                  <a:gd name="T1" fmla="*/ 0 h 10"/>
                  <a:gd name="T2" fmla="*/ 10 w 10"/>
                  <a:gd name="T3" fmla="*/ 5 h 10"/>
                  <a:gd name="T4" fmla="*/ 5 w 10"/>
                  <a:gd name="T5" fmla="*/ 10 h 10"/>
                  <a:gd name="T6" fmla="*/ 0 w 10"/>
                  <a:gd name="T7" fmla="*/ 5 h 10"/>
                  <a:gd name="T8" fmla="*/ 5 w 10"/>
                  <a:gd name="T9" fmla="*/ 0 h 10"/>
                  <a:gd name="T10" fmla="*/ 5 w 10"/>
                  <a:gd name="T11" fmla="*/ 0 h 10"/>
                  <a:gd name="T12" fmla="*/ 5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0"/>
                    </a:moveTo>
                    <a:cubicBezTo>
                      <a:pt x="8" y="0"/>
                      <a:pt x="10" y="2"/>
                      <a:pt x="10" y="5"/>
                    </a:cubicBezTo>
                    <a:cubicBezTo>
                      <a:pt x="10" y="8"/>
                      <a:pt x="8" y="10"/>
                      <a:pt x="5" y="10"/>
                    </a:cubicBezTo>
                    <a:cubicBezTo>
                      <a:pt x="2" y="10"/>
                      <a:pt x="0" y="8"/>
                      <a:pt x="0" y="5"/>
                    </a:cubicBezTo>
                    <a:cubicBezTo>
                      <a:pt x="0" y="2"/>
                      <a:pt x="2" y="0"/>
                      <a:pt x="5" y="0"/>
                    </a:cubicBezTo>
                    <a:close/>
                    <a:moveTo>
                      <a:pt x="5" y="0"/>
                    </a:move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微软雅黑" panose="020B0503020204020204" pitchFamily="34" charset="-122"/>
                  <a:ea typeface="微软雅黑" panose="020B0503020204020204" pitchFamily="34" charset="-122"/>
                </a:endParaRPr>
              </a:p>
            </p:txBody>
          </p:sp>
        </p:grpSp>
        <p:sp>
          <p:nvSpPr>
            <p:cNvPr id="156" name="TextBox 91">
              <a:extLst>
                <a:ext uri="{FF2B5EF4-FFF2-40B4-BE49-F238E27FC236}">
                  <a16:creationId xmlns:a16="http://schemas.microsoft.com/office/drawing/2014/main" id="{8329DB23-0A22-4ED4-BAED-7D4865E36521}"/>
                </a:ext>
              </a:extLst>
            </p:cNvPr>
            <p:cNvSpPr txBox="1"/>
            <p:nvPr/>
          </p:nvSpPr>
          <p:spPr>
            <a:xfrm>
              <a:off x="1802556" y="1771347"/>
              <a:ext cx="1876425" cy="1200329"/>
            </a:xfrm>
            <a:prstGeom prst="rect">
              <a:avLst/>
            </a:prstGeom>
            <a:noFill/>
          </p:spPr>
          <p:txBody>
            <a:bodyPr>
              <a:spAutoFit/>
            </a:bodyPr>
            <a:lstStyle/>
            <a:p>
              <a:pPr marL="171450" indent="-171450" eaLnBrk="1" fontAlgn="auto" hangingPunct="1">
                <a:spcBef>
                  <a:spcPts val="0"/>
                </a:spcBef>
                <a:spcAft>
                  <a:spcPts val="0"/>
                </a:spcAft>
                <a:buFont typeface="Arial" panose="020B0604020202020204" pitchFamily="34" charset="0"/>
                <a:buChar char="•"/>
                <a:defRPr/>
              </a:pPr>
              <a:r>
                <a:rPr lang="en-US" sz="1200">
                  <a:solidFill>
                    <a:srgbClr val="0000CC"/>
                  </a:solidFill>
                  <a:latin typeface="微软雅黑" panose="020B0503020204020204" pitchFamily="34" charset="-122"/>
                  <a:ea typeface="微软雅黑" panose="020B0503020204020204" pitchFamily="34" charset="-122"/>
                </a:rPr>
                <a:t>ACID</a:t>
              </a: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一致性</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完整性</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安全性</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并发控制</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故障恢复</a:t>
              </a:r>
              <a:endParaRPr lang="en-US" sz="1200" dirty="0">
                <a:solidFill>
                  <a:srgbClr val="0000CC"/>
                </a:solidFill>
                <a:latin typeface="微软雅黑" panose="020B0503020204020204" pitchFamily="34" charset="-122"/>
                <a:ea typeface="微软雅黑" panose="020B0503020204020204" pitchFamily="34" charset="-122"/>
              </a:endParaRPr>
            </a:p>
          </p:txBody>
        </p:sp>
        <p:sp>
          <p:nvSpPr>
            <p:cNvPr id="157" name="TextBox 92">
              <a:extLst>
                <a:ext uri="{FF2B5EF4-FFF2-40B4-BE49-F238E27FC236}">
                  <a16:creationId xmlns:a16="http://schemas.microsoft.com/office/drawing/2014/main" id="{5132B2D9-87A4-48F0-A80D-9B6436A577A4}"/>
                </a:ext>
              </a:extLst>
            </p:cNvPr>
            <p:cNvSpPr txBox="1"/>
            <p:nvPr/>
          </p:nvSpPr>
          <p:spPr>
            <a:xfrm>
              <a:off x="7581056" y="1809447"/>
              <a:ext cx="1876425" cy="1200329"/>
            </a:xfrm>
            <a:prstGeom prst="rect">
              <a:avLst/>
            </a:prstGeom>
            <a:noFill/>
          </p:spPr>
          <p:txBody>
            <a:bodyPr>
              <a:spAutoFit/>
            </a:bodyPr>
            <a:lstStyle/>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面向分析的统一数据集成环境</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面向主题</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集成性</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稳定性</a:t>
              </a:r>
              <a:r>
                <a:rPr lang="en-US" altLang="zh-CN" sz="1200">
                  <a:solidFill>
                    <a:srgbClr val="0000CC"/>
                  </a:solidFill>
                  <a:latin typeface="微软雅黑" panose="020B0503020204020204" pitchFamily="34" charset="-122"/>
                  <a:ea typeface="微软雅黑" panose="020B0503020204020204" pitchFamily="34" charset="-122"/>
                </a:rPr>
                <a:t>/</a:t>
              </a:r>
              <a:r>
                <a:rPr lang="zh-CN" altLang="en-US" sz="1200">
                  <a:solidFill>
                    <a:srgbClr val="0000CC"/>
                  </a:solidFill>
                  <a:latin typeface="微软雅黑" panose="020B0503020204020204" pitchFamily="34" charset="-122"/>
                  <a:ea typeface="微软雅黑" panose="020B0503020204020204" pitchFamily="34" charset="-122"/>
                </a:rPr>
                <a:t>非易失性</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时变性</a:t>
              </a:r>
              <a:endParaRPr lang="en-US" altLang="zh-CN" sz="1200">
                <a:solidFill>
                  <a:srgbClr val="0000CC"/>
                </a:solidFill>
                <a:latin typeface="微软雅黑" panose="020B0503020204020204" pitchFamily="34" charset="-122"/>
                <a:ea typeface="微软雅黑" panose="020B0503020204020204" pitchFamily="34" charset="-122"/>
              </a:endParaRPr>
            </a:p>
          </p:txBody>
        </p:sp>
        <p:sp>
          <p:nvSpPr>
            <p:cNvPr id="158" name="TextBox 93">
              <a:extLst>
                <a:ext uri="{FF2B5EF4-FFF2-40B4-BE49-F238E27FC236}">
                  <a16:creationId xmlns:a16="http://schemas.microsoft.com/office/drawing/2014/main" id="{F2B5C03F-B1FE-4848-93C0-59347163652D}"/>
                </a:ext>
              </a:extLst>
            </p:cNvPr>
            <p:cNvSpPr txBox="1"/>
            <p:nvPr/>
          </p:nvSpPr>
          <p:spPr>
            <a:xfrm>
              <a:off x="1842243" y="1222072"/>
              <a:ext cx="1107996" cy="461665"/>
            </a:xfrm>
            <a:prstGeom prst="rect">
              <a:avLst/>
            </a:prstGeom>
            <a:noFill/>
          </p:spPr>
          <p:txBody>
            <a:bodyPr wrap="none">
              <a:spAutoFit/>
            </a:bodyPr>
            <a:lstStyle/>
            <a:p>
              <a:pPr eaLnBrk="1" fontAlgn="auto" hangingPunct="1">
                <a:spcBef>
                  <a:spcPts val="0"/>
                </a:spcBef>
                <a:spcAft>
                  <a:spcPts val="0"/>
                </a:spcAft>
                <a:defRPr/>
              </a:pPr>
              <a:r>
                <a:rPr lang="zh-CN" altLang="en-US" sz="2400" b="1">
                  <a:solidFill>
                    <a:srgbClr val="C00000"/>
                  </a:solidFill>
                  <a:latin typeface="微软雅黑" panose="020B0503020204020204" pitchFamily="34" charset="-122"/>
                  <a:ea typeface="微软雅黑" panose="020B0503020204020204" pitchFamily="34" charset="-122"/>
                </a:rPr>
                <a:t>数据库</a:t>
              </a:r>
              <a:endParaRPr lang="id-ID" sz="2400" b="1" dirty="0">
                <a:solidFill>
                  <a:srgbClr val="C00000"/>
                </a:solidFill>
                <a:latin typeface="微软雅黑" panose="020B0503020204020204" pitchFamily="34" charset="-122"/>
                <a:ea typeface="微软雅黑" panose="020B0503020204020204" pitchFamily="34" charset="-122"/>
              </a:endParaRPr>
            </a:p>
          </p:txBody>
        </p:sp>
        <p:sp>
          <p:nvSpPr>
            <p:cNvPr id="159" name="TextBox 94">
              <a:extLst>
                <a:ext uri="{FF2B5EF4-FFF2-40B4-BE49-F238E27FC236}">
                  <a16:creationId xmlns:a16="http://schemas.microsoft.com/office/drawing/2014/main" id="{6E42DB01-4845-4412-AE5A-EAE621B858CF}"/>
                </a:ext>
              </a:extLst>
            </p:cNvPr>
            <p:cNvSpPr txBox="1"/>
            <p:nvPr/>
          </p:nvSpPr>
          <p:spPr>
            <a:xfrm>
              <a:off x="8122393" y="1325259"/>
              <a:ext cx="1415772" cy="461665"/>
            </a:xfrm>
            <a:prstGeom prst="rect">
              <a:avLst/>
            </a:prstGeom>
            <a:noFill/>
          </p:spPr>
          <p:txBody>
            <a:bodyPr wrap="none">
              <a:spAutoFit/>
            </a:bodyPr>
            <a:lstStyle/>
            <a:p>
              <a:pPr eaLnBrk="1" fontAlgn="auto" hangingPunct="1">
                <a:spcBef>
                  <a:spcPts val="0"/>
                </a:spcBef>
                <a:spcAft>
                  <a:spcPts val="0"/>
                </a:spcAft>
                <a:defRPr/>
              </a:pPr>
              <a:r>
                <a:rPr lang="zh-CN" altLang="en-US" sz="2400" b="1">
                  <a:solidFill>
                    <a:srgbClr val="C00000"/>
                  </a:solidFill>
                  <a:latin typeface="微软雅黑" panose="020B0503020204020204" pitchFamily="34" charset="-122"/>
                  <a:ea typeface="微软雅黑" panose="020B0503020204020204" pitchFamily="34" charset="-122"/>
                </a:rPr>
                <a:t>数据仓库</a:t>
              </a:r>
              <a:endParaRPr lang="id-ID" sz="2400" b="1" dirty="0">
                <a:solidFill>
                  <a:srgbClr val="C00000"/>
                </a:solidFill>
                <a:latin typeface="微软雅黑" panose="020B0503020204020204" pitchFamily="34" charset="-122"/>
                <a:ea typeface="微软雅黑" panose="020B0503020204020204" pitchFamily="34" charset="-122"/>
              </a:endParaRPr>
            </a:p>
          </p:txBody>
        </p:sp>
        <p:sp>
          <p:nvSpPr>
            <p:cNvPr id="160" name="TextBox 95">
              <a:extLst>
                <a:ext uri="{FF2B5EF4-FFF2-40B4-BE49-F238E27FC236}">
                  <a16:creationId xmlns:a16="http://schemas.microsoft.com/office/drawing/2014/main" id="{7994E6F5-0770-4DA3-94B3-DF57DF42AA76}"/>
                </a:ext>
              </a:extLst>
            </p:cNvPr>
            <p:cNvSpPr txBox="1"/>
            <p:nvPr/>
          </p:nvSpPr>
          <p:spPr>
            <a:xfrm>
              <a:off x="1402506" y="3589034"/>
              <a:ext cx="1876425" cy="830997"/>
            </a:xfrm>
            <a:prstGeom prst="rect">
              <a:avLst/>
            </a:prstGeom>
            <a:noFill/>
          </p:spPr>
          <p:txBody>
            <a:bodyPr>
              <a:spAutoFit/>
            </a:bodyPr>
            <a:lstStyle/>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量大</a:t>
              </a:r>
              <a:r>
                <a:rPr lang="en-US" altLang="zh-CN" sz="1200">
                  <a:solidFill>
                    <a:srgbClr val="0000CC"/>
                  </a:solidFill>
                  <a:latin typeface="微软雅黑" panose="020B0503020204020204" pitchFamily="34" charset="-122"/>
                  <a:ea typeface="微软雅黑" panose="020B0503020204020204" pitchFamily="34" charset="-122"/>
                </a:rPr>
                <a:t>volume</a:t>
              </a: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速度快</a:t>
              </a:r>
              <a:r>
                <a:rPr lang="en-US" altLang="zh-CN" sz="1200">
                  <a:solidFill>
                    <a:srgbClr val="0000CC"/>
                  </a:solidFill>
                  <a:latin typeface="微软雅黑" panose="020B0503020204020204" pitchFamily="34" charset="-122"/>
                  <a:ea typeface="微软雅黑" panose="020B0503020204020204" pitchFamily="34" charset="-122"/>
                </a:rPr>
                <a:t>velocity</a:t>
              </a: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数据类型多</a:t>
              </a:r>
              <a:r>
                <a:rPr lang="en-US" altLang="zh-CN" sz="1200">
                  <a:solidFill>
                    <a:srgbClr val="0000CC"/>
                  </a:solidFill>
                  <a:latin typeface="微软雅黑" panose="020B0503020204020204" pitchFamily="34" charset="-122"/>
                  <a:ea typeface="微软雅黑" panose="020B0503020204020204" pitchFamily="34" charset="-122"/>
                </a:rPr>
                <a:t>variety</a:t>
              </a: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价值密度低</a:t>
              </a:r>
              <a:r>
                <a:rPr lang="en-US" altLang="zh-CN" sz="1200">
                  <a:solidFill>
                    <a:srgbClr val="0000CC"/>
                  </a:solidFill>
                  <a:latin typeface="微软雅黑" panose="020B0503020204020204" pitchFamily="34" charset="-122"/>
                  <a:ea typeface="微软雅黑" panose="020B0503020204020204" pitchFamily="34" charset="-122"/>
                </a:rPr>
                <a:t>value</a:t>
              </a:r>
              <a:endParaRPr lang="en-US" sz="1200" dirty="0">
                <a:solidFill>
                  <a:srgbClr val="0000CC"/>
                </a:solidFill>
                <a:latin typeface="微软雅黑" panose="020B0503020204020204" pitchFamily="34" charset="-122"/>
                <a:ea typeface="微软雅黑" panose="020B0503020204020204" pitchFamily="34" charset="-122"/>
              </a:endParaRPr>
            </a:p>
          </p:txBody>
        </p:sp>
        <p:sp>
          <p:nvSpPr>
            <p:cNvPr id="161" name="TextBox 96">
              <a:extLst>
                <a:ext uri="{FF2B5EF4-FFF2-40B4-BE49-F238E27FC236}">
                  <a16:creationId xmlns:a16="http://schemas.microsoft.com/office/drawing/2014/main" id="{AF42C357-8711-4A9C-859E-F82DFC7C0955}"/>
                </a:ext>
              </a:extLst>
            </p:cNvPr>
            <p:cNvSpPr txBox="1"/>
            <p:nvPr/>
          </p:nvSpPr>
          <p:spPr>
            <a:xfrm>
              <a:off x="1442193" y="3039759"/>
              <a:ext cx="1107996" cy="461665"/>
            </a:xfrm>
            <a:prstGeom prst="rect">
              <a:avLst/>
            </a:prstGeom>
            <a:noFill/>
          </p:spPr>
          <p:txBody>
            <a:bodyPr wrap="none">
              <a:spAutoFit/>
            </a:bodyPr>
            <a:lstStyle/>
            <a:p>
              <a:pPr eaLnBrk="1" fontAlgn="auto" hangingPunct="1">
                <a:spcBef>
                  <a:spcPts val="0"/>
                </a:spcBef>
                <a:spcAft>
                  <a:spcPts val="0"/>
                </a:spcAft>
                <a:defRPr/>
              </a:pPr>
              <a:r>
                <a:rPr lang="zh-CN" altLang="en-US" sz="2400" b="1">
                  <a:solidFill>
                    <a:srgbClr val="C00000"/>
                  </a:solidFill>
                  <a:latin typeface="微软雅黑" panose="020B0503020204020204" pitchFamily="34" charset="-122"/>
                  <a:ea typeface="微软雅黑" panose="020B0503020204020204" pitchFamily="34" charset="-122"/>
                </a:rPr>
                <a:t>大数据</a:t>
              </a:r>
              <a:endParaRPr lang="id-ID" sz="2400" b="1" dirty="0">
                <a:solidFill>
                  <a:srgbClr val="C00000"/>
                </a:solidFill>
                <a:latin typeface="微软雅黑" panose="020B0503020204020204" pitchFamily="34" charset="-122"/>
                <a:ea typeface="微软雅黑" panose="020B0503020204020204" pitchFamily="34" charset="-122"/>
              </a:endParaRPr>
            </a:p>
          </p:txBody>
        </p:sp>
        <p:sp>
          <p:nvSpPr>
            <p:cNvPr id="162" name="TextBox 97">
              <a:extLst>
                <a:ext uri="{FF2B5EF4-FFF2-40B4-BE49-F238E27FC236}">
                  <a16:creationId xmlns:a16="http://schemas.microsoft.com/office/drawing/2014/main" id="{4224313E-121E-476F-A44F-E280CD3112E8}"/>
                </a:ext>
              </a:extLst>
            </p:cNvPr>
            <p:cNvSpPr txBox="1"/>
            <p:nvPr/>
          </p:nvSpPr>
          <p:spPr>
            <a:xfrm>
              <a:off x="1580306" y="5406722"/>
              <a:ext cx="1989243" cy="646331"/>
            </a:xfrm>
            <a:prstGeom prst="rect">
              <a:avLst/>
            </a:prstGeom>
            <a:noFill/>
          </p:spPr>
          <p:txBody>
            <a:bodyPr wrap="square">
              <a:spAutoFit/>
            </a:bodyPr>
            <a:lstStyle/>
            <a:p>
              <a:pPr marL="171450" indent="-171450" eaLnBrk="1" fontAlgn="auto" hangingPunct="1">
                <a:spcBef>
                  <a:spcPts val="0"/>
                </a:spcBef>
                <a:spcAft>
                  <a:spcPts val="0"/>
                </a:spcAft>
                <a:buFont typeface="Arial" panose="020B0604020202020204" pitchFamily="34" charset="0"/>
                <a:buChar char="•"/>
                <a:defRPr/>
              </a:pPr>
              <a:r>
                <a:rPr lang="en-US" altLang="zh-CN" sz="1200">
                  <a:solidFill>
                    <a:srgbClr val="0000CC"/>
                  </a:solidFill>
                  <a:latin typeface="微软雅黑" panose="020B0503020204020204" pitchFamily="34" charset="-122"/>
                  <a:ea typeface="微软雅黑" panose="020B0503020204020204" pitchFamily="34" charset="-122"/>
                </a:rPr>
                <a:t>Hybrid Transactional Analytical Processing</a:t>
              </a:r>
            </a:p>
            <a:p>
              <a:pPr marL="171450" indent="-171450" eaLnBrk="1" fontAlgn="auto" hangingPunct="1">
                <a:spcBef>
                  <a:spcPts val="0"/>
                </a:spcBef>
                <a:spcAft>
                  <a:spcPts val="0"/>
                </a:spcAft>
                <a:buFont typeface="Arial" panose="020B0604020202020204" pitchFamily="34" charset="0"/>
                <a:buChar char="•"/>
                <a:defRPr/>
              </a:pPr>
              <a:r>
                <a:rPr lang="en-US" sz="1200">
                  <a:solidFill>
                    <a:srgbClr val="0000CC"/>
                  </a:solidFill>
                  <a:latin typeface="微软雅黑" panose="020B0503020204020204" pitchFamily="34" charset="-122"/>
                  <a:ea typeface="微软雅黑" panose="020B0503020204020204" pitchFamily="34" charset="-122"/>
                </a:rPr>
                <a:t>OLTP+OLAP</a:t>
              </a:r>
              <a:endParaRPr lang="en-US" sz="1200" dirty="0">
                <a:solidFill>
                  <a:srgbClr val="0000CC"/>
                </a:solidFill>
                <a:latin typeface="微软雅黑" panose="020B0503020204020204" pitchFamily="34" charset="-122"/>
                <a:ea typeface="微软雅黑" panose="020B0503020204020204" pitchFamily="34" charset="-122"/>
              </a:endParaRPr>
            </a:p>
          </p:txBody>
        </p:sp>
        <p:sp>
          <p:nvSpPr>
            <p:cNvPr id="163" name="TextBox 98">
              <a:extLst>
                <a:ext uri="{FF2B5EF4-FFF2-40B4-BE49-F238E27FC236}">
                  <a16:creationId xmlns:a16="http://schemas.microsoft.com/office/drawing/2014/main" id="{FB6DB82C-89EB-4E8D-81BA-B1BFD860DBF6}"/>
                </a:ext>
              </a:extLst>
            </p:cNvPr>
            <p:cNvSpPr txBox="1"/>
            <p:nvPr/>
          </p:nvSpPr>
          <p:spPr>
            <a:xfrm>
              <a:off x="1619993" y="4857447"/>
              <a:ext cx="1039836" cy="461665"/>
            </a:xfrm>
            <a:prstGeom prst="rect">
              <a:avLst/>
            </a:prstGeom>
            <a:noFill/>
          </p:spPr>
          <p:txBody>
            <a:bodyPr wrap="none">
              <a:spAutoFit/>
            </a:bodyPr>
            <a:lstStyle/>
            <a:p>
              <a:pPr eaLnBrk="1" fontAlgn="auto" hangingPunct="1">
                <a:spcBef>
                  <a:spcPts val="0"/>
                </a:spcBef>
                <a:spcAft>
                  <a:spcPts val="0"/>
                </a:spcAft>
                <a:defRPr/>
              </a:pPr>
              <a:r>
                <a:rPr lang="en-US" sz="2400" b="1">
                  <a:solidFill>
                    <a:srgbClr val="C00000"/>
                  </a:solidFill>
                  <a:latin typeface="微软雅黑" panose="020B0503020204020204" pitchFamily="34" charset="-122"/>
                  <a:ea typeface="微软雅黑" panose="020B0503020204020204" pitchFamily="34" charset="-122"/>
                </a:rPr>
                <a:t>HTAP</a:t>
              </a:r>
              <a:endParaRPr lang="id-ID" sz="2400" b="1" dirty="0">
                <a:solidFill>
                  <a:srgbClr val="C00000"/>
                </a:solidFill>
                <a:latin typeface="微软雅黑" panose="020B0503020204020204" pitchFamily="34" charset="-122"/>
                <a:ea typeface="微软雅黑" panose="020B0503020204020204" pitchFamily="34" charset="-122"/>
              </a:endParaRPr>
            </a:p>
          </p:txBody>
        </p:sp>
        <p:sp>
          <p:nvSpPr>
            <p:cNvPr id="164" name="TextBox 99">
              <a:extLst>
                <a:ext uri="{FF2B5EF4-FFF2-40B4-BE49-F238E27FC236}">
                  <a16:creationId xmlns:a16="http://schemas.microsoft.com/office/drawing/2014/main" id="{A5E10542-FCF4-4223-9C41-59BB63E09063}"/>
                </a:ext>
              </a:extLst>
            </p:cNvPr>
            <p:cNvSpPr txBox="1"/>
            <p:nvPr/>
          </p:nvSpPr>
          <p:spPr>
            <a:xfrm>
              <a:off x="7720756" y="3927172"/>
              <a:ext cx="1876425" cy="1015663"/>
            </a:xfrm>
            <a:prstGeom prst="rect">
              <a:avLst/>
            </a:prstGeom>
            <a:noFill/>
          </p:spPr>
          <p:txBody>
            <a:bodyPr>
              <a:spAutoFit/>
            </a:bodyPr>
            <a:lstStyle/>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知识发现</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分类</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聚类</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关联</a:t>
              </a:r>
              <a:endParaRPr lang="en-US" altLang="zh-CN" sz="1200">
                <a:solidFill>
                  <a:srgbClr val="0000CC"/>
                </a:solidFill>
                <a:latin typeface="微软雅黑" panose="020B0503020204020204" pitchFamily="34" charset="-122"/>
                <a:ea typeface="微软雅黑" panose="020B0503020204020204" pitchFamily="34" charset="-122"/>
              </a:endParaRPr>
            </a:p>
            <a:p>
              <a:pPr marL="171450" indent="-171450" eaLnBrk="1" fontAlgn="auto" hangingPunct="1">
                <a:spcBef>
                  <a:spcPts val="0"/>
                </a:spcBef>
                <a:spcAft>
                  <a:spcPts val="0"/>
                </a:spcAft>
                <a:buFont typeface="Arial" panose="020B0604020202020204" pitchFamily="34" charset="0"/>
                <a:buChar char="•"/>
                <a:defRPr/>
              </a:pPr>
              <a:r>
                <a:rPr lang="zh-CN" altLang="en-US" sz="1200">
                  <a:solidFill>
                    <a:srgbClr val="0000CC"/>
                  </a:solidFill>
                  <a:latin typeface="微软雅黑" panose="020B0503020204020204" pitchFamily="34" charset="-122"/>
                  <a:ea typeface="微软雅黑" panose="020B0503020204020204" pitchFamily="34" charset="-122"/>
                </a:rPr>
                <a:t>预测</a:t>
              </a:r>
              <a:endParaRPr lang="en-US" sz="1200" dirty="0">
                <a:solidFill>
                  <a:srgbClr val="0000CC"/>
                </a:solidFill>
                <a:latin typeface="微软雅黑" panose="020B0503020204020204" pitchFamily="34" charset="-122"/>
                <a:ea typeface="微软雅黑" panose="020B0503020204020204" pitchFamily="34" charset="-122"/>
              </a:endParaRPr>
            </a:p>
          </p:txBody>
        </p:sp>
        <p:sp>
          <p:nvSpPr>
            <p:cNvPr id="165" name="TextBox 100">
              <a:extLst>
                <a:ext uri="{FF2B5EF4-FFF2-40B4-BE49-F238E27FC236}">
                  <a16:creationId xmlns:a16="http://schemas.microsoft.com/office/drawing/2014/main" id="{CBA7F189-626F-4ECD-A3BC-3FD2E21E71D0}"/>
                </a:ext>
              </a:extLst>
            </p:cNvPr>
            <p:cNvSpPr txBox="1"/>
            <p:nvPr/>
          </p:nvSpPr>
          <p:spPr>
            <a:xfrm>
              <a:off x="8552606" y="3442984"/>
              <a:ext cx="1415772" cy="461665"/>
            </a:xfrm>
            <a:prstGeom prst="rect">
              <a:avLst/>
            </a:prstGeom>
            <a:noFill/>
          </p:spPr>
          <p:txBody>
            <a:bodyPr wrap="none">
              <a:spAutoFit/>
            </a:bodyPr>
            <a:lstStyle/>
            <a:p>
              <a:pPr eaLnBrk="1" fontAlgn="auto" hangingPunct="1">
                <a:spcBef>
                  <a:spcPts val="0"/>
                </a:spcBef>
                <a:spcAft>
                  <a:spcPts val="0"/>
                </a:spcAft>
                <a:defRPr/>
              </a:pPr>
              <a:r>
                <a:rPr lang="zh-CN" altLang="en-US" sz="2400" b="1">
                  <a:solidFill>
                    <a:srgbClr val="C00000"/>
                  </a:solidFill>
                  <a:latin typeface="微软雅黑" panose="020B0503020204020204" pitchFamily="34" charset="-122"/>
                  <a:ea typeface="微软雅黑" panose="020B0503020204020204" pitchFamily="34" charset="-122"/>
                </a:rPr>
                <a:t>数据挖掘</a:t>
              </a:r>
              <a:endParaRPr lang="id-ID" sz="2400" b="1" dirty="0">
                <a:solidFill>
                  <a:srgbClr val="C00000"/>
                </a:solidFill>
                <a:latin typeface="微软雅黑" panose="020B0503020204020204" pitchFamily="34" charset="-122"/>
                <a:ea typeface="微软雅黑" panose="020B0503020204020204" pitchFamily="34" charset="-122"/>
              </a:endParaRPr>
            </a:p>
          </p:txBody>
        </p:sp>
        <p:sp>
          <p:nvSpPr>
            <p:cNvPr id="166" name="TextBox 101">
              <a:extLst>
                <a:ext uri="{FF2B5EF4-FFF2-40B4-BE49-F238E27FC236}">
                  <a16:creationId xmlns:a16="http://schemas.microsoft.com/office/drawing/2014/main" id="{61A89FEE-E4D1-426C-A549-C10607C997F6}"/>
                </a:ext>
              </a:extLst>
            </p:cNvPr>
            <p:cNvSpPr txBox="1"/>
            <p:nvPr/>
          </p:nvSpPr>
          <p:spPr>
            <a:xfrm>
              <a:off x="7209581" y="5543247"/>
              <a:ext cx="1876425" cy="461665"/>
            </a:xfrm>
            <a:prstGeom prst="rect">
              <a:avLst/>
            </a:prstGeom>
            <a:noFill/>
          </p:spPr>
          <p:txBody>
            <a:bodyPr>
              <a:spAutoFit/>
            </a:bodyPr>
            <a:lstStyle/>
            <a:p>
              <a:pPr marL="171450" indent="-171450" eaLnBrk="1" fontAlgn="auto" hangingPunct="1">
                <a:spcBef>
                  <a:spcPts val="0"/>
                </a:spcBef>
                <a:spcAft>
                  <a:spcPts val="0"/>
                </a:spcAft>
                <a:buFont typeface="Arial" panose="020B0604020202020204" pitchFamily="34" charset="0"/>
                <a:buChar char="•"/>
                <a:defRPr/>
              </a:pPr>
              <a:r>
                <a:rPr lang="en-US" sz="1200">
                  <a:solidFill>
                    <a:srgbClr val="0000CC"/>
                  </a:solidFill>
                  <a:latin typeface="微软雅黑" panose="020B0503020204020204" pitchFamily="34" charset="-122"/>
                  <a:ea typeface="微软雅黑" panose="020B0503020204020204" pitchFamily="34" charset="-122"/>
                </a:rPr>
                <a:t>Lake House</a:t>
              </a:r>
            </a:p>
            <a:p>
              <a:pPr marL="171450" indent="-171450" eaLnBrk="1" fontAlgn="auto" hangingPunct="1">
                <a:spcBef>
                  <a:spcPts val="0"/>
                </a:spcBef>
                <a:spcAft>
                  <a:spcPts val="0"/>
                </a:spcAft>
                <a:buFont typeface="Arial" panose="020B0604020202020204" pitchFamily="34" charset="0"/>
                <a:buChar char="•"/>
                <a:defRPr/>
              </a:pPr>
              <a:endParaRPr lang="en-US" sz="1200" b="1" dirty="0">
                <a:solidFill>
                  <a:srgbClr val="0000CC"/>
                </a:solidFill>
                <a:latin typeface="微软雅黑" panose="020B0503020204020204" pitchFamily="34" charset="-122"/>
                <a:ea typeface="微软雅黑" panose="020B0503020204020204" pitchFamily="34" charset="-122"/>
              </a:endParaRPr>
            </a:p>
          </p:txBody>
        </p:sp>
        <p:sp>
          <p:nvSpPr>
            <p:cNvPr id="167" name="TextBox 102">
              <a:extLst>
                <a:ext uri="{FF2B5EF4-FFF2-40B4-BE49-F238E27FC236}">
                  <a16:creationId xmlns:a16="http://schemas.microsoft.com/office/drawing/2014/main" id="{0DF0E9CD-70AD-4F46-A2B0-A27778B2B48A}"/>
                </a:ext>
              </a:extLst>
            </p:cNvPr>
            <p:cNvSpPr txBox="1"/>
            <p:nvPr/>
          </p:nvSpPr>
          <p:spPr>
            <a:xfrm>
              <a:off x="8041431" y="5059059"/>
              <a:ext cx="1415772" cy="461665"/>
            </a:xfrm>
            <a:prstGeom prst="rect">
              <a:avLst/>
            </a:prstGeom>
            <a:noFill/>
          </p:spPr>
          <p:txBody>
            <a:bodyPr wrap="none">
              <a:spAutoFit/>
            </a:bodyPr>
            <a:lstStyle/>
            <a:p>
              <a:pPr eaLnBrk="1" fontAlgn="auto" hangingPunct="1">
                <a:spcBef>
                  <a:spcPts val="0"/>
                </a:spcBef>
                <a:spcAft>
                  <a:spcPts val="0"/>
                </a:spcAft>
                <a:defRPr/>
              </a:pPr>
              <a:r>
                <a:rPr lang="zh-CN" altLang="en-US" sz="2400" b="1">
                  <a:solidFill>
                    <a:srgbClr val="C00000"/>
                  </a:solidFill>
                  <a:latin typeface="微软雅黑" panose="020B0503020204020204" pitchFamily="34" charset="-122"/>
                  <a:ea typeface="微软雅黑" panose="020B0503020204020204" pitchFamily="34" charset="-122"/>
                </a:rPr>
                <a:t>湖仓一体</a:t>
              </a:r>
              <a:endParaRPr lang="id-ID"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6621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3B107-7793-47CA-BA4E-EA0871673C99}"/>
              </a:ext>
            </a:extLst>
          </p:cNvPr>
          <p:cNvSpPr>
            <a:spLocks noGrp="1"/>
          </p:cNvSpPr>
          <p:nvPr>
            <p:ph type="title"/>
          </p:nvPr>
        </p:nvSpPr>
        <p:spPr/>
        <p:txBody>
          <a:bodyPr/>
          <a:lstStyle/>
          <a:p>
            <a:r>
              <a:rPr lang="zh-CN" altLang="en-US"/>
              <a:t>课程性质、目的与任务</a:t>
            </a:r>
          </a:p>
        </p:txBody>
      </p:sp>
      <p:sp>
        <p:nvSpPr>
          <p:cNvPr id="3" name="内容占位符 2">
            <a:extLst>
              <a:ext uri="{FF2B5EF4-FFF2-40B4-BE49-F238E27FC236}">
                <a16:creationId xmlns:a16="http://schemas.microsoft.com/office/drawing/2014/main" id="{B15B83AF-7636-451B-8266-43D39769ECA4}"/>
              </a:ext>
            </a:extLst>
          </p:cNvPr>
          <p:cNvSpPr>
            <a:spLocks noGrp="1"/>
          </p:cNvSpPr>
          <p:nvPr>
            <p:ph idx="1"/>
          </p:nvPr>
        </p:nvSpPr>
        <p:spPr/>
        <p:txBody>
          <a:bodyPr/>
          <a:lstStyle/>
          <a:p>
            <a:r>
              <a:rPr lang="zh-CN" altLang="en-US"/>
              <a:t>软件工程专业高年级专业选修课</a:t>
            </a:r>
          </a:p>
          <a:p>
            <a:r>
              <a:rPr lang="zh-CN" altLang="en-US"/>
              <a:t>课程目的与任务</a:t>
            </a:r>
          </a:p>
          <a:p>
            <a:pPr lvl="1"/>
            <a:r>
              <a:rPr lang="zh-CN" altLang="en-US"/>
              <a:t>掌握数据仓库的基本概念和体系结构</a:t>
            </a:r>
          </a:p>
          <a:p>
            <a:pPr lvl="1"/>
            <a:r>
              <a:rPr lang="zh-CN" altLang="en-US"/>
              <a:t>掌握数仓的数据建模</a:t>
            </a:r>
          </a:p>
          <a:p>
            <a:pPr lvl="2"/>
            <a:r>
              <a:rPr lang="zh-CN" altLang="en-US"/>
              <a:t>概念模型、逻辑模型和物理模型</a:t>
            </a:r>
          </a:p>
          <a:p>
            <a:pPr lvl="1"/>
            <a:r>
              <a:rPr lang="zh-CN" altLang="en-US"/>
              <a:t>掌握</a:t>
            </a:r>
            <a:r>
              <a:rPr lang="en-US" altLang="zh-CN"/>
              <a:t>OLAP</a:t>
            </a:r>
            <a:r>
              <a:rPr lang="zh-CN" altLang="en-US"/>
              <a:t>基本技术</a:t>
            </a:r>
          </a:p>
          <a:p>
            <a:pPr lvl="1"/>
            <a:r>
              <a:rPr lang="zh-CN" altLang="en-US"/>
              <a:t>掌握查询、报表等分析结果展示技术</a:t>
            </a:r>
          </a:p>
          <a:p>
            <a:pPr lvl="1"/>
            <a:r>
              <a:rPr lang="zh-CN" altLang="en-US"/>
              <a:t>掌握元数据管理和数据质量的基本技术</a:t>
            </a:r>
          </a:p>
          <a:p>
            <a:pPr lvl="1"/>
            <a:r>
              <a:rPr lang="zh-CN" altLang="en-US"/>
              <a:t>掌握数据仓库的建设、维护与应用方法</a:t>
            </a:r>
          </a:p>
        </p:txBody>
      </p:sp>
      <p:sp>
        <p:nvSpPr>
          <p:cNvPr id="4" name="灯片编号占位符 3">
            <a:extLst>
              <a:ext uri="{FF2B5EF4-FFF2-40B4-BE49-F238E27FC236}">
                <a16:creationId xmlns:a16="http://schemas.microsoft.com/office/drawing/2014/main" id="{218D9C99-0FAB-491D-8737-87A5D8C13F42}"/>
              </a:ext>
            </a:extLst>
          </p:cNvPr>
          <p:cNvSpPr>
            <a:spLocks noGrp="1"/>
          </p:cNvSpPr>
          <p:nvPr>
            <p:ph type="sldNum" sz="quarter" idx="12"/>
          </p:nvPr>
        </p:nvSpPr>
        <p:spPr/>
        <p:txBody>
          <a:bodyPr/>
          <a:lstStyle/>
          <a:p>
            <a:fld id="{BEE6C54C-6C12-40E0-80B0-01E42803F46F}" type="slidenum">
              <a:rPr lang="zh-CN" altLang="en-US" smtClean="0"/>
              <a:pPr/>
              <a:t>6</a:t>
            </a:fld>
            <a:endParaRPr lang="zh-CN" altLang="en-US"/>
          </a:p>
        </p:txBody>
      </p:sp>
      <p:grpSp>
        <p:nvGrpSpPr>
          <p:cNvPr id="5" name="组合 39">
            <a:extLst>
              <a:ext uri="{FF2B5EF4-FFF2-40B4-BE49-F238E27FC236}">
                <a16:creationId xmlns:a16="http://schemas.microsoft.com/office/drawing/2014/main" id="{4457B8D2-8161-453C-B8ED-93B683A976B8}"/>
              </a:ext>
            </a:extLst>
          </p:cNvPr>
          <p:cNvGrpSpPr>
            <a:grpSpLocks/>
          </p:cNvGrpSpPr>
          <p:nvPr/>
        </p:nvGrpSpPr>
        <p:grpSpPr bwMode="auto">
          <a:xfrm>
            <a:off x="6255870" y="1930074"/>
            <a:ext cx="5588000" cy="3724275"/>
            <a:chOff x="2" y="-1"/>
            <a:chExt cx="7451636" cy="4963883"/>
          </a:xfrm>
        </p:grpSpPr>
        <p:pic>
          <p:nvPicPr>
            <p:cNvPr id="6" name="图表 40">
              <a:extLst>
                <a:ext uri="{FF2B5EF4-FFF2-40B4-BE49-F238E27FC236}">
                  <a16:creationId xmlns:a16="http://schemas.microsoft.com/office/drawing/2014/main" id="{2CCBD2B9-759D-4ADC-A317-DB61F16DE17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7451636" cy="496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直角三角形 41">
              <a:extLst>
                <a:ext uri="{FF2B5EF4-FFF2-40B4-BE49-F238E27FC236}">
                  <a16:creationId xmlns:a16="http://schemas.microsoft.com/office/drawing/2014/main" id="{7A8C5BD3-5795-4A83-8C7E-624738C0D0EF}"/>
                </a:ext>
              </a:extLst>
            </p:cNvPr>
            <p:cNvSpPr>
              <a:spLocks noChangeArrowheads="1"/>
            </p:cNvSpPr>
            <p:nvPr/>
          </p:nvSpPr>
          <p:spPr bwMode="auto">
            <a:xfrm rot="10800000">
              <a:off x="5017589" y="666906"/>
              <a:ext cx="744584" cy="744583"/>
            </a:xfrm>
            <a:prstGeom prst="rtTriangle">
              <a:avLst/>
            </a:prstGeom>
            <a:solidFill>
              <a:srgbClr val="0E90BE"/>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8" name="直角三角形 42">
              <a:extLst>
                <a:ext uri="{FF2B5EF4-FFF2-40B4-BE49-F238E27FC236}">
                  <a16:creationId xmlns:a16="http://schemas.microsoft.com/office/drawing/2014/main" id="{CBCF2BCC-9ABF-4B6B-A118-708145184113}"/>
                </a:ext>
              </a:extLst>
            </p:cNvPr>
            <p:cNvSpPr>
              <a:spLocks noChangeArrowheads="1"/>
            </p:cNvSpPr>
            <p:nvPr/>
          </p:nvSpPr>
          <p:spPr bwMode="auto">
            <a:xfrm>
              <a:off x="1751875" y="3654334"/>
              <a:ext cx="744584" cy="744583"/>
            </a:xfrm>
            <a:prstGeom prst="rtTriangle">
              <a:avLst/>
            </a:prstGeom>
            <a:solidFill>
              <a:srgbClr val="0E90BE"/>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9" name="直角三角形 43">
              <a:extLst>
                <a:ext uri="{FF2B5EF4-FFF2-40B4-BE49-F238E27FC236}">
                  <a16:creationId xmlns:a16="http://schemas.microsoft.com/office/drawing/2014/main" id="{5F4C31F7-CAF0-4B2B-8210-ED997A2A6CC4}"/>
                </a:ext>
              </a:extLst>
            </p:cNvPr>
            <p:cNvSpPr>
              <a:spLocks noChangeArrowheads="1"/>
            </p:cNvSpPr>
            <p:nvPr/>
          </p:nvSpPr>
          <p:spPr bwMode="auto">
            <a:xfrm rot="10800000" flipH="1">
              <a:off x="1751876" y="600891"/>
              <a:ext cx="744584" cy="744583"/>
            </a:xfrm>
            <a:prstGeom prst="rtTriangle">
              <a:avLst/>
            </a:prstGeom>
            <a:solidFill>
              <a:srgbClr val="595959"/>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44">
              <a:extLst>
                <a:ext uri="{FF2B5EF4-FFF2-40B4-BE49-F238E27FC236}">
                  <a16:creationId xmlns:a16="http://schemas.microsoft.com/office/drawing/2014/main" id="{483418A8-3EA5-4A8A-8CA7-C5523437E4ED}"/>
                </a:ext>
              </a:extLst>
            </p:cNvPr>
            <p:cNvSpPr>
              <a:spLocks noChangeArrowheads="1"/>
            </p:cNvSpPr>
            <p:nvPr/>
          </p:nvSpPr>
          <p:spPr bwMode="auto">
            <a:xfrm flipH="1">
              <a:off x="5017588" y="3523704"/>
              <a:ext cx="744584" cy="744583"/>
            </a:xfrm>
            <a:prstGeom prst="rtTriangle">
              <a:avLst/>
            </a:prstGeom>
            <a:solidFill>
              <a:srgbClr val="595959"/>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20">
              <a:extLst>
                <a:ext uri="{FF2B5EF4-FFF2-40B4-BE49-F238E27FC236}">
                  <a16:creationId xmlns:a16="http://schemas.microsoft.com/office/drawing/2014/main" id="{FC9897BD-87D4-4A7F-AE73-0B38B123D26A}"/>
                </a:ext>
              </a:extLst>
            </p:cNvPr>
            <p:cNvSpPr>
              <a:spLocks noChangeArrowheads="1"/>
            </p:cNvSpPr>
            <p:nvPr/>
          </p:nvSpPr>
          <p:spPr bwMode="auto">
            <a:xfrm rot="18900000">
              <a:off x="1751874" y="673818"/>
              <a:ext cx="90133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700" b="1">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01</a:t>
              </a:r>
              <a:endParaRPr lang="zh-CN" altLang="en-US" sz="2700" b="1">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2" name="文本框 21">
              <a:extLst>
                <a:ext uri="{FF2B5EF4-FFF2-40B4-BE49-F238E27FC236}">
                  <a16:creationId xmlns:a16="http://schemas.microsoft.com/office/drawing/2014/main" id="{B434F924-9E74-4EAE-97A5-C85F2DDF712C}"/>
                </a:ext>
              </a:extLst>
            </p:cNvPr>
            <p:cNvSpPr>
              <a:spLocks noChangeArrowheads="1"/>
            </p:cNvSpPr>
            <p:nvPr/>
          </p:nvSpPr>
          <p:spPr bwMode="auto">
            <a:xfrm rot="18900000">
              <a:off x="1563397" y="1032893"/>
              <a:ext cx="2057405" cy="6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数仓架构</a:t>
              </a:r>
              <a:endParaRPr lang="zh-CN" altLang="en-US" sz="2400" b="1">
                <a:solidFill>
                  <a:schemeClr val="accent2"/>
                </a:solidFill>
              </a:endParaRPr>
            </a:p>
          </p:txBody>
        </p:sp>
        <p:sp>
          <p:nvSpPr>
            <p:cNvPr id="13" name="文本框 32">
              <a:extLst>
                <a:ext uri="{FF2B5EF4-FFF2-40B4-BE49-F238E27FC236}">
                  <a16:creationId xmlns:a16="http://schemas.microsoft.com/office/drawing/2014/main" id="{3E47EF76-5D7D-4A09-8594-F0E9C4400D0D}"/>
                </a:ext>
              </a:extLst>
            </p:cNvPr>
            <p:cNvSpPr>
              <a:spLocks noChangeArrowheads="1"/>
            </p:cNvSpPr>
            <p:nvPr/>
          </p:nvSpPr>
          <p:spPr bwMode="auto">
            <a:xfrm rot="2700000" flipH="1">
              <a:off x="4803511" y="693784"/>
              <a:ext cx="90133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700" b="1">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02</a:t>
              </a:r>
              <a:endParaRPr lang="zh-CN" altLang="en-US" sz="2700" b="1">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4" name="文本框 33">
              <a:extLst>
                <a:ext uri="{FF2B5EF4-FFF2-40B4-BE49-F238E27FC236}">
                  <a16:creationId xmlns:a16="http://schemas.microsoft.com/office/drawing/2014/main" id="{2705E1EA-7ECF-427B-BF09-CF22899E91F4}"/>
                </a:ext>
              </a:extLst>
            </p:cNvPr>
            <p:cNvSpPr>
              <a:spLocks noChangeArrowheads="1"/>
            </p:cNvSpPr>
            <p:nvPr/>
          </p:nvSpPr>
          <p:spPr bwMode="auto">
            <a:xfrm rot="2700000" flipH="1">
              <a:off x="3877671" y="1052514"/>
              <a:ext cx="2057405" cy="6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数仓建模</a:t>
              </a:r>
              <a:endParaRPr lang="zh-CN" altLang="en-US" sz="2400" b="1">
                <a:solidFill>
                  <a:srgbClr val="FFFF00"/>
                </a:solidFill>
              </a:endParaRPr>
            </a:p>
          </p:txBody>
        </p:sp>
        <p:sp>
          <p:nvSpPr>
            <p:cNvPr id="15" name="文本框 34">
              <a:extLst>
                <a:ext uri="{FF2B5EF4-FFF2-40B4-BE49-F238E27FC236}">
                  <a16:creationId xmlns:a16="http://schemas.microsoft.com/office/drawing/2014/main" id="{FB8741FE-56C9-41B8-98F2-8FC678910CD8}"/>
                </a:ext>
              </a:extLst>
            </p:cNvPr>
            <p:cNvSpPr>
              <a:spLocks noChangeArrowheads="1"/>
            </p:cNvSpPr>
            <p:nvPr/>
          </p:nvSpPr>
          <p:spPr bwMode="auto">
            <a:xfrm rot="13500000">
              <a:off x="1517856" y="3242013"/>
              <a:ext cx="2057404" cy="61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结果展示</a:t>
              </a:r>
              <a:endParaRPr lang="zh-CN" altLang="en-US" sz="2400" b="1">
                <a:solidFill>
                  <a:srgbClr val="FFFF00"/>
                </a:solidFill>
              </a:endParaRPr>
            </a:p>
          </p:txBody>
        </p:sp>
        <p:sp>
          <p:nvSpPr>
            <p:cNvPr id="16" name="文本框 35">
              <a:extLst>
                <a:ext uri="{FF2B5EF4-FFF2-40B4-BE49-F238E27FC236}">
                  <a16:creationId xmlns:a16="http://schemas.microsoft.com/office/drawing/2014/main" id="{F21E5787-D888-4134-AD57-564758C39602}"/>
                </a:ext>
              </a:extLst>
            </p:cNvPr>
            <p:cNvSpPr>
              <a:spLocks noChangeArrowheads="1"/>
            </p:cNvSpPr>
            <p:nvPr/>
          </p:nvSpPr>
          <p:spPr bwMode="auto">
            <a:xfrm rot="13500000">
              <a:off x="1751871" y="3600069"/>
              <a:ext cx="90133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700" b="1">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04</a:t>
              </a:r>
              <a:endParaRPr lang="zh-CN" altLang="en-US" sz="2700" b="1">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7" name="文本框 36">
              <a:extLst>
                <a:ext uri="{FF2B5EF4-FFF2-40B4-BE49-F238E27FC236}">
                  <a16:creationId xmlns:a16="http://schemas.microsoft.com/office/drawing/2014/main" id="{1F659361-0078-4056-A0CA-02A7E620BF9C}"/>
                </a:ext>
              </a:extLst>
            </p:cNvPr>
            <p:cNvSpPr>
              <a:spLocks noChangeArrowheads="1"/>
            </p:cNvSpPr>
            <p:nvPr/>
          </p:nvSpPr>
          <p:spPr bwMode="auto">
            <a:xfrm rot="8100000">
              <a:off x="4853497" y="3490440"/>
              <a:ext cx="901337" cy="6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700" b="1">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03</a:t>
              </a:r>
              <a:endParaRPr lang="zh-CN" altLang="en-US" sz="2700" b="1">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8" name="文本框 37">
              <a:extLst>
                <a:ext uri="{FF2B5EF4-FFF2-40B4-BE49-F238E27FC236}">
                  <a16:creationId xmlns:a16="http://schemas.microsoft.com/office/drawing/2014/main" id="{8C91FA6F-EC65-4B1F-B449-B0391E5E4ED5}"/>
                </a:ext>
              </a:extLst>
            </p:cNvPr>
            <p:cNvSpPr>
              <a:spLocks noChangeArrowheads="1"/>
            </p:cNvSpPr>
            <p:nvPr/>
          </p:nvSpPr>
          <p:spPr bwMode="auto">
            <a:xfrm rot="8100000" flipH="1">
              <a:off x="3903795" y="3242015"/>
              <a:ext cx="2057405" cy="61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联机分析</a:t>
              </a:r>
              <a:endParaRPr lang="zh-CN" altLang="en-US" sz="2400" b="1">
                <a:solidFill>
                  <a:schemeClr val="accent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523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 calcmode="lin" valueType="num">
                                      <p:cBhvr>
                                        <p:cTn id="9" dur="750" fill="hold"/>
                                        <p:tgtEl>
                                          <p:spTgt spid="5"/>
                                        </p:tgtEl>
                                        <p:attrNameLst>
                                          <p:attrName>style.rotation</p:attrName>
                                        </p:attrNameLst>
                                      </p:cBhvr>
                                      <p:tavLst>
                                        <p:tav tm="0">
                                          <p:val>
                                            <p:fltVal val="90"/>
                                          </p:val>
                                        </p:tav>
                                        <p:tav tm="100000">
                                          <p:val>
                                            <p:fltVal val="0"/>
                                          </p:val>
                                        </p:tav>
                                      </p:tavLst>
                                    </p:anim>
                                    <p:animEffect>
                                      <p:cBhvr>
                                        <p:cTn id="1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2700C-ED00-4509-9EC3-358A43C34E6F}"/>
              </a:ext>
            </a:extLst>
          </p:cNvPr>
          <p:cNvSpPr>
            <a:spLocks noGrp="1"/>
          </p:cNvSpPr>
          <p:nvPr>
            <p:ph type="title"/>
          </p:nvPr>
        </p:nvSpPr>
        <p:spPr/>
        <p:txBody>
          <a:bodyPr/>
          <a:lstStyle/>
          <a:p>
            <a:r>
              <a:rPr lang="zh-CN" altLang="en-US"/>
              <a:t>实验环境与实验要求</a:t>
            </a:r>
          </a:p>
        </p:txBody>
      </p:sp>
      <p:sp>
        <p:nvSpPr>
          <p:cNvPr id="4" name="灯片编号占位符 3">
            <a:extLst>
              <a:ext uri="{FF2B5EF4-FFF2-40B4-BE49-F238E27FC236}">
                <a16:creationId xmlns:a16="http://schemas.microsoft.com/office/drawing/2014/main" id="{C411A748-0FF5-4C96-8D45-053AACF02B1E}"/>
              </a:ext>
            </a:extLst>
          </p:cNvPr>
          <p:cNvSpPr>
            <a:spLocks noGrp="1"/>
          </p:cNvSpPr>
          <p:nvPr>
            <p:ph type="sldNum" sz="quarter" idx="12"/>
          </p:nvPr>
        </p:nvSpPr>
        <p:spPr/>
        <p:txBody>
          <a:bodyPr/>
          <a:lstStyle/>
          <a:p>
            <a:fld id="{BEE6C54C-6C12-40E0-80B0-01E42803F46F}" type="slidenum">
              <a:rPr lang="zh-CN" altLang="en-US" smtClean="0"/>
              <a:pPr/>
              <a:t>7</a:t>
            </a:fld>
            <a:endParaRPr lang="zh-CN" altLang="en-US"/>
          </a:p>
        </p:txBody>
      </p:sp>
      <p:sp>
        <p:nvSpPr>
          <p:cNvPr id="6" name="内容占位符 2">
            <a:extLst>
              <a:ext uri="{FF2B5EF4-FFF2-40B4-BE49-F238E27FC236}">
                <a16:creationId xmlns:a16="http://schemas.microsoft.com/office/drawing/2014/main" id="{C58B984D-CB52-4291-A029-D5220A855E80}"/>
              </a:ext>
            </a:extLst>
          </p:cNvPr>
          <p:cNvSpPr>
            <a:spLocks noGrp="1"/>
          </p:cNvSpPr>
          <p:nvPr>
            <p:ph idx="1"/>
          </p:nvPr>
        </p:nvSpPr>
        <p:spPr>
          <a:xfrm>
            <a:off x="838200" y="1408113"/>
            <a:ext cx="10515600" cy="4768850"/>
          </a:xfrm>
        </p:spPr>
        <p:txBody>
          <a:bodyPr>
            <a:normAutofit fontScale="92500" lnSpcReduction="10000"/>
          </a:bodyPr>
          <a:lstStyle/>
          <a:p>
            <a:r>
              <a:rPr lang="en-US" altLang="zh-CN">
                <a:solidFill>
                  <a:srgbClr val="C00000"/>
                </a:solidFill>
                <a:cs typeface="Arial" panose="020B0604020202020204" pitchFamily="34" charset="0"/>
              </a:rPr>
              <a:t>SQL Server 2019</a:t>
            </a:r>
            <a:endParaRPr lang="zh-CN" altLang="en-US">
              <a:solidFill>
                <a:srgbClr val="C00000"/>
              </a:solidFill>
              <a:cs typeface="Arial" panose="020B0604020202020204" pitchFamily="34" charset="0"/>
            </a:endParaRPr>
          </a:p>
          <a:p>
            <a:pPr lvl="1"/>
            <a:r>
              <a:rPr lang="en-US" altLang="zh-CN">
                <a:cs typeface="Arial" panose="020B0604020202020204" pitchFamily="34" charset="0"/>
              </a:rPr>
              <a:t>Business Intelligence Development Studio</a:t>
            </a:r>
          </a:p>
          <a:p>
            <a:pPr lvl="2"/>
            <a:r>
              <a:rPr lang="en-US" altLang="zh-CN">
                <a:cs typeface="Arial" panose="020B0604020202020204" pitchFamily="34" charset="0"/>
              </a:rPr>
              <a:t>Integration Service</a:t>
            </a:r>
          </a:p>
          <a:p>
            <a:pPr lvl="2"/>
            <a:r>
              <a:rPr lang="en-US" altLang="zh-CN">
                <a:cs typeface="Arial" panose="020B0604020202020204" pitchFamily="34" charset="0"/>
              </a:rPr>
              <a:t>Analysis Service</a:t>
            </a:r>
          </a:p>
          <a:p>
            <a:pPr lvl="2"/>
            <a:r>
              <a:rPr lang="en-US" altLang="zh-CN">
                <a:cs typeface="Arial" panose="020B0604020202020204" pitchFamily="34" charset="0"/>
              </a:rPr>
              <a:t>Reporting Service </a:t>
            </a:r>
          </a:p>
          <a:p>
            <a:pPr marL="663425" lvl="2" indent="0">
              <a:buNone/>
            </a:pPr>
            <a:endParaRPr lang="en-US" altLang="zh-CN" sz="1050"/>
          </a:p>
          <a:p>
            <a:r>
              <a:rPr lang="zh-CN" altLang="en-US"/>
              <a:t>提交电子版实验报告到</a:t>
            </a:r>
            <a:r>
              <a:rPr lang="en-US" altLang="zh-CN"/>
              <a:t>ftp</a:t>
            </a:r>
            <a:r>
              <a:rPr lang="zh-CN" altLang="en-US"/>
              <a:t>的上传作业</a:t>
            </a:r>
            <a:r>
              <a:rPr lang="en-US" altLang="zh-CN"/>
              <a:t>:</a:t>
            </a:r>
          </a:p>
          <a:p>
            <a:pPr lvl="1"/>
            <a:r>
              <a:rPr lang="en-US" altLang="zh-CN">
                <a:solidFill>
                  <a:srgbClr val="C00000"/>
                </a:solidFill>
                <a:hlinkClick r:id="rId2">
                  <a:extLst>
                    <a:ext uri="{A12FA001-AC4F-418D-AE19-62706E023703}">
                      <ahyp:hlinkClr xmlns:ahyp="http://schemas.microsoft.com/office/drawing/2018/hyperlinkcolor" val="tx"/>
                    </a:ext>
                  </a:extLst>
                </a:hlinkClick>
              </a:rPr>
              <a:t>ftp://121.192.180.66</a:t>
            </a:r>
            <a:endParaRPr lang="en-US" altLang="zh-CN">
              <a:solidFill>
                <a:srgbClr val="C00000"/>
              </a:solidFill>
            </a:endParaRPr>
          </a:p>
          <a:p>
            <a:pPr lvl="1"/>
            <a:r>
              <a:rPr lang="en-US" altLang="zh-CN"/>
              <a:t>student/software</a:t>
            </a:r>
          </a:p>
          <a:p>
            <a:pPr lvl="1"/>
            <a:r>
              <a:rPr lang="zh-CN" altLang="en-US"/>
              <a:t>实验报告为</a:t>
            </a:r>
            <a:r>
              <a:rPr lang="zh-CN" altLang="en-US">
                <a:solidFill>
                  <a:srgbClr val="FF0000"/>
                </a:solidFill>
              </a:rPr>
              <a:t>电子版</a:t>
            </a:r>
            <a:r>
              <a:rPr lang="zh-CN" altLang="en-US"/>
              <a:t>，应在实验课后的一周内提交。</a:t>
            </a:r>
          </a:p>
          <a:p>
            <a:pPr lvl="2"/>
            <a:r>
              <a:rPr lang="zh-CN" altLang="en-US"/>
              <a:t>逾期</a:t>
            </a:r>
            <a:r>
              <a:rPr lang="en-US" altLang="zh-CN">
                <a:solidFill>
                  <a:srgbClr val="FF0000"/>
                </a:solidFill>
              </a:rPr>
              <a:t>1</a:t>
            </a:r>
            <a:r>
              <a:rPr lang="zh-CN" altLang="en-US"/>
              <a:t>周提交，成绩按</a:t>
            </a:r>
            <a:r>
              <a:rPr lang="en-US" altLang="zh-CN">
                <a:solidFill>
                  <a:srgbClr val="FF0000"/>
                </a:solidFill>
              </a:rPr>
              <a:t>70%</a:t>
            </a:r>
            <a:r>
              <a:rPr lang="zh-CN" altLang="en-US"/>
              <a:t>计算；逾期</a:t>
            </a:r>
            <a:r>
              <a:rPr lang="en-US" altLang="zh-CN">
                <a:solidFill>
                  <a:srgbClr val="FF0000"/>
                </a:solidFill>
              </a:rPr>
              <a:t>2</a:t>
            </a:r>
            <a:r>
              <a:rPr lang="zh-CN" altLang="en-US"/>
              <a:t>周，成绩为</a:t>
            </a:r>
            <a:r>
              <a:rPr lang="en-US" altLang="zh-CN">
                <a:solidFill>
                  <a:srgbClr val="FF0000"/>
                </a:solidFill>
              </a:rPr>
              <a:t>0</a:t>
            </a:r>
          </a:p>
        </p:txBody>
      </p:sp>
    </p:spTree>
    <p:extLst>
      <p:ext uri="{BB962C8B-B14F-4D97-AF65-F5344CB8AC3E}">
        <p14:creationId xmlns:p14="http://schemas.microsoft.com/office/powerpoint/2010/main" val="317294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24065-FE06-45E8-9129-ED870E7D6A24}"/>
              </a:ext>
            </a:extLst>
          </p:cNvPr>
          <p:cNvSpPr>
            <a:spLocks noGrp="1"/>
          </p:cNvSpPr>
          <p:nvPr>
            <p:ph type="title"/>
          </p:nvPr>
        </p:nvSpPr>
        <p:spPr/>
        <p:txBody>
          <a:bodyPr>
            <a:normAutofit/>
          </a:bodyPr>
          <a:lstStyle/>
          <a:p>
            <a:r>
              <a:rPr lang="zh-CN" altLang="en-US"/>
              <a:t>参考资料</a:t>
            </a:r>
          </a:p>
        </p:txBody>
      </p:sp>
      <p:sp>
        <p:nvSpPr>
          <p:cNvPr id="3" name="内容占位符 2">
            <a:extLst>
              <a:ext uri="{FF2B5EF4-FFF2-40B4-BE49-F238E27FC236}">
                <a16:creationId xmlns:a16="http://schemas.microsoft.com/office/drawing/2014/main" id="{BDA8AE15-7830-4888-913D-973815279DA3}"/>
              </a:ext>
            </a:extLst>
          </p:cNvPr>
          <p:cNvSpPr>
            <a:spLocks noGrp="1"/>
          </p:cNvSpPr>
          <p:nvPr>
            <p:ph idx="1"/>
          </p:nvPr>
        </p:nvSpPr>
        <p:spPr/>
        <p:txBody>
          <a:bodyPr>
            <a:normAutofit fontScale="62500" lnSpcReduction="20000"/>
          </a:bodyPr>
          <a:lstStyle/>
          <a:p>
            <a:pPr>
              <a:lnSpc>
                <a:spcPct val="150000"/>
              </a:lnSpc>
            </a:pPr>
            <a:r>
              <a:rPr lang="en-US" altLang="zh-CN"/>
              <a:t>W.H.Inmon</a:t>
            </a:r>
            <a:r>
              <a:rPr lang="zh-CN" altLang="en-US"/>
              <a:t>，</a:t>
            </a:r>
            <a:r>
              <a:rPr lang="en-US" altLang="zh-CN"/>
              <a:t>Building the Data Warehouse (4th  edition)</a:t>
            </a:r>
            <a:r>
              <a:rPr lang="zh-CN" altLang="en-US"/>
              <a:t>，</a:t>
            </a:r>
            <a:r>
              <a:rPr lang="en-US" altLang="zh-CN"/>
              <a:t>Wiley, 2005</a:t>
            </a:r>
          </a:p>
          <a:p>
            <a:pPr>
              <a:lnSpc>
                <a:spcPct val="150000"/>
              </a:lnSpc>
            </a:pPr>
            <a:r>
              <a:rPr lang="en-US" altLang="zh-CN"/>
              <a:t>Alejandro Vaisman, Data warehouse systems design and implementation, Springer, 2014. </a:t>
            </a:r>
            <a:r>
              <a:rPr lang="en-US" altLang="zh-CN">
                <a:hlinkClick r:id="rId2"/>
              </a:rPr>
              <a:t>https://www.springer.com/series/5258</a:t>
            </a:r>
            <a:endParaRPr lang="en-US" altLang="zh-CN"/>
          </a:p>
          <a:p>
            <a:pPr>
              <a:lnSpc>
                <a:spcPct val="150000"/>
              </a:lnSpc>
            </a:pPr>
            <a:r>
              <a:rPr lang="en-US" altLang="zh-CN"/>
              <a:t>PAULRAJ PONNIAH</a:t>
            </a:r>
            <a:r>
              <a:rPr lang="zh-CN" altLang="en-US"/>
              <a:t>，</a:t>
            </a:r>
            <a:r>
              <a:rPr lang="en-US" altLang="zh-CN"/>
              <a:t>Data warehousing fundamentals for IT professionals (2nd edition) , John Wiley &amp; Sons, 2010</a:t>
            </a:r>
          </a:p>
          <a:p>
            <a:pPr>
              <a:lnSpc>
                <a:spcPct val="150000"/>
              </a:lnSpc>
            </a:pPr>
            <a:r>
              <a:rPr lang="en-US" altLang="zh-CN"/>
              <a:t>Ralph Kimball</a:t>
            </a:r>
            <a:r>
              <a:rPr lang="zh-CN" altLang="en-US"/>
              <a:t>，</a:t>
            </a:r>
            <a:r>
              <a:rPr lang="en-US" altLang="zh-CN"/>
              <a:t>The data warehouse toolkit (3rd edition), John Wiley &amp; Sons, 2013</a:t>
            </a:r>
          </a:p>
          <a:p>
            <a:pPr>
              <a:lnSpc>
                <a:spcPct val="150000"/>
              </a:lnSpc>
            </a:pPr>
            <a:r>
              <a:rPr lang="en-US" altLang="zh-CN"/>
              <a:t>Matteo Golfarelli, Stefano Rizzi</a:t>
            </a:r>
            <a:r>
              <a:rPr lang="zh-CN" altLang="en-US"/>
              <a:t>著，战晓苏等译，数据仓库设计</a:t>
            </a:r>
            <a:r>
              <a:rPr lang="en-US" altLang="zh-CN"/>
              <a:t>:</a:t>
            </a:r>
            <a:r>
              <a:rPr lang="zh-CN" altLang="en-US"/>
              <a:t>现代原理与方法，清华大学出版社，</a:t>
            </a:r>
            <a:r>
              <a:rPr lang="en-US" altLang="zh-CN"/>
              <a:t>2010</a:t>
            </a:r>
          </a:p>
          <a:p>
            <a:pPr>
              <a:lnSpc>
                <a:spcPct val="150000"/>
              </a:lnSpc>
            </a:pPr>
            <a:r>
              <a:rPr lang="en-US" altLang="zh-CN"/>
              <a:t>Krish Krishnan</a:t>
            </a:r>
            <a:r>
              <a:rPr lang="zh-CN" altLang="en-US"/>
              <a:t>著</a:t>
            </a:r>
            <a:r>
              <a:rPr lang="en-US" altLang="zh-CN"/>
              <a:t>,</a:t>
            </a:r>
            <a:r>
              <a:rPr lang="zh-CN" altLang="en-US"/>
              <a:t>邢春晓等译</a:t>
            </a:r>
            <a:r>
              <a:rPr lang="en-US" altLang="zh-CN"/>
              <a:t>,</a:t>
            </a:r>
            <a:r>
              <a:rPr lang="zh-CN" altLang="en-US"/>
              <a:t>大数据与数据仓库</a:t>
            </a:r>
            <a:r>
              <a:rPr lang="en-US" altLang="zh-CN"/>
              <a:t>-</a:t>
            </a:r>
            <a:r>
              <a:rPr lang="zh-CN" altLang="en-US"/>
              <a:t>集成、架构与管理，机械工业出版社，</a:t>
            </a:r>
            <a:r>
              <a:rPr lang="en-US" altLang="zh-CN"/>
              <a:t>2018</a:t>
            </a:r>
          </a:p>
          <a:p>
            <a:pPr>
              <a:lnSpc>
                <a:spcPct val="150000"/>
              </a:lnSpc>
            </a:pPr>
            <a:r>
              <a:rPr lang="en-US" altLang="zh-CN"/>
              <a:t>IBM</a:t>
            </a:r>
            <a:r>
              <a:rPr lang="zh-CN" altLang="en-US"/>
              <a:t>、</a:t>
            </a:r>
            <a:r>
              <a:rPr lang="en-US" altLang="zh-CN"/>
              <a:t>Oracle</a:t>
            </a:r>
            <a:r>
              <a:rPr lang="zh-CN" altLang="en-US"/>
              <a:t>、</a:t>
            </a:r>
            <a:r>
              <a:rPr lang="en-US" altLang="zh-CN"/>
              <a:t>Sybase</a:t>
            </a:r>
            <a:r>
              <a:rPr lang="zh-CN" altLang="en-US"/>
              <a:t>、</a:t>
            </a:r>
            <a:r>
              <a:rPr lang="en-US" altLang="zh-CN"/>
              <a:t>Microsoft</a:t>
            </a:r>
            <a:r>
              <a:rPr lang="zh-CN" altLang="en-US"/>
              <a:t>、</a:t>
            </a:r>
            <a:r>
              <a:rPr lang="en-US" altLang="zh-CN"/>
              <a:t>BO</a:t>
            </a:r>
            <a:r>
              <a:rPr lang="zh-CN" altLang="en-US"/>
              <a:t>、</a:t>
            </a:r>
            <a:r>
              <a:rPr lang="en-US" altLang="zh-CN"/>
              <a:t>Cognos</a:t>
            </a:r>
            <a:r>
              <a:rPr lang="zh-CN" altLang="en-US"/>
              <a:t>等公司商业智能工具文档</a:t>
            </a:r>
          </a:p>
        </p:txBody>
      </p:sp>
      <p:sp>
        <p:nvSpPr>
          <p:cNvPr id="4" name="灯片编号占位符 3">
            <a:extLst>
              <a:ext uri="{FF2B5EF4-FFF2-40B4-BE49-F238E27FC236}">
                <a16:creationId xmlns:a16="http://schemas.microsoft.com/office/drawing/2014/main" id="{652C3CDE-6C55-4F1F-B455-0E4E796459F1}"/>
              </a:ext>
            </a:extLst>
          </p:cNvPr>
          <p:cNvSpPr>
            <a:spLocks noGrp="1"/>
          </p:cNvSpPr>
          <p:nvPr>
            <p:ph type="sldNum" sz="quarter" idx="12"/>
          </p:nvPr>
        </p:nvSpPr>
        <p:spPr/>
        <p:txBody>
          <a:bodyPr/>
          <a:lstStyle/>
          <a:p>
            <a:fld id="{BEE6C54C-6C12-40E0-80B0-01E42803F46F}" type="slidenum">
              <a:rPr lang="zh-CN" altLang="en-US" smtClean="0"/>
              <a:pPr/>
              <a:t>8</a:t>
            </a:fld>
            <a:endParaRPr lang="zh-CN" altLang="en-US"/>
          </a:p>
        </p:txBody>
      </p:sp>
    </p:spTree>
    <p:extLst>
      <p:ext uri="{BB962C8B-B14F-4D97-AF65-F5344CB8AC3E}">
        <p14:creationId xmlns:p14="http://schemas.microsoft.com/office/powerpoint/2010/main" val="15615646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2157</TotalTime>
  <Words>946</Words>
  <Application>Microsoft Office PowerPoint</Application>
  <PresentationFormat>宽屏</PresentationFormat>
  <Paragraphs>142</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Yu Mincho</vt:lpstr>
      <vt:lpstr>等线</vt:lpstr>
      <vt:lpstr>方正姚体</vt:lpstr>
      <vt:lpstr>宋体</vt:lpstr>
      <vt:lpstr>微软雅黑</vt:lpstr>
      <vt:lpstr>Arial</vt:lpstr>
      <vt:lpstr>Office 主题​​</vt:lpstr>
      <vt:lpstr>数据仓库 Data Warehouse</vt:lpstr>
      <vt:lpstr>大纲</vt:lpstr>
      <vt:lpstr>数据分析概念</vt:lpstr>
      <vt:lpstr>数据分析分类</vt:lpstr>
      <vt:lpstr>数据分析过程</vt:lpstr>
      <vt:lpstr>数据分析相关技术</vt:lpstr>
      <vt:lpstr>课程性质、目的与任务</vt:lpstr>
      <vt:lpstr>实验环境与实验要求</vt:lpstr>
      <vt:lpstr>参考资料</vt:lpstr>
      <vt:lpstr>成绩评定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michaelwin</dc:creator>
  <cp:lastModifiedBy>michaelwin</cp:lastModifiedBy>
  <cp:revision>155</cp:revision>
  <dcterms:created xsi:type="dcterms:W3CDTF">2022-08-22T13:55:33Z</dcterms:created>
  <dcterms:modified xsi:type="dcterms:W3CDTF">2023-09-09T03:38:55Z</dcterms:modified>
</cp:coreProperties>
</file>