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0" r:id="rId3"/>
    <p:sldId id="257" r:id="rId4"/>
    <p:sldId id="258" r:id="rId5"/>
    <p:sldId id="393" r:id="rId6"/>
    <p:sldId id="394" r:id="rId7"/>
    <p:sldId id="395" r:id="rId8"/>
    <p:sldId id="396" r:id="rId9"/>
    <p:sldId id="397" r:id="rId10"/>
    <p:sldId id="259" r:id="rId11"/>
    <p:sldId id="271" r:id="rId12"/>
    <p:sldId id="263" r:id="rId13"/>
    <p:sldId id="276" r:id="rId14"/>
    <p:sldId id="272" r:id="rId15"/>
    <p:sldId id="277" r:id="rId16"/>
    <p:sldId id="278" r:id="rId17"/>
    <p:sldId id="280" r:id="rId18"/>
    <p:sldId id="281" r:id="rId19"/>
    <p:sldId id="282" r:id="rId20"/>
    <p:sldId id="283" r:id="rId21"/>
    <p:sldId id="279" r:id="rId22"/>
    <p:sldId id="284" r:id="rId23"/>
    <p:sldId id="285" r:id="rId24"/>
    <p:sldId id="286" r:id="rId25"/>
    <p:sldId id="287" r:id="rId26"/>
    <p:sldId id="288" r:id="rId27"/>
    <p:sldId id="290" r:id="rId28"/>
    <p:sldId id="291" r:id="rId29"/>
    <p:sldId id="292" r:id="rId30"/>
    <p:sldId id="293" r:id="rId31"/>
    <p:sldId id="294" r:id="rId32"/>
    <p:sldId id="295" r:id="rId33"/>
    <p:sldId id="273" r:id="rId34"/>
    <p:sldId id="296" r:id="rId35"/>
    <p:sldId id="275" r:id="rId36"/>
    <p:sldId id="297" r:id="rId37"/>
    <p:sldId id="274" r:id="rId38"/>
    <p:sldId id="298" r:id="rId39"/>
    <p:sldId id="299" r:id="rId40"/>
    <p:sldId id="300" r:id="rId41"/>
    <p:sldId id="301" r:id="rId42"/>
    <p:sldId id="302" r:id="rId43"/>
    <p:sldId id="260" r:id="rId44"/>
    <p:sldId id="303" r:id="rId45"/>
    <p:sldId id="304" r:id="rId46"/>
    <p:sldId id="309" r:id="rId47"/>
    <p:sldId id="308" r:id="rId48"/>
    <p:sldId id="310" r:id="rId49"/>
    <p:sldId id="311" r:id="rId50"/>
    <p:sldId id="312" r:id="rId51"/>
    <p:sldId id="313" r:id="rId52"/>
    <p:sldId id="315" r:id="rId53"/>
    <p:sldId id="316" r:id="rId54"/>
    <p:sldId id="314" r:id="rId55"/>
    <p:sldId id="317" r:id="rId56"/>
    <p:sldId id="328" r:id="rId57"/>
    <p:sldId id="329" r:id="rId58"/>
    <p:sldId id="331" r:id="rId59"/>
    <p:sldId id="332" r:id="rId60"/>
    <p:sldId id="333" r:id="rId61"/>
    <p:sldId id="334" r:id="rId62"/>
    <p:sldId id="335" r:id="rId63"/>
    <p:sldId id="336" r:id="rId64"/>
    <p:sldId id="339" r:id="rId65"/>
    <p:sldId id="340" r:id="rId66"/>
    <p:sldId id="341" r:id="rId67"/>
    <p:sldId id="337" r:id="rId68"/>
    <p:sldId id="338" r:id="rId69"/>
    <p:sldId id="342" r:id="rId70"/>
    <p:sldId id="398" r:id="rId71"/>
    <p:sldId id="347" r:id="rId72"/>
    <p:sldId id="348" r:id="rId73"/>
    <p:sldId id="349" r:id="rId74"/>
    <p:sldId id="350" r:id="rId75"/>
    <p:sldId id="351" r:id="rId76"/>
    <p:sldId id="352" r:id="rId77"/>
    <p:sldId id="353" r:id="rId78"/>
    <p:sldId id="354" r:id="rId79"/>
    <p:sldId id="357" r:id="rId80"/>
    <p:sldId id="356" r:id="rId81"/>
    <p:sldId id="358" r:id="rId82"/>
    <p:sldId id="359" r:id="rId83"/>
    <p:sldId id="363" r:id="rId84"/>
    <p:sldId id="364" r:id="rId85"/>
    <p:sldId id="365" r:id="rId86"/>
    <p:sldId id="366" r:id="rId87"/>
    <p:sldId id="367" r:id="rId88"/>
    <p:sldId id="368" r:id="rId89"/>
    <p:sldId id="369" r:id="rId90"/>
    <p:sldId id="370" r:id="rId91"/>
    <p:sldId id="361" r:id="rId92"/>
    <p:sldId id="371" r:id="rId93"/>
    <p:sldId id="373" r:id="rId94"/>
    <p:sldId id="374" r:id="rId95"/>
    <p:sldId id="376" r:id="rId96"/>
    <p:sldId id="375" r:id="rId97"/>
    <p:sldId id="377" r:id="rId98"/>
    <p:sldId id="360" r:id="rId99"/>
    <p:sldId id="378" r:id="rId100"/>
    <p:sldId id="392" r:id="rId101"/>
    <p:sldId id="399" r:id="rId102"/>
    <p:sldId id="379" r:id="rId103"/>
    <p:sldId id="362" r:id="rId104"/>
    <p:sldId id="381" r:id="rId105"/>
    <p:sldId id="261" r:id="rId106"/>
    <p:sldId id="382" r:id="rId107"/>
    <p:sldId id="383" r:id="rId108"/>
    <p:sldId id="388" r:id="rId109"/>
    <p:sldId id="389" r:id="rId110"/>
    <p:sldId id="390" r:id="rId111"/>
    <p:sldId id="391" r:id="rId112"/>
    <p:sldId id="262" r:id="rId113"/>
    <p:sldId id="385" r:id="rId114"/>
    <p:sldId id="400" r:id="rId115"/>
    <p:sldId id="387" r:id="rId1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4590" autoAdjust="0"/>
  </p:normalViewPr>
  <p:slideViewPr>
    <p:cSldViewPr>
      <p:cViewPr varScale="1">
        <p:scale>
          <a:sx n="113" d="100"/>
          <a:sy n="113" d="100"/>
        </p:scale>
        <p:origin x="-156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9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CE938DF1-5D6D-46C2-AB60-AB71C6E2FC95}" type="slidenum">
              <a:rPr lang="en-US" altLang="zh-CN"/>
              <a:pPr>
                <a:defRPr/>
              </a:pPr>
              <a:t>‹#›</a:t>
            </a:fld>
            <a:endParaRPr lang="en-US" altLang="zh-CN"/>
          </a:p>
        </p:txBody>
      </p:sp>
    </p:spTree>
    <p:extLst>
      <p:ext uri="{BB962C8B-B14F-4D97-AF65-F5344CB8AC3E}">
        <p14:creationId xmlns:p14="http://schemas.microsoft.com/office/powerpoint/2010/main" val="177188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D927288-90DC-49A9-9731-7F2B3A4E9042}" type="slidenum">
              <a:rPr lang="en-US" altLang="zh-CN"/>
              <a:pPr>
                <a:defRPr/>
              </a:pPr>
              <a:t>‹#›</a:t>
            </a:fld>
            <a:endParaRPr lang="en-US" altLang="zh-CN"/>
          </a:p>
        </p:txBody>
      </p:sp>
    </p:spTree>
    <p:extLst>
      <p:ext uri="{BB962C8B-B14F-4D97-AF65-F5344CB8AC3E}">
        <p14:creationId xmlns:p14="http://schemas.microsoft.com/office/powerpoint/2010/main" val="98845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37172B2-F47D-4769-917E-D653FE20C56B}" type="slidenum">
              <a:rPr lang="en-US" altLang="zh-CN"/>
              <a:pPr>
                <a:defRPr/>
              </a:pPr>
              <a:t>‹#›</a:t>
            </a:fld>
            <a:endParaRPr lang="en-US" altLang="zh-CN"/>
          </a:p>
        </p:txBody>
      </p:sp>
    </p:spTree>
    <p:extLst>
      <p:ext uri="{BB962C8B-B14F-4D97-AF65-F5344CB8AC3E}">
        <p14:creationId xmlns:p14="http://schemas.microsoft.com/office/powerpoint/2010/main" val="14829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72DD52-46FA-4B79-BBD5-933B28542BBE}" type="slidenum">
              <a:rPr lang="en-US" altLang="zh-CN"/>
              <a:pPr>
                <a:defRPr/>
              </a:pPr>
              <a:t>‹#›</a:t>
            </a:fld>
            <a:endParaRPr lang="en-US" altLang="zh-CN"/>
          </a:p>
        </p:txBody>
      </p:sp>
    </p:spTree>
    <p:extLst>
      <p:ext uri="{BB962C8B-B14F-4D97-AF65-F5344CB8AC3E}">
        <p14:creationId xmlns:p14="http://schemas.microsoft.com/office/powerpoint/2010/main" val="71947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DD4B3FE-7793-47EA-B3D4-7B7FD478070E}" type="slidenum">
              <a:rPr lang="en-US" altLang="zh-CN"/>
              <a:pPr>
                <a:defRPr/>
              </a:pPr>
              <a:t>‹#›</a:t>
            </a:fld>
            <a:endParaRPr lang="en-US" altLang="zh-CN"/>
          </a:p>
        </p:txBody>
      </p:sp>
    </p:spTree>
    <p:extLst>
      <p:ext uri="{BB962C8B-B14F-4D97-AF65-F5344CB8AC3E}">
        <p14:creationId xmlns:p14="http://schemas.microsoft.com/office/powerpoint/2010/main" val="11121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0BF9084-302F-49FC-96A7-76EF0B83DC8A}" type="slidenum">
              <a:rPr lang="en-US" altLang="zh-CN"/>
              <a:pPr>
                <a:defRPr/>
              </a:pPr>
              <a:t>‹#›</a:t>
            </a:fld>
            <a:endParaRPr lang="en-US" altLang="zh-CN"/>
          </a:p>
        </p:txBody>
      </p:sp>
    </p:spTree>
    <p:extLst>
      <p:ext uri="{BB962C8B-B14F-4D97-AF65-F5344CB8AC3E}">
        <p14:creationId xmlns:p14="http://schemas.microsoft.com/office/powerpoint/2010/main" val="168402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057EB8-F4CA-4608-9BDD-274BA544AD9F}" type="slidenum">
              <a:rPr lang="en-US" altLang="zh-CN"/>
              <a:pPr>
                <a:defRPr/>
              </a:pPr>
              <a:t>‹#›</a:t>
            </a:fld>
            <a:endParaRPr lang="en-US" altLang="zh-CN"/>
          </a:p>
        </p:txBody>
      </p:sp>
    </p:spTree>
    <p:extLst>
      <p:ext uri="{BB962C8B-B14F-4D97-AF65-F5344CB8AC3E}">
        <p14:creationId xmlns:p14="http://schemas.microsoft.com/office/powerpoint/2010/main" val="33953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C3160F0-7672-4516-9DC7-6838D026589E}" type="slidenum">
              <a:rPr lang="en-US" altLang="zh-CN"/>
              <a:pPr>
                <a:defRPr/>
              </a:pPr>
              <a:t>‹#›</a:t>
            </a:fld>
            <a:endParaRPr lang="en-US" altLang="zh-CN"/>
          </a:p>
        </p:txBody>
      </p:sp>
    </p:spTree>
    <p:extLst>
      <p:ext uri="{BB962C8B-B14F-4D97-AF65-F5344CB8AC3E}">
        <p14:creationId xmlns:p14="http://schemas.microsoft.com/office/powerpoint/2010/main" val="428869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9508898E-B226-4A1D-A162-14E87ABE7A9D}" type="slidenum">
              <a:rPr lang="en-US" altLang="zh-CN"/>
              <a:pPr>
                <a:defRPr/>
              </a:pPr>
              <a:t>‹#›</a:t>
            </a:fld>
            <a:endParaRPr lang="en-US" altLang="zh-CN"/>
          </a:p>
        </p:txBody>
      </p:sp>
    </p:spTree>
    <p:extLst>
      <p:ext uri="{BB962C8B-B14F-4D97-AF65-F5344CB8AC3E}">
        <p14:creationId xmlns:p14="http://schemas.microsoft.com/office/powerpoint/2010/main" val="25986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89887B42-EB29-4644-A321-D4D7F187D165}" type="slidenum">
              <a:rPr lang="en-US" altLang="zh-CN"/>
              <a:pPr>
                <a:defRPr/>
              </a:pPr>
              <a:t>‹#›</a:t>
            </a:fld>
            <a:endParaRPr lang="en-US" altLang="zh-CN"/>
          </a:p>
        </p:txBody>
      </p:sp>
    </p:spTree>
    <p:extLst>
      <p:ext uri="{BB962C8B-B14F-4D97-AF65-F5344CB8AC3E}">
        <p14:creationId xmlns:p14="http://schemas.microsoft.com/office/powerpoint/2010/main" val="8602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D5E7722-8D2B-4A33-8CEC-296421911709}" type="slidenum">
              <a:rPr lang="en-US" altLang="zh-CN"/>
              <a:pPr>
                <a:defRPr/>
              </a:pPr>
              <a:t>‹#›</a:t>
            </a:fld>
            <a:endParaRPr lang="en-US" altLang="zh-CN"/>
          </a:p>
        </p:txBody>
      </p:sp>
    </p:spTree>
    <p:extLst>
      <p:ext uri="{BB962C8B-B14F-4D97-AF65-F5344CB8AC3E}">
        <p14:creationId xmlns:p14="http://schemas.microsoft.com/office/powerpoint/2010/main" val="116033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6B110D7-8E88-477D-9BB5-266BA945F159}" type="slidenum">
              <a:rPr lang="en-US" altLang="zh-CN"/>
              <a:pPr>
                <a:defRPr/>
              </a:pPr>
              <a:t>‹#›</a:t>
            </a:fld>
            <a:endParaRPr lang="en-US" altLang="zh-CN"/>
          </a:p>
        </p:txBody>
      </p:sp>
    </p:spTree>
    <p:extLst>
      <p:ext uri="{BB962C8B-B14F-4D97-AF65-F5344CB8AC3E}">
        <p14:creationId xmlns:p14="http://schemas.microsoft.com/office/powerpoint/2010/main" val="161590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4326E63-1E45-4FE7-BB9C-06FD55C88BD1}" type="slidenum">
              <a:rPr lang="en-US" altLang="zh-CN"/>
              <a:pPr>
                <a:defRPr/>
              </a:pPr>
              <a:t>‹#›</a:t>
            </a:fld>
            <a:endParaRPr lang="en-US" altLang="zh-CN"/>
          </a:p>
        </p:txBody>
      </p:sp>
    </p:spTree>
    <p:extLst>
      <p:ext uri="{BB962C8B-B14F-4D97-AF65-F5344CB8AC3E}">
        <p14:creationId xmlns:p14="http://schemas.microsoft.com/office/powerpoint/2010/main" val="24213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9459"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9460"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BD99234E-5A06-457B-B67E-DE3848760F2A}" type="slidenum">
              <a:rPr lang="en-US" altLang="zh-CN"/>
              <a:pPr>
                <a:defRPr/>
              </a:pPr>
              <a:t>‹#›</a:t>
            </a:fld>
            <a:endParaRPr lang="en-US" altLang="zh-CN"/>
          </a:p>
        </p:txBody>
      </p:sp>
      <p:grpSp>
        <p:nvGrpSpPr>
          <p:cNvPr id="19464"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8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16.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4.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5.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algn="l" eaLnBrk="1" hangingPunct="1"/>
            <a:r>
              <a:rPr lang="zh-CN" altLang="en-US" smtClean="0">
                <a:ea typeface="黑体" pitchFamily="2" charset="-122"/>
              </a:rPr>
              <a:t>算法设计与分析</a:t>
            </a:r>
          </a:p>
        </p:txBody>
      </p:sp>
      <p:sp>
        <p:nvSpPr>
          <p:cNvPr id="21507" name="Rectangle 3"/>
          <p:cNvSpPr>
            <a:spLocks noGrp="1" noChangeArrowheads="1"/>
          </p:cNvSpPr>
          <p:nvPr>
            <p:ph type="subTitle" idx="1"/>
          </p:nvPr>
        </p:nvSpPr>
        <p:spPr>
          <a:xfrm>
            <a:off x="3563938" y="3068638"/>
            <a:ext cx="3678237" cy="2362200"/>
          </a:xfrm>
        </p:spPr>
        <p:txBody>
          <a:bodyPr/>
          <a:lstStyle/>
          <a:p>
            <a:pPr eaLnBrk="1" hangingPunct="1"/>
            <a:r>
              <a:rPr lang="en-US" altLang="zh-CN" sz="3600" b="1" smtClean="0"/>
              <a:t>——</a:t>
            </a:r>
            <a:r>
              <a:rPr lang="zh-CN" altLang="en-US" sz="3600" b="1" smtClean="0">
                <a:solidFill>
                  <a:srgbClr val="003399"/>
                </a:solidFill>
                <a:ea typeface="黑体" pitchFamily="2" charset="-122"/>
              </a:rPr>
              <a:t>回溯法</a:t>
            </a:r>
            <a:endParaRPr lang="zh-CN" altLang="en-US" b="1" smtClean="0">
              <a:solidFill>
                <a:srgbClr val="003399"/>
              </a:solidFill>
              <a:ea typeface="黑体" pitchFamily="2" charset="-122"/>
            </a:endParaRPr>
          </a:p>
        </p:txBody>
      </p:sp>
      <p:pic>
        <p:nvPicPr>
          <p:cNvPr id="21508"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提纲</a:t>
            </a:r>
          </a:p>
        </p:txBody>
      </p:sp>
      <p:sp>
        <p:nvSpPr>
          <p:cNvPr id="30723" name="Rectangle 3"/>
          <p:cNvSpPr>
            <a:spLocks noGrp="1" noChangeArrowheads="1"/>
          </p:cNvSpPr>
          <p:nvPr>
            <p:ph type="body" idx="1"/>
          </p:nvPr>
        </p:nvSpPr>
        <p:spPr/>
        <p:txBody>
          <a:bodyPr/>
          <a:lstStyle/>
          <a:p>
            <a:pPr eaLnBrk="1" hangingPunct="1"/>
            <a:r>
              <a:rPr lang="zh-CN" altLang="en-US" smtClean="0"/>
              <a:t>两个有趣的问题</a:t>
            </a:r>
          </a:p>
          <a:p>
            <a:pPr eaLnBrk="1" hangingPunct="1"/>
            <a:r>
              <a:rPr lang="zh-CN" altLang="en-US" b="1" smtClean="0">
                <a:solidFill>
                  <a:srgbClr val="FF0000"/>
                </a:solidFill>
              </a:rPr>
              <a:t>回溯法的算法框架</a:t>
            </a:r>
          </a:p>
          <a:p>
            <a:pPr eaLnBrk="1" hangingPunct="1"/>
            <a:r>
              <a:rPr lang="zh-CN" altLang="en-US" smtClean="0"/>
              <a:t>实例分析</a:t>
            </a:r>
          </a:p>
          <a:p>
            <a:pPr eaLnBrk="1" hangingPunct="1"/>
            <a:r>
              <a:rPr lang="zh-CN" altLang="en-US" smtClean="0"/>
              <a:t>回溯法的效率分析</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分析</a:t>
            </a:r>
          </a:p>
        </p:txBody>
      </p:sp>
      <p:sp>
        <p:nvSpPr>
          <p:cNvPr id="104451" name="Rectangle 3"/>
          <p:cNvSpPr>
            <a:spLocks noGrp="1" noChangeArrowheads="1"/>
          </p:cNvSpPr>
          <p:nvPr>
            <p:ph type="body" idx="1"/>
          </p:nvPr>
        </p:nvSpPr>
        <p:spPr/>
        <p:txBody>
          <a:bodyPr/>
          <a:lstStyle/>
          <a:p>
            <a:pPr eaLnBrk="1" hangingPunct="1"/>
            <a:r>
              <a:rPr lang="zh-CN" altLang="en-US" b="1" smtClean="0">
                <a:solidFill>
                  <a:srgbClr val="000099"/>
                </a:solidFill>
              </a:rPr>
              <a:t>分析</a:t>
            </a:r>
          </a:p>
          <a:p>
            <a:pPr lvl="1" eaLnBrk="1" hangingPunct="1"/>
            <a:r>
              <a:rPr lang="zh-CN" altLang="en-US" smtClean="0"/>
              <a:t>对于连续邮资问题，用</a:t>
            </a:r>
            <a:r>
              <a:rPr lang="en-US" altLang="zh-CN" smtClean="0"/>
              <a:t>n</a:t>
            </a:r>
            <a:r>
              <a:rPr lang="zh-CN" altLang="en-US" smtClean="0"/>
              <a:t>元组 </a:t>
            </a:r>
            <a:r>
              <a:rPr lang="en-US" altLang="zh-CN" smtClean="0"/>
              <a:t>[1:n]</a:t>
            </a:r>
            <a:r>
              <a:rPr lang="zh-CN" altLang="en-US" smtClean="0"/>
              <a:t>表示</a:t>
            </a:r>
            <a:r>
              <a:rPr lang="en-US" altLang="zh-CN" smtClean="0"/>
              <a:t>n</a:t>
            </a:r>
            <a:r>
              <a:rPr lang="zh-CN" altLang="en-US" smtClean="0"/>
              <a:t>中不同的邮票面值，并约定其按从小到大排列。</a:t>
            </a:r>
          </a:p>
          <a:p>
            <a:pPr lvl="1" eaLnBrk="1" hangingPunct="1"/>
            <a:r>
              <a:rPr lang="en-US" altLang="zh-CN" smtClean="0"/>
              <a:t>X[1]=1</a:t>
            </a:r>
            <a:r>
              <a:rPr lang="zh-CN" altLang="en-US" smtClean="0"/>
              <a:t>是惟一的选择（根据连续邮资问题要求），此时的最大连续邮资区间为</a:t>
            </a:r>
            <a:r>
              <a:rPr lang="en-US" altLang="zh-CN" smtClean="0"/>
              <a:t>[1:m]</a:t>
            </a:r>
          </a:p>
          <a:p>
            <a:pPr lvl="2" eaLnBrk="1" hangingPunct="1"/>
            <a:r>
              <a:rPr lang="en-US" altLang="zh-CN" smtClean="0"/>
              <a:t>m</a:t>
            </a:r>
            <a:r>
              <a:rPr lang="zh-CN" altLang="en-US" smtClean="0"/>
              <a:t>为允许贴的邮票数</a:t>
            </a:r>
          </a:p>
          <a:p>
            <a:pPr lvl="1" eaLnBrk="1" hangingPunct="1"/>
            <a:r>
              <a:rPr lang="en-US" altLang="zh-CN" smtClean="0"/>
              <a:t>X[2]</a:t>
            </a:r>
            <a:r>
              <a:rPr lang="zh-CN" altLang="en-US" smtClean="0"/>
              <a:t>的取值范围为</a:t>
            </a:r>
            <a:r>
              <a:rPr lang="en-US" altLang="zh-CN" smtClean="0"/>
              <a:t>[2:m+1]</a:t>
            </a:r>
          </a:p>
          <a:p>
            <a:pPr lvl="2" eaLnBrk="1" hangingPunct="1"/>
            <a:r>
              <a:rPr lang="zh-CN" altLang="en-US" b="1" smtClean="0">
                <a:solidFill>
                  <a:srgbClr val="000099"/>
                </a:solidFill>
              </a:rPr>
              <a:t>一般情况下，已选定</a:t>
            </a:r>
            <a:r>
              <a:rPr lang="en-US" altLang="zh-CN" b="1" smtClean="0">
                <a:solidFill>
                  <a:srgbClr val="000099"/>
                </a:solidFill>
              </a:rPr>
              <a:t>x[1:i-1]</a:t>
            </a:r>
            <a:r>
              <a:rPr lang="zh-CN" altLang="en-US" b="1" smtClean="0">
                <a:solidFill>
                  <a:srgbClr val="000099"/>
                </a:solidFill>
              </a:rPr>
              <a:t>，最大邮资区间为</a:t>
            </a:r>
            <a:r>
              <a:rPr lang="en-US" altLang="zh-CN" b="1" smtClean="0">
                <a:solidFill>
                  <a:srgbClr val="000099"/>
                </a:solidFill>
              </a:rPr>
              <a:t>[1:r]</a:t>
            </a:r>
            <a:r>
              <a:rPr lang="zh-CN" altLang="en-US" b="1" smtClean="0">
                <a:solidFill>
                  <a:srgbClr val="000099"/>
                </a:solidFill>
              </a:rPr>
              <a:t>，则</a:t>
            </a:r>
            <a:r>
              <a:rPr lang="en-US" altLang="zh-CN" b="1" smtClean="0">
                <a:solidFill>
                  <a:srgbClr val="000099"/>
                </a:solidFill>
              </a:rPr>
              <a:t>x[i]</a:t>
            </a:r>
            <a:r>
              <a:rPr lang="zh-CN" altLang="en-US" b="1" smtClean="0">
                <a:solidFill>
                  <a:srgbClr val="000099"/>
                </a:solidFill>
              </a:rPr>
              <a:t>的可取值范围是</a:t>
            </a:r>
            <a:r>
              <a:rPr lang="en-US" altLang="zh-CN" b="1" smtClean="0">
                <a:solidFill>
                  <a:srgbClr val="000099"/>
                </a:solidFill>
              </a:rPr>
              <a:t>[x[i-1]+1:r+1];</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如何确定最大连续邮资区间</a:t>
            </a:r>
          </a:p>
        </p:txBody>
      </p:sp>
      <p:sp>
        <p:nvSpPr>
          <p:cNvPr id="105475" name="Rectangle 3"/>
          <p:cNvSpPr>
            <a:spLocks noGrp="1" noChangeArrowheads="1"/>
          </p:cNvSpPr>
          <p:nvPr>
            <p:ph type="body" idx="1"/>
          </p:nvPr>
        </p:nvSpPr>
        <p:spPr/>
        <p:txBody>
          <a:bodyPr/>
          <a:lstStyle/>
          <a:p>
            <a:pPr eaLnBrk="1" hangingPunct="1"/>
            <a:r>
              <a:rPr lang="zh-CN" altLang="en-US" b="1" smtClean="0">
                <a:solidFill>
                  <a:srgbClr val="000099"/>
                </a:solidFill>
              </a:rPr>
              <a:t>计算</a:t>
            </a:r>
            <a:r>
              <a:rPr lang="en-US" altLang="zh-CN" b="1" smtClean="0">
                <a:solidFill>
                  <a:srgbClr val="000099"/>
                </a:solidFill>
              </a:rPr>
              <a:t>X[1:i]</a:t>
            </a:r>
            <a:r>
              <a:rPr lang="zh-CN" altLang="en-US" b="1" smtClean="0">
                <a:solidFill>
                  <a:srgbClr val="000099"/>
                </a:solidFill>
              </a:rPr>
              <a:t>的最大连续邮资区间</a:t>
            </a:r>
          </a:p>
          <a:p>
            <a:pPr lvl="1" eaLnBrk="1" hangingPunct="1"/>
            <a:r>
              <a:rPr lang="zh-CN" altLang="en-US" smtClean="0"/>
              <a:t>直接递归的求解复杂度太高</a:t>
            </a:r>
          </a:p>
          <a:p>
            <a:pPr lvl="1" eaLnBrk="1" hangingPunct="1"/>
            <a:r>
              <a:rPr lang="zh-CN" altLang="en-US" b="1" smtClean="0">
                <a:solidFill>
                  <a:srgbClr val="000099"/>
                </a:solidFill>
              </a:rPr>
              <a:t>解决方案</a:t>
            </a:r>
          </a:p>
          <a:p>
            <a:pPr lvl="2" eaLnBrk="1" hangingPunct="1"/>
            <a:r>
              <a:rPr lang="zh-CN" altLang="en-US" smtClean="0"/>
              <a:t>计算用不超过</a:t>
            </a:r>
            <a:r>
              <a:rPr lang="en-US" altLang="zh-CN" smtClean="0"/>
              <a:t>m</a:t>
            </a:r>
            <a:r>
              <a:rPr lang="zh-CN" altLang="en-US" smtClean="0"/>
              <a:t>张面值为</a:t>
            </a:r>
            <a:r>
              <a:rPr lang="en-US" altLang="zh-CN" smtClean="0"/>
              <a:t>x[1:i]</a:t>
            </a:r>
            <a:r>
              <a:rPr lang="zh-CN" altLang="en-US" smtClean="0"/>
              <a:t>的邮票贴出邮资</a:t>
            </a:r>
            <a:r>
              <a:rPr lang="en-US" altLang="zh-CN" smtClean="0"/>
              <a:t>k</a:t>
            </a:r>
            <a:r>
              <a:rPr lang="zh-CN" altLang="en-US" smtClean="0"/>
              <a:t>所需的最少邮票数</a:t>
            </a:r>
            <a:r>
              <a:rPr lang="en-US" altLang="zh-CN" smtClean="0"/>
              <a:t>y[k]</a:t>
            </a:r>
            <a:r>
              <a:rPr lang="zh-CN" altLang="en-US" smtClean="0"/>
              <a:t>。通过</a:t>
            </a:r>
            <a:r>
              <a:rPr lang="en-US" altLang="zh-CN" smtClean="0"/>
              <a:t>y[k]</a:t>
            </a:r>
            <a:r>
              <a:rPr lang="zh-CN" altLang="en-US" smtClean="0"/>
              <a:t>可以很快推出</a:t>
            </a:r>
            <a:r>
              <a:rPr lang="en-US" altLang="zh-CN" smtClean="0"/>
              <a:t>r</a:t>
            </a:r>
            <a:r>
              <a:rPr lang="zh-CN" altLang="en-US" smtClean="0"/>
              <a:t>的值。</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算法设计</a:t>
            </a:r>
          </a:p>
        </p:txBody>
      </p:sp>
      <p:sp>
        <p:nvSpPr>
          <p:cNvPr id="106499" name="Rectangle 3"/>
          <p:cNvSpPr>
            <a:spLocks noGrp="1" noChangeArrowheads="1"/>
          </p:cNvSpPr>
          <p:nvPr>
            <p:ph type="body" idx="1"/>
          </p:nvPr>
        </p:nvSpPr>
        <p:spPr>
          <a:xfrm>
            <a:off x="457200" y="1719263"/>
            <a:ext cx="8153400" cy="4910137"/>
          </a:xfrm>
        </p:spPr>
        <p:txBody>
          <a:bodyPr/>
          <a:lstStyle/>
          <a:p>
            <a:pPr eaLnBrk="1" hangingPunct="1"/>
            <a:r>
              <a:rPr lang="zh-CN" altLang="en-US" sz="2600" b="1" dirty="0" smtClean="0">
                <a:solidFill>
                  <a:srgbClr val="000099"/>
                </a:solidFill>
              </a:rPr>
              <a:t>算法设计</a:t>
            </a:r>
          </a:p>
          <a:p>
            <a:pPr lvl="1" eaLnBrk="1" hangingPunct="1"/>
            <a:r>
              <a:rPr lang="zh-CN" altLang="en-US" sz="2200" dirty="0" smtClean="0"/>
              <a:t>在递归算法中</a:t>
            </a:r>
          </a:p>
          <a:p>
            <a:pPr lvl="2" eaLnBrk="1" hangingPunct="1"/>
            <a:r>
              <a:rPr lang="zh-CN" altLang="en-US" sz="2100" b="1" dirty="0" smtClean="0">
                <a:solidFill>
                  <a:srgbClr val="000099"/>
                </a:solidFill>
              </a:rPr>
              <a:t>当</a:t>
            </a:r>
            <a:r>
              <a:rPr lang="en-US" altLang="zh-CN" sz="2100" b="1" dirty="0" err="1" smtClean="0">
                <a:solidFill>
                  <a:srgbClr val="000099"/>
                </a:solidFill>
              </a:rPr>
              <a:t>i</a:t>
            </a:r>
            <a:r>
              <a:rPr lang="en-US" altLang="zh-CN" sz="2100" b="1" dirty="0" smtClean="0">
                <a:solidFill>
                  <a:srgbClr val="000099"/>
                </a:solidFill>
              </a:rPr>
              <a:t>&gt;n</a:t>
            </a:r>
            <a:r>
              <a:rPr lang="zh-CN" altLang="en-US" sz="2100" b="1" dirty="0" smtClean="0">
                <a:solidFill>
                  <a:srgbClr val="000099"/>
                </a:solidFill>
              </a:rPr>
              <a:t>时</a:t>
            </a:r>
            <a:r>
              <a:rPr lang="zh-CN" altLang="en-US" sz="2100" dirty="0" smtClean="0"/>
              <a:t>，算法搜索到叶结点，得到新的邮票面值设计方案并计算当前方案的最大连续邮资范围；</a:t>
            </a:r>
          </a:p>
          <a:p>
            <a:pPr lvl="3" eaLnBrk="1" hangingPunct="1"/>
            <a:r>
              <a:rPr lang="zh-CN" altLang="en-US" sz="1800" dirty="0" smtClean="0"/>
              <a:t>如果大于当前已知的最优解，则将该解定为当前已知的最优解；</a:t>
            </a:r>
          </a:p>
          <a:p>
            <a:pPr lvl="3" eaLnBrk="1" hangingPunct="1"/>
            <a:r>
              <a:rPr lang="zh-CN" altLang="en-US" sz="1800" dirty="0" smtClean="0"/>
              <a:t>否则，舍弃；</a:t>
            </a:r>
          </a:p>
          <a:p>
            <a:pPr lvl="2" eaLnBrk="1" hangingPunct="1"/>
            <a:r>
              <a:rPr lang="zh-CN" altLang="en-US" sz="2100" b="1" dirty="0" smtClean="0">
                <a:solidFill>
                  <a:srgbClr val="000099"/>
                </a:solidFill>
              </a:rPr>
              <a:t>当</a:t>
            </a:r>
            <a:r>
              <a:rPr lang="en-US" altLang="zh-CN" sz="2100" b="1" dirty="0" err="1" smtClean="0">
                <a:solidFill>
                  <a:srgbClr val="000099"/>
                </a:solidFill>
              </a:rPr>
              <a:t>i</a:t>
            </a:r>
            <a:r>
              <a:rPr lang="en-US" altLang="zh-CN" sz="2100" b="1" dirty="0" err="1" smtClean="0">
                <a:solidFill>
                  <a:srgbClr val="000099"/>
                </a:solidFill>
                <a:cs typeface="Arial" charset="0"/>
              </a:rPr>
              <a:t>≤n</a:t>
            </a:r>
            <a:r>
              <a:rPr lang="zh-CN" altLang="en-US" sz="2100" b="1" dirty="0" smtClean="0">
                <a:solidFill>
                  <a:srgbClr val="000099"/>
                </a:solidFill>
                <a:cs typeface="Arial" charset="0"/>
              </a:rPr>
              <a:t>时</a:t>
            </a:r>
            <a:r>
              <a:rPr lang="zh-CN" altLang="en-US" sz="2000" dirty="0" smtClean="0">
                <a:cs typeface="Arial" charset="0"/>
              </a:rPr>
              <a:t>，表示当前扩展结点为结空间树的内部结点，结点处</a:t>
            </a:r>
            <a:r>
              <a:rPr lang="en-US" altLang="zh-CN" sz="2000" dirty="0" smtClean="0">
                <a:cs typeface="Arial" charset="0"/>
              </a:rPr>
              <a:t>x[1:i-1]</a:t>
            </a:r>
            <a:r>
              <a:rPr lang="zh-CN" altLang="en-US" sz="2000" dirty="0" smtClean="0">
                <a:cs typeface="Arial" charset="0"/>
              </a:rPr>
              <a:t>能贴出的最大连续邮资区间为</a:t>
            </a:r>
            <a:r>
              <a:rPr lang="en-US" altLang="zh-CN" sz="2000" dirty="0" smtClean="0">
                <a:cs typeface="Arial" charset="0"/>
              </a:rPr>
              <a:t>[1:r]</a:t>
            </a:r>
            <a:r>
              <a:rPr lang="zh-CN" altLang="en-US" sz="2000" dirty="0" smtClean="0">
                <a:cs typeface="Arial" charset="0"/>
              </a:rPr>
              <a:t>。因此，在该结点处，</a:t>
            </a:r>
            <a:r>
              <a:rPr lang="en-US" altLang="zh-CN" sz="2000" dirty="0" smtClean="0">
                <a:cs typeface="Arial" charset="0"/>
              </a:rPr>
              <a:t>x[</a:t>
            </a:r>
            <a:r>
              <a:rPr lang="en-US" altLang="zh-CN" sz="2000" dirty="0" err="1" smtClean="0">
                <a:cs typeface="Arial" charset="0"/>
              </a:rPr>
              <a:t>i</a:t>
            </a:r>
            <a:r>
              <a:rPr lang="en-US" altLang="zh-CN" sz="2000" dirty="0" smtClean="0">
                <a:cs typeface="Arial" charset="0"/>
              </a:rPr>
              <a:t>]</a:t>
            </a:r>
            <a:r>
              <a:rPr lang="zh-CN" altLang="en-US" sz="2000" dirty="0" smtClean="0">
                <a:cs typeface="Arial" charset="0"/>
              </a:rPr>
              <a:t>的可取值范围为</a:t>
            </a:r>
            <a:r>
              <a:rPr lang="en-US" altLang="zh-CN" sz="2000" dirty="0" smtClean="0">
                <a:cs typeface="Arial" charset="0"/>
              </a:rPr>
              <a:t>[x[i-1]+1:r+1]</a:t>
            </a:r>
            <a:r>
              <a:rPr lang="zh-CN" altLang="en-US" sz="2000" dirty="0" smtClean="0">
                <a:cs typeface="Arial" charset="0"/>
              </a:rPr>
              <a:t>，所以该结点处有</a:t>
            </a:r>
            <a:r>
              <a:rPr lang="en-US" altLang="zh-CN" sz="2000" dirty="0" smtClean="0">
                <a:cs typeface="Arial" charset="0"/>
              </a:rPr>
              <a:t>r-x[i-1]</a:t>
            </a:r>
            <a:r>
              <a:rPr lang="zh-CN" altLang="en-US" sz="2000" dirty="0" smtClean="0">
                <a:cs typeface="Arial" charset="0"/>
              </a:rPr>
              <a:t>个子结点。</a:t>
            </a:r>
          </a:p>
          <a:p>
            <a:pPr lvl="3" eaLnBrk="1" hangingPunct="1"/>
            <a:r>
              <a:rPr lang="zh-CN" altLang="en-US" sz="1800" dirty="0" smtClean="0">
                <a:cs typeface="Arial" charset="0"/>
              </a:rPr>
              <a:t>算法对当前扩展结点的每一个子结点，按深度优先方式递归地对相应子树进行搜索；</a:t>
            </a:r>
          </a:p>
          <a:p>
            <a:pPr lvl="1" eaLnBrk="1" hangingPunct="1"/>
            <a:r>
              <a:rPr lang="zh-CN" altLang="en-US" sz="2200" b="1" dirty="0" smtClean="0">
                <a:solidFill>
                  <a:srgbClr val="000099"/>
                </a:solidFill>
                <a:cs typeface="Arial" charset="0"/>
              </a:rPr>
              <a:t>算法实现参看教材</a:t>
            </a:r>
            <a:r>
              <a:rPr lang="en-US" altLang="zh-CN" sz="2200" b="1" dirty="0" smtClean="0">
                <a:solidFill>
                  <a:srgbClr val="000099"/>
                </a:solidFill>
                <a:cs typeface="Arial" charset="0"/>
              </a:rPr>
              <a:t>page151-152</a:t>
            </a:r>
            <a:endParaRPr lang="en-US" altLang="zh-CN" sz="2200" b="1" dirty="0" smtClean="0">
              <a:solidFill>
                <a:srgbClr val="000099"/>
              </a:solidFill>
              <a:cs typeface="Arial"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骑士巡游问题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骑士巡游问题</a:t>
            </a:r>
          </a:p>
        </p:txBody>
      </p:sp>
      <p:sp>
        <p:nvSpPr>
          <p:cNvPr id="108547" name="Rectangle 3"/>
          <p:cNvSpPr>
            <a:spLocks noGrp="1" noChangeArrowheads="1"/>
          </p:cNvSpPr>
          <p:nvPr>
            <p:ph type="body" sz="half" idx="1"/>
          </p:nvPr>
        </p:nvSpPr>
        <p:spPr>
          <a:xfrm>
            <a:off x="457200" y="1719263"/>
            <a:ext cx="4648200" cy="4411662"/>
          </a:xfrm>
        </p:spPr>
        <p:txBody>
          <a:bodyPr/>
          <a:lstStyle/>
          <a:p>
            <a:pPr eaLnBrk="1" hangingPunct="1"/>
            <a:r>
              <a:rPr lang="zh-CN" altLang="en-US" b="1" smtClean="0">
                <a:solidFill>
                  <a:srgbClr val="000099"/>
                </a:solidFill>
              </a:rPr>
              <a:t>骑士巡游问题</a:t>
            </a:r>
          </a:p>
          <a:p>
            <a:pPr lvl="1" eaLnBrk="1" hangingPunct="1"/>
            <a:r>
              <a:rPr lang="zh-CN" altLang="en-US" smtClean="0"/>
              <a:t>考虑国际象棋棋盘上某个位置的一匹马（骑士），它是否可以只走</a:t>
            </a:r>
            <a:r>
              <a:rPr lang="en-US" altLang="zh-CN" smtClean="0"/>
              <a:t>63</a:t>
            </a:r>
            <a:r>
              <a:rPr lang="zh-CN" altLang="en-US" smtClean="0"/>
              <a:t>步，正好走过除起点外的其他</a:t>
            </a:r>
            <a:r>
              <a:rPr lang="en-US" altLang="zh-CN" smtClean="0"/>
              <a:t>63</a:t>
            </a:r>
            <a:r>
              <a:rPr lang="zh-CN" altLang="en-US" smtClean="0"/>
              <a:t>个位置各一次？</a:t>
            </a:r>
          </a:p>
          <a:p>
            <a:pPr lvl="2" eaLnBrk="1" hangingPunct="1"/>
            <a:r>
              <a:rPr lang="zh-CN" altLang="en-US" sz="2500" smtClean="0"/>
              <a:t>请设计一个算法，找出该骑士的巡游路线。</a:t>
            </a:r>
          </a:p>
        </p:txBody>
      </p:sp>
      <p:grpSp>
        <p:nvGrpSpPr>
          <p:cNvPr id="108548" name="Group 4"/>
          <p:cNvGrpSpPr>
            <a:grpSpLocks/>
          </p:cNvGrpSpPr>
          <p:nvPr/>
        </p:nvGrpSpPr>
        <p:grpSpPr bwMode="auto">
          <a:xfrm>
            <a:off x="5181600" y="2590800"/>
            <a:ext cx="3048000" cy="3048000"/>
            <a:chOff x="912" y="1824"/>
            <a:chExt cx="1920" cy="1920"/>
          </a:xfrm>
        </p:grpSpPr>
        <p:grpSp>
          <p:nvGrpSpPr>
            <p:cNvPr id="108550" name="Group 5"/>
            <p:cNvGrpSpPr>
              <a:grpSpLocks/>
            </p:cNvGrpSpPr>
            <p:nvPr/>
          </p:nvGrpSpPr>
          <p:grpSpPr bwMode="auto">
            <a:xfrm>
              <a:off x="912" y="1824"/>
              <a:ext cx="480" cy="480"/>
              <a:chOff x="912" y="1824"/>
              <a:chExt cx="480" cy="480"/>
            </a:xfrm>
          </p:grpSpPr>
          <p:sp>
            <p:nvSpPr>
              <p:cNvPr id="108626"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7"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8"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9"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1" name="Group 10"/>
            <p:cNvGrpSpPr>
              <a:grpSpLocks/>
            </p:cNvGrpSpPr>
            <p:nvPr/>
          </p:nvGrpSpPr>
          <p:grpSpPr bwMode="auto">
            <a:xfrm>
              <a:off x="1392" y="1824"/>
              <a:ext cx="480" cy="480"/>
              <a:chOff x="912" y="1824"/>
              <a:chExt cx="480" cy="480"/>
            </a:xfrm>
          </p:grpSpPr>
          <p:sp>
            <p:nvSpPr>
              <p:cNvPr id="108622"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3"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4"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5"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2" name="Group 15"/>
            <p:cNvGrpSpPr>
              <a:grpSpLocks/>
            </p:cNvGrpSpPr>
            <p:nvPr/>
          </p:nvGrpSpPr>
          <p:grpSpPr bwMode="auto">
            <a:xfrm>
              <a:off x="1872" y="1824"/>
              <a:ext cx="480" cy="480"/>
              <a:chOff x="912" y="1824"/>
              <a:chExt cx="480" cy="480"/>
            </a:xfrm>
          </p:grpSpPr>
          <p:sp>
            <p:nvSpPr>
              <p:cNvPr id="108618"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9"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0"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1"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3" name="Group 20"/>
            <p:cNvGrpSpPr>
              <a:grpSpLocks/>
            </p:cNvGrpSpPr>
            <p:nvPr/>
          </p:nvGrpSpPr>
          <p:grpSpPr bwMode="auto">
            <a:xfrm>
              <a:off x="2352" y="1824"/>
              <a:ext cx="480" cy="480"/>
              <a:chOff x="912" y="1824"/>
              <a:chExt cx="480" cy="480"/>
            </a:xfrm>
          </p:grpSpPr>
          <p:sp>
            <p:nvSpPr>
              <p:cNvPr id="108614"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5"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6"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7"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4" name="Group 25"/>
            <p:cNvGrpSpPr>
              <a:grpSpLocks/>
            </p:cNvGrpSpPr>
            <p:nvPr/>
          </p:nvGrpSpPr>
          <p:grpSpPr bwMode="auto">
            <a:xfrm>
              <a:off x="912" y="2304"/>
              <a:ext cx="480" cy="480"/>
              <a:chOff x="912" y="1824"/>
              <a:chExt cx="480" cy="480"/>
            </a:xfrm>
          </p:grpSpPr>
          <p:sp>
            <p:nvSpPr>
              <p:cNvPr id="108610"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1"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2"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3"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5" name="Group 30"/>
            <p:cNvGrpSpPr>
              <a:grpSpLocks/>
            </p:cNvGrpSpPr>
            <p:nvPr/>
          </p:nvGrpSpPr>
          <p:grpSpPr bwMode="auto">
            <a:xfrm>
              <a:off x="1392" y="2304"/>
              <a:ext cx="480" cy="480"/>
              <a:chOff x="912" y="1824"/>
              <a:chExt cx="480" cy="480"/>
            </a:xfrm>
          </p:grpSpPr>
          <p:sp>
            <p:nvSpPr>
              <p:cNvPr id="108606"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7"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8"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9"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6" name="Group 35"/>
            <p:cNvGrpSpPr>
              <a:grpSpLocks/>
            </p:cNvGrpSpPr>
            <p:nvPr/>
          </p:nvGrpSpPr>
          <p:grpSpPr bwMode="auto">
            <a:xfrm>
              <a:off x="1872" y="2304"/>
              <a:ext cx="480" cy="480"/>
              <a:chOff x="912" y="1824"/>
              <a:chExt cx="480" cy="480"/>
            </a:xfrm>
          </p:grpSpPr>
          <p:sp>
            <p:nvSpPr>
              <p:cNvPr id="108602"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3"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4"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5"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7" name="Group 40"/>
            <p:cNvGrpSpPr>
              <a:grpSpLocks/>
            </p:cNvGrpSpPr>
            <p:nvPr/>
          </p:nvGrpSpPr>
          <p:grpSpPr bwMode="auto">
            <a:xfrm>
              <a:off x="2352" y="2304"/>
              <a:ext cx="480" cy="480"/>
              <a:chOff x="912" y="1824"/>
              <a:chExt cx="480" cy="480"/>
            </a:xfrm>
          </p:grpSpPr>
          <p:sp>
            <p:nvSpPr>
              <p:cNvPr id="108598"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9"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0"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1"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8" name="Group 45"/>
            <p:cNvGrpSpPr>
              <a:grpSpLocks/>
            </p:cNvGrpSpPr>
            <p:nvPr/>
          </p:nvGrpSpPr>
          <p:grpSpPr bwMode="auto">
            <a:xfrm>
              <a:off x="912" y="2784"/>
              <a:ext cx="480" cy="480"/>
              <a:chOff x="912" y="1824"/>
              <a:chExt cx="480" cy="480"/>
            </a:xfrm>
          </p:grpSpPr>
          <p:sp>
            <p:nvSpPr>
              <p:cNvPr id="108594"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5"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6"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7"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9" name="Group 50"/>
            <p:cNvGrpSpPr>
              <a:grpSpLocks/>
            </p:cNvGrpSpPr>
            <p:nvPr/>
          </p:nvGrpSpPr>
          <p:grpSpPr bwMode="auto">
            <a:xfrm>
              <a:off x="1392" y="2784"/>
              <a:ext cx="480" cy="480"/>
              <a:chOff x="912" y="1824"/>
              <a:chExt cx="480" cy="480"/>
            </a:xfrm>
          </p:grpSpPr>
          <p:sp>
            <p:nvSpPr>
              <p:cNvPr id="108590"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1"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2"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3"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0" name="Group 55"/>
            <p:cNvGrpSpPr>
              <a:grpSpLocks/>
            </p:cNvGrpSpPr>
            <p:nvPr/>
          </p:nvGrpSpPr>
          <p:grpSpPr bwMode="auto">
            <a:xfrm>
              <a:off x="1872" y="2784"/>
              <a:ext cx="480" cy="480"/>
              <a:chOff x="912" y="1824"/>
              <a:chExt cx="480" cy="480"/>
            </a:xfrm>
          </p:grpSpPr>
          <p:sp>
            <p:nvSpPr>
              <p:cNvPr id="108586"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7"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8"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9"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1" name="Group 60"/>
            <p:cNvGrpSpPr>
              <a:grpSpLocks/>
            </p:cNvGrpSpPr>
            <p:nvPr/>
          </p:nvGrpSpPr>
          <p:grpSpPr bwMode="auto">
            <a:xfrm>
              <a:off x="2352" y="2784"/>
              <a:ext cx="480" cy="480"/>
              <a:chOff x="912" y="1824"/>
              <a:chExt cx="480" cy="480"/>
            </a:xfrm>
          </p:grpSpPr>
          <p:sp>
            <p:nvSpPr>
              <p:cNvPr id="108582"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3"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4"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5"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2" name="Group 65"/>
            <p:cNvGrpSpPr>
              <a:grpSpLocks/>
            </p:cNvGrpSpPr>
            <p:nvPr/>
          </p:nvGrpSpPr>
          <p:grpSpPr bwMode="auto">
            <a:xfrm>
              <a:off x="912" y="3264"/>
              <a:ext cx="480" cy="480"/>
              <a:chOff x="912" y="1824"/>
              <a:chExt cx="480" cy="480"/>
            </a:xfrm>
          </p:grpSpPr>
          <p:sp>
            <p:nvSpPr>
              <p:cNvPr id="108578"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9"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0"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1"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3" name="Group 70"/>
            <p:cNvGrpSpPr>
              <a:grpSpLocks/>
            </p:cNvGrpSpPr>
            <p:nvPr/>
          </p:nvGrpSpPr>
          <p:grpSpPr bwMode="auto">
            <a:xfrm>
              <a:off x="1392" y="3264"/>
              <a:ext cx="480" cy="480"/>
              <a:chOff x="912" y="1824"/>
              <a:chExt cx="480" cy="480"/>
            </a:xfrm>
          </p:grpSpPr>
          <p:sp>
            <p:nvSpPr>
              <p:cNvPr id="108574"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5"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6"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7"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4" name="Group 75"/>
            <p:cNvGrpSpPr>
              <a:grpSpLocks/>
            </p:cNvGrpSpPr>
            <p:nvPr/>
          </p:nvGrpSpPr>
          <p:grpSpPr bwMode="auto">
            <a:xfrm>
              <a:off x="1872" y="3264"/>
              <a:ext cx="480" cy="480"/>
              <a:chOff x="912" y="1824"/>
              <a:chExt cx="480" cy="480"/>
            </a:xfrm>
          </p:grpSpPr>
          <p:sp>
            <p:nvSpPr>
              <p:cNvPr id="108570"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1"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2"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3"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5" name="Group 80"/>
            <p:cNvGrpSpPr>
              <a:grpSpLocks/>
            </p:cNvGrpSpPr>
            <p:nvPr/>
          </p:nvGrpSpPr>
          <p:grpSpPr bwMode="auto">
            <a:xfrm>
              <a:off x="2352" y="3264"/>
              <a:ext cx="480" cy="480"/>
              <a:chOff x="912" y="1824"/>
              <a:chExt cx="480" cy="480"/>
            </a:xfrm>
          </p:grpSpPr>
          <p:sp>
            <p:nvSpPr>
              <p:cNvPr id="108566"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7"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8"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9"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pic>
        <p:nvPicPr>
          <p:cNvPr id="108549" name="Picture 8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6553200" y="1371600"/>
            <a:ext cx="1093788" cy="1090613"/>
          </a:xfr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提纲</a:t>
            </a:r>
          </a:p>
        </p:txBody>
      </p:sp>
      <p:sp>
        <p:nvSpPr>
          <p:cNvPr id="109571" name="Rectangle 3"/>
          <p:cNvSpPr>
            <a:spLocks noGrp="1" noChangeArrowheads="1"/>
          </p:cNvSpPr>
          <p:nvPr>
            <p:ph type="body" idx="1"/>
          </p:nvPr>
        </p:nvSpPr>
        <p:spPr/>
        <p:txBody>
          <a:bodyPr/>
          <a:lstStyle/>
          <a:p>
            <a:pPr eaLnBrk="1" hangingPunct="1"/>
            <a:r>
              <a:rPr lang="zh-CN" altLang="en-US" smtClean="0"/>
              <a:t>两个有趣的问题</a:t>
            </a:r>
          </a:p>
          <a:p>
            <a:pPr eaLnBrk="1" hangingPunct="1"/>
            <a:r>
              <a:rPr lang="zh-CN" altLang="en-US" smtClean="0"/>
              <a:t>回溯法的算法框架</a:t>
            </a:r>
          </a:p>
          <a:p>
            <a:pPr eaLnBrk="1" hangingPunct="1"/>
            <a:r>
              <a:rPr lang="zh-CN" altLang="en-US" smtClean="0"/>
              <a:t>实例分析</a:t>
            </a:r>
          </a:p>
          <a:p>
            <a:pPr eaLnBrk="1" hangingPunct="1"/>
            <a:r>
              <a:rPr lang="zh-CN" altLang="en-US" b="1" smtClean="0">
                <a:solidFill>
                  <a:srgbClr val="FF0000"/>
                </a:solidFill>
              </a:rPr>
              <a:t>回溯法的效率分析</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mtClean="0"/>
              <a:t>回溯法的效率分析</a:t>
            </a:r>
          </a:p>
        </p:txBody>
      </p:sp>
      <p:sp>
        <p:nvSpPr>
          <p:cNvPr id="110595" name="Rectangle 3"/>
          <p:cNvSpPr>
            <a:spLocks noGrp="1" noChangeArrowheads="1"/>
          </p:cNvSpPr>
          <p:nvPr>
            <p:ph type="body" idx="1"/>
          </p:nvPr>
        </p:nvSpPr>
        <p:spPr/>
        <p:txBody>
          <a:bodyPr/>
          <a:lstStyle/>
          <a:p>
            <a:pPr marL="571500" indent="-571500" eaLnBrk="1" hangingPunct="1"/>
            <a:r>
              <a:rPr lang="zh-CN" altLang="en-US" b="1" smtClean="0">
                <a:solidFill>
                  <a:srgbClr val="000099"/>
                </a:solidFill>
              </a:rPr>
              <a:t>回溯法的效率分析</a:t>
            </a:r>
          </a:p>
          <a:p>
            <a:pPr marL="839788" lvl="1" indent="-495300" eaLnBrk="1" hangingPunct="1"/>
            <a:r>
              <a:rPr lang="zh-CN" altLang="en-US" smtClean="0"/>
              <a:t>影响回溯法效率的主要因素</a:t>
            </a:r>
          </a:p>
          <a:p>
            <a:pPr marL="1131888" lvl="2" indent="-438150" eaLnBrk="1" hangingPunct="1">
              <a:buFont typeface="Wingdings" pitchFamily="2" charset="2"/>
              <a:buAutoNum type="arabicPeriod"/>
            </a:pPr>
            <a:r>
              <a:rPr lang="zh-CN" altLang="en-US" smtClean="0"/>
              <a:t>产生</a:t>
            </a:r>
            <a:r>
              <a:rPr lang="en-US" altLang="zh-CN" smtClean="0"/>
              <a:t>x[k]</a:t>
            </a:r>
            <a:r>
              <a:rPr lang="zh-CN" altLang="en-US" smtClean="0"/>
              <a:t>的时间</a:t>
            </a:r>
          </a:p>
          <a:p>
            <a:pPr marL="1131888" lvl="2" indent="-438150" eaLnBrk="1" hangingPunct="1">
              <a:buFont typeface="Wingdings" pitchFamily="2" charset="2"/>
              <a:buAutoNum type="arabicPeriod"/>
            </a:pPr>
            <a:r>
              <a:rPr lang="zh-CN" altLang="en-US" smtClean="0"/>
              <a:t>满足显约束的</a:t>
            </a:r>
            <a:r>
              <a:rPr lang="en-US" altLang="zh-CN" smtClean="0"/>
              <a:t>x[k]</a:t>
            </a:r>
            <a:r>
              <a:rPr lang="zh-CN" altLang="en-US" smtClean="0"/>
              <a:t>值的个数</a:t>
            </a:r>
          </a:p>
          <a:p>
            <a:pPr marL="1131888" lvl="2" indent="-438150" eaLnBrk="1" hangingPunct="1">
              <a:buFont typeface="Wingdings" pitchFamily="2" charset="2"/>
              <a:buAutoNum type="arabicPeriod"/>
            </a:pPr>
            <a:r>
              <a:rPr lang="zh-CN" altLang="en-US" smtClean="0"/>
              <a:t>计算约束函数</a:t>
            </a:r>
            <a:r>
              <a:rPr lang="en-US" altLang="zh-CN" smtClean="0"/>
              <a:t>constrain</a:t>
            </a:r>
            <a:r>
              <a:rPr lang="zh-CN" altLang="en-US" smtClean="0"/>
              <a:t>的时间</a:t>
            </a:r>
          </a:p>
          <a:p>
            <a:pPr marL="1131888" lvl="2" indent="-438150" eaLnBrk="1" hangingPunct="1">
              <a:buFont typeface="Wingdings" pitchFamily="2" charset="2"/>
              <a:buAutoNum type="arabicPeriod"/>
            </a:pPr>
            <a:r>
              <a:rPr lang="zh-CN" altLang="en-US" smtClean="0"/>
              <a:t>计算上界函数</a:t>
            </a:r>
            <a:r>
              <a:rPr lang="en-US" altLang="zh-CN" smtClean="0"/>
              <a:t>bound</a:t>
            </a:r>
            <a:r>
              <a:rPr lang="zh-CN" altLang="en-US" smtClean="0"/>
              <a:t>的时间</a:t>
            </a:r>
          </a:p>
          <a:p>
            <a:pPr marL="1131888" lvl="2" indent="-438150" eaLnBrk="1" hangingPunct="1">
              <a:buFont typeface="Wingdings" pitchFamily="2" charset="2"/>
              <a:buAutoNum type="arabicPeriod"/>
            </a:pPr>
            <a:r>
              <a:rPr lang="zh-CN" altLang="en-US" smtClean="0"/>
              <a:t>满足约束函数和上界函数约束的所有</a:t>
            </a:r>
            <a:r>
              <a:rPr lang="en-US" altLang="zh-CN" smtClean="0"/>
              <a:t>x[k]</a:t>
            </a:r>
            <a:r>
              <a:rPr lang="zh-CN" altLang="en-US" smtClean="0"/>
              <a:t>的个数</a:t>
            </a:r>
          </a:p>
        </p:txBody>
      </p:sp>
      <p:grpSp>
        <p:nvGrpSpPr>
          <p:cNvPr id="2" name="Group 7"/>
          <p:cNvGrpSpPr>
            <a:grpSpLocks/>
          </p:cNvGrpSpPr>
          <p:nvPr/>
        </p:nvGrpSpPr>
        <p:grpSpPr bwMode="auto">
          <a:xfrm>
            <a:off x="2133600" y="1219200"/>
            <a:ext cx="6781800" cy="2743200"/>
            <a:chOff x="1344" y="768"/>
            <a:chExt cx="4272" cy="1728"/>
          </a:xfrm>
        </p:grpSpPr>
        <p:sp>
          <p:nvSpPr>
            <p:cNvPr id="110605" name="Line 4"/>
            <p:cNvSpPr>
              <a:spLocks noChangeShapeType="1"/>
            </p:cNvSpPr>
            <p:nvPr/>
          </p:nvSpPr>
          <p:spPr bwMode="auto">
            <a:xfrm>
              <a:off x="1344" y="2496"/>
              <a:ext cx="6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6" name="Line 5"/>
            <p:cNvSpPr>
              <a:spLocks noChangeShapeType="1"/>
            </p:cNvSpPr>
            <p:nvPr/>
          </p:nvSpPr>
          <p:spPr bwMode="auto">
            <a:xfrm flipH="1">
              <a:off x="2016" y="1392"/>
              <a:ext cx="1344" cy="960"/>
            </a:xfrm>
            <a:prstGeom prst="line">
              <a:avLst/>
            </a:prstGeom>
            <a:noFill/>
            <a:ln w="28575">
              <a:solidFill>
                <a:srgbClr val="3366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7" name="Text Box 6"/>
            <p:cNvSpPr txBox="1">
              <a:spLocks noChangeArrowheads="1"/>
            </p:cNvSpPr>
            <p:nvPr/>
          </p:nvSpPr>
          <p:spPr bwMode="auto">
            <a:xfrm>
              <a:off x="3456" y="768"/>
              <a:ext cx="2160" cy="11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t>好的约束函数可以明显降低</a:t>
              </a:r>
              <a:r>
                <a:rPr lang="zh-CN" altLang="en-US" dirty="0" smtClean="0"/>
                <a:t>生成</a:t>
              </a:r>
              <a:r>
                <a:rPr lang="zh-CN" altLang="en-US" dirty="0"/>
                <a:t>结</a:t>
              </a:r>
              <a:r>
                <a:rPr lang="zh-CN" altLang="en-US" dirty="0" smtClean="0"/>
                <a:t>点</a:t>
              </a:r>
              <a:r>
                <a:rPr lang="zh-CN" altLang="en-US" dirty="0"/>
                <a:t>的数量，但往往需要较大的计算量。</a:t>
              </a:r>
            </a:p>
            <a:p>
              <a:pPr eaLnBrk="1" hangingPunct="1">
                <a:spcBef>
                  <a:spcPct val="50000"/>
                </a:spcBef>
              </a:pPr>
              <a:r>
                <a:rPr lang="en-US" altLang="zh-CN" dirty="0"/>
                <a:t>——</a:t>
              </a:r>
              <a:r>
                <a:rPr lang="zh-CN" altLang="en-US" dirty="0"/>
                <a:t>在选择约束函数时，通常采取在生成结点数和约束函数计算量之间取折衷。</a:t>
              </a:r>
            </a:p>
          </p:txBody>
        </p:sp>
      </p:grpSp>
      <p:grpSp>
        <p:nvGrpSpPr>
          <p:cNvPr id="3" name="Group 12"/>
          <p:cNvGrpSpPr>
            <a:grpSpLocks/>
          </p:cNvGrpSpPr>
          <p:nvPr/>
        </p:nvGrpSpPr>
        <p:grpSpPr bwMode="auto">
          <a:xfrm>
            <a:off x="1143000" y="2743200"/>
            <a:ext cx="4648200" cy="3429000"/>
            <a:chOff x="720" y="1728"/>
            <a:chExt cx="2928" cy="2160"/>
          </a:xfrm>
        </p:grpSpPr>
        <p:sp>
          <p:nvSpPr>
            <p:cNvPr id="110602" name="Oval 8"/>
            <p:cNvSpPr>
              <a:spLocks noChangeArrowheads="1"/>
            </p:cNvSpPr>
            <p:nvPr/>
          </p:nvSpPr>
          <p:spPr bwMode="auto">
            <a:xfrm>
              <a:off x="720" y="1728"/>
              <a:ext cx="192" cy="864"/>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0603" name="AutoShape 9"/>
            <p:cNvSpPr>
              <a:spLocks noChangeArrowheads="1"/>
            </p:cNvSpPr>
            <p:nvPr/>
          </p:nvSpPr>
          <p:spPr bwMode="auto">
            <a:xfrm rot="10800000">
              <a:off x="912" y="3264"/>
              <a:ext cx="2736" cy="624"/>
            </a:xfrm>
            <a:prstGeom prst="wedgeEllipseCallout">
              <a:avLst>
                <a:gd name="adj1" fmla="val 51384"/>
                <a:gd name="adj2" fmla="val 163778"/>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10604" name="Text Box 10"/>
            <p:cNvSpPr txBox="1">
              <a:spLocks noChangeArrowheads="1"/>
            </p:cNvSpPr>
            <p:nvPr/>
          </p:nvSpPr>
          <p:spPr bwMode="auto">
            <a:xfrm>
              <a:off x="1104" y="3312"/>
              <a:ext cx="240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1600" b="1" dirty="0"/>
                <a:t>解空间的结构一旦选定，影响回溯法效率的前三个因素就可以确定，剩下的就是考虑回溯过程中</a:t>
              </a:r>
              <a:r>
                <a:rPr lang="zh-CN" altLang="en-US" sz="1600" b="1" dirty="0" smtClean="0"/>
                <a:t>生成</a:t>
              </a:r>
              <a:r>
                <a:rPr lang="zh-CN" altLang="en-US" sz="1600" b="1" dirty="0"/>
                <a:t>结</a:t>
              </a:r>
              <a:r>
                <a:rPr lang="zh-CN" altLang="en-US" sz="1600" b="1" dirty="0" smtClean="0"/>
                <a:t>点</a:t>
              </a:r>
              <a:r>
                <a:rPr lang="zh-CN" altLang="en-US" sz="1600" b="1" dirty="0"/>
                <a:t>的个数。</a:t>
              </a:r>
            </a:p>
          </p:txBody>
        </p:sp>
      </p:grpSp>
      <p:grpSp>
        <p:nvGrpSpPr>
          <p:cNvPr id="4" name="Group 16"/>
          <p:cNvGrpSpPr>
            <a:grpSpLocks/>
          </p:cNvGrpSpPr>
          <p:nvPr/>
        </p:nvGrpSpPr>
        <p:grpSpPr bwMode="auto">
          <a:xfrm>
            <a:off x="3505200" y="6019800"/>
            <a:ext cx="5181600" cy="641350"/>
            <a:chOff x="2208" y="3792"/>
            <a:chExt cx="3264" cy="404"/>
          </a:xfrm>
        </p:grpSpPr>
        <p:sp>
          <p:nvSpPr>
            <p:cNvPr id="110599" name="Line 13"/>
            <p:cNvSpPr>
              <a:spLocks noChangeShapeType="1"/>
            </p:cNvSpPr>
            <p:nvPr/>
          </p:nvSpPr>
          <p:spPr bwMode="auto">
            <a:xfrm>
              <a:off x="2208" y="3840"/>
              <a:ext cx="86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0" name="Line 14"/>
            <p:cNvSpPr>
              <a:spLocks noChangeShapeType="1"/>
            </p:cNvSpPr>
            <p:nvPr/>
          </p:nvSpPr>
          <p:spPr bwMode="auto">
            <a:xfrm>
              <a:off x="3072" y="3888"/>
              <a:ext cx="240" cy="144"/>
            </a:xfrm>
            <a:prstGeom prst="line">
              <a:avLst/>
            </a:prstGeom>
            <a:noFill/>
            <a:ln w="7620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1" name="Text Box 15"/>
            <p:cNvSpPr txBox="1">
              <a:spLocks noChangeArrowheads="1"/>
            </p:cNvSpPr>
            <p:nvPr/>
          </p:nvSpPr>
          <p:spPr bwMode="auto">
            <a:xfrm>
              <a:off x="3360" y="3792"/>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dirty="0">
                  <a:solidFill>
                    <a:srgbClr val="000099"/>
                  </a:solidFill>
                </a:rPr>
                <a:t>随问题的具体内容</a:t>
              </a:r>
              <a:r>
                <a:rPr lang="zh-CN" altLang="en-US" b="1" dirty="0" smtClean="0">
                  <a:solidFill>
                    <a:srgbClr val="000099"/>
                  </a:solidFill>
                </a:rPr>
                <a:t>以及</a:t>
              </a:r>
              <a:r>
                <a:rPr lang="zh-CN" altLang="en-US" b="1" dirty="0">
                  <a:solidFill>
                    <a:srgbClr val="000099"/>
                  </a:solidFill>
                </a:rPr>
                <a:t>结</a:t>
              </a:r>
              <a:r>
                <a:rPr lang="zh-CN" altLang="en-US" b="1" dirty="0" smtClean="0">
                  <a:solidFill>
                    <a:srgbClr val="000099"/>
                  </a:solidFill>
                </a:rPr>
                <a:t>点</a:t>
              </a:r>
              <a:r>
                <a:rPr lang="zh-CN" altLang="en-US" b="1" dirty="0">
                  <a:solidFill>
                    <a:srgbClr val="000099"/>
                  </a:solidFill>
                </a:rPr>
                <a:t>的不同生成方式而变动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重排原理</a:t>
            </a:r>
          </a:p>
        </p:txBody>
      </p:sp>
      <p:sp>
        <p:nvSpPr>
          <p:cNvPr id="111619" name="Rectangle 3"/>
          <p:cNvSpPr>
            <a:spLocks noGrp="1" noChangeArrowheads="1"/>
          </p:cNvSpPr>
          <p:nvPr>
            <p:ph type="body" idx="1"/>
          </p:nvPr>
        </p:nvSpPr>
        <p:spPr/>
        <p:txBody>
          <a:bodyPr/>
          <a:lstStyle/>
          <a:p>
            <a:pPr eaLnBrk="1" hangingPunct="1">
              <a:lnSpc>
                <a:spcPct val="90000"/>
              </a:lnSpc>
            </a:pPr>
            <a:r>
              <a:rPr lang="zh-CN" altLang="en-US" b="1" dirty="0" smtClean="0">
                <a:solidFill>
                  <a:srgbClr val="000099"/>
                </a:solidFill>
              </a:rPr>
              <a:t>重排原理</a:t>
            </a:r>
          </a:p>
          <a:p>
            <a:pPr lvl="1" eaLnBrk="1" hangingPunct="1">
              <a:lnSpc>
                <a:spcPct val="90000"/>
              </a:lnSpc>
            </a:pPr>
            <a:r>
              <a:rPr lang="zh-CN" altLang="en-US" dirty="0" smtClean="0"/>
              <a:t>在搜索试探时，选取</a:t>
            </a:r>
            <a:r>
              <a:rPr lang="en-US" altLang="zh-CN" dirty="0" smtClean="0"/>
              <a:t>x[</a:t>
            </a:r>
            <a:r>
              <a:rPr lang="en-US" altLang="zh-CN" dirty="0" err="1" smtClean="0"/>
              <a:t>i</a:t>
            </a:r>
            <a:r>
              <a:rPr lang="en-US" altLang="zh-CN" dirty="0" smtClean="0"/>
              <a:t>]</a:t>
            </a:r>
            <a:r>
              <a:rPr lang="zh-CN" altLang="en-US" dirty="0" smtClean="0"/>
              <a:t>的值顺序是任意的。</a:t>
            </a:r>
            <a:r>
              <a:rPr lang="zh-CN" altLang="en-US" b="1" dirty="0" smtClean="0">
                <a:solidFill>
                  <a:srgbClr val="000099"/>
                </a:solidFill>
              </a:rPr>
              <a:t>在其他条件相当的前提下，让可取值最少的</a:t>
            </a:r>
            <a:r>
              <a:rPr lang="en-US" altLang="zh-CN" b="1" dirty="0" smtClean="0">
                <a:solidFill>
                  <a:srgbClr val="000099"/>
                </a:solidFill>
              </a:rPr>
              <a:t>x[</a:t>
            </a:r>
            <a:r>
              <a:rPr lang="en-US" altLang="zh-CN" b="1" dirty="0" err="1" smtClean="0">
                <a:solidFill>
                  <a:srgbClr val="000099"/>
                </a:solidFill>
              </a:rPr>
              <a:t>i</a:t>
            </a:r>
            <a:r>
              <a:rPr lang="en-US" altLang="zh-CN" b="1" dirty="0" smtClean="0">
                <a:solidFill>
                  <a:srgbClr val="000099"/>
                </a:solidFill>
              </a:rPr>
              <a:t>]</a:t>
            </a:r>
            <a:r>
              <a:rPr lang="zh-CN" altLang="en-US" b="1" dirty="0" smtClean="0">
                <a:solidFill>
                  <a:srgbClr val="000099"/>
                </a:solidFill>
              </a:rPr>
              <a:t>优先较为有效。</a:t>
            </a:r>
          </a:p>
          <a:p>
            <a:pPr lvl="2" eaLnBrk="1" hangingPunct="1">
              <a:lnSpc>
                <a:spcPct val="90000"/>
              </a:lnSpc>
            </a:pPr>
            <a:r>
              <a:rPr lang="zh-CN" altLang="en-US" dirty="0" smtClean="0"/>
              <a:t>可提高回溯法的效率。</a:t>
            </a:r>
          </a:p>
          <a:p>
            <a:pPr lvl="1" eaLnBrk="1" hangingPunct="1">
              <a:lnSpc>
                <a:spcPct val="90000"/>
              </a:lnSpc>
            </a:pPr>
            <a:r>
              <a:rPr lang="zh-CN" altLang="en-US" dirty="0" smtClean="0"/>
              <a:t>实例说明（参看教材</a:t>
            </a:r>
            <a:r>
              <a:rPr lang="en-US" altLang="zh-CN" dirty="0" smtClean="0"/>
              <a:t>page153,</a:t>
            </a:r>
            <a:r>
              <a:rPr lang="zh-CN" altLang="en-US" dirty="0" smtClean="0"/>
              <a:t>图</a:t>
            </a:r>
            <a:r>
              <a:rPr lang="en-US" altLang="zh-CN" dirty="0" smtClean="0"/>
              <a:t>5-10</a:t>
            </a:r>
            <a:r>
              <a:rPr lang="zh-CN" altLang="en-US" dirty="0" smtClean="0"/>
              <a:t>）</a:t>
            </a:r>
          </a:p>
          <a:p>
            <a:pPr lvl="2" eaLnBrk="1" hangingPunct="1">
              <a:lnSpc>
                <a:spcPct val="90000"/>
              </a:lnSpc>
            </a:pPr>
            <a:r>
              <a:rPr lang="zh-CN" altLang="en-US" dirty="0" smtClean="0"/>
              <a:t>对于第一棵解空间树，剪去第</a:t>
            </a:r>
            <a:r>
              <a:rPr lang="en-US" altLang="zh-CN" dirty="0" smtClean="0"/>
              <a:t>1</a:t>
            </a:r>
            <a:r>
              <a:rPr lang="zh-CN" altLang="en-US" dirty="0" smtClean="0"/>
              <a:t>层的一棵子树，可以有效</a:t>
            </a:r>
            <a:r>
              <a:rPr lang="zh-CN" altLang="en-US" b="1" dirty="0" smtClean="0">
                <a:solidFill>
                  <a:srgbClr val="000099"/>
                </a:solidFill>
              </a:rPr>
              <a:t>消去</a:t>
            </a:r>
            <a:r>
              <a:rPr lang="en-US" altLang="zh-CN" b="1" dirty="0" smtClean="0">
                <a:solidFill>
                  <a:srgbClr val="000099"/>
                </a:solidFill>
              </a:rPr>
              <a:t>12</a:t>
            </a:r>
            <a:r>
              <a:rPr lang="zh-CN" altLang="en-US" b="1" dirty="0" smtClean="0">
                <a:solidFill>
                  <a:srgbClr val="000099"/>
                </a:solidFill>
              </a:rPr>
              <a:t>个</a:t>
            </a:r>
            <a:r>
              <a:rPr lang="en-US" altLang="zh-CN" b="1" dirty="0" smtClean="0">
                <a:solidFill>
                  <a:srgbClr val="000099"/>
                </a:solidFill>
              </a:rPr>
              <a:t>3</a:t>
            </a:r>
            <a:r>
              <a:rPr lang="zh-CN" altLang="en-US" b="1" dirty="0" smtClean="0">
                <a:solidFill>
                  <a:srgbClr val="000099"/>
                </a:solidFill>
              </a:rPr>
              <a:t>元组</a:t>
            </a:r>
            <a:r>
              <a:rPr lang="zh-CN" altLang="en-US" dirty="0" smtClean="0"/>
              <a:t>；</a:t>
            </a:r>
          </a:p>
          <a:p>
            <a:pPr lvl="2" eaLnBrk="1" hangingPunct="1">
              <a:lnSpc>
                <a:spcPct val="90000"/>
              </a:lnSpc>
            </a:pPr>
            <a:r>
              <a:rPr lang="zh-CN" altLang="en-US" dirty="0" smtClean="0"/>
              <a:t>对于第二棵解空间树，剪去第</a:t>
            </a:r>
            <a:r>
              <a:rPr lang="en-US" altLang="zh-CN" dirty="0" smtClean="0"/>
              <a:t>1</a:t>
            </a:r>
            <a:r>
              <a:rPr lang="zh-CN" altLang="en-US" dirty="0" smtClean="0"/>
              <a:t>层的一棵子树，可以有效</a:t>
            </a:r>
            <a:r>
              <a:rPr lang="zh-CN" altLang="en-US" b="1" dirty="0" smtClean="0">
                <a:solidFill>
                  <a:srgbClr val="000099"/>
                </a:solidFill>
              </a:rPr>
              <a:t>消去</a:t>
            </a:r>
            <a:r>
              <a:rPr lang="en-US" altLang="zh-CN" b="1" dirty="0" smtClean="0">
                <a:solidFill>
                  <a:srgbClr val="000099"/>
                </a:solidFill>
              </a:rPr>
              <a:t>8</a:t>
            </a:r>
            <a:r>
              <a:rPr lang="zh-CN" altLang="en-US" b="1" dirty="0" smtClean="0">
                <a:solidFill>
                  <a:srgbClr val="000099"/>
                </a:solidFill>
              </a:rPr>
              <a:t>个</a:t>
            </a:r>
            <a:r>
              <a:rPr lang="en-US" altLang="zh-CN" b="1" dirty="0" smtClean="0">
                <a:solidFill>
                  <a:srgbClr val="000099"/>
                </a:solidFill>
              </a:rPr>
              <a:t>3</a:t>
            </a:r>
            <a:r>
              <a:rPr lang="zh-CN" altLang="en-US" b="1" dirty="0" smtClean="0">
                <a:solidFill>
                  <a:srgbClr val="000099"/>
                </a:solidFill>
              </a:rPr>
              <a:t>元组</a:t>
            </a:r>
            <a:r>
              <a:rPr lang="zh-CN" altLang="en-US" dirty="0" smtClean="0"/>
              <a:t>；</a:t>
            </a:r>
          </a:p>
          <a:p>
            <a:pPr lvl="2" eaLnBrk="1" hangingPunct="1">
              <a:lnSpc>
                <a:spcPct val="90000"/>
              </a:lnSpc>
              <a:buFont typeface="Wingdings" pitchFamily="2" charset="2"/>
              <a:buNone/>
            </a:pPr>
            <a:r>
              <a:rPr lang="en-US" altLang="zh-CN" b="1" dirty="0" smtClean="0">
                <a:solidFill>
                  <a:srgbClr val="FF0000"/>
                </a:solidFill>
              </a:rPr>
              <a:t>——</a:t>
            </a:r>
            <a:r>
              <a:rPr lang="zh-CN" altLang="en-US" b="1" dirty="0" smtClean="0">
                <a:solidFill>
                  <a:srgbClr val="FF0000"/>
                </a:solidFill>
              </a:rPr>
              <a:t>前者的效果优于后者</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存在的困难</a:t>
            </a:r>
          </a:p>
        </p:txBody>
      </p:sp>
      <p:sp>
        <p:nvSpPr>
          <p:cNvPr id="112643" name="Rectangle 3"/>
          <p:cNvSpPr>
            <a:spLocks noGrp="1" noChangeArrowheads="1"/>
          </p:cNvSpPr>
          <p:nvPr>
            <p:ph type="body" idx="1"/>
          </p:nvPr>
        </p:nvSpPr>
        <p:spPr>
          <a:xfrm>
            <a:off x="457200" y="1719263"/>
            <a:ext cx="7848600" cy="4411662"/>
          </a:xfrm>
        </p:spPr>
        <p:txBody>
          <a:bodyPr/>
          <a:lstStyle/>
          <a:p>
            <a:pPr eaLnBrk="1" hangingPunct="1"/>
            <a:r>
              <a:rPr lang="zh-CN" altLang="en-US" b="1" dirty="0" smtClean="0">
                <a:solidFill>
                  <a:srgbClr val="000099"/>
                </a:solidFill>
              </a:rPr>
              <a:t>存在的困难</a:t>
            </a:r>
          </a:p>
          <a:p>
            <a:pPr lvl="1" eaLnBrk="1" hangingPunct="1"/>
            <a:r>
              <a:rPr lang="zh-CN" altLang="en-US" dirty="0" smtClean="0"/>
              <a:t>对回溯法在解具体问题时所产生的结点数的估计</a:t>
            </a:r>
          </a:p>
          <a:p>
            <a:pPr lvl="2" eaLnBrk="1" hangingPunct="1"/>
            <a:r>
              <a:rPr lang="zh-CN" altLang="en-US" dirty="0" smtClean="0"/>
              <a:t>即使对两个非常相近的实例，其产生的结点数也会存在很大的差别</a:t>
            </a:r>
          </a:p>
          <a:p>
            <a:pPr lvl="3" eaLnBrk="1" hangingPunct="1"/>
            <a:r>
              <a:rPr lang="zh-CN" altLang="en-US" b="1" dirty="0" smtClean="0">
                <a:solidFill>
                  <a:srgbClr val="000099"/>
                </a:solidFill>
              </a:rPr>
              <a:t>可参考性不理想</a:t>
            </a:r>
          </a:p>
          <a:p>
            <a:pPr lvl="2" eaLnBrk="1" hangingPunct="1"/>
            <a:r>
              <a:rPr lang="zh-CN" altLang="en-US" dirty="0" smtClean="0"/>
              <a:t>解决的方法：</a:t>
            </a:r>
            <a:r>
              <a:rPr lang="zh-CN" altLang="en-US" b="1" dirty="0" smtClean="0">
                <a:solidFill>
                  <a:srgbClr val="FF0000"/>
                </a:solidFill>
              </a:rPr>
              <a:t>概率方法</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smtClean="0"/>
              <a:t>用概率方法估计将产生的结点数</a:t>
            </a:r>
          </a:p>
        </p:txBody>
      </p:sp>
      <p:sp>
        <p:nvSpPr>
          <p:cNvPr id="113667" name="Rectangle 3"/>
          <p:cNvSpPr>
            <a:spLocks noGrp="1" noChangeArrowheads="1"/>
          </p:cNvSpPr>
          <p:nvPr>
            <p:ph type="body" idx="1"/>
          </p:nvPr>
        </p:nvSpPr>
        <p:spPr/>
        <p:txBody>
          <a:bodyPr/>
          <a:lstStyle/>
          <a:p>
            <a:pPr eaLnBrk="1" hangingPunct="1"/>
            <a:r>
              <a:rPr lang="zh-CN" altLang="en-US" b="1" dirty="0" smtClean="0">
                <a:solidFill>
                  <a:srgbClr val="000099"/>
                </a:solidFill>
              </a:rPr>
              <a:t>用概率方法估计将产生的结点数</a:t>
            </a:r>
          </a:p>
          <a:p>
            <a:pPr lvl="1" eaLnBrk="1" hangingPunct="1"/>
            <a:r>
              <a:rPr lang="zh-CN" altLang="en-US" b="1" dirty="0" smtClean="0">
                <a:solidFill>
                  <a:srgbClr val="000099"/>
                </a:solidFill>
              </a:rPr>
              <a:t>主要思想</a:t>
            </a:r>
          </a:p>
          <a:p>
            <a:pPr lvl="2" eaLnBrk="1" hangingPunct="1"/>
            <a:r>
              <a:rPr lang="zh-CN" altLang="en-US" dirty="0" smtClean="0"/>
              <a:t>在解空间树上产生一条随机路径，然后沿该路径估算解空间中满足约束条件的结点树</a:t>
            </a:r>
            <a:r>
              <a:rPr lang="en-US" altLang="zh-CN" dirty="0" smtClean="0"/>
              <a:t>m</a:t>
            </a:r>
            <a:r>
              <a:rPr lang="zh-CN" altLang="en-US" dirty="0" smtClean="0"/>
              <a:t>。</a:t>
            </a:r>
          </a:p>
          <a:p>
            <a:pPr lvl="3" eaLnBrk="1" hangingPunct="1"/>
            <a:r>
              <a:rPr lang="zh-CN" altLang="en-US" dirty="0" smtClean="0"/>
              <a:t>直到延伸到叶节点或所有子节点都不满足约束条件为止</a:t>
            </a:r>
          </a:p>
          <a:p>
            <a:pPr lvl="3" eaLnBrk="1" hangingPunct="1">
              <a:buFont typeface="Wingdings" pitchFamily="2" charset="2"/>
              <a:buNone/>
            </a:pP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知识点</a:t>
            </a:r>
          </a:p>
        </p:txBody>
      </p:sp>
      <p:sp>
        <p:nvSpPr>
          <p:cNvPr id="31747" name="Rectangle 3"/>
          <p:cNvSpPr>
            <a:spLocks noGrp="1" noChangeArrowheads="1"/>
          </p:cNvSpPr>
          <p:nvPr>
            <p:ph type="body" idx="1"/>
          </p:nvPr>
        </p:nvSpPr>
        <p:spPr/>
        <p:txBody>
          <a:bodyPr/>
          <a:lstStyle/>
          <a:p>
            <a:pPr eaLnBrk="1" hangingPunct="1"/>
            <a:r>
              <a:rPr lang="zh-CN" altLang="en-US" smtClean="0"/>
              <a:t>问题的解空间</a:t>
            </a:r>
          </a:p>
          <a:p>
            <a:pPr eaLnBrk="1" hangingPunct="1"/>
            <a:r>
              <a:rPr lang="zh-CN" altLang="en-US" smtClean="0"/>
              <a:t>回溯法的基本思想</a:t>
            </a:r>
          </a:p>
          <a:p>
            <a:pPr eaLnBrk="1" hangingPunct="1"/>
            <a:r>
              <a:rPr lang="zh-CN" altLang="en-US" smtClean="0"/>
              <a:t>递归回溯</a:t>
            </a:r>
          </a:p>
          <a:p>
            <a:pPr eaLnBrk="1" hangingPunct="1"/>
            <a:r>
              <a:rPr lang="zh-CN" altLang="en-US" smtClean="0"/>
              <a:t>迭代回溯</a:t>
            </a:r>
          </a:p>
          <a:p>
            <a:pPr eaLnBrk="1" hangingPunct="1"/>
            <a:r>
              <a:rPr lang="zh-CN" altLang="en-US" smtClean="0"/>
              <a:t>子集树与排列树</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762000" y="990600"/>
            <a:ext cx="57912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宋体" pitchFamily="2" charset="-122"/>
              </a:rPr>
              <a:t>public  int estimate( int n )</a:t>
            </a:r>
          </a:p>
          <a:p>
            <a:pPr eaLnBrk="1" hangingPunct="1">
              <a:spcBef>
                <a:spcPct val="50000"/>
              </a:spcBef>
            </a:pPr>
            <a:r>
              <a:rPr lang="en-US" altLang="zh-CN" b="1">
                <a:latin typeface="宋体" pitchFamily="2" charset="-122"/>
              </a:rPr>
              <a:t>{</a:t>
            </a:r>
          </a:p>
          <a:p>
            <a:pPr eaLnBrk="1" hangingPunct="1">
              <a:spcBef>
                <a:spcPct val="50000"/>
              </a:spcBef>
            </a:pPr>
            <a:r>
              <a:rPr lang="en-US" altLang="zh-CN" b="1">
                <a:latin typeface="宋体" pitchFamily="2" charset="-122"/>
              </a:rPr>
              <a:t>	int m=1, r=1, k=1;</a:t>
            </a:r>
          </a:p>
          <a:p>
            <a:pPr eaLnBrk="1" hangingPunct="1">
              <a:spcBef>
                <a:spcPct val="50000"/>
              </a:spcBef>
            </a:pPr>
            <a:r>
              <a:rPr lang="en-US" altLang="zh-CN" b="1">
                <a:latin typeface="宋体" pitchFamily="2" charset="-122"/>
              </a:rPr>
              <a:t>	while( k&lt;=n) {</a:t>
            </a:r>
          </a:p>
          <a:p>
            <a:pPr eaLnBrk="1" hangingPunct="1">
              <a:spcBef>
                <a:spcPct val="50000"/>
              </a:spcBef>
            </a:pPr>
            <a:r>
              <a:rPr lang="en-US" altLang="zh-CN" b="1">
                <a:latin typeface="宋体" pitchFamily="2" charset="-122"/>
              </a:rPr>
              <a:t>	    T=x[k]</a:t>
            </a:r>
            <a:r>
              <a:rPr lang="zh-CN" altLang="en-US" b="1">
                <a:latin typeface="宋体" pitchFamily="2" charset="-122"/>
              </a:rPr>
              <a:t>的满足约束条件的可取值集合；</a:t>
            </a:r>
          </a:p>
          <a:p>
            <a:pPr eaLnBrk="1" hangingPunct="1">
              <a:spcBef>
                <a:spcPct val="50000"/>
              </a:spcBef>
            </a:pPr>
            <a:r>
              <a:rPr lang="zh-CN" altLang="en-US" b="1">
                <a:latin typeface="宋体" pitchFamily="2" charset="-122"/>
              </a:rPr>
              <a:t>	    </a:t>
            </a:r>
            <a:r>
              <a:rPr lang="en-US" altLang="zh-CN" b="1">
                <a:latin typeface="宋体" pitchFamily="2" charset="-122"/>
              </a:rPr>
              <a:t>if(T.size==0) return m;</a:t>
            </a:r>
          </a:p>
          <a:p>
            <a:pPr eaLnBrk="1" hangingPunct="1">
              <a:spcBef>
                <a:spcPct val="50000"/>
              </a:spcBef>
            </a:pPr>
            <a:r>
              <a:rPr lang="en-US" altLang="zh-CN" b="1">
                <a:latin typeface="宋体" pitchFamily="2" charset="-122"/>
              </a:rPr>
              <a:t>            r*=T.size;</a:t>
            </a:r>
          </a:p>
          <a:p>
            <a:pPr eaLnBrk="1" hangingPunct="1">
              <a:spcBef>
                <a:spcPct val="50000"/>
              </a:spcBef>
            </a:pPr>
            <a:r>
              <a:rPr lang="en-US" altLang="zh-CN" b="1">
                <a:latin typeface="宋体" pitchFamily="2" charset="-122"/>
              </a:rPr>
              <a:t>	    m+=r;</a:t>
            </a:r>
          </a:p>
          <a:p>
            <a:pPr eaLnBrk="1" hangingPunct="1">
              <a:spcBef>
                <a:spcPct val="50000"/>
              </a:spcBef>
            </a:pPr>
            <a:r>
              <a:rPr lang="en-US" altLang="zh-CN" b="1">
                <a:latin typeface="宋体" pitchFamily="2" charset="-122"/>
              </a:rPr>
              <a:t>            x[k]=T.choose();</a:t>
            </a:r>
          </a:p>
          <a:p>
            <a:pPr eaLnBrk="1" hangingPunct="1">
              <a:spcBef>
                <a:spcPct val="50000"/>
              </a:spcBef>
            </a:pPr>
            <a:r>
              <a:rPr lang="en-US" altLang="zh-CN" b="1">
                <a:latin typeface="宋体" pitchFamily="2" charset="-122"/>
              </a:rPr>
              <a:t>            k++;  }</a:t>
            </a:r>
          </a:p>
          <a:p>
            <a:pPr eaLnBrk="1" hangingPunct="1">
              <a:spcBef>
                <a:spcPct val="50000"/>
              </a:spcBef>
            </a:pPr>
            <a:r>
              <a:rPr lang="en-US" altLang="zh-CN" b="1">
                <a:latin typeface="宋体" pitchFamily="2" charset="-122"/>
              </a:rPr>
              <a:t>	return m;</a:t>
            </a:r>
          </a:p>
          <a:p>
            <a:pPr eaLnBrk="1" hangingPunct="1">
              <a:spcBef>
                <a:spcPct val="50000"/>
              </a:spcBef>
            </a:pPr>
            <a:r>
              <a:rPr lang="en-US" altLang="zh-CN" b="1">
                <a:latin typeface="宋体" pitchFamily="2" charset="-122"/>
              </a:rPr>
              <a:t>}</a:t>
            </a:r>
          </a:p>
          <a:p>
            <a:pPr eaLnBrk="1" hangingPunct="1">
              <a:spcBef>
                <a:spcPct val="50000"/>
              </a:spcBef>
            </a:pPr>
            <a:endParaRPr lang="en-US" altLang="zh-CN" b="1">
              <a:latin typeface="宋体" pitchFamily="2" charset="-122"/>
            </a:endParaRPr>
          </a:p>
        </p:txBody>
      </p:sp>
      <p:sp>
        <p:nvSpPr>
          <p:cNvPr id="176131" name="Text Box 3"/>
          <p:cNvSpPr txBox="1">
            <a:spLocks noChangeArrowheads="1"/>
          </p:cNvSpPr>
          <p:nvPr/>
        </p:nvSpPr>
        <p:spPr bwMode="auto">
          <a:xfrm>
            <a:off x="5029200" y="914400"/>
            <a:ext cx="2590800" cy="701675"/>
          </a:xfrm>
          <a:prstGeom prst="rect">
            <a:avLst/>
          </a:prstGeom>
          <a:solidFill>
            <a:srgbClr val="99CCFF"/>
          </a:solidFill>
          <a:ln w="9525">
            <a:no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lang="zh-CN" altLang="en-US" sz="2000" b="1"/>
              <a:t>采用概率方法估算回溯法产生节点的数量</a:t>
            </a:r>
          </a:p>
        </p:txBody>
      </p:sp>
      <p:sp>
        <p:nvSpPr>
          <p:cNvPr id="114692" name="Line 4"/>
          <p:cNvSpPr>
            <a:spLocks noChangeShapeType="1"/>
          </p:cNvSpPr>
          <p:nvPr/>
        </p:nvSpPr>
        <p:spPr bwMode="auto">
          <a:xfrm>
            <a:off x="2286000" y="4648200"/>
            <a:ext cx="1600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3" name="Line 5"/>
          <p:cNvSpPr>
            <a:spLocks noChangeShapeType="1"/>
          </p:cNvSpPr>
          <p:nvPr/>
        </p:nvSpPr>
        <p:spPr bwMode="auto">
          <a:xfrm>
            <a:off x="3962400" y="4648200"/>
            <a:ext cx="304800" cy="152400"/>
          </a:xfrm>
          <a:prstGeom prst="line">
            <a:avLst/>
          </a:prstGeom>
          <a:noFill/>
          <a:ln w="5715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4" name="Text Box 6"/>
          <p:cNvSpPr txBox="1">
            <a:spLocks noChangeArrowheads="1"/>
          </p:cNvSpPr>
          <p:nvPr/>
        </p:nvSpPr>
        <p:spPr bwMode="auto">
          <a:xfrm>
            <a:off x="4343400" y="4572000"/>
            <a:ext cx="3276600" cy="669925"/>
          </a:xfrm>
          <a:prstGeom prst="rect">
            <a:avLst/>
          </a:prstGeom>
          <a:noFill/>
          <a:ln w="28575" algn="ctr">
            <a:solidFill>
              <a:srgbClr val="000099"/>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FF0000"/>
                </a:solidFill>
              </a:rPr>
              <a:t>随机</a:t>
            </a:r>
            <a:r>
              <a:rPr lang="zh-CN" altLang="en-US"/>
              <a:t>从</a:t>
            </a:r>
            <a:r>
              <a:rPr lang="en-US" altLang="zh-CN"/>
              <a:t>T.size</a:t>
            </a:r>
            <a:r>
              <a:rPr lang="zh-CN" altLang="en-US"/>
              <a:t>个子节点中选择一个作为下一步移动的方向</a:t>
            </a:r>
          </a:p>
        </p:txBody>
      </p:sp>
      <p:sp>
        <p:nvSpPr>
          <p:cNvPr id="114695" name="Line 7"/>
          <p:cNvSpPr>
            <a:spLocks noChangeShapeType="1"/>
          </p:cNvSpPr>
          <p:nvPr/>
        </p:nvSpPr>
        <p:spPr bwMode="auto">
          <a:xfrm>
            <a:off x="2209800" y="3810000"/>
            <a:ext cx="10668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6" name="Line 8"/>
          <p:cNvSpPr>
            <a:spLocks noChangeShapeType="1"/>
          </p:cNvSpPr>
          <p:nvPr/>
        </p:nvSpPr>
        <p:spPr bwMode="auto">
          <a:xfrm>
            <a:off x="3429000" y="3733800"/>
            <a:ext cx="381000" cy="0"/>
          </a:xfrm>
          <a:prstGeom prst="line">
            <a:avLst/>
          </a:prstGeom>
          <a:noFill/>
          <a:ln w="5715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7" name="Text Box 9"/>
          <p:cNvSpPr txBox="1">
            <a:spLocks noChangeArrowheads="1"/>
          </p:cNvSpPr>
          <p:nvPr/>
        </p:nvSpPr>
        <p:spPr bwMode="auto">
          <a:xfrm>
            <a:off x="3886200" y="3505200"/>
            <a:ext cx="3429000" cy="669925"/>
          </a:xfrm>
          <a:prstGeom prst="rect">
            <a:avLst/>
          </a:prstGeom>
          <a:noFill/>
          <a:ln w="28575">
            <a:solidFill>
              <a:srgbClr val="000099"/>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假设其他节点也具有相同大小的</a:t>
            </a:r>
            <a:r>
              <a:rPr lang="zh-CN" altLang="en-US" b="1"/>
              <a:t>满足约束条件的可取值集合</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存在的问题</a:t>
            </a:r>
          </a:p>
        </p:txBody>
      </p:sp>
      <p:sp>
        <p:nvSpPr>
          <p:cNvPr id="115715" name="Rectangle 3"/>
          <p:cNvSpPr>
            <a:spLocks noGrp="1" noChangeArrowheads="1"/>
          </p:cNvSpPr>
          <p:nvPr>
            <p:ph type="body" idx="1"/>
          </p:nvPr>
        </p:nvSpPr>
        <p:spPr/>
        <p:txBody>
          <a:bodyPr/>
          <a:lstStyle/>
          <a:p>
            <a:pPr eaLnBrk="1" hangingPunct="1"/>
            <a:r>
              <a:rPr lang="zh-CN" altLang="en-US" b="1" smtClean="0">
                <a:solidFill>
                  <a:srgbClr val="000099"/>
                </a:solidFill>
              </a:rPr>
              <a:t>存在的问题</a:t>
            </a:r>
          </a:p>
          <a:p>
            <a:pPr lvl="1" eaLnBrk="1" hangingPunct="1"/>
            <a:r>
              <a:rPr lang="zh-CN" altLang="en-US" smtClean="0"/>
              <a:t>使用静态约束函数，在某些情况下产生的估计较为保守。</a:t>
            </a:r>
          </a:p>
          <a:p>
            <a:pPr lvl="1" eaLnBrk="1" hangingPunct="1"/>
            <a:r>
              <a:rPr lang="zh-CN" altLang="en-US" b="1" smtClean="0">
                <a:solidFill>
                  <a:srgbClr val="000099"/>
                </a:solidFill>
              </a:rPr>
              <a:t>解决方案</a:t>
            </a:r>
          </a:p>
          <a:p>
            <a:pPr lvl="2" eaLnBrk="1" hangingPunct="1"/>
            <a:r>
              <a:rPr lang="zh-CN" altLang="en-US" smtClean="0"/>
              <a:t>多选取几条不同的路径，分别计算</a:t>
            </a:r>
            <a:r>
              <a:rPr lang="en-US" altLang="zh-CN" smtClean="0"/>
              <a:t>m</a:t>
            </a:r>
            <a:r>
              <a:rPr lang="zh-CN" altLang="en-US" smtClean="0"/>
              <a:t>，然后平均，这样的估算结果会更准确些。</a:t>
            </a:r>
          </a:p>
          <a:p>
            <a:pPr eaLnBrk="1" hangingPunct="1"/>
            <a:endParaRPr lang="en-US" altLang="zh-CN"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提纲</a:t>
            </a:r>
          </a:p>
        </p:txBody>
      </p:sp>
      <p:sp>
        <p:nvSpPr>
          <p:cNvPr id="116739" name="Rectangle 3"/>
          <p:cNvSpPr>
            <a:spLocks noGrp="1" noChangeArrowheads="1"/>
          </p:cNvSpPr>
          <p:nvPr>
            <p:ph type="body" idx="1"/>
          </p:nvPr>
        </p:nvSpPr>
        <p:spPr/>
        <p:txBody>
          <a:bodyPr/>
          <a:lstStyle/>
          <a:p>
            <a:pPr eaLnBrk="1" hangingPunct="1"/>
            <a:r>
              <a:rPr lang="zh-CN" altLang="en-US" smtClean="0"/>
              <a:t>两个有趣的问题</a:t>
            </a:r>
          </a:p>
          <a:p>
            <a:pPr eaLnBrk="1" hangingPunct="1"/>
            <a:r>
              <a:rPr lang="zh-CN" altLang="en-US" smtClean="0"/>
              <a:t>回溯法的算法框架</a:t>
            </a:r>
          </a:p>
          <a:p>
            <a:pPr eaLnBrk="1" hangingPunct="1"/>
            <a:r>
              <a:rPr lang="zh-CN" altLang="en-US" smtClean="0"/>
              <a:t>实例分析</a:t>
            </a:r>
          </a:p>
          <a:p>
            <a:pPr eaLnBrk="1" hangingPunct="1"/>
            <a:r>
              <a:rPr lang="zh-CN" altLang="en-US" smtClean="0"/>
              <a:t>回溯法的效率分析</a:t>
            </a:r>
          </a:p>
          <a:p>
            <a:pPr eaLnBrk="1" hangingPunct="1"/>
            <a:r>
              <a:rPr lang="zh-CN" altLang="en-US" b="1" smtClean="0">
                <a:solidFill>
                  <a:srgbClr val="FF0000"/>
                </a:solidFill>
              </a:rPr>
              <a:t>本章小结</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本章小结</a:t>
            </a:r>
          </a:p>
        </p:txBody>
      </p:sp>
      <p:sp>
        <p:nvSpPr>
          <p:cNvPr id="117763" name="Rectangle 3"/>
          <p:cNvSpPr>
            <a:spLocks noGrp="1" noChangeArrowheads="1"/>
          </p:cNvSpPr>
          <p:nvPr>
            <p:ph type="body" idx="1"/>
          </p:nvPr>
        </p:nvSpPr>
        <p:spPr/>
        <p:txBody>
          <a:bodyPr/>
          <a:lstStyle/>
          <a:p>
            <a:pPr eaLnBrk="1" hangingPunct="1"/>
            <a:r>
              <a:rPr lang="zh-CN" altLang="en-US" b="1" smtClean="0">
                <a:solidFill>
                  <a:srgbClr val="000099"/>
                </a:solidFill>
              </a:rPr>
              <a:t>本章小结</a:t>
            </a:r>
          </a:p>
          <a:p>
            <a:pPr lvl="1" eaLnBrk="1" hangingPunct="1"/>
            <a:r>
              <a:rPr lang="zh-CN" altLang="en-US" smtClean="0"/>
              <a:t>回溯法的基本思想</a:t>
            </a:r>
          </a:p>
          <a:p>
            <a:pPr lvl="1" eaLnBrk="1" hangingPunct="1"/>
            <a:r>
              <a:rPr lang="zh-CN" altLang="en-US" smtClean="0"/>
              <a:t>问题解空间的定义与组织</a:t>
            </a:r>
          </a:p>
          <a:p>
            <a:pPr lvl="1" eaLnBrk="1" hangingPunct="1"/>
            <a:r>
              <a:rPr lang="zh-CN" altLang="en-US" smtClean="0"/>
              <a:t>剪枝函数的设计</a:t>
            </a:r>
          </a:p>
          <a:p>
            <a:pPr lvl="1" eaLnBrk="1" hangingPunct="1"/>
            <a:r>
              <a:rPr lang="zh-CN" altLang="en-US" smtClean="0"/>
              <a:t>掌握利用回溯法求解问题的方法</a:t>
            </a:r>
          </a:p>
          <a:p>
            <a:pPr lvl="1" eaLnBrk="1" hangingPunct="1"/>
            <a:r>
              <a:rPr lang="zh-CN" altLang="en-US" smtClean="0"/>
              <a:t>效率分析</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t>本章作业</a:t>
            </a:r>
          </a:p>
        </p:txBody>
      </p:sp>
      <p:sp>
        <p:nvSpPr>
          <p:cNvPr id="118787" name="Rectangle 3"/>
          <p:cNvSpPr>
            <a:spLocks noGrp="1" noChangeArrowheads="1"/>
          </p:cNvSpPr>
          <p:nvPr>
            <p:ph type="body" idx="1"/>
          </p:nvPr>
        </p:nvSpPr>
        <p:spPr>
          <a:xfrm>
            <a:off x="457200" y="1719263"/>
            <a:ext cx="8229600" cy="4757737"/>
          </a:xfrm>
          <a:noFill/>
        </p:spPr>
        <p:txBody>
          <a:bodyPr/>
          <a:lstStyle/>
          <a:p>
            <a:pPr eaLnBrk="1" hangingPunct="1"/>
            <a:r>
              <a:rPr lang="zh-CN" altLang="en-US" b="1" dirty="0" smtClean="0"/>
              <a:t>课本第</a:t>
            </a:r>
            <a:r>
              <a:rPr lang="en-US" altLang="zh-CN" b="1" dirty="0" smtClean="0"/>
              <a:t>5</a:t>
            </a:r>
            <a:r>
              <a:rPr lang="zh-CN" altLang="en-US" b="1" dirty="0" smtClean="0"/>
              <a:t>章课后练习</a:t>
            </a:r>
          </a:p>
          <a:p>
            <a:pPr lvl="1" eaLnBrk="1" hangingPunct="1"/>
            <a:r>
              <a:rPr lang="zh-CN" altLang="en-US" b="1" dirty="0" smtClean="0">
                <a:solidFill>
                  <a:srgbClr val="FF0000"/>
                </a:solidFill>
              </a:rPr>
              <a:t>作业：</a:t>
            </a:r>
          </a:p>
          <a:p>
            <a:pPr lvl="2" eaLnBrk="1" hangingPunct="1"/>
            <a:r>
              <a:rPr lang="en-US" altLang="zh-CN" b="1" dirty="0" err="1"/>
              <a:t>frog_leap</a:t>
            </a:r>
            <a:r>
              <a:rPr lang="zh-CN" altLang="en-US" b="1" dirty="0"/>
              <a:t>问题</a:t>
            </a:r>
            <a:endParaRPr lang="en-US" altLang="zh-CN" b="1" dirty="0"/>
          </a:p>
          <a:p>
            <a:pPr lvl="2" eaLnBrk="1" hangingPunct="1"/>
            <a:r>
              <a:rPr lang="zh-CN" altLang="en-US" b="1" dirty="0"/>
              <a:t>算法分析题</a:t>
            </a:r>
            <a:r>
              <a:rPr lang="en-US" altLang="zh-CN" b="1" dirty="0" smtClean="0"/>
              <a:t>5</a:t>
            </a:r>
            <a:r>
              <a:rPr lang="zh-CN" altLang="en-US" b="1" dirty="0" smtClean="0"/>
              <a:t>   </a:t>
            </a:r>
            <a:r>
              <a:rPr lang="en-US" altLang="zh-CN" b="1" dirty="0" smtClean="0">
                <a:solidFill>
                  <a:srgbClr val="FF0000"/>
                </a:solidFill>
              </a:rPr>
              <a:t>5-6</a:t>
            </a:r>
            <a:endParaRPr lang="zh-CN" altLang="en-US" b="1" dirty="0" smtClean="0">
              <a:solidFill>
                <a:srgbClr val="FF0000"/>
              </a:solidFill>
            </a:endParaRPr>
          </a:p>
          <a:p>
            <a:pPr lvl="2" eaLnBrk="1" hangingPunct="1"/>
            <a:r>
              <a:rPr lang="zh-CN" altLang="en-US" b="1" dirty="0" smtClean="0"/>
              <a:t>算法实现题</a:t>
            </a:r>
            <a:r>
              <a:rPr lang="en-US" altLang="zh-CN" b="1" dirty="0" smtClean="0"/>
              <a:t>5   </a:t>
            </a:r>
            <a:r>
              <a:rPr lang="en-US" altLang="zh-CN" b="1" dirty="0" smtClean="0">
                <a:solidFill>
                  <a:srgbClr val="FF0000"/>
                </a:solidFill>
              </a:rPr>
              <a:t>5-1</a:t>
            </a:r>
            <a:r>
              <a:rPr lang="zh-CN" altLang="en-US" b="1" dirty="0" smtClean="0">
                <a:solidFill>
                  <a:srgbClr val="FF0000"/>
                </a:solidFill>
              </a:rPr>
              <a:t>、</a:t>
            </a:r>
            <a:r>
              <a:rPr lang="en-US" altLang="zh-CN" b="1" dirty="0" smtClean="0">
                <a:solidFill>
                  <a:srgbClr val="FF0000"/>
                </a:solidFill>
              </a:rPr>
              <a:t>5-3</a:t>
            </a:r>
            <a:r>
              <a:rPr lang="zh-CN" altLang="en-US" b="1" dirty="0" smtClean="0">
                <a:solidFill>
                  <a:srgbClr val="FF0000"/>
                </a:solidFill>
              </a:rPr>
              <a:t>、</a:t>
            </a:r>
            <a:r>
              <a:rPr lang="en-US" altLang="zh-CN" b="1" dirty="0" smtClean="0">
                <a:solidFill>
                  <a:srgbClr val="FF0000"/>
                </a:solidFill>
              </a:rPr>
              <a:t>5-6</a:t>
            </a:r>
            <a:r>
              <a:rPr lang="zh-CN" altLang="en-US" b="1" dirty="0" smtClean="0">
                <a:solidFill>
                  <a:srgbClr val="FF0000"/>
                </a:solidFill>
              </a:rPr>
              <a:t>、</a:t>
            </a:r>
            <a:r>
              <a:rPr lang="en-US" altLang="zh-CN" b="1" dirty="0" smtClean="0">
                <a:solidFill>
                  <a:srgbClr val="FF0000"/>
                </a:solidFill>
              </a:rPr>
              <a:t>5-13</a:t>
            </a:r>
            <a:r>
              <a:rPr lang="zh-CN" altLang="en-US" b="1" dirty="0" smtClean="0">
                <a:solidFill>
                  <a:srgbClr val="FF0000"/>
                </a:solidFill>
              </a:rPr>
              <a:t>、</a:t>
            </a:r>
            <a:r>
              <a:rPr lang="en-US" altLang="zh-CN" b="1" dirty="0" smtClean="0">
                <a:solidFill>
                  <a:srgbClr val="FF0000"/>
                </a:solidFill>
              </a:rPr>
              <a:t>5-16</a:t>
            </a:r>
            <a:r>
              <a:rPr lang="zh-CN" altLang="en-US" b="1" smtClean="0">
                <a:solidFill>
                  <a:srgbClr val="FF0000"/>
                </a:solidFill>
              </a:rPr>
              <a:t>、</a:t>
            </a:r>
            <a:r>
              <a:rPr lang="en-US" altLang="zh-CN" b="1" smtClean="0">
                <a:solidFill>
                  <a:srgbClr val="FF0000"/>
                </a:solidFill>
              </a:rPr>
              <a:t>5-20</a:t>
            </a:r>
            <a:endParaRPr lang="en-US" altLang="zh-CN" b="1" dirty="0" smtClean="0">
              <a:solidFill>
                <a:srgbClr val="FF000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mtClean="0"/>
              <a:t>下一章内容</a:t>
            </a:r>
          </a:p>
        </p:txBody>
      </p:sp>
      <p:sp>
        <p:nvSpPr>
          <p:cNvPr id="119811" name="Rectangle 3"/>
          <p:cNvSpPr>
            <a:spLocks noGrp="1" noChangeArrowheads="1"/>
          </p:cNvSpPr>
          <p:nvPr>
            <p:ph type="body" idx="1"/>
          </p:nvPr>
        </p:nvSpPr>
        <p:spPr/>
        <p:txBody>
          <a:bodyPr/>
          <a:lstStyle/>
          <a:p>
            <a:pPr eaLnBrk="1" hangingPunct="1"/>
            <a:r>
              <a:rPr lang="zh-CN" altLang="en-US" b="1" smtClean="0">
                <a:solidFill>
                  <a:srgbClr val="FF0000"/>
                </a:solidFill>
              </a:rPr>
              <a:t>分支限界法</a:t>
            </a:r>
          </a:p>
          <a:p>
            <a:pPr lvl="1" eaLnBrk="1" hangingPunct="1"/>
            <a:r>
              <a:rPr lang="zh-CN" altLang="en-US" smtClean="0"/>
              <a:t>分支限界法的基本思想</a:t>
            </a:r>
          </a:p>
          <a:p>
            <a:pPr lvl="1" eaLnBrk="1" hangingPunct="1"/>
            <a:r>
              <a:rPr lang="zh-CN" altLang="en-US" smtClean="0"/>
              <a:t>实例分析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知识点</a:t>
            </a:r>
          </a:p>
        </p:txBody>
      </p:sp>
      <p:sp>
        <p:nvSpPr>
          <p:cNvPr id="32771" name="Rectangle 3"/>
          <p:cNvSpPr>
            <a:spLocks noGrp="1" noChangeArrowheads="1"/>
          </p:cNvSpPr>
          <p:nvPr>
            <p:ph type="body" idx="1"/>
          </p:nvPr>
        </p:nvSpPr>
        <p:spPr/>
        <p:txBody>
          <a:bodyPr/>
          <a:lstStyle/>
          <a:p>
            <a:pPr eaLnBrk="1" hangingPunct="1"/>
            <a:r>
              <a:rPr lang="zh-CN" altLang="en-US" b="1" smtClean="0">
                <a:solidFill>
                  <a:srgbClr val="FF0000"/>
                </a:solidFill>
              </a:rPr>
              <a:t>问题的解空间</a:t>
            </a:r>
          </a:p>
          <a:p>
            <a:pPr eaLnBrk="1" hangingPunct="1"/>
            <a:r>
              <a:rPr lang="zh-CN" altLang="en-US" smtClean="0"/>
              <a:t>回溯法的基本思想</a:t>
            </a:r>
          </a:p>
          <a:p>
            <a:pPr eaLnBrk="1" hangingPunct="1"/>
            <a:r>
              <a:rPr lang="zh-CN" altLang="en-US" smtClean="0"/>
              <a:t>递归回溯</a:t>
            </a:r>
          </a:p>
          <a:p>
            <a:pPr eaLnBrk="1" hangingPunct="1"/>
            <a:r>
              <a:rPr lang="zh-CN" altLang="en-US" smtClean="0"/>
              <a:t>迭代回溯</a:t>
            </a:r>
          </a:p>
          <a:p>
            <a:pPr eaLnBrk="1" hangingPunct="1"/>
            <a:r>
              <a:rPr lang="zh-CN" altLang="en-US" smtClean="0"/>
              <a:t>子集树与排列树</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问题的解空间</a:t>
            </a:r>
          </a:p>
        </p:txBody>
      </p:sp>
      <p:sp>
        <p:nvSpPr>
          <p:cNvPr id="33795" name="Rectangle 3"/>
          <p:cNvSpPr>
            <a:spLocks noGrp="1" noChangeArrowheads="1"/>
          </p:cNvSpPr>
          <p:nvPr>
            <p:ph type="body" idx="1"/>
          </p:nvPr>
        </p:nvSpPr>
        <p:spPr/>
        <p:txBody>
          <a:bodyPr/>
          <a:lstStyle/>
          <a:p>
            <a:pPr eaLnBrk="1" hangingPunct="1"/>
            <a:r>
              <a:rPr lang="zh-CN" altLang="en-US" b="1" smtClean="0">
                <a:solidFill>
                  <a:srgbClr val="000099"/>
                </a:solidFill>
              </a:rPr>
              <a:t>问题的解空间</a:t>
            </a:r>
          </a:p>
          <a:p>
            <a:pPr lvl="1" eaLnBrk="1" hangingPunct="1"/>
            <a:r>
              <a:rPr lang="zh-CN" altLang="en-US" b="1" smtClean="0">
                <a:solidFill>
                  <a:srgbClr val="000099"/>
                </a:solidFill>
              </a:rPr>
              <a:t>应明确问题的解空间的定义</a:t>
            </a:r>
          </a:p>
          <a:p>
            <a:pPr lvl="2" eaLnBrk="1" hangingPunct="1"/>
            <a:r>
              <a:rPr lang="zh-CN" altLang="en-US" smtClean="0"/>
              <a:t>问题的解空间至少应包含问题的一个（最优解）。</a:t>
            </a:r>
          </a:p>
          <a:p>
            <a:pPr lvl="1" eaLnBrk="1" hangingPunct="1"/>
            <a:r>
              <a:rPr lang="zh-CN" altLang="en-US" b="1" smtClean="0">
                <a:solidFill>
                  <a:srgbClr val="000099"/>
                </a:solidFill>
              </a:rPr>
              <a:t>对问题解空间进行组织</a:t>
            </a:r>
          </a:p>
          <a:p>
            <a:pPr lvl="2" eaLnBrk="1" hangingPunct="1"/>
            <a:r>
              <a:rPr lang="zh-CN" altLang="en-US" smtClean="0"/>
              <a:t>通常组织为树或图的形式。</a:t>
            </a:r>
          </a:p>
          <a:p>
            <a:pPr lvl="2" eaLnBrk="1" hangingPunct="1">
              <a:buFont typeface="Wingdings" pitchFamily="2" charset="2"/>
              <a:buNone/>
            </a:pPr>
            <a:r>
              <a:rPr lang="en-US" altLang="zh-CN" smtClean="0"/>
              <a:t>——</a:t>
            </a:r>
            <a:r>
              <a:rPr lang="zh-CN" altLang="en-US" smtClean="0"/>
              <a:t>有利于回溯法对整个解空间的搜索</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知识点</a:t>
            </a:r>
          </a:p>
        </p:txBody>
      </p:sp>
      <p:sp>
        <p:nvSpPr>
          <p:cNvPr id="34819" name="Rectangle 3"/>
          <p:cNvSpPr>
            <a:spLocks noGrp="1" noChangeArrowheads="1"/>
          </p:cNvSpPr>
          <p:nvPr>
            <p:ph type="body" idx="1"/>
          </p:nvPr>
        </p:nvSpPr>
        <p:spPr/>
        <p:txBody>
          <a:bodyPr/>
          <a:lstStyle/>
          <a:p>
            <a:pPr eaLnBrk="1" hangingPunct="1"/>
            <a:r>
              <a:rPr lang="zh-CN" altLang="en-US" smtClean="0"/>
              <a:t>问题的解空间</a:t>
            </a:r>
          </a:p>
          <a:p>
            <a:pPr eaLnBrk="1" hangingPunct="1"/>
            <a:r>
              <a:rPr lang="zh-CN" altLang="en-US" b="1" smtClean="0">
                <a:solidFill>
                  <a:srgbClr val="FF0000"/>
                </a:solidFill>
              </a:rPr>
              <a:t>回溯法的基本思想</a:t>
            </a:r>
          </a:p>
          <a:p>
            <a:pPr eaLnBrk="1" hangingPunct="1"/>
            <a:r>
              <a:rPr lang="zh-CN" altLang="en-US" smtClean="0"/>
              <a:t>递归回溯</a:t>
            </a:r>
          </a:p>
          <a:p>
            <a:pPr eaLnBrk="1" hangingPunct="1"/>
            <a:r>
              <a:rPr lang="zh-CN" altLang="en-US" smtClean="0"/>
              <a:t>迭代回溯</a:t>
            </a:r>
          </a:p>
          <a:p>
            <a:pPr eaLnBrk="1" hangingPunct="1"/>
            <a:r>
              <a:rPr lang="zh-CN" altLang="en-US" smtClean="0"/>
              <a:t>子集树与排列树</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回溯法的基本思想</a:t>
            </a:r>
          </a:p>
        </p:txBody>
      </p:sp>
      <p:sp>
        <p:nvSpPr>
          <p:cNvPr id="35843" name="Rectangle 3"/>
          <p:cNvSpPr>
            <a:spLocks noGrp="1" noChangeArrowheads="1"/>
          </p:cNvSpPr>
          <p:nvPr>
            <p:ph type="body" idx="1"/>
          </p:nvPr>
        </p:nvSpPr>
        <p:spPr>
          <a:xfrm>
            <a:off x="457200" y="1719263"/>
            <a:ext cx="8382000" cy="4224337"/>
          </a:xfrm>
        </p:spPr>
        <p:txBody>
          <a:bodyPr/>
          <a:lstStyle/>
          <a:p>
            <a:pPr eaLnBrk="1" hangingPunct="1"/>
            <a:r>
              <a:rPr lang="zh-CN" altLang="en-US" sz="2600" b="1" smtClean="0">
                <a:solidFill>
                  <a:srgbClr val="000099"/>
                </a:solidFill>
              </a:rPr>
              <a:t>回溯法的基本思想</a:t>
            </a:r>
          </a:p>
          <a:p>
            <a:pPr lvl="1" eaLnBrk="1" hangingPunct="1"/>
            <a:r>
              <a:rPr lang="zh-CN" altLang="en-US" sz="2200" smtClean="0"/>
              <a:t>在确定解空间的组织结构后，回溯法从开始结点（根结点）出发，以</a:t>
            </a:r>
            <a:r>
              <a:rPr lang="zh-CN" altLang="en-US" sz="2200" b="1" smtClean="0">
                <a:solidFill>
                  <a:srgbClr val="FF0000"/>
                </a:solidFill>
              </a:rPr>
              <a:t>深度优先方式搜索</a:t>
            </a:r>
            <a:r>
              <a:rPr lang="zh-CN" altLang="en-US" sz="2200" smtClean="0"/>
              <a:t>整个解空间。这个开始结点成为</a:t>
            </a:r>
            <a:r>
              <a:rPr lang="zh-CN" altLang="en-US" sz="2200" b="1" smtClean="0">
                <a:solidFill>
                  <a:srgbClr val="FF0000"/>
                </a:solidFill>
              </a:rPr>
              <a:t>活结点</a:t>
            </a:r>
            <a:r>
              <a:rPr lang="zh-CN" altLang="en-US" sz="2200" smtClean="0"/>
              <a:t>，同时也成为</a:t>
            </a:r>
            <a:r>
              <a:rPr lang="zh-CN" altLang="en-US" sz="2200" b="1" smtClean="0">
                <a:solidFill>
                  <a:srgbClr val="FF0000"/>
                </a:solidFill>
              </a:rPr>
              <a:t>当前的扩展结点</a:t>
            </a:r>
            <a:r>
              <a:rPr lang="zh-CN" altLang="en-US" sz="2200" smtClean="0"/>
              <a:t>。</a:t>
            </a:r>
          </a:p>
          <a:p>
            <a:pPr lvl="1" eaLnBrk="1" hangingPunct="1"/>
            <a:r>
              <a:rPr lang="zh-CN" altLang="en-US" sz="2200" smtClean="0"/>
              <a:t>在当前扩展结点处，搜索向纵深方向移至一个新结点。这个新结点成为新的活结点，并成为扩展结点。</a:t>
            </a:r>
          </a:p>
          <a:p>
            <a:pPr lvl="2" eaLnBrk="1" hangingPunct="1"/>
            <a:r>
              <a:rPr lang="zh-CN" altLang="en-US" sz="2100" smtClean="0"/>
              <a:t>如果在当前扩展结点处不能再向纵深方向移动，则当前扩展结点就成为</a:t>
            </a:r>
            <a:r>
              <a:rPr lang="zh-CN" altLang="en-US" sz="2200" b="1" smtClean="0">
                <a:solidFill>
                  <a:srgbClr val="FF0000"/>
                </a:solidFill>
              </a:rPr>
              <a:t>死结点</a:t>
            </a:r>
            <a:r>
              <a:rPr lang="zh-CN" altLang="en-US" sz="2100" smtClean="0"/>
              <a:t>。此时，应</a:t>
            </a:r>
            <a:r>
              <a:rPr lang="zh-CN" altLang="en-US" sz="2100" b="1" smtClean="0">
                <a:solidFill>
                  <a:srgbClr val="FF0000"/>
                </a:solidFill>
              </a:rPr>
              <a:t>往回移动（回溯）</a:t>
            </a:r>
            <a:r>
              <a:rPr lang="zh-CN" altLang="en-US" sz="2100" smtClean="0"/>
              <a:t>到最近的活结点处，并使该结点成为当前的扩展结点。</a:t>
            </a:r>
          </a:p>
          <a:p>
            <a:pPr lvl="1" eaLnBrk="1" hangingPunct="1"/>
            <a:r>
              <a:rPr lang="zh-CN" altLang="en-US" sz="2200" smtClean="0"/>
              <a:t>回溯法按上述方式</a:t>
            </a:r>
            <a:r>
              <a:rPr lang="zh-CN" altLang="en-US" sz="2200" b="1" smtClean="0">
                <a:solidFill>
                  <a:srgbClr val="FF0000"/>
                </a:solidFill>
              </a:rPr>
              <a:t>递归</a:t>
            </a:r>
            <a:r>
              <a:rPr lang="zh-CN" altLang="en-US" sz="2200" smtClean="0"/>
              <a:t>地在解空间中搜索，</a:t>
            </a:r>
            <a:r>
              <a:rPr lang="zh-CN" altLang="en-US" sz="2200" b="1" smtClean="0">
                <a:solidFill>
                  <a:srgbClr val="000099"/>
                </a:solidFill>
              </a:rPr>
              <a:t>直到找到所要求的解或解空间中以无活结点为止</a:t>
            </a:r>
            <a:r>
              <a:rPr lang="zh-CN" altLang="en-US" sz="220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实例分析</a:t>
            </a:r>
          </a:p>
        </p:txBody>
      </p:sp>
      <p:sp>
        <p:nvSpPr>
          <p:cNvPr id="36867" name="Rectangle 3"/>
          <p:cNvSpPr>
            <a:spLocks noGrp="1" noChangeArrowheads="1"/>
          </p:cNvSpPr>
          <p:nvPr>
            <p:ph type="body" idx="1"/>
          </p:nvPr>
        </p:nvSpPr>
        <p:spPr>
          <a:xfrm>
            <a:off x="457200" y="2057400"/>
            <a:ext cx="8229600" cy="3581400"/>
          </a:xfrm>
        </p:spPr>
        <p:txBody>
          <a:bodyPr/>
          <a:lstStyle/>
          <a:p>
            <a:pPr eaLnBrk="1" hangingPunct="1"/>
            <a:r>
              <a:rPr lang="en-US" altLang="zh-CN" b="1" smtClean="0">
                <a:solidFill>
                  <a:srgbClr val="000099"/>
                </a:solidFill>
              </a:rPr>
              <a:t>n=3</a:t>
            </a:r>
            <a:r>
              <a:rPr lang="zh-CN" altLang="en-US" b="1" smtClean="0">
                <a:solidFill>
                  <a:srgbClr val="000099"/>
                </a:solidFill>
              </a:rPr>
              <a:t>的</a:t>
            </a:r>
            <a:r>
              <a:rPr lang="en-US" altLang="zh-CN" b="1" smtClean="0">
                <a:solidFill>
                  <a:srgbClr val="000099"/>
                </a:solidFill>
              </a:rPr>
              <a:t>0-1</a:t>
            </a:r>
            <a:r>
              <a:rPr lang="zh-CN" altLang="en-US" b="1" smtClean="0">
                <a:solidFill>
                  <a:srgbClr val="000099"/>
                </a:solidFill>
              </a:rPr>
              <a:t>背包问题</a:t>
            </a:r>
          </a:p>
          <a:p>
            <a:pPr lvl="1" eaLnBrk="1" hangingPunct="1"/>
            <a:r>
              <a:rPr lang="en-US" altLang="zh-CN" smtClean="0"/>
              <a:t>w=[16,15,15]</a:t>
            </a:r>
          </a:p>
          <a:p>
            <a:pPr lvl="1" eaLnBrk="1" hangingPunct="1"/>
            <a:r>
              <a:rPr lang="en-US" altLang="zh-CN" smtClean="0"/>
              <a:t>p=[45,25,25]</a:t>
            </a:r>
          </a:p>
          <a:p>
            <a:pPr lvl="1" eaLnBrk="1" hangingPunct="1"/>
            <a:r>
              <a:rPr lang="en-US" altLang="zh-CN" smtClean="0"/>
              <a:t>c=30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04800" y="914400"/>
            <a:ext cx="85344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solidFill>
                  <a:srgbClr val="000099"/>
                </a:solidFill>
              </a:rPr>
              <a:t>解空间为：</a:t>
            </a:r>
          </a:p>
          <a:p>
            <a:pPr eaLnBrk="1" hangingPunct="1">
              <a:spcBef>
                <a:spcPct val="50000"/>
              </a:spcBef>
            </a:pPr>
            <a:r>
              <a:rPr lang="en-US" altLang="zh-CN" sz="2000" b="1"/>
              <a:t>{(0,0,0), (0,1,0), (0,0,1), (1,0,0), (0,1,1), (1,0,1), (1,1,0), (1,1,1)}</a:t>
            </a:r>
            <a:endParaRPr lang="en-US" altLang="zh-CN" sz="2400" b="1"/>
          </a:p>
        </p:txBody>
      </p:sp>
      <p:grpSp>
        <p:nvGrpSpPr>
          <p:cNvPr id="37891" name="Group 86"/>
          <p:cNvGrpSpPr>
            <a:grpSpLocks/>
          </p:cNvGrpSpPr>
          <p:nvPr/>
        </p:nvGrpSpPr>
        <p:grpSpPr bwMode="auto">
          <a:xfrm>
            <a:off x="381000" y="2362200"/>
            <a:ext cx="6248400" cy="2971800"/>
            <a:chOff x="816" y="1632"/>
            <a:chExt cx="3936" cy="1872"/>
          </a:xfrm>
        </p:grpSpPr>
        <p:grpSp>
          <p:nvGrpSpPr>
            <p:cNvPr id="37903" name="Group 71"/>
            <p:cNvGrpSpPr>
              <a:grpSpLocks/>
            </p:cNvGrpSpPr>
            <p:nvPr/>
          </p:nvGrpSpPr>
          <p:grpSpPr bwMode="auto">
            <a:xfrm>
              <a:off x="816" y="1632"/>
              <a:ext cx="3936" cy="1872"/>
              <a:chOff x="192" y="1728"/>
              <a:chExt cx="3936" cy="1872"/>
            </a:xfrm>
          </p:grpSpPr>
          <p:grpSp>
            <p:nvGrpSpPr>
              <p:cNvPr id="37918" name="Group 8"/>
              <p:cNvGrpSpPr>
                <a:grpSpLocks/>
              </p:cNvGrpSpPr>
              <p:nvPr/>
            </p:nvGrpSpPr>
            <p:grpSpPr bwMode="auto">
              <a:xfrm>
                <a:off x="1968" y="1728"/>
                <a:ext cx="288" cy="288"/>
                <a:chOff x="1968" y="1728"/>
                <a:chExt cx="288" cy="288"/>
              </a:xfrm>
            </p:grpSpPr>
            <p:sp>
              <p:nvSpPr>
                <p:cNvPr id="37975" name="Oval 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6" name="Text Box 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grpSp>
          <p:grpSp>
            <p:nvGrpSpPr>
              <p:cNvPr id="37919" name="Group 9"/>
              <p:cNvGrpSpPr>
                <a:grpSpLocks/>
              </p:cNvGrpSpPr>
              <p:nvPr/>
            </p:nvGrpSpPr>
            <p:grpSpPr bwMode="auto">
              <a:xfrm>
                <a:off x="1008" y="2304"/>
                <a:ext cx="288" cy="288"/>
                <a:chOff x="1968" y="1728"/>
                <a:chExt cx="288" cy="288"/>
              </a:xfrm>
            </p:grpSpPr>
            <p:sp>
              <p:nvSpPr>
                <p:cNvPr id="37973" name="Oval 1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4" name="Text Box 1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grpSp>
            <p:nvGrpSpPr>
              <p:cNvPr id="37920" name="Group 12"/>
              <p:cNvGrpSpPr>
                <a:grpSpLocks/>
              </p:cNvGrpSpPr>
              <p:nvPr/>
            </p:nvGrpSpPr>
            <p:grpSpPr bwMode="auto">
              <a:xfrm>
                <a:off x="2928" y="2304"/>
                <a:ext cx="288" cy="288"/>
                <a:chOff x="1968" y="1728"/>
                <a:chExt cx="288" cy="288"/>
              </a:xfrm>
            </p:grpSpPr>
            <p:sp>
              <p:nvSpPr>
                <p:cNvPr id="37971" name="Oval 1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2"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37921" name="Group 15"/>
              <p:cNvGrpSpPr>
                <a:grpSpLocks/>
              </p:cNvGrpSpPr>
              <p:nvPr/>
            </p:nvGrpSpPr>
            <p:grpSpPr bwMode="auto">
              <a:xfrm>
                <a:off x="528" y="2784"/>
                <a:ext cx="288" cy="288"/>
                <a:chOff x="1968" y="1728"/>
                <a:chExt cx="288" cy="288"/>
              </a:xfrm>
            </p:grpSpPr>
            <p:sp>
              <p:nvSpPr>
                <p:cNvPr id="37969"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0"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37922" name="Group 18"/>
              <p:cNvGrpSpPr>
                <a:grpSpLocks/>
              </p:cNvGrpSpPr>
              <p:nvPr/>
            </p:nvGrpSpPr>
            <p:grpSpPr bwMode="auto">
              <a:xfrm>
                <a:off x="1536" y="2784"/>
                <a:ext cx="288" cy="288"/>
                <a:chOff x="1968" y="1728"/>
                <a:chExt cx="288" cy="288"/>
              </a:xfrm>
            </p:grpSpPr>
            <p:sp>
              <p:nvSpPr>
                <p:cNvPr id="37967"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8"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37923" name="Group 21"/>
              <p:cNvGrpSpPr>
                <a:grpSpLocks/>
              </p:cNvGrpSpPr>
              <p:nvPr/>
            </p:nvGrpSpPr>
            <p:grpSpPr bwMode="auto">
              <a:xfrm>
                <a:off x="2496" y="2784"/>
                <a:ext cx="288" cy="288"/>
                <a:chOff x="1968" y="1728"/>
                <a:chExt cx="288" cy="288"/>
              </a:xfrm>
            </p:grpSpPr>
            <p:sp>
              <p:nvSpPr>
                <p:cNvPr id="37965" name="Oval 2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6"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37924" name="Group 24"/>
              <p:cNvGrpSpPr>
                <a:grpSpLocks/>
              </p:cNvGrpSpPr>
              <p:nvPr/>
            </p:nvGrpSpPr>
            <p:grpSpPr bwMode="auto">
              <a:xfrm>
                <a:off x="3504" y="2784"/>
                <a:ext cx="288" cy="288"/>
                <a:chOff x="1968" y="1728"/>
                <a:chExt cx="288" cy="288"/>
              </a:xfrm>
            </p:grpSpPr>
            <p:sp>
              <p:nvSpPr>
                <p:cNvPr id="37963" name="Oval 2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4"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37925" name="Group 27"/>
              <p:cNvGrpSpPr>
                <a:grpSpLocks/>
              </p:cNvGrpSpPr>
              <p:nvPr/>
            </p:nvGrpSpPr>
            <p:grpSpPr bwMode="auto">
              <a:xfrm>
                <a:off x="192" y="3312"/>
                <a:ext cx="288" cy="288"/>
                <a:chOff x="1968" y="1728"/>
                <a:chExt cx="288" cy="288"/>
              </a:xfrm>
            </p:grpSpPr>
            <p:sp>
              <p:nvSpPr>
                <p:cNvPr id="37961" name="Oval 2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2"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37926" name="Group 30"/>
              <p:cNvGrpSpPr>
                <a:grpSpLocks/>
              </p:cNvGrpSpPr>
              <p:nvPr/>
            </p:nvGrpSpPr>
            <p:grpSpPr bwMode="auto">
              <a:xfrm>
                <a:off x="768" y="3312"/>
                <a:ext cx="288" cy="288"/>
                <a:chOff x="1968" y="1728"/>
                <a:chExt cx="288" cy="288"/>
              </a:xfrm>
            </p:grpSpPr>
            <p:sp>
              <p:nvSpPr>
                <p:cNvPr id="37959" name="Oval 3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0"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37927" name="Group 39"/>
              <p:cNvGrpSpPr>
                <a:grpSpLocks/>
              </p:cNvGrpSpPr>
              <p:nvPr/>
            </p:nvGrpSpPr>
            <p:grpSpPr bwMode="auto">
              <a:xfrm>
                <a:off x="1248" y="3312"/>
                <a:ext cx="288" cy="288"/>
                <a:chOff x="1968" y="1728"/>
                <a:chExt cx="288" cy="288"/>
              </a:xfrm>
            </p:grpSpPr>
            <p:sp>
              <p:nvSpPr>
                <p:cNvPr id="37957" name="Oval 4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8"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37928" name="Group 42"/>
              <p:cNvGrpSpPr>
                <a:grpSpLocks/>
              </p:cNvGrpSpPr>
              <p:nvPr/>
            </p:nvGrpSpPr>
            <p:grpSpPr bwMode="auto">
              <a:xfrm>
                <a:off x="1824" y="3312"/>
                <a:ext cx="288" cy="288"/>
                <a:chOff x="1968" y="1728"/>
                <a:chExt cx="288" cy="288"/>
              </a:xfrm>
            </p:grpSpPr>
            <p:sp>
              <p:nvSpPr>
                <p:cNvPr id="37955" name="Oval 4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6"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37929" name="Group 45"/>
              <p:cNvGrpSpPr>
                <a:grpSpLocks/>
              </p:cNvGrpSpPr>
              <p:nvPr/>
            </p:nvGrpSpPr>
            <p:grpSpPr bwMode="auto">
              <a:xfrm>
                <a:off x="2208" y="3312"/>
                <a:ext cx="288" cy="288"/>
                <a:chOff x="1968" y="1728"/>
                <a:chExt cx="288" cy="288"/>
              </a:xfrm>
            </p:grpSpPr>
            <p:sp>
              <p:nvSpPr>
                <p:cNvPr id="37953" name="Oval 4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4"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37930" name="Group 48"/>
              <p:cNvGrpSpPr>
                <a:grpSpLocks/>
              </p:cNvGrpSpPr>
              <p:nvPr/>
            </p:nvGrpSpPr>
            <p:grpSpPr bwMode="auto">
              <a:xfrm>
                <a:off x="2784" y="3312"/>
                <a:ext cx="288" cy="288"/>
                <a:chOff x="1968" y="1728"/>
                <a:chExt cx="288" cy="288"/>
              </a:xfrm>
            </p:grpSpPr>
            <p:sp>
              <p:nvSpPr>
                <p:cNvPr id="37951" name="Oval 4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2"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37931" name="Group 51"/>
              <p:cNvGrpSpPr>
                <a:grpSpLocks/>
              </p:cNvGrpSpPr>
              <p:nvPr/>
            </p:nvGrpSpPr>
            <p:grpSpPr bwMode="auto">
              <a:xfrm>
                <a:off x="3264" y="3312"/>
                <a:ext cx="288" cy="288"/>
                <a:chOff x="1968" y="1728"/>
                <a:chExt cx="288" cy="288"/>
              </a:xfrm>
            </p:grpSpPr>
            <p:sp>
              <p:nvSpPr>
                <p:cNvPr id="37949" name="Oval 5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0" name="Text Box 5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37932" name="Group 54"/>
              <p:cNvGrpSpPr>
                <a:grpSpLocks/>
              </p:cNvGrpSpPr>
              <p:nvPr/>
            </p:nvGrpSpPr>
            <p:grpSpPr bwMode="auto">
              <a:xfrm>
                <a:off x="3840" y="3312"/>
                <a:ext cx="288" cy="288"/>
                <a:chOff x="1968" y="1728"/>
                <a:chExt cx="288" cy="288"/>
              </a:xfrm>
            </p:grpSpPr>
            <p:sp>
              <p:nvSpPr>
                <p:cNvPr id="37947" name="Oval 5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48" name="Text Box 5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37933" name="Line 57"/>
              <p:cNvSpPr>
                <a:spLocks noChangeShapeType="1"/>
              </p:cNvSpPr>
              <p:nvPr/>
            </p:nvSpPr>
            <p:spPr bwMode="auto">
              <a:xfrm flipH="1">
                <a:off x="1248" y="1968"/>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4" name="Line 58"/>
              <p:cNvSpPr>
                <a:spLocks noChangeShapeType="1"/>
              </p:cNvSpPr>
              <p:nvPr/>
            </p:nvSpPr>
            <p:spPr bwMode="auto">
              <a:xfrm>
                <a:off x="2208" y="1968"/>
                <a:ext cx="76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5" name="Line 59"/>
              <p:cNvSpPr>
                <a:spLocks noChangeShapeType="1"/>
              </p:cNvSpPr>
              <p:nvPr/>
            </p:nvSpPr>
            <p:spPr bwMode="auto">
              <a:xfrm>
                <a:off x="3168" y="2544"/>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6" name="Line 60"/>
              <p:cNvSpPr>
                <a:spLocks noChangeShapeType="1"/>
              </p:cNvSpPr>
              <p:nvPr/>
            </p:nvSpPr>
            <p:spPr bwMode="auto">
              <a:xfrm>
                <a:off x="3696" y="3072"/>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7" name="Line 61"/>
              <p:cNvSpPr>
                <a:spLocks noChangeShapeType="1"/>
              </p:cNvSpPr>
              <p:nvPr/>
            </p:nvSpPr>
            <p:spPr bwMode="auto">
              <a:xfrm flipH="1">
                <a:off x="720" y="25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8" name="Line 62"/>
              <p:cNvSpPr>
                <a:spLocks noChangeShapeType="1"/>
              </p:cNvSpPr>
              <p:nvPr/>
            </p:nvSpPr>
            <p:spPr bwMode="auto">
              <a:xfrm flipH="1">
                <a:off x="384"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9" name="Line 63"/>
              <p:cNvSpPr>
                <a:spLocks noChangeShapeType="1"/>
              </p:cNvSpPr>
              <p:nvPr/>
            </p:nvSpPr>
            <p:spPr bwMode="auto">
              <a:xfrm>
                <a:off x="720"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0" name="Line 64"/>
              <p:cNvSpPr>
                <a:spLocks noChangeShapeType="1"/>
              </p:cNvSpPr>
              <p:nvPr/>
            </p:nvSpPr>
            <p:spPr bwMode="auto">
              <a:xfrm>
                <a:off x="1248" y="2544"/>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1" name="Line 65"/>
              <p:cNvSpPr>
                <a:spLocks noChangeShapeType="1"/>
              </p:cNvSpPr>
              <p:nvPr/>
            </p:nvSpPr>
            <p:spPr bwMode="auto">
              <a:xfrm flipH="1">
                <a:off x="2736" y="254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2" name="Line 66"/>
              <p:cNvSpPr>
                <a:spLocks noChangeShapeType="1"/>
              </p:cNvSpPr>
              <p:nvPr/>
            </p:nvSpPr>
            <p:spPr bwMode="auto">
              <a:xfrm flipH="1">
                <a:off x="1440" y="3072"/>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3" name="Line 67"/>
              <p:cNvSpPr>
                <a:spLocks noChangeShapeType="1"/>
              </p:cNvSpPr>
              <p:nvPr/>
            </p:nvSpPr>
            <p:spPr bwMode="auto">
              <a:xfrm>
                <a:off x="1728" y="3072"/>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4" name="Line 68"/>
              <p:cNvSpPr>
                <a:spLocks noChangeShapeType="1"/>
              </p:cNvSpPr>
              <p:nvPr/>
            </p:nvSpPr>
            <p:spPr bwMode="auto">
              <a:xfrm flipH="1">
                <a:off x="2400"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5" name="Line 69"/>
              <p:cNvSpPr>
                <a:spLocks noChangeShapeType="1"/>
              </p:cNvSpPr>
              <p:nvPr/>
            </p:nvSpPr>
            <p:spPr bwMode="auto">
              <a:xfrm>
                <a:off x="2688"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6" name="Line 70"/>
              <p:cNvSpPr>
                <a:spLocks noChangeShapeType="1"/>
              </p:cNvSpPr>
              <p:nvPr/>
            </p:nvSpPr>
            <p:spPr bwMode="auto">
              <a:xfrm flipH="1">
                <a:off x="3408"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4" name="Text Box 72"/>
            <p:cNvSpPr txBox="1">
              <a:spLocks noChangeArrowheads="1"/>
            </p:cNvSpPr>
            <p:nvPr/>
          </p:nvSpPr>
          <p:spPr bwMode="auto">
            <a:xfrm>
              <a:off x="1968"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5" name="Text Box 73"/>
            <p:cNvSpPr txBox="1">
              <a:spLocks noChangeArrowheads="1"/>
            </p:cNvSpPr>
            <p:nvPr/>
          </p:nvSpPr>
          <p:spPr bwMode="auto">
            <a:xfrm>
              <a:off x="3120"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06" name="Text Box 74"/>
            <p:cNvSpPr txBox="1">
              <a:spLocks noChangeArrowheads="1"/>
            </p:cNvSpPr>
            <p:nvPr/>
          </p:nvSpPr>
          <p:spPr bwMode="auto">
            <a:xfrm>
              <a:off x="129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7" name="Text Box 75"/>
            <p:cNvSpPr txBox="1">
              <a:spLocks noChangeArrowheads="1"/>
            </p:cNvSpPr>
            <p:nvPr/>
          </p:nvSpPr>
          <p:spPr bwMode="auto">
            <a:xfrm>
              <a:off x="864"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8" name="Text Box 76"/>
            <p:cNvSpPr txBox="1">
              <a:spLocks noChangeArrowheads="1"/>
            </p:cNvSpPr>
            <p:nvPr/>
          </p:nvSpPr>
          <p:spPr bwMode="auto">
            <a:xfrm>
              <a:off x="192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9" name="Text Box 77"/>
            <p:cNvSpPr txBox="1">
              <a:spLocks noChangeArrowheads="1"/>
            </p:cNvSpPr>
            <p:nvPr/>
          </p:nvSpPr>
          <p:spPr bwMode="auto">
            <a:xfrm>
              <a:off x="321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10" name="Text Box 78"/>
            <p:cNvSpPr txBox="1">
              <a:spLocks noChangeArrowheads="1"/>
            </p:cNvSpPr>
            <p:nvPr/>
          </p:nvSpPr>
          <p:spPr bwMode="auto">
            <a:xfrm>
              <a:off x="288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11" name="Text Box 79"/>
            <p:cNvSpPr txBox="1">
              <a:spLocks noChangeArrowheads="1"/>
            </p:cNvSpPr>
            <p:nvPr/>
          </p:nvSpPr>
          <p:spPr bwMode="auto">
            <a:xfrm>
              <a:off x="3888"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12" name="Text Box 80"/>
            <p:cNvSpPr txBox="1">
              <a:spLocks noChangeArrowheads="1"/>
            </p:cNvSpPr>
            <p:nvPr/>
          </p:nvSpPr>
          <p:spPr bwMode="auto">
            <a:xfrm>
              <a:off x="2016" y="23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3" name="Text Box 81"/>
            <p:cNvSpPr txBox="1">
              <a:spLocks noChangeArrowheads="1"/>
            </p:cNvSpPr>
            <p:nvPr/>
          </p:nvSpPr>
          <p:spPr bwMode="auto">
            <a:xfrm>
              <a:off x="1392"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4" name="Text Box 82"/>
            <p:cNvSpPr txBox="1">
              <a:spLocks noChangeArrowheads="1"/>
            </p:cNvSpPr>
            <p:nvPr/>
          </p:nvSpPr>
          <p:spPr bwMode="auto">
            <a:xfrm>
              <a:off x="2400"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5" name="Text Box 83"/>
            <p:cNvSpPr txBox="1">
              <a:spLocks noChangeArrowheads="1"/>
            </p:cNvSpPr>
            <p:nvPr/>
          </p:nvSpPr>
          <p:spPr bwMode="auto">
            <a:xfrm>
              <a:off x="336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6" name="Text Box 84"/>
            <p:cNvSpPr txBox="1">
              <a:spLocks noChangeArrowheads="1"/>
            </p:cNvSpPr>
            <p:nvPr/>
          </p:nvSpPr>
          <p:spPr bwMode="auto">
            <a:xfrm>
              <a:off x="393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7" name="Text Box 85"/>
            <p:cNvSpPr txBox="1">
              <a:spLocks noChangeArrowheads="1"/>
            </p:cNvSpPr>
            <p:nvPr/>
          </p:nvSpPr>
          <p:spPr bwMode="auto">
            <a:xfrm>
              <a:off x="4416"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37892" name="Text Box 87"/>
          <p:cNvSpPr txBox="1">
            <a:spLocks noChangeArrowheads="1"/>
          </p:cNvSpPr>
          <p:nvPr/>
        </p:nvSpPr>
        <p:spPr bwMode="auto">
          <a:xfrm>
            <a:off x="762000" y="5867400"/>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n=3</a:t>
            </a:r>
            <a:r>
              <a:rPr lang="zh-CN" altLang="en-US" sz="2000" b="1">
                <a:solidFill>
                  <a:srgbClr val="000099"/>
                </a:solidFill>
              </a:rPr>
              <a:t>的</a:t>
            </a:r>
            <a:r>
              <a:rPr lang="en-US" altLang="zh-CN" sz="2000" b="1">
                <a:solidFill>
                  <a:srgbClr val="000099"/>
                </a:solidFill>
              </a:rPr>
              <a:t>0-1</a:t>
            </a:r>
            <a:r>
              <a:rPr lang="zh-CN" altLang="en-US" sz="2000" b="1">
                <a:solidFill>
                  <a:srgbClr val="000099"/>
                </a:solidFill>
              </a:rPr>
              <a:t>背包问题的解空间树</a:t>
            </a:r>
          </a:p>
        </p:txBody>
      </p:sp>
      <p:sp>
        <p:nvSpPr>
          <p:cNvPr id="37893" name="Text Box 95"/>
          <p:cNvSpPr txBox="1">
            <a:spLocks noChangeArrowheads="1"/>
          </p:cNvSpPr>
          <p:nvPr/>
        </p:nvSpPr>
        <p:spPr bwMode="auto">
          <a:xfrm>
            <a:off x="7315200" y="25146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活结点</a:t>
            </a:r>
            <a:r>
              <a:rPr lang="en-US" altLang="zh-CN"/>
              <a:t>&amp;</a:t>
            </a:r>
            <a:r>
              <a:rPr lang="zh-CN" altLang="en-US"/>
              <a:t>当前扩展结点</a:t>
            </a:r>
          </a:p>
        </p:txBody>
      </p:sp>
      <p:grpSp>
        <p:nvGrpSpPr>
          <p:cNvPr id="37894" name="Group 98"/>
          <p:cNvGrpSpPr>
            <a:grpSpLocks/>
          </p:cNvGrpSpPr>
          <p:nvPr/>
        </p:nvGrpSpPr>
        <p:grpSpPr bwMode="auto">
          <a:xfrm>
            <a:off x="6705600" y="2590800"/>
            <a:ext cx="2209800" cy="1814513"/>
            <a:chOff x="4224" y="1632"/>
            <a:chExt cx="1392" cy="1143"/>
          </a:xfrm>
        </p:grpSpPr>
        <p:sp>
          <p:nvSpPr>
            <p:cNvPr id="37895" name="Oval 89"/>
            <p:cNvSpPr>
              <a:spLocks noChangeArrowheads="1"/>
            </p:cNvSpPr>
            <p:nvPr/>
          </p:nvSpPr>
          <p:spPr bwMode="auto">
            <a:xfrm>
              <a:off x="4224" y="1632"/>
              <a:ext cx="288" cy="2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896" name="Text Box 90"/>
            <p:cNvSpPr txBox="1">
              <a:spLocks noChangeArrowheads="1"/>
            </p:cNvSpPr>
            <p:nvPr/>
          </p:nvSpPr>
          <p:spPr bwMode="auto">
            <a:xfrm>
              <a:off x="4272" y="1641"/>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37897" name="Oval 91"/>
            <p:cNvSpPr>
              <a:spLocks noChangeArrowheads="1"/>
            </p:cNvSpPr>
            <p:nvPr/>
          </p:nvSpPr>
          <p:spPr bwMode="auto">
            <a:xfrm>
              <a:off x="4224" y="2055"/>
              <a:ext cx="288" cy="288"/>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898" name="Text Box 92"/>
            <p:cNvSpPr txBox="1">
              <a:spLocks noChangeArrowheads="1"/>
            </p:cNvSpPr>
            <p:nvPr/>
          </p:nvSpPr>
          <p:spPr bwMode="auto">
            <a:xfrm>
              <a:off x="4272" y="206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37899" name="Oval 93"/>
            <p:cNvSpPr>
              <a:spLocks noChangeArrowheads="1"/>
            </p:cNvSpPr>
            <p:nvPr/>
          </p:nvSpPr>
          <p:spPr bwMode="auto">
            <a:xfrm>
              <a:off x="4224" y="2487"/>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00" name="Text Box 94"/>
            <p:cNvSpPr txBox="1">
              <a:spLocks noChangeArrowheads="1"/>
            </p:cNvSpPr>
            <p:nvPr/>
          </p:nvSpPr>
          <p:spPr bwMode="auto">
            <a:xfrm>
              <a:off x="4272" y="24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37901" name="Text Box 96"/>
            <p:cNvSpPr txBox="1">
              <a:spLocks noChangeArrowheads="1"/>
            </p:cNvSpPr>
            <p:nvPr/>
          </p:nvSpPr>
          <p:spPr bwMode="auto">
            <a:xfrm>
              <a:off x="4656" y="2112"/>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活结点</a:t>
              </a:r>
            </a:p>
          </p:txBody>
        </p:sp>
        <p:sp>
          <p:nvSpPr>
            <p:cNvPr id="37902" name="Text Box 97"/>
            <p:cNvSpPr txBox="1">
              <a:spLocks noChangeArrowheads="1"/>
            </p:cNvSpPr>
            <p:nvPr/>
          </p:nvSpPr>
          <p:spPr bwMode="auto">
            <a:xfrm>
              <a:off x="4656" y="2544"/>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死结点</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7"/>
          <p:cNvSpPr>
            <a:spLocks noChangeArrowheads="1"/>
          </p:cNvSpPr>
          <p:nvPr/>
        </p:nvSpPr>
        <p:spPr bwMode="auto">
          <a:xfrm>
            <a:off x="41148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15" name="Text Box 8"/>
          <p:cNvSpPr txBox="1">
            <a:spLocks noChangeArrowheads="1"/>
          </p:cNvSpPr>
          <p:nvPr/>
        </p:nvSpPr>
        <p:spPr bwMode="auto">
          <a:xfrm>
            <a:off x="41910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grpSp>
        <p:nvGrpSpPr>
          <p:cNvPr id="38916" name="Group 9"/>
          <p:cNvGrpSpPr>
            <a:grpSpLocks/>
          </p:cNvGrpSpPr>
          <p:nvPr/>
        </p:nvGrpSpPr>
        <p:grpSpPr bwMode="auto">
          <a:xfrm>
            <a:off x="2590800" y="2819400"/>
            <a:ext cx="457200" cy="457200"/>
            <a:chOff x="1968" y="1728"/>
            <a:chExt cx="288" cy="288"/>
          </a:xfrm>
        </p:grpSpPr>
        <p:sp>
          <p:nvSpPr>
            <p:cNvPr id="38990" name="Oval 1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91" name="Text Box 1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grpSp>
        <p:nvGrpSpPr>
          <p:cNvPr id="38917" name="Group 12"/>
          <p:cNvGrpSpPr>
            <a:grpSpLocks/>
          </p:cNvGrpSpPr>
          <p:nvPr/>
        </p:nvGrpSpPr>
        <p:grpSpPr bwMode="auto">
          <a:xfrm>
            <a:off x="5638800" y="2819400"/>
            <a:ext cx="457200" cy="457200"/>
            <a:chOff x="1968" y="1728"/>
            <a:chExt cx="288" cy="288"/>
          </a:xfrm>
        </p:grpSpPr>
        <p:sp>
          <p:nvSpPr>
            <p:cNvPr id="38988" name="Oval 1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9"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38918" name="Group 15"/>
          <p:cNvGrpSpPr>
            <a:grpSpLocks/>
          </p:cNvGrpSpPr>
          <p:nvPr/>
        </p:nvGrpSpPr>
        <p:grpSpPr bwMode="auto">
          <a:xfrm>
            <a:off x="1828800" y="3581400"/>
            <a:ext cx="457200" cy="457200"/>
            <a:chOff x="1968" y="1728"/>
            <a:chExt cx="288" cy="288"/>
          </a:xfrm>
        </p:grpSpPr>
        <p:sp>
          <p:nvSpPr>
            <p:cNvPr id="38986"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7"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38919" name="Group 18"/>
          <p:cNvGrpSpPr>
            <a:grpSpLocks/>
          </p:cNvGrpSpPr>
          <p:nvPr/>
        </p:nvGrpSpPr>
        <p:grpSpPr bwMode="auto">
          <a:xfrm>
            <a:off x="3429000" y="3581400"/>
            <a:ext cx="457200" cy="457200"/>
            <a:chOff x="1968" y="1728"/>
            <a:chExt cx="288" cy="288"/>
          </a:xfrm>
        </p:grpSpPr>
        <p:sp>
          <p:nvSpPr>
            <p:cNvPr id="38984"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5"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38920" name="Group 21"/>
          <p:cNvGrpSpPr>
            <a:grpSpLocks/>
          </p:cNvGrpSpPr>
          <p:nvPr/>
        </p:nvGrpSpPr>
        <p:grpSpPr bwMode="auto">
          <a:xfrm>
            <a:off x="4953000" y="3581400"/>
            <a:ext cx="457200" cy="457200"/>
            <a:chOff x="1968" y="1728"/>
            <a:chExt cx="288" cy="288"/>
          </a:xfrm>
        </p:grpSpPr>
        <p:sp>
          <p:nvSpPr>
            <p:cNvPr id="38982" name="Oval 2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3"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38921" name="Group 24"/>
          <p:cNvGrpSpPr>
            <a:grpSpLocks/>
          </p:cNvGrpSpPr>
          <p:nvPr/>
        </p:nvGrpSpPr>
        <p:grpSpPr bwMode="auto">
          <a:xfrm>
            <a:off x="6553200" y="3581400"/>
            <a:ext cx="457200" cy="457200"/>
            <a:chOff x="1968" y="1728"/>
            <a:chExt cx="288" cy="288"/>
          </a:xfrm>
        </p:grpSpPr>
        <p:sp>
          <p:nvSpPr>
            <p:cNvPr id="38980" name="Oval 2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1"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38922" name="Group 27"/>
          <p:cNvGrpSpPr>
            <a:grpSpLocks/>
          </p:cNvGrpSpPr>
          <p:nvPr/>
        </p:nvGrpSpPr>
        <p:grpSpPr bwMode="auto">
          <a:xfrm>
            <a:off x="1295400" y="4419600"/>
            <a:ext cx="457200" cy="457200"/>
            <a:chOff x="1968" y="1728"/>
            <a:chExt cx="288" cy="288"/>
          </a:xfrm>
        </p:grpSpPr>
        <p:sp>
          <p:nvSpPr>
            <p:cNvPr id="38978" name="Oval 2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9"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38923" name="Group 30"/>
          <p:cNvGrpSpPr>
            <a:grpSpLocks/>
          </p:cNvGrpSpPr>
          <p:nvPr/>
        </p:nvGrpSpPr>
        <p:grpSpPr bwMode="auto">
          <a:xfrm>
            <a:off x="2209800" y="4419600"/>
            <a:ext cx="457200" cy="457200"/>
            <a:chOff x="1968" y="1728"/>
            <a:chExt cx="288" cy="288"/>
          </a:xfrm>
        </p:grpSpPr>
        <p:sp>
          <p:nvSpPr>
            <p:cNvPr id="38976" name="Oval 3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7"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38924" name="Group 33"/>
          <p:cNvGrpSpPr>
            <a:grpSpLocks/>
          </p:cNvGrpSpPr>
          <p:nvPr/>
        </p:nvGrpSpPr>
        <p:grpSpPr bwMode="auto">
          <a:xfrm>
            <a:off x="2971800" y="4419600"/>
            <a:ext cx="457200" cy="457200"/>
            <a:chOff x="1968" y="1728"/>
            <a:chExt cx="288" cy="288"/>
          </a:xfrm>
        </p:grpSpPr>
        <p:sp>
          <p:nvSpPr>
            <p:cNvPr id="38974" name="Oval 34"/>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5" name="Text Box 3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38925" name="Group 36"/>
          <p:cNvGrpSpPr>
            <a:grpSpLocks/>
          </p:cNvGrpSpPr>
          <p:nvPr/>
        </p:nvGrpSpPr>
        <p:grpSpPr bwMode="auto">
          <a:xfrm>
            <a:off x="3886200" y="4419600"/>
            <a:ext cx="457200" cy="457200"/>
            <a:chOff x="1968" y="1728"/>
            <a:chExt cx="288" cy="288"/>
          </a:xfrm>
        </p:grpSpPr>
        <p:sp>
          <p:nvSpPr>
            <p:cNvPr id="38972" name="Oval 37"/>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3" name="Text Box 3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38926" name="Group 39"/>
          <p:cNvGrpSpPr>
            <a:grpSpLocks/>
          </p:cNvGrpSpPr>
          <p:nvPr/>
        </p:nvGrpSpPr>
        <p:grpSpPr bwMode="auto">
          <a:xfrm>
            <a:off x="4495800" y="4419600"/>
            <a:ext cx="457200" cy="457200"/>
            <a:chOff x="1968" y="1728"/>
            <a:chExt cx="288" cy="288"/>
          </a:xfrm>
        </p:grpSpPr>
        <p:sp>
          <p:nvSpPr>
            <p:cNvPr id="38970" name="Oval 4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1"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38927" name="Group 42"/>
          <p:cNvGrpSpPr>
            <a:grpSpLocks/>
          </p:cNvGrpSpPr>
          <p:nvPr/>
        </p:nvGrpSpPr>
        <p:grpSpPr bwMode="auto">
          <a:xfrm>
            <a:off x="5410200" y="4419600"/>
            <a:ext cx="457200" cy="457200"/>
            <a:chOff x="1968" y="1728"/>
            <a:chExt cx="288" cy="288"/>
          </a:xfrm>
        </p:grpSpPr>
        <p:sp>
          <p:nvSpPr>
            <p:cNvPr id="38968" name="Oval 4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69"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38928" name="Group 45"/>
          <p:cNvGrpSpPr>
            <a:grpSpLocks/>
          </p:cNvGrpSpPr>
          <p:nvPr/>
        </p:nvGrpSpPr>
        <p:grpSpPr bwMode="auto">
          <a:xfrm>
            <a:off x="6172200" y="4419600"/>
            <a:ext cx="457200" cy="457200"/>
            <a:chOff x="1968" y="1728"/>
            <a:chExt cx="288" cy="288"/>
          </a:xfrm>
        </p:grpSpPr>
        <p:sp>
          <p:nvSpPr>
            <p:cNvPr id="38966" name="Oval 4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67"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38929" name="Group 48"/>
          <p:cNvGrpSpPr>
            <a:grpSpLocks/>
          </p:cNvGrpSpPr>
          <p:nvPr/>
        </p:nvGrpSpPr>
        <p:grpSpPr bwMode="auto">
          <a:xfrm>
            <a:off x="7086600" y="4419600"/>
            <a:ext cx="457200" cy="457200"/>
            <a:chOff x="1968" y="1728"/>
            <a:chExt cx="288" cy="288"/>
          </a:xfrm>
        </p:grpSpPr>
        <p:sp>
          <p:nvSpPr>
            <p:cNvPr id="38964" name="Oval 4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65"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38930" name="Line 51"/>
          <p:cNvSpPr>
            <a:spLocks noChangeShapeType="1"/>
          </p:cNvSpPr>
          <p:nvPr/>
        </p:nvSpPr>
        <p:spPr bwMode="auto">
          <a:xfrm flipH="1">
            <a:off x="2971800" y="22860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52"/>
          <p:cNvSpPr>
            <a:spLocks noChangeShapeType="1"/>
          </p:cNvSpPr>
          <p:nvPr/>
        </p:nvSpPr>
        <p:spPr bwMode="auto">
          <a:xfrm>
            <a:off x="4495800" y="22860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53"/>
          <p:cNvSpPr>
            <a:spLocks noChangeShapeType="1"/>
          </p:cNvSpPr>
          <p:nvPr/>
        </p:nvSpPr>
        <p:spPr bwMode="auto">
          <a:xfrm>
            <a:off x="60198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54"/>
          <p:cNvSpPr>
            <a:spLocks noChangeShapeType="1"/>
          </p:cNvSpPr>
          <p:nvPr/>
        </p:nvSpPr>
        <p:spPr bwMode="auto">
          <a:xfrm>
            <a:off x="68580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55"/>
          <p:cNvSpPr>
            <a:spLocks noChangeShapeType="1"/>
          </p:cNvSpPr>
          <p:nvPr/>
        </p:nvSpPr>
        <p:spPr bwMode="auto">
          <a:xfrm flipH="1">
            <a:off x="21336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56"/>
          <p:cNvSpPr>
            <a:spLocks noChangeShapeType="1"/>
          </p:cNvSpPr>
          <p:nvPr/>
        </p:nvSpPr>
        <p:spPr bwMode="auto">
          <a:xfrm flipH="1">
            <a:off x="16002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57"/>
          <p:cNvSpPr>
            <a:spLocks noChangeShapeType="1"/>
          </p:cNvSpPr>
          <p:nvPr/>
        </p:nvSpPr>
        <p:spPr bwMode="auto">
          <a:xfrm>
            <a:off x="21336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58"/>
          <p:cNvSpPr>
            <a:spLocks noChangeShapeType="1"/>
          </p:cNvSpPr>
          <p:nvPr/>
        </p:nvSpPr>
        <p:spPr bwMode="auto">
          <a:xfrm>
            <a:off x="29718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59"/>
          <p:cNvSpPr>
            <a:spLocks noChangeShapeType="1"/>
          </p:cNvSpPr>
          <p:nvPr/>
        </p:nvSpPr>
        <p:spPr bwMode="auto">
          <a:xfrm flipH="1">
            <a:off x="5334000" y="3200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60"/>
          <p:cNvSpPr>
            <a:spLocks noChangeShapeType="1"/>
          </p:cNvSpPr>
          <p:nvPr/>
        </p:nvSpPr>
        <p:spPr bwMode="auto">
          <a:xfrm flipH="1">
            <a:off x="32766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61"/>
          <p:cNvSpPr>
            <a:spLocks noChangeShapeType="1"/>
          </p:cNvSpPr>
          <p:nvPr/>
        </p:nvSpPr>
        <p:spPr bwMode="auto">
          <a:xfrm>
            <a:off x="37338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62"/>
          <p:cNvSpPr>
            <a:spLocks noChangeShapeType="1"/>
          </p:cNvSpPr>
          <p:nvPr/>
        </p:nvSpPr>
        <p:spPr bwMode="auto">
          <a:xfrm flipH="1">
            <a:off x="48006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63"/>
          <p:cNvSpPr>
            <a:spLocks noChangeShapeType="1"/>
          </p:cNvSpPr>
          <p:nvPr/>
        </p:nvSpPr>
        <p:spPr bwMode="auto">
          <a:xfrm>
            <a:off x="52578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64"/>
          <p:cNvSpPr>
            <a:spLocks noChangeShapeType="1"/>
          </p:cNvSpPr>
          <p:nvPr/>
        </p:nvSpPr>
        <p:spPr bwMode="auto">
          <a:xfrm flipH="1">
            <a:off x="64008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Text Box 65"/>
          <p:cNvSpPr txBox="1">
            <a:spLocks noChangeArrowheads="1"/>
          </p:cNvSpPr>
          <p:nvPr/>
        </p:nvSpPr>
        <p:spPr bwMode="auto">
          <a:xfrm>
            <a:off x="31242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5" name="Text Box 66"/>
          <p:cNvSpPr txBox="1">
            <a:spLocks noChangeArrowheads="1"/>
          </p:cNvSpPr>
          <p:nvPr/>
        </p:nvSpPr>
        <p:spPr bwMode="auto">
          <a:xfrm>
            <a:off x="4953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46" name="Text Box 67"/>
          <p:cNvSpPr txBox="1">
            <a:spLocks noChangeArrowheads="1"/>
          </p:cNvSpPr>
          <p:nvPr/>
        </p:nvSpPr>
        <p:spPr bwMode="auto">
          <a:xfrm>
            <a:off x="2057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7" name="Text Box 68"/>
          <p:cNvSpPr txBox="1">
            <a:spLocks noChangeArrowheads="1"/>
          </p:cNvSpPr>
          <p:nvPr/>
        </p:nvSpPr>
        <p:spPr bwMode="auto">
          <a:xfrm>
            <a:off x="13716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8" name="Text Box 69"/>
          <p:cNvSpPr txBox="1">
            <a:spLocks noChangeArrowheads="1"/>
          </p:cNvSpPr>
          <p:nvPr/>
        </p:nvSpPr>
        <p:spPr bwMode="auto">
          <a:xfrm>
            <a:off x="3048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9" name="Text Box 70"/>
          <p:cNvSpPr txBox="1">
            <a:spLocks noChangeArrowheads="1"/>
          </p:cNvSpPr>
          <p:nvPr/>
        </p:nvSpPr>
        <p:spPr bwMode="auto">
          <a:xfrm>
            <a:off x="5105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50" name="Text Box 71"/>
          <p:cNvSpPr txBox="1">
            <a:spLocks noChangeArrowheads="1"/>
          </p:cNvSpPr>
          <p:nvPr/>
        </p:nvSpPr>
        <p:spPr bwMode="auto">
          <a:xfrm>
            <a:off x="4572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51" name="Text Box 72"/>
          <p:cNvSpPr txBox="1">
            <a:spLocks noChangeArrowheads="1"/>
          </p:cNvSpPr>
          <p:nvPr/>
        </p:nvSpPr>
        <p:spPr bwMode="auto">
          <a:xfrm>
            <a:off x="61722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52" name="Text Box 73"/>
          <p:cNvSpPr txBox="1">
            <a:spLocks noChangeArrowheads="1"/>
          </p:cNvSpPr>
          <p:nvPr/>
        </p:nvSpPr>
        <p:spPr bwMode="auto">
          <a:xfrm>
            <a:off x="32004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3" name="Text Box 74"/>
          <p:cNvSpPr txBox="1">
            <a:spLocks noChangeArrowheads="1"/>
          </p:cNvSpPr>
          <p:nvPr/>
        </p:nvSpPr>
        <p:spPr bwMode="auto">
          <a:xfrm>
            <a:off x="22098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4" name="Text Box 75"/>
          <p:cNvSpPr txBox="1">
            <a:spLocks noChangeArrowheads="1"/>
          </p:cNvSpPr>
          <p:nvPr/>
        </p:nvSpPr>
        <p:spPr bwMode="auto">
          <a:xfrm>
            <a:off x="38100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5" name="Text Box 76"/>
          <p:cNvSpPr txBox="1">
            <a:spLocks noChangeArrowheads="1"/>
          </p:cNvSpPr>
          <p:nvPr/>
        </p:nvSpPr>
        <p:spPr bwMode="auto">
          <a:xfrm>
            <a:off x="5334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6" name="Text Box 77"/>
          <p:cNvSpPr txBox="1">
            <a:spLocks noChangeArrowheads="1"/>
          </p:cNvSpPr>
          <p:nvPr/>
        </p:nvSpPr>
        <p:spPr bwMode="auto">
          <a:xfrm>
            <a:off x="6248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7" name="Text Box 78"/>
          <p:cNvSpPr txBox="1">
            <a:spLocks noChangeArrowheads="1"/>
          </p:cNvSpPr>
          <p:nvPr/>
        </p:nvSpPr>
        <p:spPr bwMode="auto">
          <a:xfrm>
            <a:off x="70104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16" name="Group 82"/>
          <p:cNvGrpSpPr>
            <a:grpSpLocks/>
          </p:cNvGrpSpPr>
          <p:nvPr/>
        </p:nvGrpSpPr>
        <p:grpSpPr bwMode="auto">
          <a:xfrm>
            <a:off x="4572000" y="1066800"/>
            <a:ext cx="2971800" cy="762000"/>
            <a:chOff x="2880" y="672"/>
            <a:chExt cx="1872" cy="480"/>
          </a:xfrm>
        </p:grpSpPr>
        <p:sp>
          <p:nvSpPr>
            <p:cNvPr id="38962" name="Line 80"/>
            <p:cNvSpPr>
              <a:spLocks noChangeShapeType="1"/>
            </p:cNvSpPr>
            <p:nvPr/>
          </p:nvSpPr>
          <p:spPr bwMode="auto">
            <a:xfrm flipV="1">
              <a:off x="2880" y="960"/>
              <a:ext cx="192" cy="192"/>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Text Box 81"/>
            <p:cNvSpPr txBox="1">
              <a:spLocks noChangeArrowheads="1"/>
            </p:cNvSpPr>
            <p:nvPr/>
          </p:nvSpPr>
          <p:spPr bwMode="auto">
            <a:xfrm>
              <a:off x="3072" y="672"/>
              <a:ext cx="1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当前唯一的活结点，也是当前的扩展结点</a:t>
              </a:r>
            </a:p>
          </p:txBody>
        </p:sp>
      </p:grpSp>
      <p:grpSp>
        <p:nvGrpSpPr>
          <p:cNvPr id="17" name="Group 86"/>
          <p:cNvGrpSpPr>
            <a:grpSpLocks/>
          </p:cNvGrpSpPr>
          <p:nvPr/>
        </p:nvGrpSpPr>
        <p:grpSpPr bwMode="auto">
          <a:xfrm>
            <a:off x="1066800" y="990600"/>
            <a:ext cx="2971800" cy="1752600"/>
            <a:chOff x="672" y="624"/>
            <a:chExt cx="1872" cy="1104"/>
          </a:xfrm>
        </p:grpSpPr>
        <p:sp>
          <p:nvSpPr>
            <p:cNvPr id="38960" name="Text Box 83"/>
            <p:cNvSpPr txBox="1">
              <a:spLocks noChangeArrowheads="1"/>
            </p:cNvSpPr>
            <p:nvPr/>
          </p:nvSpPr>
          <p:spPr bwMode="auto">
            <a:xfrm>
              <a:off x="672" y="624"/>
              <a:ext cx="134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t>假定沿纵深方向进行搜索时，选择先移至结点</a:t>
              </a:r>
              <a:r>
                <a:rPr lang="en-US" altLang="zh-CN" sz="2000" b="1"/>
                <a:t>B</a:t>
              </a:r>
            </a:p>
          </p:txBody>
        </p:sp>
        <p:sp>
          <p:nvSpPr>
            <p:cNvPr id="38961" name="Freeform 85"/>
            <p:cNvSpPr>
              <a:spLocks/>
            </p:cNvSpPr>
            <p:nvPr/>
          </p:nvSpPr>
          <p:spPr bwMode="auto">
            <a:xfrm>
              <a:off x="1776" y="1248"/>
              <a:ext cx="768" cy="480"/>
            </a:xfrm>
            <a:custGeom>
              <a:avLst/>
              <a:gdLst>
                <a:gd name="T0" fmla="*/ 768 w 768"/>
                <a:gd name="T1" fmla="*/ 0 h 480"/>
                <a:gd name="T2" fmla="*/ 288 w 768"/>
                <a:gd name="T3" fmla="*/ 48 h 480"/>
                <a:gd name="T4" fmla="*/ 48 w 768"/>
                <a:gd name="T5" fmla="*/ 192 h 480"/>
                <a:gd name="T6" fmla="*/ 0 w 768"/>
                <a:gd name="T7" fmla="*/ 48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768" y="0"/>
                  </a:moveTo>
                  <a:cubicBezTo>
                    <a:pt x="588" y="8"/>
                    <a:pt x="408" y="16"/>
                    <a:pt x="288" y="48"/>
                  </a:cubicBezTo>
                  <a:cubicBezTo>
                    <a:pt x="168" y="80"/>
                    <a:pt x="96" y="120"/>
                    <a:pt x="48" y="192"/>
                  </a:cubicBezTo>
                  <a:cubicBezTo>
                    <a:pt x="0" y="264"/>
                    <a:pt x="0" y="372"/>
                    <a:pt x="0" y="480"/>
                  </a:cubicBezTo>
                </a:path>
              </a:pathLst>
            </a:custGeom>
            <a:noFill/>
            <a:ln w="9525">
              <a:solidFill>
                <a:srgbClr val="FF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7"/>
          <p:cNvSpPr>
            <a:spLocks noChangeArrowheads="1"/>
          </p:cNvSpPr>
          <p:nvPr/>
        </p:nvSpPr>
        <p:spPr bwMode="auto">
          <a:xfrm>
            <a:off x="3962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39" name="Text Box 8"/>
          <p:cNvSpPr txBox="1">
            <a:spLocks noChangeArrowheads="1"/>
          </p:cNvSpPr>
          <p:nvPr/>
        </p:nvSpPr>
        <p:spPr bwMode="auto">
          <a:xfrm>
            <a:off x="4038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39940" name="Oval 10"/>
          <p:cNvSpPr>
            <a:spLocks noChangeArrowheads="1"/>
          </p:cNvSpPr>
          <p:nvPr/>
        </p:nvSpPr>
        <p:spPr bwMode="auto">
          <a:xfrm>
            <a:off x="2438400" y="28194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41" name="Text Box 11"/>
          <p:cNvSpPr txBox="1">
            <a:spLocks noChangeArrowheads="1"/>
          </p:cNvSpPr>
          <p:nvPr/>
        </p:nvSpPr>
        <p:spPr bwMode="auto">
          <a:xfrm>
            <a:off x="2514600" y="2833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39942" name="Group 12"/>
          <p:cNvGrpSpPr>
            <a:grpSpLocks/>
          </p:cNvGrpSpPr>
          <p:nvPr/>
        </p:nvGrpSpPr>
        <p:grpSpPr bwMode="auto">
          <a:xfrm>
            <a:off x="5486400" y="2819400"/>
            <a:ext cx="457200" cy="457200"/>
            <a:chOff x="1968" y="1728"/>
            <a:chExt cx="288" cy="288"/>
          </a:xfrm>
        </p:grpSpPr>
        <p:sp>
          <p:nvSpPr>
            <p:cNvPr id="40018" name="Oval 1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9"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39943" name="Group 15"/>
          <p:cNvGrpSpPr>
            <a:grpSpLocks/>
          </p:cNvGrpSpPr>
          <p:nvPr/>
        </p:nvGrpSpPr>
        <p:grpSpPr bwMode="auto">
          <a:xfrm>
            <a:off x="1676400" y="3581400"/>
            <a:ext cx="457200" cy="457200"/>
            <a:chOff x="1968" y="1728"/>
            <a:chExt cx="288" cy="288"/>
          </a:xfrm>
        </p:grpSpPr>
        <p:sp>
          <p:nvSpPr>
            <p:cNvPr id="40016"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7"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39944" name="Group 18"/>
          <p:cNvGrpSpPr>
            <a:grpSpLocks/>
          </p:cNvGrpSpPr>
          <p:nvPr/>
        </p:nvGrpSpPr>
        <p:grpSpPr bwMode="auto">
          <a:xfrm>
            <a:off x="3276600" y="3581400"/>
            <a:ext cx="457200" cy="457200"/>
            <a:chOff x="1968" y="1728"/>
            <a:chExt cx="288" cy="288"/>
          </a:xfrm>
        </p:grpSpPr>
        <p:sp>
          <p:nvSpPr>
            <p:cNvPr id="40014"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5"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39945" name="Group 21"/>
          <p:cNvGrpSpPr>
            <a:grpSpLocks/>
          </p:cNvGrpSpPr>
          <p:nvPr/>
        </p:nvGrpSpPr>
        <p:grpSpPr bwMode="auto">
          <a:xfrm>
            <a:off x="4800600" y="3581400"/>
            <a:ext cx="457200" cy="457200"/>
            <a:chOff x="1968" y="1728"/>
            <a:chExt cx="288" cy="288"/>
          </a:xfrm>
        </p:grpSpPr>
        <p:sp>
          <p:nvSpPr>
            <p:cNvPr id="40012" name="Oval 2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3"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39946" name="Group 24"/>
          <p:cNvGrpSpPr>
            <a:grpSpLocks/>
          </p:cNvGrpSpPr>
          <p:nvPr/>
        </p:nvGrpSpPr>
        <p:grpSpPr bwMode="auto">
          <a:xfrm>
            <a:off x="6400800" y="3581400"/>
            <a:ext cx="457200" cy="457200"/>
            <a:chOff x="1968" y="1728"/>
            <a:chExt cx="288" cy="288"/>
          </a:xfrm>
        </p:grpSpPr>
        <p:sp>
          <p:nvSpPr>
            <p:cNvPr id="40010" name="Oval 2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1"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39947" name="Group 27"/>
          <p:cNvGrpSpPr>
            <a:grpSpLocks/>
          </p:cNvGrpSpPr>
          <p:nvPr/>
        </p:nvGrpSpPr>
        <p:grpSpPr bwMode="auto">
          <a:xfrm>
            <a:off x="1143000" y="4419600"/>
            <a:ext cx="457200" cy="457200"/>
            <a:chOff x="1968" y="1728"/>
            <a:chExt cx="288" cy="288"/>
          </a:xfrm>
        </p:grpSpPr>
        <p:sp>
          <p:nvSpPr>
            <p:cNvPr id="40008" name="Oval 2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9"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39948" name="Group 30"/>
          <p:cNvGrpSpPr>
            <a:grpSpLocks/>
          </p:cNvGrpSpPr>
          <p:nvPr/>
        </p:nvGrpSpPr>
        <p:grpSpPr bwMode="auto">
          <a:xfrm>
            <a:off x="2057400" y="4419600"/>
            <a:ext cx="457200" cy="457200"/>
            <a:chOff x="1968" y="1728"/>
            <a:chExt cx="288" cy="288"/>
          </a:xfrm>
        </p:grpSpPr>
        <p:sp>
          <p:nvSpPr>
            <p:cNvPr id="40006" name="Oval 3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7"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39949" name="Group 33"/>
          <p:cNvGrpSpPr>
            <a:grpSpLocks/>
          </p:cNvGrpSpPr>
          <p:nvPr/>
        </p:nvGrpSpPr>
        <p:grpSpPr bwMode="auto">
          <a:xfrm>
            <a:off x="2819400" y="4419600"/>
            <a:ext cx="457200" cy="457200"/>
            <a:chOff x="1968" y="1728"/>
            <a:chExt cx="288" cy="288"/>
          </a:xfrm>
        </p:grpSpPr>
        <p:sp>
          <p:nvSpPr>
            <p:cNvPr id="40004" name="Oval 34"/>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5" name="Text Box 3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39950" name="Group 36"/>
          <p:cNvGrpSpPr>
            <a:grpSpLocks/>
          </p:cNvGrpSpPr>
          <p:nvPr/>
        </p:nvGrpSpPr>
        <p:grpSpPr bwMode="auto">
          <a:xfrm>
            <a:off x="3733800" y="4419600"/>
            <a:ext cx="457200" cy="457200"/>
            <a:chOff x="1968" y="1728"/>
            <a:chExt cx="288" cy="288"/>
          </a:xfrm>
        </p:grpSpPr>
        <p:sp>
          <p:nvSpPr>
            <p:cNvPr id="40002" name="Oval 37"/>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3" name="Text Box 3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39951" name="Group 39"/>
          <p:cNvGrpSpPr>
            <a:grpSpLocks/>
          </p:cNvGrpSpPr>
          <p:nvPr/>
        </p:nvGrpSpPr>
        <p:grpSpPr bwMode="auto">
          <a:xfrm>
            <a:off x="4343400" y="4419600"/>
            <a:ext cx="457200" cy="457200"/>
            <a:chOff x="1968" y="1728"/>
            <a:chExt cx="288" cy="288"/>
          </a:xfrm>
        </p:grpSpPr>
        <p:sp>
          <p:nvSpPr>
            <p:cNvPr id="40000" name="Oval 4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1"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39952" name="Group 42"/>
          <p:cNvGrpSpPr>
            <a:grpSpLocks/>
          </p:cNvGrpSpPr>
          <p:nvPr/>
        </p:nvGrpSpPr>
        <p:grpSpPr bwMode="auto">
          <a:xfrm>
            <a:off x="5257800" y="4419600"/>
            <a:ext cx="457200" cy="457200"/>
            <a:chOff x="1968" y="1728"/>
            <a:chExt cx="288" cy="288"/>
          </a:xfrm>
        </p:grpSpPr>
        <p:sp>
          <p:nvSpPr>
            <p:cNvPr id="39998" name="Oval 4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99"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39953" name="Group 45"/>
          <p:cNvGrpSpPr>
            <a:grpSpLocks/>
          </p:cNvGrpSpPr>
          <p:nvPr/>
        </p:nvGrpSpPr>
        <p:grpSpPr bwMode="auto">
          <a:xfrm>
            <a:off x="6019800" y="4419600"/>
            <a:ext cx="457200" cy="457200"/>
            <a:chOff x="1968" y="1728"/>
            <a:chExt cx="288" cy="288"/>
          </a:xfrm>
        </p:grpSpPr>
        <p:sp>
          <p:nvSpPr>
            <p:cNvPr id="39996" name="Oval 4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97"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39954" name="Group 48"/>
          <p:cNvGrpSpPr>
            <a:grpSpLocks/>
          </p:cNvGrpSpPr>
          <p:nvPr/>
        </p:nvGrpSpPr>
        <p:grpSpPr bwMode="auto">
          <a:xfrm>
            <a:off x="6934200" y="4419600"/>
            <a:ext cx="457200" cy="457200"/>
            <a:chOff x="1968" y="1728"/>
            <a:chExt cx="288" cy="288"/>
          </a:xfrm>
        </p:grpSpPr>
        <p:sp>
          <p:nvSpPr>
            <p:cNvPr id="39994" name="Oval 4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95"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39955" name="Line 51"/>
          <p:cNvSpPr>
            <a:spLocks noChangeShapeType="1"/>
          </p:cNvSpPr>
          <p:nvPr/>
        </p:nvSpPr>
        <p:spPr bwMode="auto">
          <a:xfrm flipH="1">
            <a:off x="2819400" y="22860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52"/>
          <p:cNvSpPr>
            <a:spLocks noChangeShapeType="1"/>
          </p:cNvSpPr>
          <p:nvPr/>
        </p:nvSpPr>
        <p:spPr bwMode="auto">
          <a:xfrm>
            <a:off x="4343400" y="22860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53"/>
          <p:cNvSpPr>
            <a:spLocks noChangeShapeType="1"/>
          </p:cNvSpPr>
          <p:nvPr/>
        </p:nvSpPr>
        <p:spPr bwMode="auto">
          <a:xfrm>
            <a:off x="58674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54"/>
          <p:cNvSpPr>
            <a:spLocks noChangeShapeType="1"/>
          </p:cNvSpPr>
          <p:nvPr/>
        </p:nvSpPr>
        <p:spPr bwMode="auto">
          <a:xfrm>
            <a:off x="67056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55"/>
          <p:cNvSpPr>
            <a:spLocks noChangeShapeType="1"/>
          </p:cNvSpPr>
          <p:nvPr/>
        </p:nvSpPr>
        <p:spPr bwMode="auto">
          <a:xfrm flipH="1">
            <a:off x="19812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56"/>
          <p:cNvSpPr>
            <a:spLocks noChangeShapeType="1"/>
          </p:cNvSpPr>
          <p:nvPr/>
        </p:nvSpPr>
        <p:spPr bwMode="auto">
          <a:xfrm flipH="1">
            <a:off x="14478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57"/>
          <p:cNvSpPr>
            <a:spLocks noChangeShapeType="1"/>
          </p:cNvSpPr>
          <p:nvPr/>
        </p:nvSpPr>
        <p:spPr bwMode="auto">
          <a:xfrm>
            <a:off x="19812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58"/>
          <p:cNvSpPr>
            <a:spLocks noChangeShapeType="1"/>
          </p:cNvSpPr>
          <p:nvPr/>
        </p:nvSpPr>
        <p:spPr bwMode="auto">
          <a:xfrm>
            <a:off x="28194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59"/>
          <p:cNvSpPr>
            <a:spLocks noChangeShapeType="1"/>
          </p:cNvSpPr>
          <p:nvPr/>
        </p:nvSpPr>
        <p:spPr bwMode="auto">
          <a:xfrm flipH="1">
            <a:off x="5181600" y="3200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60"/>
          <p:cNvSpPr>
            <a:spLocks noChangeShapeType="1"/>
          </p:cNvSpPr>
          <p:nvPr/>
        </p:nvSpPr>
        <p:spPr bwMode="auto">
          <a:xfrm flipH="1">
            <a:off x="31242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61"/>
          <p:cNvSpPr>
            <a:spLocks noChangeShapeType="1"/>
          </p:cNvSpPr>
          <p:nvPr/>
        </p:nvSpPr>
        <p:spPr bwMode="auto">
          <a:xfrm>
            <a:off x="35814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62"/>
          <p:cNvSpPr>
            <a:spLocks noChangeShapeType="1"/>
          </p:cNvSpPr>
          <p:nvPr/>
        </p:nvSpPr>
        <p:spPr bwMode="auto">
          <a:xfrm flipH="1">
            <a:off x="46482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63"/>
          <p:cNvSpPr>
            <a:spLocks noChangeShapeType="1"/>
          </p:cNvSpPr>
          <p:nvPr/>
        </p:nvSpPr>
        <p:spPr bwMode="auto">
          <a:xfrm>
            <a:off x="51054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64"/>
          <p:cNvSpPr>
            <a:spLocks noChangeShapeType="1"/>
          </p:cNvSpPr>
          <p:nvPr/>
        </p:nvSpPr>
        <p:spPr bwMode="auto">
          <a:xfrm flipH="1">
            <a:off x="62484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Text Box 65"/>
          <p:cNvSpPr txBox="1">
            <a:spLocks noChangeArrowheads="1"/>
          </p:cNvSpPr>
          <p:nvPr/>
        </p:nvSpPr>
        <p:spPr bwMode="auto">
          <a:xfrm>
            <a:off x="29718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0" name="Text Box 66"/>
          <p:cNvSpPr txBox="1">
            <a:spLocks noChangeArrowheads="1"/>
          </p:cNvSpPr>
          <p:nvPr/>
        </p:nvSpPr>
        <p:spPr bwMode="auto">
          <a:xfrm>
            <a:off x="48006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71" name="Text Box 67"/>
          <p:cNvSpPr txBox="1">
            <a:spLocks noChangeArrowheads="1"/>
          </p:cNvSpPr>
          <p:nvPr/>
        </p:nvSpPr>
        <p:spPr bwMode="auto">
          <a:xfrm>
            <a:off x="1905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2" name="Text Box 68"/>
          <p:cNvSpPr txBox="1">
            <a:spLocks noChangeArrowheads="1"/>
          </p:cNvSpPr>
          <p:nvPr/>
        </p:nvSpPr>
        <p:spPr bwMode="auto">
          <a:xfrm>
            <a:off x="12192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3" name="Text Box 69"/>
          <p:cNvSpPr txBox="1">
            <a:spLocks noChangeArrowheads="1"/>
          </p:cNvSpPr>
          <p:nvPr/>
        </p:nvSpPr>
        <p:spPr bwMode="auto">
          <a:xfrm>
            <a:off x="2895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4" name="Text Box 70"/>
          <p:cNvSpPr txBox="1">
            <a:spLocks noChangeArrowheads="1"/>
          </p:cNvSpPr>
          <p:nvPr/>
        </p:nvSpPr>
        <p:spPr bwMode="auto">
          <a:xfrm>
            <a:off x="4953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5" name="Text Box 71"/>
          <p:cNvSpPr txBox="1">
            <a:spLocks noChangeArrowheads="1"/>
          </p:cNvSpPr>
          <p:nvPr/>
        </p:nvSpPr>
        <p:spPr bwMode="auto">
          <a:xfrm>
            <a:off x="4419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6" name="Text Box 72"/>
          <p:cNvSpPr txBox="1">
            <a:spLocks noChangeArrowheads="1"/>
          </p:cNvSpPr>
          <p:nvPr/>
        </p:nvSpPr>
        <p:spPr bwMode="auto">
          <a:xfrm>
            <a:off x="60198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7" name="Text Box 73"/>
          <p:cNvSpPr txBox="1">
            <a:spLocks noChangeArrowheads="1"/>
          </p:cNvSpPr>
          <p:nvPr/>
        </p:nvSpPr>
        <p:spPr bwMode="auto">
          <a:xfrm>
            <a:off x="304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78" name="Text Box 74"/>
          <p:cNvSpPr txBox="1">
            <a:spLocks noChangeArrowheads="1"/>
          </p:cNvSpPr>
          <p:nvPr/>
        </p:nvSpPr>
        <p:spPr bwMode="auto">
          <a:xfrm>
            <a:off x="20574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79" name="Text Box 75"/>
          <p:cNvSpPr txBox="1">
            <a:spLocks noChangeArrowheads="1"/>
          </p:cNvSpPr>
          <p:nvPr/>
        </p:nvSpPr>
        <p:spPr bwMode="auto">
          <a:xfrm>
            <a:off x="36576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80" name="Text Box 76"/>
          <p:cNvSpPr txBox="1">
            <a:spLocks noChangeArrowheads="1"/>
          </p:cNvSpPr>
          <p:nvPr/>
        </p:nvSpPr>
        <p:spPr bwMode="auto">
          <a:xfrm>
            <a:off x="5181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81" name="Text Box 77"/>
          <p:cNvSpPr txBox="1">
            <a:spLocks noChangeArrowheads="1"/>
          </p:cNvSpPr>
          <p:nvPr/>
        </p:nvSpPr>
        <p:spPr bwMode="auto">
          <a:xfrm>
            <a:off x="6096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82" name="Text Box 78"/>
          <p:cNvSpPr txBox="1">
            <a:spLocks noChangeArrowheads="1"/>
          </p:cNvSpPr>
          <p:nvPr/>
        </p:nvSpPr>
        <p:spPr bwMode="auto">
          <a:xfrm>
            <a:off x="6858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15" name="Group 86"/>
          <p:cNvGrpSpPr>
            <a:grpSpLocks/>
          </p:cNvGrpSpPr>
          <p:nvPr/>
        </p:nvGrpSpPr>
        <p:grpSpPr bwMode="auto">
          <a:xfrm>
            <a:off x="152400" y="990600"/>
            <a:ext cx="3733800" cy="1752600"/>
            <a:chOff x="96" y="624"/>
            <a:chExt cx="2352" cy="1104"/>
          </a:xfrm>
        </p:grpSpPr>
        <p:sp>
          <p:nvSpPr>
            <p:cNvPr id="39991" name="Line 80"/>
            <p:cNvSpPr>
              <a:spLocks noChangeShapeType="1"/>
            </p:cNvSpPr>
            <p:nvPr/>
          </p:nvSpPr>
          <p:spPr bwMode="auto">
            <a:xfrm>
              <a:off x="1200" y="1104"/>
              <a:ext cx="384" cy="62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92" name="Line 82"/>
            <p:cNvSpPr>
              <a:spLocks noChangeShapeType="1"/>
            </p:cNvSpPr>
            <p:nvPr/>
          </p:nvSpPr>
          <p:spPr bwMode="auto">
            <a:xfrm>
              <a:off x="1680" y="864"/>
              <a:ext cx="768" cy="2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93" name="Text Box 83"/>
            <p:cNvSpPr txBox="1">
              <a:spLocks noChangeArrowheads="1"/>
            </p:cNvSpPr>
            <p:nvPr/>
          </p:nvSpPr>
          <p:spPr bwMode="auto">
            <a:xfrm>
              <a:off x="96" y="624"/>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结点</a:t>
              </a:r>
              <a:r>
                <a:rPr lang="en-US" altLang="zh-CN"/>
                <a:t>A</a:t>
              </a:r>
              <a:r>
                <a:rPr lang="zh-CN" altLang="en-US"/>
                <a:t>、</a:t>
              </a:r>
              <a:r>
                <a:rPr lang="en-US" altLang="zh-CN"/>
                <a:t>B</a:t>
              </a:r>
              <a:r>
                <a:rPr lang="zh-CN" altLang="en-US"/>
                <a:t>都是活结点，</a:t>
              </a:r>
              <a:r>
                <a:rPr lang="en-US" altLang="zh-CN"/>
                <a:t>B</a:t>
              </a:r>
              <a:r>
                <a:rPr lang="zh-CN" altLang="en-US"/>
                <a:t>是当前扩展结点</a:t>
              </a:r>
            </a:p>
          </p:txBody>
        </p:sp>
      </p:grpSp>
      <p:grpSp>
        <p:nvGrpSpPr>
          <p:cNvPr id="16" name="Group 87"/>
          <p:cNvGrpSpPr>
            <a:grpSpLocks/>
          </p:cNvGrpSpPr>
          <p:nvPr/>
        </p:nvGrpSpPr>
        <p:grpSpPr bwMode="auto">
          <a:xfrm>
            <a:off x="2895600" y="762000"/>
            <a:ext cx="5029200" cy="1981200"/>
            <a:chOff x="1824" y="480"/>
            <a:chExt cx="3168" cy="1248"/>
          </a:xfrm>
        </p:grpSpPr>
        <p:sp>
          <p:nvSpPr>
            <p:cNvPr id="39989" name="Text Box 84"/>
            <p:cNvSpPr txBox="1">
              <a:spLocks noChangeArrowheads="1"/>
            </p:cNvSpPr>
            <p:nvPr/>
          </p:nvSpPr>
          <p:spPr bwMode="auto">
            <a:xfrm>
              <a:off x="2208" y="480"/>
              <a:ext cx="27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说明：由于选中了</a:t>
              </a:r>
              <a:r>
                <a:rPr lang="en-US" altLang="zh-CN"/>
                <a:t>w1</a:t>
              </a:r>
              <a:r>
                <a:rPr lang="zh-CN" altLang="en-US"/>
                <a:t>，所以结点</a:t>
              </a:r>
              <a:r>
                <a:rPr lang="en-US" altLang="zh-CN"/>
                <a:t>B</a:t>
              </a:r>
              <a:r>
                <a:rPr lang="zh-CN" altLang="en-US"/>
                <a:t>处剩余背包容量为</a:t>
              </a:r>
              <a:r>
                <a:rPr lang="en-US" altLang="zh-CN"/>
                <a:t>30-16=14</a:t>
              </a:r>
              <a:r>
                <a:rPr lang="zh-CN" altLang="en-US"/>
                <a:t>，获取的价值为</a:t>
              </a:r>
              <a:r>
                <a:rPr lang="en-US" altLang="zh-CN"/>
                <a:t>45</a:t>
              </a:r>
            </a:p>
          </p:txBody>
        </p:sp>
        <p:sp>
          <p:nvSpPr>
            <p:cNvPr id="39990" name="Line 85"/>
            <p:cNvSpPr>
              <a:spLocks noChangeShapeType="1"/>
            </p:cNvSpPr>
            <p:nvPr/>
          </p:nvSpPr>
          <p:spPr bwMode="auto">
            <a:xfrm flipH="1">
              <a:off x="1824" y="864"/>
              <a:ext cx="768" cy="864"/>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92"/>
          <p:cNvGrpSpPr>
            <a:grpSpLocks/>
          </p:cNvGrpSpPr>
          <p:nvPr/>
        </p:nvGrpSpPr>
        <p:grpSpPr bwMode="auto">
          <a:xfrm>
            <a:off x="685800" y="5029200"/>
            <a:ext cx="3276600" cy="1612900"/>
            <a:chOff x="432" y="3168"/>
            <a:chExt cx="2064" cy="1016"/>
          </a:xfrm>
        </p:grpSpPr>
        <p:sp>
          <p:nvSpPr>
            <p:cNvPr id="39986" name="AutoShape 89"/>
            <p:cNvSpPr>
              <a:spLocks noChangeArrowheads="1"/>
            </p:cNvSpPr>
            <p:nvPr/>
          </p:nvSpPr>
          <p:spPr bwMode="auto">
            <a:xfrm>
              <a:off x="912" y="3168"/>
              <a:ext cx="1584" cy="528"/>
            </a:xfrm>
            <a:prstGeom prst="cloudCallout">
              <a:avLst>
                <a:gd name="adj1" fmla="val -62625"/>
                <a:gd name="adj2" fmla="val 26134"/>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39987" name="Text Box 90"/>
            <p:cNvSpPr txBox="1">
              <a:spLocks noChangeArrowheads="1"/>
            </p:cNvSpPr>
            <p:nvPr/>
          </p:nvSpPr>
          <p:spPr bwMode="auto">
            <a:xfrm>
              <a:off x="1056" y="3264"/>
              <a:ext cx="14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下一步向</a:t>
              </a:r>
              <a:r>
                <a:rPr lang="en-US" altLang="zh-CN"/>
                <a:t>D</a:t>
              </a:r>
              <a:r>
                <a:rPr lang="zh-CN" altLang="en-US"/>
                <a:t>移动，还是向</a:t>
              </a:r>
              <a:r>
                <a:rPr lang="en-US" altLang="zh-CN"/>
                <a:t>E</a:t>
              </a:r>
              <a:r>
                <a:rPr lang="zh-CN" altLang="en-US"/>
                <a:t>移动？</a:t>
              </a:r>
            </a:p>
          </p:txBody>
        </p:sp>
        <p:pic>
          <p:nvPicPr>
            <p:cNvPr id="39988" name="Picture 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504"/>
              <a:ext cx="362"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回溯法</a:t>
            </a:r>
          </a:p>
        </p:txBody>
      </p:sp>
      <p:sp>
        <p:nvSpPr>
          <p:cNvPr id="22531" name="Rectangle 3"/>
          <p:cNvSpPr>
            <a:spLocks noGrp="1" noChangeArrowheads="1"/>
          </p:cNvSpPr>
          <p:nvPr>
            <p:ph type="body" idx="1"/>
          </p:nvPr>
        </p:nvSpPr>
        <p:spPr>
          <a:xfrm>
            <a:off x="457200" y="1719263"/>
            <a:ext cx="8229600" cy="4833937"/>
          </a:xfrm>
        </p:spPr>
        <p:txBody>
          <a:bodyPr/>
          <a:lstStyle/>
          <a:p>
            <a:pPr eaLnBrk="1" hangingPunct="1"/>
            <a:r>
              <a:rPr lang="zh-CN" altLang="en-US" sz="2600" b="1" smtClean="0">
                <a:solidFill>
                  <a:srgbClr val="000099"/>
                </a:solidFill>
              </a:rPr>
              <a:t>回溯法：以深度优先方式系统搜索问题的解</a:t>
            </a:r>
          </a:p>
          <a:p>
            <a:pPr lvl="1" eaLnBrk="1" hangingPunct="1"/>
            <a:r>
              <a:rPr lang="zh-CN" altLang="en-US" sz="2200" smtClean="0"/>
              <a:t>“</a:t>
            </a:r>
            <a:r>
              <a:rPr lang="zh-CN" altLang="en-US" sz="2200" b="1" smtClean="0">
                <a:solidFill>
                  <a:srgbClr val="FF0000"/>
                </a:solidFill>
              </a:rPr>
              <a:t>通用解题法</a:t>
            </a:r>
            <a:r>
              <a:rPr lang="zh-CN" altLang="en-US" sz="2200" smtClean="0"/>
              <a:t>”</a:t>
            </a:r>
            <a:r>
              <a:rPr lang="en-US" altLang="zh-CN" sz="2200" smtClean="0"/>
              <a:t>——</a:t>
            </a:r>
            <a:r>
              <a:rPr lang="zh-CN" altLang="en-US" sz="2200" smtClean="0"/>
              <a:t>系统地搜索问题的所有解</a:t>
            </a:r>
          </a:p>
          <a:p>
            <a:pPr lvl="1" eaLnBrk="1" hangingPunct="1"/>
            <a:r>
              <a:rPr lang="zh-CN" altLang="en-US" sz="2200" b="1" smtClean="0">
                <a:solidFill>
                  <a:srgbClr val="000099"/>
                </a:solidFill>
              </a:rPr>
              <a:t>在问题的解空间树中，按深度优先策略，从根结点出发搜索解空间树</a:t>
            </a:r>
          </a:p>
          <a:p>
            <a:pPr lvl="2" eaLnBrk="1" hangingPunct="1"/>
            <a:r>
              <a:rPr lang="zh-CN" altLang="en-US" sz="2100" smtClean="0"/>
              <a:t>当搜索到解空间树的任一结点时，先判断该结点是否包含问题的解。</a:t>
            </a:r>
          </a:p>
          <a:p>
            <a:pPr lvl="3" eaLnBrk="1" hangingPunct="1"/>
            <a:r>
              <a:rPr lang="zh-CN" altLang="en-US" sz="1800" smtClean="0"/>
              <a:t>如果确定不包含，则跳过对以该结点为根的子树的搜索，逐层向其祖先结点</a:t>
            </a:r>
            <a:r>
              <a:rPr lang="zh-CN" altLang="en-US" sz="1800" b="1" smtClean="0">
                <a:solidFill>
                  <a:srgbClr val="FF0000"/>
                </a:solidFill>
              </a:rPr>
              <a:t>回溯</a:t>
            </a:r>
            <a:r>
              <a:rPr lang="zh-CN" altLang="en-US" sz="1800" smtClean="0"/>
              <a:t>；</a:t>
            </a:r>
          </a:p>
          <a:p>
            <a:pPr lvl="3" eaLnBrk="1" hangingPunct="1"/>
            <a:r>
              <a:rPr lang="zh-CN" altLang="en-US" sz="1800" smtClean="0"/>
              <a:t>否则，进入该子树，继续按深度优先策略搜索。</a:t>
            </a:r>
          </a:p>
          <a:p>
            <a:pPr lvl="1" eaLnBrk="1" hangingPunct="1"/>
            <a:r>
              <a:rPr lang="zh-CN" altLang="en-US" sz="2200" b="1" smtClean="0">
                <a:solidFill>
                  <a:srgbClr val="000099"/>
                </a:solidFill>
              </a:rPr>
              <a:t>求解问题性质</a:t>
            </a:r>
          </a:p>
          <a:p>
            <a:pPr lvl="2" eaLnBrk="1" hangingPunct="1"/>
            <a:r>
              <a:rPr lang="zh-CN" altLang="en-US" sz="2100" smtClean="0"/>
              <a:t>回溯法求问题的所有解时，要回溯到根，且根结点的所有子树都被搜索遍才结束；</a:t>
            </a:r>
          </a:p>
          <a:p>
            <a:pPr lvl="2" eaLnBrk="1" hangingPunct="1"/>
            <a:r>
              <a:rPr lang="zh-CN" altLang="en-US" sz="2100" smtClean="0"/>
              <a:t>回溯法求问题的一个解时，只要搜索到问题的一个解即可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6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0964" name="Oval 6"/>
          <p:cNvSpPr>
            <a:spLocks noChangeArrowheads="1"/>
          </p:cNvSpPr>
          <p:nvPr/>
        </p:nvSpPr>
        <p:spPr bwMode="auto">
          <a:xfrm>
            <a:off x="24384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6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0966" name="Group 8"/>
          <p:cNvGrpSpPr>
            <a:grpSpLocks/>
          </p:cNvGrpSpPr>
          <p:nvPr/>
        </p:nvGrpSpPr>
        <p:grpSpPr bwMode="auto">
          <a:xfrm>
            <a:off x="5486400" y="1905000"/>
            <a:ext cx="457200" cy="457200"/>
            <a:chOff x="1968" y="1728"/>
            <a:chExt cx="288" cy="288"/>
          </a:xfrm>
        </p:grpSpPr>
        <p:sp>
          <p:nvSpPr>
            <p:cNvPr id="41032"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3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40967" name="Group 11"/>
          <p:cNvGrpSpPr>
            <a:grpSpLocks/>
          </p:cNvGrpSpPr>
          <p:nvPr/>
        </p:nvGrpSpPr>
        <p:grpSpPr bwMode="auto">
          <a:xfrm>
            <a:off x="1676400" y="2667000"/>
            <a:ext cx="457200" cy="457200"/>
            <a:chOff x="1968" y="1728"/>
            <a:chExt cx="288" cy="288"/>
          </a:xfrm>
        </p:grpSpPr>
        <p:sp>
          <p:nvSpPr>
            <p:cNvPr id="41030" name="Oval 1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31" name="Text Box 1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40968" name="Group 14"/>
          <p:cNvGrpSpPr>
            <a:grpSpLocks/>
          </p:cNvGrpSpPr>
          <p:nvPr/>
        </p:nvGrpSpPr>
        <p:grpSpPr bwMode="auto">
          <a:xfrm>
            <a:off x="3276600" y="2667000"/>
            <a:ext cx="457200" cy="457200"/>
            <a:chOff x="1968" y="1728"/>
            <a:chExt cx="288" cy="288"/>
          </a:xfrm>
        </p:grpSpPr>
        <p:sp>
          <p:nvSpPr>
            <p:cNvPr id="41028" name="Oval 1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9" name="Text Box 1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40969" name="Group 17"/>
          <p:cNvGrpSpPr>
            <a:grpSpLocks/>
          </p:cNvGrpSpPr>
          <p:nvPr/>
        </p:nvGrpSpPr>
        <p:grpSpPr bwMode="auto">
          <a:xfrm>
            <a:off x="4800600" y="2667000"/>
            <a:ext cx="457200" cy="457200"/>
            <a:chOff x="1968" y="1728"/>
            <a:chExt cx="288" cy="288"/>
          </a:xfrm>
        </p:grpSpPr>
        <p:sp>
          <p:nvSpPr>
            <p:cNvPr id="41026" name="Oval 1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7" name="Text Box 1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0970" name="Group 20"/>
          <p:cNvGrpSpPr>
            <a:grpSpLocks/>
          </p:cNvGrpSpPr>
          <p:nvPr/>
        </p:nvGrpSpPr>
        <p:grpSpPr bwMode="auto">
          <a:xfrm>
            <a:off x="6400800" y="2667000"/>
            <a:ext cx="457200" cy="457200"/>
            <a:chOff x="1968" y="1728"/>
            <a:chExt cx="288" cy="288"/>
          </a:xfrm>
        </p:grpSpPr>
        <p:sp>
          <p:nvSpPr>
            <p:cNvPr id="41024" name="Oval 2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5" name="Text Box 2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40971" name="Group 23"/>
          <p:cNvGrpSpPr>
            <a:grpSpLocks/>
          </p:cNvGrpSpPr>
          <p:nvPr/>
        </p:nvGrpSpPr>
        <p:grpSpPr bwMode="auto">
          <a:xfrm>
            <a:off x="1143000" y="3505200"/>
            <a:ext cx="457200" cy="457200"/>
            <a:chOff x="1968" y="1728"/>
            <a:chExt cx="288" cy="288"/>
          </a:xfrm>
        </p:grpSpPr>
        <p:sp>
          <p:nvSpPr>
            <p:cNvPr id="41022" name="Oval 24"/>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3" name="Text Box 2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40972" name="Group 26"/>
          <p:cNvGrpSpPr>
            <a:grpSpLocks/>
          </p:cNvGrpSpPr>
          <p:nvPr/>
        </p:nvGrpSpPr>
        <p:grpSpPr bwMode="auto">
          <a:xfrm>
            <a:off x="2057400" y="3505200"/>
            <a:ext cx="457200" cy="457200"/>
            <a:chOff x="1968" y="1728"/>
            <a:chExt cx="288" cy="288"/>
          </a:xfrm>
        </p:grpSpPr>
        <p:sp>
          <p:nvSpPr>
            <p:cNvPr id="41020" name="Oval 27"/>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1" name="Text Box 2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40973" name="Group 29"/>
          <p:cNvGrpSpPr>
            <a:grpSpLocks/>
          </p:cNvGrpSpPr>
          <p:nvPr/>
        </p:nvGrpSpPr>
        <p:grpSpPr bwMode="auto">
          <a:xfrm>
            <a:off x="2819400" y="3505200"/>
            <a:ext cx="457200" cy="457200"/>
            <a:chOff x="1968" y="1728"/>
            <a:chExt cx="288" cy="288"/>
          </a:xfrm>
        </p:grpSpPr>
        <p:sp>
          <p:nvSpPr>
            <p:cNvPr id="41018"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9"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40974" name="Group 32"/>
          <p:cNvGrpSpPr>
            <a:grpSpLocks/>
          </p:cNvGrpSpPr>
          <p:nvPr/>
        </p:nvGrpSpPr>
        <p:grpSpPr bwMode="auto">
          <a:xfrm>
            <a:off x="3733800" y="3505200"/>
            <a:ext cx="457200" cy="457200"/>
            <a:chOff x="1968" y="1728"/>
            <a:chExt cx="288" cy="288"/>
          </a:xfrm>
        </p:grpSpPr>
        <p:sp>
          <p:nvSpPr>
            <p:cNvPr id="41016"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7"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40975" name="Group 35"/>
          <p:cNvGrpSpPr>
            <a:grpSpLocks/>
          </p:cNvGrpSpPr>
          <p:nvPr/>
        </p:nvGrpSpPr>
        <p:grpSpPr bwMode="auto">
          <a:xfrm>
            <a:off x="4343400" y="3505200"/>
            <a:ext cx="457200" cy="457200"/>
            <a:chOff x="1968" y="1728"/>
            <a:chExt cx="288" cy="288"/>
          </a:xfrm>
        </p:grpSpPr>
        <p:sp>
          <p:nvSpPr>
            <p:cNvPr id="41014"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5"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0976" name="Group 38"/>
          <p:cNvGrpSpPr>
            <a:grpSpLocks/>
          </p:cNvGrpSpPr>
          <p:nvPr/>
        </p:nvGrpSpPr>
        <p:grpSpPr bwMode="auto">
          <a:xfrm>
            <a:off x="5257800" y="3505200"/>
            <a:ext cx="457200" cy="457200"/>
            <a:chOff x="1968" y="1728"/>
            <a:chExt cx="288" cy="288"/>
          </a:xfrm>
        </p:grpSpPr>
        <p:sp>
          <p:nvSpPr>
            <p:cNvPr id="41012"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3"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0977" name="Group 41"/>
          <p:cNvGrpSpPr>
            <a:grpSpLocks/>
          </p:cNvGrpSpPr>
          <p:nvPr/>
        </p:nvGrpSpPr>
        <p:grpSpPr bwMode="auto">
          <a:xfrm>
            <a:off x="6019800" y="3505200"/>
            <a:ext cx="457200" cy="457200"/>
            <a:chOff x="1968" y="1728"/>
            <a:chExt cx="288" cy="288"/>
          </a:xfrm>
        </p:grpSpPr>
        <p:sp>
          <p:nvSpPr>
            <p:cNvPr id="41010" name="Oval 4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1" name="Text Box 4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0978" name="Group 44"/>
          <p:cNvGrpSpPr>
            <a:grpSpLocks/>
          </p:cNvGrpSpPr>
          <p:nvPr/>
        </p:nvGrpSpPr>
        <p:grpSpPr bwMode="auto">
          <a:xfrm>
            <a:off x="6934200" y="3505200"/>
            <a:ext cx="457200" cy="457200"/>
            <a:chOff x="1968" y="1728"/>
            <a:chExt cx="288" cy="288"/>
          </a:xfrm>
        </p:grpSpPr>
        <p:sp>
          <p:nvSpPr>
            <p:cNvPr id="41008" name="Oval 4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09" name="Text Box 4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0979" name="Line 47"/>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48"/>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49"/>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50"/>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51"/>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52"/>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53"/>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54"/>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Line 55"/>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56"/>
          <p:cNvSpPr>
            <a:spLocks noChangeShapeType="1"/>
          </p:cNvSpPr>
          <p:nvPr/>
        </p:nvSpPr>
        <p:spPr bwMode="auto">
          <a:xfrm flipH="1">
            <a:off x="31242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57"/>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58"/>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59"/>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60"/>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Text Box 61"/>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4" name="Text Box 62"/>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0995" name="Text Box 63"/>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6" name="Text Box 64"/>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7" name="Text Box 65"/>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8" name="Text Box 66"/>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9" name="Text Box 67"/>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1000" name="Text Box 68"/>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1001" name="Text Box 69"/>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2" name="Text Box 70"/>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3" name="Text Box 71"/>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4" name="Text Box 72"/>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5" name="Text Box 73"/>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6" name="Text Box 74"/>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7" name="Text Box 75"/>
          <p:cNvSpPr txBox="1">
            <a:spLocks noChangeArrowheads="1"/>
          </p:cNvSpPr>
          <p:nvPr/>
        </p:nvSpPr>
        <p:spPr bwMode="auto">
          <a:xfrm>
            <a:off x="381000" y="4343400"/>
            <a:ext cx="647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solidFill>
                  <a:srgbClr val="000099"/>
                </a:solidFill>
              </a:rPr>
              <a:t>分析：</a:t>
            </a:r>
          </a:p>
          <a:p>
            <a:pPr eaLnBrk="1" hangingPunct="1">
              <a:spcBef>
                <a:spcPct val="50000"/>
              </a:spcBef>
            </a:pPr>
            <a:r>
              <a:rPr lang="zh-CN" altLang="en-US" sz="2000" dirty="0"/>
              <a:t>由于移动到</a:t>
            </a:r>
            <a:r>
              <a:rPr lang="en-US" altLang="zh-CN" sz="2000" dirty="0"/>
              <a:t>D</a:t>
            </a:r>
            <a:r>
              <a:rPr lang="zh-CN" altLang="en-US" sz="2000" dirty="0"/>
              <a:t>，表明需要将物品</a:t>
            </a:r>
            <a:r>
              <a:rPr lang="en-US" altLang="zh-CN" sz="2000" dirty="0"/>
              <a:t>2</a:t>
            </a:r>
            <a:r>
              <a:rPr lang="zh-CN" altLang="en-US" sz="2000" dirty="0"/>
              <a:t>放入背包，物品</a:t>
            </a:r>
            <a:r>
              <a:rPr lang="en-US" altLang="zh-CN" sz="2000" dirty="0"/>
              <a:t>2</a:t>
            </a:r>
            <a:r>
              <a:rPr lang="zh-CN" altLang="en-US" sz="2000" dirty="0" smtClean="0"/>
              <a:t>的重量为</a:t>
            </a:r>
            <a:r>
              <a:rPr lang="en-US" altLang="zh-CN" sz="2000" dirty="0"/>
              <a:t>15</a:t>
            </a:r>
            <a:r>
              <a:rPr lang="zh-CN" altLang="en-US" sz="2000" dirty="0"/>
              <a:t>，而背包目前的剩余容量为</a:t>
            </a:r>
            <a:r>
              <a:rPr lang="en-US" altLang="zh-CN" sz="2000" dirty="0"/>
              <a:t>14&lt;15</a:t>
            </a:r>
          </a:p>
          <a:p>
            <a:pPr eaLnBrk="1" hangingPunct="1">
              <a:spcBef>
                <a:spcPct val="50000"/>
              </a:spcBef>
            </a:pPr>
            <a:r>
              <a:rPr lang="zh-CN" altLang="en-US" sz="2000" dirty="0"/>
              <a:t>所以，移动到</a:t>
            </a:r>
            <a:r>
              <a:rPr lang="en-US" altLang="zh-CN" sz="2000" dirty="0"/>
              <a:t>D</a:t>
            </a:r>
            <a:r>
              <a:rPr lang="zh-CN" altLang="en-US" sz="2000" dirty="0"/>
              <a:t>将导致不可行解，因此将不在搜索以</a:t>
            </a:r>
            <a:r>
              <a:rPr lang="en-US" altLang="zh-CN" sz="2000" dirty="0"/>
              <a:t>D</a:t>
            </a:r>
            <a:r>
              <a:rPr lang="zh-CN" altLang="en-US" sz="2000" dirty="0"/>
              <a:t>为根结点的子树，结点</a:t>
            </a:r>
            <a:r>
              <a:rPr lang="en-US" altLang="zh-CN" sz="2000" dirty="0"/>
              <a:t>D</a:t>
            </a:r>
            <a:r>
              <a:rPr lang="zh-CN" altLang="en-US" sz="2000" dirty="0"/>
              <a:t>、</a:t>
            </a:r>
            <a:r>
              <a:rPr lang="en-US" altLang="zh-CN" sz="2000" dirty="0"/>
              <a:t>H</a:t>
            </a:r>
            <a:r>
              <a:rPr lang="zh-CN" altLang="en-US" sz="2000" dirty="0"/>
              <a:t>、</a:t>
            </a:r>
            <a:r>
              <a:rPr lang="en-US" altLang="zh-CN" sz="2000" dirty="0"/>
              <a:t>I</a:t>
            </a:r>
            <a:r>
              <a:rPr lang="zh-CN" altLang="en-US" sz="2000" dirty="0"/>
              <a:t>都为死结点。</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87"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1988"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89"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1990" name="Group 8"/>
          <p:cNvGrpSpPr>
            <a:grpSpLocks/>
          </p:cNvGrpSpPr>
          <p:nvPr/>
        </p:nvGrpSpPr>
        <p:grpSpPr bwMode="auto">
          <a:xfrm>
            <a:off x="5486400" y="1905000"/>
            <a:ext cx="457200" cy="457200"/>
            <a:chOff x="1968" y="1728"/>
            <a:chExt cx="288" cy="288"/>
          </a:xfrm>
        </p:grpSpPr>
        <p:sp>
          <p:nvSpPr>
            <p:cNvPr id="42052"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5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1991" name="Oval 12"/>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92" name="Text Box 13"/>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1993" name="Oval 15"/>
          <p:cNvSpPr>
            <a:spLocks noChangeArrowheads="1"/>
          </p:cNvSpPr>
          <p:nvPr/>
        </p:nvSpPr>
        <p:spPr bwMode="auto">
          <a:xfrm>
            <a:off x="32766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94" name="Text Box 16"/>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1995" name="Group 17"/>
          <p:cNvGrpSpPr>
            <a:grpSpLocks/>
          </p:cNvGrpSpPr>
          <p:nvPr/>
        </p:nvGrpSpPr>
        <p:grpSpPr bwMode="auto">
          <a:xfrm>
            <a:off x="4800600" y="2667000"/>
            <a:ext cx="457200" cy="457200"/>
            <a:chOff x="1968" y="1728"/>
            <a:chExt cx="288" cy="288"/>
          </a:xfrm>
        </p:grpSpPr>
        <p:sp>
          <p:nvSpPr>
            <p:cNvPr id="42050" name="Oval 1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51" name="Text Box 1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1996" name="Group 20"/>
          <p:cNvGrpSpPr>
            <a:grpSpLocks/>
          </p:cNvGrpSpPr>
          <p:nvPr/>
        </p:nvGrpSpPr>
        <p:grpSpPr bwMode="auto">
          <a:xfrm>
            <a:off x="6400800" y="2667000"/>
            <a:ext cx="457200" cy="457200"/>
            <a:chOff x="1968" y="1728"/>
            <a:chExt cx="288" cy="288"/>
          </a:xfrm>
        </p:grpSpPr>
        <p:sp>
          <p:nvSpPr>
            <p:cNvPr id="42048" name="Oval 2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9" name="Text Box 2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1997" name="Oval 24"/>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98" name="Text Box 25"/>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1999" name="Oval 27"/>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00" name="Text Box 28"/>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nvGrpSpPr>
          <p:cNvPr id="42001" name="Group 29"/>
          <p:cNvGrpSpPr>
            <a:grpSpLocks/>
          </p:cNvGrpSpPr>
          <p:nvPr/>
        </p:nvGrpSpPr>
        <p:grpSpPr bwMode="auto">
          <a:xfrm>
            <a:off x="2819400" y="3505200"/>
            <a:ext cx="457200" cy="457200"/>
            <a:chOff x="1968" y="1728"/>
            <a:chExt cx="288" cy="288"/>
          </a:xfrm>
        </p:grpSpPr>
        <p:sp>
          <p:nvSpPr>
            <p:cNvPr id="42046"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7"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42002" name="Group 32"/>
          <p:cNvGrpSpPr>
            <a:grpSpLocks/>
          </p:cNvGrpSpPr>
          <p:nvPr/>
        </p:nvGrpSpPr>
        <p:grpSpPr bwMode="auto">
          <a:xfrm>
            <a:off x="3733800" y="3505200"/>
            <a:ext cx="457200" cy="457200"/>
            <a:chOff x="1968" y="1728"/>
            <a:chExt cx="288" cy="288"/>
          </a:xfrm>
        </p:grpSpPr>
        <p:sp>
          <p:nvSpPr>
            <p:cNvPr id="42044"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5"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42003" name="Group 35"/>
          <p:cNvGrpSpPr>
            <a:grpSpLocks/>
          </p:cNvGrpSpPr>
          <p:nvPr/>
        </p:nvGrpSpPr>
        <p:grpSpPr bwMode="auto">
          <a:xfrm>
            <a:off x="4343400" y="3505200"/>
            <a:ext cx="457200" cy="457200"/>
            <a:chOff x="1968" y="1728"/>
            <a:chExt cx="288" cy="288"/>
          </a:xfrm>
        </p:grpSpPr>
        <p:sp>
          <p:nvSpPr>
            <p:cNvPr id="42042"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3"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2004" name="Group 38"/>
          <p:cNvGrpSpPr>
            <a:grpSpLocks/>
          </p:cNvGrpSpPr>
          <p:nvPr/>
        </p:nvGrpSpPr>
        <p:grpSpPr bwMode="auto">
          <a:xfrm>
            <a:off x="5257800" y="3505200"/>
            <a:ext cx="457200" cy="457200"/>
            <a:chOff x="1968" y="1728"/>
            <a:chExt cx="288" cy="288"/>
          </a:xfrm>
        </p:grpSpPr>
        <p:sp>
          <p:nvSpPr>
            <p:cNvPr id="42040"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1"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2005" name="Group 41"/>
          <p:cNvGrpSpPr>
            <a:grpSpLocks/>
          </p:cNvGrpSpPr>
          <p:nvPr/>
        </p:nvGrpSpPr>
        <p:grpSpPr bwMode="auto">
          <a:xfrm>
            <a:off x="6019800" y="3505200"/>
            <a:ext cx="457200" cy="457200"/>
            <a:chOff x="1968" y="1728"/>
            <a:chExt cx="288" cy="288"/>
          </a:xfrm>
        </p:grpSpPr>
        <p:sp>
          <p:nvSpPr>
            <p:cNvPr id="42038" name="Oval 4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39" name="Text Box 4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2006" name="Group 44"/>
          <p:cNvGrpSpPr>
            <a:grpSpLocks/>
          </p:cNvGrpSpPr>
          <p:nvPr/>
        </p:nvGrpSpPr>
        <p:grpSpPr bwMode="auto">
          <a:xfrm>
            <a:off x="6934200" y="3505200"/>
            <a:ext cx="457200" cy="457200"/>
            <a:chOff x="1968" y="1728"/>
            <a:chExt cx="288" cy="288"/>
          </a:xfrm>
        </p:grpSpPr>
        <p:sp>
          <p:nvSpPr>
            <p:cNvPr id="42036" name="Oval 4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37" name="Text Box 4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2007" name="Line 47"/>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48"/>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9"/>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50"/>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51"/>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52"/>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53"/>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54"/>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55"/>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56"/>
          <p:cNvSpPr>
            <a:spLocks noChangeShapeType="1"/>
          </p:cNvSpPr>
          <p:nvPr/>
        </p:nvSpPr>
        <p:spPr bwMode="auto">
          <a:xfrm flipH="1">
            <a:off x="31242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57"/>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58"/>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59"/>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60"/>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Text Box 61"/>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2" name="Text Box 62"/>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23" name="Text Box 63"/>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4" name="Text Box 64"/>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5" name="Text Box 65"/>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6" name="Text Box 66"/>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7" name="Text Box 67"/>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8" name="Text Box 68"/>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9" name="Text Box 69"/>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0" name="Text Box 70"/>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1" name="Text Box 71"/>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2" name="Text Box 72"/>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3" name="Text Box 73"/>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4" name="Text Box 74"/>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4892" name="Text Box 76"/>
          <p:cNvSpPr txBox="1">
            <a:spLocks noChangeArrowheads="1"/>
          </p:cNvSpPr>
          <p:nvPr/>
        </p:nvSpPr>
        <p:spPr bwMode="auto">
          <a:xfrm>
            <a:off x="1143000" y="4648200"/>
            <a:ext cx="449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solidFill>
                  <a:srgbClr val="000099"/>
                </a:solidFill>
              </a:rPr>
              <a:t>分析：</a:t>
            </a:r>
          </a:p>
          <a:p>
            <a:pPr eaLnBrk="1" hangingPunct="1">
              <a:spcBef>
                <a:spcPct val="50000"/>
              </a:spcBef>
            </a:pPr>
            <a:r>
              <a:rPr lang="zh-CN" altLang="en-US" sz="2000" dirty="0"/>
              <a:t>由于移动到</a:t>
            </a:r>
            <a:r>
              <a:rPr lang="en-US" altLang="zh-CN" sz="2000" dirty="0"/>
              <a:t>E</a:t>
            </a:r>
            <a:r>
              <a:rPr lang="zh-CN" altLang="en-US" sz="2000" dirty="0"/>
              <a:t>，不</a:t>
            </a:r>
            <a:r>
              <a:rPr lang="zh-CN" altLang="en-US" sz="2000" dirty="0" smtClean="0"/>
              <a:t>需要耗费背包容量</a:t>
            </a:r>
            <a:endParaRPr lang="zh-CN" altLang="en-US" sz="2000" dirty="0"/>
          </a:p>
          <a:p>
            <a:pPr eaLnBrk="1" hangingPunct="1">
              <a:spcBef>
                <a:spcPct val="50000"/>
              </a:spcBef>
            </a:pPr>
            <a:r>
              <a:rPr lang="zh-CN" altLang="en-US" sz="2000" dirty="0"/>
              <a:t>所以，移动到</a:t>
            </a:r>
            <a:r>
              <a:rPr lang="en-US" altLang="zh-CN" sz="2000" dirty="0"/>
              <a:t>E</a:t>
            </a:r>
            <a:r>
              <a:rPr lang="zh-CN" altLang="en-US" sz="2000" dirty="0"/>
              <a:t>可行。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892"/>
                                        </p:tgtEl>
                                        <p:attrNameLst>
                                          <p:attrName>style.visibility</p:attrName>
                                        </p:attrNameLst>
                                      </p:cBhvr>
                                      <p:to>
                                        <p:strVal val="visible"/>
                                      </p:to>
                                    </p:set>
                                    <p:animEffect transition="in" filter="randombar(horizontal)">
                                      <p:cBhvr>
                                        <p:cTn id="7" dur="500"/>
                                        <p:tgtEl>
                                          <p:spTgt spid="34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1"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3012"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3"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3014" name="Group 8"/>
          <p:cNvGrpSpPr>
            <a:grpSpLocks/>
          </p:cNvGrpSpPr>
          <p:nvPr/>
        </p:nvGrpSpPr>
        <p:grpSpPr bwMode="auto">
          <a:xfrm>
            <a:off x="5486400" y="1905000"/>
            <a:ext cx="457200" cy="457200"/>
            <a:chOff x="1968" y="1728"/>
            <a:chExt cx="288" cy="288"/>
          </a:xfrm>
        </p:grpSpPr>
        <p:sp>
          <p:nvSpPr>
            <p:cNvPr id="43083"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84"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3015"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6"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3017" name="Oval 13"/>
          <p:cNvSpPr>
            <a:spLocks noChangeArrowheads="1"/>
          </p:cNvSpPr>
          <p:nvPr/>
        </p:nvSpPr>
        <p:spPr bwMode="auto">
          <a:xfrm>
            <a:off x="3276600" y="2667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8"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3019" name="Group 15"/>
          <p:cNvGrpSpPr>
            <a:grpSpLocks/>
          </p:cNvGrpSpPr>
          <p:nvPr/>
        </p:nvGrpSpPr>
        <p:grpSpPr bwMode="auto">
          <a:xfrm>
            <a:off x="4800600" y="2667000"/>
            <a:ext cx="457200" cy="457200"/>
            <a:chOff x="1968" y="1728"/>
            <a:chExt cx="288" cy="288"/>
          </a:xfrm>
        </p:grpSpPr>
        <p:sp>
          <p:nvSpPr>
            <p:cNvPr id="43081"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82"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3020" name="Group 18"/>
          <p:cNvGrpSpPr>
            <a:grpSpLocks/>
          </p:cNvGrpSpPr>
          <p:nvPr/>
        </p:nvGrpSpPr>
        <p:grpSpPr bwMode="auto">
          <a:xfrm>
            <a:off x="6400800" y="2667000"/>
            <a:ext cx="457200" cy="457200"/>
            <a:chOff x="1968" y="1728"/>
            <a:chExt cx="288" cy="288"/>
          </a:xfrm>
        </p:grpSpPr>
        <p:sp>
          <p:nvSpPr>
            <p:cNvPr id="43079"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80"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3021"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22"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3023"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24"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nvGrpSpPr>
          <p:cNvPr id="43025" name="Group 25"/>
          <p:cNvGrpSpPr>
            <a:grpSpLocks/>
          </p:cNvGrpSpPr>
          <p:nvPr/>
        </p:nvGrpSpPr>
        <p:grpSpPr bwMode="auto">
          <a:xfrm>
            <a:off x="2819400" y="3505200"/>
            <a:ext cx="457200" cy="457200"/>
            <a:chOff x="1968" y="1728"/>
            <a:chExt cx="288" cy="288"/>
          </a:xfrm>
        </p:grpSpPr>
        <p:sp>
          <p:nvSpPr>
            <p:cNvPr id="43077" name="Oval 2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8" name="Text Box 2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43026" name="Group 28"/>
          <p:cNvGrpSpPr>
            <a:grpSpLocks/>
          </p:cNvGrpSpPr>
          <p:nvPr/>
        </p:nvGrpSpPr>
        <p:grpSpPr bwMode="auto">
          <a:xfrm>
            <a:off x="3733800" y="3505200"/>
            <a:ext cx="457200" cy="457200"/>
            <a:chOff x="1968" y="1728"/>
            <a:chExt cx="288" cy="288"/>
          </a:xfrm>
        </p:grpSpPr>
        <p:sp>
          <p:nvSpPr>
            <p:cNvPr id="43075" name="Oval 2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6" name="Text Box 3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43027" name="Group 31"/>
          <p:cNvGrpSpPr>
            <a:grpSpLocks/>
          </p:cNvGrpSpPr>
          <p:nvPr/>
        </p:nvGrpSpPr>
        <p:grpSpPr bwMode="auto">
          <a:xfrm>
            <a:off x="4343400" y="3505200"/>
            <a:ext cx="457200" cy="457200"/>
            <a:chOff x="1968" y="1728"/>
            <a:chExt cx="288" cy="288"/>
          </a:xfrm>
        </p:grpSpPr>
        <p:sp>
          <p:nvSpPr>
            <p:cNvPr id="43073" name="Oval 3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4" name="Text Box 3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3028" name="Group 34"/>
          <p:cNvGrpSpPr>
            <a:grpSpLocks/>
          </p:cNvGrpSpPr>
          <p:nvPr/>
        </p:nvGrpSpPr>
        <p:grpSpPr bwMode="auto">
          <a:xfrm>
            <a:off x="5257800" y="3505200"/>
            <a:ext cx="457200" cy="457200"/>
            <a:chOff x="1968" y="1728"/>
            <a:chExt cx="288" cy="288"/>
          </a:xfrm>
        </p:grpSpPr>
        <p:sp>
          <p:nvSpPr>
            <p:cNvPr id="43071" name="Oval 3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2" name="Text Box 3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3029" name="Group 37"/>
          <p:cNvGrpSpPr>
            <a:grpSpLocks/>
          </p:cNvGrpSpPr>
          <p:nvPr/>
        </p:nvGrpSpPr>
        <p:grpSpPr bwMode="auto">
          <a:xfrm>
            <a:off x="6019800" y="3505200"/>
            <a:ext cx="457200" cy="457200"/>
            <a:chOff x="1968" y="1728"/>
            <a:chExt cx="288" cy="288"/>
          </a:xfrm>
        </p:grpSpPr>
        <p:sp>
          <p:nvSpPr>
            <p:cNvPr id="43069" name="Oval 3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0" name="Text Box 3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3030" name="Group 40"/>
          <p:cNvGrpSpPr>
            <a:grpSpLocks/>
          </p:cNvGrpSpPr>
          <p:nvPr/>
        </p:nvGrpSpPr>
        <p:grpSpPr bwMode="auto">
          <a:xfrm>
            <a:off x="6934200" y="3505200"/>
            <a:ext cx="457200" cy="457200"/>
            <a:chOff x="1968" y="1728"/>
            <a:chExt cx="288" cy="288"/>
          </a:xfrm>
        </p:grpSpPr>
        <p:sp>
          <p:nvSpPr>
            <p:cNvPr id="43067" name="Oval 4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68" name="Text Box 4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3031" name="Line 43"/>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44"/>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45"/>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46"/>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Line 47"/>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48"/>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49"/>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50"/>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51"/>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52"/>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53"/>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54"/>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55"/>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56"/>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Text Box 57"/>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46" name="Text Box 58"/>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47" name="Text Box 59"/>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48" name="Text Box 60"/>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49" name="Text Box 61"/>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0" name="Text Box 62"/>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1" name="Text Box 63"/>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2" name="Text Box 64"/>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3" name="Text Box 65"/>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4" name="Text Box 66"/>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5" name="Text Box 67"/>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6" name="Text Box 68"/>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7" name="Text Box 69"/>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8" name="Text Box 70"/>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11" name="Group 73"/>
          <p:cNvGrpSpPr>
            <a:grpSpLocks/>
          </p:cNvGrpSpPr>
          <p:nvPr/>
        </p:nvGrpSpPr>
        <p:grpSpPr bwMode="auto">
          <a:xfrm>
            <a:off x="381000" y="685800"/>
            <a:ext cx="2895600" cy="2209800"/>
            <a:chOff x="240" y="432"/>
            <a:chExt cx="1824" cy="1392"/>
          </a:xfrm>
        </p:grpSpPr>
        <p:sp>
          <p:nvSpPr>
            <p:cNvPr id="43065" name="Line 71"/>
            <p:cNvSpPr>
              <a:spLocks noChangeShapeType="1"/>
            </p:cNvSpPr>
            <p:nvPr/>
          </p:nvSpPr>
          <p:spPr bwMode="auto">
            <a:xfrm>
              <a:off x="720" y="912"/>
              <a:ext cx="1344" cy="9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6" name="Text Box 72"/>
            <p:cNvSpPr txBox="1">
              <a:spLocks noChangeArrowheads="1"/>
            </p:cNvSpPr>
            <p:nvPr/>
          </p:nvSpPr>
          <p:spPr bwMode="auto">
            <a:xfrm>
              <a:off x="240" y="432"/>
              <a:ext cx="14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t>、</a:t>
              </a:r>
              <a:r>
                <a:rPr lang="en-US" altLang="zh-CN"/>
                <a:t>B</a:t>
              </a:r>
              <a:r>
                <a:rPr lang="zh-CN" altLang="en-US"/>
                <a:t>、</a:t>
              </a:r>
              <a:r>
                <a:rPr lang="en-US" altLang="zh-CN"/>
                <a:t>E</a:t>
              </a:r>
              <a:r>
                <a:rPr lang="zh-CN" altLang="en-US"/>
                <a:t>为活结点，</a:t>
              </a:r>
              <a:r>
                <a:rPr lang="en-US" altLang="zh-CN"/>
                <a:t>E</a:t>
              </a:r>
              <a:r>
                <a:rPr lang="zh-CN" altLang="en-US"/>
                <a:t>为当前扩展结点</a:t>
              </a:r>
            </a:p>
          </p:txBody>
        </p:sp>
      </p:grpSp>
      <p:grpSp>
        <p:nvGrpSpPr>
          <p:cNvPr id="12" name="Group 77"/>
          <p:cNvGrpSpPr>
            <a:grpSpLocks/>
          </p:cNvGrpSpPr>
          <p:nvPr/>
        </p:nvGrpSpPr>
        <p:grpSpPr bwMode="auto">
          <a:xfrm>
            <a:off x="2362200" y="3200400"/>
            <a:ext cx="2514600" cy="2133600"/>
            <a:chOff x="1488" y="2016"/>
            <a:chExt cx="1584" cy="1344"/>
          </a:xfrm>
        </p:grpSpPr>
        <p:sp>
          <p:nvSpPr>
            <p:cNvPr id="43062" name="Oval 74"/>
            <p:cNvSpPr>
              <a:spLocks noChangeArrowheads="1"/>
            </p:cNvSpPr>
            <p:nvPr/>
          </p:nvSpPr>
          <p:spPr bwMode="auto">
            <a:xfrm>
              <a:off x="1632" y="2016"/>
              <a:ext cx="1104" cy="624"/>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63" name="Line 75"/>
            <p:cNvSpPr>
              <a:spLocks noChangeShapeType="1"/>
            </p:cNvSpPr>
            <p:nvPr/>
          </p:nvSpPr>
          <p:spPr bwMode="auto">
            <a:xfrm flipH="1">
              <a:off x="1968" y="2736"/>
              <a:ext cx="144"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3064" name="Text Box 76"/>
            <p:cNvSpPr txBox="1">
              <a:spLocks noChangeArrowheads="1"/>
            </p:cNvSpPr>
            <p:nvPr/>
          </p:nvSpPr>
          <p:spPr bwMode="auto">
            <a:xfrm>
              <a:off x="1488" y="3072"/>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t>移动到</a:t>
              </a:r>
              <a:r>
                <a:rPr lang="en-US" altLang="zh-CN" sz="2400"/>
                <a:t>J</a:t>
              </a:r>
              <a:r>
                <a:rPr lang="zh-CN" altLang="en-US" sz="2400"/>
                <a:t>还是</a:t>
              </a:r>
              <a:r>
                <a:rPr lang="en-US" altLang="zh-CN" sz="2400"/>
                <a:t>K</a:t>
              </a:r>
              <a:r>
                <a:rPr lang="zh-CN" altLang="en-US" sz="2400" b="1">
                  <a:solidFill>
                    <a:srgbClr val="FF0000"/>
                  </a:solidFill>
                </a:rPr>
                <a:t>？</a:t>
              </a:r>
            </a:p>
          </p:txBody>
        </p:sp>
      </p:grpSp>
      <p:sp>
        <p:nvSpPr>
          <p:cNvPr id="40014" name="Text Box 78"/>
          <p:cNvSpPr txBox="1">
            <a:spLocks noChangeArrowheads="1"/>
          </p:cNvSpPr>
          <p:nvPr/>
        </p:nvSpPr>
        <p:spPr bwMode="auto">
          <a:xfrm>
            <a:off x="4724400" y="5029200"/>
            <a:ext cx="38100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dirty="0">
                <a:solidFill>
                  <a:srgbClr val="000099"/>
                </a:solidFill>
              </a:rPr>
              <a:t>分析：</a:t>
            </a:r>
          </a:p>
          <a:p>
            <a:pPr eaLnBrk="1" hangingPunct="1">
              <a:spcBef>
                <a:spcPct val="50000"/>
              </a:spcBef>
            </a:pPr>
            <a:r>
              <a:rPr lang="zh-CN" altLang="en-US" dirty="0"/>
              <a:t>移向结点</a:t>
            </a:r>
            <a:r>
              <a:rPr lang="en-US" altLang="zh-CN" dirty="0"/>
              <a:t>J</a:t>
            </a:r>
            <a:r>
              <a:rPr lang="zh-CN" altLang="en-US" dirty="0"/>
              <a:t>导致不可行解（</a:t>
            </a:r>
            <a:r>
              <a:rPr lang="en-US" altLang="zh-CN" dirty="0"/>
              <a:t>15&gt;14</a:t>
            </a:r>
            <a:r>
              <a:rPr lang="zh-CN" altLang="en-US" dirty="0"/>
              <a:t>）</a:t>
            </a:r>
          </a:p>
          <a:p>
            <a:pPr eaLnBrk="1" hangingPunct="1">
              <a:spcBef>
                <a:spcPct val="50000"/>
              </a:spcBef>
            </a:pPr>
            <a:r>
              <a:rPr lang="zh-CN" altLang="en-US" dirty="0"/>
              <a:t>移向结点</a:t>
            </a:r>
            <a:r>
              <a:rPr lang="en-US" altLang="zh-CN" dirty="0"/>
              <a:t>K</a:t>
            </a:r>
            <a:r>
              <a:rPr lang="zh-CN" altLang="en-US" dirty="0"/>
              <a:t>可行（不增加容量）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014"/>
                                        </p:tgtEl>
                                        <p:attrNameLst>
                                          <p:attrName>style.visibility</p:attrName>
                                        </p:attrNameLst>
                                      </p:cBhvr>
                                      <p:to>
                                        <p:strVal val="visible"/>
                                      </p:to>
                                    </p:set>
                                    <p:animEffect transition="in" filter="dissolve">
                                      <p:cBhvr>
                                        <p:cTn id="17" dur="500"/>
                                        <p:tgtEl>
                                          <p:spTgt spid="40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35"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4036"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37"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4038" name="Group 8"/>
          <p:cNvGrpSpPr>
            <a:grpSpLocks/>
          </p:cNvGrpSpPr>
          <p:nvPr/>
        </p:nvGrpSpPr>
        <p:grpSpPr bwMode="auto">
          <a:xfrm>
            <a:off x="5486400" y="1905000"/>
            <a:ext cx="457200" cy="457200"/>
            <a:chOff x="1968" y="1728"/>
            <a:chExt cx="288" cy="288"/>
          </a:xfrm>
        </p:grpSpPr>
        <p:sp>
          <p:nvSpPr>
            <p:cNvPr id="44101"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102"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4039"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0"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4041" name="Oval 13"/>
          <p:cNvSpPr>
            <a:spLocks noChangeArrowheads="1"/>
          </p:cNvSpPr>
          <p:nvPr/>
        </p:nvSpPr>
        <p:spPr bwMode="auto">
          <a:xfrm>
            <a:off x="3276600" y="2667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2"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4043" name="Group 15"/>
          <p:cNvGrpSpPr>
            <a:grpSpLocks/>
          </p:cNvGrpSpPr>
          <p:nvPr/>
        </p:nvGrpSpPr>
        <p:grpSpPr bwMode="auto">
          <a:xfrm>
            <a:off x="4800600" y="2667000"/>
            <a:ext cx="457200" cy="457200"/>
            <a:chOff x="1968" y="1728"/>
            <a:chExt cx="288" cy="288"/>
          </a:xfrm>
        </p:grpSpPr>
        <p:sp>
          <p:nvSpPr>
            <p:cNvPr id="44099"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100"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4044" name="Group 18"/>
          <p:cNvGrpSpPr>
            <a:grpSpLocks/>
          </p:cNvGrpSpPr>
          <p:nvPr/>
        </p:nvGrpSpPr>
        <p:grpSpPr bwMode="auto">
          <a:xfrm>
            <a:off x="6400800" y="2667000"/>
            <a:ext cx="457200" cy="457200"/>
            <a:chOff x="1968" y="1728"/>
            <a:chExt cx="288" cy="288"/>
          </a:xfrm>
        </p:grpSpPr>
        <p:sp>
          <p:nvSpPr>
            <p:cNvPr id="44097"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8"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4045"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6"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4047"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8"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4049" name="Oval 26"/>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50" name="Text Box 27"/>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4051" name="Oval 29"/>
          <p:cNvSpPr>
            <a:spLocks noChangeArrowheads="1"/>
          </p:cNvSpPr>
          <p:nvPr/>
        </p:nvSpPr>
        <p:spPr bwMode="auto">
          <a:xfrm>
            <a:off x="3733800" y="35052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52" name="Text Box 30"/>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4053" name="Group 31"/>
          <p:cNvGrpSpPr>
            <a:grpSpLocks/>
          </p:cNvGrpSpPr>
          <p:nvPr/>
        </p:nvGrpSpPr>
        <p:grpSpPr bwMode="auto">
          <a:xfrm>
            <a:off x="4343400" y="3505200"/>
            <a:ext cx="457200" cy="457200"/>
            <a:chOff x="1968" y="1728"/>
            <a:chExt cx="288" cy="288"/>
          </a:xfrm>
        </p:grpSpPr>
        <p:sp>
          <p:nvSpPr>
            <p:cNvPr id="44095" name="Oval 3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6" name="Text Box 3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4054" name="Group 34"/>
          <p:cNvGrpSpPr>
            <a:grpSpLocks/>
          </p:cNvGrpSpPr>
          <p:nvPr/>
        </p:nvGrpSpPr>
        <p:grpSpPr bwMode="auto">
          <a:xfrm>
            <a:off x="5257800" y="3505200"/>
            <a:ext cx="457200" cy="457200"/>
            <a:chOff x="1968" y="1728"/>
            <a:chExt cx="288" cy="288"/>
          </a:xfrm>
        </p:grpSpPr>
        <p:sp>
          <p:nvSpPr>
            <p:cNvPr id="44093" name="Oval 3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4" name="Text Box 3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4055" name="Group 37"/>
          <p:cNvGrpSpPr>
            <a:grpSpLocks/>
          </p:cNvGrpSpPr>
          <p:nvPr/>
        </p:nvGrpSpPr>
        <p:grpSpPr bwMode="auto">
          <a:xfrm>
            <a:off x="6019800" y="3505200"/>
            <a:ext cx="457200" cy="457200"/>
            <a:chOff x="1968" y="1728"/>
            <a:chExt cx="288" cy="288"/>
          </a:xfrm>
        </p:grpSpPr>
        <p:sp>
          <p:nvSpPr>
            <p:cNvPr id="44091" name="Oval 3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2" name="Text Box 3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4056" name="Group 40"/>
          <p:cNvGrpSpPr>
            <a:grpSpLocks/>
          </p:cNvGrpSpPr>
          <p:nvPr/>
        </p:nvGrpSpPr>
        <p:grpSpPr bwMode="auto">
          <a:xfrm>
            <a:off x="6934200" y="3505200"/>
            <a:ext cx="457200" cy="457200"/>
            <a:chOff x="1968" y="1728"/>
            <a:chExt cx="288" cy="288"/>
          </a:xfrm>
        </p:grpSpPr>
        <p:sp>
          <p:nvSpPr>
            <p:cNvPr id="44089" name="Oval 4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0" name="Text Box 4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4057" name="Line 43"/>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Line 44"/>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45"/>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46"/>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47"/>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48"/>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49"/>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Line 50"/>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Line 51"/>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6" name="Line 52"/>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7" name="Line 53"/>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54"/>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9" name="Line 55"/>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56"/>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Text Box 57"/>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2" name="Text Box 58"/>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73" name="Text Box 59"/>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4" name="Text Box 60"/>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5" name="Text Box 61"/>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6" name="Text Box 62"/>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7" name="Text Box 63"/>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8" name="Text Box 64"/>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9" name="Text Box 65"/>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0" name="Text Box 66"/>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1" name="Text Box 67"/>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2" name="Text Box 68"/>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3" name="Text Box 69"/>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4" name="Text Box 70"/>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31" name="Text Box 71"/>
          <p:cNvSpPr txBox="1">
            <a:spLocks noChangeArrowheads="1"/>
          </p:cNvSpPr>
          <p:nvPr/>
        </p:nvSpPr>
        <p:spPr bwMode="auto">
          <a:xfrm>
            <a:off x="1066800" y="54102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由于从</a:t>
            </a:r>
            <a:r>
              <a:rPr lang="en-US" altLang="zh-CN"/>
              <a:t>K</a:t>
            </a:r>
            <a:r>
              <a:rPr lang="zh-CN" altLang="en-US"/>
              <a:t>结点无法再向纵深方向移动，因此，</a:t>
            </a:r>
            <a:r>
              <a:rPr lang="en-US" altLang="zh-CN"/>
              <a:t>K</a:t>
            </a:r>
            <a:r>
              <a:rPr lang="zh-CN" altLang="en-US"/>
              <a:t>结点成为死结点，回溯到上一个活结点</a:t>
            </a:r>
            <a:r>
              <a:rPr lang="en-US" altLang="zh-CN"/>
              <a:t>E</a:t>
            </a:r>
            <a:r>
              <a:rPr lang="zh-CN" altLang="en-US"/>
              <a:t>。</a:t>
            </a:r>
          </a:p>
        </p:txBody>
      </p:sp>
      <p:grpSp>
        <p:nvGrpSpPr>
          <p:cNvPr id="44086" name="Group 74"/>
          <p:cNvGrpSpPr>
            <a:grpSpLocks/>
          </p:cNvGrpSpPr>
          <p:nvPr/>
        </p:nvGrpSpPr>
        <p:grpSpPr bwMode="auto">
          <a:xfrm>
            <a:off x="3733800" y="4114800"/>
            <a:ext cx="3048000" cy="854075"/>
            <a:chOff x="2352" y="2592"/>
            <a:chExt cx="1920" cy="538"/>
          </a:xfrm>
        </p:grpSpPr>
        <p:sp>
          <p:nvSpPr>
            <p:cNvPr id="44087" name="Line 72"/>
            <p:cNvSpPr>
              <a:spLocks noChangeShapeType="1"/>
            </p:cNvSpPr>
            <p:nvPr/>
          </p:nvSpPr>
          <p:spPr bwMode="auto">
            <a:xfrm>
              <a:off x="2688" y="2592"/>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4088" name="Text Box 73"/>
            <p:cNvSpPr txBox="1">
              <a:spLocks noChangeArrowheads="1"/>
            </p:cNvSpPr>
            <p:nvPr/>
          </p:nvSpPr>
          <p:spPr bwMode="auto">
            <a:xfrm>
              <a:off x="2352" y="2880"/>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a:t>
              </a:r>
              <a:r>
                <a:rPr lang="en-US" altLang="zh-CN" sz="2000" b="1">
                  <a:solidFill>
                    <a:srgbClr val="000099"/>
                  </a:solidFill>
                </a:rPr>
                <a:t>1</a:t>
              </a:r>
              <a:r>
                <a:rPr lang="zh-CN" altLang="en-US" sz="2000" b="1">
                  <a:solidFill>
                    <a:srgbClr val="000099"/>
                  </a:solidFill>
                </a:rPr>
                <a:t>，</a:t>
              </a:r>
              <a:r>
                <a:rPr lang="en-US" altLang="zh-CN" sz="2000" b="1">
                  <a:solidFill>
                    <a:srgbClr val="000099"/>
                  </a:solidFill>
                </a:rPr>
                <a:t>0</a:t>
              </a:r>
              <a:r>
                <a:rPr lang="zh-CN" altLang="en-US" sz="2000" b="1">
                  <a:solidFill>
                    <a:srgbClr val="000099"/>
                  </a:solidFill>
                </a:rPr>
                <a:t>，</a:t>
              </a:r>
              <a:r>
                <a:rPr lang="en-US" altLang="zh-CN" sz="2000" b="1">
                  <a:solidFill>
                    <a:srgbClr val="000099"/>
                  </a:solidFill>
                </a:rPr>
                <a:t>0</a:t>
              </a:r>
              <a:r>
                <a:rPr lang="zh-CN" altLang="en-US" sz="2000" b="1">
                  <a:solidFill>
                    <a:srgbClr val="000099"/>
                  </a:solidFill>
                </a:rPr>
                <a:t>）为一可行解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031"/>
                                        </p:tgtEl>
                                        <p:attrNameLst>
                                          <p:attrName>style.visibility</p:attrName>
                                        </p:attrNameLst>
                                      </p:cBhvr>
                                      <p:to>
                                        <p:strVal val="visible"/>
                                      </p:to>
                                    </p:set>
                                    <p:animEffect transition="in" filter="dissolve">
                                      <p:cBhvr>
                                        <p:cTn id="7" dur="500"/>
                                        <p:tgtEl>
                                          <p:spTgt spid="4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59"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5060"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61"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5062" name="Group 8"/>
          <p:cNvGrpSpPr>
            <a:grpSpLocks/>
          </p:cNvGrpSpPr>
          <p:nvPr/>
        </p:nvGrpSpPr>
        <p:grpSpPr bwMode="auto">
          <a:xfrm>
            <a:off x="5486400" y="1905000"/>
            <a:ext cx="457200" cy="457200"/>
            <a:chOff x="1968" y="1728"/>
            <a:chExt cx="288" cy="288"/>
          </a:xfrm>
        </p:grpSpPr>
        <p:sp>
          <p:nvSpPr>
            <p:cNvPr id="45122"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2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5063"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64"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5065" name="Oval 13"/>
          <p:cNvSpPr>
            <a:spLocks noChangeArrowheads="1"/>
          </p:cNvSpPr>
          <p:nvPr/>
        </p:nvSpPr>
        <p:spPr bwMode="auto">
          <a:xfrm>
            <a:off x="3276600" y="2667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66"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5067" name="Group 15"/>
          <p:cNvGrpSpPr>
            <a:grpSpLocks/>
          </p:cNvGrpSpPr>
          <p:nvPr/>
        </p:nvGrpSpPr>
        <p:grpSpPr bwMode="auto">
          <a:xfrm>
            <a:off x="4800600" y="2667000"/>
            <a:ext cx="457200" cy="457200"/>
            <a:chOff x="1968" y="1728"/>
            <a:chExt cx="288" cy="288"/>
          </a:xfrm>
        </p:grpSpPr>
        <p:sp>
          <p:nvSpPr>
            <p:cNvPr id="45120"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21"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5068" name="Group 18"/>
          <p:cNvGrpSpPr>
            <a:grpSpLocks/>
          </p:cNvGrpSpPr>
          <p:nvPr/>
        </p:nvGrpSpPr>
        <p:grpSpPr bwMode="auto">
          <a:xfrm>
            <a:off x="6400800" y="2667000"/>
            <a:ext cx="457200" cy="457200"/>
            <a:chOff x="1968" y="1728"/>
            <a:chExt cx="288" cy="288"/>
          </a:xfrm>
        </p:grpSpPr>
        <p:sp>
          <p:nvSpPr>
            <p:cNvPr id="45118"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9"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5069"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0"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5071"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2"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5073"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4"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5075"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6"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5077" name="Group 29"/>
          <p:cNvGrpSpPr>
            <a:grpSpLocks/>
          </p:cNvGrpSpPr>
          <p:nvPr/>
        </p:nvGrpSpPr>
        <p:grpSpPr bwMode="auto">
          <a:xfrm>
            <a:off x="4343400" y="3505200"/>
            <a:ext cx="457200" cy="457200"/>
            <a:chOff x="1968" y="1728"/>
            <a:chExt cx="288" cy="288"/>
          </a:xfrm>
        </p:grpSpPr>
        <p:sp>
          <p:nvSpPr>
            <p:cNvPr id="45116"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7"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5078" name="Group 32"/>
          <p:cNvGrpSpPr>
            <a:grpSpLocks/>
          </p:cNvGrpSpPr>
          <p:nvPr/>
        </p:nvGrpSpPr>
        <p:grpSpPr bwMode="auto">
          <a:xfrm>
            <a:off x="5257800" y="3505200"/>
            <a:ext cx="457200" cy="457200"/>
            <a:chOff x="1968" y="1728"/>
            <a:chExt cx="288" cy="288"/>
          </a:xfrm>
        </p:grpSpPr>
        <p:sp>
          <p:nvSpPr>
            <p:cNvPr id="45114"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5"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5079" name="Group 35"/>
          <p:cNvGrpSpPr>
            <a:grpSpLocks/>
          </p:cNvGrpSpPr>
          <p:nvPr/>
        </p:nvGrpSpPr>
        <p:grpSpPr bwMode="auto">
          <a:xfrm>
            <a:off x="6019800" y="3505200"/>
            <a:ext cx="457200" cy="457200"/>
            <a:chOff x="1968" y="1728"/>
            <a:chExt cx="288" cy="288"/>
          </a:xfrm>
        </p:grpSpPr>
        <p:sp>
          <p:nvSpPr>
            <p:cNvPr id="45112"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3"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5080" name="Group 38"/>
          <p:cNvGrpSpPr>
            <a:grpSpLocks/>
          </p:cNvGrpSpPr>
          <p:nvPr/>
        </p:nvGrpSpPr>
        <p:grpSpPr bwMode="auto">
          <a:xfrm>
            <a:off x="6934200" y="3505200"/>
            <a:ext cx="457200" cy="457200"/>
            <a:chOff x="1968" y="1728"/>
            <a:chExt cx="288" cy="288"/>
          </a:xfrm>
        </p:grpSpPr>
        <p:sp>
          <p:nvSpPr>
            <p:cNvPr id="45110"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1"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5081"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2"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3"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096"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097"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098"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099"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0"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1"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2"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3"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4"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5"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6"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7"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8"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53" name="Text Box 69"/>
          <p:cNvSpPr txBox="1">
            <a:spLocks noChangeArrowheads="1"/>
          </p:cNvSpPr>
          <p:nvPr/>
        </p:nvSpPr>
        <p:spPr bwMode="auto">
          <a:xfrm>
            <a:off x="1371600" y="48006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由于从</a:t>
            </a:r>
            <a:r>
              <a:rPr lang="en-US" altLang="zh-CN"/>
              <a:t>E</a:t>
            </a:r>
            <a:r>
              <a:rPr lang="zh-CN" altLang="en-US"/>
              <a:t>结点无法再向纵深方向移动，因此，</a:t>
            </a:r>
            <a:r>
              <a:rPr lang="en-US" altLang="zh-CN"/>
              <a:t>E</a:t>
            </a:r>
            <a:r>
              <a:rPr lang="zh-CN" altLang="en-US"/>
              <a:t>结点成为死结点，回溯到上一个活结点</a:t>
            </a:r>
            <a:r>
              <a:rPr lang="en-US" altLang="zh-CN"/>
              <a:t>B</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53"/>
                                        </p:tgtEl>
                                        <p:attrNameLst>
                                          <p:attrName>style.visibility</p:attrName>
                                        </p:attrNameLst>
                                      </p:cBhvr>
                                      <p:to>
                                        <p:strVal val="visible"/>
                                      </p:to>
                                    </p:set>
                                    <p:animEffect transition="in" filter="dissolve">
                                      <p:cBhvr>
                                        <p:cTn id="7" dur="500"/>
                                        <p:tgtEl>
                                          <p:spTgt spid="4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8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6084" name="Oval 6"/>
          <p:cNvSpPr>
            <a:spLocks noChangeArrowheads="1"/>
          </p:cNvSpPr>
          <p:nvPr/>
        </p:nvSpPr>
        <p:spPr bwMode="auto">
          <a:xfrm>
            <a:off x="24384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8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6086" name="Group 8"/>
          <p:cNvGrpSpPr>
            <a:grpSpLocks/>
          </p:cNvGrpSpPr>
          <p:nvPr/>
        </p:nvGrpSpPr>
        <p:grpSpPr bwMode="auto">
          <a:xfrm>
            <a:off x="5486400" y="1905000"/>
            <a:ext cx="457200" cy="457200"/>
            <a:chOff x="1968" y="1728"/>
            <a:chExt cx="288" cy="288"/>
          </a:xfrm>
        </p:grpSpPr>
        <p:sp>
          <p:nvSpPr>
            <p:cNvPr id="46146"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7"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6087"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88"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6089"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0"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6091" name="Group 15"/>
          <p:cNvGrpSpPr>
            <a:grpSpLocks/>
          </p:cNvGrpSpPr>
          <p:nvPr/>
        </p:nvGrpSpPr>
        <p:grpSpPr bwMode="auto">
          <a:xfrm>
            <a:off x="4800600" y="2667000"/>
            <a:ext cx="457200" cy="457200"/>
            <a:chOff x="1968" y="1728"/>
            <a:chExt cx="288" cy="288"/>
          </a:xfrm>
        </p:grpSpPr>
        <p:sp>
          <p:nvSpPr>
            <p:cNvPr id="46144"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5"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6092" name="Group 18"/>
          <p:cNvGrpSpPr>
            <a:grpSpLocks/>
          </p:cNvGrpSpPr>
          <p:nvPr/>
        </p:nvGrpSpPr>
        <p:grpSpPr bwMode="auto">
          <a:xfrm>
            <a:off x="6400800" y="2667000"/>
            <a:ext cx="457200" cy="457200"/>
            <a:chOff x="1968" y="1728"/>
            <a:chExt cx="288" cy="288"/>
          </a:xfrm>
        </p:grpSpPr>
        <p:sp>
          <p:nvSpPr>
            <p:cNvPr id="46142"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3"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6093"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4"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6095"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6"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6097"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8"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6099"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00"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6101" name="Group 29"/>
          <p:cNvGrpSpPr>
            <a:grpSpLocks/>
          </p:cNvGrpSpPr>
          <p:nvPr/>
        </p:nvGrpSpPr>
        <p:grpSpPr bwMode="auto">
          <a:xfrm>
            <a:off x="4343400" y="3505200"/>
            <a:ext cx="457200" cy="457200"/>
            <a:chOff x="1968" y="1728"/>
            <a:chExt cx="288" cy="288"/>
          </a:xfrm>
        </p:grpSpPr>
        <p:sp>
          <p:nvSpPr>
            <p:cNvPr id="46140"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1"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6102" name="Group 32"/>
          <p:cNvGrpSpPr>
            <a:grpSpLocks/>
          </p:cNvGrpSpPr>
          <p:nvPr/>
        </p:nvGrpSpPr>
        <p:grpSpPr bwMode="auto">
          <a:xfrm>
            <a:off x="5257800" y="3505200"/>
            <a:ext cx="457200" cy="457200"/>
            <a:chOff x="1968" y="1728"/>
            <a:chExt cx="288" cy="288"/>
          </a:xfrm>
        </p:grpSpPr>
        <p:sp>
          <p:nvSpPr>
            <p:cNvPr id="46138"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39"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6103" name="Group 35"/>
          <p:cNvGrpSpPr>
            <a:grpSpLocks/>
          </p:cNvGrpSpPr>
          <p:nvPr/>
        </p:nvGrpSpPr>
        <p:grpSpPr bwMode="auto">
          <a:xfrm>
            <a:off x="6019800" y="3505200"/>
            <a:ext cx="457200" cy="457200"/>
            <a:chOff x="1968" y="1728"/>
            <a:chExt cx="288" cy="288"/>
          </a:xfrm>
        </p:grpSpPr>
        <p:sp>
          <p:nvSpPr>
            <p:cNvPr id="46136"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37"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6104" name="Group 38"/>
          <p:cNvGrpSpPr>
            <a:grpSpLocks/>
          </p:cNvGrpSpPr>
          <p:nvPr/>
        </p:nvGrpSpPr>
        <p:grpSpPr bwMode="auto">
          <a:xfrm>
            <a:off x="6934200" y="3505200"/>
            <a:ext cx="457200" cy="457200"/>
            <a:chOff x="1968" y="1728"/>
            <a:chExt cx="288" cy="288"/>
          </a:xfrm>
        </p:grpSpPr>
        <p:sp>
          <p:nvSpPr>
            <p:cNvPr id="46134"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35"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6105"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6"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8"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9"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1"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2"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4"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0"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21"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2"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3"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4"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5"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6"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7"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28"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29"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30"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31"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32"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77" name="Text Box 69"/>
          <p:cNvSpPr txBox="1">
            <a:spLocks noChangeArrowheads="1"/>
          </p:cNvSpPr>
          <p:nvPr/>
        </p:nvSpPr>
        <p:spPr bwMode="auto">
          <a:xfrm>
            <a:off x="1371600" y="48006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由于从</a:t>
            </a:r>
            <a:r>
              <a:rPr lang="en-US" altLang="zh-CN"/>
              <a:t>B</a:t>
            </a:r>
            <a:r>
              <a:rPr lang="zh-CN" altLang="en-US"/>
              <a:t>结点无法再向纵深方向移动，因此，</a:t>
            </a:r>
            <a:r>
              <a:rPr lang="en-US" altLang="zh-CN"/>
              <a:t>B</a:t>
            </a:r>
            <a:r>
              <a:rPr lang="zh-CN" altLang="en-US"/>
              <a:t>结点成为死结点，回溯到上一个活结点</a:t>
            </a:r>
            <a:r>
              <a:rPr lang="en-US" altLang="zh-CN"/>
              <a:t>A</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77"/>
                                        </p:tgtEl>
                                        <p:attrNameLst>
                                          <p:attrName>style.visibility</p:attrName>
                                        </p:attrNameLst>
                                      </p:cBhvr>
                                      <p:to>
                                        <p:strVal val="visible"/>
                                      </p:to>
                                    </p:set>
                                    <p:animEffect transition="in" filter="dissolve">
                                      <p:cBhvr>
                                        <p:cTn id="7" dur="500"/>
                                        <p:tgtEl>
                                          <p:spTgt spid="4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4"/>
          <p:cNvSpPr>
            <a:spLocks noChangeArrowheads="1"/>
          </p:cNvSpPr>
          <p:nvPr/>
        </p:nvSpPr>
        <p:spPr bwMode="auto">
          <a:xfrm>
            <a:off x="3962400" y="9906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07"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7108"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09"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7110" name="Group 8"/>
          <p:cNvGrpSpPr>
            <a:grpSpLocks/>
          </p:cNvGrpSpPr>
          <p:nvPr/>
        </p:nvGrpSpPr>
        <p:grpSpPr bwMode="auto">
          <a:xfrm>
            <a:off x="5486400" y="1905000"/>
            <a:ext cx="457200" cy="457200"/>
            <a:chOff x="1968" y="1728"/>
            <a:chExt cx="288" cy="288"/>
          </a:xfrm>
        </p:grpSpPr>
        <p:sp>
          <p:nvSpPr>
            <p:cNvPr id="47173"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74"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7111"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2"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7113"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4"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7115" name="Group 15"/>
          <p:cNvGrpSpPr>
            <a:grpSpLocks/>
          </p:cNvGrpSpPr>
          <p:nvPr/>
        </p:nvGrpSpPr>
        <p:grpSpPr bwMode="auto">
          <a:xfrm>
            <a:off x="4800600" y="2667000"/>
            <a:ext cx="457200" cy="457200"/>
            <a:chOff x="1968" y="1728"/>
            <a:chExt cx="288" cy="288"/>
          </a:xfrm>
        </p:grpSpPr>
        <p:sp>
          <p:nvSpPr>
            <p:cNvPr id="47171"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72"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7116" name="Group 18"/>
          <p:cNvGrpSpPr>
            <a:grpSpLocks/>
          </p:cNvGrpSpPr>
          <p:nvPr/>
        </p:nvGrpSpPr>
        <p:grpSpPr bwMode="auto">
          <a:xfrm>
            <a:off x="6400800" y="2667000"/>
            <a:ext cx="457200" cy="457200"/>
            <a:chOff x="1968" y="1728"/>
            <a:chExt cx="288" cy="288"/>
          </a:xfrm>
        </p:grpSpPr>
        <p:sp>
          <p:nvSpPr>
            <p:cNvPr id="47169"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70"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7117"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8"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7119"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20"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7121"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22"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7123"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24"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7125" name="Group 29"/>
          <p:cNvGrpSpPr>
            <a:grpSpLocks/>
          </p:cNvGrpSpPr>
          <p:nvPr/>
        </p:nvGrpSpPr>
        <p:grpSpPr bwMode="auto">
          <a:xfrm>
            <a:off x="4343400" y="3505200"/>
            <a:ext cx="457200" cy="457200"/>
            <a:chOff x="1968" y="1728"/>
            <a:chExt cx="288" cy="288"/>
          </a:xfrm>
        </p:grpSpPr>
        <p:sp>
          <p:nvSpPr>
            <p:cNvPr id="47167"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8"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7126" name="Group 32"/>
          <p:cNvGrpSpPr>
            <a:grpSpLocks/>
          </p:cNvGrpSpPr>
          <p:nvPr/>
        </p:nvGrpSpPr>
        <p:grpSpPr bwMode="auto">
          <a:xfrm>
            <a:off x="5257800" y="3505200"/>
            <a:ext cx="457200" cy="457200"/>
            <a:chOff x="1968" y="1728"/>
            <a:chExt cx="288" cy="288"/>
          </a:xfrm>
        </p:grpSpPr>
        <p:sp>
          <p:nvSpPr>
            <p:cNvPr id="47165"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6"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7127" name="Group 35"/>
          <p:cNvGrpSpPr>
            <a:grpSpLocks/>
          </p:cNvGrpSpPr>
          <p:nvPr/>
        </p:nvGrpSpPr>
        <p:grpSpPr bwMode="auto">
          <a:xfrm>
            <a:off x="6019800" y="3505200"/>
            <a:ext cx="457200" cy="457200"/>
            <a:chOff x="1968" y="1728"/>
            <a:chExt cx="288" cy="288"/>
          </a:xfrm>
        </p:grpSpPr>
        <p:sp>
          <p:nvSpPr>
            <p:cNvPr id="47163"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4"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7128" name="Group 38"/>
          <p:cNvGrpSpPr>
            <a:grpSpLocks/>
          </p:cNvGrpSpPr>
          <p:nvPr/>
        </p:nvGrpSpPr>
        <p:grpSpPr bwMode="auto">
          <a:xfrm>
            <a:off x="6934200" y="3505200"/>
            <a:ext cx="457200" cy="457200"/>
            <a:chOff x="1968" y="1728"/>
            <a:chExt cx="288" cy="288"/>
          </a:xfrm>
        </p:grpSpPr>
        <p:sp>
          <p:nvSpPr>
            <p:cNvPr id="47161"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2"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7129"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4"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5"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6"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7"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8"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1"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2"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4"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45"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6"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7"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8"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9"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50"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51"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2"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3"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4"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5"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6"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9" name="Group 73"/>
          <p:cNvGrpSpPr>
            <a:grpSpLocks/>
          </p:cNvGrpSpPr>
          <p:nvPr/>
        </p:nvGrpSpPr>
        <p:grpSpPr bwMode="auto">
          <a:xfrm>
            <a:off x="4495800" y="1054100"/>
            <a:ext cx="3276600" cy="806450"/>
            <a:chOff x="2832" y="664"/>
            <a:chExt cx="2064" cy="508"/>
          </a:xfrm>
        </p:grpSpPr>
        <p:sp>
          <p:nvSpPr>
            <p:cNvPr id="47158" name="Freeform 70"/>
            <p:cNvSpPr>
              <a:spLocks/>
            </p:cNvSpPr>
            <p:nvPr/>
          </p:nvSpPr>
          <p:spPr bwMode="auto">
            <a:xfrm>
              <a:off x="2832" y="664"/>
              <a:ext cx="768" cy="488"/>
            </a:xfrm>
            <a:custGeom>
              <a:avLst/>
              <a:gdLst>
                <a:gd name="T0" fmla="*/ 0 w 768"/>
                <a:gd name="T1" fmla="*/ 56 h 488"/>
                <a:gd name="T2" fmla="*/ 336 w 768"/>
                <a:gd name="T3" fmla="*/ 8 h 488"/>
                <a:gd name="T4" fmla="*/ 624 w 768"/>
                <a:gd name="T5" fmla="*/ 104 h 488"/>
                <a:gd name="T6" fmla="*/ 768 w 768"/>
                <a:gd name="T7" fmla="*/ 488 h 488"/>
                <a:gd name="T8" fmla="*/ 0 60000 65536"/>
                <a:gd name="T9" fmla="*/ 0 60000 65536"/>
                <a:gd name="T10" fmla="*/ 0 60000 65536"/>
                <a:gd name="T11" fmla="*/ 0 60000 65536"/>
                <a:gd name="T12" fmla="*/ 0 w 768"/>
                <a:gd name="T13" fmla="*/ 0 h 488"/>
                <a:gd name="T14" fmla="*/ 768 w 768"/>
                <a:gd name="T15" fmla="*/ 488 h 488"/>
              </a:gdLst>
              <a:ahLst/>
              <a:cxnLst>
                <a:cxn ang="T8">
                  <a:pos x="T0" y="T1"/>
                </a:cxn>
                <a:cxn ang="T9">
                  <a:pos x="T2" y="T3"/>
                </a:cxn>
                <a:cxn ang="T10">
                  <a:pos x="T4" y="T5"/>
                </a:cxn>
                <a:cxn ang="T11">
                  <a:pos x="T6" y="T7"/>
                </a:cxn>
              </a:cxnLst>
              <a:rect l="T12" t="T13" r="T14" b="T15"/>
              <a:pathLst>
                <a:path w="768" h="488">
                  <a:moveTo>
                    <a:pt x="0" y="56"/>
                  </a:moveTo>
                  <a:cubicBezTo>
                    <a:pt x="116" y="28"/>
                    <a:pt x="232" y="0"/>
                    <a:pt x="336" y="8"/>
                  </a:cubicBezTo>
                  <a:cubicBezTo>
                    <a:pt x="440" y="16"/>
                    <a:pt x="552" y="24"/>
                    <a:pt x="624" y="104"/>
                  </a:cubicBezTo>
                  <a:cubicBezTo>
                    <a:pt x="696" y="184"/>
                    <a:pt x="732" y="336"/>
                    <a:pt x="768" y="488"/>
                  </a:cubicBezTo>
                </a:path>
              </a:pathLst>
            </a:custGeom>
            <a:noFill/>
            <a:ln w="9525">
              <a:solidFill>
                <a:srgbClr val="FF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59" name="Line 71"/>
            <p:cNvSpPr>
              <a:spLocks noChangeShapeType="1"/>
            </p:cNvSpPr>
            <p:nvPr/>
          </p:nvSpPr>
          <p:spPr bwMode="auto">
            <a:xfrm>
              <a:off x="3648" y="1008"/>
              <a:ext cx="384"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0" name="Text Box 72"/>
            <p:cNvSpPr txBox="1">
              <a:spLocks noChangeArrowheads="1"/>
            </p:cNvSpPr>
            <p:nvPr/>
          </p:nvSpPr>
          <p:spPr bwMode="auto">
            <a:xfrm>
              <a:off x="4128" y="768"/>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向纵深移动到</a:t>
              </a:r>
              <a:r>
                <a:rPr lang="en-US" altLang="zh-CN"/>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1"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8132"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3"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48134" name="Oval 9"/>
          <p:cNvSpPr>
            <a:spLocks noChangeArrowheads="1"/>
          </p:cNvSpPr>
          <p:nvPr/>
        </p:nvSpPr>
        <p:spPr bwMode="auto">
          <a:xfrm>
            <a:off x="54864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5" name="Text Box 10"/>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48136"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7"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8138"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9"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48140" name="Oval 16"/>
          <p:cNvSpPr>
            <a:spLocks noChangeArrowheads="1"/>
          </p:cNvSpPr>
          <p:nvPr/>
        </p:nvSpPr>
        <p:spPr bwMode="auto">
          <a:xfrm>
            <a:off x="48006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1" name="Text Box 17"/>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48142" name="Oval 19"/>
          <p:cNvSpPr>
            <a:spLocks noChangeArrowheads="1"/>
          </p:cNvSpPr>
          <p:nvPr/>
        </p:nvSpPr>
        <p:spPr bwMode="auto">
          <a:xfrm>
            <a:off x="64008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3" name="Text Box 20"/>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48144"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5"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8146"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7"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8148"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9"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8150"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1"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48152" name="Oval 30"/>
          <p:cNvSpPr>
            <a:spLocks noChangeArrowheads="1"/>
          </p:cNvSpPr>
          <p:nvPr/>
        </p:nvSpPr>
        <p:spPr bwMode="auto">
          <a:xfrm>
            <a:off x="43434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3" name="Text Box 31"/>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48154" name="Oval 33"/>
          <p:cNvSpPr>
            <a:spLocks noChangeArrowheads="1"/>
          </p:cNvSpPr>
          <p:nvPr/>
        </p:nvSpPr>
        <p:spPr bwMode="auto">
          <a:xfrm>
            <a:off x="5257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5" name="Text Box 34"/>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48156" name="Oval 36"/>
          <p:cNvSpPr>
            <a:spLocks noChangeArrowheads="1"/>
          </p:cNvSpPr>
          <p:nvPr/>
        </p:nvSpPr>
        <p:spPr bwMode="auto">
          <a:xfrm>
            <a:off x="6019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7" name="Text Box 37"/>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48158" name="Oval 39"/>
          <p:cNvSpPr>
            <a:spLocks noChangeArrowheads="1"/>
          </p:cNvSpPr>
          <p:nvPr/>
        </p:nvSpPr>
        <p:spPr bwMode="auto">
          <a:xfrm>
            <a:off x="69342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9" name="Text Box 40"/>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48160"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5"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9"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5"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76"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7"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8"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9"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80"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81"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82"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3"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4"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5"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6"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7"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2" name="Group 74"/>
          <p:cNvGrpSpPr>
            <a:grpSpLocks/>
          </p:cNvGrpSpPr>
          <p:nvPr/>
        </p:nvGrpSpPr>
        <p:grpSpPr bwMode="auto">
          <a:xfrm>
            <a:off x="4572000" y="457200"/>
            <a:ext cx="3657600" cy="1371600"/>
            <a:chOff x="2880" y="288"/>
            <a:chExt cx="2304" cy="864"/>
          </a:xfrm>
        </p:grpSpPr>
        <p:sp>
          <p:nvSpPr>
            <p:cNvPr id="48194" name="Text Box 71"/>
            <p:cNvSpPr txBox="1">
              <a:spLocks noChangeArrowheads="1"/>
            </p:cNvSpPr>
            <p:nvPr/>
          </p:nvSpPr>
          <p:spPr bwMode="auto">
            <a:xfrm>
              <a:off x="3792" y="288"/>
              <a:ext cx="1392"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此时</a:t>
              </a:r>
            </a:p>
            <a:p>
              <a:pPr eaLnBrk="1" hangingPunct="1">
                <a:spcBef>
                  <a:spcPct val="50000"/>
                </a:spcBef>
              </a:pPr>
              <a:r>
                <a:rPr lang="en-US" altLang="zh-CN"/>
                <a:t>A</a:t>
              </a:r>
              <a:r>
                <a:rPr lang="zh-CN" altLang="en-US"/>
                <a:t>、</a:t>
              </a:r>
              <a:r>
                <a:rPr lang="en-US" altLang="zh-CN"/>
                <a:t>C</a:t>
              </a:r>
              <a:r>
                <a:rPr lang="zh-CN" altLang="en-US"/>
                <a:t>为活结点</a:t>
              </a:r>
            </a:p>
            <a:p>
              <a:pPr eaLnBrk="1" hangingPunct="1">
                <a:spcBef>
                  <a:spcPct val="50000"/>
                </a:spcBef>
              </a:pPr>
              <a:r>
                <a:rPr lang="en-US" altLang="zh-CN"/>
                <a:t>C</a:t>
              </a:r>
              <a:r>
                <a:rPr lang="zh-CN" altLang="en-US"/>
                <a:t>为当前扩展结点</a:t>
              </a:r>
            </a:p>
          </p:txBody>
        </p:sp>
        <p:sp>
          <p:nvSpPr>
            <p:cNvPr id="48195" name="Line 72"/>
            <p:cNvSpPr>
              <a:spLocks noChangeShapeType="1"/>
            </p:cNvSpPr>
            <p:nvPr/>
          </p:nvSpPr>
          <p:spPr bwMode="auto">
            <a:xfrm flipV="1">
              <a:off x="2880" y="720"/>
              <a:ext cx="816" cy="48"/>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6" name="Line 73"/>
            <p:cNvSpPr>
              <a:spLocks noChangeShapeType="1"/>
            </p:cNvSpPr>
            <p:nvPr/>
          </p:nvSpPr>
          <p:spPr bwMode="auto">
            <a:xfrm flipV="1">
              <a:off x="3648" y="960"/>
              <a:ext cx="192" cy="192"/>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6156" name="Text Box 76"/>
          <p:cNvSpPr txBox="1">
            <a:spLocks noChangeArrowheads="1"/>
          </p:cNvSpPr>
          <p:nvPr/>
        </p:nvSpPr>
        <p:spPr bwMode="auto">
          <a:xfrm>
            <a:off x="914400" y="52578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此时，背包的剩余容量为</a:t>
            </a:r>
            <a:r>
              <a:rPr lang="en-US" altLang="zh-CN"/>
              <a:t>r=30</a:t>
            </a:r>
            <a:r>
              <a:rPr lang="zh-CN" altLang="en-US"/>
              <a:t>，获取的价值为</a:t>
            </a:r>
            <a:r>
              <a:rPr lang="en-US" altLang="zh-CN"/>
              <a:t>0</a:t>
            </a:r>
          </a:p>
        </p:txBody>
      </p:sp>
      <p:grpSp>
        <p:nvGrpSpPr>
          <p:cNvPr id="3" name="Group 81"/>
          <p:cNvGrpSpPr>
            <a:grpSpLocks/>
          </p:cNvGrpSpPr>
          <p:nvPr/>
        </p:nvGrpSpPr>
        <p:grpSpPr bwMode="auto">
          <a:xfrm>
            <a:off x="4800600" y="2057400"/>
            <a:ext cx="2362200" cy="3125788"/>
            <a:chOff x="3024" y="1296"/>
            <a:chExt cx="1488" cy="1969"/>
          </a:xfrm>
        </p:grpSpPr>
        <p:sp>
          <p:nvSpPr>
            <p:cNvPr id="48191" name="Text Box 78"/>
            <p:cNvSpPr txBox="1">
              <a:spLocks noChangeArrowheads="1"/>
            </p:cNvSpPr>
            <p:nvPr/>
          </p:nvSpPr>
          <p:spPr bwMode="auto">
            <a:xfrm>
              <a:off x="3168" y="2688"/>
              <a:ext cx="13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假定沿纵深方向进行搜索时，选择先移至结点</a:t>
              </a:r>
              <a:r>
                <a:rPr lang="en-US" altLang="zh-CN" b="1">
                  <a:solidFill>
                    <a:srgbClr val="000099"/>
                  </a:solidFill>
                </a:rPr>
                <a:t>F</a:t>
              </a:r>
            </a:p>
          </p:txBody>
        </p:sp>
        <p:sp>
          <p:nvSpPr>
            <p:cNvPr id="48192" name="Freeform 79"/>
            <p:cNvSpPr>
              <a:spLocks/>
            </p:cNvSpPr>
            <p:nvPr/>
          </p:nvSpPr>
          <p:spPr bwMode="auto">
            <a:xfrm>
              <a:off x="3024" y="1296"/>
              <a:ext cx="432" cy="480"/>
            </a:xfrm>
            <a:custGeom>
              <a:avLst/>
              <a:gdLst>
                <a:gd name="T0" fmla="*/ 243 w 768"/>
                <a:gd name="T1" fmla="*/ 0 h 480"/>
                <a:gd name="T2" fmla="*/ 91 w 768"/>
                <a:gd name="T3" fmla="*/ 48 h 480"/>
                <a:gd name="T4" fmla="*/ 15 w 768"/>
                <a:gd name="T5" fmla="*/ 192 h 480"/>
                <a:gd name="T6" fmla="*/ 0 w 768"/>
                <a:gd name="T7" fmla="*/ 48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768" y="0"/>
                  </a:moveTo>
                  <a:cubicBezTo>
                    <a:pt x="588" y="8"/>
                    <a:pt x="408" y="16"/>
                    <a:pt x="288" y="48"/>
                  </a:cubicBezTo>
                  <a:cubicBezTo>
                    <a:pt x="168" y="80"/>
                    <a:pt x="96" y="120"/>
                    <a:pt x="48" y="192"/>
                  </a:cubicBezTo>
                  <a:cubicBezTo>
                    <a:pt x="0" y="264"/>
                    <a:pt x="0" y="372"/>
                    <a:pt x="0" y="480"/>
                  </a:cubicBezTo>
                </a:path>
              </a:pathLst>
            </a:custGeom>
            <a:noFill/>
            <a:ln w="9525">
              <a:solidFill>
                <a:srgbClr val="FF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93" name="Line 80"/>
            <p:cNvSpPr>
              <a:spLocks noChangeShapeType="1"/>
            </p:cNvSpPr>
            <p:nvPr/>
          </p:nvSpPr>
          <p:spPr bwMode="auto">
            <a:xfrm flipH="1" flipV="1">
              <a:off x="3168" y="2064"/>
              <a:ext cx="48" cy="624"/>
            </a:xfrm>
            <a:prstGeom prst="line">
              <a:avLst/>
            </a:prstGeom>
            <a:noFill/>
            <a:ln w="9525">
              <a:solidFill>
                <a:srgbClr val="00008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156"/>
                                        </p:tgtEl>
                                        <p:attrNameLst>
                                          <p:attrName>style.visibility</p:attrName>
                                        </p:attrNameLst>
                                      </p:cBhvr>
                                      <p:to>
                                        <p:strVal val="visible"/>
                                      </p:to>
                                    </p:set>
                                    <p:animEffect transition="in" filter="dissolve">
                                      <p:cBhvr>
                                        <p:cTn id="12" dur="500"/>
                                        <p:tgtEl>
                                          <p:spTgt spid="46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55"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9156"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57"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49158" name="Oval 8"/>
          <p:cNvSpPr>
            <a:spLocks noChangeArrowheads="1"/>
          </p:cNvSpPr>
          <p:nvPr/>
        </p:nvSpPr>
        <p:spPr bwMode="auto">
          <a:xfrm>
            <a:off x="5486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59"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49160"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1"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9162"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3"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49164" name="Oval 14"/>
          <p:cNvSpPr>
            <a:spLocks noChangeArrowheads="1"/>
          </p:cNvSpPr>
          <p:nvPr/>
        </p:nvSpPr>
        <p:spPr bwMode="auto">
          <a:xfrm>
            <a:off x="4800600" y="2667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5"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49166" name="Oval 16"/>
          <p:cNvSpPr>
            <a:spLocks noChangeArrowheads="1"/>
          </p:cNvSpPr>
          <p:nvPr/>
        </p:nvSpPr>
        <p:spPr bwMode="auto">
          <a:xfrm>
            <a:off x="64008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7"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49168"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9"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9170"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1"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9172"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3"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9174"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5"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49176" name="Oval 26"/>
          <p:cNvSpPr>
            <a:spLocks noChangeArrowheads="1"/>
          </p:cNvSpPr>
          <p:nvPr/>
        </p:nvSpPr>
        <p:spPr bwMode="auto">
          <a:xfrm>
            <a:off x="43434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7"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49178" name="Oval 28"/>
          <p:cNvSpPr>
            <a:spLocks noChangeArrowheads="1"/>
          </p:cNvSpPr>
          <p:nvPr/>
        </p:nvSpPr>
        <p:spPr bwMode="auto">
          <a:xfrm>
            <a:off x="5257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9"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49180" name="Oval 30"/>
          <p:cNvSpPr>
            <a:spLocks noChangeArrowheads="1"/>
          </p:cNvSpPr>
          <p:nvPr/>
        </p:nvSpPr>
        <p:spPr bwMode="auto">
          <a:xfrm>
            <a:off x="6019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81"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49182" name="Oval 32"/>
          <p:cNvSpPr>
            <a:spLocks noChangeArrowheads="1"/>
          </p:cNvSpPr>
          <p:nvPr/>
        </p:nvSpPr>
        <p:spPr bwMode="auto">
          <a:xfrm>
            <a:off x="69342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83"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49184" name="Line 34"/>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35"/>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36"/>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37"/>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38"/>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Line 39"/>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0" name="Line 40"/>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41"/>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Line 42"/>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43"/>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Line 44"/>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Line 45"/>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Line 46"/>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Line 47"/>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199"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0"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1"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2"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3"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4"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5"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6"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7"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8"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9"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10"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11"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12" name="Text Box 63"/>
          <p:cNvSpPr txBox="1">
            <a:spLocks noChangeArrowheads="1"/>
          </p:cNvSpPr>
          <p:nvPr/>
        </p:nvSpPr>
        <p:spPr bwMode="auto">
          <a:xfrm>
            <a:off x="5486400" y="457200"/>
            <a:ext cx="2743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此时</a:t>
            </a:r>
          </a:p>
          <a:p>
            <a:pPr eaLnBrk="1" hangingPunct="1">
              <a:spcBef>
                <a:spcPct val="50000"/>
              </a:spcBef>
            </a:pPr>
            <a:r>
              <a:rPr lang="en-US" altLang="zh-CN"/>
              <a:t>A</a:t>
            </a:r>
            <a:r>
              <a:rPr lang="zh-CN" altLang="en-US"/>
              <a:t>、</a:t>
            </a:r>
            <a:r>
              <a:rPr lang="en-US" altLang="zh-CN"/>
              <a:t>C</a:t>
            </a:r>
            <a:r>
              <a:rPr lang="zh-CN" altLang="en-US"/>
              <a:t>、</a:t>
            </a:r>
            <a:r>
              <a:rPr lang="en-US" altLang="zh-CN"/>
              <a:t>F</a:t>
            </a:r>
            <a:r>
              <a:rPr lang="zh-CN" altLang="en-US"/>
              <a:t>为活结点</a:t>
            </a:r>
          </a:p>
          <a:p>
            <a:pPr eaLnBrk="1" hangingPunct="1">
              <a:spcBef>
                <a:spcPct val="50000"/>
              </a:spcBef>
            </a:pPr>
            <a:r>
              <a:rPr lang="en-US" altLang="zh-CN"/>
              <a:t>F</a:t>
            </a:r>
            <a:r>
              <a:rPr lang="zh-CN" altLang="en-US"/>
              <a:t>为当前扩展结点</a:t>
            </a:r>
          </a:p>
        </p:txBody>
      </p:sp>
      <p:sp>
        <p:nvSpPr>
          <p:cNvPr id="47170" name="Text Box 66"/>
          <p:cNvSpPr txBox="1">
            <a:spLocks noChangeArrowheads="1"/>
          </p:cNvSpPr>
          <p:nvPr/>
        </p:nvSpPr>
        <p:spPr bwMode="auto">
          <a:xfrm>
            <a:off x="914400" y="49530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此时，背包的剩余容量为</a:t>
            </a:r>
            <a:r>
              <a:rPr lang="en-US" altLang="zh-CN"/>
              <a:t>r=30-15=15</a:t>
            </a:r>
            <a:r>
              <a:rPr lang="zh-CN" altLang="en-US"/>
              <a:t>，获取的价值为</a:t>
            </a:r>
            <a:r>
              <a:rPr lang="en-US" altLang="zh-CN"/>
              <a:t>25</a:t>
            </a:r>
          </a:p>
        </p:txBody>
      </p:sp>
      <p:grpSp>
        <p:nvGrpSpPr>
          <p:cNvPr id="2" name="Group 71"/>
          <p:cNvGrpSpPr>
            <a:grpSpLocks/>
          </p:cNvGrpSpPr>
          <p:nvPr/>
        </p:nvGrpSpPr>
        <p:grpSpPr bwMode="auto">
          <a:xfrm>
            <a:off x="4267200" y="3352800"/>
            <a:ext cx="3352800" cy="1828800"/>
            <a:chOff x="2688" y="2112"/>
            <a:chExt cx="2112" cy="1152"/>
          </a:xfrm>
        </p:grpSpPr>
        <p:sp>
          <p:nvSpPr>
            <p:cNvPr id="49216" name="Oval 67"/>
            <p:cNvSpPr>
              <a:spLocks noChangeArrowheads="1"/>
            </p:cNvSpPr>
            <p:nvPr/>
          </p:nvSpPr>
          <p:spPr bwMode="auto">
            <a:xfrm>
              <a:off x="2688" y="2112"/>
              <a:ext cx="960" cy="48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49217" name="Group 68"/>
            <p:cNvGrpSpPr>
              <a:grpSpLocks/>
            </p:cNvGrpSpPr>
            <p:nvPr/>
          </p:nvGrpSpPr>
          <p:grpSpPr bwMode="auto">
            <a:xfrm>
              <a:off x="2880" y="2688"/>
              <a:ext cx="1920" cy="576"/>
              <a:chOff x="2352" y="2592"/>
              <a:chExt cx="1920" cy="576"/>
            </a:xfrm>
          </p:grpSpPr>
          <p:sp>
            <p:nvSpPr>
              <p:cNvPr id="49218" name="Line 69"/>
              <p:cNvSpPr>
                <a:spLocks noChangeShapeType="1"/>
              </p:cNvSpPr>
              <p:nvPr/>
            </p:nvSpPr>
            <p:spPr bwMode="auto">
              <a:xfrm>
                <a:off x="2688" y="2592"/>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9219" name="Text Box 70"/>
              <p:cNvSpPr txBox="1">
                <a:spLocks noChangeArrowheads="1"/>
              </p:cNvSpPr>
              <p:nvPr/>
            </p:nvSpPr>
            <p:spPr bwMode="auto">
              <a:xfrm>
                <a:off x="2352" y="2880"/>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移动方向：</a:t>
                </a:r>
                <a:r>
                  <a:rPr lang="en-US" altLang="zh-CN" sz="2000" b="1">
                    <a:solidFill>
                      <a:srgbClr val="000099"/>
                    </a:solidFill>
                  </a:rPr>
                  <a:t>L or M </a:t>
                </a:r>
                <a:r>
                  <a:rPr lang="zh-CN" altLang="en-US" sz="2400" b="1">
                    <a:solidFill>
                      <a:srgbClr val="FF0000"/>
                    </a:solidFill>
                  </a:rPr>
                  <a:t>？</a:t>
                </a:r>
              </a:p>
            </p:txBody>
          </p:sp>
        </p:grpSp>
      </p:grpSp>
      <p:sp>
        <p:nvSpPr>
          <p:cNvPr id="47176" name="Text Box 72"/>
          <p:cNvSpPr txBox="1">
            <a:spLocks noChangeArrowheads="1"/>
          </p:cNvSpPr>
          <p:nvPr/>
        </p:nvSpPr>
        <p:spPr bwMode="auto">
          <a:xfrm>
            <a:off x="914400" y="58674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移向结点</a:t>
            </a:r>
            <a:r>
              <a:rPr lang="en-US" altLang="zh-CN"/>
              <a:t>L</a:t>
            </a:r>
            <a:r>
              <a:rPr lang="zh-CN" altLang="en-US"/>
              <a:t>、</a:t>
            </a:r>
            <a:r>
              <a:rPr lang="en-US" altLang="zh-CN"/>
              <a:t>M</a:t>
            </a:r>
            <a:r>
              <a:rPr lang="zh-CN" altLang="en-US"/>
              <a:t>都可行（都在容量允许范围内）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170"/>
                                        </p:tgtEl>
                                        <p:attrNameLst>
                                          <p:attrName>style.visibility</p:attrName>
                                        </p:attrNameLst>
                                      </p:cBhvr>
                                      <p:to>
                                        <p:strVal val="visible"/>
                                      </p:to>
                                    </p:set>
                                    <p:animEffect transition="in" filter="randombar(horizontal)">
                                      <p:cBhvr>
                                        <p:cTn id="7" dur="500"/>
                                        <p:tgtEl>
                                          <p:spTgt spid="4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176"/>
                                        </p:tgtEl>
                                        <p:attrNameLst>
                                          <p:attrName>style.visibility</p:attrName>
                                        </p:attrNameLst>
                                      </p:cBhvr>
                                      <p:to>
                                        <p:strVal val="visible"/>
                                      </p:to>
                                    </p:set>
                                    <p:animEffect transition="in" filter="dissolve">
                                      <p:cBhvr>
                                        <p:cTn id="17" dur="500"/>
                                        <p:tgtEl>
                                          <p:spTgt spid="4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0" grpId="0"/>
      <p:bldP spid="471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79"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50180"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1"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50182" name="Oval 8"/>
          <p:cNvSpPr>
            <a:spLocks noChangeArrowheads="1"/>
          </p:cNvSpPr>
          <p:nvPr/>
        </p:nvSpPr>
        <p:spPr bwMode="auto">
          <a:xfrm>
            <a:off x="5486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3"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50184"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5"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50186"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7"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50188" name="Oval 14"/>
          <p:cNvSpPr>
            <a:spLocks noChangeArrowheads="1"/>
          </p:cNvSpPr>
          <p:nvPr/>
        </p:nvSpPr>
        <p:spPr bwMode="auto">
          <a:xfrm>
            <a:off x="4800600" y="2667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9"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50190" name="Oval 16"/>
          <p:cNvSpPr>
            <a:spLocks noChangeArrowheads="1"/>
          </p:cNvSpPr>
          <p:nvPr/>
        </p:nvSpPr>
        <p:spPr bwMode="auto">
          <a:xfrm>
            <a:off x="64008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1"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50192"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3"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50194"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5"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50196"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7"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50198"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9"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50200" name="Oval 26"/>
          <p:cNvSpPr>
            <a:spLocks noChangeArrowheads="1"/>
          </p:cNvSpPr>
          <p:nvPr/>
        </p:nvSpPr>
        <p:spPr bwMode="auto">
          <a:xfrm>
            <a:off x="4343400" y="35052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1"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50202" name="Oval 28"/>
          <p:cNvSpPr>
            <a:spLocks noChangeArrowheads="1"/>
          </p:cNvSpPr>
          <p:nvPr/>
        </p:nvSpPr>
        <p:spPr bwMode="auto">
          <a:xfrm>
            <a:off x="5257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3"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50204" name="Oval 30"/>
          <p:cNvSpPr>
            <a:spLocks noChangeArrowheads="1"/>
          </p:cNvSpPr>
          <p:nvPr/>
        </p:nvSpPr>
        <p:spPr bwMode="auto">
          <a:xfrm>
            <a:off x="6019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5"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50206" name="Oval 32"/>
          <p:cNvSpPr>
            <a:spLocks noChangeArrowheads="1"/>
          </p:cNvSpPr>
          <p:nvPr/>
        </p:nvSpPr>
        <p:spPr bwMode="auto">
          <a:xfrm>
            <a:off x="69342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7"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50208" name="Line 34"/>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Line 35"/>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0" name="Line 36"/>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1" name="Line 37"/>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Line 38"/>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Line 39"/>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Line 40"/>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5" name="Line 41"/>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6" name="Line 42"/>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43"/>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44"/>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45"/>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Line 46"/>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1" name="Line 47"/>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2"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3"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24"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5"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6"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7"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8"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9"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30"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1"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2"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3"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4"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5"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50236" name="Group 64"/>
          <p:cNvGrpSpPr>
            <a:grpSpLocks/>
          </p:cNvGrpSpPr>
          <p:nvPr/>
        </p:nvGrpSpPr>
        <p:grpSpPr bwMode="auto">
          <a:xfrm>
            <a:off x="4343400" y="4114800"/>
            <a:ext cx="3048000" cy="854075"/>
            <a:chOff x="2352" y="2592"/>
            <a:chExt cx="1920" cy="538"/>
          </a:xfrm>
        </p:grpSpPr>
        <p:sp>
          <p:nvSpPr>
            <p:cNvPr id="50237" name="Line 65"/>
            <p:cNvSpPr>
              <a:spLocks noChangeShapeType="1"/>
            </p:cNvSpPr>
            <p:nvPr/>
          </p:nvSpPr>
          <p:spPr bwMode="auto">
            <a:xfrm>
              <a:off x="2688" y="2592"/>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0238" name="Text Box 66"/>
            <p:cNvSpPr txBox="1">
              <a:spLocks noChangeArrowheads="1"/>
            </p:cNvSpPr>
            <p:nvPr/>
          </p:nvSpPr>
          <p:spPr bwMode="auto">
            <a:xfrm>
              <a:off x="2352" y="2880"/>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000099"/>
                  </a:solidFill>
                </a:rPr>
                <a:t>(0,1,1)</a:t>
              </a:r>
              <a:r>
                <a:rPr lang="zh-CN" altLang="en-US" sz="2000" b="1">
                  <a:solidFill>
                    <a:srgbClr val="000099"/>
                  </a:solidFill>
                </a:rPr>
                <a:t>为一可行解</a:t>
              </a:r>
              <a:endParaRPr lang="zh-CN" altLang="en-US" sz="2400" b="1">
                <a:solidFill>
                  <a:srgbClr val="FF0000"/>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提纲</a:t>
            </a:r>
          </a:p>
        </p:txBody>
      </p:sp>
      <p:sp>
        <p:nvSpPr>
          <p:cNvPr id="23555" name="Rectangle 3"/>
          <p:cNvSpPr>
            <a:spLocks noGrp="1" noChangeArrowheads="1"/>
          </p:cNvSpPr>
          <p:nvPr>
            <p:ph type="body" idx="1"/>
          </p:nvPr>
        </p:nvSpPr>
        <p:spPr/>
        <p:txBody>
          <a:bodyPr/>
          <a:lstStyle/>
          <a:p>
            <a:pPr eaLnBrk="1" hangingPunct="1"/>
            <a:r>
              <a:rPr lang="zh-CN" altLang="en-US" smtClean="0"/>
              <a:t>两个有趣的问题</a:t>
            </a:r>
          </a:p>
          <a:p>
            <a:pPr eaLnBrk="1" hangingPunct="1"/>
            <a:r>
              <a:rPr lang="zh-CN" altLang="en-US" smtClean="0"/>
              <a:t>回溯法的算法框架</a:t>
            </a:r>
          </a:p>
          <a:p>
            <a:pPr eaLnBrk="1" hangingPunct="1"/>
            <a:r>
              <a:rPr lang="zh-CN" altLang="en-US" smtClean="0"/>
              <a:t>实例分析</a:t>
            </a:r>
          </a:p>
          <a:p>
            <a:pPr eaLnBrk="1" hangingPunct="1"/>
            <a:r>
              <a:rPr lang="zh-CN" altLang="en-US" smtClean="0"/>
              <a:t>回溯法的效率分析</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4"/>
          <p:cNvSpPr>
            <a:spLocks noChangeArrowheads="1"/>
          </p:cNvSpPr>
          <p:nvPr/>
        </p:nvSpPr>
        <p:spPr bwMode="auto">
          <a:xfrm>
            <a:off x="3962400" y="9906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51204"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51206" name="Oval 8"/>
          <p:cNvSpPr>
            <a:spLocks noChangeArrowheads="1"/>
          </p:cNvSpPr>
          <p:nvPr/>
        </p:nvSpPr>
        <p:spPr bwMode="auto">
          <a:xfrm>
            <a:off x="5486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7"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51208"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9"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51210"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1"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51212" name="Oval 14"/>
          <p:cNvSpPr>
            <a:spLocks noChangeArrowheads="1"/>
          </p:cNvSpPr>
          <p:nvPr/>
        </p:nvSpPr>
        <p:spPr bwMode="auto">
          <a:xfrm>
            <a:off x="4800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3"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51214" name="Oval 16"/>
          <p:cNvSpPr>
            <a:spLocks noChangeArrowheads="1"/>
          </p:cNvSpPr>
          <p:nvPr/>
        </p:nvSpPr>
        <p:spPr bwMode="auto">
          <a:xfrm>
            <a:off x="64008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5"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51216"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7"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51218"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9"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51220"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1"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51222"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3"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51224" name="Oval 26"/>
          <p:cNvSpPr>
            <a:spLocks noChangeArrowheads="1"/>
          </p:cNvSpPr>
          <p:nvPr/>
        </p:nvSpPr>
        <p:spPr bwMode="auto">
          <a:xfrm>
            <a:off x="4343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5"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51226" name="Oval 28"/>
          <p:cNvSpPr>
            <a:spLocks noChangeArrowheads="1"/>
          </p:cNvSpPr>
          <p:nvPr/>
        </p:nvSpPr>
        <p:spPr bwMode="auto">
          <a:xfrm>
            <a:off x="5257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7"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51228" name="Oval 30"/>
          <p:cNvSpPr>
            <a:spLocks noChangeArrowheads="1"/>
          </p:cNvSpPr>
          <p:nvPr/>
        </p:nvSpPr>
        <p:spPr bwMode="auto">
          <a:xfrm>
            <a:off x="6019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9"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51230" name="Oval 32"/>
          <p:cNvSpPr>
            <a:spLocks noChangeArrowheads="1"/>
          </p:cNvSpPr>
          <p:nvPr/>
        </p:nvSpPr>
        <p:spPr bwMode="auto">
          <a:xfrm>
            <a:off x="69342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31"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51232" name="Line 34"/>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35"/>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Line 36"/>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37"/>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Line 38"/>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39"/>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Line 40"/>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Line 41"/>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Line 42"/>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43"/>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44"/>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45"/>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46"/>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47"/>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47"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48"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49"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0"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1"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2"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3"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4"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5"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6"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7"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8"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9"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60" name="Text Box 62"/>
          <p:cNvSpPr txBox="1">
            <a:spLocks noChangeArrowheads="1"/>
          </p:cNvSpPr>
          <p:nvPr/>
        </p:nvSpPr>
        <p:spPr bwMode="auto">
          <a:xfrm>
            <a:off x="990600" y="4572000"/>
            <a:ext cx="6629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按上述规则进行解空间搜索，直到所有的结点都成为死结点</a:t>
            </a:r>
          </a:p>
          <a:p>
            <a:pPr eaLnBrk="1" hangingPunct="1">
              <a:spcBef>
                <a:spcPct val="50000"/>
              </a:spcBef>
            </a:pPr>
            <a:r>
              <a:rPr lang="zh-CN" altLang="en-US"/>
              <a:t>此时共获得</a:t>
            </a:r>
            <a:r>
              <a:rPr lang="en-US" altLang="zh-CN"/>
              <a:t>4</a:t>
            </a:r>
            <a:r>
              <a:rPr lang="zh-CN" altLang="en-US"/>
              <a:t>个可行解：</a:t>
            </a:r>
          </a:p>
          <a:p>
            <a:pPr eaLnBrk="1" hangingPunct="1">
              <a:spcBef>
                <a:spcPct val="50000"/>
              </a:spcBef>
            </a:pPr>
            <a:r>
              <a:rPr lang="en-US" altLang="zh-CN" b="1">
                <a:solidFill>
                  <a:srgbClr val="000099"/>
                </a:solidFill>
              </a:rPr>
              <a:t>(1,0,0)</a:t>
            </a:r>
            <a:r>
              <a:rPr lang="zh-CN" altLang="en-US" b="1">
                <a:solidFill>
                  <a:srgbClr val="000099"/>
                </a:solidFill>
              </a:rPr>
              <a:t>，</a:t>
            </a:r>
            <a:r>
              <a:rPr lang="en-US" altLang="zh-CN" b="1">
                <a:solidFill>
                  <a:srgbClr val="000099"/>
                </a:solidFill>
              </a:rPr>
              <a:t>(0,1,1)</a:t>
            </a:r>
            <a:r>
              <a:rPr lang="zh-CN" altLang="en-US" b="1">
                <a:solidFill>
                  <a:srgbClr val="000099"/>
                </a:solidFill>
              </a:rPr>
              <a:t>，</a:t>
            </a:r>
            <a:r>
              <a:rPr lang="en-US" altLang="zh-CN" b="1">
                <a:solidFill>
                  <a:srgbClr val="000099"/>
                </a:solidFill>
              </a:rPr>
              <a:t>(0,1,0)</a:t>
            </a:r>
            <a:r>
              <a:rPr lang="zh-CN" altLang="en-US" b="1">
                <a:solidFill>
                  <a:srgbClr val="000099"/>
                </a:solidFill>
              </a:rPr>
              <a:t>，</a:t>
            </a:r>
            <a:r>
              <a:rPr lang="en-US" altLang="zh-CN" b="1">
                <a:solidFill>
                  <a:srgbClr val="000099"/>
                </a:solidFill>
              </a:rPr>
              <a:t>(0,0,1)</a:t>
            </a:r>
            <a:r>
              <a:rPr lang="zh-CN" altLang="en-US" b="1">
                <a:solidFill>
                  <a:srgbClr val="000099"/>
                </a:solidFill>
              </a:rPr>
              <a:t>，</a:t>
            </a:r>
            <a:r>
              <a:rPr lang="en-US" altLang="zh-CN" b="1">
                <a:solidFill>
                  <a:srgbClr val="000099"/>
                </a:solidFill>
              </a:rPr>
              <a:t>(0,0,0)</a:t>
            </a:r>
          </a:p>
          <a:p>
            <a:pPr eaLnBrk="1" hangingPunct="1">
              <a:spcBef>
                <a:spcPct val="50000"/>
              </a:spcBef>
            </a:pPr>
            <a:r>
              <a:rPr lang="zh-CN" altLang="en-US" b="1">
                <a:solidFill>
                  <a:srgbClr val="FF0000"/>
                </a:solidFill>
              </a:rPr>
              <a:t>其中</a:t>
            </a:r>
            <a:r>
              <a:rPr lang="en-US" altLang="zh-CN" b="1">
                <a:solidFill>
                  <a:srgbClr val="FF0000"/>
                </a:solidFill>
              </a:rPr>
              <a:t>(0,1,1)</a:t>
            </a:r>
            <a:r>
              <a:rPr lang="zh-CN" altLang="en-US" b="1">
                <a:solidFill>
                  <a:srgbClr val="FF0000"/>
                </a:solidFill>
              </a:rPr>
              <a:t>为最优解</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如何避免回溯法的无效搜索</a:t>
            </a:r>
          </a:p>
        </p:txBody>
      </p:sp>
      <p:sp>
        <p:nvSpPr>
          <p:cNvPr id="52227" name="Rectangle 3"/>
          <p:cNvSpPr>
            <a:spLocks noGrp="1" noChangeArrowheads="1"/>
          </p:cNvSpPr>
          <p:nvPr>
            <p:ph type="body" idx="1"/>
          </p:nvPr>
        </p:nvSpPr>
        <p:spPr/>
        <p:txBody>
          <a:bodyPr/>
          <a:lstStyle/>
          <a:p>
            <a:pPr eaLnBrk="1" hangingPunct="1"/>
            <a:r>
              <a:rPr lang="zh-CN" altLang="en-US" b="1" smtClean="0">
                <a:solidFill>
                  <a:srgbClr val="000099"/>
                </a:solidFill>
              </a:rPr>
              <a:t>如何避免回溯法的无效搜索</a:t>
            </a:r>
          </a:p>
          <a:p>
            <a:pPr lvl="1" eaLnBrk="1" hangingPunct="1"/>
            <a:r>
              <a:rPr lang="zh-CN" altLang="en-US" smtClean="0"/>
              <a:t>用约束函数在扩展结点处剪去不满足约束的子树；</a:t>
            </a:r>
          </a:p>
          <a:p>
            <a:pPr lvl="2" eaLnBrk="1" hangingPunct="1"/>
            <a:r>
              <a:rPr lang="zh-CN" altLang="en-US" smtClean="0"/>
              <a:t>见</a:t>
            </a:r>
            <a:r>
              <a:rPr lang="en-US" altLang="zh-CN" smtClean="0"/>
              <a:t>0-1</a:t>
            </a:r>
            <a:r>
              <a:rPr lang="zh-CN" altLang="en-US" smtClean="0"/>
              <a:t>背包问题</a:t>
            </a:r>
          </a:p>
          <a:p>
            <a:pPr lvl="1" eaLnBrk="1" hangingPunct="1"/>
            <a:r>
              <a:rPr lang="zh-CN" altLang="en-US" smtClean="0"/>
              <a:t>用限界函数剪去得不到最优解的子树；</a:t>
            </a:r>
          </a:p>
          <a:p>
            <a:pPr lvl="2" eaLnBrk="1" hangingPunct="1"/>
            <a:r>
              <a:rPr lang="zh-CN" altLang="en-US" smtClean="0"/>
              <a:t>见</a:t>
            </a:r>
            <a:r>
              <a:rPr lang="en-US" altLang="zh-CN" smtClean="0"/>
              <a:t>TSP</a:t>
            </a:r>
            <a:r>
              <a:rPr lang="zh-CN" altLang="en-US" smtClean="0"/>
              <a:t>问题</a:t>
            </a:r>
          </a:p>
          <a:p>
            <a:pPr lvl="1" eaLnBrk="1" hangingPunct="1">
              <a:buFont typeface="Wingdings" pitchFamily="2" charset="2"/>
              <a:buNone/>
            </a:pPr>
            <a:r>
              <a:rPr lang="en-US" altLang="zh-CN" smtClean="0"/>
              <a:t>——</a:t>
            </a:r>
            <a:r>
              <a:rPr lang="zh-CN" altLang="en-US" smtClean="0"/>
              <a:t>以上两类函数统称为</a:t>
            </a:r>
            <a:r>
              <a:rPr lang="zh-CN" altLang="en-US" b="1" smtClean="0">
                <a:solidFill>
                  <a:srgbClr val="FF0000"/>
                </a:solidFill>
              </a:rPr>
              <a:t>剪枝函数</a:t>
            </a:r>
            <a:endParaRPr lang="zh-CN" altLang="en-US" smtClean="0"/>
          </a:p>
          <a:p>
            <a:pPr lvl="1" eaLnBrk="1" hangingPunct="1"/>
            <a:endParaRPr lang="en-US" altLang="zh-CN"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回溯法的主要步骤</a:t>
            </a:r>
          </a:p>
        </p:txBody>
      </p:sp>
      <p:sp>
        <p:nvSpPr>
          <p:cNvPr id="53251" name="Rectangle 3"/>
          <p:cNvSpPr>
            <a:spLocks noGrp="1" noChangeArrowheads="1"/>
          </p:cNvSpPr>
          <p:nvPr>
            <p:ph type="body" idx="1"/>
          </p:nvPr>
        </p:nvSpPr>
        <p:spPr/>
        <p:txBody>
          <a:bodyPr/>
          <a:lstStyle/>
          <a:p>
            <a:pPr eaLnBrk="1" hangingPunct="1"/>
            <a:r>
              <a:rPr lang="zh-CN" altLang="en-US" b="1" smtClean="0">
                <a:solidFill>
                  <a:srgbClr val="000099"/>
                </a:solidFill>
              </a:rPr>
              <a:t>回溯法的主要步骤</a:t>
            </a:r>
          </a:p>
          <a:p>
            <a:pPr lvl="1" eaLnBrk="1" hangingPunct="1"/>
            <a:r>
              <a:rPr lang="zh-CN" altLang="en-US" smtClean="0"/>
              <a:t>针对所给问题，定义问题的解空间；</a:t>
            </a:r>
          </a:p>
          <a:p>
            <a:pPr lvl="1" eaLnBrk="1" hangingPunct="1"/>
            <a:r>
              <a:rPr lang="zh-CN" altLang="en-US" smtClean="0"/>
              <a:t>确定易于搜索的解空间结构；</a:t>
            </a:r>
          </a:p>
          <a:p>
            <a:pPr lvl="1" eaLnBrk="1" hangingPunct="1"/>
            <a:r>
              <a:rPr lang="zh-CN" altLang="en-US" smtClean="0"/>
              <a:t>以深度优先方式搜索解空间，并在搜索过程中用剪枝函数避免无效搜索。</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知识点</a:t>
            </a:r>
          </a:p>
        </p:txBody>
      </p:sp>
      <p:sp>
        <p:nvSpPr>
          <p:cNvPr id="54275" name="Rectangle 3"/>
          <p:cNvSpPr>
            <a:spLocks noGrp="1" noChangeArrowheads="1"/>
          </p:cNvSpPr>
          <p:nvPr>
            <p:ph type="body" idx="1"/>
          </p:nvPr>
        </p:nvSpPr>
        <p:spPr/>
        <p:txBody>
          <a:bodyPr/>
          <a:lstStyle/>
          <a:p>
            <a:pPr eaLnBrk="1" hangingPunct="1"/>
            <a:r>
              <a:rPr lang="zh-CN" altLang="en-US" smtClean="0"/>
              <a:t>问题的解空间</a:t>
            </a:r>
          </a:p>
          <a:p>
            <a:pPr eaLnBrk="1" hangingPunct="1"/>
            <a:r>
              <a:rPr lang="zh-CN" altLang="en-US" smtClean="0"/>
              <a:t>回溯法的基本思想</a:t>
            </a:r>
          </a:p>
          <a:p>
            <a:pPr eaLnBrk="1" hangingPunct="1"/>
            <a:r>
              <a:rPr lang="zh-CN" altLang="en-US" b="1" smtClean="0">
                <a:solidFill>
                  <a:srgbClr val="FF0000"/>
                </a:solidFill>
              </a:rPr>
              <a:t>递归回溯</a:t>
            </a:r>
          </a:p>
          <a:p>
            <a:pPr eaLnBrk="1" hangingPunct="1"/>
            <a:r>
              <a:rPr lang="zh-CN" altLang="en-US" smtClean="0"/>
              <a:t>迭代回溯</a:t>
            </a:r>
          </a:p>
          <a:p>
            <a:pPr eaLnBrk="1" hangingPunct="1"/>
            <a:r>
              <a:rPr lang="zh-CN" altLang="en-US" smtClean="0"/>
              <a:t>子集树与排列树</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递归回溯</a:t>
            </a:r>
          </a:p>
        </p:txBody>
      </p:sp>
      <p:sp>
        <p:nvSpPr>
          <p:cNvPr id="55299" name="Text Box 4"/>
          <p:cNvSpPr txBox="1">
            <a:spLocks noChangeArrowheads="1"/>
          </p:cNvSpPr>
          <p:nvPr/>
        </p:nvSpPr>
        <p:spPr bwMode="auto">
          <a:xfrm>
            <a:off x="685800" y="1752600"/>
            <a:ext cx="64008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void </a:t>
            </a:r>
            <a:r>
              <a:rPr lang="en-US" altLang="zh-CN" b="1">
                <a:latin typeface="宋体" pitchFamily="2" charset="-122"/>
              </a:rPr>
              <a:t>backtrack</a:t>
            </a:r>
            <a:r>
              <a:rPr lang="en-US" altLang="zh-CN">
                <a:latin typeface="宋体" pitchFamily="2" charset="-122"/>
              </a:rPr>
              <a:t>(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output(x);</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i=f(n,t);i&lt;=g(n,t);i++)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x[t]=h(i);</a:t>
            </a:r>
          </a:p>
          <a:p>
            <a:pPr eaLnBrk="1" hangingPunct="1">
              <a:spcBef>
                <a:spcPct val="50000"/>
              </a:spcBef>
            </a:pPr>
            <a:r>
              <a:rPr lang="en-US" altLang="zh-CN">
                <a:latin typeface="宋体" pitchFamily="2" charset="-122"/>
              </a:rPr>
              <a:t>   	      if(constrain(t)&amp;&amp;bound(t))     backtrack(t+1);</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sp>
        <p:nvSpPr>
          <p:cNvPr id="55300" name="Line 6"/>
          <p:cNvSpPr>
            <a:spLocks noChangeShapeType="1"/>
          </p:cNvSpPr>
          <p:nvPr/>
        </p:nvSpPr>
        <p:spPr bwMode="auto">
          <a:xfrm flipH="1">
            <a:off x="3200400" y="1676400"/>
            <a:ext cx="762000" cy="228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Text Box 7"/>
          <p:cNvSpPr txBox="1">
            <a:spLocks noChangeArrowheads="1"/>
          </p:cNvSpPr>
          <p:nvPr/>
        </p:nvSpPr>
        <p:spPr bwMode="auto">
          <a:xfrm>
            <a:off x="4191000" y="12192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t</a:t>
            </a:r>
            <a:r>
              <a:rPr lang="zh-CN" altLang="en-US"/>
              <a:t>表示递归深度</a:t>
            </a:r>
          </a:p>
        </p:txBody>
      </p:sp>
      <p:sp>
        <p:nvSpPr>
          <p:cNvPr id="55302" name="Line 8"/>
          <p:cNvSpPr>
            <a:spLocks noChangeShapeType="1"/>
          </p:cNvSpPr>
          <p:nvPr/>
        </p:nvSpPr>
        <p:spPr bwMode="auto">
          <a:xfrm flipH="1">
            <a:off x="2286000" y="2438400"/>
            <a:ext cx="9906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Text Box 9"/>
          <p:cNvSpPr txBox="1">
            <a:spLocks noChangeArrowheads="1"/>
          </p:cNvSpPr>
          <p:nvPr/>
        </p:nvSpPr>
        <p:spPr bwMode="auto">
          <a:xfrm>
            <a:off x="3352800" y="22098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r>
              <a:rPr lang="zh-CN" altLang="en-US"/>
              <a:t>用来控制递归深度</a:t>
            </a:r>
          </a:p>
        </p:txBody>
      </p:sp>
      <p:sp>
        <p:nvSpPr>
          <p:cNvPr id="55304" name="Line 10"/>
          <p:cNvSpPr>
            <a:spLocks noChangeShapeType="1"/>
          </p:cNvSpPr>
          <p:nvPr/>
        </p:nvSpPr>
        <p:spPr bwMode="auto">
          <a:xfrm flipH="1">
            <a:off x="3048000" y="3200400"/>
            <a:ext cx="9906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5" name="Text Box 11"/>
          <p:cNvSpPr txBox="1">
            <a:spLocks noChangeArrowheads="1"/>
          </p:cNvSpPr>
          <p:nvPr/>
        </p:nvSpPr>
        <p:spPr bwMode="auto">
          <a:xfrm>
            <a:off x="4114800" y="27432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表示在当前扩展结点处未搜索过的子树的起始编号</a:t>
            </a:r>
          </a:p>
        </p:txBody>
      </p:sp>
      <p:sp>
        <p:nvSpPr>
          <p:cNvPr id="55306" name="Line 12"/>
          <p:cNvSpPr>
            <a:spLocks noChangeShapeType="1"/>
          </p:cNvSpPr>
          <p:nvPr/>
        </p:nvSpPr>
        <p:spPr bwMode="auto">
          <a:xfrm flipH="1" flipV="1">
            <a:off x="4495800" y="4953000"/>
            <a:ext cx="9144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7" name="Text Box 13"/>
          <p:cNvSpPr txBox="1">
            <a:spLocks noChangeArrowheads="1"/>
          </p:cNvSpPr>
          <p:nvPr/>
        </p:nvSpPr>
        <p:spPr bwMode="auto">
          <a:xfrm>
            <a:off x="5486400" y="5105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表示在当前扩展结点处的限界函数</a:t>
            </a:r>
          </a:p>
        </p:txBody>
      </p:sp>
      <p:sp>
        <p:nvSpPr>
          <p:cNvPr id="55308" name="Line 14"/>
          <p:cNvSpPr>
            <a:spLocks noChangeShapeType="1"/>
          </p:cNvSpPr>
          <p:nvPr/>
        </p:nvSpPr>
        <p:spPr bwMode="auto">
          <a:xfrm flipH="1" flipV="1">
            <a:off x="3200400" y="4953000"/>
            <a:ext cx="152400" cy="838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9" name="Text Box 15"/>
          <p:cNvSpPr txBox="1">
            <a:spLocks noChangeArrowheads="1"/>
          </p:cNvSpPr>
          <p:nvPr/>
        </p:nvSpPr>
        <p:spPr bwMode="auto">
          <a:xfrm>
            <a:off x="2286000" y="58674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表示当前扩展结点处的约束函数</a:t>
            </a:r>
          </a:p>
        </p:txBody>
      </p:sp>
      <p:sp>
        <p:nvSpPr>
          <p:cNvPr id="55310" name="Line 16"/>
          <p:cNvSpPr>
            <a:spLocks noChangeShapeType="1"/>
          </p:cNvSpPr>
          <p:nvPr/>
        </p:nvSpPr>
        <p:spPr bwMode="auto">
          <a:xfrm flipH="1" flipV="1">
            <a:off x="4343400" y="3733800"/>
            <a:ext cx="1219200" cy="533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Text Box 17"/>
          <p:cNvSpPr txBox="1">
            <a:spLocks noChangeArrowheads="1"/>
          </p:cNvSpPr>
          <p:nvPr/>
        </p:nvSpPr>
        <p:spPr bwMode="auto">
          <a:xfrm>
            <a:off x="5638800" y="38100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表示在当前扩展结点处未搜索过的子树的终止编号</a:t>
            </a:r>
          </a:p>
        </p:txBody>
      </p:sp>
      <p:sp>
        <p:nvSpPr>
          <p:cNvPr id="55312" name="Text Box 18"/>
          <p:cNvSpPr txBox="1">
            <a:spLocks noChangeArrowheads="1"/>
          </p:cNvSpPr>
          <p:nvPr/>
        </p:nvSpPr>
        <p:spPr bwMode="auto">
          <a:xfrm>
            <a:off x="609600" y="6248400"/>
            <a:ext cx="678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一般情况下，可以采用递归方法实现回溯法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知识点</a:t>
            </a:r>
          </a:p>
        </p:txBody>
      </p:sp>
      <p:sp>
        <p:nvSpPr>
          <p:cNvPr id="56323" name="Rectangle 3"/>
          <p:cNvSpPr>
            <a:spLocks noGrp="1" noChangeArrowheads="1"/>
          </p:cNvSpPr>
          <p:nvPr>
            <p:ph type="body" idx="1"/>
          </p:nvPr>
        </p:nvSpPr>
        <p:spPr/>
        <p:txBody>
          <a:bodyPr/>
          <a:lstStyle/>
          <a:p>
            <a:pPr eaLnBrk="1" hangingPunct="1"/>
            <a:r>
              <a:rPr lang="zh-CN" altLang="en-US" smtClean="0"/>
              <a:t>问题的解空间</a:t>
            </a:r>
          </a:p>
          <a:p>
            <a:pPr eaLnBrk="1" hangingPunct="1"/>
            <a:r>
              <a:rPr lang="zh-CN" altLang="en-US" smtClean="0"/>
              <a:t>回溯法的基本思想</a:t>
            </a:r>
          </a:p>
          <a:p>
            <a:pPr eaLnBrk="1" hangingPunct="1"/>
            <a:r>
              <a:rPr lang="zh-CN" altLang="en-US" smtClean="0"/>
              <a:t>递归回溯</a:t>
            </a:r>
          </a:p>
          <a:p>
            <a:pPr eaLnBrk="1" hangingPunct="1"/>
            <a:r>
              <a:rPr lang="zh-CN" altLang="en-US" b="1" smtClean="0">
                <a:solidFill>
                  <a:srgbClr val="FF0000"/>
                </a:solidFill>
              </a:rPr>
              <a:t>迭代回溯</a:t>
            </a:r>
          </a:p>
          <a:p>
            <a:pPr eaLnBrk="1" hangingPunct="1"/>
            <a:r>
              <a:rPr lang="zh-CN" altLang="en-US" smtClean="0"/>
              <a:t>子集树与排列树</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迭代回溯</a:t>
            </a:r>
          </a:p>
        </p:txBody>
      </p:sp>
      <p:sp>
        <p:nvSpPr>
          <p:cNvPr id="57347" name="Text Box 4"/>
          <p:cNvSpPr txBox="1">
            <a:spLocks noChangeArrowheads="1"/>
          </p:cNvSpPr>
          <p:nvPr/>
        </p:nvSpPr>
        <p:spPr bwMode="auto">
          <a:xfrm>
            <a:off x="609600" y="1524000"/>
            <a:ext cx="6400800"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5000"/>
              </a:lnSpc>
              <a:spcBef>
                <a:spcPct val="50000"/>
              </a:spcBef>
            </a:pPr>
            <a:r>
              <a:rPr lang="en-US" altLang="zh-CN">
                <a:latin typeface="宋体" pitchFamily="2" charset="-122"/>
              </a:rPr>
              <a:t>void </a:t>
            </a:r>
            <a:r>
              <a:rPr lang="en-US" altLang="zh-CN" b="1">
                <a:latin typeface="宋体" pitchFamily="2" charset="-122"/>
              </a:rPr>
              <a:t>iterativeBacktrack</a:t>
            </a:r>
            <a:r>
              <a:rPr lang="en-US" altLang="zh-CN">
                <a:latin typeface="宋体" pitchFamily="2" charset="-122"/>
              </a:rPr>
              <a:t>( )</a:t>
            </a:r>
          </a:p>
          <a:p>
            <a:pPr eaLnBrk="1" hangingPunct="1">
              <a:lnSpc>
                <a:spcPct val="85000"/>
              </a:lnSpc>
              <a:spcBef>
                <a:spcPct val="50000"/>
              </a:spcBef>
            </a:pPr>
            <a:r>
              <a:rPr lang="en-US" altLang="zh-CN">
                <a:latin typeface="宋体" pitchFamily="2" charset="-122"/>
              </a:rPr>
              <a:t>{   </a:t>
            </a:r>
          </a:p>
          <a:p>
            <a:pPr eaLnBrk="1" hangingPunct="1">
              <a:lnSpc>
                <a:spcPct val="85000"/>
              </a:lnSpc>
              <a:spcBef>
                <a:spcPct val="50000"/>
              </a:spcBef>
            </a:pPr>
            <a:r>
              <a:rPr lang="en-US" altLang="zh-CN">
                <a:latin typeface="宋体" pitchFamily="2" charset="-122"/>
              </a:rPr>
              <a:t>       int t=1;</a:t>
            </a:r>
          </a:p>
          <a:p>
            <a:pPr eaLnBrk="1" hangingPunct="1">
              <a:lnSpc>
                <a:spcPct val="85000"/>
              </a:lnSpc>
              <a:spcBef>
                <a:spcPct val="50000"/>
              </a:spcBef>
            </a:pPr>
            <a:r>
              <a:rPr lang="en-US" altLang="zh-CN">
                <a:latin typeface="宋体" pitchFamily="2" charset="-122"/>
              </a:rPr>
              <a:t>       while(t&gt;0) {</a:t>
            </a:r>
          </a:p>
          <a:p>
            <a:pPr eaLnBrk="1" hangingPunct="1">
              <a:lnSpc>
                <a:spcPct val="85000"/>
              </a:lnSpc>
              <a:spcBef>
                <a:spcPct val="50000"/>
              </a:spcBef>
            </a:pPr>
            <a:r>
              <a:rPr lang="en-US" altLang="zh-CN">
                <a:latin typeface="宋体" pitchFamily="2" charset="-122"/>
              </a:rPr>
              <a:t>	if(f(n,t)&lt;=g(n,t))</a:t>
            </a:r>
          </a:p>
          <a:p>
            <a:pPr eaLnBrk="1" hangingPunct="1">
              <a:lnSpc>
                <a:spcPct val="85000"/>
              </a:lnSpc>
              <a:spcBef>
                <a:spcPct val="50000"/>
              </a:spcBef>
            </a:pPr>
            <a:r>
              <a:rPr lang="en-US" altLang="zh-CN">
                <a:latin typeface="宋体" pitchFamily="2" charset="-122"/>
              </a:rPr>
              <a:t>	  for(int i=f(n,t);i&lt;=g(n,t);i++) {</a:t>
            </a:r>
          </a:p>
          <a:p>
            <a:pPr eaLnBrk="1" hangingPunct="1">
              <a:lnSpc>
                <a:spcPct val="85000"/>
              </a:lnSpc>
              <a:spcBef>
                <a:spcPct val="50000"/>
              </a:spcBef>
            </a:pPr>
            <a:r>
              <a:rPr lang="en-US" altLang="zh-CN">
                <a:latin typeface="宋体" pitchFamily="2" charset="-122"/>
              </a:rPr>
              <a:t>		x[t]=h(i);</a:t>
            </a:r>
          </a:p>
          <a:p>
            <a:pPr eaLnBrk="1" hangingPunct="1">
              <a:lnSpc>
                <a:spcPct val="85000"/>
              </a:lnSpc>
              <a:spcBef>
                <a:spcPct val="50000"/>
              </a:spcBef>
            </a:pPr>
            <a:r>
              <a:rPr lang="en-US" altLang="zh-CN">
                <a:latin typeface="宋体" pitchFamily="2" charset="-122"/>
              </a:rPr>
              <a:t>		if(constrain(t)&amp;&amp;bound(t))   {</a:t>
            </a:r>
          </a:p>
          <a:p>
            <a:pPr eaLnBrk="1" hangingPunct="1">
              <a:lnSpc>
                <a:spcPct val="85000"/>
              </a:lnSpc>
              <a:spcBef>
                <a:spcPct val="50000"/>
              </a:spcBef>
            </a:pPr>
            <a:r>
              <a:rPr lang="en-US" altLang="zh-CN">
                <a:latin typeface="宋体" pitchFamily="2" charset="-122"/>
              </a:rPr>
              <a:t>		    if(solution(t))  output(x);</a:t>
            </a:r>
          </a:p>
          <a:p>
            <a:pPr eaLnBrk="1" hangingPunct="1">
              <a:lnSpc>
                <a:spcPct val="85000"/>
              </a:lnSpc>
              <a:spcBef>
                <a:spcPct val="50000"/>
              </a:spcBef>
            </a:pPr>
            <a:r>
              <a:rPr lang="en-US" altLang="zh-CN">
                <a:latin typeface="宋体" pitchFamily="2" charset="-122"/>
              </a:rPr>
              <a:t>		    else  t++;</a:t>
            </a:r>
          </a:p>
          <a:p>
            <a:pPr eaLnBrk="1" hangingPunct="1">
              <a:lnSpc>
                <a:spcPct val="85000"/>
              </a:lnSpc>
              <a:spcBef>
                <a:spcPct val="50000"/>
              </a:spcBef>
            </a:pPr>
            <a:r>
              <a:rPr lang="en-US" altLang="zh-CN">
                <a:latin typeface="宋体" pitchFamily="2" charset="-122"/>
              </a:rPr>
              <a:t>		}</a:t>
            </a:r>
          </a:p>
          <a:p>
            <a:pPr eaLnBrk="1" hangingPunct="1">
              <a:lnSpc>
                <a:spcPct val="85000"/>
              </a:lnSpc>
              <a:spcBef>
                <a:spcPct val="50000"/>
              </a:spcBef>
            </a:pPr>
            <a:r>
              <a:rPr lang="en-US" altLang="zh-CN">
                <a:latin typeface="宋体" pitchFamily="2" charset="-122"/>
              </a:rPr>
              <a:t>		else  t--;</a:t>
            </a:r>
          </a:p>
          <a:p>
            <a:pPr eaLnBrk="1" hangingPunct="1">
              <a:lnSpc>
                <a:spcPct val="85000"/>
              </a:lnSpc>
              <a:spcBef>
                <a:spcPct val="50000"/>
              </a:spcBef>
            </a:pPr>
            <a:r>
              <a:rPr lang="en-US" altLang="zh-CN">
                <a:latin typeface="宋体" pitchFamily="2" charset="-122"/>
              </a:rPr>
              <a:t>	}</a:t>
            </a:r>
          </a:p>
          <a:p>
            <a:pPr eaLnBrk="1" hangingPunct="1">
              <a:lnSpc>
                <a:spcPct val="85000"/>
              </a:lnSpc>
              <a:spcBef>
                <a:spcPct val="50000"/>
              </a:spcBef>
            </a:pPr>
            <a:r>
              <a:rPr lang="en-US" altLang="zh-CN">
                <a:latin typeface="宋体" pitchFamily="2" charset="-122"/>
              </a:rPr>
              <a:t>}</a:t>
            </a:r>
          </a:p>
        </p:txBody>
      </p:sp>
      <p:sp>
        <p:nvSpPr>
          <p:cNvPr id="57348" name="Line 6"/>
          <p:cNvSpPr>
            <a:spLocks noChangeShapeType="1"/>
          </p:cNvSpPr>
          <p:nvPr/>
        </p:nvSpPr>
        <p:spPr bwMode="auto">
          <a:xfrm flipH="1">
            <a:off x="3200400" y="1219200"/>
            <a:ext cx="990600" cy="304800"/>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49" name="Text Box 7"/>
          <p:cNvSpPr txBox="1">
            <a:spLocks noChangeArrowheads="1"/>
          </p:cNvSpPr>
          <p:nvPr/>
        </p:nvSpPr>
        <p:spPr bwMode="auto">
          <a:xfrm>
            <a:off x="4267200" y="990600"/>
            <a:ext cx="3200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采用树的非递归深度优先遍历算法，可以将回溯法表示未一个非递归迭代过程。</a:t>
            </a:r>
          </a:p>
        </p:txBody>
      </p:sp>
      <p:sp>
        <p:nvSpPr>
          <p:cNvPr id="57350" name="Line 8"/>
          <p:cNvSpPr>
            <a:spLocks noChangeShapeType="1"/>
          </p:cNvSpPr>
          <p:nvPr/>
        </p:nvSpPr>
        <p:spPr bwMode="auto">
          <a:xfrm flipH="1" flipV="1">
            <a:off x="3886200" y="4800600"/>
            <a:ext cx="874713" cy="533400"/>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1" name="Text Box 9"/>
          <p:cNvSpPr txBox="1">
            <a:spLocks noChangeArrowheads="1"/>
          </p:cNvSpPr>
          <p:nvPr/>
        </p:nvSpPr>
        <p:spPr bwMode="auto">
          <a:xfrm>
            <a:off x="4800600" y="5105400"/>
            <a:ext cx="3048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判断在当前扩展结点处是否已得到问题的可行解（返回“真”表示找到可行解）。</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知识点</a:t>
            </a:r>
          </a:p>
        </p:txBody>
      </p:sp>
      <p:sp>
        <p:nvSpPr>
          <p:cNvPr id="58371" name="Rectangle 3"/>
          <p:cNvSpPr>
            <a:spLocks noGrp="1" noChangeArrowheads="1"/>
          </p:cNvSpPr>
          <p:nvPr>
            <p:ph type="body" idx="1"/>
          </p:nvPr>
        </p:nvSpPr>
        <p:spPr/>
        <p:txBody>
          <a:bodyPr/>
          <a:lstStyle/>
          <a:p>
            <a:pPr eaLnBrk="1" hangingPunct="1"/>
            <a:r>
              <a:rPr lang="zh-CN" altLang="en-US" smtClean="0"/>
              <a:t>问题的解空间</a:t>
            </a:r>
          </a:p>
          <a:p>
            <a:pPr eaLnBrk="1" hangingPunct="1"/>
            <a:r>
              <a:rPr lang="zh-CN" altLang="en-US" smtClean="0"/>
              <a:t>回溯法的基本思想</a:t>
            </a:r>
          </a:p>
          <a:p>
            <a:pPr eaLnBrk="1" hangingPunct="1"/>
            <a:r>
              <a:rPr lang="zh-CN" altLang="en-US" smtClean="0"/>
              <a:t>递归回溯</a:t>
            </a:r>
          </a:p>
          <a:p>
            <a:pPr eaLnBrk="1" hangingPunct="1"/>
            <a:r>
              <a:rPr lang="zh-CN" altLang="en-US" smtClean="0"/>
              <a:t>迭代回溯</a:t>
            </a:r>
          </a:p>
          <a:p>
            <a:pPr eaLnBrk="1" hangingPunct="1"/>
            <a:r>
              <a:rPr lang="zh-CN" altLang="en-US" b="1" smtClean="0">
                <a:solidFill>
                  <a:srgbClr val="FF0000"/>
                </a:solidFill>
              </a:rPr>
              <a:t>子集树与排列树</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两种类型的解空间树</a:t>
            </a:r>
          </a:p>
        </p:txBody>
      </p:sp>
      <p:sp>
        <p:nvSpPr>
          <p:cNvPr id="59395" name="Rectangle 4"/>
          <p:cNvSpPr>
            <a:spLocks noGrp="1" noChangeArrowheads="1"/>
          </p:cNvSpPr>
          <p:nvPr>
            <p:ph type="body" idx="1"/>
          </p:nvPr>
        </p:nvSpPr>
        <p:spPr/>
        <p:txBody>
          <a:bodyPr/>
          <a:lstStyle/>
          <a:p>
            <a:pPr eaLnBrk="1" hangingPunct="1"/>
            <a:r>
              <a:rPr lang="zh-CN" altLang="en-US" b="1" smtClean="0">
                <a:solidFill>
                  <a:srgbClr val="000099"/>
                </a:solidFill>
              </a:rPr>
              <a:t>两种类型的解空间树</a:t>
            </a:r>
          </a:p>
          <a:p>
            <a:pPr lvl="1" eaLnBrk="1" hangingPunct="1"/>
            <a:r>
              <a:rPr lang="zh-CN" altLang="en-US" smtClean="0"/>
              <a:t>子集树</a:t>
            </a:r>
          </a:p>
          <a:p>
            <a:pPr lvl="1" eaLnBrk="1" hangingPunct="1"/>
            <a:r>
              <a:rPr lang="zh-CN" altLang="en-US" smtClean="0"/>
              <a:t>排列树</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子集树</a:t>
            </a:r>
          </a:p>
        </p:txBody>
      </p:sp>
      <p:sp>
        <p:nvSpPr>
          <p:cNvPr id="1028" name="Rectangle 3"/>
          <p:cNvSpPr>
            <a:spLocks noGrp="1" noChangeArrowheads="1"/>
          </p:cNvSpPr>
          <p:nvPr>
            <p:ph type="body" sz="half" idx="1"/>
          </p:nvPr>
        </p:nvSpPr>
        <p:spPr>
          <a:xfrm>
            <a:off x="457200" y="1719263"/>
            <a:ext cx="8305800" cy="2014537"/>
          </a:xfrm>
        </p:spPr>
        <p:txBody>
          <a:bodyPr/>
          <a:lstStyle/>
          <a:p>
            <a:pPr eaLnBrk="1" hangingPunct="1"/>
            <a:r>
              <a:rPr lang="zh-CN" altLang="en-US" b="1" smtClean="0">
                <a:solidFill>
                  <a:srgbClr val="000099"/>
                </a:solidFill>
              </a:rPr>
              <a:t>子集树</a:t>
            </a:r>
          </a:p>
          <a:p>
            <a:pPr lvl="1" eaLnBrk="1" hangingPunct="1"/>
            <a:r>
              <a:rPr lang="zh-CN" altLang="en-US" smtClean="0"/>
              <a:t>当所给的问题是从</a:t>
            </a:r>
            <a:r>
              <a:rPr lang="en-US" altLang="zh-CN" smtClean="0"/>
              <a:t>n</a:t>
            </a:r>
            <a:r>
              <a:rPr lang="zh-CN" altLang="en-US" smtClean="0"/>
              <a:t>个元素的集合</a:t>
            </a:r>
            <a:r>
              <a:rPr lang="en-US" altLang="zh-CN" smtClean="0"/>
              <a:t>S</a:t>
            </a:r>
            <a:r>
              <a:rPr lang="zh-CN" altLang="en-US" smtClean="0"/>
              <a:t>中找出</a:t>
            </a:r>
            <a:r>
              <a:rPr lang="en-US" altLang="zh-CN" smtClean="0"/>
              <a:t>S</a:t>
            </a:r>
            <a:r>
              <a:rPr lang="zh-CN" altLang="en-US" smtClean="0"/>
              <a:t>满足某种性质的子集时</a:t>
            </a:r>
            <a:r>
              <a:rPr lang="en-US" altLang="zh-CN" smtClean="0"/>
              <a:t>,</a:t>
            </a:r>
            <a:r>
              <a:rPr lang="zh-CN" altLang="en-US" smtClean="0"/>
              <a:t>相应的解空间树被称为子集树。</a:t>
            </a:r>
          </a:p>
          <a:p>
            <a:pPr lvl="2" eaLnBrk="1" hangingPunct="1"/>
            <a:r>
              <a:rPr lang="zh-CN" altLang="en-US" sz="2500" smtClean="0"/>
              <a:t>比如</a:t>
            </a:r>
            <a:r>
              <a:rPr lang="en-US" altLang="zh-CN" sz="2500" smtClean="0"/>
              <a:t>n</a:t>
            </a:r>
            <a:r>
              <a:rPr lang="zh-CN" altLang="en-US" sz="2500" smtClean="0"/>
              <a:t>个物品的</a:t>
            </a:r>
            <a:r>
              <a:rPr lang="en-US" altLang="zh-CN" sz="2500" smtClean="0"/>
              <a:t>0-1</a:t>
            </a:r>
            <a:r>
              <a:rPr lang="zh-CN" altLang="en-US" sz="2500" smtClean="0"/>
              <a:t>背包问题</a:t>
            </a:r>
          </a:p>
        </p:txBody>
      </p:sp>
      <p:graphicFrame>
        <p:nvGraphicFramePr>
          <p:cNvPr id="1026" name="Object 4"/>
          <p:cNvGraphicFramePr>
            <a:graphicFrameLocks noGrp="1" noChangeAspect="1"/>
          </p:cNvGraphicFramePr>
          <p:nvPr>
            <p:ph sz="half" idx="2"/>
          </p:nvPr>
        </p:nvGraphicFramePr>
        <p:xfrm>
          <a:off x="1143000" y="3962400"/>
          <a:ext cx="7467600" cy="1065213"/>
        </p:xfrm>
        <a:graphic>
          <a:graphicData uri="http://schemas.openxmlformats.org/presentationml/2006/ole">
            <mc:AlternateContent xmlns:mc="http://schemas.openxmlformats.org/markup-compatibility/2006">
              <mc:Choice xmlns:v="urn:schemas-microsoft-com:vml" Requires="v">
                <p:oleObj spid="_x0000_s1038" name="公式" r:id="rId3" imgW="3377880" imgH="482400" progId="Equation.3">
                  <p:embed/>
                </p:oleObj>
              </mc:Choice>
              <mc:Fallback>
                <p:oleObj name="公式" r:id="rId3" imgW="337788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62400"/>
                        <a:ext cx="7467600"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提纲</a:t>
            </a:r>
          </a:p>
        </p:txBody>
      </p:sp>
      <p:sp>
        <p:nvSpPr>
          <p:cNvPr id="24579" name="Rectangle 3"/>
          <p:cNvSpPr>
            <a:spLocks noGrp="1" noChangeArrowheads="1"/>
          </p:cNvSpPr>
          <p:nvPr>
            <p:ph type="body" idx="1"/>
          </p:nvPr>
        </p:nvSpPr>
        <p:spPr/>
        <p:txBody>
          <a:bodyPr/>
          <a:lstStyle/>
          <a:p>
            <a:pPr eaLnBrk="1" hangingPunct="1"/>
            <a:r>
              <a:rPr lang="zh-CN" altLang="en-US" b="1" smtClean="0">
                <a:solidFill>
                  <a:srgbClr val="FF0000"/>
                </a:solidFill>
              </a:rPr>
              <a:t>两个有趣的问题</a:t>
            </a:r>
          </a:p>
          <a:p>
            <a:pPr eaLnBrk="1" hangingPunct="1"/>
            <a:r>
              <a:rPr lang="zh-CN" altLang="en-US" smtClean="0"/>
              <a:t>回溯法的算法框架</a:t>
            </a:r>
          </a:p>
          <a:p>
            <a:pPr eaLnBrk="1" hangingPunct="1"/>
            <a:r>
              <a:rPr lang="zh-CN" altLang="en-US" smtClean="0"/>
              <a:t>实例分析</a:t>
            </a:r>
          </a:p>
          <a:p>
            <a:pPr eaLnBrk="1" hangingPunct="1"/>
            <a:r>
              <a:rPr lang="zh-CN" altLang="en-US" smtClean="0"/>
              <a:t>回溯法的效率分析</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搜索子集树的一般算法</a:t>
            </a:r>
          </a:p>
        </p:txBody>
      </p:sp>
      <p:sp>
        <p:nvSpPr>
          <p:cNvPr id="60419" name="Text Box 4"/>
          <p:cNvSpPr txBox="1">
            <a:spLocks noChangeArrowheads="1"/>
          </p:cNvSpPr>
          <p:nvPr/>
        </p:nvSpPr>
        <p:spPr bwMode="auto">
          <a:xfrm>
            <a:off x="685800" y="1752600"/>
            <a:ext cx="73914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void </a:t>
            </a:r>
            <a:r>
              <a:rPr lang="en-US" altLang="zh-CN" b="1">
                <a:latin typeface="宋体" pitchFamily="2" charset="-122"/>
              </a:rPr>
              <a:t>backtrack</a:t>
            </a:r>
            <a:r>
              <a:rPr lang="en-US" altLang="zh-CN">
                <a:latin typeface="宋体" pitchFamily="2" charset="-122"/>
              </a:rPr>
              <a:t>(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output(x);</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i=0;i&lt;=1;i++)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x[t]=i;</a:t>
            </a:r>
            <a:endParaRPr lang="en-US" altLang="zh-CN" i="1">
              <a:latin typeface="宋体" pitchFamily="2" charset="-122"/>
            </a:endParaRPr>
          </a:p>
          <a:p>
            <a:pPr eaLnBrk="1" hangingPunct="1">
              <a:spcBef>
                <a:spcPct val="50000"/>
              </a:spcBef>
            </a:pPr>
            <a:r>
              <a:rPr lang="en-US" altLang="zh-CN">
                <a:latin typeface="宋体" pitchFamily="2" charset="-122"/>
              </a:rPr>
              <a:t>   	      if(constrain(t)&amp;&amp;bound(t))     backtrack(t+1);</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排列树</a:t>
            </a:r>
          </a:p>
        </p:txBody>
      </p:sp>
      <p:sp>
        <p:nvSpPr>
          <p:cNvPr id="2052" name="Rectangle 3"/>
          <p:cNvSpPr>
            <a:spLocks noGrp="1" noChangeArrowheads="1"/>
          </p:cNvSpPr>
          <p:nvPr>
            <p:ph type="body" sz="half" idx="1"/>
          </p:nvPr>
        </p:nvSpPr>
        <p:spPr>
          <a:xfrm>
            <a:off x="457200" y="1719263"/>
            <a:ext cx="8305800" cy="1938337"/>
          </a:xfrm>
        </p:spPr>
        <p:txBody>
          <a:bodyPr/>
          <a:lstStyle/>
          <a:p>
            <a:pPr eaLnBrk="1" hangingPunct="1"/>
            <a:r>
              <a:rPr lang="zh-CN" altLang="en-US" b="1" smtClean="0">
                <a:solidFill>
                  <a:srgbClr val="000099"/>
                </a:solidFill>
              </a:rPr>
              <a:t>排列树</a:t>
            </a:r>
          </a:p>
          <a:p>
            <a:pPr lvl="1" eaLnBrk="1" hangingPunct="1"/>
            <a:r>
              <a:rPr lang="zh-CN" altLang="en-US" smtClean="0"/>
              <a:t>当所给问题是确定ｎ个元素满足某种性质的排列时，相应的解空间树被称为排列树．</a:t>
            </a:r>
          </a:p>
          <a:p>
            <a:pPr lvl="2" eaLnBrk="1" hangingPunct="1"/>
            <a:r>
              <a:rPr lang="zh-CN" altLang="en-US" sz="2500" smtClean="0"/>
              <a:t>比如旅行商问题</a:t>
            </a:r>
            <a:r>
              <a:rPr lang="en-US" altLang="zh-CN" sz="2500" smtClean="0"/>
              <a:t>TSP</a:t>
            </a:r>
          </a:p>
        </p:txBody>
      </p:sp>
      <p:graphicFrame>
        <p:nvGraphicFramePr>
          <p:cNvPr id="2050" name="Object 4"/>
          <p:cNvGraphicFramePr>
            <a:graphicFrameLocks noGrp="1" noChangeAspect="1"/>
          </p:cNvGraphicFramePr>
          <p:nvPr>
            <p:ph sz="half" idx="2"/>
          </p:nvPr>
        </p:nvGraphicFramePr>
        <p:xfrm>
          <a:off x="1219200" y="3733800"/>
          <a:ext cx="4876800" cy="1050925"/>
        </p:xfrm>
        <a:graphic>
          <a:graphicData uri="http://schemas.openxmlformats.org/presentationml/2006/ole">
            <mc:AlternateContent xmlns:mc="http://schemas.openxmlformats.org/markup-compatibility/2006">
              <mc:Choice xmlns:v="urn:schemas-microsoft-com:vml" Requires="v">
                <p:oleObj spid="_x0000_s2062" name="公式" r:id="rId3" imgW="2120760" imgH="457200" progId="Equation.3">
                  <p:embed/>
                </p:oleObj>
              </mc:Choice>
              <mc:Fallback>
                <p:oleObj name="公式" r:id="rId3" imgW="212076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733800"/>
                        <a:ext cx="48768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搜索排列树的一般算法</a:t>
            </a:r>
          </a:p>
        </p:txBody>
      </p:sp>
      <p:sp>
        <p:nvSpPr>
          <p:cNvPr id="61443" name="Text Box 5"/>
          <p:cNvSpPr txBox="1">
            <a:spLocks noChangeArrowheads="1"/>
          </p:cNvSpPr>
          <p:nvPr/>
        </p:nvSpPr>
        <p:spPr bwMode="auto">
          <a:xfrm>
            <a:off x="685800" y="1752600"/>
            <a:ext cx="73914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void </a:t>
            </a:r>
            <a:r>
              <a:rPr lang="en-US" altLang="zh-CN" b="1">
                <a:latin typeface="宋体" pitchFamily="2" charset="-122"/>
              </a:rPr>
              <a:t>backtrack</a:t>
            </a:r>
            <a:r>
              <a:rPr lang="en-US" altLang="zh-CN">
                <a:latin typeface="宋体" pitchFamily="2" charset="-122"/>
              </a:rPr>
              <a:t>(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output(x);</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i=t;i&lt;=n;i++)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swap(x[t],x[i]);</a:t>
            </a:r>
          </a:p>
          <a:p>
            <a:pPr eaLnBrk="1" hangingPunct="1">
              <a:spcBef>
                <a:spcPct val="50000"/>
              </a:spcBef>
            </a:pPr>
            <a:r>
              <a:rPr lang="en-US" altLang="zh-CN">
                <a:latin typeface="宋体" pitchFamily="2" charset="-122"/>
              </a:rPr>
              <a:t>	      if(constrain(t)&amp;&amp;bound(t))     backtrack(t+1);</a:t>
            </a:r>
          </a:p>
          <a:p>
            <a:pPr eaLnBrk="1" hangingPunct="1">
              <a:spcBef>
                <a:spcPct val="50000"/>
              </a:spcBef>
            </a:pPr>
            <a:r>
              <a:rPr lang="en-US" altLang="zh-CN">
                <a:latin typeface="宋体" pitchFamily="2" charset="-122"/>
              </a:rPr>
              <a:t>	      swap(x[t],x[i]);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提纲</a:t>
            </a:r>
          </a:p>
        </p:txBody>
      </p:sp>
      <p:sp>
        <p:nvSpPr>
          <p:cNvPr id="62467" name="Rectangle 3"/>
          <p:cNvSpPr>
            <a:spLocks noGrp="1" noChangeArrowheads="1"/>
          </p:cNvSpPr>
          <p:nvPr>
            <p:ph type="body" idx="1"/>
          </p:nvPr>
        </p:nvSpPr>
        <p:spPr/>
        <p:txBody>
          <a:bodyPr/>
          <a:lstStyle/>
          <a:p>
            <a:pPr eaLnBrk="1" hangingPunct="1"/>
            <a:r>
              <a:rPr lang="zh-CN" altLang="en-US" smtClean="0"/>
              <a:t>两个有趣的问题</a:t>
            </a:r>
          </a:p>
          <a:p>
            <a:pPr eaLnBrk="1" hangingPunct="1"/>
            <a:r>
              <a:rPr lang="zh-CN" altLang="en-US" smtClean="0"/>
              <a:t>回溯法的算法框架</a:t>
            </a:r>
          </a:p>
          <a:p>
            <a:pPr eaLnBrk="1" hangingPunct="1"/>
            <a:r>
              <a:rPr lang="zh-CN" altLang="en-US" b="1" smtClean="0">
                <a:solidFill>
                  <a:srgbClr val="FF0000"/>
                </a:solidFill>
              </a:rPr>
              <a:t>实例分析</a:t>
            </a:r>
          </a:p>
          <a:p>
            <a:pPr eaLnBrk="1" hangingPunct="1"/>
            <a:r>
              <a:rPr lang="zh-CN" altLang="en-US" smtClean="0"/>
              <a:t>回溯法的效率分析</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实例分析</a:t>
            </a:r>
          </a:p>
        </p:txBody>
      </p:sp>
      <p:sp>
        <p:nvSpPr>
          <p:cNvPr id="63491" name="Rectangle 3"/>
          <p:cNvSpPr>
            <a:spLocks noGrp="1" noChangeArrowheads="1"/>
          </p:cNvSpPr>
          <p:nvPr>
            <p:ph type="body" idx="1"/>
          </p:nvPr>
        </p:nvSpPr>
        <p:spPr>
          <a:xfrm>
            <a:off x="685800" y="1752600"/>
            <a:ext cx="3962400" cy="4452938"/>
          </a:xfrm>
        </p:spPr>
        <p:txBody>
          <a:bodyPr/>
          <a:lstStyle/>
          <a:p>
            <a:pPr eaLnBrk="1" hangingPunct="1">
              <a:lnSpc>
                <a:spcPct val="80000"/>
              </a:lnSpc>
            </a:pPr>
            <a:r>
              <a:rPr lang="zh-CN" altLang="en-US" sz="2600" smtClean="0"/>
              <a:t>装载问题</a:t>
            </a:r>
          </a:p>
          <a:p>
            <a:pPr eaLnBrk="1" hangingPunct="1">
              <a:lnSpc>
                <a:spcPct val="80000"/>
              </a:lnSpc>
            </a:pPr>
            <a:r>
              <a:rPr lang="zh-CN" altLang="en-US" sz="2600" smtClean="0"/>
              <a:t>批处理作业调度</a:t>
            </a:r>
          </a:p>
          <a:p>
            <a:pPr eaLnBrk="1" hangingPunct="1">
              <a:lnSpc>
                <a:spcPct val="80000"/>
              </a:lnSpc>
            </a:pPr>
            <a:r>
              <a:rPr lang="zh-CN" altLang="en-US" sz="2600" smtClean="0"/>
              <a:t>符号三角形问题</a:t>
            </a:r>
          </a:p>
          <a:p>
            <a:pPr eaLnBrk="1" hangingPunct="1">
              <a:lnSpc>
                <a:spcPct val="80000"/>
              </a:lnSpc>
            </a:pPr>
            <a:r>
              <a:rPr lang="zh-CN" altLang="en-US" sz="2600" smtClean="0"/>
              <a:t>Ｎ皇后问题</a:t>
            </a:r>
          </a:p>
          <a:p>
            <a:pPr eaLnBrk="1" hangingPunct="1">
              <a:lnSpc>
                <a:spcPct val="80000"/>
              </a:lnSpc>
            </a:pPr>
            <a:r>
              <a:rPr lang="zh-CN" altLang="en-US" sz="2600" smtClean="0"/>
              <a:t>０－１背包问题</a:t>
            </a:r>
          </a:p>
          <a:p>
            <a:pPr eaLnBrk="1" hangingPunct="1">
              <a:lnSpc>
                <a:spcPct val="80000"/>
              </a:lnSpc>
            </a:pPr>
            <a:r>
              <a:rPr lang="zh-CN" altLang="en-US" sz="2600" smtClean="0"/>
              <a:t>最大团问题</a:t>
            </a:r>
          </a:p>
          <a:p>
            <a:pPr eaLnBrk="1" hangingPunct="1">
              <a:lnSpc>
                <a:spcPct val="80000"/>
              </a:lnSpc>
            </a:pPr>
            <a:r>
              <a:rPr lang="zh-CN" altLang="en-US" sz="2600" smtClean="0"/>
              <a:t>图的ｍ着色问题</a:t>
            </a:r>
          </a:p>
          <a:p>
            <a:pPr eaLnBrk="1" hangingPunct="1">
              <a:lnSpc>
                <a:spcPct val="80000"/>
              </a:lnSpc>
            </a:pPr>
            <a:r>
              <a:rPr lang="zh-CN" altLang="en-US" sz="2600" smtClean="0"/>
              <a:t>旅行商问题</a:t>
            </a:r>
          </a:p>
          <a:p>
            <a:pPr eaLnBrk="1" hangingPunct="1">
              <a:lnSpc>
                <a:spcPct val="80000"/>
              </a:lnSpc>
            </a:pPr>
            <a:r>
              <a:rPr lang="zh-CN" altLang="en-US" sz="2600" smtClean="0"/>
              <a:t>圆排列问题</a:t>
            </a:r>
          </a:p>
          <a:p>
            <a:pPr eaLnBrk="1" hangingPunct="1">
              <a:lnSpc>
                <a:spcPct val="80000"/>
              </a:lnSpc>
            </a:pPr>
            <a:r>
              <a:rPr lang="zh-CN" altLang="en-US" sz="2600" smtClean="0"/>
              <a:t>电路板排列问题</a:t>
            </a:r>
          </a:p>
          <a:p>
            <a:pPr eaLnBrk="1" hangingPunct="1">
              <a:lnSpc>
                <a:spcPct val="80000"/>
              </a:lnSpc>
            </a:pPr>
            <a:r>
              <a:rPr lang="zh-CN" altLang="en-US" sz="2600" smtClean="0"/>
              <a:t>连续邮资问题</a:t>
            </a:r>
          </a:p>
        </p:txBody>
      </p:sp>
      <p:sp>
        <p:nvSpPr>
          <p:cNvPr id="62474" name="Text Box 10"/>
          <p:cNvSpPr txBox="1">
            <a:spLocks noChangeArrowheads="1"/>
          </p:cNvSpPr>
          <p:nvPr/>
        </p:nvSpPr>
        <p:spPr bwMode="auto">
          <a:xfrm>
            <a:off x="762000" y="6172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a:solidFill>
                  <a:srgbClr val="000099"/>
                </a:solidFill>
              </a:rPr>
              <a:t>骑士巡游问题</a:t>
            </a:r>
          </a:p>
        </p:txBody>
      </p:sp>
      <p:grpSp>
        <p:nvGrpSpPr>
          <p:cNvPr id="2" name="Group 19"/>
          <p:cNvGrpSpPr>
            <a:grpSpLocks/>
          </p:cNvGrpSpPr>
          <p:nvPr/>
        </p:nvGrpSpPr>
        <p:grpSpPr bwMode="auto">
          <a:xfrm>
            <a:off x="990600" y="1828800"/>
            <a:ext cx="2514600" cy="1828800"/>
            <a:chOff x="624" y="1152"/>
            <a:chExt cx="1584" cy="1152"/>
          </a:xfrm>
        </p:grpSpPr>
        <p:sp>
          <p:nvSpPr>
            <p:cNvPr id="63501" name="Line 7"/>
            <p:cNvSpPr>
              <a:spLocks noChangeShapeType="1"/>
            </p:cNvSpPr>
            <p:nvPr/>
          </p:nvSpPr>
          <p:spPr bwMode="auto">
            <a:xfrm>
              <a:off x="672" y="2160"/>
              <a:ext cx="1536" cy="14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2" name="Line 8"/>
            <p:cNvSpPr>
              <a:spLocks noChangeShapeType="1"/>
            </p:cNvSpPr>
            <p:nvPr/>
          </p:nvSpPr>
          <p:spPr bwMode="auto">
            <a:xfrm>
              <a:off x="672" y="1440"/>
              <a:ext cx="1536" cy="14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3" name="Line 11"/>
            <p:cNvSpPr>
              <a:spLocks noChangeShapeType="1"/>
            </p:cNvSpPr>
            <p:nvPr/>
          </p:nvSpPr>
          <p:spPr bwMode="auto">
            <a:xfrm>
              <a:off x="624" y="1152"/>
              <a:ext cx="1536" cy="14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5"/>
          <p:cNvGrpSpPr>
            <a:grpSpLocks/>
          </p:cNvGrpSpPr>
          <p:nvPr/>
        </p:nvGrpSpPr>
        <p:grpSpPr bwMode="auto">
          <a:xfrm>
            <a:off x="381000" y="1752600"/>
            <a:ext cx="457200" cy="2971800"/>
            <a:chOff x="240" y="1104"/>
            <a:chExt cx="288" cy="1872"/>
          </a:xfrm>
        </p:grpSpPr>
        <p:sp>
          <p:nvSpPr>
            <p:cNvPr id="63498" name="Line 12"/>
            <p:cNvSpPr>
              <a:spLocks noChangeShapeType="1"/>
            </p:cNvSpPr>
            <p:nvPr/>
          </p:nvSpPr>
          <p:spPr bwMode="auto">
            <a:xfrm flipH="1">
              <a:off x="240" y="2976"/>
              <a:ext cx="240"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9" name="Line 13"/>
            <p:cNvSpPr>
              <a:spLocks noChangeShapeType="1"/>
            </p:cNvSpPr>
            <p:nvPr/>
          </p:nvSpPr>
          <p:spPr bwMode="auto">
            <a:xfrm flipV="1">
              <a:off x="240" y="1104"/>
              <a:ext cx="0" cy="1872"/>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Line 14"/>
            <p:cNvSpPr>
              <a:spLocks noChangeShapeType="1"/>
            </p:cNvSpPr>
            <p:nvPr/>
          </p:nvSpPr>
          <p:spPr bwMode="auto">
            <a:xfrm>
              <a:off x="240" y="1104"/>
              <a:ext cx="288" cy="0"/>
            </a:xfrm>
            <a:prstGeom prst="line">
              <a:avLst/>
            </a:prstGeom>
            <a:noFill/>
            <a:ln w="381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8"/>
          <p:cNvGrpSpPr>
            <a:grpSpLocks/>
          </p:cNvGrpSpPr>
          <p:nvPr/>
        </p:nvGrpSpPr>
        <p:grpSpPr bwMode="auto">
          <a:xfrm>
            <a:off x="3886200" y="2057400"/>
            <a:ext cx="4876800" cy="4071938"/>
            <a:chOff x="2448" y="1296"/>
            <a:chExt cx="3072" cy="2565"/>
          </a:xfrm>
        </p:grpSpPr>
        <p:sp>
          <p:nvSpPr>
            <p:cNvPr id="63496" name="Rectangle 9"/>
            <p:cNvSpPr>
              <a:spLocks noChangeArrowheads="1"/>
            </p:cNvSpPr>
            <p:nvPr/>
          </p:nvSpPr>
          <p:spPr bwMode="auto">
            <a:xfrm>
              <a:off x="3024" y="1296"/>
              <a:ext cx="2496" cy="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0000"/>
                </a:lnSpc>
                <a:spcBef>
                  <a:spcPct val="20000"/>
                </a:spcBef>
                <a:buClr>
                  <a:schemeClr val="tx2"/>
                </a:buClr>
                <a:buSzPct val="70000"/>
                <a:buFont typeface="Wingdings" pitchFamily="2" charset="2"/>
                <a:buChar char="l"/>
              </a:pPr>
              <a:r>
                <a:rPr lang="zh-CN" altLang="en-US" sz="2600" b="1">
                  <a:solidFill>
                    <a:srgbClr val="000099"/>
                  </a:solidFill>
                </a:rPr>
                <a:t>旅行商问题</a:t>
              </a:r>
            </a:p>
            <a:p>
              <a:pPr eaLnBrk="1" hangingPunct="1">
                <a:lnSpc>
                  <a:spcPct val="80000"/>
                </a:lnSpc>
                <a:spcBef>
                  <a:spcPct val="20000"/>
                </a:spcBef>
                <a:buClr>
                  <a:schemeClr val="tx2"/>
                </a:buClr>
                <a:buSzPct val="70000"/>
                <a:buFont typeface="Wingdings" pitchFamily="2" charset="2"/>
                <a:buChar char="l"/>
              </a:pPr>
              <a:r>
                <a:rPr lang="zh-CN" altLang="en-US" sz="2600"/>
                <a:t>符号三角形问题</a:t>
              </a:r>
            </a:p>
            <a:p>
              <a:pPr eaLnBrk="1" hangingPunct="1">
                <a:lnSpc>
                  <a:spcPct val="80000"/>
                </a:lnSpc>
                <a:spcBef>
                  <a:spcPct val="20000"/>
                </a:spcBef>
                <a:buClr>
                  <a:schemeClr val="tx2"/>
                </a:buClr>
                <a:buSzPct val="70000"/>
                <a:buFont typeface="Wingdings" pitchFamily="2" charset="2"/>
                <a:buChar char="l"/>
              </a:pPr>
              <a:r>
                <a:rPr lang="zh-CN" altLang="en-US" sz="2600" b="1">
                  <a:solidFill>
                    <a:srgbClr val="000099"/>
                  </a:solidFill>
                </a:rPr>
                <a:t>Ｎ皇后问题</a:t>
              </a:r>
            </a:p>
            <a:p>
              <a:pPr eaLnBrk="1" hangingPunct="1">
                <a:lnSpc>
                  <a:spcPct val="80000"/>
                </a:lnSpc>
                <a:spcBef>
                  <a:spcPct val="20000"/>
                </a:spcBef>
                <a:buClr>
                  <a:schemeClr val="tx2"/>
                </a:buClr>
                <a:buSzPct val="70000"/>
                <a:buFont typeface="Wingdings" pitchFamily="2" charset="2"/>
                <a:buChar char="l"/>
              </a:pPr>
              <a:r>
                <a:rPr lang="zh-CN" altLang="en-US" sz="2600"/>
                <a:t>最大团问题</a:t>
              </a:r>
            </a:p>
            <a:p>
              <a:pPr eaLnBrk="1" hangingPunct="1">
                <a:lnSpc>
                  <a:spcPct val="80000"/>
                </a:lnSpc>
                <a:spcBef>
                  <a:spcPct val="20000"/>
                </a:spcBef>
                <a:buClr>
                  <a:schemeClr val="tx2"/>
                </a:buClr>
                <a:buSzPct val="70000"/>
                <a:buFont typeface="Wingdings" pitchFamily="2" charset="2"/>
                <a:buChar char="l"/>
              </a:pPr>
              <a:r>
                <a:rPr lang="zh-CN" altLang="en-US" sz="2600" b="1">
                  <a:solidFill>
                    <a:srgbClr val="000099"/>
                  </a:solidFill>
                </a:rPr>
                <a:t>图的ｍ着色问题</a:t>
              </a:r>
            </a:p>
            <a:p>
              <a:pPr eaLnBrk="1" hangingPunct="1">
                <a:lnSpc>
                  <a:spcPct val="80000"/>
                </a:lnSpc>
                <a:spcBef>
                  <a:spcPct val="20000"/>
                </a:spcBef>
                <a:buClr>
                  <a:schemeClr val="tx2"/>
                </a:buClr>
                <a:buSzPct val="70000"/>
                <a:buFont typeface="Wingdings" pitchFamily="2" charset="2"/>
                <a:buChar char="l"/>
              </a:pPr>
              <a:r>
                <a:rPr lang="zh-CN" altLang="en-US" sz="2600"/>
                <a:t>圆排列问题</a:t>
              </a:r>
            </a:p>
            <a:p>
              <a:pPr eaLnBrk="1" hangingPunct="1">
                <a:lnSpc>
                  <a:spcPct val="80000"/>
                </a:lnSpc>
                <a:spcBef>
                  <a:spcPct val="20000"/>
                </a:spcBef>
                <a:buClr>
                  <a:schemeClr val="tx2"/>
                </a:buClr>
                <a:buSzPct val="70000"/>
                <a:buFont typeface="Wingdings" pitchFamily="2" charset="2"/>
                <a:buChar char="l"/>
              </a:pPr>
              <a:r>
                <a:rPr lang="zh-CN" altLang="en-US" sz="2600" b="1">
                  <a:solidFill>
                    <a:srgbClr val="000099"/>
                  </a:solidFill>
                </a:rPr>
                <a:t>电路板排列问题</a:t>
              </a:r>
            </a:p>
            <a:p>
              <a:pPr eaLnBrk="1" hangingPunct="1">
                <a:lnSpc>
                  <a:spcPct val="80000"/>
                </a:lnSpc>
                <a:spcBef>
                  <a:spcPct val="20000"/>
                </a:spcBef>
                <a:buClr>
                  <a:schemeClr val="tx2"/>
                </a:buClr>
                <a:buSzPct val="70000"/>
                <a:buFont typeface="Wingdings" pitchFamily="2" charset="2"/>
                <a:buChar char="l"/>
              </a:pPr>
              <a:r>
                <a:rPr lang="zh-CN" altLang="en-US" sz="2600" b="1">
                  <a:solidFill>
                    <a:srgbClr val="000099"/>
                  </a:solidFill>
                </a:rPr>
                <a:t>连续邮资问题</a:t>
              </a:r>
            </a:p>
            <a:p>
              <a:pPr eaLnBrk="1" hangingPunct="1">
                <a:lnSpc>
                  <a:spcPct val="80000"/>
                </a:lnSpc>
                <a:spcBef>
                  <a:spcPct val="20000"/>
                </a:spcBef>
                <a:buClr>
                  <a:schemeClr val="tx2"/>
                </a:buClr>
                <a:buSzPct val="70000"/>
                <a:buFont typeface="Wingdings" pitchFamily="2" charset="2"/>
                <a:buChar char="l"/>
              </a:pPr>
              <a:r>
                <a:rPr lang="zh-CN" altLang="en-US" sz="2600" b="1">
                  <a:solidFill>
                    <a:srgbClr val="000099"/>
                  </a:solidFill>
                </a:rPr>
                <a:t>骑士巡游问题</a:t>
              </a:r>
            </a:p>
          </p:txBody>
        </p:sp>
        <p:sp>
          <p:nvSpPr>
            <p:cNvPr id="63497" name="AutoShape 17"/>
            <p:cNvSpPr>
              <a:spLocks noChangeArrowheads="1"/>
            </p:cNvSpPr>
            <p:nvPr/>
          </p:nvSpPr>
          <p:spPr bwMode="auto">
            <a:xfrm>
              <a:off x="2448" y="2208"/>
              <a:ext cx="240" cy="48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4"/>
                                        </p:tgtEl>
                                        <p:attrNameLst>
                                          <p:attrName>style.visibility</p:attrName>
                                        </p:attrNameLst>
                                      </p:cBhvr>
                                      <p:to>
                                        <p:strVal val="visible"/>
                                      </p:to>
                                    </p:set>
                                    <p:animEffect transition="in" filter="blinds(horizontal)">
                                      <p:cBhvr>
                                        <p:cTn id="17" dur="500"/>
                                        <p:tgtEl>
                                          <p:spTgt spid="624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旅行商问题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t>旅行商问题（</a:t>
            </a:r>
            <a:r>
              <a:rPr lang="en-US" altLang="zh-CN" smtClean="0"/>
              <a:t>TSP</a:t>
            </a:r>
            <a:r>
              <a:rPr lang="zh-CN" altLang="en-US" smtClean="0"/>
              <a:t>问题）</a:t>
            </a:r>
          </a:p>
        </p:txBody>
      </p:sp>
      <p:sp>
        <p:nvSpPr>
          <p:cNvPr id="3076" name="Rectangle 3"/>
          <p:cNvSpPr>
            <a:spLocks noGrp="1" noChangeArrowheads="1"/>
          </p:cNvSpPr>
          <p:nvPr>
            <p:ph type="body" sz="half" idx="1"/>
          </p:nvPr>
        </p:nvSpPr>
        <p:spPr>
          <a:xfrm>
            <a:off x="457200" y="1719263"/>
            <a:ext cx="3733800" cy="4411662"/>
          </a:xfrm>
        </p:spPr>
        <p:txBody>
          <a:bodyPr/>
          <a:lstStyle/>
          <a:p>
            <a:pPr eaLnBrk="1" hangingPunct="1"/>
            <a:r>
              <a:rPr lang="zh-CN" altLang="en-US" sz="2200" b="1" smtClean="0">
                <a:solidFill>
                  <a:srgbClr val="000099"/>
                </a:solidFill>
              </a:rPr>
              <a:t>旅行商问题</a:t>
            </a:r>
          </a:p>
          <a:p>
            <a:pPr lvl="1" eaLnBrk="1" hangingPunct="1"/>
            <a:r>
              <a:rPr lang="zh-CN" altLang="en-US" sz="2000" smtClean="0"/>
              <a:t>问题描述：某销售商要到若干个城市去推销商品，已知各城市之间的路程（或费用）。要求为给旅行商选择一条从驻地出发的路径，经过每个城市一次，最后返回驻地，使得该路径（或总的旅费）最短（或最小）。</a:t>
            </a:r>
            <a:endParaRPr lang="zh-CN" altLang="en-US" sz="2000" b="1" smtClean="0">
              <a:solidFill>
                <a:srgbClr val="FF0000"/>
              </a:solidFill>
            </a:endParaRPr>
          </a:p>
          <a:p>
            <a:pPr lvl="2" eaLnBrk="1" hangingPunct="1"/>
            <a:r>
              <a:rPr lang="zh-CN" altLang="en-US" sz="1900" b="1" smtClean="0">
                <a:solidFill>
                  <a:srgbClr val="FF0000"/>
                </a:solidFill>
              </a:rPr>
              <a:t>ＮＰ难问题</a:t>
            </a:r>
          </a:p>
          <a:p>
            <a:pPr lvl="1" eaLnBrk="1" hangingPunct="1"/>
            <a:r>
              <a:rPr lang="zh-CN" altLang="en-US" sz="2000" smtClean="0"/>
              <a:t>应用背景</a:t>
            </a:r>
          </a:p>
          <a:p>
            <a:pPr lvl="2" eaLnBrk="1" hangingPunct="1"/>
            <a:r>
              <a:rPr lang="zh-CN" altLang="en-US" sz="1900" b="1" smtClean="0">
                <a:solidFill>
                  <a:srgbClr val="000099"/>
                </a:solidFill>
              </a:rPr>
              <a:t>物流</a:t>
            </a:r>
          </a:p>
        </p:txBody>
      </p:sp>
      <p:grpSp>
        <p:nvGrpSpPr>
          <p:cNvPr id="3077" name="Group 29"/>
          <p:cNvGrpSpPr>
            <a:grpSpLocks/>
          </p:cNvGrpSpPr>
          <p:nvPr/>
        </p:nvGrpSpPr>
        <p:grpSpPr bwMode="auto">
          <a:xfrm>
            <a:off x="4495800" y="1981200"/>
            <a:ext cx="4114800" cy="4114800"/>
            <a:chOff x="2832" y="1248"/>
            <a:chExt cx="2592" cy="2592"/>
          </a:xfrm>
        </p:grpSpPr>
        <p:sp>
          <p:nvSpPr>
            <p:cNvPr id="3078" name="Rectangle 4"/>
            <p:cNvSpPr>
              <a:spLocks noChangeArrowheads="1"/>
            </p:cNvSpPr>
            <p:nvPr/>
          </p:nvSpPr>
          <p:spPr bwMode="auto">
            <a:xfrm>
              <a:off x="2832" y="1248"/>
              <a:ext cx="2592" cy="2592"/>
            </a:xfrm>
            <a:prstGeom prst="rect">
              <a:avLst/>
            </a:prstGeom>
            <a:solidFill>
              <a:srgbClr val="C0C0C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79" name="Oval 5"/>
            <p:cNvSpPr>
              <a:spLocks noChangeArrowheads="1"/>
            </p:cNvSpPr>
            <p:nvPr/>
          </p:nvSpPr>
          <p:spPr bwMode="auto">
            <a:xfrm>
              <a:off x="3456" y="158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0" name="Oval 6"/>
            <p:cNvSpPr>
              <a:spLocks noChangeArrowheads="1"/>
            </p:cNvSpPr>
            <p:nvPr/>
          </p:nvSpPr>
          <p:spPr bwMode="auto">
            <a:xfrm>
              <a:off x="4128" y="144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1" name="Oval 7"/>
            <p:cNvSpPr>
              <a:spLocks noChangeArrowheads="1"/>
            </p:cNvSpPr>
            <p:nvPr/>
          </p:nvSpPr>
          <p:spPr bwMode="auto">
            <a:xfrm>
              <a:off x="3744" y="240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2" name="Oval 8"/>
            <p:cNvSpPr>
              <a:spLocks noChangeArrowheads="1"/>
            </p:cNvSpPr>
            <p:nvPr/>
          </p:nvSpPr>
          <p:spPr bwMode="auto">
            <a:xfrm>
              <a:off x="4176" y="192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3" name="Oval 9"/>
            <p:cNvSpPr>
              <a:spLocks noChangeArrowheads="1"/>
            </p:cNvSpPr>
            <p:nvPr/>
          </p:nvSpPr>
          <p:spPr bwMode="auto">
            <a:xfrm>
              <a:off x="3792" y="283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4" name="Oval 10"/>
            <p:cNvSpPr>
              <a:spLocks noChangeArrowheads="1"/>
            </p:cNvSpPr>
            <p:nvPr/>
          </p:nvSpPr>
          <p:spPr bwMode="auto">
            <a:xfrm>
              <a:off x="3168" y="264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5" name="Oval 11"/>
            <p:cNvSpPr>
              <a:spLocks noChangeArrowheads="1"/>
            </p:cNvSpPr>
            <p:nvPr/>
          </p:nvSpPr>
          <p:spPr bwMode="auto">
            <a:xfrm>
              <a:off x="3984" y="331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6" name="Oval 12"/>
            <p:cNvSpPr>
              <a:spLocks noChangeArrowheads="1"/>
            </p:cNvSpPr>
            <p:nvPr/>
          </p:nvSpPr>
          <p:spPr bwMode="auto">
            <a:xfrm>
              <a:off x="4416" y="283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7" name="Oval 15"/>
            <p:cNvSpPr>
              <a:spLocks noChangeArrowheads="1"/>
            </p:cNvSpPr>
            <p:nvPr/>
          </p:nvSpPr>
          <p:spPr bwMode="auto">
            <a:xfrm>
              <a:off x="4512" y="244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8" name="Oval 16"/>
            <p:cNvSpPr>
              <a:spLocks noChangeArrowheads="1"/>
            </p:cNvSpPr>
            <p:nvPr/>
          </p:nvSpPr>
          <p:spPr bwMode="auto">
            <a:xfrm>
              <a:off x="4848" y="18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9" name="Oval 17"/>
            <p:cNvSpPr>
              <a:spLocks noChangeArrowheads="1"/>
            </p:cNvSpPr>
            <p:nvPr/>
          </p:nvSpPr>
          <p:spPr bwMode="auto">
            <a:xfrm>
              <a:off x="4944" y="326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0" name="Oval 18"/>
            <p:cNvSpPr>
              <a:spLocks noChangeArrowheads="1"/>
            </p:cNvSpPr>
            <p:nvPr/>
          </p:nvSpPr>
          <p:spPr bwMode="auto">
            <a:xfrm>
              <a:off x="3408" y="3120"/>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1" name="Oval 19"/>
            <p:cNvSpPr>
              <a:spLocks noChangeArrowheads="1"/>
            </p:cNvSpPr>
            <p:nvPr/>
          </p:nvSpPr>
          <p:spPr bwMode="auto">
            <a:xfrm>
              <a:off x="4464" y="340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3074" name="Object 20"/>
            <p:cNvGraphicFramePr>
              <a:graphicFrameLocks noChangeAspect="1"/>
            </p:cNvGraphicFramePr>
            <p:nvPr/>
          </p:nvGraphicFramePr>
          <p:xfrm flipH="1">
            <a:off x="2928" y="3072"/>
            <a:ext cx="303" cy="735"/>
          </p:xfrm>
          <a:graphic>
            <a:graphicData uri="http://schemas.openxmlformats.org/presentationml/2006/ole">
              <mc:AlternateContent xmlns:mc="http://schemas.openxmlformats.org/markup-compatibility/2006">
                <mc:Choice xmlns:v="urn:schemas-microsoft-com:vml" Requires="v">
                  <p:oleObj spid="_x0000_s3108" r:id="rId3" imgW="1621800" imgH="3934080" progId="">
                    <p:embed/>
                  </p:oleObj>
                </mc:Choice>
                <mc:Fallback>
                  <p:oleObj r:id="rId3" imgW="1621800" imgH="393408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928" y="3072"/>
                          <a:ext cx="30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2" name="Text Box 22"/>
            <p:cNvSpPr txBox="1">
              <a:spLocks noChangeArrowheads="1"/>
            </p:cNvSpPr>
            <p:nvPr/>
          </p:nvSpPr>
          <p:spPr bwMode="auto">
            <a:xfrm>
              <a:off x="3264" y="326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ea typeface="黑体" pitchFamily="2" charset="-122"/>
                </a:rPr>
                <a:t>驻地</a:t>
              </a:r>
            </a:p>
          </p:txBody>
        </p:sp>
        <p:sp>
          <p:nvSpPr>
            <p:cNvPr id="3093" name="Oval 23"/>
            <p:cNvSpPr>
              <a:spLocks noChangeArrowheads="1"/>
            </p:cNvSpPr>
            <p:nvPr/>
          </p:nvSpPr>
          <p:spPr bwMode="auto">
            <a:xfrm>
              <a:off x="5184" y="249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4" name="Oval 24"/>
            <p:cNvSpPr>
              <a:spLocks noChangeArrowheads="1"/>
            </p:cNvSpPr>
            <p:nvPr/>
          </p:nvSpPr>
          <p:spPr bwMode="auto">
            <a:xfrm>
              <a:off x="2880" y="129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5" name="Oval 25"/>
            <p:cNvSpPr>
              <a:spLocks noChangeArrowheads="1"/>
            </p:cNvSpPr>
            <p:nvPr/>
          </p:nvSpPr>
          <p:spPr bwMode="auto">
            <a:xfrm>
              <a:off x="3216" y="18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6" name="Oval 26"/>
            <p:cNvSpPr>
              <a:spLocks noChangeArrowheads="1"/>
            </p:cNvSpPr>
            <p:nvPr/>
          </p:nvSpPr>
          <p:spPr bwMode="auto">
            <a:xfrm>
              <a:off x="4800" y="134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7" name="Oval 27"/>
            <p:cNvSpPr>
              <a:spLocks noChangeArrowheads="1"/>
            </p:cNvSpPr>
            <p:nvPr/>
          </p:nvSpPr>
          <p:spPr bwMode="auto">
            <a:xfrm>
              <a:off x="5136" y="297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8" name="Oval 28"/>
            <p:cNvSpPr>
              <a:spLocks noChangeArrowheads="1"/>
            </p:cNvSpPr>
            <p:nvPr/>
          </p:nvSpPr>
          <p:spPr bwMode="auto">
            <a:xfrm>
              <a:off x="4800" y="268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利用回溯法求解ＴＳＰ问题</a:t>
            </a:r>
          </a:p>
        </p:txBody>
      </p:sp>
      <p:graphicFrame>
        <p:nvGraphicFramePr>
          <p:cNvPr id="4098" name="Object 4"/>
          <p:cNvGraphicFramePr>
            <a:graphicFrameLocks noGrp="1" noChangeAspect="1"/>
          </p:cNvGraphicFramePr>
          <p:nvPr>
            <p:ph idx="1"/>
          </p:nvPr>
        </p:nvGraphicFramePr>
        <p:xfrm>
          <a:off x="1066800" y="2209800"/>
          <a:ext cx="7315200" cy="3154363"/>
        </p:xfrm>
        <a:graphic>
          <a:graphicData uri="http://schemas.openxmlformats.org/presentationml/2006/ole">
            <mc:AlternateContent xmlns:mc="http://schemas.openxmlformats.org/markup-compatibility/2006">
              <mc:Choice xmlns:v="urn:schemas-microsoft-com:vml" Requires="v">
                <p:oleObj spid="_x0000_s4109" name="公式" r:id="rId3" imgW="3238200" imgH="1396800" progId="Equation.3">
                  <p:embed/>
                </p:oleObj>
              </mc:Choice>
              <mc:Fallback>
                <p:oleObj name="公式" r:id="rId3" imgW="3238200" imgH="1396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209800"/>
                        <a:ext cx="73152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通过实例分析问题</a:t>
            </a:r>
          </a:p>
        </p:txBody>
      </p:sp>
      <p:grpSp>
        <p:nvGrpSpPr>
          <p:cNvPr id="65539" name="Group 6"/>
          <p:cNvGrpSpPr>
            <a:grpSpLocks/>
          </p:cNvGrpSpPr>
          <p:nvPr/>
        </p:nvGrpSpPr>
        <p:grpSpPr bwMode="auto">
          <a:xfrm>
            <a:off x="838200" y="2209800"/>
            <a:ext cx="457200" cy="457200"/>
            <a:chOff x="1776" y="1632"/>
            <a:chExt cx="288" cy="288"/>
          </a:xfrm>
        </p:grpSpPr>
        <p:sp>
          <p:nvSpPr>
            <p:cNvPr id="65648" name="Oval 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9" name="Text Box 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１</a:t>
              </a:r>
            </a:p>
          </p:txBody>
        </p:sp>
      </p:grpSp>
      <p:grpSp>
        <p:nvGrpSpPr>
          <p:cNvPr id="65540" name="Group 7"/>
          <p:cNvGrpSpPr>
            <a:grpSpLocks/>
          </p:cNvGrpSpPr>
          <p:nvPr/>
        </p:nvGrpSpPr>
        <p:grpSpPr bwMode="auto">
          <a:xfrm>
            <a:off x="838200" y="4114800"/>
            <a:ext cx="457200" cy="457200"/>
            <a:chOff x="1776" y="1632"/>
            <a:chExt cx="288" cy="288"/>
          </a:xfrm>
        </p:grpSpPr>
        <p:sp>
          <p:nvSpPr>
            <p:cNvPr id="65646" name="Oval 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7" name="Text Box 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３</a:t>
              </a:r>
            </a:p>
          </p:txBody>
        </p:sp>
      </p:grpSp>
      <p:grpSp>
        <p:nvGrpSpPr>
          <p:cNvPr id="65541" name="Group 10"/>
          <p:cNvGrpSpPr>
            <a:grpSpLocks/>
          </p:cNvGrpSpPr>
          <p:nvPr/>
        </p:nvGrpSpPr>
        <p:grpSpPr bwMode="auto">
          <a:xfrm>
            <a:off x="2971800" y="2209800"/>
            <a:ext cx="457200" cy="457200"/>
            <a:chOff x="1776" y="1632"/>
            <a:chExt cx="288" cy="288"/>
          </a:xfrm>
        </p:grpSpPr>
        <p:sp>
          <p:nvSpPr>
            <p:cNvPr id="65644" name="Oval 1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5" name="Text Box 1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２</a:t>
              </a:r>
            </a:p>
          </p:txBody>
        </p:sp>
      </p:grpSp>
      <p:grpSp>
        <p:nvGrpSpPr>
          <p:cNvPr id="65542" name="Group 13"/>
          <p:cNvGrpSpPr>
            <a:grpSpLocks/>
          </p:cNvGrpSpPr>
          <p:nvPr/>
        </p:nvGrpSpPr>
        <p:grpSpPr bwMode="auto">
          <a:xfrm>
            <a:off x="2971800" y="4114800"/>
            <a:ext cx="457200" cy="457200"/>
            <a:chOff x="1776" y="1632"/>
            <a:chExt cx="288" cy="288"/>
          </a:xfrm>
        </p:grpSpPr>
        <p:sp>
          <p:nvSpPr>
            <p:cNvPr id="65642" name="Oval 1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3" name="Text Box 1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４</a:t>
              </a:r>
            </a:p>
          </p:txBody>
        </p:sp>
      </p:grpSp>
      <p:sp>
        <p:nvSpPr>
          <p:cNvPr id="65543" name="Line 16"/>
          <p:cNvSpPr>
            <a:spLocks noChangeShapeType="1"/>
          </p:cNvSpPr>
          <p:nvPr/>
        </p:nvSpPr>
        <p:spPr bwMode="auto">
          <a:xfrm>
            <a:off x="1295400" y="43434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17"/>
          <p:cNvSpPr>
            <a:spLocks noChangeShapeType="1"/>
          </p:cNvSpPr>
          <p:nvPr/>
        </p:nvSpPr>
        <p:spPr bwMode="auto">
          <a:xfrm>
            <a:off x="1066800" y="26670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18"/>
          <p:cNvSpPr>
            <a:spLocks noChangeShapeType="1"/>
          </p:cNvSpPr>
          <p:nvPr/>
        </p:nvSpPr>
        <p:spPr bwMode="auto">
          <a:xfrm>
            <a:off x="1295400" y="24384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19"/>
          <p:cNvSpPr>
            <a:spLocks noChangeShapeType="1"/>
          </p:cNvSpPr>
          <p:nvPr/>
        </p:nvSpPr>
        <p:spPr bwMode="auto">
          <a:xfrm>
            <a:off x="3200400" y="26670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20"/>
          <p:cNvSpPr>
            <a:spLocks noChangeShapeType="1"/>
          </p:cNvSpPr>
          <p:nvPr/>
        </p:nvSpPr>
        <p:spPr bwMode="auto">
          <a:xfrm>
            <a:off x="1219200" y="25908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21"/>
          <p:cNvSpPr>
            <a:spLocks noChangeShapeType="1"/>
          </p:cNvSpPr>
          <p:nvPr/>
        </p:nvSpPr>
        <p:spPr bwMode="auto">
          <a:xfrm flipV="1">
            <a:off x="1219200" y="25908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Text Box 22"/>
          <p:cNvSpPr txBox="1">
            <a:spLocks noChangeArrowheads="1"/>
          </p:cNvSpPr>
          <p:nvPr/>
        </p:nvSpPr>
        <p:spPr bwMode="auto">
          <a:xfrm>
            <a:off x="1905000" y="4495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20</a:t>
            </a:r>
          </a:p>
        </p:txBody>
      </p:sp>
      <p:sp>
        <p:nvSpPr>
          <p:cNvPr id="65550" name="Text Box 23"/>
          <p:cNvSpPr txBox="1">
            <a:spLocks noChangeArrowheads="1"/>
          </p:cNvSpPr>
          <p:nvPr/>
        </p:nvSpPr>
        <p:spPr bwMode="auto">
          <a:xfrm>
            <a:off x="1905000" y="2057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30</a:t>
            </a:r>
          </a:p>
        </p:txBody>
      </p:sp>
      <p:sp>
        <p:nvSpPr>
          <p:cNvPr id="65551" name="Text Box 24"/>
          <p:cNvSpPr txBox="1">
            <a:spLocks noChangeArrowheads="1"/>
          </p:cNvSpPr>
          <p:nvPr/>
        </p:nvSpPr>
        <p:spPr bwMode="auto">
          <a:xfrm>
            <a:off x="3200400" y="3200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10</a:t>
            </a:r>
          </a:p>
        </p:txBody>
      </p:sp>
      <p:sp>
        <p:nvSpPr>
          <p:cNvPr id="65552" name="Text Box 25"/>
          <p:cNvSpPr txBox="1">
            <a:spLocks noChangeArrowheads="1"/>
          </p:cNvSpPr>
          <p:nvPr/>
        </p:nvSpPr>
        <p:spPr bwMode="auto">
          <a:xfrm>
            <a:off x="609600" y="3276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65553" name="Text Box 26"/>
          <p:cNvSpPr txBox="1">
            <a:spLocks noChangeArrowheads="1"/>
          </p:cNvSpPr>
          <p:nvPr/>
        </p:nvSpPr>
        <p:spPr bwMode="auto">
          <a:xfrm>
            <a:off x="2133600" y="2743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65554" name="Text Box 27"/>
          <p:cNvSpPr txBox="1">
            <a:spLocks noChangeArrowheads="1"/>
          </p:cNvSpPr>
          <p:nvPr/>
        </p:nvSpPr>
        <p:spPr bwMode="auto">
          <a:xfrm>
            <a:off x="25146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555" name="Text Box 29"/>
          <p:cNvSpPr txBox="1">
            <a:spLocks noChangeArrowheads="1"/>
          </p:cNvSpPr>
          <p:nvPr/>
        </p:nvSpPr>
        <p:spPr bwMode="auto">
          <a:xfrm>
            <a:off x="609600" y="5105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4</a:t>
            </a:r>
            <a:r>
              <a:rPr lang="zh-CN" altLang="en-US" sz="2000" b="1">
                <a:solidFill>
                  <a:srgbClr val="000099"/>
                </a:solidFill>
              </a:rPr>
              <a:t>顶点的无向带权图</a:t>
            </a:r>
          </a:p>
        </p:txBody>
      </p:sp>
      <p:grpSp>
        <p:nvGrpSpPr>
          <p:cNvPr id="6" name="Group 116"/>
          <p:cNvGrpSpPr>
            <a:grpSpLocks/>
          </p:cNvGrpSpPr>
          <p:nvPr/>
        </p:nvGrpSpPr>
        <p:grpSpPr bwMode="auto">
          <a:xfrm>
            <a:off x="4419600" y="1600200"/>
            <a:ext cx="4572000" cy="4435475"/>
            <a:chOff x="2784" y="1008"/>
            <a:chExt cx="2880" cy="2794"/>
          </a:xfrm>
        </p:grpSpPr>
        <p:grpSp>
          <p:nvGrpSpPr>
            <p:cNvPr id="65557" name="Group 114"/>
            <p:cNvGrpSpPr>
              <a:grpSpLocks/>
            </p:cNvGrpSpPr>
            <p:nvPr/>
          </p:nvGrpSpPr>
          <p:grpSpPr bwMode="auto">
            <a:xfrm>
              <a:off x="2784" y="1008"/>
              <a:ext cx="2688" cy="2400"/>
              <a:chOff x="2784" y="1008"/>
              <a:chExt cx="2688" cy="2400"/>
            </a:xfrm>
          </p:grpSpPr>
          <p:grpSp>
            <p:nvGrpSpPr>
              <p:cNvPr id="65559" name="Group 30"/>
              <p:cNvGrpSpPr>
                <a:grpSpLocks/>
              </p:cNvGrpSpPr>
              <p:nvPr/>
            </p:nvGrpSpPr>
            <p:grpSpPr bwMode="auto">
              <a:xfrm>
                <a:off x="3984" y="1008"/>
                <a:ext cx="288" cy="288"/>
                <a:chOff x="1776" y="1632"/>
                <a:chExt cx="288" cy="288"/>
              </a:xfrm>
            </p:grpSpPr>
            <p:sp>
              <p:nvSpPr>
                <p:cNvPr id="65640" name="Oval 3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1"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grpSp>
          <p:grpSp>
            <p:nvGrpSpPr>
              <p:cNvPr id="65560" name="Group 33"/>
              <p:cNvGrpSpPr>
                <a:grpSpLocks/>
              </p:cNvGrpSpPr>
              <p:nvPr/>
            </p:nvGrpSpPr>
            <p:grpSpPr bwMode="auto">
              <a:xfrm>
                <a:off x="3984" y="1488"/>
                <a:ext cx="288" cy="288"/>
                <a:chOff x="1776" y="1632"/>
                <a:chExt cx="288" cy="288"/>
              </a:xfrm>
            </p:grpSpPr>
            <p:sp>
              <p:nvSpPr>
                <p:cNvPr id="65638" name="Oval 3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9"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grpSp>
          <p:grpSp>
            <p:nvGrpSpPr>
              <p:cNvPr id="65561" name="Group 36"/>
              <p:cNvGrpSpPr>
                <a:grpSpLocks/>
              </p:cNvGrpSpPr>
              <p:nvPr/>
            </p:nvGrpSpPr>
            <p:grpSpPr bwMode="auto">
              <a:xfrm>
                <a:off x="3168" y="2016"/>
                <a:ext cx="288" cy="288"/>
                <a:chOff x="1776" y="1632"/>
                <a:chExt cx="288" cy="288"/>
              </a:xfrm>
            </p:grpSpPr>
            <p:sp>
              <p:nvSpPr>
                <p:cNvPr id="65636" name="Oval 3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7"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grpSp>
          <p:grpSp>
            <p:nvGrpSpPr>
              <p:cNvPr id="65562" name="Group 39"/>
              <p:cNvGrpSpPr>
                <a:grpSpLocks/>
              </p:cNvGrpSpPr>
              <p:nvPr/>
            </p:nvGrpSpPr>
            <p:grpSpPr bwMode="auto">
              <a:xfrm>
                <a:off x="3984" y="2016"/>
                <a:ext cx="288" cy="288"/>
                <a:chOff x="1776" y="1632"/>
                <a:chExt cx="288" cy="288"/>
              </a:xfrm>
            </p:grpSpPr>
            <p:sp>
              <p:nvSpPr>
                <p:cNvPr id="65634" name="Oval 4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5"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grpSp>
          <p:grpSp>
            <p:nvGrpSpPr>
              <p:cNvPr id="65563" name="Group 42"/>
              <p:cNvGrpSpPr>
                <a:grpSpLocks/>
              </p:cNvGrpSpPr>
              <p:nvPr/>
            </p:nvGrpSpPr>
            <p:grpSpPr bwMode="auto">
              <a:xfrm>
                <a:off x="4896" y="2016"/>
                <a:ext cx="288" cy="288"/>
                <a:chOff x="1776" y="1632"/>
                <a:chExt cx="288" cy="288"/>
              </a:xfrm>
            </p:grpSpPr>
            <p:sp>
              <p:nvSpPr>
                <p:cNvPr id="65632" name="Oval 4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3"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grpSp>
          <p:grpSp>
            <p:nvGrpSpPr>
              <p:cNvPr id="65564" name="Group 45"/>
              <p:cNvGrpSpPr>
                <a:grpSpLocks/>
              </p:cNvGrpSpPr>
              <p:nvPr/>
            </p:nvGrpSpPr>
            <p:grpSpPr bwMode="auto">
              <a:xfrm>
                <a:off x="2880" y="2568"/>
                <a:ext cx="288" cy="288"/>
                <a:chOff x="1776" y="1632"/>
                <a:chExt cx="288" cy="288"/>
              </a:xfrm>
            </p:grpSpPr>
            <p:sp>
              <p:nvSpPr>
                <p:cNvPr id="65630" name="Oval 4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1"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grpSp>
          <p:grpSp>
            <p:nvGrpSpPr>
              <p:cNvPr id="65565" name="Group 48"/>
              <p:cNvGrpSpPr>
                <a:grpSpLocks/>
              </p:cNvGrpSpPr>
              <p:nvPr/>
            </p:nvGrpSpPr>
            <p:grpSpPr bwMode="auto">
              <a:xfrm>
                <a:off x="3360" y="2568"/>
                <a:ext cx="288" cy="288"/>
                <a:chOff x="1776" y="1632"/>
                <a:chExt cx="288" cy="288"/>
              </a:xfrm>
            </p:grpSpPr>
            <p:sp>
              <p:nvSpPr>
                <p:cNvPr id="65628" name="Oval 4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9"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grpSp>
          <p:grpSp>
            <p:nvGrpSpPr>
              <p:cNvPr id="65566" name="Group 51"/>
              <p:cNvGrpSpPr>
                <a:grpSpLocks/>
              </p:cNvGrpSpPr>
              <p:nvPr/>
            </p:nvGrpSpPr>
            <p:grpSpPr bwMode="auto">
              <a:xfrm>
                <a:off x="2880" y="3120"/>
                <a:ext cx="288" cy="288"/>
                <a:chOff x="1776" y="1632"/>
                <a:chExt cx="288" cy="288"/>
              </a:xfrm>
            </p:grpSpPr>
            <p:sp>
              <p:nvSpPr>
                <p:cNvPr id="65626" name="Oval 5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7"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grpSp>
          <p:grpSp>
            <p:nvGrpSpPr>
              <p:cNvPr id="65567" name="Group 54"/>
              <p:cNvGrpSpPr>
                <a:grpSpLocks/>
              </p:cNvGrpSpPr>
              <p:nvPr/>
            </p:nvGrpSpPr>
            <p:grpSpPr bwMode="auto">
              <a:xfrm>
                <a:off x="3360" y="3120"/>
                <a:ext cx="288" cy="288"/>
                <a:chOff x="1776" y="1632"/>
                <a:chExt cx="288" cy="288"/>
              </a:xfrm>
            </p:grpSpPr>
            <p:sp>
              <p:nvSpPr>
                <p:cNvPr id="65624" name="Oval 5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5"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grpSp>
          <p:grpSp>
            <p:nvGrpSpPr>
              <p:cNvPr id="65568" name="Group 57"/>
              <p:cNvGrpSpPr>
                <a:grpSpLocks/>
              </p:cNvGrpSpPr>
              <p:nvPr/>
            </p:nvGrpSpPr>
            <p:grpSpPr bwMode="auto">
              <a:xfrm>
                <a:off x="3792" y="2544"/>
                <a:ext cx="288" cy="288"/>
                <a:chOff x="1776" y="1632"/>
                <a:chExt cx="288" cy="288"/>
              </a:xfrm>
            </p:grpSpPr>
            <p:sp>
              <p:nvSpPr>
                <p:cNvPr id="65622" name="Oval 5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3" name="Text Box 5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grpSp>
          <p:grpSp>
            <p:nvGrpSpPr>
              <p:cNvPr id="65569" name="Group 60"/>
              <p:cNvGrpSpPr>
                <a:grpSpLocks/>
              </p:cNvGrpSpPr>
              <p:nvPr/>
            </p:nvGrpSpPr>
            <p:grpSpPr bwMode="auto">
              <a:xfrm>
                <a:off x="4272" y="2544"/>
                <a:ext cx="288" cy="288"/>
                <a:chOff x="1776" y="1632"/>
                <a:chExt cx="288" cy="288"/>
              </a:xfrm>
            </p:grpSpPr>
            <p:sp>
              <p:nvSpPr>
                <p:cNvPr id="65620" name="Oval 6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1" name="Text Box 6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grpSp>
          <p:grpSp>
            <p:nvGrpSpPr>
              <p:cNvPr id="65570" name="Group 63"/>
              <p:cNvGrpSpPr>
                <a:grpSpLocks/>
              </p:cNvGrpSpPr>
              <p:nvPr/>
            </p:nvGrpSpPr>
            <p:grpSpPr bwMode="auto">
              <a:xfrm>
                <a:off x="3792" y="3096"/>
                <a:ext cx="288" cy="288"/>
                <a:chOff x="1776" y="1632"/>
                <a:chExt cx="288" cy="288"/>
              </a:xfrm>
            </p:grpSpPr>
            <p:sp>
              <p:nvSpPr>
                <p:cNvPr id="65618" name="Oval 6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9" name="Text Box 6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grpSp>
          <p:grpSp>
            <p:nvGrpSpPr>
              <p:cNvPr id="65571" name="Group 66"/>
              <p:cNvGrpSpPr>
                <a:grpSpLocks/>
              </p:cNvGrpSpPr>
              <p:nvPr/>
            </p:nvGrpSpPr>
            <p:grpSpPr bwMode="auto">
              <a:xfrm>
                <a:off x="4272" y="3096"/>
                <a:ext cx="288" cy="288"/>
                <a:chOff x="1776" y="1632"/>
                <a:chExt cx="288" cy="288"/>
              </a:xfrm>
            </p:grpSpPr>
            <p:sp>
              <p:nvSpPr>
                <p:cNvPr id="65616" name="Oval 6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7" name="Text Box 6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grpSp>
          <p:grpSp>
            <p:nvGrpSpPr>
              <p:cNvPr id="65572" name="Group 69"/>
              <p:cNvGrpSpPr>
                <a:grpSpLocks/>
              </p:cNvGrpSpPr>
              <p:nvPr/>
            </p:nvGrpSpPr>
            <p:grpSpPr bwMode="auto">
              <a:xfrm>
                <a:off x="4656" y="2544"/>
                <a:ext cx="288" cy="288"/>
                <a:chOff x="1776" y="1632"/>
                <a:chExt cx="288" cy="288"/>
              </a:xfrm>
            </p:grpSpPr>
            <p:sp>
              <p:nvSpPr>
                <p:cNvPr id="65614" name="Oval 7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5" name="Text Box 7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grpSp>
          <p:grpSp>
            <p:nvGrpSpPr>
              <p:cNvPr id="65573" name="Group 72"/>
              <p:cNvGrpSpPr>
                <a:grpSpLocks/>
              </p:cNvGrpSpPr>
              <p:nvPr/>
            </p:nvGrpSpPr>
            <p:grpSpPr bwMode="auto">
              <a:xfrm>
                <a:off x="5136" y="2544"/>
                <a:ext cx="288" cy="288"/>
                <a:chOff x="1776" y="1632"/>
                <a:chExt cx="288" cy="288"/>
              </a:xfrm>
            </p:grpSpPr>
            <p:sp>
              <p:nvSpPr>
                <p:cNvPr id="65612" name="Oval 7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3" name="Text Box 7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grpSp>
          <p:grpSp>
            <p:nvGrpSpPr>
              <p:cNvPr id="65574" name="Group 75"/>
              <p:cNvGrpSpPr>
                <a:grpSpLocks/>
              </p:cNvGrpSpPr>
              <p:nvPr/>
            </p:nvGrpSpPr>
            <p:grpSpPr bwMode="auto">
              <a:xfrm>
                <a:off x="4656" y="3096"/>
                <a:ext cx="288" cy="288"/>
                <a:chOff x="1776" y="1632"/>
                <a:chExt cx="288" cy="288"/>
              </a:xfrm>
            </p:grpSpPr>
            <p:sp>
              <p:nvSpPr>
                <p:cNvPr id="65610" name="Oval 7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1" name="Text Box 7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grpSp>
          <p:grpSp>
            <p:nvGrpSpPr>
              <p:cNvPr id="65575" name="Group 78"/>
              <p:cNvGrpSpPr>
                <a:grpSpLocks/>
              </p:cNvGrpSpPr>
              <p:nvPr/>
            </p:nvGrpSpPr>
            <p:grpSpPr bwMode="auto">
              <a:xfrm>
                <a:off x="5136" y="3096"/>
                <a:ext cx="288" cy="288"/>
                <a:chOff x="1776" y="1632"/>
                <a:chExt cx="288" cy="288"/>
              </a:xfrm>
            </p:grpSpPr>
            <p:sp>
              <p:nvSpPr>
                <p:cNvPr id="65608" name="Oval 7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09" name="Text Box 8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grpSp>
          <p:sp>
            <p:nvSpPr>
              <p:cNvPr id="65576" name="Line 81"/>
              <p:cNvSpPr>
                <a:spLocks noChangeShapeType="1"/>
              </p:cNvSpPr>
              <p:nvPr/>
            </p:nvSpPr>
            <p:spPr bwMode="auto">
              <a:xfrm>
                <a:off x="4128" y="12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7" name="Line 82"/>
              <p:cNvSpPr>
                <a:spLocks noChangeShapeType="1"/>
              </p:cNvSpPr>
              <p:nvPr/>
            </p:nvSpPr>
            <p:spPr bwMode="auto">
              <a:xfrm>
                <a:off x="4128"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Line 83"/>
              <p:cNvSpPr>
                <a:spLocks noChangeShapeType="1"/>
              </p:cNvSpPr>
              <p:nvPr/>
            </p:nvSpPr>
            <p:spPr bwMode="auto">
              <a:xfrm flipH="1">
                <a:off x="3408" y="1728"/>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9" name="Line 84"/>
              <p:cNvSpPr>
                <a:spLocks noChangeShapeType="1"/>
              </p:cNvSpPr>
              <p:nvPr/>
            </p:nvSpPr>
            <p:spPr bwMode="auto">
              <a:xfrm flipH="1" flipV="1">
                <a:off x="4224" y="1728"/>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0" name="Line 85"/>
              <p:cNvSpPr>
                <a:spLocks noChangeShapeType="1"/>
              </p:cNvSpPr>
              <p:nvPr/>
            </p:nvSpPr>
            <p:spPr bwMode="auto">
              <a:xfrm flipH="1">
                <a:off x="3936"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1" name="Line 86"/>
              <p:cNvSpPr>
                <a:spLocks noChangeShapeType="1"/>
              </p:cNvSpPr>
              <p:nvPr/>
            </p:nvSpPr>
            <p:spPr bwMode="auto">
              <a:xfrm flipH="1">
                <a:off x="3024" y="230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2" name="Line 87"/>
              <p:cNvSpPr>
                <a:spLocks noChangeShapeType="1"/>
              </p:cNvSpPr>
              <p:nvPr/>
            </p:nvSpPr>
            <p:spPr bwMode="auto">
              <a:xfrm flipH="1">
                <a:off x="4800"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3" name="Line 88"/>
              <p:cNvSpPr>
                <a:spLocks noChangeShapeType="1"/>
              </p:cNvSpPr>
              <p:nvPr/>
            </p:nvSpPr>
            <p:spPr bwMode="auto">
              <a:xfrm flipH="1" flipV="1">
                <a:off x="5088"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4" name="Line 89"/>
              <p:cNvSpPr>
                <a:spLocks noChangeShapeType="1"/>
              </p:cNvSpPr>
              <p:nvPr/>
            </p:nvSpPr>
            <p:spPr bwMode="auto">
              <a:xfrm flipH="1" flipV="1">
                <a:off x="422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5" name="Line 90"/>
              <p:cNvSpPr>
                <a:spLocks noChangeShapeType="1"/>
              </p:cNvSpPr>
              <p:nvPr/>
            </p:nvSpPr>
            <p:spPr bwMode="auto">
              <a:xfrm flipH="1" flipV="1">
                <a:off x="3360"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6" name="Line 91"/>
              <p:cNvSpPr>
                <a:spLocks noChangeShapeType="1"/>
              </p:cNvSpPr>
              <p:nvPr/>
            </p:nvSpPr>
            <p:spPr bwMode="auto">
              <a:xfrm>
                <a:off x="302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7" name="Line 92"/>
              <p:cNvSpPr>
                <a:spLocks noChangeShapeType="1"/>
              </p:cNvSpPr>
              <p:nvPr/>
            </p:nvSpPr>
            <p:spPr bwMode="auto">
              <a:xfrm>
                <a:off x="350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8" name="Line 93"/>
              <p:cNvSpPr>
                <a:spLocks noChangeShapeType="1"/>
              </p:cNvSpPr>
              <p:nvPr/>
            </p:nvSpPr>
            <p:spPr bwMode="auto">
              <a:xfrm>
                <a:off x="393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9" name="Line 94"/>
              <p:cNvSpPr>
                <a:spLocks noChangeShapeType="1"/>
              </p:cNvSpPr>
              <p:nvPr/>
            </p:nvSpPr>
            <p:spPr bwMode="auto">
              <a:xfrm>
                <a:off x="44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0" name="Line 95"/>
              <p:cNvSpPr>
                <a:spLocks noChangeShapeType="1"/>
              </p:cNvSpPr>
              <p:nvPr/>
            </p:nvSpPr>
            <p:spPr bwMode="auto">
              <a:xfrm>
                <a:off x="480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1" name="Line 96"/>
              <p:cNvSpPr>
                <a:spLocks noChangeShapeType="1"/>
              </p:cNvSpPr>
              <p:nvPr/>
            </p:nvSpPr>
            <p:spPr bwMode="auto">
              <a:xfrm>
                <a:off x="528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2" name="Text Box 97"/>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5593" name="Text Box 98"/>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594" name="Text Box 99"/>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595" name="Text Box 100"/>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596" name="Text Box 101"/>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597" name="Text Box 102"/>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598" name="Text Box 103"/>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599" name="Text Box 104"/>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0" name="Text Box 105"/>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601" name="Text Box 106"/>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2" name="Text Box 107"/>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603" name="Text Box 108"/>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4" name="Text Box 109"/>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5" name="Text Box 111"/>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606" name="Text Box 112"/>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607" name="Text Box 113"/>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65558" name="Text Box 115"/>
            <p:cNvSpPr txBox="1">
              <a:spLocks noChangeArrowheads="1"/>
            </p:cNvSpPr>
            <p:nvPr/>
          </p:nvSpPr>
          <p:spPr bwMode="auto">
            <a:xfrm>
              <a:off x="2784" y="3552"/>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n=4</a:t>
              </a:r>
              <a:r>
                <a:rPr lang="zh-CN" altLang="en-US" sz="2000" b="1">
                  <a:solidFill>
                    <a:srgbClr val="000099"/>
                  </a:solidFill>
                </a:rPr>
                <a:t>的</a:t>
              </a:r>
              <a:r>
                <a:rPr lang="en-US" altLang="zh-CN" sz="2000" b="1">
                  <a:solidFill>
                    <a:srgbClr val="000099"/>
                  </a:solidFill>
                </a:rPr>
                <a:t>TSP</a:t>
              </a:r>
              <a:r>
                <a:rPr lang="zh-CN" altLang="en-US" sz="2000" b="1">
                  <a:solidFill>
                    <a:srgbClr val="000099"/>
                  </a:solidFill>
                </a:rPr>
                <a:t>问题的解空间树（排列树）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可能的周游路线</a:t>
            </a:r>
          </a:p>
        </p:txBody>
      </p:sp>
      <p:grpSp>
        <p:nvGrpSpPr>
          <p:cNvPr id="66563" name="Group 4"/>
          <p:cNvGrpSpPr>
            <a:grpSpLocks/>
          </p:cNvGrpSpPr>
          <p:nvPr/>
        </p:nvGrpSpPr>
        <p:grpSpPr bwMode="auto">
          <a:xfrm>
            <a:off x="609600" y="1600200"/>
            <a:ext cx="4572000" cy="4435475"/>
            <a:chOff x="2784" y="1008"/>
            <a:chExt cx="2880" cy="2794"/>
          </a:xfrm>
        </p:grpSpPr>
        <p:grpSp>
          <p:nvGrpSpPr>
            <p:cNvPr id="66576" name="Group 5"/>
            <p:cNvGrpSpPr>
              <a:grpSpLocks/>
            </p:cNvGrpSpPr>
            <p:nvPr/>
          </p:nvGrpSpPr>
          <p:grpSpPr bwMode="auto">
            <a:xfrm>
              <a:off x="2784" y="1008"/>
              <a:ext cx="2688" cy="2400"/>
              <a:chOff x="2784" y="1008"/>
              <a:chExt cx="2688" cy="2400"/>
            </a:xfrm>
          </p:grpSpPr>
          <p:grpSp>
            <p:nvGrpSpPr>
              <p:cNvPr id="66578" name="Group 6"/>
              <p:cNvGrpSpPr>
                <a:grpSpLocks/>
              </p:cNvGrpSpPr>
              <p:nvPr/>
            </p:nvGrpSpPr>
            <p:grpSpPr bwMode="auto">
              <a:xfrm>
                <a:off x="3984" y="1008"/>
                <a:ext cx="288" cy="288"/>
                <a:chOff x="1776" y="1632"/>
                <a:chExt cx="288" cy="288"/>
              </a:xfrm>
            </p:grpSpPr>
            <p:sp>
              <p:nvSpPr>
                <p:cNvPr id="66659" name="Oval 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60" name="Text Box 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grpSp>
          <p:grpSp>
            <p:nvGrpSpPr>
              <p:cNvPr id="66579" name="Group 9"/>
              <p:cNvGrpSpPr>
                <a:grpSpLocks/>
              </p:cNvGrpSpPr>
              <p:nvPr/>
            </p:nvGrpSpPr>
            <p:grpSpPr bwMode="auto">
              <a:xfrm>
                <a:off x="3984" y="1488"/>
                <a:ext cx="288" cy="288"/>
                <a:chOff x="1776" y="1632"/>
                <a:chExt cx="288" cy="288"/>
              </a:xfrm>
            </p:grpSpPr>
            <p:sp>
              <p:nvSpPr>
                <p:cNvPr id="66657" name="Oval 1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8" name="Text Box 1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grpSp>
          <p:grpSp>
            <p:nvGrpSpPr>
              <p:cNvPr id="66580" name="Group 12"/>
              <p:cNvGrpSpPr>
                <a:grpSpLocks/>
              </p:cNvGrpSpPr>
              <p:nvPr/>
            </p:nvGrpSpPr>
            <p:grpSpPr bwMode="auto">
              <a:xfrm>
                <a:off x="3168" y="2016"/>
                <a:ext cx="288" cy="288"/>
                <a:chOff x="1776" y="1632"/>
                <a:chExt cx="288" cy="288"/>
              </a:xfrm>
            </p:grpSpPr>
            <p:sp>
              <p:nvSpPr>
                <p:cNvPr id="66655" name="Oval 1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6" name="Text Box 1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grpSp>
          <p:grpSp>
            <p:nvGrpSpPr>
              <p:cNvPr id="66581" name="Group 15"/>
              <p:cNvGrpSpPr>
                <a:grpSpLocks/>
              </p:cNvGrpSpPr>
              <p:nvPr/>
            </p:nvGrpSpPr>
            <p:grpSpPr bwMode="auto">
              <a:xfrm>
                <a:off x="3984" y="2016"/>
                <a:ext cx="288" cy="288"/>
                <a:chOff x="1776" y="1632"/>
                <a:chExt cx="288" cy="288"/>
              </a:xfrm>
            </p:grpSpPr>
            <p:sp>
              <p:nvSpPr>
                <p:cNvPr id="66653" name="Oval 1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4" name="Text Box 1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grpSp>
          <p:grpSp>
            <p:nvGrpSpPr>
              <p:cNvPr id="66582" name="Group 18"/>
              <p:cNvGrpSpPr>
                <a:grpSpLocks/>
              </p:cNvGrpSpPr>
              <p:nvPr/>
            </p:nvGrpSpPr>
            <p:grpSpPr bwMode="auto">
              <a:xfrm>
                <a:off x="4896" y="2016"/>
                <a:ext cx="288" cy="288"/>
                <a:chOff x="1776" y="1632"/>
                <a:chExt cx="288" cy="288"/>
              </a:xfrm>
            </p:grpSpPr>
            <p:sp>
              <p:nvSpPr>
                <p:cNvPr id="66651" name="Oval 1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2" name="Text Box 2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grpSp>
          <p:grpSp>
            <p:nvGrpSpPr>
              <p:cNvPr id="66583" name="Group 21"/>
              <p:cNvGrpSpPr>
                <a:grpSpLocks/>
              </p:cNvGrpSpPr>
              <p:nvPr/>
            </p:nvGrpSpPr>
            <p:grpSpPr bwMode="auto">
              <a:xfrm>
                <a:off x="2880" y="2568"/>
                <a:ext cx="288" cy="288"/>
                <a:chOff x="1776" y="1632"/>
                <a:chExt cx="288" cy="288"/>
              </a:xfrm>
            </p:grpSpPr>
            <p:sp>
              <p:nvSpPr>
                <p:cNvPr id="66649" name="Oval 2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0" name="Text Box 2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grpSp>
          <p:grpSp>
            <p:nvGrpSpPr>
              <p:cNvPr id="66584" name="Group 24"/>
              <p:cNvGrpSpPr>
                <a:grpSpLocks/>
              </p:cNvGrpSpPr>
              <p:nvPr/>
            </p:nvGrpSpPr>
            <p:grpSpPr bwMode="auto">
              <a:xfrm>
                <a:off x="3360" y="2568"/>
                <a:ext cx="288" cy="288"/>
                <a:chOff x="1776" y="1632"/>
                <a:chExt cx="288" cy="288"/>
              </a:xfrm>
            </p:grpSpPr>
            <p:sp>
              <p:nvSpPr>
                <p:cNvPr id="66647" name="Oval 2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8" name="Text Box 2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grpSp>
          <p:grpSp>
            <p:nvGrpSpPr>
              <p:cNvPr id="66585" name="Group 27"/>
              <p:cNvGrpSpPr>
                <a:grpSpLocks/>
              </p:cNvGrpSpPr>
              <p:nvPr/>
            </p:nvGrpSpPr>
            <p:grpSpPr bwMode="auto">
              <a:xfrm>
                <a:off x="2880" y="3120"/>
                <a:ext cx="288" cy="288"/>
                <a:chOff x="1776" y="1632"/>
                <a:chExt cx="288" cy="288"/>
              </a:xfrm>
            </p:grpSpPr>
            <p:sp>
              <p:nvSpPr>
                <p:cNvPr id="66645" name="Oval 2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6" name="Text Box 2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grpSp>
          <p:grpSp>
            <p:nvGrpSpPr>
              <p:cNvPr id="66586" name="Group 30"/>
              <p:cNvGrpSpPr>
                <a:grpSpLocks/>
              </p:cNvGrpSpPr>
              <p:nvPr/>
            </p:nvGrpSpPr>
            <p:grpSpPr bwMode="auto">
              <a:xfrm>
                <a:off x="3360" y="3120"/>
                <a:ext cx="288" cy="288"/>
                <a:chOff x="1776" y="1632"/>
                <a:chExt cx="288" cy="288"/>
              </a:xfrm>
            </p:grpSpPr>
            <p:sp>
              <p:nvSpPr>
                <p:cNvPr id="66643" name="Oval 3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4"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grpSp>
          <p:grpSp>
            <p:nvGrpSpPr>
              <p:cNvPr id="66587" name="Group 33"/>
              <p:cNvGrpSpPr>
                <a:grpSpLocks/>
              </p:cNvGrpSpPr>
              <p:nvPr/>
            </p:nvGrpSpPr>
            <p:grpSpPr bwMode="auto">
              <a:xfrm>
                <a:off x="3792" y="2544"/>
                <a:ext cx="288" cy="288"/>
                <a:chOff x="1776" y="1632"/>
                <a:chExt cx="288" cy="288"/>
              </a:xfrm>
            </p:grpSpPr>
            <p:sp>
              <p:nvSpPr>
                <p:cNvPr id="66641" name="Oval 3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2"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grpSp>
          <p:grpSp>
            <p:nvGrpSpPr>
              <p:cNvPr id="66588" name="Group 36"/>
              <p:cNvGrpSpPr>
                <a:grpSpLocks/>
              </p:cNvGrpSpPr>
              <p:nvPr/>
            </p:nvGrpSpPr>
            <p:grpSpPr bwMode="auto">
              <a:xfrm>
                <a:off x="4272" y="2544"/>
                <a:ext cx="288" cy="288"/>
                <a:chOff x="1776" y="1632"/>
                <a:chExt cx="288" cy="288"/>
              </a:xfrm>
            </p:grpSpPr>
            <p:sp>
              <p:nvSpPr>
                <p:cNvPr id="66639" name="Oval 3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0"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grpSp>
          <p:grpSp>
            <p:nvGrpSpPr>
              <p:cNvPr id="66589" name="Group 39"/>
              <p:cNvGrpSpPr>
                <a:grpSpLocks/>
              </p:cNvGrpSpPr>
              <p:nvPr/>
            </p:nvGrpSpPr>
            <p:grpSpPr bwMode="auto">
              <a:xfrm>
                <a:off x="3792" y="3096"/>
                <a:ext cx="288" cy="288"/>
                <a:chOff x="1776" y="1632"/>
                <a:chExt cx="288" cy="288"/>
              </a:xfrm>
            </p:grpSpPr>
            <p:sp>
              <p:nvSpPr>
                <p:cNvPr id="66637" name="Oval 4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8"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grpSp>
          <p:grpSp>
            <p:nvGrpSpPr>
              <p:cNvPr id="66590" name="Group 42"/>
              <p:cNvGrpSpPr>
                <a:grpSpLocks/>
              </p:cNvGrpSpPr>
              <p:nvPr/>
            </p:nvGrpSpPr>
            <p:grpSpPr bwMode="auto">
              <a:xfrm>
                <a:off x="4272" y="3096"/>
                <a:ext cx="288" cy="288"/>
                <a:chOff x="1776" y="1632"/>
                <a:chExt cx="288" cy="288"/>
              </a:xfrm>
            </p:grpSpPr>
            <p:sp>
              <p:nvSpPr>
                <p:cNvPr id="66635" name="Oval 4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6"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grpSp>
          <p:grpSp>
            <p:nvGrpSpPr>
              <p:cNvPr id="66591" name="Group 45"/>
              <p:cNvGrpSpPr>
                <a:grpSpLocks/>
              </p:cNvGrpSpPr>
              <p:nvPr/>
            </p:nvGrpSpPr>
            <p:grpSpPr bwMode="auto">
              <a:xfrm>
                <a:off x="4656" y="2544"/>
                <a:ext cx="288" cy="288"/>
                <a:chOff x="1776" y="1632"/>
                <a:chExt cx="288" cy="288"/>
              </a:xfrm>
            </p:grpSpPr>
            <p:sp>
              <p:nvSpPr>
                <p:cNvPr id="66633" name="Oval 4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4"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grpSp>
          <p:grpSp>
            <p:nvGrpSpPr>
              <p:cNvPr id="66592" name="Group 48"/>
              <p:cNvGrpSpPr>
                <a:grpSpLocks/>
              </p:cNvGrpSpPr>
              <p:nvPr/>
            </p:nvGrpSpPr>
            <p:grpSpPr bwMode="auto">
              <a:xfrm>
                <a:off x="5136" y="2544"/>
                <a:ext cx="288" cy="288"/>
                <a:chOff x="1776" y="1632"/>
                <a:chExt cx="288" cy="288"/>
              </a:xfrm>
            </p:grpSpPr>
            <p:sp>
              <p:nvSpPr>
                <p:cNvPr id="66631" name="Oval 4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2"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grpSp>
          <p:grpSp>
            <p:nvGrpSpPr>
              <p:cNvPr id="66593" name="Group 51"/>
              <p:cNvGrpSpPr>
                <a:grpSpLocks/>
              </p:cNvGrpSpPr>
              <p:nvPr/>
            </p:nvGrpSpPr>
            <p:grpSpPr bwMode="auto">
              <a:xfrm>
                <a:off x="4656" y="3096"/>
                <a:ext cx="288" cy="288"/>
                <a:chOff x="1776" y="1632"/>
                <a:chExt cx="288" cy="288"/>
              </a:xfrm>
            </p:grpSpPr>
            <p:sp>
              <p:nvSpPr>
                <p:cNvPr id="66629" name="Oval 5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0"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grpSp>
          <p:grpSp>
            <p:nvGrpSpPr>
              <p:cNvPr id="66594" name="Group 54"/>
              <p:cNvGrpSpPr>
                <a:grpSpLocks/>
              </p:cNvGrpSpPr>
              <p:nvPr/>
            </p:nvGrpSpPr>
            <p:grpSpPr bwMode="auto">
              <a:xfrm>
                <a:off x="5136" y="3096"/>
                <a:ext cx="288" cy="288"/>
                <a:chOff x="1776" y="1632"/>
                <a:chExt cx="288" cy="288"/>
              </a:xfrm>
            </p:grpSpPr>
            <p:sp>
              <p:nvSpPr>
                <p:cNvPr id="66627" name="Oval 5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28"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grpSp>
          <p:sp>
            <p:nvSpPr>
              <p:cNvPr id="66595" name="Line 57"/>
              <p:cNvSpPr>
                <a:spLocks noChangeShapeType="1"/>
              </p:cNvSpPr>
              <p:nvPr/>
            </p:nvSpPr>
            <p:spPr bwMode="auto">
              <a:xfrm>
                <a:off x="4128" y="12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58"/>
              <p:cNvSpPr>
                <a:spLocks noChangeShapeType="1"/>
              </p:cNvSpPr>
              <p:nvPr/>
            </p:nvSpPr>
            <p:spPr bwMode="auto">
              <a:xfrm>
                <a:off x="4128"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Line 59"/>
              <p:cNvSpPr>
                <a:spLocks noChangeShapeType="1"/>
              </p:cNvSpPr>
              <p:nvPr/>
            </p:nvSpPr>
            <p:spPr bwMode="auto">
              <a:xfrm flipH="1">
                <a:off x="3408" y="1728"/>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8" name="Line 60"/>
              <p:cNvSpPr>
                <a:spLocks noChangeShapeType="1"/>
              </p:cNvSpPr>
              <p:nvPr/>
            </p:nvSpPr>
            <p:spPr bwMode="auto">
              <a:xfrm flipH="1" flipV="1">
                <a:off x="4224" y="1728"/>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9" name="Line 61"/>
              <p:cNvSpPr>
                <a:spLocks noChangeShapeType="1"/>
              </p:cNvSpPr>
              <p:nvPr/>
            </p:nvSpPr>
            <p:spPr bwMode="auto">
              <a:xfrm flipH="1">
                <a:off x="3936"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0" name="Line 62"/>
              <p:cNvSpPr>
                <a:spLocks noChangeShapeType="1"/>
              </p:cNvSpPr>
              <p:nvPr/>
            </p:nvSpPr>
            <p:spPr bwMode="auto">
              <a:xfrm flipH="1">
                <a:off x="3024" y="230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1" name="Line 63"/>
              <p:cNvSpPr>
                <a:spLocks noChangeShapeType="1"/>
              </p:cNvSpPr>
              <p:nvPr/>
            </p:nvSpPr>
            <p:spPr bwMode="auto">
              <a:xfrm flipH="1">
                <a:off x="4800"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Line 64"/>
              <p:cNvSpPr>
                <a:spLocks noChangeShapeType="1"/>
              </p:cNvSpPr>
              <p:nvPr/>
            </p:nvSpPr>
            <p:spPr bwMode="auto">
              <a:xfrm flipH="1" flipV="1">
                <a:off x="5088"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3" name="Line 65"/>
              <p:cNvSpPr>
                <a:spLocks noChangeShapeType="1"/>
              </p:cNvSpPr>
              <p:nvPr/>
            </p:nvSpPr>
            <p:spPr bwMode="auto">
              <a:xfrm flipH="1" flipV="1">
                <a:off x="422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Line 66"/>
              <p:cNvSpPr>
                <a:spLocks noChangeShapeType="1"/>
              </p:cNvSpPr>
              <p:nvPr/>
            </p:nvSpPr>
            <p:spPr bwMode="auto">
              <a:xfrm flipH="1" flipV="1">
                <a:off x="3360"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Line 67"/>
              <p:cNvSpPr>
                <a:spLocks noChangeShapeType="1"/>
              </p:cNvSpPr>
              <p:nvPr/>
            </p:nvSpPr>
            <p:spPr bwMode="auto">
              <a:xfrm>
                <a:off x="302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6" name="Line 68"/>
              <p:cNvSpPr>
                <a:spLocks noChangeShapeType="1"/>
              </p:cNvSpPr>
              <p:nvPr/>
            </p:nvSpPr>
            <p:spPr bwMode="auto">
              <a:xfrm>
                <a:off x="350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7" name="Line 69"/>
              <p:cNvSpPr>
                <a:spLocks noChangeShapeType="1"/>
              </p:cNvSpPr>
              <p:nvPr/>
            </p:nvSpPr>
            <p:spPr bwMode="auto">
              <a:xfrm>
                <a:off x="393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Line 70"/>
              <p:cNvSpPr>
                <a:spLocks noChangeShapeType="1"/>
              </p:cNvSpPr>
              <p:nvPr/>
            </p:nvSpPr>
            <p:spPr bwMode="auto">
              <a:xfrm>
                <a:off x="44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9" name="Line 71"/>
              <p:cNvSpPr>
                <a:spLocks noChangeShapeType="1"/>
              </p:cNvSpPr>
              <p:nvPr/>
            </p:nvSpPr>
            <p:spPr bwMode="auto">
              <a:xfrm>
                <a:off x="480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Line 72"/>
              <p:cNvSpPr>
                <a:spLocks noChangeShapeType="1"/>
              </p:cNvSpPr>
              <p:nvPr/>
            </p:nvSpPr>
            <p:spPr bwMode="auto">
              <a:xfrm>
                <a:off x="528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Text Box 73"/>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6612" name="Text Box 74"/>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13" name="Text Box 75"/>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14" name="Text Box 76"/>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15" name="Text Box 77"/>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16" name="Text Box 78"/>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17" name="Text Box 79"/>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18" name="Text Box 80"/>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19" name="Text Box 81"/>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20" name="Text Box 82"/>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21" name="Text Box 83"/>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22" name="Text Box 84"/>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23" name="Text Box 85"/>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24" name="Text Box 86"/>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25" name="Text Box 87"/>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26" name="Text Box 88"/>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66577" name="Text Box 89"/>
            <p:cNvSpPr txBox="1">
              <a:spLocks noChangeArrowheads="1"/>
            </p:cNvSpPr>
            <p:nvPr/>
          </p:nvSpPr>
          <p:spPr bwMode="auto">
            <a:xfrm>
              <a:off x="2784" y="3552"/>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n=4</a:t>
              </a:r>
              <a:r>
                <a:rPr lang="zh-CN" altLang="en-US" sz="2000" b="1">
                  <a:solidFill>
                    <a:srgbClr val="000099"/>
                  </a:solidFill>
                </a:rPr>
                <a:t>的</a:t>
              </a:r>
              <a:r>
                <a:rPr lang="en-US" altLang="zh-CN" sz="2000" b="1">
                  <a:solidFill>
                    <a:srgbClr val="000099"/>
                  </a:solidFill>
                </a:rPr>
                <a:t>TSP</a:t>
              </a:r>
              <a:r>
                <a:rPr lang="zh-CN" altLang="en-US" sz="2000" b="1">
                  <a:solidFill>
                    <a:srgbClr val="000099"/>
                  </a:solidFill>
                </a:rPr>
                <a:t>问题的解空间树（排列树）</a:t>
              </a:r>
            </a:p>
          </p:txBody>
        </p:sp>
      </p:grpSp>
      <p:sp>
        <p:nvSpPr>
          <p:cNvPr id="72795" name="Freeform 91"/>
          <p:cNvSpPr>
            <a:spLocks/>
          </p:cNvSpPr>
          <p:nvPr/>
        </p:nvSpPr>
        <p:spPr bwMode="auto">
          <a:xfrm>
            <a:off x="685800" y="2057400"/>
            <a:ext cx="2057400" cy="3200400"/>
          </a:xfrm>
          <a:custGeom>
            <a:avLst/>
            <a:gdLst>
              <a:gd name="T0" fmla="*/ 2147483647 w 1296"/>
              <a:gd name="T1" fmla="*/ 0 h 2016"/>
              <a:gd name="T2" fmla="*/ 2147483647 w 1296"/>
              <a:gd name="T3" fmla="*/ 483870081 h 2016"/>
              <a:gd name="T4" fmla="*/ 846772578 w 1296"/>
              <a:gd name="T5" fmla="*/ 1814512854 h 2016"/>
              <a:gd name="T6" fmla="*/ 0 w 1296"/>
              <a:gd name="T7" fmla="*/ 2147483647 h 2016"/>
              <a:gd name="T8" fmla="*/ 0 w 1296"/>
              <a:gd name="T9" fmla="*/ 2147483647 h 2016"/>
              <a:gd name="T10" fmla="*/ 0 60000 65536"/>
              <a:gd name="T11" fmla="*/ 0 60000 65536"/>
              <a:gd name="T12" fmla="*/ 0 60000 65536"/>
              <a:gd name="T13" fmla="*/ 0 60000 65536"/>
              <a:gd name="T14" fmla="*/ 0 60000 65536"/>
              <a:gd name="T15" fmla="*/ 0 w 1296"/>
              <a:gd name="T16" fmla="*/ 0 h 2016"/>
              <a:gd name="T17" fmla="*/ 1296 w 1296"/>
              <a:gd name="T18" fmla="*/ 2016 h 2016"/>
            </a:gdLst>
            <a:ahLst/>
            <a:cxnLst>
              <a:cxn ang="T10">
                <a:pos x="T0" y="T1"/>
              </a:cxn>
              <a:cxn ang="T11">
                <a:pos x="T2" y="T3"/>
              </a:cxn>
              <a:cxn ang="T12">
                <a:pos x="T4" y="T5"/>
              </a:cxn>
              <a:cxn ang="T13">
                <a:pos x="T6" y="T7"/>
              </a:cxn>
              <a:cxn ang="T14">
                <a:pos x="T8" y="T9"/>
              </a:cxn>
            </a:cxnLst>
            <a:rect l="T15" t="T16" r="T17" b="T18"/>
            <a:pathLst>
              <a:path w="1296" h="2016">
                <a:moveTo>
                  <a:pt x="1296" y="0"/>
                </a:moveTo>
                <a:lnTo>
                  <a:pt x="1296" y="192"/>
                </a:lnTo>
                <a:lnTo>
                  <a:pt x="336" y="720"/>
                </a:lnTo>
                <a:lnTo>
                  <a:pt x="0" y="1248"/>
                </a:lnTo>
                <a:lnTo>
                  <a:pt x="0" y="2016"/>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6" name="Freeform 92"/>
          <p:cNvSpPr>
            <a:spLocks/>
          </p:cNvSpPr>
          <p:nvPr/>
        </p:nvSpPr>
        <p:spPr bwMode="auto">
          <a:xfrm>
            <a:off x="1219200" y="2057400"/>
            <a:ext cx="1524000" cy="3048000"/>
          </a:xfrm>
          <a:custGeom>
            <a:avLst/>
            <a:gdLst>
              <a:gd name="T0" fmla="*/ 2147483647 w 960"/>
              <a:gd name="T1" fmla="*/ 0 h 1920"/>
              <a:gd name="T2" fmla="*/ 2147483647 w 960"/>
              <a:gd name="T3" fmla="*/ 483870075 h 1920"/>
              <a:gd name="T4" fmla="*/ 0 w 960"/>
              <a:gd name="T5" fmla="*/ 1814512832 h 1920"/>
              <a:gd name="T6" fmla="*/ 604837545 w 960"/>
              <a:gd name="T7" fmla="*/ 2147483647 h 1920"/>
              <a:gd name="T8" fmla="*/ 604837545 w 960"/>
              <a:gd name="T9" fmla="*/ 2147483647 h 1920"/>
              <a:gd name="T10" fmla="*/ 0 60000 65536"/>
              <a:gd name="T11" fmla="*/ 0 60000 65536"/>
              <a:gd name="T12" fmla="*/ 0 60000 65536"/>
              <a:gd name="T13" fmla="*/ 0 60000 65536"/>
              <a:gd name="T14" fmla="*/ 0 60000 65536"/>
              <a:gd name="T15" fmla="*/ 0 w 960"/>
              <a:gd name="T16" fmla="*/ 0 h 1920"/>
              <a:gd name="T17" fmla="*/ 960 w 960"/>
              <a:gd name="T18" fmla="*/ 1920 h 1920"/>
            </a:gdLst>
            <a:ahLst/>
            <a:cxnLst>
              <a:cxn ang="T10">
                <a:pos x="T0" y="T1"/>
              </a:cxn>
              <a:cxn ang="T11">
                <a:pos x="T2" y="T3"/>
              </a:cxn>
              <a:cxn ang="T12">
                <a:pos x="T4" y="T5"/>
              </a:cxn>
              <a:cxn ang="T13">
                <a:pos x="T6" y="T7"/>
              </a:cxn>
              <a:cxn ang="T14">
                <a:pos x="T8" y="T9"/>
              </a:cxn>
            </a:cxnLst>
            <a:rect l="T15" t="T16" r="T17" b="T18"/>
            <a:pathLst>
              <a:path w="960" h="1920">
                <a:moveTo>
                  <a:pt x="960" y="0"/>
                </a:moveTo>
                <a:lnTo>
                  <a:pt x="960" y="192"/>
                </a:lnTo>
                <a:lnTo>
                  <a:pt x="0" y="720"/>
                </a:lnTo>
                <a:lnTo>
                  <a:pt x="240" y="1296"/>
                </a:lnTo>
                <a:lnTo>
                  <a:pt x="240" y="1920"/>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7" name="Freeform 93"/>
          <p:cNvSpPr>
            <a:spLocks/>
          </p:cNvSpPr>
          <p:nvPr/>
        </p:nvSpPr>
        <p:spPr bwMode="auto">
          <a:xfrm>
            <a:off x="2209800" y="2057400"/>
            <a:ext cx="533400" cy="3048000"/>
          </a:xfrm>
          <a:custGeom>
            <a:avLst/>
            <a:gdLst>
              <a:gd name="T0" fmla="*/ 846772589 w 336"/>
              <a:gd name="T1" fmla="*/ 0 h 1920"/>
              <a:gd name="T2" fmla="*/ 846772589 w 336"/>
              <a:gd name="T3" fmla="*/ 483870075 h 1920"/>
              <a:gd name="T4" fmla="*/ 846772589 w 336"/>
              <a:gd name="T5" fmla="*/ 2056447771 h 1920"/>
              <a:gd name="T6" fmla="*/ 0 w 336"/>
              <a:gd name="T7" fmla="*/ 2147483647 h 1920"/>
              <a:gd name="T8" fmla="*/ 0 w 336"/>
              <a:gd name="T9" fmla="*/ 2147483647 h 1920"/>
              <a:gd name="T10" fmla="*/ 0 60000 65536"/>
              <a:gd name="T11" fmla="*/ 0 60000 65536"/>
              <a:gd name="T12" fmla="*/ 0 60000 65536"/>
              <a:gd name="T13" fmla="*/ 0 60000 65536"/>
              <a:gd name="T14" fmla="*/ 0 60000 65536"/>
              <a:gd name="T15" fmla="*/ 0 w 336"/>
              <a:gd name="T16" fmla="*/ 0 h 1920"/>
              <a:gd name="T17" fmla="*/ 336 w 336"/>
              <a:gd name="T18" fmla="*/ 1920 h 1920"/>
            </a:gdLst>
            <a:ahLst/>
            <a:cxnLst>
              <a:cxn ang="T10">
                <a:pos x="T0" y="T1"/>
              </a:cxn>
              <a:cxn ang="T11">
                <a:pos x="T2" y="T3"/>
              </a:cxn>
              <a:cxn ang="T12">
                <a:pos x="T4" y="T5"/>
              </a:cxn>
              <a:cxn ang="T13">
                <a:pos x="T6" y="T7"/>
              </a:cxn>
              <a:cxn ang="T14">
                <a:pos x="T8" y="T9"/>
              </a:cxn>
            </a:cxnLst>
            <a:rect l="T15" t="T16" r="T17" b="T18"/>
            <a:pathLst>
              <a:path w="336" h="1920">
                <a:moveTo>
                  <a:pt x="336" y="0"/>
                </a:moveTo>
                <a:lnTo>
                  <a:pt x="336" y="192"/>
                </a:lnTo>
                <a:lnTo>
                  <a:pt x="336" y="816"/>
                </a:lnTo>
                <a:lnTo>
                  <a:pt x="0" y="1200"/>
                </a:lnTo>
                <a:lnTo>
                  <a:pt x="0" y="1920"/>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8" name="Freeform 94"/>
          <p:cNvSpPr>
            <a:spLocks/>
          </p:cNvSpPr>
          <p:nvPr/>
        </p:nvSpPr>
        <p:spPr bwMode="auto">
          <a:xfrm>
            <a:off x="2743200" y="2057400"/>
            <a:ext cx="609600" cy="3124200"/>
          </a:xfrm>
          <a:custGeom>
            <a:avLst/>
            <a:gdLst>
              <a:gd name="T0" fmla="*/ 0 w 384"/>
              <a:gd name="T1" fmla="*/ 0 h 1968"/>
              <a:gd name="T2" fmla="*/ 0 w 384"/>
              <a:gd name="T3" fmla="*/ 2056447784 h 1968"/>
              <a:gd name="T4" fmla="*/ 967740089 w 384"/>
              <a:gd name="T5" fmla="*/ 2147483647 h 1968"/>
              <a:gd name="T6" fmla="*/ 967740089 w 384"/>
              <a:gd name="T7" fmla="*/ 2147483647 h 1968"/>
              <a:gd name="T8" fmla="*/ 0 60000 65536"/>
              <a:gd name="T9" fmla="*/ 0 60000 65536"/>
              <a:gd name="T10" fmla="*/ 0 60000 65536"/>
              <a:gd name="T11" fmla="*/ 0 60000 65536"/>
              <a:gd name="T12" fmla="*/ 0 w 384"/>
              <a:gd name="T13" fmla="*/ 0 h 1968"/>
              <a:gd name="T14" fmla="*/ 384 w 384"/>
              <a:gd name="T15" fmla="*/ 1968 h 1968"/>
            </a:gdLst>
            <a:ahLst/>
            <a:cxnLst>
              <a:cxn ang="T8">
                <a:pos x="T0" y="T1"/>
              </a:cxn>
              <a:cxn ang="T9">
                <a:pos x="T2" y="T3"/>
              </a:cxn>
              <a:cxn ang="T10">
                <a:pos x="T4" y="T5"/>
              </a:cxn>
              <a:cxn ang="T11">
                <a:pos x="T6" y="T7"/>
              </a:cxn>
            </a:cxnLst>
            <a:rect l="T12" t="T13" r="T14" b="T15"/>
            <a:pathLst>
              <a:path w="384" h="1968">
                <a:moveTo>
                  <a:pt x="0" y="0"/>
                </a:moveTo>
                <a:lnTo>
                  <a:pt x="0" y="816"/>
                </a:lnTo>
                <a:lnTo>
                  <a:pt x="384" y="1200"/>
                </a:lnTo>
                <a:lnTo>
                  <a:pt x="384" y="196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9" name="Freeform 95"/>
          <p:cNvSpPr>
            <a:spLocks/>
          </p:cNvSpPr>
          <p:nvPr/>
        </p:nvSpPr>
        <p:spPr bwMode="auto">
          <a:xfrm>
            <a:off x="2743200" y="2057400"/>
            <a:ext cx="1447800" cy="3124200"/>
          </a:xfrm>
          <a:custGeom>
            <a:avLst/>
            <a:gdLst>
              <a:gd name="T0" fmla="*/ 0 w 912"/>
              <a:gd name="T1" fmla="*/ 0 h 1968"/>
              <a:gd name="T2" fmla="*/ 0 w 912"/>
              <a:gd name="T3" fmla="*/ 483870078 h 1968"/>
              <a:gd name="T4" fmla="*/ 2147483647 w 912"/>
              <a:gd name="T5" fmla="*/ 1693545374 h 1968"/>
              <a:gd name="T6" fmla="*/ 1330642541 w 912"/>
              <a:gd name="T7" fmla="*/ 2147483647 h 1968"/>
              <a:gd name="T8" fmla="*/ 1330642541 w 912"/>
              <a:gd name="T9" fmla="*/ 2147483647 h 1968"/>
              <a:gd name="T10" fmla="*/ 0 60000 65536"/>
              <a:gd name="T11" fmla="*/ 0 60000 65536"/>
              <a:gd name="T12" fmla="*/ 0 60000 65536"/>
              <a:gd name="T13" fmla="*/ 0 60000 65536"/>
              <a:gd name="T14" fmla="*/ 0 60000 65536"/>
              <a:gd name="T15" fmla="*/ 0 w 912"/>
              <a:gd name="T16" fmla="*/ 0 h 1968"/>
              <a:gd name="T17" fmla="*/ 912 w 912"/>
              <a:gd name="T18" fmla="*/ 1968 h 1968"/>
            </a:gdLst>
            <a:ahLst/>
            <a:cxnLst>
              <a:cxn ang="T10">
                <a:pos x="T0" y="T1"/>
              </a:cxn>
              <a:cxn ang="T11">
                <a:pos x="T2" y="T3"/>
              </a:cxn>
              <a:cxn ang="T12">
                <a:pos x="T4" y="T5"/>
              </a:cxn>
              <a:cxn ang="T13">
                <a:pos x="T6" y="T7"/>
              </a:cxn>
              <a:cxn ang="T14">
                <a:pos x="T8" y="T9"/>
              </a:cxn>
            </a:cxnLst>
            <a:rect l="T15" t="T16" r="T17" b="T18"/>
            <a:pathLst>
              <a:path w="912" h="1968">
                <a:moveTo>
                  <a:pt x="0" y="0"/>
                </a:moveTo>
                <a:lnTo>
                  <a:pt x="0" y="192"/>
                </a:lnTo>
                <a:lnTo>
                  <a:pt x="912" y="672"/>
                </a:lnTo>
                <a:lnTo>
                  <a:pt x="528" y="1248"/>
                </a:lnTo>
                <a:lnTo>
                  <a:pt x="528" y="196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800" name="Freeform 96"/>
          <p:cNvSpPr>
            <a:spLocks/>
          </p:cNvSpPr>
          <p:nvPr/>
        </p:nvSpPr>
        <p:spPr bwMode="auto">
          <a:xfrm>
            <a:off x="2743200" y="2057400"/>
            <a:ext cx="1981200" cy="3124200"/>
          </a:xfrm>
          <a:custGeom>
            <a:avLst/>
            <a:gdLst>
              <a:gd name="T0" fmla="*/ 0 w 1248"/>
              <a:gd name="T1" fmla="*/ 0 h 1968"/>
              <a:gd name="T2" fmla="*/ 0 w 1248"/>
              <a:gd name="T3" fmla="*/ 483870078 h 1968"/>
              <a:gd name="T4" fmla="*/ 2147483647 w 1248"/>
              <a:gd name="T5" fmla="*/ 1693545374 h 1968"/>
              <a:gd name="T6" fmla="*/ 2147483647 w 1248"/>
              <a:gd name="T7" fmla="*/ 2147483647 h 1968"/>
              <a:gd name="T8" fmla="*/ 2147483647 w 1248"/>
              <a:gd name="T9" fmla="*/ 2147483647 h 1968"/>
              <a:gd name="T10" fmla="*/ 0 60000 65536"/>
              <a:gd name="T11" fmla="*/ 0 60000 65536"/>
              <a:gd name="T12" fmla="*/ 0 60000 65536"/>
              <a:gd name="T13" fmla="*/ 0 60000 65536"/>
              <a:gd name="T14" fmla="*/ 0 60000 65536"/>
              <a:gd name="T15" fmla="*/ 0 w 1248"/>
              <a:gd name="T16" fmla="*/ 0 h 1968"/>
              <a:gd name="T17" fmla="*/ 1248 w 1248"/>
              <a:gd name="T18" fmla="*/ 1968 h 1968"/>
            </a:gdLst>
            <a:ahLst/>
            <a:cxnLst>
              <a:cxn ang="T10">
                <a:pos x="T0" y="T1"/>
              </a:cxn>
              <a:cxn ang="T11">
                <a:pos x="T2" y="T3"/>
              </a:cxn>
              <a:cxn ang="T12">
                <a:pos x="T4" y="T5"/>
              </a:cxn>
              <a:cxn ang="T13">
                <a:pos x="T6" y="T7"/>
              </a:cxn>
              <a:cxn ang="T14">
                <a:pos x="T8" y="T9"/>
              </a:cxn>
            </a:cxnLst>
            <a:rect l="T15" t="T16" r="T17" b="T18"/>
            <a:pathLst>
              <a:path w="1248" h="1968">
                <a:moveTo>
                  <a:pt x="0" y="0"/>
                </a:moveTo>
                <a:lnTo>
                  <a:pt x="0" y="192"/>
                </a:lnTo>
                <a:lnTo>
                  <a:pt x="912" y="672"/>
                </a:lnTo>
                <a:lnTo>
                  <a:pt x="1248" y="1248"/>
                </a:lnTo>
                <a:lnTo>
                  <a:pt x="1248" y="196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801" name="Text Box 97"/>
          <p:cNvSpPr txBox="1">
            <a:spLocks noChangeArrowheads="1"/>
          </p:cNvSpPr>
          <p:nvPr/>
        </p:nvSpPr>
        <p:spPr bwMode="auto">
          <a:xfrm>
            <a:off x="5181600" y="2209800"/>
            <a:ext cx="33528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对于</a:t>
            </a:r>
            <a:r>
              <a:rPr lang="en-US" altLang="zh-CN"/>
              <a:t>n=4</a:t>
            </a:r>
            <a:r>
              <a:rPr lang="zh-CN" altLang="en-US"/>
              <a:t>的</a:t>
            </a:r>
            <a:r>
              <a:rPr lang="en-US" altLang="zh-CN"/>
              <a:t>TSP</a:t>
            </a:r>
            <a:r>
              <a:rPr lang="zh-CN" altLang="en-US"/>
              <a:t>问题，其可能的周游路线有６条。</a:t>
            </a:r>
          </a:p>
          <a:p>
            <a:pPr eaLnBrk="1" hangingPunct="1">
              <a:spcBef>
                <a:spcPct val="50000"/>
              </a:spcBef>
            </a:pPr>
            <a:r>
              <a:rPr lang="en-US" altLang="zh-CN"/>
              <a:t>——</a:t>
            </a:r>
            <a:r>
              <a:rPr lang="zh-CN" altLang="en-US"/>
              <a:t>对于</a:t>
            </a:r>
            <a:r>
              <a:rPr lang="en-US" altLang="zh-CN"/>
              <a:t>n=N</a:t>
            </a:r>
            <a:r>
              <a:rPr lang="zh-CN" altLang="en-US"/>
              <a:t>的</a:t>
            </a:r>
            <a:r>
              <a:rPr lang="en-US" altLang="zh-CN"/>
              <a:t>TSP</a:t>
            </a:r>
            <a:r>
              <a:rPr lang="zh-CN" altLang="en-US"/>
              <a:t>问题，其可能的周游路线为</a:t>
            </a:r>
            <a:r>
              <a:rPr lang="en-US" altLang="zh-CN"/>
              <a:t>(N-1)!</a:t>
            </a:r>
            <a:r>
              <a:rPr lang="zh-CN" altLang="en-US"/>
              <a:t>条。</a:t>
            </a:r>
          </a:p>
        </p:txBody>
      </p:sp>
      <p:grpSp>
        <p:nvGrpSpPr>
          <p:cNvPr id="21" name="Group 102"/>
          <p:cNvGrpSpPr>
            <a:grpSpLocks/>
          </p:cNvGrpSpPr>
          <p:nvPr/>
        </p:nvGrpSpPr>
        <p:grpSpPr bwMode="auto">
          <a:xfrm>
            <a:off x="457200" y="4191000"/>
            <a:ext cx="7848600" cy="1371600"/>
            <a:chOff x="288" y="2640"/>
            <a:chExt cx="4944" cy="864"/>
          </a:xfrm>
        </p:grpSpPr>
        <p:sp>
          <p:nvSpPr>
            <p:cNvPr id="66572" name="Oval 98"/>
            <p:cNvSpPr>
              <a:spLocks noChangeArrowheads="1"/>
            </p:cNvSpPr>
            <p:nvPr/>
          </p:nvSpPr>
          <p:spPr bwMode="auto">
            <a:xfrm>
              <a:off x="288" y="3024"/>
              <a:ext cx="2928" cy="48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66573" name="Group 101"/>
            <p:cNvGrpSpPr>
              <a:grpSpLocks/>
            </p:cNvGrpSpPr>
            <p:nvPr/>
          </p:nvGrpSpPr>
          <p:grpSpPr bwMode="auto">
            <a:xfrm>
              <a:off x="3216" y="2640"/>
              <a:ext cx="2016" cy="480"/>
              <a:chOff x="3216" y="2640"/>
              <a:chExt cx="2016" cy="480"/>
            </a:xfrm>
          </p:grpSpPr>
          <p:sp>
            <p:nvSpPr>
              <p:cNvPr id="66574" name="AutoShape 99"/>
              <p:cNvSpPr>
                <a:spLocks noChangeArrowheads="1"/>
              </p:cNvSpPr>
              <p:nvPr/>
            </p:nvSpPr>
            <p:spPr bwMode="auto">
              <a:xfrm>
                <a:off x="3216" y="2640"/>
                <a:ext cx="2016" cy="480"/>
              </a:xfrm>
              <a:prstGeom prst="wedgeEllipseCallout">
                <a:avLst>
                  <a:gd name="adj1" fmla="val -48116"/>
                  <a:gd name="adj2" fmla="val 7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6575" name="Text Box 100"/>
              <p:cNvSpPr txBox="1">
                <a:spLocks noChangeArrowheads="1"/>
              </p:cNvSpPr>
              <p:nvPr/>
            </p:nvSpPr>
            <p:spPr bwMode="auto">
              <a:xfrm>
                <a:off x="3552" y="2688"/>
                <a:ext cx="14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每个叶结点对应一条周游路线</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2795"/>
                                        </p:tgtEl>
                                        <p:attrNameLst>
                                          <p:attrName>style.visibility</p:attrName>
                                        </p:attrNameLst>
                                      </p:cBhvr>
                                      <p:to>
                                        <p:strVal val="visible"/>
                                      </p:to>
                                    </p:set>
                                    <p:animEffect transition="in" filter="strips(downLeft)">
                                      <p:cBhvr>
                                        <p:cTn id="7" dur="500"/>
                                        <p:tgtEl>
                                          <p:spTgt spid="72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2796"/>
                                        </p:tgtEl>
                                        <p:attrNameLst>
                                          <p:attrName>style.visibility</p:attrName>
                                        </p:attrNameLst>
                                      </p:cBhvr>
                                      <p:to>
                                        <p:strVal val="visible"/>
                                      </p:to>
                                    </p:set>
                                    <p:animEffect transition="in" filter="strips(downLeft)">
                                      <p:cBhvr>
                                        <p:cTn id="12" dur="500"/>
                                        <p:tgtEl>
                                          <p:spTgt spid="72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2797"/>
                                        </p:tgtEl>
                                        <p:attrNameLst>
                                          <p:attrName>style.visibility</p:attrName>
                                        </p:attrNameLst>
                                      </p:cBhvr>
                                      <p:to>
                                        <p:strVal val="visible"/>
                                      </p:to>
                                    </p:set>
                                    <p:animEffect transition="in" filter="strips(downLeft)">
                                      <p:cBhvr>
                                        <p:cTn id="17" dur="500"/>
                                        <p:tgtEl>
                                          <p:spTgt spid="72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2798"/>
                                        </p:tgtEl>
                                        <p:attrNameLst>
                                          <p:attrName>style.visibility</p:attrName>
                                        </p:attrNameLst>
                                      </p:cBhvr>
                                      <p:to>
                                        <p:strVal val="visible"/>
                                      </p:to>
                                    </p:set>
                                    <p:animEffect transition="in" filter="strips(downLeft)">
                                      <p:cBhvr>
                                        <p:cTn id="22" dur="500"/>
                                        <p:tgtEl>
                                          <p:spTgt spid="72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2799"/>
                                        </p:tgtEl>
                                        <p:attrNameLst>
                                          <p:attrName>style.visibility</p:attrName>
                                        </p:attrNameLst>
                                      </p:cBhvr>
                                      <p:to>
                                        <p:strVal val="visible"/>
                                      </p:to>
                                    </p:set>
                                    <p:animEffect transition="in" filter="strips(downLeft)">
                                      <p:cBhvr>
                                        <p:cTn id="27" dur="500"/>
                                        <p:tgtEl>
                                          <p:spTgt spid="727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72800"/>
                                        </p:tgtEl>
                                        <p:attrNameLst>
                                          <p:attrName>style.visibility</p:attrName>
                                        </p:attrNameLst>
                                      </p:cBhvr>
                                      <p:to>
                                        <p:strVal val="visible"/>
                                      </p:to>
                                    </p:set>
                                    <p:animEffect transition="in" filter="strips(downLeft)">
                                      <p:cBhvr>
                                        <p:cTn id="32" dur="500"/>
                                        <p:tgtEl>
                                          <p:spTgt spid="72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72801"/>
                                        </p:tgtEl>
                                        <p:attrNameLst>
                                          <p:attrName>style.visibility</p:attrName>
                                        </p:attrNameLst>
                                      </p:cBhvr>
                                      <p:to>
                                        <p:strVal val="visible"/>
                                      </p:to>
                                    </p:set>
                                    <p:animEffect transition="in" filter="randombar(horizontal)">
                                      <p:cBhvr>
                                        <p:cTn id="42" dur="500"/>
                                        <p:tgtEl>
                                          <p:spTgt spid="7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95" grpId="0" animBg="1"/>
      <p:bldP spid="72796" grpId="0" animBg="1"/>
      <p:bldP spid="72797" grpId="0" animBg="1"/>
      <p:bldP spid="72798" grpId="0" animBg="1"/>
      <p:bldP spid="72799" grpId="0" animBg="1"/>
      <p:bldP spid="72800" grpId="0" animBg="1"/>
      <p:bldP spid="728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2286000" y="984250"/>
            <a:ext cx="4953000" cy="3435350"/>
            <a:chOff x="2160" y="336"/>
            <a:chExt cx="2736" cy="1995"/>
          </a:xfrm>
        </p:grpSpPr>
        <p:sp>
          <p:nvSpPr>
            <p:cNvPr id="179203" name="Text Box 3"/>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a:solidFill>
                  <a:schemeClr val="bg1"/>
                </a:solidFill>
                <a:latin typeface="Times New Roman" pitchFamily="18" charset="0"/>
                <a:ea typeface="幼圆" pitchFamily="49" charset="-122"/>
              </a:endParaRPr>
            </a:p>
            <a:p>
              <a:pPr>
                <a:defRPr/>
              </a:pPr>
              <a:r>
                <a:rPr lang="en-US" altLang="zh-CN" sz="3600">
                  <a:solidFill>
                    <a:schemeClr val="bg1"/>
                  </a:solidFill>
                </a:rPr>
                <a:t>	</a:t>
              </a:r>
            </a:p>
            <a:p>
              <a:pPr>
                <a:defRPr/>
              </a:pPr>
              <a:r>
                <a:rPr lang="en-US" altLang="zh-CN" sz="3600">
                  <a:solidFill>
                    <a:schemeClr val="bg1"/>
                  </a:solidFill>
                </a:rPr>
                <a:t>	</a:t>
              </a:r>
              <a:r>
                <a:rPr lang="zh-CN" altLang="en-US" sz="3600" b="1">
                  <a:solidFill>
                    <a:srgbClr val="FF0000"/>
                  </a:solidFill>
                </a:rPr>
                <a:t>骑士巡游问题</a:t>
              </a:r>
            </a:p>
            <a:p>
              <a:pPr>
                <a:defRPr/>
              </a:pPr>
              <a:r>
                <a:rPr lang="zh-CN" altLang="en-US" sz="3600">
                  <a:solidFill>
                    <a:schemeClr val="bg1"/>
                  </a:solidFill>
                </a:rPr>
                <a:t>	</a:t>
              </a:r>
              <a:r>
                <a:rPr lang="zh-CN" altLang="en-US" sz="3600" b="1">
                  <a:solidFill>
                    <a:schemeClr val="bg1"/>
                  </a:solidFill>
                </a:rPr>
                <a:t>青蛙换位问题</a:t>
              </a:r>
            </a:p>
            <a:p>
              <a:pPr>
                <a:defRPr/>
              </a:pPr>
              <a:endParaRPr lang="zh-CN" altLang="en-US" sz="2000">
                <a:solidFill>
                  <a:schemeClr val="bg1"/>
                </a:solidFill>
                <a:latin typeface="Times New Roman" pitchFamily="18" charset="0"/>
              </a:endParaRPr>
            </a:p>
            <a:p>
              <a:pPr algn="ctr">
                <a:spcBef>
                  <a:spcPct val="50000"/>
                </a:spcBef>
                <a:defRPr/>
              </a:pPr>
              <a:endParaRPr lang="en-US" altLang="zh-CN">
                <a:solidFill>
                  <a:schemeClr val="bg1"/>
                </a:solidFill>
                <a:latin typeface="Times New Roman" pitchFamily="18" charset="0"/>
              </a:endParaRPr>
            </a:p>
          </p:txBody>
        </p:sp>
        <p:sp>
          <p:nvSpPr>
            <p:cNvPr id="25604"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5605"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回溯法的求解过程</a:t>
            </a:r>
          </a:p>
        </p:txBody>
      </p:sp>
      <p:grpSp>
        <p:nvGrpSpPr>
          <p:cNvPr id="67587" name="Group 5"/>
          <p:cNvGrpSpPr>
            <a:grpSpLocks/>
          </p:cNvGrpSpPr>
          <p:nvPr/>
        </p:nvGrpSpPr>
        <p:grpSpPr bwMode="auto">
          <a:xfrm>
            <a:off x="228600" y="1600200"/>
            <a:ext cx="4267200" cy="3810000"/>
            <a:chOff x="2784" y="1008"/>
            <a:chExt cx="2688" cy="2400"/>
          </a:xfrm>
        </p:grpSpPr>
        <p:grpSp>
          <p:nvGrpSpPr>
            <p:cNvPr id="67662" name="Group 6"/>
            <p:cNvGrpSpPr>
              <a:grpSpLocks/>
            </p:cNvGrpSpPr>
            <p:nvPr/>
          </p:nvGrpSpPr>
          <p:grpSpPr bwMode="auto">
            <a:xfrm>
              <a:off x="3984" y="1008"/>
              <a:ext cx="288" cy="288"/>
              <a:chOff x="1776" y="1632"/>
              <a:chExt cx="288" cy="288"/>
            </a:xfrm>
          </p:grpSpPr>
          <p:sp>
            <p:nvSpPr>
              <p:cNvPr id="67743" name="Oval 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44" name="Text Box 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grpSp>
        <p:grpSp>
          <p:nvGrpSpPr>
            <p:cNvPr id="67663" name="Group 9"/>
            <p:cNvGrpSpPr>
              <a:grpSpLocks/>
            </p:cNvGrpSpPr>
            <p:nvPr/>
          </p:nvGrpSpPr>
          <p:grpSpPr bwMode="auto">
            <a:xfrm>
              <a:off x="3984" y="1488"/>
              <a:ext cx="288" cy="288"/>
              <a:chOff x="1776" y="1632"/>
              <a:chExt cx="288" cy="288"/>
            </a:xfrm>
          </p:grpSpPr>
          <p:sp>
            <p:nvSpPr>
              <p:cNvPr id="67741" name="Oval 1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42" name="Text Box 1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grpSp>
        <p:grpSp>
          <p:nvGrpSpPr>
            <p:cNvPr id="67664" name="Group 12"/>
            <p:cNvGrpSpPr>
              <a:grpSpLocks/>
            </p:cNvGrpSpPr>
            <p:nvPr/>
          </p:nvGrpSpPr>
          <p:grpSpPr bwMode="auto">
            <a:xfrm>
              <a:off x="3168" y="2016"/>
              <a:ext cx="288" cy="288"/>
              <a:chOff x="1776" y="1632"/>
              <a:chExt cx="288" cy="288"/>
            </a:xfrm>
          </p:grpSpPr>
          <p:sp>
            <p:nvSpPr>
              <p:cNvPr id="67739" name="Oval 1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40" name="Text Box 1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grpSp>
        <p:grpSp>
          <p:nvGrpSpPr>
            <p:cNvPr id="67665" name="Group 15"/>
            <p:cNvGrpSpPr>
              <a:grpSpLocks/>
            </p:cNvGrpSpPr>
            <p:nvPr/>
          </p:nvGrpSpPr>
          <p:grpSpPr bwMode="auto">
            <a:xfrm>
              <a:off x="3984" y="2016"/>
              <a:ext cx="288" cy="288"/>
              <a:chOff x="1776" y="1632"/>
              <a:chExt cx="288" cy="288"/>
            </a:xfrm>
          </p:grpSpPr>
          <p:sp>
            <p:nvSpPr>
              <p:cNvPr id="67737" name="Oval 1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8" name="Text Box 1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grpSp>
        <p:grpSp>
          <p:nvGrpSpPr>
            <p:cNvPr id="67666" name="Group 18"/>
            <p:cNvGrpSpPr>
              <a:grpSpLocks/>
            </p:cNvGrpSpPr>
            <p:nvPr/>
          </p:nvGrpSpPr>
          <p:grpSpPr bwMode="auto">
            <a:xfrm>
              <a:off x="4896" y="2016"/>
              <a:ext cx="288" cy="288"/>
              <a:chOff x="1776" y="1632"/>
              <a:chExt cx="288" cy="288"/>
            </a:xfrm>
          </p:grpSpPr>
          <p:sp>
            <p:nvSpPr>
              <p:cNvPr id="67735" name="Oval 1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6" name="Text Box 2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grpSp>
        <p:grpSp>
          <p:nvGrpSpPr>
            <p:cNvPr id="67667" name="Group 21"/>
            <p:cNvGrpSpPr>
              <a:grpSpLocks/>
            </p:cNvGrpSpPr>
            <p:nvPr/>
          </p:nvGrpSpPr>
          <p:grpSpPr bwMode="auto">
            <a:xfrm>
              <a:off x="2880" y="2568"/>
              <a:ext cx="288" cy="288"/>
              <a:chOff x="1776" y="1632"/>
              <a:chExt cx="288" cy="288"/>
            </a:xfrm>
          </p:grpSpPr>
          <p:sp>
            <p:nvSpPr>
              <p:cNvPr id="67733" name="Oval 2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4" name="Text Box 2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grpSp>
        <p:grpSp>
          <p:nvGrpSpPr>
            <p:cNvPr id="67668" name="Group 24"/>
            <p:cNvGrpSpPr>
              <a:grpSpLocks/>
            </p:cNvGrpSpPr>
            <p:nvPr/>
          </p:nvGrpSpPr>
          <p:grpSpPr bwMode="auto">
            <a:xfrm>
              <a:off x="3360" y="2568"/>
              <a:ext cx="288" cy="288"/>
              <a:chOff x="1776" y="1632"/>
              <a:chExt cx="288" cy="288"/>
            </a:xfrm>
          </p:grpSpPr>
          <p:sp>
            <p:nvSpPr>
              <p:cNvPr id="67731" name="Oval 2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2" name="Text Box 2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grpSp>
        <p:grpSp>
          <p:nvGrpSpPr>
            <p:cNvPr id="67669" name="Group 27"/>
            <p:cNvGrpSpPr>
              <a:grpSpLocks/>
            </p:cNvGrpSpPr>
            <p:nvPr/>
          </p:nvGrpSpPr>
          <p:grpSpPr bwMode="auto">
            <a:xfrm>
              <a:off x="2880" y="3120"/>
              <a:ext cx="288" cy="288"/>
              <a:chOff x="1776" y="1632"/>
              <a:chExt cx="288" cy="288"/>
            </a:xfrm>
          </p:grpSpPr>
          <p:sp>
            <p:nvSpPr>
              <p:cNvPr id="67729" name="Oval 2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0" name="Text Box 2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grpSp>
        <p:grpSp>
          <p:nvGrpSpPr>
            <p:cNvPr id="67670" name="Group 30"/>
            <p:cNvGrpSpPr>
              <a:grpSpLocks/>
            </p:cNvGrpSpPr>
            <p:nvPr/>
          </p:nvGrpSpPr>
          <p:grpSpPr bwMode="auto">
            <a:xfrm>
              <a:off x="3360" y="3120"/>
              <a:ext cx="288" cy="288"/>
              <a:chOff x="1776" y="1632"/>
              <a:chExt cx="288" cy="288"/>
            </a:xfrm>
          </p:grpSpPr>
          <p:sp>
            <p:nvSpPr>
              <p:cNvPr id="67727" name="Oval 3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8"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grpSp>
        <p:grpSp>
          <p:nvGrpSpPr>
            <p:cNvPr id="67671" name="Group 33"/>
            <p:cNvGrpSpPr>
              <a:grpSpLocks/>
            </p:cNvGrpSpPr>
            <p:nvPr/>
          </p:nvGrpSpPr>
          <p:grpSpPr bwMode="auto">
            <a:xfrm>
              <a:off x="3792" y="2544"/>
              <a:ext cx="288" cy="288"/>
              <a:chOff x="1776" y="1632"/>
              <a:chExt cx="288" cy="288"/>
            </a:xfrm>
          </p:grpSpPr>
          <p:sp>
            <p:nvSpPr>
              <p:cNvPr id="67725" name="Oval 3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6"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grpSp>
        <p:grpSp>
          <p:nvGrpSpPr>
            <p:cNvPr id="67672" name="Group 36"/>
            <p:cNvGrpSpPr>
              <a:grpSpLocks/>
            </p:cNvGrpSpPr>
            <p:nvPr/>
          </p:nvGrpSpPr>
          <p:grpSpPr bwMode="auto">
            <a:xfrm>
              <a:off x="4272" y="2544"/>
              <a:ext cx="288" cy="288"/>
              <a:chOff x="1776" y="1632"/>
              <a:chExt cx="288" cy="288"/>
            </a:xfrm>
          </p:grpSpPr>
          <p:sp>
            <p:nvSpPr>
              <p:cNvPr id="67723" name="Oval 3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4"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grpSp>
        <p:grpSp>
          <p:nvGrpSpPr>
            <p:cNvPr id="67673" name="Group 39"/>
            <p:cNvGrpSpPr>
              <a:grpSpLocks/>
            </p:cNvGrpSpPr>
            <p:nvPr/>
          </p:nvGrpSpPr>
          <p:grpSpPr bwMode="auto">
            <a:xfrm>
              <a:off x="3792" y="3096"/>
              <a:ext cx="288" cy="288"/>
              <a:chOff x="1776" y="1632"/>
              <a:chExt cx="288" cy="288"/>
            </a:xfrm>
          </p:grpSpPr>
          <p:sp>
            <p:nvSpPr>
              <p:cNvPr id="67721" name="Oval 4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2"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grpSp>
        <p:grpSp>
          <p:nvGrpSpPr>
            <p:cNvPr id="67674" name="Group 42"/>
            <p:cNvGrpSpPr>
              <a:grpSpLocks/>
            </p:cNvGrpSpPr>
            <p:nvPr/>
          </p:nvGrpSpPr>
          <p:grpSpPr bwMode="auto">
            <a:xfrm>
              <a:off x="4272" y="3096"/>
              <a:ext cx="288" cy="288"/>
              <a:chOff x="1776" y="1632"/>
              <a:chExt cx="288" cy="288"/>
            </a:xfrm>
          </p:grpSpPr>
          <p:sp>
            <p:nvSpPr>
              <p:cNvPr id="67719" name="Oval 4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0"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grpSp>
        <p:grpSp>
          <p:nvGrpSpPr>
            <p:cNvPr id="67675" name="Group 45"/>
            <p:cNvGrpSpPr>
              <a:grpSpLocks/>
            </p:cNvGrpSpPr>
            <p:nvPr/>
          </p:nvGrpSpPr>
          <p:grpSpPr bwMode="auto">
            <a:xfrm>
              <a:off x="4656" y="2544"/>
              <a:ext cx="288" cy="288"/>
              <a:chOff x="1776" y="1632"/>
              <a:chExt cx="288" cy="288"/>
            </a:xfrm>
          </p:grpSpPr>
          <p:sp>
            <p:nvSpPr>
              <p:cNvPr id="67717" name="Oval 4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8"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grpSp>
        <p:grpSp>
          <p:nvGrpSpPr>
            <p:cNvPr id="67676" name="Group 48"/>
            <p:cNvGrpSpPr>
              <a:grpSpLocks/>
            </p:cNvGrpSpPr>
            <p:nvPr/>
          </p:nvGrpSpPr>
          <p:grpSpPr bwMode="auto">
            <a:xfrm>
              <a:off x="5136" y="2544"/>
              <a:ext cx="288" cy="288"/>
              <a:chOff x="1776" y="1632"/>
              <a:chExt cx="288" cy="288"/>
            </a:xfrm>
          </p:grpSpPr>
          <p:sp>
            <p:nvSpPr>
              <p:cNvPr id="67715" name="Oval 4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6"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grpSp>
        <p:grpSp>
          <p:nvGrpSpPr>
            <p:cNvPr id="67677" name="Group 51"/>
            <p:cNvGrpSpPr>
              <a:grpSpLocks/>
            </p:cNvGrpSpPr>
            <p:nvPr/>
          </p:nvGrpSpPr>
          <p:grpSpPr bwMode="auto">
            <a:xfrm>
              <a:off x="4656" y="3096"/>
              <a:ext cx="288" cy="288"/>
              <a:chOff x="1776" y="1632"/>
              <a:chExt cx="288" cy="288"/>
            </a:xfrm>
          </p:grpSpPr>
          <p:sp>
            <p:nvSpPr>
              <p:cNvPr id="67713" name="Oval 5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4"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grpSp>
        <p:grpSp>
          <p:nvGrpSpPr>
            <p:cNvPr id="67678" name="Group 54"/>
            <p:cNvGrpSpPr>
              <a:grpSpLocks/>
            </p:cNvGrpSpPr>
            <p:nvPr/>
          </p:nvGrpSpPr>
          <p:grpSpPr bwMode="auto">
            <a:xfrm>
              <a:off x="5136" y="3096"/>
              <a:ext cx="288" cy="288"/>
              <a:chOff x="1776" y="1632"/>
              <a:chExt cx="288" cy="288"/>
            </a:xfrm>
          </p:grpSpPr>
          <p:sp>
            <p:nvSpPr>
              <p:cNvPr id="67711" name="Oval 5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2"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grpSp>
        <p:sp>
          <p:nvSpPr>
            <p:cNvPr id="67679" name="Line 57"/>
            <p:cNvSpPr>
              <a:spLocks noChangeShapeType="1"/>
            </p:cNvSpPr>
            <p:nvPr/>
          </p:nvSpPr>
          <p:spPr bwMode="auto">
            <a:xfrm>
              <a:off x="4128" y="12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0" name="Line 58"/>
            <p:cNvSpPr>
              <a:spLocks noChangeShapeType="1"/>
            </p:cNvSpPr>
            <p:nvPr/>
          </p:nvSpPr>
          <p:spPr bwMode="auto">
            <a:xfrm>
              <a:off x="4128"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1" name="Line 59"/>
            <p:cNvSpPr>
              <a:spLocks noChangeShapeType="1"/>
            </p:cNvSpPr>
            <p:nvPr/>
          </p:nvSpPr>
          <p:spPr bwMode="auto">
            <a:xfrm flipH="1">
              <a:off x="3408" y="1728"/>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2" name="Line 60"/>
            <p:cNvSpPr>
              <a:spLocks noChangeShapeType="1"/>
            </p:cNvSpPr>
            <p:nvPr/>
          </p:nvSpPr>
          <p:spPr bwMode="auto">
            <a:xfrm flipH="1" flipV="1">
              <a:off x="4224" y="1728"/>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3" name="Line 61"/>
            <p:cNvSpPr>
              <a:spLocks noChangeShapeType="1"/>
            </p:cNvSpPr>
            <p:nvPr/>
          </p:nvSpPr>
          <p:spPr bwMode="auto">
            <a:xfrm flipH="1">
              <a:off x="3936"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4" name="Line 62"/>
            <p:cNvSpPr>
              <a:spLocks noChangeShapeType="1"/>
            </p:cNvSpPr>
            <p:nvPr/>
          </p:nvSpPr>
          <p:spPr bwMode="auto">
            <a:xfrm flipH="1">
              <a:off x="3024" y="230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5" name="Line 63"/>
            <p:cNvSpPr>
              <a:spLocks noChangeShapeType="1"/>
            </p:cNvSpPr>
            <p:nvPr/>
          </p:nvSpPr>
          <p:spPr bwMode="auto">
            <a:xfrm flipH="1">
              <a:off x="4800"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6" name="Line 64"/>
            <p:cNvSpPr>
              <a:spLocks noChangeShapeType="1"/>
            </p:cNvSpPr>
            <p:nvPr/>
          </p:nvSpPr>
          <p:spPr bwMode="auto">
            <a:xfrm flipH="1" flipV="1">
              <a:off x="5088"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 name="Line 65"/>
            <p:cNvSpPr>
              <a:spLocks noChangeShapeType="1"/>
            </p:cNvSpPr>
            <p:nvPr/>
          </p:nvSpPr>
          <p:spPr bwMode="auto">
            <a:xfrm flipH="1" flipV="1">
              <a:off x="422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 name="Line 66"/>
            <p:cNvSpPr>
              <a:spLocks noChangeShapeType="1"/>
            </p:cNvSpPr>
            <p:nvPr/>
          </p:nvSpPr>
          <p:spPr bwMode="auto">
            <a:xfrm flipH="1" flipV="1">
              <a:off x="3360"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 name="Line 67"/>
            <p:cNvSpPr>
              <a:spLocks noChangeShapeType="1"/>
            </p:cNvSpPr>
            <p:nvPr/>
          </p:nvSpPr>
          <p:spPr bwMode="auto">
            <a:xfrm>
              <a:off x="302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 name="Line 68"/>
            <p:cNvSpPr>
              <a:spLocks noChangeShapeType="1"/>
            </p:cNvSpPr>
            <p:nvPr/>
          </p:nvSpPr>
          <p:spPr bwMode="auto">
            <a:xfrm>
              <a:off x="350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 name="Line 69"/>
            <p:cNvSpPr>
              <a:spLocks noChangeShapeType="1"/>
            </p:cNvSpPr>
            <p:nvPr/>
          </p:nvSpPr>
          <p:spPr bwMode="auto">
            <a:xfrm>
              <a:off x="393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 name="Line 70"/>
            <p:cNvSpPr>
              <a:spLocks noChangeShapeType="1"/>
            </p:cNvSpPr>
            <p:nvPr/>
          </p:nvSpPr>
          <p:spPr bwMode="auto">
            <a:xfrm>
              <a:off x="44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3" name="Line 71"/>
            <p:cNvSpPr>
              <a:spLocks noChangeShapeType="1"/>
            </p:cNvSpPr>
            <p:nvPr/>
          </p:nvSpPr>
          <p:spPr bwMode="auto">
            <a:xfrm>
              <a:off x="480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4" name="Line 72"/>
            <p:cNvSpPr>
              <a:spLocks noChangeShapeType="1"/>
            </p:cNvSpPr>
            <p:nvPr/>
          </p:nvSpPr>
          <p:spPr bwMode="auto">
            <a:xfrm>
              <a:off x="528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 name="Text Box 73"/>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7696" name="Text Box 74"/>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97" name="Text Box 75"/>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98" name="Text Box 76"/>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99" name="Text Box 77"/>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0" name="Text Box 78"/>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701" name="Text Box 79"/>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2" name="Text Box 80"/>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3" name="Text Box 81"/>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704" name="Text Box 82"/>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5" name="Text Box 83"/>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6" name="Text Box 84"/>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7" name="Text Box 85"/>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8" name="Text Box 86"/>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9" name="Text Box 87"/>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710" name="Text Box 88"/>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73818" name="Freeform 90"/>
          <p:cNvSpPr>
            <a:spLocks/>
          </p:cNvSpPr>
          <p:nvPr/>
        </p:nvSpPr>
        <p:spPr bwMode="auto">
          <a:xfrm>
            <a:off x="304800" y="2057400"/>
            <a:ext cx="2057400" cy="3200400"/>
          </a:xfrm>
          <a:custGeom>
            <a:avLst/>
            <a:gdLst>
              <a:gd name="T0" fmla="*/ 2147483647 w 1296"/>
              <a:gd name="T1" fmla="*/ 0 h 2016"/>
              <a:gd name="T2" fmla="*/ 2147483647 w 1296"/>
              <a:gd name="T3" fmla="*/ 483870081 h 2016"/>
              <a:gd name="T4" fmla="*/ 846772578 w 1296"/>
              <a:gd name="T5" fmla="*/ 1814512854 h 2016"/>
              <a:gd name="T6" fmla="*/ 0 w 1296"/>
              <a:gd name="T7" fmla="*/ 2147483647 h 2016"/>
              <a:gd name="T8" fmla="*/ 0 w 1296"/>
              <a:gd name="T9" fmla="*/ 2147483647 h 2016"/>
              <a:gd name="T10" fmla="*/ 0 60000 65536"/>
              <a:gd name="T11" fmla="*/ 0 60000 65536"/>
              <a:gd name="T12" fmla="*/ 0 60000 65536"/>
              <a:gd name="T13" fmla="*/ 0 60000 65536"/>
              <a:gd name="T14" fmla="*/ 0 60000 65536"/>
              <a:gd name="T15" fmla="*/ 0 w 1296"/>
              <a:gd name="T16" fmla="*/ 0 h 2016"/>
              <a:gd name="T17" fmla="*/ 1296 w 1296"/>
              <a:gd name="T18" fmla="*/ 2016 h 2016"/>
            </a:gdLst>
            <a:ahLst/>
            <a:cxnLst>
              <a:cxn ang="T10">
                <a:pos x="T0" y="T1"/>
              </a:cxn>
              <a:cxn ang="T11">
                <a:pos x="T2" y="T3"/>
              </a:cxn>
              <a:cxn ang="T12">
                <a:pos x="T4" y="T5"/>
              </a:cxn>
              <a:cxn ang="T13">
                <a:pos x="T6" y="T7"/>
              </a:cxn>
              <a:cxn ang="T14">
                <a:pos x="T8" y="T9"/>
              </a:cxn>
            </a:cxnLst>
            <a:rect l="T15" t="T16" r="T17" b="T18"/>
            <a:pathLst>
              <a:path w="1296" h="2016">
                <a:moveTo>
                  <a:pt x="1296" y="0"/>
                </a:moveTo>
                <a:lnTo>
                  <a:pt x="1296" y="192"/>
                </a:lnTo>
                <a:lnTo>
                  <a:pt x="336" y="720"/>
                </a:lnTo>
                <a:lnTo>
                  <a:pt x="0" y="1248"/>
                </a:lnTo>
                <a:lnTo>
                  <a:pt x="0" y="2016"/>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0" name="Group 93"/>
          <p:cNvGrpSpPr>
            <a:grpSpLocks/>
          </p:cNvGrpSpPr>
          <p:nvPr/>
        </p:nvGrpSpPr>
        <p:grpSpPr bwMode="auto">
          <a:xfrm>
            <a:off x="762000" y="5638800"/>
            <a:ext cx="3810000" cy="838200"/>
            <a:chOff x="720" y="3552"/>
            <a:chExt cx="2400" cy="528"/>
          </a:xfrm>
        </p:grpSpPr>
        <p:sp>
          <p:nvSpPr>
            <p:cNvPr id="67660" name="AutoShape 91"/>
            <p:cNvSpPr>
              <a:spLocks noChangeArrowheads="1"/>
            </p:cNvSpPr>
            <p:nvPr/>
          </p:nvSpPr>
          <p:spPr bwMode="auto">
            <a:xfrm rot="10800000">
              <a:off x="720" y="3552"/>
              <a:ext cx="2400" cy="528"/>
            </a:xfrm>
            <a:prstGeom prst="wedgeEllipseCallout">
              <a:avLst>
                <a:gd name="adj1" fmla="val 49958"/>
                <a:gd name="adj2" fmla="val 7954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7661" name="Text Box 92"/>
            <p:cNvSpPr txBox="1">
              <a:spLocks noChangeArrowheads="1"/>
            </p:cNvSpPr>
            <p:nvPr/>
          </p:nvSpPr>
          <p:spPr bwMode="auto">
            <a:xfrm>
              <a:off x="960" y="360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在结点Ｌ处记录所找到的周游路线</a:t>
              </a:r>
              <a:r>
                <a:rPr lang="en-US" altLang="zh-CN" b="1">
                  <a:solidFill>
                    <a:srgbClr val="000099"/>
                  </a:solidFill>
                </a:rPr>
                <a:t>(1-2-3-4-1)</a:t>
              </a:r>
              <a:r>
                <a:rPr lang="zh-CN" altLang="en-US" b="1">
                  <a:solidFill>
                    <a:srgbClr val="000099"/>
                  </a:solidFill>
                </a:rPr>
                <a:t>，其费用为</a:t>
              </a:r>
              <a:r>
                <a:rPr lang="en-US" altLang="zh-CN" b="1">
                  <a:solidFill>
                    <a:srgbClr val="000099"/>
                  </a:solidFill>
                </a:rPr>
                <a:t>59</a:t>
              </a:r>
            </a:p>
          </p:txBody>
        </p:sp>
      </p:grpSp>
      <p:grpSp>
        <p:nvGrpSpPr>
          <p:cNvPr id="21" name="Group 185"/>
          <p:cNvGrpSpPr>
            <a:grpSpLocks/>
          </p:cNvGrpSpPr>
          <p:nvPr/>
        </p:nvGrpSpPr>
        <p:grpSpPr bwMode="auto">
          <a:xfrm>
            <a:off x="4648200" y="1524000"/>
            <a:ext cx="4267200" cy="3810000"/>
            <a:chOff x="2928" y="960"/>
            <a:chExt cx="2688" cy="2400"/>
          </a:xfrm>
        </p:grpSpPr>
        <p:sp>
          <p:nvSpPr>
            <p:cNvPr id="67594" name="Text Box 168"/>
            <p:cNvSpPr txBox="1">
              <a:spLocks noChangeArrowheads="1"/>
            </p:cNvSpPr>
            <p:nvPr/>
          </p:nvSpPr>
          <p:spPr bwMode="auto">
            <a:xfrm>
              <a:off x="292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595" name="Oval 97"/>
            <p:cNvSpPr>
              <a:spLocks noChangeArrowheads="1"/>
            </p:cNvSpPr>
            <p:nvPr/>
          </p:nvSpPr>
          <p:spPr bwMode="auto">
            <a:xfrm>
              <a:off x="4128" y="96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596" name="Text Box 98"/>
            <p:cNvSpPr txBox="1">
              <a:spLocks noChangeArrowheads="1"/>
            </p:cNvSpPr>
            <p:nvPr/>
          </p:nvSpPr>
          <p:spPr bwMode="auto">
            <a:xfrm>
              <a:off x="4128" y="100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67597" name="Oval 100"/>
            <p:cNvSpPr>
              <a:spLocks noChangeArrowheads="1"/>
            </p:cNvSpPr>
            <p:nvPr/>
          </p:nvSpPr>
          <p:spPr bwMode="auto">
            <a:xfrm>
              <a:off x="4128" y="144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598" name="Text Box 101"/>
            <p:cNvSpPr txBox="1">
              <a:spLocks noChangeArrowheads="1"/>
            </p:cNvSpPr>
            <p:nvPr/>
          </p:nvSpPr>
          <p:spPr bwMode="auto">
            <a:xfrm>
              <a:off x="4128" y="148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67599" name="Oval 103"/>
            <p:cNvSpPr>
              <a:spLocks noChangeArrowheads="1"/>
            </p:cNvSpPr>
            <p:nvPr/>
          </p:nvSpPr>
          <p:spPr bwMode="auto">
            <a:xfrm>
              <a:off x="3312"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0" name="Text Box 104"/>
            <p:cNvSpPr txBox="1">
              <a:spLocks noChangeArrowheads="1"/>
            </p:cNvSpPr>
            <p:nvPr/>
          </p:nvSpPr>
          <p:spPr bwMode="auto">
            <a:xfrm>
              <a:off x="3312"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67601" name="Oval 106"/>
            <p:cNvSpPr>
              <a:spLocks noChangeArrowheads="1"/>
            </p:cNvSpPr>
            <p:nvPr/>
          </p:nvSpPr>
          <p:spPr bwMode="auto">
            <a:xfrm>
              <a:off x="4128"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2" name="Text Box 107"/>
            <p:cNvSpPr txBox="1">
              <a:spLocks noChangeArrowheads="1"/>
            </p:cNvSpPr>
            <p:nvPr/>
          </p:nvSpPr>
          <p:spPr bwMode="auto">
            <a:xfrm>
              <a:off x="4128"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67603" name="Oval 109"/>
            <p:cNvSpPr>
              <a:spLocks noChangeArrowheads="1"/>
            </p:cNvSpPr>
            <p:nvPr/>
          </p:nvSpPr>
          <p:spPr bwMode="auto">
            <a:xfrm>
              <a:off x="5040"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4" name="Text Box 110"/>
            <p:cNvSpPr txBox="1">
              <a:spLocks noChangeArrowheads="1"/>
            </p:cNvSpPr>
            <p:nvPr/>
          </p:nvSpPr>
          <p:spPr bwMode="auto">
            <a:xfrm>
              <a:off x="5040"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67605" name="Oval 112"/>
            <p:cNvSpPr>
              <a:spLocks noChangeArrowheads="1"/>
            </p:cNvSpPr>
            <p:nvPr/>
          </p:nvSpPr>
          <p:spPr bwMode="auto">
            <a:xfrm>
              <a:off x="3024" y="2520"/>
              <a:ext cx="288" cy="2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6" name="Text Box 113"/>
            <p:cNvSpPr txBox="1">
              <a:spLocks noChangeArrowheads="1"/>
            </p:cNvSpPr>
            <p:nvPr/>
          </p:nvSpPr>
          <p:spPr bwMode="auto">
            <a:xfrm>
              <a:off x="3024"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67607" name="Oval 115"/>
            <p:cNvSpPr>
              <a:spLocks noChangeArrowheads="1"/>
            </p:cNvSpPr>
            <p:nvPr/>
          </p:nvSpPr>
          <p:spPr bwMode="auto">
            <a:xfrm>
              <a:off x="3504" y="252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8" name="Text Box 116"/>
            <p:cNvSpPr txBox="1">
              <a:spLocks noChangeArrowheads="1"/>
            </p:cNvSpPr>
            <p:nvPr/>
          </p:nvSpPr>
          <p:spPr bwMode="auto">
            <a:xfrm>
              <a:off x="3504"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67609" name="Oval 118"/>
            <p:cNvSpPr>
              <a:spLocks noChangeArrowheads="1"/>
            </p:cNvSpPr>
            <p:nvPr/>
          </p:nvSpPr>
          <p:spPr bwMode="auto">
            <a:xfrm>
              <a:off x="3024" y="3072"/>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0" name="Text Box 119"/>
            <p:cNvSpPr txBox="1">
              <a:spLocks noChangeArrowheads="1"/>
            </p:cNvSpPr>
            <p:nvPr/>
          </p:nvSpPr>
          <p:spPr bwMode="auto">
            <a:xfrm>
              <a:off x="302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67611" name="Oval 121"/>
            <p:cNvSpPr>
              <a:spLocks noChangeArrowheads="1"/>
            </p:cNvSpPr>
            <p:nvPr/>
          </p:nvSpPr>
          <p:spPr bwMode="auto">
            <a:xfrm>
              <a:off x="3504" y="307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2" name="Text Box 122"/>
            <p:cNvSpPr txBox="1">
              <a:spLocks noChangeArrowheads="1"/>
            </p:cNvSpPr>
            <p:nvPr/>
          </p:nvSpPr>
          <p:spPr bwMode="auto">
            <a:xfrm>
              <a:off x="350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67613" name="Oval 124"/>
            <p:cNvSpPr>
              <a:spLocks noChangeArrowheads="1"/>
            </p:cNvSpPr>
            <p:nvPr/>
          </p:nvSpPr>
          <p:spPr bwMode="auto">
            <a:xfrm>
              <a:off x="3936"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4" name="Text Box 125"/>
            <p:cNvSpPr txBox="1">
              <a:spLocks noChangeArrowheads="1"/>
            </p:cNvSpPr>
            <p:nvPr/>
          </p:nvSpPr>
          <p:spPr bwMode="auto">
            <a:xfrm>
              <a:off x="3936"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67615" name="Oval 127"/>
            <p:cNvSpPr>
              <a:spLocks noChangeArrowheads="1"/>
            </p:cNvSpPr>
            <p:nvPr/>
          </p:nvSpPr>
          <p:spPr bwMode="auto">
            <a:xfrm>
              <a:off x="4416"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6" name="Text Box 128"/>
            <p:cNvSpPr txBox="1">
              <a:spLocks noChangeArrowheads="1"/>
            </p:cNvSpPr>
            <p:nvPr/>
          </p:nvSpPr>
          <p:spPr bwMode="auto">
            <a:xfrm>
              <a:off x="4416"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67617" name="Oval 130"/>
            <p:cNvSpPr>
              <a:spLocks noChangeArrowheads="1"/>
            </p:cNvSpPr>
            <p:nvPr/>
          </p:nvSpPr>
          <p:spPr bwMode="auto">
            <a:xfrm>
              <a:off x="3936"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8" name="Text Box 131"/>
            <p:cNvSpPr txBox="1">
              <a:spLocks noChangeArrowheads="1"/>
            </p:cNvSpPr>
            <p:nvPr/>
          </p:nvSpPr>
          <p:spPr bwMode="auto">
            <a:xfrm>
              <a:off x="3936"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67619" name="Oval 133"/>
            <p:cNvSpPr>
              <a:spLocks noChangeArrowheads="1"/>
            </p:cNvSpPr>
            <p:nvPr/>
          </p:nvSpPr>
          <p:spPr bwMode="auto">
            <a:xfrm>
              <a:off x="4416"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0" name="Text Box 134"/>
            <p:cNvSpPr txBox="1">
              <a:spLocks noChangeArrowheads="1"/>
            </p:cNvSpPr>
            <p:nvPr/>
          </p:nvSpPr>
          <p:spPr bwMode="auto">
            <a:xfrm>
              <a:off x="4416"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67621" name="Oval 136"/>
            <p:cNvSpPr>
              <a:spLocks noChangeArrowheads="1"/>
            </p:cNvSpPr>
            <p:nvPr/>
          </p:nvSpPr>
          <p:spPr bwMode="auto">
            <a:xfrm>
              <a:off x="4800"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2" name="Text Box 137"/>
            <p:cNvSpPr txBox="1">
              <a:spLocks noChangeArrowheads="1"/>
            </p:cNvSpPr>
            <p:nvPr/>
          </p:nvSpPr>
          <p:spPr bwMode="auto">
            <a:xfrm>
              <a:off x="4800"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67623" name="Oval 139"/>
            <p:cNvSpPr>
              <a:spLocks noChangeArrowheads="1"/>
            </p:cNvSpPr>
            <p:nvPr/>
          </p:nvSpPr>
          <p:spPr bwMode="auto">
            <a:xfrm>
              <a:off x="5280"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4" name="Text Box 140"/>
            <p:cNvSpPr txBox="1">
              <a:spLocks noChangeArrowheads="1"/>
            </p:cNvSpPr>
            <p:nvPr/>
          </p:nvSpPr>
          <p:spPr bwMode="auto">
            <a:xfrm>
              <a:off x="5280"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67625" name="Oval 142"/>
            <p:cNvSpPr>
              <a:spLocks noChangeArrowheads="1"/>
            </p:cNvSpPr>
            <p:nvPr/>
          </p:nvSpPr>
          <p:spPr bwMode="auto">
            <a:xfrm>
              <a:off x="4800"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6" name="Text Box 143"/>
            <p:cNvSpPr txBox="1">
              <a:spLocks noChangeArrowheads="1"/>
            </p:cNvSpPr>
            <p:nvPr/>
          </p:nvSpPr>
          <p:spPr bwMode="auto">
            <a:xfrm>
              <a:off x="4800"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67627" name="Oval 145"/>
            <p:cNvSpPr>
              <a:spLocks noChangeArrowheads="1"/>
            </p:cNvSpPr>
            <p:nvPr/>
          </p:nvSpPr>
          <p:spPr bwMode="auto">
            <a:xfrm>
              <a:off x="5280"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8" name="Text Box 146"/>
            <p:cNvSpPr txBox="1">
              <a:spLocks noChangeArrowheads="1"/>
            </p:cNvSpPr>
            <p:nvPr/>
          </p:nvSpPr>
          <p:spPr bwMode="auto">
            <a:xfrm>
              <a:off x="5280"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67629" name="Line 147"/>
            <p:cNvSpPr>
              <a:spLocks noChangeShapeType="1"/>
            </p:cNvSpPr>
            <p:nvPr/>
          </p:nvSpPr>
          <p:spPr bwMode="auto">
            <a:xfrm>
              <a:off x="4272"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0" name="Line 148"/>
            <p:cNvSpPr>
              <a:spLocks noChangeShapeType="1"/>
            </p:cNvSpPr>
            <p:nvPr/>
          </p:nvSpPr>
          <p:spPr bwMode="auto">
            <a:xfrm>
              <a:off x="4272"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1" name="Line 149"/>
            <p:cNvSpPr>
              <a:spLocks noChangeShapeType="1"/>
            </p:cNvSpPr>
            <p:nvPr/>
          </p:nvSpPr>
          <p:spPr bwMode="auto">
            <a:xfrm flipH="1">
              <a:off x="3552" y="1680"/>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2" name="Line 150"/>
            <p:cNvSpPr>
              <a:spLocks noChangeShapeType="1"/>
            </p:cNvSpPr>
            <p:nvPr/>
          </p:nvSpPr>
          <p:spPr bwMode="auto">
            <a:xfrm flipH="1" flipV="1">
              <a:off x="4368" y="1680"/>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3" name="Line 151"/>
            <p:cNvSpPr>
              <a:spLocks noChangeShapeType="1"/>
            </p:cNvSpPr>
            <p:nvPr/>
          </p:nvSpPr>
          <p:spPr bwMode="auto">
            <a:xfrm flipH="1">
              <a:off x="4080"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4" name="Line 152"/>
            <p:cNvSpPr>
              <a:spLocks noChangeShapeType="1"/>
            </p:cNvSpPr>
            <p:nvPr/>
          </p:nvSpPr>
          <p:spPr bwMode="auto">
            <a:xfrm flipH="1">
              <a:off x="3168" y="225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153"/>
            <p:cNvSpPr>
              <a:spLocks noChangeShapeType="1"/>
            </p:cNvSpPr>
            <p:nvPr/>
          </p:nvSpPr>
          <p:spPr bwMode="auto">
            <a:xfrm flipH="1">
              <a:off x="4944"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6" name="Line 154"/>
            <p:cNvSpPr>
              <a:spLocks noChangeShapeType="1"/>
            </p:cNvSpPr>
            <p:nvPr/>
          </p:nvSpPr>
          <p:spPr bwMode="auto">
            <a:xfrm flipH="1" flipV="1">
              <a:off x="5232"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155"/>
            <p:cNvSpPr>
              <a:spLocks noChangeShapeType="1"/>
            </p:cNvSpPr>
            <p:nvPr/>
          </p:nvSpPr>
          <p:spPr bwMode="auto">
            <a:xfrm flipH="1" flipV="1">
              <a:off x="4368"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Line 156"/>
            <p:cNvSpPr>
              <a:spLocks noChangeShapeType="1"/>
            </p:cNvSpPr>
            <p:nvPr/>
          </p:nvSpPr>
          <p:spPr bwMode="auto">
            <a:xfrm flipH="1" flipV="1">
              <a:off x="350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9" name="Line 157"/>
            <p:cNvSpPr>
              <a:spLocks noChangeShapeType="1"/>
            </p:cNvSpPr>
            <p:nvPr/>
          </p:nvSpPr>
          <p:spPr bwMode="auto">
            <a:xfrm>
              <a:off x="3168"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0" name="Line 158"/>
            <p:cNvSpPr>
              <a:spLocks noChangeShapeType="1"/>
            </p:cNvSpPr>
            <p:nvPr/>
          </p:nvSpPr>
          <p:spPr bwMode="auto">
            <a:xfrm>
              <a:off x="3648"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1" name="Line 159"/>
            <p:cNvSpPr>
              <a:spLocks noChangeShapeType="1"/>
            </p:cNvSpPr>
            <p:nvPr/>
          </p:nvSpPr>
          <p:spPr bwMode="auto">
            <a:xfrm>
              <a:off x="4080"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160"/>
            <p:cNvSpPr>
              <a:spLocks noChangeShapeType="1"/>
            </p:cNvSpPr>
            <p:nvPr/>
          </p:nvSpPr>
          <p:spPr bwMode="auto">
            <a:xfrm>
              <a:off x="4560"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Line 161"/>
            <p:cNvSpPr>
              <a:spLocks noChangeShapeType="1"/>
            </p:cNvSpPr>
            <p:nvPr/>
          </p:nvSpPr>
          <p:spPr bwMode="auto">
            <a:xfrm>
              <a:off x="4944"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4" name="Line 162"/>
            <p:cNvSpPr>
              <a:spLocks noChangeShapeType="1"/>
            </p:cNvSpPr>
            <p:nvPr/>
          </p:nvSpPr>
          <p:spPr bwMode="auto">
            <a:xfrm>
              <a:off x="5424"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5" name="Text Box 163"/>
            <p:cNvSpPr txBox="1">
              <a:spLocks noChangeArrowheads="1"/>
            </p:cNvSpPr>
            <p:nvPr/>
          </p:nvSpPr>
          <p:spPr bwMode="auto">
            <a:xfrm>
              <a:off x="3984" y="12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7646" name="Text Box 164"/>
            <p:cNvSpPr txBox="1">
              <a:spLocks noChangeArrowheads="1"/>
            </p:cNvSpPr>
            <p:nvPr/>
          </p:nvSpPr>
          <p:spPr bwMode="auto">
            <a:xfrm>
              <a:off x="4032"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47" name="Text Box 165"/>
            <p:cNvSpPr txBox="1">
              <a:spLocks noChangeArrowheads="1"/>
            </p:cNvSpPr>
            <p:nvPr/>
          </p:nvSpPr>
          <p:spPr bwMode="auto">
            <a:xfrm>
              <a:off x="4608"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48" name="Text Box 166"/>
            <p:cNvSpPr txBox="1">
              <a:spLocks noChangeArrowheads="1"/>
            </p:cNvSpPr>
            <p:nvPr/>
          </p:nvSpPr>
          <p:spPr bwMode="auto">
            <a:xfrm>
              <a:off x="3696"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49" name="Text Box 167"/>
            <p:cNvSpPr txBox="1">
              <a:spLocks noChangeArrowheads="1"/>
            </p:cNvSpPr>
            <p:nvPr/>
          </p:nvSpPr>
          <p:spPr bwMode="auto">
            <a:xfrm>
              <a:off x="302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0" name="Text Box 169"/>
            <p:cNvSpPr txBox="1">
              <a:spLocks noChangeArrowheads="1"/>
            </p:cNvSpPr>
            <p:nvPr/>
          </p:nvSpPr>
          <p:spPr bwMode="auto">
            <a:xfrm>
              <a:off x="345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1" name="Text Box 170"/>
            <p:cNvSpPr txBox="1">
              <a:spLocks noChangeArrowheads="1"/>
            </p:cNvSpPr>
            <p:nvPr/>
          </p:nvSpPr>
          <p:spPr bwMode="auto">
            <a:xfrm>
              <a:off x="3936"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2" name="Text Box 171"/>
            <p:cNvSpPr txBox="1">
              <a:spLocks noChangeArrowheads="1"/>
            </p:cNvSpPr>
            <p:nvPr/>
          </p:nvSpPr>
          <p:spPr bwMode="auto">
            <a:xfrm>
              <a:off x="4416"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53" name="Text Box 172"/>
            <p:cNvSpPr txBox="1">
              <a:spLocks noChangeArrowheads="1"/>
            </p:cNvSpPr>
            <p:nvPr/>
          </p:nvSpPr>
          <p:spPr bwMode="auto">
            <a:xfrm>
              <a:off x="480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4" name="Text Box 173"/>
            <p:cNvSpPr txBox="1">
              <a:spLocks noChangeArrowheads="1"/>
            </p:cNvSpPr>
            <p:nvPr/>
          </p:nvSpPr>
          <p:spPr bwMode="auto">
            <a:xfrm>
              <a:off x="528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5" name="Text Box 174"/>
            <p:cNvSpPr txBox="1">
              <a:spLocks noChangeArrowheads="1"/>
            </p:cNvSpPr>
            <p:nvPr/>
          </p:nvSpPr>
          <p:spPr bwMode="auto">
            <a:xfrm>
              <a:off x="542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6" name="Text Box 175"/>
            <p:cNvSpPr txBox="1">
              <a:spLocks noChangeArrowheads="1"/>
            </p:cNvSpPr>
            <p:nvPr/>
          </p:nvSpPr>
          <p:spPr bwMode="auto">
            <a:xfrm>
              <a:off x="4560"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7" name="Text Box 176"/>
            <p:cNvSpPr txBox="1">
              <a:spLocks noChangeArrowheads="1"/>
            </p:cNvSpPr>
            <p:nvPr/>
          </p:nvSpPr>
          <p:spPr bwMode="auto">
            <a:xfrm>
              <a:off x="4752"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8" name="Text Box 177"/>
            <p:cNvSpPr txBox="1">
              <a:spLocks noChangeArrowheads="1"/>
            </p:cNvSpPr>
            <p:nvPr/>
          </p:nvSpPr>
          <p:spPr bwMode="auto">
            <a:xfrm>
              <a:off x="3888"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59" name="Text Box 178"/>
            <p:cNvSpPr txBox="1">
              <a:spLocks noChangeArrowheads="1"/>
            </p:cNvSpPr>
            <p:nvPr/>
          </p:nvSpPr>
          <p:spPr bwMode="auto">
            <a:xfrm>
              <a:off x="360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22" name="Group 184"/>
          <p:cNvGrpSpPr>
            <a:grpSpLocks/>
          </p:cNvGrpSpPr>
          <p:nvPr/>
        </p:nvGrpSpPr>
        <p:grpSpPr bwMode="auto">
          <a:xfrm>
            <a:off x="3048000" y="1524000"/>
            <a:ext cx="2971800" cy="1219200"/>
            <a:chOff x="1920" y="1008"/>
            <a:chExt cx="1872" cy="768"/>
          </a:xfrm>
        </p:grpSpPr>
        <p:sp>
          <p:nvSpPr>
            <p:cNvPr id="67592" name="AutoShape 182"/>
            <p:cNvSpPr>
              <a:spLocks noChangeArrowheads="1"/>
            </p:cNvSpPr>
            <p:nvPr/>
          </p:nvSpPr>
          <p:spPr bwMode="auto">
            <a:xfrm>
              <a:off x="1920" y="1008"/>
              <a:ext cx="1872" cy="768"/>
            </a:xfrm>
            <a:prstGeom prst="wedgeEllipseCallout">
              <a:avLst>
                <a:gd name="adj1" fmla="val 11486"/>
                <a:gd name="adj2" fmla="val 1567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7593" name="Text Box 183"/>
            <p:cNvSpPr txBox="1">
              <a:spLocks noChangeArrowheads="1"/>
            </p:cNvSpPr>
            <p:nvPr/>
          </p:nvSpPr>
          <p:spPr bwMode="auto">
            <a:xfrm>
              <a:off x="2064" y="1104"/>
              <a:ext cx="168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由于Ｆ处已没有可扩展结点，所以算法继续向上回溯，Ｆ为死结点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3818"/>
                                        </p:tgtEl>
                                        <p:attrNameLst>
                                          <p:attrName>style.visibility</p:attrName>
                                        </p:attrNameLst>
                                      </p:cBhvr>
                                      <p:to>
                                        <p:strVal val="visible"/>
                                      </p:to>
                                    </p:set>
                                    <p:animEffect transition="in" filter="strips(downLeft)">
                                      <p:cBhvr>
                                        <p:cTn id="7" dur="500"/>
                                        <p:tgtEl>
                                          <p:spTgt spid="73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回溯法的求解过程</a:t>
            </a:r>
          </a:p>
        </p:txBody>
      </p:sp>
      <p:sp>
        <p:nvSpPr>
          <p:cNvPr id="68611" name="Text Box 4"/>
          <p:cNvSpPr txBox="1">
            <a:spLocks noChangeArrowheads="1"/>
          </p:cNvSpPr>
          <p:nvPr/>
        </p:nvSpPr>
        <p:spPr bwMode="auto">
          <a:xfrm>
            <a:off x="685800" y="4724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12" name="Oval 5"/>
          <p:cNvSpPr>
            <a:spLocks noChangeArrowheads="1"/>
          </p:cNvSpPr>
          <p:nvPr/>
        </p:nvSpPr>
        <p:spPr bwMode="auto">
          <a:xfrm>
            <a:off x="2590800" y="1752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3" name="Text Box 6"/>
          <p:cNvSpPr txBox="1">
            <a:spLocks noChangeArrowheads="1"/>
          </p:cNvSpPr>
          <p:nvPr/>
        </p:nvSpPr>
        <p:spPr bwMode="auto">
          <a:xfrm>
            <a:off x="2590800" y="1828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68614" name="Oval 7"/>
          <p:cNvSpPr>
            <a:spLocks noChangeArrowheads="1"/>
          </p:cNvSpPr>
          <p:nvPr/>
        </p:nvSpPr>
        <p:spPr bwMode="auto">
          <a:xfrm>
            <a:off x="2590800" y="2514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5" name="Text Box 8"/>
          <p:cNvSpPr txBox="1">
            <a:spLocks noChangeArrowheads="1"/>
          </p:cNvSpPr>
          <p:nvPr/>
        </p:nvSpPr>
        <p:spPr bwMode="auto">
          <a:xfrm>
            <a:off x="2590800" y="2590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68616" name="Oval 9"/>
          <p:cNvSpPr>
            <a:spLocks noChangeArrowheads="1"/>
          </p:cNvSpPr>
          <p:nvPr/>
        </p:nvSpPr>
        <p:spPr bwMode="auto">
          <a:xfrm>
            <a:off x="1295400" y="33528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7" name="Text Box 10"/>
          <p:cNvSpPr txBox="1">
            <a:spLocks noChangeArrowheads="1"/>
          </p:cNvSpPr>
          <p:nvPr/>
        </p:nvSpPr>
        <p:spPr bwMode="auto">
          <a:xfrm>
            <a:off x="12954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68618" name="Oval 11"/>
          <p:cNvSpPr>
            <a:spLocks noChangeArrowheads="1"/>
          </p:cNvSpPr>
          <p:nvPr/>
        </p:nvSpPr>
        <p:spPr bwMode="auto">
          <a:xfrm>
            <a:off x="2590800" y="3352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9" name="Text Box 12"/>
          <p:cNvSpPr txBox="1">
            <a:spLocks noChangeArrowheads="1"/>
          </p:cNvSpPr>
          <p:nvPr/>
        </p:nvSpPr>
        <p:spPr bwMode="auto">
          <a:xfrm>
            <a:off x="25908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68620" name="Oval 13"/>
          <p:cNvSpPr>
            <a:spLocks noChangeArrowheads="1"/>
          </p:cNvSpPr>
          <p:nvPr/>
        </p:nvSpPr>
        <p:spPr bwMode="auto">
          <a:xfrm>
            <a:off x="4038600" y="3352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1" name="Text Box 14"/>
          <p:cNvSpPr txBox="1">
            <a:spLocks noChangeArrowheads="1"/>
          </p:cNvSpPr>
          <p:nvPr/>
        </p:nvSpPr>
        <p:spPr bwMode="auto">
          <a:xfrm>
            <a:off x="40386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68622" name="Oval 15"/>
          <p:cNvSpPr>
            <a:spLocks noChangeArrowheads="1"/>
          </p:cNvSpPr>
          <p:nvPr/>
        </p:nvSpPr>
        <p:spPr bwMode="auto">
          <a:xfrm>
            <a:off x="838200" y="42291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3" name="Text Box 16"/>
          <p:cNvSpPr txBox="1">
            <a:spLocks noChangeArrowheads="1"/>
          </p:cNvSpPr>
          <p:nvPr/>
        </p:nvSpPr>
        <p:spPr bwMode="auto">
          <a:xfrm>
            <a:off x="838200" y="43053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68624" name="Oval 17"/>
          <p:cNvSpPr>
            <a:spLocks noChangeArrowheads="1"/>
          </p:cNvSpPr>
          <p:nvPr/>
        </p:nvSpPr>
        <p:spPr bwMode="auto">
          <a:xfrm>
            <a:off x="1600200" y="42291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5" name="Text Box 18"/>
          <p:cNvSpPr txBox="1">
            <a:spLocks noChangeArrowheads="1"/>
          </p:cNvSpPr>
          <p:nvPr/>
        </p:nvSpPr>
        <p:spPr bwMode="auto">
          <a:xfrm>
            <a:off x="1600200" y="43053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68626" name="Oval 19"/>
          <p:cNvSpPr>
            <a:spLocks noChangeArrowheads="1"/>
          </p:cNvSpPr>
          <p:nvPr/>
        </p:nvSpPr>
        <p:spPr bwMode="auto">
          <a:xfrm>
            <a:off x="838200" y="51054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7" name="Text Box 20"/>
          <p:cNvSpPr txBox="1">
            <a:spLocks noChangeArrowheads="1"/>
          </p:cNvSpPr>
          <p:nvPr/>
        </p:nvSpPr>
        <p:spPr bwMode="auto">
          <a:xfrm>
            <a:off x="838200" y="5181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68628" name="Oval 21"/>
          <p:cNvSpPr>
            <a:spLocks noChangeArrowheads="1"/>
          </p:cNvSpPr>
          <p:nvPr/>
        </p:nvSpPr>
        <p:spPr bwMode="auto">
          <a:xfrm>
            <a:off x="1600200" y="5105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9" name="Text Box 22"/>
          <p:cNvSpPr txBox="1">
            <a:spLocks noChangeArrowheads="1"/>
          </p:cNvSpPr>
          <p:nvPr/>
        </p:nvSpPr>
        <p:spPr bwMode="auto">
          <a:xfrm>
            <a:off x="1600200" y="5181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68630" name="Oval 23"/>
          <p:cNvSpPr>
            <a:spLocks noChangeArrowheads="1"/>
          </p:cNvSpPr>
          <p:nvPr/>
        </p:nvSpPr>
        <p:spPr bwMode="auto">
          <a:xfrm>
            <a:off x="22860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1" name="Text Box 24"/>
          <p:cNvSpPr txBox="1">
            <a:spLocks noChangeArrowheads="1"/>
          </p:cNvSpPr>
          <p:nvPr/>
        </p:nvSpPr>
        <p:spPr bwMode="auto">
          <a:xfrm>
            <a:off x="22860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68632" name="Oval 25"/>
          <p:cNvSpPr>
            <a:spLocks noChangeArrowheads="1"/>
          </p:cNvSpPr>
          <p:nvPr/>
        </p:nvSpPr>
        <p:spPr bwMode="auto">
          <a:xfrm>
            <a:off x="30480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3" name="Text Box 26"/>
          <p:cNvSpPr txBox="1">
            <a:spLocks noChangeArrowheads="1"/>
          </p:cNvSpPr>
          <p:nvPr/>
        </p:nvSpPr>
        <p:spPr bwMode="auto">
          <a:xfrm>
            <a:off x="30480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68634" name="Oval 27"/>
          <p:cNvSpPr>
            <a:spLocks noChangeArrowheads="1"/>
          </p:cNvSpPr>
          <p:nvPr/>
        </p:nvSpPr>
        <p:spPr bwMode="auto">
          <a:xfrm>
            <a:off x="22860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5" name="Text Box 28"/>
          <p:cNvSpPr txBox="1">
            <a:spLocks noChangeArrowheads="1"/>
          </p:cNvSpPr>
          <p:nvPr/>
        </p:nvSpPr>
        <p:spPr bwMode="auto">
          <a:xfrm>
            <a:off x="22860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68636" name="Oval 29"/>
          <p:cNvSpPr>
            <a:spLocks noChangeArrowheads="1"/>
          </p:cNvSpPr>
          <p:nvPr/>
        </p:nvSpPr>
        <p:spPr bwMode="auto">
          <a:xfrm>
            <a:off x="30480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7" name="Text Box 30"/>
          <p:cNvSpPr txBox="1">
            <a:spLocks noChangeArrowheads="1"/>
          </p:cNvSpPr>
          <p:nvPr/>
        </p:nvSpPr>
        <p:spPr bwMode="auto">
          <a:xfrm>
            <a:off x="30480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68638" name="Oval 31"/>
          <p:cNvSpPr>
            <a:spLocks noChangeArrowheads="1"/>
          </p:cNvSpPr>
          <p:nvPr/>
        </p:nvSpPr>
        <p:spPr bwMode="auto">
          <a:xfrm>
            <a:off x="36576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9" name="Text Box 32"/>
          <p:cNvSpPr txBox="1">
            <a:spLocks noChangeArrowheads="1"/>
          </p:cNvSpPr>
          <p:nvPr/>
        </p:nvSpPr>
        <p:spPr bwMode="auto">
          <a:xfrm>
            <a:off x="36576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68640" name="Oval 33"/>
          <p:cNvSpPr>
            <a:spLocks noChangeArrowheads="1"/>
          </p:cNvSpPr>
          <p:nvPr/>
        </p:nvSpPr>
        <p:spPr bwMode="auto">
          <a:xfrm>
            <a:off x="44196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41" name="Text Box 34"/>
          <p:cNvSpPr txBox="1">
            <a:spLocks noChangeArrowheads="1"/>
          </p:cNvSpPr>
          <p:nvPr/>
        </p:nvSpPr>
        <p:spPr bwMode="auto">
          <a:xfrm>
            <a:off x="44196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68642" name="Oval 35"/>
          <p:cNvSpPr>
            <a:spLocks noChangeArrowheads="1"/>
          </p:cNvSpPr>
          <p:nvPr/>
        </p:nvSpPr>
        <p:spPr bwMode="auto">
          <a:xfrm>
            <a:off x="36576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43" name="Text Box 36"/>
          <p:cNvSpPr txBox="1">
            <a:spLocks noChangeArrowheads="1"/>
          </p:cNvSpPr>
          <p:nvPr/>
        </p:nvSpPr>
        <p:spPr bwMode="auto">
          <a:xfrm>
            <a:off x="36576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68644" name="Oval 37"/>
          <p:cNvSpPr>
            <a:spLocks noChangeArrowheads="1"/>
          </p:cNvSpPr>
          <p:nvPr/>
        </p:nvSpPr>
        <p:spPr bwMode="auto">
          <a:xfrm>
            <a:off x="44196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45" name="Text Box 38"/>
          <p:cNvSpPr txBox="1">
            <a:spLocks noChangeArrowheads="1"/>
          </p:cNvSpPr>
          <p:nvPr/>
        </p:nvSpPr>
        <p:spPr bwMode="auto">
          <a:xfrm>
            <a:off x="44196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68646" name="Line 39"/>
          <p:cNvSpPr>
            <a:spLocks noChangeShapeType="1"/>
          </p:cNvSpPr>
          <p:nvPr/>
        </p:nvSpPr>
        <p:spPr bwMode="auto">
          <a:xfrm>
            <a:off x="2819400" y="2209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7" name="Line 40"/>
          <p:cNvSpPr>
            <a:spLocks noChangeShapeType="1"/>
          </p:cNvSpPr>
          <p:nvPr/>
        </p:nvSpPr>
        <p:spPr bwMode="auto">
          <a:xfrm>
            <a:off x="2819400" y="2971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8" name="Line 41"/>
          <p:cNvSpPr>
            <a:spLocks noChangeShapeType="1"/>
          </p:cNvSpPr>
          <p:nvPr/>
        </p:nvSpPr>
        <p:spPr bwMode="auto">
          <a:xfrm flipH="1">
            <a:off x="1676400" y="28956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9" name="Line 42"/>
          <p:cNvSpPr>
            <a:spLocks noChangeShapeType="1"/>
          </p:cNvSpPr>
          <p:nvPr/>
        </p:nvSpPr>
        <p:spPr bwMode="auto">
          <a:xfrm flipH="1" flipV="1">
            <a:off x="2971800" y="28956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0" name="Line 43"/>
          <p:cNvSpPr>
            <a:spLocks noChangeShapeType="1"/>
          </p:cNvSpPr>
          <p:nvPr/>
        </p:nvSpPr>
        <p:spPr bwMode="auto">
          <a:xfrm flipH="1">
            <a:off x="2514600" y="3810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1" name="Line 44"/>
          <p:cNvSpPr>
            <a:spLocks noChangeShapeType="1"/>
          </p:cNvSpPr>
          <p:nvPr/>
        </p:nvSpPr>
        <p:spPr bwMode="auto">
          <a:xfrm flipH="1">
            <a:off x="1066800" y="38100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2" name="Line 45"/>
          <p:cNvSpPr>
            <a:spLocks noChangeShapeType="1"/>
          </p:cNvSpPr>
          <p:nvPr/>
        </p:nvSpPr>
        <p:spPr bwMode="auto">
          <a:xfrm flipH="1">
            <a:off x="3886200" y="3810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3" name="Line 46"/>
          <p:cNvSpPr>
            <a:spLocks noChangeShapeType="1"/>
          </p:cNvSpPr>
          <p:nvPr/>
        </p:nvSpPr>
        <p:spPr bwMode="auto">
          <a:xfrm flipH="1" flipV="1">
            <a:off x="4343400" y="3733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4" name="Line 47"/>
          <p:cNvSpPr>
            <a:spLocks noChangeShapeType="1"/>
          </p:cNvSpPr>
          <p:nvPr/>
        </p:nvSpPr>
        <p:spPr bwMode="auto">
          <a:xfrm flipH="1" flipV="1">
            <a:off x="2971800" y="3733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5" name="Line 48"/>
          <p:cNvSpPr>
            <a:spLocks noChangeShapeType="1"/>
          </p:cNvSpPr>
          <p:nvPr/>
        </p:nvSpPr>
        <p:spPr bwMode="auto">
          <a:xfrm flipH="1" flipV="1">
            <a:off x="1600200" y="3810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6" name="Line 49"/>
          <p:cNvSpPr>
            <a:spLocks noChangeShapeType="1"/>
          </p:cNvSpPr>
          <p:nvPr/>
        </p:nvSpPr>
        <p:spPr bwMode="auto">
          <a:xfrm>
            <a:off x="1066800" y="4724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7" name="Line 50"/>
          <p:cNvSpPr>
            <a:spLocks noChangeShapeType="1"/>
          </p:cNvSpPr>
          <p:nvPr/>
        </p:nvSpPr>
        <p:spPr bwMode="auto">
          <a:xfrm>
            <a:off x="1828800" y="4724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8" name="Line 51"/>
          <p:cNvSpPr>
            <a:spLocks noChangeShapeType="1"/>
          </p:cNvSpPr>
          <p:nvPr/>
        </p:nvSpPr>
        <p:spPr bwMode="auto">
          <a:xfrm>
            <a:off x="25146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9" name="Line 52"/>
          <p:cNvSpPr>
            <a:spLocks noChangeShapeType="1"/>
          </p:cNvSpPr>
          <p:nvPr/>
        </p:nvSpPr>
        <p:spPr bwMode="auto">
          <a:xfrm>
            <a:off x="32766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0" name="Line 53"/>
          <p:cNvSpPr>
            <a:spLocks noChangeShapeType="1"/>
          </p:cNvSpPr>
          <p:nvPr/>
        </p:nvSpPr>
        <p:spPr bwMode="auto">
          <a:xfrm>
            <a:off x="38862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1" name="Line 54"/>
          <p:cNvSpPr>
            <a:spLocks noChangeShapeType="1"/>
          </p:cNvSpPr>
          <p:nvPr/>
        </p:nvSpPr>
        <p:spPr bwMode="auto">
          <a:xfrm>
            <a:off x="46482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2" name="Text Box 55"/>
          <p:cNvSpPr txBox="1">
            <a:spLocks noChangeArrowheads="1"/>
          </p:cNvSpPr>
          <p:nvPr/>
        </p:nvSpPr>
        <p:spPr bwMode="auto">
          <a:xfrm>
            <a:off x="2362200" y="2209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8663" name="Text Box 56"/>
          <p:cNvSpPr txBox="1">
            <a:spLocks noChangeArrowheads="1"/>
          </p:cNvSpPr>
          <p:nvPr/>
        </p:nvSpPr>
        <p:spPr bwMode="auto">
          <a:xfrm>
            <a:off x="2438400" y="2971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64" name="Text Box 57"/>
          <p:cNvSpPr txBox="1">
            <a:spLocks noChangeArrowheads="1"/>
          </p:cNvSpPr>
          <p:nvPr/>
        </p:nvSpPr>
        <p:spPr bwMode="auto">
          <a:xfrm>
            <a:off x="3352800" y="2743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65" name="Text Box 58"/>
          <p:cNvSpPr txBox="1">
            <a:spLocks noChangeArrowheads="1"/>
          </p:cNvSpPr>
          <p:nvPr/>
        </p:nvSpPr>
        <p:spPr bwMode="auto">
          <a:xfrm>
            <a:off x="1905000" y="2819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66" name="Text Box 59"/>
          <p:cNvSpPr txBox="1">
            <a:spLocks noChangeArrowheads="1"/>
          </p:cNvSpPr>
          <p:nvPr/>
        </p:nvSpPr>
        <p:spPr bwMode="auto">
          <a:xfrm>
            <a:off x="8382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67" name="Text Box 60"/>
          <p:cNvSpPr txBox="1">
            <a:spLocks noChangeArrowheads="1"/>
          </p:cNvSpPr>
          <p:nvPr/>
        </p:nvSpPr>
        <p:spPr bwMode="auto">
          <a:xfrm>
            <a:off x="1524000" y="4724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68" name="Text Box 61"/>
          <p:cNvSpPr txBox="1">
            <a:spLocks noChangeArrowheads="1"/>
          </p:cNvSpPr>
          <p:nvPr/>
        </p:nvSpPr>
        <p:spPr bwMode="auto">
          <a:xfrm>
            <a:off x="22860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69" name="Text Box 62"/>
          <p:cNvSpPr txBox="1">
            <a:spLocks noChangeArrowheads="1"/>
          </p:cNvSpPr>
          <p:nvPr/>
        </p:nvSpPr>
        <p:spPr bwMode="auto">
          <a:xfrm>
            <a:off x="30480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70" name="Text Box 63"/>
          <p:cNvSpPr txBox="1">
            <a:spLocks noChangeArrowheads="1"/>
          </p:cNvSpPr>
          <p:nvPr/>
        </p:nvSpPr>
        <p:spPr bwMode="auto">
          <a:xfrm>
            <a:off x="3657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71" name="Text Box 64"/>
          <p:cNvSpPr txBox="1">
            <a:spLocks noChangeArrowheads="1"/>
          </p:cNvSpPr>
          <p:nvPr/>
        </p:nvSpPr>
        <p:spPr bwMode="auto">
          <a:xfrm>
            <a:off x="4419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72" name="Text Box 65"/>
          <p:cNvSpPr txBox="1">
            <a:spLocks noChangeArrowheads="1"/>
          </p:cNvSpPr>
          <p:nvPr/>
        </p:nvSpPr>
        <p:spPr bwMode="auto">
          <a:xfrm>
            <a:off x="46482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73" name="Text Box 66"/>
          <p:cNvSpPr txBox="1">
            <a:spLocks noChangeArrowheads="1"/>
          </p:cNvSpPr>
          <p:nvPr/>
        </p:nvSpPr>
        <p:spPr bwMode="auto">
          <a:xfrm>
            <a:off x="32766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74" name="Text Box 67"/>
          <p:cNvSpPr txBox="1">
            <a:spLocks noChangeArrowheads="1"/>
          </p:cNvSpPr>
          <p:nvPr/>
        </p:nvSpPr>
        <p:spPr bwMode="auto">
          <a:xfrm>
            <a:off x="35814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75" name="Text Box 68"/>
          <p:cNvSpPr txBox="1">
            <a:spLocks noChangeArrowheads="1"/>
          </p:cNvSpPr>
          <p:nvPr/>
        </p:nvSpPr>
        <p:spPr bwMode="auto">
          <a:xfrm>
            <a:off x="22098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76" name="Text Box 69"/>
          <p:cNvSpPr txBox="1">
            <a:spLocks noChangeArrowheads="1"/>
          </p:cNvSpPr>
          <p:nvPr/>
        </p:nvSpPr>
        <p:spPr bwMode="auto">
          <a:xfrm>
            <a:off x="1752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4822" name="Freeform 70"/>
          <p:cNvSpPr>
            <a:spLocks/>
          </p:cNvSpPr>
          <p:nvPr/>
        </p:nvSpPr>
        <p:spPr bwMode="auto">
          <a:xfrm>
            <a:off x="1295400" y="2209800"/>
            <a:ext cx="1524000" cy="3048000"/>
          </a:xfrm>
          <a:custGeom>
            <a:avLst/>
            <a:gdLst>
              <a:gd name="T0" fmla="*/ 2147483647 w 960"/>
              <a:gd name="T1" fmla="*/ 0 h 1920"/>
              <a:gd name="T2" fmla="*/ 2147483647 w 960"/>
              <a:gd name="T3" fmla="*/ 483870075 h 1920"/>
              <a:gd name="T4" fmla="*/ 0 w 960"/>
              <a:gd name="T5" fmla="*/ 1814512832 h 1920"/>
              <a:gd name="T6" fmla="*/ 604837545 w 960"/>
              <a:gd name="T7" fmla="*/ 2147483647 h 1920"/>
              <a:gd name="T8" fmla="*/ 604837545 w 960"/>
              <a:gd name="T9" fmla="*/ 2147483647 h 1920"/>
              <a:gd name="T10" fmla="*/ 0 60000 65536"/>
              <a:gd name="T11" fmla="*/ 0 60000 65536"/>
              <a:gd name="T12" fmla="*/ 0 60000 65536"/>
              <a:gd name="T13" fmla="*/ 0 60000 65536"/>
              <a:gd name="T14" fmla="*/ 0 60000 65536"/>
              <a:gd name="T15" fmla="*/ 0 w 960"/>
              <a:gd name="T16" fmla="*/ 0 h 1920"/>
              <a:gd name="T17" fmla="*/ 960 w 960"/>
              <a:gd name="T18" fmla="*/ 1920 h 1920"/>
            </a:gdLst>
            <a:ahLst/>
            <a:cxnLst>
              <a:cxn ang="T10">
                <a:pos x="T0" y="T1"/>
              </a:cxn>
              <a:cxn ang="T11">
                <a:pos x="T2" y="T3"/>
              </a:cxn>
              <a:cxn ang="T12">
                <a:pos x="T4" y="T5"/>
              </a:cxn>
              <a:cxn ang="T13">
                <a:pos x="T6" y="T7"/>
              </a:cxn>
              <a:cxn ang="T14">
                <a:pos x="T8" y="T9"/>
              </a:cxn>
            </a:cxnLst>
            <a:rect l="T15" t="T16" r="T17" b="T18"/>
            <a:pathLst>
              <a:path w="960" h="1920">
                <a:moveTo>
                  <a:pt x="960" y="0"/>
                </a:moveTo>
                <a:lnTo>
                  <a:pt x="960" y="192"/>
                </a:lnTo>
                <a:lnTo>
                  <a:pt x="0" y="720"/>
                </a:lnTo>
                <a:lnTo>
                  <a:pt x="240" y="1296"/>
                </a:lnTo>
                <a:lnTo>
                  <a:pt x="240" y="1920"/>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 name="Group 74"/>
          <p:cNvGrpSpPr>
            <a:grpSpLocks/>
          </p:cNvGrpSpPr>
          <p:nvPr/>
        </p:nvGrpSpPr>
        <p:grpSpPr bwMode="auto">
          <a:xfrm>
            <a:off x="838200" y="5715000"/>
            <a:ext cx="4191000" cy="992188"/>
            <a:chOff x="528" y="3600"/>
            <a:chExt cx="2640" cy="625"/>
          </a:xfrm>
        </p:grpSpPr>
        <p:sp>
          <p:nvSpPr>
            <p:cNvPr id="68681" name="AutoShape 72"/>
            <p:cNvSpPr>
              <a:spLocks noChangeArrowheads="1"/>
            </p:cNvSpPr>
            <p:nvPr/>
          </p:nvSpPr>
          <p:spPr bwMode="auto">
            <a:xfrm rot="10800000">
              <a:off x="528" y="3600"/>
              <a:ext cx="2640" cy="624"/>
            </a:xfrm>
            <a:prstGeom prst="wedgeEllipseCallout">
              <a:avLst>
                <a:gd name="adj1" fmla="val 24505"/>
                <a:gd name="adj2" fmla="val 673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8682" name="Text Box 73"/>
            <p:cNvSpPr txBox="1">
              <a:spLocks noChangeArrowheads="1"/>
            </p:cNvSpPr>
            <p:nvPr/>
          </p:nvSpPr>
          <p:spPr bwMode="auto">
            <a:xfrm>
              <a:off x="912" y="3648"/>
              <a:ext cx="21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在结点Ｍ处记录所找到的周游路线</a:t>
              </a:r>
              <a:r>
                <a:rPr lang="en-US" altLang="zh-CN" b="1">
                  <a:solidFill>
                    <a:srgbClr val="000099"/>
                  </a:solidFill>
                </a:rPr>
                <a:t>(1-2-4-3-1)</a:t>
              </a:r>
              <a:r>
                <a:rPr lang="zh-CN" altLang="en-US" b="1">
                  <a:solidFill>
                    <a:srgbClr val="000099"/>
                  </a:solidFill>
                </a:rPr>
                <a:t>，其费用为</a:t>
              </a:r>
              <a:r>
                <a:rPr lang="en-US" altLang="zh-CN" b="1">
                  <a:solidFill>
                    <a:srgbClr val="000099"/>
                  </a:solidFill>
                </a:rPr>
                <a:t>66&gt;59</a:t>
              </a:r>
              <a:r>
                <a:rPr lang="zh-CN" altLang="en-US" b="1">
                  <a:solidFill>
                    <a:srgbClr val="000099"/>
                  </a:solidFill>
                </a:rPr>
                <a:t>，</a:t>
              </a:r>
              <a:r>
                <a:rPr lang="zh-CN" altLang="en-US" b="1">
                  <a:solidFill>
                    <a:srgbClr val="FF0000"/>
                  </a:solidFill>
                </a:rPr>
                <a:t>所以舍弃该结点</a:t>
              </a:r>
              <a:r>
                <a:rPr lang="zh-CN" altLang="en-US" b="1">
                  <a:solidFill>
                    <a:srgbClr val="000099"/>
                  </a:solidFill>
                </a:rPr>
                <a:t>。</a:t>
              </a:r>
            </a:p>
          </p:txBody>
        </p:sp>
      </p:grpSp>
      <p:sp>
        <p:nvSpPr>
          <p:cNvPr id="74827" name="Text Box 75"/>
          <p:cNvSpPr txBox="1">
            <a:spLocks noChangeArrowheads="1"/>
          </p:cNvSpPr>
          <p:nvPr/>
        </p:nvSpPr>
        <p:spPr bwMode="auto">
          <a:xfrm>
            <a:off x="5334000" y="2895600"/>
            <a:ext cx="3124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按上述搜索原则，对整个排列树进行遍历，共找到６条可能的周游路径，其中费用最少的周游路径为</a:t>
            </a:r>
          </a:p>
          <a:p>
            <a:pPr eaLnBrk="1" hangingPunct="1">
              <a:spcBef>
                <a:spcPct val="50000"/>
              </a:spcBef>
            </a:pPr>
            <a:r>
              <a:rPr lang="en-US" altLang="zh-CN" sz="2000" b="1">
                <a:solidFill>
                  <a:srgbClr val="FF0000"/>
                </a:solidFill>
              </a:rPr>
              <a:t>1-3-2-4-1</a:t>
            </a:r>
            <a:r>
              <a:rPr lang="zh-CN" altLang="en-US" sz="2000" b="1">
                <a:solidFill>
                  <a:srgbClr val="FF0000"/>
                </a:solidFill>
              </a:rPr>
              <a:t>（其费用为</a:t>
            </a:r>
            <a:r>
              <a:rPr lang="en-US" altLang="zh-CN" sz="2000" b="1">
                <a:solidFill>
                  <a:srgbClr val="FF0000"/>
                </a:solidFill>
              </a:rPr>
              <a:t>25</a:t>
            </a:r>
            <a:r>
              <a:rPr lang="zh-CN" altLang="en-US" sz="2000" b="1">
                <a:solidFill>
                  <a:srgbClr val="FF0000"/>
                </a:solidFill>
              </a:rPr>
              <a:t>）</a:t>
            </a:r>
          </a:p>
        </p:txBody>
      </p:sp>
      <p:sp>
        <p:nvSpPr>
          <p:cNvPr id="74828" name="Freeform 76"/>
          <p:cNvSpPr>
            <a:spLocks/>
          </p:cNvSpPr>
          <p:nvPr/>
        </p:nvSpPr>
        <p:spPr bwMode="auto">
          <a:xfrm>
            <a:off x="2286000" y="2209800"/>
            <a:ext cx="533400" cy="3048000"/>
          </a:xfrm>
          <a:custGeom>
            <a:avLst/>
            <a:gdLst>
              <a:gd name="T0" fmla="*/ 846772589 w 336"/>
              <a:gd name="T1" fmla="*/ 0 h 1920"/>
              <a:gd name="T2" fmla="*/ 846772589 w 336"/>
              <a:gd name="T3" fmla="*/ 483870075 h 1920"/>
              <a:gd name="T4" fmla="*/ 846772589 w 336"/>
              <a:gd name="T5" fmla="*/ 2056447771 h 1920"/>
              <a:gd name="T6" fmla="*/ 0 w 336"/>
              <a:gd name="T7" fmla="*/ 2147483647 h 1920"/>
              <a:gd name="T8" fmla="*/ 0 w 336"/>
              <a:gd name="T9" fmla="*/ 2147483647 h 1920"/>
              <a:gd name="T10" fmla="*/ 0 60000 65536"/>
              <a:gd name="T11" fmla="*/ 0 60000 65536"/>
              <a:gd name="T12" fmla="*/ 0 60000 65536"/>
              <a:gd name="T13" fmla="*/ 0 60000 65536"/>
              <a:gd name="T14" fmla="*/ 0 60000 65536"/>
              <a:gd name="T15" fmla="*/ 0 w 336"/>
              <a:gd name="T16" fmla="*/ 0 h 1920"/>
              <a:gd name="T17" fmla="*/ 336 w 336"/>
              <a:gd name="T18" fmla="*/ 1920 h 1920"/>
            </a:gdLst>
            <a:ahLst/>
            <a:cxnLst>
              <a:cxn ang="T10">
                <a:pos x="T0" y="T1"/>
              </a:cxn>
              <a:cxn ang="T11">
                <a:pos x="T2" y="T3"/>
              </a:cxn>
              <a:cxn ang="T12">
                <a:pos x="T4" y="T5"/>
              </a:cxn>
              <a:cxn ang="T13">
                <a:pos x="T6" y="T7"/>
              </a:cxn>
              <a:cxn ang="T14">
                <a:pos x="T8" y="T9"/>
              </a:cxn>
            </a:cxnLst>
            <a:rect l="T15" t="T16" r="T17" b="T18"/>
            <a:pathLst>
              <a:path w="336" h="1920">
                <a:moveTo>
                  <a:pt x="336" y="0"/>
                </a:moveTo>
                <a:lnTo>
                  <a:pt x="336" y="192"/>
                </a:lnTo>
                <a:lnTo>
                  <a:pt x="336" y="816"/>
                </a:lnTo>
                <a:lnTo>
                  <a:pt x="0" y="1200"/>
                </a:lnTo>
                <a:lnTo>
                  <a:pt x="0" y="1920"/>
                </a:lnTo>
              </a:path>
            </a:pathLst>
          </a:custGeom>
          <a:noFill/>
          <a:ln w="34925">
            <a:solidFill>
              <a:srgbClr val="339966"/>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4822"/>
                                        </p:tgtEl>
                                        <p:attrNameLst>
                                          <p:attrName>style.visibility</p:attrName>
                                        </p:attrNameLst>
                                      </p:cBhvr>
                                      <p:to>
                                        <p:strVal val="visible"/>
                                      </p:to>
                                    </p:set>
                                    <p:animEffect transition="in" filter="strips(downLeft)">
                                      <p:cBhvr>
                                        <p:cTn id="7" dur="500"/>
                                        <p:tgtEl>
                                          <p:spTgt spid="74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827"/>
                                        </p:tgtEl>
                                        <p:attrNameLst>
                                          <p:attrName>style.visibility</p:attrName>
                                        </p:attrNameLst>
                                      </p:cBhvr>
                                      <p:to>
                                        <p:strVal val="visible"/>
                                      </p:to>
                                    </p:set>
                                    <p:animEffect transition="in" filter="blinds(horizontal)">
                                      <p:cBhvr>
                                        <p:cTn id="17" dur="500"/>
                                        <p:tgtEl>
                                          <p:spTgt spid="74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4828"/>
                                        </p:tgtEl>
                                        <p:attrNameLst>
                                          <p:attrName>style.visibility</p:attrName>
                                        </p:attrNameLst>
                                      </p:cBhvr>
                                      <p:to>
                                        <p:strVal val="visible"/>
                                      </p:to>
                                    </p:set>
                                    <p:animEffect transition="in" filter="strips(downLeft)">
                                      <p:cBhvr>
                                        <p:cTn id="22" dur="500"/>
                                        <p:tgtEl>
                                          <p:spTgt spid="7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22" grpId="0" animBg="1"/>
      <p:bldP spid="74827" grpId="0"/>
      <p:bldP spid="748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剪枝函数的引入</a:t>
            </a:r>
          </a:p>
        </p:txBody>
      </p:sp>
      <p:sp>
        <p:nvSpPr>
          <p:cNvPr id="69635" name="Rectangle 3"/>
          <p:cNvSpPr>
            <a:spLocks noGrp="1" noChangeArrowheads="1"/>
          </p:cNvSpPr>
          <p:nvPr>
            <p:ph type="body" idx="1"/>
          </p:nvPr>
        </p:nvSpPr>
        <p:spPr>
          <a:xfrm>
            <a:off x="457200" y="1719263"/>
            <a:ext cx="8001000" cy="4411662"/>
          </a:xfrm>
        </p:spPr>
        <p:txBody>
          <a:bodyPr/>
          <a:lstStyle/>
          <a:p>
            <a:pPr eaLnBrk="1" hangingPunct="1"/>
            <a:r>
              <a:rPr lang="zh-CN" altLang="en-US" b="1" smtClean="0">
                <a:solidFill>
                  <a:srgbClr val="000099"/>
                </a:solidFill>
              </a:rPr>
              <a:t>剪枝函数的引入</a:t>
            </a:r>
          </a:p>
          <a:p>
            <a:pPr lvl="1" eaLnBrk="1" hangingPunct="1"/>
            <a:r>
              <a:rPr lang="zh-CN" altLang="en-US" smtClean="0"/>
              <a:t>目的：</a:t>
            </a:r>
            <a:r>
              <a:rPr lang="zh-CN" altLang="en-US" b="1" smtClean="0">
                <a:solidFill>
                  <a:srgbClr val="FF0000"/>
                </a:solidFill>
              </a:rPr>
              <a:t>提高回溯法的搜索效率</a:t>
            </a:r>
            <a:r>
              <a:rPr lang="zh-CN" altLang="en-US" smtClean="0"/>
              <a:t>；</a:t>
            </a:r>
          </a:p>
          <a:p>
            <a:pPr lvl="1" eaLnBrk="1" hangingPunct="1"/>
            <a:r>
              <a:rPr lang="zh-CN" altLang="en-US" b="1" smtClean="0">
                <a:solidFill>
                  <a:srgbClr val="000099"/>
                </a:solidFill>
              </a:rPr>
              <a:t>剪枝函数的设定：</a:t>
            </a:r>
          </a:p>
          <a:p>
            <a:pPr lvl="2" eaLnBrk="1" hangingPunct="1"/>
            <a:r>
              <a:rPr lang="zh-CN" altLang="en-US" b="1" smtClean="0">
                <a:solidFill>
                  <a:srgbClr val="FF0000"/>
                </a:solidFill>
              </a:rPr>
              <a:t>采用当前已知的最优解（费用为Ｘ）为标准</a:t>
            </a:r>
            <a:r>
              <a:rPr lang="zh-CN" altLang="en-US" smtClean="0"/>
              <a:t>，对于有ｎ个结点的</a:t>
            </a:r>
            <a:r>
              <a:rPr lang="en-US" altLang="zh-CN" smtClean="0"/>
              <a:t>TSP</a:t>
            </a:r>
            <a:r>
              <a:rPr lang="zh-CN" altLang="en-US" smtClean="0"/>
              <a:t>问题来说，假设当前搜索层次为第ｉ层（</a:t>
            </a:r>
            <a:r>
              <a:rPr lang="en-US" altLang="zh-CN" smtClean="0"/>
              <a:t>1&lt;i&lt;n)</a:t>
            </a:r>
            <a:r>
              <a:rPr lang="zh-CN" altLang="en-US" smtClean="0"/>
              <a:t>的某结点Ｅ</a:t>
            </a:r>
          </a:p>
          <a:p>
            <a:pPr lvl="3" eaLnBrk="1" hangingPunct="1"/>
            <a:r>
              <a:rPr lang="zh-CN" altLang="en-US" smtClean="0"/>
              <a:t>如果当前路径长度＜Ｘ，则以Ｅ为扩展结点继续向下一层搜索；</a:t>
            </a:r>
          </a:p>
          <a:p>
            <a:pPr lvl="3" eaLnBrk="1" hangingPunct="1"/>
            <a:r>
              <a:rPr lang="zh-CN" altLang="en-US" smtClean="0"/>
              <a:t>如果当前路径长度＞＝Ｘ，则表明以Ｅ为根结点的子树中不包含最优解，将以Ｅ为根结点的子树中所有结点都置为死结点，算法向Ｅ最近的祖先活结点回溯；</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举例说明</a:t>
            </a:r>
          </a:p>
        </p:txBody>
      </p:sp>
      <p:sp>
        <p:nvSpPr>
          <p:cNvPr id="70659" name="Text Box 4"/>
          <p:cNvSpPr txBox="1">
            <a:spLocks noChangeArrowheads="1"/>
          </p:cNvSpPr>
          <p:nvPr/>
        </p:nvSpPr>
        <p:spPr bwMode="auto">
          <a:xfrm>
            <a:off x="3048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660" name="Oval 5"/>
          <p:cNvSpPr>
            <a:spLocks noChangeArrowheads="1"/>
          </p:cNvSpPr>
          <p:nvPr/>
        </p:nvSpPr>
        <p:spPr bwMode="auto">
          <a:xfrm>
            <a:off x="2209800" y="1600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1" name="Text Box 6"/>
          <p:cNvSpPr txBox="1">
            <a:spLocks noChangeArrowheads="1"/>
          </p:cNvSpPr>
          <p:nvPr/>
        </p:nvSpPr>
        <p:spPr bwMode="auto">
          <a:xfrm>
            <a:off x="2209800" y="1676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70662" name="Oval 7"/>
          <p:cNvSpPr>
            <a:spLocks noChangeArrowheads="1"/>
          </p:cNvSpPr>
          <p:nvPr/>
        </p:nvSpPr>
        <p:spPr bwMode="auto">
          <a:xfrm>
            <a:off x="2209800" y="2362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3" name="Text Box 8"/>
          <p:cNvSpPr txBox="1">
            <a:spLocks noChangeArrowheads="1"/>
          </p:cNvSpPr>
          <p:nvPr/>
        </p:nvSpPr>
        <p:spPr bwMode="auto">
          <a:xfrm>
            <a:off x="2209800" y="2438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70664" name="Oval 9"/>
          <p:cNvSpPr>
            <a:spLocks noChangeArrowheads="1"/>
          </p:cNvSpPr>
          <p:nvPr/>
        </p:nvSpPr>
        <p:spPr bwMode="auto">
          <a:xfrm>
            <a:off x="914400" y="32004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5" name="Text Box 10"/>
          <p:cNvSpPr txBox="1">
            <a:spLocks noChangeArrowheads="1"/>
          </p:cNvSpPr>
          <p:nvPr/>
        </p:nvSpPr>
        <p:spPr bwMode="auto">
          <a:xfrm>
            <a:off x="9144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70666" name="Oval 11"/>
          <p:cNvSpPr>
            <a:spLocks noChangeArrowheads="1"/>
          </p:cNvSpPr>
          <p:nvPr/>
        </p:nvSpPr>
        <p:spPr bwMode="auto">
          <a:xfrm>
            <a:off x="22098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7" name="Text Box 12"/>
          <p:cNvSpPr txBox="1">
            <a:spLocks noChangeArrowheads="1"/>
          </p:cNvSpPr>
          <p:nvPr/>
        </p:nvSpPr>
        <p:spPr bwMode="auto">
          <a:xfrm>
            <a:off x="22098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70668" name="Oval 13"/>
          <p:cNvSpPr>
            <a:spLocks noChangeArrowheads="1"/>
          </p:cNvSpPr>
          <p:nvPr/>
        </p:nvSpPr>
        <p:spPr bwMode="auto">
          <a:xfrm>
            <a:off x="36576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9" name="Text Box 14"/>
          <p:cNvSpPr txBox="1">
            <a:spLocks noChangeArrowheads="1"/>
          </p:cNvSpPr>
          <p:nvPr/>
        </p:nvSpPr>
        <p:spPr bwMode="auto">
          <a:xfrm>
            <a:off x="36576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70670" name="Oval 15"/>
          <p:cNvSpPr>
            <a:spLocks noChangeArrowheads="1"/>
          </p:cNvSpPr>
          <p:nvPr/>
        </p:nvSpPr>
        <p:spPr bwMode="auto">
          <a:xfrm>
            <a:off x="457200" y="40767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1" name="Text Box 16"/>
          <p:cNvSpPr txBox="1">
            <a:spLocks noChangeArrowheads="1"/>
          </p:cNvSpPr>
          <p:nvPr/>
        </p:nvSpPr>
        <p:spPr bwMode="auto">
          <a:xfrm>
            <a:off x="457200"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70672" name="Oval 17"/>
          <p:cNvSpPr>
            <a:spLocks noChangeArrowheads="1"/>
          </p:cNvSpPr>
          <p:nvPr/>
        </p:nvSpPr>
        <p:spPr bwMode="auto">
          <a:xfrm>
            <a:off x="1219200" y="40767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3" name="Text Box 18"/>
          <p:cNvSpPr txBox="1">
            <a:spLocks noChangeArrowheads="1"/>
          </p:cNvSpPr>
          <p:nvPr/>
        </p:nvSpPr>
        <p:spPr bwMode="auto">
          <a:xfrm>
            <a:off x="1219200"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70674" name="Oval 19"/>
          <p:cNvSpPr>
            <a:spLocks noChangeArrowheads="1"/>
          </p:cNvSpPr>
          <p:nvPr/>
        </p:nvSpPr>
        <p:spPr bwMode="auto">
          <a:xfrm>
            <a:off x="457200" y="4953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5" name="Text Box 20"/>
          <p:cNvSpPr txBox="1">
            <a:spLocks noChangeArrowheads="1"/>
          </p:cNvSpPr>
          <p:nvPr/>
        </p:nvSpPr>
        <p:spPr bwMode="auto">
          <a:xfrm>
            <a:off x="457200" y="502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70676" name="Oval 21"/>
          <p:cNvSpPr>
            <a:spLocks noChangeArrowheads="1"/>
          </p:cNvSpPr>
          <p:nvPr/>
        </p:nvSpPr>
        <p:spPr bwMode="auto">
          <a:xfrm>
            <a:off x="1219200" y="4953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7" name="Text Box 22"/>
          <p:cNvSpPr txBox="1">
            <a:spLocks noChangeArrowheads="1"/>
          </p:cNvSpPr>
          <p:nvPr/>
        </p:nvSpPr>
        <p:spPr bwMode="auto">
          <a:xfrm>
            <a:off x="1219200" y="502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70678" name="Oval 23"/>
          <p:cNvSpPr>
            <a:spLocks noChangeArrowheads="1"/>
          </p:cNvSpPr>
          <p:nvPr/>
        </p:nvSpPr>
        <p:spPr bwMode="auto">
          <a:xfrm>
            <a:off x="19050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9" name="Text Box 24"/>
          <p:cNvSpPr txBox="1">
            <a:spLocks noChangeArrowheads="1"/>
          </p:cNvSpPr>
          <p:nvPr/>
        </p:nvSpPr>
        <p:spPr bwMode="auto">
          <a:xfrm>
            <a:off x="19050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70680" name="Oval 25"/>
          <p:cNvSpPr>
            <a:spLocks noChangeArrowheads="1"/>
          </p:cNvSpPr>
          <p:nvPr/>
        </p:nvSpPr>
        <p:spPr bwMode="auto">
          <a:xfrm>
            <a:off x="26670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1" name="Text Box 26"/>
          <p:cNvSpPr txBox="1">
            <a:spLocks noChangeArrowheads="1"/>
          </p:cNvSpPr>
          <p:nvPr/>
        </p:nvSpPr>
        <p:spPr bwMode="auto">
          <a:xfrm>
            <a:off x="26670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70682" name="Oval 27"/>
          <p:cNvSpPr>
            <a:spLocks noChangeArrowheads="1"/>
          </p:cNvSpPr>
          <p:nvPr/>
        </p:nvSpPr>
        <p:spPr bwMode="auto">
          <a:xfrm>
            <a:off x="19050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3" name="Text Box 28"/>
          <p:cNvSpPr txBox="1">
            <a:spLocks noChangeArrowheads="1"/>
          </p:cNvSpPr>
          <p:nvPr/>
        </p:nvSpPr>
        <p:spPr bwMode="auto">
          <a:xfrm>
            <a:off x="19050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70684" name="Oval 29"/>
          <p:cNvSpPr>
            <a:spLocks noChangeArrowheads="1"/>
          </p:cNvSpPr>
          <p:nvPr/>
        </p:nvSpPr>
        <p:spPr bwMode="auto">
          <a:xfrm>
            <a:off x="26670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5" name="Text Box 30"/>
          <p:cNvSpPr txBox="1">
            <a:spLocks noChangeArrowheads="1"/>
          </p:cNvSpPr>
          <p:nvPr/>
        </p:nvSpPr>
        <p:spPr bwMode="auto">
          <a:xfrm>
            <a:off x="26670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70686" name="Oval 31"/>
          <p:cNvSpPr>
            <a:spLocks noChangeArrowheads="1"/>
          </p:cNvSpPr>
          <p:nvPr/>
        </p:nvSpPr>
        <p:spPr bwMode="auto">
          <a:xfrm>
            <a:off x="32766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7" name="Text Box 32"/>
          <p:cNvSpPr txBox="1">
            <a:spLocks noChangeArrowheads="1"/>
          </p:cNvSpPr>
          <p:nvPr/>
        </p:nvSpPr>
        <p:spPr bwMode="auto">
          <a:xfrm>
            <a:off x="32766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70688" name="Oval 33"/>
          <p:cNvSpPr>
            <a:spLocks noChangeArrowheads="1"/>
          </p:cNvSpPr>
          <p:nvPr/>
        </p:nvSpPr>
        <p:spPr bwMode="auto">
          <a:xfrm>
            <a:off x="40386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9" name="Text Box 34"/>
          <p:cNvSpPr txBox="1">
            <a:spLocks noChangeArrowheads="1"/>
          </p:cNvSpPr>
          <p:nvPr/>
        </p:nvSpPr>
        <p:spPr bwMode="auto">
          <a:xfrm>
            <a:off x="40386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70690" name="Oval 35"/>
          <p:cNvSpPr>
            <a:spLocks noChangeArrowheads="1"/>
          </p:cNvSpPr>
          <p:nvPr/>
        </p:nvSpPr>
        <p:spPr bwMode="auto">
          <a:xfrm>
            <a:off x="32766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91" name="Text Box 36"/>
          <p:cNvSpPr txBox="1">
            <a:spLocks noChangeArrowheads="1"/>
          </p:cNvSpPr>
          <p:nvPr/>
        </p:nvSpPr>
        <p:spPr bwMode="auto">
          <a:xfrm>
            <a:off x="32766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70692" name="Oval 37"/>
          <p:cNvSpPr>
            <a:spLocks noChangeArrowheads="1"/>
          </p:cNvSpPr>
          <p:nvPr/>
        </p:nvSpPr>
        <p:spPr bwMode="auto">
          <a:xfrm>
            <a:off x="40386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93" name="Text Box 38"/>
          <p:cNvSpPr txBox="1">
            <a:spLocks noChangeArrowheads="1"/>
          </p:cNvSpPr>
          <p:nvPr/>
        </p:nvSpPr>
        <p:spPr bwMode="auto">
          <a:xfrm>
            <a:off x="40386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70694" name="Line 39"/>
          <p:cNvSpPr>
            <a:spLocks noChangeShapeType="1"/>
          </p:cNvSpPr>
          <p:nvPr/>
        </p:nvSpPr>
        <p:spPr bwMode="auto">
          <a:xfrm>
            <a:off x="2438400" y="2057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Line 40"/>
          <p:cNvSpPr>
            <a:spLocks noChangeShapeType="1"/>
          </p:cNvSpPr>
          <p:nvPr/>
        </p:nvSpPr>
        <p:spPr bwMode="auto">
          <a:xfrm>
            <a:off x="2438400" y="2819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Line 41"/>
          <p:cNvSpPr>
            <a:spLocks noChangeShapeType="1"/>
          </p:cNvSpPr>
          <p:nvPr/>
        </p:nvSpPr>
        <p:spPr bwMode="auto">
          <a:xfrm flipH="1">
            <a:off x="1295400" y="27432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42"/>
          <p:cNvSpPr>
            <a:spLocks noChangeShapeType="1"/>
          </p:cNvSpPr>
          <p:nvPr/>
        </p:nvSpPr>
        <p:spPr bwMode="auto">
          <a:xfrm flipH="1" flipV="1">
            <a:off x="2590800" y="27432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8" name="Line 43"/>
          <p:cNvSpPr>
            <a:spLocks noChangeShapeType="1"/>
          </p:cNvSpPr>
          <p:nvPr/>
        </p:nvSpPr>
        <p:spPr bwMode="auto">
          <a:xfrm flipH="1">
            <a:off x="2133600" y="3657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9" name="Line 44"/>
          <p:cNvSpPr>
            <a:spLocks noChangeShapeType="1"/>
          </p:cNvSpPr>
          <p:nvPr/>
        </p:nvSpPr>
        <p:spPr bwMode="auto">
          <a:xfrm flipH="1">
            <a:off x="685800" y="3657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Line 45"/>
          <p:cNvSpPr>
            <a:spLocks noChangeShapeType="1"/>
          </p:cNvSpPr>
          <p:nvPr/>
        </p:nvSpPr>
        <p:spPr bwMode="auto">
          <a:xfrm flipH="1">
            <a:off x="3505200" y="3657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1" name="Line 46"/>
          <p:cNvSpPr>
            <a:spLocks noChangeShapeType="1"/>
          </p:cNvSpPr>
          <p:nvPr/>
        </p:nvSpPr>
        <p:spPr bwMode="auto">
          <a:xfrm flipH="1" flipV="1">
            <a:off x="3962400" y="35814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2" name="Line 47"/>
          <p:cNvSpPr>
            <a:spLocks noChangeShapeType="1"/>
          </p:cNvSpPr>
          <p:nvPr/>
        </p:nvSpPr>
        <p:spPr bwMode="auto">
          <a:xfrm flipH="1" flipV="1">
            <a:off x="2590800" y="35814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3" name="Line 48"/>
          <p:cNvSpPr>
            <a:spLocks noChangeShapeType="1"/>
          </p:cNvSpPr>
          <p:nvPr/>
        </p:nvSpPr>
        <p:spPr bwMode="auto">
          <a:xfrm flipH="1" flipV="1">
            <a:off x="1219200" y="36576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4" name="Line 49"/>
          <p:cNvSpPr>
            <a:spLocks noChangeShapeType="1"/>
          </p:cNvSpPr>
          <p:nvPr/>
        </p:nvSpPr>
        <p:spPr bwMode="auto">
          <a:xfrm>
            <a:off x="685800" y="4572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5" name="Line 50"/>
          <p:cNvSpPr>
            <a:spLocks noChangeShapeType="1"/>
          </p:cNvSpPr>
          <p:nvPr/>
        </p:nvSpPr>
        <p:spPr bwMode="auto">
          <a:xfrm>
            <a:off x="1447800" y="4572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6" name="Line 51"/>
          <p:cNvSpPr>
            <a:spLocks noChangeShapeType="1"/>
          </p:cNvSpPr>
          <p:nvPr/>
        </p:nvSpPr>
        <p:spPr bwMode="auto">
          <a:xfrm>
            <a:off x="21336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7" name="Line 52"/>
          <p:cNvSpPr>
            <a:spLocks noChangeShapeType="1"/>
          </p:cNvSpPr>
          <p:nvPr/>
        </p:nvSpPr>
        <p:spPr bwMode="auto">
          <a:xfrm>
            <a:off x="28956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8" name="Line 53"/>
          <p:cNvSpPr>
            <a:spLocks noChangeShapeType="1"/>
          </p:cNvSpPr>
          <p:nvPr/>
        </p:nvSpPr>
        <p:spPr bwMode="auto">
          <a:xfrm>
            <a:off x="35052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9" name="Line 54"/>
          <p:cNvSpPr>
            <a:spLocks noChangeShapeType="1"/>
          </p:cNvSpPr>
          <p:nvPr/>
        </p:nvSpPr>
        <p:spPr bwMode="auto">
          <a:xfrm>
            <a:off x="42672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0" name="Text Box 55"/>
          <p:cNvSpPr txBox="1">
            <a:spLocks noChangeArrowheads="1"/>
          </p:cNvSpPr>
          <p:nvPr/>
        </p:nvSpPr>
        <p:spPr bwMode="auto">
          <a:xfrm>
            <a:off x="1981200" y="2057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70711" name="Text Box 56"/>
          <p:cNvSpPr txBox="1">
            <a:spLocks noChangeArrowheads="1"/>
          </p:cNvSpPr>
          <p:nvPr/>
        </p:nvSpPr>
        <p:spPr bwMode="auto">
          <a:xfrm>
            <a:off x="2057400" y="2819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12" name="Text Box 57"/>
          <p:cNvSpPr txBox="1">
            <a:spLocks noChangeArrowheads="1"/>
          </p:cNvSpPr>
          <p:nvPr/>
        </p:nvSpPr>
        <p:spPr bwMode="auto">
          <a:xfrm>
            <a:off x="29718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13" name="Text Box 58"/>
          <p:cNvSpPr txBox="1">
            <a:spLocks noChangeArrowheads="1"/>
          </p:cNvSpPr>
          <p:nvPr/>
        </p:nvSpPr>
        <p:spPr bwMode="auto">
          <a:xfrm>
            <a:off x="15240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14" name="Text Box 59"/>
          <p:cNvSpPr txBox="1">
            <a:spLocks noChangeArrowheads="1"/>
          </p:cNvSpPr>
          <p:nvPr/>
        </p:nvSpPr>
        <p:spPr bwMode="auto">
          <a:xfrm>
            <a:off x="4572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15" name="Text Box 60"/>
          <p:cNvSpPr txBox="1">
            <a:spLocks noChangeArrowheads="1"/>
          </p:cNvSpPr>
          <p:nvPr/>
        </p:nvSpPr>
        <p:spPr bwMode="auto">
          <a:xfrm>
            <a:off x="11430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16" name="Text Box 61"/>
          <p:cNvSpPr txBox="1">
            <a:spLocks noChangeArrowheads="1"/>
          </p:cNvSpPr>
          <p:nvPr/>
        </p:nvSpPr>
        <p:spPr bwMode="auto">
          <a:xfrm>
            <a:off x="19050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17" name="Text Box 62"/>
          <p:cNvSpPr txBox="1">
            <a:spLocks noChangeArrowheads="1"/>
          </p:cNvSpPr>
          <p:nvPr/>
        </p:nvSpPr>
        <p:spPr bwMode="auto">
          <a:xfrm>
            <a:off x="26670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18" name="Text Box 63"/>
          <p:cNvSpPr txBox="1">
            <a:spLocks noChangeArrowheads="1"/>
          </p:cNvSpPr>
          <p:nvPr/>
        </p:nvSpPr>
        <p:spPr bwMode="auto">
          <a:xfrm>
            <a:off x="3276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19" name="Text Box 64"/>
          <p:cNvSpPr txBox="1">
            <a:spLocks noChangeArrowheads="1"/>
          </p:cNvSpPr>
          <p:nvPr/>
        </p:nvSpPr>
        <p:spPr bwMode="auto">
          <a:xfrm>
            <a:off x="4038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20" name="Text Box 65"/>
          <p:cNvSpPr txBox="1">
            <a:spLocks noChangeArrowheads="1"/>
          </p:cNvSpPr>
          <p:nvPr/>
        </p:nvSpPr>
        <p:spPr bwMode="auto">
          <a:xfrm>
            <a:off x="42672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21" name="Text Box 66"/>
          <p:cNvSpPr txBox="1">
            <a:spLocks noChangeArrowheads="1"/>
          </p:cNvSpPr>
          <p:nvPr/>
        </p:nvSpPr>
        <p:spPr bwMode="auto">
          <a:xfrm>
            <a:off x="28956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22" name="Text Box 67"/>
          <p:cNvSpPr txBox="1">
            <a:spLocks noChangeArrowheads="1"/>
          </p:cNvSpPr>
          <p:nvPr/>
        </p:nvSpPr>
        <p:spPr bwMode="auto">
          <a:xfrm>
            <a:off x="3200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23" name="Text Box 68"/>
          <p:cNvSpPr txBox="1">
            <a:spLocks noChangeArrowheads="1"/>
          </p:cNvSpPr>
          <p:nvPr/>
        </p:nvSpPr>
        <p:spPr bwMode="auto">
          <a:xfrm>
            <a:off x="18288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24" name="Text Box 69"/>
          <p:cNvSpPr txBox="1">
            <a:spLocks noChangeArrowheads="1"/>
          </p:cNvSpPr>
          <p:nvPr/>
        </p:nvSpPr>
        <p:spPr bwMode="auto">
          <a:xfrm>
            <a:off x="1371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nvGrpSpPr>
          <p:cNvPr id="2" name="Group 147"/>
          <p:cNvGrpSpPr>
            <a:grpSpLocks/>
          </p:cNvGrpSpPr>
          <p:nvPr/>
        </p:nvGrpSpPr>
        <p:grpSpPr bwMode="auto">
          <a:xfrm>
            <a:off x="457200" y="5486400"/>
            <a:ext cx="4343400" cy="1219200"/>
            <a:chOff x="288" y="3456"/>
            <a:chExt cx="2736" cy="768"/>
          </a:xfrm>
        </p:grpSpPr>
        <p:sp>
          <p:nvSpPr>
            <p:cNvPr id="70797" name="AutoShape 72"/>
            <p:cNvSpPr>
              <a:spLocks noChangeArrowheads="1"/>
            </p:cNvSpPr>
            <p:nvPr/>
          </p:nvSpPr>
          <p:spPr bwMode="auto">
            <a:xfrm rot="10800000">
              <a:off x="288" y="3456"/>
              <a:ext cx="2736" cy="768"/>
            </a:xfrm>
            <a:prstGeom prst="wedgeEllipseCallout">
              <a:avLst>
                <a:gd name="adj1" fmla="val 25106"/>
                <a:gd name="adj2" fmla="val 13697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70798" name="Text Box 73"/>
            <p:cNvSpPr txBox="1">
              <a:spLocks noChangeArrowheads="1"/>
            </p:cNvSpPr>
            <p:nvPr/>
          </p:nvSpPr>
          <p:spPr bwMode="auto">
            <a:xfrm>
              <a:off x="528" y="3552"/>
              <a:ext cx="23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在结点Ｇ处记录所得到路径长度</a:t>
              </a:r>
              <a:r>
                <a:rPr lang="en-US" altLang="zh-CN" b="1">
                  <a:solidFill>
                    <a:srgbClr val="000099"/>
                  </a:solidFill>
                </a:rPr>
                <a:t>(1-2-4)</a:t>
              </a:r>
              <a:r>
                <a:rPr lang="zh-CN" altLang="en-US" b="1">
                  <a:solidFill>
                    <a:srgbClr val="000099"/>
                  </a:solidFill>
                </a:rPr>
                <a:t>，其费用为</a:t>
              </a:r>
              <a:r>
                <a:rPr lang="en-US" altLang="zh-CN" b="1">
                  <a:solidFill>
                    <a:srgbClr val="000099"/>
                  </a:solidFill>
                </a:rPr>
                <a:t>60&gt;59</a:t>
              </a:r>
              <a:r>
                <a:rPr lang="zh-CN" altLang="en-US" b="1">
                  <a:solidFill>
                    <a:srgbClr val="000099"/>
                  </a:solidFill>
                </a:rPr>
                <a:t>，</a:t>
              </a:r>
              <a:r>
                <a:rPr lang="zh-CN" altLang="en-US" b="1">
                  <a:solidFill>
                    <a:srgbClr val="FF0000"/>
                  </a:solidFill>
                </a:rPr>
                <a:t>所以以Ｇ为根结点的子树中不包含最优解</a:t>
              </a:r>
              <a:endParaRPr lang="zh-CN" altLang="en-US" b="1">
                <a:solidFill>
                  <a:srgbClr val="000099"/>
                </a:solidFill>
              </a:endParaRPr>
            </a:p>
          </p:txBody>
        </p:sp>
      </p:grpSp>
      <p:sp>
        <p:nvSpPr>
          <p:cNvPr id="77970" name="Freeform 146"/>
          <p:cNvSpPr>
            <a:spLocks/>
          </p:cNvSpPr>
          <p:nvPr/>
        </p:nvSpPr>
        <p:spPr bwMode="auto">
          <a:xfrm>
            <a:off x="1143000" y="2057400"/>
            <a:ext cx="1328738" cy="1981200"/>
          </a:xfrm>
          <a:custGeom>
            <a:avLst/>
            <a:gdLst>
              <a:gd name="T0" fmla="*/ 2056448468 w 837"/>
              <a:gd name="T1" fmla="*/ 0 h 1248"/>
              <a:gd name="T2" fmla="*/ 2076609719 w 837"/>
              <a:gd name="T3" fmla="*/ 483870009 h 1248"/>
              <a:gd name="T4" fmla="*/ 0 w 837"/>
              <a:gd name="T5" fmla="*/ 1693545131 h 1248"/>
              <a:gd name="T6" fmla="*/ 604837750 w 837"/>
              <a:gd name="T7" fmla="*/ 2147483647 h 1248"/>
              <a:gd name="T8" fmla="*/ 0 60000 65536"/>
              <a:gd name="T9" fmla="*/ 0 60000 65536"/>
              <a:gd name="T10" fmla="*/ 0 60000 65536"/>
              <a:gd name="T11" fmla="*/ 0 60000 65536"/>
              <a:gd name="T12" fmla="*/ 0 w 837"/>
              <a:gd name="T13" fmla="*/ 0 h 1248"/>
              <a:gd name="T14" fmla="*/ 837 w 837"/>
              <a:gd name="T15" fmla="*/ 1248 h 1248"/>
            </a:gdLst>
            <a:ahLst/>
            <a:cxnLst>
              <a:cxn ang="T8">
                <a:pos x="T0" y="T1"/>
              </a:cxn>
              <a:cxn ang="T9">
                <a:pos x="T2" y="T3"/>
              </a:cxn>
              <a:cxn ang="T10">
                <a:pos x="T4" y="T5"/>
              </a:cxn>
              <a:cxn ang="T11">
                <a:pos x="T6" y="T7"/>
              </a:cxn>
            </a:cxnLst>
            <a:rect l="T12" t="T13" r="T14" b="T15"/>
            <a:pathLst>
              <a:path w="837" h="1248">
                <a:moveTo>
                  <a:pt x="816" y="0"/>
                </a:moveTo>
                <a:cubicBezTo>
                  <a:pt x="837" y="84"/>
                  <a:pt x="824" y="21"/>
                  <a:pt x="824" y="192"/>
                </a:cubicBezTo>
                <a:lnTo>
                  <a:pt x="0" y="672"/>
                </a:lnTo>
                <a:lnTo>
                  <a:pt x="240" y="124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3" name="Group 150"/>
          <p:cNvGrpSpPr>
            <a:grpSpLocks/>
          </p:cNvGrpSpPr>
          <p:nvPr/>
        </p:nvGrpSpPr>
        <p:grpSpPr bwMode="auto">
          <a:xfrm>
            <a:off x="4495800" y="1524000"/>
            <a:ext cx="4495800" cy="3810000"/>
            <a:chOff x="2832" y="960"/>
            <a:chExt cx="2832" cy="2400"/>
          </a:xfrm>
        </p:grpSpPr>
        <p:grpSp>
          <p:nvGrpSpPr>
            <p:cNvPr id="70729" name="Group 148"/>
            <p:cNvGrpSpPr>
              <a:grpSpLocks/>
            </p:cNvGrpSpPr>
            <p:nvPr/>
          </p:nvGrpSpPr>
          <p:grpSpPr bwMode="auto">
            <a:xfrm>
              <a:off x="2976" y="960"/>
              <a:ext cx="2688" cy="2400"/>
              <a:chOff x="2976" y="960"/>
              <a:chExt cx="2688" cy="2400"/>
            </a:xfrm>
          </p:grpSpPr>
          <p:sp>
            <p:nvSpPr>
              <p:cNvPr id="70731" name="Text Box 75"/>
              <p:cNvSpPr txBox="1">
                <a:spLocks noChangeArrowheads="1"/>
              </p:cNvSpPr>
              <p:nvPr/>
            </p:nvSpPr>
            <p:spPr bwMode="auto">
              <a:xfrm>
                <a:off x="297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32" name="Oval 76"/>
              <p:cNvSpPr>
                <a:spLocks noChangeArrowheads="1"/>
              </p:cNvSpPr>
              <p:nvPr/>
            </p:nvSpPr>
            <p:spPr bwMode="auto">
              <a:xfrm>
                <a:off x="4176" y="96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3" name="Text Box 77"/>
              <p:cNvSpPr txBox="1">
                <a:spLocks noChangeArrowheads="1"/>
              </p:cNvSpPr>
              <p:nvPr/>
            </p:nvSpPr>
            <p:spPr bwMode="auto">
              <a:xfrm>
                <a:off x="4176" y="100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70734" name="Oval 78"/>
              <p:cNvSpPr>
                <a:spLocks noChangeArrowheads="1"/>
              </p:cNvSpPr>
              <p:nvPr/>
            </p:nvSpPr>
            <p:spPr bwMode="auto">
              <a:xfrm>
                <a:off x="4176" y="144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5" name="Text Box 79"/>
              <p:cNvSpPr txBox="1">
                <a:spLocks noChangeArrowheads="1"/>
              </p:cNvSpPr>
              <p:nvPr/>
            </p:nvSpPr>
            <p:spPr bwMode="auto">
              <a:xfrm>
                <a:off x="4176" y="148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70736" name="Oval 80"/>
              <p:cNvSpPr>
                <a:spLocks noChangeArrowheads="1"/>
              </p:cNvSpPr>
              <p:nvPr/>
            </p:nvSpPr>
            <p:spPr bwMode="auto">
              <a:xfrm>
                <a:off x="3360" y="1968"/>
                <a:ext cx="288" cy="2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7" name="Text Box 81"/>
              <p:cNvSpPr txBox="1">
                <a:spLocks noChangeArrowheads="1"/>
              </p:cNvSpPr>
              <p:nvPr/>
            </p:nvSpPr>
            <p:spPr bwMode="auto">
              <a:xfrm>
                <a:off x="3360"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70738" name="Oval 82"/>
              <p:cNvSpPr>
                <a:spLocks noChangeArrowheads="1"/>
              </p:cNvSpPr>
              <p:nvPr/>
            </p:nvSpPr>
            <p:spPr bwMode="auto">
              <a:xfrm>
                <a:off x="4176"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9" name="Text Box 83"/>
              <p:cNvSpPr txBox="1">
                <a:spLocks noChangeArrowheads="1"/>
              </p:cNvSpPr>
              <p:nvPr/>
            </p:nvSpPr>
            <p:spPr bwMode="auto">
              <a:xfrm>
                <a:off x="4176"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70740" name="Oval 84"/>
              <p:cNvSpPr>
                <a:spLocks noChangeArrowheads="1"/>
              </p:cNvSpPr>
              <p:nvPr/>
            </p:nvSpPr>
            <p:spPr bwMode="auto">
              <a:xfrm>
                <a:off x="5088"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1" name="Text Box 85"/>
              <p:cNvSpPr txBox="1">
                <a:spLocks noChangeArrowheads="1"/>
              </p:cNvSpPr>
              <p:nvPr/>
            </p:nvSpPr>
            <p:spPr bwMode="auto">
              <a:xfrm>
                <a:off x="5088"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70742" name="Oval 86"/>
              <p:cNvSpPr>
                <a:spLocks noChangeArrowheads="1"/>
              </p:cNvSpPr>
              <p:nvPr/>
            </p:nvSpPr>
            <p:spPr bwMode="auto">
              <a:xfrm>
                <a:off x="3072" y="2520"/>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3" name="Text Box 87"/>
              <p:cNvSpPr txBox="1">
                <a:spLocks noChangeArrowheads="1"/>
              </p:cNvSpPr>
              <p:nvPr/>
            </p:nvSpPr>
            <p:spPr bwMode="auto">
              <a:xfrm>
                <a:off x="3072"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70744" name="Oval 88"/>
              <p:cNvSpPr>
                <a:spLocks noChangeArrowheads="1"/>
              </p:cNvSpPr>
              <p:nvPr/>
            </p:nvSpPr>
            <p:spPr bwMode="auto">
              <a:xfrm>
                <a:off x="3552" y="2520"/>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5" name="Text Box 89"/>
              <p:cNvSpPr txBox="1">
                <a:spLocks noChangeArrowheads="1"/>
              </p:cNvSpPr>
              <p:nvPr/>
            </p:nvSpPr>
            <p:spPr bwMode="auto">
              <a:xfrm>
                <a:off x="3552"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70746" name="Oval 90"/>
              <p:cNvSpPr>
                <a:spLocks noChangeArrowheads="1"/>
              </p:cNvSpPr>
              <p:nvPr/>
            </p:nvSpPr>
            <p:spPr bwMode="auto">
              <a:xfrm>
                <a:off x="3072" y="3072"/>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7" name="Text Box 91"/>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70748" name="Oval 92"/>
              <p:cNvSpPr>
                <a:spLocks noChangeArrowheads="1"/>
              </p:cNvSpPr>
              <p:nvPr/>
            </p:nvSpPr>
            <p:spPr bwMode="auto">
              <a:xfrm>
                <a:off x="3552" y="3072"/>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9" name="Text Box 93"/>
              <p:cNvSpPr txBox="1">
                <a:spLocks noChangeArrowheads="1"/>
              </p:cNvSpPr>
              <p:nvPr/>
            </p:nvSpPr>
            <p:spPr bwMode="auto">
              <a:xfrm>
                <a:off x="355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70750" name="Oval 94"/>
              <p:cNvSpPr>
                <a:spLocks noChangeArrowheads="1"/>
              </p:cNvSpPr>
              <p:nvPr/>
            </p:nvSpPr>
            <p:spPr bwMode="auto">
              <a:xfrm>
                <a:off x="3984"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1" name="Text Box 95"/>
              <p:cNvSpPr txBox="1">
                <a:spLocks noChangeArrowheads="1"/>
              </p:cNvSpPr>
              <p:nvPr/>
            </p:nvSpPr>
            <p:spPr bwMode="auto">
              <a:xfrm>
                <a:off x="3984"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70752" name="Oval 96"/>
              <p:cNvSpPr>
                <a:spLocks noChangeArrowheads="1"/>
              </p:cNvSpPr>
              <p:nvPr/>
            </p:nvSpPr>
            <p:spPr bwMode="auto">
              <a:xfrm>
                <a:off x="4464"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3" name="Text Box 97"/>
              <p:cNvSpPr txBox="1">
                <a:spLocks noChangeArrowheads="1"/>
              </p:cNvSpPr>
              <p:nvPr/>
            </p:nvSpPr>
            <p:spPr bwMode="auto">
              <a:xfrm>
                <a:off x="4464"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70754" name="Oval 98"/>
              <p:cNvSpPr>
                <a:spLocks noChangeArrowheads="1"/>
              </p:cNvSpPr>
              <p:nvPr/>
            </p:nvSpPr>
            <p:spPr bwMode="auto">
              <a:xfrm>
                <a:off x="3984"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5" name="Text Box 99"/>
              <p:cNvSpPr txBox="1">
                <a:spLocks noChangeArrowheads="1"/>
              </p:cNvSpPr>
              <p:nvPr/>
            </p:nvSpPr>
            <p:spPr bwMode="auto">
              <a:xfrm>
                <a:off x="3984"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70756" name="Oval 100"/>
              <p:cNvSpPr>
                <a:spLocks noChangeArrowheads="1"/>
              </p:cNvSpPr>
              <p:nvPr/>
            </p:nvSpPr>
            <p:spPr bwMode="auto">
              <a:xfrm>
                <a:off x="4464"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7" name="Text Box 101"/>
              <p:cNvSpPr txBox="1">
                <a:spLocks noChangeArrowheads="1"/>
              </p:cNvSpPr>
              <p:nvPr/>
            </p:nvSpPr>
            <p:spPr bwMode="auto">
              <a:xfrm>
                <a:off x="4464"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70758" name="Oval 102"/>
              <p:cNvSpPr>
                <a:spLocks noChangeArrowheads="1"/>
              </p:cNvSpPr>
              <p:nvPr/>
            </p:nvSpPr>
            <p:spPr bwMode="auto">
              <a:xfrm>
                <a:off x="4848"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9" name="Text Box 103"/>
              <p:cNvSpPr txBox="1">
                <a:spLocks noChangeArrowheads="1"/>
              </p:cNvSpPr>
              <p:nvPr/>
            </p:nvSpPr>
            <p:spPr bwMode="auto">
              <a:xfrm>
                <a:off x="4848"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70760" name="Oval 104"/>
              <p:cNvSpPr>
                <a:spLocks noChangeArrowheads="1"/>
              </p:cNvSpPr>
              <p:nvPr/>
            </p:nvSpPr>
            <p:spPr bwMode="auto">
              <a:xfrm>
                <a:off x="5328"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61" name="Text Box 105"/>
              <p:cNvSpPr txBox="1">
                <a:spLocks noChangeArrowheads="1"/>
              </p:cNvSpPr>
              <p:nvPr/>
            </p:nvSpPr>
            <p:spPr bwMode="auto">
              <a:xfrm>
                <a:off x="5328"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70762" name="Oval 106"/>
              <p:cNvSpPr>
                <a:spLocks noChangeArrowheads="1"/>
              </p:cNvSpPr>
              <p:nvPr/>
            </p:nvSpPr>
            <p:spPr bwMode="auto">
              <a:xfrm>
                <a:off x="4848"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63" name="Text Box 107"/>
              <p:cNvSpPr txBox="1">
                <a:spLocks noChangeArrowheads="1"/>
              </p:cNvSpPr>
              <p:nvPr/>
            </p:nvSpPr>
            <p:spPr bwMode="auto">
              <a:xfrm>
                <a:off x="4848"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70764" name="Oval 108"/>
              <p:cNvSpPr>
                <a:spLocks noChangeArrowheads="1"/>
              </p:cNvSpPr>
              <p:nvPr/>
            </p:nvSpPr>
            <p:spPr bwMode="auto">
              <a:xfrm>
                <a:off x="5328"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65" name="Text Box 109"/>
              <p:cNvSpPr txBox="1">
                <a:spLocks noChangeArrowheads="1"/>
              </p:cNvSpPr>
              <p:nvPr/>
            </p:nvSpPr>
            <p:spPr bwMode="auto">
              <a:xfrm>
                <a:off x="5328"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70766" name="Line 110"/>
              <p:cNvSpPr>
                <a:spLocks noChangeShapeType="1"/>
              </p:cNvSpPr>
              <p:nvPr/>
            </p:nvSpPr>
            <p:spPr bwMode="auto">
              <a:xfrm>
                <a:off x="4320"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7" name="Line 111"/>
              <p:cNvSpPr>
                <a:spLocks noChangeShapeType="1"/>
              </p:cNvSpPr>
              <p:nvPr/>
            </p:nvSpPr>
            <p:spPr bwMode="auto">
              <a:xfrm>
                <a:off x="4320"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8" name="Line 112"/>
              <p:cNvSpPr>
                <a:spLocks noChangeShapeType="1"/>
              </p:cNvSpPr>
              <p:nvPr/>
            </p:nvSpPr>
            <p:spPr bwMode="auto">
              <a:xfrm flipH="1">
                <a:off x="3600" y="1680"/>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9" name="Line 113"/>
              <p:cNvSpPr>
                <a:spLocks noChangeShapeType="1"/>
              </p:cNvSpPr>
              <p:nvPr/>
            </p:nvSpPr>
            <p:spPr bwMode="auto">
              <a:xfrm flipH="1" flipV="1">
                <a:off x="4416" y="1680"/>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0" name="Line 114"/>
              <p:cNvSpPr>
                <a:spLocks noChangeShapeType="1"/>
              </p:cNvSpPr>
              <p:nvPr/>
            </p:nvSpPr>
            <p:spPr bwMode="auto">
              <a:xfrm flipH="1">
                <a:off x="4128"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1" name="Line 115"/>
              <p:cNvSpPr>
                <a:spLocks noChangeShapeType="1"/>
              </p:cNvSpPr>
              <p:nvPr/>
            </p:nvSpPr>
            <p:spPr bwMode="auto">
              <a:xfrm flipH="1">
                <a:off x="3216" y="225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2" name="Line 116"/>
              <p:cNvSpPr>
                <a:spLocks noChangeShapeType="1"/>
              </p:cNvSpPr>
              <p:nvPr/>
            </p:nvSpPr>
            <p:spPr bwMode="auto">
              <a:xfrm flipH="1">
                <a:off x="4992"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3" name="Line 117"/>
              <p:cNvSpPr>
                <a:spLocks noChangeShapeType="1"/>
              </p:cNvSpPr>
              <p:nvPr/>
            </p:nvSpPr>
            <p:spPr bwMode="auto">
              <a:xfrm flipH="1" flipV="1">
                <a:off x="5280"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4" name="Line 118"/>
              <p:cNvSpPr>
                <a:spLocks noChangeShapeType="1"/>
              </p:cNvSpPr>
              <p:nvPr/>
            </p:nvSpPr>
            <p:spPr bwMode="auto">
              <a:xfrm flipH="1" flipV="1">
                <a:off x="4416"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5" name="Line 119"/>
              <p:cNvSpPr>
                <a:spLocks noChangeShapeType="1"/>
              </p:cNvSpPr>
              <p:nvPr/>
            </p:nvSpPr>
            <p:spPr bwMode="auto">
              <a:xfrm flipH="1" flipV="1">
                <a:off x="3552"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6" name="Line 120"/>
              <p:cNvSpPr>
                <a:spLocks noChangeShapeType="1"/>
              </p:cNvSpPr>
              <p:nvPr/>
            </p:nvSpPr>
            <p:spPr bwMode="auto">
              <a:xfrm>
                <a:off x="32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7" name="Line 121"/>
              <p:cNvSpPr>
                <a:spLocks noChangeShapeType="1"/>
              </p:cNvSpPr>
              <p:nvPr/>
            </p:nvSpPr>
            <p:spPr bwMode="auto">
              <a:xfrm>
                <a:off x="369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8" name="Line 122"/>
              <p:cNvSpPr>
                <a:spLocks noChangeShapeType="1"/>
              </p:cNvSpPr>
              <p:nvPr/>
            </p:nvSpPr>
            <p:spPr bwMode="auto">
              <a:xfrm>
                <a:off x="4128"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9" name="Line 123"/>
              <p:cNvSpPr>
                <a:spLocks noChangeShapeType="1"/>
              </p:cNvSpPr>
              <p:nvPr/>
            </p:nvSpPr>
            <p:spPr bwMode="auto">
              <a:xfrm>
                <a:off x="4608"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0" name="Line 124"/>
              <p:cNvSpPr>
                <a:spLocks noChangeShapeType="1"/>
              </p:cNvSpPr>
              <p:nvPr/>
            </p:nvSpPr>
            <p:spPr bwMode="auto">
              <a:xfrm>
                <a:off x="4992"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1" name="Line 125"/>
              <p:cNvSpPr>
                <a:spLocks noChangeShapeType="1"/>
              </p:cNvSpPr>
              <p:nvPr/>
            </p:nvSpPr>
            <p:spPr bwMode="auto">
              <a:xfrm>
                <a:off x="5472"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2" name="Text Box 126"/>
              <p:cNvSpPr txBox="1">
                <a:spLocks noChangeArrowheads="1"/>
              </p:cNvSpPr>
              <p:nvPr/>
            </p:nvSpPr>
            <p:spPr bwMode="auto">
              <a:xfrm>
                <a:off x="4032" y="12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70783" name="Text Box 127"/>
              <p:cNvSpPr txBox="1">
                <a:spLocks noChangeArrowheads="1"/>
              </p:cNvSpPr>
              <p:nvPr/>
            </p:nvSpPr>
            <p:spPr bwMode="auto">
              <a:xfrm>
                <a:off x="4080"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84" name="Text Box 128"/>
              <p:cNvSpPr txBox="1">
                <a:spLocks noChangeArrowheads="1"/>
              </p:cNvSpPr>
              <p:nvPr/>
            </p:nvSpPr>
            <p:spPr bwMode="auto">
              <a:xfrm>
                <a:off x="4656"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85" name="Text Box 129"/>
              <p:cNvSpPr txBox="1">
                <a:spLocks noChangeArrowheads="1"/>
              </p:cNvSpPr>
              <p:nvPr/>
            </p:nvSpPr>
            <p:spPr bwMode="auto">
              <a:xfrm>
                <a:off x="374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86" name="Text Box 130"/>
              <p:cNvSpPr txBox="1">
                <a:spLocks noChangeArrowheads="1"/>
              </p:cNvSpPr>
              <p:nvPr/>
            </p:nvSpPr>
            <p:spPr bwMode="auto">
              <a:xfrm>
                <a:off x="3072"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87" name="Text Box 131"/>
              <p:cNvSpPr txBox="1">
                <a:spLocks noChangeArrowheads="1"/>
              </p:cNvSpPr>
              <p:nvPr/>
            </p:nvSpPr>
            <p:spPr bwMode="auto">
              <a:xfrm>
                <a:off x="350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88" name="Text Box 132"/>
              <p:cNvSpPr txBox="1">
                <a:spLocks noChangeArrowheads="1"/>
              </p:cNvSpPr>
              <p:nvPr/>
            </p:nvSpPr>
            <p:spPr bwMode="auto">
              <a:xfrm>
                <a:off x="398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89" name="Text Box 133"/>
              <p:cNvSpPr txBox="1">
                <a:spLocks noChangeArrowheads="1"/>
              </p:cNvSpPr>
              <p:nvPr/>
            </p:nvSpPr>
            <p:spPr bwMode="auto">
              <a:xfrm>
                <a:off x="446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90" name="Text Box 134"/>
              <p:cNvSpPr txBox="1">
                <a:spLocks noChangeArrowheads="1"/>
              </p:cNvSpPr>
              <p:nvPr/>
            </p:nvSpPr>
            <p:spPr bwMode="auto">
              <a:xfrm>
                <a:off x="484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91" name="Text Box 135"/>
              <p:cNvSpPr txBox="1">
                <a:spLocks noChangeArrowheads="1"/>
              </p:cNvSpPr>
              <p:nvPr/>
            </p:nvSpPr>
            <p:spPr bwMode="auto">
              <a:xfrm>
                <a:off x="532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92" name="Text Box 136"/>
              <p:cNvSpPr txBox="1">
                <a:spLocks noChangeArrowheads="1"/>
              </p:cNvSpPr>
              <p:nvPr/>
            </p:nvSpPr>
            <p:spPr bwMode="auto">
              <a:xfrm>
                <a:off x="5472"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93" name="Text Box 137"/>
              <p:cNvSpPr txBox="1">
                <a:spLocks noChangeArrowheads="1"/>
              </p:cNvSpPr>
              <p:nvPr/>
            </p:nvSpPr>
            <p:spPr bwMode="auto">
              <a:xfrm>
                <a:off x="4608"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94" name="Text Box 138"/>
              <p:cNvSpPr txBox="1">
                <a:spLocks noChangeArrowheads="1"/>
              </p:cNvSpPr>
              <p:nvPr/>
            </p:nvSpPr>
            <p:spPr bwMode="auto">
              <a:xfrm>
                <a:off x="4800"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95" name="Text Box 139"/>
              <p:cNvSpPr txBox="1">
                <a:spLocks noChangeArrowheads="1"/>
              </p:cNvSpPr>
              <p:nvPr/>
            </p:nvSpPr>
            <p:spPr bwMode="auto">
              <a:xfrm>
                <a:off x="3936"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96" name="Text Box 140"/>
              <p:cNvSpPr txBox="1">
                <a:spLocks noChangeArrowheads="1"/>
              </p:cNvSpPr>
              <p:nvPr/>
            </p:nvSpPr>
            <p:spPr bwMode="auto">
              <a:xfrm>
                <a:off x="364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70730" name="AutoShape 149"/>
            <p:cNvSpPr>
              <a:spLocks noChangeArrowheads="1"/>
            </p:cNvSpPr>
            <p:nvPr/>
          </p:nvSpPr>
          <p:spPr bwMode="auto">
            <a:xfrm>
              <a:off x="2832" y="1776"/>
              <a:ext cx="192"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70728" name="Text Box 151"/>
          <p:cNvSpPr txBox="1">
            <a:spLocks noChangeArrowheads="1"/>
          </p:cNvSpPr>
          <p:nvPr/>
        </p:nvSpPr>
        <p:spPr bwMode="auto">
          <a:xfrm>
            <a:off x="3048000" y="1752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当前最优解＝</a:t>
            </a:r>
            <a:r>
              <a:rPr lang="en-US" altLang="zh-CN"/>
              <a:t>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7970"/>
                                        </p:tgtEl>
                                        <p:attrNameLst>
                                          <p:attrName>style.visibility</p:attrName>
                                        </p:attrNameLst>
                                      </p:cBhvr>
                                      <p:to>
                                        <p:strVal val="visible"/>
                                      </p:to>
                                    </p:set>
                                    <p:animEffect transition="in" filter="strips(downLeft)">
                                      <p:cBhvr>
                                        <p:cTn id="7" dur="500"/>
                                        <p:tgtEl>
                                          <p:spTgt spid="77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7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算法流程和复杂性分析</a:t>
            </a:r>
          </a:p>
        </p:txBody>
      </p:sp>
      <p:sp>
        <p:nvSpPr>
          <p:cNvPr id="71683" name="Rectangle 3"/>
          <p:cNvSpPr>
            <a:spLocks noGrp="1" noChangeArrowheads="1"/>
          </p:cNvSpPr>
          <p:nvPr>
            <p:ph type="body" idx="1"/>
          </p:nvPr>
        </p:nvSpPr>
        <p:spPr/>
        <p:txBody>
          <a:bodyPr/>
          <a:lstStyle/>
          <a:p>
            <a:pPr eaLnBrk="1" hangingPunct="1"/>
            <a:r>
              <a:rPr lang="zh-CN" altLang="en-US" b="1" dirty="0" smtClean="0">
                <a:solidFill>
                  <a:srgbClr val="000099"/>
                </a:solidFill>
              </a:rPr>
              <a:t>算法流程</a:t>
            </a:r>
          </a:p>
          <a:p>
            <a:pPr lvl="1" eaLnBrk="1" hangingPunct="1"/>
            <a:r>
              <a:rPr lang="zh-CN" altLang="en-US" dirty="0" smtClean="0"/>
              <a:t>参看教材</a:t>
            </a:r>
            <a:r>
              <a:rPr lang="en-US" altLang="zh-CN" dirty="0" smtClean="0"/>
              <a:t>Page121-122</a:t>
            </a:r>
            <a:endParaRPr lang="en-US" altLang="zh-CN" dirty="0" smtClean="0"/>
          </a:p>
          <a:p>
            <a:pPr lvl="1" eaLnBrk="1" hangingPunct="1"/>
            <a:endParaRPr lang="en-US" altLang="zh-CN" dirty="0" smtClean="0"/>
          </a:p>
          <a:p>
            <a:pPr eaLnBrk="1" hangingPunct="1"/>
            <a:r>
              <a:rPr lang="zh-CN" altLang="en-US" b="1" dirty="0" smtClean="0">
                <a:solidFill>
                  <a:srgbClr val="000099"/>
                </a:solidFill>
              </a:rPr>
              <a:t>算法复杂性分析</a:t>
            </a:r>
          </a:p>
          <a:p>
            <a:pPr lvl="1" eaLnBrk="1" hangingPunct="1"/>
            <a:r>
              <a:rPr lang="en-US" altLang="zh-CN" dirty="0" smtClean="0"/>
              <a:t>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常用的</a:t>
            </a:r>
            <a:r>
              <a:rPr lang="en-US" altLang="zh-CN" smtClean="0"/>
              <a:t>TSP</a:t>
            </a:r>
            <a:r>
              <a:rPr lang="zh-CN" altLang="en-US" smtClean="0"/>
              <a:t>问题求解方案</a:t>
            </a:r>
          </a:p>
        </p:txBody>
      </p:sp>
      <p:sp>
        <p:nvSpPr>
          <p:cNvPr id="72707" name="Rectangle 3"/>
          <p:cNvSpPr>
            <a:spLocks noGrp="1" noChangeArrowheads="1"/>
          </p:cNvSpPr>
          <p:nvPr>
            <p:ph type="body" idx="1"/>
          </p:nvPr>
        </p:nvSpPr>
        <p:spPr/>
        <p:txBody>
          <a:bodyPr/>
          <a:lstStyle/>
          <a:p>
            <a:pPr eaLnBrk="1" hangingPunct="1"/>
            <a:r>
              <a:rPr lang="zh-CN" altLang="en-US" b="1" smtClean="0">
                <a:solidFill>
                  <a:srgbClr val="000099"/>
                </a:solidFill>
              </a:rPr>
              <a:t>常用的求解</a:t>
            </a:r>
            <a:r>
              <a:rPr lang="en-US" altLang="zh-CN" b="1" smtClean="0">
                <a:solidFill>
                  <a:srgbClr val="000099"/>
                </a:solidFill>
              </a:rPr>
              <a:t>TSP</a:t>
            </a:r>
            <a:r>
              <a:rPr lang="zh-CN" altLang="en-US" b="1" smtClean="0">
                <a:solidFill>
                  <a:srgbClr val="000099"/>
                </a:solidFill>
              </a:rPr>
              <a:t>问题的方案</a:t>
            </a:r>
          </a:p>
          <a:p>
            <a:pPr lvl="1" eaLnBrk="1" hangingPunct="1"/>
            <a:r>
              <a:rPr lang="zh-CN" altLang="en-US" smtClean="0"/>
              <a:t>遗传算法</a:t>
            </a:r>
          </a:p>
          <a:p>
            <a:pPr lvl="1" eaLnBrk="1" hangingPunct="1"/>
            <a:r>
              <a:rPr lang="zh-CN" altLang="en-US" smtClean="0"/>
              <a:t>模拟退火</a:t>
            </a:r>
          </a:p>
          <a:p>
            <a:pPr lvl="1" eaLnBrk="1" hangingPunct="1"/>
            <a:r>
              <a:rPr lang="zh-CN" altLang="en-US" smtClean="0"/>
              <a:t>神经网络</a:t>
            </a:r>
          </a:p>
          <a:p>
            <a:pPr lvl="1" eaLnBrk="1" hangingPunct="1"/>
            <a:r>
              <a:rPr lang="zh-CN" altLang="en-US" smtClean="0"/>
              <a:t>并行算法</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符号三角形问题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符号三角形问题</a:t>
            </a:r>
          </a:p>
        </p:txBody>
      </p:sp>
      <p:sp>
        <p:nvSpPr>
          <p:cNvPr id="74755" name="Rectangle 3"/>
          <p:cNvSpPr>
            <a:spLocks noGrp="1" noChangeArrowheads="1"/>
          </p:cNvSpPr>
          <p:nvPr>
            <p:ph type="body" idx="1"/>
          </p:nvPr>
        </p:nvSpPr>
        <p:spPr>
          <a:xfrm>
            <a:off x="457200" y="1719263"/>
            <a:ext cx="4191000" cy="4411662"/>
          </a:xfrm>
        </p:spPr>
        <p:txBody>
          <a:bodyPr/>
          <a:lstStyle/>
          <a:p>
            <a:pPr eaLnBrk="1" hangingPunct="1"/>
            <a:r>
              <a:rPr lang="zh-CN" altLang="en-US" b="1" smtClean="0">
                <a:solidFill>
                  <a:srgbClr val="000099"/>
                </a:solidFill>
              </a:rPr>
              <a:t>符号三角形问题</a:t>
            </a:r>
          </a:p>
          <a:p>
            <a:pPr lvl="1" eaLnBrk="1" hangingPunct="1"/>
            <a:r>
              <a:rPr lang="zh-CN" altLang="en-US" smtClean="0"/>
              <a:t>问题描述：对于给定的ｎ，计算有多少个不同的符号三角形，使其所含的“＋”和“－”的个数相同。</a:t>
            </a:r>
          </a:p>
          <a:p>
            <a:pPr lvl="2" eaLnBrk="1" hangingPunct="1"/>
            <a:r>
              <a:rPr lang="zh-CN" altLang="en-US" smtClean="0"/>
              <a:t>ｎ为第一行的符号数；</a:t>
            </a:r>
          </a:p>
        </p:txBody>
      </p:sp>
      <p:sp>
        <p:nvSpPr>
          <p:cNvPr id="74756" name="Text Box 4"/>
          <p:cNvSpPr txBox="1">
            <a:spLocks noChangeArrowheads="1"/>
          </p:cNvSpPr>
          <p:nvPr/>
        </p:nvSpPr>
        <p:spPr bwMode="auto">
          <a:xfrm>
            <a:off x="4800600" y="2286000"/>
            <a:ext cx="32766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　＋　－　＋　－　＋　＋</a:t>
            </a:r>
          </a:p>
          <a:p>
            <a:pPr eaLnBrk="1" hangingPunct="1">
              <a:spcBef>
                <a:spcPct val="50000"/>
              </a:spcBef>
            </a:pPr>
            <a:r>
              <a:rPr lang="zh-CN" altLang="en-US" b="1"/>
              <a:t>　＋　－　－　－　－　＋</a:t>
            </a:r>
          </a:p>
          <a:p>
            <a:pPr eaLnBrk="1" hangingPunct="1">
              <a:spcBef>
                <a:spcPct val="50000"/>
              </a:spcBef>
            </a:pPr>
            <a:r>
              <a:rPr lang="zh-CN" altLang="en-US" b="1"/>
              <a:t>　　－　＋　＋　＋　－</a:t>
            </a:r>
          </a:p>
          <a:p>
            <a:pPr eaLnBrk="1" hangingPunct="1">
              <a:spcBef>
                <a:spcPct val="50000"/>
              </a:spcBef>
            </a:pPr>
            <a:r>
              <a:rPr lang="zh-CN" altLang="en-US" b="1"/>
              <a:t>　　　－　＋　＋　－</a:t>
            </a:r>
          </a:p>
          <a:p>
            <a:pPr eaLnBrk="1" hangingPunct="1">
              <a:spcBef>
                <a:spcPct val="50000"/>
              </a:spcBef>
            </a:pPr>
            <a:r>
              <a:rPr lang="zh-CN" altLang="en-US" b="1"/>
              <a:t>　　　　－　＋　－</a:t>
            </a:r>
          </a:p>
          <a:p>
            <a:pPr eaLnBrk="1" hangingPunct="1">
              <a:spcBef>
                <a:spcPct val="50000"/>
              </a:spcBef>
            </a:pPr>
            <a:r>
              <a:rPr lang="zh-CN" altLang="en-US" b="1"/>
              <a:t>　　　　　－　－</a:t>
            </a:r>
          </a:p>
          <a:p>
            <a:pPr eaLnBrk="1" hangingPunct="1">
              <a:spcBef>
                <a:spcPct val="50000"/>
              </a:spcBef>
            </a:pPr>
            <a:r>
              <a:rPr lang="zh-CN" altLang="en-US" b="1"/>
              <a:t>　　　　　　＋</a:t>
            </a:r>
          </a:p>
        </p:txBody>
      </p:sp>
      <p:grpSp>
        <p:nvGrpSpPr>
          <p:cNvPr id="2" name="Group 13"/>
          <p:cNvGrpSpPr>
            <a:grpSpLocks/>
          </p:cNvGrpSpPr>
          <p:nvPr/>
        </p:nvGrpSpPr>
        <p:grpSpPr bwMode="auto">
          <a:xfrm>
            <a:off x="4800600" y="1219200"/>
            <a:ext cx="2895600" cy="1905000"/>
            <a:chOff x="3024" y="672"/>
            <a:chExt cx="1824" cy="1200"/>
          </a:xfrm>
        </p:grpSpPr>
        <p:sp>
          <p:nvSpPr>
            <p:cNvPr id="74763" name="Oval 5"/>
            <p:cNvSpPr>
              <a:spLocks noChangeArrowheads="1"/>
            </p:cNvSpPr>
            <p:nvPr/>
          </p:nvSpPr>
          <p:spPr bwMode="auto">
            <a:xfrm>
              <a:off x="3024" y="1296"/>
              <a:ext cx="528" cy="288"/>
            </a:xfrm>
            <a:prstGeom prst="ellipse">
              <a:avLst/>
            </a:prstGeom>
            <a:noFill/>
            <a:ln w="1587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4764" name="Oval 6"/>
            <p:cNvSpPr>
              <a:spLocks noChangeArrowheads="1"/>
            </p:cNvSpPr>
            <p:nvPr/>
          </p:nvSpPr>
          <p:spPr bwMode="auto">
            <a:xfrm>
              <a:off x="3744" y="1584"/>
              <a:ext cx="528" cy="288"/>
            </a:xfrm>
            <a:prstGeom prst="ellipse">
              <a:avLst/>
            </a:prstGeom>
            <a:noFill/>
            <a:ln w="1587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4765" name="Line 8"/>
            <p:cNvSpPr>
              <a:spLocks noChangeShapeType="1"/>
            </p:cNvSpPr>
            <p:nvPr/>
          </p:nvSpPr>
          <p:spPr bwMode="auto">
            <a:xfrm flipH="1">
              <a:off x="3504" y="1056"/>
              <a:ext cx="288" cy="240"/>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Line 9"/>
            <p:cNvSpPr>
              <a:spLocks noChangeShapeType="1"/>
            </p:cNvSpPr>
            <p:nvPr/>
          </p:nvSpPr>
          <p:spPr bwMode="auto">
            <a:xfrm>
              <a:off x="3840" y="1104"/>
              <a:ext cx="96" cy="432"/>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Text Box 10"/>
            <p:cNvSpPr txBox="1">
              <a:spLocks noChangeArrowheads="1"/>
            </p:cNvSpPr>
            <p:nvPr/>
          </p:nvSpPr>
          <p:spPr bwMode="auto">
            <a:xfrm>
              <a:off x="3552" y="672"/>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同号，则下面的符号为“＋”</a:t>
              </a:r>
            </a:p>
          </p:txBody>
        </p:sp>
      </p:grpSp>
      <p:grpSp>
        <p:nvGrpSpPr>
          <p:cNvPr id="3" name="Group 14"/>
          <p:cNvGrpSpPr>
            <a:grpSpLocks/>
          </p:cNvGrpSpPr>
          <p:nvPr/>
        </p:nvGrpSpPr>
        <p:grpSpPr bwMode="auto">
          <a:xfrm>
            <a:off x="6400800" y="3429000"/>
            <a:ext cx="2590800" cy="1479550"/>
            <a:chOff x="4032" y="2064"/>
            <a:chExt cx="1632" cy="932"/>
          </a:xfrm>
        </p:grpSpPr>
        <p:sp>
          <p:nvSpPr>
            <p:cNvPr id="74760" name="Oval 7"/>
            <p:cNvSpPr>
              <a:spLocks noChangeArrowheads="1"/>
            </p:cNvSpPr>
            <p:nvPr/>
          </p:nvSpPr>
          <p:spPr bwMode="auto">
            <a:xfrm>
              <a:off x="4032" y="2064"/>
              <a:ext cx="528" cy="288"/>
            </a:xfrm>
            <a:prstGeom prst="ellipse">
              <a:avLst/>
            </a:prstGeom>
            <a:noFill/>
            <a:ln w="15875">
              <a:solidFill>
                <a:srgbClr val="00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4761" name="Text Box 11"/>
            <p:cNvSpPr txBox="1">
              <a:spLocks noChangeArrowheads="1"/>
            </p:cNvSpPr>
            <p:nvPr/>
          </p:nvSpPr>
          <p:spPr bwMode="auto">
            <a:xfrm>
              <a:off x="4368" y="2592"/>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反号，则下面的符号为“－”</a:t>
              </a:r>
            </a:p>
          </p:txBody>
        </p:sp>
        <p:sp>
          <p:nvSpPr>
            <p:cNvPr id="74762" name="Line 12"/>
            <p:cNvSpPr>
              <a:spLocks noChangeShapeType="1"/>
            </p:cNvSpPr>
            <p:nvPr/>
          </p:nvSpPr>
          <p:spPr bwMode="auto">
            <a:xfrm flipH="1" flipV="1">
              <a:off x="4560" y="2352"/>
              <a:ext cx="240" cy="240"/>
            </a:xfrm>
            <a:prstGeom prst="line">
              <a:avLst/>
            </a:prstGeom>
            <a:noFill/>
            <a:ln w="9525">
              <a:solidFill>
                <a:srgbClr val="00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175" name="Text Box 15"/>
          <p:cNvSpPr txBox="1">
            <a:spLocks noChangeArrowheads="1"/>
          </p:cNvSpPr>
          <p:nvPr/>
        </p:nvSpPr>
        <p:spPr bwMode="auto">
          <a:xfrm>
            <a:off x="609600" y="5181600"/>
            <a:ext cx="7467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第一行的ｎ个符号确定后，整个符号三角形也就确定了。</a:t>
            </a:r>
          </a:p>
          <a:p>
            <a:pPr eaLnBrk="1" hangingPunct="1">
              <a:spcBef>
                <a:spcPct val="50000"/>
              </a:spcBef>
            </a:pPr>
            <a:r>
              <a:rPr lang="zh-CN" altLang="en-US" sz="2000" b="1">
                <a:solidFill>
                  <a:srgbClr val="000099"/>
                </a:solidFill>
              </a:rPr>
              <a:t>其中，符号总数为</a:t>
            </a:r>
            <a:r>
              <a:rPr lang="en-US" altLang="zh-CN" sz="2000" b="1">
                <a:solidFill>
                  <a:srgbClr val="000099"/>
                </a:solidFill>
              </a:rPr>
              <a:t>n*(n+1)/2</a:t>
            </a:r>
            <a:r>
              <a:rPr lang="zh-CN" altLang="en-US" sz="2000" b="1">
                <a:solidFill>
                  <a:srgbClr val="000099"/>
                </a:solidFill>
              </a:rPr>
              <a:t>；</a:t>
            </a:r>
          </a:p>
          <a:p>
            <a:pPr eaLnBrk="1" hangingPunct="1">
              <a:spcBef>
                <a:spcPct val="50000"/>
              </a:spcBef>
            </a:pPr>
            <a:r>
              <a:rPr lang="zh-CN" altLang="en-US" sz="2000" b="1">
                <a:solidFill>
                  <a:srgbClr val="000099"/>
                </a:solidFill>
              </a:rPr>
              <a:t>满足要求的符号三角形中，“＋”和“－”的符号数都为</a:t>
            </a:r>
            <a:r>
              <a:rPr lang="en-US" altLang="zh-CN" b="1">
                <a:solidFill>
                  <a:srgbClr val="000099"/>
                </a:solidFill>
              </a:rPr>
              <a:t>n*(n+1)/</a:t>
            </a:r>
            <a:r>
              <a:rPr lang="zh-CN" altLang="en-US" b="1">
                <a:solidFill>
                  <a:srgbClr val="000099"/>
                </a:solidFill>
              </a:rPr>
              <a:t>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2175"/>
                                        </p:tgtEl>
                                        <p:attrNameLst>
                                          <p:attrName>style.visibility</p:attrName>
                                        </p:attrNameLst>
                                      </p:cBhvr>
                                      <p:to>
                                        <p:strVal val="visible"/>
                                      </p:to>
                                    </p:set>
                                    <p:animEffect transition="in" filter="checkerboard(across)">
                                      <p:cBhvr>
                                        <p:cTn id="15" dur="500"/>
                                        <p:tgtEl>
                                          <p:spTgt spid="92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算法设计</a:t>
            </a:r>
          </a:p>
        </p:txBody>
      </p:sp>
      <p:sp>
        <p:nvSpPr>
          <p:cNvPr id="75779" name="Rectangle 3"/>
          <p:cNvSpPr>
            <a:spLocks noGrp="1" noChangeArrowheads="1"/>
          </p:cNvSpPr>
          <p:nvPr>
            <p:ph type="body" idx="1"/>
          </p:nvPr>
        </p:nvSpPr>
        <p:spPr>
          <a:xfrm>
            <a:off x="457200" y="1719263"/>
            <a:ext cx="8077200" cy="4411662"/>
          </a:xfrm>
        </p:spPr>
        <p:txBody>
          <a:bodyPr/>
          <a:lstStyle/>
          <a:p>
            <a:pPr eaLnBrk="1" hangingPunct="1">
              <a:lnSpc>
                <a:spcPct val="90000"/>
              </a:lnSpc>
            </a:pPr>
            <a:r>
              <a:rPr lang="zh-CN" altLang="en-US" b="1" smtClean="0">
                <a:solidFill>
                  <a:srgbClr val="000099"/>
                </a:solidFill>
              </a:rPr>
              <a:t>算法设计</a:t>
            </a:r>
          </a:p>
          <a:p>
            <a:pPr lvl="1" eaLnBrk="1" hangingPunct="1">
              <a:lnSpc>
                <a:spcPct val="90000"/>
              </a:lnSpc>
            </a:pPr>
            <a:r>
              <a:rPr lang="zh-CN" altLang="en-US" smtClean="0"/>
              <a:t>用</a:t>
            </a:r>
            <a:r>
              <a:rPr lang="en-US" altLang="zh-CN" smtClean="0"/>
              <a:t>n</a:t>
            </a:r>
            <a:r>
              <a:rPr lang="zh-CN" altLang="en-US" smtClean="0"/>
              <a:t>元组</a:t>
            </a:r>
            <a:r>
              <a:rPr lang="en-US" altLang="zh-CN" smtClean="0"/>
              <a:t>x[1:n]</a:t>
            </a:r>
            <a:r>
              <a:rPr lang="zh-CN" altLang="en-US" smtClean="0"/>
              <a:t>表示符号三角形的第一行的ｎ个符号</a:t>
            </a:r>
          </a:p>
          <a:p>
            <a:pPr lvl="2" eaLnBrk="1" hangingPunct="1">
              <a:lnSpc>
                <a:spcPct val="90000"/>
              </a:lnSpc>
            </a:pPr>
            <a:r>
              <a:rPr lang="en-US" altLang="zh-CN" smtClean="0"/>
              <a:t>x[i]=1</a:t>
            </a:r>
            <a:r>
              <a:rPr lang="zh-CN" altLang="en-US" smtClean="0"/>
              <a:t>表示该符号为“＋”；</a:t>
            </a:r>
          </a:p>
          <a:p>
            <a:pPr lvl="2" eaLnBrk="1" hangingPunct="1">
              <a:lnSpc>
                <a:spcPct val="90000"/>
              </a:lnSpc>
            </a:pPr>
            <a:r>
              <a:rPr lang="en-US" altLang="zh-CN" smtClean="0"/>
              <a:t>x[i]=0</a:t>
            </a:r>
            <a:r>
              <a:rPr lang="zh-CN" altLang="en-US" smtClean="0"/>
              <a:t>表示该符号为“－”；</a:t>
            </a:r>
          </a:p>
          <a:p>
            <a:pPr lvl="2" eaLnBrk="1" hangingPunct="1">
              <a:lnSpc>
                <a:spcPct val="90000"/>
              </a:lnSpc>
              <a:buFont typeface="Wingdings" pitchFamily="2" charset="2"/>
              <a:buNone/>
            </a:pPr>
            <a:r>
              <a:rPr lang="en-US" altLang="zh-CN" smtClean="0"/>
              <a:t>——</a:t>
            </a:r>
            <a:r>
              <a:rPr lang="zh-CN" altLang="en-US" smtClean="0"/>
              <a:t>可以用完全二叉树来表示解空间</a:t>
            </a:r>
          </a:p>
          <a:p>
            <a:pPr lvl="1" eaLnBrk="1" hangingPunct="1">
              <a:lnSpc>
                <a:spcPct val="90000"/>
              </a:lnSpc>
            </a:pPr>
            <a:r>
              <a:rPr lang="zh-CN" altLang="en-US" smtClean="0"/>
              <a:t>剪枝函数设计</a:t>
            </a:r>
          </a:p>
          <a:p>
            <a:pPr lvl="2" eaLnBrk="1" hangingPunct="1">
              <a:lnSpc>
                <a:spcPct val="90000"/>
              </a:lnSpc>
            </a:pPr>
            <a:r>
              <a:rPr lang="zh-CN" altLang="en-US" smtClean="0"/>
              <a:t>由于满足要求的符号三角形中， “＋”和“－”的符号数都为</a:t>
            </a:r>
            <a:r>
              <a:rPr lang="en-US" altLang="zh-CN" smtClean="0"/>
              <a:t>n*(n+1)/</a:t>
            </a:r>
            <a:r>
              <a:rPr lang="zh-CN" altLang="en-US" smtClean="0"/>
              <a:t>４，</a:t>
            </a:r>
            <a:r>
              <a:rPr lang="zh-CN" altLang="en-US" b="1" smtClean="0">
                <a:solidFill>
                  <a:srgbClr val="000099"/>
                </a:solidFill>
              </a:rPr>
              <a:t>所以可以将同类型符号数</a:t>
            </a:r>
            <a:r>
              <a:rPr lang="en-US" altLang="zh-CN" b="1" smtClean="0">
                <a:solidFill>
                  <a:srgbClr val="000099"/>
                </a:solidFill>
              </a:rPr>
              <a:t>&lt;=n*(n+1)/4</a:t>
            </a:r>
            <a:r>
              <a:rPr lang="zh-CN" altLang="en-US" b="1" smtClean="0">
                <a:solidFill>
                  <a:srgbClr val="000099"/>
                </a:solidFill>
              </a:rPr>
              <a:t>作为可行性约束</a:t>
            </a:r>
          </a:p>
          <a:p>
            <a:pPr lvl="2" eaLnBrk="1" hangingPunct="1">
              <a:lnSpc>
                <a:spcPct val="90000"/>
              </a:lnSpc>
            </a:pPr>
            <a:r>
              <a:rPr lang="zh-CN" altLang="en-US" b="1" smtClean="0">
                <a:solidFill>
                  <a:srgbClr val="000099"/>
                </a:solidFill>
              </a:rPr>
              <a:t>如果</a:t>
            </a:r>
            <a:r>
              <a:rPr lang="en-US" altLang="zh-CN" b="1" smtClean="0">
                <a:solidFill>
                  <a:srgbClr val="000099"/>
                </a:solidFill>
              </a:rPr>
              <a:t>n*(n+1)/2</a:t>
            </a:r>
            <a:r>
              <a:rPr lang="zh-CN" altLang="en-US" b="1" smtClean="0">
                <a:solidFill>
                  <a:srgbClr val="000099"/>
                </a:solidFill>
              </a:rPr>
              <a:t>为奇数，不存在满足要求的符号三角形</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算法实现</a:t>
            </a:r>
            <a:r>
              <a:rPr lang="en-US" altLang="zh-CN" smtClean="0"/>
              <a:t>&amp;</a:t>
            </a:r>
            <a:r>
              <a:rPr lang="zh-CN" altLang="en-US" smtClean="0"/>
              <a:t>算法复杂性分析</a:t>
            </a:r>
          </a:p>
        </p:txBody>
      </p:sp>
      <p:sp>
        <p:nvSpPr>
          <p:cNvPr id="76803" name="Rectangle 3"/>
          <p:cNvSpPr>
            <a:spLocks noGrp="1" noChangeArrowheads="1"/>
          </p:cNvSpPr>
          <p:nvPr>
            <p:ph type="body" idx="1"/>
          </p:nvPr>
        </p:nvSpPr>
        <p:spPr/>
        <p:txBody>
          <a:bodyPr/>
          <a:lstStyle/>
          <a:p>
            <a:pPr eaLnBrk="1" hangingPunct="1"/>
            <a:r>
              <a:rPr lang="zh-CN" altLang="en-US" b="1" dirty="0" smtClean="0">
                <a:solidFill>
                  <a:srgbClr val="000099"/>
                </a:solidFill>
              </a:rPr>
              <a:t>算法实现</a:t>
            </a:r>
          </a:p>
          <a:p>
            <a:pPr lvl="1" eaLnBrk="1" hangingPunct="1"/>
            <a:r>
              <a:rPr lang="zh-CN" altLang="en-US" dirty="0" smtClean="0"/>
              <a:t>参看教材</a:t>
            </a:r>
            <a:r>
              <a:rPr lang="en-US" altLang="zh-CN" dirty="0" smtClean="0"/>
              <a:t>Page133-134</a:t>
            </a:r>
            <a:endParaRPr lang="en-US" altLang="zh-CN" dirty="0" smtClean="0"/>
          </a:p>
          <a:p>
            <a:pPr lvl="1" eaLnBrk="1" hangingPunct="1"/>
            <a:endParaRPr lang="en-US" altLang="zh-CN" dirty="0" smtClean="0"/>
          </a:p>
          <a:p>
            <a:pPr eaLnBrk="1" hangingPunct="1"/>
            <a:r>
              <a:rPr lang="zh-CN" altLang="en-US" b="1" dirty="0" smtClean="0">
                <a:solidFill>
                  <a:srgbClr val="000099"/>
                </a:solidFill>
              </a:rPr>
              <a:t>复杂性分析</a:t>
            </a:r>
          </a:p>
          <a:p>
            <a:pPr lvl="1" eaLnBrk="1" hangingPunct="1"/>
            <a:r>
              <a:rPr lang="zh-CN" altLang="en-US" dirty="0" smtClean="0"/>
              <a:t>可行性约束的计算：</a:t>
            </a:r>
            <a:r>
              <a:rPr lang="en-US" altLang="zh-CN" dirty="0" smtClean="0"/>
              <a:t>O(n);</a:t>
            </a:r>
          </a:p>
          <a:p>
            <a:pPr lvl="2" eaLnBrk="1" hangingPunct="1"/>
            <a:r>
              <a:rPr lang="zh-CN" altLang="en-US" dirty="0" smtClean="0"/>
              <a:t>最坏情况下有</a:t>
            </a:r>
            <a:r>
              <a:rPr lang="en-US" altLang="zh-CN" dirty="0" smtClean="0"/>
              <a:t>O(2</a:t>
            </a:r>
            <a:r>
              <a:rPr lang="en-US" altLang="zh-CN" baseline="30000" dirty="0" smtClean="0"/>
              <a:t>n</a:t>
            </a:r>
            <a:r>
              <a:rPr lang="en-US" altLang="zh-CN" dirty="0" smtClean="0"/>
              <a:t>)</a:t>
            </a:r>
            <a:r>
              <a:rPr lang="zh-CN" altLang="en-US" dirty="0" smtClean="0"/>
              <a:t>个结点需要计算</a:t>
            </a:r>
          </a:p>
          <a:p>
            <a:pPr lvl="1" eaLnBrk="1" hangingPunct="1">
              <a:buFont typeface="Wingdings" pitchFamily="2" charset="2"/>
              <a:buNone/>
            </a:pPr>
            <a:r>
              <a:rPr lang="en-US" altLang="zh-CN" dirty="0" smtClean="0"/>
              <a:t>——</a:t>
            </a:r>
            <a:r>
              <a:rPr lang="zh-CN" altLang="en-US" dirty="0" smtClean="0"/>
              <a:t>算法复杂性为</a:t>
            </a:r>
            <a:r>
              <a:rPr lang="en-US" altLang="zh-CN" dirty="0" smtClean="0"/>
              <a:t>O(n2</a:t>
            </a:r>
            <a:r>
              <a:rPr lang="en-US" altLang="zh-CN" baseline="30000" dirty="0" smtClean="0"/>
              <a:t>n</a:t>
            </a:r>
            <a:r>
              <a:rPr lang="en-US" altLang="zh-CN"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2590800" y="2743200"/>
            <a:ext cx="3048000" cy="3048000"/>
            <a:chOff x="912" y="1824"/>
            <a:chExt cx="1920" cy="1920"/>
          </a:xfrm>
        </p:grpSpPr>
        <p:grpSp>
          <p:nvGrpSpPr>
            <p:cNvPr id="26641" name="Group 3"/>
            <p:cNvGrpSpPr>
              <a:grpSpLocks/>
            </p:cNvGrpSpPr>
            <p:nvPr/>
          </p:nvGrpSpPr>
          <p:grpSpPr bwMode="auto">
            <a:xfrm>
              <a:off x="912" y="1824"/>
              <a:ext cx="480" cy="480"/>
              <a:chOff x="912" y="1824"/>
              <a:chExt cx="480" cy="480"/>
            </a:xfrm>
          </p:grpSpPr>
          <p:sp>
            <p:nvSpPr>
              <p:cNvPr id="26717" name="Rectangle 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8" name="Rectangle 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9" name="Rectangle 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20" name="Rectangle 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2" name="Group 8"/>
            <p:cNvGrpSpPr>
              <a:grpSpLocks/>
            </p:cNvGrpSpPr>
            <p:nvPr/>
          </p:nvGrpSpPr>
          <p:grpSpPr bwMode="auto">
            <a:xfrm>
              <a:off x="1392" y="1824"/>
              <a:ext cx="480" cy="480"/>
              <a:chOff x="912" y="1824"/>
              <a:chExt cx="480" cy="480"/>
            </a:xfrm>
          </p:grpSpPr>
          <p:sp>
            <p:nvSpPr>
              <p:cNvPr id="26713" name="Rectangle 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4" name="Rectangle 1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5" name="Rectangle 1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6" name="Rectangle 1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3" name="Group 13"/>
            <p:cNvGrpSpPr>
              <a:grpSpLocks/>
            </p:cNvGrpSpPr>
            <p:nvPr/>
          </p:nvGrpSpPr>
          <p:grpSpPr bwMode="auto">
            <a:xfrm>
              <a:off x="1872" y="1824"/>
              <a:ext cx="480" cy="480"/>
              <a:chOff x="912" y="1824"/>
              <a:chExt cx="480" cy="480"/>
            </a:xfrm>
          </p:grpSpPr>
          <p:sp>
            <p:nvSpPr>
              <p:cNvPr id="26709" name="Rectangle 1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0" name="Rectangle 1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1" name="Rectangle 1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2" name="Rectangle 1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4" name="Group 18"/>
            <p:cNvGrpSpPr>
              <a:grpSpLocks/>
            </p:cNvGrpSpPr>
            <p:nvPr/>
          </p:nvGrpSpPr>
          <p:grpSpPr bwMode="auto">
            <a:xfrm>
              <a:off x="2352" y="1824"/>
              <a:ext cx="480" cy="480"/>
              <a:chOff x="912" y="1824"/>
              <a:chExt cx="480" cy="480"/>
            </a:xfrm>
          </p:grpSpPr>
          <p:sp>
            <p:nvSpPr>
              <p:cNvPr id="26705" name="Rectangle 1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6" name="Rectangle 2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7" name="Rectangle 2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8" name="Rectangle 2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5" name="Group 23"/>
            <p:cNvGrpSpPr>
              <a:grpSpLocks/>
            </p:cNvGrpSpPr>
            <p:nvPr/>
          </p:nvGrpSpPr>
          <p:grpSpPr bwMode="auto">
            <a:xfrm>
              <a:off x="912" y="2304"/>
              <a:ext cx="480" cy="480"/>
              <a:chOff x="912" y="1824"/>
              <a:chExt cx="480" cy="480"/>
            </a:xfrm>
          </p:grpSpPr>
          <p:sp>
            <p:nvSpPr>
              <p:cNvPr id="26701" name="Rectangle 2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2" name="Rectangle 2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3" name="Rectangle 2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4" name="Rectangle 2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6" name="Group 28"/>
            <p:cNvGrpSpPr>
              <a:grpSpLocks/>
            </p:cNvGrpSpPr>
            <p:nvPr/>
          </p:nvGrpSpPr>
          <p:grpSpPr bwMode="auto">
            <a:xfrm>
              <a:off x="1392" y="2304"/>
              <a:ext cx="480" cy="480"/>
              <a:chOff x="912" y="1824"/>
              <a:chExt cx="480" cy="480"/>
            </a:xfrm>
          </p:grpSpPr>
          <p:sp>
            <p:nvSpPr>
              <p:cNvPr id="26697" name="Rectangle 2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8" name="Rectangle 3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9" name="Rectangle 3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0" name="Rectangle 3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7" name="Group 33"/>
            <p:cNvGrpSpPr>
              <a:grpSpLocks/>
            </p:cNvGrpSpPr>
            <p:nvPr/>
          </p:nvGrpSpPr>
          <p:grpSpPr bwMode="auto">
            <a:xfrm>
              <a:off x="1872" y="2304"/>
              <a:ext cx="480" cy="480"/>
              <a:chOff x="912" y="1824"/>
              <a:chExt cx="480" cy="480"/>
            </a:xfrm>
          </p:grpSpPr>
          <p:sp>
            <p:nvSpPr>
              <p:cNvPr id="26693" name="Rectangle 3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4" name="Rectangle 3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5" name="Rectangle 3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6" name="Rectangle 3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8" name="Group 38"/>
            <p:cNvGrpSpPr>
              <a:grpSpLocks/>
            </p:cNvGrpSpPr>
            <p:nvPr/>
          </p:nvGrpSpPr>
          <p:grpSpPr bwMode="auto">
            <a:xfrm>
              <a:off x="2352" y="2304"/>
              <a:ext cx="480" cy="480"/>
              <a:chOff x="912" y="1824"/>
              <a:chExt cx="480" cy="480"/>
            </a:xfrm>
          </p:grpSpPr>
          <p:sp>
            <p:nvSpPr>
              <p:cNvPr id="26689" name="Rectangle 3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0" name="Rectangle 4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1" name="Rectangle 4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2" name="Rectangle 4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9" name="Group 43"/>
            <p:cNvGrpSpPr>
              <a:grpSpLocks/>
            </p:cNvGrpSpPr>
            <p:nvPr/>
          </p:nvGrpSpPr>
          <p:grpSpPr bwMode="auto">
            <a:xfrm>
              <a:off x="912" y="2784"/>
              <a:ext cx="480" cy="480"/>
              <a:chOff x="912" y="1824"/>
              <a:chExt cx="480" cy="480"/>
            </a:xfrm>
          </p:grpSpPr>
          <p:sp>
            <p:nvSpPr>
              <p:cNvPr id="26685" name="Rectangle 4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6" name="Rectangle 4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7" name="Rectangle 4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8" name="Rectangle 4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0" name="Group 48"/>
            <p:cNvGrpSpPr>
              <a:grpSpLocks/>
            </p:cNvGrpSpPr>
            <p:nvPr/>
          </p:nvGrpSpPr>
          <p:grpSpPr bwMode="auto">
            <a:xfrm>
              <a:off x="1392" y="2784"/>
              <a:ext cx="480" cy="480"/>
              <a:chOff x="912" y="1824"/>
              <a:chExt cx="480" cy="480"/>
            </a:xfrm>
          </p:grpSpPr>
          <p:sp>
            <p:nvSpPr>
              <p:cNvPr id="26681" name="Rectangle 4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2" name="Rectangle 5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3" name="Rectangle 5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4" name="Rectangle 5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1" name="Group 53"/>
            <p:cNvGrpSpPr>
              <a:grpSpLocks/>
            </p:cNvGrpSpPr>
            <p:nvPr/>
          </p:nvGrpSpPr>
          <p:grpSpPr bwMode="auto">
            <a:xfrm>
              <a:off x="1872" y="2784"/>
              <a:ext cx="480" cy="480"/>
              <a:chOff x="912" y="1824"/>
              <a:chExt cx="480" cy="480"/>
            </a:xfrm>
          </p:grpSpPr>
          <p:sp>
            <p:nvSpPr>
              <p:cNvPr id="26677" name="Rectangle 5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8" name="Rectangle 5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9" name="Rectangle 5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0" name="Rectangle 5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2" name="Group 58"/>
            <p:cNvGrpSpPr>
              <a:grpSpLocks/>
            </p:cNvGrpSpPr>
            <p:nvPr/>
          </p:nvGrpSpPr>
          <p:grpSpPr bwMode="auto">
            <a:xfrm>
              <a:off x="2352" y="2784"/>
              <a:ext cx="480" cy="480"/>
              <a:chOff x="912" y="1824"/>
              <a:chExt cx="480" cy="480"/>
            </a:xfrm>
          </p:grpSpPr>
          <p:sp>
            <p:nvSpPr>
              <p:cNvPr id="26673" name="Rectangle 5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4" name="Rectangle 6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5" name="Rectangle 6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6" name="Rectangle 6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3" name="Group 63"/>
            <p:cNvGrpSpPr>
              <a:grpSpLocks/>
            </p:cNvGrpSpPr>
            <p:nvPr/>
          </p:nvGrpSpPr>
          <p:grpSpPr bwMode="auto">
            <a:xfrm>
              <a:off x="912" y="3264"/>
              <a:ext cx="480" cy="480"/>
              <a:chOff x="912" y="1824"/>
              <a:chExt cx="480" cy="480"/>
            </a:xfrm>
          </p:grpSpPr>
          <p:sp>
            <p:nvSpPr>
              <p:cNvPr id="26669" name="Rectangle 6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0" name="Rectangle 6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1" name="Rectangle 6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2" name="Rectangle 6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4" name="Group 68"/>
            <p:cNvGrpSpPr>
              <a:grpSpLocks/>
            </p:cNvGrpSpPr>
            <p:nvPr/>
          </p:nvGrpSpPr>
          <p:grpSpPr bwMode="auto">
            <a:xfrm>
              <a:off x="1392" y="3264"/>
              <a:ext cx="480" cy="480"/>
              <a:chOff x="912" y="1824"/>
              <a:chExt cx="480" cy="480"/>
            </a:xfrm>
          </p:grpSpPr>
          <p:sp>
            <p:nvSpPr>
              <p:cNvPr id="26665" name="Rectangle 6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6" name="Rectangle 7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7" name="Rectangle 7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8" name="Rectangle 7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5" name="Group 73"/>
            <p:cNvGrpSpPr>
              <a:grpSpLocks/>
            </p:cNvGrpSpPr>
            <p:nvPr/>
          </p:nvGrpSpPr>
          <p:grpSpPr bwMode="auto">
            <a:xfrm>
              <a:off x="1872" y="3264"/>
              <a:ext cx="480" cy="480"/>
              <a:chOff x="912" y="1824"/>
              <a:chExt cx="480" cy="480"/>
            </a:xfrm>
          </p:grpSpPr>
          <p:sp>
            <p:nvSpPr>
              <p:cNvPr id="26661" name="Rectangle 7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2" name="Rectangle 7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3" name="Rectangle 7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4" name="Rectangle 7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6" name="Group 78"/>
            <p:cNvGrpSpPr>
              <a:grpSpLocks/>
            </p:cNvGrpSpPr>
            <p:nvPr/>
          </p:nvGrpSpPr>
          <p:grpSpPr bwMode="auto">
            <a:xfrm>
              <a:off x="2352" y="3264"/>
              <a:ext cx="480" cy="480"/>
              <a:chOff x="912" y="1824"/>
              <a:chExt cx="480" cy="480"/>
            </a:xfrm>
          </p:grpSpPr>
          <p:sp>
            <p:nvSpPr>
              <p:cNvPr id="26657" name="Rectangle 7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58" name="Rectangle 8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59" name="Rectangle 8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0" name="Rectangle 8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grpSp>
        <p:nvGrpSpPr>
          <p:cNvPr id="26627" name="Group 83"/>
          <p:cNvGrpSpPr>
            <a:grpSpLocks/>
          </p:cNvGrpSpPr>
          <p:nvPr/>
        </p:nvGrpSpPr>
        <p:grpSpPr bwMode="auto">
          <a:xfrm>
            <a:off x="1447800" y="2895600"/>
            <a:ext cx="762000" cy="533400"/>
            <a:chOff x="3552" y="3312"/>
            <a:chExt cx="480" cy="336"/>
          </a:xfrm>
        </p:grpSpPr>
        <p:sp>
          <p:nvSpPr>
            <p:cNvPr id="26639" name="Oval 84"/>
            <p:cNvSpPr>
              <a:spLocks noChangeArrowheads="1"/>
            </p:cNvSpPr>
            <p:nvPr/>
          </p:nvSpPr>
          <p:spPr bwMode="auto">
            <a:xfrm>
              <a:off x="3600" y="331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40" name="Text Box 85"/>
            <p:cNvSpPr txBox="1">
              <a:spLocks noChangeArrowheads="1"/>
            </p:cNvSpPr>
            <p:nvPr/>
          </p:nvSpPr>
          <p:spPr bwMode="auto">
            <a:xfrm>
              <a:off x="3552" y="336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t>骑士</a:t>
              </a:r>
            </a:p>
          </p:txBody>
        </p:sp>
      </p:grpSp>
      <p:sp>
        <p:nvSpPr>
          <p:cNvPr id="180310" name="Oval 86"/>
          <p:cNvSpPr>
            <a:spLocks noChangeArrowheads="1"/>
          </p:cNvSpPr>
          <p:nvPr/>
        </p:nvSpPr>
        <p:spPr bwMode="auto">
          <a:xfrm>
            <a:off x="4191000" y="3962400"/>
            <a:ext cx="228600" cy="228600"/>
          </a:xfrm>
          <a:prstGeom prst="ellipse">
            <a:avLst/>
          </a:prstGeom>
          <a:solidFill>
            <a:srgbClr val="339966"/>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0" name="Group 87"/>
          <p:cNvGrpSpPr>
            <a:grpSpLocks/>
          </p:cNvGrpSpPr>
          <p:nvPr/>
        </p:nvGrpSpPr>
        <p:grpSpPr bwMode="auto">
          <a:xfrm>
            <a:off x="3429000" y="3276600"/>
            <a:ext cx="1676400" cy="1600200"/>
            <a:chOff x="1440" y="1728"/>
            <a:chExt cx="1056" cy="1008"/>
          </a:xfrm>
        </p:grpSpPr>
        <p:sp>
          <p:nvSpPr>
            <p:cNvPr id="26631" name="Line 88"/>
            <p:cNvSpPr>
              <a:spLocks noChangeShapeType="1"/>
            </p:cNvSpPr>
            <p:nvPr/>
          </p:nvSpPr>
          <p:spPr bwMode="auto">
            <a:xfrm flipV="1">
              <a:off x="2016" y="1728"/>
              <a:ext cx="192" cy="48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89"/>
            <p:cNvSpPr>
              <a:spLocks noChangeShapeType="1"/>
            </p:cNvSpPr>
            <p:nvPr/>
          </p:nvSpPr>
          <p:spPr bwMode="auto">
            <a:xfrm flipH="1" flipV="1">
              <a:off x="1776" y="1728"/>
              <a:ext cx="192" cy="432"/>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90"/>
            <p:cNvSpPr>
              <a:spLocks noChangeShapeType="1"/>
            </p:cNvSpPr>
            <p:nvPr/>
          </p:nvSpPr>
          <p:spPr bwMode="auto">
            <a:xfrm>
              <a:off x="2016" y="2256"/>
              <a:ext cx="240" cy="48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91"/>
            <p:cNvSpPr>
              <a:spLocks noChangeShapeType="1"/>
            </p:cNvSpPr>
            <p:nvPr/>
          </p:nvSpPr>
          <p:spPr bwMode="auto">
            <a:xfrm>
              <a:off x="2016" y="2256"/>
              <a:ext cx="480" cy="288"/>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Line 92"/>
            <p:cNvSpPr>
              <a:spLocks noChangeShapeType="1"/>
            </p:cNvSpPr>
            <p:nvPr/>
          </p:nvSpPr>
          <p:spPr bwMode="auto">
            <a:xfrm flipH="1">
              <a:off x="1440" y="2208"/>
              <a:ext cx="528" cy="24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Line 93"/>
            <p:cNvSpPr>
              <a:spLocks noChangeShapeType="1"/>
            </p:cNvSpPr>
            <p:nvPr/>
          </p:nvSpPr>
          <p:spPr bwMode="auto">
            <a:xfrm flipH="1" flipV="1">
              <a:off x="1488" y="2016"/>
              <a:ext cx="528" cy="192"/>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94"/>
            <p:cNvSpPr>
              <a:spLocks noChangeShapeType="1"/>
            </p:cNvSpPr>
            <p:nvPr/>
          </p:nvSpPr>
          <p:spPr bwMode="auto">
            <a:xfrm flipV="1">
              <a:off x="2016" y="1920"/>
              <a:ext cx="432" cy="288"/>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95"/>
            <p:cNvSpPr>
              <a:spLocks noChangeShapeType="1"/>
            </p:cNvSpPr>
            <p:nvPr/>
          </p:nvSpPr>
          <p:spPr bwMode="auto">
            <a:xfrm flipH="1">
              <a:off x="1728" y="2256"/>
              <a:ext cx="240" cy="432"/>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0" name="Rectangle 96"/>
          <p:cNvSpPr>
            <a:spLocks noGrp="1" noChangeArrowheads="1"/>
          </p:cNvSpPr>
          <p:nvPr>
            <p:ph type="title"/>
          </p:nvPr>
        </p:nvSpPr>
        <p:spPr/>
        <p:txBody>
          <a:bodyPr/>
          <a:lstStyle/>
          <a:p>
            <a:pPr eaLnBrk="1" hangingPunct="1"/>
            <a:r>
              <a:rPr lang="zh-CN" altLang="en-US" smtClean="0"/>
              <a:t>骑士行走规则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310"/>
                                        </p:tgtEl>
                                        <p:attrNameLst>
                                          <p:attrName>style.visibility</p:attrName>
                                        </p:attrNameLst>
                                      </p:cBhvr>
                                      <p:to>
                                        <p:strVal val="visible"/>
                                      </p:to>
                                    </p:set>
                                    <p:anim calcmode="lin" valueType="num">
                                      <p:cBhvr additive="base">
                                        <p:cTn id="7" dur="500" fill="hold"/>
                                        <p:tgtEl>
                                          <p:spTgt spid="180310"/>
                                        </p:tgtEl>
                                        <p:attrNameLst>
                                          <p:attrName>ppt_x</p:attrName>
                                        </p:attrNameLst>
                                      </p:cBhvr>
                                      <p:tavLst>
                                        <p:tav tm="0">
                                          <p:val>
                                            <p:strVal val="#ppt_x"/>
                                          </p:val>
                                        </p:tav>
                                        <p:tav tm="100000">
                                          <p:val>
                                            <p:strVal val="#ppt_x"/>
                                          </p:val>
                                        </p:tav>
                                      </p:tavLst>
                                    </p:anim>
                                    <p:anim calcmode="lin" valueType="num">
                                      <p:cBhvr additive="base">
                                        <p:cTn id="8" dur="500" fill="hold"/>
                                        <p:tgtEl>
                                          <p:spTgt spid="1803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edg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en-US" altLang="zh-CN" sz="5000" b="1">
                <a:solidFill>
                  <a:schemeClr val="bg1"/>
                </a:solidFill>
                <a:latin typeface="Times New Roman" pitchFamily="18" charset="0"/>
                <a:ea typeface="幼圆" pitchFamily="49" charset="-122"/>
              </a:rPr>
              <a:t>N</a:t>
            </a:r>
            <a:r>
              <a:rPr lang="zh-CN" altLang="en-US" sz="5000" b="1">
                <a:solidFill>
                  <a:schemeClr val="bg1"/>
                </a:solidFill>
                <a:latin typeface="Times New Roman" pitchFamily="18" charset="0"/>
                <a:ea typeface="幼圆" pitchFamily="49" charset="-122"/>
              </a:rPr>
              <a:t>皇后问题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Ｎ皇后问题</a:t>
            </a:r>
          </a:p>
        </p:txBody>
      </p:sp>
      <p:sp>
        <p:nvSpPr>
          <p:cNvPr id="78851" name="Rectangle 3"/>
          <p:cNvSpPr>
            <a:spLocks noGrp="1" noChangeArrowheads="1"/>
          </p:cNvSpPr>
          <p:nvPr>
            <p:ph type="body" idx="1"/>
          </p:nvPr>
        </p:nvSpPr>
        <p:spPr/>
        <p:txBody>
          <a:bodyPr/>
          <a:lstStyle/>
          <a:p>
            <a:pPr eaLnBrk="1" hangingPunct="1"/>
            <a:r>
              <a:rPr lang="zh-CN" altLang="en-US" b="1" smtClean="0">
                <a:solidFill>
                  <a:srgbClr val="000099"/>
                </a:solidFill>
              </a:rPr>
              <a:t>Ｎ皇后问题</a:t>
            </a:r>
          </a:p>
          <a:p>
            <a:pPr lvl="1" eaLnBrk="1" hangingPunct="1"/>
            <a:r>
              <a:rPr lang="zh-CN" altLang="en-US" smtClean="0"/>
              <a:t>问题描述：在</a:t>
            </a:r>
            <a:r>
              <a:rPr lang="en-US" altLang="zh-CN" smtClean="0"/>
              <a:t>n*n</a:t>
            </a:r>
            <a:r>
              <a:rPr lang="zh-CN" altLang="en-US" smtClean="0"/>
              <a:t>格的棋盘上放置彼此不受攻击的ｎ个皇后。</a:t>
            </a:r>
          </a:p>
          <a:p>
            <a:pPr lvl="2" eaLnBrk="1" hangingPunct="1"/>
            <a:r>
              <a:rPr lang="zh-CN" altLang="en-US" smtClean="0"/>
              <a:t>按国际象棋规则，皇后可以攻击与之处于同一行或同一列或同一斜线上的棋子。</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算法设计</a:t>
            </a:r>
          </a:p>
        </p:txBody>
      </p:sp>
      <p:sp>
        <p:nvSpPr>
          <p:cNvPr id="79875" name="Rectangle 3"/>
          <p:cNvSpPr>
            <a:spLocks noGrp="1" noChangeArrowheads="1"/>
          </p:cNvSpPr>
          <p:nvPr>
            <p:ph type="body" idx="1"/>
          </p:nvPr>
        </p:nvSpPr>
        <p:spPr>
          <a:xfrm>
            <a:off x="457200" y="1719263"/>
            <a:ext cx="8534400" cy="4411662"/>
          </a:xfrm>
        </p:spPr>
        <p:txBody>
          <a:bodyPr/>
          <a:lstStyle/>
          <a:p>
            <a:pPr eaLnBrk="1" hangingPunct="1"/>
            <a:r>
              <a:rPr lang="zh-CN" altLang="en-US" b="1" smtClean="0">
                <a:solidFill>
                  <a:srgbClr val="000099"/>
                </a:solidFill>
              </a:rPr>
              <a:t>算法设计</a:t>
            </a:r>
          </a:p>
          <a:p>
            <a:pPr lvl="1" eaLnBrk="1" hangingPunct="1"/>
            <a:r>
              <a:rPr lang="zh-CN" altLang="en-US" smtClean="0"/>
              <a:t>用ｎ元组</a:t>
            </a:r>
            <a:r>
              <a:rPr lang="en-US" altLang="zh-CN" smtClean="0"/>
              <a:t>x[1:n]</a:t>
            </a:r>
            <a:r>
              <a:rPr lang="zh-CN" altLang="en-US" smtClean="0"/>
              <a:t>表示ｎ皇后问题的解</a:t>
            </a:r>
          </a:p>
          <a:p>
            <a:pPr lvl="2" eaLnBrk="1" hangingPunct="1"/>
            <a:r>
              <a:rPr lang="en-US" altLang="zh-CN" smtClean="0"/>
              <a:t>x[i]</a:t>
            </a:r>
            <a:r>
              <a:rPr lang="zh-CN" altLang="en-US" smtClean="0"/>
              <a:t>表示皇后</a:t>
            </a:r>
            <a:r>
              <a:rPr lang="en-US" altLang="zh-CN" smtClean="0"/>
              <a:t>i</a:t>
            </a:r>
            <a:r>
              <a:rPr lang="zh-CN" altLang="en-US" smtClean="0"/>
              <a:t>放在第</a:t>
            </a:r>
            <a:r>
              <a:rPr lang="en-US" altLang="zh-CN" smtClean="0"/>
              <a:t>i </a:t>
            </a:r>
            <a:r>
              <a:rPr lang="zh-CN" altLang="en-US" smtClean="0"/>
              <a:t>行的第</a:t>
            </a:r>
            <a:r>
              <a:rPr lang="en-US" altLang="zh-CN" smtClean="0"/>
              <a:t>x[i]</a:t>
            </a:r>
            <a:r>
              <a:rPr lang="zh-CN" altLang="en-US" smtClean="0"/>
              <a:t>列上</a:t>
            </a:r>
          </a:p>
          <a:p>
            <a:pPr lvl="2" eaLnBrk="1" hangingPunct="1"/>
            <a:r>
              <a:rPr lang="zh-CN" altLang="en-US" b="1" smtClean="0">
                <a:solidFill>
                  <a:schemeClr val="hlink"/>
                </a:solidFill>
              </a:rPr>
              <a:t>用完全ｎ叉树表示解空间</a:t>
            </a:r>
          </a:p>
          <a:p>
            <a:pPr lvl="1" eaLnBrk="1" hangingPunct="1"/>
            <a:r>
              <a:rPr lang="zh-CN" altLang="en-US" b="1" smtClean="0">
                <a:solidFill>
                  <a:srgbClr val="000099"/>
                </a:solidFill>
              </a:rPr>
              <a:t>剪枝函数设计</a:t>
            </a:r>
            <a:r>
              <a:rPr lang="zh-CN" altLang="en-US" smtClean="0"/>
              <a:t>：对于两个皇后</a:t>
            </a:r>
            <a:r>
              <a:rPr lang="en-US" altLang="zh-CN" smtClean="0"/>
              <a:t>A(i,j)</a:t>
            </a:r>
            <a:r>
              <a:rPr lang="zh-CN" altLang="en-US" smtClean="0"/>
              <a:t>、</a:t>
            </a:r>
            <a:r>
              <a:rPr lang="en-US" altLang="zh-CN" smtClean="0"/>
              <a:t>B(k,l)</a:t>
            </a:r>
          </a:p>
          <a:p>
            <a:pPr lvl="2" eaLnBrk="1" hangingPunct="1"/>
            <a:r>
              <a:rPr lang="zh-CN" altLang="en-US" smtClean="0"/>
              <a:t>两个皇后不同行：</a:t>
            </a:r>
            <a:r>
              <a:rPr lang="en-US" altLang="zh-CN" smtClean="0"/>
              <a:t>i</a:t>
            </a:r>
            <a:r>
              <a:rPr lang="zh-CN" altLang="en-US" smtClean="0"/>
              <a:t>不等于</a:t>
            </a:r>
            <a:r>
              <a:rPr lang="en-US" altLang="zh-CN" smtClean="0"/>
              <a:t>k;</a:t>
            </a:r>
          </a:p>
          <a:p>
            <a:pPr lvl="2" eaLnBrk="1" hangingPunct="1"/>
            <a:r>
              <a:rPr lang="zh-CN" altLang="en-US" smtClean="0"/>
              <a:t>两个皇后不同列：</a:t>
            </a:r>
            <a:r>
              <a:rPr lang="en-US" altLang="zh-CN" smtClean="0"/>
              <a:t>j</a:t>
            </a:r>
            <a:r>
              <a:rPr lang="zh-CN" altLang="en-US" smtClean="0"/>
              <a:t>不等于</a:t>
            </a:r>
            <a:r>
              <a:rPr lang="en-US" altLang="zh-CN" smtClean="0"/>
              <a:t>l;</a:t>
            </a:r>
          </a:p>
          <a:p>
            <a:pPr lvl="2" eaLnBrk="1" hangingPunct="1"/>
            <a:r>
              <a:rPr lang="zh-CN" altLang="en-US" smtClean="0"/>
              <a:t>两个皇后不同一条斜线</a:t>
            </a:r>
          </a:p>
          <a:p>
            <a:pPr lvl="3" eaLnBrk="1" hangingPunct="1"/>
            <a:r>
              <a:rPr lang="en-US" altLang="zh-CN" smtClean="0"/>
              <a:t>|i-k|</a:t>
            </a:r>
            <a:r>
              <a:rPr lang="en-US" altLang="zh-CN" smtClean="0">
                <a:cs typeface="Arial" charset="0"/>
              </a:rPr>
              <a:t>≠|j-l|</a:t>
            </a:r>
            <a:r>
              <a:rPr lang="zh-CN" altLang="en-US" smtClean="0">
                <a:cs typeface="Arial" charset="0"/>
              </a:rPr>
              <a:t>，即两个皇后不处于同一条</a:t>
            </a:r>
            <a:r>
              <a:rPr lang="en-US" altLang="zh-CN" smtClean="0">
                <a:cs typeface="Arial" charset="0"/>
              </a:rPr>
              <a:t>y=x+a</a:t>
            </a:r>
            <a:r>
              <a:rPr lang="zh-CN" altLang="en-US" smtClean="0">
                <a:cs typeface="Arial" charset="0"/>
              </a:rPr>
              <a:t>或</a:t>
            </a:r>
            <a:r>
              <a:rPr lang="en-US" altLang="zh-CN" smtClean="0">
                <a:cs typeface="Arial" charset="0"/>
              </a:rPr>
              <a:t>y=-x+a</a:t>
            </a:r>
            <a:r>
              <a:rPr lang="zh-CN" altLang="en-US" smtClean="0">
                <a:cs typeface="Arial" charset="0"/>
              </a:rPr>
              <a:t>的直线上</a:t>
            </a:r>
          </a:p>
          <a:p>
            <a:pPr lvl="2" eaLnBrk="1" hangingPunct="1"/>
            <a:endParaRPr lang="en-US" altLang="zh-CN"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算法流程</a:t>
            </a:r>
          </a:p>
        </p:txBody>
      </p:sp>
      <p:sp>
        <p:nvSpPr>
          <p:cNvPr id="80899" name="Rectangle 3"/>
          <p:cNvSpPr>
            <a:spLocks noGrp="1" noChangeArrowheads="1"/>
          </p:cNvSpPr>
          <p:nvPr>
            <p:ph type="body" idx="1"/>
          </p:nvPr>
        </p:nvSpPr>
        <p:spPr/>
        <p:txBody>
          <a:bodyPr/>
          <a:lstStyle/>
          <a:p>
            <a:pPr eaLnBrk="1" hangingPunct="1"/>
            <a:r>
              <a:rPr lang="zh-CN" altLang="en-US" b="1" dirty="0" smtClean="0">
                <a:solidFill>
                  <a:srgbClr val="000099"/>
                </a:solidFill>
              </a:rPr>
              <a:t>递归回溯</a:t>
            </a:r>
          </a:p>
          <a:p>
            <a:pPr lvl="1" eaLnBrk="1" hangingPunct="1"/>
            <a:r>
              <a:rPr lang="zh-CN" altLang="en-US" dirty="0" smtClean="0"/>
              <a:t>参看教材</a:t>
            </a:r>
            <a:r>
              <a:rPr lang="en-US" altLang="zh-CN" dirty="0" smtClean="0"/>
              <a:t>Page135-136</a:t>
            </a:r>
            <a:endParaRPr lang="en-US" altLang="zh-CN" dirty="0" smtClean="0"/>
          </a:p>
          <a:p>
            <a:pPr lvl="1" eaLnBrk="1" hangingPunct="1"/>
            <a:endParaRPr lang="en-US" altLang="zh-CN" dirty="0" smtClean="0"/>
          </a:p>
          <a:p>
            <a:pPr eaLnBrk="1" hangingPunct="1"/>
            <a:r>
              <a:rPr lang="zh-CN" altLang="en-US" b="1" dirty="0" smtClean="0">
                <a:solidFill>
                  <a:srgbClr val="000099"/>
                </a:solidFill>
              </a:rPr>
              <a:t>迭代回溯</a:t>
            </a:r>
          </a:p>
          <a:p>
            <a:pPr lvl="1" eaLnBrk="1" hangingPunct="1"/>
            <a:r>
              <a:rPr lang="zh-CN" altLang="en-US" dirty="0" smtClean="0"/>
              <a:t>参看教材</a:t>
            </a:r>
            <a:r>
              <a:rPr lang="en-US" altLang="zh-CN" dirty="0" smtClean="0"/>
              <a:t>Page136-137</a:t>
            </a:r>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＊８皇后问题</a:t>
            </a:r>
          </a:p>
        </p:txBody>
      </p:sp>
      <p:sp>
        <p:nvSpPr>
          <p:cNvPr id="81923" name="Rectangle 3"/>
          <p:cNvSpPr>
            <a:spLocks noGrp="1" noChangeArrowheads="1"/>
          </p:cNvSpPr>
          <p:nvPr>
            <p:ph type="body" idx="1"/>
          </p:nvPr>
        </p:nvSpPr>
        <p:spPr>
          <a:xfrm>
            <a:off x="457200" y="1719263"/>
            <a:ext cx="4267200" cy="4411662"/>
          </a:xfrm>
        </p:spPr>
        <p:txBody>
          <a:bodyPr/>
          <a:lstStyle/>
          <a:p>
            <a:pPr eaLnBrk="1" hangingPunct="1"/>
            <a:r>
              <a:rPr lang="zh-CN" altLang="en-US" b="1" smtClean="0">
                <a:solidFill>
                  <a:srgbClr val="000099"/>
                </a:solidFill>
              </a:rPr>
              <a:t>８皇后问题</a:t>
            </a:r>
          </a:p>
          <a:p>
            <a:pPr lvl="1" eaLnBrk="1" hangingPunct="1"/>
            <a:r>
              <a:rPr lang="zh-CN" altLang="en-US" b="1" smtClean="0">
                <a:solidFill>
                  <a:schemeClr val="hlink"/>
                </a:solidFill>
              </a:rPr>
              <a:t>大数学家高斯于</a:t>
            </a:r>
            <a:r>
              <a:rPr lang="en-US" altLang="zh-CN" b="1" smtClean="0">
                <a:solidFill>
                  <a:schemeClr val="hlink"/>
                </a:solidFill>
              </a:rPr>
              <a:t>1850</a:t>
            </a:r>
            <a:r>
              <a:rPr lang="zh-CN" altLang="en-US" b="1" smtClean="0">
                <a:solidFill>
                  <a:schemeClr val="hlink"/>
                </a:solidFill>
              </a:rPr>
              <a:t>年提出</a:t>
            </a:r>
          </a:p>
          <a:p>
            <a:pPr lvl="1" eaLnBrk="1" hangingPunct="1"/>
            <a:r>
              <a:rPr lang="en-US" altLang="zh-CN" b="1" smtClean="0"/>
              <a:t>N. Wirth</a:t>
            </a:r>
            <a:r>
              <a:rPr lang="zh-CN" altLang="en-US" b="1" smtClean="0"/>
              <a:t>在</a:t>
            </a:r>
            <a:r>
              <a:rPr lang="en-US" altLang="zh-CN" b="1" smtClean="0"/>
              <a:t>《</a:t>
            </a:r>
            <a:r>
              <a:rPr lang="zh-CN" altLang="en-US" b="1" smtClean="0"/>
              <a:t>程序</a:t>
            </a:r>
            <a:r>
              <a:rPr lang="en-US" altLang="zh-CN" b="1" smtClean="0"/>
              <a:t>=</a:t>
            </a:r>
            <a:r>
              <a:rPr lang="zh-CN" altLang="en-US" b="1" smtClean="0"/>
              <a:t>算法</a:t>
            </a:r>
            <a:r>
              <a:rPr lang="en-US" altLang="zh-CN" b="1" smtClean="0"/>
              <a:t>+</a:t>
            </a:r>
            <a:r>
              <a:rPr lang="zh-CN" altLang="en-US" b="1" smtClean="0"/>
              <a:t>数据结构</a:t>
            </a:r>
            <a:r>
              <a:rPr lang="en-US" altLang="zh-CN" b="1" smtClean="0"/>
              <a:t>》</a:t>
            </a:r>
            <a:r>
              <a:rPr lang="zh-CN" altLang="en-US" b="1" smtClean="0"/>
              <a:t>中给出了该问题的回溯算法（</a:t>
            </a:r>
            <a:r>
              <a:rPr lang="en-US" altLang="zh-CN" b="1" smtClean="0"/>
              <a:t>Pascal</a:t>
            </a:r>
            <a:r>
              <a:rPr lang="zh-CN" altLang="en-US" b="1" smtClean="0"/>
              <a:t>语言实现）</a:t>
            </a:r>
          </a:p>
          <a:p>
            <a:pPr lvl="2" eaLnBrk="1" hangingPunct="1"/>
            <a:r>
              <a:rPr lang="zh-CN" altLang="en-US" b="1" smtClean="0"/>
              <a:t>可获得９２个解，但实际上</a:t>
            </a:r>
            <a:r>
              <a:rPr lang="zh-CN" altLang="en-US" b="1" smtClean="0">
                <a:solidFill>
                  <a:srgbClr val="FF0000"/>
                </a:solidFill>
              </a:rPr>
              <a:t>只有１２个不同解</a:t>
            </a:r>
            <a:r>
              <a:rPr lang="zh-CN" altLang="en-US" b="1" smtClean="0"/>
              <a:t>（考虑棋盘的对称性）</a:t>
            </a:r>
          </a:p>
          <a:p>
            <a:pPr lvl="1" eaLnBrk="1" hangingPunct="1"/>
            <a:endParaRPr lang="en-US" altLang="zh-CN" smtClean="0"/>
          </a:p>
        </p:txBody>
      </p:sp>
      <p:grpSp>
        <p:nvGrpSpPr>
          <p:cNvPr id="81924" name="Group 4"/>
          <p:cNvGrpSpPr>
            <a:grpSpLocks/>
          </p:cNvGrpSpPr>
          <p:nvPr/>
        </p:nvGrpSpPr>
        <p:grpSpPr bwMode="auto">
          <a:xfrm>
            <a:off x="5181600" y="2362200"/>
            <a:ext cx="3048000" cy="3048000"/>
            <a:chOff x="912" y="1824"/>
            <a:chExt cx="1920" cy="1920"/>
          </a:xfrm>
        </p:grpSpPr>
        <p:grpSp>
          <p:nvGrpSpPr>
            <p:cNvPr id="81925" name="Group 5"/>
            <p:cNvGrpSpPr>
              <a:grpSpLocks/>
            </p:cNvGrpSpPr>
            <p:nvPr/>
          </p:nvGrpSpPr>
          <p:grpSpPr bwMode="auto">
            <a:xfrm>
              <a:off x="912" y="1824"/>
              <a:ext cx="480" cy="480"/>
              <a:chOff x="912" y="1824"/>
              <a:chExt cx="480" cy="480"/>
            </a:xfrm>
          </p:grpSpPr>
          <p:sp>
            <p:nvSpPr>
              <p:cNvPr id="82001"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2"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3"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4"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6" name="Group 10"/>
            <p:cNvGrpSpPr>
              <a:grpSpLocks/>
            </p:cNvGrpSpPr>
            <p:nvPr/>
          </p:nvGrpSpPr>
          <p:grpSpPr bwMode="auto">
            <a:xfrm>
              <a:off x="1392" y="1824"/>
              <a:ext cx="480" cy="480"/>
              <a:chOff x="912" y="1824"/>
              <a:chExt cx="480" cy="480"/>
            </a:xfrm>
          </p:grpSpPr>
          <p:sp>
            <p:nvSpPr>
              <p:cNvPr id="81997"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8"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9"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0"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7" name="Group 15"/>
            <p:cNvGrpSpPr>
              <a:grpSpLocks/>
            </p:cNvGrpSpPr>
            <p:nvPr/>
          </p:nvGrpSpPr>
          <p:grpSpPr bwMode="auto">
            <a:xfrm>
              <a:off x="1872" y="1824"/>
              <a:ext cx="480" cy="480"/>
              <a:chOff x="912" y="1824"/>
              <a:chExt cx="480" cy="480"/>
            </a:xfrm>
          </p:grpSpPr>
          <p:sp>
            <p:nvSpPr>
              <p:cNvPr id="81993"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4"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5"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6"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8" name="Group 20"/>
            <p:cNvGrpSpPr>
              <a:grpSpLocks/>
            </p:cNvGrpSpPr>
            <p:nvPr/>
          </p:nvGrpSpPr>
          <p:grpSpPr bwMode="auto">
            <a:xfrm>
              <a:off x="2352" y="1824"/>
              <a:ext cx="480" cy="480"/>
              <a:chOff x="912" y="1824"/>
              <a:chExt cx="480" cy="480"/>
            </a:xfrm>
          </p:grpSpPr>
          <p:sp>
            <p:nvSpPr>
              <p:cNvPr id="81989"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0"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1"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2"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9" name="Group 25"/>
            <p:cNvGrpSpPr>
              <a:grpSpLocks/>
            </p:cNvGrpSpPr>
            <p:nvPr/>
          </p:nvGrpSpPr>
          <p:grpSpPr bwMode="auto">
            <a:xfrm>
              <a:off x="912" y="2304"/>
              <a:ext cx="480" cy="480"/>
              <a:chOff x="912" y="1824"/>
              <a:chExt cx="480" cy="480"/>
            </a:xfrm>
          </p:grpSpPr>
          <p:sp>
            <p:nvSpPr>
              <p:cNvPr id="81985"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6"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7"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8"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0" name="Group 30"/>
            <p:cNvGrpSpPr>
              <a:grpSpLocks/>
            </p:cNvGrpSpPr>
            <p:nvPr/>
          </p:nvGrpSpPr>
          <p:grpSpPr bwMode="auto">
            <a:xfrm>
              <a:off x="1392" y="2304"/>
              <a:ext cx="480" cy="480"/>
              <a:chOff x="912" y="1824"/>
              <a:chExt cx="480" cy="480"/>
            </a:xfrm>
          </p:grpSpPr>
          <p:sp>
            <p:nvSpPr>
              <p:cNvPr id="81981"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2"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3"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4"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1" name="Group 35"/>
            <p:cNvGrpSpPr>
              <a:grpSpLocks/>
            </p:cNvGrpSpPr>
            <p:nvPr/>
          </p:nvGrpSpPr>
          <p:grpSpPr bwMode="auto">
            <a:xfrm>
              <a:off x="1872" y="2304"/>
              <a:ext cx="480" cy="480"/>
              <a:chOff x="912" y="1824"/>
              <a:chExt cx="480" cy="480"/>
            </a:xfrm>
          </p:grpSpPr>
          <p:sp>
            <p:nvSpPr>
              <p:cNvPr id="81977"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8"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9"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0"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2" name="Group 40"/>
            <p:cNvGrpSpPr>
              <a:grpSpLocks/>
            </p:cNvGrpSpPr>
            <p:nvPr/>
          </p:nvGrpSpPr>
          <p:grpSpPr bwMode="auto">
            <a:xfrm>
              <a:off x="2352" y="2304"/>
              <a:ext cx="480" cy="480"/>
              <a:chOff x="912" y="1824"/>
              <a:chExt cx="480" cy="480"/>
            </a:xfrm>
          </p:grpSpPr>
          <p:sp>
            <p:nvSpPr>
              <p:cNvPr id="81973"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4"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5"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6"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3" name="Group 45"/>
            <p:cNvGrpSpPr>
              <a:grpSpLocks/>
            </p:cNvGrpSpPr>
            <p:nvPr/>
          </p:nvGrpSpPr>
          <p:grpSpPr bwMode="auto">
            <a:xfrm>
              <a:off x="912" y="2784"/>
              <a:ext cx="480" cy="480"/>
              <a:chOff x="912" y="1824"/>
              <a:chExt cx="480" cy="480"/>
            </a:xfrm>
          </p:grpSpPr>
          <p:sp>
            <p:nvSpPr>
              <p:cNvPr id="81969"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0"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1"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2"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4" name="Group 50"/>
            <p:cNvGrpSpPr>
              <a:grpSpLocks/>
            </p:cNvGrpSpPr>
            <p:nvPr/>
          </p:nvGrpSpPr>
          <p:grpSpPr bwMode="auto">
            <a:xfrm>
              <a:off x="1392" y="2784"/>
              <a:ext cx="480" cy="480"/>
              <a:chOff x="912" y="1824"/>
              <a:chExt cx="480" cy="480"/>
            </a:xfrm>
          </p:grpSpPr>
          <p:sp>
            <p:nvSpPr>
              <p:cNvPr id="81965"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6"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7"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8"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5" name="Group 55"/>
            <p:cNvGrpSpPr>
              <a:grpSpLocks/>
            </p:cNvGrpSpPr>
            <p:nvPr/>
          </p:nvGrpSpPr>
          <p:grpSpPr bwMode="auto">
            <a:xfrm>
              <a:off x="1872" y="2784"/>
              <a:ext cx="480" cy="480"/>
              <a:chOff x="912" y="1824"/>
              <a:chExt cx="480" cy="480"/>
            </a:xfrm>
          </p:grpSpPr>
          <p:sp>
            <p:nvSpPr>
              <p:cNvPr id="81961"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2"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3"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4"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6" name="Group 60"/>
            <p:cNvGrpSpPr>
              <a:grpSpLocks/>
            </p:cNvGrpSpPr>
            <p:nvPr/>
          </p:nvGrpSpPr>
          <p:grpSpPr bwMode="auto">
            <a:xfrm>
              <a:off x="2352" y="2784"/>
              <a:ext cx="480" cy="480"/>
              <a:chOff x="912" y="1824"/>
              <a:chExt cx="480" cy="480"/>
            </a:xfrm>
          </p:grpSpPr>
          <p:sp>
            <p:nvSpPr>
              <p:cNvPr id="81957"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8"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9"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0"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7" name="Group 65"/>
            <p:cNvGrpSpPr>
              <a:grpSpLocks/>
            </p:cNvGrpSpPr>
            <p:nvPr/>
          </p:nvGrpSpPr>
          <p:grpSpPr bwMode="auto">
            <a:xfrm>
              <a:off x="912" y="3264"/>
              <a:ext cx="480" cy="480"/>
              <a:chOff x="912" y="1824"/>
              <a:chExt cx="480" cy="480"/>
            </a:xfrm>
          </p:grpSpPr>
          <p:sp>
            <p:nvSpPr>
              <p:cNvPr id="81953"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4"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5"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6"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8" name="Group 70"/>
            <p:cNvGrpSpPr>
              <a:grpSpLocks/>
            </p:cNvGrpSpPr>
            <p:nvPr/>
          </p:nvGrpSpPr>
          <p:grpSpPr bwMode="auto">
            <a:xfrm>
              <a:off x="1392" y="3264"/>
              <a:ext cx="480" cy="480"/>
              <a:chOff x="912" y="1824"/>
              <a:chExt cx="480" cy="480"/>
            </a:xfrm>
          </p:grpSpPr>
          <p:sp>
            <p:nvSpPr>
              <p:cNvPr id="81949"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0"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1"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2"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9" name="Group 75"/>
            <p:cNvGrpSpPr>
              <a:grpSpLocks/>
            </p:cNvGrpSpPr>
            <p:nvPr/>
          </p:nvGrpSpPr>
          <p:grpSpPr bwMode="auto">
            <a:xfrm>
              <a:off x="1872" y="3264"/>
              <a:ext cx="480" cy="480"/>
              <a:chOff x="912" y="1824"/>
              <a:chExt cx="480" cy="480"/>
            </a:xfrm>
          </p:grpSpPr>
          <p:sp>
            <p:nvSpPr>
              <p:cNvPr id="81945"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6"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7"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8"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40" name="Group 80"/>
            <p:cNvGrpSpPr>
              <a:grpSpLocks/>
            </p:cNvGrpSpPr>
            <p:nvPr/>
          </p:nvGrpSpPr>
          <p:grpSpPr bwMode="auto">
            <a:xfrm>
              <a:off x="2352" y="3264"/>
              <a:ext cx="480" cy="480"/>
              <a:chOff x="912" y="1824"/>
              <a:chExt cx="480" cy="480"/>
            </a:xfrm>
          </p:grpSpPr>
          <p:sp>
            <p:nvSpPr>
              <p:cNvPr id="81941"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2"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3"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4"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８皇后问题的１２个不同解</a:t>
            </a:r>
          </a:p>
        </p:txBody>
      </p:sp>
      <p:pic>
        <p:nvPicPr>
          <p:cNvPr id="82947" name="Picture 4" descr="8皇后的12个解"/>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600200"/>
            <a:ext cx="5791200" cy="5030788"/>
          </a:xfrm>
          <a:noFill/>
        </p:spPr>
      </p:pic>
      <p:grpSp>
        <p:nvGrpSpPr>
          <p:cNvPr id="2" name="Group 11"/>
          <p:cNvGrpSpPr>
            <a:grpSpLocks/>
          </p:cNvGrpSpPr>
          <p:nvPr/>
        </p:nvGrpSpPr>
        <p:grpSpPr bwMode="auto">
          <a:xfrm>
            <a:off x="533400" y="1905000"/>
            <a:ext cx="7239000" cy="1433513"/>
            <a:chOff x="336" y="1200"/>
            <a:chExt cx="4560" cy="903"/>
          </a:xfrm>
        </p:grpSpPr>
        <p:sp>
          <p:nvSpPr>
            <p:cNvPr id="82949" name="Oval 6"/>
            <p:cNvSpPr>
              <a:spLocks noChangeArrowheads="1"/>
            </p:cNvSpPr>
            <p:nvPr/>
          </p:nvSpPr>
          <p:spPr bwMode="auto">
            <a:xfrm>
              <a:off x="960" y="1200"/>
              <a:ext cx="3936" cy="336"/>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950" name="Line 9"/>
            <p:cNvSpPr>
              <a:spLocks noChangeShapeType="1"/>
            </p:cNvSpPr>
            <p:nvPr/>
          </p:nvSpPr>
          <p:spPr bwMode="auto">
            <a:xfrm flipH="1">
              <a:off x="1008" y="1632"/>
              <a:ext cx="144"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2951" name="Text Box 10"/>
            <p:cNvSpPr txBox="1">
              <a:spLocks noChangeArrowheads="1"/>
            </p:cNvSpPr>
            <p:nvPr/>
          </p:nvSpPr>
          <p:spPr bwMode="auto">
            <a:xfrm>
              <a:off x="336" y="187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图示说明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其中一个可行解的图示</a:t>
            </a:r>
          </a:p>
        </p:txBody>
      </p:sp>
      <p:grpSp>
        <p:nvGrpSpPr>
          <p:cNvPr id="83971" name="Group 4"/>
          <p:cNvGrpSpPr>
            <a:grpSpLocks/>
          </p:cNvGrpSpPr>
          <p:nvPr/>
        </p:nvGrpSpPr>
        <p:grpSpPr bwMode="auto">
          <a:xfrm>
            <a:off x="4419600" y="2209800"/>
            <a:ext cx="3657600" cy="3429000"/>
            <a:chOff x="912" y="1824"/>
            <a:chExt cx="1920" cy="1920"/>
          </a:xfrm>
        </p:grpSpPr>
        <p:grpSp>
          <p:nvGrpSpPr>
            <p:cNvPr id="83986" name="Group 5"/>
            <p:cNvGrpSpPr>
              <a:grpSpLocks/>
            </p:cNvGrpSpPr>
            <p:nvPr/>
          </p:nvGrpSpPr>
          <p:grpSpPr bwMode="auto">
            <a:xfrm>
              <a:off x="912" y="1824"/>
              <a:ext cx="480" cy="480"/>
              <a:chOff x="912" y="1824"/>
              <a:chExt cx="480" cy="480"/>
            </a:xfrm>
          </p:grpSpPr>
          <p:sp>
            <p:nvSpPr>
              <p:cNvPr id="84062"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3"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4"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5"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87" name="Group 10"/>
            <p:cNvGrpSpPr>
              <a:grpSpLocks/>
            </p:cNvGrpSpPr>
            <p:nvPr/>
          </p:nvGrpSpPr>
          <p:grpSpPr bwMode="auto">
            <a:xfrm>
              <a:off x="1392" y="1824"/>
              <a:ext cx="480" cy="480"/>
              <a:chOff x="912" y="1824"/>
              <a:chExt cx="480" cy="480"/>
            </a:xfrm>
          </p:grpSpPr>
          <p:sp>
            <p:nvSpPr>
              <p:cNvPr id="84058"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9"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0"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1"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88" name="Group 15"/>
            <p:cNvGrpSpPr>
              <a:grpSpLocks/>
            </p:cNvGrpSpPr>
            <p:nvPr/>
          </p:nvGrpSpPr>
          <p:grpSpPr bwMode="auto">
            <a:xfrm>
              <a:off x="1872" y="1824"/>
              <a:ext cx="480" cy="480"/>
              <a:chOff x="912" y="1824"/>
              <a:chExt cx="480" cy="480"/>
            </a:xfrm>
          </p:grpSpPr>
          <p:sp>
            <p:nvSpPr>
              <p:cNvPr id="84054"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5"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6"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7"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89" name="Group 20"/>
            <p:cNvGrpSpPr>
              <a:grpSpLocks/>
            </p:cNvGrpSpPr>
            <p:nvPr/>
          </p:nvGrpSpPr>
          <p:grpSpPr bwMode="auto">
            <a:xfrm>
              <a:off x="2352" y="1824"/>
              <a:ext cx="480" cy="480"/>
              <a:chOff x="912" y="1824"/>
              <a:chExt cx="480" cy="480"/>
            </a:xfrm>
          </p:grpSpPr>
          <p:sp>
            <p:nvSpPr>
              <p:cNvPr id="84050"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1"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2"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3"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0" name="Group 25"/>
            <p:cNvGrpSpPr>
              <a:grpSpLocks/>
            </p:cNvGrpSpPr>
            <p:nvPr/>
          </p:nvGrpSpPr>
          <p:grpSpPr bwMode="auto">
            <a:xfrm>
              <a:off x="912" y="2304"/>
              <a:ext cx="480" cy="480"/>
              <a:chOff x="912" y="1824"/>
              <a:chExt cx="480" cy="480"/>
            </a:xfrm>
          </p:grpSpPr>
          <p:sp>
            <p:nvSpPr>
              <p:cNvPr id="84046"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7"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8"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9"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1" name="Group 30"/>
            <p:cNvGrpSpPr>
              <a:grpSpLocks/>
            </p:cNvGrpSpPr>
            <p:nvPr/>
          </p:nvGrpSpPr>
          <p:grpSpPr bwMode="auto">
            <a:xfrm>
              <a:off x="1392" y="2304"/>
              <a:ext cx="480" cy="480"/>
              <a:chOff x="912" y="1824"/>
              <a:chExt cx="480" cy="480"/>
            </a:xfrm>
          </p:grpSpPr>
          <p:sp>
            <p:nvSpPr>
              <p:cNvPr id="84042"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3"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4"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5"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2" name="Group 35"/>
            <p:cNvGrpSpPr>
              <a:grpSpLocks/>
            </p:cNvGrpSpPr>
            <p:nvPr/>
          </p:nvGrpSpPr>
          <p:grpSpPr bwMode="auto">
            <a:xfrm>
              <a:off x="1872" y="2304"/>
              <a:ext cx="480" cy="480"/>
              <a:chOff x="912" y="1824"/>
              <a:chExt cx="480" cy="480"/>
            </a:xfrm>
          </p:grpSpPr>
          <p:sp>
            <p:nvSpPr>
              <p:cNvPr id="84038"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9"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0"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1"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3" name="Group 40"/>
            <p:cNvGrpSpPr>
              <a:grpSpLocks/>
            </p:cNvGrpSpPr>
            <p:nvPr/>
          </p:nvGrpSpPr>
          <p:grpSpPr bwMode="auto">
            <a:xfrm>
              <a:off x="2352" y="2304"/>
              <a:ext cx="480" cy="480"/>
              <a:chOff x="912" y="1824"/>
              <a:chExt cx="480" cy="480"/>
            </a:xfrm>
          </p:grpSpPr>
          <p:sp>
            <p:nvSpPr>
              <p:cNvPr id="84034"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5"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6"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7"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4" name="Group 45"/>
            <p:cNvGrpSpPr>
              <a:grpSpLocks/>
            </p:cNvGrpSpPr>
            <p:nvPr/>
          </p:nvGrpSpPr>
          <p:grpSpPr bwMode="auto">
            <a:xfrm>
              <a:off x="912" y="2784"/>
              <a:ext cx="480" cy="480"/>
              <a:chOff x="912" y="1824"/>
              <a:chExt cx="480" cy="480"/>
            </a:xfrm>
          </p:grpSpPr>
          <p:sp>
            <p:nvSpPr>
              <p:cNvPr id="84030"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1"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2"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3"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5" name="Group 50"/>
            <p:cNvGrpSpPr>
              <a:grpSpLocks/>
            </p:cNvGrpSpPr>
            <p:nvPr/>
          </p:nvGrpSpPr>
          <p:grpSpPr bwMode="auto">
            <a:xfrm>
              <a:off x="1392" y="2784"/>
              <a:ext cx="480" cy="480"/>
              <a:chOff x="912" y="1824"/>
              <a:chExt cx="480" cy="480"/>
            </a:xfrm>
          </p:grpSpPr>
          <p:sp>
            <p:nvSpPr>
              <p:cNvPr id="84026"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7"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8"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9"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6" name="Group 55"/>
            <p:cNvGrpSpPr>
              <a:grpSpLocks/>
            </p:cNvGrpSpPr>
            <p:nvPr/>
          </p:nvGrpSpPr>
          <p:grpSpPr bwMode="auto">
            <a:xfrm>
              <a:off x="1872" y="2784"/>
              <a:ext cx="480" cy="480"/>
              <a:chOff x="912" y="1824"/>
              <a:chExt cx="480" cy="480"/>
            </a:xfrm>
          </p:grpSpPr>
          <p:sp>
            <p:nvSpPr>
              <p:cNvPr id="84022"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3"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4"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5"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7" name="Group 60"/>
            <p:cNvGrpSpPr>
              <a:grpSpLocks/>
            </p:cNvGrpSpPr>
            <p:nvPr/>
          </p:nvGrpSpPr>
          <p:grpSpPr bwMode="auto">
            <a:xfrm>
              <a:off x="2352" y="2784"/>
              <a:ext cx="480" cy="480"/>
              <a:chOff x="912" y="1824"/>
              <a:chExt cx="480" cy="480"/>
            </a:xfrm>
          </p:grpSpPr>
          <p:sp>
            <p:nvSpPr>
              <p:cNvPr id="84018"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9"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0"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1"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8" name="Group 65"/>
            <p:cNvGrpSpPr>
              <a:grpSpLocks/>
            </p:cNvGrpSpPr>
            <p:nvPr/>
          </p:nvGrpSpPr>
          <p:grpSpPr bwMode="auto">
            <a:xfrm>
              <a:off x="912" y="3264"/>
              <a:ext cx="480" cy="480"/>
              <a:chOff x="912" y="1824"/>
              <a:chExt cx="480" cy="480"/>
            </a:xfrm>
          </p:grpSpPr>
          <p:sp>
            <p:nvSpPr>
              <p:cNvPr id="84014"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5"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6"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7"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9" name="Group 70"/>
            <p:cNvGrpSpPr>
              <a:grpSpLocks/>
            </p:cNvGrpSpPr>
            <p:nvPr/>
          </p:nvGrpSpPr>
          <p:grpSpPr bwMode="auto">
            <a:xfrm>
              <a:off x="1392" y="3264"/>
              <a:ext cx="480" cy="480"/>
              <a:chOff x="912" y="1824"/>
              <a:chExt cx="480" cy="480"/>
            </a:xfrm>
          </p:grpSpPr>
          <p:sp>
            <p:nvSpPr>
              <p:cNvPr id="84010"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1"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2"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3"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4000" name="Group 75"/>
            <p:cNvGrpSpPr>
              <a:grpSpLocks/>
            </p:cNvGrpSpPr>
            <p:nvPr/>
          </p:nvGrpSpPr>
          <p:grpSpPr bwMode="auto">
            <a:xfrm>
              <a:off x="1872" y="3264"/>
              <a:ext cx="480" cy="480"/>
              <a:chOff x="912" y="1824"/>
              <a:chExt cx="480" cy="480"/>
            </a:xfrm>
          </p:grpSpPr>
          <p:sp>
            <p:nvSpPr>
              <p:cNvPr id="84006"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7"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8"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9"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4001" name="Group 80"/>
            <p:cNvGrpSpPr>
              <a:grpSpLocks/>
            </p:cNvGrpSpPr>
            <p:nvPr/>
          </p:nvGrpSpPr>
          <p:grpSpPr bwMode="auto">
            <a:xfrm>
              <a:off x="2352" y="3264"/>
              <a:ext cx="480" cy="480"/>
              <a:chOff x="912" y="1824"/>
              <a:chExt cx="480" cy="480"/>
            </a:xfrm>
          </p:grpSpPr>
          <p:sp>
            <p:nvSpPr>
              <p:cNvPr id="84002"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3"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4"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5"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sp>
        <p:nvSpPr>
          <p:cNvPr id="83972" name="Text Box 85"/>
          <p:cNvSpPr txBox="1">
            <a:spLocks noChangeArrowheads="1"/>
          </p:cNvSpPr>
          <p:nvPr/>
        </p:nvSpPr>
        <p:spPr bwMode="auto">
          <a:xfrm>
            <a:off x="838200" y="2209800"/>
            <a:ext cx="2667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其中一个可行解：</a:t>
            </a:r>
          </a:p>
          <a:p>
            <a:pPr eaLnBrk="1" hangingPunct="1">
              <a:spcBef>
                <a:spcPct val="50000"/>
              </a:spcBef>
            </a:pPr>
            <a:r>
              <a:rPr lang="en-US" altLang="zh-CN"/>
              <a:t>x1 x2 x3 x4 x5 x6 x7 x8</a:t>
            </a:r>
          </a:p>
          <a:p>
            <a:pPr eaLnBrk="1" hangingPunct="1">
              <a:spcBef>
                <a:spcPct val="50000"/>
              </a:spcBef>
            </a:pPr>
            <a:r>
              <a:rPr lang="en-US" altLang="zh-CN"/>
              <a:t>1   5   8   6   3   7   2   4</a:t>
            </a:r>
          </a:p>
        </p:txBody>
      </p:sp>
      <p:grpSp>
        <p:nvGrpSpPr>
          <p:cNvPr id="19" name="Group 90"/>
          <p:cNvGrpSpPr>
            <a:grpSpLocks/>
          </p:cNvGrpSpPr>
          <p:nvPr/>
        </p:nvGrpSpPr>
        <p:grpSpPr bwMode="auto">
          <a:xfrm>
            <a:off x="685800" y="2971800"/>
            <a:ext cx="1905000" cy="1982788"/>
            <a:chOff x="432" y="1872"/>
            <a:chExt cx="1200" cy="1249"/>
          </a:xfrm>
        </p:grpSpPr>
        <p:sp>
          <p:nvSpPr>
            <p:cNvPr id="83983" name="Oval 86"/>
            <p:cNvSpPr>
              <a:spLocks noChangeArrowheads="1"/>
            </p:cNvSpPr>
            <p:nvPr/>
          </p:nvSpPr>
          <p:spPr bwMode="auto">
            <a:xfrm>
              <a:off x="720" y="1872"/>
              <a:ext cx="192" cy="288"/>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4" name="Line 87"/>
            <p:cNvSpPr>
              <a:spLocks noChangeShapeType="1"/>
            </p:cNvSpPr>
            <p:nvPr/>
          </p:nvSpPr>
          <p:spPr bwMode="auto">
            <a:xfrm>
              <a:off x="816" y="220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5" name="Text Box 89"/>
            <p:cNvSpPr txBox="1">
              <a:spLocks noChangeArrowheads="1"/>
            </p:cNvSpPr>
            <p:nvPr/>
          </p:nvSpPr>
          <p:spPr bwMode="auto">
            <a:xfrm>
              <a:off x="432" y="2544"/>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表示第２个皇后被放在第２行的第５列上</a:t>
              </a:r>
            </a:p>
          </p:txBody>
        </p:sp>
      </p:grpSp>
      <p:grpSp>
        <p:nvGrpSpPr>
          <p:cNvPr id="20" name="Group 99"/>
          <p:cNvGrpSpPr>
            <a:grpSpLocks/>
          </p:cNvGrpSpPr>
          <p:nvPr/>
        </p:nvGrpSpPr>
        <p:grpSpPr bwMode="auto">
          <a:xfrm>
            <a:off x="4572000" y="2362200"/>
            <a:ext cx="3429000" cy="3200400"/>
            <a:chOff x="2880" y="1488"/>
            <a:chExt cx="2160" cy="2016"/>
          </a:xfrm>
        </p:grpSpPr>
        <p:sp>
          <p:nvSpPr>
            <p:cNvPr id="83975" name="Oval 91"/>
            <p:cNvSpPr>
              <a:spLocks noChangeArrowheads="1"/>
            </p:cNvSpPr>
            <p:nvPr/>
          </p:nvSpPr>
          <p:spPr bwMode="auto">
            <a:xfrm>
              <a:off x="2880" y="1488"/>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6" name="Oval 92"/>
            <p:cNvSpPr>
              <a:spLocks noChangeArrowheads="1"/>
            </p:cNvSpPr>
            <p:nvPr/>
          </p:nvSpPr>
          <p:spPr bwMode="auto">
            <a:xfrm>
              <a:off x="3984" y="1728"/>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7" name="Oval 93"/>
            <p:cNvSpPr>
              <a:spLocks noChangeArrowheads="1"/>
            </p:cNvSpPr>
            <p:nvPr/>
          </p:nvSpPr>
          <p:spPr bwMode="auto">
            <a:xfrm>
              <a:off x="4896" y="2016"/>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8" name="Oval 94"/>
            <p:cNvSpPr>
              <a:spLocks noChangeArrowheads="1"/>
            </p:cNvSpPr>
            <p:nvPr/>
          </p:nvSpPr>
          <p:spPr bwMode="auto">
            <a:xfrm>
              <a:off x="4272" y="2256"/>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9" name="Oval 95"/>
            <p:cNvSpPr>
              <a:spLocks noChangeArrowheads="1"/>
            </p:cNvSpPr>
            <p:nvPr/>
          </p:nvSpPr>
          <p:spPr bwMode="auto">
            <a:xfrm>
              <a:off x="3408" y="2544"/>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0" name="Oval 96"/>
            <p:cNvSpPr>
              <a:spLocks noChangeArrowheads="1"/>
            </p:cNvSpPr>
            <p:nvPr/>
          </p:nvSpPr>
          <p:spPr bwMode="auto">
            <a:xfrm>
              <a:off x="4560" y="2832"/>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1" name="Oval 97"/>
            <p:cNvSpPr>
              <a:spLocks noChangeArrowheads="1"/>
            </p:cNvSpPr>
            <p:nvPr/>
          </p:nvSpPr>
          <p:spPr bwMode="auto">
            <a:xfrm>
              <a:off x="3120" y="3072"/>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2" name="Oval 98"/>
            <p:cNvSpPr>
              <a:spLocks noChangeArrowheads="1"/>
            </p:cNvSpPr>
            <p:nvPr/>
          </p:nvSpPr>
          <p:spPr bwMode="auto">
            <a:xfrm>
              <a:off x="3696" y="3360"/>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最大团问题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mtClean="0"/>
              <a:t>最大团问题</a:t>
            </a:r>
          </a:p>
        </p:txBody>
      </p:sp>
      <p:graphicFrame>
        <p:nvGraphicFramePr>
          <p:cNvPr id="5122" name="Object 4"/>
          <p:cNvGraphicFramePr>
            <a:graphicFrameLocks noGrp="1" noChangeAspect="1"/>
          </p:cNvGraphicFramePr>
          <p:nvPr>
            <p:ph idx="1"/>
          </p:nvPr>
        </p:nvGraphicFramePr>
        <p:xfrm>
          <a:off x="838200" y="2057400"/>
          <a:ext cx="7162800" cy="3433763"/>
        </p:xfrm>
        <a:graphic>
          <a:graphicData uri="http://schemas.openxmlformats.org/presentationml/2006/ole">
            <mc:AlternateContent xmlns:mc="http://schemas.openxmlformats.org/markup-compatibility/2006">
              <mc:Choice xmlns:v="urn:schemas-microsoft-com:vml" Requires="v">
                <p:oleObj spid="_x0000_s5137" name="公式" r:id="rId3" imgW="3390840" imgH="1625400" progId="Equation.3">
                  <p:embed/>
                </p:oleObj>
              </mc:Choice>
              <mc:Fallback>
                <p:oleObj name="公式" r:id="rId3" imgW="3390840" imgH="1625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7162800" cy="343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914400" y="1371600"/>
            <a:ext cx="5791200" cy="2133600"/>
            <a:chOff x="576" y="864"/>
            <a:chExt cx="3648" cy="1344"/>
          </a:xfrm>
        </p:grpSpPr>
        <p:sp>
          <p:nvSpPr>
            <p:cNvPr id="5125" name="Line 7"/>
            <p:cNvSpPr>
              <a:spLocks noChangeShapeType="1"/>
            </p:cNvSpPr>
            <p:nvPr/>
          </p:nvSpPr>
          <p:spPr bwMode="auto">
            <a:xfrm>
              <a:off x="576" y="2208"/>
              <a:ext cx="220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AutoShape 8"/>
            <p:cNvSpPr>
              <a:spLocks noChangeArrowheads="1"/>
            </p:cNvSpPr>
            <p:nvPr/>
          </p:nvSpPr>
          <p:spPr bwMode="auto">
            <a:xfrm>
              <a:off x="2544" y="864"/>
              <a:ext cx="1632" cy="528"/>
            </a:xfrm>
            <a:prstGeom prst="wedgeEllipseCallout">
              <a:avLst>
                <a:gd name="adj1" fmla="val -53616"/>
                <a:gd name="adj2" fmla="val 203977"/>
              </a:avLst>
            </a:prstGeom>
            <a:noFill/>
            <a:ln w="952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5127" name="Text Box 9"/>
            <p:cNvSpPr txBox="1">
              <a:spLocks noChangeArrowheads="1"/>
            </p:cNvSpPr>
            <p:nvPr/>
          </p:nvSpPr>
          <p:spPr bwMode="auto">
            <a:xfrm>
              <a:off x="2688" y="912"/>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顶点ｕ，ｖ的连线构成Ｅ中的一条边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t>实例说明</a:t>
            </a:r>
          </a:p>
        </p:txBody>
      </p:sp>
      <p:sp>
        <p:nvSpPr>
          <p:cNvPr id="6148" name="Text Box 26"/>
          <p:cNvSpPr txBox="1">
            <a:spLocks noChangeArrowheads="1"/>
          </p:cNvSpPr>
          <p:nvPr/>
        </p:nvSpPr>
        <p:spPr bwMode="auto">
          <a:xfrm>
            <a:off x="1219200" y="44958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无向图Ｇ</a:t>
            </a:r>
          </a:p>
        </p:txBody>
      </p:sp>
      <p:grpSp>
        <p:nvGrpSpPr>
          <p:cNvPr id="6149" name="Group 28"/>
          <p:cNvGrpSpPr>
            <a:grpSpLocks/>
          </p:cNvGrpSpPr>
          <p:nvPr/>
        </p:nvGrpSpPr>
        <p:grpSpPr bwMode="auto">
          <a:xfrm>
            <a:off x="1295400" y="2667000"/>
            <a:ext cx="2895600" cy="1638300"/>
            <a:chOff x="816" y="1680"/>
            <a:chExt cx="1824" cy="1032"/>
          </a:xfrm>
        </p:grpSpPr>
        <p:grpSp>
          <p:nvGrpSpPr>
            <p:cNvPr id="6157" name="Group 25"/>
            <p:cNvGrpSpPr>
              <a:grpSpLocks/>
            </p:cNvGrpSpPr>
            <p:nvPr/>
          </p:nvGrpSpPr>
          <p:grpSpPr bwMode="auto">
            <a:xfrm>
              <a:off x="816" y="1680"/>
              <a:ext cx="1824" cy="1032"/>
              <a:chOff x="1488" y="1384"/>
              <a:chExt cx="1824" cy="1032"/>
            </a:xfrm>
          </p:grpSpPr>
          <p:grpSp>
            <p:nvGrpSpPr>
              <p:cNvPr id="6159" name="Group 6"/>
              <p:cNvGrpSpPr>
                <a:grpSpLocks/>
              </p:cNvGrpSpPr>
              <p:nvPr/>
            </p:nvGrpSpPr>
            <p:grpSpPr bwMode="auto">
              <a:xfrm>
                <a:off x="1488" y="1384"/>
                <a:ext cx="288" cy="296"/>
                <a:chOff x="1488" y="1384"/>
                <a:chExt cx="288" cy="296"/>
              </a:xfrm>
            </p:grpSpPr>
            <p:sp>
              <p:nvSpPr>
                <p:cNvPr id="6178" name="Oval 4"/>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9" name="Text Box 5"/>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１</a:t>
                  </a:r>
                </a:p>
              </p:txBody>
            </p:sp>
          </p:grpSp>
          <p:grpSp>
            <p:nvGrpSpPr>
              <p:cNvPr id="6160" name="Group 7"/>
              <p:cNvGrpSpPr>
                <a:grpSpLocks/>
              </p:cNvGrpSpPr>
              <p:nvPr/>
            </p:nvGrpSpPr>
            <p:grpSpPr bwMode="auto">
              <a:xfrm>
                <a:off x="1488" y="2112"/>
                <a:ext cx="288" cy="296"/>
                <a:chOff x="1488" y="1384"/>
                <a:chExt cx="288" cy="296"/>
              </a:xfrm>
            </p:grpSpPr>
            <p:sp>
              <p:nvSpPr>
                <p:cNvPr id="6176" name="Oval 8"/>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7" name="Text Box 9"/>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４</a:t>
                  </a:r>
                </a:p>
              </p:txBody>
            </p:sp>
          </p:grpSp>
          <p:grpSp>
            <p:nvGrpSpPr>
              <p:cNvPr id="6161" name="Group 10"/>
              <p:cNvGrpSpPr>
                <a:grpSpLocks/>
              </p:cNvGrpSpPr>
              <p:nvPr/>
            </p:nvGrpSpPr>
            <p:grpSpPr bwMode="auto">
              <a:xfrm>
                <a:off x="2256" y="1392"/>
                <a:ext cx="288" cy="296"/>
                <a:chOff x="1488" y="1384"/>
                <a:chExt cx="288" cy="296"/>
              </a:xfrm>
            </p:grpSpPr>
            <p:sp>
              <p:nvSpPr>
                <p:cNvPr id="6174" name="Oval 11"/>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5" name="Text Box 12"/>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２</a:t>
                  </a:r>
                </a:p>
              </p:txBody>
            </p:sp>
          </p:grpSp>
          <p:grpSp>
            <p:nvGrpSpPr>
              <p:cNvPr id="6162" name="Group 13"/>
              <p:cNvGrpSpPr>
                <a:grpSpLocks/>
              </p:cNvGrpSpPr>
              <p:nvPr/>
            </p:nvGrpSpPr>
            <p:grpSpPr bwMode="auto">
              <a:xfrm>
                <a:off x="2256" y="2120"/>
                <a:ext cx="288" cy="296"/>
                <a:chOff x="1488" y="1384"/>
                <a:chExt cx="288" cy="296"/>
              </a:xfrm>
            </p:grpSpPr>
            <p:sp>
              <p:nvSpPr>
                <p:cNvPr id="6172" name="Oval 14"/>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3" name="Text Box 15"/>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５</a:t>
                  </a:r>
                </a:p>
              </p:txBody>
            </p:sp>
          </p:grpSp>
          <p:grpSp>
            <p:nvGrpSpPr>
              <p:cNvPr id="6163" name="Group 16"/>
              <p:cNvGrpSpPr>
                <a:grpSpLocks/>
              </p:cNvGrpSpPr>
              <p:nvPr/>
            </p:nvGrpSpPr>
            <p:grpSpPr bwMode="auto">
              <a:xfrm>
                <a:off x="3024" y="1824"/>
                <a:ext cx="288" cy="296"/>
                <a:chOff x="1488" y="1384"/>
                <a:chExt cx="288" cy="296"/>
              </a:xfrm>
            </p:grpSpPr>
            <p:sp>
              <p:nvSpPr>
                <p:cNvPr id="6170" name="Oval 17"/>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1" name="Text Box 18"/>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３</a:t>
                  </a:r>
                </a:p>
              </p:txBody>
            </p:sp>
          </p:grpSp>
          <p:sp>
            <p:nvSpPr>
              <p:cNvPr id="6164" name="Line 19"/>
              <p:cNvSpPr>
                <a:spLocks noChangeShapeType="1"/>
              </p:cNvSpPr>
              <p:nvPr/>
            </p:nvSpPr>
            <p:spPr bwMode="auto">
              <a:xfrm>
                <a:off x="1776" y="153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20"/>
              <p:cNvSpPr>
                <a:spLocks noChangeShapeType="1"/>
              </p:cNvSpPr>
              <p:nvPr/>
            </p:nvSpPr>
            <p:spPr bwMode="auto">
              <a:xfrm>
                <a:off x="1776" y="225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21"/>
              <p:cNvSpPr>
                <a:spLocks noChangeShapeType="1"/>
              </p:cNvSpPr>
              <p:nvPr/>
            </p:nvSpPr>
            <p:spPr bwMode="auto">
              <a:xfrm>
                <a:off x="1632" y="16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22"/>
              <p:cNvSpPr>
                <a:spLocks noChangeShapeType="1"/>
              </p:cNvSpPr>
              <p:nvPr/>
            </p:nvSpPr>
            <p:spPr bwMode="auto">
              <a:xfrm>
                <a:off x="2400" y="16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Line 23"/>
              <p:cNvSpPr>
                <a:spLocks noChangeShapeType="1"/>
              </p:cNvSpPr>
              <p:nvPr/>
            </p:nvSpPr>
            <p:spPr bwMode="auto">
              <a:xfrm>
                <a:off x="2544" y="1584"/>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Line 24"/>
              <p:cNvSpPr>
                <a:spLocks noChangeShapeType="1"/>
              </p:cNvSpPr>
              <p:nvPr/>
            </p:nvSpPr>
            <p:spPr bwMode="auto">
              <a:xfrm flipV="1">
                <a:off x="2544" y="2064"/>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8" name="Line 27"/>
            <p:cNvSpPr>
              <a:spLocks noChangeShapeType="1"/>
            </p:cNvSpPr>
            <p:nvPr/>
          </p:nvSpPr>
          <p:spPr bwMode="auto">
            <a:xfrm>
              <a:off x="1056" y="1920"/>
              <a:ext cx="57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549" name="Text Box 29"/>
          <p:cNvSpPr txBox="1">
            <a:spLocks noChangeArrowheads="1"/>
          </p:cNvSpPr>
          <p:nvPr/>
        </p:nvSpPr>
        <p:spPr bwMode="auto">
          <a:xfrm>
            <a:off x="4495800" y="1752600"/>
            <a:ext cx="40386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Char char="•"/>
            </a:pPr>
            <a:r>
              <a:rPr lang="zh-CN" altLang="en-US" b="1"/>
              <a:t>　子集｛１，２｝是Ｇ大小为２的完全子图，但不是团；</a:t>
            </a:r>
          </a:p>
          <a:p>
            <a:pPr eaLnBrk="1" hangingPunct="1">
              <a:spcBef>
                <a:spcPct val="50000"/>
              </a:spcBef>
              <a:buFontTx/>
              <a:buChar char="•"/>
            </a:pPr>
            <a:r>
              <a:rPr lang="zh-CN" altLang="en-US" b="1"/>
              <a:t>　｛１，２，５｝，｛１，４，５｝和｛２，３，５｝是Ｇ的最大团</a:t>
            </a:r>
          </a:p>
        </p:txBody>
      </p:sp>
      <p:grpSp>
        <p:nvGrpSpPr>
          <p:cNvPr id="9" name="Group 34"/>
          <p:cNvGrpSpPr>
            <a:grpSpLocks/>
          </p:cNvGrpSpPr>
          <p:nvPr/>
        </p:nvGrpSpPr>
        <p:grpSpPr bwMode="auto">
          <a:xfrm>
            <a:off x="3581400" y="3886200"/>
            <a:ext cx="2819400" cy="2614613"/>
            <a:chOff x="2256" y="2448"/>
            <a:chExt cx="1776" cy="1647"/>
          </a:xfrm>
        </p:grpSpPr>
        <p:graphicFrame>
          <p:nvGraphicFramePr>
            <p:cNvPr id="6146" name="Object 30"/>
            <p:cNvGraphicFramePr>
              <a:graphicFrameLocks noChangeAspect="1"/>
            </p:cNvGraphicFramePr>
            <p:nvPr/>
          </p:nvGraphicFramePr>
          <p:xfrm flipH="1">
            <a:off x="2256" y="3024"/>
            <a:ext cx="442" cy="1071"/>
          </p:xfrm>
          <a:graphic>
            <a:graphicData uri="http://schemas.openxmlformats.org/presentationml/2006/ole">
              <mc:AlternateContent xmlns:mc="http://schemas.openxmlformats.org/markup-compatibility/2006">
                <mc:Choice xmlns:v="urn:schemas-microsoft-com:vml" Requires="v">
                  <p:oleObj spid="_x0000_s6189" r:id="rId3" imgW="1621800" imgH="3934080" progId="">
                    <p:embed/>
                  </p:oleObj>
                </mc:Choice>
                <mc:Fallback>
                  <p:oleObj r:id="rId3" imgW="1621800" imgH="393408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56" y="3024"/>
                          <a:ext cx="442" cy="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5" name="AutoShape 32"/>
            <p:cNvSpPr>
              <a:spLocks noChangeArrowheads="1"/>
            </p:cNvSpPr>
            <p:nvPr/>
          </p:nvSpPr>
          <p:spPr bwMode="auto">
            <a:xfrm>
              <a:off x="2544" y="2448"/>
              <a:ext cx="1488" cy="576"/>
            </a:xfrm>
            <a:prstGeom prst="cloudCallout">
              <a:avLst>
                <a:gd name="adj1" fmla="val -44356"/>
                <a:gd name="adj2" fmla="val 6996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156" name="Text Box 33"/>
            <p:cNvSpPr txBox="1">
              <a:spLocks noChangeArrowheads="1"/>
            </p:cNvSpPr>
            <p:nvPr/>
          </p:nvSpPr>
          <p:spPr bwMode="auto">
            <a:xfrm>
              <a:off x="2688" y="2544"/>
              <a:ext cx="13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为什么</a:t>
              </a:r>
              <a:r>
                <a:rPr lang="en-US" altLang="zh-CN" b="1">
                  <a:solidFill>
                    <a:srgbClr val="FF0000"/>
                  </a:solidFill>
                </a:rPr>
                <a:t>{1,2,3,5}</a:t>
              </a:r>
              <a:r>
                <a:rPr lang="zh-CN" altLang="en-US" b="1"/>
                <a:t>不是Ｇ的最大团？</a:t>
              </a:r>
            </a:p>
          </p:txBody>
        </p:sp>
      </p:grpSp>
      <p:grpSp>
        <p:nvGrpSpPr>
          <p:cNvPr id="10" name="Group 37"/>
          <p:cNvGrpSpPr>
            <a:grpSpLocks/>
          </p:cNvGrpSpPr>
          <p:nvPr/>
        </p:nvGrpSpPr>
        <p:grpSpPr bwMode="auto">
          <a:xfrm>
            <a:off x="5638800" y="4724400"/>
            <a:ext cx="2819400" cy="1174750"/>
            <a:chOff x="3552" y="2976"/>
            <a:chExt cx="1776" cy="740"/>
          </a:xfrm>
        </p:grpSpPr>
        <p:sp>
          <p:nvSpPr>
            <p:cNvPr id="6153" name="Text Box 35"/>
            <p:cNvSpPr txBox="1">
              <a:spLocks noChangeArrowheads="1"/>
            </p:cNvSpPr>
            <p:nvPr/>
          </p:nvSpPr>
          <p:spPr bwMode="auto">
            <a:xfrm>
              <a:off x="3552" y="3312"/>
              <a:ext cx="17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因为在Ｇ的边集合Ｅ中，不存在１、３之间的连线</a:t>
              </a:r>
            </a:p>
          </p:txBody>
        </p:sp>
        <p:sp>
          <p:nvSpPr>
            <p:cNvPr id="6154" name="Line 36"/>
            <p:cNvSpPr>
              <a:spLocks noChangeShapeType="1"/>
            </p:cNvSpPr>
            <p:nvPr/>
          </p:nvSpPr>
          <p:spPr bwMode="auto">
            <a:xfrm>
              <a:off x="3936" y="2976"/>
              <a:ext cx="240"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49"/>
                                        </p:tgtEl>
                                        <p:attrNameLst>
                                          <p:attrName>style.visibility</p:attrName>
                                        </p:attrNameLst>
                                      </p:cBhvr>
                                      <p:to>
                                        <p:strVal val="visible"/>
                                      </p:to>
                                    </p:set>
                                    <p:animEffect transition="in" filter="blinds(horizontal)">
                                      <p:cBhvr>
                                        <p:cTn id="7" dur="500"/>
                                        <p:tgtEl>
                                          <p:spTgt spid="107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骑士巡游问题</a:t>
            </a:r>
          </a:p>
        </p:txBody>
      </p:sp>
      <p:sp>
        <p:nvSpPr>
          <p:cNvPr id="27651" name="Rectangle 3"/>
          <p:cNvSpPr>
            <a:spLocks noGrp="1" noChangeArrowheads="1"/>
          </p:cNvSpPr>
          <p:nvPr>
            <p:ph type="body" sz="half" idx="1"/>
          </p:nvPr>
        </p:nvSpPr>
        <p:spPr>
          <a:xfrm>
            <a:off x="457200" y="1719263"/>
            <a:ext cx="4648200" cy="4411662"/>
          </a:xfrm>
        </p:spPr>
        <p:txBody>
          <a:bodyPr/>
          <a:lstStyle/>
          <a:p>
            <a:pPr eaLnBrk="1" hangingPunct="1"/>
            <a:r>
              <a:rPr lang="zh-CN" altLang="en-US" b="1" smtClean="0">
                <a:solidFill>
                  <a:srgbClr val="000099"/>
                </a:solidFill>
              </a:rPr>
              <a:t>骑士巡游问题</a:t>
            </a:r>
          </a:p>
          <a:p>
            <a:pPr lvl="1" eaLnBrk="1" hangingPunct="1"/>
            <a:r>
              <a:rPr lang="zh-CN" altLang="en-US" smtClean="0"/>
              <a:t>考虑国际象棋棋盘上某个位置的一匹马（骑士），它是否可以只走</a:t>
            </a:r>
            <a:r>
              <a:rPr lang="en-US" altLang="zh-CN" smtClean="0"/>
              <a:t>63</a:t>
            </a:r>
            <a:r>
              <a:rPr lang="zh-CN" altLang="en-US" smtClean="0"/>
              <a:t>步，正好走过除起点外的其他</a:t>
            </a:r>
            <a:r>
              <a:rPr lang="en-US" altLang="zh-CN" smtClean="0"/>
              <a:t>63</a:t>
            </a:r>
            <a:r>
              <a:rPr lang="zh-CN" altLang="en-US" smtClean="0"/>
              <a:t>个位置各一次？</a:t>
            </a:r>
          </a:p>
          <a:p>
            <a:pPr lvl="2" eaLnBrk="1" hangingPunct="1"/>
            <a:r>
              <a:rPr lang="zh-CN" altLang="en-US" sz="2500" smtClean="0"/>
              <a:t>请设计一个算法，找出该骑士的巡游路线。</a:t>
            </a:r>
          </a:p>
        </p:txBody>
      </p:sp>
      <p:grpSp>
        <p:nvGrpSpPr>
          <p:cNvPr id="27652" name="Group 4"/>
          <p:cNvGrpSpPr>
            <a:grpSpLocks/>
          </p:cNvGrpSpPr>
          <p:nvPr/>
        </p:nvGrpSpPr>
        <p:grpSpPr bwMode="auto">
          <a:xfrm>
            <a:off x="5181600" y="2590800"/>
            <a:ext cx="3048000" cy="3048000"/>
            <a:chOff x="912" y="1824"/>
            <a:chExt cx="1920" cy="1920"/>
          </a:xfrm>
        </p:grpSpPr>
        <p:grpSp>
          <p:nvGrpSpPr>
            <p:cNvPr id="27654" name="Group 5"/>
            <p:cNvGrpSpPr>
              <a:grpSpLocks/>
            </p:cNvGrpSpPr>
            <p:nvPr/>
          </p:nvGrpSpPr>
          <p:grpSpPr bwMode="auto">
            <a:xfrm>
              <a:off x="912" y="1824"/>
              <a:ext cx="480" cy="480"/>
              <a:chOff x="912" y="1824"/>
              <a:chExt cx="480" cy="480"/>
            </a:xfrm>
          </p:grpSpPr>
          <p:sp>
            <p:nvSpPr>
              <p:cNvPr id="27730"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31"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32"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33"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5" name="Group 10"/>
            <p:cNvGrpSpPr>
              <a:grpSpLocks/>
            </p:cNvGrpSpPr>
            <p:nvPr/>
          </p:nvGrpSpPr>
          <p:grpSpPr bwMode="auto">
            <a:xfrm>
              <a:off x="1392" y="1824"/>
              <a:ext cx="480" cy="480"/>
              <a:chOff x="912" y="1824"/>
              <a:chExt cx="480" cy="480"/>
            </a:xfrm>
          </p:grpSpPr>
          <p:sp>
            <p:nvSpPr>
              <p:cNvPr id="27726"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7"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8"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9"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6" name="Group 15"/>
            <p:cNvGrpSpPr>
              <a:grpSpLocks/>
            </p:cNvGrpSpPr>
            <p:nvPr/>
          </p:nvGrpSpPr>
          <p:grpSpPr bwMode="auto">
            <a:xfrm>
              <a:off x="1872" y="1824"/>
              <a:ext cx="480" cy="480"/>
              <a:chOff x="912" y="1824"/>
              <a:chExt cx="480" cy="480"/>
            </a:xfrm>
          </p:grpSpPr>
          <p:sp>
            <p:nvSpPr>
              <p:cNvPr id="27722"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3"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4"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5"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7" name="Group 20"/>
            <p:cNvGrpSpPr>
              <a:grpSpLocks/>
            </p:cNvGrpSpPr>
            <p:nvPr/>
          </p:nvGrpSpPr>
          <p:grpSpPr bwMode="auto">
            <a:xfrm>
              <a:off x="2352" y="1824"/>
              <a:ext cx="480" cy="480"/>
              <a:chOff x="912" y="1824"/>
              <a:chExt cx="480" cy="480"/>
            </a:xfrm>
          </p:grpSpPr>
          <p:sp>
            <p:nvSpPr>
              <p:cNvPr id="27718"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9"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0"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1"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8" name="Group 25"/>
            <p:cNvGrpSpPr>
              <a:grpSpLocks/>
            </p:cNvGrpSpPr>
            <p:nvPr/>
          </p:nvGrpSpPr>
          <p:grpSpPr bwMode="auto">
            <a:xfrm>
              <a:off x="912" y="2304"/>
              <a:ext cx="480" cy="480"/>
              <a:chOff x="912" y="1824"/>
              <a:chExt cx="480" cy="480"/>
            </a:xfrm>
          </p:grpSpPr>
          <p:sp>
            <p:nvSpPr>
              <p:cNvPr id="27714"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5"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6"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7"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9" name="Group 30"/>
            <p:cNvGrpSpPr>
              <a:grpSpLocks/>
            </p:cNvGrpSpPr>
            <p:nvPr/>
          </p:nvGrpSpPr>
          <p:grpSpPr bwMode="auto">
            <a:xfrm>
              <a:off x="1392" y="2304"/>
              <a:ext cx="480" cy="480"/>
              <a:chOff x="912" y="1824"/>
              <a:chExt cx="480" cy="480"/>
            </a:xfrm>
          </p:grpSpPr>
          <p:sp>
            <p:nvSpPr>
              <p:cNvPr id="27710"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1"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2"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3"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0" name="Group 35"/>
            <p:cNvGrpSpPr>
              <a:grpSpLocks/>
            </p:cNvGrpSpPr>
            <p:nvPr/>
          </p:nvGrpSpPr>
          <p:grpSpPr bwMode="auto">
            <a:xfrm>
              <a:off x="1872" y="2304"/>
              <a:ext cx="480" cy="480"/>
              <a:chOff x="912" y="1824"/>
              <a:chExt cx="480" cy="480"/>
            </a:xfrm>
          </p:grpSpPr>
          <p:sp>
            <p:nvSpPr>
              <p:cNvPr id="27706"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7"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8"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9"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1" name="Group 40"/>
            <p:cNvGrpSpPr>
              <a:grpSpLocks/>
            </p:cNvGrpSpPr>
            <p:nvPr/>
          </p:nvGrpSpPr>
          <p:grpSpPr bwMode="auto">
            <a:xfrm>
              <a:off x="2352" y="2304"/>
              <a:ext cx="480" cy="480"/>
              <a:chOff x="912" y="1824"/>
              <a:chExt cx="480" cy="480"/>
            </a:xfrm>
          </p:grpSpPr>
          <p:sp>
            <p:nvSpPr>
              <p:cNvPr id="27702"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3"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4"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5"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2" name="Group 45"/>
            <p:cNvGrpSpPr>
              <a:grpSpLocks/>
            </p:cNvGrpSpPr>
            <p:nvPr/>
          </p:nvGrpSpPr>
          <p:grpSpPr bwMode="auto">
            <a:xfrm>
              <a:off x="912" y="2784"/>
              <a:ext cx="480" cy="480"/>
              <a:chOff x="912" y="1824"/>
              <a:chExt cx="480" cy="480"/>
            </a:xfrm>
          </p:grpSpPr>
          <p:sp>
            <p:nvSpPr>
              <p:cNvPr id="27698"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9"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0"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1"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3" name="Group 50"/>
            <p:cNvGrpSpPr>
              <a:grpSpLocks/>
            </p:cNvGrpSpPr>
            <p:nvPr/>
          </p:nvGrpSpPr>
          <p:grpSpPr bwMode="auto">
            <a:xfrm>
              <a:off x="1392" y="2784"/>
              <a:ext cx="480" cy="480"/>
              <a:chOff x="912" y="1824"/>
              <a:chExt cx="480" cy="480"/>
            </a:xfrm>
          </p:grpSpPr>
          <p:sp>
            <p:nvSpPr>
              <p:cNvPr id="27694"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5"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6"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7"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4" name="Group 55"/>
            <p:cNvGrpSpPr>
              <a:grpSpLocks/>
            </p:cNvGrpSpPr>
            <p:nvPr/>
          </p:nvGrpSpPr>
          <p:grpSpPr bwMode="auto">
            <a:xfrm>
              <a:off x="1872" y="2784"/>
              <a:ext cx="480" cy="480"/>
              <a:chOff x="912" y="1824"/>
              <a:chExt cx="480" cy="480"/>
            </a:xfrm>
          </p:grpSpPr>
          <p:sp>
            <p:nvSpPr>
              <p:cNvPr id="27690"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1"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2"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3"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5" name="Group 60"/>
            <p:cNvGrpSpPr>
              <a:grpSpLocks/>
            </p:cNvGrpSpPr>
            <p:nvPr/>
          </p:nvGrpSpPr>
          <p:grpSpPr bwMode="auto">
            <a:xfrm>
              <a:off x="2352" y="2784"/>
              <a:ext cx="480" cy="480"/>
              <a:chOff x="912" y="1824"/>
              <a:chExt cx="480" cy="480"/>
            </a:xfrm>
          </p:grpSpPr>
          <p:sp>
            <p:nvSpPr>
              <p:cNvPr id="27686"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7"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8"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9"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6" name="Group 65"/>
            <p:cNvGrpSpPr>
              <a:grpSpLocks/>
            </p:cNvGrpSpPr>
            <p:nvPr/>
          </p:nvGrpSpPr>
          <p:grpSpPr bwMode="auto">
            <a:xfrm>
              <a:off x="912" y="3264"/>
              <a:ext cx="480" cy="480"/>
              <a:chOff x="912" y="1824"/>
              <a:chExt cx="480" cy="480"/>
            </a:xfrm>
          </p:grpSpPr>
          <p:sp>
            <p:nvSpPr>
              <p:cNvPr id="27682"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3"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4"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5"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7" name="Group 70"/>
            <p:cNvGrpSpPr>
              <a:grpSpLocks/>
            </p:cNvGrpSpPr>
            <p:nvPr/>
          </p:nvGrpSpPr>
          <p:grpSpPr bwMode="auto">
            <a:xfrm>
              <a:off x="1392" y="3264"/>
              <a:ext cx="480" cy="480"/>
              <a:chOff x="912" y="1824"/>
              <a:chExt cx="480" cy="480"/>
            </a:xfrm>
          </p:grpSpPr>
          <p:sp>
            <p:nvSpPr>
              <p:cNvPr id="27678"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9"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0"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1"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8" name="Group 75"/>
            <p:cNvGrpSpPr>
              <a:grpSpLocks/>
            </p:cNvGrpSpPr>
            <p:nvPr/>
          </p:nvGrpSpPr>
          <p:grpSpPr bwMode="auto">
            <a:xfrm>
              <a:off x="1872" y="3264"/>
              <a:ext cx="480" cy="480"/>
              <a:chOff x="912" y="1824"/>
              <a:chExt cx="480" cy="480"/>
            </a:xfrm>
          </p:grpSpPr>
          <p:sp>
            <p:nvSpPr>
              <p:cNvPr id="27674"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5"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6"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7"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9" name="Group 80"/>
            <p:cNvGrpSpPr>
              <a:grpSpLocks/>
            </p:cNvGrpSpPr>
            <p:nvPr/>
          </p:nvGrpSpPr>
          <p:grpSpPr bwMode="auto">
            <a:xfrm>
              <a:off x="2352" y="3264"/>
              <a:ext cx="480" cy="480"/>
              <a:chOff x="912" y="1824"/>
              <a:chExt cx="480" cy="480"/>
            </a:xfrm>
          </p:grpSpPr>
          <p:sp>
            <p:nvSpPr>
              <p:cNvPr id="27670"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1"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2"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3"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pic>
        <p:nvPicPr>
          <p:cNvPr id="27653" name="Picture 8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6553200" y="1371600"/>
            <a:ext cx="1093788" cy="1090613"/>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算法设计</a:t>
            </a:r>
          </a:p>
        </p:txBody>
      </p:sp>
      <p:sp>
        <p:nvSpPr>
          <p:cNvPr id="86019" name="Rectangle 3"/>
          <p:cNvSpPr>
            <a:spLocks noGrp="1" noChangeArrowheads="1"/>
          </p:cNvSpPr>
          <p:nvPr>
            <p:ph type="body" idx="1"/>
          </p:nvPr>
        </p:nvSpPr>
        <p:spPr>
          <a:xfrm>
            <a:off x="457200" y="1719263"/>
            <a:ext cx="8401050" cy="4905375"/>
          </a:xfrm>
        </p:spPr>
        <p:txBody>
          <a:bodyPr/>
          <a:lstStyle/>
          <a:p>
            <a:pPr eaLnBrk="1" hangingPunct="1"/>
            <a:r>
              <a:rPr lang="zh-CN" altLang="en-US" b="1" dirty="0" smtClean="0">
                <a:solidFill>
                  <a:srgbClr val="000099"/>
                </a:solidFill>
              </a:rPr>
              <a:t>算法设计</a:t>
            </a:r>
          </a:p>
          <a:p>
            <a:pPr lvl="1" eaLnBrk="1" hangingPunct="1"/>
            <a:r>
              <a:rPr lang="zh-CN" altLang="en-US" dirty="0" smtClean="0"/>
              <a:t>将最大团问题看成为图Ｇ顶点集Ｖ的子集选取问题</a:t>
            </a:r>
          </a:p>
          <a:p>
            <a:pPr lvl="2" eaLnBrk="1" hangingPunct="1"/>
            <a:r>
              <a:rPr lang="zh-CN" altLang="en-US" b="1" dirty="0" smtClean="0"/>
              <a:t>采用子集树来表示问题的解空间</a:t>
            </a:r>
          </a:p>
          <a:p>
            <a:pPr lvl="1" eaLnBrk="1" hangingPunct="1"/>
            <a:r>
              <a:rPr lang="zh-CN" altLang="en-US" dirty="0" smtClean="0"/>
              <a:t>剪枝函数设计</a:t>
            </a:r>
          </a:p>
          <a:p>
            <a:pPr lvl="2" eaLnBrk="1" hangingPunct="1"/>
            <a:r>
              <a:rPr lang="zh-CN" altLang="en-US" b="1" dirty="0" smtClean="0"/>
              <a:t>考虑新顶点同当前团中各顶点的连线是否在边集合Ｅ中</a:t>
            </a:r>
          </a:p>
          <a:p>
            <a:pPr lvl="2" eaLnBrk="1" hangingPunct="1"/>
            <a:r>
              <a:rPr lang="zh-CN" altLang="en-US" b="1" dirty="0" smtClean="0">
                <a:solidFill>
                  <a:srgbClr val="000099"/>
                </a:solidFill>
              </a:rPr>
              <a:t>考虑当前已获得完全子图中顶点的数</a:t>
            </a:r>
            <a:r>
              <a:rPr lang="en-US" altLang="zh-CN" b="1" dirty="0" err="1" smtClean="0">
                <a:solidFill>
                  <a:srgbClr val="000099"/>
                </a:solidFill>
              </a:rPr>
              <a:t>cn</a:t>
            </a:r>
            <a:r>
              <a:rPr lang="en-US" altLang="zh-CN" b="1" dirty="0" smtClean="0">
                <a:solidFill>
                  <a:srgbClr val="000099"/>
                </a:solidFill>
              </a:rPr>
              <a:t>(</a:t>
            </a:r>
            <a:r>
              <a:rPr lang="zh-CN" altLang="en-US" b="1" dirty="0" smtClean="0">
                <a:solidFill>
                  <a:srgbClr val="000099"/>
                </a:solidFill>
              </a:rPr>
              <a:t>假设目前已经分析过的顶点为</a:t>
            </a:r>
            <a:r>
              <a:rPr lang="en-US" altLang="zh-CN" b="1" dirty="0" err="1" smtClean="0">
                <a:solidFill>
                  <a:srgbClr val="000099"/>
                </a:solidFill>
              </a:rPr>
              <a:t>i</a:t>
            </a:r>
            <a:r>
              <a:rPr lang="zh-CN" altLang="en-US" b="1" dirty="0" smtClean="0">
                <a:solidFill>
                  <a:srgbClr val="000099"/>
                </a:solidFill>
              </a:rPr>
              <a:t>个</a:t>
            </a:r>
            <a:r>
              <a:rPr lang="en-US" altLang="zh-CN" b="1" dirty="0" smtClean="0">
                <a:solidFill>
                  <a:srgbClr val="000099"/>
                </a:solidFill>
              </a:rPr>
              <a:t>,</a:t>
            </a:r>
            <a:r>
              <a:rPr lang="zh-CN" altLang="en-US" b="1" dirty="0" smtClean="0">
                <a:solidFill>
                  <a:srgbClr val="FF0000"/>
                </a:solidFill>
              </a:rPr>
              <a:t>如果</a:t>
            </a:r>
            <a:r>
              <a:rPr lang="en-US" altLang="zh-CN" b="1" dirty="0" err="1" smtClean="0">
                <a:solidFill>
                  <a:srgbClr val="FF0000"/>
                </a:solidFill>
              </a:rPr>
              <a:t>cn</a:t>
            </a:r>
            <a:r>
              <a:rPr lang="en-US" altLang="zh-CN" b="1" dirty="0" smtClean="0">
                <a:solidFill>
                  <a:srgbClr val="FF0000"/>
                </a:solidFill>
              </a:rPr>
              <a:t>+(n-</a:t>
            </a:r>
            <a:r>
              <a:rPr lang="en-US" altLang="zh-CN" b="1" dirty="0" err="1" smtClean="0">
                <a:solidFill>
                  <a:srgbClr val="FF0000"/>
                </a:solidFill>
              </a:rPr>
              <a:t>i</a:t>
            </a:r>
            <a:r>
              <a:rPr lang="en-US" altLang="zh-CN" b="1" dirty="0" smtClean="0">
                <a:solidFill>
                  <a:srgbClr val="FF0000"/>
                </a:solidFill>
              </a:rPr>
              <a:t>)</a:t>
            </a:r>
            <a:r>
              <a:rPr lang="zh-CN" altLang="en-US" b="1" dirty="0" smtClean="0">
                <a:solidFill>
                  <a:srgbClr val="FF0000"/>
                </a:solidFill>
              </a:rPr>
              <a:t>要小于目前已经获得的最优解中的顶点数</a:t>
            </a:r>
            <a:r>
              <a:rPr lang="en-US" altLang="zh-CN" b="1" dirty="0" err="1" smtClean="0">
                <a:solidFill>
                  <a:srgbClr val="FF0000"/>
                </a:solidFill>
              </a:rPr>
              <a:t>bestn</a:t>
            </a:r>
            <a:r>
              <a:rPr lang="zh-CN" altLang="en-US" b="1" dirty="0" smtClean="0">
                <a:solidFill>
                  <a:srgbClr val="FF0000"/>
                </a:solidFill>
              </a:rPr>
              <a:t>的话</a:t>
            </a:r>
            <a:r>
              <a:rPr lang="en-US" altLang="zh-CN" b="1" dirty="0" smtClean="0">
                <a:solidFill>
                  <a:srgbClr val="FF0000"/>
                </a:solidFill>
              </a:rPr>
              <a:t>,</a:t>
            </a:r>
            <a:r>
              <a:rPr lang="zh-CN" altLang="en-US" b="1" dirty="0" smtClean="0">
                <a:solidFill>
                  <a:srgbClr val="FF0000"/>
                </a:solidFill>
              </a:rPr>
              <a:t>则说明以该顶点为根节点的子树中不会包含该问题的最优解</a:t>
            </a:r>
            <a:r>
              <a:rPr lang="en-US" altLang="zh-CN" b="1" dirty="0" smtClean="0">
                <a:solidFill>
                  <a:srgbClr val="000099"/>
                </a:solidFill>
              </a:rPr>
              <a:t>,</a:t>
            </a:r>
            <a:r>
              <a:rPr lang="zh-CN" altLang="en-US" b="1" dirty="0" smtClean="0">
                <a:solidFill>
                  <a:srgbClr val="000099"/>
                </a:solidFill>
              </a:rPr>
              <a:t>因此可以将该子树剪枝</a:t>
            </a:r>
            <a:r>
              <a:rPr lang="en-US" altLang="zh-CN" b="1" dirty="0" smtClean="0">
                <a:solidFill>
                  <a:srgbClr val="000099"/>
                </a:solidFill>
              </a:rPr>
              <a:t>.</a:t>
            </a:r>
            <a:endParaRPr lang="en-US" altLang="zh-CN" dirty="0" smtClean="0"/>
          </a:p>
          <a:p>
            <a:pPr lvl="1" eaLnBrk="1" hangingPunct="1"/>
            <a:r>
              <a:rPr lang="zh-CN" altLang="en-US" dirty="0" smtClean="0"/>
              <a:t>算法复杂性：</a:t>
            </a:r>
            <a:r>
              <a:rPr lang="en-US" altLang="zh-CN" dirty="0" smtClean="0"/>
              <a:t>O(n2</a:t>
            </a:r>
            <a:r>
              <a:rPr lang="en-US" altLang="zh-CN" baseline="30000" dirty="0" smtClean="0"/>
              <a:t>n</a:t>
            </a:r>
            <a:r>
              <a:rPr lang="en-US" altLang="zh-CN" dirty="0" smtClean="0"/>
              <a:t>)</a:t>
            </a:r>
          </a:p>
          <a:p>
            <a:pPr lvl="1" eaLnBrk="1" hangingPunct="1"/>
            <a:r>
              <a:rPr lang="zh-CN" altLang="en-US" dirty="0" smtClean="0"/>
              <a:t>算法流程</a:t>
            </a:r>
            <a:r>
              <a:rPr lang="en-US" altLang="zh-CN" dirty="0" smtClean="0"/>
              <a:t>(</a:t>
            </a:r>
            <a:r>
              <a:rPr lang="zh-CN" altLang="en-US" dirty="0" smtClean="0"/>
              <a:t>参看教材</a:t>
            </a:r>
            <a:r>
              <a:rPr lang="en-US" altLang="zh-CN" dirty="0" smtClean="0"/>
              <a:t>Page140-142)</a:t>
            </a:r>
            <a:endParaRPr lang="en-US" altLang="zh-CN"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图的ｍ着色问题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问题描述</a:t>
            </a:r>
          </a:p>
        </p:txBody>
      </p:sp>
      <p:sp>
        <p:nvSpPr>
          <p:cNvPr id="88067" name="Rectangle 3"/>
          <p:cNvSpPr>
            <a:spLocks noGrp="1" noChangeArrowheads="1"/>
          </p:cNvSpPr>
          <p:nvPr>
            <p:ph type="body" idx="1"/>
          </p:nvPr>
        </p:nvSpPr>
        <p:spPr/>
        <p:txBody>
          <a:bodyPr/>
          <a:lstStyle/>
          <a:p>
            <a:pPr eaLnBrk="1" hangingPunct="1"/>
            <a:r>
              <a:rPr lang="zh-CN" altLang="en-US" b="1" smtClean="0">
                <a:solidFill>
                  <a:srgbClr val="000099"/>
                </a:solidFill>
              </a:rPr>
              <a:t>图的</a:t>
            </a:r>
            <a:r>
              <a:rPr lang="en-US" altLang="zh-CN" b="1" smtClean="0">
                <a:solidFill>
                  <a:srgbClr val="000099"/>
                </a:solidFill>
              </a:rPr>
              <a:t>m</a:t>
            </a:r>
            <a:r>
              <a:rPr lang="zh-CN" altLang="en-US" b="1" smtClean="0">
                <a:solidFill>
                  <a:srgbClr val="000099"/>
                </a:solidFill>
              </a:rPr>
              <a:t>着色问题</a:t>
            </a:r>
          </a:p>
          <a:p>
            <a:pPr lvl="1" eaLnBrk="1" hangingPunct="1"/>
            <a:r>
              <a:rPr lang="zh-CN" altLang="en-US" smtClean="0"/>
              <a:t>问题描述：给定无向连通图</a:t>
            </a:r>
            <a:r>
              <a:rPr lang="en-US" altLang="zh-CN" smtClean="0"/>
              <a:t>G</a:t>
            </a:r>
            <a:r>
              <a:rPr lang="zh-CN" altLang="en-US" smtClean="0"/>
              <a:t>和</a:t>
            </a:r>
            <a:r>
              <a:rPr lang="en-US" altLang="zh-CN" smtClean="0"/>
              <a:t>m</a:t>
            </a:r>
            <a:r>
              <a:rPr lang="zh-CN" altLang="en-US" smtClean="0"/>
              <a:t>种不同的颜色。用这些颜色为图</a:t>
            </a:r>
            <a:r>
              <a:rPr lang="en-US" altLang="zh-CN" smtClean="0"/>
              <a:t>G</a:t>
            </a:r>
            <a:r>
              <a:rPr lang="zh-CN" altLang="en-US" smtClean="0"/>
              <a:t>的各个顶点着色，每个顶点着一种颜色。</a:t>
            </a:r>
            <a:r>
              <a:rPr lang="zh-CN" altLang="en-US" b="1" smtClean="0">
                <a:solidFill>
                  <a:srgbClr val="000099"/>
                </a:solidFill>
              </a:rPr>
              <a:t>是否存在一种着色方法，使得</a:t>
            </a:r>
            <a:r>
              <a:rPr lang="en-US" altLang="zh-CN" b="1" smtClean="0">
                <a:solidFill>
                  <a:srgbClr val="000099"/>
                </a:solidFill>
              </a:rPr>
              <a:t>G</a:t>
            </a:r>
            <a:r>
              <a:rPr lang="zh-CN" altLang="en-US" b="1" smtClean="0">
                <a:solidFill>
                  <a:srgbClr val="000099"/>
                </a:solidFill>
              </a:rPr>
              <a:t>中每条边的两个顶点着不同颜色。</a:t>
            </a:r>
          </a:p>
          <a:p>
            <a:pPr lvl="2" eaLnBrk="1" hangingPunct="1"/>
            <a:r>
              <a:rPr lang="zh-CN" altLang="en-US" smtClean="0"/>
              <a:t>如果一个图最少需要</a:t>
            </a:r>
            <a:r>
              <a:rPr lang="en-US" altLang="zh-CN" smtClean="0"/>
              <a:t>m</a:t>
            </a:r>
            <a:r>
              <a:rPr lang="zh-CN" altLang="en-US" smtClean="0"/>
              <a:t>种颜色才能满足上述要求，则称</a:t>
            </a:r>
            <a:r>
              <a:rPr lang="en-US" altLang="zh-CN" smtClean="0"/>
              <a:t>m</a:t>
            </a:r>
            <a:r>
              <a:rPr lang="zh-CN" altLang="en-US" smtClean="0"/>
              <a:t>为</a:t>
            </a:r>
            <a:r>
              <a:rPr lang="zh-CN" altLang="en-US" b="1" smtClean="0">
                <a:solidFill>
                  <a:srgbClr val="000099"/>
                </a:solidFill>
              </a:rPr>
              <a:t>图的色数</a:t>
            </a:r>
            <a:r>
              <a:rPr lang="zh-CN" altLang="en-US" smtClean="0"/>
              <a:t>。</a:t>
            </a:r>
          </a:p>
          <a:p>
            <a:pPr lvl="3" eaLnBrk="1" hangingPunct="1"/>
            <a:r>
              <a:rPr lang="zh-CN" altLang="en-US" smtClean="0"/>
              <a:t>求一个图的色数</a:t>
            </a:r>
            <a:r>
              <a:rPr lang="en-US" altLang="zh-CN" smtClean="0"/>
              <a:t>m</a:t>
            </a:r>
            <a:r>
              <a:rPr lang="zh-CN" altLang="en-US" smtClean="0"/>
              <a:t>的问题称为图的</a:t>
            </a:r>
            <a:r>
              <a:rPr lang="en-US" altLang="zh-CN" smtClean="0"/>
              <a:t>m</a:t>
            </a:r>
            <a:r>
              <a:rPr lang="zh-CN" altLang="en-US" smtClean="0"/>
              <a:t>可着色问题。</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可平面图</a:t>
            </a:r>
          </a:p>
        </p:txBody>
      </p:sp>
      <p:sp>
        <p:nvSpPr>
          <p:cNvPr id="89091" name="Rectangle 3"/>
          <p:cNvSpPr>
            <a:spLocks noGrp="1" noChangeArrowheads="1"/>
          </p:cNvSpPr>
          <p:nvPr>
            <p:ph type="body" idx="1"/>
          </p:nvPr>
        </p:nvSpPr>
        <p:spPr/>
        <p:txBody>
          <a:bodyPr/>
          <a:lstStyle/>
          <a:p>
            <a:pPr eaLnBrk="1" hangingPunct="1"/>
            <a:r>
              <a:rPr lang="zh-CN" altLang="en-US" b="1" smtClean="0">
                <a:solidFill>
                  <a:srgbClr val="000099"/>
                </a:solidFill>
              </a:rPr>
              <a:t>可平面图</a:t>
            </a:r>
          </a:p>
          <a:p>
            <a:pPr lvl="1" eaLnBrk="1" hangingPunct="1"/>
            <a:r>
              <a:rPr lang="zh-CN" altLang="en-US" smtClean="0"/>
              <a:t>如果一个图的所有顶点和边都能用某种方式画在平面上而且没有任何两条边相交，则称这个图是可平面图。</a:t>
            </a:r>
          </a:p>
          <a:p>
            <a:pPr lvl="2" eaLnBrk="1" hangingPunct="1"/>
            <a:r>
              <a:rPr lang="zh-CN" altLang="en-US" smtClean="0"/>
              <a:t>图的</a:t>
            </a:r>
            <a:r>
              <a:rPr lang="en-US" altLang="zh-CN" smtClean="0"/>
              <a:t>m</a:t>
            </a:r>
            <a:r>
              <a:rPr lang="zh-CN" altLang="en-US" smtClean="0"/>
              <a:t>可着色问题的特例：</a:t>
            </a:r>
            <a:r>
              <a:rPr lang="en-US" altLang="zh-CN" b="1" smtClean="0">
                <a:solidFill>
                  <a:srgbClr val="000099"/>
                </a:solidFill>
              </a:rPr>
              <a:t>4</a:t>
            </a:r>
            <a:r>
              <a:rPr lang="zh-CN" altLang="en-US" b="1" smtClean="0">
                <a:solidFill>
                  <a:srgbClr val="000099"/>
                </a:solidFill>
              </a:rPr>
              <a:t>色猜想</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smtClean="0"/>
              <a:t>4</a:t>
            </a:r>
            <a:r>
              <a:rPr lang="zh-CN" altLang="en-US" smtClean="0"/>
              <a:t>色猜想</a:t>
            </a:r>
          </a:p>
        </p:txBody>
      </p:sp>
      <p:sp>
        <p:nvSpPr>
          <p:cNvPr id="90115" name="Rectangle 3"/>
          <p:cNvSpPr>
            <a:spLocks noGrp="1" noChangeArrowheads="1"/>
          </p:cNvSpPr>
          <p:nvPr>
            <p:ph type="body" idx="1"/>
          </p:nvPr>
        </p:nvSpPr>
        <p:spPr>
          <a:xfrm>
            <a:off x="304800" y="1719263"/>
            <a:ext cx="4038600" cy="4411662"/>
          </a:xfrm>
        </p:spPr>
        <p:txBody>
          <a:bodyPr/>
          <a:lstStyle/>
          <a:p>
            <a:pPr eaLnBrk="1" hangingPunct="1">
              <a:lnSpc>
                <a:spcPct val="90000"/>
              </a:lnSpc>
            </a:pPr>
            <a:r>
              <a:rPr lang="zh-CN" altLang="en-US" b="1" smtClean="0">
                <a:solidFill>
                  <a:srgbClr val="000099"/>
                </a:solidFill>
              </a:rPr>
              <a:t>问题描述：</a:t>
            </a:r>
          </a:p>
          <a:p>
            <a:pPr lvl="1" eaLnBrk="1" hangingPunct="1">
              <a:lnSpc>
                <a:spcPct val="90000"/>
              </a:lnSpc>
            </a:pPr>
            <a:r>
              <a:rPr lang="zh-CN" altLang="en-US" smtClean="0"/>
              <a:t>在一个平面或球面上的任何地图，能够只用</a:t>
            </a:r>
            <a:r>
              <a:rPr lang="en-US" altLang="zh-CN" smtClean="0"/>
              <a:t>4</a:t>
            </a:r>
            <a:r>
              <a:rPr lang="zh-CN" altLang="en-US" smtClean="0"/>
              <a:t>种颜色着色，使相邻国家在地图上着不同的颜色。</a:t>
            </a:r>
          </a:p>
          <a:p>
            <a:pPr lvl="2" eaLnBrk="1" hangingPunct="1">
              <a:lnSpc>
                <a:spcPct val="90000"/>
              </a:lnSpc>
            </a:pPr>
            <a:r>
              <a:rPr lang="zh-CN" altLang="en-US" smtClean="0"/>
              <a:t>假设每个国家在地图上是单连通域；</a:t>
            </a:r>
          </a:p>
          <a:p>
            <a:pPr lvl="2" eaLnBrk="1" hangingPunct="1">
              <a:lnSpc>
                <a:spcPct val="90000"/>
              </a:lnSpc>
            </a:pPr>
            <a:r>
              <a:rPr lang="zh-CN" altLang="en-US" smtClean="0"/>
              <a:t>假设两个国家存在一段长度大于</a:t>
            </a:r>
            <a:r>
              <a:rPr lang="en-US" altLang="zh-CN" smtClean="0"/>
              <a:t>0</a:t>
            </a:r>
            <a:r>
              <a:rPr lang="zh-CN" altLang="en-US" smtClean="0"/>
              <a:t>的边界，而不是一个公共点；</a:t>
            </a:r>
          </a:p>
        </p:txBody>
      </p:sp>
      <p:pic>
        <p:nvPicPr>
          <p:cNvPr id="90116" name="Picture 4" descr="中华人民共和国地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62200"/>
            <a:ext cx="4495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说明</a:t>
            </a:r>
          </a:p>
        </p:txBody>
      </p:sp>
      <p:grpSp>
        <p:nvGrpSpPr>
          <p:cNvPr id="91139" name="Group 15"/>
          <p:cNvGrpSpPr>
            <a:grpSpLocks/>
          </p:cNvGrpSpPr>
          <p:nvPr/>
        </p:nvGrpSpPr>
        <p:grpSpPr bwMode="auto">
          <a:xfrm>
            <a:off x="1295400" y="2514600"/>
            <a:ext cx="2438400" cy="2362200"/>
            <a:chOff x="1008" y="1872"/>
            <a:chExt cx="1536" cy="1488"/>
          </a:xfrm>
        </p:grpSpPr>
        <p:sp>
          <p:nvSpPr>
            <p:cNvPr id="91167" name="Rectangle 4"/>
            <p:cNvSpPr>
              <a:spLocks noChangeArrowheads="1"/>
            </p:cNvSpPr>
            <p:nvPr/>
          </p:nvSpPr>
          <p:spPr bwMode="auto">
            <a:xfrm>
              <a:off x="1008" y="1872"/>
              <a:ext cx="1056" cy="76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8" name="Rectangle 5"/>
            <p:cNvSpPr>
              <a:spLocks noChangeArrowheads="1"/>
            </p:cNvSpPr>
            <p:nvPr/>
          </p:nvSpPr>
          <p:spPr bwMode="auto">
            <a:xfrm>
              <a:off x="2064" y="1872"/>
              <a:ext cx="480" cy="768"/>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9" name="Rectangle 6"/>
            <p:cNvSpPr>
              <a:spLocks noChangeArrowheads="1"/>
            </p:cNvSpPr>
            <p:nvPr/>
          </p:nvSpPr>
          <p:spPr bwMode="auto">
            <a:xfrm>
              <a:off x="1728" y="2256"/>
              <a:ext cx="672" cy="384"/>
            </a:xfrm>
            <a:prstGeom prst="rect">
              <a:avLst/>
            </a:prstGeom>
            <a:solidFill>
              <a:srgbClr val="3366FF"/>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70" name="Rectangle 7"/>
            <p:cNvSpPr>
              <a:spLocks noChangeArrowheads="1"/>
            </p:cNvSpPr>
            <p:nvPr/>
          </p:nvSpPr>
          <p:spPr bwMode="auto">
            <a:xfrm>
              <a:off x="1008" y="2640"/>
              <a:ext cx="1392" cy="720"/>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71" name="Rectangle 8"/>
            <p:cNvSpPr>
              <a:spLocks noChangeArrowheads="1"/>
            </p:cNvSpPr>
            <p:nvPr/>
          </p:nvSpPr>
          <p:spPr bwMode="auto">
            <a:xfrm>
              <a:off x="1728" y="2448"/>
              <a:ext cx="480" cy="288"/>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72" name="Text Box 10"/>
            <p:cNvSpPr txBox="1">
              <a:spLocks noChangeArrowheads="1"/>
            </p:cNvSpPr>
            <p:nvPr/>
          </p:nvSpPr>
          <p:spPr bwMode="auto">
            <a:xfrm>
              <a:off x="1824" y="24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1</a:t>
              </a:r>
            </a:p>
          </p:txBody>
        </p:sp>
        <p:sp>
          <p:nvSpPr>
            <p:cNvPr id="91173" name="Text Box 11"/>
            <p:cNvSpPr txBox="1">
              <a:spLocks noChangeArrowheads="1"/>
            </p:cNvSpPr>
            <p:nvPr/>
          </p:nvSpPr>
          <p:spPr bwMode="auto">
            <a:xfrm>
              <a:off x="2112" y="2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2</a:t>
              </a:r>
            </a:p>
          </p:txBody>
        </p:sp>
        <p:sp>
          <p:nvSpPr>
            <p:cNvPr id="91174" name="Text Box 12"/>
            <p:cNvSpPr txBox="1">
              <a:spLocks noChangeArrowheads="1"/>
            </p:cNvSpPr>
            <p:nvPr/>
          </p:nvSpPr>
          <p:spPr bwMode="auto">
            <a:xfrm>
              <a:off x="1200"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4</a:t>
              </a:r>
            </a:p>
          </p:txBody>
        </p:sp>
        <p:sp>
          <p:nvSpPr>
            <p:cNvPr id="91175" name="Text Box 13"/>
            <p:cNvSpPr txBox="1">
              <a:spLocks noChangeArrowheads="1"/>
            </p:cNvSpPr>
            <p:nvPr/>
          </p:nvSpPr>
          <p:spPr bwMode="auto">
            <a:xfrm>
              <a:off x="1296" y="28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3</a:t>
              </a:r>
            </a:p>
          </p:txBody>
        </p:sp>
        <p:sp>
          <p:nvSpPr>
            <p:cNvPr id="91176" name="Text Box 14"/>
            <p:cNvSpPr txBox="1">
              <a:spLocks noChangeArrowheads="1"/>
            </p:cNvSpPr>
            <p:nvPr/>
          </p:nvSpPr>
          <p:spPr bwMode="auto">
            <a:xfrm>
              <a:off x="2112"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5</a:t>
              </a:r>
            </a:p>
          </p:txBody>
        </p:sp>
      </p:grpSp>
      <p:grpSp>
        <p:nvGrpSpPr>
          <p:cNvPr id="91140" name="Group 39"/>
          <p:cNvGrpSpPr>
            <a:grpSpLocks/>
          </p:cNvGrpSpPr>
          <p:nvPr/>
        </p:nvGrpSpPr>
        <p:grpSpPr bwMode="auto">
          <a:xfrm>
            <a:off x="5181600" y="2286000"/>
            <a:ext cx="2057400" cy="2743200"/>
            <a:chOff x="3120" y="1632"/>
            <a:chExt cx="1296" cy="1728"/>
          </a:xfrm>
        </p:grpSpPr>
        <p:grpSp>
          <p:nvGrpSpPr>
            <p:cNvPr id="91144" name="Group 18"/>
            <p:cNvGrpSpPr>
              <a:grpSpLocks/>
            </p:cNvGrpSpPr>
            <p:nvPr/>
          </p:nvGrpSpPr>
          <p:grpSpPr bwMode="auto">
            <a:xfrm>
              <a:off x="3120" y="3024"/>
              <a:ext cx="336" cy="336"/>
              <a:chOff x="3024" y="3072"/>
              <a:chExt cx="336" cy="336"/>
            </a:xfrm>
          </p:grpSpPr>
          <p:sp>
            <p:nvSpPr>
              <p:cNvPr id="91165" name="Oval 16"/>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6" name="Text Box 17"/>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91145" name="Group 19"/>
            <p:cNvGrpSpPr>
              <a:grpSpLocks/>
            </p:cNvGrpSpPr>
            <p:nvPr/>
          </p:nvGrpSpPr>
          <p:grpSpPr bwMode="auto">
            <a:xfrm>
              <a:off x="3696" y="1632"/>
              <a:ext cx="336" cy="336"/>
              <a:chOff x="3024" y="3072"/>
              <a:chExt cx="336" cy="336"/>
            </a:xfrm>
          </p:grpSpPr>
          <p:sp>
            <p:nvSpPr>
              <p:cNvPr id="91163" name="Oval 20"/>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4" name="Text Box 21"/>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91146" name="Group 22"/>
            <p:cNvGrpSpPr>
              <a:grpSpLocks/>
            </p:cNvGrpSpPr>
            <p:nvPr/>
          </p:nvGrpSpPr>
          <p:grpSpPr bwMode="auto">
            <a:xfrm>
              <a:off x="3120" y="2304"/>
              <a:ext cx="336" cy="336"/>
              <a:chOff x="3024" y="3072"/>
              <a:chExt cx="336" cy="336"/>
            </a:xfrm>
          </p:grpSpPr>
          <p:sp>
            <p:nvSpPr>
              <p:cNvPr id="91161" name="Oval 23"/>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2" name="Text Box 24"/>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91147" name="Group 25"/>
            <p:cNvGrpSpPr>
              <a:grpSpLocks/>
            </p:cNvGrpSpPr>
            <p:nvPr/>
          </p:nvGrpSpPr>
          <p:grpSpPr bwMode="auto">
            <a:xfrm>
              <a:off x="3696" y="2304"/>
              <a:ext cx="336" cy="336"/>
              <a:chOff x="3024" y="3072"/>
              <a:chExt cx="336" cy="336"/>
            </a:xfrm>
          </p:grpSpPr>
          <p:sp>
            <p:nvSpPr>
              <p:cNvPr id="91159" name="Oval 26"/>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0" name="Text Box 27"/>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91148" name="Group 28"/>
            <p:cNvGrpSpPr>
              <a:grpSpLocks/>
            </p:cNvGrpSpPr>
            <p:nvPr/>
          </p:nvGrpSpPr>
          <p:grpSpPr bwMode="auto">
            <a:xfrm>
              <a:off x="3696" y="3024"/>
              <a:ext cx="336" cy="336"/>
              <a:chOff x="3024" y="3072"/>
              <a:chExt cx="336" cy="336"/>
            </a:xfrm>
          </p:grpSpPr>
          <p:sp>
            <p:nvSpPr>
              <p:cNvPr id="91157" name="Oval 29"/>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58" name="Text Box 30"/>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91149" name="Line 31"/>
            <p:cNvSpPr>
              <a:spLocks noChangeShapeType="1"/>
            </p:cNvSpPr>
            <p:nvPr/>
          </p:nvSpPr>
          <p:spPr bwMode="auto">
            <a:xfrm flipH="1">
              <a:off x="3312" y="1920"/>
              <a:ext cx="43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Line 32"/>
            <p:cNvSpPr>
              <a:spLocks noChangeShapeType="1"/>
            </p:cNvSpPr>
            <p:nvPr/>
          </p:nvSpPr>
          <p:spPr bwMode="auto">
            <a:xfrm>
              <a:off x="3264"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1" name="Line 33"/>
            <p:cNvSpPr>
              <a:spLocks noChangeShapeType="1"/>
            </p:cNvSpPr>
            <p:nvPr/>
          </p:nvSpPr>
          <p:spPr bwMode="auto">
            <a:xfrm>
              <a:off x="384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2" name="Line 34"/>
            <p:cNvSpPr>
              <a:spLocks noChangeShapeType="1"/>
            </p:cNvSpPr>
            <p:nvPr/>
          </p:nvSpPr>
          <p:spPr bwMode="auto">
            <a:xfrm>
              <a:off x="3840"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3" name="Line 35"/>
            <p:cNvSpPr>
              <a:spLocks noChangeShapeType="1"/>
            </p:cNvSpPr>
            <p:nvPr/>
          </p:nvSpPr>
          <p:spPr bwMode="auto">
            <a:xfrm>
              <a:off x="345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4" name="Line 36"/>
            <p:cNvSpPr>
              <a:spLocks noChangeShapeType="1"/>
            </p:cNvSpPr>
            <p:nvPr/>
          </p:nvSpPr>
          <p:spPr bwMode="auto">
            <a:xfrm>
              <a:off x="3456"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5" name="Line 37"/>
            <p:cNvSpPr>
              <a:spLocks noChangeShapeType="1"/>
            </p:cNvSpPr>
            <p:nvPr/>
          </p:nvSpPr>
          <p:spPr bwMode="auto">
            <a:xfrm>
              <a:off x="3408" y="2592"/>
              <a:ext cx="33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6" name="Freeform 38"/>
            <p:cNvSpPr>
              <a:spLocks/>
            </p:cNvSpPr>
            <p:nvPr/>
          </p:nvSpPr>
          <p:spPr bwMode="auto">
            <a:xfrm>
              <a:off x="4032" y="1872"/>
              <a:ext cx="384" cy="1344"/>
            </a:xfrm>
            <a:custGeom>
              <a:avLst/>
              <a:gdLst>
                <a:gd name="T0" fmla="*/ 0 w 384"/>
                <a:gd name="T1" fmla="*/ 1344 h 1344"/>
                <a:gd name="T2" fmla="*/ 384 w 384"/>
                <a:gd name="T3" fmla="*/ 576 h 1344"/>
                <a:gd name="T4" fmla="*/ 0 w 384"/>
                <a:gd name="T5" fmla="*/ 0 h 1344"/>
                <a:gd name="T6" fmla="*/ 0 60000 65536"/>
                <a:gd name="T7" fmla="*/ 0 60000 65536"/>
                <a:gd name="T8" fmla="*/ 0 60000 65536"/>
                <a:gd name="T9" fmla="*/ 0 w 384"/>
                <a:gd name="T10" fmla="*/ 0 h 1344"/>
                <a:gd name="T11" fmla="*/ 384 w 384"/>
                <a:gd name="T12" fmla="*/ 1344 h 1344"/>
              </a:gdLst>
              <a:ahLst/>
              <a:cxnLst>
                <a:cxn ang="T6">
                  <a:pos x="T0" y="T1"/>
                </a:cxn>
                <a:cxn ang="T7">
                  <a:pos x="T2" y="T3"/>
                </a:cxn>
                <a:cxn ang="T8">
                  <a:pos x="T4" y="T5"/>
                </a:cxn>
              </a:cxnLst>
              <a:rect l="T9" t="T10" r="T11" b="T12"/>
              <a:pathLst>
                <a:path w="384" h="1344">
                  <a:moveTo>
                    <a:pt x="0" y="1344"/>
                  </a:moveTo>
                  <a:cubicBezTo>
                    <a:pt x="192" y="1072"/>
                    <a:pt x="384" y="800"/>
                    <a:pt x="384" y="576"/>
                  </a:cubicBezTo>
                  <a:cubicBezTo>
                    <a:pt x="384" y="352"/>
                    <a:pt x="192" y="176"/>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91141" name="Line 40"/>
          <p:cNvSpPr>
            <a:spLocks noChangeShapeType="1"/>
          </p:cNvSpPr>
          <p:nvPr/>
        </p:nvSpPr>
        <p:spPr bwMode="auto">
          <a:xfrm>
            <a:off x="4343400" y="3733800"/>
            <a:ext cx="533400" cy="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1142" name="Text Box 41"/>
          <p:cNvSpPr txBox="1">
            <a:spLocks noChangeArrowheads="1"/>
          </p:cNvSpPr>
          <p:nvPr/>
        </p:nvSpPr>
        <p:spPr bwMode="auto">
          <a:xfrm>
            <a:off x="17526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t>地图</a:t>
            </a:r>
          </a:p>
        </p:txBody>
      </p:sp>
      <p:sp>
        <p:nvSpPr>
          <p:cNvPr id="91143" name="Text Box 42"/>
          <p:cNvSpPr txBox="1">
            <a:spLocks noChangeArrowheads="1"/>
          </p:cNvSpPr>
          <p:nvPr/>
        </p:nvSpPr>
        <p:spPr bwMode="auto">
          <a:xfrm>
            <a:off x="51054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t>相应的平面图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算法设计</a:t>
            </a:r>
          </a:p>
        </p:txBody>
      </p:sp>
      <p:sp>
        <p:nvSpPr>
          <p:cNvPr id="7172" name="Rectangle 3"/>
          <p:cNvSpPr>
            <a:spLocks noGrp="1" noChangeArrowheads="1"/>
          </p:cNvSpPr>
          <p:nvPr>
            <p:ph type="body" sz="half" idx="1"/>
          </p:nvPr>
        </p:nvSpPr>
        <p:spPr>
          <a:xfrm>
            <a:off x="457200" y="1719263"/>
            <a:ext cx="8305800" cy="1785937"/>
          </a:xfrm>
        </p:spPr>
        <p:txBody>
          <a:bodyPr/>
          <a:lstStyle/>
          <a:p>
            <a:pPr eaLnBrk="1" hangingPunct="1"/>
            <a:r>
              <a:rPr lang="zh-CN" altLang="en-US" sz="2600" b="1" smtClean="0">
                <a:solidFill>
                  <a:srgbClr val="000099"/>
                </a:solidFill>
              </a:rPr>
              <a:t>算法设计</a:t>
            </a:r>
          </a:p>
          <a:p>
            <a:pPr lvl="1" eaLnBrk="1" hangingPunct="1"/>
            <a:r>
              <a:rPr lang="zh-CN" altLang="en-US" sz="2200" smtClean="0"/>
              <a:t>对于给定的无向图</a:t>
            </a:r>
            <a:r>
              <a:rPr lang="en-US" altLang="zh-CN" sz="2200" smtClean="0"/>
              <a:t>G=</a:t>
            </a:r>
            <a:r>
              <a:rPr lang="zh-CN" altLang="en-US" sz="2200" smtClean="0"/>
              <a:t>（</a:t>
            </a:r>
            <a:r>
              <a:rPr lang="en-US" altLang="zh-CN" sz="2200" smtClean="0"/>
              <a:t>V</a:t>
            </a:r>
            <a:r>
              <a:rPr lang="zh-CN" altLang="en-US" sz="2200" smtClean="0"/>
              <a:t>，</a:t>
            </a:r>
            <a:r>
              <a:rPr lang="en-US" altLang="zh-CN" sz="2200" smtClean="0"/>
              <a:t>E</a:t>
            </a:r>
            <a:r>
              <a:rPr lang="zh-CN" altLang="en-US" sz="2200" smtClean="0"/>
              <a:t>）和</a:t>
            </a:r>
            <a:r>
              <a:rPr lang="en-US" altLang="zh-CN" sz="2200" smtClean="0"/>
              <a:t>m</a:t>
            </a:r>
            <a:r>
              <a:rPr lang="zh-CN" altLang="en-US" sz="2200" smtClean="0"/>
              <a:t>种颜色</a:t>
            </a:r>
          </a:p>
          <a:p>
            <a:pPr lvl="2" eaLnBrk="1" hangingPunct="1"/>
            <a:r>
              <a:rPr lang="zh-CN" altLang="en-US" sz="2100" b="1" smtClean="0">
                <a:solidFill>
                  <a:srgbClr val="000099"/>
                </a:solidFill>
              </a:rPr>
              <a:t>如果该图不是</a:t>
            </a:r>
            <a:r>
              <a:rPr lang="en-US" altLang="zh-CN" sz="2100" b="1" smtClean="0">
                <a:solidFill>
                  <a:srgbClr val="000099"/>
                </a:solidFill>
              </a:rPr>
              <a:t>m</a:t>
            </a:r>
            <a:r>
              <a:rPr lang="zh-CN" altLang="en-US" sz="2100" b="1" smtClean="0">
                <a:solidFill>
                  <a:srgbClr val="000099"/>
                </a:solidFill>
              </a:rPr>
              <a:t>可着色的</a:t>
            </a:r>
            <a:r>
              <a:rPr lang="en-US" altLang="zh-CN" sz="2100" smtClean="0"/>
              <a:t>——</a:t>
            </a:r>
            <a:r>
              <a:rPr lang="zh-CN" altLang="en-US" sz="2100" smtClean="0"/>
              <a:t>告之不可行；</a:t>
            </a:r>
          </a:p>
          <a:p>
            <a:pPr lvl="2" eaLnBrk="1" hangingPunct="1"/>
            <a:r>
              <a:rPr lang="zh-CN" altLang="en-US" sz="2100" b="1" smtClean="0">
                <a:solidFill>
                  <a:srgbClr val="000099"/>
                </a:solidFill>
              </a:rPr>
              <a:t>如果该图是</a:t>
            </a:r>
            <a:r>
              <a:rPr lang="en-US" altLang="zh-CN" sz="2100" b="1" smtClean="0">
                <a:solidFill>
                  <a:srgbClr val="000099"/>
                </a:solidFill>
              </a:rPr>
              <a:t>m</a:t>
            </a:r>
            <a:r>
              <a:rPr lang="zh-CN" altLang="en-US" sz="2100" b="1" smtClean="0">
                <a:solidFill>
                  <a:srgbClr val="000099"/>
                </a:solidFill>
              </a:rPr>
              <a:t>可着色的</a:t>
            </a:r>
            <a:r>
              <a:rPr lang="en-US" altLang="zh-CN" sz="2100" smtClean="0"/>
              <a:t>——</a:t>
            </a:r>
            <a:r>
              <a:rPr lang="zh-CN" altLang="en-US" sz="2100" smtClean="0"/>
              <a:t>给出所有不同的着色法；</a:t>
            </a:r>
          </a:p>
        </p:txBody>
      </p:sp>
      <p:graphicFrame>
        <p:nvGraphicFramePr>
          <p:cNvPr id="7170" name="Object 4"/>
          <p:cNvGraphicFramePr>
            <a:graphicFrameLocks noGrp="1" noChangeAspect="1"/>
          </p:cNvGraphicFramePr>
          <p:nvPr>
            <p:ph sz="half" idx="2"/>
          </p:nvPr>
        </p:nvGraphicFramePr>
        <p:xfrm>
          <a:off x="990600" y="3657600"/>
          <a:ext cx="6781800" cy="2284413"/>
        </p:xfrm>
        <a:graphic>
          <a:graphicData uri="http://schemas.openxmlformats.org/presentationml/2006/ole">
            <mc:AlternateContent xmlns:mc="http://schemas.openxmlformats.org/markup-compatibility/2006">
              <mc:Choice xmlns:v="urn:schemas-microsoft-com:vml" Requires="v">
                <p:oleObj spid="_x0000_s7182" name="公式" r:id="rId3" imgW="3543120" imgH="1193760" progId="Equation.3">
                  <p:embed/>
                </p:oleObj>
              </mc:Choice>
              <mc:Fallback>
                <p:oleObj name="公式" r:id="rId3" imgW="3543120" imgH="1193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657600"/>
                        <a:ext cx="67818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mtClean="0"/>
              <a:t>解空间的定义与组织</a:t>
            </a:r>
          </a:p>
        </p:txBody>
      </p:sp>
      <p:graphicFrame>
        <p:nvGraphicFramePr>
          <p:cNvPr id="8194" name="Object 4"/>
          <p:cNvGraphicFramePr>
            <a:graphicFrameLocks noGrp="1" noChangeAspect="1"/>
          </p:cNvGraphicFramePr>
          <p:nvPr>
            <p:ph idx="1"/>
          </p:nvPr>
        </p:nvGraphicFramePr>
        <p:xfrm>
          <a:off x="1066800" y="2438400"/>
          <a:ext cx="7162800" cy="2506663"/>
        </p:xfrm>
        <a:graphic>
          <a:graphicData uri="http://schemas.openxmlformats.org/presentationml/2006/ole">
            <mc:AlternateContent xmlns:mc="http://schemas.openxmlformats.org/markup-compatibility/2006">
              <mc:Choice xmlns:v="urn:schemas-microsoft-com:vml" Requires="v">
                <p:oleObj spid="_x0000_s8205" name="公式" r:id="rId3" imgW="3301920" imgH="1155600" progId="Equation.3">
                  <p:embed/>
                </p:oleObj>
              </mc:Choice>
              <mc:Fallback>
                <p:oleObj name="公式" r:id="rId3" imgW="3301920" imgH="11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7162800" cy="250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107"/>
          <p:cNvGrpSpPr>
            <a:grpSpLocks/>
          </p:cNvGrpSpPr>
          <p:nvPr/>
        </p:nvGrpSpPr>
        <p:grpSpPr bwMode="auto">
          <a:xfrm>
            <a:off x="0" y="1295400"/>
            <a:ext cx="8763000" cy="3962400"/>
            <a:chOff x="144" y="816"/>
            <a:chExt cx="5520" cy="2496"/>
          </a:xfrm>
        </p:grpSpPr>
        <p:grpSp>
          <p:nvGrpSpPr>
            <p:cNvPr id="92164" name="Group 94"/>
            <p:cNvGrpSpPr>
              <a:grpSpLocks/>
            </p:cNvGrpSpPr>
            <p:nvPr/>
          </p:nvGrpSpPr>
          <p:grpSpPr bwMode="auto">
            <a:xfrm>
              <a:off x="528" y="816"/>
              <a:ext cx="5136" cy="2496"/>
              <a:chOff x="288" y="816"/>
              <a:chExt cx="5136" cy="2496"/>
            </a:xfrm>
          </p:grpSpPr>
          <p:grpSp>
            <p:nvGrpSpPr>
              <p:cNvPr id="92177" name="Group 78"/>
              <p:cNvGrpSpPr>
                <a:grpSpLocks/>
              </p:cNvGrpSpPr>
              <p:nvPr/>
            </p:nvGrpSpPr>
            <p:grpSpPr bwMode="auto">
              <a:xfrm>
                <a:off x="288" y="2928"/>
                <a:ext cx="5136" cy="384"/>
                <a:chOff x="288" y="2928"/>
                <a:chExt cx="5136" cy="384"/>
              </a:xfrm>
            </p:grpSpPr>
            <p:grpSp>
              <p:nvGrpSpPr>
                <p:cNvPr id="92194" name="Group 11"/>
                <p:cNvGrpSpPr>
                  <a:grpSpLocks/>
                </p:cNvGrpSpPr>
                <p:nvPr/>
              </p:nvGrpSpPr>
              <p:grpSpPr bwMode="auto">
                <a:xfrm>
                  <a:off x="864" y="2928"/>
                  <a:ext cx="528" cy="384"/>
                  <a:chOff x="2160" y="912"/>
                  <a:chExt cx="528" cy="384"/>
                </a:xfrm>
              </p:grpSpPr>
              <p:sp>
                <p:nvSpPr>
                  <p:cNvPr id="92258" name="Oval 4"/>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9" name="Oval 5"/>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60" name="Oval 6"/>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61" name="Oval 7"/>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62" name="Line 8"/>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3" name="Line 9"/>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4" name="Line 10"/>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5" name="Group 12"/>
                <p:cNvGrpSpPr>
                  <a:grpSpLocks/>
                </p:cNvGrpSpPr>
                <p:nvPr/>
              </p:nvGrpSpPr>
              <p:grpSpPr bwMode="auto">
                <a:xfrm>
                  <a:off x="1440" y="2928"/>
                  <a:ext cx="528" cy="384"/>
                  <a:chOff x="2160" y="912"/>
                  <a:chExt cx="528" cy="384"/>
                </a:xfrm>
              </p:grpSpPr>
              <p:sp>
                <p:nvSpPr>
                  <p:cNvPr id="92251" name="Oval 13"/>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2" name="Oval 14"/>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3" name="Oval 15"/>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4" name="Oval 16"/>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5" name="Line 17"/>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6" name="Line 18"/>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7" name="Line 19"/>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6" name="Group 20"/>
                <p:cNvGrpSpPr>
                  <a:grpSpLocks/>
                </p:cNvGrpSpPr>
                <p:nvPr/>
              </p:nvGrpSpPr>
              <p:grpSpPr bwMode="auto">
                <a:xfrm>
                  <a:off x="2016" y="2928"/>
                  <a:ext cx="528" cy="384"/>
                  <a:chOff x="2160" y="912"/>
                  <a:chExt cx="528" cy="384"/>
                </a:xfrm>
              </p:grpSpPr>
              <p:sp>
                <p:nvSpPr>
                  <p:cNvPr id="92244" name="Oval 21"/>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5" name="Oval 22"/>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6" name="Oval 23"/>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7" name="Oval 24"/>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8" name="Line 25"/>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9" name="Line 26"/>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0" name="Line 27"/>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7" name="Group 28"/>
                <p:cNvGrpSpPr>
                  <a:grpSpLocks/>
                </p:cNvGrpSpPr>
                <p:nvPr/>
              </p:nvGrpSpPr>
              <p:grpSpPr bwMode="auto">
                <a:xfrm>
                  <a:off x="2592" y="2928"/>
                  <a:ext cx="528" cy="384"/>
                  <a:chOff x="2160" y="912"/>
                  <a:chExt cx="528" cy="384"/>
                </a:xfrm>
              </p:grpSpPr>
              <p:sp>
                <p:nvSpPr>
                  <p:cNvPr id="92237" name="Oval 29"/>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8" name="Oval 30"/>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9" name="Oval 31"/>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0" name="Oval 32"/>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1" name="Line 33"/>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2" name="Line 34"/>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3" name="Line 35"/>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8" name="Group 36"/>
                <p:cNvGrpSpPr>
                  <a:grpSpLocks/>
                </p:cNvGrpSpPr>
                <p:nvPr/>
              </p:nvGrpSpPr>
              <p:grpSpPr bwMode="auto">
                <a:xfrm>
                  <a:off x="3168" y="2928"/>
                  <a:ext cx="528" cy="384"/>
                  <a:chOff x="2160" y="912"/>
                  <a:chExt cx="528" cy="384"/>
                </a:xfrm>
              </p:grpSpPr>
              <p:sp>
                <p:nvSpPr>
                  <p:cNvPr id="92230" name="Oval 37"/>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1" name="Oval 38"/>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2" name="Oval 39"/>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3" name="Oval 40"/>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4" name="Line 41"/>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5" name="Line 42"/>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6" name="Line 43"/>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9" name="Group 44"/>
                <p:cNvGrpSpPr>
                  <a:grpSpLocks/>
                </p:cNvGrpSpPr>
                <p:nvPr/>
              </p:nvGrpSpPr>
              <p:grpSpPr bwMode="auto">
                <a:xfrm>
                  <a:off x="3744" y="2928"/>
                  <a:ext cx="528" cy="384"/>
                  <a:chOff x="2160" y="912"/>
                  <a:chExt cx="528" cy="384"/>
                </a:xfrm>
              </p:grpSpPr>
              <p:sp>
                <p:nvSpPr>
                  <p:cNvPr id="92223" name="Oval 45"/>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4" name="Oval 46"/>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5" name="Oval 47"/>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6" name="Oval 48"/>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7" name="Line 49"/>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8" name="Line 50"/>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9" name="Line 51"/>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200" name="Group 52"/>
                <p:cNvGrpSpPr>
                  <a:grpSpLocks/>
                </p:cNvGrpSpPr>
                <p:nvPr/>
              </p:nvGrpSpPr>
              <p:grpSpPr bwMode="auto">
                <a:xfrm>
                  <a:off x="4320" y="2928"/>
                  <a:ext cx="528" cy="384"/>
                  <a:chOff x="2160" y="912"/>
                  <a:chExt cx="528" cy="384"/>
                </a:xfrm>
              </p:grpSpPr>
              <p:sp>
                <p:nvSpPr>
                  <p:cNvPr id="92216" name="Oval 53"/>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7" name="Oval 54"/>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8" name="Oval 55"/>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9" name="Oval 56"/>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0" name="Line 57"/>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1" name="Line 58"/>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2" name="Line 59"/>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201" name="Group 60"/>
                <p:cNvGrpSpPr>
                  <a:grpSpLocks/>
                </p:cNvGrpSpPr>
                <p:nvPr/>
              </p:nvGrpSpPr>
              <p:grpSpPr bwMode="auto">
                <a:xfrm>
                  <a:off x="4896" y="2928"/>
                  <a:ext cx="528" cy="384"/>
                  <a:chOff x="2160" y="912"/>
                  <a:chExt cx="528" cy="384"/>
                </a:xfrm>
              </p:grpSpPr>
              <p:sp>
                <p:nvSpPr>
                  <p:cNvPr id="92209" name="Oval 61"/>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0" name="Oval 62"/>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1" name="Oval 63"/>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2" name="Oval 64"/>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3" name="Line 65"/>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4" name="Line 66"/>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5" name="Line 67"/>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02" name="Oval 69"/>
                <p:cNvSpPr>
                  <a:spLocks noChangeArrowheads="1"/>
                </p:cNvSpPr>
                <p:nvPr/>
              </p:nvSpPr>
              <p:spPr bwMode="auto">
                <a:xfrm>
                  <a:off x="288" y="316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3" name="Oval 70"/>
                <p:cNvSpPr>
                  <a:spLocks noChangeArrowheads="1"/>
                </p:cNvSpPr>
                <p:nvPr/>
              </p:nvSpPr>
              <p:spPr bwMode="auto">
                <a:xfrm>
                  <a:off x="480" y="292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4" name="Oval 71"/>
                <p:cNvSpPr>
                  <a:spLocks noChangeArrowheads="1"/>
                </p:cNvSpPr>
                <p:nvPr/>
              </p:nvSpPr>
              <p:spPr bwMode="auto">
                <a:xfrm>
                  <a:off x="480" y="316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5" name="Oval 72"/>
                <p:cNvSpPr>
                  <a:spLocks noChangeArrowheads="1"/>
                </p:cNvSpPr>
                <p:nvPr/>
              </p:nvSpPr>
              <p:spPr bwMode="auto">
                <a:xfrm>
                  <a:off x="672" y="316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6" name="Line 73"/>
                <p:cNvSpPr>
                  <a:spLocks noChangeShapeType="1"/>
                </p:cNvSpPr>
                <p:nvPr/>
              </p:nvSpPr>
              <p:spPr bwMode="auto">
                <a:xfrm flipH="1">
                  <a:off x="38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7" name="Line 74"/>
                <p:cNvSpPr>
                  <a:spLocks noChangeShapeType="1"/>
                </p:cNvSpPr>
                <p:nvPr/>
              </p:nvSpPr>
              <p:spPr bwMode="auto">
                <a:xfrm>
                  <a:off x="560" y="307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8" name="Line 75"/>
                <p:cNvSpPr>
                  <a:spLocks noChangeShapeType="1"/>
                </p:cNvSpPr>
                <p:nvPr/>
              </p:nvSpPr>
              <p:spPr bwMode="auto">
                <a:xfrm>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78" name="Oval 77"/>
              <p:cNvSpPr>
                <a:spLocks noChangeArrowheads="1"/>
              </p:cNvSpPr>
              <p:nvPr/>
            </p:nvSpPr>
            <p:spPr bwMode="auto">
              <a:xfrm>
                <a:off x="2704" y="816"/>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79" name="Oval 79"/>
              <p:cNvSpPr>
                <a:spLocks noChangeArrowheads="1"/>
              </p:cNvSpPr>
              <p:nvPr/>
            </p:nvSpPr>
            <p:spPr bwMode="auto">
              <a:xfrm>
                <a:off x="1008" y="2064"/>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80" name="Oval 80"/>
              <p:cNvSpPr>
                <a:spLocks noChangeArrowheads="1"/>
              </p:cNvSpPr>
              <p:nvPr/>
            </p:nvSpPr>
            <p:spPr bwMode="auto">
              <a:xfrm>
                <a:off x="2736" y="2064"/>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81" name="Oval 81"/>
              <p:cNvSpPr>
                <a:spLocks noChangeArrowheads="1"/>
              </p:cNvSpPr>
              <p:nvPr/>
            </p:nvSpPr>
            <p:spPr bwMode="auto">
              <a:xfrm>
                <a:off x="4464" y="2064"/>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82" name="Line 82"/>
              <p:cNvSpPr>
                <a:spLocks noChangeShapeType="1"/>
              </p:cNvSpPr>
              <p:nvPr/>
            </p:nvSpPr>
            <p:spPr bwMode="auto">
              <a:xfrm flipH="1">
                <a:off x="1104" y="960"/>
                <a:ext cx="168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3" name="Line 83"/>
              <p:cNvSpPr>
                <a:spLocks noChangeShapeType="1"/>
              </p:cNvSpPr>
              <p:nvPr/>
            </p:nvSpPr>
            <p:spPr bwMode="auto">
              <a:xfrm flipH="1">
                <a:off x="2783" y="960"/>
                <a:ext cx="1" cy="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4" name="Line 84"/>
              <p:cNvSpPr>
                <a:spLocks noChangeShapeType="1"/>
              </p:cNvSpPr>
              <p:nvPr/>
            </p:nvSpPr>
            <p:spPr bwMode="auto">
              <a:xfrm>
                <a:off x="2784" y="960"/>
                <a:ext cx="1728"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5" name="Line 85"/>
              <p:cNvSpPr>
                <a:spLocks noChangeShapeType="1"/>
              </p:cNvSpPr>
              <p:nvPr/>
            </p:nvSpPr>
            <p:spPr bwMode="auto">
              <a:xfrm flipH="1">
                <a:off x="528" y="2160"/>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6" name="Line 86"/>
              <p:cNvSpPr>
                <a:spLocks noChangeShapeType="1"/>
              </p:cNvSpPr>
              <p:nvPr/>
            </p:nvSpPr>
            <p:spPr bwMode="auto">
              <a:xfrm>
                <a:off x="1079" y="2215"/>
                <a:ext cx="25" cy="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7" name="Line 87"/>
              <p:cNvSpPr>
                <a:spLocks noChangeShapeType="1"/>
              </p:cNvSpPr>
              <p:nvPr/>
            </p:nvSpPr>
            <p:spPr bwMode="auto">
              <a:xfrm>
                <a:off x="1152" y="2160"/>
                <a:ext cx="52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8" name="Line 88"/>
              <p:cNvSpPr>
                <a:spLocks noChangeShapeType="1"/>
              </p:cNvSpPr>
              <p:nvPr/>
            </p:nvSpPr>
            <p:spPr bwMode="auto">
              <a:xfrm flipH="1">
                <a:off x="2256" y="2160"/>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9" name="Line 89"/>
              <p:cNvSpPr>
                <a:spLocks noChangeShapeType="1"/>
              </p:cNvSpPr>
              <p:nvPr/>
            </p:nvSpPr>
            <p:spPr bwMode="auto">
              <a:xfrm>
                <a:off x="2807" y="2215"/>
                <a:ext cx="25" cy="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0" name="Line 90"/>
              <p:cNvSpPr>
                <a:spLocks noChangeShapeType="1"/>
              </p:cNvSpPr>
              <p:nvPr/>
            </p:nvSpPr>
            <p:spPr bwMode="auto">
              <a:xfrm>
                <a:off x="2880" y="2160"/>
                <a:ext cx="52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1" name="Line 91"/>
              <p:cNvSpPr>
                <a:spLocks noChangeShapeType="1"/>
              </p:cNvSpPr>
              <p:nvPr/>
            </p:nvSpPr>
            <p:spPr bwMode="auto">
              <a:xfrm flipH="1">
                <a:off x="3984" y="2160"/>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2" name="Line 92"/>
              <p:cNvSpPr>
                <a:spLocks noChangeShapeType="1"/>
              </p:cNvSpPr>
              <p:nvPr/>
            </p:nvSpPr>
            <p:spPr bwMode="auto">
              <a:xfrm>
                <a:off x="4535" y="2215"/>
                <a:ext cx="25" cy="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3" name="Line 93"/>
              <p:cNvSpPr>
                <a:spLocks noChangeShapeType="1"/>
              </p:cNvSpPr>
              <p:nvPr/>
            </p:nvSpPr>
            <p:spPr bwMode="auto">
              <a:xfrm>
                <a:off x="4608" y="2160"/>
                <a:ext cx="52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65" name="Text Box 95"/>
            <p:cNvSpPr txBox="1">
              <a:spLocks noChangeArrowheads="1"/>
            </p:cNvSpPr>
            <p:nvPr/>
          </p:nvSpPr>
          <p:spPr bwMode="auto">
            <a:xfrm>
              <a:off x="1392" y="1248"/>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olidFill>
                    <a:srgbClr val="000099"/>
                  </a:solidFill>
                </a:rPr>
                <a:t>X[1]=1</a:t>
              </a:r>
            </a:p>
          </p:txBody>
        </p:sp>
        <p:sp>
          <p:nvSpPr>
            <p:cNvPr id="92166" name="Text Box 96"/>
            <p:cNvSpPr txBox="1">
              <a:spLocks noChangeArrowheads="1"/>
            </p:cNvSpPr>
            <p:nvPr/>
          </p:nvSpPr>
          <p:spPr bwMode="auto">
            <a:xfrm>
              <a:off x="336" y="2352"/>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rgbClr val="000099"/>
                  </a:solidFill>
                </a:rPr>
                <a:t>X[2]=1</a:t>
              </a:r>
            </a:p>
          </p:txBody>
        </p:sp>
        <p:sp>
          <p:nvSpPr>
            <p:cNvPr id="92167" name="Text Box 97"/>
            <p:cNvSpPr txBox="1">
              <a:spLocks noChangeArrowheads="1"/>
            </p:cNvSpPr>
            <p:nvPr/>
          </p:nvSpPr>
          <p:spPr bwMode="auto">
            <a:xfrm>
              <a:off x="144" y="288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b="1">
                  <a:solidFill>
                    <a:srgbClr val="000099"/>
                  </a:solidFill>
                </a:rPr>
                <a:t>X[3]=1</a:t>
              </a:r>
            </a:p>
          </p:txBody>
        </p:sp>
        <p:sp>
          <p:nvSpPr>
            <p:cNvPr id="92168" name="Text Box 98"/>
            <p:cNvSpPr txBox="1">
              <a:spLocks noChangeArrowheads="1"/>
            </p:cNvSpPr>
            <p:nvPr/>
          </p:nvSpPr>
          <p:spPr bwMode="auto">
            <a:xfrm>
              <a:off x="2256"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92169" name="Text Box 99"/>
            <p:cNvSpPr txBox="1">
              <a:spLocks noChangeArrowheads="1"/>
            </p:cNvSpPr>
            <p:nvPr/>
          </p:nvSpPr>
          <p:spPr bwMode="auto">
            <a:xfrm>
              <a:off x="2832"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92170" name="Text Box 100"/>
            <p:cNvSpPr txBox="1">
              <a:spLocks noChangeArrowheads="1"/>
            </p:cNvSpPr>
            <p:nvPr/>
          </p:nvSpPr>
          <p:spPr bwMode="auto">
            <a:xfrm>
              <a:off x="393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92171" name="Text Box 101"/>
            <p:cNvSpPr txBox="1">
              <a:spLocks noChangeArrowheads="1"/>
            </p:cNvSpPr>
            <p:nvPr/>
          </p:nvSpPr>
          <p:spPr bwMode="auto">
            <a:xfrm>
              <a:off x="91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92172" name="Text Box 102"/>
            <p:cNvSpPr txBox="1">
              <a:spLocks noChangeArrowheads="1"/>
            </p:cNvSpPr>
            <p:nvPr/>
          </p:nvSpPr>
          <p:spPr bwMode="auto">
            <a:xfrm>
              <a:off x="1152" y="24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92173" name="Text Box 103"/>
            <p:cNvSpPr txBox="1">
              <a:spLocks noChangeArrowheads="1"/>
            </p:cNvSpPr>
            <p:nvPr/>
          </p:nvSpPr>
          <p:spPr bwMode="auto">
            <a:xfrm>
              <a:off x="1632"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92174" name="Text Box 104"/>
            <p:cNvSpPr txBox="1">
              <a:spLocks noChangeArrowheads="1"/>
            </p:cNvSpPr>
            <p:nvPr/>
          </p:nvSpPr>
          <p:spPr bwMode="auto">
            <a:xfrm>
              <a:off x="528" y="2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400" b="1"/>
                <a:t>1</a:t>
              </a:r>
            </a:p>
          </p:txBody>
        </p:sp>
        <p:sp>
          <p:nvSpPr>
            <p:cNvPr id="92175" name="Text Box 105"/>
            <p:cNvSpPr txBox="1">
              <a:spLocks noChangeArrowheads="1"/>
            </p:cNvSpPr>
            <p:nvPr/>
          </p:nvSpPr>
          <p:spPr bwMode="auto">
            <a:xfrm>
              <a:off x="672" y="302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400" b="1"/>
                <a:t>2</a:t>
              </a:r>
            </a:p>
          </p:txBody>
        </p:sp>
        <p:sp>
          <p:nvSpPr>
            <p:cNvPr id="92176" name="Text Box 106"/>
            <p:cNvSpPr txBox="1">
              <a:spLocks noChangeArrowheads="1"/>
            </p:cNvSpPr>
            <p:nvPr/>
          </p:nvSpPr>
          <p:spPr bwMode="auto">
            <a:xfrm>
              <a:off x="864" y="2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400" b="1"/>
                <a:t>3</a:t>
              </a:r>
            </a:p>
          </p:txBody>
        </p:sp>
      </p:grpSp>
      <p:sp>
        <p:nvSpPr>
          <p:cNvPr id="92163" name="Text Box 108"/>
          <p:cNvSpPr txBox="1">
            <a:spLocks noChangeArrowheads="1"/>
          </p:cNvSpPr>
          <p:nvPr/>
        </p:nvSpPr>
        <p:spPr bwMode="auto">
          <a:xfrm>
            <a:off x="1828800" y="5638800"/>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n=3</a:t>
            </a:r>
            <a:r>
              <a:rPr lang="zh-CN" altLang="en-US" sz="2000" b="1">
                <a:solidFill>
                  <a:srgbClr val="000099"/>
                </a:solidFill>
              </a:rPr>
              <a:t>和</a:t>
            </a:r>
            <a:r>
              <a:rPr lang="en-US" altLang="zh-CN" sz="2000" b="1">
                <a:solidFill>
                  <a:srgbClr val="000099"/>
                </a:solidFill>
              </a:rPr>
              <a:t>m=3</a:t>
            </a:r>
            <a:r>
              <a:rPr lang="zh-CN" altLang="en-US" sz="2000" b="1">
                <a:solidFill>
                  <a:srgbClr val="000099"/>
                </a:solidFill>
              </a:rPr>
              <a:t>时的解空间树</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递归回溯</a:t>
            </a:r>
          </a:p>
        </p:txBody>
      </p:sp>
      <p:sp>
        <p:nvSpPr>
          <p:cNvPr id="93187" name="Rectangle 3"/>
          <p:cNvSpPr>
            <a:spLocks noGrp="1" noChangeArrowheads="1"/>
          </p:cNvSpPr>
          <p:nvPr>
            <p:ph type="body" idx="1"/>
          </p:nvPr>
        </p:nvSpPr>
        <p:spPr>
          <a:xfrm>
            <a:off x="457200" y="1719263"/>
            <a:ext cx="8458200" cy="4411662"/>
          </a:xfrm>
        </p:spPr>
        <p:txBody>
          <a:bodyPr/>
          <a:lstStyle/>
          <a:p>
            <a:pPr eaLnBrk="1" hangingPunct="1">
              <a:lnSpc>
                <a:spcPct val="90000"/>
              </a:lnSpc>
            </a:pPr>
            <a:r>
              <a:rPr lang="zh-CN" altLang="en-US" smtClean="0"/>
              <a:t>在递归回溯过程中</a:t>
            </a:r>
          </a:p>
          <a:p>
            <a:pPr lvl="1" eaLnBrk="1" hangingPunct="1">
              <a:lnSpc>
                <a:spcPct val="90000"/>
              </a:lnSpc>
            </a:pPr>
            <a:r>
              <a:rPr lang="zh-CN" altLang="en-US" b="1" smtClean="0">
                <a:solidFill>
                  <a:srgbClr val="000099"/>
                </a:solidFill>
              </a:rPr>
              <a:t>当</a:t>
            </a:r>
            <a:r>
              <a:rPr lang="en-US" altLang="zh-CN" b="1" smtClean="0">
                <a:solidFill>
                  <a:srgbClr val="000099"/>
                </a:solidFill>
              </a:rPr>
              <a:t>i&gt;n</a:t>
            </a:r>
            <a:r>
              <a:rPr lang="zh-CN" altLang="en-US" b="1" smtClean="0">
                <a:solidFill>
                  <a:srgbClr val="000099"/>
                </a:solidFill>
              </a:rPr>
              <a:t>，表示算法搜索到叶结点</a:t>
            </a:r>
          </a:p>
          <a:p>
            <a:pPr lvl="2" eaLnBrk="1" hangingPunct="1">
              <a:lnSpc>
                <a:spcPct val="90000"/>
              </a:lnSpc>
            </a:pPr>
            <a:r>
              <a:rPr lang="zh-CN" altLang="en-US" smtClean="0"/>
              <a:t>得到一个新的方案，当前找到的</a:t>
            </a:r>
            <a:r>
              <a:rPr lang="en-US" altLang="zh-CN" smtClean="0"/>
              <a:t>m</a:t>
            </a:r>
            <a:r>
              <a:rPr lang="zh-CN" altLang="en-US" smtClean="0"/>
              <a:t>可着色方案数加</a:t>
            </a:r>
            <a:r>
              <a:rPr lang="en-US" altLang="zh-CN" smtClean="0"/>
              <a:t>1</a:t>
            </a:r>
            <a:r>
              <a:rPr lang="zh-CN" altLang="en-US" smtClean="0"/>
              <a:t>；</a:t>
            </a:r>
          </a:p>
          <a:p>
            <a:pPr lvl="1" eaLnBrk="1" hangingPunct="1">
              <a:lnSpc>
                <a:spcPct val="90000"/>
              </a:lnSpc>
            </a:pPr>
            <a:r>
              <a:rPr lang="zh-CN" altLang="en-US" b="1" smtClean="0">
                <a:solidFill>
                  <a:srgbClr val="000099"/>
                </a:solidFill>
              </a:rPr>
              <a:t>当</a:t>
            </a:r>
            <a:r>
              <a:rPr lang="en-US" altLang="zh-CN" b="1" smtClean="0">
                <a:solidFill>
                  <a:srgbClr val="000099"/>
                </a:solidFill>
              </a:rPr>
              <a:t>i</a:t>
            </a:r>
            <a:r>
              <a:rPr lang="en-US" altLang="zh-CN" b="1" smtClean="0">
                <a:solidFill>
                  <a:srgbClr val="000099"/>
                </a:solidFill>
                <a:cs typeface="Arial" charset="0"/>
              </a:rPr>
              <a:t>≤n</a:t>
            </a:r>
            <a:r>
              <a:rPr lang="zh-CN" altLang="en-US" b="1" smtClean="0">
                <a:solidFill>
                  <a:srgbClr val="000099"/>
                </a:solidFill>
                <a:cs typeface="Arial" charset="0"/>
              </a:rPr>
              <a:t>时，表示当前扩展结点为结空间树的内部结点，该结点有</a:t>
            </a:r>
            <a:r>
              <a:rPr lang="en-US" altLang="zh-CN" b="1" smtClean="0">
                <a:solidFill>
                  <a:srgbClr val="000099"/>
                </a:solidFill>
                <a:cs typeface="Arial" charset="0"/>
              </a:rPr>
              <a:t>x[i]=1,2,…,m</a:t>
            </a:r>
            <a:r>
              <a:rPr lang="zh-CN" altLang="en-US" b="1" smtClean="0">
                <a:solidFill>
                  <a:srgbClr val="000099"/>
                </a:solidFill>
                <a:cs typeface="Arial" charset="0"/>
              </a:rPr>
              <a:t>共</a:t>
            </a:r>
            <a:r>
              <a:rPr lang="en-US" altLang="zh-CN" b="1" smtClean="0">
                <a:solidFill>
                  <a:srgbClr val="000099"/>
                </a:solidFill>
                <a:cs typeface="Arial" charset="0"/>
              </a:rPr>
              <a:t>m</a:t>
            </a:r>
            <a:r>
              <a:rPr lang="zh-CN" altLang="en-US" b="1" smtClean="0">
                <a:solidFill>
                  <a:srgbClr val="000099"/>
                </a:solidFill>
                <a:cs typeface="Arial" charset="0"/>
              </a:rPr>
              <a:t>个子结点</a:t>
            </a:r>
          </a:p>
          <a:p>
            <a:pPr lvl="2" eaLnBrk="1" hangingPunct="1">
              <a:lnSpc>
                <a:spcPct val="90000"/>
              </a:lnSpc>
            </a:pPr>
            <a:r>
              <a:rPr lang="zh-CN" altLang="en-US" smtClean="0">
                <a:cs typeface="Arial" charset="0"/>
              </a:rPr>
              <a:t>对该结点的每一个子结点，</a:t>
            </a:r>
            <a:r>
              <a:rPr lang="zh-CN" altLang="en-US" b="1" smtClean="0">
                <a:solidFill>
                  <a:srgbClr val="000099"/>
                </a:solidFill>
                <a:cs typeface="Arial" charset="0"/>
              </a:rPr>
              <a:t>根据邻接矩阵</a:t>
            </a:r>
            <a:r>
              <a:rPr lang="en-US" altLang="zh-CN" b="1" smtClean="0">
                <a:solidFill>
                  <a:srgbClr val="000099"/>
                </a:solidFill>
                <a:cs typeface="Arial" charset="0"/>
              </a:rPr>
              <a:t>a</a:t>
            </a:r>
            <a:r>
              <a:rPr lang="zh-CN" altLang="en-US" b="1" smtClean="0">
                <a:solidFill>
                  <a:srgbClr val="000099"/>
                </a:solidFill>
                <a:cs typeface="Arial" charset="0"/>
              </a:rPr>
              <a:t>和两个顶点的着色，判断其可行性</a:t>
            </a:r>
            <a:r>
              <a:rPr lang="zh-CN" altLang="en-US" smtClean="0">
                <a:cs typeface="Arial" charset="0"/>
              </a:rPr>
              <a:t>；</a:t>
            </a:r>
          </a:p>
          <a:p>
            <a:pPr lvl="3" eaLnBrk="1" hangingPunct="1">
              <a:lnSpc>
                <a:spcPct val="90000"/>
              </a:lnSpc>
            </a:pPr>
            <a:r>
              <a:rPr lang="zh-CN" altLang="en-US" b="1" smtClean="0">
                <a:solidFill>
                  <a:schemeClr val="hlink"/>
                </a:solidFill>
                <a:cs typeface="Arial" charset="0"/>
              </a:rPr>
              <a:t>如果可行</a:t>
            </a:r>
            <a:r>
              <a:rPr lang="zh-CN" altLang="en-US" smtClean="0">
                <a:cs typeface="Arial" charset="0"/>
              </a:rPr>
              <a:t>，继续按深度优先方式递归地对可行子树进行搜索；</a:t>
            </a:r>
          </a:p>
          <a:p>
            <a:pPr lvl="3" eaLnBrk="1" hangingPunct="1">
              <a:lnSpc>
                <a:spcPct val="90000"/>
              </a:lnSpc>
            </a:pPr>
            <a:r>
              <a:rPr lang="zh-CN" altLang="en-US" b="1" smtClean="0">
                <a:solidFill>
                  <a:srgbClr val="FF0000"/>
                </a:solidFill>
                <a:cs typeface="Arial" charset="0"/>
              </a:rPr>
              <a:t>否则</a:t>
            </a:r>
            <a:r>
              <a:rPr lang="zh-CN" altLang="en-US" smtClean="0">
                <a:cs typeface="Arial" charset="0"/>
              </a:rPr>
              <a:t>，将以该子结点为根结点的子树中的所有结点都设置为死结点，算法回溯到为活结点的最近的父结点处继续按深度优先方式进行搜索；</a:t>
            </a:r>
          </a:p>
        </p:txBody>
      </p:sp>
      <p:grpSp>
        <p:nvGrpSpPr>
          <p:cNvPr id="2" name="Group 8"/>
          <p:cNvGrpSpPr>
            <a:grpSpLocks/>
          </p:cNvGrpSpPr>
          <p:nvPr/>
        </p:nvGrpSpPr>
        <p:grpSpPr bwMode="auto">
          <a:xfrm>
            <a:off x="1600200" y="4191000"/>
            <a:ext cx="7086600" cy="2073275"/>
            <a:chOff x="1008" y="2640"/>
            <a:chExt cx="4464" cy="1306"/>
          </a:xfrm>
        </p:grpSpPr>
        <p:sp>
          <p:nvSpPr>
            <p:cNvPr id="93189" name="Line 4"/>
            <p:cNvSpPr>
              <a:spLocks noChangeShapeType="1"/>
            </p:cNvSpPr>
            <p:nvPr/>
          </p:nvSpPr>
          <p:spPr bwMode="auto">
            <a:xfrm>
              <a:off x="3264" y="2640"/>
              <a:ext cx="220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0" name="Line 5"/>
            <p:cNvSpPr>
              <a:spLocks noChangeShapeType="1"/>
            </p:cNvSpPr>
            <p:nvPr/>
          </p:nvSpPr>
          <p:spPr bwMode="auto">
            <a:xfrm>
              <a:off x="1008" y="2832"/>
              <a:ext cx="158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flipH="1" flipV="1">
              <a:off x="3696" y="2688"/>
              <a:ext cx="240" cy="1008"/>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2" name="Text Box 7"/>
            <p:cNvSpPr txBox="1">
              <a:spLocks noChangeArrowheads="1"/>
            </p:cNvSpPr>
            <p:nvPr/>
          </p:nvSpPr>
          <p:spPr bwMode="auto">
            <a:xfrm>
              <a:off x="3456" y="3696"/>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剪枝函数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2286000" y="984250"/>
            <a:ext cx="4953000" cy="3541713"/>
            <a:chOff x="2160" y="336"/>
            <a:chExt cx="2736" cy="2056"/>
          </a:xfrm>
        </p:grpSpPr>
        <p:sp>
          <p:nvSpPr>
            <p:cNvPr id="182275" name="Text Box 3"/>
            <p:cNvSpPr txBox="1">
              <a:spLocks noChangeArrowheads="1"/>
            </p:cNvSpPr>
            <p:nvPr/>
          </p:nvSpPr>
          <p:spPr bwMode="auto">
            <a:xfrm>
              <a:off x="2160" y="744"/>
              <a:ext cx="2736" cy="164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a:solidFill>
                  <a:schemeClr val="bg1"/>
                </a:solidFill>
                <a:latin typeface="Times New Roman" pitchFamily="18" charset="0"/>
                <a:ea typeface="幼圆" pitchFamily="49" charset="-122"/>
              </a:endParaRPr>
            </a:p>
            <a:p>
              <a:pPr>
                <a:defRPr/>
              </a:pPr>
              <a:r>
                <a:rPr lang="en-US" altLang="zh-CN" sz="3600">
                  <a:solidFill>
                    <a:schemeClr val="bg1"/>
                  </a:solidFill>
                </a:rPr>
                <a:t>	</a:t>
              </a:r>
            </a:p>
            <a:p>
              <a:pPr>
                <a:defRPr/>
              </a:pPr>
              <a:r>
                <a:rPr lang="en-US" altLang="zh-CN" sz="3600">
                  <a:solidFill>
                    <a:schemeClr val="bg1"/>
                  </a:solidFill>
                </a:rPr>
                <a:t>	</a:t>
              </a:r>
              <a:r>
                <a:rPr lang="zh-CN" altLang="en-US" sz="3600" b="1">
                  <a:solidFill>
                    <a:schemeClr val="bg1"/>
                  </a:solidFill>
                </a:rPr>
                <a:t>骑士巡游问题</a:t>
              </a:r>
            </a:p>
            <a:p>
              <a:pPr>
                <a:defRPr/>
              </a:pPr>
              <a:r>
                <a:rPr lang="zh-CN" altLang="en-US" sz="3600" b="1">
                  <a:solidFill>
                    <a:schemeClr val="bg1"/>
                  </a:solidFill>
                </a:rPr>
                <a:t>	</a:t>
              </a:r>
              <a:r>
                <a:rPr lang="zh-CN" altLang="en-US" sz="3600" b="1">
                  <a:solidFill>
                    <a:srgbClr val="FF0000"/>
                  </a:solidFill>
                </a:rPr>
                <a:t>青蛙换位问题</a:t>
              </a:r>
            </a:p>
            <a:p>
              <a:pPr algn="ctr">
                <a:spcBef>
                  <a:spcPct val="50000"/>
                </a:spcBef>
                <a:defRPr/>
              </a:pPr>
              <a:endParaRPr lang="en-US" altLang="zh-CN" sz="3600" b="1">
                <a:solidFill>
                  <a:srgbClr val="FF0000"/>
                </a:solidFill>
              </a:endParaRPr>
            </a:p>
          </p:txBody>
        </p:sp>
        <p:sp>
          <p:nvSpPr>
            <p:cNvPr id="28676"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8677"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8"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算法实现</a:t>
            </a:r>
          </a:p>
        </p:txBody>
      </p:sp>
      <p:sp>
        <p:nvSpPr>
          <p:cNvPr id="94211" name="Rectangle 3"/>
          <p:cNvSpPr>
            <a:spLocks noGrp="1" noChangeArrowheads="1"/>
          </p:cNvSpPr>
          <p:nvPr>
            <p:ph type="body" idx="1"/>
          </p:nvPr>
        </p:nvSpPr>
        <p:spPr/>
        <p:txBody>
          <a:bodyPr/>
          <a:lstStyle/>
          <a:p>
            <a:pPr eaLnBrk="1" hangingPunct="1"/>
            <a:r>
              <a:rPr lang="zh-CN" altLang="en-US" dirty="0" smtClean="0"/>
              <a:t>算法实现</a:t>
            </a:r>
            <a:r>
              <a:rPr lang="en-US" altLang="zh-CN" dirty="0" smtClean="0"/>
              <a:t>: backtrack</a:t>
            </a:r>
          </a:p>
          <a:p>
            <a:pPr lvl="1" eaLnBrk="1" hangingPunct="1"/>
            <a:r>
              <a:rPr lang="zh-CN" altLang="en-US" dirty="0" smtClean="0"/>
              <a:t>参看教材</a:t>
            </a:r>
            <a:r>
              <a:rPr lang="en-US" altLang="zh-CN" dirty="0" smtClean="0"/>
              <a:t>page:143-144</a:t>
            </a:r>
            <a:endParaRPr lang="en-US" altLang="zh-CN" dirty="0" smtClean="0"/>
          </a:p>
          <a:p>
            <a:pPr lvl="1" eaLnBrk="1" hangingPunct="1">
              <a:buFont typeface="Wingdings" pitchFamily="2" charset="2"/>
              <a:buNone/>
            </a:pPr>
            <a:endParaRPr lang="en-US" altLang="zh-CN" dirty="0" smtClean="0"/>
          </a:p>
          <a:p>
            <a:pPr eaLnBrk="1" hangingPunct="1"/>
            <a:r>
              <a:rPr lang="zh-CN" altLang="en-US" dirty="0" smtClean="0"/>
              <a:t>说明</a:t>
            </a:r>
          </a:p>
          <a:p>
            <a:pPr lvl="1" eaLnBrk="1" hangingPunct="1"/>
            <a:r>
              <a:rPr lang="en-US" altLang="zh-CN" dirty="0" smtClean="0"/>
              <a:t>Backtrack(</a:t>
            </a:r>
            <a:r>
              <a:rPr lang="en-US" altLang="zh-CN" dirty="0" err="1" smtClean="0"/>
              <a:t>i</a:t>
            </a:r>
            <a:r>
              <a:rPr lang="en-US" altLang="zh-CN" dirty="0" smtClean="0"/>
              <a:t>)——</a:t>
            </a:r>
            <a:r>
              <a:rPr lang="zh-CN" altLang="en-US" dirty="0" smtClean="0"/>
              <a:t>搜索解空间第</a:t>
            </a:r>
            <a:r>
              <a:rPr lang="en-US" altLang="zh-CN" dirty="0" err="1" smtClean="0"/>
              <a:t>i</a:t>
            </a:r>
            <a:r>
              <a:rPr lang="zh-CN" altLang="en-US" dirty="0" smtClean="0"/>
              <a:t>层子树</a:t>
            </a:r>
          </a:p>
          <a:p>
            <a:pPr lvl="1" eaLnBrk="1" hangingPunct="1"/>
            <a:r>
              <a:rPr lang="zh-CN" altLang="en-US" dirty="0" smtClean="0"/>
              <a:t>类</a:t>
            </a:r>
            <a:r>
              <a:rPr lang="en-US" altLang="zh-CN" dirty="0" smtClean="0"/>
              <a:t>Coloring——</a:t>
            </a:r>
            <a:r>
              <a:rPr lang="zh-CN" altLang="en-US" dirty="0" smtClean="0"/>
              <a:t>记录解空间中结点信息</a:t>
            </a:r>
          </a:p>
          <a:p>
            <a:pPr lvl="1" eaLnBrk="1" hangingPunct="1"/>
            <a:r>
              <a:rPr lang="en-US" altLang="zh-CN" dirty="0" smtClean="0"/>
              <a:t>Sum——</a:t>
            </a:r>
            <a:r>
              <a:rPr lang="zh-CN" altLang="en-US" dirty="0" smtClean="0"/>
              <a:t>记录当前找到的</a:t>
            </a:r>
            <a:r>
              <a:rPr lang="en-US" altLang="zh-CN" dirty="0" smtClean="0"/>
              <a:t>m</a:t>
            </a:r>
            <a:r>
              <a:rPr lang="zh-CN" altLang="en-US" dirty="0" smtClean="0"/>
              <a:t>可着色方案数</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mtClean="0"/>
              <a:t>算法复杂性分析</a:t>
            </a:r>
          </a:p>
        </p:txBody>
      </p:sp>
      <p:graphicFrame>
        <p:nvGraphicFramePr>
          <p:cNvPr id="9218" name="Object 6"/>
          <p:cNvGraphicFramePr>
            <a:graphicFrameLocks noGrp="1" noChangeAspect="1"/>
          </p:cNvGraphicFramePr>
          <p:nvPr>
            <p:ph idx="1"/>
          </p:nvPr>
        </p:nvGraphicFramePr>
        <p:xfrm>
          <a:off x="1066800" y="2514600"/>
          <a:ext cx="6096000" cy="2628900"/>
        </p:xfrm>
        <a:graphic>
          <a:graphicData uri="http://schemas.openxmlformats.org/presentationml/2006/ole">
            <mc:AlternateContent xmlns:mc="http://schemas.openxmlformats.org/markup-compatibility/2006">
              <mc:Choice xmlns:v="urn:schemas-microsoft-com:vml" Requires="v">
                <p:oleObj spid="_x0000_s9229" name="公式" r:id="rId3" imgW="2590560" imgH="1117440" progId="Equation.3">
                  <p:embed/>
                </p:oleObj>
              </mc:Choice>
              <mc:Fallback>
                <p:oleObj name="公式" r:id="rId3" imgW="2590560" imgH="1117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14600"/>
                        <a:ext cx="6096000"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圆排列问题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问题描述</a:t>
            </a:r>
          </a:p>
        </p:txBody>
      </p:sp>
      <p:graphicFrame>
        <p:nvGraphicFramePr>
          <p:cNvPr id="10242" name="Object 5"/>
          <p:cNvGraphicFramePr>
            <a:graphicFrameLocks noGrp="1" noChangeAspect="1"/>
          </p:cNvGraphicFramePr>
          <p:nvPr>
            <p:ph idx="1"/>
          </p:nvPr>
        </p:nvGraphicFramePr>
        <p:xfrm>
          <a:off x="609600" y="2590800"/>
          <a:ext cx="8153400" cy="1900238"/>
        </p:xfrm>
        <a:graphic>
          <a:graphicData uri="http://schemas.openxmlformats.org/presentationml/2006/ole">
            <mc:AlternateContent xmlns:mc="http://schemas.openxmlformats.org/markup-compatibility/2006">
              <mc:Choice xmlns:v="urn:schemas-microsoft-com:vml" Requires="v">
                <p:oleObj spid="_x0000_s10254" name="公式" r:id="rId3" imgW="3924000" imgH="914400" progId="Equation.3">
                  <p:embed/>
                </p:oleObj>
              </mc:Choice>
              <mc:Fallback>
                <p:oleObj name="公式" r:id="rId3" imgW="39240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8153400" cy="190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Line 7"/>
          <p:cNvSpPr>
            <a:spLocks noChangeShapeType="1"/>
          </p:cNvSpPr>
          <p:nvPr/>
        </p:nvSpPr>
        <p:spPr bwMode="auto">
          <a:xfrm>
            <a:off x="5105400" y="4495800"/>
            <a:ext cx="1143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zh-CN" altLang="en-US" smtClean="0"/>
              <a:t>举例说明</a:t>
            </a:r>
          </a:p>
        </p:txBody>
      </p:sp>
      <p:grpSp>
        <p:nvGrpSpPr>
          <p:cNvPr id="11269" name="Group 31"/>
          <p:cNvGrpSpPr>
            <a:grpSpLocks/>
          </p:cNvGrpSpPr>
          <p:nvPr/>
        </p:nvGrpSpPr>
        <p:grpSpPr bwMode="auto">
          <a:xfrm>
            <a:off x="2590800" y="1905000"/>
            <a:ext cx="3844925" cy="1447800"/>
            <a:chOff x="1562" y="1200"/>
            <a:chExt cx="2422" cy="912"/>
          </a:xfrm>
        </p:grpSpPr>
        <p:sp>
          <p:nvSpPr>
            <p:cNvPr id="11285" name="Oval 9"/>
            <p:cNvSpPr>
              <a:spLocks noChangeArrowheads="1"/>
            </p:cNvSpPr>
            <p:nvPr/>
          </p:nvSpPr>
          <p:spPr bwMode="auto">
            <a:xfrm>
              <a:off x="1562" y="1546"/>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6" name="Oval 10"/>
            <p:cNvSpPr>
              <a:spLocks noChangeArrowheads="1"/>
            </p:cNvSpPr>
            <p:nvPr/>
          </p:nvSpPr>
          <p:spPr bwMode="auto">
            <a:xfrm>
              <a:off x="2304" y="1536"/>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7" name="Oval 11"/>
            <p:cNvSpPr>
              <a:spLocks noChangeArrowheads="1"/>
            </p:cNvSpPr>
            <p:nvPr/>
          </p:nvSpPr>
          <p:spPr bwMode="auto">
            <a:xfrm>
              <a:off x="3072" y="1200"/>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8" name="Line 12"/>
            <p:cNvSpPr>
              <a:spLocks noChangeShapeType="1"/>
            </p:cNvSpPr>
            <p:nvPr/>
          </p:nvSpPr>
          <p:spPr bwMode="auto">
            <a:xfrm flipV="1">
              <a:off x="1776" y="1584"/>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9" name="Line 13"/>
            <p:cNvSpPr>
              <a:spLocks noChangeShapeType="1"/>
            </p:cNvSpPr>
            <p:nvPr/>
          </p:nvSpPr>
          <p:spPr bwMode="auto">
            <a:xfrm flipV="1">
              <a:off x="2544" y="1584"/>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0" name="Line 14"/>
            <p:cNvSpPr>
              <a:spLocks noChangeShapeType="1"/>
            </p:cNvSpPr>
            <p:nvPr/>
          </p:nvSpPr>
          <p:spPr bwMode="auto">
            <a:xfrm flipV="1">
              <a:off x="3504" y="1296"/>
              <a:ext cx="28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1" name="Text Box 15"/>
            <p:cNvSpPr txBox="1">
              <a:spLocks noChangeArrowheads="1"/>
            </p:cNvSpPr>
            <p:nvPr/>
          </p:nvSpPr>
          <p:spPr bwMode="auto">
            <a:xfrm>
              <a:off x="1632"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99"/>
                  </a:solidFill>
                </a:rPr>
                <a:t>1</a:t>
              </a:r>
            </a:p>
          </p:txBody>
        </p:sp>
        <p:sp>
          <p:nvSpPr>
            <p:cNvPr id="11292" name="Text Box 16"/>
            <p:cNvSpPr txBox="1">
              <a:spLocks noChangeArrowheads="1"/>
            </p:cNvSpPr>
            <p:nvPr/>
          </p:nvSpPr>
          <p:spPr bwMode="auto">
            <a:xfrm>
              <a:off x="2352"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99"/>
                  </a:solidFill>
                </a:rPr>
                <a:t>1</a:t>
              </a:r>
            </a:p>
          </p:txBody>
        </p:sp>
        <p:sp>
          <p:nvSpPr>
            <p:cNvPr id="11293" name="Text Box 17"/>
            <p:cNvSpPr txBox="1">
              <a:spLocks noChangeArrowheads="1"/>
            </p:cNvSpPr>
            <p:nvPr/>
          </p:nvSpPr>
          <p:spPr bwMode="auto">
            <a:xfrm>
              <a:off x="3408" y="12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99"/>
                  </a:solidFill>
                </a:rPr>
                <a:t>2</a:t>
              </a:r>
            </a:p>
          </p:txBody>
        </p:sp>
      </p:grpSp>
      <p:grpSp>
        <p:nvGrpSpPr>
          <p:cNvPr id="3" name="Group 30"/>
          <p:cNvGrpSpPr>
            <a:grpSpLocks/>
          </p:cNvGrpSpPr>
          <p:nvPr/>
        </p:nvGrpSpPr>
        <p:grpSpPr bwMode="auto">
          <a:xfrm>
            <a:off x="1295400" y="4267200"/>
            <a:ext cx="2924175" cy="1925638"/>
            <a:chOff x="1584" y="2976"/>
            <a:chExt cx="1842" cy="1213"/>
          </a:xfrm>
        </p:grpSpPr>
        <p:sp>
          <p:nvSpPr>
            <p:cNvPr id="11273" name="Oval 5"/>
            <p:cNvSpPr>
              <a:spLocks noChangeArrowheads="1"/>
            </p:cNvSpPr>
            <p:nvPr/>
          </p:nvSpPr>
          <p:spPr bwMode="auto">
            <a:xfrm>
              <a:off x="1610" y="3370"/>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4" name="Oval 6"/>
            <p:cNvSpPr>
              <a:spLocks noChangeArrowheads="1"/>
            </p:cNvSpPr>
            <p:nvPr/>
          </p:nvSpPr>
          <p:spPr bwMode="auto">
            <a:xfrm>
              <a:off x="2946" y="3353"/>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5" name="Oval 7"/>
            <p:cNvSpPr>
              <a:spLocks noChangeArrowheads="1"/>
            </p:cNvSpPr>
            <p:nvPr/>
          </p:nvSpPr>
          <p:spPr bwMode="auto">
            <a:xfrm>
              <a:off x="2064" y="2976"/>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6" name="Rectangle 8"/>
            <p:cNvSpPr>
              <a:spLocks noChangeArrowheads="1"/>
            </p:cNvSpPr>
            <p:nvPr/>
          </p:nvSpPr>
          <p:spPr bwMode="auto">
            <a:xfrm>
              <a:off x="1612" y="2976"/>
              <a:ext cx="181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7" name="Line 18"/>
            <p:cNvSpPr>
              <a:spLocks noChangeShapeType="1"/>
            </p:cNvSpPr>
            <p:nvPr/>
          </p:nvSpPr>
          <p:spPr bwMode="auto">
            <a:xfrm>
              <a:off x="1608" y="393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19"/>
            <p:cNvSpPr>
              <a:spLocks noChangeShapeType="1"/>
            </p:cNvSpPr>
            <p:nvPr/>
          </p:nvSpPr>
          <p:spPr bwMode="auto">
            <a:xfrm>
              <a:off x="3416" y="39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20"/>
            <p:cNvSpPr>
              <a:spLocks noChangeShapeType="1"/>
            </p:cNvSpPr>
            <p:nvPr/>
          </p:nvSpPr>
          <p:spPr bwMode="auto">
            <a:xfrm flipH="1">
              <a:off x="1584" y="403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0" name="Line 21"/>
            <p:cNvSpPr>
              <a:spLocks noChangeShapeType="1"/>
            </p:cNvSpPr>
            <p:nvPr/>
          </p:nvSpPr>
          <p:spPr bwMode="auto">
            <a:xfrm>
              <a:off x="3072" y="403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Line 22"/>
            <p:cNvSpPr>
              <a:spLocks noChangeShapeType="1"/>
            </p:cNvSpPr>
            <p:nvPr/>
          </p:nvSpPr>
          <p:spPr bwMode="auto">
            <a:xfrm>
              <a:off x="2496" y="340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23"/>
            <p:cNvSpPr>
              <a:spLocks noChangeShapeType="1"/>
            </p:cNvSpPr>
            <p:nvPr/>
          </p:nvSpPr>
          <p:spPr bwMode="auto">
            <a:xfrm>
              <a:off x="1872" y="364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24"/>
            <p:cNvSpPr>
              <a:spLocks noChangeShapeType="1"/>
            </p:cNvSpPr>
            <p:nvPr/>
          </p:nvSpPr>
          <p:spPr bwMode="auto">
            <a:xfrm flipV="1">
              <a:off x="1872" y="3408"/>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5"/>
            <p:cNvSpPr>
              <a:spLocks noChangeShapeType="1"/>
            </p:cNvSpPr>
            <p:nvPr/>
          </p:nvSpPr>
          <p:spPr bwMode="auto">
            <a:xfrm>
              <a:off x="1872" y="364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67" name="Object 28"/>
            <p:cNvGraphicFramePr>
              <a:graphicFrameLocks noChangeAspect="1"/>
            </p:cNvGraphicFramePr>
            <p:nvPr/>
          </p:nvGraphicFramePr>
          <p:xfrm>
            <a:off x="2112" y="3936"/>
            <a:ext cx="624" cy="253"/>
          </p:xfrm>
          <a:graphic>
            <a:graphicData uri="http://schemas.openxmlformats.org/presentationml/2006/ole">
              <mc:AlternateContent xmlns:mc="http://schemas.openxmlformats.org/markup-compatibility/2006">
                <mc:Choice xmlns:v="urn:schemas-microsoft-com:vml" Requires="v">
                  <p:oleObj spid="_x0000_s11312" name="公式" r:id="rId3" imgW="533160" imgH="215640" progId="Equation.3">
                    <p:embed/>
                  </p:oleObj>
                </mc:Choice>
                <mc:Fallback>
                  <p:oleObj name="公式" r:id="rId3" imgW="533160" imgH="21564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3936"/>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4"/>
          <p:cNvGrpSpPr>
            <a:grpSpLocks/>
          </p:cNvGrpSpPr>
          <p:nvPr/>
        </p:nvGrpSpPr>
        <p:grpSpPr bwMode="auto">
          <a:xfrm>
            <a:off x="5029200" y="4191000"/>
            <a:ext cx="3124200" cy="1447800"/>
            <a:chOff x="3168" y="2640"/>
            <a:chExt cx="1968" cy="912"/>
          </a:xfrm>
        </p:grpSpPr>
        <p:graphicFrame>
          <p:nvGraphicFramePr>
            <p:cNvPr id="11266" name="Object 26"/>
            <p:cNvGraphicFramePr>
              <a:graphicFrameLocks noChangeAspect="1"/>
            </p:cNvGraphicFramePr>
            <p:nvPr/>
          </p:nvGraphicFramePr>
          <p:xfrm>
            <a:off x="3408" y="2784"/>
            <a:ext cx="1524" cy="689"/>
          </p:xfrm>
          <a:graphic>
            <a:graphicData uri="http://schemas.openxmlformats.org/presentationml/2006/ole">
              <mc:AlternateContent xmlns:mc="http://schemas.openxmlformats.org/markup-compatibility/2006">
                <mc:Choice xmlns:v="urn:schemas-microsoft-com:vml" Requires="v">
                  <p:oleObj spid="_x0000_s11313" name="公式" r:id="rId5" imgW="1714320" imgH="774360" progId="Equation.3">
                    <p:embed/>
                  </p:oleObj>
                </mc:Choice>
                <mc:Fallback>
                  <p:oleObj name="公式" r:id="rId5" imgW="1714320" imgH="77436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2784"/>
                          <a:ext cx="1524" cy="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AutoShape 33"/>
            <p:cNvSpPr>
              <a:spLocks noChangeArrowheads="1"/>
            </p:cNvSpPr>
            <p:nvPr/>
          </p:nvSpPr>
          <p:spPr bwMode="auto">
            <a:xfrm>
              <a:off x="3168" y="2640"/>
              <a:ext cx="1968" cy="912"/>
            </a:xfrm>
            <a:prstGeom prst="wedgeEllipseCallout">
              <a:avLst>
                <a:gd name="adj1" fmla="val -112704"/>
                <a:gd name="adj2" fmla="val 7302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zh-CN" altLang="en-US" smtClean="0"/>
              <a:t>最优排列</a:t>
            </a:r>
          </a:p>
        </p:txBody>
      </p:sp>
      <p:graphicFrame>
        <p:nvGraphicFramePr>
          <p:cNvPr id="141362" name="Object 50"/>
          <p:cNvGraphicFramePr>
            <a:graphicFrameLocks noGrp="1" noChangeAspect="1"/>
          </p:cNvGraphicFramePr>
          <p:nvPr>
            <p:ph sz="half" idx="1"/>
          </p:nvPr>
        </p:nvGraphicFramePr>
        <p:xfrm>
          <a:off x="762000" y="4648200"/>
          <a:ext cx="4648200" cy="1247775"/>
        </p:xfrm>
        <a:graphic>
          <a:graphicData uri="http://schemas.openxmlformats.org/presentationml/2006/ole">
            <mc:AlternateContent xmlns:mc="http://schemas.openxmlformats.org/markup-compatibility/2006">
              <mc:Choice xmlns:v="urn:schemas-microsoft-com:vml" Requires="v">
                <p:oleObj spid="_x0000_s12348" name="公式" r:id="rId3" imgW="2743200" imgH="736560" progId="Equation.3">
                  <p:embed/>
                </p:oleObj>
              </mc:Choice>
              <mc:Fallback>
                <p:oleObj name="公式" r:id="rId3" imgW="2743200" imgH="73656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48200"/>
                        <a:ext cx="464820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4" name="Group 83"/>
          <p:cNvGrpSpPr>
            <a:grpSpLocks/>
          </p:cNvGrpSpPr>
          <p:nvPr/>
        </p:nvGrpSpPr>
        <p:grpSpPr bwMode="auto">
          <a:xfrm>
            <a:off x="1371600" y="2514600"/>
            <a:ext cx="2971800" cy="1965325"/>
            <a:chOff x="644" y="1536"/>
            <a:chExt cx="1872" cy="1238"/>
          </a:xfrm>
        </p:grpSpPr>
        <p:sp>
          <p:nvSpPr>
            <p:cNvPr id="12309" name="Oval 19"/>
            <p:cNvSpPr>
              <a:spLocks noChangeArrowheads="1"/>
            </p:cNvSpPr>
            <p:nvPr/>
          </p:nvSpPr>
          <p:spPr bwMode="auto">
            <a:xfrm>
              <a:off x="670" y="1930"/>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0" name="Oval 20"/>
            <p:cNvSpPr>
              <a:spLocks noChangeArrowheads="1"/>
            </p:cNvSpPr>
            <p:nvPr/>
          </p:nvSpPr>
          <p:spPr bwMode="auto">
            <a:xfrm>
              <a:off x="1146" y="1913"/>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1" name="Oval 21"/>
            <p:cNvSpPr>
              <a:spLocks noChangeArrowheads="1"/>
            </p:cNvSpPr>
            <p:nvPr/>
          </p:nvSpPr>
          <p:spPr bwMode="auto">
            <a:xfrm>
              <a:off x="1604" y="1536"/>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2" name="Rectangle 22"/>
            <p:cNvSpPr>
              <a:spLocks noChangeArrowheads="1"/>
            </p:cNvSpPr>
            <p:nvPr/>
          </p:nvSpPr>
          <p:spPr bwMode="auto">
            <a:xfrm>
              <a:off x="672" y="1536"/>
              <a:ext cx="1844"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3" name="Line 23"/>
            <p:cNvSpPr>
              <a:spLocks noChangeShapeType="1"/>
            </p:cNvSpPr>
            <p:nvPr/>
          </p:nvSpPr>
          <p:spPr bwMode="auto">
            <a:xfrm>
              <a:off x="668" y="24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24"/>
            <p:cNvSpPr>
              <a:spLocks noChangeShapeType="1"/>
            </p:cNvSpPr>
            <p:nvPr/>
          </p:nvSpPr>
          <p:spPr bwMode="auto">
            <a:xfrm>
              <a:off x="2476" y="25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25"/>
            <p:cNvSpPr>
              <a:spLocks noChangeShapeType="1"/>
            </p:cNvSpPr>
            <p:nvPr/>
          </p:nvSpPr>
          <p:spPr bwMode="auto">
            <a:xfrm flipH="1">
              <a:off x="644" y="259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Line 26"/>
            <p:cNvSpPr>
              <a:spLocks noChangeShapeType="1"/>
            </p:cNvSpPr>
            <p:nvPr/>
          </p:nvSpPr>
          <p:spPr bwMode="auto">
            <a:xfrm>
              <a:off x="2132" y="259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46"/>
            <p:cNvSpPr>
              <a:spLocks noChangeShapeType="1"/>
            </p:cNvSpPr>
            <p:nvPr/>
          </p:nvSpPr>
          <p:spPr bwMode="auto">
            <a:xfrm>
              <a:off x="2036" y="196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47"/>
            <p:cNvSpPr>
              <a:spLocks noChangeShapeType="1"/>
            </p:cNvSpPr>
            <p:nvPr/>
          </p:nvSpPr>
          <p:spPr bwMode="auto">
            <a:xfrm>
              <a:off x="1364" y="220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48"/>
            <p:cNvSpPr>
              <a:spLocks noChangeShapeType="1"/>
            </p:cNvSpPr>
            <p:nvPr/>
          </p:nvSpPr>
          <p:spPr bwMode="auto">
            <a:xfrm flipV="1">
              <a:off x="1364" y="1968"/>
              <a:ext cx="67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49"/>
            <p:cNvSpPr>
              <a:spLocks noChangeShapeType="1"/>
            </p:cNvSpPr>
            <p:nvPr/>
          </p:nvSpPr>
          <p:spPr bwMode="auto">
            <a:xfrm>
              <a:off x="1364" y="220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2" name="Object 65"/>
            <p:cNvGraphicFramePr>
              <a:graphicFrameLocks noChangeAspect="1"/>
            </p:cNvGraphicFramePr>
            <p:nvPr/>
          </p:nvGraphicFramePr>
          <p:xfrm>
            <a:off x="1200" y="2496"/>
            <a:ext cx="672" cy="278"/>
          </p:xfrm>
          <a:graphic>
            <a:graphicData uri="http://schemas.openxmlformats.org/presentationml/2006/ole">
              <mc:AlternateContent xmlns:mc="http://schemas.openxmlformats.org/markup-compatibility/2006">
                <mc:Choice xmlns:v="urn:schemas-microsoft-com:vml" Requires="v">
                  <p:oleObj spid="_x0000_s12349" name="公式" r:id="rId5" imgW="520560" imgH="215640" progId="Equation.3">
                    <p:embed/>
                  </p:oleObj>
                </mc:Choice>
                <mc:Fallback>
                  <p:oleObj name="公式" r:id="rId5" imgW="520560" imgH="215640"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496"/>
                          <a:ext cx="672"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4"/>
          <p:cNvGrpSpPr>
            <a:grpSpLocks/>
          </p:cNvGrpSpPr>
          <p:nvPr/>
        </p:nvGrpSpPr>
        <p:grpSpPr bwMode="auto">
          <a:xfrm>
            <a:off x="5791200" y="3505200"/>
            <a:ext cx="2924175" cy="2378075"/>
            <a:chOff x="3648" y="2208"/>
            <a:chExt cx="1842" cy="1498"/>
          </a:xfrm>
        </p:grpSpPr>
        <p:sp>
          <p:nvSpPr>
            <p:cNvPr id="12296" name="Oval 68"/>
            <p:cNvSpPr>
              <a:spLocks noChangeArrowheads="1"/>
            </p:cNvSpPr>
            <p:nvPr/>
          </p:nvSpPr>
          <p:spPr bwMode="auto">
            <a:xfrm>
              <a:off x="3674" y="2602"/>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7" name="Oval 69"/>
            <p:cNvSpPr>
              <a:spLocks noChangeArrowheads="1"/>
            </p:cNvSpPr>
            <p:nvPr/>
          </p:nvSpPr>
          <p:spPr bwMode="auto">
            <a:xfrm>
              <a:off x="5010" y="2585"/>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8" name="Oval 70"/>
            <p:cNvSpPr>
              <a:spLocks noChangeArrowheads="1"/>
            </p:cNvSpPr>
            <p:nvPr/>
          </p:nvSpPr>
          <p:spPr bwMode="auto">
            <a:xfrm>
              <a:off x="4128" y="220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9" name="Rectangle 71"/>
            <p:cNvSpPr>
              <a:spLocks noChangeArrowheads="1"/>
            </p:cNvSpPr>
            <p:nvPr/>
          </p:nvSpPr>
          <p:spPr bwMode="auto">
            <a:xfrm>
              <a:off x="3676" y="2208"/>
              <a:ext cx="181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0" name="Line 72"/>
            <p:cNvSpPr>
              <a:spLocks noChangeShapeType="1"/>
            </p:cNvSpPr>
            <p:nvPr/>
          </p:nvSpPr>
          <p:spPr bwMode="auto">
            <a:xfrm>
              <a:off x="3672" y="316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73"/>
            <p:cNvSpPr>
              <a:spLocks noChangeShapeType="1"/>
            </p:cNvSpPr>
            <p:nvPr/>
          </p:nvSpPr>
          <p:spPr bwMode="auto">
            <a:xfrm>
              <a:off x="5480" y="31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74"/>
            <p:cNvSpPr>
              <a:spLocks noChangeShapeType="1"/>
            </p:cNvSpPr>
            <p:nvPr/>
          </p:nvSpPr>
          <p:spPr bwMode="auto">
            <a:xfrm flipH="1">
              <a:off x="3648" y="32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Line 75"/>
            <p:cNvSpPr>
              <a:spLocks noChangeShapeType="1"/>
            </p:cNvSpPr>
            <p:nvPr/>
          </p:nvSpPr>
          <p:spPr bwMode="auto">
            <a:xfrm>
              <a:off x="5136"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4" name="Line 76"/>
            <p:cNvSpPr>
              <a:spLocks noChangeShapeType="1"/>
            </p:cNvSpPr>
            <p:nvPr/>
          </p:nvSpPr>
          <p:spPr bwMode="auto">
            <a:xfrm>
              <a:off x="4560" y="26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Line 77"/>
            <p:cNvSpPr>
              <a:spLocks noChangeShapeType="1"/>
            </p:cNvSpPr>
            <p:nvPr/>
          </p:nvSpPr>
          <p:spPr bwMode="auto">
            <a:xfrm>
              <a:off x="3936"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Line 78"/>
            <p:cNvSpPr>
              <a:spLocks noChangeShapeType="1"/>
            </p:cNvSpPr>
            <p:nvPr/>
          </p:nvSpPr>
          <p:spPr bwMode="auto">
            <a:xfrm flipV="1">
              <a:off x="3936" y="2640"/>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Line 79"/>
            <p:cNvSpPr>
              <a:spLocks noChangeShapeType="1"/>
            </p:cNvSpPr>
            <p:nvPr/>
          </p:nvSpPr>
          <p:spPr bwMode="auto">
            <a:xfrm>
              <a:off x="39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1" name="Object 80"/>
            <p:cNvGraphicFramePr>
              <a:graphicFrameLocks noChangeAspect="1"/>
            </p:cNvGraphicFramePr>
            <p:nvPr/>
          </p:nvGraphicFramePr>
          <p:xfrm>
            <a:off x="4176" y="3168"/>
            <a:ext cx="624" cy="253"/>
          </p:xfrm>
          <a:graphic>
            <a:graphicData uri="http://schemas.openxmlformats.org/presentationml/2006/ole">
              <mc:AlternateContent xmlns:mc="http://schemas.openxmlformats.org/markup-compatibility/2006">
                <mc:Choice xmlns:v="urn:schemas-microsoft-com:vml" Requires="v">
                  <p:oleObj spid="_x0000_s12350" name="公式" r:id="rId7" imgW="533160" imgH="215640" progId="Equation.3">
                    <p:embed/>
                  </p:oleObj>
                </mc:Choice>
                <mc:Fallback>
                  <p:oleObj name="公式" r:id="rId7" imgW="533160" imgH="215640" progId="Equation.3">
                    <p:embed/>
                    <p:pic>
                      <p:nvPicPr>
                        <p:cNvPr id="0" name="Object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3168"/>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Text Box 81"/>
            <p:cNvSpPr txBox="1">
              <a:spLocks noChangeArrowheads="1"/>
            </p:cNvSpPr>
            <p:nvPr/>
          </p:nvSpPr>
          <p:spPr bwMode="auto">
            <a:xfrm>
              <a:off x="3888" y="345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FF0000"/>
                  </a:solidFill>
                </a:rPr>
                <a:t>最优解！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62"/>
                                        </p:tgtEl>
                                        <p:attrNameLst>
                                          <p:attrName>style.visibility</p:attrName>
                                        </p:attrNameLst>
                                      </p:cBhvr>
                                      <p:to>
                                        <p:strVal val="visible"/>
                                      </p:to>
                                    </p:set>
                                    <p:animEffect transition="in" filter="blinds(horizontal)">
                                      <p:cBhvr>
                                        <p:cTn id="7" dur="500"/>
                                        <p:tgtEl>
                                          <p:spTgt spid="141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解空间的定义与组织</a:t>
            </a:r>
          </a:p>
        </p:txBody>
      </p:sp>
      <p:graphicFrame>
        <p:nvGraphicFramePr>
          <p:cNvPr id="13314" name="Object 4"/>
          <p:cNvGraphicFramePr>
            <a:graphicFrameLocks noGrp="1" noChangeAspect="1"/>
          </p:cNvGraphicFramePr>
          <p:nvPr>
            <p:ph idx="1"/>
          </p:nvPr>
        </p:nvGraphicFramePr>
        <p:xfrm>
          <a:off x="609600" y="2590800"/>
          <a:ext cx="8077200" cy="1755775"/>
        </p:xfrm>
        <a:graphic>
          <a:graphicData uri="http://schemas.openxmlformats.org/presentationml/2006/ole">
            <mc:AlternateContent xmlns:mc="http://schemas.openxmlformats.org/markup-compatibility/2006">
              <mc:Choice xmlns:v="urn:schemas-microsoft-com:vml" Requires="v">
                <p:oleObj spid="_x0000_s13325" name="公式" r:id="rId3" imgW="3213000" imgH="698400" progId="Equation.3">
                  <p:embed/>
                </p:oleObj>
              </mc:Choice>
              <mc:Fallback>
                <p:oleObj name="公式" r:id="rId3" imgW="3213000" imgH="698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8077200"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算法设计</a:t>
            </a:r>
          </a:p>
        </p:txBody>
      </p:sp>
      <p:sp>
        <p:nvSpPr>
          <p:cNvPr id="96259" name="Rectangle 3"/>
          <p:cNvSpPr>
            <a:spLocks noGrp="1" noChangeArrowheads="1"/>
          </p:cNvSpPr>
          <p:nvPr>
            <p:ph type="body" idx="1"/>
          </p:nvPr>
        </p:nvSpPr>
        <p:spPr>
          <a:xfrm>
            <a:off x="304800" y="1719263"/>
            <a:ext cx="8610600" cy="4757737"/>
          </a:xfrm>
        </p:spPr>
        <p:txBody>
          <a:bodyPr/>
          <a:lstStyle/>
          <a:p>
            <a:pPr eaLnBrk="1" hangingPunct="1"/>
            <a:r>
              <a:rPr lang="zh-CN" altLang="en-US" b="1" smtClean="0">
                <a:solidFill>
                  <a:srgbClr val="000099"/>
                </a:solidFill>
              </a:rPr>
              <a:t>算法设计</a:t>
            </a:r>
          </a:p>
          <a:p>
            <a:pPr lvl="1" eaLnBrk="1" hangingPunct="1"/>
            <a:r>
              <a:rPr lang="zh-CN" altLang="en-US" smtClean="0"/>
              <a:t>在递归算法中</a:t>
            </a:r>
          </a:p>
          <a:p>
            <a:pPr lvl="2" eaLnBrk="1" hangingPunct="1"/>
            <a:r>
              <a:rPr lang="zh-CN" altLang="en-US" b="1" smtClean="0">
                <a:solidFill>
                  <a:srgbClr val="000099"/>
                </a:solidFill>
              </a:rPr>
              <a:t>当</a:t>
            </a:r>
            <a:r>
              <a:rPr lang="en-US" altLang="zh-CN" b="1" smtClean="0">
                <a:solidFill>
                  <a:srgbClr val="000099"/>
                </a:solidFill>
              </a:rPr>
              <a:t>i&gt;n</a:t>
            </a:r>
            <a:r>
              <a:rPr lang="zh-CN" altLang="en-US" b="1" smtClean="0">
                <a:solidFill>
                  <a:srgbClr val="000099"/>
                </a:solidFill>
              </a:rPr>
              <a:t>时</a:t>
            </a:r>
            <a:r>
              <a:rPr lang="zh-CN" altLang="en-US" smtClean="0"/>
              <a:t>，算法搜索到叶结点，得到新的圆排列方案并计算当前圆排列长度；</a:t>
            </a:r>
          </a:p>
          <a:p>
            <a:pPr lvl="3" eaLnBrk="1" hangingPunct="1"/>
            <a:r>
              <a:rPr lang="zh-CN" altLang="en-US" smtClean="0"/>
              <a:t>如果小于当前已知的最优解，则将该解定为当前已知的最优解；</a:t>
            </a:r>
          </a:p>
          <a:p>
            <a:pPr lvl="3" eaLnBrk="1" hangingPunct="1"/>
            <a:r>
              <a:rPr lang="zh-CN" altLang="en-US" smtClean="0"/>
              <a:t>否则，舍弃；</a:t>
            </a:r>
          </a:p>
          <a:p>
            <a:pPr lvl="2" eaLnBrk="1" hangingPunct="1"/>
            <a:r>
              <a:rPr lang="zh-CN" altLang="en-US" b="1" smtClean="0">
                <a:solidFill>
                  <a:srgbClr val="000099"/>
                </a:solidFill>
              </a:rPr>
              <a:t>当</a:t>
            </a:r>
            <a:r>
              <a:rPr lang="en-US" altLang="zh-CN" b="1" smtClean="0">
                <a:solidFill>
                  <a:srgbClr val="000099"/>
                </a:solidFill>
              </a:rPr>
              <a:t>i</a:t>
            </a:r>
            <a:r>
              <a:rPr lang="en-US" altLang="zh-CN" b="1" smtClean="0">
                <a:solidFill>
                  <a:srgbClr val="000099"/>
                </a:solidFill>
                <a:cs typeface="Arial" charset="0"/>
              </a:rPr>
              <a:t>≤n</a:t>
            </a:r>
            <a:r>
              <a:rPr lang="zh-CN" altLang="en-US" b="1" smtClean="0">
                <a:solidFill>
                  <a:srgbClr val="000099"/>
                </a:solidFill>
                <a:cs typeface="Arial" charset="0"/>
              </a:rPr>
              <a:t>时</a:t>
            </a:r>
            <a:r>
              <a:rPr lang="zh-CN" altLang="en-US" sz="2200" smtClean="0">
                <a:cs typeface="Arial" charset="0"/>
              </a:rPr>
              <a:t>，表示当前扩展结点为结空间树的内部结点，此时算法要选择下一个要排列的圆，并计算相应的</a:t>
            </a:r>
            <a:r>
              <a:rPr lang="zh-CN" altLang="en-US" sz="2200" b="1" smtClean="0">
                <a:solidFill>
                  <a:srgbClr val="000099"/>
                </a:solidFill>
                <a:cs typeface="Arial" charset="0"/>
              </a:rPr>
              <a:t>下界函数</a:t>
            </a:r>
            <a:r>
              <a:rPr lang="zh-CN" altLang="en-US" sz="2200" smtClean="0">
                <a:cs typeface="Arial" charset="0"/>
              </a:rPr>
              <a:t>。</a:t>
            </a:r>
          </a:p>
          <a:p>
            <a:pPr lvl="3" eaLnBrk="1" hangingPunct="1"/>
            <a:r>
              <a:rPr lang="zh-CN" altLang="en-US" sz="1900" smtClean="0">
                <a:cs typeface="Arial" charset="0"/>
              </a:rPr>
              <a:t>如果满足下界约束（小于设定的阈值），</a:t>
            </a:r>
            <a:r>
              <a:rPr lang="zh-CN" altLang="en-US" smtClean="0">
                <a:cs typeface="Arial" charset="0"/>
              </a:rPr>
              <a:t>继续按深度优先方式递归地对相应子树进行搜索；</a:t>
            </a:r>
          </a:p>
          <a:p>
            <a:pPr lvl="3" eaLnBrk="1" hangingPunct="1"/>
            <a:r>
              <a:rPr lang="zh-CN" altLang="en-US" b="1" smtClean="0">
                <a:solidFill>
                  <a:srgbClr val="FF0000"/>
                </a:solidFill>
                <a:cs typeface="Arial" charset="0"/>
              </a:rPr>
              <a:t>否则</a:t>
            </a:r>
            <a:r>
              <a:rPr lang="zh-CN" altLang="en-US" smtClean="0">
                <a:cs typeface="Arial" charset="0"/>
              </a:rPr>
              <a:t>，剪去该子树，算法回溯到为活结点的最近的父结点处继续按深度优先方式进行搜索；</a:t>
            </a:r>
            <a:endParaRPr lang="zh-CN" altLang="en-US" smtClean="0"/>
          </a:p>
        </p:txBody>
      </p:sp>
      <p:grpSp>
        <p:nvGrpSpPr>
          <p:cNvPr id="2" name="Group 8"/>
          <p:cNvGrpSpPr>
            <a:grpSpLocks/>
          </p:cNvGrpSpPr>
          <p:nvPr/>
        </p:nvGrpSpPr>
        <p:grpSpPr bwMode="auto">
          <a:xfrm>
            <a:off x="5334000" y="1752600"/>
            <a:ext cx="2743200" cy="3200400"/>
            <a:chOff x="3360" y="1104"/>
            <a:chExt cx="1728" cy="2016"/>
          </a:xfrm>
        </p:grpSpPr>
        <p:sp>
          <p:nvSpPr>
            <p:cNvPr id="96261" name="Line 4"/>
            <p:cNvSpPr>
              <a:spLocks noChangeShapeType="1"/>
            </p:cNvSpPr>
            <p:nvPr/>
          </p:nvSpPr>
          <p:spPr bwMode="auto">
            <a:xfrm>
              <a:off x="3984" y="1392"/>
              <a:ext cx="672" cy="1536"/>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2" name="Line 5"/>
            <p:cNvSpPr>
              <a:spLocks noChangeShapeType="1"/>
            </p:cNvSpPr>
            <p:nvPr/>
          </p:nvSpPr>
          <p:spPr bwMode="auto">
            <a:xfrm>
              <a:off x="4464" y="3120"/>
              <a:ext cx="62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3" name="Text Box 7"/>
            <p:cNvSpPr txBox="1">
              <a:spLocks noChangeArrowheads="1"/>
            </p:cNvSpPr>
            <p:nvPr/>
          </p:nvSpPr>
          <p:spPr bwMode="auto">
            <a:xfrm>
              <a:off x="3360" y="110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剪枝函数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算法实现</a:t>
            </a:r>
          </a:p>
        </p:txBody>
      </p:sp>
      <p:sp>
        <p:nvSpPr>
          <p:cNvPr id="97283" name="Text Box 4"/>
          <p:cNvSpPr txBox="1">
            <a:spLocks noChangeArrowheads="1"/>
          </p:cNvSpPr>
          <p:nvPr/>
        </p:nvSpPr>
        <p:spPr bwMode="auto">
          <a:xfrm>
            <a:off x="609600" y="1371600"/>
            <a:ext cx="79248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private static void backtrack(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a:t>
            </a:r>
            <a:r>
              <a:rPr lang="en-US" altLang="zh-CN" b="1">
                <a:solidFill>
                  <a:srgbClr val="000099"/>
                </a:solidFill>
                <a:latin typeface="宋体" pitchFamily="2" charset="-122"/>
              </a:rPr>
              <a:t>compute();</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j=t;j&lt;=n;j++)	{</a:t>
            </a:r>
          </a:p>
          <a:p>
            <a:pPr eaLnBrk="1" hangingPunct="1">
              <a:spcBef>
                <a:spcPct val="50000"/>
              </a:spcBef>
            </a:pPr>
            <a:r>
              <a:rPr lang="en-US" altLang="zh-CN">
                <a:latin typeface="宋体" pitchFamily="2" charset="-122"/>
              </a:rPr>
              <a:t>	      MyMath.swap(r,t,j);</a:t>
            </a:r>
          </a:p>
          <a:p>
            <a:pPr eaLnBrk="1" hangingPunct="1">
              <a:spcBef>
                <a:spcPct val="50000"/>
              </a:spcBef>
            </a:pPr>
            <a:r>
              <a:rPr lang="en-US" altLang="zh-CN">
                <a:latin typeface="宋体" pitchFamily="2" charset="-122"/>
              </a:rPr>
              <a:t>	      float centerx= </a:t>
            </a:r>
            <a:r>
              <a:rPr lang="en-US" altLang="zh-CN" b="1">
                <a:solidFill>
                  <a:srgbClr val="000099"/>
                </a:solidFill>
                <a:latin typeface="宋体" pitchFamily="2" charset="-122"/>
              </a:rPr>
              <a:t>center(t);</a:t>
            </a:r>
          </a:p>
          <a:p>
            <a:pPr eaLnBrk="1" hangingPunct="1">
              <a:spcBef>
                <a:spcPct val="50000"/>
              </a:spcBef>
            </a:pPr>
            <a:r>
              <a:rPr lang="en-US" altLang="zh-CN">
                <a:latin typeface="宋体" pitchFamily="2" charset="-122"/>
              </a:rPr>
              <a:t>   	      if(centerx+r[t]+r[1]&lt;min){ //</a:t>
            </a:r>
            <a:r>
              <a:rPr lang="zh-CN" altLang="en-US">
                <a:latin typeface="宋体" pitchFamily="2" charset="-122"/>
              </a:rPr>
              <a:t>下界约束</a:t>
            </a:r>
          </a:p>
          <a:p>
            <a:pPr eaLnBrk="1" hangingPunct="1">
              <a:spcBef>
                <a:spcPct val="50000"/>
              </a:spcBef>
            </a:pPr>
            <a:r>
              <a:rPr lang="zh-CN" altLang="en-US">
                <a:latin typeface="宋体" pitchFamily="2" charset="-122"/>
              </a:rPr>
              <a:t>		</a:t>
            </a:r>
            <a:r>
              <a:rPr lang="en-US" altLang="zh-CN">
                <a:latin typeface="宋体" pitchFamily="2" charset="-122"/>
              </a:rPr>
              <a:t>x[t]=centerx;</a:t>
            </a:r>
          </a:p>
          <a:p>
            <a:pPr eaLnBrk="1" hangingPunct="1">
              <a:spcBef>
                <a:spcPct val="50000"/>
              </a:spcBef>
            </a:pPr>
            <a:r>
              <a:rPr lang="en-US" altLang="zh-CN">
                <a:latin typeface="宋体" pitchFamily="2" charset="-122"/>
              </a:rPr>
              <a:t>		backtrack(t+1);        }</a:t>
            </a:r>
          </a:p>
          <a:p>
            <a:pPr eaLnBrk="1" hangingPunct="1">
              <a:spcBef>
                <a:spcPct val="50000"/>
              </a:spcBef>
            </a:pPr>
            <a:r>
              <a:rPr lang="en-US" altLang="zh-CN">
                <a:latin typeface="宋体" pitchFamily="2" charset="-122"/>
              </a:rPr>
              <a:t>	      MyMath.swap(r,t,j);</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grpSp>
        <p:nvGrpSpPr>
          <p:cNvPr id="2" name="Group 7"/>
          <p:cNvGrpSpPr>
            <a:grpSpLocks/>
          </p:cNvGrpSpPr>
          <p:nvPr/>
        </p:nvGrpSpPr>
        <p:grpSpPr bwMode="auto">
          <a:xfrm>
            <a:off x="3810000" y="1752600"/>
            <a:ext cx="4800600" cy="915988"/>
            <a:chOff x="2400" y="1104"/>
            <a:chExt cx="3024" cy="577"/>
          </a:xfrm>
        </p:grpSpPr>
        <p:sp>
          <p:nvSpPr>
            <p:cNvPr id="97288" name="Line 5"/>
            <p:cNvSpPr>
              <a:spLocks noChangeShapeType="1"/>
            </p:cNvSpPr>
            <p:nvPr/>
          </p:nvSpPr>
          <p:spPr bwMode="auto">
            <a:xfrm flipH="1">
              <a:off x="2400" y="1344"/>
              <a:ext cx="1104" cy="14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9" name="Text Box 6"/>
            <p:cNvSpPr txBox="1">
              <a:spLocks noChangeArrowheads="1"/>
            </p:cNvSpPr>
            <p:nvPr/>
          </p:nvSpPr>
          <p:spPr bwMode="auto">
            <a:xfrm>
              <a:off x="3648" y="1104"/>
              <a:ext cx="177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已经找到一个新的圆排列方案，计算该方案的圆排列长度</a:t>
              </a:r>
            </a:p>
          </p:txBody>
        </p:sp>
      </p:grpSp>
      <p:grpSp>
        <p:nvGrpSpPr>
          <p:cNvPr id="3" name="Group 11"/>
          <p:cNvGrpSpPr>
            <a:grpSpLocks/>
          </p:cNvGrpSpPr>
          <p:nvPr/>
        </p:nvGrpSpPr>
        <p:grpSpPr bwMode="auto">
          <a:xfrm>
            <a:off x="4800600" y="4191000"/>
            <a:ext cx="4191000" cy="1327150"/>
            <a:chOff x="3024" y="2640"/>
            <a:chExt cx="2640" cy="836"/>
          </a:xfrm>
        </p:grpSpPr>
        <p:sp>
          <p:nvSpPr>
            <p:cNvPr id="97286" name="Line 9"/>
            <p:cNvSpPr>
              <a:spLocks noChangeShapeType="1"/>
            </p:cNvSpPr>
            <p:nvPr/>
          </p:nvSpPr>
          <p:spPr bwMode="auto">
            <a:xfrm flipH="1" flipV="1">
              <a:off x="3024" y="2640"/>
              <a:ext cx="624" cy="67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7" name="Text Box 10"/>
            <p:cNvSpPr txBox="1">
              <a:spLocks noChangeArrowheads="1"/>
            </p:cNvSpPr>
            <p:nvPr/>
          </p:nvSpPr>
          <p:spPr bwMode="auto">
            <a:xfrm>
              <a:off x="3792" y="3072"/>
              <a:ext cx="18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计算当前所选择的圆的圆心横坐标（取最小值返回）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zh-CN" altLang="en-US" smtClean="0"/>
              <a:t>算法实现</a:t>
            </a:r>
          </a:p>
        </p:txBody>
      </p:sp>
      <p:sp>
        <p:nvSpPr>
          <p:cNvPr id="14341" name="Text Box 4"/>
          <p:cNvSpPr txBox="1">
            <a:spLocks noChangeArrowheads="1"/>
          </p:cNvSpPr>
          <p:nvPr/>
        </p:nvSpPr>
        <p:spPr bwMode="auto">
          <a:xfrm>
            <a:off x="457200" y="1524000"/>
            <a:ext cx="792480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private static float center(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float temp=0;</a:t>
            </a:r>
            <a:endParaRPr lang="en-US" altLang="zh-CN" b="1">
              <a:solidFill>
                <a:srgbClr val="000099"/>
              </a:solidFill>
              <a:latin typeface="宋体" pitchFamily="2" charset="-122"/>
            </a:endParaRPr>
          </a:p>
          <a:p>
            <a:pPr eaLnBrk="1" hangingPunct="1">
              <a:spcBef>
                <a:spcPct val="50000"/>
              </a:spcBef>
            </a:pPr>
            <a:r>
              <a:rPr lang="en-US" altLang="zh-CN">
                <a:latin typeface="宋体" pitchFamily="2" charset="-122"/>
              </a:rPr>
              <a:t>       for(int j=1;j&lt;t;j++)	{</a:t>
            </a:r>
          </a:p>
          <a:p>
            <a:pPr eaLnBrk="1" hangingPunct="1">
              <a:spcBef>
                <a:spcPct val="50000"/>
              </a:spcBef>
            </a:pPr>
            <a:r>
              <a:rPr lang="en-US" altLang="zh-CN">
                <a:latin typeface="宋体" pitchFamily="2" charset="-122"/>
              </a:rPr>
              <a:t>	 float valuex=(float)(x[j]+2*Math.sqrt(r[t]*r[j]));</a:t>
            </a:r>
          </a:p>
          <a:p>
            <a:pPr eaLnBrk="1" hangingPunct="1">
              <a:spcBef>
                <a:spcPct val="50000"/>
              </a:spcBef>
            </a:pPr>
            <a:r>
              <a:rPr lang="en-US" altLang="zh-CN">
                <a:latin typeface="宋体" pitchFamily="2" charset="-122"/>
              </a:rPr>
              <a:t>         if(valuex &gt;temp)  temp= valuex;</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grpSp>
        <p:nvGrpSpPr>
          <p:cNvPr id="2" name="Group 47"/>
          <p:cNvGrpSpPr>
            <a:grpSpLocks/>
          </p:cNvGrpSpPr>
          <p:nvPr/>
        </p:nvGrpSpPr>
        <p:grpSpPr bwMode="auto">
          <a:xfrm>
            <a:off x="1371600" y="3581400"/>
            <a:ext cx="6934200" cy="3013075"/>
            <a:chOff x="864" y="2256"/>
            <a:chExt cx="4368" cy="1898"/>
          </a:xfrm>
        </p:grpSpPr>
        <p:grpSp>
          <p:nvGrpSpPr>
            <p:cNvPr id="14343" name="Group 43"/>
            <p:cNvGrpSpPr>
              <a:grpSpLocks/>
            </p:cNvGrpSpPr>
            <p:nvPr/>
          </p:nvGrpSpPr>
          <p:grpSpPr bwMode="auto">
            <a:xfrm>
              <a:off x="864" y="2832"/>
              <a:ext cx="4368" cy="1322"/>
              <a:chOff x="864" y="2832"/>
              <a:chExt cx="4368" cy="1322"/>
            </a:xfrm>
          </p:grpSpPr>
          <p:sp>
            <p:nvSpPr>
              <p:cNvPr id="14346" name="Line 25"/>
              <p:cNvSpPr>
                <a:spLocks noChangeShapeType="1"/>
              </p:cNvSpPr>
              <p:nvPr/>
            </p:nvSpPr>
            <p:spPr bwMode="auto">
              <a:xfrm flipH="1" flipV="1">
                <a:off x="1584" y="3504"/>
                <a:ext cx="1440" cy="336"/>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8" name="Object 27"/>
              <p:cNvGraphicFramePr>
                <a:graphicFrameLocks noChangeAspect="1"/>
              </p:cNvGraphicFramePr>
              <p:nvPr/>
            </p:nvGraphicFramePr>
            <p:xfrm>
              <a:off x="3120" y="3504"/>
              <a:ext cx="2112" cy="650"/>
            </p:xfrm>
            <a:graphic>
              <a:graphicData uri="http://schemas.openxmlformats.org/presentationml/2006/ole">
                <mc:AlternateContent xmlns:mc="http://schemas.openxmlformats.org/markup-compatibility/2006">
                  <mc:Choice xmlns:v="urn:schemas-microsoft-com:vml" Requires="v">
                    <p:oleObj spid="_x0000_s14378" name="公式" r:id="rId3" imgW="1815840" imgH="558720" progId="Equation.3">
                      <p:embed/>
                    </p:oleObj>
                  </mc:Choice>
                  <mc:Fallback>
                    <p:oleObj name="公式" r:id="rId3" imgW="1815840" imgH="55872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3504"/>
                            <a:ext cx="2112"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7" name="Group 29"/>
              <p:cNvGrpSpPr>
                <a:grpSpLocks/>
              </p:cNvGrpSpPr>
              <p:nvPr/>
            </p:nvGrpSpPr>
            <p:grpSpPr bwMode="auto">
              <a:xfrm>
                <a:off x="864" y="2832"/>
                <a:ext cx="1842" cy="1213"/>
                <a:chOff x="1584" y="2976"/>
                <a:chExt cx="1842" cy="1213"/>
              </a:xfrm>
            </p:grpSpPr>
            <p:sp>
              <p:nvSpPr>
                <p:cNvPr id="14348" name="Oval 30"/>
                <p:cNvSpPr>
                  <a:spLocks noChangeArrowheads="1"/>
                </p:cNvSpPr>
                <p:nvPr/>
              </p:nvSpPr>
              <p:spPr bwMode="auto">
                <a:xfrm>
                  <a:off x="1610" y="3370"/>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9" name="Oval 31"/>
                <p:cNvSpPr>
                  <a:spLocks noChangeArrowheads="1"/>
                </p:cNvSpPr>
                <p:nvPr/>
              </p:nvSpPr>
              <p:spPr bwMode="auto">
                <a:xfrm>
                  <a:off x="2946" y="3353"/>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0" name="Oval 32"/>
                <p:cNvSpPr>
                  <a:spLocks noChangeArrowheads="1"/>
                </p:cNvSpPr>
                <p:nvPr/>
              </p:nvSpPr>
              <p:spPr bwMode="auto">
                <a:xfrm>
                  <a:off x="2064" y="2976"/>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1" name="Rectangle 33"/>
                <p:cNvSpPr>
                  <a:spLocks noChangeArrowheads="1"/>
                </p:cNvSpPr>
                <p:nvPr/>
              </p:nvSpPr>
              <p:spPr bwMode="auto">
                <a:xfrm>
                  <a:off x="1612" y="2976"/>
                  <a:ext cx="181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2" name="Line 34"/>
                <p:cNvSpPr>
                  <a:spLocks noChangeShapeType="1"/>
                </p:cNvSpPr>
                <p:nvPr/>
              </p:nvSpPr>
              <p:spPr bwMode="auto">
                <a:xfrm>
                  <a:off x="1608" y="393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35"/>
                <p:cNvSpPr>
                  <a:spLocks noChangeShapeType="1"/>
                </p:cNvSpPr>
                <p:nvPr/>
              </p:nvSpPr>
              <p:spPr bwMode="auto">
                <a:xfrm>
                  <a:off x="3416" y="39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36"/>
                <p:cNvSpPr>
                  <a:spLocks noChangeShapeType="1"/>
                </p:cNvSpPr>
                <p:nvPr/>
              </p:nvSpPr>
              <p:spPr bwMode="auto">
                <a:xfrm flipH="1">
                  <a:off x="1584" y="403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5" name="Line 37"/>
                <p:cNvSpPr>
                  <a:spLocks noChangeShapeType="1"/>
                </p:cNvSpPr>
                <p:nvPr/>
              </p:nvSpPr>
              <p:spPr bwMode="auto">
                <a:xfrm>
                  <a:off x="3072" y="403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6" name="Line 38"/>
                <p:cNvSpPr>
                  <a:spLocks noChangeShapeType="1"/>
                </p:cNvSpPr>
                <p:nvPr/>
              </p:nvSpPr>
              <p:spPr bwMode="auto">
                <a:xfrm>
                  <a:off x="2496" y="340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39"/>
                <p:cNvSpPr>
                  <a:spLocks noChangeShapeType="1"/>
                </p:cNvSpPr>
                <p:nvPr/>
              </p:nvSpPr>
              <p:spPr bwMode="auto">
                <a:xfrm>
                  <a:off x="1872" y="364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40"/>
                <p:cNvSpPr>
                  <a:spLocks noChangeShapeType="1"/>
                </p:cNvSpPr>
                <p:nvPr/>
              </p:nvSpPr>
              <p:spPr bwMode="auto">
                <a:xfrm flipV="1">
                  <a:off x="1872" y="3408"/>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41"/>
                <p:cNvSpPr>
                  <a:spLocks noChangeShapeType="1"/>
                </p:cNvSpPr>
                <p:nvPr/>
              </p:nvSpPr>
              <p:spPr bwMode="auto">
                <a:xfrm>
                  <a:off x="1872" y="364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9" name="Object 42"/>
                <p:cNvGraphicFramePr>
                  <a:graphicFrameLocks noChangeAspect="1"/>
                </p:cNvGraphicFramePr>
                <p:nvPr/>
              </p:nvGraphicFramePr>
              <p:xfrm>
                <a:off x="2112" y="3936"/>
                <a:ext cx="624" cy="253"/>
              </p:xfrm>
              <a:graphic>
                <a:graphicData uri="http://schemas.openxmlformats.org/presentationml/2006/ole">
                  <mc:AlternateContent xmlns:mc="http://schemas.openxmlformats.org/markup-compatibility/2006">
                    <mc:Choice xmlns:v="urn:schemas-microsoft-com:vml" Requires="v">
                      <p:oleObj spid="_x0000_s14379" name="公式" r:id="rId5" imgW="533160" imgH="215640" progId="Equation.3">
                        <p:embed/>
                      </p:oleObj>
                    </mc:Choice>
                    <mc:Fallback>
                      <p:oleObj name="公式" r:id="rId5" imgW="533160" imgH="21564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3936"/>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4344" name="Line 45"/>
            <p:cNvSpPr>
              <a:spLocks noChangeShapeType="1"/>
            </p:cNvSpPr>
            <p:nvPr/>
          </p:nvSpPr>
          <p:spPr bwMode="auto">
            <a:xfrm>
              <a:off x="2544" y="2256"/>
              <a:ext cx="18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Line 46"/>
            <p:cNvSpPr>
              <a:spLocks noChangeShapeType="1"/>
            </p:cNvSpPr>
            <p:nvPr/>
          </p:nvSpPr>
          <p:spPr bwMode="auto">
            <a:xfrm flipH="1">
              <a:off x="2880" y="2448"/>
              <a:ext cx="576" cy="384"/>
            </a:xfrm>
            <a:prstGeom prst="line">
              <a:avLst/>
            </a:prstGeom>
            <a:noFill/>
            <a:ln w="381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青蛙换位游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543675"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3"/>
          <p:cNvSpPr txBox="1">
            <a:spLocks noChangeArrowheads="1"/>
          </p:cNvSpPr>
          <p:nvPr/>
        </p:nvSpPr>
        <p:spPr bwMode="auto">
          <a:xfrm>
            <a:off x="609600" y="58674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ea typeface="PMingLiU" pitchFamily="18" charset="-120"/>
              </a:rPr>
              <a:t>让左右两边的青蛙交换位置。通常</a:t>
            </a:r>
            <a:r>
              <a:rPr lang="en-US" altLang="zh-CN" sz="2000" b="1">
                <a:ea typeface="PMingLiU" pitchFamily="18" charset="-120"/>
              </a:rPr>
              <a:t>IQ</a:t>
            </a:r>
            <a:r>
              <a:rPr lang="zh-CN" altLang="en-US" sz="2000" b="1">
                <a:ea typeface="PMingLiU" pitchFamily="18" charset="-120"/>
              </a:rPr>
              <a:t>不低于</a:t>
            </a:r>
            <a:r>
              <a:rPr lang="en-US" altLang="zh-CN" sz="2000" b="1">
                <a:ea typeface="PMingLiU" pitchFamily="18" charset="-120"/>
              </a:rPr>
              <a:t>50</a:t>
            </a:r>
            <a:r>
              <a:rPr lang="zh-CN" altLang="en-US" sz="2000" b="1">
                <a:ea typeface="PMingLiU" pitchFamily="18" charset="-120"/>
              </a:rPr>
              <a:t>（即轻度智障者）的人，三分钟内可以完成。</a:t>
            </a:r>
            <a:r>
              <a:rPr lang="en-US" altLang="zh-CN" sz="2000" b="1">
                <a:ea typeface="PMingLiU" pitchFamily="18" charset="-120"/>
              </a:rPr>
              <a:t>^_^</a:t>
            </a:r>
            <a:r>
              <a:rPr lang="en-US" altLang="zh-TW" sz="2000" b="1"/>
              <a:t> </a:t>
            </a:r>
            <a:endParaRPr lang="en-US" altLang="zh-CN" sz="2000" b="1"/>
          </a:p>
        </p:txBody>
      </p:sp>
      <p:sp>
        <p:nvSpPr>
          <p:cNvPr id="29700" name="Rectangle 4"/>
          <p:cNvSpPr>
            <a:spLocks noGrp="1" noChangeArrowheads="1"/>
          </p:cNvSpPr>
          <p:nvPr>
            <p:ph type="title"/>
          </p:nvPr>
        </p:nvSpPr>
        <p:spPr/>
        <p:txBody>
          <a:bodyPr/>
          <a:lstStyle/>
          <a:p>
            <a:pPr eaLnBrk="1" hangingPunct="1"/>
            <a:r>
              <a:rPr lang="zh-CN" altLang="en-US" smtClean="0"/>
              <a:t>青蛙换位游戏</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t>算法复杂性分析</a:t>
            </a:r>
          </a:p>
        </p:txBody>
      </p:sp>
      <p:graphicFrame>
        <p:nvGraphicFramePr>
          <p:cNvPr id="15362" name="Object 4"/>
          <p:cNvGraphicFramePr>
            <a:graphicFrameLocks noGrp="1" noChangeAspect="1"/>
          </p:cNvGraphicFramePr>
          <p:nvPr>
            <p:ph idx="1"/>
          </p:nvPr>
        </p:nvGraphicFramePr>
        <p:xfrm>
          <a:off x="838200" y="3200400"/>
          <a:ext cx="6477000" cy="598488"/>
        </p:xfrm>
        <a:graphic>
          <a:graphicData uri="http://schemas.openxmlformats.org/presentationml/2006/ole">
            <mc:AlternateContent xmlns:mc="http://schemas.openxmlformats.org/markup-compatibility/2006">
              <mc:Choice xmlns:v="urn:schemas-microsoft-com:vml" Requires="v">
                <p:oleObj spid="_x0000_s15374" name="公式" r:id="rId3" imgW="2336760" imgH="215640" progId="Equation.3">
                  <p:embed/>
                </p:oleObj>
              </mc:Choice>
              <mc:Fallback>
                <p:oleObj name="公式" r:id="rId3" imgW="233676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00400"/>
                        <a:ext cx="64770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6"/>
          <p:cNvSpPr txBox="1">
            <a:spLocks noChangeArrowheads="1"/>
          </p:cNvSpPr>
          <p:nvPr/>
        </p:nvSpPr>
        <p:spPr bwMode="auto">
          <a:xfrm>
            <a:off x="762000" y="22860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dirty="0"/>
              <a:t>算法实现过程参看教材</a:t>
            </a:r>
            <a:r>
              <a:rPr lang="en-US" altLang="zh-CN" sz="2800" dirty="0" smtClean="0"/>
              <a:t>page146-148</a:t>
            </a:r>
            <a:endParaRPr lang="en-US" altLang="zh-CN"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电路板问题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mtClean="0"/>
              <a:t>问题描述</a:t>
            </a:r>
          </a:p>
        </p:txBody>
      </p:sp>
      <p:sp>
        <p:nvSpPr>
          <p:cNvPr id="16388" name="Rectangle 3"/>
          <p:cNvSpPr>
            <a:spLocks noGrp="1" noChangeArrowheads="1"/>
          </p:cNvSpPr>
          <p:nvPr>
            <p:ph type="body" sz="half" idx="1"/>
          </p:nvPr>
        </p:nvSpPr>
        <p:spPr>
          <a:xfrm>
            <a:off x="457200" y="1719263"/>
            <a:ext cx="8382000" cy="2395537"/>
          </a:xfrm>
        </p:spPr>
        <p:txBody>
          <a:bodyPr/>
          <a:lstStyle/>
          <a:p>
            <a:pPr eaLnBrk="1" hangingPunct="1"/>
            <a:r>
              <a:rPr lang="zh-CN" altLang="en-US" sz="2600" b="1" smtClean="0">
                <a:solidFill>
                  <a:srgbClr val="000099"/>
                </a:solidFill>
              </a:rPr>
              <a:t>电路板排列问题</a:t>
            </a:r>
          </a:p>
          <a:p>
            <a:pPr lvl="1" eaLnBrk="1" hangingPunct="1"/>
            <a:r>
              <a:rPr lang="zh-CN" altLang="en-US" sz="2200" smtClean="0"/>
              <a:t>问题描述：将</a:t>
            </a:r>
            <a:r>
              <a:rPr lang="en-US" altLang="zh-CN" sz="2200" smtClean="0"/>
              <a:t>n</a:t>
            </a:r>
            <a:r>
              <a:rPr lang="zh-CN" altLang="en-US" sz="2200" smtClean="0"/>
              <a:t>块电路板以最佳排列方式插入带有</a:t>
            </a:r>
            <a:r>
              <a:rPr lang="en-US" altLang="zh-CN" sz="2200" smtClean="0"/>
              <a:t>n</a:t>
            </a:r>
            <a:r>
              <a:rPr lang="zh-CN" altLang="en-US" sz="2200" smtClean="0"/>
              <a:t>个插槽的机箱中。</a:t>
            </a:r>
            <a:r>
              <a:rPr lang="en-US" altLang="zh-CN" sz="2200" smtClean="0"/>
              <a:t>n</a:t>
            </a:r>
            <a:r>
              <a:rPr lang="zh-CN" altLang="en-US" sz="2200" smtClean="0"/>
              <a:t>块电路板的不同的排列方式对应于不同的电路板插入方案。</a:t>
            </a:r>
          </a:p>
          <a:p>
            <a:pPr lvl="1" eaLnBrk="1" hangingPunct="1"/>
            <a:r>
              <a:rPr lang="zh-CN" altLang="en-US" sz="2200" b="1" smtClean="0">
                <a:solidFill>
                  <a:srgbClr val="000099"/>
                </a:solidFill>
              </a:rPr>
              <a:t>该问题是大规模电子系统设计中的实际问题</a:t>
            </a:r>
          </a:p>
          <a:p>
            <a:pPr lvl="2" eaLnBrk="1" hangingPunct="1"/>
            <a:r>
              <a:rPr lang="zh-CN" altLang="en-US" sz="2100" b="1" smtClean="0">
                <a:solidFill>
                  <a:srgbClr val="FF0000"/>
                </a:solidFill>
              </a:rPr>
              <a:t>属于</a:t>
            </a:r>
            <a:r>
              <a:rPr lang="en-US" altLang="zh-CN" sz="2100" b="1" smtClean="0">
                <a:solidFill>
                  <a:srgbClr val="FF0000"/>
                </a:solidFill>
              </a:rPr>
              <a:t>NP</a:t>
            </a:r>
            <a:r>
              <a:rPr lang="zh-CN" altLang="en-US" sz="2100" b="1" smtClean="0">
                <a:solidFill>
                  <a:srgbClr val="FF0000"/>
                </a:solidFill>
              </a:rPr>
              <a:t>难问题</a:t>
            </a:r>
          </a:p>
        </p:txBody>
      </p:sp>
      <p:graphicFrame>
        <p:nvGraphicFramePr>
          <p:cNvPr id="16386" name="Object 4"/>
          <p:cNvGraphicFramePr>
            <a:graphicFrameLocks noGrp="1" noChangeAspect="1"/>
          </p:cNvGraphicFramePr>
          <p:nvPr>
            <p:ph sz="half" idx="2"/>
          </p:nvPr>
        </p:nvGraphicFramePr>
        <p:xfrm>
          <a:off x="914400" y="4267200"/>
          <a:ext cx="7696200" cy="1290638"/>
        </p:xfrm>
        <a:graphic>
          <a:graphicData uri="http://schemas.openxmlformats.org/presentationml/2006/ole">
            <mc:AlternateContent xmlns:mc="http://schemas.openxmlformats.org/markup-compatibility/2006">
              <mc:Choice xmlns:v="urn:schemas-microsoft-com:vml" Requires="v">
                <p:oleObj spid="_x0000_s16398" name="公式" r:id="rId3" imgW="4165560" imgH="698400" progId="Equation.3">
                  <p:embed/>
                </p:oleObj>
              </mc:Choice>
              <mc:Fallback>
                <p:oleObj name="公式" r:id="rId3" imgW="4165560" imgH="698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267200"/>
                        <a:ext cx="76962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mtClean="0"/>
              <a:t>举例说明</a:t>
            </a:r>
          </a:p>
        </p:txBody>
      </p:sp>
      <p:graphicFrame>
        <p:nvGraphicFramePr>
          <p:cNvPr id="17410" name="Object 4"/>
          <p:cNvGraphicFramePr>
            <a:graphicFrameLocks noGrp="1" noChangeAspect="1"/>
          </p:cNvGraphicFramePr>
          <p:nvPr>
            <p:ph idx="1"/>
          </p:nvPr>
        </p:nvGraphicFramePr>
        <p:xfrm>
          <a:off x="838200" y="1905000"/>
          <a:ext cx="6858000" cy="2101850"/>
        </p:xfrm>
        <a:graphic>
          <a:graphicData uri="http://schemas.openxmlformats.org/presentationml/2006/ole">
            <mc:AlternateContent xmlns:mc="http://schemas.openxmlformats.org/markup-compatibility/2006">
              <mc:Choice xmlns:v="urn:schemas-microsoft-com:vml" Requires="v">
                <p:oleObj spid="_x0000_s17450" name="公式" r:id="rId3" imgW="2984400" imgH="914400" progId="Equation.3">
                  <p:embed/>
                </p:oleObj>
              </mc:Choice>
              <mc:Fallback>
                <p:oleObj name="公式" r:id="rId3" imgW="29844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6858000"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2" name="Group 33"/>
          <p:cNvGrpSpPr>
            <a:grpSpLocks/>
          </p:cNvGrpSpPr>
          <p:nvPr/>
        </p:nvGrpSpPr>
        <p:grpSpPr bwMode="auto">
          <a:xfrm>
            <a:off x="3200400" y="4038600"/>
            <a:ext cx="4038600" cy="2195513"/>
            <a:chOff x="1296" y="2688"/>
            <a:chExt cx="2544" cy="1383"/>
          </a:xfrm>
        </p:grpSpPr>
        <p:sp>
          <p:nvSpPr>
            <p:cNvPr id="17414" name="Oval 6"/>
            <p:cNvSpPr>
              <a:spLocks noChangeArrowheads="1"/>
            </p:cNvSpPr>
            <p:nvPr/>
          </p:nvSpPr>
          <p:spPr bwMode="auto">
            <a:xfrm>
              <a:off x="1392"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15" name="Line 7"/>
            <p:cNvSpPr>
              <a:spLocks noChangeShapeType="1"/>
            </p:cNvSpPr>
            <p:nvPr/>
          </p:nvSpPr>
          <p:spPr bwMode="auto">
            <a:xfrm>
              <a:off x="1296" y="3840"/>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Text Box 8"/>
            <p:cNvSpPr txBox="1">
              <a:spLocks noChangeArrowheads="1"/>
            </p:cNvSpPr>
            <p:nvPr/>
          </p:nvSpPr>
          <p:spPr bwMode="auto">
            <a:xfrm>
              <a:off x="1344" y="360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2     1     3     4     5     6     7     8</a:t>
              </a:r>
            </a:p>
          </p:txBody>
        </p:sp>
        <p:sp>
          <p:nvSpPr>
            <p:cNvPr id="17417" name="Text Box 9"/>
            <p:cNvSpPr txBox="1">
              <a:spLocks noChangeArrowheads="1"/>
            </p:cNvSpPr>
            <p:nvPr/>
          </p:nvSpPr>
          <p:spPr bwMode="auto">
            <a:xfrm>
              <a:off x="1344" y="384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1     2     3     4     5     6     7     8</a:t>
              </a:r>
            </a:p>
          </p:txBody>
        </p:sp>
        <p:sp>
          <p:nvSpPr>
            <p:cNvPr id="17418" name="Oval 10"/>
            <p:cNvSpPr>
              <a:spLocks noChangeArrowheads="1"/>
            </p:cNvSpPr>
            <p:nvPr/>
          </p:nvSpPr>
          <p:spPr bwMode="auto">
            <a:xfrm>
              <a:off x="165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19" name="Oval 11"/>
            <p:cNvSpPr>
              <a:spLocks noChangeArrowheads="1"/>
            </p:cNvSpPr>
            <p:nvPr/>
          </p:nvSpPr>
          <p:spPr bwMode="auto">
            <a:xfrm>
              <a:off x="18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0" name="Oval 12"/>
            <p:cNvSpPr>
              <a:spLocks noChangeArrowheads="1"/>
            </p:cNvSpPr>
            <p:nvPr/>
          </p:nvSpPr>
          <p:spPr bwMode="auto">
            <a:xfrm>
              <a:off x="21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1" name="Oval 13"/>
            <p:cNvSpPr>
              <a:spLocks noChangeArrowheads="1"/>
            </p:cNvSpPr>
            <p:nvPr/>
          </p:nvSpPr>
          <p:spPr bwMode="auto">
            <a:xfrm>
              <a:off x="24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2" name="Oval 14"/>
            <p:cNvSpPr>
              <a:spLocks noChangeArrowheads="1"/>
            </p:cNvSpPr>
            <p:nvPr/>
          </p:nvSpPr>
          <p:spPr bwMode="auto">
            <a:xfrm>
              <a:off x="27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3" name="Oval 15"/>
            <p:cNvSpPr>
              <a:spLocks noChangeArrowheads="1"/>
            </p:cNvSpPr>
            <p:nvPr/>
          </p:nvSpPr>
          <p:spPr bwMode="auto">
            <a:xfrm>
              <a:off x="300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4" name="Oval 16"/>
            <p:cNvSpPr>
              <a:spLocks noChangeArrowheads="1"/>
            </p:cNvSpPr>
            <p:nvPr/>
          </p:nvSpPr>
          <p:spPr bwMode="auto">
            <a:xfrm>
              <a:off x="3264"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5" name="Text Box 17"/>
            <p:cNvSpPr txBox="1">
              <a:spLocks noChangeArrowheads="1"/>
            </p:cNvSpPr>
            <p:nvPr/>
          </p:nvSpPr>
          <p:spPr bwMode="auto">
            <a:xfrm>
              <a:off x="3024" y="2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N5</a:t>
              </a:r>
            </a:p>
          </p:txBody>
        </p:sp>
        <p:sp>
          <p:nvSpPr>
            <p:cNvPr id="17426" name="Text Box 18"/>
            <p:cNvSpPr txBox="1">
              <a:spLocks noChangeArrowheads="1"/>
            </p:cNvSpPr>
            <p:nvPr/>
          </p:nvSpPr>
          <p:spPr bwMode="auto">
            <a:xfrm>
              <a:off x="1680" y="30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N3</a:t>
              </a:r>
            </a:p>
          </p:txBody>
        </p:sp>
        <p:sp>
          <p:nvSpPr>
            <p:cNvPr id="17427" name="Line 19"/>
            <p:cNvSpPr>
              <a:spLocks noChangeShapeType="1"/>
            </p:cNvSpPr>
            <p:nvPr/>
          </p:nvSpPr>
          <p:spPr bwMode="auto">
            <a:xfrm flipV="1">
              <a:off x="1728" y="321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20"/>
            <p:cNvSpPr>
              <a:spLocks noChangeShapeType="1"/>
            </p:cNvSpPr>
            <p:nvPr/>
          </p:nvSpPr>
          <p:spPr bwMode="auto">
            <a:xfrm flipH="1" flipV="1">
              <a:off x="1872" y="321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Text Box 21"/>
            <p:cNvSpPr txBox="1">
              <a:spLocks noChangeArrowheads="1"/>
            </p:cNvSpPr>
            <p:nvPr/>
          </p:nvSpPr>
          <p:spPr bwMode="auto">
            <a:xfrm>
              <a:off x="1680" y="27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N2</a:t>
              </a:r>
            </a:p>
          </p:txBody>
        </p:sp>
        <p:sp>
          <p:nvSpPr>
            <p:cNvPr id="17430" name="Line 22"/>
            <p:cNvSpPr>
              <a:spLocks noChangeShapeType="1"/>
            </p:cNvSpPr>
            <p:nvPr/>
          </p:nvSpPr>
          <p:spPr bwMode="auto">
            <a:xfrm flipV="1">
              <a:off x="1440" y="2928"/>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23"/>
            <p:cNvSpPr>
              <a:spLocks noChangeShapeType="1"/>
            </p:cNvSpPr>
            <p:nvPr/>
          </p:nvSpPr>
          <p:spPr bwMode="auto">
            <a:xfrm>
              <a:off x="1872" y="2928"/>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Text Box 24"/>
            <p:cNvSpPr txBox="1">
              <a:spLocks noChangeArrowheads="1"/>
            </p:cNvSpPr>
            <p:nvPr/>
          </p:nvSpPr>
          <p:spPr bwMode="auto">
            <a:xfrm>
              <a:off x="225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N4</a:t>
              </a:r>
            </a:p>
          </p:txBody>
        </p:sp>
        <p:sp>
          <p:nvSpPr>
            <p:cNvPr id="17433" name="Line 25"/>
            <p:cNvSpPr>
              <a:spLocks noChangeShapeType="1"/>
            </p:cNvSpPr>
            <p:nvPr/>
          </p:nvSpPr>
          <p:spPr bwMode="auto">
            <a:xfrm flipH="1">
              <a:off x="2016" y="283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Text Box 26"/>
            <p:cNvSpPr txBox="1">
              <a:spLocks noChangeArrowheads="1"/>
            </p:cNvSpPr>
            <p:nvPr/>
          </p:nvSpPr>
          <p:spPr bwMode="auto">
            <a:xfrm>
              <a:off x="2400"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N1</a:t>
              </a:r>
            </a:p>
          </p:txBody>
        </p:sp>
        <p:sp>
          <p:nvSpPr>
            <p:cNvPr id="17435" name="Line 27"/>
            <p:cNvSpPr>
              <a:spLocks noChangeShapeType="1"/>
            </p:cNvSpPr>
            <p:nvPr/>
          </p:nvSpPr>
          <p:spPr bwMode="auto">
            <a:xfrm flipV="1">
              <a:off x="2256" y="32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28"/>
            <p:cNvSpPr>
              <a:spLocks noChangeShapeType="1"/>
            </p:cNvSpPr>
            <p:nvPr/>
          </p:nvSpPr>
          <p:spPr bwMode="auto">
            <a:xfrm flipV="1">
              <a:off x="2544" y="321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29"/>
            <p:cNvSpPr>
              <a:spLocks noChangeShapeType="1"/>
            </p:cNvSpPr>
            <p:nvPr/>
          </p:nvSpPr>
          <p:spPr bwMode="auto">
            <a:xfrm>
              <a:off x="2640" y="321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30"/>
            <p:cNvSpPr>
              <a:spLocks noChangeShapeType="1"/>
            </p:cNvSpPr>
            <p:nvPr/>
          </p:nvSpPr>
          <p:spPr bwMode="auto">
            <a:xfrm>
              <a:off x="2496" y="2784"/>
              <a:ext cx="3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31"/>
            <p:cNvSpPr>
              <a:spLocks noChangeShapeType="1"/>
            </p:cNvSpPr>
            <p:nvPr/>
          </p:nvSpPr>
          <p:spPr bwMode="auto">
            <a:xfrm flipV="1">
              <a:off x="3072" y="3168"/>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2"/>
            <p:cNvSpPr>
              <a:spLocks noChangeShapeType="1"/>
            </p:cNvSpPr>
            <p:nvPr/>
          </p:nvSpPr>
          <p:spPr bwMode="auto">
            <a:xfrm>
              <a:off x="3216" y="316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3" name="Text Box 34"/>
          <p:cNvSpPr txBox="1">
            <a:spLocks noChangeArrowheads="1"/>
          </p:cNvSpPr>
          <p:nvPr/>
        </p:nvSpPr>
        <p:spPr bwMode="auto">
          <a:xfrm>
            <a:off x="3886200" y="62484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电路板排列</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685800" y="1143000"/>
            <a:ext cx="6172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t>设</a:t>
            </a:r>
            <a:r>
              <a:rPr lang="en-US" altLang="zh-CN" sz="2400"/>
              <a:t>x</a:t>
            </a:r>
            <a:r>
              <a:rPr lang="zh-CN" altLang="en-US" sz="2400"/>
              <a:t>表示</a:t>
            </a:r>
            <a:r>
              <a:rPr lang="en-US" altLang="zh-CN" sz="2400"/>
              <a:t>n</a:t>
            </a:r>
            <a:r>
              <a:rPr lang="zh-CN" altLang="en-US" sz="2400"/>
              <a:t>块电路板的排列，即在机箱的第</a:t>
            </a:r>
            <a:r>
              <a:rPr lang="en-US" altLang="zh-CN" sz="2400"/>
              <a:t>i</a:t>
            </a:r>
            <a:r>
              <a:rPr lang="zh-CN" altLang="en-US" sz="2400"/>
              <a:t>个插槽插入电路板</a:t>
            </a:r>
            <a:r>
              <a:rPr lang="en-US" altLang="zh-CN" sz="2400"/>
              <a:t>x[i].</a:t>
            </a:r>
          </a:p>
          <a:p>
            <a:pPr eaLnBrk="1" hangingPunct="1">
              <a:spcBef>
                <a:spcPct val="50000"/>
              </a:spcBef>
            </a:pPr>
            <a:r>
              <a:rPr lang="en-US" altLang="zh-CN" sz="2400" b="1">
                <a:solidFill>
                  <a:srgbClr val="000099"/>
                </a:solidFill>
              </a:rPr>
              <a:t>x</a:t>
            </a:r>
            <a:r>
              <a:rPr lang="zh-CN" altLang="en-US" sz="2400" b="1">
                <a:solidFill>
                  <a:srgbClr val="000099"/>
                </a:solidFill>
              </a:rPr>
              <a:t>所确定的电路板排列密度</a:t>
            </a:r>
            <a:r>
              <a:rPr lang="en-US" altLang="zh-CN" sz="2400" b="1">
                <a:solidFill>
                  <a:srgbClr val="000099"/>
                </a:solidFill>
              </a:rPr>
              <a:t>density(x)</a:t>
            </a:r>
            <a:r>
              <a:rPr lang="zh-CN" altLang="en-US" sz="2400" b="1">
                <a:solidFill>
                  <a:srgbClr val="000099"/>
                </a:solidFill>
              </a:rPr>
              <a:t>定义为跨越相邻电路板插槽的最大连线数</a:t>
            </a:r>
          </a:p>
        </p:txBody>
      </p:sp>
      <p:grpSp>
        <p:nvGrpSpPr>
          <p:cNvPr id="2" name="Group 35"/>
          <p:cNvGrpSpPr>
            <a:grpSpLocks/>
          </p:cNvGrpSpPr>
          <p:nvPr/>
        </p:nvGrpSpPr>
        <p:grpSpPr bwMode="auto">
          <a:xfrm>
            <a:off x="914400" y="3124200"/>
            <a:ext cx="7239000" cy="2195513"/>
            <a:chOff x="576" y="1968"/>
            <a:chExt cx="4560" cy="1383"/>
          </a:xfrm>
        </p:grpSpPr>
        <p:grpSp>
          <p:nvGrpSpPr>
            <p:cNvPr id="99333" name="Group 5"/>
            <p:cNvGrpSpPr>
              <a:grpSpLocks/>
            </p:cNvGrpSpPr>
            <p:nvPr/>
          </p:nvGrpSpPr>
          <p:grpSpPr bwMode="auto">
            <a:xfrm>
              <a:off x="576" y="1968"/>
              <a:ext cx="2544" cy="1383"/>
              <a:chOff x="1296" y="2688"/>
              <a:chExt cx="2544" cy="1383"/>
            </a:xfrm>
          </p:grpSpPr>
          <p:sp>
            <p:nvSpPr>
              <p:cNvPr id="99335" name="Oval 6"/>
              <p:cNvSpPr>
                <a:spLocks noChangeArrowheads="1"/>
              </p:cNvSpPr>
              <p:nvPr/>
            </p:nvSpPr>
            <p:spPr bwMode="auto">
              <a:xfrm>
                <a:off x="1392"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36" name="Line 7"/>
              <p:cNvSpPr>
                <a:spLocks noChangeShapeType="1"/>
              </p:cNvSpPr>
              <p:nvPr/>
            </p:nvSpPr>
            <p:spPr bwMode="auto">
              <a:xfrm>
                <a:off x="1296" y="3840"/>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Text Box 8"/>
              <p:cNvSpPr txBox="1">
                <a:spLocks noChangeArrowheads="1"/>
              </p:cNvSpPr>
              <p:nvPr/>
            </p:nvSpPr>
            <p:spPr bwMode="auto">
              <a:xfrm>
                <a:off x="1344" y="360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2     1     3     4     5     6     7     8</a:t>
                </a:r>
              </a:p>
            </p:txBody>
          </p:sp>
          <p:sp>
            <p:nvSpPr>
              <p:cNvPr id="99338" name="Text Box 9"/>
              <p:cNvSpPr txBox="1">
                <a:spLocks noChangeArrowheads="1"/>
              </p:cNvSpPr>
              <p:nvPr/>
            </p:nvSpPr>
            <p:spPr bwMode="auto">
              <a:xfrm>
                <a:off x="1344" y="384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1     2     3     4     5     6     7     8</a:t>
                </a:r>
              </a:p>
            </p:txBody>
          </p:sp>
          <p:sp>
            <p:nvSpPr>
              <p:cNvPr id="99339" name="Oval 10"/>
              <p:cNvSpPr>
                <a:spLocks noChangeArrowheads="1"/>
              </p:cNvSpPr>
              <p:nvPr/>
            </p:nvSpPr>
            <p:spPr bwMode="auto">
              <a:xfrm>
                <a:off x="165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0" name="Oval 11"/>
              <p:cNvSpPr>
                <a:spLocks noChangeArrowheads="1"/>
              </p:cNvSpPr>
              <p:nvPr/>
            </p:nvSpPr>
            <p:spPr bwMode="auto">
              <a:xfrm>
                <a:off x="18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1" name="Oval 12"/>
              <p:cNvSpPr>
                <a:spLocks noChangeArrowheads="1"/>
              </p:cNvSpPr>
              <p:nvPr/>
            </p:nvSpPr>
            <p:spPr bwMode="auto">
              <a:xfrm>
                <a:off x="21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2" name="Oval 13"/>
              <p:cNvSpPr>
                <a:spLocks noChangeArrowheads="1"/>
              </p:cNvSpPr>
              <p:nvPr/>
            </p:nvSpPr>
            <p:spPr bwMode="auto">
              <a:xfrm>
                <a:off x="24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3" name="Oval 14"/>
              <p:cNvSpPr>
                <a:spLocks noChangeArrowheads="1"/>
              </p:cNvSpPr>
              <p:nvPr/>
            </p:nvSpPr>
            <p:spPr bwMode="auto">
              <a:xfrm>
                <a:off x="27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4" name="Oval 15"/>
              <p:cNvSpPr>
                <a:spLocks noChangeArrowheads="1"/>
              </p:cNvSpPr>
              <p:nvPr/>
            </p:nvSpPr>
            <p:spPr bwMode="auto">
              <a:xfrm>
                <a:off x="300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5" name="Oval 16"/>
              <p:cNvSpPr>
                <a:spLocks noChangeArrowheads="1"/>
              </p:cNvSpPr>
              <p:nvPr/>
            </p:nvSpPr>
            <p:spPr bwMode="auto">
              <a:xfrm>
                <a:off x="3264"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6" name="Text Box 17"/>
              <p:cNvSpPr txBox="1">
                <a:spLocks noChangeArrowheads="1"/>
              </p:cNvSpPr>
              <p:nvPr/>
            </p:nvSpPr>
            <p:spPr bwMode="auto">
              <a:xfrm>
                <a:off x="3024" y="2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N5</a:t>
                </a:r>
              </a:p>
            </p:txBody>
          </p:sp>
          <p:sp>
            <p:nvSpPr>
              <p:cNvPr id="99347" name="Text Box 18"/>
              <p:cNvSpPr txBox="1">
                <a:spLocks noChangeArrowheads="1"/>
              </p:cNvSpPr>
              <p:nvPr/>
            </p:nvSpPr>
            <p:spPr bwMode="auto">
              <a:xfrm>
                <a:off x="1680" y="30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N3</a:t>
                </a:r>
              </a:p>
            </p:txBody>
          </p:sp>
          <p:sp>
            <p:nvSpPr>
              <p:cNvPr id="99348" name="Line 19"/>
              <p:cNvSpPr>
                <a:spLocks noChangeShapeType="1"/>
              </p:cNvSpPr>
              <p:nvPr/>
            </p:nvSpPr>
            <p:spPr bwMode="auto">
              <a:xfrm flipV="1">
                <a:off x="1728" y="321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9" name="Line 20"/>
              <p:cNvSpPr>
                <a:spLocks noChangeShapeType="1"/>
              </p:cNvSpPr>
              <p:nvPr/>
            </p:nvSpPr>
            <p:spPr bwMode="auto">
              <a:xfrm flipH="1" flipV="1">
                <a:off x="1872" y="321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0" name="Text Box 21"/>
              <p:cNvSpPr txBox="1">
                <a:spLocks noChangeArrowheads="1"/>
              </p:cNvSpPr>
              <p:nvPr/>
            </p:nvSpPr>
            <p:spPr bwMode="auto">
              <a:xfrm>
                <a:off x="1680" y="27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N2</a:t>
                </a:r>
              </a:p>
            </p:txBody>
          </p:sp>
          <p:sp>
            <p:nvSpPr>
              <p:cNvPr id="99351" name="Line 22"/>
              <p:cNvSpPr>
                <a:spLocks noChangeShapeType="1"/>
              </p:cNvSpPr>
              <p:nvPr/>
            </p:nvSpPr>
            <p:spPr bwMode="auto">
              <a:xfrm flipV="1">
                <a:off x="1440" y="2928"/>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2" name="Line 23"/>
              <p:cNvSpPr>
                <a:spLocks noChangeShapeType="1"/>
              </p:cNvSpPr>
              <p:nvPr/>
            </p:nvSpPr>
            <p:spPr bwMode="auto">
              <a:xfrm>
                <a:off x="1872" y="2928"/>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3" name="Text Box 24"/>
              <p:cNvSpPr txBox="1">
                <a:spLocks noChangeArrowheads="1"/>
              </p:cNvSpPr>
              <p:nvPr/>
            </p:nvSpPr>
            <p:spPr bwMode="auto">
              <a:xfrm>
                <a:off x="225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N4</a:t>
                </a:r>
              </a:p>
            </p:txBody>
          </p:sp>
          <p:sp>
            <p:nvSpPr>
              <p:cNvPr id="99354" name="Line 25"/>
              <p:cNvSpPr>
                <a:spLocks noChangeShapeType="1"/>
              </p:cNvSpPr>
              <p:nvPr/>
            </p:nvSpPr>
            <p:spPr bwMode="auto">
              <a:xfrm flipH="1">
                <a:off x="2016" y="283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5" name="Text Box 26"/>
              <p:cNvSpPr txBox="1">
                <a:spLocks noChangeArrowheads="1"/>
              </p:cNvSpPr>
              <p:nvPr/>
            </p:nvSpPr>
            <p:spPr bwMode="auto">
              <a:xfrm>
                <a:off x="2400"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N1</a:t>
                </a:r>
              </a:p>
            </p:txBody>
          </p:sp>
          <p:sp>
            <p:nvSpPr>
              <p:cNvPr id="99356" name="Line 27"/>
              <p:cNvSpPr>
                <a:spLocks noChangeShapeType="1"/>
              </p:cNvSpPr>
              <p:nvPr/>
            </p:nvSpPr>
            <p:spPr bwMode="auto">
              <a:xfrm flipV="1">
                <a:off x="2256" y="32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7" name="Line 28"/>
              <p:cNvSpPr>
                <a:spLocks noChangeShapeType="1"/>
              </p:cNvSpPr>
              <p:nvPr/>
            </p:nvSpPr>
            <p:spPr bwMode="auto">
              <a:xfrm flipV="1">
                <a:off x="2544" y="321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8" name="Line 29"/>
              <p:cNvSpPr>
                <a:spLocks noChangeShapeType="1"/>
              </p:cNvSpPr>
              <p:nvPr/>
            </p:nvSpPr>
            <p:spPr bwMode="auto">
              <a:xfrm>
                <a:off x="2640" y="321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9" name="Line 30"/>
              <p:cNvSpPr>
                <a:spLocks noChangeShapeType="1"/>
              </p:cNvSpPr>
              <p:nvPr/>
            </p:nvSpPr>
            <p:spPr bwMode="auto">
              <a:xfrm>
                <a:off x="2496" y="2784"/>
                <a:ext cx="3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0" name="Line 31"/>
              <p:cNvSpPr>
                <a:spLocks noChangeShapeType="1"/>
              </p:cNvSpPr>
              <p:nvPr/>
            </p:nvSpPr>
            <p:spPr bwMode="auto">
              <a:xfrm flipV="1">
                <a:off x="3072" y="3168"/>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1" name="Line 32"/>
              <p:cNvSpPr>
                <a:spLocks noChangeShapeType="1"/>
              </p:cNvSpPr>
              <p:nvPr/>
            </p:nvSpPr>
            <p:spPr bwMode="auto">
              <a:xfrm>
                <a:off x="3216" y="316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4" name="Text Box 33"/>
            <p:cNvSpPr txBox="1">
              <a:spLocks noChangeArrowheads="1"/>
            </p:cNvSpPr>
            <p:nvPr/>
          </p:nvSpPr>
          <p:spPr bwMode="auto">
            <a:xfrm>
              <a:off x="3120" y="2256"/>
              <a:ext cx="20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跨越插槽</a:t>
              </a:r>
              <a:r>
                <a:rPr lang="en-US" altLang="zh-CN"/>
                <a:t>2</a:t>
              </a:r>
              <a:r>
                <a:rPr lang="zh-CN" altLang="en-US"/>
                <a:t>、</a:t>
              </a:r>
              <a:r>
                <a:rPr lang="en-US" altLang="zh-CN"/>
                <a:t>3</a:t>
              </a:r>
              <a:r>
                <a:rPr lang="zh-CN" altLang="en-US"/>
                <a:t>，插槽</a:t>
              </a:r>
              <a:r>
                <a:rPr lang="en-US" altLang="zh-CN"/>
                <a:t>4</a:t>
              </a:r>
              <a:r>
                <a:rPr lang="zh-CN" altLang="en-US"/>
                <a:t>、</a:t>
              </a:r>
              <a:r>
                <a:rPr lang="en-US" altLang="zh-CN"/>
                <a:t>5</a:t>
              </a:r>
              <a:r>
                <a:rPr lang="zh-CN" altLang="en-US"/>
                <a:t>以及插槽</a:t>
              </a:r>
              <a:r>
                <a:rPr lang="en-US" altLang="zh-CN"/>
                <a:t>5</a:t>
              </a:r>
              <a:r>
                <a:rPr lang="zh-CN" altLang="en-US"/>
                <a:t>、</a:t>
              </a:r>
              <a:r>
                <a:rPr lang="en-US" altLang="zh-CN"/>
                <a:t>6</a:t>
              </a:r>
              <a:r>
                <a:rPr lang="zh-CN" altLang="en-US"/>
                <a:t>的连线数都为</a:t>
              </a:r>
              <a:r>
                <a:rPr lang="en-US" altLang="zh-CN"/>
                <a:t>2</a:t>
              </a:r>
              <a:r>
                <a:rPr lang="zh-CN" altLang="en-US"/>
                <a:t>，其余相邻插槽间都只有</a:t>
              </a:r>
              <a:r>
                <a:rPr lang="en-US" altLang="zh-CN"/>
                <a:t>1</a:t>
              </a:r>
              <a:r>
                <a:rPr lang="zh-CN" altLang="en-US"/>
                <a:t>条跨越连线。</a:t>
              </a:r>
            </a:p>
            <a:p>
              <a:pPr eaLnBrk="1" hangingPunct="1">
                <a:spcBef>
                  <a:spcPct val="50000"/>
                </a:spcBef>
              </a:pPr>
              <a:r>
                <a:rPr lang="en-US" altLang="zh-CN"/>
                <a:t>——</a:t>
              </a:r>
              <a:r>
                <a:rPr lang="zh-CN" altLang="en-US"/>
                <a:t>电路板排列密度为</a:t>
              </a:r>
              <a:r>
                <a:rPr lang="en-US" altLang="zh-CN"/>
                <a:t>2</a:t>
              </a:r>
            </a:p>
          </p:txBody>
        </p:sp>
      </p:grpSp>
      <p:sp>
        <p:nvSpPr>
          <p:cNvPr id="158754" name="Text Box 34"/>
          <p:cNvSpPr txBox="1">
            <a:spLocks noChangeArrowheads="1"/>
          </p:cNvSpPr>
          <p:nvPr/>
        </p:nvSpPr>
        <p:spPr bwMode="auto">
          <a:xfrm>
            <a:off x="1143000" y="5562600"/>
            <a:ext cx="7239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在设计机箱时，插槽一侧的布线间隙由电路板排列的密度所确定。</a:t>
            </a:r>
          </a:p>
          <a:p>
            <a:pPr eaLnBrk="1" hangingPunct="1">
              <a:spcBef>
                <a:spcPct val="50000"/>
              </a:spcBef>
            </a:pPr>
            <a:r>
              <a:rPr lang="en-US" altLang="zh-CN"/>
              <a:t>——</a:t>
            </a:r>
            <a:r>
              <a:rPr lang="zh-CN" altLang="en-US" b="1">
                <a:solidFill>
                  <a:srgbClr val="FF0000"/>
                </a:solidFill>
              </a:rPr>
              <a:t>电路板排列问题要求对于所给定的电路板连接条件，确定电路板的最佳排列，使其具有最小密度。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8754"/>
                                        </p:tgtEl>
                                        <p:attrNameLst>
                                          <p:attrName>style.visibility</p:attrName>
                                        </p:attrNameLst>
                                      </p:cBhvr>
                                      <p:to>
                                        <p:strVal val="visible"/>
                                      </p:to>
                                    </p:set>
                                    <p:animEffect transition="in" filter="randombar(horizontal)">
                                      <p:cBhvr>
                                        <p:cTn id="12" dur="500"/>
                                        <p:tgtEl>
                                          <p:spTgt spid="15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5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smtClean="0"/>
              <a:t>算法中的参数说明</a:t>
            </a:r>
          </a:p>
        </p:txBody>
      </p:sp>
      <p:graphicFrame>
        <p:nvGraphicFramePr>
          <p:cNvPr id="18434" name="Object 4"/>
          <p:cNvGraphicFramePr>
            <a:graphicFrameLocks noGrp="1" noChangeAspect="1"/>
          </p:cNvGraphicFramePr>
          <p:nvPr>
            <p:ph idx="1"/>
          </p:nvPr>
        </p:nvGraphicFramePr>
        <p:xfrm>
          <a:off x="762000" y="1905000"/>
          <a:ext cx="6629400" cy="4003675"/>
        </p:xfrm>
        <a:graphic>
          <a:graphicData uri="http://schemas.openxmlformats.org/presentationml/2006/ole">
            <mc:AlternateContent xmlns:mc="http://schemas.openxmlformats.org/markup-compatibility/2006">
              <mc:Choice xmlns:v="urn:schemas-microsoft-com:vml" Requires="v">
                <p:oleObj spid="_x0000_s18448" name="公式" r:id="rId3" imgW="3238200" imgH="1955520" progId="Equation.3">
                  <p:embed/>
                </p:oleObj>
              </mc:Choice>
              <mc:Fallback>
                <p:oleObj name="公式" r:id="rId3" imgW="3238200" imgH="19555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6629400"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Oval 6"/>
          <p:cNvSpPr>
            <a:spLocks noChangeArrowheads="1"/>
          </p:cNvSpPr>
          <p:nvPr/>
        </p:nvSpPr>
        <p:spPr bwMode="auto">
          <a:xfrm>
            <a:off x="533400" y="4876800"/>
            <a:ext cx="6629400" cy="9906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8437" name="Line 7"/>
          <p:cNvSpPr>
            <a:spLocks noChangeShapeType="1"/>
          </p:cNvSpPr>
          <p:nvPr/>
        </p:nvSpPr>
        <p:spPr bwMode="auto">
          <a:xfrm>
            <a:off x="5943600" y="5867400"/>
            <a:ext cx="228600" cy="30480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38" name="Text Box 8"/>
          <p:cNvSpPr txBox="1">
            <a:spLocks noChangeArrowheads="1"/>
          </p:cNvSpPr>
          <p:nvPr/>
        </p:nvSpPr>
        <p:spPr bwMode="auto">
          <a:xfrm>
            <a:off x="4724400" y="6096000"/>
            <a:ext cx="342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该条件可用来计算插槽</a:t>
            </a:r>
            <a:r>
              <a:rPr lang="en-US" altLang="zh-CN" b="1">
                <a:solidFill>
                  <a:srgbClr val="000099"/>
                </a:solidFill>
              </a:rPr>
              <a:t>i</a:t>
            </a:r>
            <a:r>
              <a:rPr lang="zh-CN" altLang="en-US" b="1">
                <a:solidFill>
                  <a:srgbClr val="000099"/>
                </a:solidFill>
              </a:rPr>
              <a:t>和插槽</a:t>
            </a:r>
            <a:r>
              <a:rPr lang="en-US" altLang="zh-CN" b="1">
                <a:solidFill>
                  <a:srgbClr val="000099"/>
                </a:solidFill>
              </a:rPr>
              <a:t>i+1</a:t>
            </a:r>
            <a:r>
              <a:rPr lang="zh-CN" altLang="en-US" b="1">
                <a:solidFill>
                  <a:srgbClr val="000099"/>
                </a:solidFill>
              </a:rPr>
              <a:t>之间的连线密度</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算法设计</a:t>
            </a:r>
          </a:p>
        </p:txBody>
      </p:sp>
      <p:sp>
        <p:nvSpPr>
          <p:cNvPr id="100355" name="Rectangle 3"/>
          <p:cNvSpPr>
            <a:spLocks noGrp="1" noChangeArrowheads="1"/>
          </p:cNvSpPr>
          <p:nvPr>
            <p:ph type="body" idx="1"/>
          </p:nvPr>
        </p:nvSpPr>
        <p:spPr>
          <a:xfrm>
            <a:off x="304800" y="1719263"/>
            <a:ext cx="8610600" cy="4411662"/>
          </a:xfrm>
        </p:spPr>
        <p:txBody>
          <a:bodyPr/>
          <a:lstStyle/>
          <a:p>
            <a:pPr eaLnBrk="1" hangingPunct="1"/>
            <a:r>
              <a:rPr lang="zh-CN" altLang="en-US" b="1" smtClean="0">
                <a:solidFill>
                  <a:srgbClr val="000099"/>
                </a:solidFill>
              </a:rPr>
              <a:t>算法设计</a:t>
            </a:r>
          </a:p>
          <a:p>
            <a:pPr lvl="2" eaLnBrk="1" hangingPunct="1"/>
            <a:r>
              <a:rPr lang="zh-CN" altLang="en-US" b="1" smtClean="0">
                <a:solidFill>
                  <a:srgbClr val="000099"/>
                </a:solidFill>
              </a:rPr>
              <a:t>当</a:t>
            </a:r>
            <a:r>
              <a:rPr lang="en-US" altLang="zh-CN" b="1" smtClean="0">
                <a:solidFill>
                  <a:srgbClr val="000099"/>
                </a:solidFill>
              </a:rPr>
              <a:t>i=n</a:t>
            </a:r>
            <a:r>
              <a:rPr lang="zh-CN" altLang="en-US" b="1" smtClean="0">
                <a:solidFill>
                  <a:srgbClr val="000099"/>
                </a:solidFill>
              </a:rPr>
              <a:t>时</a:t>
            </a:r>
            <a:r>
              <a:rPr lang="zh-CN" altLang="en-US" smtClean="0"/>
              <a:t>，算法搜索到叶结点，所有</a:t>
            </a:r>
            <a:r>
              <a:rPr lang="en-US" altLang="zh-CN" smtClean="0"/>
              <a:t>n</a:t>
            </a:r>
            <a:r>
              <a:rPr lang="zh-CN" altLang="en-US" smtClean="0"/>
              <a:t>块电路板都已经排定，其密度为</a:t>
            </a:r>
            <a:r>
              <a:rPr lang="en-US" altLang="zh-CN" smtClean="0"/>
              <a:t>cd</a:t>
            </a:r>
            <a:r>
              <a:rPr lang="zh-CN" altLang="en-US" smtClean="0"/>
              <a:t>；</a:t>
            </a:r>
          </a:p>
          <a:p>
            <a:pPr lvl="2" eaLnBrk="1" hangingPunct="1"/>
            <a:r>
              <a:rPr lang="zh-CN" altLang="en-US" b="1" smtClean="0">
                <a:solidFill>
                  <a:srgbClr val="000099"/>
                </a:solidFill>
              </a:rPr>
              <a:t>当</a:t>
            </a:r>
            <a:r>
              <a:rPr lang="en-US" altLang="zh-CN" b="1" smtClean="0">
                <a:solidFill>
                  <a:srgbClr val="000099"/>
                </a:solidFill>
              </a:rPr>
              <a:t>i</a:t>
            </a:r>
            <a:r>
              <a:rPr lang="en-US" altLang="zh-CN" b="1" smtClean="0">
                <a:solidFill>
                  <a:srgbClr val="000099"/>
                </a:solidFill>
                <a:cs typeface="Arial" charset="0"/>
              </a:rPr>
              <a:t>&lt;n</a:t>
            </a:r>
            <a:r>
              <a:rPr lang="zh-CN" altLang="en-US" b="1" smtClean="0">
                <a:solidFill>
                  <a:srgbClr val="000099"/>
                </a:solidFill>
                <a:cs typeface="Arial" charset="0"/>
              </a:rPr>
              <a:t>时</a:t>
            </a:r>
            <a:r>
              <a:rPr lang="zh-CN" altLang="en-US" sz="2200" smtClean="0">
                <a:cs typeface="Arial" charset="0"/>
              </a:rPr>
              <a:t>，电路板尚未排列完成。</a:t>
            </a:r>
            <a:r>
              <a:rPr lang="en-US" altLang="zh-CN" sz="2200" smtClean="0">
                <a:cs typeface="Arial" charset="0"/>
              </a:rPr>
              <a:t>X[1:i-1]</a:t>
            </a:r>
            <a:r>
              <a:rPr lang="zh-CN" altLang="en-US" sz="2200" smtClean="0">
                <a:cs typeface="Arial" charset="0"/>
              </a:rPr>
              <a:t>是当前扩展结点所相应的部分排列，</a:t>
            </a:r>
            <a:r>
              <a:rPr lang="en-US" altLang="zh-CN" sz="2200" smtClean="0">
                <a:cs typeface="Arial" charset="0"/>
              </a:rPr>
              <a:t>cd</a:t>
            </a:r>
            <a:r>
              <a:rPr lang="zh-CN" altLang="en-US" sz="2200" smtClean="0">
                <a:cs typeface="Arial" charset="0"/>
              </a:rPr>
              <a:t>是相应的部分排列密度。</a:t>
            </a:r>
          </a:p>
          <a:p>
            <a:pPr lvl="3" eaLnBrk="1" hangingPunct="1"/>
            <a:r>
              <a:rPr lang="zh-CN" altLang="en-US" sz="1900" smtClean="0">
                <a:cs typeface="Arial" charset="0"/>
              </a:rPr>
              <a:t>在当前部分排列之后加入一块未排定的电路板，扩展当前部分排列产生当前扩展结点的一个子结点。对于这个子结点，计算新的部分排列密度</a:t>
            </a:r>
            <a:r>
              <a:rPr lang="en-US" altLang="zh-CN" sz="1900" smtClean="0">
                <a:cs typeface="Arial" charset="0"/>
              </a:rPr>
              <a:t>ld</a:t>
            </a:r>
          </a:p>
          <a:p>
            <a:pPr lvl="3" eaLnBrk="1" hangingPunct="1"/>
            <a:r>
              <a:rPr lang="zh-CN" altLang="en-US" sz="1900" smtClean="0">
                <a:cs typeface="Arial" charset="0"/>
              </a:rPr>
              <a:t>如果</a:t>
            </a:r>
            <a:r>
              <a:rPr lang="en-US" altLang="zh-CN" sz="1900" smtClean="0">
                <a:cs typeface="Arial" charset="0"/>
              </a:rPr>
              <a:t>ld&lt;bestd</a:t>
            </a:r>
            <a:r>
              <a:rPr lang="zh-CN" altLang="en-US" sz="1900" smtClean="0">
                <a:cs typeface="Arial" charset="0"/>
              </a:rPr>
              <a:t>，</a:t>
            </a:r>
            <a:r>
              <a:rPr lang="zh-CN" altLang="en-US" smtClean="0">
                <a:cs typeface="Arial" charset="0"/>
              </a:rPr>
              <a:t>继续按深度优先方式递归地对相应子树进行搜索；</a:t>
            </a:r>
          </a:p>
          <a:p>
            <a:pPr lvl="3" eaLnBrk="1" hangingPunct="1"/>
            <a:r>
              <a:rPr lang="zh-CN" altLang="en-US" b="1" smtClean="0">
                <a:solidFill>
                  <a:srgbClr val="FF0000"/>
                </a:solidFill>
                <a:cs typeface="Arial" charset="0"/>
              </a:rPr>
              <a:t>否则</a:t>
            </a:r>
            <a:r>
              <a:rPr lang="zh-CN" altLang="en-US" smtClean="0">
                <a:cs typeface="Arial" charset="0"/>
              </a:rPr>
              <a:t>，剪去该子树，算法回溯到为活结点的最近的父结点处继续按深度优先方式进行搜索；</a:t>
            </a:r>
            <a:endParaRPr lang="zh-CN" altLang="en-US"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算法实现</a:t>
            </a:r>
            <a:r>
              <a:rPr lang="en-US" altLang="zh-CN" smtClean="0"/>
              <a:t>&amp;</a:t>
            </a:r>
            <a:r>
              <a:rPr lang="zh-CN" altLang="en-US" smtClean="0"/>
              <a:t>算法复杂性</a:t>
            </a:r>
          </a:p>
        </p:txBody>
      </p:sp>
      <p:sp>
        <p:nvSpPr>
          <p:cNvPr id="101379" name="Rectangle 3"/>
          <p:cNvSpPr>
            <a:spLocks noGrp="1" noChangeArrowheads="1"/>
          </p:cNvSpPr>
          <p:nvPr>
            <p:ph type="body" idx="1"/>
          </p:nvPr>
        </p:nvSpPr>
        <p:spPr/>
        <p:txBody>
          <a:bodyPr/>
          <a:lstStyle/>
          <a:p>
            <a:pPr eaLnBrk="1" hangingPunct="1"/>
            <a:r>
              <a:rPr lang="zh-CN" altLang="en-US" b="1" dirty="0" smtClean="0">
                <a:solidFill>
                  <a:srgbClr val="000099"/>
                </a:solidFill>
              </a:rPr>
              <a:t>算法实现</a:t>
            </a:r>
            <a:r>
              <a:rPr lang="en-US" altLang="zh-CN" b="1" dirty="0" smtClean="0">
                <a:solidFill>
                  <a:srgbClr val="000099"/>
                </a:solidFill>
              </a:rPr>
              <a:t>&amp;</a:t>
            </a:r>
            <a:r>
              <a:rPr lang="zh-CN" altLang="en-US" b="1" dirty="0" smtClean="0">
                <a:solidFill>
                  <a:srgbClr val="000099"/>
                </a:solidFill>
              </a:rPr>
              <a:t>算法复杂性</a:t>
            </a:r>
          </a:p>
          <a:p>
            <a:pPr lvl="1" eaLnBrk="1" hangingPunct="1"/>
            <a:r>
              <a:rPr lang="zh-CN" altLang="en-US" dirty="0" smtClean="0"/>
              <a:t>算法实现</a:t>
            </a:r>
          </a:p>
          <a:p>
            <a:pPr lvl="2" eaLnBrk="1" hangingPunct="1"/>
            <a:r>
              <a:rPr lang="zh-CN" altLang="en-US" dirty="0" smtClean="0"/>
              <a:t>参看教材</a:t>
            </a:r>
            <a:r>
              <a:rPr lang="en-US" altLang="zh-CN" dirty="0" smtClean="0"/>
              <a:t>page:148-149</a:t>
            </a:r>
            <a:endParaRPr lang="en-US" altLang="zh-CN" dirty="0" smtClean="0"/>
          </a:p>
          <a:p>
            <a:pPr lvl="2" eaLnBrk="1" hangingPunct="1"/>
            <a:endParaRPr lang="en-US" altLang="zh-CN" dirty="0" smtClean="0"/>
          </a:p>
          <a:p>
            <a:pPr lvl="1" eaLnBrk="1" hangingPunct="1"/>
            <a:r>
              <a:rPr lang="zh-CN" altLang="en-US" dirty="0" smtClean="0"/>
              <a:t>算法复杂性：</a:t>
            </a:r>
            <a:r>
              <a:rPr lang="en-US" altLang="zh-CN" dirty="0" smtClean="0"/>
              <a:t>O(</a:t>
            </a:r>
            <a:r>
              <a:rPr lang="en-US" altLang="zh-CN" dirty="0" err="1" smtClean="0"/>
              <a:t>mn</a:t>
            </a:r>
            <a:r>
              <a:rPr lang="en-US" altLang="zh-CN" dirty="0" smtClean="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连续邮资问题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问题描述</a:t>
            </a:r>
          </a:p>
        </p:txBody>
      </p:sp>
      <p:sp>
        <p:nvSpPr>
          <p:cNvPr id="103427" name="Rectangle 3"/>
          <p:cNvSpPr>
            <a:spLocks noGrp="1" noChangeArrowheads="1"/>
          </p:cNvSpPr>
          <p:nvPr>
            <p:ph type="body" idx="1"/>
          </p:nvPr>
        </p:nvSpPr>
        <p:spPr/>
        <p:txBody>
          <a:bodyPr/>
          <a:lstStyle/>
          <a:p>
            <a:pPr eaLnBrk="1" hangingPunct="1"/>
            <a:r>
              <a:rPr lang="zh-CN" altLang="en-US" b="1" smtClean="0">
                <a:solidFill>
                  <a:srgbClr val="000099"/>
                </a:solidFill>
              </a:rPr>
              <a:t>连续邮资问题</a:t>
            </a:r>
          </a:p>
          <a:p>
            <a:pPr lvl="1" eaLnBrk="1" hangingPunct="1"/>
            <a:r>
              <a:rPr lang="zh-CN" altLang="en-US" smtClean="0"/>
              <a:t>问题描述：假定国家发行了</a:t>
            </a:r>
            <a:r>
              <a:rPr lang="en-US" altLang="zh-CN" smtClean="0"/>
              <a:t>n</a:t>
            </a:r>
            <a:r>
              <a:rPr lang="zh-CN" altLang="en-US" smtClean="0"/>
              <a:t>种不同面值的邮票，并且规定每张信封上最多只允许贴</a:t>
            </a:r>
            <a:r>
              <a:rPr lang="en-US" altLang="zh-CN" smtClean="0"/>
              <a:t>m</a:t>
            </a:r>
            <a:r>
              <a:rPr lang="zh-CN" altLang="en-US" smtClean="0"/>
              <a:t>张邮票。连续邮资问题要求对于给定的</a:t>
            </a:r>
            <a:r>
              <a:rPr lang="en-US" altLang="zh-CN" smtClean="0"/>
              <a:t>n</a:t>
            </a:r>
            <a:r>
              <a:rPr lang="zh-CN" altLang="en-US" smtClean="0"/>
              <a:t>和</a:t>
            </a:r>
            <a:r>
              <a:rPr lang="en-US" altLang="zh-CN" smtClean="0"/>
              <a:t>m</a:t>
            </a:r>
            <a:r>
              <a:rPr lang="zh-CN" altLang="en-US" smtClean="0"/>
              <a:t>的值，给出邮票面值的最佳设计，在一张信封上可贴出从邮资</a:t>
            </a:r>
            <a:r>
              <a:rPr lang="en-US" altLang="zh-CN" smtClean="0"/>
              <a:t>1</a:t>
            </a:r>
            <a:r>
              <a:rPr lang="zh-CN" altLang="en-US" smtClean="0"/>
              <a:t>开始，增量为</a:t>
            </a:r>
            <a:r>
              <a:rPr lang="en-US" altLang="zh-CN" smtClean="0"/>
              <a:t>1</a:t>
            </a:r>
            <a:r>
              <a:rPr lang="zh-CN" altLang="en-US" smtClean="0"/>
              <a:t>的最大连续邮资区间。</a:t>
            </a:r>
          </a:p>
          <a:p>
            <a:pPr lvl="1" eaLnBrk="1" hangingPunct="1"/>
            <a:r>
              <a:rPr lang="zh-CN" altLang="en-US" smtClean="0"/>
              <a:t>举例：</a:t>
            </a:r>
          </a:p>
          <a:p>
            <a:pPr lvl="2" eaLnBrk="1" hangingPunct="1"/>
            <a:r>
              <a:rPr lang="zh-CN" altLang="en-US" smtClean="0"/>
              <a:t>当</a:t>
            </a:r>
            <a:r>
              <a:rPr lang="en-US" altLang="zh-CN" smtClean="0"/>
              <a:t>n=5,m=4</a:t>
            </a:r>
            <a:r>
              <a:rPr lang="zh-CN" altLang="en-US" smtClean="0"/>
              <a:t>时，面值为（</a:t>
            </a:r>
            <a:r>
              <a:rPr lang="en-US" altLang="zh-CN" smtClean="0"/>
              <a:t>1</a:t>
            </a:r>
            <a:r>
              <a:rPr lang="zh-CN" altLang="en-US" smtClean="0"/>
              <a:t>，</a:t>
            </a:r>
            <a:r>
              <a:rPr lang="en-US" altLang="zh-CN" smtClean="0"/>
              <a:t>3</a:t>
            </a:r>
            <a:r>
              <a:rPr lang="zh-CN" altLang="en-US" smtClean="0"/>
              <a:t>，</a:t>
            </a:r>
            <a:r>
              <a:rPr lang="en-US" altLang="zh-CN" smtClean="0"/>
              <a:t>11</a:t>
            </a:r>
            <a:r>
              <a:rPr lang="zh-CN" altLang="en-US" smtClean="0"/>
              <a:t>，</a:t>
            </a:r>
            <a:r>
              <a:rPr lang="en-US" altLang="zh-CN" smtClean="0"/>
              <a:t>15</a:t>
            </a:r>
            <a:r>
              <a:rPr lang="zh-CN" altLang="en-US" smtClean="0"/>
              <a:t>，</a:t>
            </a:r>
            <a:r>
              <a:rPr lang="en-US" altLang="zh-CN" smtClean="0"/>
              <a:t>32</a:t>
            </a:r>
            <a:r>
              <a:rPr lang="zh-CN" altLang="en-US" smtClean="0"/>
              <a:t>）的</a:t>
            </a:r>
            <a:r>
              <a:rPr lang="en-US" altLang="zh-CN" smtClean="0"/>
              <a:t>5</a:t>
            </a:r>
            <a:r>
              <a:rPr lang="zh-CN" altLang="en-US" smtClean="0"/>
              <a:t>种邮票可以贴出邮资的最大连续邮资区间是</a:t>
            </a:r>
            <a:r>
              <a:rPr lang="en-US" altLang="zh-CN" smtClean="0"/>
              <a:t>1~70</a:t>
            </a:r>
          </a:p>
          <a:p>
            <a:pPr lvl="3" eaLnBrk="1" hangingPunct="1"/>
            <a:r>
              <a:rPr lang="zh-CN" altLang="en-US" b="1" smtClean="0">
                <a:solidFill>
                  <a:srgbClr val="000099"/>
                </a:solidFill>
              </a:rPr>
              <a:t>能否贴出邮资为</a:t>
            </a:r>
            <a:r>
              <a:rPr lang="en-US" altLang="zh-CN" b="1" smtClean="0">
                <a:solidFill>
                  <a:srgbClr val="FF0000"/>
                </a:solidFill>
              </a:rPr>
              <a:t>71</a:t>
            </a:r>
            <a:r>
              <a:rPr lang="zh-CN" altLang="en-US" b="1" smtClean="0">
                <a:solidFill>
                  <a:srgbClr val="000099"/>
                </a:solidFill>
              </a:rPr>
              <a:t>的方案？</a:t>
            </a:r>
            <a:r>
              <a:rPr lang="en-US" altLang="zh-CN" b="1" smtClean="0">
                <a:solidFill>
                  <a:srgbClr val="FF0000"/>
                </a:solidFill>
              </a:rPr>
              <a:t>——</a:t>
            </a:r>
            <a:r>
              <a:rPr lang="zh-CN" altLang="en-US" b="1" smtClean="0">
                <a:solidFill>
                  <a:srgbClr val="FF0000"/>
                </a:solidFill>
              </a:rPr>
              <a:t>不行！</a:t>
            </a:r>
          </a:p>
        </p:txBody>
      </p:sp>
      <p:sp>
        <p:nvSpPr>
          <p:cNvPr id="103428" name="Line 4"/>
          <p:cNvSpPr>
            <a:spLocks noChangeShapeType="1"/>
          </p:cNvSpPr>
          <p:nvPr/>
        </p:nvSpPr>
        <p:spPr bwMode="auto">
          <a:xfrm>
            <a:off x="6553200" y="3886200"/>
            <a:ext cx="1371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29" name="Line 5"/>
          <p:cNvSpPr>
            <a:spLocks noChangeShapeType="1"/>
          </p:cNvSpPr>
          <p:nvPr/>
        </p:nvSpPr>
        <p:spPr bwMode="auto">
          <a:xfrm>
            <a:off x="1295400" y="4343400"/>
            <a:ext cx="1752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1546</TotalTime>
  <Words>5684</Words>
  <Application>Microsoft Office PowerPoint</Application>
  <PresentationFormat>全屏显示(4:3)</PresentationFormat>
  <Paragraphs>1321</Paragraphs>
  <Slides>115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115</vt:i4>
      </vt:variant>
    </vt:vector>
  </HeadingPairs>
  <TitlesOfParts>
    <vt:vector size="117" baseType="lpstr">
      <vt:lpstr>Network</vt:lpstr>
      <vt:lpstr>公式</vt:lpstr>
      <vt:lpstr>算法设计与分析</vt:lpstr>
      <vt:lpstr>回溯法</vt:lpstr>
      <vt:lpstr>提纲</vt:lpstr>
      <vt:lpstr>提纲</vt:lpstr>
      <vt:lpstr>PowerPoint 演示文稿</vt:lpstr>
      <vt:lpstr>骑士行走规则</vt:lpstr>
      <vt:lpstr>骑士巡游问题</vt:lpstr>
      <vt:lpstr>PowerPoint 演示文稿</vt:lpstr>
      <vt:lpstr>青蛙换位游戏</vt:lpstr>
      <vt:lpstr>提纲</vt:lpstr>
      <vt:lpstr>知识点</vt:lpstr>
      <vt:lpstr>知识点</vt:lpstr>
      <vt:lpstr>问题的解空间</vt:lpstr>
      <vt:lpstr>知识点</vt:lpstr>
      <vt:lpstr>回溯法的基本思想</vt:lpstr>
      <vt:lpstr>实例分析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如何避免回溯法的无效搜索</vt:lpstr>
      <vt:lpstr>回溯法的主要步骤</vt:lpstr>
      <vt:lpstr>知识点</vt:lpstr>
      <vt:lpstr>递归回溯</vt:lpstr>
      <vt:lpstr>知识点</vt:lpstr>
      <vt:lpstr>迭代回溯</vt:lpstr>
      <vt:lpstr>知识点</vt:lpstr>
      <vt:lpstr>两种类型的解空间树</vt:lpstr>
      <vt:lpstr>子集树</vt:lpstr>
      <vt:lpstr>搜索子集树的一般算法</vt:lpstr>
      <vt:lpstr>排列树</vt:lpstr>
      <vt:lpstr>搜索排列树的一般算法</vt:lpstr>
      <vt:lpstr>提纲</vt:lpstr>
      <vt:lpstr>实例分析</vt:lpstr>
      <vt:lpstr>PowerPoint 演示文稿</vt:lpstr>
      <vt:lpstr>旅行商问题（TSP问题）</vt:lpstr>
      <vt:lpstr>利用回溯法求解ＴＳＰ问题</vt:lpstr>
      <vt:lpstr>通过实例分析问题</vt:lpstr>
      <vt:lpstr>可能的周游路线</vt:lpstr>
      <vt:lpstr>回溯法的求解过程</vt:lpstr>
      <vt:lpstr>回溯法的求解过程</vt:lpstr>
      <vt:lpstr>剪枝函数的引入</vt:lpstr>
      <vt:lpstr>举例说明</vt:lpstr>
      <vt:lpstr>算法流程和复杂性分析</vt:lpstr>
      <vt:lpstr>常用的TSP问题求解方案</vt:lpstr>
      <vt:lpstr>PowerPoint 演示文稿</vt:lpstr>
      <vt:lpstr>符号三角形问题</vt:lpstr>
      <vt:lpstr>算法设计</vt:lpstr>
      <vt:lpstr>算法实现&amp;算法复杂性分析</vt:lpstr>
      <vt:lpstr>PowerPoint 演示文稿</vt:lpstr>
      <vt:lpstr>Ｎ皇后问题</vt:lpstr>
      <vt:lpstr>算法设计</vt:lpstr>
      <vt:lpstr>算法流程</vt:lpstr>
      <vt:lpstr>＊８皇后问题</vt:lpstr>
      <vt:lpstr>８皇后问题的１２个不同解</vt:lpstr>
      <vt:lpstr>其中一个可行解的图示</vt:lpstr>
      <vt:lpstr>PowerPoint 演示文稿</vt:lpstr>
      <vt:lpstr>最大团问题</vt:lpstr>
      <vt:lpstr>实例说明</vt:lpstr>
      <vt:lpstr>算法设计</vt:lpstr>
      <vt:lpstr>PowerPoint 演示文稿</vt:lpstr>
      <vt:lpstr>问题描述</vt:lpstr>
      <vt:lpstr>可平面图</vt:lpstr>
      <vt:lpstr>4色猜想</vt:lpstr>
      <vt:lpstr>说明</vt:lpstr>
      <vt:lpstr>算法设计</vt:lpstr>
      <vt:lpstr>解空间的定义与组织</vt:lpstr>
      <vt:lpstr>PowerPoint 演示文稿</vt:lpstr>
      <vt:lpstr>递归回溯</vt:lpstr>
      <vt:lpstr>算法实现</vt:lpstr>
      <vt:lpstr>算法复杂性分析</vt:lpstr>
      <vt:lpstr>PowerPoint 演示文稿</vt:lpstr>
      <vt:lpstr>问题描述</vt:lpstr>
      <vt:lpstr>举例说明</vt:lpstr>
      <vt:lpstr>最优排列</vt:lpstr>
      <vt:lpstr>解空间的定义与组织</vt:lpstr>
      <vt:lpstr>算法设计</vt:lpstr>
      <vt:lpstr>算法实现</vt:lpstr>
      <vt:lpstr>算法实现</vt:lpstr>
      <vt:lpstr>算法复杂性分析</vt:lpstr>
      <vt:lpstr>PowerPoint 演示文稿</vt:lpstr>
      <vt:lpstr>问题描述</vt:lpstr>
      <vt:lpstr>举例说明</vt:lpstr>
      <vt:lpstr>PowerPoint 演示文稿</vt:lpstr>
      <vt:lpstr>算法中的参数说明</vt:lpstr>
      <vt:lpstr>算法设计</vt:lpstr>
      <vt:lpstr>算法实现&amp;算法复杂性</vt:lpstr>
      <vt:lpstr>PowerPoint 演示文稿</vt:lpstr>
      <vt:lpstr>问题描述</vt:lpstr>
      <vt:lpstr>分析</vt:lpstr>
      <vt:lpstr>如何确定最大连续邮资区间</vt:lpstr>
      <vt:lpstr>算法设计</vt:lpstr>
      <vt:lpstr>PowerPoint 演示文稿</vt:lpstr>
      <vt:lpstr>骑士巡游问题</vt:lpstr>
      <vt:lpstr>提纲</vt:lpstr>
      <vt:lpstr>回溯法的效率分析</vt:lpstr>
      <vt:lpstr>重排原理</vt:lpstr>
      <vt:lpstr>存在的困难</vt:lpstr>
      <vt:lpstr>用概率方法估计将产生的结点数</vt:lpstr>
      <vt:lpstr>PowerPoint 演示文稿</vt:lpstr>
      <vt:lpstr>存在的问题</vt:lpstr>
      <vt:lpstr>提纲</vt:lpstr>
      <vt:lpstr>本章小结</vt:lpstr>
      <vt:lpstr>本章作业</vt:lpstr>
      <vt:lpstr>下一章内容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sl</cp:lastModifiedBy>
  <cp:revision>91</cp:revision>
  <cp:lastPrinted>1601-01-01T00:00:00Z</cp:lastPrinted>
  <dcterms:created xsi:type="dcterms:W3CDTF">1601-01-01T00:00:00Z</dcterms:created>
  <dcterms:modified xsi:type="dcterms:W3CDTF">2019-11-26T06:13:20Z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