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9144000" cy="6858000" type="screen4x3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算法分析题</a:t>
            </a:r>
            <a:r>
              <a:rPr lang="en-US" altLang="zh-CN" dirty="0" smtClean="0"/>
              <a:t>5-6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4214818"/>
            <a:ext cx="8229600" cy="2125659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）容易证明，经过剩余</a:t>
            </a:r>
            <a:r>
              <a:rPr lang="en-US" altLang="zh-CN" dirty="0" smtClean="0"/>
              <a:t>n-i+1</a:t>
            </a:r>
            <a:r>
              <a:rPr lang="zh-CN" altLang="en-US" dirty="0" smtClean="0"/>
              <a:t>个顶点，每个顶点处</a:t>
            </a:r>
            <a:r>
              <a:rPr lang="en-US" altLang="zh-CN" dirty="0" smtClean="0"/>
              <a:t>K</a:t>
            </a:r>
            <a:r>
              <a:rPr lang="zh-CN" altLang="en-US" dirty="0" smtClean="0"/>
              <a:t>新增的路径长度都要大于</a:t>
            </a:r>
            <a:r>
              <a:rPr lang="en-US" altLang="zh-CN" dirty="0" smtClean="0"/>
              <a:t>min(k)</a:t>
            </a:r>
            <a:r>
              <a:rPr lang="zh-CN" altLang="en-US" dirty="0" smtClean="0"/>
              <a:t>，所以（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）的结论成立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）根据（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）的结论，在搜索到第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层结点处，利用（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）的公式计算得到预估路径长度的最小情形，如果仍然比当前已知最优解要长，则进行剪枝</a:t>
            </a:r>
            <a:endParaRPr lang="zh-CN" altLang="en-US" dirty="0"/>
          </a:p>
        </p:txBody>
      </p:sp>
      <p:pic>
        <p:nvPicPr>
          <p:cNvPr id="6" name="图片 3"/>
          <p:cNvPicPr>
            <a:picLocks noChangeAspect="1"/>
          </p:cNvPicPr>
          <p:nvPr/>
        </p:nvPicPr>
        <p:blipFill>
          <a:blip r:embed="rId1"/>
          <a:srcRect l="4568" t="27119" r="2223" b="30408"/>
          <a:stretch>
            <a:fillRect/>
          </a:stretch>
        </p:blipFill>
        <p:spPr bwMode="auto">
          <a:xfrm>
            <a:off x="468284" y="1285860"/>
            <a:ext cx="8074025" cy="2759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算法实现题</a:t>
            </a:r>
            <a:r>
              <a:rPr lang="en-US" altLang="zh-CN" dirty="0" smtClean="0"/>
              <a:t>5-16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2828916" cy="4525963"/>
          </a:xfrm>
        </p:spPr>
        <p:txBody>
          <a:bodyPr/>
          <a:lstStyle/>
          <a:p>
            <a:r>
              <a:rPr lang="zh-CN" altLang="en-US" dirty="0" smtClean="0"/>
              <a:t>解空间：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排列树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深度</a:t>
            </a:r>
            <a:r>
              <a:rPr lang="en-US" altLang="zh-CN" dirty="0" smtClean="0"/>
              <a:t>n+1</a:t>
            </a:r>
            <a:r>
              <a:rPr lang="zh-CN" altLang="en-US" smtClean="0"/>
              <a:t>（由输入数据量决定）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14810" y="1428736"/>
            <a:ext cx="4714908" cy="50720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500826" y="1714488"/>
            <a:ext cx="428628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429256" y="2500306"/>
            <a:ext cx="428628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286512" y="2428868"/>
            <a:ext cx="428628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500958" y="2428868"/>
            <a:ext cx="428628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5" idx="2"/>
            <a:endCxn id="7" idx="0"/>
          </p:cNvCxnSpPr>
          <p:nvPr/>
        </p:nvCxnSpPr>
        <p:spPr>
          <a:xfrm rot="10800000" flipV="1">
            <a:off x="5643570" y="1928802"/>
            <a:ext cx="857256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4"/>
            <a:endCxn id="8" idx="7"/>
          </p:cNvCxnSpPr>
          <p:nvPr/>
        </p:nvCxnSpPr>
        <p:spPr>
          <a:xfrm rot="5400000">
            <a:off x="6509494" y="2285992"/>
            <a:ext cx="348523" cy="62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16200000" flipH="1">
            <a:off x="6750859" y="2250273"/>
            <a:ext cx="428628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6"/>
            <a:endCxn id="9" idx="0"/>
          </p:cNvCxnSpPr>
          <p:nvPr/>
        </p:nvCxnSpPr>
        <p:spPr>
          <a:xfrm>
            <a:off x="6929454" y="1928802"/>
            <a:ext cx="785818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43504" y="214311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858148" y="207167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72198" y="214311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4572000" y="3571876"/>
            <a:ext cx="428628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286380" y="3571876"/>
            <a:ext cx="428628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929322" y="3571876"/>
            <a:ext cx="428628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6572264" y="3571876"/>
            <a:ext cx="428628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>
            <a:stCxn id="7" idx="3"/>
            <a:endCxn id="25" idx="0"/>
          </p:cNvCxnSpPr>
          <p:nvPr/>
        </p:nvCxnSpPr>
        <p:spPr>
          <a:xfrm rot="16200000" flipH="1">
            <a:off x="5143504" y="3214685"/>
            <a:ext cx="705713" cy="86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429124" y="300037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cxnSp>
        <p:nvCxnSpPr>
          <p:cNvPr id="34" name="直接箭头连接符 33"/>
          <p:cNvCxnSpPr/>
          <p:nvPr/>
        </p:nvCxnSpPr>
        <p:spPr>
          <a:xfrm rot="10800000" flipV="1">
            <a:off x="4857752" y="2643182"/>
            <a:ext cx="642942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27" idx="0"/>
          </p:cNvCxnSpPr>
          <p:nvPr/>
        </p:nvCxnSpPr>
        <p:spPr>
          <a:xfrm rot="16200000" flipH="1">
            <a:off x="5607851" y="3036091"/>
            <a:ext cx="71438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29" idx="0"/>
          </p:cNvCxnSpPr>
          <p:nvPr/>
        </p:nvCxnSpPr>
        <p:spPr>
          <a:xfrm rot="16200000" flipH="1">
            <a:off x="5857884" y="2643182"/>
            <a:ext cx="928694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143504" y="307181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643570" y="307181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429388" y="307181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572000" y="357187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286380" y="357187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929322" y="357187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572264" y="357187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286248" y="428625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000628" y="428625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929322" y="428625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000628" y="5429264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排列树，深度为</a:t>
            </a:r>
            <a:r>
              <a:rPr lang="en-US" altLang="zh-CN" dirty="0" smtClean="0"/>
              <a:t>n+1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2E3MDkxNzk4NDBlNmNhZWY4NTI3NWFkZWEwODc0NWQ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WPS 演示</Application>
  <PresentationFormat>全屏显示(4:3)</PresentationFormat>
  <Paragraphs>41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算法分析题5-6</vt:lpstr>
      <vt:lpstr>算法实现题5-16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算法分析题5-6</dc:title>
  <dc:creator>SYH</dc:creator>
  <cp:lastModifiedBy>86136</cp:lastModifiedBy>
  <cp:revision>7</cp:revision>
  <dcterms:created xsi:type="dcterms:W3CDTF">2021-12-20T13:15:00Z</dcterms:created>
  <dcterms:modified xsi:type="dcterms:W3CDTF">2023-12-29T04:20:17Z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9D221EF1043B4777A98C0750046C2F38_12</vt:lpwstr>
  </property>
  <property fmtid="{D5CDD505-2E9C-101B-9397-08002B2CF9AE}" pid="3" name="KSOProductBuildVer">
    <vt:lpwstr>2052-12.1.0.16120</vt:lpwstr>
  </property>
</Properties>
</file>