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3"/>
  </p:notesMasterIdLst>
  <p:sldIdLst>
    <p:sldId id="256" r:id="rId2"/>
    <p:sldId id="258" r:id="rId3"/>
    <p:sldId id="286" r:id="rId4"/>
    <p:sldId id="285" r:id="rId5"/>
    <p:sldId id="287" r:id="rId6"/>
    <p:sldId id="288" r:id="rId7"/>
    <p:sldId id="289" r:id="rId8"/>
    <p:sldId id="290" r:id="rId9"/>
    <p:sldId id="291" r:id="rId10"/>
    <p:sldId id="292" r:id="rId11"/>
    <p:sldId id="293" r:id="rId12"/>
    <p:sldId id="259" r:id="rId13"/>
    <p:sldId id="312" r:id="rId14"/>
    <p:sldId id="294" r:id="rId15"/>
    <p:sldId id="295" r:id="rId16"/>
    <p:sldId id="296" r:id="rId17"/>
    <p:sldId id="301" r:id="rId18"/>
    <p:sldId id="302" r:id="rId19"/>
    <p:sldId id="303" r:id="rId20"/>
    <p:sldId id="304" r:id="rId21"/>
    <p:sldId id="305" r:id="rId22"/>
    <p:sldId id="306" r:id="rId23"/>
    <p:sldId id="307" r:id="rId24"/>
    <p:sldId id="313" r:id="rId25"/>
    <p:sldId id="260" r:id="rId26"/>
    <p:sldId id="263" r:id="rId27"/>
    <p:sldId id="262" r:id="rId28"/>
    <p:sldId id="315" r:id="rId29"/>
    <p:sldId id="316" r:id="rId30"/>
    <p:sldId id="317" r:id="rId31"/>
    <p:sldId id="318" r:id="rId32"/>
    <p:sldId id="319" r:id="rId33"/>
    <p:sldId id="320" r:id="rId34"/>
    <p:sldId id="264" r:id="rId35"/>
    <p:sldId id="266" r:id="rId36"/>
    <p:sldId id="265" r:id="rId37"/>
    <p:sldId id="267" r:id="rId38"/>
    <p:sldId id="268" r:id="rId39"/>
    <p:sldId id="332" r:id="rId40"/>
    <p:sldId id="333" r:id="rId41"/>
    <p:sldId id="270" r:id="rId42"/>
    <p:sldId id="272" r:id="rId43"/>
    <p:sldId id="321" r:id="rId44"/>
    <p:sldId id="322" r:id="rId45"/>
    <p:sldId id="326" r:id="rId46"/>
    <p:sldId id="331" r:id="rId47"/>
    <p:sldId id="273" r:id="rId48"/>
    <p:sldId id="284" r:id="rId49"/>
    <p:sldId id="274" r:id="rId50"/>
    <p:sldId id="334" r:id="rId51"/>
    <p:sldId id="335" r:id="rId52"/>
    <p:sldId id="336" r:id="rId53"/>
    <p:sldId id="337" r:id="rId54"/>
    <p:sldId id="338" r:id="rId55"/>
    <p:sldId id="339" r:id="rId56"/>
    <p:sldId id="340" r:id="rId57"/>
    <p:sldId id="341" r:id="rId58"/>
    <p:sldId id="342" r:id="rId59"/>
    <p:sldId id="343" r:id="rId60"/>
    <p:sldId id="275" r:id="rId61"/>
    <p:sldId id="283" r:id="rId62"/>
    <p:sldId id="276" r:id="rId63"/>
    <p:sldId id="344" r:id="rId64"/>
    <p:sldId id="345" r:id="rId65"/>
    <p:sldId id="346" r:id="rId66"/>
    <p:sldId id="347" r:id="rId67"/>
    <p:sldId id="348" r:id="rId68"/>
    <p:sldId id="349" r:id="rId69"/>
    <p:sldId id="350" r:id="rId70"/>
    <p:sldId id="351" r:id="rId71"/>
    <p:sldId id="352" r:id="rId72"/>
    <p:sldId id="353" r:id="rId73"/>
    <p:sldId id="277" r:id="rId74"/>
    <p:sldId id="278" r:id="rId75"/>
    <p:sldId id="279" r:id="rId76"/>
    <p:sldId id="280" r:id="rId77"/>
    <p:sldId id="354" r:id="rId78"/>
    <p:sldId id="355" r:id="rId79"/>
    <p:sldId id="356" r:id="rId80"/>
    <p:sldId id="357" r:id="rId81"/>
    <p:sldId id="358" r:id="rId82"/>
    <p:sldId id="359" r:id="rId83"/>
    <p:sldId id="360" r:id="rId84"/>
    <p:sldId id="361" r:id="rId85"/>
    <p:sldId id="363" r:id="rId86"/>
    <p:sldId id="364" r:id="rId87"/>
    <p:sldId id="365" r:id="rId88"/>
    <p:sldId id="366" r:id="rId89"/>
    <p:sldId id="371" r:id="rId90"/>
    <p:sldId id="281" r:id="rId91"/>
    <p:sldId id="282"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26979-FB93-4186-9C6A-D8A45B088CCD}" type="datetimeFigureOut">
              <a:rPr lang="zh-CN" altLang="en-US" smtClean="0"/>
              <a:t>2018/12/27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D7491-9D1D-47B5-8745-0DB1FB73AAD0}" type="slidenum">
              <a:rPr lang="zh-CN" altLang="en-US" smtClean="0"/>
              <a:t>‹#›</a:t>
            </a:fld>
            <a:endParaRPr lang="zh-CN" altLang="en-US"/>
          </a:p>
        </p:txBody>
      </p:sp>
    </p:spTree>
    <p:extLst>
      <p:ext uri="{BB962C8B-B14F-4D97-AF65-F5344CB8AC3E}">
        <p14:creationId xmlns:p14="http://schemas.microsoft.com/office/powerpoint/2010/main" val="97062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EBB293-9A4D-4E2C-8900-2AE259C4CFFD}" type="slidenum">
              <a:rPr lang="en-US" altLang="zh-CN" smtClean="0"/>
              <a:pPr/>
              <a:t>33</a:t>
            </a:fld>
            <a:endParaRPr lang="en-US" altLang="zh-CN" smtClean="0"/>
          </a:p>
        </p:txBody>
      </p:sp>
    </p:spTree>
    <p:extLst>
      <p:ext uri="{BB962C8B-B14F-4D97-AF65-F5344CB8AC3E}">
        <p14:creationId xmlns:p14="http://schemas.microsoft.com/office/powerpoint/2010/main" val="308553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72AC808-C7DB-4075-86B0-D8C3E5335A96}" type="datetimeFigureOut">
              <a:rPr lang="zh-CN" altLang="en-US" smtClean="0"/>
              <a:t>2018/12/27</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D5B483-C3C7-4516-A1DC-75093C352C3B}"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178442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72AC808-C7DB-4075-86B0-D8C3E5335A96}" type="datetimeFigureOut">
              <a:rPr lang="zh-CN" altLang="en-US" smtClean="0"/>
              <a:t>2018/12/27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D5B483-C3C7-4516-A1DC-75093C352C3B}" type="slidenum">
              <a:rPr lang="zh-CN" altLang="en-US" smtClean="0"/>
              <a:t>‹#›</a:t>
            </a:fld>
            <a:endParaRPr lang="zh-CN" altLang="en-US"/>
          </a:p>
        </p:txBody>
      </p:sp>
    </p:spTree>
    <p:extLst>
      <p:ext uri="{BB962C8B-B14F-4D97-AF65-F5344CB8AC3E}">
        <p14:creationId xmlns:p14="http://schemas.microsoft.com/office/powerpoint/2010/main" val="190604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72AC808-C7DB-4075-86B0-D8C3E5335A96}" type="datetimeFigureOut">
              <a:rPr lang="zh-CN" altLang="en-US" smtClean="0"/>
              <a:t>2018/12/27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D5B483-C3C7-4516-A1DC-75093C352C3B}" type="slidenum">
              <a:rPr lang="zh-CN" altLang="en-US" smtClean="0"/>
              <a:t>‹#›</a:t>
            </a:fld>
            <a:endParaRPr lang="zh-CN" altLang="en-US"/>
          </a:p>
        </p:txBody>
      </p:sp>
    </p:spTree>
    <p:extLst>
      <p:ext uri="{BB962C8B-B14F-4D97-AF65-F5344CB8AC3E}">
        <p14:creationId xmlns:p14="http://schemas.microsoft.com/office/powerpoint/2010/main" val="50227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72AC808-C7DB-4075-86B0-D8C3E5335A96}" type="datetimeFigureOut">
              <a:rPr lang="zh-CN" altLang="en-US" smtClean="0"/>
              <a:t>2018/12/27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D5B483-C3C7-4516-A1DC-75093C352C3B}" type="slidenum">
              <a:rPr lang="zh-CN" altLang="en-US" smtClean="0"/>
              <a:t>‹#›</a:t>
            </a:fld>
            <a:endParaRPr lang="zh-CN" altLang="en-US"/>
          </a:p>
        </p:txBody>
      </p:sp>
    </p:spTree>
    <p:extLst>
      <p:ext uri="{BB962C8B-B14F-4D97-AF65-F5344CB8AC3E}">
        <p14:creationId xmlns:p14="http://schemas.microsoft.com/office/powerpoint/2010/main" val="320110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72AC808-C7DB-4075-86B0-D8C3E5335A96}" type="datetimeFigureOut">
              <a:rPr lang="zh-CN" altLang="en-US" smtClean="0"/>
              <a:t>2018/12/27</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D5B483-C3C7-4516-A1DC-75093C352C3B}"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41338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72AC808-C7DB-4075-86B0-D8C3E5335A96}" type="datetimeFigureOut">
              <a:rPr lang="zh-CN" altLang="en-US" smtClean="0"/>
              <a:t>2018/12/27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D5B483-C3C7-4516-A1DC-75093C352C3B}" type="slidenum">
              <a:rPr lang="zh-CN" altLang="en-US" smtClean="0"/>
              <a:t>‹#›</a:t>
            </a:fld>
            <a:endParaRPr lang="zh-CN" altLang="en-US"/>
          </a:p>
        </p:txBody>
      </p:sp>
    </p:spTree>
    <p:extLst>
      <p:ext uri="{BB962C8B-B14F-4D97-AF65-F5344CB8AC3E}">
        <p14:creationId xmlns:p14="http://schemas.microsoft.com/office/powerpoint/2010/main" val="215994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72AC808-C7DB-4075-86B0-D8C3E5335A96}" type="datetimeFigureOut">
              <a:rPr lang="zh-CN" altLang="en-US" smtClean="0"/>
              <a:t>2018/12/27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D5B483-C3C7-4516-A1DC-75093C352C3B}" type="slidenum">
              <a:rPr lang="zh-CN" altLang="en-US" smtClean="0"/>
              <a:t>‹#›</a:t>
            </a:fld>
            <a:endParaRPr lang="zh-CN" altLang="en-US"/>
          </a:p>
        </p:txBody>
      </p:sp>
    </p:spTree>
    <p:extLst>
      <p:ext uri="{BB962C8B-B14F-4D97-AF65-F5344CB8AC3E}">
        <p14:creationId xmlns:p14="http://schemas.microsoft.com/office/powerpoint/2010/main" val="326184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72AC808-C7DB-4075-86B0-D8C3E5335A96}" type="datetimeFigureOut">
              <a:rPr lang="zh-CN" altLang="en-US" smtClean="0"/>
              <a:t>2018/12/27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ED5B483-C3C7-4516-A1DC-75093C352C3B}" type="slidenum">
              <a:rPr lang="zh-CN" altLang="en-US" smtClean="0"/>
              <a:t>‹#›</a:t>
            </a:fld>
            <a:endParaRPr lang="zh-CN" altLang="en-US"/>
          </a:p>
        </p:txBody>
      </p:sp>
    </p:spTree>
    <p:extLst>
      <p:ext uri="{BB962C8B-B14F-4D97-AF65-F5344CB8AC3E}">
        <p14:creationId xmlns:p14="http://schemas.microsoft.com/office/powerpoint/2010/main" val="34321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AC808-C7DB-4075-86B0-D8C3E5335A96}" type="datetimeFigureOut">
              <a:rPr lang="zh-CN" altLang="en-US" smtClean="0"/>
              <a:t>2018/12/27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D5B483-C3C7-4516-A1DC-75093C352C3B}" type="slidenum">
              <a:rPr lang="zh-CN" altLang="en-US" smtClean="0"/>
              <a:t>‹#›</a:t>
            </a:fld>
            <a:endParaRPr lang="zh-CN" altLang="en-US"/>
          </a:p>
        </p:txBody>
      </p:sp>
    </p:spTree>
    <p:extLst>
      <p:ext uri="{BB962C8B-B14F-4D97-AF65-F5344CB8AC3E}">
        <p14:creationId xmlns:p14="http://schemas.microsoft.com/office/powerpoint/2010/main" val="264595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72AC808-C7DB-4075-86B0-D8C3E5335A96}" type="datetimeFigureOut">
              <a:rPr lang="zh-CN" altLang="en-US" smtClean="0"/>
              <a:t>2018/12/27</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D5B483-C3C7-4516-A1DC-75093C352C3B}"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56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72AC808-C7DB-4075-86B0-D8C3E5335A96}" type="datetimeFigureOut">
              <a:rPr lang="zh-CN" altLang="en-US" smtClean="0"/>
              <a:t>2018/12/27</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D5B483-C3C7-4516-A1DC-75093C352C3B}"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785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72AC808-C7DB-4075-86B0-D8C3E5335A96}" type="datetimeFigureOut">
              <a:rPr lang="zh-CN" altLang="en-US" smtClean="0"/>
              <a:t>2018/12/27</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D5B483-C3C7-4516-A1DC-75093C352C3B}"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33303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习题课</a:t>
            </a:r>
            <a:endParaRPr lang="zh-CN" altLang="en-US" dirty="0"/>
          </a:p>
        </p:txBody>
      </p:sp>
      <p:sp>
        <p:nvSpPr>
          <p:cNvPr id="3" name="副标题 2"/>
          <p:cNvSpPr>
            <a:spLocks noGrp="1"/>
          </p:cNvSpPr>
          <p:nvPr>
            <p:ph type="subTitle" idx="1"/>
          </p:nvPr>
        </p:nvSpPr>
        <p:spPr/>
        <p:txBody>
          <a:bodyPr/>
          <a:lstStyle/>
          <a:p>
            <a:r>
              <a:rPr lang="en-US" altLang="zh-CN" dirty="0" smtClean="0"/>
              <a:t>12.28</a:t>
            </a:r>
            <a:endParaRPr lang="zh-CN" altLang="en-US" dirty="0"/>
          </a:p>
        </p:txBody>
      </p:sp>
    </p:spTree>
    <p:extLst>
      <p:ext uri="{BB962C8B-B14F-4D97-AF65-F5344CB8AC3E}">
        <p14:creationId xmlns:p14="http://schemas.microsoft.com/office/powerpoint/2010/main" val="2438921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B632D92-E4E7-9041-8B90-75AB36336066}"/>
              </a:ext>
            </a:extLst>
          </p:cNvPr>
          <p:cNvSpPr>
            <a:spLocks noGrp="1"/>
          </p:cNvSpPr>
          <p:nvPr>
            <p:ph type="title"/>
          </p:nvPr>
        </p:nvSpPr>
        <p:spPr/>
        <p:txBody>
          <a:bodyPr/>
          <a:lstStyle/>
          <a:p>
            <a:pPr eaLnBrk="1" hangingPunct="1"/>
            <a:r>
              <a:rPr lang="en-US" altLang="zh-CN"/>
              <a:t>4.1 </a:t>
            </a:r>
            <a:r>
              <a:rPr lang="zh-CN" altLang="en-US"/>
              <a:t>需求工程</a:t>
            </a:r>
          </a:p>
        </p:txBody>
      </p:sp>
      <p:sp>
        <p:nvSpPr>
          <p:cNvPr id="24579" name="内容占位符 2">
            <a:extLst>
              <a:ext uri="{FF2B5EF4-FFF2-40B4-BE49-F238E27FC236}">
                <a16:creationId xmlns:a16="http://schemas.microsoft.com/office/drawing/2014/main" id="{A2CFC20D-ACF1-B146-A2D9-08B615A5C2C6}"/>
              </a:ext>
            </a:extLst>
          </p:cNvPr>
          <p:cNvSpPr>
            <a:spLocks noGrp="1"/>
          </p:cNvSpPr>
          <p:nvPr>
            <p:ph idx="1"/>
          </p:nvPr>
        </p:nvSpPr>
        <p:spPr/>
        <p:txBody>
          <a:bodyPr/>
          <a:lstStyle/>
          <a:p>
            <a:pPr>
              <a:lnSpc>
                <a:spcPts val="4000"/>
              </a:lnSpc>
            </a:pPr>
            <a:r>
              <a:rPr lang="en-US" altLang="zh-CN" sz="2800" b="1" dirty="0"/>
              <a:t>6. </a:t>
            </a:r>
            <a:r>
              <a:rPr lang="zh-CN" altLang="en-US" sz="2800" b="1" dirty="0"/>
              <a:t>确认：</a:t>
            </a:r>
            <a:endParaRPr lang="en-US" altLang="zh-CN" sz="2800" b="1" dirty="0"/>
          </a:p>
          <a:p>
            <a:pPr lvl="1" eaLnBrk="1" hangingPunct="1"/>
            <a:r>
              <a:rPr lang="zh-CN" altLang="en-US" sz="2400" i="0" dirty="0"/>
              <a:t>要</a:t>
            </a:r>
            <a:r>
              <a:rPr lang="zh-CN" altLang="en-US" sz="2400" i="0" dirty="0">
                <a:solidFill>
                  <a:srgbClr val="FF0000"/>
                </a:solidFill>
              </a:rPr>
              <a:t>检查规格说明</a:t>
            </a:r>
            <a:r>
              <a:rPr lang="zh-CN" altLang="en-US" sz="2400" i="0" dirty="0"/>
              <a:t>以保证：</a:t>
            </a:r>
            <a:endParaRPr lang="en-US" altLang="zh-CN" sz="2400" i="0" dirty="0"/>
          </a:p>
          <a:p>
            <a:pPr lvl="2" eaLnBrk="1" hangingPunct="1"/>
            <a:r>
              <a:rPr lang="zh-CN" altLang="en-US" sz="2000" dirty="0"/>
              <a:t>所有的系统需求已被无歧义地说明；不一致性、疏漏和错误已被检测出并被纠正；工作产品符合为过程、项目和产品建立的标准。</a:t>
            </a:r>
            <a:endParaRPr lang="en-US" altLang="zh-CN" sz="2000" dirty="0"/>
          </a:p>
          <a:p>
            <a:pPr lvl="1" eaLnBrk="1" hangingPunct="1"/>
            <a:r>
              <a:rPr lang="zh-CN" altLang="en-US" sz="2400" i="0" dirty="0"/>
              <a:t>由</a:t>
            </a:r>
            <a:r>
              <a:rPr lang="zh-CN" altLang="en-US" sz="2400" i="0" dirty="0">
                <a:solidFill>
                  <a:srgbClr val="FF0000"/>
                </a:solidFill>
              </a:rPr>
              <a:t>第三方（通常为评审组）完成</a:t>
            </a:r>
            <a:endParaRPr lang="zh-CN" altLang="en-US" sz="2800" i="0" dirty="0">
              <a:solidFill>
                <a:srgbClr val="FF0000"/>
              </a:solidFill>
            </a:endParaRPr>
          </a:p>
        </p:txBody>
      </p:sp>
    </p:spTree>
    <p:extLst>
      <p:ext uri="{BB962C8B-B14F-4D97-AF65-F5344CB8AC3E}">
        <p14:creationId xmlns:p14="http://schemas.microsoft.com/office/powerpoint/2010/main" val="195043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B4C8DFE9-DC44-9B42-B276-CDD3CAC79AEC}"/>
              </a:ext>
            </a:extLst>
          </p:cNvPr>
          <p:cNvSpPr>
            <a:spLocks noGrp="1"/>
          </p:cNvSpPr>
          <p:nvPr>
            <p:ph type="title"/>
          </p:nvPr>
        </p:nvSpPr>
        <p:spPr/>
        <p:txBody>
          <a:bodyPr/>
          <a:lstStyle/>
          <a:p>
            <a:pPr eaLnBrk="1" hangingPunct="1"/>
            <a:r>
              <a:rPr lang="en-US" altLang="zh-CN"/>
              <a:t>4.1 </a:t>
            </a:r>
            <a:r>
              <a:rPr lang="zh-CN" altLang="en-US"/>
              <a:t>需求工程</a:t>
            </a:r>
          </a:p>
        </p:txBody>
      </p:sp>
      <p:sp>
        <p:nvSpPr>
          <p:cNvPr id="3" name="内容占位符 2">
            <a:extLst>
              <a:ext uri="{FF2B5EF4-FFF2-40B4-BE49-F238E27FC236}">
                <a16:creationId xmlns:a16="http://schemas.microsoft.com/office/drawing/2014/main" id="{5DF556D6-84B4-D649-BADB-1C1E4D130360}"/>
              </a:ext>
            </a:extLst>
          </p:cNvPr>
          <p:cNvSpPr>
            <a:spLocks noGrp="1"/>
          </p:cNvSpPr>
          <p:nvPr>
            <p:ph idx="1"/>
          </p:nvPr>
        </p:nvSpPr>
        <p:spPr/>
        <p:txBody>
          <a:bodyPr/>
          <a:lstStyle/>
          <a:p>
            <a:pPr>
              <a:lnSpc>
                <a:spcPts val="4000"/>
              </a:lnSpc>
            </a:pPr>
            <a:r>
              <a:rPr lang="en-US" altLang="zh-CN" sz="2800" b="1" dirty="0"/>
              <a:t>7. </a:t>
            </a:r>
            <a:r>
              <a:rPr lang="zh-CN" altLang="en-US" sz="2800" b="1" dirty="0"/>
              <a:t>需求管理</a:t>
            </a:r>
            <a:endParaRPr lang="en-US" altLang="zh-CN" sz="2800" b="1" dirty="0"/>
          </a:p>
          <a:p>
            <a:pPr lvl="1" eaLnBrk="1" hangingPunct="1"/>
            <a:r>
              <a:rPr lang="zh-CN" altLang="en-US" sz="2400" i="0" dirty="0"/>
              <a:t>用于帮助项目组在项目进展中</a:t>
            </a:r>
            <a:r>
              <a:rPr lang="zh-CN" altLang="en-US" sz="2400" i="0" dirty="0">
                <a:solidFill>
                  <a:srgbClr val="FF0000"/>
                </a:solidFill>
              </a:rPr>
              <a:t>标识、控制和跟踪需求</a:t>
            </a:r>
            <a:r>
              <a:rPr lang="zh-CN" altLang="en-US" sz="2400" i="0" dirty="0"/>
              <a:t>以及</a:t>
            </a:r>
            <a:r>
              <a:rPr lang="zh-CN" altLang="en-US" sz="2400" i="0" dirty="0">
                <a:solidFill>
                  <a:srgbClr val="FF0000"/>
                </a:solidFill>
              </a:rPr>
              <a:t>变更需求</a:t>
            </a:r>
            <a:r>
              <a:rPr lang="zh-CN" altLang="en-US" sz="2400" i="0" dirty="0"/>
              <a:t>的一组活动。</a:t>
            </a:r>
            <a:endParaRPr lang="en-US" altLang="zh-CN" sz="2400" i="0" dirty="0"/>
          </a:p>
          <a:p>
            <a:pPr lvl="1" eaLnBrk="1" hangingPunct="1"/>
            <a:r>
              <a:rPr lang="zh-CN" altLang="en-US" sz="2400" i="0" dirty="0"/>
              <a:t>解决方法：特征跟踪表、来源跟踪表、依赖跟踪表、子系统跟踪表、接口跟踪表等。</a:t>
            </a:r>
          </a:p>
        </p:txBody>
      </p:sp>
    </p:spTree>
    <p:extLst>
      <p:ext uri="{BB962C8B-B14F-4D97-AF65-F5344CB8AC3E}">
        <p14:creationId xmlns:p14="http://schemas.microsoft.com/office/powerpoint/2010/main" val="4190956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a:t>
            </a:r>
          </a:p>
        </p:txBody>
      </p:sp>
      <p:sp>
        <p:nvSpPr>
          <p:cNvPr id="3" name="内容占位符 2"/>
          <p:cNvSpPr>
            <a:spLocks noGrp="1"/>
          </p:cNvSpPr>
          <p:nvPr>
            <p:ph idx="1"/>
          </p:nvPr>
        </p:nvSpPr>
        <p:spPr/>
        <p:txBody>
          <a:bodyPr>
            <a:normAutofit/>
          </a:bodyPr>
          <a:lstStyle/>
          <a:p>
            <a:r>
              <a:rPr lang="zh-CN" altLang="zh-CN" sz="2800" b="1" dirty="0"/>
              <a:t>想出三个以上在需求起始阶段可以要问利益相关者的“与情景无关的问题”</a:t>
            </a:r>
          </a:p>
          <a:p>
            <a:pPr fontAlgn="base"/>
            <a:r>
              <a:rPr lang="zh-CN" altLang="zh-CN" sz="2800" dirty="0"/>
              <a:t>答：（</a:t>
            </a:r>
            <a:r>
              <a:rPr lang="en-US" altLang="zh-CN" sz="2800" dirty="0"/>
              <a:t>1</a:t>
            </a:r>
            <a:r>
              <a:rPr lang="zh-CN" altLang="zh-CN" sz="2800" dirty="0"/>
              <a:t>）谁是这项工作的最初请求者？</a:t>
            </a:r>
          </a:p>
          <a:p>
            <a:pPr marL="0" indent="0" fontAlgn="base">
              <a:buNone/>
            </a:pPr>
            <a:r>
              <a:rPr lang="en-US" altLang="zh-CN" sz="2800" dirty="0" smtClean="0"/>
              <a:t>	  </a:t>
            </a:r>
            <a:r>
              <a:rPr lang="zh-CN" altLang="zh-CN" sz="2800" dirty="0" smtClean="0"/>
              <a:t>（</a:t>
            </a:r>
            <a:r>
              <a:rPr lang="en-US" altLang="zh-CN" sz="2800" dirty="0"/>
              <a:t>2</a:t>
            </a:r>
            <a:r>
              <a:rPr lang="zh-CN" altLang="zh-CN" sz="2800" dirty="0"/>
              <a:t>）该解决方案强调解决了什么问题？</a:t>
            </a:r>
          </a:p>
          <a:p>
            <a:pPr marL="0" indent="0" fontAlgn="base">
              <a:buNone/>
            </a:pPr>
            <a:r>
              <a:rPr lang="en-US" altLang="zh-CN" sz="2800" dirty="0" smtClean="0"/>
              <a:t>	  </a:t>
            </a:r>
            <a:r>
              <a:rPr lang="zh-CN" altLang="zh-CN" sz="2800" dirty="0" smtClean="0"/>
              <a:t>（</a:t>
            </a:r>
            <a:r>
              <a:rPr lang="en-US" altLang="zh-CN" sz="2800" dirty="0"/>
              <a:t>3</a:t>
            </a:r>
            <a:r>
              <a:rPr lang="zh-CN" altLang="zh-CN" sz="2800" dirty="0"/>
              <a:t>）您是从事什么行业的？</a:t>
            </a:r>
          </a:p>
          <a:p>
            <a:endParaRPr lang="zh-CN" altLang="en-US" sz="2800" dirty="0"/>
          </a:p>
        </p:txBody>
      </p:sp>
    </p:spTree>
    <p:extLst>
      <p:ext uri="{BB962C8B-B14F-4D97-AF65-F5344CB8AC3E}">
        <p14:creationId xmlns:p14="http://schemas.microsoft.com/office/powerpoint/2010/main" val="184385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a:t>
            </a:r>
          </a:p>
        </p:txBody>
      </p:sp>
      <p:sp>
        <p:nvSpPr>
          <p:cNvPr id="3" name="内容占位符 2"/>
          <p:cNvSpPr>
            <a:spLocks noGrp="1"/>
          </p:cNvSpPr>
          <p:nvPr>
            <p:ph idx="1"/>
          </p:nvPr>
        </p:nvSpPr>
        <p:spPr>
          <a:xfrm>
            <a:off x="1371600" y="2286000"/>
            <a:ext cx="9601200" cy="3581400"/>
          </a:xfrm>
        </p:spPr>
        <p:txBody>
          <a:bodyPr>
            <a:normAutofit/>
          </a:bodyPr>
          <a:lstStyle/>
          <a:p>
            <a:r>
              <a:rPr lang="zh-CN" altLang="zh-CN" sz="2400" b="1" dirty="0"/>
              <a:t>请画出数据流图</a:t>
            </a:r>
            <a:r>
              <a:rPr lang="en-US" altLang="zh-CN" sz="2400" b="1" dirty="0"/>
              <a:t>(DFD)</a:t>
            </a:r>
            <a:r>
              <a:rPr lang="zh-CN" altLang="zh-CN" sz="2400" b="1" dirty="0"/>
              <a:t>的</a:t>
            </a:r>
            <a:r>
              <a:rPr lang="en-US" altLang="zh-CN" sz="2400" b="1" dirty="0"/>
              <a:t>0</a:t>
            </a:r>
            <a:r>
              <a:rPr lang="zh-CN" altLang="zh-CN" sz="2400" b="1" dirty="0"/>
              <a:t>层和</a:t>
            </a:r>
            <a:r>
              <a:rPr lang="en-US" altLang="zh-CN" sz="2400" b="1" dirty="0"/>
              <a:t>1</a:t>
            </a:r>
            <a:r>
              <a:rPr lang="zh-CN" altLang="zh-CN" sz="2400" b="1" dirty="0"/>
              <a:t>层</a:t>
            </a:r>
            <a:r>
              <a:rPr lang="en-US" altLang="zh-CN" sz="2400" b="1" dirty="0" smtClean="0"/>
              <a:t>:</a:t>
            </a:r>
            <a:r>
              <a:rPr lang="zh-CN" altLang="zh-CN" sz="2400" b="1" dirty="0" smtClean="0"/>
              <a:t>银行</a:t>
            </a:r>
            <a:r>
              <a:rPr lang="zh-CN" altLang="zh-CN" sz="2400" b="1" dirty="0"/>
              <a:t>计算机储蓄系统由操作员将用户填写的存款单或取款单输入系统（称为事物输入），系统分析事物的种类并做出响应。如果是取款，系统计算利息并且打印出利息清单；如果是存款，系统记录存款人的姓名、地址、存款类型、存款日期、利率等信息，并打印出存款单给储户。</a:t>
            </a:r>
          </a:p>
          <a:p>
            <a:endParaRPr lang="zh-CN" altLang="en-US" sz="2400" dirty="0"/>
          </a:p>
        </p:txBody>
      </p:sp>
    </p:spTree>
    <p:extLst>
      <p:ext uri="{BB962C8B-B14F-4D97-AF65-F5344CB8AC3E}">
        <p14:creationId xmlns:p14="http://schemas.microsoft.com/office/powerpoint/2010/main" val="22136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AE3ACB8C-BC96-0144-A980-6708EE518DD3}"/>
              </a:ext>
            </a:extLst>
          </p:cNvPr>
          <p:cNvSpPr>
            <a:spLocks noGrp="1"/>
          </p:cNvSpPr>
          <p:nvPr>
            <p:ph type="title"/>
          </p:nvPr>
        </p:nvSpPr>
        <p:spPr/>
        <p:txBody>
          <a:body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数据流图</a:t>
            </a:r>
          </a:p>
        </p:txBody>
      </p:sp>
      <p:sp>
        <p:nvSpPr>
          <p:cNvPr id="21507" name="内容占位符 2">
            <a:extLst>
              <a:ext uri="{FF2B5EF4-FFF2-40B4-BE49-F238E27FC236}">
                <a16:creationId xmlns:a16="http://schemas.microsoft.com/office/drawing/2014/main" id="{01807FAD-FD9C-D447-ADE2-0CA2BCCD0C35}"/>
              </a:ext>
            </a:extLst>
          </p:cNvPr>
          <p:cNvSpPr>
            <a:spLocks noGrp="1"/>
          </p:cNvSpPr>
          <p:nvPr>
            <p:ph idx="1"/>
          </p:nvPr>
        </p:nvSpPr>
        <p:spPr/>
        <p:txBody>
          <a:bodyPr/>
          <a:lstStyle/>
          <a:p>
            <a:pPr eaLnBrk="1" hangingPunct="1"/>
            <a:r>
              <a:rPr lang="zh-CN" altLang="en-US" sz="2800" b="1" dirty="0">
                <a:latin typeface="宋体" panose="02010600030101010101" pitchFamily="2" charset="-122"/>
              </a:rPr>
              <a:t>数据流图（</a:t>
            </a:r>
            <a:r>
              <a:rPr lang="en-US" altLang="zh-CN" sz="2800" b="1" dirty="0">
                <a:latin typeface="宋体" panose="02010600030101010101" pitchFamily="2" charset="-122"/>
              </a:rPr>
              <a:t>Data Flow Diagram</a:t>
            </a:r>
            <a:r>
              <a:rPr lang="zh-CN" altLang="en-US" sz="2800" b="1" dirty="0">
                <a:latin typeface="宋体" panose="02010600030101010101" pitchFamily="2" charset="-122"/>
              </a:rPr>
              <a:t>，简称</a:t>
            </a:r>
            <a:r>
              <a:rPr lang="en-US" altLang="zh-CN" sz="2800" b="1" dirty="0">
                <a:latin typeface="宋体" panose="02010600030101010101" pitchFamily="2" charset="-122"/>
              </a:rPr>
              <a:t>DFD</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lvl="1" eaLnBrk="1" hangingPunct="1"/>
            <a:r>
              <a:rPr lang="zh-CN" altLang="en-US" i="0" dirty="0">
                <a:latin typeface="宋体" panose="02010600030101010101" pitchFamily="2" charset="-122"/>
              </a:rPr>
              <a:t>是一种</a:t>
            </a:r>
            <a:r>
              <a:rPr lang="zh-CN" altLang="en-US" i="0" dirty="0">
                <a:solidFill>
                  <a:srgbClr val="FF0000"/>
                </a:solidFill>
                <a:latin typeface="宋体" panose="02010600030101010101" pitchFamily="2" charset="-122"/>
              </a:rPr>
              <a:t>图形化</a:t>
            </a:r>
            <a:r>
              <a:rPr lang="zh-CN" altLang="en-US" i="0" dirty="0">
                <a:latin typeface="宋体" panose="02010600030101010101" pitchFamily="2" charset="-122"/>
              </a:rPr>
              <a:t>技术，它描述信息流和数据从输入移动到输出的过程中所经受的变换。</a:t>
            </a:r>
          </a:p>
        </p:txBody>
      </p:sp>
    </p:spTree>
    <p:extLst>
      <p:ext uri="{BB962C8B-B14F-4D97-AF65-F5344CB8AC3E}">
        <p14:creationId xmlns:p14="http://schemas.microsoft.com/office/powerpoint/2010/main" val="2124335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32FEB66-8572-5A4E-B40A-FDCDF9712F7B}"/>
              </a:ext>
            </a:extLst>
          </p:cNvPr>
          <p:cNvSpPr>
            <a:spLocks noGrp="1"/>
          </p:cNvSpPr>
          <p:nvPr>
            <p:ph type="title"/>
          </p:nvPr>
        </p:nvSpPr>
        <p:spPr/>
        <p:txBody>
          <a:bodyPr/>
          <a:lstStyle/>
          <a:p>
            <a:pPr eaLnBrk="1" hangingPunct="1"/>
            <a:r>
              <a:rPr lang="zh-CN" altLang="en-US">
                <a:latin typeface="宋体" panose="02010600030101010101" pitchFamily="2" charset="-122"/>
              </a:rPr>
              <a:t>数据流图的符号</a:t>
            </a:r>
          </a:p>
        </p:txBody>
      </p:sp>
      <p:pic>
        <p:nvPicPr>
          <p:cNvPr id="13315" name="Picture 6" descr="rj12">
            <a:extLst>
              <a:ext uri="{FF2B5EF4-FFF2-40B4-BE49-F238E27FC236}">
                <a16:creationId xmlns:a16="http://schemas.microsoft.com/office/drawing/2014/main" id="{CB51578B-5DDF-9B49-B5E0-5458F98E82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63219"/>
          <a:stretch>
            <a:fillRect/>
          </a:stretch>
        </p:blipFill>
        <p:spPr>
          <a:xfrm>
            <a:off x="1524001" y="2286000"/>
            <a:ext cx="4143375" cy="2000250"/>
          </a:xfrm>
        </p:spPr>
      </p:pic>
      <p:pic>
        <p:nvPicPr>
          <p:cNvPr id="13316" name="Picture 6" descr="rj12">
            <a:extLst>
              <a:ext uri="{FF2B5EF4-FFF2-40B4-BE49-F238E27FC236}">
                <a16:creationId xmlns:a16="http://schemas.microsoft.com/office/drawing/2014/main" id="{54557ADF-7146-BC4A-9B3A-87E019015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468"/>
          <a:stretch>
            <a:fillRect/>
          </a:stretch>
        </p:blipFill>
        <p:spPr bwMode="auto">
          <a:xfrm>
            <a:off x="5953126" y="1357313"/>
            <a:ext cx="4143375"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7">
            <a:extLst>
              <a:ext uri="{FF2B5EF4-FFF2-40B4-BE49-F238E27FC236}">
                <a16:creationId xmlns:a16="http://schemas.microsoft.com/office/drawing/2014/main" id="{0B3BD125-B220-5F48-8B4D-6FB50245E2A1}"/>
              </a:ext>
            </a:extLst>
          </p:cNvPr>
          <p:cNvSpPr txBox="1">
            <a:spLocks noChangeArrowheads="1"/>
          </p:cNvSpPr>
          <p:nvPr/>
        </p:nvSpPr>
        <p:spPr bwMode="auto">
          <a:xfrm>
            <a:off x="4024314" y="5429251"/>
            <a:ext cx="4643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t>数据流图的符号</a:t>
            </a:r>
            <a:endParaRPr lang="en-US" altLang="zh-CN" sz="1800" dirty="0"/>
          </a:p>
          <a:p>
            <a:pPr eaLnBrk="1" hangingPunct="1">
              <a:lnSpc>
                <a:spcPct val="100000"/>
              </a:lnSpc>
              <a:spcBef>
                <a:spcPct val="0"/>
              </a:spcBef>
              <a:buFontTx/>
              <a:buNone/>
            </a:pPr>
            <a:r>
              <a:rPr lang="en-US" altLang="zh-CN" sz="1800" dirty="0"/>
              <a:t>(a)</a:t>
            </a:r>
            <a:r>
              <a:rPr lang="zh-CN" altLang="en-US" sz="1800" dirty="0"/>
              <a:t>基本符号的含义   </a:t>
            </a:r>
            <a:r>
              <a:rPr lang="en-US" altLang="zh-CN" sz="1800" dirty="0"/>
              <a:t>(b)</a:t>
            </a:r>
            <a:r>
              <a:rPr lang="zh-CN" altLang="en-US" sz="1800" dirty="0"/>
              <a:t>附加符号的含义</a:t>
            </a:r>
          </a:p>
        </p:txBody>
      </p:sp>
    </p:spTree>
    <p:extLst>
      <p:ext uri="{BB962C8B-B14F-4D97-AF65-F5344CB8AC3E}">
        <p14:creationId xmlns:p14="http://schemas.microsoft.com/office/powerpoint/2010/main" val="167244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DFDD3D4-A497-A648-A851-831A54CCCF12}"/>
              </a:ext>
            </a:extLst>
          </p:cNvPr>
          <p:cNvSpPr>
            <a:spLocks noGrp="1"/>
          </p:cNvSpPr>
          <p:nvPr>
            <p:ph type="title"/>
          </p:nvPr>
        </p:nvSpPr>
        <p:spPr/>
        <p:txBody>
          <a:bodyPr/>
          <a:lstStyle/>
          <a:p>
            <a:pPr eaLnBrk="1" hangingPunct="1"/>
            <a:r>
              <a:rPr lang="zh-CN" altLang="en-US">
                <a:latin typeface="宋体" panose="02010600030101010101" pitchFamily="2" charset="-122"/>
              </a:rPr>
              <a:t>分层的数据流图</a:t>
            </a:r>
          </a:p>
        </p:txBody>
      </p:sp>
      <p:pic>
        <p:nvPicPr>
          <p:cNvPr id="14339" name="Picture 2">
            <a:extLst>
              <a:ext uri="{FF2B5EF4-FFF2-40B4-BE49-F238E27FC236}">
                <a16:creationId xmlns:a16="http://schemas.microsoft.com/office/drawing/2014/main" id="{642D95F0-9A92-FE4A-805E-077EB05A12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692276"/>
            <a:ext cx="7924800" cy="4341813"/>
          </a:xfrm>
        </p:spPr>
      </p:pic>
    </p:spTree>
    <p:extLst>
      <p:ext uri="{BB962C8B-B14F-4D97-AF65-F5344CB8AC3E}">
        <p14:creationId xmlns:p14="http://schemas.microsoft.com/office/powerpoint/2010/main" val="347492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0E56B8E8-EB00-6E48-B0A4-553E5F3991C3}"/>
              </a:ext>
            </a:extLst>
          </p:cNvPr>
          <p:cNvSpPr>
            <a:spLocks noGrp="1"/>
          </p:cNvSpPr>
          <p:nvPr>
            <p:ph type="title"/>
          </p:nvPr>
        </p:nvSpPr>
        <p:spPr/>
        <p:txBody>
          <a:bodyPr/>
          <a:lstStyle/>
          <a:p>
            <a:pPr eaLnBrk="1" hangingPunct="1"/>
            <a:r>
              <a:rPr lang="zh-CN" altLang="en-US">
                <a:latin typeface="宋体" panose="02010600030101010101" pitchFamily="2" charset="-122"/>
              </a:rPr>
              <a:t>数据流图</a:t>
            </a:r>
          </a:p>
        </p:txBody>
      </p:sp>
      <p:sp>
        <p:nvSpPr>
          <p:cNvPr id="24579" name="内容占位符 2">
            <a:extLst>
              <a:ext uri="{FF2B5EF4-FFF2-40B4-BE49-F238E27FC236}">
                <a16:creationId xmlns:a16="http://schemas.microsoft.com/office/drawing/2014/main" id="{5C965512-4AA5-A442-9513-406439B668A8}"/>
              </a:ext>
            </a:extLst>
          </p:cNvPr>
          <p:cNvSpPr>
            <a:spLocks noGrp="1"/>
          </p:cNvSpPr>
          <p:nvPr>
            <p:ph idx="1"/>
          </p:nvPr>
        </p:nvSpPr>
        <p:spPr/>
        <p:txBody>
          <a:bodyPr>
            <a:normAutofit fontScale="92500"/>
          </a:bodyPr>
          <a:lstStyle/>
          <a:p>
            <a:pPr>
              <a:lnSpc>
                <a:spcPts val="4000"/>
              </a:lnSpc>
            </a:pPr>
            <a:r>
              <a:rPr lang="zh-CN" altLang="en-US" sz="2800">
                <a:latin typeface="宋体" panose="02010600030101010101" pitchFamily="2" charset="-122"/>
              </a:rPr>
              <a:t>在多层数据流图中，</a:t>
            </a:r>
            <a:r>
              <a:rPr lang="zh-CN" altLang="en-US" sz="2800">
                <a:solidFill>
                  <a:srgbClr val="FF0000"/>
                </a:solidFill>
                <a:latin typeface="宋体" panose="02010600030101010101" pitchFamily="2" charset="-122"/>
              </a:rPr>
              <a:t>顶层流图</a:t>
            </a:r>
            <a:r>
              <a:rPr lang="zh-CN" altLang="en-US" sz="2800">
                <a:latin typeface="宋体" panose="02010600030101010101" pitchFamily="2" charset="-122"/>
              </a:rPr>
              <a:t>仅包含一个加工，它代表被开发系统。它的输入流是该系统的输入数据，输出流是系统所输出数据</a:t>
            </a:r>
          </a:p>
          <a:p>
            <a:pPr>
              <a:lnSpc>
                <a:spcPts val="4000"/>
              </a:lnSpc>
            </a:pPr>
            <a:r>
              <a:rPr lang="zh-CN" altLang="en-US" sz="2800">
                <a:solidFill>
                  <a:srgbClr val="FF0000"/>
                </a:solidFill>
                <a:latin typeface="宋体" panose="02010600030101010101" pitchFamily="2" charset="-122"/>
              </a:rPr>
              <a:t>底层流图</a:t>
            </a:r>
            <a:r>
              <a:rPr lang="zh-CN" altLang="en-US" sz="2800">
                <a:latin typeface="宋体" panose="02010600030101010101" pitchFamily="2" charset="-122"/>
              </a:rPr>
              <a:t>是指其加工不需再做分解的数据流图，它处在最底层</a:t>
            </a:r>
          </a:p>
          <a:p>
            <a:pPr>
              <a:lnSpc>
                <a:spcPts val="4000"/>
              </a:lnSpc>
            </a:pPr>
            <a:r>
              <a:rPr lang="zh-CN" altLang="en-US" sz="2800">
                <a:solidFill>
                  <a:srgbClr val="FF0000"/>
                </a:solidFill>
                <a:latin typeface="宋体" panose="02010600030101010101" pitchFamily="2" charset="-122"/>
              </a:rPr>
              <a:t>中间层流图</a:t>
            </a:r>
            <a:r>
              <a:rPr lang="zh-CN" altLang="en-US" sz="2800">
                <a:latin typeface="宋体" panose="02010600030101010101" pitchFamily="2" charset="-122"/>
              </a:rPr>
              <a:t>则表示对其上层父图的细化。它的每一加工可能继续细化，形成子图。</a:t>
            </a:r>
          </a:p>
          <a:p>
            <a:pPr>
              <a:lnSpc>
                <a:spcPts val="4000"/>
              </a:lnSpc>
            </a:pPr>
            <a:endParaRPr lang="zh-CN" altLang="en-US" sz="2800">
              <a:latin typeface="宋体" panose="02010600030101010101" pitchFamily="2" charset="-122"/>
            </a:endParaRPr>
          </a:p>
        </p:txBody>
      </p:sp>
    </p:spTree>
    <p:extLst>
      <p:ext uri="{BB962C8B-B14F-4D97-AF65-F5344CB8AC3E}">
        <p14:creationId xmlns:p14="http://schemas.microsoft.com/office/powerpoint/2010/main" val="3154243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A9D4E207-B33A-0741-ABC0-E48053FDB2A4}"/>
              </a:ext>
            </a:extLst>
          </p:cNvPr>
          <p:cNvSpPr>
            <a:spLocks noGrp="1"/>
          </p:cNvSpPr>
          <p:nvPr>
            <p:ph type="title"/>
          </p:nvPr>
        </p:nvSpPr>
        <p:spPr/>
        <p:txBody>
          <a:bodyPr/>
          <a:lstStyle/>
          <a:p>
            <a:pPr eaLnBrk="1" hangingPunct="1"/>
            <a:r>
              <a:rPr lang="zh-CN" altLang="en-US">
                <a:latin typeface="宋体" panose="02010600030101010101" pitchFamily="2" charset="-122"/>
              </a:rPr>
              <a:t>如何画数据流图？</a:t>
            </a:r>
          </a:p>
        </p:txBody>
      </p:sp>
      <p:sp>
        <p:nvSpPr>
          <p:cNvPr id="25603" name="内容占位符 2">
            <a:extLst>
              <a:ext uri="{FF2B5EF4-FFF2-40B4-BE49-F238E27FC236}">
                <a16:creationId xmlns:a16="http://schemas.microsoft.com/office/drawing/2014/main" id="{5981622F-DD9E-8443-AD19-6497355E26AB}"/>
              </a:ext>
            </a:extLst>
          </p:cNvPr>
          <p:cNvSpPr>
            <a:spLocks noGrp="1"/>
          </p:cNvSpPr>
          <p:nvPr>
            <p:ph idx="1"/>
          </p:nvPr>
        </p:nvSpPr>
        <p:spPr>
          <a:xfrm>
            <a:off x="1919288" y="1557338"/>
            <a:ext cx="8229600" cy="4525962"/>
          </a:xfrm>
        </p:spPr>
        <p:txBody>
          <a:bodyPr/>
          <a:lstStyle/>
          <a:p>
            <a:pPr eaLnBrk="1" hangingPunct="1">
              <a:lnSpc>
                <a:spcPct val="100000"/>
              </a:lnSpc>
            </a:pPr>
            <a:r>
              <a:rPr lang="zh-CN" altLang="en-US" dirty="0">
                <a:latin typeface="宋体" panose="02010600030101010101" pitchFamily="2" charset="-122"/>
              </a:rPr>
              <a:t>举例：某企业销售管理系统的功能为：</a:t>
            </a:r>
          </a:p>
          <a:p>
            <a:pPr lvl="1" indent="-457200">
              <a:lnSpc>
                <a:spcPct val="100000"/>
              </a:lnSpc>
              <a:buFontTx/>
              <a:buAutoNum type="arabicPeriod"/>
            </a:pPr>
            <a:r>
              <a:rPr lang="zh-CN" altLang="en-US" sz="2400" i="0" dirty="0">
                <a:latin typeface="宋体" panose="02010600030101010101" pitchFamily="2" charset="-122"/>
              </a:rPr>
              <a:t>接受顾客的订单，检验订单，若库存有货，进行供货处理，即修改库存，给仓库开备货单，并且将订单留底；若库存量不足，将缺货订单登入缺货记录。</a:t>
            </a:r>
            <a:endParaRPr lang="en-US" altLang="zh-CN" sz="2400" i="0" dirty="0">
              <a:latin typeface="宋体" panose="02010600030101010101" pitchFamily="2" charset="-122"/>
            </a:endParaRPr>
          </a:p>
          <a:p>
            <a:pPr lvl="1" indent="-457200">
              <a:lnSpc>
                <a:spcPct val="100000"/>
              </a:lnSpc>
              <a:buFontTx/>
              <a:buAutoNum type="arabicPeriod"/>
            </a:pPr>
            <a:r>
              <a:rPr lang="zh-CN" altLang="en-US" sz="2400" i="0" dirty="0">
                <a:latin typeface="宋体" panose="02010600030101010101" pitchFamily="2" charset="-122"/>
              </a:rPr>
              <a:t>根据缺货记录进行缺货统计，将缺货通知单发给采购部门，以便采购。</a:t>
            </a:r>
            <a:endParaRPr lang="en-US" altLang="zh-CN" sz="2400" i="0" dirty="0">
              <a:latin typeface="宋体" panose="02010600030101010101" pitchFamily="2" charset="-122"/>
            </a:endParaRPr>
          </a:p>
          <a:p>
            <a:pPr lvl="1" indent="-457200">
              <a:lnSpc>
                <a:spcPct val="100000"/>
              </a:lnSpc>
              <a:buFontTx/>
              <a:buAutoNum type="arabicPeriod"/>
            </a:pPr>
            <a:r>
              <a:rPr lang="zh-CN" altLang="en-US" sz="2400" i="0" dirty="0">
                <a:latin typeface="宋体" panose="02010600030101010101" pitchFamily="2" charset="-122"/>
              </a:rPr>
              <a:t>根据采购部门发来的进货通知单处理进货，即修改库存，并从缺货记录中取出缺货订单进行供货处理。</a:t>
            </a:r>
            <a:endParaRPr lang="en-US" altLang="zh-CN" sz="2400" i="0" dirty="0">
              <a:latin typeface="宋体" panose="02010600030101010101" pitchFamily="2" charset="-122"/>
            </a:endParaRPr>
          </a:p>
          <a:p>
            <a:pPr lvl="1" indent="-457200">
              <a:lnSpc>
                <a:spcPct val="100000"/>
              </a:lnSpc>
              <a:buFontTx/>
              <a:buAutoNum type="arabicPeriod"/>
            </a:pPr>
            <a:r>
              <a:rPr lang="zh-CN" altLang="en-US" sz="2400" i="0" dirty="0">
                <a:latin typeface="宋体" panose="02010600030101010101" pitchFamily="2" charset="-122"/>
              </a:rPr>
              <a:t>根据留底的订单进行销售统计，打印统计表给经理。</a:t>
            </a:r>
          </a:p>
          <a:p>
            <a:pPr lvl="1" indent="-457200">
              <a:lnSpc>
                <a:spcPct val="100000"/>
              </a:lnSpc>
            </a:pPr>
            <a:endParaRPr lang="zh-CN" altLang="en-US" sz="2400" dirty="0">
              <a:latin typeface="宋体" panose="02010600030101010101" pitchFamily="2" charset="-122"/>
            </a:endParaRPr>
          </a:p>
        </p:txBody>
      </p:sp>
    </p:spTree>
    <p:extLst>
      <p:ext uri="{BB962C8B-B14F-4D97-AF65-F5344CB8AC3E}">
        <p14:creationId xmlns:p14="http://schemas.microsoft.com/office/powerpoint/2010/main" val="428498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E75A8F64-636D-D340-A689-216E500F3F20}"/>
              </a:ext>
            </a:extLst>
          </p:cNvPr>
          <p:cNvSpPr>
            <a:spLocks noGrp="1"/>
          </p:cNvSpPr>
          <p:nvPr>
            <p:ph type="title"/>
          </p:nvPr>
        </p:nvSpPr>
        <p:spPr/>
        <p:txBody>
          <a:bodyPr/>
          <a:lstStyle/>
          <a:p>
            <a:pPr eaLnBrk="1" hangingPunct="1">
              <a:defRPr/>
            </a:pPr>
            <a:endParaRPr lang="zh-CN" altLang="en-US">
              <a:latin typeface="+mn-ea"/>
              <a:ea typeface="+mn-ea"/>
            </a:endParaRPr>
          </a:p>
        </p:txBody>
      </p:sp>
      <p:pic>
        <p:nvPicPr>
          <p:cNvPr id="17411" name="Picture 6">
            <a:extLst>
              <a:ext uri="{FF2B5EF4-FFF2-40B4-BE49-F238E27FC236}">
                <a16:creationId xmlns:a16="http://schemas.microsoft.com/office/drawing/2014/main" id="{F56E28E8-3F01-3A47-BDFC-4236D06DDB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9813" y="285751"/>
            <a:ext cx="7956550" cy="2428875"/>
          </a:xfrm>
          <a:effectLst>
            <a:outerShdw algn="ctr" rotWithShape="0">
              <a:schemeClr val="bg2">
                <a:alpha val="50000"/>
              </a:schemeClr>
            </a:outerShdw>
          </a:effectLst>
        </p:spPr>
      </p:pic>
      <p:pic>
        <p:nvPicPr>
          <p:cNvPr id="23559" name="Picture 7">
            <a:extLst>
              <a:ext uri="{FF2B5EF4-FFF2-40B4-BE49-F238E27FC236}">
                <a16:creationId xmlns:a16="http://schemas.microsoft.com/office/drawing/2014/main" id="{BFD6F5D1-CEC1-7043-9091-5D60F7821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1" y="3143251"/>
            <a:ext cx="8321675" cy="3286125"/>
          </a:xfrm>
          <a:prstGeom prst="rect">
            <a:avLst/>
          </a:prstGeom>
          <a:noFill/>
          <a:ln>
            <a:noFill/>
          </a:ln>
          <a:effectLst>
            <a:outerShdw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50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fade">
                                      <p:cBhvr>
                                        <p:cTn id="7" dur="2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a:t>
            </a:r>
            <a:r>
              <a:rPr lang="zh-CN" altLang="en-US" dirty="0" smtClean="0"/>
              <a:t>章 </a:t>
            </a:r>
            <a:endParaRPr lang="zh-CN" altLang="en-US" dirty="0"/>
          </a:p>
        </p:txBody>
      </p:sp>
      <p:sp>
        <p:nvSpPr>
          <p:cNvPr id="3" name="内容占位符 2"/>
          <p:cNvSpPr>
            <a:spLocks noGrp="1"/>
          </p:cNvSpPr>
          <p:nvPr>
            <p:ph idx="1"/>
          </p:nvPr>
        </p:nvSpPr>
        <p:spPr/>
        <p:txBody>
          <a:bodyPr>
            <a:normAutofit lnSpcReduction="10000"/>
          </a:bodyPr>
          <a:lstStyle/>
          <a:p>
            <a:r>
              <a:rPr lang="zh-CN" altLang="zh-CN" sz="2800" b="1" dirty="0"/>
              <a:t>为什么大量的软件开发人员没有足够重视需求工程？以前有没有什么情况让你可以跳过需求工程？</a:t>
            </a:r>
          </a:p>
          <a:p>
            <a:r>
              <a:rPr lang="zh-CN" altLang="zh-CN" sz="2800" dirty="0"/>
              <a:t>答：编写软件的吸引力使得软件开发人员在了解需求之前就迫切投入了编写工作</a:t>
            </a:r>
            <a:r>
              <a:rPr lang="zh-CN" altLang="zh-CN" sz="2800" dirty="0" smtClean="0"/>
              <a:t>。开发</a:t>
            </a:r>
            <a:r>
              <a:rPr lang="zh-CN" altLang="zh-CN" sz="2800" dirty="0"/>
              <a:t>人员认为：在编写中事情总是会变得清晰；只有在检验了早期版本</a:t>
            </a:r>
            <a:r>
              <a:rPr lang="zh-CN" altLang="zh-CN" sz="2800" dirty="0" smtClean="0"/>
              <a:t>之后利益</a:t>
            </a:r>
            <a:r>
              <a:rPr lang="zh-CN" altLang="zh-CN" sz="2800" dirty="0"/>
              <a:t>相关者才能更好地理解需求</a:t>
            </a:r>
            <a:r>
              <a:rPr lang="zh-CN" altLang="zh-CN" sz="2800" dirty="0" smtClean="0"/>
              <a:t>；</a:t>
            </a:r>
            <a:endParaRPr lang="en-US" altLang="zh-CN" sz="2800" dirty="0" smtClean="0"/>
          </a:p>
          <a:p>
            <a:r>
              <a:rPr lang="zh-CN" altLang="zh-CN" sz="2800" dirty="0" smtClean="0"/>
              <a:t>事情</a:t>
            </a:r>
            <a:r>
              <a:rPr lang="zh-CN" altLang="en-US" sz="2800" dirty="0" smtClean="0"/>
              <a:t>变化</a:t>
            </a:r>
            <a:r>
              <a:rPr lang="zh-CN" altLang="zh-CN" sz="2800" dirty="0" smtClean="0"/>
              <a:t>太</a:t>
            </a:r>
            <a:r>
              <a:rPr lang="zh-CN" altLang="zh-CN" sz="2800" dirty="0"/>
              <a:t>快，理解需求是在浪费时间</a:t>
            </a:r>
            <a:r>
              <a:rPr lang="zh-CN" altLang="zh-CN" sz="2800" dirty="0" smtClean="0"/>
              <a:t>；编写</a:t>
            </a:r>
            <a:r>
              <a:rPr lang="zh-CN" altLang="zh-CN" sz="2800" dirty="0"/>
              <a:t>程序比其他更重要。</a:t>
            </a:r>
          </a:p>
          <a:p>
            <a:endParaRPr lang="zh-CN" altLang="en-US" sz="2800" dirty="0"/>
          </a:p>
        </p:txBody>
      </p:sp>
    </p:spTree>
    <p:extLst>
      <p:ext uri="{BB962C8B-B14F-4D97-AF65-F5344CB8AC3E}">
        <p14:creationId xmlns:p14="http://schemas.microsoft.com/office/powerpoint/2010/main" val="509383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内容占位符 6" descr="图片1.png">
            <a:extLst>
              <a:ext uri="{FF2B5EF4-FFF2-40B4-BE49-F238E27FC236}">
                <a16:creationId xmlns:a16="http://schemas.microsoft.com/office/drawing/2014/main" id="{C9BC868F-7157-B948-B6FC-BF37C0A08B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1" y="642938"/>
            <a:ext cx="8715375" cy="4989512"/>
          </a:xfrm>
        </p:spPr>
      </p:pic>
    </p:spTree>
    <p:extLst>
      <p:ext uri="{BB962C8B-B14F-4D97-AF65-F5344CB8AC3E}">
        <p14:creationId xmlns:p14="http://schemas.microsoft.com/office/powerpoint/2010/main" val="372234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2D4AC5A0-CB52-2649-B7CD-B9181F3F2D6D}"/>
              </a:ext>
            </a:extLst>
          </p:cNvPr>
          <p:cNvSpPr>
            <a:spLocks noGrp="1"/>
          </p:cNvSpPr>
          <p:nvPr>
            <p:ph type="title"/>
          </p:nvPr>
        </p:nvSpPr>
        <p:spPr/>
        <p:txBody>
          <a:bodyPr/>
          <a:lstStyle/>
          <a:p>
            <a:pPr eaLnBrk="1" hangingPunct="1">
              <a:defRPr/>
            </a:pPr>
            <a:endParaRPr lang="zh-CN" altLang="en-US">
              <a:latin typeface="+mn-ea"/>
              <a:ea typeface="+mn-ea"/>
            </a:endParaRPr>
          </a:p>
        </p:txBody>
      </p:sp>
      <p:pic>
        <p:nvPicPr>
          <p:cNvPr id="19459" name="Picture 6">
            <a:extLst>
              <a:ext uri="{FF2B5EF4-FFF2-40B4-BE49-F238E27FC236}">
                <a16:creationId xmlns:a16="http://schemas.microsoft.com/office/drawing/2014/main" id="{4E4E71FC-D2AB-FC48-B356-7A0228B17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85813"/>
            <a:ext cx="9144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30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E1371083-58BF-7047-8F78-540AC2B21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9" y="714375"/>
            <a:ext cx="8651875" cy="4643438"/>
          </a:xfrm>
          <a:prstGeom prst="rect">
            <a:avLst/>
          </a:prstGeom>
          <a:noFill/>
          <a:ln>
            <a:noFill/>
          </a:ln>
          <a:effectLst>
            <a:outerShdw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9925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EBFCDE41-0C66-A647-84B7-61AB416AA850}"/>
              </a:ext>
            </a:extLst>
          </p:cNvPr>
          <p:cNvSpPr>
            <a:spLocks noGrp="1"/>
          </p:cNvSpPr>
          <p:nvPr>
            <p:ph type="title"/>
          </p:nvPr>
        </p:nvSpPr>
        <p:spPr/>
        <p:txBody>
          <a:bodyPr/>
          <a:lstStyle/>
          <a:p>
            <a:pPr eaLnBrk="1" hangingPunct="1"/>
            <a:r>
              <a:rPr lang="zh-CN" altLang="en-US">
                <a:latin typeface="宋体" panose="02010600030101010101" pitchFamily="2" charset="-122"/>
              </a:rPr>
              <a:t>数据流图注意事项</a:t>
            </a:r>
          </a:p>
        </p:txBody>
      </p:sp>
      <p:sp>
        <p:nvSpPr>
          <p:cNvPr id="30723" name="内容占位符 2">
            <a:extLst>
              <a:ext uri="{FF2B5EF4-FFF2-40B4-BE49-F238E27FC236}">
                <a16:creationId xmlns:a16="http://schemas.microsoft.com/office/drawing/2014/main" id="{3461B073-982D-BA49-BF5C-918E8D89320E}"/>
              </a:ext>
            </a:extLst>
          </p:cNvPr>
          <p:cNvSpPr>
            <a:spLocks noGrp="1"/>
          </p:cNvSpPr>
          <p:nvPr>
            <p:ph idx="1"/>
          </p:nvPr>
        </p:nvSpPr>
        <p:spPr>
          <a:xfrm>
            <a:off x="1992314" y="1484313"/>
            <a:ext cx="8163740" cy="4401582"/>
          </a:xfrm>
        </p:spPr>
        <p:txBody>
          <a:bodyPr>
            <a:normAutofit/>
          </a:bodyPr>
          <a:lstStyle/>
          <a:p>
            <a:pPr eaLnBrk="1" hangingPunct="1"/>
            <a:r>
              <a:rPr lang="zh-CN" altLang="en-US" sz="2800" b="1" dirty="0">
                <a:latin typeface="宋体" panose="02010600030101010101" pitchFamily="2" charset="-122"/>
              </a:rPr>
              <a:t>画图注意事项：</a:t>
            </a:r>
            <a:endParaRPr lang="en-US" altLang="zh-CN" sz="2800" b="1" dirty="0">
              <a:latin typeface="宋体" panose="02010600030101010101" pitchFamily="2" charset="-122"/>
            </a:endParaRPr>
          </a:p>
          <a:p>
            <a:pPr lvl="1" eaLnBrk="1" hangingPunct="1"/>
            <a:r>
              <a:rPr lang="zh-CN" altLang="en-US" i="0" dirty="0">
                <a:latin typeface="宋体" panose="02010600030101010101" pitchFamily="2" charset="-122"/>
              </a:rPr>
              <a:t>计算机系统本质上都是</a:t>
            </a:r>
            <a:r>
              <a:rPr lang="zh-CN" altLang="en-US" i="0" dirty="0">
                <a:solidFill>
                  <a:srgbClr val="FF0000"/>
                </a:solidFill>
                <a:latin typeface="宋体" panose="02010600030101010101" pitchFamily="2" charset="-122"/>
              </a:rPr>
              <a:t>把输入数据变换成输出数据</a:t>
            </a:r>
            <a:r>
              <a:rPr lang="zh-CN" altLang="en-US" i="0" dirty="0">
                <a:latin typeface="宋体" panose="02010600030101010101" pitchFamily="2" charset="-122"/>
              </a:rPr>
              <a:t>。</a:t>
            </a:r>
            <a:endParaRPr lang="en-US" altLang="zh-CN" i="0" dirty="0">
              <a:latin typeface="宋体" panose="02010600030101010101" pitchFamily="2" charset="-122"/>
            </a:endParaRPr>
          </a:p>
          <a:p>
            <a:pPr lvl="1" eaLnBrk="1" hangingPunct="1"/>
            <a:r>
              <a:rPr lang="zh-CN" altLang="en-US" i="0" dirty="0" smtClean="0">
                <a:latin typeface="宋体" panose="02010600030101010101" pitchFamily="2" charset="-122"/>
              </a:rPr>
              <a:t>每个</a:t>
            </a:r>
            <a:r>
              <a:rPr lang="zh-CN" altLang="en-US" i="0" dirty="0">
                <a:latin typeface="宋体" panose="02010600030101010101" pitchFamily="2" charset="-122"/>
              </a:rPr>
              <a:t>加工至少有一个输入数据流和一个输出数据流</a:t>
            </a:r>
            <a:r>
              <a:rPr lang="zh-CN" altLang="en-US" i="0" dirty="0" smtClean="0">
                <a:latin typeface="宋体" panose="02010600030101010101" pitchFamily="2" charset="-122"/>
              </a:rPr>
              <a:t>。</a:t>
            </a:r>
            <a:endParaRPr lang="en-US" altLang="zh-CN" i="0" dirty="0" smtClean="0">
              <a:latin typeface="宋体" panose="02010600030101010101" pitchFamily="2" charset="-122"/>
            </a:endParaRPr>
          </a:p>
          <a:p>
            <a:pPr lvl="1"/>
            <a:r>
              <a:rPr lang="zh-CN" altLang="en-US" i="0" dirty="0">
                <a:latin typeface="宋体" panose="02010600030101010101" pitchFamily="2" charset="-122"/>
              </a:rPr>
              <a:t>为便于引用和追踪，为处理和数据存储都加上</a:t>
            </a:r>
            <a:r>
              <a:rPr lang="zh-CN" altLang="en-US" i="0" dirty="0">
                <a:solidFill>
                  <a:srgbClr val="FF0000"/>
                </a:solidFill>
                <a:latin typeface="宋体" panose="02010600030101010101" pitchFamily="2" charset="-122"/>
              </a:rPr>
              <a:t>编号</a:t>
            </a:r>
            <a:endParaRPr lang="en-US" altLang="zh-CN" i="0" dirty="0">
              <a:solidFill>
                <a:srgbClr val="FF0000"/>
              </a:solidFill>
              <a:latin typeface="宋体" panose="02010600030101010101" pitchFamily="2" charset="-122"/>
            </a:endParaRPr>
          </a:p>
          <a:p>
            <a:pPr lvl="1"/>
            <a:r>
              <a:rPr lang="zh-CN" altLang="en-US" i="0" dirty="0">
                <a:latin typeface="宋体" panose="02010600030101010101" pitchFamily="2" charset="-122"/>
              </a:rPr>
              <a:t>当进一步分解将涉及如何具体地实现一个功能时就不应该在分解了</a:t>
            </a:r>
            <a:endParaRPr lang="en-US" altLang="zh-CN" i="0" dirty="0">
              <a:latin typeface="宋体" panose="02010600030101010101" pitchFamily="2" charset="-122"/>
            </a:endParaRPr>
          </a:p>
          <a:p>
            <a:pPr lvl="1"/>
            <a:r>
              <a:rPr lang="zh-CN" altLang="en-US" i="0" dirty="0">
                <a:latin typeface="宋体" panose="02010600030101010101" pitchFamily="2" charset="-122"/>
              </a:rPr>
              <a:t>分解前和分解后的输入输出数据必须</a:t>
            </a:r>
            <a:r>
              <a:rPr lang="zh-CN" altLang="en-US" i="0" dirty="0" smtClean="0">
                <a:latin typeface="宋体" panose="02010600030101010101" pitchFamily="2" charset="-122"/>
              </a:rPr>
              <a:t>相同</a:t>
            </a:r>
            <a:endParaRPr lang="en-US" altLang="zh-CN" i="0" dirty="0" smtClean="0">
              <a:latin typeface="宋体" panose="02010600030101010101" pitchFamily="2" charset="-122"/>
            </a:endParaRPr>
          </a:p>
          <a:p>
            <a:pPr lvl="1"/>
            <a:r>
              <a:rPr lang="zh-CN" altLang="en-US" i="0" dirty="0">
                <a:latin typeface="宋体" panose="02010600030101010101" pitchFamily="2" charset="-122"/>
              </a:rPr>
              <a:t>为数据流命名：</a:t>
            </a:r>
            <a:endParaRPr lang="en-US" altLang="zh-CN" i="0" dirty="0">
              <a:latin typeface="宋体" panose="02010600030101010101" pitchFamily="2" charset="-122"/>
            </a:endParaRPr>
          </a:p>
          <a:p>
            <a:pPr lvl="2"/>
            <a:r>
              <a:rPr lang="zh-CN" altLang="en-US" dirty="0">
                <a:latin typeface="宋体" panose="02010600030101010101" pitchFamily="2" charset="-122"/>
              </a:rPr>
              <a:t>名字应代表整个数据流（或数据存储）的内容</a:t>
            </a:r>
            <a:endParaRPr lang="en-US" altLang="zh-CN" dirty="0">
              <a:latin typeface="宋体" panose="02010600030101010101" pitchFamily="2" charset="-122"/>
            </a:endParaRPr>
          </a:p>
          <a:p>
            <a:pPr lvl="2"/>
            <a:r>
              <a:rPr lang="zh-CN" altLang="en-US" dirty="0">
                <a:latin typeface="宋体" panose="02010600030101010101" pitchFamily="2" charset="-122"/>
              </a:rPr>
              <a:t>不要使用空洞的、缺乏具体含义的名字，如“数据”</a:t>
            </a:r>
            <a:endParaRPr lang="en-US" altLang="zh-CN" dirty="0">
              <a:latin typeface="宋体" panose="02010600030101010101" pitchFamily="2" charset="-122"/>
            </a:endParaRPr>
          </a:p>
          <a:p>
            <a:pPr lvl="2"/>
            <a:r>
              <a:rPr lang="zh-CN" altLang="en-US" dirty="0">
                <a:latin typeface="宋体" panose="02010600030101010101" pitchFamily="2" charset="-122"/>
              </a:rPr>
              <a:t>若命名困难，则可能是对数据流图分解不</a:t>
            </a:r>
            <a:r>
              <a:rPr lang="zh-CN" altLang="en-US" dirty="0" smtClean="0">
                <a:latin typeface="宋体" panose="02010600030101010101" pitchFamily="2" charset="-122"/>
              </a:rPr>
              <a:t>恰当</a:t>
            </a:r>
            <a:endParaRPr lang="en-US" altLang="zh-CN" dirty="0" smtClean="0">
              <a:latin typeface="宋体" panose="02010600030101010101" pitchFamily="2" charset="-122"/>
            </a:endParaRPr>
          </a:p>
          <a:p>
            <a:pPr lvl="2"/>
            <a:endParaRPr lang="en-US" altLang="zh-CN" dirty="0">
              <a:latin typeface="宋体" panose="02010600030101010101" pitchFamily="2" charset="-122"/>
            </a:endParaRPr>
          </a:p>
          <a:p>
            <a:pPr lvl="1"/>
            <a:endParaRPr lang="en-US" altLang="zh-CN" i="0" dirty="0" smtClean="0">
              <a:latin typeface="宋体" panose="02010600030101010101" pitchFamily="2" charset="-122"/>
            </a:endParaRPr>
          </a:p>
          <a:p>
            <a:pPr lvl="1" eaLnBrk="1" hangingPunct="1"/>
            <a:endParaRPr lang="en-US" altLang="zh-CN" i="0" dirty="0">
              <a:latin typeface="宋体" panose="02010600030101010101" pitchFamily="2" charset="-122"/>
            </a:endParaRPr>
          </a:p>
          <a:p>
            <a:pPr lvl="1" eaLnBrk="1" hangingPunct="1"/>
            <a:endParaRPr lang="zh-CN" altLang="en-US" dirty="0">
              <a:latin typeface="宋体" panose="02010600030101010101" pitchFamily="2" charset="-122"/>
            </a:endParaRPr>
          </a:p>
        </p:txBody>
      </p:sp>
    </p:spTree>
    <p:extLst>
      <p:ext uri="{BB962C8B-B14F-4D97-AF65-F5344CB8AC3E}">
        <p14:creationId xmlns:p14="http://schemas.microsoft.com/office/powerpoint/2010/main" val="515425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7" dur="500"/>
                                        <p:tgtEl>
                                          <p:spTgt spid="3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2" dur="500"/>
                                        <p:tgtEl>
                                          <p:spTgt spid="3072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5" dur="500"/>
                                        <p:tgtEl>
                                          <p:spTgt spid="3072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18" dur="500"/>
                                        <p:tgtEl>
                                          <p:spTgt spid="3072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21" dur="500"/>
                                        <p:tgtEl>
                                          <p:spTgt spid="3072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723">
                                            <p:txEl>
                                              <p:pRg st="6" end="6"/>
                                            </p:txEl>
                                          </p:spTgt>
                                        </p:tgtEl>
                                        <p:attrNameLst>
                                          <p:attrName>style.visibility</p:attrName>
                                        </p:attrNameLst>
                                      </p:cBhvr>
                                      <p:to>
                                        <p:strVal val="visible"/>
                                      </p:to>
                                    </p:set>
                                    <p:animEffect transition="in" filter="blinds(horizontal)">
                                      <p:cBhvr>
                                        <p:cTn id="24" dur="500"/>
                                        <p:tgtEl>
                                          <p:spTgt spid="3072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723">
                                            <p:txEl>
                                              <p:pRg st="7" end="7"/>
                                            </p:txEl>
                                          </p:spTgt>
                                        </p:tgtEl>
                                        <p:attrNameLst>
                                          <p:attrName>style.visibility</p:attrName>
                                        </p:attrNameLst>
                                      </p:cBhvr>
                                      <p:to>
                                        <p:strVal val="visible"/>
                                      </p:to>
                                    </p:set>
                                    <p:animEffect transition="in" filter="blinds(horizontal)">
                                      <p:cBhvr>
                                        <p:cTn id="27" dur="500"/>
                                        <p:tgtEl>
                                          <p:spTgt spid="3072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723">
                                            <p:txEl>
                                              <p:pRg st="8" end="8"/>
                                            </p:txEl>
                                          </p:spTgt>
                                        </p:tgtEl>
                                        <p:attrNameLst>
                                          <p:attrName>style.visibility</p:attrName>
                                        </p:attrNameLst>
                                      </p:cBhvr>
                                      <p:to>
                                        <p:strVal val="visible"/>
                                      </p:to>
                                    </p:set>
                                    <p:animEffect transition="in" filter="blinds(horizontal)">
                                      <p:cBhvr>
                                        <p:cTn id="30" dur="500"/>
                                        <p:tgtEl>
                                          <p:spTgt spid="30723">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0723">
                                            <p:txEl>
                                              <p:pRg st="9" end="9"/>
                                            </p:txEl>
                                          </p:spTgt>
                                        </p:tgtEl>
                                        <p:attrNameLst>
                                          <p:attrName>style.visibility</p:attrName>
                                        </p:attrNameLst>
                                      </p:cBhvr>
                                      <p:to>
                                        <p:strVal val="visible"/>
                                      </p:to>
                                    </p:set>
                                    <p:animEffect transition="in" filter="blinds(horizontal)">
                                      <p:cBhvr>
                                        <p:cTn id="33" dur="500"/>
                                        <p:tgtEl>
                                          <p:spTgt spid="307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EBFCDE41-0C66-A647-84B7-61AB416AA850}"/>
              </a:ext>
            </a:extLst>
          </p:cNvPr>
          <p:cNvSpPr>
            <a:spLocks noGrp="1"/>
          </p:cNvSpPr>
          <p:nvPr>
            <p:ph type="title"/>
          </p:nvPr>
        </p:nvSpPr>
        <p:spPr/>
        <p:txBody>
          <a:bodyPr/>
          <a:lstStyle/>
          <a:p>
            <a:pPr eaLnBrk="1" hangingPunct="1"/>
            <a:r>
              <a:rPr lang="zh-CN" altLang="en-US">
                <a:latin typeface="宋体" panose="02010600030101010101" pitchFamily="2" charset="-122"/>
              </a:rPr>
              <a:t>数据流图注意事项</a:t>
            </a:r>
          </a:p>
        </p:txBody>
      </p:sp>
      <p:sp>
        <p:nvSpPr>
          <p:cNvPr id="30723" name="内容占位符 2">
            <a:extLst>
              <a:ext uri="{FF2B5EF4-FFF2-40B4-BE49-F238E27FC236}">
                <a16:creationId xmlns:a16="http://schemas.microsoft.com/office/drawing/2014/main" id="{3461B073-982D-BA49-BF5C-918E8D89320E}"/>
              </a:ext>
            </a:extLst>
          </p:cNvPr>
          <p:cNvSpPr>
            <a:spLocks noGrp="1"/>
          </p:cNvSpPr>
          <p:nvPr>
            <p:ph idx="1"/>
          </p:nvPr>
        </p:nvSpPr>
        <p:spPr>
          <a:xfrm>
            <a:off x="1992314" y="1484313"/>
            <a:ext cx="8163740" cy="4401582"/>
          </a:xfrm>
        </p:spPr>
        <p:txBody>
          <a:bodyPr>
            <a:normAutofit/>
          </a:bodyPr>
          <a:lstStyle/>
          <a:p>
            <a:pPr eaLnBrk="1" hangingPunct="1"/>
            <a:r>
              <a:rPr lang="zh-CN" altLang="en-US" sz="2800" b="1" dirty="0">
                <a:latin typeface="宋体" panose="02010600030101010101" pitchFamily="2" charset="-122"/>
              </a:rPr>
              <a:t>画图注意事项：</a:t>
            </a:r>
            <a:endParaRPr lang="en-US" altLang="zh-CN" sz="2800" b="1" dirty="0">
              <a:latin typeface="宋体" panose="02010600030101010101" pitchFamily="2" charset="-122"/>
            </a:endParaRPr>
          </a:p>
          <a:p>
            <a:pPr lvl="1">
              <a:lnSpc>
                <a:spcPct val="104000"/>
              </a:lnSpc>
            </a:pPr>
            <a:r>
              <a:rPr lang="zh-CN" altLang="en-US" i="0" dirty="0" smtClean="0">
                <a:latin typeface="宋体" panose="02010600030101010101" pitchFamily="2" charset="-122"/>
              </a:rPr>
              <a:t>为</a:t>
            </a:r>
            <a:r>
              <a:rPr lang="zh-CN" altLang="en-US" i="0" dirty="0">
                <a:latin typeface="宋体" panose="02010600030101010101" pitchFamily="2" charset="-122"/>
              </a:rPr>
              <a:t>处理命名：</a:t>
            </a:r>
            <a:endParaRPr lang="en-US" altLang="zh-CN" i="0" dirty="0">
              <a:latin typeface="宋体" panose="02010600030101010101" pitchFamily="2" charset="-122"/>
            </a:endParaRPr>
          </a:p>
          <a:p>
            <a:pPr lvl="2"/>
            <a:r>
              <a:rPr lang="zh-CN" altLang="en-US" dirty="0">
                <a:latin typeface="宋体" panose="02010600030101010101" pitchFamily="2" charset="-122"/>
              </a:rPr>
              <a:t>先为数据流命名，再为与之相关的处理命名</a:t>
            </a:r>
            <a:endParaRPr lang="en-US" altLang="zh-CN" dirty="0">
              <a:latin typeface="宋体" panose="02010600030101010101" pitchFamily="2" charset="-122"/>
            </a:endParaRPr>
          </a:p>
          <a:p>
            <a:pPr lvl="2"/>
            <a:r>
              <a:rPr lang="zh-CN" altLang="en-US" dirty="0">
                <a:latin typeface="宋体" panose="02010600030101010101" pitchFamily="2" charset="-122"/>
              </a:rPr>
              <a:t>能反映整个处理的功能</a:t>
            </a:r>
            <a:endParaRPr lang="en-US" altLang="zh-CN" dirty="0">
              <a:latin typeface="宋体" panose="02010600030101010101" pitchFamily="2" charset="-122"/>
            </a:endParaRPr>
          </a:p>
          <a:p>
            <a:pPr lvl="2"/>
            <a:r>
              <a:rPr lang="zh-CN" altLang="en-US" dirty="0">
                <a:latin typeface="宋体" panose="02010600030101010101" pitchFamily="2" charset="-122"/>
              </a:rPr>
              <a:t>最好是一个具体的及物动词</a:t>
            </a:r>
            <a:r>
              <a:rPr lang="en-US" altLang="zh-CN" dirty="0">
                <a:latin typeface="宋体" panose="02010600030101010101" pitchFamily="2" charset="-122"/>
              </a:rPr>
              <a:t>+</a:t>
            </a:r>
            <a:r>
              <a:rPr lang="zh-CN" altLang="en-US" dirty="0">
                <a:latin typeface="宋体" panose="02010600030101010101" pitchFamily="2" charset="-122"/>
              </a:rPr>
              <a:t>一个具体的宾语</a:t>
            </a:r>
            <a:endParaRPr lang="en-US" altLang="zh-CN" dirty="0">
              <a:latin typeface="宋体" panose="02010600030101010101" pitchFamily="2" charset="-122"/>
            </a:endParaRPr>
          </a:p>
          <a:p>
            <a:pPr lvl="2"/>
            <a:r>
              <a:rPr lang="zh-CN" altLang="en-US" dirty="0">
                <a:latin typeface="宋体" panose="02010600030101010101" pitchFamily="2" charset="-122"/>
              </a:rPr>
              <a:t>一般一个处理只包含一个动词</a:t>
            </a:r>
            <a:endParaRPr lang="en-US" altLang="zh-CN" dirty="0">
              <a:latin typeface="宋体" panose="02010600030101010101" pitchFamily="2" charset="-122"/>
            </a:endParaRPr>
          </a:p>
          <a:p>
            <a:pPr lvl="2"/>
            <a:r>
              <a:rPr lang="zh-CN" altLang="en-US" dirty="0">
                <a:latin typeface="宋体" panose="02010600030101010101" pitchFamily="2" charset="-122"/>
              </a:rPr>
              <a:t>若命名困难，则可能是对数据流图分解不恰当</a:t>
            </a:r>
            <a:endParaRPr lang="en-US" altLang="zh-CN" dirty="0">
              <a:latin typeface="宋体" panose="02010600030101010101" pitchFamily="2" charset="-122"/>
            </a:endParaRPr>
          </a:p>
          <a:p>
            <a:pPr lvl="2"/>
            <a:endParaRPr lang="en-US" altLang="zh-CN" dirty="0">
              <a:latin typeface="宋体" panose="02010600030101010101" pitchFamily="2" charset="-122"/>
            </a:endParaRPr>
          </a:p>
          <a:p>
            <a:pPr lvl="1"/>
            <a:endParaRPr lang="en-US" altLang="zh-CN" i="0" dirty="0" smtClean="0">
              <a:latin typeface="宋体" panose="02010600030101010101" pitchFamily="2" charset="-122"/>
            </a:endParaRPr>
          </a:p>
          <a:p>
            <a:pPr lvl="1" eaLnBrk="1" hangingPunct="1"/>
            <a:endParaRPr lang="en-US" altLang="zh-CN" i="0" dirty="0">
              <a:latin typeface="宋体" panose="02010600030101010101" pitchFamily="2" charset="-122"/>
            </a:endParaRPr>
          </a:p>
          <a:p>
            <a:pPr lvl="1" eaLnBrk="1" hangingPunct="1"/>
            <a:endParaRPr lang="zh-CN" altLang="en-US" dirty="0">
              <a:latin typeface="宋体" panose="02010600030101010101" pitchFamily="2" charset="-122"/>
            </a:endParaRPr>
          </a:p>
        </p:txBody>
      </p:sp>
    </p:spTree>
    <p:extLst>
      <p:ext uri="{BB962C8B-B14F-4D97-AF65-F5344CB8AC3E}">
        <p14:creationId xmlns:p14="http://schemas.microsoft.com/office/powerpoint/2010/main" val="1782607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a:t>
            </a:r>
          </a:p>
        </p:txBody>
      </p:sp>
      <p:sp>
        <p:nvSpPr>
          <p:cNvPr id="3" name="内容占位符 2"/>
          <p:cNvSpPr>
            <a:spLocks noGrp="1"/>
          </p:cNvSpPr>
          <p:nvPr>
            <p:ph idx="1"/>
          </p:nvPr>
        </p:nvSpPr>
        <p:spPr>
          <a:xfrm>
            <a:off x="1371600" y="2286000"/>
            <a:ext cx="5144610" cy="3581400"/>
          </a:xfrm>
        </p:spPr>
        <p:txBody>
          <a:bodyPr>
            <a:normAutofit/>
          </a:bodyPr>
          <a:lstStyle/>
          <a:p>
            <a:r>
              <a:rPr lang="zh-CN" altLang="zh-CN" sz="2400" b="1" dirty="0"/>
              <a:t>请画出数据流图</a:t>
            </a:r>
            <a:r>
              <a:rPr lang="en-US" altLang="zh-CN" sz="2400" b="1" dirty="0"/>
              <a:t>(DFD)</a:t>
            </a:r>
            <a:r>
              <a:rPr lang="zh-CN" altLang="zh-CN" sz="2400" b="1" dirty="0"/>
              <a:t>的</a:t>
            </a:r>
            <a:r>
              <a:rPr lang="en-US" altLang="zh-CN" sz="2400" b="1" dirty="0"/>
              <a:t>0</a:t>
            </a:r>
            <a:r>
              <a:rPr lang="zh-CN" altLang="zh-CN" sz="2400" b="1" dirty="0"/>
              <a:t>层和</a:t>
            </a:r>
            <a:r>
              <a:rPr lang="en-US" altLang="zh-CN" sz="2400" b="1" dirty="0"/>
              <a:t>1</a:t>
            </a:r>
            <a:r>
              <a:rPr lang="zh-CN" altLang="zh-CN" sz="2400" b="1" dirty="0"/>
              <a:t>层</a:t>
            </a:r>
            <a:r>
              <a:rPr lang="en-US" altLang="zh-CN" sz="2400" b="1" dirty="0" smtClean="0"/>
              <a:t>:</a:t>
            </a:r>
            <a:r>
              <a:rPr lang="zh-CN" altLang="zh-CN" sz="2400" b="1" dirty="0" smtClean="0"/>
              <a:t>银行</a:t>
            </a:r>
            <a:r>
              <a:rPr lang="zh-CN" altLang="zh-CN" sz="2400" b="1" dirty="0"/>
              <a:t>计算机储蓄系统由操作员将用户填写的存款单或取款单输入系统（称为事物输入），系统分析事物的种类并做出响应。如果是取款，系统计算利息并且打印出利息清单；如果是存款，系统记录存款人的姓名、地址、存款类型、存款日期、利率等信息，并打印出存款单给储户。</a:t>
            </a:r>
          </a:p>
          <a:p>
            <a:endParaRPr lang="zh-CN" altLang="en-US" sz="2400" dirty="0"/>
          </a:p>
        </p:txBody>
      </p:sp>
      <p:pic>
        <p:nvPicPr>
          <p:cNvPr id="5" name="图片 4"/>
          <p:cNvPicPr>
            <a:picLocks noChangeAspect="1"/>
          </p:cNvPicPr>
          <p:nvPr/>
        </p:nvPicPr>
        <p:blipFill>
          <a:blip r:embed="rId2"/>
          <a:stretch>
            <a:fillRect/>
          </a:stretch>
        </p:blipFill>
        <p:spPr>
          <a:xfrm>
            <a:off x="6630608" y="266330"/>
            <a:ext cx="5561392" cy="6516210"/>
          </a:xfrm>
          <a:prstGeom prst="rect">
            <a:avLst/>
          </a:prstGeom>
        </p:spPr>
      </p:pic>
    </p:spTree>
    <p:extLst>
      <p:ext uri="{BB962C8B-B14F-4D97-AF65-F5344CB8AC3E}">
        <p14:creationId xmlns:p14="http://schemas.microsoft.com/office/powerpoint/2010/main" val="758915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第六章</a:t>
            </a:r>
          </a:p>
        </p:txBody>
      </p:sp>
    </p:spTree>
    <p:extLst>
      <p:ext uri="{BB962C8B-B14F-4D97-AF65-F5344CB8AC3E}">
        <p14:creationId xmlns:p14="http://schemas.microsoft.com/office/powerpoint/2010/main" val="77423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第六章</a:t>
            </a:r>
            <a:endParaRPr lang="zh-CN" altLang="en-US" dirty="0"/>
          </a:p>
        </p:txBody>
      </p:sp>
      <p:sp>
        <p:nvSpPr>
          <p:cNvPr id="3" name="内容占位符 2"/>
          <p:cNvSpPr>
            <a:spLocks noGrp="1"/>
          </p:cNvSpPr>
          <p:nvPr>
            <p:ph idx="1"/>
          </p:nvPr>
        </p:nvSpPr>
        <p:spPr/>
        <p:txBody>
          <a:bodyPr>
            <a:normAutofit/>
          </a:bodyPr>
          <a:lstStyle/>
          <a:p>
            <a:r>
              <a:rPr lang="zh-CN" altLang="zh-CN" sz="2800" dirty="0"/>
              <a:t>某厂对部分职工重新分配工作的政策是：年龄有</a:t>
            </a:r>
            <a:r>
              <a:rPr lang="en-US" altLang="zh-CN" sz="2800" dirty="0"/>
              <a:t>20</a:t>
            </a:r>
            <a:r>
              <a:rPr lang="zh-CN" altLang="zh-CN" sz="2800" dirty="0"/>
              <a:t>岁以下者，初中文化程度脱产学习，高中文化程度当电工；年龄有</a:t>
            </a:r>
            <a:r>
              <a:rPr lang="en-US" altLang="zh-CN" sz="2800" dirty="0"/>
              <a:t>20</a:t>
            </a:r>
            <a:r>
              <a:rPr lang="zh-CN" altLang="zh-CN" sz="2800" dirty="0"/>
              <a:t>岁至</a:t>
            </a:r>
            <a:r>
              <a:rPr lang="en-US" altLang="zh-CN" sz="2800" dirty="0"/>
              <a:t>40</a:t>
            </a:r>
            <a:r>
              <a:rPr lang="zh-CN" altLang="zh-CN" sz="2800" dirty="0"/>
              <a:t>岁之间者，中学文化程度男性当钳工，女性当车工，大学文化程度者当技术员；年龄有</a:t>
            </a:r>
            <a:r>
              <a:rPr lang="en-US" altLang="zh-CN" sz="2800" dirty="0"/>
              <a:t>40</a:t>
            </a:r>
            <a:r>
              <a:rPr lang="zh-CN" altLang="zh-CN" sz="2800" dirty="0"/>
              <a:t>岁以上者，中学文化程度当材料员，大学文化程度当技术员。请用结构化英语、判定表和判定树分别描述上述问题的加工逻辑。</a:t>
            </a:r>
          </a:p>
          <a:p>
            <a:endParaRPr lang="zh-CN" altLang="en-US" sz="2800" dirty="0"/>
          </a:p>
        </p:txBody>
      </p:sp>
    </p:spTree>
    <p:extLst>
      <p:ext uri="{BB962C8B-B14F-4D97-AF65-F5344CB8AC3E}">
        <p14:creationId xmlns:p14="http://schemas.microsoft.com/office/powerpoint/2010/main" val="265986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4"/>
          <p:cNvSpPr>
            <a:spLocks noGrp="1"/>
          </p:cNvSpPr>
          <p:nvPr>
            <p:ph type="title"/>
          </p:nvPr>
        </p:nvSpPr>
        <p:spPr/>
        <p:txBody>
          <a:bodyPr/>
          <a:lstStyle/>
          <a:p>
            <a:pPr eaLnBrk="1" hangingPunct="1"/>
            <a:r>
              <a:rPr lang="en-US" altLang="zh-CN" smtClean="0"/>
              <a:t>1. </a:t>
            </a:r>
            <a:r>
              <a:rPr lang="zh-CN" altLang="en-US" smtClean="0"/>
              <a:t>结构化英语</a:t>
            </a:r>
            <a:r>
              <a:rPr lang="en-US" altLang="zh-CN" smtClean="0"/>
              <a:t>(PDL)</a:t>
            </a:r>
            <a:endParaRPr lang="zh-CN" altLang="en-US" smtClean="0"/>
          </a:p>
        </p:txBody>
      </p:sp>
      <p:sp>
        <p:nvSpPr>
          <p:cNvPr id="119811"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800" b="1" dirty="0" smtClean="0">
                <a:latin typeface="宋体" panose="02010600030101010101" pitchFamily="2" charset="-122"/>
              </a:rPr>
              <a:t>结构化英语的词汇表由</a:t>
            </a:r>
          </a:p>
          <a:p>
            <a:pPr lvl="1" eaLnBrk="1" hangingPunct="1">
              <a:buClr>
                <a:srgbClr val="0000FF"/>
              </a:buClr>
              <a:buSzPct val="80000"/>
            </a:pPr>
            <a:r>
              <a:rPr lang="zh-CN" altLang="en-US" i="0" dirty="0" smtClean="0">
                <a:latin typeface="宋体" panose="02010600030101010101" pitchFamily="2" charset="-122"/>
              </a:rPr>
              <a:t> 英语命令动词</a:t>
            </a:r>
          </a:p>
          <a:p>
            <a:pPr lvl="1" eaLnBrk="1" hangingPunct="1">
              <a:buClr>
                <a:srgbClr val="0000FF"/>
              </a:buClr>
              <a:buSzPct val="80000"/>
            </a:pPr>
            <a:r>
              <a:rPr lang="zh-CN" altLang="en-US" i="0" dirty="0" smtClean="0">
                <a:latin typeface="宋体" panose="02010600030101010101" pitchFamily="2" charset="-122"/>
              </a:rPr>
              <a:t> 数据词典中定义的名字</a:t>
            </a:r>
          </a:p>
          <a:p>
            <a:pPr lvl="1" eaLnBrk="1" hangingPunct="1">
              <a:buClr>
                <a:srgbClr val="0000FF"/>
              </a:buClr>
              <a:buSzPct val="80000"/>
            </a:pPr>
            <a:r>
              <a:rPr lang="zh-CN" altLang="en-US" i="0" dirty="0" smtClean="0">
                <a:latin typeface="宋体" panose="02010600030101010101" pitchFamily="2" charset="-122"/>
              </a:rPr>
              <a:t> 有限的自定义词</a:t>
            </a:r>
          </a:p>
          <a:p>
            <a:pPr lvl="1" eaLnBrk="1" hangingPunct="1">
              <a:buClr>
                <a:srgbClr val="0000FF"/>
              </a:buClr>
              <a:buSzPct val="80000"/>
            </a:pPr>
            <a:r>
              <a:rPr lang="zh-CN" altLang="en-US" i="0" dirty="0" smtClean="0">
                <a:latin typeface="宋体" panose="02010600030101010101" pitchFamily="2" charset="-122"/>
              </a:rPr>
              <a:t> 逻辑关系词 </a:t>
            </a:r>
            <a:r>
              <a:rPr lang="en-US" altLang="zh-CN" i="0" dirty="0" smtClean="0">
                <a:latin typeface="宋体" panose="02010600030101010101" pitchFamily="2" charset="-122"/>
              </a:rPr>
              <a:t>IF_THEN_ELSE</a:t>
            </a:r>
            <a:r>
              <a:rPr lang="zh-CN" altLang="en-US" i="0" dirty="0" smtClean="0">
                <a:latin typeface="宋体" panose="02010600030101010101" pitchFamily="2" charset="-122"/>
              </a:rPr>
              <a:t>、</a:t>
            </a:r>
          </a:p>
          <a:p>
            <a:pPr lvl="1" eaLnBrk="1" hangingPunct="1">
              <a:buFontTx/>
              <a:buNone/>
            </a:pPr>
            <a:r>
              <a:rPr lang="zh-CN" altLang="en-US" i="0" dirty="0" smtClean="0">
                <a:latin typeface="宋体" panose="02010600030101010101" pitchFamily="2" charset="-122"/>
              </a:rPr>
              <a:t>       </a:t>
            </a:r>
            <a:r>
              <a:rPr lang="en-US" altLang="zh-CN" i="0" dirty="0" smtClean="0">
                <a:latin typeface="宋体" panose="02010600030101010101" pitchFamily="2" charset="-122"/>
              </a:rPr>
              <a:t>CASE_OF </a:t>
            </a:r>
            <a:r>
              <a:rPr lang="zh-CN" altLang="en-US" i="0" dirty="0" smtClean="0">
                <a:latin typeface="宋体" panose="02010600030101010101" pitchFamily="2" charset="-122"/>
              </a:rPr>
              <a:t>、 </a:t>
            </a:r>
            <a:r>
              <a:rPr lang="en-US" altLang="zh-CN" i="0" dirty="0" smtClean="0">
                <a:latin typeface="宋体" panose="02010600030101010101" pitchFamily="2" charset="-122"/>
              </a:rPr>
              <a:t>WHILE_DO</a:t>
            </a:r>
            <a:r>
              <a:rPr lang="zh-CN" altLang="en-US" i="0" dirty="0" smtClean="0">
                <a:latin typeface="宋体" panose="02010600030101010101" pitchFamily="2" charset="-122"/>
              </a:rPr>
              <a:t>、</a:t>
            </a:r>
          </a:p>
          <a:p>
            <a:pPr lvl="1" eaLnBrk="1" hangingPunct="1">
              <a:buFontTx/>
              <a:buNone/>
            </a:pPr>
            <a:r>
              <a:rPr lang="zh-CN" altLang="en-US" i="0" dirty="0" smtClean="0">
                <a:latin typeface="宋体" panose="02010600030101010101" pitchFamily="2" charset="-122"/>
              </a:rPr>
              <a:t>       </a:t>
            </a:r>
            <a:r>
              <a:rPr lang="en-US" altLang="zh-CN" i="0" dirty="0" smtClean="0">
                <a:latin typeface="宋体" panose="02010600030101010101" pitchFamily="2" charset="-122"/>
              </a:rPr>
              <a:t>REPEAT_UNTIL</a:t>
            </a:r>
            <a:r>
              <a:rPr lang="zh-CN" altLang="en-US" i="0" dirty="0" smtClean="0">
                <a:latin typeface="宋体" panose="02010600030101010101" pitchFamily="2" charset="-122"/>
              </a:rPr>
              <a:t>等组成</a:t>
            </a:r>
            <a:r>
              <a:rPr lang="zh-CN" altLang="en-US" i="0" dirty="0" smtClean="0">
                <a:latin typeface="Times New Roman" panose="02020603050405020304" pitchFamily="18" charset="0"/>
                <a:ea typeface="仿宋_GB2312" pitchFamily="49" charset="-122"/>
              </a:rPr>
              <a:t>。</a:t>
            </a:r>
          </a:p>
        </p:txBody>
      </p:sp>
    </p:spTree>
    <p:extLst>
      <p:ext uri="{BB962C8B-B14F-4D97-AF65-F5344CB8AC3E}">
        <p14:creationId xmlns:p14="http://schemas.microsoft.com/office/powerpoint/2010/main" val="180646963"/>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pPr eaLnBrk="1" hangingPunct="1"/>
            <a:r>
              <a:rPr lang="zh-CN" altLang="en-US" smtClean="0"/>
              <a:t>结构化英语</a:t>
            </a:r>
          </a:p>
        </p:txBody>
      </p:sp>
      <p:sp>
        <p:nvSpPr>
          <p:cNvPr id="120835" name="Rectangle 5"/>
          <p:cNvSpPr>
            <a:spLocks noGrp="1" noChangeArrowheads="1"/>
          </p:cNvSpPr>
          <p:nvPr>
            <p:ph idx="1"/>
          </p:nvPr>
        </p:nvSpPr>
        <p:spPr/>
        <p:txBody>
          <a:bodyPr/>
          <a:lstStyle/>
          <a:p>
            <a:pPr eaLnBrk="1" hangingPunct="1">
              <a:buClr>
                <a:schemeClr val="hlink"/>
              </a:buClr>
              <a:buSzPct val="90000"/>
            </a:pPr>
            <a:r>
              <a:rPr lang="zh-CN" altLang="en-US" sz="2800" b="1" dirty="0" smtClean="0">
                <a:latin typeface="宋体" panose="02010600030101010101" pitchFamily="2" charset="-122"/>
              </a:rPr>
              <a:t>其基本控制结构有三种：</a:t>
            </a:r>
          </a:p>
          <a:p>
            <a:pPr lvl="1" eaLnBrk="1" hangingPunct="1">
              <a:buClr>
                <a:srgbClr val="0066FF"/>
              </a:buClr>
              <a:buSzPct val="85000"/>
            </a:pPr>
            <a:r>
              <a:rPr lang="zh-CN" altLang="en-US" dirty="0" smtClean="0">
                <a:latin typeface="宋体" panose="02010600030101010101" pitchFamily="2" charset="-122"/>
              </a:rPr>
              <a:t> </a:t>
            </a:r>
            <a:r>
              <a:rPr lang="zh-CN" altLang="en-US" i="0" dirty="0" smtClean="0">
                <a:latin typeface="宋体" panose="02010600030101010101" pitchFamily="2" charset="-122"/>
              </a:rPr>
              <a:t>简单陈述句结构：避免复合语句</a:t>
            </a:r>
            <a:endParaRPr lang="zh-CN" altLang="en-US" i="0" baseline="30000" dirty="0" smtClean="0">
              <a:latin typeface="宋体" panose="02010600030101010101" pitchFamily="2" charset="-122"/>
            </a:endParaRPr>
          </a:p>
          <a:p>
            <a:pPr lvl="1" eaLnBrk="1" hangingPunct="1">
              <a:buClr>
                <a:srgbClr val="0066FF"/>
              </a:buClr>
              <a:buSzPct val="85000"/>
            </a:pPr>
            <a:r>
              <a:rPr lang="zh-CN" altLang="en-US" i="0" dirty="0" smtClean="0">
                <a:latin typeface="宋体" panose="02010600030101010101" pitchFamily="2" charset="-122"/>
              </a:rPr>
              <a:t> 重复结构：</a:t>
            </a:r>
            <a:r>
              <a:rPr lang="en-US" altLang="zh-CN" i="0" dirty="0" err="1" smtClean="0">
                <a:latin typeface="宋体" panose="02010600030101010101" pitchFamily="2" charset="-122"/>
              </a:rPr>
              <a:t>while_do</a:t>
            </a:r>
            <a:r>
              <a:rPr lang="en-US" altLang="zh-CN" i="0" dirty="0" smtClean="0">
                <a:latin typeface="宋体" panose="02010600030101010101" pitchFamily="2" charset="-122"/>
              </a:rPr>
              <a:t> </a:t>
            </a:r>
            <a:r>
              <a:rPr lang="zh-CN" altLang="en-US" i="0" dirty="0" smtClean="0">
                <a:latin typeface="宋体" panose="02010600030101010101" pitchFamily="2" charset="-122"/>
              </a:rPr>
              <a:t>或</a:t>
            </a:r>
            <a:r>
              <a:rPr lang="en-US" altLang="zh-CN" i="0" dirty="0" err="1" smtClean="0">
                <a:latin typeface="宋体" panose="02010600030101010101" pitchFamily="2" charset="-122"/>
              </a:rPr>
              <a:t>repeat_until</a:t>
            </a:r>
            <a:r>
              <a:rPr lang="en-US" altLang="zh-CN" i="0" dirty="0" smtClean="0">
                <a:latin typeface="宋体" panose="02010600030101010101" pitchFamily="2" charset="-122"/>
              </a:rPr>
              <a:t> </a:t>
            </a:r>
            <a:r>
              <a:rPr lang="zh-CN" altLang="en-US" i="0" dirty="0" smtClean="0">
                <a:latin typeface="宋体" panose="02010600030101010101" pitchFamily="2" charset="-122"/>
              </a:rPr>
              <a:t>结构</a:t>
            </a:r>
          </a:p>
          <a:p>
            <a:pPr lvl="1" eaLnBrk="1" hangingPunct="1">
              <a:buClr>
                <a:srgbClr val="0066FF"/>
              </a:buClr>
              <a:buSzPct val="85000"/>
            </a:pPr>
            <a:r>
              <a:rPr lang="zh-CN" altLang="en-US" i="0" dirty="0" smtClean="0">
                <a:latin typeface="宋体" panose="02010600030101010101" pitchFamily="2" charset="-122"/>
              </a:rPr>
              <a:t> 判定结构：</a:t>
            </a:r>
            <a:r>
              <a:rPr lang="en-US" altLang="zh-CN" i="0" dirty="0" err="1" smtClean="0">
                <a:latin typeface="宋体" panose="02010600030101010101" pitchFamily="2" charset="-122"/>
              </a:rPr>
              <a:t>if_then_else</a:t>
            </a:r>
            <a:r>
              <a:rPr lang="en-US" altLang="zh-CN" i="0" dirty="0" smtClean="0">
                <a:latin typeface="宋体" panose="02010600030101010101" pitchFamily="2" charset="-122"/>
              </a:rPr>
              <a:t> </a:t>
            </a:r>
            <a:r>
              <a:rPr lang="zh-CN" altLang="en-US" i="0" dirty="0" smtClean="0">
                <a:latin typeface="宋体" panose="02010600030101010101" pitchFamily="2" charset="-122"/>
              </a:rPr>
              <a:t>或</a:t>
            </a:r>
            <a:r>
              <a:rPr lang="en-US" altLang="zh-CN" i="0" dirty="0" err="1" smtClean="0">
                <a:latin typeface="宋体" panose="02010600030101010101" pitchFamily="2" charset="-122"/>
              </a:rPr>
              <a:t>case_of</a:t>
            </a:r>
            <a:r>
              <a:rPr lang="en-US" altLang="zh-CN" i="0" dirty="0" smtClean="0">
                <a:latin typeface="宋体" panose="02010600030101010101" pitchFamily="2" charset="-122"/>
              </a:rPr>
              <a:t> </a:t>
            </a:r>
            <a:r>
              <a:rPr lang="zh-CN" altLang="en-US" i="0" dirty="0" smtClean="0">
                <a:latin typeface="宋体" panose="02010600030101010101" pitchFamily="2" charset="-122"/>
              </a:rPr>
              <a:t>结构</a:t>
            </a:r>
          </a:p>
        </p:txBody>
      </p:sp>
    </p:spTree>
    <p:extLst>
      <p:ext uri="{BB962C8B-B14F-4D97-AF65-F5344CB8AC3E}">
        <p14:creationId xmlns:p14="http://schemas.microsoft.com/office/powerpoint/2010/main" val="2426372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a:t>
            </a:r>
          </a:p>
        </p:txBody>
      </p:sp>
      <p:sp>
        <p:nvSpPr>
          <p:cNvPr id="3" name="内容占位符 2"/>
          <p:cNvSpPr>
            <a:spLocks noGrp="1"/>
          </p:cNvSpPr>
          <p:nvPr>
            <p:ph idx="1"/>
          </p:nvPr>
        </p:nvSpPr>
        <p:spPr/>
        <p:txBody>
          <a:bodyPr>
            <a:normAutofit/>
          </a:bodyPr>
          <a:lstStyle/>
          <a:p>
            <a:r>
              <a:rPr lang="zh-CN" altLang="zh-CN" sz="2800" b="1" dirty="0"/>
              <a:t>想出三个以上在需求起始阶段可以要问利益相关者的“与情景无关的问题”</a:t>
            </a:r>
          </a:p>
          <a:p>
            <a:endParaRPr lang="zh-CN" altLang="en-US" sz="2800" dirty="0"/>
          </a:p>
        </p:txBody>
      </p:sp>
    </p:spTree>
    <p:extLst>
      <p:ext uri="{BB962C8B-B14F-4D97-AF65-F5344CB8AC3E}">
        <p14:creationId xmlns:p14="http://schemas.microsoft.com/office/powerpoint/2010/main" val="3251614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smtClean="0"/>
              <a:t>商店业务处理系统中“检查发货单”</a:t>
            </a:r>
          </a:p>
        </p:txBody>
      </p:sp>
      <p:sp>
        <p:nvSpPr>
          <p:cNvPr id="121859" name="Rectangle 3"/>
          <p:cNvSpPr>
            <a:spLocks noGrp="1" noChangeArrowheads="1"/>
          </p:cNvSpPr>
          <p:nvPr>
            <p:ph idx="1"/>
          </p:nvPr>
        </p:nvSpPr>
        <p:spPr>
          <a:solidFill>
            <a:srgbClr val="FFC000"/>
          </a:solidFill>
        </p:spPr>
        <p:txBody>
          <a:bodyPr>
            <a:normAutofit fontScale="92500" lnSpcReduction="20000"/>
          </a:bodyPr>
          <a:lstStyle/>
          <a:p>
            <a:pPr eaLnBrk="1" hangingPunct="1">
              <a:lnSpc>
                <a:spcPct val="100000"/>
              </a:lnSpc>
              <a:spcBef>
                <a:spcPct val="0"/>
              </a:spcBef>
              <a:buFont typeface="Wingdings" panose="05000000000000000000" pitchFamily="2" charset="2"/>
              <a:buNone/>
            </a:pPr>
            <a:r>
              <a:rPr lang="en-US" altLang="zh-CN" sz="2800" dirty="0">
                <a:latin typeface="宋体" panose="02010600030101010101" pitchFamily="2" charset="-122"/>
              </a:rPr>
              <a:t>if </a:t>
            </a:r>
            <a:r>
              <a:rPr lang="zh-CN" altLang="en-US" sz="2800" dirty="0">
                <a:latin typeface="宋体" panose="02010600030101010101" pitchFamily="2" charset="-122"/>
              </a:rPr>
              <a:t>发货单金额超过</a:t>
            </a:r>
            <a:r>
              <a:rPr lang="en-US" altLang="zh-CN" sz="2800" dirty="0">
                <a:latin typeface="宋体" panose="02010600030101010101" pitchFamily="2" charset="-122"/>
              </a:rPr>
              <a:t>$500 then</a:t>
            </a:r>
          </a:p>
          <a:p>
            <a:pPr eaLnBrk="1" hangingPunct="1">
              <a:lnSpc>
                <a:spcPct val="100000"/>
              </a:lnSpc>
              <a:spcBef>
                <a:spcPct val="0"/>
              </a:spcBef>
              <a:buFont typeface="Wingdings" panose="05000000000000000000" pitchFamily="2" charset="2"/>
              <a:buNone/>
            </a:pPr>
            <a:r>
              <a:rPr lang="en-US" altLang="zh-CN" sz="2800" dirty="0">
                <a:latin typeface="宋体" panose="02010600030101010101" pitchFamily="2" charset="-122"/>
              </a:rPr>
              <a:t>      if </a:t>
            </a:r>
            <a:r>
              <a:rPr lang="zh-CN" altLang="en-US" sz="2800" dirty="0">
                <a:latin typeface="宋体" panose="02010600030101010101" pitchFamily="2" charset="-122"/>
              </a:rPr>
              <a:t>欠款超过了</a:t>
            </a:r>
            <a:r>
              <a:rPr lang="en-US" altLang="zh-CN" sz="2800" dirty="0">
                <a:latin typeface="宋体" panose="02010600030101010101" pitchFamily="2" charset="-122"/>
              </a:rPr>
              <a:t>60</a:t>
            </a:r>
            <a:r>
              <a:rPr lang="zh-CN" altLang="en-US" sz="2800" dirty="0">
                <a:latin typeface="宋体" panose="02010600030101010101" pitchFamily="2" charset="-122"/>
              </a:rPr>
              <a:t>天 </a:t>
            </a:r>
            <a:r>
              <a:rPr lang="en-US" altLang="zh-CN" sz="2800" dirty="0">
                <a:latin typeface="宋体" panose="02010600030101010101" pitchFamily="2" charset="-122"/>
              </a:rPr>
              <a:t>then</a:t>
            </a:r>
          </a:p>
          <a:p>
            <a:pPr eaLnBrk="1" hangingPunct="1">
              <a:lnSpc>
                <a:spcPct val="100000"/>
              </a:lnSpc>
              <a:spcBef>
                <a:spcPct val="0"/>
              </a:spcBef>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在偿还欠款前不予批准</a:t>
            </a:r>
          </a:p>
          <a:p>
            <a:pPr eaLnBrk="1" hangingPunct="1">
              <a:lnSpc>
                <a:spcPct val="100000"/>
              </a:lnSpc>
              <a:spcBef>
                <a:spcPct val="0"/>
              </a:spcBef>
              <a:buFont typeface="Wingdings" panose="05000000000000000000" pitchFamily="2" charset="2"/>
              <a:buNone/>
            </a:pPr>
            <a:r>
              <a:rPr lang="zh-CN" altLang="zh-CN" sz="2800" dirty="0">
                <a:latin typeface="宋体" panose="02010600030101010101" pitchFamily="2" charset="-122"/>
              </a:rPr>
              <a:t>      </a:t>
            </a:r>
            <a:r>
              <a:rPr lang="en-US" altLang="zh-CN" sz="2800" dirty="0">
                <a:latin typeface="宋体" panose="02010600030101010101" pitchFamily="2" charset="-122"/>
              </a:rPr>
              <a:t>else </a:t>
            </a:r>
            <a:r>
              <a:rPr lang="zh-CN" altLang="en-US" sz="2800" dirty="0">
                <a:latin typeface="宋体" panose="02010600030101010101" pitchFamily="2" charset="-122"/>
              </a:rPr>
              <a:t>（欠款未超期）</a:t>
            </a:r>
          </a:p>
          <a:p>
            <a:pPr eaLnBrk="1" hangingPunct="1">
              <a:lnSpc>
                <a:spcPct val="100000"/>
              </a:lnSpc>
              <a:spcBef>
                <a:spcPct val="0"/>
              </a:spcBef>
              <a:buFont typeface="Wingdings" panose="05000000000000000000" pitchFamily="2" charset="2"/>
              <a:buNone/>
            </a:pPr>
            <a:r>
              <a:rPr lang="zh-CN" altLang="en-US" sz="2800" dirty="0">
                <a:latin typeface="宋体" panose="02010600030101010101" pitchFamily="2" charset="-122"/>
              </a:rPr>
              <a:t>              发批准书，发货单</a:t>
            </a:r>
            <a:r>
              <a:rPr lang="zh-CN" altLang="zh-CN" sz="2800" dirty="0">
                <a:latin typeface="宋体" panose="02010600030101010101" pitchFamily="2" charset="-122"/>
              </a:rPr>
              <a:t>      </a:t>
            </a:r>
            <a:endParaRPr lang="zh-CN" altLang="en-US" sz="2800" dirty="0">
              <a:latin typeface="宋体" panose="02010600030101010101" pitchFamily="2" charset="-122"/>
            </a:endParaRPr>
          </a:p>
          <a:p>
            <a:pPr eaLnBrk="1" hangingPunct="1">
              <a:lnSpc>
                <a:spcPct val="100000"/>
              </a:lnSpc>
              <a:spcBef>
                <a:spcPct val="0"/>
              </a:spcBef>
              <a:buFont typeface="Wingdings" panose="05000000000000000000" pitchFamily="2" charset="2"/>
              <a:buNone/>
            </a:pPr>
            <a:r>
              <a:rPr lang="en-US" altLang="zh-CN" sz="2800" dirty="0">
                <a:latin typeface="宋体" panose="02010600030101010101" pitchFamily="2" charset="-122"/>
              </a:rPr>
              <a:t>else </a:t>
            </a:r>
            <a:r>
              <a:rPr lang="zh-CN" altLang="en-US" sz="2800" dirty="0">
                <a:latin typeface="宋体" panose="02010600030101010101" pitchFamily="2" charset="-122"/>
              </a:rPr>
              <a:t>（发货单金额未超过</a:t>
            </a:r>
            <a:r>
              <a:rPr lang="en-US" altLang="zh-CN" sz="2800" dirty="0">
                <a:latin typeface="宋体" panose="02010600030101010101" pitchFamily="2" charset="-122"/>
              </a:rPr>
              <a:t>$500</a:t>
            </a:r>
            <a:r>
              <a:rPr lang="zh-CN" altLang="en-US" sz="2800" dirty="0">
                <a:latin typeface="宋体" panose="02010600030101010101" pitchFamily="2" charset="-122"/>
              </a:rPr>
              <a:t>）</a:t>
            </a:r>
          </a:p>
          <a:p>
            <a:pPr eaLnBrk="1" hangingPunct="1">
              <a:lnSpc>
                <a:spcPct val="100000"/>
              </a:lnSpc>
              <a:spcBef>
                <a:spcPct val="0"/>
              </a:spcBef>
              <a:buFont typeface="Wingdings" panose="05000000000000000000" pitchFamily="2" charset="2"/>
              <a:buNone/>
            </a:pPr>
            <a:r>
              <a:rPr lang="zh-CN" altLang="zh-CN" sz="2800" dirty="0">
                <a:latin typeface="宋体" panose="02010600030101010101" pitchFamily="2" charset="-122"/>
              </a:rPr>
              <a:t>      </a:t>
            </a:r>
            <a:r>
              <a:rPr lang="en-US" altLang="zh-CN" sz="2800" dirty="0">
                <a:latin typeface="宋体" panose="02010600030101010101" pitchFamily="2" charset="-122"/>
              </a:rPr>
              <a:t>if </a:t>
            </a:r>
            <a:r>
              <a:rPr lang="zh-CN" altLang="en-US" sz="2800" dirty="0">
                <a:latin typeface="宋体" panose="02010600030101010101" pitchFamily="2" charset="-122"/>
              </a:rPr>
              <a:t>欠款超过</a:t>
            </a:r>
            <a:r>
              <a:rPr lang="en-US" altLang="zh-CN" sz="2800" dirty="0">
                <a:latin typeface="宋体" panose="02010600030101010101" pitchFamily="2" charset="-122"/>
              </a:rPr>
              <a:t>60</a:t>
            </a:r>
            <a:r>
              <a:rPr lang="zh-CN" altLang="en-US" sz="2800" dirty="0">
                <a:latin typeface="宋体" panose="02010600030101010101" pitchFamily="2" charset="-122"/>
              </a:rPr>
              <a:t>天 </a:t>
            </a:r>
            <a:r>
              <a:rPr lang="en-US" altLang="zh-CN" sz="2800" dirty="0">
                <a:latin typeface="宋体" panose="02010600030101010101" pitchFamily="2" charset="-122"/>
              </a:rPr>
              <a:t>then</a:t>
            </a:r>
          </a:p>
          <a:p>
            <a:pPr eaLnBrk="1" hangingPunct="1">
              <a:lnSpc>
                <a:spcPct val="100000"/>
              </a:lnSpc>
              <a:spcBef>
                <a:spcPct val="0"/>
              </a:spcBef>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发批准书，发货单及赊欠报告</a:t>
            </a:r>
          </a:p>
          <a:p>
            <a:pPr eaLnBrk="1" hangingPunct="1">
              <a:lnSpc>
                <a:spcPct val="100000"/>
              </a:lnSpc>
              <a:spcBef>
                <a:spcPct val="0"/>
              </a:spcBef>
              <a:buFont typeface="Wingdings" panose="05000000000000000000" pitchFamily="2" charset="2"/>
              <a:buNone/>
            </a:pPr>
            <a:r>
              <a:rPr lang="zh-CN" altLang="zh-CN" sz="2800" dirty="0">
                <a:latin typeface="宋体" panose="02010600030101010101" pitchFamily="2" charset="-122"/>
              </a:rPr>
              <a:t>      </a:t>
            </a:r>
            <a:r>
              <a:rPr lang="en-US" altLang="zh-CN" sz="2800" dirty="0">
                <a:latin typeface="宋体" panose="02010600030101010101" pitchFamily="2" charset="-122"/>
              </a:rPr>
              <a:t>else </a:t>
            </a:r>
            <a:r>
              <a:rPr lang="zh-CN" altLang="en-US" sz="2800" dirty="0">
                <a:latin typeface="宋体" panose="02010600030101010101" pitchFamily="2" charset="-122"/>
              </a:rPr>
              <a:t>（欠款未超期）</a:t>
            </a:r>
          </a:p>
          <a:p>
            <a:pPr eaLnBrk="1" hangingPunct="1">
              <a:lnSpc>
                <a:spcPct val="100000"/>
              </a:lnSpc>
              <a:spcBef>
                <a:spcPct val="0"/>
              </a:spcBef>
              <a:buFont typeface="Wingdings" panose="05000000000000000000" pitchFamily="2" charset="2"/>
              <a:buNone/>
            </a:pPr>
            <a:r>
              <a:rPr lang="zh-CN" altLang="en-US" sz="2800" dirty="0">
                <a:latin typeface="宋体" panose="02010600030101010101" pitchFamily="2" charset="-122"/>
              </a:rPr>
              <a:t>              发批准书，发货单</a:t>
            </a:r>
            <a:r>
              <a:rPr lang="zh-CN" altLang="zh-CN" sz="2800" dirty="0">
                <a:latin typeface="宋体" panose="02010600030101010101" pitchFamily="2" charset="-122"/>
              </a:rPr>
              <a:t>      </a:t>
            </a:r>
            <a:endParaRPr lang="zh-CN" altLang="en-US" sz="2800" dirty="0">
              <a:latin typeface="宋体" panose="02010600030101010101" pitchFamily="2" charset="-122"/>
            </a:endParaRPr>
          </a:p>
        </p:txBody>
      </p:sp>
    </p:spTree>
    <p:extLst>
      <p:ext uri="{BB962C8B-B14F-4D97-AF65-F5344CB8AC3E}">
        <p14:creationId xmlns:p14="http://schemas.microsoft.com/office/powerpoint/2010/main" val="427372143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4"/>
          <p:cNvSpPr>
            <a:spLocks noGrp="1"/>
          </p:cNvSpPr>
          <p:nvPr>
            <p:ph type="title"/>
          </p:nvPr>
        </p:nvSpPr>
        <p:spPr/>
        <p:txBody>
          <a:bodyPr/>
          <a:lstStyle/>
          <a:p>
            <a:pPr eaLnBrk="1" hangingPunct="1"/>
            <a:r>
              <a:rPr lang="en-US" altLang="zh-CN" smtClean="0"/>
              <a:t>2. </a:t>
            </a:r>
            <a:r>
              <a:rPr lang="zh-CN" altLang="en-US" smtClean="0"/>
              <a:t>判定表</a:t>
            </a:r>
          </a:p>
        </p:txBody>
      </p:sp>
      <p:sp>
        <p:nvSpPr>
          <p:cNvPr id="122883" name="Rectangle 3"/>
          <p:cNvSpPr>
            <a:spLocks noGrp="1" noChangeArrowheads="1"/>
          </p:cNvSpPr>
          <p:nvPr>
            <p:ph idx="1"/>
          </p:nvPr>
        </p:nvSpPr>
        <p:spPr/>
        <p:txBody>
          <a:bodyPr/>
          <a:lstStyle/>
          <a:p>
            <a:pPr eaLnBrk="1" hangingPunct="1"/>
            <a:r>
              <a:rPr lang="zh-CN" altLang="en-US" dirty="0" smtClean="0">
                <a:latin typeface="Times New Roman" panose="02020603050405020304" pitchFamily="18" charset="0"/>
              </a:rPr>
              <a:t>如果数据流图的加工需要依赖于多个逻辑条件的取值，使用判定表来描述比较合适。</a:t>
            </a:r>
          </a:p>
          <a:p>
            <a:pPr eaLnBrk="1" hangingPunct="1"/>
            <a:r>
              <a:rPr lang="zh-CN" altLang="en-US" dirty="0" smtClean="0">
                <a:latin typeface="Times New Roman" panose="02020603050405020304" pitchFamily="18" charset="0"/>
              </a:rPr>
              <a:t>还是以</a:t>
            </a:r>
            <a:r>
              <a:rPr lang="zh-CN" altLang="en-US" dirty="0" smtClean="0">
                <a:latin typeface="宋体" panose="02010600030101010101" pitchFamily="2" charset="-122"/>
              </a:rPr>
              <a:t>“</a:t>
            </a:r>
            <a:r>
              <a:rPr lang="zh-CN" altLang="en-US" dirty="0" smtClean="0">
                <a:latin typeface="Times New Roman" panose="02020603050405020304" pitchFamily="18" charset="0"/>
              </a:rPr>
              <a:t>检查发货单</a:t>
            </a:r>
            <a:r>
              <a:rPr lang="zh-CN" altLang="en-US" dirty="0" smtClean="0">
                <a:latin typeface="宋体" panose="02010600030101010101" pitchFamily="2" charset="-122"/>
              </a:rPr>
              <a:t>”</a:t>
            </a:r>
            <a:r>
              <a:rPr lang="zh-CN" altLang="en-US" dirty="0" smtClean="0">
                <a:latin typeface="Times New Roman" panose="02020603050405020304" pitchFamily="18" charset="0"/>
              </a:rPr>
              <a:t>为例。</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904524916"/>
      </p:ext>
    </p:extLst>
  </p:cSld>
  <p:clrMapOvr>
    <a:masterClrMapping/>
  </p:clrMapOvr>
  <p:transition>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pPr eaLnBrk="1" hangingPunct="1"/>
            <a:r>
              <a:rPr lang="zh-CN" altLang="en-US" smtClean="0"/>
              <a:t>判定表</a:t>
            </a:r>
          </a:p>
        </p:txBody>
      </p:sp>
      <p:pic>
        <p:nvPicPr>
          <p:cNvPr id="123907"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124" b="2124"/>
          <a:stretch>
            <a:fillRect/>
          </a:stretch>
        </p:blipFill>
        <p:spPr>
          <a:xfrm>
            <a:off x="2595564" y="1857375"/>
            <a:ext cx="7858125" cy="4083050"/>
          </a:xfrm>
        </p:spPr>
      </p:pic>
    </p:spTree>
    <p:extLst>
      <p:ext uri="{BB962C8B-B14F-4D97-AF65-F5344CB8AC3E}">
        <p14:creationId xmlns:p14="http://schemas.microsoft.com/office/powerpoint/2010/main" val="1766162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smtClean="0"/>
              <a:t>3.</a:t>
            </a:r>
            <a:r>
              <a:rPr lang="zh-CN" altLang="en-US" smtClean="0"/>
              <a:t>判定树</a:t>
            </a:r>
          </a:p>
        </p:txBody>
      </p:sp>
      <p:sp>
        <p:nvSpPr>
          <p:cNvPr id="124931"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mtClean="0">
                <a:latin typeface="宋体" panose="02010600030101010101" pitchFamily="2" charset="-122"/>
              </a:rPr>
              <a:t>     </a:t>
            </a:r>
            <a:r>
              <a:rPr lang="zh-CN" altLang="en-US" smtClean="0">
                <a:latin typeface="宋体" panose="02010600030101010101" pitchFamily="2" charset="-122"/>
              </a:rPr>
              <a:t>判定树也是用来表达加工逻辑的一种工具。有时侯它比判定表更直观。</a:t>
            </a:r>
          </a:p>
        </p:txBody>
      </p:sp>
      <p:sp>
        <p:nvSpPr>
          <p:cNvPr id="124932" name="Text Box 4"/>
          <p:cNvSpPr txBox="1">
            <a:spLocks noChangeArrowheads="1"/>
          </p:cNvSpPr>
          <p:nvPr/>
        </p:nvSpPr>
        <p:spPr bwMode="auto">
          <a:xfrm>
            <a:off x="2265364" y="3265488"/>
            <a:ext cx="541337"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800">
                <a:latin typeface="宋体" panose="02010600030101010101" pitchFamily="2" charset="-122"/>
              </a:rPr>
              <a:t>检</a:t>
            </a:r>
          </a:p>
          <a:p>
            <a:pPr eaLnBrk="1" hangingPunct="1">
              <a:lnSpc>
                <a:spcPct val="100000"/>
              </a:lnSpc>
              <a:spcBef>
                <a:spcPct val="0"/>
              </a:spcBef>
              <a:buFontTx/>
              <a:buNone/>
            </a:pPr>
            <a:r>
              <a:rPr kumimoji="1" lang="zh-CN" altLang="en-US" sz="2800">
                <a:latin typeface="宋体" panose="02010600030101010101" pitchFamily="2" charset="-122"/>
              </a:rPr>
              <a:t>查</a:t>
            </a:r>
          </a:p>
          <a:p>
            <a:pPr eaLnBrk="1" hangingPunct="1">
              <a:lnSpc>
                <a:spcPct val="100000"/>
              </a:lnSpc>
              <a:spcBef>
                <a:spcPct val="0"/>
              </a:spcBef>
              <a:buFontTx/>
              <a:buNone/>
            </a:pPr>
            <a:r>
              <a:rPr kumimoji="1" lang="zh-CN" altLang="en-US" sz="2800">
                <a:latin typeface="宋体" panose="02010600030101010101" pitchFamily="2" charset="-122"/>
              </a:rPr>
              <a:t>发</a:t>
            </a:r>
          </a:p>
          <a:p>
            <a:pPr eaLnBrk="1" hangingPunct="1">
              <a:lnSpc>
                <a:spcPct val="100000"/>
              </a:lnSpc>
              <a:spcBef>
                <a:spcPct val="0"/>
              </a:spcBef>
              <a:buFontTx/>
              <a:buNone/>
            </a:pPr>
            <a:r>
              <a:rPr kumimoji="1" lang="zh-CN" altLang="en-US" sz="2800">
                <a:latin typeface="宋体" panose="02010600030101010101" pitchFamily="2" charset="-122"/>
              </a:rPr>
              <a:t>货</a:t>
            </a:r>
          </a:p>
          <a:p>
            <a:pPr eaLnBrk="1" hangingPunct="1">
              <a:lnSpc>
                <a:spcPct val="100000"/>
              </a:lnSpc>
              <a:spcBef>
                <a:spcPct val="0"/>
              </a:spcBef>
              <a:buFontTx/>
              <a:buNone/>
            </a:pPr>
            <a:r>
              <a:rPr kumimoji="1" lang="zh-CN" altLang="en-US" sz="2800">
                <a:latin typeface="宋体" panose="02010600030101010101" pitchFamily="2" charset="-122"/>
              </a:rPr>
              <a:t>单</a:t>
            </a:r>
          </a:p>
        </p:txBody>
      </p:sp>
      <p:sp>
        <p:nvSpPr>
          <p:cNvPr id="124933" name="Text Box 5"/>
          <p:cNvSpPr txBox="1">
            <a:spLocks noChangeArrowheads="1"/>
          </p:cNvSpPr>
          <p:nvPr/>
        </p:nvSpPr>
        <p:spPr bwMode="auto">
          <a:xfrm>
            <a:off x="3351213" y="3238501"/>
            <a:ext cx="178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FontTx/>
              <a:buNone/>
            </a:pPr>
            <a:r>
              <a:rPr kumimoji="1" lang="zh-CN" altLang="en-US" sz="2800">
                <a:latin typeface="宋体" panose="02010600030101010101" pitchFamily="2" charset="-122"/>
              </a:rPr>
              <a:t>金额</a:t>
            </a:r>
            <a:r>
              <a:rPr kumimoji="1" lang="en-US" altLang="zh-CN" sz="2800">
                <a:latin typeface="宋体" panose="02010600030101010101" pitchFamily="2" charset="-122"/>
              </a:rPr>
              <a:t>&gt;$500</a:t>
            </a:r>
          </a:p>
        </p:txBody>
      </p:sp>
      <p:sp>
        <p:nvSpPr>
          <p:cNvPr id="124934" name="Text Box 6"/>
          <p:cNvSpPr txBox="1">
            <a:spLocks noChangeArrowheads="1"/>
          </p:cNvSpPr>
          <p:nvPr/>
        </p:nvSpPr>
        <p:spPr bwMode="auto">
          <a:xfrm>
            <a:off x="3267076" y="5091113"/>
            <a:ext cx="1801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FontTx/>
              <a:buNone/>
            </a:pPr>
            <a:r>
              <a:rPr kumimoji="1" lang="zh-CN" altLang="en-US" sz="2800">
                <a:latin typeface="宋体" panose="02010600030101010101" pitchFamily="2" charset="-122"/>
              </a:rPr>
              <a:t>金额</a:t>
            </a:r>
            <a:r>
              <a:rPr kumimoji="1" lang="zh-CN" altLang="en-US" sz="2800">
                <a:latin typeface="宋体" panose="02010600030101010101" pitchFamily="2" charset="-122"/>
                <a:sym typeface="Symbol" panose="05050102010706020507" pitchFamily="18" charset="2"/>
              </a:rPr>
              <a:t></a:t>
            </a:r>
            <a:r>
              <a:rPr kumimoji="1" lang="en-US" altLang="zh-CN" sz="2800">
                <a:latin typeface="宋体" panose="02010600030101010101" pitchFamily="2" charset="-122"/>
              </a:rPr>
              <a:t>$500</a:t>
            </a:r>
          </a:p>
        </p:txBody>
      </p:sp>
      <p:sp>
        <p:nvSpPr>
          <p:cNvPr id="124935" name="Text Box 7"/>
          <p:cNvSpPr txBox="1">
            <a:spLocks noChangeArrowheads="1"/>
          </p:cNvSpPr>
          <p:nvPr/>
        </p:nvSpPr>
        <p:spPr bwMode="auto">
          <a:xfrm>
            <a:off x="5411788" y="2857501"/>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FontTx/>
              <a:buNone/>
            </a:pPr>
            <a:r>
              <a:rPr kumimoji="1" lang="en-US" altLang="zh-CN" sz="2800">
                <a:latin typeface="宋体" panose="02010600030101010101" pitchFamily="2" charset="-122"/>
              </a:rPr>
              <a:t> </a:t>
            </a:r>
            <a:r>
              <a:rPr kumimoji="1" lang="zh-CN" altLang="en-US" sz="2800">
                <a:latin typeface="宋体" panose="02010600030101010101" pitchFamily="2" charset="-122"/>
              </a:rPr>
              <a:t>欠款</a:t>
            </a:r>
            <a:r>
              <a:rPr kumimoji="1" lang="en-US" altLang="zh-CN" sz="2800">
                <a:latin typeface="宋体" panose="02010600030101010101" pitchFamily="2" charset="-122"/>
              </a:rPr>
              <a:t>&gt;60</a:t>
            </a:r>
            <a:r>
              <a:rPr kumimoji="1" lang="zh-CN" altLang="en-US" sz="2800">
                <a:latin typeface="宋体" panose="02010600030101010101" pitchFamily="2" charset="-122"/>
              </a:rPr>
              <a:t>天</a:t>
            </a:r>
          </a:p>
        </p:txBody>
      </p:sp>
      <p:sp>
        <p:nvSpPr>
          <p:cNvPr id="124936" name="Line 8"/>
          <p:cNvSpPr>
            <a:spLocks noChangeShapeType="1"/>
          </p:cNvSpPr>
          <p:nvPr/>
        </p:nvSpPr>
        <p:spPr bwMode="auto">
          <a:xfrm>
            <a:off x="7354888" y="3136900"/>
            <a:ext cx="381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7" name="Text Box 9"/>
          <p:cNvSpPr txBox="1">
            <a:spLocks noChangeArrowheads="1"/>
          </p:cNvSpPr>
          <p:nvPr/>
        </p:nvSpPr>
        <p:spPr bwMode="auto">
          <a:xfrm>
            <a:off x="7659688" y="2884488"/>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800">
                <a:latin typeface="宋体" panose="02010600030101010101" pitchFamily="2" charset="-122"/>
              </a:rPr>
              <a:t>不发出批准书</a:t>
            </a:r>
          </a:p>
        </p:txBody>
      </p:sp>
      <p:sp>
        <p:nvSpPr>
          <p:cNvPr id="124938" name="Text Box 10"/>
          <p:cNvSpPr txBox="1">
            <a:spLocks noChangeArrowheads="1"/>
          </p:cNvSpPr>
          <p:nvPr/>
        </p:nvSpPr>
        <p:spPr bwMode="auto">
          <a:xfrm>
            <a:off x="5221288" y="3490913"/>
            <a:ext cx="1979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800">
                <a:latin typeface="宋体" panose="02010600030101010101" pitchFamily="2" charset="-122"/>
              </a:rPr>
              <a:t> </a:t>
            </a:r>
            <a:r>
              <a:rPr kumimoji="1" lang="zh-CN" altLang="en-US" sz="2800">
                <a:latin typeface="宋体" panose="02010600030101010101" pitchFamily="2" charset="-122"/>
              </a:rPr>
              <a:t>欠款</a:t>
            </a:r>
            <a:r>
              <a:rPr kumimoji="1" lang="zh-CN" altLang="en-US" sz="2800">
                <a:latin typeface="宋体" panose="02010600030101010101" pitchFamily="2" charset="-122"/>
                <a:sym typeface="Symbol" panose="05050102010706020507" pitchFamily="18" charset="2"/>
              </a:rPr>
              <a:t></a:t>
            </a:r>
            <a:r>
              <a:rPr kumimoji="1" lang="en-US" altLang="zh-CN" sz="2800">
                <a:latin typeface="宋体" panose="02010600030101010101" pitchFamily="2" charset="-122"/>
              </a:rPr>
              <a:t>60</a:t>
            </a:r>
            <a:r>
              <a:rPr kumimoji="1" lang="zh-CN" altLang="en-US" sz="2800">
                <a:latin typeface="宋体" panose="02010600030101010101" pitchFamily="2" charset="-122"/>
              </a:rPr>
              <a:t>天</a:t>
            </a:r>
          </a:p>
        </p:txBody>
      </p:sp>
      <p:sp>
        <p:nvSpPr>
          <p:cNvPr id="124939" name="Line 11"/>
          <p:cNvSpPr>
            <a:spLocks noChangeShapeType="1"/>
          </p:cNvSpPr>
          <p:nvPr/>
        </p:nvSpPr>
        <p:spPr bwMode="auto">
          <a:xfrm>
            <a:off x="7354888" y="3746500"/>
            <a:ext cx="381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0" name="Text Box 12"/>
          <p:cNvSpPr txBox="1">
            <a:spLocks noChangeArrowheads="1"/>
          </p:cNvSpPr>
          <p:nvPr/>
        </p:nvSpPr>
        <p:spPr bwMode="auto">
          <a:xfrm>
            <a:off x="7742239" y="3975101"/>
            <a:ext cx="2205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800">
                <a:latin typeface="宋体" panose="02010600030101010101" pitchFamily="2" charset="-122"/>
              </a:rPr>
              <a:t>发货单</a:t>
            </a:r>
          </a:p>
        </p:txBody>
      </p:sp>
      <p:sp>
        <p:nvSpPr>
          <p:cNvPr id="124941" name="Line 13"/>
          <p:cNvSpPr>
            <a:spLocks noChangeShapeType="1"/>
          </p:cNvSpPr>
          <p:nvPr/>
        </p:nvSpPr>
        <p:spPr bwMode="auto">
          <a:xfrm flipH="1">
            <a:off x="5068888" y="3213100"/>
            <a:ext cx="304800" cy="304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2" name="Line 14"/>
          <p:cNvSpPr>
            <a:spLocks noChangeShapeType="1"/>
          </p:cNvSpPr>
          <p:nvPr/>
        </p:nvSpPr>
        <p:spPr bwMode="auto">
          <a:xfrm>
            <a:off x="5068888" y="3517900"/>
            <a:ext cx="304800" cy="304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3" name="Text Box 15"/>
          <p:cNvSpPr txBox="1">
            <a:spLocks noChangeArrowheads="1"/>
          </p:cNvSpPr>
          <p:nvPr/>
        </p:nvSpPr>
        <p:spPr bwMode="auto">
          <a:xfrm>
            <a:off x="7921625" y="3494088"/>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FontTx/>
              <a:buNone/>
            </a:pPr>
            <a:r>
              <a:rPr kumimoji="1" lang="zh-CN" altLang="en-US" sz="2800">
                <a:latin typeface="宋体" panose="02010600030101010101" pitchFamily="2" charset="-122"/>
              </a:rPr>
              <a:t>发出批准书、</a:t>
            </a:r>
          </a:p>
        </p:txBody>
      </p:sp>
      <p:sp>
        <p:nvSpPr>
          <p:cNvPr id="124944" name="Text Box 16"/>
          <p:cNvSpPr txBox="1">
            <a:spLocks noChangeArrowheads="1"/>
          </p:cNvSpPr>
          <p:nvPr/>
        </p:nvSpPr>
        <p:spPr bwMode="auto">
          <a:xfrm>
            <a:off x="5392738" y="4564063"/>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FontTx/>
              <a:buNone/>
            </a:pPr>
            <a:r>
              <a:rPr kumimoji="1" lang="en-US" altLang="zh-CN" sz="2800">
                <a:latin typeface="宋体" panose="02010600030101010101" pitchFamily="2" charset="-122"/>
              </a:rPr>
              <a:t> </a:t>
            </a:r>
            <a:r>
              <a:rPr kumimoji="1" lang="zh-CN" altLang="en-US" sz="2800">
                <a:latin typeface="宋体" panose="02010600030101010101" pitchFamily="2" charset="-122"/>
              </a:rPr>
              <a:t>欠款</a:t>
            </a:r>
            <a:r>
              <a:rPr kumimoji="1" lang="en-US" altLang="zh-CN" sz="2800">
                <a:latin typeface="宋体" panose="02010600030101010101" pitchFamily="2" charset="-122"/>
              </a:rPr>
              <a:t>&gt;60</a:t>
            </a:r>
            <a:r>
              <a:rPr kumimoji="1" lang="zh-CN" altLang="en-US" sz="2800">
                <a:latin typeface="宋体" panose="02010600030101010101" pitchFamily="2" charset="-122"/>
              </a:rPr>
              <a:t>天</a:t>
            </a:r>
          </a:p>
        </p:txBody>
      </p:sp>
      <p:sp>
        <p:nvSpPr>
          <p:cNvPr id="124945" name="Line 17"/>
          <p:cNvSpPr>
            <a:spLocks noChangeShapeType="1"/>
          </p:cNvSpPr>
          <p:nvPr/>
        </p:nvSpPr>
        <p:spPr bwMode="auto">
          <a:xfrm>
            <a:off x="7278688" y="4813300"/>
            <a:ext cx="381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6" name="Text Box 18"/>
          <p:cNvSpPr txBox="1">
            <a:spLocks noChangeArrowheads="1"/>
          </p:cNvSpPr>
          <p:nvPr/>
        </p:nvSpPr>
        <p:spPr bwMode="auto">
          <a:xfrm>
            <a:off x="7788275" y="4591051"/>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FontTx/>
              <a:buNone/>
            </a:pPr>
            <a:r>
              <a:rPr kumimoji="1" lang="zh-CN" altLang="en-US" sz="2800">
                <a:latin typeface="宋体" panose="02010600030101010101" pitchFamily="2" charset="-122"/>
              </a:rPr>
              <a:t>发出批准书、</a:t>
            </a:r>
          </a:p>
        </p:txBody>
      </p:sp>
      <p:sp>
        <p:nvSpPr>
          <p:cNvPr id="631827" name="Text Box 19"/>
          <p:cNvSpPr txBox="1">
            <a:spLocks noChangeArrowheads="1"/>
          </p:cNvSpPr>
          <p:nvPr/>
        </p:nvSpPr>
        <p:spPr bwMode="auto">
          <a:xfrm>
            <a:off x="7359650" y="4981576"/>
            <a:ext cx="3505200" cy="519113"/>
          </a:xfrm>
          <a:prstGeom prst="rect">
            <a:avLst/>
          </a:prstGeom>
          <a:noFill/>
          <a:ln w="9525">
            <a:noFill/>
            <a:miter lim="800000"/>
            <a:headEnd/>
            <a:tailEnd/>
          </a:ln>
        </p:spPr>
        <p:txBody>
          <a:bodyPr>
            <a:spAutoFit/>
          </a:bodyPr>
          <a:lstStyle/>
          <a:p>
            <a:pPr eaLnBrk="1" hangingPunct="1">
              <a:defRPr/>
            </a:pPr>
            <a:r>
              <a:rPr kumimoji="1" lang="zh-CN" altLang="en-US" sz="2800" dirty="0">
                <a:effectLst>
                  <a:outerShdw blurRad="38100" dist="38100" dir="2700000" algn="tl">
                    <a:srgbClr val="000000"/>
                  </a:outerShdw>
                </a:effectLst>
                <a:latin typeface="宋体" pitchFamily="2" charset="-122"/>
                <a:ea typeface="宋体" charset="-122"/>
              </a:rPr>
              <a:t>发货单及赊欠报告</a:t>
            </a:r>
            <a:endParaRPr kumimoji="1" lang="zh-CN" altLang="en-US" sz="2800" dirty="0">
              <a:latin typeface="宋体" pitchFamily="2" charset="-122"/>
              <a:ea typeface="宋体" charset="-122"/>
            </a:endParaRPr>
          </a:p>
        </p:txBody>
      </p:sp>
      <p:sp>
        <p:nvSpPr>
          <p:cNvPr id="124948" name="Text Box 20"/>
          <p:cNvSpPr txBox="1">
            <a:spLocks noChangeArrowheads="1"/>
          </p:cNvSpPr>
          <p:nvPr/>
        </p:nvSpPr>
        <p:spPr bwMode="auto">
          <a:xfrm>
            <a:off x="5221288" y="5548313"/>
            <a:ext cx="1979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800">
                <a:latin typeface="宋体" panose="02010600030101010101" pitchFamily="2" charset="-122"/>
              </a:rPr>
              <a:t> </a:t>
            </a:r>
            <a:r>
              <a:rPr kumimoji="1" lang="zh-CN" altLang="en-US" sz="2800">
                <a:latin typeface="宋体" panose="02010600030101010101" pitchFamily="2" charset="-122"/>
              </a:rPr>
              <a:t>欠款</a:t>
            </a:r>
            <a:r>
              <a:rPr kumimoji="1" lang="zh-CN" altLang="en-US" sz="2800">
                <a:latin typeface="宋体" panose="02010600030101010101" pitchFamily="2" charset="-122"/>
                <a:sym typeface="Symbol" panose="05050102010706020507" pitchFamily="18" charset="2"/>
              </a:rPr>
              <a:t></a:t>
            </a:r>
            <a:r>
              <a:rPr kumimoji="1" lang="en-US" altLang="zh-CN" sz="2800">
                <a:latin typeface="宋体" panose="02010600030101010101" pitchFamily="2" charset="-122"/>
              </a:rPr>
              <a:t>60</a:t>
            </a:r>
            <a:r>
              <a:rPr kumimoji="1" lang="zh-CN" altLang="en-US" sz="2800">
                <a:latin typeface="宋体" panose="02010600030101010101" pitchFamily="2" charset="-122"/>
              </a:rPr>
              <a:t>天</a:t>
            </a:r>
          </a:p>
        </p:txBody>
      </p:sp>
      <p:sp>
        <p:nvSpPr>
          <p:cNvPr id="124949" name="Line 21"/>
          <p:cNvSpPr>
            <a:spLocks noChangeShapeType="1"/>
          </p:cNvSpPr>
          <p:nvPr/>
        </p:nvSpPr>
        <p:spPr bwMode="auto">
          <a:xfrm>
            <a:off x="7278688" y="5803900"/>
            <a:ext cx="381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0" name="Text Box 22"/>
          <p:cNvSpPr txBox="1">
            <a:spLocks noChangeArrowheads="1"/>
          </p:cNvSpPr>
          <p:nvPr/>
        </p:nvSpPr>
        <p:spPr bwMode="auto">
          <a:xfrm>
            <a:off x="7788275" y="5505451"/>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FontTx/>
              <a:buNone/>
            </a:pPr>
            <a:r>
              <a:rPr kumimoji="1" lang="zh-CN" altLang="en-US" sz="2800">
                <a:latin typeface="宋体" panose="02010600030101010101" pitchFamily="2" charset="-122"/>
              </a:rPr>
              <a:t>发出批准书、</a:t>
            </a:r>
          </a:p>
        </p:txBody>
      </p:sp>
      <p:sp>
        <p:nvSpPr>
          <p:cNvPr id="124951" name="Text Box 23"/>
          <p:cNvSpPr txBox="1">
            <a:spLocks noChangeArrowheads="1"/>
          </p:cNvSpPr>
          <p:nvPr/>
        </p:nvSpPr>
        <p:spPr bwMode="auto">
          <a:xfrm>
            <a:off x="7677151" y="5910263"/>
            <a:ext cx="1389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800">
                <a:latin typeface="宋体" panose="02010600030101010101" pitchFamily="2" charset="-122"/>
              </a:rPr>
              <a:t>发货单</a:t>
            </a:r>
          </a:p>
        </p:txBody>
      </p:sp>
      <p:sp>
        <p:nvSpPr>
          <p:cNvPr id="124952" name="Line 24"/>
          <p:cNvSpPr>
            <a:spLocks noChangeShapeType="1"/>
          </p:cNvSpPr>
          <p:nvPr/>
        </p:nvSpPr>
        <p:spPr bwMode="auto">
          <a:xfrm flipH="1">
            <a:off x="5068888" y="4965700"/>
            <a:ext cx="304800" cy="381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3" name="Line 25"/>
          <p:cNvSpPr>
            <a:spLocks noChangeShapeType="1"/>
          </p:cNvSpPr>
          <p:nvPr/>
        </p:nvSpPr>
        <p:spPr bwMode="auto">
          <a:xfrm>
            <a:off x="5068888" y="5422900"/>
            <a:ext cx="381000" cy="381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4" name="Line 26"/>
          <p:cNvSpPr>
            <a:spLocks noChangeShapeType="1"/>
          </p:cNvSpPr>
          <p:nvPr/>
        </p:nvSpPr>
        <p:spPr bwMode="auto">
          <a:xfrm flipH="1">
            <a:off x="2859088" y="3670300"/>
            <a:ext cx="228600" cy="609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5" name="Line 27"/>
          <p:cNvSpPr>
            <a:spLocks noChangeShapeType="1"/>
          </p:cNvSpPr>
          <p:nvPr/>
        </p:nvSpPr>
        <p:spPr bwMode="auto">
          <a:xfrm flipH="1" flipV="1">
            <a:off x="2859088" y="4813300"/>
            <a:ext cx="228600" cy="533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604033548"/>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第六章</a:t>
            </a:r>
          </a:p>
        </p:txBody>
      </p:sp>
      <p:sp>
        <p:nvSpPr>
          <p:cNvPr id="5" name="矩形 4"/>
          <p:cNvSpPr/>
          <p:nvPr/>
        </p:nvSpPr>
        <p:spPr>
          <a:xfrm>
            <a:off x="5143129" y="2525813"/>
            <a:ext cx="4462509" cy="3927229"/>
          </a:xfrm>
          <a:prstGeom prst="rect">
            <a:avLst/>
          </a:prstGeom>
        </p:spPr>
        <p:txBody>
          <a:bodyPr wrap="square">
            <a:spAutoFit/>
          </a:bodyPr>
          <a:lstStyle/>
          <a:p>
            <a:pPr defTabSz="914400">
              <a:lnSpc>
                <a:spcPct val="94000"/>
              </a:lnSpc>
              <a:spcBef>
                <a:spcPts val="1000"/>
              </a:spcBef>
              <a:spcAft>
                <a:spcPts val="200"/>
              </a:spcAft>
            </a:pPr>
            <a:r>
              <a:rPr lang="en-US" altLang="zh-CN" sz="2000" dirty="0">
                <a:solidFill>
                  <a:schemeClr val="tx2"/>
                </a:solidFill>
              </a:rPr>
              <a:t>if </a:t>
            </a:r>
            <a:r>
              <a:rPr lang="zh-CN" altLang="zh-CN" sz="2000" dirty="0">
                <a:solidFill>
                  <a:schemeClr val="tx2"/>
                </a:solidFill>
              </a:rPr>
              <a:t>年龄在</a:t>
            </a:r>
            <a:r>
              <a:rPr lang="en-US" altLang="zh-CN" sz="2000" dirty="0">
                <a:solidFill>
                  <a:schemeClr val="tx2"/>
                </a:solidFill>
              </a:rPr>
              <a:t>20</a:t>
            </a:r>
            <a:r>
              <a:rPr lang="zh-CN" altLang="zh-CN" sz="2000" dirty="0">
                <a:solidFill>
                  <a:schemeClr val="tx2"/>
                </a:solidFill>
              </a:rPr>
              <a:t>以下</a:t>
            </a:r>
            <a:r>
              <a:rPr lang="en-US" altLang="zh-CN" sz="2000" dirty="0">
                <a:solidFill>
                  <a:schemeClr val="tx2"/>
                </a:solidFill>
              </a:rPr>
              <a:t> then</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       if  </a:t>
            </a:r>
            <a:r>
              <a:rPr lang="zh-CN" altLang="zh-CN" sz="2000" dirty="0">
                <a:solidFill>
                  <a:schemeClr val="tx2"/>
                </a:solidFill>
              </a:rPr>
              <a:t>初中文化程度</a:t>
            </a:r>
            <a:r>
              <a:rPr lang="en-US" altLang="zh-CN" sz="2000" dirty="0">
                <a:solidFill>
                  <a:schemeClr val="tx2"/>
                </a:solidFill>
              </a:rPr>
              <a:t> then</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              </a:t>
            </a:r>
            <a:r>
              <a:rPr lang="zh-CN" altLang="zh-CN" sz="2000" dirty="0">
                <a:solidFill>
                  <a:schemeClr val="tx2"/>
                </a:solidFill>
              </a:rPr>
              <a:t>脱产学习</a:t>
            </a:r>
          </a:p>
          <a:p>
            <a:pPr defTabSz="914400">
              <a:lnSpc>
                <a:spcPct val="94000"/>
              </a:lnSpc>
              <a:spcBef>
                <a:spcPts val="1000"/>
              </a:spcBef>
              <a:spcAft>
                <a:spcPts val="200"/>
              </a:spcAft>
            </a:pPr>
            <a:r>
              <a:rPr lang="en-US" altLang="zh-CN" sz="2000" dirty="0">
                <a:solidFill>
                  <a:schemeClr val="tx2"/>
                </a:solidFill>
              </a:rPr>
              <a:t>       else  </a:t>
            </a:r>
            <a:r>
              <a:rPr lang="zh-CN" altLang="zh-CN" sz="2000" dirty="0">
                <a:solidFill>
                  <a:schemeClr val="tx2"/>
                </a:solidFill>
              </a:rPr>
              <a:t>（高中文化程度）</a:t>
            </a:r>
          </a:p>
          <a:p>
            <a:pPr defTabSz="914400">
              <a:lnSpc>
                <a:spcPct val="94000"/>
              </a:lnSpc>
              <a:spcBef>
                <a:spcPts val="1000"/>
              </a:spcBef>
              <a:spcAft>
                <a:spcPts val="200"/>
              </a:spcAft>
            </a:pPr>
            <a:r>
              <a:rPr lang="en-US" altLang="zh-CN" sz="2000" dirty="0">
                <a:solidFill>
                  <a:schemeClr val="tx2"/>
                </a:solidFill>
              </a:rPr>
              <a:t>              </a:t>
            </a:r>
            <a:r>
              <a:rPr lang="zh-CN" altLang="zh-CN" sz="2000" dirty="0">
                <a:solidFill>
                  <a:schemeClr val="tx2"/>
                </a:solidFill>
              </a:rPr>
              <a:t>电工</a:t>
            </a:r>
          </a:p>
          <a:p>
            <a:pPr defTabSz="914400">
              <a:lnSpc>
                <a:spcPct val="94000"/>
              </a:lnSpc>
              <a:spcBef>
                <a:spcPts val="1000"/>
              </a:spcBef>
              <a:spcAft>
                <a:spcPts val="200"/>
              </a:spcAft>
            </a:pPr>
            <a:r>
              <a:rPr lang="en-US" altLang="zh-CN" sz="2000" dirty="0">
                <a:solidFill>
                  <a:schemeClr val="tx2"/>
                </a:solidFill>
              </a:rPr>
              <a:t>else (</a:t>
            </a:r>
            <a:r>
              <a:rPr lang="zh-CN" altLang="zh-CN" sz="2000" dirty="0">
                <a:solidFill>
                  <a:schemeClr val="tx2"/>
                </a:solidFill>
              </a:rPr>
              <a:t>年龄在</a:t>
            </a:r>
            <a:r>
              <a:rPr lang="en-US" altLang="zh-CN" sz="2000" dirty="0">
                <a:solidFill>
                  <a:schemeClr val="tx2"/>
                </a:solidFill>
              </a:rPr>
              <a:t>20</a:t>
            </a:r>
            <a:r>
              <a:rPr lang="zh-CN" altLang="zh-CN" sz="2000" dirty="0">
                <a:solidFill>
                  <a:schemeClr val="tx2"/>
                </a:solidFill>
              </a:rPr>
              <a:t>岁以上</a:t>
            </a:r>
            <a:r>
              <a:rPr lang="en-US" altLang="zh-CN" sz="2000" dirty="0">
                <a:solidFill>
                  <a:schemeClr val="tx2"/>
                </a:solidFill>
              </a:rPr>
              <a:t>)</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 if </a:t>
            </a:r>
            <a:r>
              <a:rPr lang="zh-CN" altLang="zh-CN" sz="2000" dirty="0">
                <a:solidFill>
                  <a:schemeClr val="tx2"/>
                </a:solidFill>
              </a:rPr>
              <a:t>大学文化程度</a:t>
            </a:r>
            <a:r>
              <a:rPr lang="en-US" altLang="zh-CN" sz="2000" dirty="0">
                <a:solidFill>
                  <a:schemeClr val="tx2"/>
                </a:solidFill>
              </a:rPr>
              <a:t> then</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          </a:t>
            </a:r>
            <a:r>
              <a:rPr lang="zh-CN" altLang="zh-CN" sz="2000" dirty="0">
                <a:solidFill>
                  <a:schemeClr val="tx2"/>
                </a:solidFill>
              </a:rPr>
              <a:t>技术员</a:t>
            </a:r>
          </a:p>
          <a:p>
            <a:pPr defTabSz="914400">
              <a:lnSpc>
                <a:spcPct val="94000"/>
              </a:lnSpc>
              <a:spcBef>
                <a:spcPts val="1000"/>
              </a:spcBef>
              <a:spcAft>
                <a:spcPts val="200"/>
              </a:spcAft>
            </a:pPr>
            <a:r>
              <a:rPr lang="en-US" altLang="zh-CN" sz="2000" dirty="0">
                <a:solidFill>
                  <a:schemeClr val="tx2"/>
                </a:solidFill>
              </a:rPr>
              <a:t>else </a:t>
            </a:r>
            <a:r>
              <a:rPr lang="zh-CN" altLang="zh-CN" sz="2000" dirty="0">
                <a:solidFill>
                  <a:schemeClr val="tx2"/>
                </a:solidFill>
              </a:rPr>
              <a:t>（中学文化程度</a:t>
            </a:r>
            <a:r>
              <a:rPr lang="zh-CN" altLang="zh-CN" sz="2000" dirty="0" smtClean="0">
                <a:solidFill>
                  <a:schemeClr val="tx2"/>
                </a:solidFill>
              </a:rPr>
              <a:t>）</a:t>
            </a:r>
            <a:endParaRPr lang="zh-CN" altLang="zh-CN" sz="2000" dirty="0">
              <a:solidFill>
                <a:schemeClr val="tx2"/>
              </a:solidFill>
            </a:endParaRPr>
          </a:p>
        </p:txBody>
      </p:sp>
      <p:sp>
        <p:nvSpPr>
          <p:cNvPr id="6" name="矩形 5"/>
          <p:cNvSpPr/>
          <p:nvPr/>
        </p:nvSpPr>
        <p:spPr>
          <a:xfrm>
            <a:off x="8390876" y="2525813"/>
            <a:ext cx="4462509" cy="3040832"/>
          </a:xfrm>
          <a:prstGeom prst="rect">
            <a:avLst/>
          </a:prstGeom>
        </p:spPr>
        <p:txBody>
          <a:bodyPr wrap="square">
            <a:spAutoFit/>
          </a:bodyPr>
          <a:lstStyle/>
          <a:p>
            <a:pPr defTabSz="914400">
              <a:lnSpc>
                <a:spcPct val="94000"/>
              </a:lnSpc>
              <a:spcBef>
                <a:spcPts val="1000"/>
              </a:spcBef>
              <a:spcAft>
                <a:spcPts val="200"/>
              </a:spcAft>
            </a:pPr>
            <a:r>
              <a:rPr lang="en-US" altLang="zh-CN" sz="2000" dirty="0" smtClean="0">
                <a:solidFill>
                  <a:schemeClr val="tx2"/>
                </a:solidFill>
              </a:rPr>
              <a:t>if </a:t>
            </a:r>
            <a:r>
              <a:rPr lang="zh-CN" altLang="en-US" sz="2000" dirty="0" smtClean="0">
                <a:solidFill>
                  <a:schemeClr val="tx2"/>
                </a:solidFill>
              </a:rPr>
              <a:t>（</a:t>
            </a:r>
            <a:r>
              <a:rPr lang="zh-CN" altLang="zh-CN" sz="2000" dirty="0" smtClean="0">
                <a:solidFill>
                  <a:schemeClr val="tx2"/>
                </a:solidFill>
              </a:rPr>
              <a:t>年龄</a:t>
            </a:r>
            <a:r>
              <a:rPr lang="zh-CN" altLang="zh-CN" sz="2000" dirty="0">
                <a:solidFill>
                  <a:schemeClr val="tx2"/>
                </a:solidFill>
              </a:rPr>
              <a:t>在</a:t>
            </a:r>
            <a:r>
              <a:rPr lang="en-US" altLang="zh-CN" sz="2000" dirty="0">
                <a:solidFill>
                  <a:schemeClr val="tx2"/>
                </a:solidFill>
              </a:rPr>
              <a:t>20-40</a:t>
            </a:r>
            <a:r>
              <a:rPr lang="zh-CN" altLang="zh-CN" sz="2000" dirty="0">
                <a:solidFill>
                  <a:schemeClr val="tx2"/>
                </a:solidFill>
              </a:rPr>
              <a:t>岁</a:t>
            </a:r>
            <a:r>
              <a:rPr lang="zh-CN" altLang="zh-CN" sz="2000" dirty="0" smtClean="0">
                <a:solidFill>
                  <a:schemeClr val="tx2"/>
                </a:solidFill>
              </a:rPr>
              <a:t>之间</a:t>
            </a:r>
            <a:r>
              <a:rPr lang="zh-CN" altLang="en-US" sz="2000" dirty="0" smtClean="0">
                <a:solidFill>
                  <a:schemeClr val="tx2"/>
                </a:solidFill>
              </a:rPr>
              <a:t>）</a:t>
            </a:r>
            <a:r>
              <a:rPr lang="en-US" altLang="zh-CN" sz="2000" dirty="0" smtClean="0">
                <a:solidFill>
                  <a:schemeClr val="tx2"/>
                </a:solidFill>
              </a:rPr>
              <a:t>  </a:t>
            </a:r>
            <a:r>
              <a:rPr lang="en-US" altLang="zh-CN" sz="2000" dirty="0">
                <a:solidFill>
                  <a:schemeClr val="tx2"/>
                </a:solidFill>
              </a:rPr>
              <a:t>then</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              if   </a:t>
            </a:r>
            <a:r>
              <a:rPr lang="zh-CN" altLang="zh-CN" sz="2000" dirty="0">
                <a:solidFill>
                  <a:schemeClr val="tx2"/>
                </a:solidFill>
              </a:rPr>
              <a:t>性别为男</a:t>
            </a:r>
            <a:r>
              <a:rPr lang="en-US" altLang="zh-CN" sz="2000" dirty="0">
                <a:solidFill>
                  <a:schemeClr val="tx2"/>
                </a:solidFill>
              </a:rPr>
              <a:t>  then</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                      </a:t>
            </a:r>
            <a:r>
              <a:rPr lang="zh-CN" altLang="zh-CN" sz="2000" dirty="0">
                <a:solidFill>
                  <a:schemeClr val="tx2"/>
                </a:solidFill>
              </a:rPr>
              <a:t>钳工</a:t>
            </a:r>
          </a:p>
          <a:p>
            <a:pPr defTabSz="914400">
              <a:lnSpc>
                <a:spcPct val="94000"/>
              </a:lnSpc>
              <a:spcBef>
                <a:spcPts val="1000"/>
              </a:spcBef>
              <a:spcAft>
                <a:spcPts val="200"/>
              </a:spcAft>
            </a:pPr>
            <a:r>
              <a:rPr lang="en-US" altLang="zh-CN" sz="2000" dirty="0">
                <a:solidFill>
                  <a:schemeClr val="tx2"/>
                </a:solidFill>
              </a:rPr>
              <a:t>              else (</a:t>
            </a:r>
            <a:r>
              <a:rPr lang="zh-CN" altLang="zh-CN" sz="2000" dirty="0">
                <a:solidFill>
                  <a:schemeClr val="tx2"/>
                </a:solidFill>
              </a:rPr>
              <a:t>性别为女</a:t>
            </a:r>
            <a:r>
              <a:rPr lang="en-US" altLang="zh-CN" sz="2000" dirty="0">
                <a:solidFill>
                  <a:schemeClr val="tx2"/>
                </a:solidFill>
              </a:rPr>
              <a:t>)</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                      </a:t>
            </a:r>
            <a:r>
              <a:rPr lang="zh-CN" altLang="zh-CN" sz="2000" dirty="0">
                <a:solidFill>
                  <a:schemeClr val="tx2"/>
                </a:solidFill>
              </a:rPr>
              <a:t>车工</a:t>
            </a:r>
          </a:p>
          <a:p>
            <a:pPr defTabSz="914400">
              <a:lnSpc>
                <a:spcPct val="94000"/>
              </a:lnSpc>
              <a:spcBef>
                <a:spcPts val="1000"/>
              </a:spcBef>
              <a:spcAft>
                <a:spcPts val="200"/>
              </a:spcAft>
            </a:pPr>
            <a:r>
              <a:rPr lang="en-US" altLang="zh-CN" sz="2000" dirty="0">
                <a:solidFill>
                  <a:schemeClr val="tx2"/>
                </a:solidFill>
              </a:rPr>
              <a:t> </a:t>
            </a:r>
            <a:r>
              <a:rPr lang="en-US" altLang="zh-CN" sz="2000" dirty="0" smtClean="0">
                <a:solidFill>
                  <a:schemeClr val="tx2"/>
                </a:solidFill>
              </a:rPr>
              <a:t>else </a:t>
            </a:r>
            <a:r>
              <a:rPr lang="zh-CN" altLang="zh-CN" sz="2000" dirty="0">
                <a:solidFill>
                  <a:schemeClr val="tx2"/>
                </a:solidFill>
              </a:rPr>
              <a:t>（年龄</a:t>
            </a:r>
            <a:r>
              <a:rPr lang="en-US" altLang="zh-CN" sz="2000" dirty="0">
                <a:solidFill>
                  <a:schemeClr val="tx2"/>
                </a:solidFill>
              </a:rPr>
              <a:t>40</a:t>
            </a:r>
            <a:r>
              <a:rPr lang="zh-CN" altLang="zh-CN" sz="2000" dirty="0">
                <a:solidFill>
                  <a:schemeClr val="tx2"/>
                </a:solidFill>
              </a:rPr>
              <a:t>以上）</a:t>
            </a:r>
          </a:p>
          <a:p>
            <a:pPr defTabSz="914400">
              <a:lnSpc>
                <a:spcPct val="94000"/>
              </a:lnSpc>
              <a:spcBef>
                <a:spcPts val="1000"/>
              </a:spcBef>
              <a:spcAft>
                <a:spcPts val="200"/>
              </a:spcAft>
            </a:pPr>
            <a:r>
              <a:rPr lang="en-US" altLang="zh-CN" sz="2000" dirty="0">
                <a:solidFill>
                  <a:schemeClr val="tx2"/>
                </a:solidFill>
              </a:rPr>
              <a:t> </a:t>
            </a:r>
            <a:r>
              <a:rPr lang="en-US" altLang="zh-CN" sz="2000" dirty="0" smtClean="0">
                <a:solidFill>
                  <a:schemeClr val="tx2"/>
                </a:solidFill>
              </a:rPr>
              <a:t>       </a:t>
            </a:r>
            <a:r>
              <a:rPr lang="zh-CN" altLang="zh-CN" sz="2000" dirty="0" smtClean="0">
                <a:solidFill>
                  <a:schemeClr val="tx2"/>
                </a:solidFill>
              </a:rPr>
              <a:t>材料</a:t>
            </a:r>
            <a:r>
              <a:rPr lang="zh-CN" altLang="zh-CN" sz="2000" dirty="0">
                <a:solidFill>
                  <a:schemeClr val="tx2"/>
                </a:solidFill>
              </a:rPr>
              <a:t>员</a:t>
            </a:r>
          </a:p>
        </p:txBody>
      </p:sp>
      <p:sp>
        <p:nvSpPr>
          <p:cNvPr id="7" name="矩形 6"/>
          <p:cNvSpPr/>
          <p:nvPr/>
        </p:nvSpPr>
        <p:spPr>
          <a:xfrm>
            <a:off x="1371600" y="1508649"/>
            <a:ext cx="2698175" cy="523220"/>
          </a:xfrm>
          <a:prstGeom prst="rect">
            <a:avLst/>
          </a:prstGeom>
          <a:noFill/>
        </p:spPr>
        <p:txBody>
          <a:bodyPr wrap="none" lIns="91440" tIns="45720" rIns="91440" bIns="45720">
            <a:spAutoFit/>
          </a:bodyPr>
          <a:lstStyle/>
          <a:p>
            <a:pPr algn="ctr"/>
            <a:r>
              <a:rPr lang="zh-CN" altLang="en-US" sz="2800" b="0" cap="none" spc="0" dirty="0" smtClean="0">
                <a:ln w="0"/>
                <a:solidFill>
                  <a:schemeClr val="accent1"/>
                </a:solidFill>
                <a:effectLst>
                  <a:outerShdw blurRad="38100" dist="25400" dir="5400000" algn="ctr" rotWithShape="0">
                    <a:srgbClr val="6E747A">
                      <a:alpha val="43000"/>
                    </a:srgbClr>
                  </a:outerShdw>
                </a:effectLst>
              </a:rPr>
              <a:t>结构化英语表示</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cxnSp>
        <p:nvCxnSpPr>
          <p:cNvPr id="10" name="直接箭头连接符 9"/>
          <p:cNvCxnSpPr/>
          <p:nvPr/>
        </p:nvCxnSpPr>
        <p:spPr>
          <a:xfrm flipV="1">
            <a:off x="7838982" y="2929632"/>
            <a:ext cx="786413" cy="34356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内容占位符 2"/>
          <p:cNvSpPr>
            <a:spLocks noGrp="1"/>
          </p:cNvSpPr>
          <p:nvPr>
            <p:ph idx="1"/>
          </p:nvPr>
        </p:nvSpPr>
        <p:spPr>
          <a:xfrm>
            <a:off x="1034247" y="2525813"/>
            <a:ext cx="3821837" cy="3875103"/>
          </a:xfrm>
        </p:spPr>
        <p:txBody>
          <a:bodyPr>
            <a:normAutofit/>
          </a:bodyPr>
          <a:lstStyle/>
          <a:p>
            <a:r>
              <a:rPr lang="zh-CN" altLang="zh-CN" dirty="0"/>
              <a:t>某厂对部分职工重新分配工作的政策是：年龄有</a:t>
            </a:r>
            <a:r>
              <a:rPr lang="en-US" altLang="zh-CN" dirty="0"/>
              <a:t>20</a:t>
            </a:r>
            <a:r>
              <a:rPr lang="zh-CN" altLang="zh-CN" dirty="0"/>
              <a:t>岁以下者，初中文化程度脱产学习，高中文化程度当电工；年龄有</a:t>
            </a:r>
            <a:r>
              <a:rPr lang="en-US" altLang="zh-CN" dirty="0"/>
              <a:t>20</a:t>
            </a:r>
            <a:r>
              <a:rPr lang="zh-CN" altLang="zh-CN" dirty="0"/>
              <a:t>岁至</a:t>
            </a:r>
            <a:r>
              <a:rPr lang="en-US" altLang="zh-CN" dirty="0"/>
              <a:t>40</a:t>
            </a:r>
            <a:r>
              <a:rPr lang="zh-CN" altLang="zh-CN" dirty="0"/>
              <a:t>岁之间者，中学文化程度男性当钳工，女性当车工，大学文化程度者当技术员；年龄有</a:t>
            </a:r>
            <a:r>
              <a:rPr lang="en-US" altLang="zh-CN" dirty="0"/>
              <a:t>40</a:t>
            </a:r>
            <a:r>
              <a:rPr lang="zh-CN" altLang="zh-CN" dirty="0"/>
              <a:t>岁以上者，中学文化程度当材料员，大学文化程度当技术员。请用结构化英语、判定表和判定树分别描述上述问题的加工逻辑。</a:t>
            </a:r>
          </a:p>
          <a:p>
            <a:endParaRPr lang="zh-CN" altLang="en-US" dirty="0"/>
          </a:p>
        </p:txBody>
      </p:sp>
    </p:spTree>
    <p:extLst>
      <p:ext uri="{BB962C8B-B14F-4D97-AF65-F5344CB8AC3E}">
        <p14:creationId xmlns:p14="http://schemas.microsoft.com/office/powerpoint/2010/main" val="1130561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第六章</a:t>
            </a:r>
          </a:p>
        </p:txBody>
      </p:sp>
      <p:sp>
        <p:nvSpPr>
          <p:cNvPr id="7" name="矩形 6"/>
          <p:cNvSpPr/>
          <p:nvPr/>
        </p:nvSpPr>
        <p:spPr>
          <a:xfrm>
            <a:off x="1371600" y="1526405"/>
            <a:ext cx="1980029" cy="523220"/>
          </a:xfrm>
          <a:prstGeom prst="rect">
            <a:avLst/>
          </a:prstGeom>
          <a:noFill/>
        </p:spPr>
        <p:txBody>
          <a:bodyPr wrap="none" lIns="91440" tIns="45720" rIns="91440" bIns="45720">
            <a:spAutoFit/>
          </a:bodyPr>
          <a:lstStyle/>
          <a:p>
            <a:pPr algn="ctr"/>
            <a:r>
              <a:rPr lang="zh-CN" altLang="en-US" sz="2800" b="0" cap="none" spc="0" dirty="0" smtClean="0">
                <a:ln w="0"/>
                <a:solidFill>
                  <a:schemeClr val="accent1"/>
                </a:solidFill>
                <a:effectLst>
                  <a:outerShdw blurRad="38100" dist="25400" dir="5400000" algn="ctr" rotWithShape="0">
                    <a:srgbClr val="6E747A">
                      <a:alpha val="43000"/>
                    </a:srgbClr>
                  </a:outerShdw>
                </a:effectLst>
              </a:rPr>
              <a:t>判定表表示</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1027328956"/>
              </p:ext>
            </p:extLst>
          </p:nvPr>
        </p:nvGraphicFramePr>
        <p:xfrm>
          <a:off x="2537288" y="2171700"/>
          <a:ext cx="7973871" cy="4124510"/>
        </p:xfrm>
        <a:graphic>
          <a:graphicData uri="http://schemas.openxmlformats.org/drawingml/2006/table">
            <a:tbl>
              <a:tblPr firstRow="1" firstCol="1" bandRow="1">
                <a:tableStyleId>{5C22544A-7EE6-4342-B048-85BDC9FD1C3A}</a:tableStyleId>
              </a:tblPr>
              <a:tblGrid>
                <a:gridCol w="1099845">
                  <a:extLst>
                    <a:ext uri="{9D8B030D-6E8A-4147-A177-3AD203B41FA5}">
                      <a16:colId xmlns:a16="http://schemas.microsoft.com/office/drawing/2014/main" val="3378949655"/>
                    </a:ext>
                  </a:extLst>
                </a:gridCol>
                <a:gridCol w="1099845">
                  <a:extLst>
                    <a:ext uri="{9D8B030D-6E8A-4147-A177-3AD203B41FA5}">
                      <a16:colId xmlns:a16="http://schemas.microsoft.com/office/drawing/2014/main" val="3537230586"/>
                    </a:ext>
                  </a:extLst>
                </a:gridCol>
                <a:gridCol w="824883">
                  <a:extLst>
                    <a:ext uri="{9D8B030D-6E8A-4147-A177-3AD203B41FA5}">
                      <a16:colId xmlns:a16="http://schemas.microsoft.com/office/drawing/2014/main" val="2425727822"/>
                    </a:ext>
                  </a:extLst>
                </a:gridCol>
                <a:gridCol w="824883">
                  <a:extLst>
                    <a:ext uri="{9D8B030D-6E8A-4147-A177-3AD203B41FA5}">
                      <a16:colId xmlns:a16="http://schemas.microsoft.com/office/drawing/2014/main" val="1425734682"/>
                    </a:ext>
                  </a:extLst>
                </a:gridCol>
                <a:gridCol w="824883">
                  <a:extLst>
                    <a:ext uri="{9D8B030D-6E8A-4147-A177-3AD203B41FA5}">
                      <a16:colId xmlns:a16="http://schemas.microsoft.com/office/drawing/2014/main" val="1020624798"/>
                    </a:ext>
                  </a:extLst>
                </a:gridCol>
                <a:gridCol w="824883">
                  <a:extLst>
                    <a:ext uri="{9D8B030D-6E8A-4147-A177-3AD203B41FA5}">
                      <a16:colId xmlns:a16="http://schemas.microsoft.com/office/drawing/2014/main" val="240045560"/>
                    </a:ext>
                  </a:extLst>
                </a:gridCol>
                <a:gridCol w="824883">
                  <a:extLst>
                    <a:ext uri="{9D8B030D-6E8A-4147-A177-3AD203B41FA5}">
                      <a16:colId xmlns:a16="http://schemas.microsoft.com/office/drawing/2014/main" val="2617605165"/>
                    </a:ext>
                  </a:extLst>
                </a:gridCol>
                <a:gridCol w="824883">
                  <a:extLst>
                    <a:ext uri="{9D8B030D-6E8A-4147-A177-3AD203B41FA5}">
                      <a16:colId xmlns:a16="http://schemas.microsoft.com/office/drawing/2014/main" val="4117014898"/>
                    </a:ext>
                  </a:extLst>
                </a:gridCol>
                <a:gridCol w="824883">
                  <a:extLst>
                    <a:ext uri="{9D8B030D-6E8A-4147-A177-3AD203B41FA5}">
                      <a16:colId xmlns:a16="http://schemas.microsoft.com/office/drawing/2014/main" val="3022512582"/>
                    </a:ext>
                  </a:extLst>
                </a:gridCol>
              </a:tblGrid>
              <a:tr h="412451">
                <a:tc>
                  <a:txBody>
                    <a:bodyPr/>
                    <a:lstStyle/>
                    <a:p>
                      <a:pPr algn="l">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08962790"/>
                  </a:ext>
                </a:extLst>
              </a:tr>
              <a:tr h="412451">
                <a:tc rowSpan="3">
                  <a:txBody>
                    <a:bodyPr/>
                    <a:lstStyle/>
                    <a:p>
                      <a:pPr algn="ctr">
                        <a:spcAft>
                          <a:spcPts val="0"/>
                        </a:spcAft>
                      </a:pPr>
                      <a:r>
                        <a:rPr lang="zh-CN" sz="1800" kern="0">
                          <a:effectLst/>
                        </a:rPr>
                        <a:t>条件</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vert="eaVert" anchor="ctr"/>
                </a:tc>
                <a:tc>
                  <a:txBody>
                    <a:bodyPr/>
                    <a:lstStyle/>
                    <a:p>
                      <a:pPr algn="ctr">
                        <a:spcAft>
                          <a:spcPts val="0"/>
                        </a:spcAft>
                      </a:pPr>
                      <a:r>
                        <a:rPr lang="zh-CN" sz="1800" kern="0">
                          <a:effectLst/>
                        </a:rPr>
                        <a:t>年龄</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&lt;20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&lt;20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20-40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20-40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20-40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&gt;40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&gt;40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73068886"/>
                  </a:ext>
                </a:extLst>
              </a:tr>
              <a:tr h="412451">
                <a:tc vMerge="1">
                  <a:txBody>
                    <a:bodyPr/>
                    <a:lstStyle/>
                    <a:p>
                      <a:endParaRPr lang="zh-CN" altLang="en-US"/>
                    </a:p>
                  </a:txBody>
                  <a:tcPr/>
                </a:tc>
                <a:tc>
                  <a:txBody>
                    <a:bodyPr/>
                    <a:lstStyle/>
                    <a:p>
                      <a:pPr algn="ctr">
                        <a:spcAft>
                          <a:spcPts val="0"/>
                        </a:spcAft>
                      </a:pPr>
                      <a:r>
                        <a:rPr lang="zh-CN" sz="1800" kern="0">
                          <a:effectLst/>
                        </a:rPr>
                        <a:t>文化程度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初中</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高中</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中学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中学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大学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中学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大学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13170005"/>
                  </a:ext>
                </a:extLst>
              </a:tr>
              <a:tr h="412451">
                <a:tc vMerge="1">
                  <a:txBody>
                    <a:bodyPr/>
                    <a:lstStyle/>
                    <a:p>
                      <a:endParaRPr lang="zh-CN" altLang="en-US"/>
                    </a:p>
                  </a:txBody>
                  <a:tcPr/>
                </a:tc>
                <a:tc>
                  <a:txBody>
                    <a:bodyPr/>
                    <a:lstStyle/>
                    <a:p>
                      <a:pPr algn="ctr">
                        <a:spcAft>
                          <a:spcPts val="0"/>
                        </a:spcAft>
                      </a:pPr>
                      <a:r>
                        <a:rPr lang="zh-CN" sz="1800" kern="0">
                          <a:effectLst/>
                        </a:rPr>
                        <a:t>性别</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28128940"/>
                  </a:ext>
                </a:extLst>
              </a:tr>
              <a:tr h="412451">
                <a:tc rowSpan="6">
                  <a:txBody>
                    <a:bodyPr/>
                    <a:lstStyle/>
                    <a:p>
                      <a:pPr algn="ctr">
                        <a:spcAft>
                          <a:spcPts val="0"/>
                        </a:spcAft>
                      </a:pPr>
                      <a:r>
                        <a:rPr lang="zh-CN" sz="1800" kern="0" dirty="0">
                          <a:effectLst/>
                        </a:rPr>
                        <a:t>职位</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vert="eaVert" anchor="ctr"/>
                </a:tc>
                <a:tc>
                  <a:txBody>
                    <a:bodyPr/>
                    <a:lstStyle/>
                    <a:p>
                      <a:pPr algn="ctr">
                        <a:spcAft>
                          <a:spcPts val="0"/>
                        </a:spcAft>
                      </a:pPr>
                      <a:r>
                        <a:rPr lang="zh-CN" sz="1800" kern="0">
                          <a:effectLst/>
                        </a:rPr>
                        <a:t>脱产学习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78076588"/>
                  </a:ext>
                </a:extLst>
              </a:tr>
              <a:tr h="412451">
                <a:tc vMerge="1">
                  <a:txBody>
                    <a:bodyPr/>
                    <a:lstStyle/>
                    <a:p>
                      <a:endParaRPr lang="zh-CN" altLang="en-US"/>
                    </a:p>
                  </a:txBody>
                  <a:tcPr/>
                </a:tc>
                <a:tc>
                  <a:txBody>
                    <a:bodyPr/>
                    <a:lstStyle/>
                    <a:p>
                      <a:pPr algn="ctr">
                        <a:spcAft>
                          <a:spcPts val="0"/>
                        </a:spcAft>
                      </a:pPr>
                      <a:r>
                        <a:rPr lang="zh-CN" sz="1800" kern="0">
                          <a:effectLst/>
                        </a:rPr>
                        <a:t>电工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02443522"/>
                  </a:ext>
                </a:extLst>
              </a:tr>
              <a:tr h="412451">
                <a:tc vMerge="1">
                  <a:txBody>
                    <a:bodyPr/>
                    <a:lstStyle/>
                    <a:p>
                      <a:endParaRPr lang="zh-CN" altLang="en-US"/>
                    </a:p>
                  </a:txBody>
                  <a:tcPr/>
                </a:tc>
                <a:tc>
                  <a:txBody>
                    <a:bodyPr/>
                    <a:lstStyle/>
                    <a:p>
                      <a:pPr algn="ctr">
                        <a:spcAft>
                          <a:spcPts val="0"/>
                        </a:spcAft>
                      </a:pPr>
                      <a:r>
                        <a:rPr lang="zh-CN" sz="1800" kern="0">
                          <a:effectLst/>
                        </a:rPr>
                        <a:t>钳工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83093999"/>
                  </a:ext>
                </a:extLst>
              </a:tr>
              <a:tr h="412451">
                <a:tc vMerge="1">
                  <a:txBody>
                    <a:bodyPr/>
                    <a:lstStyle/>
                    <a:p>
                      <a:endParaRPr lang="zh-CN" altLang="en-US"/>
                    </a:p>
                  </a:txBody>
                  <a:tcPr/>
                </a:tc>
                <a:tc>
                  <a:txBody>
                    <a:bodyPr/>
                    <a:lstStyle/>
                    <a:p>
                      <a:pPr algn="ctr">
                        <a:spcAft>
                          <a:spcPts val="0"/>
                        </a:spcAft>
                      </a:pPr>
                      <a:r>
                        <a:rPr lang="zh-CN" sz="1800" kern="0">
                          <a:effectLst/>
                        </a:rPr>
                        <a:t>车工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2192364"/>
                  </a:ext>
                </a:extLst>
              </a:tr>
              <a:tr h="412451">
                <a:tc vMerge="1">
                  <a:txBody>
                    <a:bodyPr/>
                    <a:lstStyle/>
                    <a:p>
                      <a:endParaRPr lang="zh-CN" altLang="en-US"/>
                    </a:p>
                  </a:txBody>
                  <a:tcPr/>
                </a:tc>
                <a:tc>
                  <a:txBody>
                    <a:bodyPr/>
                    <a:lstStyle/>
                    <a:p>
                      <a:pPr algn="ctr">
                        <a:spcAft>
                          <a:spcPts val="0"/>
                        </a:spcAft>
                      </a:pPr>
                      <a:r>
                        <a:rPr lang="zh-CN" sz="1800" kern="0">
                          <a:effectLst/>
                        </a:rPr>
                        <a:t>技术员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8211529"/>
                  </a:ext>
                </a:extLst>
              </a:tr>
              <a:tr h="412451">
                <a:tc vMerge="1">
                  <a:txBody>
                    <a:bodyPr/>
                    <a:lstStyle/>
                    <a:p>
                      <a:endParaRPr lang="zh-CN" altLang="en-US"/>
                    </a:p>
                  </a:txBody>
                  <a:tcPr/>
                </a:tc>
                <a:tc>
                  <a:txBody>
                    <a:bodyPr/>
                    <a:lstStyle/>
                    <a:p>
                      <a:pPr algn="ctr">
                        <a:spcAft>
                          <a:spcPts val="0"/>
                        </a:spcAft>
                      </a:pPr>
                      <a:r>
                        <a:rPr lang="zh-CN" sz="1800" kern="0">
                          <a:effectLst/>
                        </a:rPr>
                        <a:t>材料员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91915591"/>
                  </a:ext>
                </a:extLst>
              </a:tr>
            </a:tbl>
          </a:graphicData>
        </a:graphic>
      </p:graphicFrame>
    </p:spTree>
    <p:extLst>
      <p:ext uri="{BB962C8B-B14F-4D97-AF65-F5344CB8AC3E}">
        <p14:creationId xmlns:p14="http://schemas.microsoft.com/office/powerpoint/2010/main" val="2279044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第六章</a:t>
            </a:r>
          </a:p>
        </p:txBody>
      </p:sp>
      <p:sp>
        <p:nvSpPr>
          <p:cNvPr id="7" name="矩形 6"/>
          <p:cNvSpPr/>
          <p:nvPr/>
        </p:nvSpPr>
        <p:spPr>
          <a:xfrm>
            <a:off x="1371600" y="1526405"/>
            <a:ext cx="1980030" cy="523220"/>
          </a:xfrm>
          <a:prstGeom prst="rect">
            <a:avLst/>
          </a:prstGeom>
          <a:noFill/>
        </p:spPr>
        <p:txBody>
          <a:bodyPr wrap="none" lIns="91440" tIns="45720" rIns="91440" bIns="45720">
            <a:spAutoFit/>
          </a:bodyPr>
          <a:lstStyle/>
          <a:p>
            <a:pPr algn="ctr"/>
            <a:r>
              <a:rPr lang="zh-CN" altLang="en-US" sz="2800" b="0" cap="none" spc="0" dirty="0" smtClean="0">
                <a:ln w="0"/>
                <a:solidFill>
                  <a:schemeClr val="accent1"/>
                </a:solidFill>
                <a:effectLst>
                  <a:outerShdw blurRad="38100" dist="25400" dir="5400000" algn="ctr" rotWithShape="0">
                    <a:srgbClr val="6E747A">
                      <a:alpha val="43000"/>
                    </a:srgbClr>
                  </a:outerShdw>
                </a:effectLst>
              </a:rPr>
              <a:t>判定树表示</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8" name="图片 7"/>
          <p:cNvPicPr/>
          <p:nvPr/>
        </p:nvPicPr>
        <p:blipFill>
          <a:blip r:embed="rId2"/>
          <a:stretch>
            <a:fillRect/>
          </a:stretch>
        </p:blipFill>
        <p:spPr>
          <a:xfrm>
            <a:off x="2984629" y="2171700"/>
            <a:ext cx="7189180" cy="4380020"/>
          </a:xfrm>
          <a:prstGeom prst="rect">
            <a:avLst/>
          </a:prstGeom>
        </p:spPr>
      </p:pic>
    </p:spTree>
    <p:extLst>
      <p:ext uri="{BB962C8B-B14F-4D97-AF65-F5344CB8AC3E}">
        <p14:creationId xmlns:p14="http://schemas.microsoft.com/office/powerpoint/2010/main" val="2306962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第八章</a:t>
            </a:r>
            <a:endParaRPr lang="zh-CN" altLang="en-US" dirty="0"/>
          </a:p>
        </p:txBody>
      </p:sp>
    </p:spTree>
    <p:extLst>
      <p:ext uri="{BB962C8B-B14F-4D97-AF65-F5344CB8AC3E}">
        <p14:creationId xmlns:p14="http://schemas.microsoft.com/office/powerpoint/2010/main" val="3342398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第八章</a:t>
            </a:r>
            <a:endParaRPr lang="zh-CN" altLang="en-US" dirty="0"/>
          </a:p>
        </p:txBody>
      </p:sp>
      <p:sp>
        <p:nvSpPr>
          <p:cNvPr id="3" name="内容占位符 2"/>
          <p:cNvSpPr>
            <a:spLocks noGrp="1"/>
          </p:cNvSpPr>
          <p:nvPr>
            <p:ph idx="1"/>
          </p:nvPr>
        </p:nvSpPr>
        <p:spPr>
          <a:xfrm>
            <a:off x="1371600" y="2286000"/>
            <a:ext cx="10080594" cy="3581400"/>
          </a:xfrm>
        </p:spPr>
        <p:txBody>
          <a:bodyPr>
            <a:normAutofit/>
          </a:bodyPr>
          <a:lstStyle/>
          <a:p>
            <a:r>
              <a:rPr lang="zh-CN" altLang="zh-CN" sz="2800" b="1" dirty="0"/>
              <a:t>根据课件《可行性研究》</a:t>
            </a:r>
            <a:r>
              <a:rPr lang="en-US" altLang="zh-CN" sz="2800" b="1" dirty="0"/>
              <a:t>P11</a:t>
            </a:r>
            <a:r>
              <a:rPr lang="zh-CN" altLang="zh-CN" sz="2800" b="1" dirty="0"/>
              <a:t>—</a:t>
            </a:r>
            <a:r>
              <a:rPr lang="en-US" altLang="zh-CN" sz="2800" b="1" dirty="0"/>
              <a:t>P14</a:t>
            </a:r>
            <a:r>
              <a:rPr lang="zh-CN" altLang="zh-CN" sz="2800" b="1" dirty="0"/>
              <a:t>映射出该企业销售管理系统的软件体系结构。</a:t>
            </a:r>
          </a:p>
          <a:p>
            <a:endParaRPr lang="zh-CN" altLang="en-US" sz="2800" dirty="0"/>
          </a:p>
        </p:txBody>
      </p:sp>
    </p:spTree>
    <p:extLst>
      <p:ext uri="{BB962C8B-B14F-4D97-AF65-F5344CB8AC3E}">
        <p14:creationId xmlns:p14="http://schemas.microsoft.com/office/powerpoint/2010/main" val="1647891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A9D4E207-B33A-0741-ABC0-E48053FDB2A4}"/>
              </a:ext>
            </a:extLst>
          </p:cNvPr>
          <p:cNvSpPr>
            <a:spLocks noGrp="1"/>
          </p:cNvSpPr>
          <p:nvPr>
            <p:ph type="title"/>
          </p:nvPr>
        </p:nvSpPr>
        <p:spPr/>
        <p:txBody>
          <a:bodyPr/>
          <a:lstStyle/>
          <a:p>
            <a:pPr eaLnBrk="1" hangingPunct="1"/>
            <a:r>
              <a:rPr lang="zh-CN" altLang="en-US">
                <a:latin typeface="宋体" panose="02010600030101010101" pitchFamily="2" charset="-122"/>
              </a:rPr>
              <a:t>如何画数据流图？</a:t>
            </a:r>
          </a:p>
        </p:txBody>
      </p:sp>
      <p:sp>
        <p:nvSpPr>
          <p:cNvPr id="25603" name="内容占位符 2">
            <a:extLst>
              <a:ext uri="{FF2B5EF4-FFF2-40B4-BE49-F238E27FC236}">
                <a16:creationId xmlns:a16="http://schemas.microsoft.com/office/drawing/2014/main" id="{5981622F-DD9E-8443-AD19-6497355E26AB}"/>
              </a:ext>
            </a:extLst>
          </p:cNvPr>
          <p:cNvSpPr>
            <a:spLocks noGrp="1"/>
          </p:cNvSpPr>
          <p:nvPr>
            <p:ph idx="1"/>
          </p:nvPr>
        </p:nvSpPr>
        <p:spPr>
          <a:xfrm>
            <a:off x="1919288" y="1557338"/>
            <a:ext cx="8229600" cy="4525962"/>
          </a:xfrm>
        </p:spPr>
        <p:txBody>
          <a:bodyPr/>
          <a:lstStyle/>
          <a:p>
            <a:pPr eaLnBrk="1" hangingPunct="1">
              <a:lnSpc>
                <a:spcPct val="100000"/>
              </a:lnSpc>
            </a:pPr>
            <a:r>
              <a:rPr lang="zh-CN" altLang="en-US" dirty="0">
                <a:latin typeface="宋体" panose="02010600030101010101" pitchFamily="2" charset="-122"/>
              </a:rPr>
              <a:t>举例：某企业销售管理系统的功能为：</a:t>
            </a:r>
          </a:p>
          <a:p>
            <a:pPr lvl="1" indent="-457200">
              <a:lnSpc>
                <a:spcPct val="100000"/>
              </a:lnSpc>
              <a:buFontTx/>
              <a:buAutoNum type="arabicPeriod"/>
            </a:pPr>
            <a:r>
              <a:rPr lang="zh-CN" altLang="en-US" sz="2400" i="0" dirty="0">
                <a:latin typeface="宋体" panose="02010600030101010101" pitchFamily="2" charset="-122"/>
              </a:rPr>
              <a:t>接受顾客的订单，检验订单，若库存有货，进行供货处理，即修改库存，给仓库开备货单，并且将订单留底；若库存量不足，将缺货订单登入缺货记录。</a:t>
            </a:r>
            <a:endParaRPr lang="en-US" altLang="zh-CN" sz="2400" i="0" dirty="0">
              <a:latin typeface="宋体" panose="02010600030101010101" pitchFamily="2" charset="-122"/>
            </a:endParaRPr>
          </a:p>
          <a:p>
            <a:pPr lvl="1" indent="-457200">
              <a:lnSpc>
                <a:spcPct val="100000"/>
              </a:lnSpc>
              <a:buFontTx/>
              <a:buAutoNum type="arabicPeriod"/>
            </a:pPr>
            <a:r>
              <a:rPr lang="zh-CN" altLang="en-US" sz="2400" i="0" dirty="0">
                <a:latin typeface="宋体" panose="02010600030101010101" pitchFamily="2" charset="-122"/>
              </a:rPr>
              <a:t>根据缺货记录进行缺货统计，将缺货通知单发给采购部门，以便采购。</a:t>
            </a:r>
            <a:endParaRPr lang="en-US" altLang="zh-CN" sz="2400" i="0" dirty="0">
              <a:latin typeface="宋体" panose="02010600030101010101" pitchFamily="2" charset="-122"/>
            </a:endParaRPr>
          </a:p>
          <a:p>
            <a:pPr lvl="1" indent="-457200">
              <a:lnSpc>
                <a:spcPct val="100000"/>
              </a:lnSpc>
              <a:buFontTx/>
              <a:buAutoNum type="arabicPeriod"/>
            </a:pPr>
            <a:r>
              <a:rPr lang="zh-CN" altLang="en-US" sz="2400" i="0" dirty="0">
                <a:latin typeface="宋体" panose="02010600030101010101" pitchFamily="2" charset="-122"/>
              </a:rPr>
              <a:t>根据采购部门发来的进货通知单处理进货，即修改库存，并从缺货记录中取出缺货订单进行供货处理。</a:t>
            </a:r>
            <a:endParaRPr lang="en-US" altLang="zh-CN" sz="2400" i="0" dirty="0">
              <a:latin typeface="宋体" panose="02010600030101010101" pitchFamily="2" charset="-122"/>
            </a:endParaRPr>
          </a:p>
          <a:p>
            <a:pPr lvl="1" indent="-457200">
              <a:lnSpc>
                <a:spcPct val="100000"/>
              </a:lnSpc>
              <a:buFontTx/>
              <a:buAutoNum type="arabicPeriod"/>
            </a:pPr>
            <a:r>
              <a:rPr lang="zh-CN" altLang="en-US" sz="2400" i="0" dirty="0">
                <a:latin typeface="宋体" panose="02010600030101010101" pitchFamily="2" charset="-122"/>
              </a:rPr>
              <a:t>根据留底的订单进行销售统计，打印统计表给经理。</a:t>
            </a:r>
          </a:p>
          <a:p>
            <a:pPr lvl="1" indent="-457200">
              <a:lnSpc>
                <a:spcPct val="100000"/>
              </a:lnSpc>
            </a:pPr>
            <a:endParaRPr lang="zh-CN" altLang="en-US" sz="2400" dirty="0">
              <a:latin typeface="宋体" panose="02010600030101010101" pitchFamily="2" charset="-122"/>
            </a:endParaRPr>
          </a:p>
        </p:txBody>
      </p:sp>
    </p:spTree>
    <p:extLst>
      <p:ext uri="{BB962C8B-B14F-4D97-AF65-F5344CB8AC3E}">
        <p14:creationId xmlns:p14="http://schemas.microsoft.com/office/powerpoint/2010/main" val="311858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60C1F6E0-36FA-224D-87B3-713900CE7113}"/>
              </a:ext>
            </a:extLst>
          </p:cNvPr>
          <p:cNvSpPr>
            <a:spLocks noGrp="1"/>
          </p:cNvSpPr>
          <p:nvPr>
            <p:ph type="title"/>
          </p:nvPr>
        </p:nvSpPr>
        <p:spPr/>
        <p:txBody>
          <a:bodyPr/>
          <a:lstStyle/>
          <a:p>
            <a:r>
              <a:rPr lang="en-US" altLang="zh-CN" dirty="0"/>
              <a:t>4.1 </a:t>
            </a:r>
            <a:r>
              <a:rPr lang="zh-CN" altLang="en-US" dirty="0"/>
              <a:t>需求工程</a:t>
            </a:r>
          </a:p>
        </p:txBody>
      </p:sp>
      <p:sp>
        <p:nvSpPr>
          <p:cNvPr id="18435" name="内容占位符 2">
            <a:extLst>
              <a:ext uri="{FF2B5EF4-FFF2-40B4-BE49-F238E27FC236}">
                <a16:creationId xmlns:a16="http://schemas.microsoft.com/office/drawing/2014/main" id="{48925A40-F8A0-8E4A-8E93-B4FFF121CA66}"/>
              </a:ext>
            </a:extLst>
          </p:cNvPr>
          <p:cNvSpPr>
            <a:spLocks noGrp="1"/>
          </p:cNvSpPr>
          <p:nvPr>
            <p:ph idx="1"/>
          </p:nvPr>
        </p:nvSpPr>
        <p:spPr/>
        <p:txBody>
          <a:bodyPr>
            <a:noAutofit/>
          </a:bodyPr>
          <a:lstStyle/>
          <a:p>
            <a:pPr eaLnBrk="1" hangingPunct="1"/>
            <a:r>
              <a:rPr lang="zh-CN" altLang="en-US" sz="3200" b="1" dirty="0"/>
              <a:t>需求工程通过执行七个不同的活动来完成：</a:t>
            </a:r>
            <a:endParaRPr lang="en-US" altLang="zh-CN" sz="3200" b="1" dirty="0"/>
          </a:p>
          <a:p>
            <a:pPr marL="457200" lvl="1" indent="0">
              <a:lnSpc>
                <a:spcPts val="4000"/>
              </a:lnSpc>
              <a:buNone/>
            </a:pPr>
            <a:r>
              <a:rPr lang="en-US" altLang="zh-CN" sz="2400" i="0" dirty="0" smtClean="0"/>
              <a:t>1</a:t>
            </a:r>
            <a:r>
              <a:rPr lang="zh-CN" altLang="en-US" sz="2400" i="0" dirty="0"/>
              <a:t> 、起始</a:t>
            </a:r>
            <a:endParaRPr lang="en-US" altLang="zh-CN" sz="2400" i="0" dirty="0"/>
          </a:p>
          <a:p>
            <a:pPr marL="457200" lvl="1" indent="0">
              <a:lnSpc>
                <a:spcPts val="4000"/>
              </a:lnSpc>
              <a:buNone/>
            </a:pPr>
            <a:r>
              <a:rPr lang="en-US" altLang="zh-CN" sz="2400" i="0" dirty="0" smtClean="0"/>
              <a:t>2</a:t>
            </a:r>
            <a:r>
              <a:rPr lang="zh-CN" altLang="en-US" sz="2400" i="0" dirty="0"/>
              <a:t> 、导出</a:t>
            </a:r>
            <a:endParaRPr lang="en-US" altLang="zh-CN" sz="2400" i="0" dirty="0"/>
          </a:p>
          <a:p>
            <a:pPr marL="457200" lvl="1" indent="0">
              <a:lnSpc>
                <a:spcPts val="4000"/>
              </a:lnSpc>
              <a:buNone/>
            </a:pPr>
            <a:r>
              <a:rPr lang="en-US" altLang="zh-CN" sz="2400" i="0" dirty="0" smtClean="0"/>
              <a:t>3</a:t>
            </a:r>
            <a:r>
              <a:rPr lang="zh-CN" altLang="en-US" sz="2400" i="0" dirty="0"/>
              <a:t> 、精化</a:t>
            </a:r>
            <a:endParaRPr lang="en-US" altLang="zh-CN" sz="2400" i="0" dirty="0"/>
          </a:p>
          <a:p>
            <a:pPr marL="457200" lvl="1" indent="0">
              <a:lnSpc>
                <a:spcPts val="4000"/>
              </a:lnSpc>
              <a:buNone/>
            </a:pPr>
            <a:r>
              <a:rPr lang="en-US" altLang="zh-CN" sz="2400" i="0" dirty="0" smtClean="0"/>
              <a:t>4</a:t>
            </a:r>
            <a:r>
              <a:rPr lang="zh-CN" altLang="en-US" sz="2400" i="0" dirty="0" smtClean="0"/>
              <a:t>、</a:t>
            </a:r>
            <a:r>
              <a:rPr lang="zh-CN" altLang="en-US" sz="2400" i="0" dirty="0"/>
              <a:t>协商</a:t>
            </a:r>
            <a:endParaRPr lang="zh-CN" altLang="en-US" sz="2400" i="0" dirty="0" smtClean="0"/>
          </a:p>
        </p:txBody>
      </p:sp>
      <p:sp>
        <p:nvSpPr>
          <p:cNvPr id="4" name="内容占位符 2">
            <a:extLst>
              <a:ext uri="{FF2B5EF4-FFF2-40B4-BE49-F238E27FC236}">
                <a16:creationId xmlns:a16="http://schemas.microsoft.com/office/drawing/2014/main" id="{48925A40-F8A0-8E4A-8E93-B4FFF121CA66}"/>
              </a:ext>
            </a:extLst>
          </p:cNvPr>
          <p:cNvSpPr txBox="1">
            <a:spLocks/>
          </p:cNvSpPr>
          <p:nvPr/>
        </p:nvSpPr>
        <p:spPr>
          <a:xfrm>
            <a:off x="3540901" y="2856880"/>
            <a:ext cx="96012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457200" lvl="1" indent="0">
              <a:lnSpc>
                <a:spcPts val="4000"/>
              </a:lnSpc>
              <a:buNone/>
            </a:pPr>
            <a:r>
              <a:rPr lang="en-US" altLang="zh-CN" sz="2400" i="0" dirty="0" smtClean="0"/>
              <a:t>5</a:t>
            </a:r>
            <a:r>
              <a:rPr lang="zh-CN" altLang="en-US" sz="2400" i="0" dirty="0"/>
              <a:t> </a:t>
            </a:r>
            <a:r>
              <a:rPr lang="zh-CN" altLang="en-US" sz="2400" i="0" dirty="0" smtClean="0"/>
              <a:t>、规格说明</a:t>
            </a:r>
            <a:endParaRPr lang="en-US" altLang="zh-CN" sz="2400" i="0" dirty="0" smtClean="0"/>
          </a:p>
          <a:p>
            <a:pPr marL="457200" lvl="1" indent="0">
              <a:lnSpc>
                <a:spcPts val="4000"/>
              </a:lnSpc>
              <a:buNone/>
            </a:pPr>
            <a:r>
              <a:rPr lang="en-US" altLang="zh-CN" sz="2400" i="0" dirty="0" smtClean="0"/>
              <a:t>6</a:t>
            </a:r>
            <a:r>
              <a:rPr lang="zh-CN" altLang="en-US" sz="2400" i="0" dirty="0" smtClean="0"/>
              <a:t>、 确认</a:t>
            </a:r>
            <a:endParaRPr lang="en-US" altLang="zh-CN" sz="2400" i="0" dirty="0" smtClean="0"/>
          </a:p>
          <a:p>
            <a:pPr marL="457200" lvl="1" indent="0">
              <a:lnSpc>
                <a:spcPts val="4000"/>
              </a:lnSpc>
              <a:buNone/>
            </a:pPr>
            <a:r>
              <a:rPr lang="en-US" altLang="zh-CN" sz="2400" i="0" dirty="0" smtClean="0"/>
              <a:t>7</a:t>
            </a:r>
            <a:r>
              <a:rPr lang="zh-CN" altLang="en-US" sz="2400" i="0" dirty="0" smtClean="0"/>
              <a:t>、管理</a:t>
            </a:r>
            <a:endParaRPr lang="en-US" altLang="zh-CN" sz="2400" i="0" dirty="0"/>
          </a:p>
        </p:txBody>
      </p:sp>
    </p:spTree>
    <p:extLst>
      <p:ext uri="{BB962C8B-B14F-4D97-AF65-F5344CB8AC3E}">
        <p14:creationId xmlns:p14="http://schemas.microsoft.com/office/powerpoint/2010/main" val="2850188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第八章</a:t>
            </a:r>
            <a:endParaRPr lang="zh-CN" altLang="en-US" dirty="0"/>
          </a:p>
        </p:txBody>
      </p:sp>
      <p:sp>
        <p:nvSpPr>
          <p:cNvPr id="3" name="内容占位符 2"/>
          <p:cNvSpPr>
            <a:spLocks noGrp="1"/>
          </p:cNvSpPr>
          <p:nvPr>
            <p:ph idx="1"/>
          </p:nvPr>
        </p:nvSpPr>
        <p:spPr>
          <a:xfrm>
            <a:off x="1371600" y="2286000"/>
            <a:ext cx="2827538" cy="3581400"/>
          </a:xfrm>
        </p:spPr>
        <p:txBody>
          <a:bodyPr>
            <a:normAutofit/>
          </a:bodyPr>
          <a:lstStyle/>
          <a:p>
            <a:r>
              <a:rPr lang="zh-CN" altLang="zh-CN" sz="2800" b="1" dirty="0"/>
              <a:t>根据课件《可行性研究》</a:t>
            </a:r>
            <a:r>
              <a:rPr lang="en-US" altLang="zh-CN" sz="2800" b="1" dirty="0"/>
              <a:t>P11</a:t>
            </a:r>
            <a:r>
              <a:rPr lang="zh-CN" altLang="zh-CN" sz="2800" b="1" dirty="0"/>
              <a:t>—</a:t>
            </a:r>
            <a:r>
              <a:rPr lang="en-US" altLang="zh-CN" sz="2800" b="1" dirty="0"/>
              <a:t>P14</a:t>
            </a:r>
            <a:r>
              <a:rPr lang="zh-CN" altLang="zh-CN" sz="2800" b="1" dirty="0"/>
              <a:t>映射出该企业销售管理系统的软件体系结构。</a:t>
            </a:r>
          </a:p>
          <a:p>
            <a:endParaRPr lang="zh-CN" altLang="en-US" sz="2800" dirty="0"/>
          </a:p>
        </p:txBody>
      </p:sp>
      <p:pic>
        <p:nvPicPr>
          <p:cNvPr id="4" name="图片 3"/>
          <p:cNvPicPr/>
          <p:nvPr/>
        </p:nvPicPr>
        <p:blipFill>
          <a:blip r:embed="rId2"/>
          <a:stretch>
            <a:fillRect/>
          </a:stretch>
        </p:blipFill>
        <p:spPr>
          <a:xfrm>
            <a:off x="4524166" y="617448"/>
            <a:ext cx="6839252" cy="5679889"/>
          </a:xfrm>
          <a:prstGeom prst="rect">
            <a:avLst/>
          </a:prstGeom>
        </p:spPr>
      </p:pic>
    </p:spTree>
    <p:extLst>
      <p:ext uri="{BB962C8B-B14F-4D97-AF65-F5344CB8AC3E}">
        <p14:creationId xmlns:p14="http://schemas.microsoft.com/office/powerpoint/2010/main" val="1635883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第九章</a:t>
            </a:r>
            <a:endParaRPr lang="zh-CN" altLang="en-US" dirty="0"/>
          </a:p>
        </p:txBody>
      </p:sp>
    </p:spTree>
    <p:extLst>
      <p:ext uri="{BB962C8B-B14F-4D97-AF65-F5344CB8AC3E}">
        <p14:creationId xmlns:p14="http://schemas.microsoft.com/office/powerpoint/2010/main" val="2445202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第九章</a:t>
            </a:r>
          </a:p>
        </p:txBody>
      </p:sp>
      <p:sp>
        <p:nvSpPr>
          <p:cNvPr id="3" name="内容占位符 2"/>
          <p:cNvSpPr>
            <a:spLocks noGrp="1"/>
          </p:cNvSpPr>
          <p:nvPr>
            <p:ph idx="1"/>
          </p:nvPr>
        </p:nvSpPr>
        <p:spPr/>
        <p:txBody>
          <a:bodyPr>
            <a:normAutofit/>
          </a:bodyPr>
          <a:lstStyle/>
          <a:p>
            <a:r>
              <a:rPr lang="zh-CN" altLang="zh-CN" sz="2800" b="1" dirty="0"/>
              <a:t>逐步求精和重构是一回事吗？如果不是，他们有什么</a:t>
            </a:r>
            <a:r>
              <a:rPr lang="zh-CN" altLang="zh-CN" sz="2800" b="1" dirty="0" smtClean="0"/>
              <a:t>区别</a:t>
            </a:r>
            <a:r>
              <a:rPr lang="zh-CN" altLang="en-US" sz="2800" dirty="0" smtClean="0"/>
              <a:t>？</a:t>
            </a:r>
            <a:endParaRPr lang="en-US" altLang="zh-CN" sz="2800" dirty="0" smtClean="0"/>
          </a:p>
          <a:p>
            <a:r>
              <a:rPr lang="zh-CN" altLang="en-US" sz="2800" dirty="0" smtClean="0"/>
              <a:t>答：</a:t>
            </a:r>
            <a:r>
              <a:rPr lang="zh-CN" altLang="zh-CN" sz="2800" dirty="0"/>
              <a:t>不是</a:t>
            </a:r>
            <a:r>
              <a:rPr lang="zh-CN" altLang="zh-CN" sz="2800" dirty="0" smtClean="0"/>
              <a:t>，逐步求精</a:t>
            </a:r>
            <a:r>
              <a:rPr lang="zh-CN" altLang="zh-CN" sz="2800" dirty="0"/>
              <a:t>是与抽象相联系的，当问题过于复杂</a:t>
            </a:r>
            <a:r>
              <a:rPr lang="zh-CN" altLang="zh-CN" sz="2800" dirty="0" smtClean="0"/>
              <a:t>，则</a:t>
            </a:r>
            <a:r>
              <a:rPr lang="zh-CN" altLang="zh-CN" sz="2800" dirty="0"/>
              <a:t>引入抽象机制，</a:t>
            </a:r>
            <a:r>
              <a:rPr lang="zh-CN" altLang="zh-CN" sz="2800" dirty="0" smtClean="0"/>
              <a:t>隐藏</a:t>
            </a:r>
            <a:r>
              <a:rPr lang="zh-CN" altLang="zh-CN" sz="2800" dirty="0"/>
              <a:t>底层细节，让底层的细节</a:t>
            </a:r>
            <a:r>
              <a:rPr lang="zh-CN" altLang="zh-CN" sz="2800" dirty="0" smtClean="0"/>
              <a:t>在</a:t>
            </a:r>
            <a:r>
              <a:rPr lang="en-US" altLang="zh-CN" sz="2800" dirty="0" smtClean="0"/>
              <a:t>	</a:t>
            </a:r>
            <a:r>
              <a:rPr lang="zh-CN" altLang="zh-CN" sz="2800" dirty="0" smtClean="0"/>
              <a:t>精</a:t>
            </a:r>
            <a:r>
              <a:rPr lang="zh-CN" altLang="zh-CN" sz="2800" dirty="0"/>
              <a:t>化过程中被逐步揭示</a:t>
            </a:r>
            <a:r>
              <a:rPr lang="zh-CN" altLang="zh-CN" sz="2800" dirty="0" smtClean="0"/>
              <a:t>。重构</a:t>
            </a:r>
            <a:r>
              <a:rPr lang="zh-CN" altLang="zh-CN" sz="2800" dirty="0"/>
              <a:t>是与优化相</a:t>
            </a:r>
            <a:r>
              <a:rPr lang="zh-CN" altLang="zh-CN" sz="2800" dirty="0" smtClean="0"/>
              <a:t>联系的</a:t>
            </a:r>
            <a:r>
              <a:rPr lang="zh-CN" altLang="zh-CN" sz="2800" dirty="0"/>
              <a:t>，</a:t>
            </a:r>
            <a:r>
              <a:rPr lang="zh-CN" altLang="zh-CN" sz="2800" dirty="0" smtClean="0"/>
              <a:t>是在</a:t>
            </a:r>
            <a:r>
              <a:rPr lang="zh-CN" altLang="zh-CN" sz="2800" dirty="0"/>
              <a:t>不改变系统外部功能的情况下，改进其设计与实现。</a:t>
            </a:r>
          </a:p>
          <a:p>
            <a:endParaRPr lang="zh-CN" altLang="en-US" sz="2800" dirty="0"/>
          </a:p>
        </p:txBody>
      </p:sp>
    </p:spTree>
    <p:extLst>
      <p:ext uri="{BB962C8B-B14F-4D97-AF65-F5344CB8AC3E}">
        <p14:creationId xmlns:p14="http://schemas.microsoft.com/office/powerpoint/2010/main" val="1511045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defRPr/>
            </a:pPr>
            <a:r>
              <a:rPr lang="en-US" altLang="zh-CN" dirty="0" smtClean="0">
                <a:latin typeface="+mn-ea"/>
                <a:ea typeface="+mn-ea"/>
              </a:rPr>
              <a:t>9.3 </a:t>
            </a:r>
            <a:r>
              <a:rPr lang="zh-CN" altLang="en-US" dirty="0" smtClean="0">
                <a:latin typeface="+mn-ea"/>
                <a:ea typeface="+mn-ea"/>
              </a:rPr>
              <a:t>实施构件级设计</a:t>
            </a:r>
          </a:p>
        </p:txBody>
      </p:sp>
      <p:sp>
        <p:nvSpPr>
          <p:cNvPr id="32771" name="内容占位符 2"/>
          <p:cNvSpPr>
            <a:spLocks noGrp="1"/>
          </p:cNvSpPr>
          <p:nvPr>
            <p:ph idx="1"/>
          </p:nvPr>
        </p:nvSpPr>
        <p:spPr/>
        <p:txBody>
          <a:bodyPr/>
          <a:lstStyle/>
          <a:p>
            <a:pPr eaLnBrk="1" hangingPunct="1">
              <a:buFontTx/>
              <a:buNone/>
              <a:defRPr/>
            </a:pPr>
            <a:r>
              <a:rPr lang="zh-CN" altLang="en-US" sz="2800" b="1" dirty="0" smtClean="0">
                <a:latin typeface="+mn-ea"/>
              </a:rPr>
              <a:t>一个典型的构件级设计步骤：</a:t>
            </a:r>
            <a:endParaRPr lang="en-US" altLang="zh-CN" sz="2800" b="1" dirty="0" smtClean="0">
              <a:latin typeface="+mn-ea"/>
            </a:endParaRPr>
          </a:p>
          <a:p>
            <a:pPr eaLnBrk="1" hangingPunct="1">
              <a:buFontTx/>
              <a:buNone/>
              <a:defRPr/>
            </a:pPr>
            <a:r>
              <a:rPr lang="en-US" altLang="zh-CN" sz="2400" dirty="0" smtClean="0">
                <a:solidFill>
                  <a:srgbClr val="FF0000"/>
                </a:solidFill>
                <a:latin typeface="+mn-ea"/>
              </a:rPr>
              <a:t>1. </a:t>
            </a:r>
            <a:r>
              <a:rPr lang="zh-CN" altLang="en-US" sz="2400" dirty="0" smtClean="0">
                <a:solidFill>
                  <a:srgbClr val="FF0000"/>
                </a:solidFill>
                <a:latin typeface="+mn-ea"/>
              </a:rPr>
              <a:t>标识出所有与问题域相对应的类</a:t>
            </a:r>
            <a:endParaRPr lang="en-US" altLang="zh-CN" sz="2400" dirty="0" smtClean="0">
              <a:solidFill>
                <a:srgbClr val="FF0000"/>
              </a:solidFill>
              <a:latin typeface="+mn-ea"/>
            </a:endParaRPr>
          </a:p>
          <a:p>
            <a:pPr eaLnBrk="1" hangingPunct="1">
              <a:buFontTx/>
              <a:buNone/>
              <a:defRPr/>
            </a:pPr>
            <a:r>
              <a:rPr lang="en-US" altLang="zh-CN" sz="2400" dirty="0" smtClean="0">
                <a:solidFill>
                  <a:srgbClr val="FF0000"/>
                </a:solidFill>
                <a:latin typeface="+mn-ea"/>
              </a:rPr>
              <a:t>2. </a:t>
            </a:r>
            <a:r>
              <a:rPr lang="zh-CN" altLang="en-US" sz="2400" dirty="0" smtClean="0">
                <a:solidFill>
                  <a:srgbClr val="FF0000"/>
                </a:solidFill>
                <a:latin typeface="+mn-ea"/>
              </a:rPr>
              <a:t>确定所有与基础设施域相对应的类</a:t>
            </a:r>
            <a:endParaRPr lang="en-US" altLang="zh-CN" sz="2400" dirty="0" smtClean="0">
              <a:solidFill>
                <a:srgbClr val="FF0000"/>
              </a:solidFill>
              <a:latin typeface="+mn-ea"/>
            </a:endParaRPr>
          </a:p>
          <a:p>
            <a:pPr lvl="1" eaLnBrk="1" hangingPunct="1">
              <a:defRPr/>
            </a:pPr>
            <a:r>
              <a:rPr lang="en-US" altLang="zh-CN" sz="2400" i="0" dirty="0" smtClean="0">
                <a:latin typeface="+mn-ea"/>
              </a:rPr>
              <a:t>GUI</a:t>
            </a:r>
            <a:r>
              <a:rPr lang="zh-CN" altLang="en-US" sz="2400" i="0" dirty="0" smtClean="0">
                <a:latin typeface="+mn-ea"/>
              </a:rPr>
              <a:t>构件、操作系统构件、对象和数据管理构件</a:t>
            </a:r>
            <a:r>
              <a:rPr lang="en-US" altLang="zh-CN" sz="2400" i="0" dirty="0" smtClean="0">
                <a:solidFill>
                  <a:srgbClr val="FF0000"/>
                </a:solidFill>
                <a:latin typeface="+mn-ea"/>
              </a:rPr>
              <a:t>	</a:t>
            </a:r>
            <a:r>
              <a:rPr lang="en-US" altLang="zh-CN" dirty="0" smtClean="0">
                <a:solidFill>
                  <a:srgbClr val="FF0000"/>
                </a:solidFill>
                <a:latin typeface="+mn-ea"/>
              </a:rPr>
              <a:t>	</a:t>
            </a:r>
          </a:p>
          <a:p>
            <a:pPr eaLnBrk="1" hangingPunct="1">
              <a:defRPr/>
            </a:pPr>
            <a:endParaRPr lang="zh-CN" altLang="en-US" dirty="0" smtClean="0">
              <a:solidFill>
                <a:srgbClr val="FF0000"/>
              </a:solidFill>
              <a:latin typeface="+mn-ea"/>
            </a:endParaRPr>
          </a:p>
        </p:txBody>
      </p:sp>
    </p:spTree>
    <p:extLst>
      <p:ext uri="{BB962C8B-B14F-4D97-AF65-F5344CB8AC3E}">
        <p14:creationId xmlns:p14="http://schemas.microsoft.com/office/powerpoint/2010/main" val="1260410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7" dur="500"/>
                                        <p:tgtEl>
                                          <p:spTgt spid="3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2" dur="500"/>
                                        <p:tgtEl>
                                          <p:spTgt spid="32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7"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850" y="908051"/>
            <a:ext cx="3683000" cy="4525963"/>
          </a:xfrm>
        </p:spPr>
        <p:txBody>
          <a:bodyPr>
            <a:normAutofit/>
          </a:bodyPr>
          <a:lstStyle/>
          <a:p>
            <a:pPr eaLnBrk="1" hangingPunct="1">
              <a:buFontTx/>
              <a:buNone/>
              <a:defRPr/>
            </a:pPr>
            <a:r>
              <a:rPr lang="en-US" altLang="zh-CN" dirty="0" smtClean="0">
                <a:solidFill>
                  <a:srgbClr val="FF0000"/>
                </a:solidFill>
                <a:latin typeface="+mn-ea"/>
              </a:rPr>
              <a:t>3. </a:t>
            </a:r>
            <a:r>
              <a:rPr lang="zh-CN" altLang="en-US" dirty="0" smtClean="0">
                <a:solidFill>
                  <a:srgbClr val="FF0000"/>
                </a:solidFill>
                <a:latin typeface="+mn-ea"/>
              </a:rPr>
              <a:t>细化所有不能作为复用构件的类</a:t>
            </a:r>
            <a:endParaRPr lang="en-US" altLang="zh-CN" dirty="0" smtClean="0">
              <a:solidFill>
                <a:srgbClr val="FF0000"/>
              </a:solidFill>
              <a:latin typeface="+mn-ea"/>
            </a:endParaRPr>
          </a:p>
          <a:p>
            <a:pPr marL="0" defTabSz="457200">
              <a:buFontTx/>
              <a:buNone/>
              <a:defRPr/>
            </a:pPr>
            <a:r>
              <a:rPr lang="zh-CN" altLang="en-US" dirty="0" smtClean="0">
                <a:solidFill>
                  <a:srgbClr val="FF0000"/>
                </a:solidFill>
                <a:latin typeface="+mn-ea"/>
              </a:rPr>
              <a:t>   </a:t>
            </a:r>
            <a:r>
              <a:rPr lang="zh-CN" altLang="en-US" sz="1800" dirty="0">
                <a:solidFill>
                  <a:srgbClr val="FF0000"/>
                </a:solidFill>
                <a:latin typeface="+mn-ea"/>
              </a:rPr>
              <a:t>（</a:t>
            </a:r>
            <a:r>
              <a:rPr lang="en-US" altLang="zh-CN" sz="1800" dirty="0">
                <a:solidFill>
                  <a:srgbClr val="FF0000"/>
                </a:solidFill>
                <a:latin typeface="+mn-ea"/>
              </a:rPr>
              <a:t>1</a:t>
            </a:r>
            <a:r>
              <a:rPr lang="zh-CN" altLang="en-US" sz="1800" dirty="0">
                <a:solidFill>
                  <a:srgbClr val="FF0000"/>
                </a:solidFill>
                <a:latin typeface="+mn-ea"/>
              </a:rPr>
              <a:t>）说明消息的细节流</a:t>
            </a:r>
            <a:endParaRPr lang="en-US" altLang="zh-CN" sz="1800" dirty="0">
              <a:solidFill>
                <a:srgbClr val="FF0000"/>
              </a:solidFill>
              <a:latin typeface="+mn-ea"/>
            </a:endParaRPr>
          </a:p>
          <a:p>
            <a:pPr eaLnBrk="1" hangingPunct="1">
              <a:buFontTx/>
              <a:buNone/>
              <a:defRPr/>
            </a:pPr>
            <a:r>
              <a:rPr lang="zh-CN" altLang="en-US" dirty="0" smtClean="0">
                <a:latin typeface="+mn-ea"/>
              </a:rPr>
              <a:t>    </a:t>
            </a:r>
            <a:endParaRPr lang="en-US" altLang="zh-CN" sz="2400" dirty="0">
              <a:latin typeface="+mn-ea"/>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3" y="549275"/>
            <a:ext cx="34734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rot="5400000">
            <a:off x="7392194" y="4148932"/>
            <a:ext cx="1079500" cy="36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868863"/>
            <a:ext cx="867568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012025" y="1953419"/>
            <a:ext cx="3849950" cy="2585323"/>
          </a:xfrm>
          <a:prstGeom prst="rect">
            <a:avLst/>
          </a:prstGeom>
        </p:spPr>
        <p:txBody>
          <a:bodyPr wrap="square">
            <a:spAutoFit/>
          </a:bodyPr>
          <a:lstStyle/>
          <a:p>
            <a:pPr>
              <a:defRPr/>
            </a:pPr>
            <a:r>
              <a:rPr lang="zh-CN" altLang="en-US" dirty="0">
                <a:solidFill>
                  <a:srgbClr val="FF0000"/>
                </a:solidFill>
                <a:latin typeface="+mn-ea"/>
              </a:rPr>
              <a:t>（</a:t>
            </a:r>
            <a:r>
              <a:rPr lang="en-US" altLang="zh-CN" dirty="0">
                <a:solidFill>
                  <a:srgbClr val="FF0000"/>
                </a:solidFill>
                <a:latin typeface="+mn-ea"/>
              </a:rPr>
              <a:t>2</a:t>
            </a:r>
            <a:r>
              <a:rPr lang="zh-CN" altLang="en-US" dirty="0" smtClean="0">
                <a:solidFill>
                  <a:srgbClr val="FF0000"/>
                </a:solidFill>
                <a:latin typeface="+mn-ea"/>
              </a:rPr>
              <a:t>）为</a:t>
            </a:r>
            <a:r>
              <a:rPr lang="zh-CN" altLang="en-US" dirty="0">
                <a:solidFill>
                  <a:srgbClr val="FF0000"/>
                </a:solidFill>
                <a:latin typeface="+mn-ea"/>
              </a:rPr>
              <a:t>每个构件确定适当的接口</a:t>
            </a:r>
            <a:endParaRPr lang="en-US" altLang="zh-CN" dirty="0">
              <a:solidFill>
                <a:srgbClr val="FF0000"/>
              </a:solidFill>
              <a:latin typeface="+mn-ea"/>
            </a:endParaRPr>
          </a:p>
          <a:p>
            <a:pPr lvl="1">
              <a:defRPr/>
            </a:pPr>
            <a:r>
              <a:rPr lang="en-US" altLang="zh-CN" dirty="0"/>
              <a:t>UML</a:t>
            </a:r>
            <a:r>
              <a:rPr lang="zh-CN" altLang="en-US" dirty="0"/>
              <a:t>接口是“一组外部课件的（即公共的）操作，接口不包含内部结构、没有属性，没有关联</a:t>
            </a:r>
            <a:r>
              <a:rPr lang="en-US" altLang="zh-CN" dirty="0"/>
              <a:t>……</a:t>
            </a:r>
            <a:r>
              <a:rPr lang="zh-CN" altLang="en-US" dirty="0"/>
              <a:t>”</a:t>
            </a:r>
            <a:endParaRPr lang="en-US" altLang="zh-CN" dirty="0"/>
          </a:p>
          <a:p>
            <a:pPr lvl="1">
              <a:defRPr/>
            </a:pPr>
            <a:r>
              <a:rPr lang="zh-CN" altLang="en-US" dirty="0">
                <a:solidFill>
                  <a:srgbClr val="0070C0"/>
                </a:solidFill>
              </a:rPr>
              <a:t>为设计类定义的接口可以归结为一个或者更多的抽象类</a:t>
            </a:r>
            <a:endParaRPr lang="en-US" altLang="zh-CN" dirty="0">
              <a:solidFill>
                <a:srgbClr val="0070C0"/>
              </a:solidFill>
            </a:endParaRPr>
          </a:p>
          <a:p>
            <a:pPr lvl="1">
              <a:defRPr/>
            </a:pPr>
            <a:r>
              <a:rPr lang="zh-CN" altLang="en-US" dirty="0">
                <a:solidFill>
                  <a:srgbClr val="0070C0"/>
                </a:solidFill>
              </a:rPr>
              <a:t>抽象类中的每个操作接口应该是内聚的</a:t>
            </a:r>
          </a:p>
        </p:txBody>
      </p:sp>
    </p:spTree>
    <p:extLst>
      <p:ext uri="{BB962C8B-B14F-4D97-AF65-F5344CB8AC3E}">
        <p14:creationId xmlns:p14="http://schemas.microsoft.com/office/powerpoint/2010/main" val="2441049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2000" fill="hold"/>
                                        <p:tgtEl>
                                          <p:spTgt spid="5"/>
                                        </p:tgtEl>
                                        <p:attrNameLst>
                                          <p:attrName>ppt_w</p:attrName>
                                        </p:attrNameLst>
                                      </p:cBhvr>
                                      <p:tavLst>
                                        <p:tav tm="0">
                                          <p:val>
                                            <p:strVal val="#ppt_w*0.70"/>
                                          </p:val>
                                        </p:tav>
                                        <p:tav tm="100000">
                                          <p:val>
                                            <p:strVal val="#ppt_w"/>
                                          </p:val>
                                        </p:tav>
                                      </p:tavLst>
                                    </p:anim>
                                    <p:anim calcmode="lin" valueType="num">
                                      <p:cBhvr>
                                        <p:cTn id="11" dur="2000" fill="hold"/>
                                        <p:tgtEl>
                                          <p:spTgt spid="5"/>
                                        </p:tgtEl>
                                        <p:attrNameLst>
                                          <p:attrName>ppt_h</p:attrName>
                                        </p:attrNameLst>
                                      </p:cBhvr>
                                      <p:tavLst>
                                        <p:tav tm="0">
                                          <p:val>
                                            <p:strVal val="#ppt_h"/>
                                          </p:val>
                                        </p:tav>
                                        <p:tav tm="100000">
                                          <p:val>
                                            <p:strVal val="#ppt_h"/>
                                          </p:val>
                                        </p:tav>
                                      </p:tavLst>
                                    </p:anim>
                                    <p:animEffect transition="in" filter="fade">
                                      <p:cBhvr>
                                        <p:cTn id="12" dur="20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
          <p:cNvSpPr>
            <a:spLocks noGrp="1"/>
          </p:cNvSpPr>
          <p:nvPr>
            <p:ph type="title"/>
          </p:nvPr>
        </p:nvSpPr>
        <p:spPr/>
        <p:txBody>
          <a:bodyPr/>
          <a:lstStyle/>
          <a:p>
            <a:pPr eaLnBrk="1" hangingPunct="1">
              <a:defRPr/>
            </a:pPr>
            <a:r>
              <a:rPr lang="en-US" altLang="zh-CN" dirty="0" smtClean="0">
                <a:latin typeface="+mn-ea"/>
                <a:ea typeface="+mn-ea"/>
              </a:rPr>
              <a:t>9.3 </a:t>
            </a:r>
            <a:r>
              <a:rPr lang="zh-CN" altLang="en-US" dirty="0" smtClean="0">
                <a:latin typeface="+mn-ea"/>
                <a:ea typeface="+mn-ea"/>
              </a:rPr>
              <a:t>实施构件级设计（续）</a:t>
            </a:r>
          </a:p>
        </p:txBody>
      </p:sp>
      <p:sp>
        <p:nvSpPr>
          <p:cNvPr id="35843" name="内容占位符 2"/>
          <p:cNvSpPr>
            <a:spLocks noGrp="1"/>
          </p:cNvSpPr>
          <p:nvPr>
            <p:ph idx="1"/>
          </p:nvPr>
        </p:nvSpPr>
        <p:spPr/>
        <p:txBody>
          <a:bodyPr/>
          <a:lstStyle/>
          <a:p>
            <a:pPr eaLnBrk="1" hangingPunct="1">
              <a:buFontTx/>
              <a:buNone/>
              <a:defRPr/>
            </a:pPr>
            <a:r>
              <a:rPr lang="zh-CN" altLang="en-US" dirty="0" smtClean="0">
                <a:solidFill>
                  <a:srgbClr val="FF0000"/>
                </a:solidFill>
                <a:latin typeface="+mn-ea"/>
              </a:rPr>
              <a:t> （</a:t>
            </a:r>
            <a:r>
              <a:rPr lang="en-US" altLang="zh-CN" dirty="0" smtClean="0">
                <a:solidFill>
                  <a:srgbClr val="FF0000"/>
                </a:solidFill>
                <a:latin typeface="+mn-ea"/>
              </a:rPr>
              <a:t>3</a:t>
            </a:r>
            <a:r>
              <a:rPr lang="zh-CN" altLang="en-US" dirty="0" smtClean="0">
                <a:solidFill>
                  <a:srgbClr val="FF0000"/>
                </a:solidFill>
                <a:latin typeface="+mn-ea"/>
              </a:rPr>
              <a:t>）细化属性并定义数据类型和结构</a:t>
            </a:r>
            <a:endParaRPr lang="en-US" altLang="zh-CN" dirty="0" smtClean="0">
              <a:solidFill>
                <a:srgbClr val="FF0000"/>
              </a:solidFill>
              <a:latin typeface="+mn-ea"/>
            </a:endParaRPr>
          </a:p>
          <a:p>
            <a:pPr lvl="1" eaLnBrk="1" hangingPunct="1">
              <a:defRPr/>
            </a:pPr>
            <a:r>
              <a:rPr lang="en-US" altLang="zh-CN" dirty="0" smtClean="0">
                <a:latin typeface="+mn-ea"/>
              </a:rPr>
              <a:t>UML</a:t>
            </a:r>
            <a:r>
              <a:rPr lang="zh-CN" altLang="en-US" dirty="0" smtClean="0">
                <a:latin typeface="+mn-ea"/>
              </a:rPr>
              <a:t>用下面的语法来定义属性的数据类型</a:t>
            </a:r>
            <a:endParaRPr lang="en-US" altLang="zh-CN" dirty="0" smtClean="0">
              <a:latin typeface="+mn-ea"/>
            </a:endParaRPr>
          </a:p>
          <a:p>
            <a:pPr lvl="1" eaLnBrk="1" hangingPunct="1">
              <a:defRPr/>
            </a:pPr>
            <a:endParaRPr lang="en-US" altLang="zh-CN" dirty="0">
              <a:latin typeface="+mn-ea"/>
            </a:endParaRPr>
          </a:p>
          <a:p>
            <a:pPr lvl="1" eaLnBrk="1" hangingPunct="1">
              <a:defRPr/>
            </a:pPr>
            <a:endParaRPr lang="en-US" altLang="zh-CN" dirty="0" smtClean="0">
              <a:latin typeface="+mn-ea"/>
            </a:endParaRPr>
          </a:p>
          <a:p>
            <a:pPr lvl="1" eaLnBrk="1" hangingPunct="1">
              <a:defRPr/>
            </a:pPr>
            <a:endParaRPr lang="en-US" altLang="zh-CN" dirty="0">
              <a:latin typeface="+mn-ea"/>
            </a:endParaRPr>
          </a:p>
          <a:p>
            <a:pPr lvl="1" eaLnBrk="1" hangingPunct="1">
              <a:defRPr/>
            </a:pPr>
            <a:endParaRPr lang="en-US" altLang="zh-CN" dirty="0" smtClean="0">
              <a:latin typeface="+mn-ea"/>
            </a:endParaRPr>
          </a:p>
          <a:p>
            <a:pPr marL="0" indent="0">
              <a:buNone/>
              <a:defRPr/>
            </a:pPr>
            <a:r>
              <a:rPr lang="zh-CN" altLang="en-US" dirty="0" smtClean="0">
                <a:solidFill>
                  <a:srgbClr val="FF0000"/>
                </a:solidFill>
                <a:latin typeface="+mn-ea"/>
              </a:rPr>
              <a:t>（</a:t>
            </a:r>
            <a:r>
              <a:rPr lang="en-US" altLang="zh-CN" dirty="0">
                <a:solidFill>
                  <a:srgbClr val="FF0000"/>
                </a:solidFill>
                <a:latin typeface="+mn-ea"/>
              </a:rPr>
              <a:t>4</a:t>
            </a:r>
            <a:r>
              <a:rPr lang="zh-CN" altLang="en-US" dirty="0">
                <a:solidFill>
                  <a:srgbClr val="FF0000"/>
                </a:solidFill>
                <a:latin typeface="+mn-ea"/>
              </a:rPr>
              <a:t>）描述每个操作中的处理</a:t>
            </a:r>
            <a:endParaRPr lang="en-US" altLang="zh-CN" dirty="0">
              <a:solidFill>
                <a:srgbClr val="FF0000"/>
              </a:solidFill>
              <a:latin typeface="+mn-ea"/>
            </a:endParaRPr>
          </a:p>
          <a:p>
            <a:pPr lvl="1">
              <a:defRPr/>
            </a:pPr>
            <a:r>
              <a:rPr lang="zh-CN" altLang="en-US" dirty="0">
                <a:solidFill>
                  <a:srgbClr val="FF0000"/>
                </a:solidFill>
                <a:latin typeface="+mn-ea"/>
              </a:rPr>
              <a:t>采用如下方式进行扩展：</a:t>
            </a:r>
            <a:endParaRPr lang="en-US" altLang="zh-CN" dirty="0">
              <a:solidFill>
                <a:srgbClr val="FF0000"/>
              </a:solidFill>
              <a:latin typeface="+mn-ea"/>
            </a:endParaRPr>
          </a:p>
          <a:p>
            <a:pPr lvl="1" eaLnBrk="1" hangingPunct="1">
              <a:defRPr/>
            </a:pPr>
            <a:endParaRPr lang="en-US" altLang="zh-CN" dirty="0">
              <a:latin typeface="+mn-ea"/>
            </a:endParaRPr>
          </a:p>
          <a:p>
            <a:pPr lvl="1" eaLnBrk="1" hangingPunct="1">
              <a:defRPr/>
            </a:pPr>
            <a:endParaRPr lang="en-US" altLang="zh-CN" dirty="0" smtClean="0">
              <a:latin typeface="+mn-ea"/>
            </a:endParaRPr>
          </a:p>
          <a:p>
            <a:pPr lvl="1" eaLnBrk="1" hangingPunct="1">
              <a:defRPr/>
            </a:pPr>
            <a:endParaRPr lang="en-US" altLang="zh-CN" dirty="0" smtClean="0">
              <a:latin typeface="+mn-ea"/>
            </a:endParaRPr>
          </a:p>
          <a:p>
            <a:pPr lvl="1" eaLnBrk="1" hangingPunct="1">
              <a:defRPr/>
            </a:pPr>
            <a:endParaRPr lang="en-US" altLang="zh-CN" dirty="0" smtClean="0">
              <a:latin typeface="+mn-ea"/>
            </a:endParaRPr>
          </a:p>
          <a:p>
            <a:pPr lvl="1" eaLnBrk="1" hangingPunct="1">
              <a:buFontTx/>
              <a:buNone/>
              <a:defRPr/>
            </a:pPr>
            <a:endParaRPr lang="en-US" altLang="zh-CN" dirty="0" smtClean="0">
              <a:latin typeface="+mn-ea"/>
            </a:endParaRPr>
          </a:p>
        </p:txBody>
      </p:sp>
      <p:pic>
        <p:nvPicPr>
          <p:cNvPr id="419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364" y="3084514"/>
            <a:ext cx="840263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4"/>
          <p:cNvPicPr>
            <a:picLocks noChangeAspect="1" noChangeArrowheads="1"/>
          </p:cNvPicPr>
          <p:nvPr/>
        </p:nvPicPr>
        <p:blipFill>
          <a:blip r:embed="rId3">
            <a:extLst>
              <a:ext uri="{28A0092B-C50C-407E-A947-70E740481C1C}">
                <a14:useLocalDpi xmlns:a14="http://schemas.microsoft.com/office/drawing/2010/main" val="0"/>
              </a:ext>
            </a:extLst>
          </a:blip>
          <a:srcRect b="27274"/>
          <a:stretch>
            <a:fillRect/>
          </a:stretch>
        </p:blipFill>
        <p:spPr bwMode="auto">
          <a:xfrm>
            <a:off x="2239964" y="4002089"/>
            <a:ext cx="84280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64" y="5502278"/>
            <a:ext cx="8285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2282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defRPr/>
            </a:pPr>
            <a:r>
              <a:rPr lang="en-US" altLang="zh-CN" dirty="0" smtClean="0">
                <a:latin typeface="+mn-ea"/>
                <a:ea typeface="+mn-ea"/>
              </a:rPr>
              <a:t>9.3 </a:t>
            </a:r>
            <a:r>
              <a:rPr lang="zh-CN" altLang="en-US" dirty="0" smtClean="0">
                <a:latin typeface="+mn-ea"/>
                <a:ea typeface="+mn-ea"/>
              </a:rPr>
              <a:t>实施构件级设计（续）</a:t>
            </a:r>
          </a:p>
        </p:txBody>
      </p:sp>
      <p:sp>
        <p:nvSpPr>
          <p:cNvPr id="40963" name="内容占位符 2"/>
          <p:cNvSpPr>
            <a:spLocks noGrp="1"/>
          </p:cNvSpPr>
          <p:nvPr>
            <p:ph idx="1"/>
          </p:nvPr>
        </p:nvSpPr>
        <p:spPr>
          <a:xfrm>
            <a:off x="1524000" y="1268413"/>
            <a:ext cx="4356100" cy="4525962"/>
          </a:xfrm>
        </p:spPr>
        <p:txBody>
          <a:bodyPr/>
          <a:lstStyle/>
          <a:p>
            <a:pPr eaLnBrk="1" hangingPunct="1">
              <a:buFontTx/>
              <a:buNone/>
              <a:defRPr/>
            </a:pPr>
            <a:r>
              <a:rPr lang="en-US" altLang="zh-CN" dirty="0" smtClean="0">
                <a:solidFill>
                  <a:srgbClr val="FF0000"/>
                </a:solidFill>
                <a:latin typeface="+mn-ea"/>
              </a:rPr>
              <a:t>6. </a:t>
            </a:r>
            <a:r>
              <a:rPr lang="zh-CN" altLang="en-US" dirty="0" smtClean="0">
                <a:solidFill>
                  <a:srgbClr val="FF0000"/>
                </a:solidFill>
                <a:latin typeface="+mn-ea"/>
              </a:rPr>
              <a:t>细化部署图</a:t>
            </a:r>
            <a:endParaRPr lang="en-US" altLang="zh-CN" dirty="0" smtClean="0">
              <a:solidFill>
                <a:srgbClr val="FF0000"/>
              </a:solidFill>
              <a:latin typeface="+mn-ea"/>
            </a:endParaRPr>
          </a:p>
          <a:p>
            <a:pPr lvl="1" eaLnBrk="1" hangingPunct="1">
              <a:defRPr/>
            </a:pPr>
            <a:r>
              <a:rPr lang="zh-CN" altLang="en-US" dirty="0" smtClean="0">
                <a:latin typeface="+mn-ea"/>
              </a:rPr>
              <a:t>表示主要构件包的位置</a:t>
            </a:r>
            <a:endParaRPr lang="en-US" altLang="zh-CN" dirty="0" smtClean="0">
              <a:latin typeface="+mn-ea"/>
            </a:endParaRPr>
          </a:p>
          <a:p>
            <a:pPr lvl="1" eaLnBrk="1" hangingPunct="1">
              <a:defRPr/>
            </a:pPr>
            <a:r>
              <a:rPr lang="zh-CN" altLang="en-US" dirty="0" smtClean="0">
                <a:latin typeface="+mn-ea"/>
              </a:rPr>
              <a:t>某些情况下，部署图在这个时候被细化为实例形式</a:t>
            </a:r>
            <a:endParaRPr lang="en-US" altLang="zh-CN" dirty="0" smtClean="0">
              <a:latin typeface="+mn-ea"/>
            </a:endParaRPr>
          </a:p>
          <a:p>
            <a:pPr marL="0" indent="0">
              <a:buNone/>
              <a:defRPr/>
            </a:pPr>
            <a:r>
              <a:rPr lang="en-US" altLang="zh-CN" dirty="0">
                <a:solidFill>
                  <a:srgbClr val="FF0000"/>
                </a:solidFill>
                <a:latin typeface="+mn-ea"/>
                <a:ea typeface="宋体" charset="-122"/>
              </a:rPr>
              <a:t>7. </a:t>
            </a:r>
            <a:r>
              <a:rPr lang="zh-CN" altLang="en-US" dirty="0">
                <a:solidFill>
                  <a:srgbClr val="FF0000"/>
                </a:solidFill>
                <a:latin typeface="+mn-ea"/>
                <a:ea typeface="宋体" charset="-122"/>
              </a:rPr>
              <a:t>反省和检查现有的设计</a:t>
            </a:r>
            <a:endParaRPr lang="en-US" altLang="zh-CN" dirty="0">
              <a:solidFill>
                <a:srgbClr val="FF0000"/>
              </a:solidFill>
              <a:latin typeface="+mn-ea"/>
              <a:ea typeface="宋体" charset="-122"/>
            </a:endParaRPr>
          </a:p>
          <a:p>
            <a:pPr eaLnBrk="1" hangingPunct="1">
              <a:defRPr/>
            </a:pPr>
            <a:endParaRPr lang="zh-CN" altLang="en-US" dirty="0" smtClean="0">
              <a:latin typeface="+mn-ea"/>
            </a:endParaRPr>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950" y="1557338"/>
            <a:ext cx="49720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6591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第九章</a:t>
            </a:r>
          </a:p>
        </p:txBody>
      </p:sp>
      <p:sp>
        <p:nvSpPr>
          <p:cNvPr id="3" name="内容占位符 2"/>
          <p:cNvSpPr>
            <a:spLocks noGrp="1"/>
          </p:cNvSpPr>
          <p:nvPr>
            <p:ph idx="1"/>
          </p:nvPr>
        </p:nvSpPr>
        <p:spPr>
          <a:xfrm>
            <a:off x="1371600" y="2286000"/>
            <a:ext cx="5464206" cy="3581400"/>
          </a:xfrm>
        </p:spPr>
        <p:txBody>
          <a:bodyPr>
            <a:normAutofit/>
          </a:bodyPr>
          <a:lstStyle/>
          <a:p>
            <a:r>
              <a:rPr lang="zh-CN" altLang="zh-CN" sz="2400" b="1" dirty="0"/>
              <a:t>简述实施构件级设计的步骤</a:t>
            </a:r>
            <a:r>
              <a:rPr lang="zh-CN" altLang="zh-CN" sz="2400" b="1" dirty="0" smtClean="0"/>
              <a:t>。</a:t>
            </a:r>
            <a:endParaRPr lang="en-US" altLang="zh-CN" sz="2400" b="1" dirty="0" smtClean="0"/>
          </a:p>
          <a:p>
            <a:r>
              <a:rPr lang="zh-CN" altLang="en-US" sz="2100" dirty="0"/>
              <a:t>答：</a:t>
            </a:r>
            <a:r>
              <a:rPr lang="en-US" altLang="zh-CN" dirty="0"/>
              <a:t>1. </a:t>
            </a:r>
            <a:r>
              <a:rPr lang="zh-CN" altLang="zh-CN" dirty="0"/>
              <a:t>标识出所有与问题域相对应的类</a:t>
            </a:r>
          </a:p>
          <a:p>
            <a:pPr marL="0" indent="0">
              <a:buNone/>
            </a:pPr>
            <a:r>
              <a:rPr lang="en-US" altLang="zh-CN" dirty="0" smtClean="0"/>
              <a:t>	2</a:t>
            </a:r>
            <a:r>
              <a:rPr lang="en-US" altLang="zh-CN" dirty="0"/>
              <a:t>. </a:t>
            </a:r>
            <a:r>
              <a:rPr lang="zh-CN" altLang="zh-CN" dirty="0"/>
              <a:t>确定所有与基础设施域相对应的</a:t>
            </a:r>
            <a:r>
              <a:rPr lang="zh-CN" altLang="zh-CN" dirty="0" smtClean="0"/>
              <a:t>类</a:t>
            </a:r>
            <a:endParaRPr lang="en-US" altLang="zh-CN" dirty="0" smtClean="0"/>
          </a:p>
          <a:p>
            <a:pPr marL="0" indent="0">
              <a:buNone/>
            </a:pPr>
            <a:r>
              <a:rPr lang="en-US" altLang="zh-CN" dirty="0" smtClean="0"/>
              <a:t>	3</a:t>
            </a:r>
            <a:r>
              <a:rPr lang="en-US" altLang="zh-CN" dirty="0"/>
              <a:t>. </a:t>
            </a:r>
            <a:r>
              <a:rPr lang="zh-CN" altLang="zh-CN" dirty="0"/>
              <a:t>细化所有不能作为复用构件的类</a:t>
            </a:r>
          </a:p>
          <a:p>
            <a:pPr marL="987552" lvl="2" indent="0">
              <a:buNone/>
            </a:pPr>
            <a:r>
              <a:rPr lang="zh-CN" altLang="zh-CN" dirty="0" smtClean="0"/>
              <a:t>（</a:t>
            </a:r>
            <a:r>
              <a:rPr lang="en-US" altLang="zh-CN" dirty="0"/>
              <a:t>1</a:t>
            </a:r>
            <a:r>
              <a:rPr lang="zh-CN" altLang="zh-CN" dirty="0"/>
              <a:t>）说明消息的细节流</a:t>
            </a:r>
          </a:p>
          <a:p>
            <a:pPr marL="987552" lvl="2" indent="0">
              <a:buNone/>
            </a:pPr>
            <a:r>
              <a:rPr lang="zh-CN" altLang="zh-CN" dirty="0"/>
              <a:t>（</a:t>
            </a:r>
            <a:r>
              <a:rPr lang="en-US" altLang="zh-CN" dirty="0"/>
              <a:t>2</a:t>
            </a:r>
            <a:r>
              <a:rPr lang="zh-CN" altLang="zh-CN" dirty="0"/>
              <a:t>）为每个构件确定适当的接口</a:t>
            </a:r>
          </a:p>
          <a:p>
            <a:pPr marL="987552" lvl="2" indent="0">
              <a:buNone/>
            </a:pPr>
            <a:r>
              <a:rPr lang="zh-CN" altLang="zh-CN" dirty="0"/>
              <a:t>（</a:t>
            </a:r>
            <a:r>
              <a:rPr lang="en-US" altLang="zh-CN" dirty="0"/>
              <a:t>3</a:t>
            </a:r>
            <a:r>
              <a:rPr lang="zh-CN" altLang="zh-CN" dirty="0"/>
              <a:t>）细化属性并定义数据类型和结构</a:t>
            </a:r>
          </a:p>
          <a:p>
            <a:pPr marL="987552" lvl="2" indent="0">
              <a:buNone/>
            </a:pPr>
            <a:r>
              <a:rPr lang="zh-CN" altLang="zh-CN" dirty="0"/>
              <a:t>（</a:t>
            </a:r>
            <a:r>
              <a:rPr lang="en-US" altLang="zh-CN" dirty="0"/>
              <a:t>4</a:t>
            </a:r>
            <a:r>
              <a:rPr lang="zh-CN" altLang="zh-CN" dirty="0"/>
              <a:t>）描述每个操作中的处理</a:t>
            </a:r>
          </a:p>
          <a:p>
            <a:endParaRPr lang="zh-CN" altLang="en-US" sz="2800" dirty="0"/>
          </a:p>
        </p:txBody>
      </p:sp>
      <p:sp>
        <p:nvSpPr>
          <p:cNvPr id="4" name="内容占位符 2"/>
          <p:cNvSpPr txBox="1">
            <a:spLocks/>
          </p:cNvSpPr>
          <p:nvPr/>
        </p:nvSpPr>
        <p:spPr>
          <a:xfrm>
            <a:off x="6835806" y="2748749"/>
            <a:ext cx="5464206"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dirty="0"/>
              <a:t>4. </a:t>
            </a:r>
            <a:r>
              <a:rPr lang="zh-CN" altLang="zh-CN" dirty="0"/>
              <a:t>说明持久数据源（数据库或文件）等相关类</a:t>
            </a:r>
          </a:p>
          <a:p>
            <a:pPr marL="0" indent="0">
              <a:buNone/>
            </a:pPr>
            <a:r>
              <a:rPr lang="en-US" altLang="zh-CN" dirty="0"/>
              <a:t>5. </a:t>
            </a:r>
            <a:r>
              <a:rPr lang="zh-CN" altLang="zh-CN" dirty="0"/>
              <a:t>开发并细化类的行为表示</a:t>
            </a:r>
          </a:p>
          <a:p>
            <a:pPr marL="0" indent="0">
              <a:buNone/>
            </a:pPr>
            <a:r>
              <a:rPr lang="en-US" altLang="zh-CN" dirty="0"/>
              <a:t>6. </a:t>
            </a:r>
            <a:r>
              <a:rPr lang="zh-CN" altLang="zh-CN" dirty="0"/>
              <a:t>细化部署</a:t>
            </a:r>
            <a:r>
              <a:rPr lang="zh-CN" altLang="zh-CN" dirty="0" smtClean="0"/>
              <a:t>图</a:t>
            </a:r>
            <a:endParaRPr lang="en-US" altLang="zh-CN" dirty="0" smtClean="0"/>
          </a:p>
          <a:p>
            <a:pPr marL="0" indent="0">
              <a:buNone/>
            </a:pPr>
            <a:r>
              <a:rPr lang="en-US" altLang="zh-CN" dirty="0" smtClean="0"/>
              <a:t>7</a:t>
            </a:r>
            <a:r>
              <a:rPr lang="en-US" altLang="zh-CN" dirty="0"/>
              <a:t>. </a:t>
            </a:r>
            <a:r>
              <a:rPr lang="zh-CN" altLang="zh-CN" dirty="0"/>
              <a:t>反省和检查现有的设计</a:t>
            </a:r>
          </a:p>
          <a:p>
            <a:endParaRPr lang="zh-CN" altLang="en-US" sz="2800" dirty="0"/>
          </a:p>
        </p:txBody>
      </p:sp>
    </p:spTree>
    <p:extLst>
      <p:ext uri="{BB962C8B-B14F-4D97-AF65-F5344CB8AC3E}">
        <p14:creationId xmlns:p14="http://schemas.microsoft.com/office/powerpoint/2010/main" val="3211773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第十三章</a:t>
            </a:r>
            <a:endParaRPr lang="zh-CN" altLang="en-US" dirty="0"/>
          </a:p>
        </p:txBody>
      </p:sp>
    </p:spTree>
    <p:extLst>
      <p:ext uri="{BB962C8B-B14F-4D97-AF65-F5344CB8AC3E}">
        <p14:creationId xmlns:p14="http://schemas.microsoft.com/office/powerpoint/2010/main" val="1709514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zh-CN" altLang="en-US" dirty="0"/>
              <a:t>十三章</a:t>
            </a:r>
          </a:p>
        </p:txBody>
      </p:sp>
      <p:sp>
        <p:nvSpPr>
          <p:cNvPr id="3" name="内容占位符 2"/>
          <p:cNvSpPr>
            <a:spLocks noGrp="1"/>
          </p:cNvSpPr>
          <p:nvPr>
            <p:ph idx="1"/>
          </p:nvPr>
        </p:nvSpPr>
        <p:spPr/>
        <p:txBody>
          <a:bodyPr/>
          <a:lstStyle/>
          <a:p>
            <a:r>
              <a:rPr lang="zh-CN" altLang="zh-CN" sz="2400" b="1" dirty="0" smtClean="0"/>
              <a:t>为什么</a:t>
            </a:r>
            <a:r>
              <a:rPr lang="zh-CN" altLang="zh-CN" sz="2400" b="1" dirty="0"/>
              <a:t>软件工程小组和独立的软件质量保证小组之间的关系经常是紧张的？这种紧张关系是否是正常的？ </a:t>
            </a:r>
          </a:p>
          <a:p>
            <a:endParaRPr lang="zh-CN" altLang="en-US" dirty="0"/>
          </a:p>
        </p:txBody>
      </p:sp>
    </p:spTree>
    <p:extLst>
      <p:ext uri="{BB962C8B-B14F-4D97-AF65-F5344CB8AC3E}">
        <p14:creationId xmlns:p14="http://schemas.microsoft.com/office/powerpoint/2010/main" val="305510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0DB55587-F055-6B4B-9C90-810770017BC8}"/>
              </a:ext>
            </a:extLst>
          </p:cNvPr>
          <p:cNvSpPr>
            <a:spLocks noGrp="1"/>
          </p:cNvSpPr>
          <p:nvPr>
            <p:ph type="title"/>
          </p:nvPr>
        </p:nvSpPr>
        <p:spPr/>
        <p:txBody>
          <a:bodyPr/>
          <a:lstStyle/>
          <a:p>
            <a:pPr eaLnBrk="1" hangingPunct="1"/>
            <a:r>
              <a:rPr lang="en-US" altLang="zh-CN" dirty="0"/>
              <a:t>4.1 </a:t>
            </a:r>
            <a:r>
              <a:rPr lang="zh-CN" altLang="en-US" dirty="0"/>
              <a:t>需求工程</a:t>
            </a:r>
          </a:p>
        </p:txBody>
      </p:sp>
      <p:sp>
        <p:nvSpPr>
          <p:cNvPr id="19459" name="内容占位符 2">
            <a:extLst>
              <a:ext uri="{FF2B5EF4-FFF2-40B4-BE49-F238E27FC236}">
                <a16:creationId xmlns:a16="http://schemas.microsoft.com/office/drawing/2014/main" id="{87B9139D-F1A9-384A-B597-F335C3F9C626}"/>
              </a:ext>
            </a:extLst>
          </p:cNvPr>
          <p:cNvSpPr>
            <a:spLocks noGrp="1"/>
          </p:cNvSpPr>
          <p:nvPr>
            <p:ph idx="1"/>
          </p:nvPr>
        </p:nvSpPr>
        <p:spPr/>
        <p:txBody>
          <a:bodyPr/>
          <a:lstStyle/>
          <a:p>
            <a:pPr>
              <a:lnSpc>
                <a:spcPts val="4000"/>
              </a:lnSpc>
            </a:pPr>
            <a:r>
              <a:rPr lang="en-US" altLang="zh-CN" sz="2800" b="1" dirty="0"/>
              <a:t>1. </a:t>
            </a:r>
            <a:r>
              <a:rPr lang="zh-CN" altLang="en-US" sz="2800" b="1" dirty="0"/>
              <a:t>起始：</a:t>
            </a:r>
            <a:endParaRPr lang="en-US" altLang="zh-CN" sz="2800" b="1" dirty="0"/>
          </a:p>
          <a:p>
            <a:pPr lvl="1">
              <a:lnSpc>
                <a:spcPts val="4000"/>
              </a:lnSpc>
            </a:pPr>
            <a:r>
              <a:rPr lang="zh-CN" altLang="en-US" sz="2400" i="0" dirty="0"/>
              <a:t>软件工程是询问一些似乎与项目</a:t>
            </a:r>
            <a:r>
              <a:rPr lang="zh-CN" altLang="en-US" sz="2400" i="0" dirty="0">
                <a:solidFill>
                  <a:srgbClr val="FF0000"/>
                </a:solidFill>
              </a:rPr>
              <a:t>无直接关系</a:t>
            </a:r>
            <a:r>
              <a:rPr lang="zh-CN" altLang="en-US" sz="2400" i="0" dirty="0"/>
              <a:t>的问题</a:t>
            </a:r>
            <a:endParaRPr lang="en-US" altLang="zh-CN" sz="2400" i="0" dirty="0"/>
          </a:p>
          <a:p>
            <a:pPr lvl="1">
              <a:lnSpc>
                <a:spcPts val="4000"/>
              </a:lnSpc>
            </a:pPr>
            <a:r>
              <a:rPr lang="zh-CN" altLang="en-US" sz="2400" i="0" dirty="0"/>
              <a:t>泛谈起始，有各种各样的情况</a:t>
            </a:r>
            <a:endParaRPr lang="en-US" altLang="zh-CN" sz="2400" i="0" dirty="0"/>
          </a:p>
          <a:p>
            <a:pPr lvl="1">
              <a:lnSpc>
                <a:spcPts val="4000"/>
              </a:lnSpc>
            </a:pPr>
            <a:r>
              <a:rPr lang="zh-CN" altLang="en-US" sz="2400" i="0" dirty="0"/>
              <a:t>目的是对问题、方案需求方、期望方案的本质、客户和开发人员之间初步的交流和合作的效果建立基本的谅解</a:t>
            </a:r>
          </a:p>
        </p:txBody>
      </p:sp>
    </p:spTree>
    <p:extLst>
      <p:ext uri="{BB962C8B-B14F-4D97-AF65-F5344CB8AC3E}">
        <p14:creationId xmlns:p14="http://schemas.microsoft.com/office/powerpoint/2010/main" val="3927011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z="3800" b="1"/>
              <a:t>13.1</a:t>
            </a:r>
            <a:r>
              <a:rPr lang="zh-CN" altLang="en-US" sz="3800" b="1"/>
              <a:t>什么是软件质量保证（</a:t>
            </a:r>
            <a:r>
              <a:rPr lang="en-US" altLang="zh-CN" sz="3800" b="1"/>
              <a:t>SQA</a:t>
            </a:r>
            <a:r>
              <a:rPr lang="zh-CN" altLang="en-US" sz="3800" b="1"/>
              <a:t>）</a:t>
            </a:r>
          </a:p>
        </p:txBody>
      </p:sp>
      <p:sp>
        <p:nvSpPr>
          <p:cNvPr id="9219" name="内容占位符 2"/>
          <p:cNvSpPr>
            <a:spLocks noGrp="1"/>
          </p:cNvSpPr>
          <p:nvPr>
            <p:ph idx="1"/>
          </p:nvPr>
        </p:nvSpPr>
        <p:spPr/>
        <p:txBody>
          <a:bodyPr/>
          <a:lstStyle/>
          <a:p>
            <a:r>
              <a:rPr lang="zh-CN" altLang="en-US" sz="2400"/>
              <a:t>是适用于整个软件过程的一种普适性活动</a:t>
            </a:r>
            <a:endParaRPr lang="en-US" altLang="zh-CN" sz="2400"/>
          </a:p>
          <a:p>
            <a:r>
              <a:rPr lang="zh-CN" altLang="en-US" sz="2400"/>
              <a:t>是为了保证软件高质量而必需的“有计划的、系统化的行动模式”</a:t>
            </a:r>
            <a:endParaRPr lang="en-US" altLang="zh-CN" sz="2400"/>
          </a:p>
          <a:p>
            <a:r>
              <a:rPr lang="zh-CN" altLang="en-US" sz="2400"/>
              <a:t>各个参与者都对软件质量负有责任</a:t>
            </a:r>
            <a:r>
              <a:rPr lang="en-US" altLang="zh-CN" sz="2400"/>
              <a:t>—</a:t>
            </a:r>
            <a:r>
              <a:rPr lang="zh-CN" altLang="en-US" sz="2400"/>
              <a:t>包括软件工程师、项目管理者、客户、销售人员和</a:t>
            </a:r>
            <a:r>
              <a:rPr lang="en-US" altLang="zh-CN" sz="2400"/>
              <a:t>SQA</a:t>
            </a:r>
            <a:r>
              <a:rPr lang="zh-CN" altLang="en-US" sz="2400"/>
              <a:t>小组成员。</a:t>
            </a:r>
            <a:endParaRPr lang="en-US" altLang="zh-CN" sz="2400"/>
          </a:p>
          <a:p>
            <a:r>
              <a:rPr lang="en-US" altLang="zh-CN" sz="2400"/>
              <a:t>SQA</a:t>
            </a:r>
            <a:r>
              <a:rPr lang="zh-CN" altLang="en-US" sz="2400"/>
              <a:t>小组充当客户在公司内部的代表，也就是说</a:t>
            </a:r>
            <a:r>
              <a:rPr lang="en-US" altLang="zh-CN" sz="2400"/>
              <a:t>SQA</a:t>
            </a:r>
            <a:r>
              <a:rPr lang="zh-CN" altLang="en-US" sz="2400"/>
              <a:t>小组成员必须从</a:t>
            </a:r>
            <a:r>
              <a:rPr lang="zh-CN" altLang="en-US" sz="2400">
                <a:solidFill>
                  <a:srgbClr val="FF0000"/>
                </a:solidFill>
              </a:rPr>
              <a:t>客户</a:t>
            </a:r>
            <a:r>
              <a:rPr lang="zh-CN" altLang="en-US" sz="2400"/>
              <a:t>的角度来审查软件。</a:t>
            </a:r>
          </a:p>
        </p:txBody>
      </p:sp>
    </p:spTree>
    <p:extLst>
      <p:ext uri="{BB962C8B-B14F-4D97-AF65-F5344CB8AC3E}">
        <p14:creationId xmlns:p14="http://schemas.microsoft.com/office/powerpoint/2010/main" val="4091671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p:cNvSpPr>
            <a:spLocks noGrp="1"/>
          </p:cNvSpPr>
          <p:nvPr>
            <p:ph type="title"/>
          </p:nvPr>
        </p:nvSpPr>
        <p:spPr/>
        <p:txBody>
          <a:bodyPr/>
          <a:lstStyle/>
          <a:p>
            <a:r>
              <a:rPr lang="en-US" altLang="zh-CN" smtClean="0"/>
              <a:t>13.1</a:t>
            </a:r>
            <a:r>
              <a:rPr lang="zh-CN" altLang="en-US" smtClean="0"/>
              <a:t>什么是软件质量保证（续）</a:t>
            </a:r>
          </a:p>
        </p:txBody>
      </p:sp>
      <p:sp>
        <p:nvSpPr>
          <p:cNvPr id="10243" name="内容占位符 2"/>
          <p:cNvSpPr>
            <a:spLocks noGrp="1"/>
          </p:cNvSpPr>
          <p:nvPr>
            <p:ph idx="1"/>
          </p:nvPr>
        </p:nvSpPr>
        <p:spPr/>
        <p:txBody>
          <a:bodyPr>
            <a:normAutofit/>
          </a:bodyPr>
          <a:lstStyle/>
          <a:p>
            <a:r>
              <a:rPr lang="zh-CN" altLang="en-US" sz="2800" dirty="0"/>
              <a:t>软件质量保证</a:t>
            </a:r>
            <a:r>
              <a:rPr lang="en-US" altLang="zh-CN" sz="2800" dirty="0"/>
              <a:t>(SQA)</a:t>
            </a:r>
            <a:r>
              <a:rPr lang="zh-CN" altLang="en-US" sz="2800" dirty="0"/>
              <a:t>包括</a:t>
            </a:r>
            <a:r>
              <a:rPr lang="en-US" altLang="zh-CN" sz="2800" dirty="0" smtClean="0"/>
              <a:t>:</a:t>
            </a:r>
          </a:p>
          <a:p>
            <a:pPr lvl="1"/>
            <a:r>
              <a:rPr lang="en-US" altLang="zh-CN" sz="2400" i="0" dirty="0" smtClean="0"/>
              <a:t>(</a:t>
            </a:r>
            <a:r>
              <a:rPr lang="en-US" altLang="zh-CN" sz="2400" i="0" dirty="0"/>
              <a:t>1)SQA</a:t>
            </a:r>
            <a:r>
              <a:rPr lang="zh-CN" altLang="en-US" sz="2400" i="0" dirty="0" smtClean="0"/>
              <a:t>过程</a:t>
            </a:r>
            <a:endParaRPr lang="en-US" altLang="zh-CN" sz="2400" i="0" dirty="0" smtClean="0"/>
          </a:p>
          <a:p>
            <a:pPr lvl="1"/>
            <a:r>
              <a:rPr lang="en-US" altLang="zh-CN" sz="2400" i="0" dirty="0" smtClean="0"/>
              <a:t>(</a:t>
            </a:r>
            <a:r>
              <a:rPr lang="en-US" altLang="zh-CN" sz="2400" i="0" dirty="0"/>
              <a:t>2)</a:t>
            </a:r>
            <a:r>
              <a:rPr lang="zh-CN" altLang="en-US" sz="2400" i="0" dirty="0"/>
              <a:t>具体的质量保证和质量控制任务（包括技术评审和多层次测试策略</a:t>
            </a:r>
            <a:r>
              <a:rPr lang="zh-CN" altLang="en-US" sz="2400" i="0" dirty="0" smtClean="0"/>
              <a:t>）</a:t>
            </a:r>
            <a:endParaRPr lang="en-US" altLang="zh-CN" sz="2400" i="0" dirty="0" smtClean="0"/>
          </a:p>
          <a:p>
            <a:pPr lvl="1"/>
            <a:r>
              <a:rPr lang="en-US" altLang="zh-CN" sz="2400" i="0" dirty="0" smtClean="0"/>
              <a:t>(</a:t>
            </a:r>
            <a:r>
              <a:rPr lang="en-US" altLang="zh-CN" sz="2400" i="0" dirty="0"/>
              <a:t>3)</a:t>
            </a:r>
            <a:r>
              <a:rPr lang="zh-CN" altLang="en-US" sz="2400" i="0" dirty="0"/>
              <a:t>有效的软件工程实践（方法和工具</a:t>
            </a:r>
            <a:r>
              <a:rPr lang="zh-CN" altLang="en-US" sz="2400" i="0" dirty="0" smtClean="0"/>
              <a:t>）</a:t>
            </a:r>
            <a:endParaRPr lang="en-US" altLang="zh-CN" sz="2400" i="0" dirty="0" smtClean="0"/>
          </a:p>
          <a:p>
            <a:pPr lvl="1"/>
            <a:r>
              <a:rPr lang="en-US" altLang="zh-CN" sz="2400" i="0" dirty="0" smtClean="0"/>
              <a:t>(</a:t>
            </a:r>
            <a:r>
              <a:rPr lang="en-US" altLang="zh-CN" sz="2400" i="0" dirty="0"/>
              <a:t>4)</a:t>
            </a:r>
            <a:r>
              <a:rPr lang="zh-CN" altLang="en-US" sz="2400" i="0" dirty="0"/>
              <a:t>对所有软件工作产品及其变更的</a:t>
            </a:r>
            <a:r>
              <a:rPr lang="zh-CN" altLang="en-US" sz="2400" i="0" dirty="0" smtClean="0"/>
              <a:t>控制</a:t>
            </a:r>
            <a:endParaRPr lang="en-US" altLang="zh-CN" sz="2400" i="0" dirty="0" smtClean="0"/>
          </a:p>
          <a:p>
            <a:pPr lvl="1"/>
            <a:r>
              <a:rPr lang="en-US" altLang="zh-CN" sz="2400" i="0" dirty="0" smtClean="0"/>
              <a:t>(</a:t>
            </a:r>
            <a:r>
              <a:rPr lang="en-US" altLang="zh-CN" sz="2400" i="0" dirty="0"/>
              <a:t>5)</a:t>
            </a:r>
            <a:r>
              <a:rPr lang="zh-CN" altLang="en-US" sz="2400" i="0" dirty="0"/>
              <a:t>保证符合软件开发标准的</a:t>
            </a:r>
            <a:r>
              <a:rPr lang="zh-CN" altLang="en-US" sz="2400" i="0" dirty="0" smtClean="0"/>
              <a:t>规程</a:t>
            </a:r>
            <a:endParaRPr lang="en-US" altLang="zh-CN" sz="2400" i="0" dirty="0"/>
          </a:p>
          <a:p>
            <a:pPr lvl="1"/>
            <a:r>
              <a:rPr lang="en-US" altLang="zh-CN" sz="2400" i="0" dirty="0" smtClean="0"/>
              <a:t>(</a:t>
            </a:r>
            <a:r>
              <a:rPr lang="en-US" altLang="zh-CN" sz="2400" i="0" dirty="0"/>
              <a:t>6)</a:t>
            </a:r>
            <a:r>
              <a:rPr lang="zh-CN" altLang="en-US" sz="2400" i="0" dirty="0"/>
              <a:t>测量和报告机制。</a:t>
            </a:r>
            <a:endParaRPr lang="en-US" altLang="zh-CN" sz="2400" i="0" dirty="0"/>
          </a:p>
          <a:p>
            <a:endParaRPr lang="zh-CN" altLang="en-US" dirty="0" smtClean="0"/>
          </a:p>
        </p:txBody>
      </p:sp>
    </p:spTree>
    <p:extLst>
      <p:ext uri="{BB962C8B-B14F-4D97-AF65-F5344CB8AC3E}">
        <p14:creationId xmlns:p14="http://schemas.microsoft.com/office/powerpoint/2010/main" val="449041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13.2 </a:t>
            </a:r>
            <a:r>
              <a:rPr lang="zh-CN" altLang="en-US" smtClean="0"/>
              <a:t>软件质量保证的要素</a:t>
            </a:r>
          </a:p>
        </p:txBody>
      </p:sp>
      <p:sp>
        <p:nvSpPr>
          <p:cNvPr id="3" name="内容占位符 2"/>
          <p:cNvSpPr>
            <a:spLocks noGrp="1"/>
          </p:cNvSpPr>
          <p:nvPr>
            <p:ph idx="1"/>
          </p:nvPr>
        </p:nvSpPr>
        <p:spPr/>
        <p:txBody>
          <a:bodyPr>
            <a:normAutofit lnSpcReduction="10000"/>
          </a:bodyPr>
          <a:lstStyle/>
          <a:p>
            <a:pPr>
              <a:defRPr/>
            </a:pPr>
            <a:r>
              <a:rPr lang="zh-CN" altLang="en-US" sz="2400" b="1" dirty="0">
                <a:solidFill>
                  <a:srgbClr val="FF0000"/>
                </a:solidFill>
              </a:rPr>
              <a:t>标准</a:t>
            </a:r>
            <a:r>
              <a:rPr lang="zh-CN" altLang="en-US" sz="2400" dirty="0"/>
              <a:t>：</a:t>
            </a:r>
            <a:r>
              <a:rPr lang="en-US" altLang="zh-CN" sz="2400" dirty="0"/>
              <a:t>IEEE</a:t>
            </a:r>
            <a:r>
              <a:rPr lang="zh-CN" altLang="en-US" sz="2400" dirty="0"/>
              <a:t>、</a:t>
            </a:r>
            <a:r>
              <a:rPr lang="en-US" altLang="zh-CN" sz="2400" dirty="0"/>
              <a:t>ISO</a:t>
            </a:r>
            <a:r>
              <a:rPr lang="zh-CN" altLang="en-US" sz="2400" dirty="0"/>
              <a:t>及其他标准化组织制定了一系列广泛的软件工程标准和相关文件。软件质量保证的任务是要确保遵循所采用的标准，并保证所有的工作产品符合标准。</a:t>
            </a:r>
            <a:endParaRPr lang="en-US" altLang="zh-CN" sz="2400" dirty="0"/>
          </a:p>
          <a:p>
            <a:pPr>
              <a:defRPr/>
            </a:pPr>
            <a:endParaRPr lang="en-US" altLang="zh-CN" sz="2400" dirty="0"/>
          </a:p>
          <a:p>
            <a:pPr>
              <a:defRPr/>
            </a:pPr>
            <a:r>
              <a:rPr lang="zh-CN" altLang="en-US" sz="2400" b="1" dirty="0">
                <a:solidFill>
                  <a:srgbClr val="FF0000"/>
                </a:solidFill>
              </a:rPr>
              <a:t>评审和审核</a:t>
            </a:r>
            <a:r>
              <a:rPr lang="zh-CN" altLang="en-US" sz="2400" dirty="0"/>
              <a:t>：技术评审是由软件工程师执行的质量控制活动，目的是发现错误。审核是一种由</a:t>
            </a:r>
            <a:r>
              <a:rPr lang="en-US" altLang="zh-CN" sz="2400" dirty="0"/>
              <a:t>SQA</a:t>
            </a:r>
            <a:r>
              <a:rPr lang="zh-CN" altLang="en-US" sz="2400" dirty="0"/>
              <a:t>人员执行的评审，意图是确保软件工程工作遵循质量准则。如对评审过程审核。</a:t>
            </a:r>
          </a:p>
          <a:p>
            <a:pPr marL="0" indent="0">
              <a:buNone/>
              <a:defRPr/>
            </a:pPr>
            <a:r>
              <a:rPr lang="zh-CN" altLang="en-US" sz="2400" dirty="0"/>
              <a:t/>
            </a:r>
            <a:br>
              <a:rPr lang="zh-CN" altLang="en-US" sz="2400" dirty="0"/>
            </a:br>
            <a:endParaRPr lang="zh-CN" altLang="en-US" sz="2400" dirty="0"/>
          </a:p>
        </p:txBody>
      </p:sp>
    </p:spTree>
    <p:extLst>
      <p:ext uri="{BB962C8B-B14F-4D97-AF65-F5344CB8AC3E}">
        <p14:creationId xmlns:p14="http://schemas.microsoft.com/office/powerpoint/2010/main" val="3858903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13.2 </a:t>
            </a:r>
            <a:r>
              <a:rPr lang="zh-CN" altLang="en-US" smtClean="0"/>
              <a:t>软件质量保证的要素（续）</a:t>
            </a:r>
          </a:p>
        </p:txBody>
      </p:sp>
      <p:sp>
        <p:nvSpPr>
          <p:cNvPr id="12291" name="内容占位符 2"/>
          <p:cNvSpPr>
            <a:spLocks noGrp="1"/>
          </p:cNvSpPr>
          <p:nvPr>
            <p:ph idx="1"/>
          </p:nvPr>
        </p:nvSpPr>
        <p:spPr/>
        <p:txBody>
          <a:bodyPr/>
          <a:lstStyle/>
          <a:p>
            <a:r>
              <a:rPr lang="zh-CN" altLang="en-US" sz="2400" b="1">
                <a:solidFill>
                  <a:srgbClr val="FF0000"/>
                </a:solidFill>
              </a:rPr>
              <a:t>测试</a:t>
            </a:r>
            <a:r>
              <a:rPr lang="zh-CN" altLang="en-US" sz="2400"/>
              <a:t>：软件测试是一种质量控制功能，它有一个基本目标</a:t>
            </a:r>
            <a:r>
              <a:rPr lang="en-US" altLang="zh-CN" sz="2400"/>
              <a:t>——</a:t>
            </a:r>
            <a:r>
              <a:rPr lang="zh-CN" altLang="en-US" sz="2400"/>
              <a:t>发现错误。</a:t>
            </a:r>
            <a:r>
              <a:rPr lang="en-US" altLang="zh-CN" sz="2400"/>
              <a:t>SQA</a:t>
            </a:r>
            <a:r>
              <a:rPr lang="zh-CN" altLang="en-US" sz="2400"/>
              <a:t>的任务是要确保测试计划适当和实施有效，以便最有可能实现软件测试的基本目标。</a:t>
            </a:r>
            <a:endParaRPr lang="en-US" altLang="zh-CN" sz="2400"/>
          </a:p>
          <a:p>
            <a:endParaRPr lang="zh-CN" altLang="en-US" sz="2400"/>
          </a:p>
          <a:p>
            <a:r>
              <a:rPr lang="zh-CN" altLang="en-US" sz="2400" b="1">
                <a:solidFill>
                  <a:srgbClr val="FF0000"/>
                </a:solidFill>
              </a:rPr>
              <a:t>错误</a:t>
            </a:r>
            <a:r>
              <a:rPr lang="en-US" altLang="zh-CN" sz="2400" b="1">
                <a:solidFill>
                  <a:srgbClr val="FF0000"/>
                </a:solidFill>
              </a:rPr>
              <a:t>/</a:t>
            </a:r>
            <a:r>
              <a:rPr lang="zh-CN" altLang="en-US" sz="2400" b="1">
                <a:solidFill>
                  <a:srgbClr val="FF0000"/>
                </a:solidFill>
              </a:rPr>
              <a:t>缺陷的收集和分析</a:t>
            </a:r>
            <a:r>
              <a:rPr lang="zh-CN" altLang="en-US" sz="2400"/>
              <a:t>：改进的唯一途径是衡量如何做。软件质量保证人员收集和分析错误和缺陷数据，以便更好地</a:t>
            </a:r>
            <a:r>
              <a:rPr lang="zh-CN" altLang="en-US" sz="2400">
                <a:solidFill>
                  <a:srgbClr val="00B050"/>
                </a:solidFill>
              </a:rPr>
              <a:t>了解错误</a:t>
            </a:r>
            <a:r>
              <a:rPr lang="zh-CN" altLang="en-US" sz="2400"/>
              <a:t>是如何引入的，以及什么样的软件工程活动最适合</a:t>
            </a:r>
            <a:r>
              <a:rPr lang="zh-CN" altLang="en-US" sz="2400">
                <a:solidFill>
                  <a:srgbClr val="00B050"/>
                </a:solidFill>
              </a:rPr>
              <a:t>消除它们</a:t>
            </a:r>
            <a:r>
              <a:rPr lang="zh-CN" altLang="en-US" sz="2400"/>
              <a:t>。</a:t>
            </a:r>
          </a:p>
        </p:txBody>
      </p:sp>
    </p:spTree>
    <p:extLst>
      <p:ext uri="{BB962C8B-B14F-4D97-AF65-F5344CB8AC3E}">
        <p14:creationId xmlns:p14="http://schemas.microsoft.com/office/powerpoint/2010/main" val="11852119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13.2 </a:t>
            </a:r>
            <a:r>
              <a:rPr lang="zh-CN" altLang="en-US" smtClean="0"/>
              <a:t>软件质量保证的要素（续）</a:t>
            </a:r>
          </a:p>
        </p:txBody>
      </p:sp>
      <p:sp>
        <p:nvSpPr>
          <p:cNvPr id="3" name="内容占位符 2"/>
          <p:cNvSpPr>
            <a:spLocks noGrp="1"/>
          </p:cNvSpPr>
          <p:nvPr>
            <p:ph idx="1"/>
          </p:nvPr>
        </p:nvSpPr>
        <p:spPr/>
        <p:txBody>
          <a:bodyPr/>
          <a:lstStyle/>
          <a:p>
            <a:pPr>
              <a:defRPr/>
            </a:pPr>
            <a:r>
              <a:rPr lang="zh-CN" altLang="en-US" sz="2400" b="1" dirty="0">
                <a:solidFill>
                  <a:srgbClr val="FF0000"/>
                </a:solidFill>
              </a:rPr>
              <a:t>变更管理</a:t>
            </a:r>
            <a:r>
              <a:rPr lang="zh-CN" altLang="en-US" sz="2400" b="1" dirty="0"/>
              <a:t>：</a:t>
            </a:r>
            <a:r>
              <a:rPr lang="zh-CN" altLang="en-US" sz="2400" dirty="0"/>
              <a:t>变更是对所有软件项目最具破坏性的一个方面。如果没有适当的管理，变更可能会导致混乱，而混乱几乎总是导致低质量。软件质量保证确保进行足够的变更管理实践。</a:t>
            </a:r>
          </a:p>
          <a:p>
            <a:pPr>
              <a:defRPr/>
            </a:pPr>
            <a:r>
              <a:rPr lang="zh-CN" altLang="en-US" sz="2400" b="1" dirty="0">
                <a:solidFill>
                  <a:srgbClr val="FF0000"/>
                </a:solidFill>
              </a:rPr>
              <a:t>教育</a:t>
            </a:r>
            <a:r>
              <a:rPr lang="zh-CN" altLang="en-US" sz="2400" dirty="0"/>
              <a:t>：每个软件组织都想改善其软件工程实践。改善的关键因素是对软件工程师、项目经理和其他利益相关者的教育。</a:t>
            </a:r>
            <a:r>
              <a:rPr lang="zh-CN" altLang="en-US" sz="2400" dirty="0">
                <a:solidFill>
                  <a:schemeClr val="accent1">
                    <a:lumMod val="50000"/>
                  </a:schemeClr>
                </a:solidFill>
              </a:rPr>
              <a:t>软件质量保证组织牵头软件过程改进，并是教育计划的关键支持者和发起者</a:t>
            </a:r>
            <a:r>
              <a:rPr lang="zh-CN" altLang="en-US" sz="2400" dirty="0"/>
              <a:t>。</a:t>
            </a:r>
          </a:p>
        </p:txBody>
      </p:sp>
    </p:spTree>
    <p:extLst>
      <p:ext uri="{BB962C8B-B14F-4D97-AF65-F5344CB8AC3E}">
        <p14:creationId xmlns:p14="http://schemas.microsoft.com/office/powerpoint/2010/main" val="36776756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13.2 </a:t>
            </a:r>
            <a:r>
              <a:rPr lang="zh-CN" altLang="en-US" smtClean="0"/>
              <a:t>软件质量保证的要素（续）</a:t>
            </a:r>
          </a:p>
        </p:txBody>
      </p:sp>
      <p:sp>
        <p:nvSpPr>
          <p:cNvPr id="14339" name="内容占位符 2"/>
          <p:cNvSpPr>
            <a:spLocks noGrp="1"/>
          </p:cNvSpPr>
          <p:nvPr>
            <p:ph idx="1"/>
          </p:nvPr>
        </p:nvSpPr>
        <p:spPr/>
        <p:txBody>
          <a:bodyPr/>
          <a:lstStyle/>
          <a:p>
            <a:r>
              <a:rPr lang="zh-CN" altLang="en-US" sz="2400" b="1">
                <a:solidFill>
                  <a:srgbClr val="FF0000"/>
                </a:solidFill>
              </a:rPr>
              <a:t>供应商管理</a:t>
            </a:r>
            <a:r>
              <a:rPr lang="zh-CN" altLang="en-US" sz="2400"/>
              <a:t>：可以从外部软件供应商获得三种类型的软件：（</a:t>
            </a:r>
            <a:r>
              <a:rPr lang="en-US" altLang="zh-CN" sz="2400"/>
              <a:t>1</a:t>
            </a:r>
            <a:r>
              <a:rPr lang="zh-CN" altLang="en-US" sz="2400"/>
              <a:t>）简易包装软件包</a:t>
            </a:r>
            <a:r>
              <a:rPr lang="en-US" altLang="zh-CN" sz="2400"/>
              <a:t>(</a:t>
            </a:r>
            <a:r>
              <a:rPr lang="zh-CN" altLang="en-US" sz="2400"/>
              <a:t>例如微软</a:t>
            </a:r>
            <a:r>
              <a:rPr lang="en-US" altLang="zh-CN" sz="2400"/>
              <a:t>Office)</a:t>
            </a:r>
            <a:r>
              <a:rPr lang="zh-CN" altLang="en-US" sz="2400"/>
              <a:t>；（</a:t>
            </a:r>
            <a:r>
              <a:rPr lang="en-US" altLang="zh-CN" sz="2400"/>
              <a:t>2</a:t>
            </a:r>
            <a:r>
              <a:rPr lang="zh-CN" altLang="en-US" sz="2400"/>
              <a:t>）定制外壳</a:t>
            </a:r>
            <a:r>
              <a:rPr lang="en-US" altLang="zh-CN" sz="2400"/>
              <a:t>(</a:t>
            </a:r>
            <a:r>
              <a:rPr lang="zh-CN" altLang="en-US" sz="2400"/>
              <a:t>通过可以根据购买者需要进行定制的基本框架结构</a:t>
            </a:r>
            <a:r>
              <a:rPr lang="en-US" altLang="zh-CN" sz="2400"/>
              <a:t>)</a:t>
            </a:r>
            <a:r>
              <a:rPr lang="zh-CN" altLang="en-US" sz="2400"/>
              <a:t>；（</a:t>
            </a:r>
            <a:r>
              <a:rPr lang="en-US" altLang="zh-CN" sz="2400"/>
              <a:t>3</a:t>
            </a:r>
            <a:r>
              <a:rPr lang="zh-CN" altLang="en-US" sz="2400"/>
              <a:t>）合同软件</a:t>
            </a:r>
            <a:r>
              <a:rPr lang="en-US" altLang="zh-CN" sz="2400"/>
              <a:t>(</a:t>
            </a:r>
            <a:r>
              <a:rPr lang="zh-CN" altLang="en-US" sz="2400"/>
              <a:t>按客户公司提供的规格说明定制设计和构造</a:t>
            </a:r>
            <a:r>
              <a:rPr lang="en-US" altLang="zh-CN" sz="2400"/>
              <a:t>)</a:t>
            </a:r>
            <a:r>
              <a:rPr lang="zh-CN" altLang="en-US" sz="2400"/>
              <a:t>。软件质量保证组的任务是，通过</a:t>
            </a:r>
            <a:r>
              <a:rPr lang="zh-CN" altLang="en-US" sz="2400">
                <a:solidFill>
                  <a:srgbClr val="00B050"/>
                </a:solidFill>
              </a:rPr>
              <a:t>建议供应商应遵循的具体的质量做法</a:t>
            </a:r>
            <a:r>
              <a:rPr lang="zh-CN" altLang="en-US" sz="2400"/>
              <a:t>，并将质量要求作为与任何外部供应商签订合同的一部分，确保高质量的软件成果。</a:t>
            </a:r>
          </a:p>
          <a:p>
            <a:endParaRPr lang="zh-CN" altLang="en-US" smtClean="0"/>
          </a:p>
          <a:p>
            <a:endParaRPr lang="zh-CN" altLang="en-US" smtClean="0"/>
          </a:p>
        </p:txBody>
      </p:sp>
    </p:spTree>
    <p:extLst>
      <p:ext uri="{BB962C8B-B14F-4D97-AF65-F5344CB8AC3E}">
        <p14:creationId xmlns:p14="http://schemas.microsoft.com/office/powerpoint/2010/main" val="33207033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13.2 </a:t>
            </a:r>
            <a:r>
              <a:rPr lang="zh-CN" altLang="en-US" smtClean="0"/>
              <a:t>软件质量保证的要素（续）</a:t>
            </a:r>
          </a:p>
        </p:txBody>
      </p:sp>
      <p:sp>
        <p:nvSpPr>
          <p:cNvPr id="15363" name="内容占位符 2"/>
          <p:cNvSpPr>
            <a:spLocks noGrp="1"/>
          </p:cNvSpPr>
          <p:nvPr>
            <p:ph idx="1"/>
          </p:nvPr>
        </p:nvSpPr>
        <p:spPr/>
        <p:txBody>
          <a:bodyPr/>
          <a:lstStyle/>
          <a:p>
            <a:r>
              <a:rPr lang="zh-CN" altLang="en-US" sz="2400" b="1">
                <a:solidFill>
                  <a:srgbClr val="FF0000"/>
                </a:solidFill>
              </a:rPr>
              <a:t>安全防卫</a:t>
            </a:r>
            <a:r>
              <a:rPr lang="zh-CN" altLang="en-US" sz="2400"/>
              <a:t>：软件质量保证确保应用适当的过程和技术来实现软件安全。</a:t>
            </a:r>
            <a:endParaRPr lang="en-US" altLang="zh-CN" sz="2400"/>
          </a:p>
          <a:p>
            <a:r>
              <a:rPr lang="zh-CN" altLang="en-US" sz="2400" b="1">
                <a:solidFill>
                  <a:srgbClr val="FF0000"/>
                </a:solidFill>
              </a:rPr>
              <a:t>安全</a:t>
            </a:r>
            <a:r>
              <a:rPr lang="zh-CN" altLang="en-US" sz="2400"/>
              <a:t>：软件质量保证可能负责评估</a:t>
            </a:r>
            <a:r>
              <a:rPr lang="zh-CN" altLang="en-US" sz="2400">
                <a:solidFill>
                  <a:srgbClr val="00B050"/>
                </a:solidFill>
              </a:rPr>
              <a:t>软件失效</a:t>
            </a:r>
            <a:r>
              <a:rPr lang="zh-CN" altLang="en-US" sz="2400"/>
              <a:t>的影响，并负责启动那些减少风险所必需的步骤。</a:t>
            </a:r>
            <a:endParaRPr lang="en-US" altLang="zh-CN" sz="2400"/>
          </a:p>
          <a:p>
            <a:r>
              <a:rPr lang="zh-CN" altLang="en-US" sz="2400" b="1">
                <a:solidFill>
                  <a:srgbClr val="FF0000"/>
                </a:solidFill>
              </a:rPr>
              <a:t>风险管理</a:t>
            </a:r>
            <a:r>
              <a:rPr lang="zh-CN" altLang="en-US" sz="2400"/>
              <a:t>：软件质量保证组应确保风险管理活动适当进行，且已经建立风险相关的应急计划。</a:t>
            </a:r>
          </a:p>
        </p:txBody>
      </p:sp>
    </p:spTree>
    <p:extLst>
      <p:ext uri="{BB962C8B-B14F-4D97-AF65-F5344CB8AC3E}">
        <p14:creationId xmlns:p14="http://schemas.microsoft.com/office/powerpoint/2010/main" val="3158679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z="3600"/>
              <a:t>13.3 </a:t>
            </a:r>
            <a:r>
              <a:rPr lang="zh-CN" altLang="en-US" sz="3600"/>
              <a:t>软件质量保证的任务、目标和度量</a:t>
            </a:r>
          </a:p>
        </p:txBody>
      </p:sp>
      <p:sp>
        <p:nvSpPr>
          <p:cNvPr id="16387" name="内容占位符 2"/>
          <p:cNvSpPr>
            <a:spLocks noGrp="1"/>
          </p:cNvSpPr>
          <p:nvPr>
            <p:ph idx="1"/>
          </p:nvPr>
        </p:nvSpPr>
        <p:spPr/>
        <p:txBody>
          <a:bodyPr/>
          <a:lstStyle/>
          <a:p>
            <a:r>
              <a:rPr lang="zh-CN" altLang="en-US" sz="2800"/>
              <a:t>软件质量保证是由与两个不同人群相联系的多种任务组成：</a:t>
            </a:r>
            <a:endParaRPr lang="en-US" altLang="zh-CN" sz="2800"/>
          </a:p>
          <a:p>
            <a:pPr lvl="1"/>
            <a:r>
              <a:rPr lang="zh-CN" altLang="en-US" sz="2400"/>
              <a:t>技术工作的软件工程师</a:t>
            </a:r>
            <a:endParaRPr lang="en-US" altLang="zh-CN" sz="2400"/>
          </a:p>
          <a:p>
            <a:pPr lvl="1"/>
            <a:r>
              <a:rPr lang="zh-CN" altLang="en-US" sz="2400"/>
              <a:t>负有质量策划、监督、记录、分析和报告责任的软件质量保证组。</a:t>
            </a:r>
          </a:p>
          <a:p>
            <a:r>
              <a:rPr lang="zh-CN" altLang="en-US" sz="2800"/>
              <a:t>软件工程师通过采用可靠的技术方法和措施，进行技术评审，并进行周密计划的软件测试来获得质量。</a:t>
            </a:r>
          </a:p>
          <a:p>
            <a:endParaRPr lang="zh-CN" altLang="en-US" sz="2800"/>
          </a:p>
        </p:txBody>
      </p:sp>
    </p:spTree>
    <p:extLst>
      <p:ext uri="{BB962C8B-B14F-4D97-AF65-F5344CB8AC3E}">
        <p14:creationId xmlns:p14="http://schemas.microsoft.com/office/powerpoint/2010/main" val="4410937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软件质量保证任务</a:t>
            </a:r>
          </a:p>
        </p:txBody>
      </p:sp>
      <p:sp>
        <p:nvSpPr>
          <p:cNvPr id="17411" name="内容占位符 2"/>
          <p:cNvSpPr>
            <a:spLocks noGrp="1"/>
          </p:cNvSpPr>
          <p:nvPr>
            <p:ph idx="1"/>
          </p:nvPr>
        </p:nvSpPr>
        <p:spPr/>
        <p:txBody>
          <a:bodyPr/>
          <a:lstStyle/>
          <a:p>
            <a:r>
              <a:rPr lang="zh-CN" altLang="en-US" sz="2400"/>
              <a:t>编制项目质量保证计划。</a:t>
            </a:r>
          </a:p>
          <a:p>
            <a:r>
              <a:rPr lang="zh-CN" altLang="en-US" sz="2400"/>
              <a:t>参与项目的软件过程描述的编写。</a:t>
            </a:r>
          </a:p>
          <a:p>
            <a:r>
              <a:rPr lang="zh-CN" altLang="en-US" sz="2400"/>
              <a:t>评审软件工程活动，以验证是否符合规定的软件过程。</a:t>
            </a:r>
          </a:p>
          <a:p>
            <a:r>
              <a:rPr lang="zh-CN" altLang="en-US" sz="2400"/>
              <a:t>审核指定的软件工作产品以验证是否遵守作为软件过程一部分的那些规定。</a:t>
            </a:r>
          </a:p>
          <a:p>
            <a:r>
              <a:rPr lang="zh-CN" altLang="en-US" sz="2400"/>
              <a:t>确保根据文档化的规程记录和处理软件工作和工作产品中的偏差。</a:t>
            </a:r>
          </a:p>
          <a:p>
            <a:r>
              <a:rPr lang="zh-CN" altLang="en-US" sz="2400"/>
              <a:t>记录各种不符合项并报告给高层管理人员。</a:t>
            </a:r>
          </a:p>
          <a:p>
            <a:endParaRPr lang="zh-CN" altLang="en-US" sz="2400"/>
          </a:p>
        </p:txBody>
      </p:sp>
    </p:spTree>
    <p:extLst>
      <p:ext uri="{BB962C8B-B14F-4D97-AF65-F5344CB8AC3E}">
        <p14:creationId xmlns:p14="http://schemas.microsoft.com/office/powerpoint/2010/main" val="5200351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zh-CN" altLang="en-US" dirty="0"/>
              <a:t>十三章</a:t>
            </a:r>
          </a:p>
        </p:txBody>
      </p:sp>
      <p:sp>
        <p:nvSpPr>
          <p:cNvPr id="3" name="内容占位符 2"/>
          <p:cNvSpPr>
            <a:spLocks noGrp="1"/>
          </p:cNvSpPr>
          <p:nvPr>
            <p:ph idx="1"/>
          </p:nvPr>
        </p:nvSpPr>
        <p:spPr/>
        <p:txBody>
          <a:bodyPr/>
          <a:lstStyle/>
          <a:p>
            <a:r>
              <a:rPr lang="zh-CN" altLang="zh-CN" sz="2400" b="1" dirty="0" smtClean="0"/>
              <a:t>为什么</a:t>
            </a:r>
            <a:r>
              <a:rPr lang="zh-CN" altLang="zh-CN" sz="2400" b="1" dirty="0"/>
              <a:t>软件工程小组和独立的软件质量保证小组之间的关系经常是紧张的？这种紧张关系是否是正常的？ </a:t>
            </a:r>
          </a:p>
          <a:p>
            <a:r>
              <a:rPr lang="zh-CN" altLang="en-US" sz="2400" dirty="0" smtClean="0"/>
              <a:t>答：</a:t>
            </a:r>
            <a:r>
              <a:rPr lang="en-US" altLang="zh-CN" sz="2400" dirty="0"/>
              <a:t>SQA</a:t>
            </a:r>
            <a:r>
              <a:rPr lang="zh-CN" altLang="zh-CN" sz="2400" dirty="0"/>
              <a:t>小组充当客户在公司内部的</a:t>
            </a:r>
            <a:r>
              <a:rPr lang="zh-CN" altLang="zh-CN" sz="2400"/>
              <a:t>代表</a:t>
            </a:r>
            <a:r>
              <a:rPr lang="zh-CN" altLang="zh-CN" sz="2400" smtClean="0"/>
              <a:t>，</a:t>
            </a:r>
            <a:r>
              <a:rPr lang="zh-CN" altLang="en-US" sz="2400" smtClean="0"/>
              <a:t>即</a:t>
            </a:r>
            <a:r>
              <a:rPr lang="en-US" altLang="zh-CN" sz="2400" smtClean="0"/>
              <a:t>SQA</a:t>
            </a:r>
            <a:r>
              <a:rPr lang="zh-CN" altLang="zh-CN" sz="2400" dirty="0"/>
              <a:t>小组成员必须从客户的角度来审查软件</a:t>
            </a:r>
            <a:r>
              <a:rPr lang="zh-CN" altLang="zh-CN" sz="2400" dirty="0" smtClean="0"/>
              <a:t>。软件质量</a:t>
            </a:r>
            <a:r>
              <a:rPr lang="zh-CN" altLang="zh-CN" sz="2400" dirty="0"/>
              <a:t>保证由各种任务构成，这些任务分别与两种不同的参与者相关——做技术工作的软件工程师和负责质量保证的计划、监督、记录、分析及报告工作的</a:t>
            </a:r>
            <a:r>
              <a:rPr lang="en-US" altLang="zh-CN" sz="2400" dirty="0"/>
              <a:t>SQA</a:t>
            </a:r>
            <a:r>
              <a:rPr lang="zh-CN" altLang="zh-CN" sz="2400" dirty="0"/>
              <a:t>小组</a:t>
            </a:r>
            <a:r>
              <a:rPr lang="zh-CN" altLang="zh-CN" sz="2400" dirty="0" smtClean="0"/>
              <a:t>。软件工程</a:t>
            </a:r>
            <a:r>
              <a:rPr lang="zh-CN" altLang="zh-CN" sz="2400" dirty="0"/>
              <a:t>师通过采用可靠的技术方法和措施、进行正式的技术复审、执行计划周密的软件测试来考虑质量问题</a:t>
            </a:r>
            <a:r>
              <a:rPr lang="en-US" altLang="zh-CN" sz="2400" dirty="0"/>
              <a:t>(</a:t>
            </a:r>
            <a:r>
              <a:rPr lang="zh-CN" altLang="zh-CN" sz="2400" dirty="0"/>
              <a:t>并保证软件质量</a:t>
            </a:r>
            <a:r>
              <a:rPr lang="en-US" altLang="zh-CN" sz="2400" dirty="0"/>
              <a:t>)</a:t>
            </a:r>
            <a:r>
              <a:rPr lang="zh-CN" altLang="zh-CN" sz="2400" dirty="0"/>
              <a:t>。</a:t>
            </a:r>
          </a:p>
          <a:p>
            <a:endParaRPr lang="zh-CN" altLang="en-US" dirty="0"/>
          </a:p>
        </p:txBody>
      </p:sp>
    </p:spTree>
    <p:extLst>
      <p:ext uri="{BB962C8B-B14F-4D97-AF65-F5344CB8AC3E}">
        <p14:creationId xmlns:p14="http://schemas.microsoft.com/office/powerpoint/2010/main" val="359958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6E0C9263-AA6E-5948-AEBB-7AE87845E100}"/>
              </a:ext>
            </a:extLst>
          </p:cNvPr>
          <p:cNvSpPr>
            <a:spLocks noGrp="1"/>
          </p:cNvSpPr>
          <p:nvPr>
            <p:ph type="title"/>
          </p:nvPr>
        </p:nvSpPr>
        <p:spPr/>
        <p:txBody>
          <a:bodyPr/>
          <a:lstStyle/>
          <a:p>
            <a:pPr eaLnBrk="1" hangingPunct="1"/>
            <a:r>
              <a:rPr lang="en-US" altLang="zh-CN"/>
              <a:t>4.1 </a:t>
            </a:r>
            <a:r>
              <a:rPr lang="zh-CN" altLang="en-US"/>
              <a:t>需求工程</a:t>
            </a:r>
          </a:p>
        </p:txBody>
      </p:sp>
      <p:sp>
        <p:nvSpPr>
          <p:cNvPr id="20483" name="内容占位符 2">
            <a:extLst>
              <a:ext uri="{FF2B5EF4-FFF2-40B4-BE49-F238E27FC236}">
                <a16:creationId xmlns:a16="http://schemas.microsoft.com/office/drawing/2014/main" id="{3EAAC87B-82E6-2849-9E45-41E045C6694F}"/>
              </a:ext>
            </a:extLst>
          </p:cNvPr>
          <p:cNvSpPr>
            <a:spLocks noGrp="1"/>
          </p:cNvSpPr>
          <p:nvPr>
            <p:ph idx="1"/>
          </p:nvPr>
        </p:nvSpPr>
        <p:spPr/>
        <p:txBody>
          <a:bodyPr/>
          <a:lstStyle/>
          <a:p>
            <a:pPr>
              <a:lnSpc>
                <a:spcPts val="4000"/>
              </a:lnSpc>
            </a:pPr>
            <a:r>
              <a:rPr lang="en-US" altLang="zh-CN" sz="2800" b="1" dirty="0"/>
              <a:t>2. </a:t>
            </a:r>
            <a:r>
              <a:rPr lang="zh-CN" altLang="en-US" sz="2800" b="1" dirty="0"/>
              <a:t>导出</a:t>
            </a:r>
            <a:endParaRPr lang="en-US" altLang="zh-CN" sz="2800" b="1" dirty="0"/>
          </a:p>
          <a:p>
            <a:pPr lvl="1" eaLnBrk="1" hangingPunct="1"/>
            <a:r>
              <a:rPr lang="zh-CN" altLang="en-US" sz="2400" i="0" dirty="0"/>
              <a:t>询问客户、用户和其他人，系统或产品的目标是什么？想要实现什么？系统和产品任何满足业务的要求，最终系统和产品如何用于日常工作？</a:t>
            </a:r>
            <a:endParaRPr lang="en-US" altLang="zh-CN" sz="2400" i="0" dirty="0"/>
          </a:p>
          <a:p>
            <a:pPr lvl="1" eaLnBrk="1" hangingPunct="1"/>
            <a:r>
              <a:rPr lang="zh-CN" altLang="en-US" sz="2400" i="0" dirty="0">
                <a:solidFill>
                  <a:srgbClr val="FF0000"/>
                </a:solidFill>
              </a:rPr>
              <a:t>非常困难</a:t>
            </a:r>
            <a:r>
              <a:rPr lang="zh-CN" altLang="en-US" sz="2400" i="0" dirty="0"/>
              <a:t>：范围问题、理解问题、异变问题</a:t>
            </a:r>
          </a:p>
        </p:txBody>
      </p:sp>
    </p:spTree>
    <p:extLst>
      <p:ext uri="{BB962C8B-B14F-4D97-AF65-F5344CB8AC3E}">
        <p14:creationId xmlns:p14="http://schemas.microsoft.com/office/powerpoint/2010/main" val="11901630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第十三章</a:t>
            </a:r>
          </a:p>
        </p:txBody>
      </p:sp>
      <p:sp>
        <p:nvSpPr>
          <p:cNvPr id="3" name="内容占位符 2"/>
          <p:cNvSpPr>
            <a:spLocks noGrp="1"/>
          </p:cNvSpPr>
          <p:nvPr>
            <p:ph idx="1"/>
          </p:nvPr>
        </p:nvSpPr>
        <p:spPr>
          <a:xfrm>
            <a:off x="1371599" y="2285999"/>
            <a:ext cx="10338047" cy="4141433"/>
          </a:xfrm>
        </p:spPr>
        <p:txBody>
          <a:bodyPr>
            <a:normAutofit fontScale="47500" lnSpcReduction="20000"/>
          </a:bodyPr>
          <a:lstStyle/>
          <a:p>
            <a:pPr marL="0" indent="0">
              <a:buNone/>
            </a:pPr>
            <a:r>
              <a:rPr lang="zh-CN" altLang="en-US" sz="4400" dirty="0" smtClean="0"/>
              <a:t>（续上页问题回答）</a:t>
            </a:r>
            <a:endParaRPr lang="en-US" altLang="zh-CN" sz="4400" dirty="0" smtClean="0"/>
          </a:p>
          <a:p>
            <a:pPr marL="0" indent="0">
              <a:buNone/>
            </a:pPr>
            <a:r>
              <a:rPr lang="en-US" altLang="zh-CN" sz="4400" dirty="0"/>
              <a:t>SQA</a:t>
            </a:r>
            <a:r>
              <a:rPr lang="zh-CN" altLang="zh-CN" sz="4400" dirty="0"/>
              <a:t>小组的职责是辅助软件工程小组得到高质量的最终产品。具体任务有：</a:t>
            </a:r>
          </a:p>
          <a:p>
            <a:pPr marL="530352" lvl="1" indent="0">
              <a:buNone/>
            </a:pPr>
            <a:r>
              <a:rPr lang="en-US" altLang="zh-CN" sz="4600" i="0" dirty="0" smtClean="0"/>
              <a:t>A</a:t>
            </a:r>
            <a:r>
              <a:rPr lang="zh-CN" altLang="en-US" sz="4600" i="0" dirty="0" smtClean="0"/>
              <a:t>、</a:t>
            </a:r>
            <a:r>
              <a:rPr lang="zh-CN" altLang="zh-CN" sz="4600" i="0" dirty="0" smtClean="0"/>
              <a:t>为</a:t>
            </a:r>
            <a:r>
              <a:rPr lang="zh-CN" altLang="zh-CN" sz="4600" i="0" dirty="0"/>
              <a:t>项目准备</a:t>
            </a:r>
            <a:r>
              <a:rPr lang="en-US" altLang="zh-CN" sz="4600" i="0" dirty="0"/>
              <a:t>SQA</a:t>
            </a:r>
            <a:r>
              <a:rPr lang="zh-CN" altLang="zh-CN" sz="4600" i="0" dirty="0"/>
              <a:t>计划</a:t>
            </a:r>
            <a:r>
              <a:rPr lang="zh-CN" altLang="zh-CN" sz="4600" i="0" dirty="0" smtClean="0"/>
              <a:t>。</a:t>
            </a:r>
            <a:endParaRPr lang="en-US" altLang="zh-CN" sz="4600" i="0" dirty="0" smtClean="0"/>
          </a:p>
          <a:p>
            <a:pPr marL="530352" lvl="1" indent="0">
              <a:buNone/>
            </a:pPr>
            <a:r>
              <a:rPr lang="en-US" altLang="zh-CN" sz="4600" i="0" dirty="0" smtClean="0"/>
              <a:t>B</a:t>
            </a:r>
            <a:r>
              <a:rPr lang="zh-CN" altLang="en-US" sz="4600" i="0" dirty="0"/>
              <a:t> 、</a:t>
            </a:r>
            <a:r>
              <a:rPr lang="zh-CN" altLang="zh-CN" sz="4600" i="0" dirty="0" smtClean="0"/>
              <a:t>参与</a:t>
            </a:r>
            <a:r>
              <a:rPr lang="zh-CN" altLang="zh-CN" sz="4600" i="0" dirty="0"/>
              <a:t>开发项目的软件过程描述</a:t>
            </a:r>
            <a:r>
              <a:rPr lang="zh-CN" altLang="zh-CN" sz="4600" i="0" dirty="0" smtClean="0"/>
              <a:t>。</a:t>
            </a:r>
            <a:endParaRPr lang="en-US" altLang="zh-CN" sz="4600" i="0" dirty="0" smtClean="0"/>
          </a:p>
          <a:p>
            <a:pPr marL="530352" lvl="1" indent="0">
              <a:buNone/>
            </a:pPr>
            <a:r>
              <a:rPr lang="en-US" altLang="zh-CN" sz="4600" i="0" dirty="0" smtClean="0"/>
              <a:t>C</a:t>
            </a:r>
            <a:r>
              <a:rPr lang="zh-CN" altLang="en-US" sz="4600" i="0" dirty="0"/>
              <a:t> 、</a:t>
            </a:r>
            <a:r>
              <a:rPr lang="zh-CN" altLang="zh-CN" sz="4600" i="0" dirty="0" smtClean="0"/>
              <a:t>复审</a:t>
            </a:r>
            <a:r>
              <a:rPr lang="zh-CN" altLang="zh-CN" sz="4600" i="0" dirty="0"/>
              <a:t>各项软件工程活动、对其是否符合定义好的软件过程进行</a:t>
            </a:r>
            <a:r>
              <a:rPr lang="zh-CN" altLang="zh-CN" sz="4600" i="0" dirty="0" smtClean="0"/>
              <a:t>核实</a:t>
            </a:r>
          </a:p>
          <a:p>
            <a:pPr marL="530352" lvl="1" indent="0">
              <a:buNone/>
            </a:pPr>
            <a:r>
              <a:rPr lang="en-US" altLang="zh-CN" sz="4600" i="0" dirty="0" smtClean="0"/>
              <a:t>D</a:t>
            </a:r>
            <a:r>
              <a:rPr lang="zh-CN" altLang="en-US" sz="4600" i="0" dirty="0"/>
              <a:t> 、</a:t>
            </a:r>
            <a:r>
              <a:rPr lang="zh-CN" altLang="zh-CN" sz="4600" i="0" dirty="0" smtClean="0"/>
              <a:t>审计指定的软件工作产品、对其是否符合定义好的软件过程中的相应部分进行核实</a:t>
            </a:r>
          </a:p>
          <a:p>
            <a:pPr marL="530352" lvl="1" indent="0">
              <a:buNone/>
            </a:pPr>
            <a:r>
              <a:rPr lang="en-US" altLang="zh-CN" sz="4600" i="0" dirty="0" smtClean="0"/>
              <a:t>E</a:t>
            </a:r>
            <a:r>
              <a:rPr lang="zh-CN" altLang="en-US" sz="4600" i="0" dirty="0"/>
              <a:t> 、</a:t>
            </a:r>
            <a:r>
              <a:rPr lang="zh-CN" altLang="zh-CN" sz="4600" i="0" dirty="0" smtClean="0"/>
              <a:t>确保</a:t>
            </a:r>
            <a:r>
              <a:rPr lang="zh-CN" altLang="zh-CN" sz="4600" i="0" dirty="0"/>
              <a:t>软件工作及工作产品中的偏差已被记录在案，并根据预定规程进行处理</a:t>
            </a:r>
          </a:p>
          <a:p>
            <a:pPr marL="530352" lvl="1" indent="0">
              <a:buNone/>
            </a:pPr>
            <a:r>
              <a:rPr lang="en-US" altLang="zh-CN" sz="4600" i="0" dirty="0" smtClean="0"/>
              <a:t>F</a:t>
            </a:r>
            <a:r>
              <a:rPr lang="zh-CN" altLang="en-US" sz="4600" i="0" dirty="0"/>
              <a:t> 、</a:t>
            </a:r>
            <a:r>
              <a:rPr lang="zh-CN" altLang="zh-CN" sz="4600" i="0" dirty="0" smtClean="0"/>
              <a:t>记录</a:t>
            </a:r>
            <a:r>
              <a:rPr lang="zh-CN" altLang="zh-CN" sz="4600" i="0" dirty="0"/>
              <a:t>所有不符合的部分并报告给高级领导者。</a:t>
            </a:r>
          </a:p>
          <a:p>
            <a:pPr marL="0" indent="0">
              <a:buNone/>
            </a:pPr>
            <a:r>
              <a:rPr lang="en-US" altLang="zh-CN" sz="4400" b="1" dirty="0" smtClean="0"/>
              <a:t>    </a:t>
            </a:r>
            <a:r>
              <a:rPr lang="zh-CN" altLang="zh-CN" sz="4400" b="1" dirty="0" smtClean="0"/>
              <a:t>因此</a:t>
            </a:r>
            <a:r>
              <a:rPr lang="zh-CN" altLang="zh-CN" sz="4400" b="1" dirty="0"/>
              <a:t>两者关系通常是紧张的，也是正常的。</a:t>
            </a:r>
          </a:p>
          <a:p>
            <a:endParaRPr lang="zh-CN" altLang="en-US" dirty="0"/>
          </a:p>
        </p:txBody>
      </p:sp>
    </p:spTree>
    <p:extLst>
      <p:ext uri="{BB962C8B-B14F-4D97-AF65-F5344CB8AC3E}">
        <p14:creationId xmlns:p14="http://schemas.microsoft.com/office/powerpoint/2010/main" val="2375057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第十五章</a:t>
            </a:r>
            <a:endParaRPr lang="zh-CN" altLang="en-US" dirty="0"/>
          </a:p>
        </p:txBody>
      </p:sp>
    </p:spTree>
    <p:extLst>
      <p:ext uri="{BB962C8B-B14F-4D97-AF65-F5344CB8AC3E}">
        <p14:creationId xmlns:p14="http://schemas.microsoft.com/office/powerpoint/2010/main" val="3281620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zh-CN" altLang="en-US" dirty="0"/>
              <a:t>十五章</a:t>
            </a:r>
          </a:p>
        </p:txBody>
      </p:sp>
      <p:sp>
        <p:nvSpPr>
          <p:cNvPr id="3" name="内容占位符 2"/>
          <p:cNvSpPr>
            <a:spLocks noGrp="1"/>
          </p:cNvSpPr>
          <p:nvPr>
            <p:ph idx="1"/>
          </p:nvPr>
        </p:nvSpPr>
        <p:spPr/>
        <p:txBody>
          <a:bodyPr>
            <a:normAutofit/>
          </a:bodyPr>
          <a:lstStyle/>
          <a:p>
            <a:r>
              <a:rPr lang="zh-CN" altLang="zh-CN" sz="2800" b="1" dirty="0"/>
              <a:t>请用基本路径测试方法为下列程序设计测试用例，并写明中间过程。</a:t>
            </a:r>
          </a:p>
          <a:p>
            <a:endParaRPr lang="zh-CN" altLang="en-US" sz="2800" dirty="0"/>
          </a:p>
        </p:txBody>
      </p:sp>
      <p:pic>
        <p:nvPicPr>
          <p:cNvPr id="4" name="内容占位符 3"/>
          <p:cNvPicPr/>
          <p:nvPr/>
        </p:nvPicPr>
        <p:blipFill>
          <a:blip r:embed="rId2">
            <a:extLst>
              <a:ext uri="{28A0092B-C50C-407E-A947-70E740481C1C}">
                <a14:useLocalDpi xmlns:a14="http://schemas.microsoft.com/office/drawing/2010/main" val="0"/>
              </a:ext>
            </a:extLst>
          </a:blip>
          <a:srcRect/>
          <a:stretch>
            <a:fillRect/>
          </a:stretch>
        </p:blipFill>
        <p:spPr bwMode="auto">
          <a:xfrm>
            <a:off x="4115793" y="2845494"/>
            <a:ext cx="5274310" cy="3368675"/>
          </a:xfrm>
          <a:prstGeom prst="rect">
            <a:avLst/>
          </a:prstGeom>
          <a:noFill/>
          <a:ln>
            <a:noFill/>
          </a:ln>
          <a:extLst/>
        </p:spPr>
      </p:pic>
    </p:spTree>
    <p:extLst>
      <p:ext uri="{BB962C8B-B14F-4D97-AF65-F5344CB8AC3E}">
        <p14:creationId xmlns:p14="http://schemas.microsoft.com/office/powerpoint/2010/main" val="33561518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lstStyle/>
          <a:p>
            <a:pPr eaLnBrk="1" hangingPunct="1"/>
            <a:r>
              <a:rPr lang="nb-NO" altLang="zh-CN" dirty="0" smtClean="0"/>
              <a:t>15.</a:t>
            </a:r>
            <a:r>
              <a:rPr lang="en-US" altLang="zh-CN" dirty="0" smtClean="0"/>
              <a:t>5 </a:t>
            </a:r>
            <a:r>
              <a:rPr lang="zh-CN" altLang="zh-CN" dirty="0" smtClean="0"/>
              <a:t>基本路径测试</a:t>
            </a:r>
          </a:p>
        </p:txBody>
      </p:sp>
      <p:sp>
        <p:nvSpPr>
          <p:cNvPr id="31747" name="内容占位符 2"/>
          <p:cNvSpPr>
            <a:spLocks noGrp="1"/>
          </p:cNvSpPr>
          <p:nvPr>
            <p:ph idx="4294967295"/>
          </p:nvPr>
        </p:nvSpPr>
        <p:spPr/>
        <p:txBody>
          <a:bodyPr/>
          <a:lstStyle/>
          <a:p>
            <a:pPr eaLnBrk="1" hangingPunct="1"/>
            <a:r>
              <a:rPr lang="zh-CN" altLang="zh-CN" sz="2800">
                <a:latin typeface="宋体" panose="02010600030101010101" pitchFamily="2" charset="-122"/>
              </a:rPr>
              <a:t>基本路径测试方法把覆盖的路径数压缩到一定限度内，</a:t>
            </a:r>
            <a:r>
              <a:rPr lang="zh-CN" altLang="zh-CN" sz="2800">
                <a:solidFill>
                  <a:srgbClr val="FF3300"/>
                </a:solidFill>
                <a:latin typeface="宋体" panose="02010600030101010101" pitchFamily="2" charset="-122"/>
              </a:rPr>
              <a:t>程序中的循环体最多只执行一次</a:t>
            </a:r>
            <a:r>
              <a:rPr lang="zh-CN" altLang="zh-CN" sz="2800">
                <a:latin typeface="宋体" panose="02010600030101010101" pitchFamily="2" charset="-122"/>
              </a:rPr>
              <a:t>。</a:t>
            </a:r>
          </a:p>
          <a:p>
            <a:pPr eaLnBrk="1" hangingPunct="1"/>
            <a:r>
              <a:rPr lang="zh-CN" altLang="zh-CN" sz="2800">
                <a:latin typeface="宋体" panose="02010600030101010101" pitchFamily="2" charset="-122"/>
              </a:rPr>
              <a:t>它是在程序控制流图的基础上，</a:t>
            </a:r>
            <a:r>
              <a:rPr lang="zh-CN" altLang="zh-CN" sz="2800">
                <a:solidFill>
                  <a:srgbClr val="0234B2"/>
                </a:solidFill>
                <a:latin typeface="宋体" panose="02010600030101010101" pitchFamily="2" charset="-122"/>
              </a:rPr>
              <a:t>分析控制构造的环路复杂性</a:t>
            </a:r>
            <a:r>
              <a:rPr lang="zh-CN" altLang="zh-CN" sz="2800">
                <a:latin typeface="宋体" panose="02010600030101010101" pitchFamily="2" charset="-122"/>
              </a:rPr>
              <a:t>，</a:t>
            </a:r>
            <a:r>
              <a:rPr lang="zh-CN" altLang="zh-CN" sz="2800">
                <a:solidFill>
                  <a:srgbClr val="FF3300"/>
                </a:solidFill>
                <a:latin typeface="宋体" panose="02010600030101010101" pitchFamily="2" charset="-122"/>
              </a:rPr>
              <a:t>导出基本可执行路径集合</a:t>
            </a:r>
            <a:r>
              <a:rPr lang="zh-CN" altLang="zh-CN" sz="2800">
                <a:latin typeface="宋体" panose="02010600030101010101" pitchFamily="2" charset="-122"/>
              </a:rPr>
              <a:t>，</a:t>
            </a:r>
            <a:r>
              <a:rPr lang="zh-CN" altLang="zh-CN" sz="2800">
                <a:solidFill>
                  <a:srgbClr val="CC0000"/>
                </a:solidFill>
                <a:latin typeface="宋体" panose="02010600030101010101" pitchFamily="2" charset="-122"/>
              </a:rPr>
              <a:t>设计测试用例的</a:t>
            </a:r>
            <a:r>
              <a:rPr lang="zh-CN" altLang="zh-CN" sz="2800">
                <a:latin typeface="宋体" panose="02010600030101010101" pitchFamily="2" charset="-122"/>
              </a:rPr>
              <a:t>方法。设计出的测试用例要保证在测试中，程序的每一个可执行语句至少要执行一次。</a:t>
            </a:r>
            <a:endParaRPr lang="zh-CN" altLang="zh-CN" sz="2800"/>
          </a:p>
        </p:txBody>
      </p:sp>
    </p:spTree>
    <p:extLst>
      <p:ext uri="{BB962C8B-B14F-4D97-AF65-F5344CB8AC3E}">
        <p14:creationId xmlns:p14="http://schemas.microsoft.com/office/powerpoint/2010/main" val="3426666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p:txBody>
          <a:bodyPr/>
          <a:lstStyle/>
          <a:p>
            <a:pPr eaLnBrk="1" hangingPunct="1"/>
            <a:r>
              <a:rPr lang="en-US" altLang="zh-CN" smtClean="0"/>
              <a:t>1.  </a:t>
            </a:r>
            <a:r>
              <a:rPr lang="zh-CN" altLang="zh-CN" smtClean="0"/>
              <a:t>画出流图</a:t>
            </a:r>
          </a:p>
        </p:txBody>
      </p:sp>
      <p:sp>
        <p:nvSpPr>
          <p:cNvPr id="32771" name="内容占位符 2"/>
          <p:cNvSpPr>
            <a:spLocks noGrp="1"/>
          </p:cNvSpPr>
          <p:nvPr>
            <p:ph idx="4294967295"/>
          </p:nvPr>
        </p:nvSpPr>
        <p:spPr/>
        <p:txBody>
          <a:bodyPr>
            <a:noAutofit/>
          </a:bodyPr>
          <a:lstStyle/>
          <a:p>
            <a:pPr>
              <a:lnSpc>
                <a:spcPts val="4000"/>
              </a:lnSpc>
            </a:pPr>
            <a:r>
              <a:rPr lang="zh-CN" altLang="zh-CN" sz="2800" b="1" dirty="0" smtClean="0"/>
              <a:t>流图（或程序图）</a:t>
            </a:r>
            <a:endParaRPr lang="en-US" altLang="zh-CN" sz="2800" b="1" dirty="0" smtClean="0"/>
          </a:p>
          <a:p>
            <a:pPr lvl="1">
              <a:lnSpc>
                <a:spcPts val="4000"/>
              </a:lnSpc>
            </a:pPr>
            <a:r>
              <a:rPr lang="zh-CN" altLang="zh-CN" i="0" dirty="0" smtClean="0"/>
              <a:t>一种简单的控制流表示方法</a:t>
            </a:r>
            <a:endParaRPr lang="en-US" altLang="zh-CN" i="0" dirty="0" smtClean="0"/>
          </a:p>
          <a:p>
            <a:pPr lvl="1">
              <a:lnSpc>
                <a:spcPts val="4000"/>
              </a:lnSpc>
            </a:pPr>
            <a:r>
              <a:rPr lang="zh-CN" altLang="zh-CN" i="0" dirty="0" smtClean="0">
                <a:solidFill>
                  <a:srgbClr val="FF0000"/>
                </a:solidFill>
              </a:rPr>
              <a:t>圆</a:t>
            </a:r>
            <a:r>
              <a:rPr lang="zh-CN" altLang="zh-CN" i="0" dirty="0" smtClean="0"/>
              <a:t>：流图结点，表示一个或多个过程语句</a:t>
            </a:r>
            <a:endParaRPr lang="en-US" altLang="zh-CN" i="0" dirty="0" smtClean="0"/>
          </a:p>
          <a:p>
            <a:pPr lvl="2">
              <a:lnSpc>
                <a:spcPts val="4000"/>
              </a:lnSpc>
            </a:pPr>
            <a:r>
              <a:rPr lang="zh-CN" altLang="zh-CN" sz="2000" dirty="0" smtClean="0"/>
              <a:t>流程图中的处理框序列和一个菱形判定框可以映射为单个结点。</a:t>
            </a:r>
            <a:endParaRPr lang="en-US" altLang="zh-CN" sz="2000" dirty="0" smtClean="0"/>
          </a:p>
          <a:p>
            <a:pPr lvl="1">
              <a:lnSpc>
                <a:spcPts val="4000"/>
              </a:lnSpc>
            </a:pPr>
            <a:r>
              <a:rPr lang="zh-CN" altLang="zh-CN" i="0" dirty="0" smtClean="0">
                <a:solidFill>
                  <a:srgbClr val="FF0000"/>
                </a:solidFill>
              </a:rPr>
              <a:t>箭头</a:t>
            </a:r>
            <a:r>
              <a:rPr lang="zh-CN" altLang="zh-CN" i="0" dirty="0" smtClean="0"/>
              <a:t>：边或连接，表示控制流，一条边必须终于一个节点</a:t>
            </a:r>
            <a:endParaRPr lang="en-US" altLang="zh-CN" i="0" dirty="0" smtClean="0"/>
          </a:p>
          <a:p>
            <a:pPr lvl="1">
              <a:lnSpc>
                <a:spcPts val="4000"/>
              </a:lnSpc>
            </a:pPr>
            <a:r>
              <a:rPr lang="zh-CN" altLang="zh-CN" i="0" dirty="0" smtClean="0"/>
              <a:t>由边和节点限定的区间称为</a:t>
            </a:r>
            <a:r>
              <a:rPr lang="zh-CN" altLang="zh-CN" i="0" dirty="0" smtClean="0">
                <a:solidFill>
                  <a:srgbClr val="FF0000"/>
                </a:solidFill>
              </a:rPr>
              <a:t>域，</a:t>
            </a:r>
            <a:r>
              <a:rPr lang="zh-CN" altLang="zh-CN" i="0" dirty="0" smtClean="0"/>
              <a:t>计算区域时不要忘记区域外的部分</a:t>
            </a:r>
            <a:endParaRPr lang="zh-CN" altLang="zh-CN" i="0" dirty="0" smtClean="0">
              <a:solidFill>
                <a:srgbClr val="FF0000"/>
              </a:solidFill>
            </a:endParaRPr>
          </a:p>
        </p:txBody>
      </p:sp>
    </p:spTree>
    <p:extLst>
      <p:ext uri="{BB962C8B-B14F-4D97-AF65-F5344CB8AC3E}">
        <p14:creationId xmlns:p14="http://schemas.microsoft.com/office/powerpoint/2010/main" val="2740927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anim calcmode="lin" valueType="num">
                                      <p:cBhvr additive="base">
                                        <p:cTn id="1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anim calcmode="lin" valueType="num">
                                      <p:cBhvr additive="base">
                                        <p:cTn id="17"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anim calcmode="lin" valueType="num">
                                      <p:cBhvr additive="base">
                                        <p:cTn id="23"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p:txBody>
          <a:bodyPr/>
          <a:lstStyle/>
          <a:p>
            <a:pPr algn="l" eaLnBrk="1" hangingPunct="1"/>
            <a:r>
              <a:rPr lang="zh-CN" altLang="zh-CN" sz="3000"/>
              <a:t>利用流图</a:t>
            </a:r>
            <a:r>
              <a:rPr lang="en-US" altLang="zh-CN" sz="3000"/>
              <a:t>(flow graph )</a:t>
            </a:r>
            <a:r>
              <a:rPr lang="zh-CN" altLang="zh-CN" sz="3000"/>
              <a:t>表示控制逻辑</a:t>
            </a:r>
          </a:p>
        </p:txBody>
      </p:sp>
      <p:pic>
        <p:nvPicPr>
          <p:cNvPr id="33795"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19288" y="1916113"/>
            <a:ext cx="8134350" cy="3816350"/>
          </a:xfrm>
        </p:spPr>
      </p:pic>
    </p:spTree>
    <p:extLst>
      <p:ext uri="{BB962C8B-B14F-4D97-AF65-F5344CB8AC3E}">
        <p14:creationId xmlns:p14="http://schemas.microsoft.com/office/powerpoint/2010/main" val="27568532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5"/>
          <p:cNvSpPr>
            <a:spLocks noGrp="1"/>
          </p:cNvSpPr>
          <p:nvPr>
            <p:ph idx="4294967295"/>
          </p:nvPr>
        </p:nvSpPr>
        <p:spPr/>
        <p:txBody>
          <a:bodyPr/>
          <a:lstStyle/>
          <a:p>
            <a:pPr eaLnBrk="1" hangingPunct="1"/>
            <a:endParaRPr lang="zh-CN" altLang="zh-CN" smtClean="0"/>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l="1134" r="1891"/>
          <a:stretch>
            <a:fillRect/>
          </a:stretch>
        </p:blipFill>
        <p:spPr bwMode="auto">
          <a:xfrm>
            <a:off x="1631951" y="1125539"/>
            <a:ext cx="8748713" cy="5445125"/>
          </a:xfrm>
          <a:prstGeom prst="rect">
            <a:avLst/>
          </a:prstGeom>
          <a:solidFill>
            <a:srgbClr val="FF3300"/>
          </a:solidFill>
          <a:ln w="9525">
            <a:solidFill>
              <a:schemeClr val="tx1"/>
            </a:solidFill>
            <a:miter lim="800000"/>
            <a:headEnd/>
            <a:tailEnd/>
          </a:ln>
        </p:spPr>
      </p:pic>
      <p:sp>
        <p:nvSpPr>
          <p:cNvPr id="34820" name="Text Box 5"/>
          <p:cNvSpPr txBox="1">
            <a:spLocks noChangeArrowheads="1"/>
          </p:cNvSpPr>
          <p:nvPr/>
        </p:nvSpPr>
        <p:spPr bwMode="auto">
          <a:xfrm>
            <a:off x="1524000" y="188913"/>
            <a:ext cx="2008188" cy="51911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800" b="1"/>
              <a:t>1. </a:t>
            </a:r>
            <a:r>
              <a:rPr lang="zh-CN" altLang="zh-CN" sz="2800" b="1"/>
              <a:t>画出流图</a:t>
            </a:r>
          </a:p>
        </p:txBody>
      </p:sp>
      <p:sp>
        <p:nvSpPr>
          <p:cNvPr id="34821" name="右箭头 5"/>
          <p:cNvSpPr>
            <a:spLocks noChangeArrowheads="1"/>
          </p:cNvSpPr>
          <p:nvPr/>
        </p:nvSpPr>
        <p:spPr bwMode="auto">
          <a:xfrm>
            <a:off x="5519738" y="2997201"/>
            <a:ext cx="431800" cy="360363"/>
          </a:xfrm>
          <a:prstGeom prst="rightArrow">
            <a:avLst>
              <a:gd name="adj1" fmla="val 50000"/>
              <a:gd name="adj2" fmla="val 49927"/>
            </a:avLst>
          </a:prstGeom>
          <a:solidFill>
            <a:schemeClr val="accent1"/>
          </a:solidFill>
          <a:ln w="25400">
            <a:solidFill>
              <a:srgbClr val="89A4A7"/>
            </a:solidFill>
            <a:miter lim="800000"/>
            <a:headEnd/>
            <a:tailEnd/>
          </a:ln>
        </p:spPr>
        <p:txBody>
          <a:bodyPr anchor="ct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endParaRPr>
          </a:p>
        </p:txBody>
      </p:sp>
      <p:cxnSp>
        <p:nvCxnSpPr>
          <p:cNvPr id="34822" name="直接连接符 7"/>
          <p:cNvCxnSpPr>
            <a:cxnSpLocks noChangeShapeType="1"/>
          </p:cNvCxnSpPr>
          <p:nvPr/>
        </p:nvCxnSpPr>
        <p:spPr bwMode="auto">
          <a:xfrm rot="16200000" flipH="1">
            <a:off x="2234407" y="3356769"/>
            <a:ext cx="6858000" cy="144463"/>
          </a:xfrm>
          <a:prstGeom prst="line">
            <a:avLst/>
          </a:prstGeom>
          <a:noFill/>
          <a:ln w="38100">
            <a:solidFill>
              <a:srgbClr val="B6DCDF"/>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43045969"/>
      </p:ext>
    </p:extLst>
  </p:cSld>
  <p:clrMapOvr>
    <a:masterClrMapping/>
  </p:clrMapOvr>
  <p:transition>
    <p:split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4294967295"/>
          </p:nvPr>
        </p:nvSpPr>
        <p:spPr>
          <a:xfrm>
            <a:off x="1992313" y="260351"/>
            <a:ext cx="8229600" cy="4525963"/>
          </a:xfrm>
        </p:spPr>
        <p:txBody>
          <a:bodyPr/>
          <a:lstStyle/>
          <a:p>
            <a:pPr eaLnBrk="1" hangingPunct="1"/>
            <a:r>
              <a:rPr lang="zh-CN" altLang="zh-CN" sz="2400"/>
              <a:t>如果判断中的条件表达式是由一个或多个逻辑运算符 </a:t>
            </a:r>
            <a:r>
              <a:rPr lang="en-US" altLang="zh-CN" sz="2400"/>
              <a:t>(OR, AND, NAND, NOR) </a:t>
            </a:r>
            <a:r>
              <a:rPr lang="zh-CN" altLang="zh-CN" sz="2400"/>
              <a:t>连接的</a:t>
            </a:r>
            <a:r>
              <a:rPr lang="zh-CN" altLang="zh-CN" sz="2400">
                <a:solidFill>
                  <a:srgbClr val="FF0000"/>
                </a:solidFill>
              </a:rPr>
              <a:t>复合条件</a:t>
            </a:r>
            <a:r>
              <a:rPr lang="zh-CN" altLang="zh-CN" sz="2400"/>
              <a:t>表达式，则需要</a:t>
            </a:r>
            <a:r>
              <a:rPr lang="zh-CN" altLang="zh-CN" sz="2400">
                <a:solidFill>
                  <a:srgbClr val="FF0000"/>
                </a:solidFill>
              </a:rPr>
              <a:t>改为</a:t>
            </a:r>
            <a:r>
              <a:rPr lang="zh-CN" altLang="zh-CN" sz="2400"/>
              <a:t>一系列只有</a:t>
            </a:r>
            <a:r>
              <a:rPr lang="zh-CN" altLang="zh-CN" sz="2400">
                <a:solidFill>
                  <a:srgbClr val="FF0000"/>
                </a:solidFill>
              </a:rPr>
              <a:t>单条件</a:t>
            </a:r>
            <a:r>
              <a:rPr lang="zh-CN" altLang="zh-CN" sz="2400"/>
              <a:t>的嵌套的判断。</a:t>
            </a:r>
          </a:p>
        </p:txBody>
      </p:sp>
      <p:pic>
        <p:nvPicPr>
          <p:cNvPr id="35843" name="图片 3" descr="b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4" y="2482851"/>
            <a:ext cx="6429375"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969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algn="just" eaLnBrk="1" hangingPunct="1"/>
            <a:r>
              <a:rPr lang="en-US" altLang="zh-CN" sz="3200">
                <a:latin typeface="宋体" panose="02010600030101010101" pitchFamily="2" charset="-122"/>
              </a:rPr>
              <a:t>2. </a:t>
            </a:r>
            <a:r>
              <a:rPr lang="zh-CN" altLang="zh-CN" sz="3200">
                <a:latin typeface="宋体" panose="02010600030101010101" pitchFamily="2" charset="-122"/>
              </a:rPr>
              <a:t>计算程序环路复杂性</a:t>
            </a:r>
          </a:p>
        </p:txBody>
      </p:sp>
      <p:sp>
        <p:nvSpPr>
          <p:cNvPr id="36867" name="Rectangle 3"/>
          <p:cNvSpPr>
            <a:spLocks noGrp="1" noChangeArrowheads="1"/>
          </p:cNvSpPr>
          <p:nvPr>
            <p:ph idx="4294967295"/>
          </p:nvPr>
        </p:nvSpPr>
        <p:spPr/>
        <p:txBody>
          <a:bodyPr/>
          <a:lstStyle/>
          <a:p>
            <a:pPr eaLnBrk="1" hangingPunct="1"/>
            <a:r>
              <a:rPr lang="zh-CN" altLang="zh-CN" sz="2800">
                <a:latin typeface="宋体" panose="02010600030101010101" pitchFamily="2" charset="-122"/>
              </a:rPr>
              <a:t>程序的环路复杂性给出了</a:t>
            </a:r>
            <a:r>
              <a:rPr lang="zh-CN" altLang="zh-CN" sz="2800">
                <a:solidFill>
                  <a:srgbClr val="FF0000"/>
                </a:solidFill>
                <a:latin typeface="宋体" panose="02010600030101010101" pitchFamily="2" charset="-122"/>
              </a:rPr>
              <a:t>程序基本路径集中的独立路径条数</a:t>
            </a:r>
            <a:r>
              <a:rPr lang="zh-CN" altLang="zh-CN" sz="2800">
                <a:latin typeface="宋体" panose="02010600030101010101" pitchFamily="2" charset="-122"/>
              </a:rPr>
              <a:t>，这是确保程序中每个可执行语句至少执行一次所必需的测试用例数目的</a:t>
            </a:r>
            <a:r>
              <a:rPr lang="zh-CN" altLang="zh-CN" sz="2800">
                <a:solidFill>
                  <a:srgbClr val="FF0000"/>
                </a:solidFill>
                <a:latin typeface="宋体" panose="02010600030101010101" pitchFamily="2" charset="-122"/>
              </a:rPr>
              <a:t>上界</a:t>
            </a:r>
            <a:r>
              <a:rPr lang="zh-CN" altLang="zh-CN" sz="2800">
                <a:latin typeface="宋体" panose="02010600030101010101" pitchFamily="2" charset="-122"/>
              </a:rPr>
              <a:t>。</a:t>
            </a:r>
          </a:p>
          <a:p>
            <a:pPr eaLnBrk="1" hangingPunct="1"/>
            <a:r>
              <a:rPr lang="zh-CN" altLang="zh-CN" sz="2800">
                <a:latin typeface="宋体" panose="02010600030101010101" pitchFamily="2" charset="-122"/>
              </a:rPr>
              <a:t>从流图来看，一条独立路径是至少包含有一条在其它独立路径中从未有过的边的路径。</a:t>
            </a:r>
            <a:endParaRPr lang="en-US" altLang="zh-CN" sz="2800">
              <a:latin typeface="宋体" panose="02010600030101010101" pitchFamily="2" charset="-122"/>
            </a:endParaRPr>
          </a:p>
        </p:txBody>
      </p:sp>
    </p:spTree>
    <p:extLst>
      <p:ext uri="{BB962C8B-B14F-4D97-AF65-F5344CB8AC3E}">
        <p14:creationId xmlns:p14="http://schemas.microsoft.com/office/powerpoint/2010/main" val="3405840222"/>
      </p:ext>
    </p:extLst>
  </p:cSld>
  <p:clrMapOvr>
    <a:masterClrMapping/>
  </p:clrMapOvr>
  <p:transition>
    <p:split orient="vert"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p:txBody>
          <a:bodyPr/>
          <a:lstStyle/>
          <a:p>
            <a:pPr eaLnBrk="1" hangingPunct="1"/>
            <a:r>
              <a:rPr lang="en-US" altLang="zh-CN" smtClean="0">
                <a:latin typeface="宋体" panose="02010600030101010101" pitchFamily="2" charset="-122"/>
              </a:rPr>
              <a:t>2. </a:t>
            </a:r>
            <a:r>
              <a:rPr lang="zh-CN" altLang="zh-CN" smtClean="0">
                <a:latin typeface="宋体" panose="02010600030101010101" pitchFamily="2" charset="-122"/>
              </a:rPr>
              <a:t>计算程序环路复杂性</a:t>
            </a:r>
            <a:r>
              <a:rPr lang="en-US" altLang="zh-CN" smtClean="0">
                <a:latin typeface="宋体" panose="02010600030101010101" pitchFamily="2" charset="-122"/>
              </a:rPr>
              <a:t>(</a:t>
            </a:r>
            <a:r>
              <a:rPr lang="zh-CN" altLang="zh-CN" smtClean="0">
                <a:latin typeface="宋体" panose="02010600030101010101" pitchFamily="2" charset="-122"/>
              </a:rPr>
              <a:t>续）</a:t>
            </a:r>
            <a:endParaRPr lang="zh-CN" altLang="zh-CN" smtClean="0"/>
          </a:p>
        </p:txBody>
      </p:sp>
      <p:sp>
        <p:nvSpPr>
          <p:cNvPr id="37891" name="内容占位符 2"/>
          <p:cNvSpPr>
            <a:spLocks noGrp="1"/>
          </p:cNvSpPr>
          <p:nvPr>
            <p:ph idx="4294967295"/>
          </p:nvPr>
        </p:nvSpPr>
        <p:spPr/>
        <p:txBody>
          <a:bodyPr>
            <a:noAutofit/>
          </a:bodyPr>
          <a:lstStyle/>
          <a:p>
            <a:pPr>
              <a:lnSpc>
                <a:spcPts val="4000"/>
              </a:lnSpc>
            </a:pPr>
            <a:r>
              <a:rPr lang="zh-CN" altLang="zh-CN" sz="3200" b="1" dirty="0" smtClean="0"/>
              <a:t>环形复杂度计算方法：</a:t>
            </a:r>
            <a:endParaRPr lang="en-US" altLang="zh-CN" sz="3200" b="1" dirty="0" smtClean="0"/>
          </a:p>
          <a:p>
            <a:pPr marL="971550" lvl="1" indent="-514350">
              <a:lnSpc>
                <a:spcPts val="4000"/>
              </a:lnSpc>
              <a:buFontTx/>
              <a:buAutoNum type="arabicPeriod"/>
            </a:pPr>
            <a:r>
              <a:rPr lang="zh-CN" altLang="zh-CN" sz="2400" i="0" dirty="0" smtClean="0"/>
              <a:t>流图的</a:t>
            </a:r>
            <a:r>
              <a:rPr lang="zh-CN" altLang="zh-CN" sz="2400" i="0" dirty="0" smtClean="0">
                <a:solidFill>
                  <a:srgbClr val="FF0000"/>
                </a:solidFill>
              </a:rPr>
              <a:t>区域数</a:t>
            </a:r>
            <a:r>
              <a:rPr lang="zh-CN" altLang="zh-CN" sz="2400" i="0" dirty="0" smtClean="0"/>
              <a:t>量应该对应于环路复杂度</a:t>
            </a:r>
            <a:endParaRPr lang="en-US" altLang="zh-CN" sz="2400" i="0" dirty="0" smtClean="0"/>
          </a:p>
          <a:p>
            <a:pPr marL="971550" lvl="1" indent="-514350">
              <a:lnSpc>
                <a:spcPts val="4000"/>
              </a:lnSpc>
              <a:buFontTx/>
              <a:buAutoNum type="arabicPeriod"/>
            </a:pPr>
            <a:r>
              <a:rPr lang="zh-CN" altLang="zh-CN" sz="2400" i="0" dirty="0" smtClean="0"/>
              <a:t>给定流图</a:t>
            </a:r>
            <a:r>
              <a:rPr lang="en-US" altLang="zh-CN" sz="2400" i="0" dirty="0" smtClean="0"/>
              <a:t>G</a:t>
            </a:r>
            <a:r>
              <a:rPr lang="zh-CN" altLang="zh-CN" sz="2400" i="0" dirty="0" smtClean="0"/>
              <a:t>的环路复杂度</a:t>
            </a:r>
            <a:r>
              <a:rPr lang="en-US" altLang="zh-CN" sz="2400" i="0" dirty="0" smtClean="0"/>
              <a:t>V(G)</a:t>
            </a:r>
            <a:r>
              <a:rPr lang="zh-CN" altLang="zh-CN" sz="2400" i="0" dirty="0" smtClean="0"/>
              <a:t>定义为：</a:t>
            </a:r>
            <a:r>
              <a:rPr lang="en-US" altLang="zh-CN" sz="2400" i="0" dirty="0" smtClean="0">
                <a:solidFill>
                  <a:srgbClr val="FF0000"/>
                </a:solidFill>
              </a:rPr>
              <a:t>V(G)=E-N+2   </a:t>
            </a:r>
          </a:p>
          <a:p>
            <a:pPr lvl="2" indent="-514350">
              <a:lnSpc>
                <a:spcPts val="4000"/>
              </a:lnSpc>
            </a:pPr>
            <a:r>
              <a:rPr lang="zh-CN" altLang="zh-CN" sz="2400" dirty="0" smtClean="0"/>
              <a:t>其中：</a:t>
            </a:r>
            <a:r>
              <a:rPr lang="en-US" altLang="zh-CN" sz="2400" dirty="0" smtClean="0"/>
              <a:t>E</a:t>
            </a:r>
            <a:r>
              <a:rPr lang="zh-CN" altLang="zh-CN" sz="2400" dirty="0" smtClean="0"/>
              <a:t>为流图中的边数量，</a:t>
            </a:r>
            <a:r>
              <a:rPr lang="en-US" altLang="zh-CN" sz="2400" dirty="0" smtClean="0"/>
              <a:t>N</a:t>
            </a:r>
            <a:r>
              <a:rPr lang="zh-CN" altLang="zh-CN" sz="2400" dirty="0" smtClean="0"/>
              <a:t>为流图中的节点数量</a:t>
            </a:r>
            <a:endParaRPr lang="en-US" altLang="zh-CN" sz="2400" dirty="0" smtClean="0"/>
          </a:p>
          <a:p>
            <a:pPr marL="971550" lvl="1" indent="-514350">
              <a:lnSpc>
                <a:spcPts val="4000"/>
              </a:lnSpc>
            </a:pPr>
            <a:r>
              <a:rPr lang="zh-CN" altLang="zh-CN" sz="2400" i="0" dirty="0" smtClean="0"/>
              <a:t>给定流图</a:t>
            </a:r>
            <a:r>
              <a:rPr lang="en-US" altLang="zh-CN" sz="2400" i="0" dirty="0" smtClean="0"/>
              <a:t>G</a:t>
            </a:r>
            <a:r>
              <a:rPr lang="zh-CN" altLang="zh-CN" sz="2400" i="0" dirty="0" smtClean="0"/>
              <a:t>的环路复杂度</a:t>
            </a:r>
            <a:r>
              <a:rPr lang="en-US" altLang="zh-CN" sz="2400" i="0" dirty="0" smtClean="0"/>
              <a:t>V(G)</a:t>
            </a:r>
            <a:r>
              <a:rPr lang="zh-CN" altLang="zh-CN" sz="2400" i="0" dirty="0" smtClean="0"/>
              <a:t>也可以定义为：</a:t>
            </a:r>
            <a:r>
              <a:rPr lang="en-US" altLang="zh-CN" sz="2400" i="0" dirty="0" smtClean="0">
                <a:solidFill>
                  <a:srgbClr val="FF0000"/>
                </a:solidFill>
              </a:rPr>
              <a:t>V(G)=P+1</a:t>
            </a:r>
          </a:p>
          <a:p>
            <a:pPr lvl="2" indent="-514350">
              <a:lnSpc>
                <a:spcPts val="4000"/>
              </a:lnSpc>
            </a:pPr>
            <a:r>
              <a:rPr lang="zh-CN" altLang="zh-CN" sz="2400" dirty="0" smtClean="0"/>
              <a:t>其中：</a:t>
            </a:r>
            <a:r>
              <a:rPr lang="en-US" altLang="zh-CN" sz="2400" dirty="0" smtClean="0"/>
              <a:t>P</a:t>
            </a:r>
            <a:r>
              <a:rPr lang="zh-CN" altLang="zh-CN" sz="2400" dirty="0" smtClean="0"/>
              <a:t>为流图中的判断节点数量</a:t>
            </a:r>
          </a:p>
        </p:txBody>
      </p:sp>
    </p:spTree>
    <p:extLst>
      <p:ext uri="{BB962C8B-B14F-4D97-AF65-F5344CB8AC3E}">
        <p14:creationId xmlns:p14="http://schemas.microsoft.com/office/powerpoint/2010/main" val="365956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4FF302A-831B-9C43-A256-4B8F33D9909F}"/>
              </a:ext>
            </a:extLst>
          </p:cNvPr>
          <p:cNvSpPr>
            <a:spLocks noGrp="1"/>
          </p:cNvSpPr>
          <p:nvPr>
            <p:ph type="title"/>
          </p:nvPr>
        </p:nvSpPr>
        <p:spPr/>
        <p:txBody>
          <a:bodyPr/>
          <a:lstStyle/>
          <a:p>
            <a:pPr eaLnBrk="1" hangingPunct="1"/>
            <a:r>
              <a:rPr lang="en-US" altLang="zh-CN"/>
              <a:t>4.1 </a:t>
            </a:r>
            <a:r>
              <a:rPr lang="zh-CN" altLang="en-US"/>
              <a:t>需求工程</a:t>
            </a:r>
          </a:p>
        </p:txBody>
      </p:sp>
      <p:sp>
        <p:nvSpPr>
          <p:cNvPr id="21507" name="内容占位符 2">
            <a:extLst>
              <a:ext uri="{FF2B5EF4-FFF2-40B4-BE49-F238E27FC236}">
                <a16:creationId xmlns:a16="http://schemas.microsoft.com/office/drawing/2014/main" id="{018AB788-332F-FB4B-83F0-63D2296D8699}"/>
              </a:ext>
            </a:extLst>
          </p:cNvPr>
          <p:cNvSpPr>
            <a:spLocks noGrp="1"/>
          </p:cNvSpPr>
          <p:nvPr>
            <p:ph idx="1"/>
          </p:nvPr>
        </p:nvSpPr>
        <p:spPr/>
        <p:txBody>
          <a:bodyPr/>
          <a:lstStyle/>
          <a:p>
            <a:pPr>
              <a:lnSpc>
                <a:spcPts val="4000"/>
              </a:lnSpc>
            </a:pPr>
            <a:r>
              <a:rPr lang="en-US" altLang="zh-CN" sz="2800" b="1" dirty="0"/>
              <a:t>3. </a:t>
            </a:r>
            <a:r>
              <a:rPr lang="zh-CN" altLang="en-US" sz="2800" b="1" dirty="0"/>
              <a:t>精化</a:t>
            </a:r>
            <a:r>
              <a:rPr lang="en-US" altLang="zh-CN" sz="2800" b="1" dirty="0"/>
              <a:t>/</a:t>
            </a:r>
            <a:r>
              <a:rPr lang="zh-CN" altLang="en-US" sz="2800" b="1" dirty="0"/>
              <a:t>细化</a:t>
            </a:r>
            <a:endParaRPr lang="en-US" altLang="zh-CN" sz="2800" b="1" dirty="0"/>
          </a:p>
          <a:p>
            <a:pPr lvl="1" eaLnBrk="1" hangingPunct="1"/>
            <a:r>
              <a:rPr lang="zh-CN" altLang="en-US" sz="2400" i="0" dirty="0"/>
              <a:t>将起始和导出阶段获得的信息进行扩展和提炼</a:t>
            </a:r>
            <a:endParaRPr lang="en-US" altLang="zh-CN" sz="2400" i="0" dirty="0"/>
          </a:p>
          <a:p>
            <a:pPr lvl="1" eaLnBrk="1" hangingPunct="1"/>
            <a:r>
              <a:rPr lang="zh-CN" altLang="en-US" sz="2400" i="0" dirty="0"/>
              <a:t>是一个分析建模动作</a:t>
            </a:r>
            <a:endParaRPr lang="en-US" altLang="zh-CN" sz="2400" i="0" dirty="0"/>
          </a:p>
          <a:p>
            <a:pPr lvl="1" eaLnBrk="1" hangingPunct="1"/>
            <a:r>
              <a:rPr lang="zh-CN" altLang="en-US" sz="2400" i="0" dirty="0">
                <a:solidFill>
                  <a:srgbClr val="FF0000"/>
                </a:solidFill>
              </a:rPr>
              <a:t>精化的最终结果</a:t>
            </a:r>
            <a:r>
              <a:rPr lang="zh-CN" altLang="en-US" sz="2400" i="0" dirty="0"/>
              <a:t>：一个分析模型，定义了问题的信息域、功能域和行为域</a:t>
            </a:r>
          </a:p>
        </p:txBody>
      </p:sp>
    </p:spTree>
    <p:extLst>
      <p:ext uri="{BB962C8B-B14F-4D97-AF65-F5344CB8AC3E}">
        <p14:creationId xmlns:p14="http://schemas.microsoft.com/office/powerpoint/2010/main" val="22330548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idx="4294967295"/>
          </p:nvPr>
        </p:nvSpPr>
        <p:spPr/>
        <p:txBody>
          <a:bodyPr/>
          <a:lstStyle/>
          <a:p>
            <a:pPr eaLnBrk="1" hangingPunct="1"/>
            <a:r>
              <a:rPr lang="zh-CN" altLang="zh-CN" smtClean="0">
                <a:latin typeface="宋体" panose="02010600030101010101" pitchFamily="2" charset="-122"/>
              </a:rPr>
              <a:t>独立路径</a:t>
            </a:r>
          </a:p>
        </p:txBody>
      </p:sp>
      <p:sp>
        <p:nvSpPr>
          <p:cNvPr id="38915" name="Rectangle 2"/>
          <p:cNvSpPr>
            <a:spLocks noGrp="1" noChangeArrowheads="1"/>
          </p:cNvSpPr>
          <p:nvPr>
            <p:ph idx="4294967295"/>
          </p:nvPr>
        </p:nvSpPr>
        <p:spPr>
          <a:xfrm>
            <a:off x="2351088" y="1268414"/>
            <a:ext cx="7696200" cy="5000625"/>
          </a:xfrm>
        </p:spPr>
        <p:txBody>
          <a:bodyPr/>
          <a:lstStyle/>
          <a:p>
            <a:pPr eaLnBrk="1" hangingPunct="1"/>
            <a:r>
              <a:rPr lang="zh-CN" altLang="zh-CN" sz="2400">
                <a:latin typeface="宋体" panose="02010600030101010101" pitchFamily="2" charset="-122"/>
              </a:rPr>
              <a:t>例如，在图示的控制流图中，一组独立的路径是</a:t>
            </a:r>
            <a:br>
              <a:rPr lang="zh-CN" altLang="zh-CN" sz="2400">
                <a:latin typeface="宋体" panose="02010600030101010101" pitchFamily="2" charset="-122"/>
              </a:rPr>
            </a:br>
            <a:r>
              <a:rPr lang="en-US" altLang="zh-CN" sz="2400">
                <a:latin typeface="宋体" panose="02010600030101010101" pitchFamily="2" charset="-122"/>
              </a:rPr>
              <a:t>path1：1 - 11</a:t>
            </a:r>
            <a:br>
              <a:rPr lang="en-US" altLang="zh-CN" sz="2400">
                <a:latin typeface="宋体" panose="02010600030101010101" pitchFamily="2" charset="-122"/>
              </a:rPr>
            </a:br>
            <a:r>
              <a:rPr lang="en-US" altLang="zh-CN" sz="2400">
                <a:latin typeface="宋体" panose="02010600030101010101" pitchFamily="2" charset="-122"/>
              </a:rPr>
              <a:t>path2：1 - 2 - 3 - 4 - 5 - 10 - 1 - 11</a:t>
            </a:r>
            <a:br>
              <a:rPr lang="en-US" altLang="zh-CN" sz="2400">
                <a:latin typeface="宋体" panose="02010600030101010101" pitchFamily="2" charset="-122"/>
              </a:rPr>
            </a:br>
            <a:r>
              <a:rPr lang="en-US" altLang="zh-CN" sz="2400">
                <a:latin typeface="宋体" panose="02010600030101010101" pitchFamily="2" charset="-122"/>
              </a:rPr>
              <a:t>path3：1 - 2 - 3 - 6 - 8 - 9 - 10 - 1 - 11</a:t>
            </a:r>
            <a:br>
              <a:rPr lang="en-US" altLang="zh-CN" sz="2400">
                <a:latin typeface="宋体" panose="02010600030101010101" pitchFamily="2" charset="-122"/>
              </a:rPr>
            </a:br>
            <a:r>
              <a:rPr lang="en-US" altLang="zh-CN" sz="2400">
                <a:latin typeface="宋体" panose="02010600030101010101" pitchFamily="2" charset="-122"/>
              </a:rPr>
              <a:t>path4：1 - 2 - 3 - 6 - 7 - 9 - 10 - 1 - 11</a:t>
            </a:r>
          </a:p>
          <a:p>
            <a:pPr eaLnBrk="1" hangingPunct="1"/>
            <a:r>
              <a:rPr lang="zh-CN" altLang="zh-CN" sz="2400">
                <a:latin typeface="宋体" panose="02010600030101010101" pitchFamily="2" charset="-122"/>
              </a:rPr>
              <a:t>路径 </a:t>
            </a:r>
            <a:r>
              <a:rPr lang="en-US" altLang="zh-CN" sz="2400">
                <a:latin typeface="宋体" panose="02010600030101010101" pitchFamily="2" charset="-122"/>
              </a:rPr>
              <a:t>path1，path2，path3，path4</a:t>
            </a:r>
            <a:r>
              <a:rPr lang="zh-CN" altLang="zh-CN" sz="2400">
                <a:latin typeface="宋体" panose="02010600030101010101" pitchFamily="2" charset="-122"/>
              </a:rPr>
              <a:t>组成了控制流图的一个基本路径集。</a:t>
            </a:r>
          </a:p>
        </p:txBody>
      </p:sp>
    </p:spTree>
    <p:extLst>
      <p:ext uri="{BB962C8B-B14F-4D97-AF65-F5344CB8AC3E}">
        <p14:creationId xmlns:p14="http://schemas.microsoft.com/office/powerpoint/2010/main" val="1782125197"/>
      </p:ext>
    </p:extLst>
  </p:cSld>
  <p:clrMapOvr>
    <a:masterClrMapping/>
  </p:clrMapOvr>
  <p:transition>
    <p:split orient="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algn="just" eaLnBrk="1" hangingPunct="1"/>
            <a:r>
              <a:rPr lang="zh-CN" altLang="zh-CN" sz="3200">
                <a:latin typeface="宋体" panose="02010600030101010101" pitchFamily="2" charset="-122"/>
              </a:rPr>
              <a:t>3. 导出测试用例</a:t>
            </a:r>
          </a:p>
        </p:txBody>
      </p:sp>
      <p:sp>
        <p:nvSpPr>
          <p:cNvPr id="39939" name="Rectangle 3"/>
          <p:cNvSpPr>
            <a:spLocks noGrp="1" noChangeArrowheads="1"/>
          </p:cNvSpPr>
          <p:nvPr>
            <p:ph idx="4294967295"/>
          </p:nvPr>
        </p:nvSpPr>
        <p:spPr/>
        <p:txBody>
          <a:bodyPr/>
          <a:lstStyle/>
          <a:p>
            <a:pPr eaLnBrk="1" hangingPunct="1"/>
            <a:r>
              <a:rPr lang="zh-CN" altLang="zh-CN" sz="2800">
                <a:latin typeface="宋体" panose="02010600030101010101" pitchFamily="2" charset="-122"/>
              </a:rPr>
              <a:t>导出测试用例，</a:t>
            </a:r>
            <a:r>
              <a:rPr lang="zh-CN" altLang="zh-CN" sz="2800">
                <a:solidFill>
                  <a:srgbClr val="FF3300"/>
                </a:solidFill>
                <a:latin typeface="宋体" panose="02010600030101010101" pitchFamily="2" charset="-122"/>
              </a:rPr>
              <a:t>确保基本路径集中的每一条路径的执行</a:t>
            </a:r>
            <a:r>
              <a:rPr lang="zh-CN" altLang="zh-CN" sz="2800">
                <a:latin typeface="宋体" panose="02010600030101010101" pitchFamily="2" charset="-122"/>
              </a:rPr>
              <a:t>。 </a:t>
            </a:r>
          </a:p>
          <a:p>
            <a:pPr eaLnBrk="1" hangingPunct="1"/>
            <a:r>
              <a:rPr lang="zh-CN" altLang="zh-CN" sz="2800">
                <a:latin typeface="宋体" panose="02010600030101010101" pitchFamily="2" charset="-122"/>
              </a:rPr>
              <a:t>根据判断结点给出的条件，选择适当的数据以保证某一条路径可以被测试到 — </a:t>
            </a:r>
            <a:r>
              <a:rPr lang="zh-CN" altLang="zh-CN" sz="2800">
                <a:solidFill>
                  <a:srgbClr val="FF3300"/>
                </a:solidFill>
                <a:latin typeface="宋体" panose="02010600030101010101" pitchFamily="2" charset="-122"/>
              </a:rPr>
              <a:t>用逻辑覆盖方法</a:t>
            </a:r>
            <a:r>
              <a:rPr lang="zh-CN" altLang="zh-CN" sz="2800">
                <a:latin typeface="宋体" panose="02010600030101010101" pitchFamily="2" charset="-122"/>
              </a:rPr>
              <a:t>。</a:t>
            </a:r>
          </a:p>
        </p:txBody>
      </p:sp>
    </p:spTree>
    <p:extLst>
      <p:ext uri="{BB962C8B-B14F-4D97-AF65-F5344CB8AC3E}">
        <p14:creationId xmlns:p14="http://schemas.microsoft.com/office/powerpoint/2010/main" val="2687345941"/>
      </p:ext>
    </p:extLst>
  </p:cSld>
  <p:clrMapOvr>
    <a:masterClrMapping/>
  </p:clrMapOvr>
  <p:transition>
    <p:strips dir="l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idx="4294967295"/>
          </p:nvPr>
        </p:nvSpPr>
        <p:spPr/>
        <p:txBody>
          <a:bodyPr/>
          <a:lstStyle/>
          <a:p>
            <a:pPr eaLnBrk="1" hangingPunct="1"/>
            <a:r>
              <a:rPr lang="nb-NO" altLang="zh-CN" smtClean="0">
                <a:latin typeface="宋体" panose="02010600030101010101" pitchFamily="2" charset="-122"/>
              </a:rPr>
              <a:t>15.</a:t>
            </a:r>
            <a:r>
              <a:rPr lang="en-US" altLang="zh-CN" smtClean="0">
                <a:latin typeface="宋体" panose="02010600030101010101" pitchFamily="2" charset="-122"/>
              </a:rPr>
              <a:t>5 </a:t>
            </a:r>
            <a:r>
              <a:rPr lang="zh-CN" altLang="zh-CN" smtClean="0">
                <a:latin typeface="宋体" panose="02010600030101010101" pitchFamily="2" charset="-122"/>
              </a:rPr>
              <a:t>基本路径测试（续）</a:t>
            </a:r>
          </a:p>
        </p:txBody>
      </p:sp>
      <p:sp>
        <p:nvSpPr>
          <p:cNvPr id="40963" name="Rectangle 2"/>
          <p:cNvSpPr>
            <a:spLocks noGrp="1" noChangeArrowheads="1"/>
          </p:cNvSpPr>
          <p:nvPr>
            <p:ph idx="4294967295"/>
          </p:nvPr>
        </p:nvSpPr>
        <p:spPr/>
        <p:txBody>
          <a:bodyPr/>
          <a:lstStyle/>
          <a:p>
            <a:r>
              <a:rPr lang="zh-CN" altLang="zh-CN" sz="2600">
                <a:latin typeface="宋体" panose="02010600030101010101" pitchFamily="2" charset="-122"/>
              </a:rPr>
              <a:t>每个</a:t>
            </a:r>
            <a:r>
              <a:rPr lang="zh-CN" altLang="zh-CN" sz="2600">
                <a:solidFill>
                  <a:srgbClr val="FF3300"/>
                </a:solidFill>
                <a:latin typeface="宋体" panose="02010600030101010101" pitchFamily="2" charset="-122"/>
              </a:rPr>
              <a:t>测试用例执行之后</a:t>
            </a:r>
            <a:r>
              <a:rPr lang="zh-CN" altLang="zh-CN" sz="2600">
                <a:latin typeface="宋体" panose="02010600030101010101" pitchFamily="2" charset="-122"/>
              </a:rPr>
              <a:t>，</a:t>
            </a:r>
            <a:r>
              <a:rPr lang="zh-CN" altLang="zh-CN" sz="2600">
                <a:solidFill>
                  <a:srgbClr val="FF3300"/>
                </a:solidFill>
                <a:latin typeface="宋体" panose="02010600030101010101" pitchFamily="2" charset="-122"/>
              </a:rPr>
              <a:t>与预期结果进行比较</a:t>
            </a:r>
            <a:r>
              <a:rPr lang="zh-CN" altLang="zh-CN" sz="2600">
                <a:latin typeface="宋体" panose="02010600030101010101" pitchFamily="2" charset="-122"/>
              </a:rPr>
              <a:t>。</a:t>
            </a:r>
            <a:endParaRPr lang="en-US" altLang="zh-CN" sz="2600">
              <a:latin typeface="宋体" panose="02010600030101010101" pitchFamily="2" charset="-122"/>
            </a:endParaRPr>
          </a:p>
          <a:p>
            <a:r>
              <a:rPr lang="zh-CN" altLang="zh-CN" sz="2600">
                <a:latin typeface="宋体" panose="02010600030101010101" pitchFamily="2" charset="-122"/>
              </a:rPr>
              <a:t>如果所有测试用例都执行完毕，则可以确信程序中所有的可执行语句至少被执行了一次。</a:t>
            </a:r>
          </a:p>
          <a:p>
            <a:r>
              <a:rPr lang="zh-CN" altLang="zh-CN" sz="2600">
                <a:latin typeface="宋体" panose="02010600030101010101" pitchFamily="2" charset="-122"/>
              </a:rPr>
              <a:t>必须注意，一些独立的路径(如例中的路径1)，往往不是完全孤立的，有时它是程序正常的控制流的一部分，这时，这些路径的测试可以是另一条路径测试的一部分。</a:t>
            </a:r>
          </a:p>
        </p:txBody>
      </p:sp>
    </p:spTree>
    <p:extLst>
      <p:ext uri="{BB962C8B-B14F-4D97-AF65-F5344CB8AC3E}">
        <p14:creationId xmlns:p14="http://schemas.microsoft.com/office/powerpoint/2010/main" val="3610843813"/>
      </p:ext>
    </p:extLst>
  </p:cSld>
  <p:clrMapOvr>
    <a:masterClrMapping/>
  </p:clrMapOvr>
  <p:transition>
    <p:strips/>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第十五章</a:t>
            </a:r>
          </a:p>
        </p:txBody>
      </p:sp>
      <p:sp>
        <p:nvSpPr>
          <p:cNvPr id="4" name="矩形 3"/>
          <p:cNvSpPr/>
          <p:nvPr/>
        </p:nvSpPr>
        <p:spPr>
          <a:xfrm>
            <a:off x="1691196" y="1428750"/>
            <a:ext cx="1261884" cy="523220"/>
          </a:xfrm>
          <a:prstGeom prst="rect">
            <a:avLst/>
          </a:prstGeom>
          <a:noFill/>
        </p:spPr>
        <p:txBody>
          <a:bodyPr wrap="none" lIns="91440" tIns="45720" rIns="91440" bIns="45720">
            <a:spAutoFit/>
          </a:bodyPr>
          <a:lstStyle/>
          <a:p>
            <a:pPr algn="ctr"/>
            <a:r>
              <a:rPr lang="zh-CN" altLang="en-US" sz="2800" dirty="0" smtClean="0">
                <a:ln w="0"/>
                <a:solidFill>
                  <a:schemeClr val="accent1"/>
                </a:solidFill>
                <a:effectLst>
                  <a:outerShdw blurRad="38100" dist="25400" dir="5400000" algn="ctr" rotWithShape="0">
                    <a:srgbClr val="6E747A">
                      <a:alpha val="43000"/>
                    </a:srgbClr>
                  </a:outerShdw>
                </a:effectLst>
              </a:rPr>
              <a:t>流程图</a:t>
            </a:r>
            <a:endParaRPr lang="en-US" altLang="zh-CN" sz="2800" dirty="0" smtClean="0">
              <a:ln w="0"/>
              <a:solidFill>
                <a:schemeClr val="accent1"/>
              </a:solidFill>
              <a:effectLst>
                <a:outerShdw blurRad="38100" dist="25400" dir="5400000" algn="ctr" rotWithShape="0">
                  <a:srgbClr val="6E747A">
                    <a:alpha val="43000"/>
                  </a:srgbClr>
                </a:outerShdw>
              </a:effectLst>
            </a:endParaRPr>
          </a:p>
        </p:txBody>
      </p:sp>
      <p:pic>
        <p:nvPicPr>
          <p:cNvPr id="5" name="图片 4"/>
          <p:cNvPicPr/>
          <p:nvPr/>
        </p:nvPicPr>
        <p:blipFill>
          <a:blip r:embed="rId2"/>
          <a:stretch>
            <a:fillRect/>
          </a:stretch>
        </p:blipFill>
        <p:spPr>
          <a:xfrm>
            <a:off x="6725853" y="576493"/>
            <a:ext cx="5238750" cy="5829300"/>
          </a:xfrm>
          <a:prstGeom prst="rect">
            <a:avLst/>
          </a:prstGeom>
        </p:spPr>
      </p:pic>
      <p:pic>
        <p:nvPicPr>
          <p:cNvPr id="6" name="内容占位符 3"/>
          <p:cNvPicPr/>
          <p:nvPr/>
        </p:nvPicPr>
        <p:blipFill>
          <a:blip r:embed="rId3">
            <a:extLst>
              <a:ext uri="{28A0092B-C50C-407E-A947-70E740481C1C}">
                <a14:useLocalDpi xmlns:a14="http://schemas.microsoft.com/office/drawing/2010/main" val="0"/>
              </a:ext>
            </a:extLst>
          </a:blip>
          <a:srcRect/>
          <a:stretch>
            <a:fillRect/>
          </a:stretch>
        </p:blipFill>
        <p:spPr bwMode="auto">
          <a:xfrm>
            <a:off x="1195040" y="2312834"/>
            <a:ext cx="5274310" cy="3368675"/>
          </a:xfrm>
          <a:prstGeom prst="rect">
            <a:avLst/>
          </a:prstGeom>
          <a:noFill/>
          <a:ln>
            <a:noFill/>
          </a:ln>
          <a:extLst/>
        </p:spPr>
      </p:pic>
    </p:spTree>
    <p:extLst>
      <p:ext uri="{BB962C8B-B14F-4D97-AF65-F5344CB8AC3E}">
        <p14:creationId xmlns:p14="http://schemas.microsoft.com/office/powerpoint/2010/main" val="40689435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第十五章</a:t>
            </a:r>
          </a:p>
        </p:txBody>
      </p:sp>
      <p:sp>
        <p:nvSpPr>
          <p:cNvPr id="4" name="矩形 3"/>
          <p:cNvSpPr/>
          <p:nvPr/>
        </p:nvSpPr>
        <p:spPr>
          <a:xfrm>
            <a:off x="1870732" y="1428750"/>
            <a:ext cx="902811" cy="523220"/>
          </a:xfrm>
          <a:prstGeom prst="rect">
            <a:avLst/>
          </a:prstGeom>
          <a:noFill/>
        </p:spPr>
        <p:txBody>
          <a:bodyPr wrap="none" lIns="91440" tIns="45720" rIns="91440" bIns="45720">
            <a:spAutoFit/>
          </a:bodyPr>
          <a:lstStyle/>
          <a:p>
            <a:pPr algn="ctr"/>
            <a:r>
              <a:rPr lang="zh-CN" altLang="en-US" sz="2800" dirty="0" smtClean="0">
                <a:ln w="0"/>
                <a:solidFill>
                  <a:schemeClr val="accent1"/>
                </a:solidFill>
                <a:effectLst>
                  <a:outerShdw blurRad="38100" dist="25400" dir="5400000" algn="ctr" rotWithShape="0">
                    <a:srgbClr val="6E747A">
                      <a:alpha val="43000"/>
                    </a:srgbClr>
                  </a:outerShdw>
                </a:effectLst>
              </a:rPr>
              <a:t>流图</a:t>
            </a:r>
            <a:endParaRPr lang="en-US" altLang="zh-CN" sz="2800" dirty="0" smtClean="0">
              <a:ln w="0"/>
              <a:solidFill>
                <a:schemeClr val="accent1"/>
              </a:solidFill>
              <a:effectLst>
                <a:outerShdw blurRad="38100" dist="25400" dir="5400000" algn="ctr" rotWithShape="0">
                  <a:srgbClr val="6E747A">
                    <a:alpha val="43000"/>
                  </a:srgbClr>
                </a:outerShdw>
              </a:effectLst>
            </a:endParaRPr>
          </a:p>
        </p:txBody>
      </p:sp>
      <p:pic>
        <p:nvPicPr>
          <p:cNvPr id="5" name="内容占位符 3"/>
          <p:cNvPicPr/>
          <p:nvPr/>
        </p:nvPicPr>
        <p:blipFill>
          <a:blip r:embed="rId2">
            <a:extLst>
              <a:ext uri="{28A0092B-C50C-407E-A947-70E740481C1C}">
                <a14:useLocalDpi xmlns:a14="http://schemas.microsoft.com/office/drawing/2010/main" val="0"/>
              </a:ext>
            </a:extLst>
          </a:blip>
          <a:srcRect/>
          <a:stretch>
            <a:fillRect/>
          </a:stretch>
        </p:blipFill>
        <p:spPr bwMode="auto">
          <a:xfrm>
            <a:off x="1301572" y="2330589"/>
            <a:ext cx="5274310" cy="3368675"/>
          </a:xfrm>
          <a:prstGeom prst="rect">
            <a:avLst/>
          </a:prstGeom>
          <a:noFill/>
          <a:ln>
            <a:noFill/>
          </a:ln>
          <a:extLst/>
        </p:spPr>
      </p:pic>
      <p:pic>
        <p:nvPicPr>
          <p:cNvPr id="6" name="图片 5"/>
          <p:cNvPicPr/>
          <p:nvPr/>
        </p:nvPicPr>
        <p:blipFill>
          <a:blip r:embed="rId3"/>
          <a:stretch>
            <a:fillRect/>
          </a:stretch>
        </p:blipFill>
        <p:spPr>
          <a:xfrm>
            <a:off x="6770216" y="186431"/>
            <a:ext cx="5274310" cy="6567170"/>
          </a:xfrm>
          <a:prstGeom prst="rect">
            <a:avLst/>
          </a:prstGeom>
        </p:spPr>
      </p:pic>
    </p:spTree>
    <p:extLst>
      <p:ext uri="{BB962C8B-B14F-4D97-AF65-F5344CB8AC3E}">
        <p14:creationId xmlns:p14="http://schemas.microsoft.com/office/powerpoint/2010/main" val="26834502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第十五章</a:t>
            </a:r>
          </a:p>
        </p:txBody>
      </p:sp>
      <p:pic>
        <p:nvPicPr>
          <p:cNvPr id="4" name="图片 3"/>
          <p:cNvPicPr/>
          <p:nvPr/>
        </p:nvPicPr>
        <p:blipFill>
          <a:blip r:embed="rId2"/>
          <a:stretch>
            <a:fillRect/>
          </a:stretch>
        </p:blipFill>
        <p:spPr>
          <a:xfrm>
            <a:off x="1114148" y="2174474"/>
            <a:ext cx="3035896" cy="970995"/>
          </a:xfrm>
          <a:prstGeom prst="rect">
            <a:avLst/>
          </a:prstGeom>
        </p:spPr>
      </p:pic>
      <p:pic>
        <p:nvPicPr>
          <p:cNvPr id="5" name="图片 4"/>
          <p:cNvPicPr/>
          <p:nvPr/>
        </p:nvPicPr>
        <p:blipFill>
          <a:blip r:embed="rId3"/>
          <a:stretch>
            <a:fillRect/>
          </a:stretch>
        </p:blipFill>
        <p:spPr>
          <a:xfrm>
            <a:off x="1114148" y="3574415"/>
            <a:ext cx="5425130" cy="1631085"/>
          </a:xfrm>
          <a:prstGeom prst="rect">
            <a:avLst/>
          </a:prstGeom>
        </p:spPr>
      </p:pic>
      <p:pic>
        <p:nvPicPr>
          <p:cNvPr id="6" name="图片 5"/>
          <p:cNvPicPr/>
          <p:nvPr/>
        </p:nvPicPr>
        <p:blipFill>
          <a:blip r:embed="rId4"/>
          <a:stretch>
            <a:fillRect/>
          </a:stretch>
        </p:blipFill>
        <p:spPr>
          <a:xfrm>
            <a:off x="6672562" y="290830"/>
            <a:ext cx="5274310" cy="6567170"/>
          </a:xfrm>
          <a:prstGeom prst="rect">
            <a:avLst/>
          </a:prstGeom>
        </p:spPr>
      </p:pic>
    </p:spTree>
    <p:extLst>
      <p:ext uri="{BB962C8B-B14F-4D97-AF65-F5344CB8AC3E}">
        <p14:creationId xmlns:p14="http://schemas.microsoft.com/office/powerpoint/2010/main" val="8850408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第十五章</a:t>
            </a:r>
          </a:p>
        </p:txBody>
      </p:sp>
      <p:sp>
        <p:nvSpPr>
          <p:cNvPr id="3" name="内容占位符 2"/>
          <p:cNvSpPr>
            <a:spLocks noGrp="1"/>
          </p:cNvSpPr>
          <p:nvPr>
            <p:ph idx="1"/>
          </p:nvPr>
        </p:nvSpPr>
        <p:spPr/>
        <p:txBody>
          <a:bodyPr>
            <a:normAutofit/>
          </a:bodyPr>
          <a:lstStyle/>
          <a:p>
            <a:pPr>
              <a:defRPr/>
            </a:pPr>
            <a:r>
              <a:rPr lang="zh-CN" altLang="en-US" sz="2800" b="1" dirty="0"/>
              <a:t>习题</a:t>
            </a:r>
            <a:r>
              <a:rPr lang="en-US" altLang="zh-CN" sz="2800" b="1" dirty="0"/>
              <a:t>2. </a:t>
            </a:r>
            <a:r>
              <a:rPr lang="zh-CN" altLang="en-US" sz="2800" b="1" dirty="0"/>
              <a:t>设有一个档案管理系统，要求用户输入以年月表示的日期。假设日期限定在</a:t>
            </a:r>
            <a:r>
              <a:rPr lang="en-US" altLang="zh-CN" sz="2800" b="1" dirty="0"/>
              <a:t>1990</a:t>
            </a:r>
            <a:r>
              <a:rPr lang="zh-CN" altLang="en-US" sz="2800" b="1" dirty="0"/>
              <a:t>年</a:t>
            </a:r>
            <a:r>
              <a:rPr lang="en-US" altLang="zh-CN" sz="2800" b="1" dirty="0"/>
              <a:t>1</a:t>
            </a:r>
            <a:r>
              <a:rPr lang="zh-CN" altLang="en-US" sz="2800" b="1" dirty="0"/>
              <a:t>月</a:t>
            </a:r>
            <a:r>
              <a:rPr lang="en-US" altLang="zh-CN" sz="2800" b="1" dirty="0"/>
              <a:t>~2049</a:t>
            </a:r>
            <a:r>
              <a:rPr lang="zh-CN" altLang="en-US" sz="2800" b="1" dirty="0"/>
              <a:t>年</a:t>
            </a:r>
            <a:r>
              <a:rPr lang="en-US" altLang="zh-CN" sz="2800" b="1" dirty="0"/>
              <a:t>12</a:t>
            </a:r>
            <a:r>
              <a:rPr lang="zh-CN" altLang="en-US" sz="2800" b="1" dirty="0"/>
              <a:t>月，并规定日期由</a:t>
            </a:r>
            <a:r>
              <a:rPr lang="en-US" altLang="zh-CN" sz="2800" b="1" dirty="0"/>
              <a:t>6</a:t>
            </a:r>
            <a:r>
              <a:rPr lang="zh-CN" altLang="en-US" sz="2800" b="1" dirty="0"/>
              <a:t>位数字字符组成，前</a:t>
            </a:r>
            <a:r>
              <a:rPr lang="en-US" altLang="zh-CN" sz="2800" b="1" dirty="0"/>
              <a:t>4</a:t>
            </a:r>
            <a:r>
              <a:rPr lang="zh-CN" altLang="en-US" sz="2800" b="1" dirty="0"/>
              <a:t>位表示年，后</a:t>
            </a:r>
            <a:r>
              <a:rPr lang="en-US" altLang="zh-CN" sz="2800" b="1" dirty="0"/>
              <a:t>2</a:t>
            </a:r>
            <a:r>
              <a:rPr lang="zh-CN" altLang="en-US" sz="2800" b="1" dirty="0"/>
              <a:t>位表示月。现用等价类划分法设计测试用例，来测试程序的</a:t>
            </a:r>
            <a:r>
              <a:rPr lang="en-US" altLang="zh-CN" sz="2800" b="1" dirty="0"/>
              <a:t>"</a:t>
            </a:r>
            <a:r>
              <a:rPr lang="zh-CN" altLang="en-US" sz="2800" b="1" dirty="0"/>
              <a:t>日期检查功能</a:t>
            </a:r>
            <a:r>
              <a:rPr lang="en-US" altLang="zh-CN" sz="2800" b="1" dirty="0"/>
              <a:t>".</a:t>
            </a:r>
          </a:p>
          <a:p>
            <a:pPr marL="0" indent="0">
              <a:buFontTx/>
              <a:buNone/>
              <a:defRPr/>
            </a:pPr>
            <a:r>
              <a:rPr lang="en-US" altLang="zh-CN" sz="2800" b="1" dirty="0"/>
              <a:t>    1</a:t>
            </a:r>
            <a:r>
              <a:rPr lang="zh-CN" altLang="en-US" sz="2800" b="1" dirty="0"/>
              <a:t>）划分等价类并</a:t>
            </a:r>
            <a:r>
              <a:rPr lang="zh-CN" altLang="en-US" sz="2800" b="1" dirty="0" smtClean="0"/>
              <a:t>编号</a:t>
            </a:r>
          </a:p>
          <a:p>
            <a:pPr marL="0" indent="0">
              <a:buFontTx/>
              <a:buNone/>
              <a:defRPr/>
            </a:pPr>
            <a:r>
              <a:rPr lang="en-US" altLang="zh-CN" sz="2800" b="1" dirty="0" smtClean="0"/>
              <a:t>    2</a:t>
            </a:r>
            <a:r>
              <a:rPr lang="zh-CN" altLang="en-US" sz="2800" b="1" dirty="0" smtClean="0"/>
              <a:t>）设计测试用例 </a:t>
            </a:r>
            <a:endParaRPr lang="zh-CN" altLang="en-US" sz="2800" b="1" dirty="0"/>
          </a:p>
        </p:txBody>
      </p:sp>
    </p:spTree>
    <p:extLst>
      <p:ext uri="{BB962C8B-B14F-4D97-AF65-F5344CB8AC3E}">
        <p14:creationId xmlns:p14="http://schemas.microsoft.com/office/powerpoint/2010/main" val="12362236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algn="just" eaLnBrk="1" hangingPunct="1"/>
            <a:r>
              <a:rPr lang="en-US" altLang="zh-CN" smtClean="0">
                <a:latin typeface="宋体" panose="02010600030101010101" pitchFamily="2" charset="-122"/>
              </a:rPr>
              <a:t>1. </a:t>
            </a:r>
            <a:r>
              <a:rPr lang="zh-CN" altLang="zh-CN" smtClean="0">
                <a:latin typeface="宋体" panose="02010600030101010101" pitchFamily="2" charset="-122"/>
              </a:rPr>
              <a:t>等价类划分</a:t>
            </a:r>
          </a:p>
        </p:txBody>
      </p:sp>
      <p:sp>
        <p:nvSpPr>
          <p:cNvPr id="45059" name="Rectangle 3"/>
          <p:cNvSpPr>
            <a:spLocks noGrp="1" noChangeArrowheads="1"/>
          </p:cNvSpPr>
          <p:nvPr>
            <p:ph idx="4294967295"/>
          </p:nvPr>
        </p:nvSpPr>
        <p:spPr/>
        <p:txBody>
          <a:bodyPr/>
          <a:lstStyle/>
          <a:p>
            <a:pPr eaLnBrk="1" hangingPunct="1">
              <a:buClr>
                <a:srgbClr val="FF9900"/>
              </a:buClr>
            </a:pPr>
            <a:r>
              <a:rPr lang="zh-CN" altLang="zh-CN" sz="2800">
                <a:latin typeface="宋体" panose="02010600030101010101" pitchFamily="2" charset="-122"/>
              </a:rPr>
              <a:t>等价类划分是一种典型的黑盒测试方法，使用这一方法时，</a:t>
            </a:r>
            <a:r>
              <a:rPr lang="zh-CN" altLang="zh-CN" sz="2800">
                <a:solidFill>
                  <a:srgbClr val="FF0000"/>
                </a:solidFill>
                <a:latin typeface="宋体" panose="02010600030101010101" pitchFamily="2" charset="-122"/>
              </a:rPr>
              <a:t>完全不考虑程序的内部结构，只依据程序的规格说明来设计测试用例</a:t>
            </a:r>
            <a:r>
              <a:rPr lang="zh-CN" altLang="zh-CN" sz="2800">
                <a:latin typeface="宋体" panose="02010600030101010101" pitchFamily="2" charset="-122"/>
              </a:rPr>
              <a:t>。</a:t>
            </a:r>
          </a:p>
          <a:p>
            <a:pPr eaLnBrk="1" hangingPunct="1">
              <a:buClr>
                <a:srgbClr val="FF9900"/>
              </a:buClr>
            </a:pPr>
            <a:r>
              <a:rPr lang="zh-CN" altLang="zh-CN" sz="2800">
                <a:latin typeface="宋体" panose="02010600030101010101" pitchFamily="2" charset="-122"/>
              </a:rPr>
              <a:t>等价类划分方法</a:t>
            </a:r>
            <a:r>
              <a:rPr lang="zh-CN" altLang="zh-CN" sz="2800">
                <a:solidFill>
                  <a:srgbClr val="FF3300"/>
                </a:solidFill>
                <a:latin typeface="宋体" panose="02010600030101010101" pitchFamily="2" charset="-122"/>
              </a:rPr>
              <a:t>把所有可能的输入数据</a:t>
            </a:r>
            <a:r>
              <a:rPr lang="zh-CN" altLang="zh-CN" sz="2800">
                <a:latin typeface="宋体" panose="02010600030101010101" pitchFamily="2" charset="-122"/>
              </a:rPr>
              <a:t>，即程序的输入域</a:t>
            </a:r>
            <a:r>
              <a:rPr lang="zh-CN" altLang="zh-CN" sz="2800">
                <a:solidFill>
                  <a:srgbClr val="FF3300"/>
                </a:solidFill>
                <a:latin typeface="宋体" panose="02010600030101010101" pitchFamily="2" charset="-122"/>
              </a:rPr>
              <a:t>划分成若干部分</a:t>
            </a:r>
            <a:r>
              <a:rPr lang="zh-CN" altLang="zh-CN" sz="2800">
                <a:latin typeface="宋体" panose="02010600030101010101" pitchFamily="2" charset="-122"/>
              </a:rPr>
              <a:t>，然后</a:t>
            </a:r>
            <a:r>
              <a:rPr lang="zh-CN" altLang="zh-CN" sz="2800">
                <a:solidFill>
                  <a:srgbClr val="FF3300"/>
                </a:solidFill>
                <a:latin typeface="宋体" panose="02010600030101010101" pitchFamily="2" charset="-122"/>
              </a:rPr>
              <a:t>从每一部分中选取少数有代表性的数据做为测试用例</a:t>
            </a:r>
            <a:r>
              <a:rPr lang="zh-CN" altLang="zh-CN" sz="2800">
                <a:latin typeface="宋体" panose="02010600030101010101" pitchFamily="2" charset="-122"/>
              </a:rPr>
              <a:t>。</a:t>
            </a:r>
          </a:p>
        </p:txBody>
      </p:sp>
    </p:spTree>
    <p:extLst>
      <p:ext uri="{BB962C8B-B14F-4D97-AF65-F5344CB8AC3E}">
        <p14:creationId xmlns:p14="http://schemas.microsoft.com/office/powerpoint/2010/main" val="4124023690"/>
      </p:ext>
    </p:extLst>
  </p:cSld>
  <p:clrMapOvr>
    <a:masterClrMapping/>
  </p:clrMapOvr>
  <p:transition>
    <p:strips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idx="4294967295"/>
          </p:nvPr>
        </p:nvSpPr>
        <p:spPr/>
        <p:txBody>
          <a:bodyPr/>
          <a:lstStyle/>
          <a:p>
            <a:pPr algn="l" eaLnBrk="1" hangingPunct="1"/>
            <a:r>
              <a:rPr lang="zh-CN" altLang="zh-CN" smtClean="0">
                <a:latin typeface="宋体" panose="02010600030101010101" pitchFamily="2" charset="-122"/>
              </a:rPr>
              <a:t>等价类划分</a:t>
            </a:r>
          </a:p>
        </p:txBody>
      </p:sp>
      <p:sp>
        <p:nvSpPr>
          <p:cNvPr id="46083" name="Rectangle 2"/>
          <p:cNvSpPr>
            <a:spLocks noGrp="1" noChangeArrowheads="1"/>
          </p:cNvSpPr>
          <p:nvPr>
            <p:ph idx="4294967295"/>
          </p:nvPr>
        </p:nvSpPr>
        <p:spPr/>
        <p:txBody>
          <a:bodyPr/>
          <a:lstStyle/>
          <a:p>
            <a:pPr marL="533400" indent="-533400"/>
            <a:r>
              <a:rPr lang="zh-CN" altLang="zh-CN" sz="2800">
                <a:latin typeface="宋体" panose="02010600030101010101" pitchFamily="2" charset="-122"/>
              </a:rPr>
              <a:t>使用这一方法设计测试用例要经历</a:t>
            </a:r>
            <a:r>
              <a:rPr lang="zh-CN" altLang="zh-CN" sz="2800">
                <a:solidFill>
                  <a:srgbClr val="0234B2"/>
                </a:solidFill>
                <a:latin typeface="宋体" panose="02010600030101010101" pitchFamily="2" charset="-122"/>
              </a:rPr>
              <a:t>划分等价类</a:t>
            </a:r>
            <a:r>
              <a:rPr lang="zh-CN" altLang="zh-CN" sz="2800">
                <a:latin typeface="宋体" panose="02010600030101010101" pitchFamily="2" charset="-122"/>
              </a:rPr>
              <a:t>（列出等价类表）和</a:t>
            </a:r>
            <a:r>
              <a:rPr lang="zh-CN" altLang="zh-CN" sz="2800">
                <a:solidFill>
                  <a:srgbClr val="0234B2"/>
                </a:solidFill>
                <a:latin typeface="宋体" panose="02010600030101010101" pitchFamily="2" charset="-122"/>
              </a:rPr>
              <a:t>选取测试用例</a:t>
            </a:r>
            <a:r>
              <a:rPr lang="zh-CN" altLang="zh-CN" sz="2800">
                <a:latin typeface="宋体" panose="02010600030101010101" pitchFamily="2" charset="-122"/>
              </a:rPr>
              <a:t>两步。</a:t>
            </a:r>
          </a:p>
          <a:p>
            <a:pPr marL="533400" indent="-533400">
              <a:buFont typeface="Wingdings" panose="05000000000000000000" pitchFamily="2" charset="2"/>
              <a:buAutoNum type="arabicPeriod"/>
            </a:pPr>
            <a:r>
              <a:rPr lang="zh-CN" altLang="zh-CN" sz="2800">
                <a:solidFill>
                  <a:srgbClr val="FF3300"/>
                </a:solidFill>
                <a:latin typeface="宋体" panose="02010600030101010101" pitchFamily="2" charset="-122"/>
              </a:rPr>
              <a:t>划分等价类</a:t>
            </a:r>
            <a:r>
              <a:rPr lang="zh-CN" altLang="zh-CN" smtClean="0">
                <a:latin typeface="宋体" panose="02010600030101010101" pitchFamily="2" charset="-122"/>
              </a:rPr>
              <a:t/>
            </a:r>
            <a:br>
              <a:rPr lang="zh-CN" altLang="zh-CN" smtClean="0">
                <a:latin typeface="宋体" panose="02010600030101010101" pitchFamily="2" charset="-122"/>
              </a:rPr>
            </a:br>
            <a:r>
              <a:rPr lang="zh-CN" altLang="zh-CN" sz="2400">
                <a:latin typeface="宋体" panose="02010600030101010101" pitchFamily="2" charset="-122"/>
              </a:rPr>
              <a:t>等价类是指某个输入域的子集合。在该子集合中，</a:t>
            </a:r>
            <a:r>
              <a:rPr lang="zh-CN" altLang="zh-CN" sz="2400">
                <a:solidFill>
                  <a:srgbClr val="0234B2"/>
                </a:solidFill>
                <a:latin typeface="宋体" panose="02010600030101010101" pitchFamily="2" charset="-122"/>
              </a:rPr>
              <a:t>各个输入数据对于揭露程序中的错误都是等效的</a:t>
            </a:r>
            <a:r>
              <a:rPr lang="zh-CN" altLang="zh-CN" sz="2400">
                <a:latin typeface="宋体" panose="02010600030101010101" pitchFamily="2" charset="-122"/>
              </a:rPr>
              <a:t>。测试某等价类的代表值就等价于对这一类其它值的测试。</a:t>
            </a:r>
            <a:r>
              <a:rPr lang="zh-CN" altLang="zh-CN" smtClean="0">
                <a:latin typeface="宋体" panose="02010600030101010101" pitchFamily="2" charset="-122"/>
              </a:rPr>
              <a:t/>
            </a:r>
            <a:br>
              <a:rPr lang="zh-CN" altLang="zh-CN" smtClean="0">
                <a:latin typeface="宋体" panose="02010600030101010101" pitchFamily="2" charset="-122"/>
              </a:rPr>
            </a:br>
            <a:endParaRPr lang="zh-CN" altLang="zh-CN" smtClean="0">
              <a:latin typeface="宋体" panose="02010600030101010101" pitchFamily="2" charset="-122"/>
            </a:endParaRPr>
          </a:p>
        </p:txBody>
      </p:sp>
    </p:spTree>
    <p:extLst>
      <p:ext uri="{BB962C8B-B14F-4D97-AF65-F5344CB8AC3E}">
        <p14:creationId xmlns:p14="http://schemas.microsoft.com/office/powerpoint/2010/main" val="2871108103"/>
      </p:ext>
    </p:extLst>
  </p:cSld>
  <p:clrMapOvr>
    <a:masterClrMapping/>
  </p:clrMapOvr>
  <p:transition>
    <p:pull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idx="4294967295"/>
          </p:nvPr>
        </p:nvSpPr>
        <p:spPr/>
        <p:txBody>
          <a:bodyPr/>
          <a:lstStyle/>
          <a:p>
            <a:pPr algn="l" eaLnBrk="1" hangingPunct="1"/>
            <a:r>
              <a:rPr lang="zh-CN" altLang="zh-CN" smtClean="0">
                <a:latin typeface="宋体" panose="02010600030101010101" pitchFamily="2" charset="-122"/>
              </a:rPr>
              <a:t>等价类划分</a:t>
            </a:r>
          </a:p>
        </p:txBody>
      </p:sp>
      <p:sp>
        <p:nvSpPr>
          <p:cNvPr id="47107" name="Rectangle 2"/>
          <p:cNvSpPr>
            <a:spLocks noGrp="1" noChangeArrowheads="1"/>
          </p:cNvSpPr>
          <p:nvPr>
            <p:ph idx="4294967295"/>
          </p:nvPr>
        </p:nvSpPr>
        <p:spPr/>
        <p:txBody>
          <a:bodyPr/>
          <a:lstStyle/>
          <a:p>
            <a:pPr eaLnBrk="1" hangingPunct="1"/>
            <a:r>
              <a:rPr lang="zh-CN" altLang="zh-CN" sz="2800">
                <a:latin typeface="宋体" panose="02010600030101010101" pitchFamily="2" charset="-122"/>
              </a:rPr>
              <a:t>等价类的划分有两种不同的情况：</a:t>
            </a:r>
            <a:br>
              <a:rPr lang="zh-CN" altLang="zh-CN" sz="2800">
                <a:latin typeface="宋体" panose="02010600030101010101" pitchFamily="2" charset="-122"/>
              </a:rPr>
            </a:br>
            <a:r>
              <a:rPr lang="zh-CN" altLang="zh-CN" sz="2800">
                <a:latin typeface="宋体" panose="02010600030101010101" pitchFamily="2" charset="-122"/>
              </a:rPr>
              <a:t>① </a:t>
            </a:r>
            <a:r>
              <a:rPr lang="zh-CN" altLang="zh-CN" sz="2800">
                <a:solidFill>
                  <a:srgbClr val="0000FF"/>
                </a:solidFill>
                <a:latin typeface="宋体" panose="02010600030101010101" pitchFamily="2" charset="-122"/>
              </a:rPr>
              <a:t>有效等价类</a:t>
            </a:r>
            <a:r>
              <a:rPr lang="zh-CN" altLang="zh-CN" sz="2800">
                <a:latin typeface="宋体" panose="02010600030101010101" pitchFamily="2" charset="-122"/>
              </a:rPr>
              <a:t>：是指对于程序的规格说明来说，是合理的，有意义的输入数据构成的集合。</a:t>
            </a:r>
          </a:p>
          <a:p>
            <a:pPr eaLnBrk="1" hangingPunct="1">
              <a:buFont typeface="Wingdings" panose="05000000000000000000" pitchFamily="2" charset="2"/>
              <a:buNone/>
            </a:pPr>
            <a:r>
              <a:rPr lang="zh-CN" altLang="zh-CN" sz="2800">
                <a:latin typeface="宋体" panose="02010600030101010101" pitchFamily="2" charset="-122"/>
              </a:rPr>
              <a:t>	② </a:t>
            </a:r>
            <a:r>
              <a:rPr lang="zh-CN" altLang="zh-CN" sz="2800">
                <a:solidFill>
                  <a:srgbClr val="0000FF"/>
                </a:solidFill>
                <a:latin typeface="宋体" panose="02010600030101010101" pitchFamily="2" charset="-122"/>
              </a:rPr>
              <a:t>无效等价类</a:t>
            </a:r>
            <a:r>
              <a:rPr lang="zh-CN" altLang="zh-CN" sz="2800">
                <a:latin typeface="宋体" panose="02010600030101010101" pitchFamily="2" charset="-122"/>
              </a:rPr>
              <a:t>：是指对于程序的规格说明来说，是不合理的，无意义的输入数据构成的集合。</a:t>
            </a:r>
          </a:p>
          <a:p>
            <a:pPr eaLnBrk="1" hangingPunct="1"/>
            <a:r>
              <a:rPr lang="zh-CN" altLang="zh-CN" sz="2800">
                <a:latin typeface="宋体" panose="02010600030101010101" pitchFamily="2" charset="-122"/>
              </a:rPr>
              <a:t>在设计测试用例时，要同时考虑有效等价类和无效等价类的设计。</a:t>
            </a:r>
          </a:p>
        </p:txBody>
      </p:sp>
    </p:spTree>
    <p:extLst>
      <p:ext uri="{BB962C8B-B14F-4D97-AF65-F5344CB8AC3E}">
        <p14:creationId xmlns:p14="http://schemas.microsoft.com/office/powerpoint/2010/main" val="1418871758"/>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E08964D8-CFB7-9D43-B5CC-E94281F4AFCD}"/>
              </a:ext>
            </a:extLst>
          </p:cNvPr>
          <p:cNvSpPr>
            <a:spLocks noGrp="1"/>
          </p:cNvSpPr>
          <p:nvPr>
            <p:ph type="title"/>
          </p:nvPr>
        </p:nvSpPr>
        <p:spPr/>
        <p:txBody>
          <a:bodyPr/>
          <a:lstStyle/>
          <a:p>
            <a:pPr eaLnBrk="1" hangingPunct="1"/>
            <a:r>
              <a:rPr lang="en-US" altLang="zh-CN"/>
              <a:t>4.1 </a:t>
            </a:r>
            <a:r>
              <a:rPr lang="zh-CN" altLang="en-US"/>
              <a:t>需求工程</a:t>
            </a:r>
          </a:p>
        </p:txBody>
      </p:sp>
      <p:sp>
        <p:nvSpPr>
          <p:cNvPr id="22531" name="内容占位符 2">
            <a:extLst>
              <a:ext uri="{FF2B5EF4-FFF2-40B4-BE49-F238E27FC236}">
                <a16:creationId xmlns:a16="http://schemas.microsoft.com/office/drawing/2014/main" id="{28294E84-F55A-3C49-BFE4-600DE3375A93}"/>
              </a:ext>
            </a:extLst>
          </p:cNvPr>
          <p:cNvSpPr>
            <a:spLocks noGrp="1"/>
          </p:cNvSpPr>
          <p:nvPr>
            <p:ph idx="1"/>
          </p:nvPr>
        </p:nvSpPr>
        <p:spPr/>
        <p:txBody>
          <a:bodyPr/>
          <a:lstStyle/>
          <a:p>
            <a:pPr>
              <a:lnSpc>
                <a:spcPts val="4000"/>
              </a:lnSpc>
            </a:pPr>
            <a:r>
              <a:rPr lang="en-US" altLang="zh-CN" sz="2800" b="1" dirty="0"/>
              <a:t>4. </a:t>
            </a:r>
            <a:r>
              <a:rPr lang="zh-CN" altLang="en-US" sz="2800" b="1" dirty="0"/>
              <a:t>协商</a:t>
            </a:r>
            <a:endParaRPr lang="en-US" altLang="zh-CN" sz="2800" b="1" dirty="0"/>
          </a:p>
          <a:p>
            <a:pPr lvl="1" eaLnBrk="1" hangingPunct="1"/>
            <a:r>
              <a:rPr lang="zh-CN" altLang="en-US" sz="2400" i="0" dirty="0"/>
              <a:t>需求工程师必须通过协商的过程调节各种冲突</a:t>
            </a:r>
            <a:endParaRPr lang="en-US" altLang="zh-CN" sz="2400" i="0" dirty="0"/>
          </a:p>
          <a:p>
            <a:pPr lvl="2" eaLnBrk="1" hangingPunct="1"/>
            <a:r>
              <a:rPr lang="zh-CN" altLang="en-US" sz="2000" dirty="0"/>
              <a:t>按优先级讨论冲突</a:t>
            </a:r>
            <a:endParaRPr lang="en-US" altLang="zh-CN" sz="2000" dirty="0"/>
          </a:p>
          <a:p>
            <a:pPr lvl="2" eaLnBrk="1" hangingPunct="1"/>
            <a:r>
              <a:rPr lang="zh-CN" altLang="en-US" sz="2000" dirty="0"/>
              <a:t>识别和分析风险</a:t>
            </a:r>
            <a:endParaRPr lang="en-US" altLang="zh-CN" sz="2000" dirty="0"/>
          </a:p>
          <a:p>
            <a:pPr lvl="2" eaLnBrk="1" hangingPunct="1"/>
            <a:r>
              <a:rPr lang="zh-CN" altLang="en-US" sz="2000" dirty="0"/>
              <a:t>粗略“估算”开发工作量，并评估每项需求对项目成本和交付时间的影响</a:t>
            </a:r>
            <a:endParaRPr lang="en-US" altLang="zh-CN" sz="2000" dirty="0"/>
          </a:p>
          <a:p>
            <a:pPr lvl="2" eaLnBrk="1" hangingPunct="1"/>
            <a:r>
              <a:rPr lang="zh-CN" altLang="en-US" sz="2000" dirty="0"/>
              <a:t>使用迭代，删除、细化或修改需求，以便各方达到一定的满意度</a:t>
            </a:r>
            <a:endParaRPr lang="en-US" altLang="zh-CN" sz="2000" dirty="0"/>
          </a:p>
        </p:txBody>
      </p:sp>
    </p:spTree>
    <p:extLst>
      <p:ext uri="{BB962C8B-B14F-4D97-AF65-F5344CB8AC3E}">
        <p14:creationId xmlns:p14="http://schemas.microsoft.com/office/powerpoint/2010/main" val="16511031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p:cNvSpPr>
          <p:nvPr>
            <p:ph type="title" idx="4294967295"/>
          </p:nvPr>
        </p:nvSpPr>
        <p:spPr/>
        <p:txBody>
          <a:bodyPr/>
          <a:lstStyle/>
          <a:p>
            <a:pPr algn="l" eaLnBrk="1" hangingPunct="1"/>
            <a:r>
              <a:rPr lang="zh-CN" altLang="zh-CN" smtClean="0">
                <a:latin typeface="宋体" panose="02010600030101010101" pitchFamily="2" charset="-122"/>
              </a:rPr>
              <a:t>等价类划分</a:t>
            </a:r>
          </a:p>
        </p:txBody>
      </p:sp>
      <p:sp>
        <p:nvSpPr>
          <p:cNvPr id="48131" name="Rectangle 2"/>
          <p:cNvSpPr>
            <a:spLocks noGrp="1" noChangeArrowheads="1"/>
          </p:cNvSpPr>
          <p:nvPr>
            <p:ph idx="4294967295"/>
          </p:nvPr>
        </p:nvSpPr>
        <p:spPr/>
        <p:txBody>
          <a:bodyPr/>
          <a:lstStyle/>
          <a:p>
            <a:pPr eaLnBrk="1" hangingPunct="1"/>
            <a:r>
              <a:rPr lang="zh-CN" altLang="zh-CN" smtClean="0">
                <a:latin typeface="宋体" panose="02010600030101010101" pitchFamily="2" charset="-122"/>
              </a:rPr>
              <a:t>划分等价类的原则。</a:t>
            </a:r>
            <a:br>
              <a:rPr lang="zh-CN" altLang="zh-CN" smtClean="0">
                <a:latin typeface="宋体" panose="02010600030101010101" pitchFamily="2" charset="-122"/>
              </a:rPr>
            </a:br>
            <a:r>
              <a:rPr lang="zh-CN" altLang="zh-CN" smtClean="0">
                <a:latin typeface="宋体" panose="02010600030101010101" pitchFamily="2" charset="-122"/>
              </a:rPr>
              <a:t>(1) 如果输入条件规定了</a:t>
            </a:r>
            <a:r>
              <a:rPr lang="zh-CN" altLang="zh-CN" smtClean="0">
                <a:solidFill>
                  <a:srgbClr val="FF0000"/>
                </a:solidFill>
                <a:latin typeface="宋体" panose="02010600030101010101" pitchFamily="2" charset="-122"/>
              </a:rPr>
              <a:t>取值范围，或值的个数，</a:t>
            </a:r>
            <a:r>
              <a:rPr lang="zh-CN" altLang="zh-CN" smtClean="0">
                <a:latin typeface="宋体" panose="02010600030101010101" pitchFamily="2" charset="-122"/>
              </a:rPr>
              <a:t>则可以确立</a:t>
            </a:r>
            <a:r>
              <a:rPr lang="zh-CN" altLang="zh-CN" smtClean="0">
                <a:solidFill>
                  <a:srgbClr val="FF0000"/>
                </a:solidFill>
                <a:latin typeface="宋体" panose="02010600030101010101" pitchFamily="2" charset="-122"/>
              </a:rPr>
              <a:t>一个有效等价类</a:t>
            </a:r>
            <a:r>
              <a:rPr lang="zh-CN" altLang="zh-CN" smtClean="0">
                <a:latin typeface="宋体" panose="02010600030101010101" pitchFamily="2" charset="-122"/>
              </a:rPr>
              <a:t>和</a:t>
            </a:r>
            <a:r>
              <a:rPr lang="zh-CN" altLang="zh-CN" smtClean="0">
                <a:solidFill>
                  <a:srgbClr val="FF0000"/>
                </a:solidFill>
                <a:latin typeface="宋体" panose="02010600030101010101" pitchFamily="2" charset="-122"/>
              </a:rPr>
              <a:t>两个无效等价类。</a:t>
            </a:r>
          </a:p>
          <a:p>
            <a:pPr eaLnBrk="1" hangingPunct="1">
              <a:buFont typeface="Wingdings" panose="05000000000000000000" pitchFamily="2" charset="2"/>
              <a:buNone/>
            </a:pPr>
            <a:r>
              <a:rPr lang="zh-CN" altLang="zh-CN" smtClean="0">
                <a:latin typeface="宋体" panose="02010600030101010101" pitchFamily="2" charset="-122"/>
              </a:rPr>
              <a:t>	</a:t>
            </a:r>
          </a:p>
        </p:txBody>
      </p:sp>
    </p:spTree>
    <p:extLst>
      <p:ext uri="{BB962C8B-B14F-4D97-AF65-F5344CB8AC3E}">
        <p14:creationId xmlns:p14="http://schemas.microsoft.com/office/powerpoint/2010/main" val="2570283522"/>
      </p:ext>
    </p:extLst>
  </p:cSld>
  <p:clrMapOvr>
    <a:masterClrMapping/>
  </p:clrMapOvr>
  <p:transition>
    <p:pull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p:cNvSpPr>
          <p:nvPr>
            <p:ph type="title" idx="4294967295"/>
          </p:nvPr>
        </p:nvSpPr>
        <p:spPr/>
        <p:txBody>
          <a:bodyPr/>
          <a:lstStyle/>
          <a:p>
            <a:pPr algn="l" eaLnBrk="1" hangingPunct="1"/>
            <a:r>
              <a:rPr lang="zh-CN" altLang="zh-CN" smtClean="0">
                <a:latin typeface="宋体" panose="02010600030101010101" pitchFamily="2" charset="-122"/>
              </a:rPr>
              <a:t>等价类划分</a:t>
            </a:r>
          </a:p>
        </p:txBody>
      </p:sp>
      <p:sp>
        <p:nvSpPr>
          <p:cNvPr id="49155" name="Rectangle 2"/>
          <p:cNvSpPr>
            <a:spLocks noGrp="1" noChangeArrowheads="1"/>
          </p:cNvSpPr>
          <p:nvPr>
            <p:ph idx="4294967295"/>
          </p:nvPr>
        </p:nvSpPr>
        <p:spPr/>
        <p:txBody>
          <a:bodyPr/>
          <a:lstStyle/>
          <a:p>
            <a:pPr eaLnBrk="1" hangingPunct="1"/>
            <a:r>
              <a:rPr lang="zh-CN" altLang="zh-CN" smtClean="0">
                <a:latin typeface="宋体" panose="02010600030101010101" pitchFamily="2" charset="-122"/>
              </a:rPr>
              <a:t>例如，在程序的规格说明中，对输入条件有一句话：</a:t>
            </a:r>
          </a:p>
          <a:p>
            <a:pPr lvl="1" eaLnBrk="1" hangingPunct="1">
              <a:buFont typeface="Wingdings" panose="05000000000000000000" pitchFamily="2" charset="2"/>
              <a:buNone/>
            </a:pPr>
            <a:r>
              <a:rPr lang="zh-CN" altLang="zh-CN" sz="3100">
                <a:latin typeface="宋体" panose="02010600030101010101" pitchFamily="2" charset="-122"/>
              </a:rPr>
              <a:t> </a:t>
            </a:r>
            <a:r>
              <a:rPr lang="zh-CN" altLang="zh-CN" sz="3100">
                <a:solidFill>
                  <a:srgbClr val="FF3300"/>
                </a:solidFill>
                <a:latin typeface="宋体" panose="02010600030101010101" pitchFamily="2" charset="-122"/>
              </a:rPr>
              <a:t>“…… 项数可以从1到999 ……”</a:t>
            </a:r>
            <a:r>
              <a:rPr lang="zh-CN" altLang="zh-CN" sz="3100">
                <a:latin typeface="宋体" panose="02010600030101010101" pitchFamily="2" charset="-122"/>
              </a:rPr>
              <a:t> </a:t>
            </a:r>
          </a:p>
          <a:p>
            <a:pPr lvl="1" eaLnBrk="1" hangingPunct="1">
              <a:buFont typeface="Wingdings" panose="05000000000000000000" pitchFamily="2" charset="2"/>
              <a:buNone/>
            </a:pPr>
            <a:r>
              <a:rPr lang="zh-CN" altLang="zh-CN" sz="3100">
                <a:latin typeface="宋体" panose="02010600030101010101" pitchFamily="2" charset="-122"/>
              </a:rPr>
              <a:t>则有效等价类是“1≤项数≤999”</a:t>
            </a:r>
          </a:p>
          <a:p>
            <a:pPr lvl="1" eaLnBrk="1" hangingPunct="1">
              <a:buFont typeface="Wingdings" panose="05000000000000000000" pitchFamily="2" charset="2"/>
              <a:buNone/>
            </a:pPr>
            <a:r>
              <a:rPr lang="zh-CN" altLang="zh-CN" sz="3100">
                <a:latin typeface="宋体" panose="02010600030101010101" pitchFamily="2" charset="-122"/>
              </a:rPr>
              <a:t>两个无效等价类是“项数＜1”或“项</a:t>
            </a:r>
          </a:p>
          <a:p>
            <a:pPr lvl="1" eaLnBrk="1" hangingPunct="1">
              <a:buFont typeface="Wingdings" panose="05000000000000000000" pitchFamily="2" charset="2"/>
              <a:buNone/>
            </a:pPr>
            <a:r>
              <a:rPr lang="zh-CN" altLang="zh-CN" sz="3100">
                <a:latin typeface="宋体" panose="02010600030101010101" pitchFamily="2" charset="-122"/>
              </a:rPr>
              <a:t>数＞999”。在数轴上表示成: </a:t>
            </a:r>
            <a:endParaRPr lang="zh-CN" altLang="zh-CN" sz="3200">
              <a:latin typeface="宋体" panose="02010600030101010101" pitchFamily="2" charset="-122"/>
            </a:endParaRPr>
          </a:p>
          <a:p>
            <a:pPr eaLnBrk="1" hangingPunct="1"/>
            <a:endParaRPr lang="zh-CN" altLang="zh-CN" smtClean="0">
              <a:latin typeface="宋体" panose="02010600030101010101" pitchFamily="2" charset="-122"/>
            </a:endParaRPr>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700588"/>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283686"/>
      </p:ext>
    </p:extLst>
  </p:cSld>
  <p:clrMapOvr>
    <a:masterClrMapping/>
  </p:clrMapOvr>
  <p:transition>
    <p:pull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idx="4294967295"/>
          </p:nvPr>
        </p:nvSpPr>
        <p:spPr/>
        <p:txBody>
          <a:bodyPr/>
          <a:lstStyle/>
          <a:p>
            <a:pPr algn="l" eaLnBrk="1" hangingPunct="1"/>
            <a:r>
              <a:rPr lang="zh-CN" altLang="zh-CN" smtClean="0">
                <a:latin typeface="宋体" panose="02010600030101010101" pitchFamily="2" charset="-122"/>
              </a:rPr>
              <a:t>等价类划分</a:t>
            </a:r>
          </a:p>
        </p:txBody>
      </p:sp>
      <p:sp>
        <p:nvSpPr>
          <p:cNvPr id="50179" name="Rectangle 2"/>
          <p:cNvSpPr>
            <a:spLocks noGrp="1" noChangeArrowheads="1"/>
          </p:cNvSpPr>
          <p:nvPr>
            <p:ph idx="4294967295"/>
          </p:nvPr>
        </p:nvSpPr>
        <p:spPr/>
        <p:txBody>
          <a:bodyPr/>
          <a:lstStyle/>
          <a:p>
            <a:pPr eaLnBrk="1" hangingPunct="1">
              <a:buFont typeface="Wingdings" panose="05000000000000000000" pitchFamily="2" charset="2"/>
              <a:buNone/>
            </a:pPr>
            <a:r>
              <a:rPr lang="zh-CN" altLang="zh-CN" sz="2800">
                <a:latin typeface="宋体" panose="02010600030101010101" pitchFamily="2" charset="-122"/>
              </a:rPr>
              <a:t>	(2) </a:t>
            </a:r>
            <a:r>
              <a:rPr lang="zh-CN" altLang="zh-CN" sz="2800">
                <a:solidFill>
                  <a:srgbClr val="FF0000"/>
                </a:solidFill>
                <a:latin typeface="宋体" panose="02010600030101010101" pitchFamily="2" charset="-122"/>
              </a:rPr>
              <a:t>如果输入条件规定了输入值的集合，或者是规定了“</a:t>
            </a:r>
            <a:r>
              <a:rPr lang="zh-CN" altLang="zh-CN" sz="2800">
                <a:latin typeface="宋体" panose="02010600030101010101" pitchFamily="2" charset="-122"/>
              </a:rPr>
              <a:t>必须如何</a:t>
            </a:r>
            <a:r>
              <a:rPr lang="zh-CN" altLang="zh-CN" sz="2800">
                <a:solidFill>
                  <a:srgbClr val="FF0000"/>
                </a:solidFill>
                <a:latin typeface="宋体" panose="02010600030101010101" pitchFamily="2" charset="-122"/>
              </a:rPr>
              <a:t>”的条件，这时可确立一个有效等价类和一个无效等价类。</a:t>
            </a:r>
          </a:p>
          <a:p>
            <a:pPr eaLnBrk="1" hangingPunct="1"/>
            <a:r>
              <a:rPr lang="zh-CN" altLang="zh-CN" sz="2800">
                <a:latin typeface="宋体" panose="02010600030101010101" pitchFamily="2" charset="-122"/>
              </a:rPr>
              <a:t>例如，在</a:t>
            </a:r>
            <a:r>
              <a:rPr lang="en-US" altLang="zh-CN" sz="2800">
                <a:latin typeface="宋体" panose="02010600030101010101" pitchFamily="2" charset="-122"/>
              </a:rPr>
              <a:t>Pascal</a:t>
            </a:r>
            <a:r>
              <a:rPr lang="zh-CN" altLang="zh-CN" sz="2800">
                <a:latin typeface="宋体" panose="02010600030101010101" pitchFamily="2" charset="-122"/>
              </a:rPr>
              <a:t>语言中对变量标识符规定为“</a:t>
            </a:r>
            <a:r>
              <a:rPr lang="zh-CN" altLang="zh-CN" sz="2800">
                <a:solidFill>
                  <a:srgbClr val="FF0000"/>
                </a:solidFill>
                <a:latin typeface="宋体" panose="02010600030101010101" pitchFamily="2" charset="-122"/>
              </a:rPr>
              <a:t>以字母打头的……串</a:t>
            </a:r>
            <a:r>
              <a:rPr lang="zh-CN" altLang="zh-CN" sz="2800">
                <a:latin typeface="宋体" panose="02010600030101010101" pitchFamily="2" charset="-122"/>
              </a:rPr>
              <a:t>”。那么所有以字母打头的构成有效等价类，而不在此集合内（不以字母打头）的归于无效等价类。</a:t>
            </a:r>
            <a:br>
              <a:rPr lang="zh-CN" altLang="zh-CN" sz="2800">
                <a:latin typeface="宋体" panose="02010600030101010101" pitchFamily="2" charset="-122"/>
              </a:rPr>
            </a:br>
            <a:endParaRPr lang="zh-CN" altLang="zh-CN" sz="2800">
              <a:latin typeface="宋体" panose="02010600030101010101" pitchFamily="2" charset="-122"/>
            </a:endParaRPr>
          </a:p>
        </p:txBody>
      </p:sp>
    </p:spTree>
    <p:extLst>
      <p:ext uri="{BB962C8B-B14F-4D97-AF65-F5344CB8AC3E}">
        <p14:creationId xmlns:p14="http://schemas.microsoft.com/office/powerpoint/2010/main" val="3578168874"/>
      </p:ext>
    </p:extLst>
  </p:cSld>
  <p:clrMapOvr>
    <a:masterClrMapping/>
  </p:clrMapOvr>
  <p:transition>
    <p:pull dir="l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idx="4294967295"/>
          </p:nvPr>
        </p:nvSpPr>
        <p:spPr/>
        <p:txBody>
          <a:bodyPr/>
          <a:lstStyle/>
          <a:p>
            <a:pPr algn="l" eaLnBrk="1" hangingPunct="1"/>
            <a:r>
              <a:rPr lang="zh-CN" altLang="zh-CN" smtClean="0">
                <a:latin typeface="宋体" panose="02010600030101010101" pitchFamily="2" charset="-122"/>
              </a:rPr>
              <a:t>等价类划分</a:t>
            </a:r>
          </a:p>
        </p:txBody>
      </p:sp>
      <p:sp>
        <p:nvSpPr>
          <p:cNvPr id="51203" name="Rectangle 2"/>
          <p:cNvSpPr>
            <a:spLocks noGrp="1" noChangeArrowheads="1"/>
          </p:cNvSpPr>
          <p:nvPr>
            <p:ph idx="4294967295"/>
          </p:nvPr>
        </p:nvSpPr>
        <p:spPr/>
        <p:txBody>
          <a:bodyPr>
            <a:normAutofit lnSpcReduction="10000"/>
          </a:bodyPr>
          <a:lstStyle/>
          <a:p>
            <a:pPr eaLnBrk="1" hangingPunct="1">
              <a:buFont typeface="Wingdings" panose="05000000000000000000" pitchFamily="2" charset="2"/>
              <a:buNone/>
            </a:pPr>
            <a:r>
              <a:rPr lang="zh-CN" altLang="zh-CN" sz="2800" dirty="0">
                <a:latin typeface="宋体" panose="02010600030101010101" pitchFamily="2" charset="-122"/>
              </a:rPr>
              <a:t>	(3) </a:t>
            </a:r>
            <a:r>
              <a:rPr lang="zh-CN" altLang="zh-CN" sz="2800" dirty="0">
                <a:solidFill>
                  <a:srgbClr val="FF0000"/>
                </a:solidFill>
                <a:latin typeface="宋体" panose="02010600030101010101" pitchFamily="2" charset="-122"/>
              </a:rPr>
              <a:t>如果输入条件是一个布尔量，则可以确定一个有效等价类和一个无效等价类。</a:t>
            </a:r>
            <a:br>
              <a:rPr lang="zh-CN" altLang="zh-CN" sz="2800" dirty="0">
                <a:solidFill>
                  <a:srgbClr val="FF0000"/>
                </a:solidFill>
                <a:latin typeface="宋体" panose="02010600030101010101" pitchFamily="2" charset="-122"/>
              </a:rPr>
            </a:br>
            <a:r>
              <a:rPr lang="zh-CN" altLang="zh-CN" sz="2800" dirty="0">
                <a:latin typeface="宋体" panose="02010600030101010101" pitchFamily="2" charset="-122"/>
              </a:rPr>
              <a:t>(4) 如果规定了输入数据的</a:t>
            </a:r>
            <a:r>
              <a:rPr lang="zh-CN" altLang="zh-CN" sz="2800" dirty="0">
                <a:solidFill>
                  <a:srgbClr val="FF0000"/>
                </a:solidFill>
                <a:latin typeface="宋体" panose="02010600030101010101" pitchFamily="2" charset="-122"/>
              </a:rPr>
              <a:t>一组值</a:t>
            </a:r>
            <a:r>
              <a:rPr lang="zh-CN" altLang="zh-CN" sz="2800" dirty="0">
                <a:latin typeface="宋体" panose="02010600030101010101" pitchFamily="2" charset="-122"/>
              </a:rPr>
              <a:t>，而且程序要对每个输入值分别进行处理。这时可</a:t>
            </a:r>
            <a:r>
              <a:rPr lang="zh-CN" altLang="zh-CN" sz="2800" dirty="0">
                <a:solidFill>
                  <a:srgbClr val="FF0000"/>
                </a:solidFill>
                <a:latin typeface="宋体" panose="02010600030101010101" pitchFamily="2" charset="-122"/>
              </a:rPr>
              <a:t>为每一个输入值确立一个有效等价类</a:t>
            </a:r>
            <a:r>
              <a:rPr lang="zh-CN" altLang="zh-CN" sz="2800" dirty="0">
                <a:latin typeface="宋体" panose="02010600030101010101" pitchFamily="2" charset="-122"/>
              </a:rPr>
              <a:t>，此外针对这组值确立</a:t>
            </a:r>
            <a:r>
              <a:rPr lang="zh-CN" altLang="zh-CN" sz="2800" dirty="0">
                <a:solidFill>
                  <a:srgbClr val="FF0000"/>
                </a:solidFill>
                <a:latin typeface="宋体" panose="02010600030101010101" pitchFamily="2" charset="-122"/>
              </a:rPr>
              <a:t>一个无效等价类</a:t>
            </a:r>
            <a:r>
              <a:rPr lang="zh-CN" altLang="zh-CN" sz="2800" dirty="0">
                <a:latin typeface="宋体" panose="02010600030101010101" pitchFamily="2" charset="-122"/>
              </a:rPr>
              <a:t>，它是所有不允许的输入值的集合</a:t>
            </a:r>
            <a:r>
              <a:rPr lang="zh-CN" altLang="zh-CN" sz="2800" dirty="0" smtClean="0">
                <a:latin typeface="宋体" panose="02010600030101010101" pitchFamily="2" charset="-122"/>
              </a:rPr>
              <a:t>。</a:t>
            </a:r>
            <a:endParaRPr lang="en-US" altLang="zh-CN" sz="2800" dirty="0" smtClean="0">
              <a:latin typeface="宋体" panose="02010600030101010101" pitchFamily="2" charset="-122"/>
            </a:endParaRPr>
          </a:p>
          <a:p>
            <a:pPr>
              <a:buNone/>
            </a:pPr>
            <a:r>
              <a:rPr lang="zh-CN" altLang="zh-CN" sz="2800" dirty="0">
                <a:latin typeface="宋体" panose="02010600030101010101" pitchFamily="2" charset="-122"/>
              </a:rPr>
              <a:t> </a:t>
            </a:r>
            <a:r>
              <a:rPr lang="en-US" altLang="zh-CN" sz="2800" dirty="0" smtClean="0">
                <a:latin typeface="宋体" panose="02010600030101010101" pitchFamily="2" charset="-122"/>
              </a:rPr>
              <a:t> </a:t>
            </a:r>
            <a:r>
              <a:rPr lang="zh-CN" altLang="zh-CN" sz="2800" dirty="0" smtClean="0">
                <a:latin typeface="宋体" panose="02010600030101010101" pitchFamily="2" charset="-122"/>
              </a:rPr>
              <a:t>(</a:t>
            </a:r>
            <a:r>
              <a:rPr lang="zh-CN" altLang="zh-CN" sz="2800" dirty="0">
                <a:latin typeface="宋体" panose="02010600030101010101" pitchFamily="2" charset="-122"/>
              </a:rPr>
              <a:t>5) 如果规定了</a:t>
            </a:r>
            <a:r>
              <a:rPr lang="zh-CN" altLang="zh-CN" sz="2800" dirty="0">
                <a:solidFill>
                  <a:srgbClr val="FF0000"/>
                </a:solidFill>
                <a:latin typeface="宋体" panose="02010600030101010101" pitchFamily="2" charset="-122"/>
              </a:rPr>
              <a:t>输入数据必须遵守的规则</a:t>
            </a:r>
            <a:r>
              <a:rPr lang="zh-CN" altLang="zh-CN" sz="2800" dirty="0">
                <a:solidFill>
                  <a:schemeClr val="accent2"/>
                </a:solidFill>
                <a:latin typeface="宋体" panose="02010600030101010101" pitchFamily="2" charset="-122"/>
              </a:rPr>
              <a:t>，</a:t>
            </a:r>
            <a:r>
              <a:rPr lang="zh-CN" altLang="zh-CN" sz="2800" dirty="0">
                <a:latin typeface="宋体" panose="02010600030101010101" pitchFamily="2" charset="-122"/>
              </a:rPr>
              <a:t>则可以确立</a:t>
            </a:r>
            <a:r>
              <a:rPr lang="zh-CN" altLang="zh-CN" sz="2800" dirty="0">
                <a:solidFill>
                  <a:srgbClr val="FF0000"/>
                </a:solidFill>
                <a:latin typeface="宋体" panose="02010600030101010101" pitchFamily="2" charset="-122"/>
              </a:rPr>
              <a:t>一个有效等价类（符合规则）和若干个无效等价类</a:t>
            </a:r>
            <a:r>
              <a:rPr lang="zh-CN" altLang="zh-CN" sz="2800" dirty="0">
                <a:latin typeface="宋体" panose="02010600030101010101" pitchFamily="2" charset="-122"/>
              </a:rPr>
              <a:t>（从不同角度违反规则）。</a:t>
            </a:r>
          </a:p>
          <a:p>
            <a:pPr eaLnBrk="1" hangingPunct="1">
              <a:buFont typeface="Wingdings" panose="05000000000000000000" pitchFamily="2" charset="2"/>
              <a:buNone/>
            </a:pPr>
            <a:endParaRPr lang="zh-CN" altLang="zh-CN" sz="2800" dirty="0">
              <a:latin typeface="宋体" panose="02010600030101010101" pitchFamily="2" charset="-122"/>
            </a:endParaRPr>
          </a:p>
        </p:txBody>
      </p:sp>
    </p:spTree>
    <p:extLst>
      <p:ext uri="{BB962C8B-B14F-4D97-AF65-F5344CB8AC3E}">
        <p14:creationId xmlns:p14="http://schemas.microsoft.com/office/powerpoint/2010/main" val="3957683506"/>
      </p:ext>
    </p:extLst>
  </p:cSld>
  <p:clrMapOvr>
    <a:masterClrMapping/>
  </p:clrMapOvr>
  <p:transition>
    <p:pull dir="l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idx="4294967295"/>
          </p:nvPr>
        </p:nvSpPr>
        <p:spPr/>
        <p:txBody>
          <a:bodyPr/>
          <a:lstStyle/>
          <a:p>
            <a:pPr algn="l" eaLnBrk="1" hangingPunct="1"/>
            <a:r>
              <a:rPr lang="zh-CN" altLang="zh-CN" smtClean="0">
                <a:latin typeface="宋体" panose="02010600030101010101" pitchFamily="2" charset="-122"/>
              </a:rPr>
              <a:t>等价类划分</a:t>
            </a:r>
          </a:p>
        </p:txBody>
      </p:sp>
      <p:sp>
        <p:nvSpPr>
          <p:cNvPr id="52227" name="Rectangle 2"/>
          <p:cNvSpPr>
            <a:spLocks noGrp="1" noChangeArrowheads="1"/>
          </p:cNvSpPr>
          <p:nvPr>
            <p:ph idx="4294967295"/>
          </p:nvPr>
        </p:nvSpPr>
        <p:spPr/>
        <p:txBody>
          <a:bodyPr/>
          <a:lstStyle/>
          <a:p>
            <a:pPr eaLnBrk="1" hangingPunct="1"/>
            <a:r>
              <a:rPr lang="zh-CN" altLang="zh-CN" sz="2800">
                <a:latin typeface="宋体" panose="02010600030101010101" pitchFamily="2" charset="-122"/>
              </a:rPr>
              <a:t>例如，在教师上岗方案中规定对教授、副教授、讲师和助教分别计算分数，做相应的处理。因此可以确定4个有效等价类为教授、副教授、讲师和助教，一个无效等价类，它是所有不符合以上身份的人员的输入值的集合。</a:t>
            </a:r>
            <a:br>
              <a:rPr lang="zh-CN" altLang="zh-CN" sz="2800">
                <a:latin typeface="宋体" panose="02010600030101010101" pitchFamily="2" charset="-122"/>
              </a:rPr>
            </a:br>
            <a:endParaRPr lang="zh-CN" altLang="zh-CN" sz="2800">
              <a:solidFill>
                <a:schemeClr val="accent2"/>
              </a:solidFill>
              <a:latin typeface="宋体" panose="02010600030101010101" pitchFamily="2" charset="-122"/>
            </a:endParaRPr>
          </a:p>
        </p:txBody>
      </p:sp>
    </p:spTree>
    <p:extLst>
      <p:ext uri="{BB962C8B-B14F-4D97-AF65-F5344CB8AC3E}">
        <p14:creationId xmlns:p14="http://schemas.microsoft.com/office/powerpoint/2010/main" val="3456095769"/>
      </p:ext>
    </p:extLst>
  </p:cSld>
  <p:clrMapOvr>
    <a:masterClrMapping/>
  </p:clrMapOvr>
  <p:transition>
    <p:pull dir="rd"/>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标题 2"/>
          <p:cNvSpPr>
            <a:spLocks noGrp="1"/>
          </p:cNvSpPr>
          <p:nvPr>
            <p:ph type="title" idx="4294967295"/>
          </p:nvPr>
        </p:nvSpPr>
        <p:spPr/>
        <p:txBody>
          <a:bodyPr/>
          <a:lstStyle/>
          <a:p>
            <a:pPr algn="l" eaLnBrk="1" hangingPunct="1"/>
            <a:r>
              <a:rPr lang="zh-CN" altLang="zh-CN" smtClean="0">
                <a:latin typeface="宋体" panose="02010600030101010101" pitchFamily="2" charset="-122"/>
              </a:rPr>
              <a:t>等价类划分</a:t>
            </a:r>
          </a:p>
        </p:txBody>
      </p:sp>
      <p:sp>
        <p:nvSpPr>
          <p:cNvPr id="54275" name="Rectangle 2"/>
          <p:cNvSpPr>
            <a:spLocks noGrp="1" noChangeArrowheads="1"/>
          </p:cNvSpPr>
          <p:nvPr>
            <p:ph idx="4294967295"/>
          </p:nvPr>
        </p:nvSpPr>
        <p:spPr/>
        <p:txBody>
          <a:bodyPr/>
          <a:lstStyle/>
          <a:p>
            <a:pPr marL="0" indent="0">
              <a:lnSpc>
                <a:spcPct val="110000"/>
              </a:lnSpc>
              <a:spcBef>
                <a:spcPct val="10000"/>
              </a:spcBef>
              <a:buNone/>
            </a:pPr>
            <a:r>
              <a:rPr lang="zh-CN" altLang="zh-CN" sz="2800" b="1" dirty="0" smtClean="0">
                <a:latin typeface="宋体" panose="02010600030101010101" pitchFamily="2" charset="-122"/>
              </a:rPr>
              <a:t>测试用例设计步骤</a:t>
            </a:r>
          </a:p>
          <a:p>
            <a:pPr lvl="1" indent="-457200">
              <a:lnSpc>
                <a:spcPct val="110000"/>
              </a:lnSpc>
              <a:spcBef>
                <a:spcPct val="10000"/>
              </a:spcBef>
            </a:pPr>
            <a:r>
              <a:rPr lang="zh-CN" altLang="zh-CN" i="0" dirty="0" smtClean="0">
                <a:latin typeface="宋体" panose="02010600030101010101" pitchFamily="2" charset="-122"/>
              </a:rPr>
              <a:t>设计一个新方案以</a:t>
            </a:r>
            <a:r>
              <a:rPr lang="zh-CN" altLang="zh-CN" i="0" dirty="0" smtClean="0">
                <a:solidFill>
                  <a:srgbClr val="FF3300"/>
                </a:solidFill>
                <a:latin typeface="宋体" panose="02010600030101010101" pitchFamily="2" charset="-122"/>
              </a:rPr>
              <a:t>尽可能多</a:t>
            </a:r>
            <a:r>
              <a:rPr lang="zh-CN" altLang="zh-CN" i="0" dirty="0" smtClean="0">
                <a:latin typeface="宋体" panose="02010600030101010101" pitchFamily="2" charset="-122"/>
              </a:rPr>
              <a:t>地覆盖尚未被覆盖的</a:t>
            </a:r>
            <a:r>
              <a:rPr lang="zh-CN" altLang="zh-CN" i="0" dirty="0" smtClean="0">
                <a:solidFill>
                  <a:srgbClr val="FF3300"/>
                </a:solidFill>
                <a:latin typeface="宋体" panose="02010600030101010101" pitchFamily="2" charset="-122"/>
              </a:rPr>
              <a:t>有效</a:t>
            </a:r>
            <a:r>
              <a:rPr lang="zh-CN" altLang="zh-CN" i="0" dirty="0" smtClean="0">
                <a:latin typeface="宋体" panose="02010600030101010101" pitchFamily="2" charset="-122"/>
              </a:rPr>
              <a:t>等价类；重复这一步骤直到所有</a:t>
            </a:r>
            <a:r>
              <a:rPr lang="zh-CN" altLang="zh-CN" i="0" dirty="0" smtClean="0">
                <a:solidFill>
                  <a:srgbClr val="FF3300"/>
                </a:solidFill>
                <a:latin typeface="宋体" panose="02010600030101010101" pitchFamily="2" charset="-122"/>
              </a:rPr>
              <a:t>有效类</a:t>
            </a:r>
            <a:r>
              <a:rPr lang="zh-CN" altLang="zh-CN" i="0" dirty="0" smtClean="0">
                <a:latin typeface="宋体" panose="02010600030101010101" pitchFamily="2" charset="-122"/>
              </a:rPr>
              <a:t>都被覆盖为止</a:t>
            </a:r>
          </a:p>
          <a:p>
            <a:pPr lvl="1" indent="-457200">
              <a:lnSpc>
                <a:spcPct val="110000"/>
              </a:lnSpc>
              <a:spcBef>
                <a:spcPct val="10000"/>
              </a:spcBef>
            </a:pPr>
            <a:r>
              <a:rPr lang="zh-CN" altLang="zh-CN" i="0" dirty="0" smtClean="0">
                <a:latin typeface="宋体" panose="02010600030101010101" pitchFamily="2" charset="-122"/>
              </a:rPr>
              <a:t>设计一个新方案以覆盖</a:t>
            </a:r>
            <a:r>
              <a:rPr lang="zh-CN" altLang="zh-CN" i="0" dirty="0" smtClean="0">
                <a:solidFill>
                  <a:srgbClr val="FF3300"/>
                </a:solidFill>
                <a:latin typeface="宋体" panose="02010600030101010101" pitchFamily="2" charset="-122"/>
              </a:rPr>
              <a:t>一个且仅一个</a:t>
            </a:r>
            <a:r>
              <a:rPr lang="zh-CN" altLang="zh-CN" i="0" dirty="0" smtClean="0">
                <a:latin typeface="宋体" panose="02010600030101010101" pitchFamily="2" charset="-122"/>
              </a:rPr>
              <a:t>尚未被覆盖的</a:t>
            </a:r>
            <a:r>
              <a:rPr lang="zh-CN" altLang="zh-CN" i="0" dirty="0" smtClean="0">
                <a:solidFill>
                  <a:srgbClr val="FF3300"/>
                </a:solidFill>
                <a:latin typeface="宋体" panose="02010600030101010101" pitchFamily="2" charset="-122"/>
              </a:rPr>
              <a:t>无效</a:t>
            </a:r>
            <a:r>
              <a:rPr lang="zh-CN" altLang="zh-CN" i="0" dirty="0" smtClean="0">
                <a:latin typeface="宋体" panose="02010600030101010101" pitchFamily="2" charset="-122"/>
              </a:rPr>
              <a:t>等价类；重复这一步骤直到所有</a:t>
            </a:r>
            <a:r>
              <a:rPr lang="zh-CN" altLang="zh-CN" i="0" dirty="0" smtClean="0">
                <a:solidFill>
                  <a:srgbClr val="FF3300"/>
                </a:solidFill>
                <a:latin typeface="宋体" panose="02010600030101010101" pitchFamily="2" charset="-122"/>
              </a:rPr>
              <a:t>无效类</a:t>
            </a:r>
            <a:r>
              <a:rPr lang="zh-CN" altLang="zh-CN" i="0" dirty="0" smtClean="0">
                <a:latin typeface="宋体" panose="02010600030101010101" pitchFamily="2" charset="-122"/>
              </a:rPr>
              <a:t>都被覆盖为止。（通常程序执行一个错误后即不继续检测其它错误，故每次只测一个无效类）</a:t>
            </a:r>
          </a:p>
        </p:txBody>
      </p:sp>
    </p:spTree>
    <p:extLst>
      <p:ext uri="{BB962C8B-B14F-4D97-AF65-F5344CB8AC3E}">
        <p14:creationId xmlns:p14="http://schemas.microsoft.com/office/powerpoint/2010/main" val="6101086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algn="just" eaLnBrk="1" hangingPunct="1"/>
            <a:r>
              <a:rPr lang="zh-CN" altLang="zh-CN" smtClean="0">
                <a:latin typeface="宋体" panose="02010600030101010101" pitchFamily="2" charset="-122"/>
              </a:rPr>
              <a:t>等价类划分</a:t>
            </a:r>
            <a:r>
              <a:rPr lang="en-US" altLang="zh-CN" smtClean="0">
                <a:latin typeface="宋体" panose="02010600030101010101" pitchFamily="2" charset="-122"/>
              </a:rPr>
              <a:t>——</a:t>
            </a:r>
            <a:r>
              <a:rPr lang="zh-CN" altLang="zh-CN" smtClean="0">
                <a:latin typeface="宋体" panose="02010600030101010101" pitchFamily="2" charset="-122"/>
              </a:rPr>
              <a:t>举例</a:t>
            </a:r>
            <a:r>
              <a:rPr lang="en-US" altLang="zh-CN" smtClean="0">
                <a:latin typeface="宋体" panose="02010600030101010101" pitchFamily="2" charset="-122"/>
              </a:rPr>
              <a:t>1</a:t>
            </a:r>
          </a:p>
        </p:txBody>
      </p:sp>
      <p:sp>
        <p:nvSpPr>
          <p:cNvPr id="55299" name="Rectangle 3"/>
          <p:cNvSpPr>
            <a:spLocks noGrp="1" noChangeArrowheads="1"/>
          </p:cNvSpPr>
          <p:nvPr>
            <p:ph idx="4294967295"/>
          </p:nvPr>
        </p:nvSpPr>
        <p:spPr/>
        <p:txBody>
          <a:bodyPr/>
          <a:lstStyle/>
          <a:p>
            <a:pPr eaLnBrk="1" hangingPunct="1"/>
            <a:r>
              <a:rPr lang="zh-CN" altLang="zh-CN" sz="2600">
                <a:latin typeface="宋体" panose="02010600030101010101" pitchFamily="2" charset="-122"/>
              </a:rPr>
              <a:t>例1：用等价类划分法设计测试用例的实例</a:t>
            </a:r>
            <a:br>
              <a:rPr lang="zh-CN" altLang="zh-CN" sz="2600">
                <a:latin typeface="宋体" panose="02010600030101010101" pitchFamily="2" charset="-122"/>
              </a:rPr>
            </a:br>
            <a:r>
              <a:rPr lang="zh-CN" altLang="zh-CN" sz="2600">
                <a:latin typeface="宋体" panose="02010600030101010101" pitchFamily="2" charset="-122"/>
              </a:rPr>
              <a:t>在某一</a:t>
            </a:r>
            <a:r>
              <a:rPr lang="en-US" altLang="zh-CN" sz="2600">
                <a:latin typeface="宋体" panose="02010600030101010101" pitchFamily="2" charset="-122"/>
              </a:rPr>
              <a:t>PASCAL</a:t>
            </a:r>
            <a:r>
              <a:rPr lang="zh-CN" altLang="zh-CN" sz="2600">
                <a:latin typeface="宋体" panose="02010600030101010101" pitchFamily="2" charset="-122"/>
              </a:rPr>
              <a:t>语言版本中规定：“</a:t>
            </a:r>
            <a:r>
              <a:rPr lang="zh-CN" altLang="zh-CN" sz="2600">
                <a:solidFill>
                  <a:srgbClr val="FF3300"/>
                </a:solidFill>
                <a:latin typeface="宋体" panose="02010600030101010101" pitchFamily="2" charset="-122"/>
              </a:rPr>
              <a:t>标识符是由字母开头</a:t>
            </a:r>
            <a:r>
              <a:rPr lang="zh-CN" altLang="zh-CN" sz="2600">
                <a:latin typeface="宋体" panose="02010600030101010101" pitchFamily="2" charset="-122"/>
              </a:rPr>
              <a:t>，</a:t>
            </a:r>
            <a:r>
              <a:rPr lang="zh-CN" altLang="zh-CN" sz="2600">
                <a:solidFill>
                  <a:srgbClr val="FF3300"/>
                </a:solidFill>
                <a:latin typeface="宋体" panose="02010600030101010101" pitchFamily="2" charset="-122"/>
              </a:rPr>
              <a:t>后跟字母或数字的任意组合构成</a:t>
            </a:r>
            <a:r>
              <a:rPr lang="zh-CN" altLang="zh-CN" sz="2600">
                <a:latin typeface="宋体" panose="02010600030101010101" pitchFamily="2" charset="-122"/>
              </a:rPr>
              <a:t>。</a:t>
            </a:r>
            <a:r>
              <a:rPr lang="zh-CN" altLang="zh-CN" sz="2600">
                <a:solidFill>
                  <a:srgbClr val="FF3300"/>
                </a:solidFill>
                <a:latin typeface="宋体" panose="02010600030101010101" pitchFamily="2" charset="-122"/>
              </a:rPr>
              <a:t>有效字符数为8个</a:t>
            </a:r>
            <a:r>
              <a:rPr lang="zh-CN" altLang="zh-CN" sz="2600">
                <a:latin typeface="宋体" panose="02010600030101010101" pitchFamily="2" charset="-122"/>
              </a:rPr>
              <a:t>，</a:t>
            </a:r>
            <a:r>
              <a:rPr lang="zh-CN" altLang="zh-CN" sz="2600">
                <a:solidFill>
                  <a:srgbClr val="FF3300"/>
                </a:solidFill>
                <a:latin typeface="宋体" panose="02010600030101010101" pitchFamily="2" charset="-122"/>
              </a:rPr>
              <a:t>最大字符数为80个</a:t>
            </a:r>
            <a:r>
              <a:rPr lang="zh-CN" altLang="zh-CN" sz="2600">
                <a:latin typeface="宋体" panose="02010600030101010101" pitchFamily="2" charset="-122"/>
              </a:rPr>
              <a:t>。”</a:t>
            </a:r>
          </a:p>
          <a:p>
            <a:pPr eaLnBrk="1" hangingPunct="1">
              <a:buFont typeface="Wingdings" panose="05000000000000000000" pitchFamily="2" charset="2"/>
              <a:buNone/>
            </a:pPr>
            <a:r>
              <a:rPr lang="zh-CN" altLang="zh-CN" sz="2600">
                <a:latin typeface="宋体" panose="02010600030101010101" pitchFamily="2" charset="-122"/>
              </a:rPr>
              <a:t>	并且规定：“</a:t>
            </a:r>
            <a:r>
              <a:rPr lang="zh-CN" altLang="zh-CN" sz="2600">
                <a:solidFill>
                  <a:srgbClr val="FF3300"/>
                </a:solidFill>
                <a:latin typeface="宋体" panose="02010600030101010101" pitchFamily="2" charset="-122"/>
              </a:rPr>
              <a:t>标识符必须先说明</a:t>
            </a:r>
            <a:r>
              <a:rPr lang="zh-CN" altLang="zh-CN" sz="2600">
                <a:latin typeface="宋体" panose="02010600030101010101" pitchFamily="2" charset="-122"/>
              </a:rPr>
              <a:t>，</a:t>
            </a:r>
            <a:r>
              <a:rPr lang="zh-CN" altLang="zh-CN" sz="2600">
                <a:solidFill>
                  <a:srgbClr val="FF3300"/>
                </a:solidFill>
                <a:latin typeface="宋体" panose="02010600030101010101" pitchFamily="2" charset="-122"/>
              </a:rPr>
              <a:t>再使用</a:t>
            </a:r>
            <a:r>
              <a:rPr lang="zh-CN" altLang="zh-CN" sz="2600">
                <a:latin typeface="宋体" panose="02010600030101010101" pitchFamily="2" charset="-122"/>
              </a:rPr>
              <a:t>。”  “</a:t>
            </a:r>
            <a:r>
              <a:rPr lang="zh-CN" altLang="zh-CN" sz="2600">
                <a:solidFill>
                  <a:srgbClr val="FF3300"/>
                </a:solidFill>
                <a:latin typeface="宋体" panose="02010600030101010101" pitchFamily="2" charset="-122"/>
              </a:rPr>
              <a:t>在同一说明语句中</a:t>
            </a:r>
            <a:r>
              <a:rPr lang="zh-CN" altLang="zh-CN" sz="2600">
                <a:latin typeface="宋体" panose="02010600030101010101" pitchFamily="2" charset="-122"/>
              </a:rPr>
              <a:t>，</a:t>
            </a:r>
            <a:r>
              <a:rPr lang="zh-CN" altLang="zh-CN" sz="2600">
                <a:solidFill>
                  <a:srgbClr val="FF3300"/>
                </a:solidFill>
                <a:latin typeface="宋体" panose="02010600030101010101" pitchFamily="2" charset="-122"/>
              </a:rPr>
              <a:t>标识符至少必须有一个</a:t>
            </a:r>
            <a:r>
              <a:rPr lang="zh-CN" altLang="zh-CN" sz="2600">
                <a:latin typeface="宋体" panose="02010600030101010101" pitchFamily="2" charset="-122"/>
              </a:rPr>
              <a:t>。”</a:t>
            </a:r>
            <a:br>
              <a:rPr lang="zh-CN" altLang="zh-CN" sz="2600">
                <a:latin typeface="宋体" panose="02010600030101010101" pitchFamily="2" charset="-122"/>
              </a:rPr>
            </a:br>
            <a:endParaRPr lang="zh-CN" altLang="zh-CN" sz="2600">
              <a:latin typeface="宋体" panose="02010600030101010101" pitchFamily="2" charset="-122"/>
            </a:endParaRPr>
          </a:p>
        </p:txBody>
      </p:sp>
    </p:spTree>
    <p:extLst>
      <p:ext uri="{BB962C8B-B14F-4D97-AF65-F5344CB8AC3E}">
        <p14:creationId xmlns:p14="http://schemas.microsoft.com/office/powerpoint/2010/main" val="190445911"/>
      </p:ext>
    </p:extLst>
  </p:cSld>
  <p:clrMapOvr>
    <a:masterClrMapping/>
  </p:clrMapOvr>
  <p:transition>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3"/>
          <p:cNvSpPr>
            <a:spLocks noGrp="1"/>
          </p:cNvSpPr>
          <p:nvPr>
            <p:ph type="title" idx="4294967295"/>
          </p:nvPr>
        </p:nvSpPr>
        <p:spPr/>
        <p:txBody>
          <a:bodyPr/>
          <a:lstStyle/>
          <a:p>
            <a:pPr algn="l" eaLnBrk="1" hangingPunct="1"/>
            <a:r>
              <a:rPr lang="zh-CN" altLang="zh-CN" smtClean="0">
                <a:latin typeface="宋体" panose="02010600030101010101" pitchFamily="2" charset="-122"/>
              </a:rPr>
              <a:t>等价类划分</a:t>
            </a:r>
            <a:r>
              <a:rPr lang="en-US" altLang="zh-CN" smtClean="0">
                <a:latin typeface="宋体" panose="02010600030101010101" pitchFamily="2" charset="-122"/>
              </a:rPr>
              <a:t>——</a:t>
            </a:r>
            <a:r>
              <a:rPr lang="zh-CN" altLang="zh-CN" smtClean="0">
                <a:latin typeface="宋体" panose="02010600030101010101" pitchFamily="2" charset="-122"/>
              </a:rPr>
              <a:t>举例</a:t>
            </a:r>
            <a:r>
              <a:rPr lang="en-US" altLang="zh-CN" smtClean="0">
                <a:latin typeface="宋体" panose="02010600030101010101" pitchFamily="2" charset="-122"/>
              </a:rPr>
              <a:t>1</a:t>
            </a:r>
          </a:p>
        </p:txBody>
      </p:sp>
      <p:sp>
        <p:nvSpPr>
          <p:cNvPr id="56323" name="Rectangle 2"/>
          <p:cNvSpPr>
            <a:spLocks noGrp="1" noChangeArrowheads="1"/>
          </p:cNvSpPr>
          <p:nvPr>
            <p:ph idx="4294967295"/>
          </p:nvPr>
        </p:nvSpPr>
        <p:spPr/>
        <p:txBody>
          <a:bodyPr/>
          <a:lstStyle/>
          <a:p>
            <a:pPr eaLnBrk="1" hangingPunct="1">
              <a:buFont typeface="Wingdings" panose="05000000000000000000" pitchFamily="2" charset="2"/>
              <a:buNone/>
            </a:pPr>
            <a:r>
              <a:rPr lang="zh-CN" altLang="zh-CN" smtClean="0">
                <a:latin typeface="宋体" panose="02010600030101010101" pitchFamily="2" charset="-122"/>
              </a:rPr>
              <a:t>用等价类划分的方法，建立输入等价类表:</a:t>
            </a:r>
          </a:p>
          <a:p>
            <a:pPr eaLnBrk="1" hangingPunct="1"/>
            <a:endParaRPr lang="zh-CN" altLang="zh-CN" smtClean="0">
              <a:latin typeface="宋体" panose="02010600030101010101" pitchFamily="2" charset="-122"/>
            </a:endParaRPr>
          </a:p>
        </p:txBody>
      </p:sp>
      <p:pic>
        <p:nvPicPr>
          <p:cNvPr id="563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877906"/>
      </p:ext>
    </p:extLst>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标题 2"/>
          <p:cNvSpPr>
            <a:spLocks noGrp="1"/>
          </p:cNvSpPr>
          <p:nvPr>
            <p:ph type="title" idx="4294967295"/>
          </p:nvPr>
        </p:nvSpPr>
        <p:spPr/>
        <p:txBody>
          <a:bodyPr/>
          <a:lstStyle/>
          <a:p>
            <a:pPr algn="l" eaLnBrk="1" hangingPunct="1"/>
            <a:r>
              <a:rPr lang="zh-CN" altLang="zh-CN" dirty="0" smtClean="0">
                <a:latin typeface="宋体" panose="02010600030101010101" pitchFamily="2" charset="-122"/>
              </a:rPr>
              <a:t>等价类划分</a:t>
            </a:r>
            <a:r>
              <a:rPr lang="en-US" altLang="zh-CN" dirty="0" smtClean="0">
                <a:latin typeface="宋体" panose="02010600030101010101" pitchFamily="2" charset="-122"/>
              </a:rPr>
              <a:t>——</a:t>
            </a:r>
            <a:r>
              <a:rPr lang="zh-CN" altLang="zh-CN" dirty="0" smtClean="0">
                <a:latin typeface="宋体" panose="02010600030101010101" pitchFamily="2" charset="-122"/>
              </a:rPr>
              <a:t>举例</a:t>
            </a:r>
            <a:r>
              <a:rPr lang="en-US" altLang="zh-CN" dirty="0" smtClean="0">
                <a:latin typeface="宋体" panose="02010600030101010101" pitchFamily="2" charset="-122"/>
              </a:rPr>
              <a:t>2</a:t>
            </a:r>
            <a:endParaRPr lang="zh-CN" altLang="zh-CN" dirty="0" smtClean="0">
              <a:latin typeface="宋体" panose="02010600030101010101" pitchFamily="2" charset="-122"/>
            </a:endParaRPr>
          </a:p>
        </p:txBody>
      </p:sp>
      <p:sp>
        <p:nvSpPr>
          <p:cNvPr id="57347" name="Rectangle 2"/>
          <p:cNvSpPr>
            <a:spLocks noGrp="1" noChangeArrowheads="1"/>
          </p:cNvSpPr>
          <p:nvPr>
            <p:ph idx="4294967295"/>
          </p:nvPr>
        </p:nvSpPr>
        <p:spPr/>
        <p:txBody>
          <a:bodyPr>
            <a:noAutofit/>
          </a:bodyPr>
          <a:lstStyle/>
          <a:p>
            <a:pPr marL="758825" indent="-758825">
              <a:lnSpc>
                <a:spcPts val="3800"/>
              </a:lnSpc>
              <a:buNone/>
            </a:pPr>
            <a:r>
              <a:rPr lang="zh-CN" altLang="zh-CN" sz="1800" dirty="0">
                <a:latin typeface="宋体" panose="02010600030101010101" pitchFamily="2" charset="-122"/>
              </a:rPr>
              <a:t>例2：考察一个把数字串转变成整数的函数。用二进制补码表示整数，机器字长16位，即整数范围最小为-32768，最大为32767。函数及参数的</a:t>
            </a:r>
            <a:r>
              <a:rPr lang="en-US" altLang="zh-CN" sz="1800" dirty="0">
                <a:latin typeface="宋体" panose="02010600030101010101" pitchFamily="2" charset="-122"/>
              </a:rPr>
              <a:t>PASCAL</a:t>
            </a:r>
            <a:r>
              <a:rPr lang="zh-CN" altLang="zh-CN" sz="1800" dirty="0">
                <a:latin typeface="宋体" panose="02010600030101010101" pitchFamily="2" charset="-122"/>
              </a:rPr>
              <a:t>说明如下：</a:t>
            </a:r>
          </a:p>
          <a:p>
            <a:pPr marL="758825" indent="-758825">
              <a:lnSpc>
                <a:spcPts val="3800"/>
              </a:lnSpc>
              <a:buNone/>
            </a:pPr>
            <a:r>
              <a:rPr lang="zh-CN" altLang="zh-CN" sz="1800" b="1" dirty="0">
                <a:latin typeface="宋体" panose="02010600030101010101" pitchFamily="2" charset="-122"/>
              </a:rPr>
              <a:t>         </a:t>
            </a:r>
            <a:r>
              <a:rPr lang="en-US" altLang="zh-CN" sz="1800" b="1" dirty="0">
                <a:latin typeface="宋体" panose="02010600030101010101" pitchFamily="2" charset="-122"/>
              </a:rPr>
              <a:t>function </a:t>
            </a:r>
            <a:r>
              <a:rPr lang="en-US" altLang="zh-CN" sz="1800" b="1" dirty="0" err="1">
                <a:latin typeface="宋体" panose="02010600030101010101" pitchFamily="2" charset="-122"/>
              </a:rPr>
              <a:t>StrToInt</a:t>
            </a:r>
            <a:r>
              <a:rPr lang="en-US" altLang="zh-CN" sz="1800" b="1" dirty="0">
                <a:latin typeface="宋体" panose="02010600030101010101" pitchFamily="2" charset="-122"/>
              </a:rPr>
              <a:t> (</a:t>
            </a:r>
            <a:r>
              <a:rPr lang="en-US" altLang="zh-CN" sz="1800" b="1" dirty="0" err="1">
                <a:latin typeface="宋体" panose="02010600030101010101" pitchFamily="2" charset="-122"/>
              </a:rPr>
              <a:t>dstr</a:t>
            </a:r>
            <a:r>
              <a:rPr lang="en-US" altLang="zh-CN" sz="1800" b="1" dirty="0">
                <a:latin typeface="宋体" panose="02010600030101010101" pitchFamily="2" charset="-122"/>
              </a:rPr>
              <a:t> : </a:t>
            </a:r>
            <a:r>
              <a:rPr lang="en-US" altLang="zh-CN" sz="1800" b="1" dirty="0" err="1">
                <a:latin typeface="宋体" panose="02010600030101010101" pitchFamily="2" charset="-122"/>
              </a:rPr>
              <a:t>shortstr</a:t>
            </a:r>
            <a:r>
              <a:rPr lang="en-US" altLang="zh-CN" sz="1800" b="1" dirty="0">
                <a:latin typeface="宋体" panose="02010600030101010101" pitchFamily="2" charset="-122"/>
              </a:rPr>
              <a:t>) : integer;</a:t>
            </a:r>
          </a:p>
          <a:p>
            <a:pPr marL="758825" indent="-758825">
              <a:lnSpc>
                <a:spcPts val="3800"/>
              </a:lnSpc>
              <a:buNone/>
            </a:pPr>
            <a:r>
              <a:rPr lang="en-US" altLang="zh-CN" sz="1800" b="1" dirty="0">
                <a:latin typeface="宋体" panose="02010600030101010101" pitchFamily="2" charset="-122"/>
              </a:rPr>
              <a:t>         type </a:t>
            </a:r>
            <a:r>
              <a:rPr lang="en-US" altLang="zh-CN" sz="1800" b="1" dirty="0" err="1">
                <a:latin typeface="宋体" panose="02010600030101010101" pitchFamily="2" charset="-122"/>
              </a:rPr>
              <a:t>shortstr</a:t>
            </a:r>
            <a:r>
              <a:rPr lang="en-US" altLang="zh-CN" sz="1800" b="1" dirty="0">
                <a:latin typeface="宋体" panose="02010600030101010101" pitchFamily="2" charset="-122"/>
              </a:rPr>
              <a:t> = array [1..6] of char;</a:t>
            </a:r>
          </a:p>
          <a:p>
            <a:pPr marL="758825" indent="-758825">
              <a:lnSpc>
                <a:spcPts val="3800"/>
              </a:lnSpc>
              <a:buNone/>
            </a:pPr>
            <a:r>
              <a:rPr lang="en-US" altLang="zh-CN" sz="1800" dirty="0">
                <a:latin typeface="宋体" panose="02010600030101010101" pitchFamily="2" charset="-122"/>
              </a:rPr>
              <a:t>        </a:t>
            </a:r>
            <a:r>
              <a:rPr lang="zh-CN" altLang="zh-CN" sz="1800" dirty="0">
                <a:latin typeface="宋体" panose="02010600030101010101" pitchFamily="2" charset="-122"/>
              </a:rPr>
              <a:t>要求被处理的数字串是右对齐的，即在少于6个字符的串左边补空格。负号在最高位数字左边一位。</a:t>
            </a:r>
          </a:p>
          <a:p>
            <a:pPr marL="758825" indent="-758825">
              <a:lnSpc>
                <a:spcPts val="3800"/>
              </a:lnSpc>
              <a:buNone/>
            </a:pPr>
            <a:r>
              <a:rPr lang="zh-CN" altLang="zh-CN" sz="1800" dirty="0">
                <a:solidFill>
                  <a:srgbClr val="FF0000"/>
                </a:solidFill>
                <a:latin typeface="宋体" panose="02010600030101010101" pitchFamily="2" charset="-122"/>
              </a:rPr>
              <a:t>试用等价划分法设计测试方案。</a:t>
            </a:r>
          </a:p>
        </p:txBody>
      </p:sp>
    </p:spTree>
    <p:extLst>
      <p:ext uri="{BB962C8B-B14F-4D97-AF65-F5344CB8AC3E}">
        <p14:creationId xmlns:p14="http://schemas.microsoft.com/office/powerpoint/2010/main" val="1684410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第十五章</a:t>
            </a:r>
          </a:p>
        </p:txBody>
      </p:sp>
      <p:sp>
        <p:nvSpPr>
          <p:cNvPr id="3" name="内容占位符 2"/>
          <p:cNvSpPr>
            <a:spLocks noGrp="1"/>
          </p:cNvSpPr>
          <p:nvPr>
            <p:ph idx="1"/>
          </p:nvPr>
        </p:nvSpPr>
        <p:spPr/>
        <p:txBody>
          <a:bodyPr>
            <a:normAutofit/>
          </a:bodyPr>
          <a:lstStyle/>
          <a:p>
            <a:pPr>
              <a:defRPr/>
            </a:pPr>
            <a:r>
              <a:rPr lang="zh-CN" altLang="en-US" sz="2800" b="1" dirty="0"/>
              <a:t>习题</a:t>
            </a:r>
            <a:r>
              <a:rPr lang="en-US" altLang="zh-CN" sz="2800" b="1" dirty="0"/>
              <a:t>2. </a:t>
            </a:r>
            <a:r>
              <a:rPr lang="zh-CN" altLang="en-US" sz="2800" b="1" dirty="0"/>
              <a:t>设有一个档案管理系统，要求用户输入以年月表示的日期。假设日期限定在</a:t>
            </a:r>
            <a:r>
              <a:rPr lang="en-US" altLang="zh-CN" sz="2800" b="1" dirty="0"/>
              <a:t>1990</a:t>
            </a:r>
            <a:r>
              <a:rPr lang="zh-CN" altLang="en-US" sz="2800" b="1" dirty="0"/>
              <a:t>年</a:t>
            </a:r>
            <a:r>
              <a:rPr lang="en-US" altLang="zh-CN" sz="2800" b="1" dirty="0"/>
              <a:t>1</a:t>
            </a:r>
            <a:r>
              <a:rPr lang="zh-CN" altLang="en-US" sz="2800" b="1" dirty="0"/>
              <a:t>月</a:t>
            </a:r>
            <a:r>
              <a:rPr lang="en-US" altLang="zh-CN" sz="2800" b="1" dirty="0"/>
              <a:t>~2049</a:t>
            </a:r>
            <a:r>
              <a:rPr lang="zh-CN" altLang="en-US" sz="2800" b="1" dirty="0"/>
              <a:t>年</a:t>
            </a:r>
            <a:r>
              <a:rPr lang="en-US" altLang="zh-CN" sz="2800" b="1" dirty="0"/>
              <a:t>12</a:t>
            </a:r>
            <a:r>
              <a:rPr lang="zh-CN" altLang="en-US" sz="2800" b="1" dirty="0"/>
              <a:t>月，并规定日期由</a:t>
            </a:r>
            <a:r>
              <a:rPr lang="en-US" altLang="zh-CN" sz="2800" b="1" dirty="0"/>
              <a:t>6</a:t>
            </a:r>
            <a:r>
              <a:rPr lang="zh-CN" altLang="en-US" sz="2800" b="1" dirty="0"/>
              <a:t>位数字字符组成，前</a:t>
            </a:r>
            <a:r>
              <a:rPr lang="en-US" altLang="zh-CN" sz="2800" b="1" dirty="0"/>
              <a:t>4</a:t>
            </a:r>
            <a:r>
              <a:rPr lang="zh-CN" altLang="en-US" sz="2800" b="1" dirty="0"/>
              <a:t>位表示年，后</a:t>
            </a:r>
            <a:r>
              <a:rPr lang="en-US" altLang="zh-CN" sz="2800" b="1" dirty="0"/>
              <a:t>2</a:t>
            </a:r>
            <a:r>
              <a:rPr lang="zh-CN" altLang="en-US" sz="2800" b="1" dirty="0"/>
              <a:t>位表示月。现用等价类划分法设计测试用例，来测试程序的</a:t>
            </a:r>
            <a:r>
              <a:rPr lang="en-US" altLang="zh-CN" sz="2800" b="1" dirty="0"/>
              <a:t>"</a:t>
            </a:r>
            <a:r>
              <a:rPr lang="zh-CN" altLang="en-US" sz="2800" b="1" dirty="0"/>
              <a:t>日期检查功能</a:t>
            </a:r>
            <a:r>
              <a:rPr lang="en-US" altLang="zh-CN" sz="2800" b="1" dirty="0"/>
              <a:t>".</a:t>
            </a:r>
          </a:p>
          <a:p>
            <a:pPr marL="0" indent="0">
              <a:buFontTx/>
              <a:buNone/>
              <a:defRPr/>
            </a:pPr>
            <a:r>
              <a:rPr lang="en-US" altLang="zh-CN" sz="2800" b="1" dirty="0"/>
              <a:t>    1</a:t>
            </a:r>
            <a:r>
              <a:rPr lang="zh-CN" altLang="en-US" sz="2800" b="1" dirty="0"/>
              <a:t>）划分等价类并</a:t>
            </a:r>
            <a:r>
              <a:rPr lang="zh-CN" altLang="en-US" sz="2800" b="1" dirty="0" smtClean="0"/>
              <a:t>编号</a:t>
            </a:r>
          </a:p>
          <a:p>
            <a:pPr marL="0" indent="0">
              <a:buFontTx/>
              <a:buNone/>
              <a:defRPr/>
            </a:pPr>
            <a:r>
              <a:rPr lang="en-US" altLang="zh-CN" sz="2800" b="1" dirty="0" smtClean="0"/>
              <a:t>    2</a:t>
            </a:r>
            <a:r>
              <a:rPr lang="zh-CN" altLang="en-US" sz="2800" b="1" dirty="0" smtClean="0"/>
              <a:t>）设计测试用例 </a:t>
            </a:r>
            <a:endParaRPr lang="zh-CN" altLang="en-US" sz="2800" b="1" dirty="0"/>
          </a:p>
        </p:txBody>
      </p:sp>
    </p:spTree>
    <p:extLst>
      <p:ext uri="{BB962C8B-B14F-4D97-AF65-F5344CB8AC3E}">
        <p14:creationId xmlns:p14="http://schemas.microsoft.com/office/powerpoint/2010/main" val="297813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DF42AFDD-4565-A84C-99E0-CA185FC0CB33}"/>
              </a:ext>
            </a:extLst>
          </p:cNvPr>
          <p:cNvSpPr>
            <a:spLocks noGrp="1"/>
          </p:cNvSpPr>
          <p:nvPr>
            <p:ph type="title"/>
          </p:nvPr>
        </p:nvSpPr>
        <p:spPr/>
        <p:txBody>
          <a:bodyPr/>
          <a:lstStyle/>
          <a:p>
            <a:pPr eaLnBrk="1" hangingPunct="1"/>
            <a:r>
              <a:rPr lang="en-US" altLang="zh-CN"/>
              <a:t>4.1 </a:t>
            </a:r>
            <a:r>
              <a:rPr lang="zh-CN" altLang="en-US"/>
              <a:t>需求工程</a:t>
            </a:r>
          </a:p>
        </p:txBody>
      </p:sp>
      <p:sp>
        <p:nvSpPr>
          <p:cNvPr id="23555" name="内容占位符 2">
            <a:extLst>
              <a:ext uri="{FF2B5EF4-FFF2-40B4-BE49-F238E27FC236}">
                <a16:creationId xmlns:a16="http://schemas.microsoft.com/office/drawing/2014/main" id="{00B3E2AE-D1FB-E047-A584-064BA55CA85C}"/>
              </a:ext>
            </a:extLst>
          </p:cNvPr>
          <p:cNvSpPr>
            <a:spLocks noGrp="1"/>
          </p:cNvSpPr>
          <p:nvPr>
            <p:ph idx="1"/>
          </p:nvPr>
        </p:nvSpPr>
        <p:spPr/>
        <p:txBody>
          <a:bodyPr/>
          <a:lstStyle/>
          <a:p>
            <a:pPr>
              <a:lnSpc>
                <a:spcPts val="4000"/>
              </a:lnSpc>
            </a:pPr>
            <a:r>
              <a:rPr lang="en-US" altLang="zh-CN" sz="2800" b="1" dirty="0"/>
              <a:t>5. </a:t>
            </a:r>
            <a:r>
              <a:rPr lang="zh-CN" altLang="en-US" sz="2800" b="1" dirty="0"/>
              <a:t>规格说明</a:t>
            </a:r>
            <a:r>
              <a:rPr lang="en-US" altLang="zh-CN" sz="2800" b="1" dirty="0"/>
              <a:t>(specification)</a:t>
            </a:r>
          </a:p>
          <a:p>
            <a:pPr lvl="1" eaLnBrk="1" hangingPunct="1"/>
            <a:r>
              <a:rPr lang="zh-CN" altLang="en-US" sz="2400" i="0" dirty="0"/>
              <a:t>把前面的成果用文字或其它方式明示出来。</a:t>
            </a:r>
            <a:endParaRPr lang="en-US" altLang="zh-CN" sz="2400" i="0" dirty="0"/>
          </a:p>
          <a:p>
            <a:pPr lvl="1" eaLnBrk="1" hangingPunct="1"/>
            <a:r>
              <a:rPr lang="zh-CN" altLang="en-US" sz="2400" i="0" dirty="0"/>
              <a:t>可以是一份写好的</a:t>
            </a:r>
            <a:r>
              <a:rPr lang="zh-CN" altLang="en-US" sz="2400" i="0" dirty="0">
                <a:solidFill>
                  <a:srgbClr val="FF0000"/>
                </a:solidFill>
              </a:rPr>
              <a:t>文档</a:t>
            </a:r>
            <a:r>
              <a:rPr lang="zh-CN" altLang="en-US" sz="2400" i="0" dirty="0"/>
              <a:t>，一套</a:t>
            </a:r>
            <a:r>
              <a:rPr lang="zh-CN" altLang="en-US" sz="2400" i="0" dirty="0">
                <a:solidFill>
                  <a:srgbClr val="FF0000"/>
                </a:solidFill>
              </a:rPr>
              <a:t>图形化</a:t>
            </a:r>
            <a:r>
              <a:rPr lang="zh-CN" altLang="en-US" sz="2400" i="0" dirty="0"/>
              <a:t>的模型，一个形式化的</a:t>
            </a:r>
            <a:r>
              <a:rPr lang="zh-CN" altLang="en-US" sz="2400" i="0" dirty="0">
                <a:solidFill>
                  <a:srgbClr val="FF0000"/>
                </a:solidFill>
              </a:rPr>
              <a:t>数学模型</a:t>
            </a:r>
            <a:r>
              <a:rPr lang="zh-CN" altLang="en-US" sz="2400" i="0" dirty="0"/>
              <a:t>，一组使用</a:t>
            </a:r>
            <a:r>
              <a:rPr lang="zh-CN" altLang="en-US" sz="2400" i="0" dirty="0">
                <a:solidFill>
                  <a:srgbClr val="FF0000"/>
                </a:solidFill>
              </a:rPr>
              <a:t>场景</a:t>
            </a:r>
            <a:r>
              <a:rPr lang="zh-CN" altLang="en-US" sz="2400" i="0" dirty="0"/>
              <a:t>，一个原型或上述各项的任意组合</a:t>
            </a:r>
          </a:p>
        </p:txBody>
      </p:sp>
    </p:spTree>
    <p:extLst>
      <p:ext uri="{BB962C8B-B14F-4D97-AF65-F5344CB8AC3E}">
        <p14:creationId xmlns:p14="http://schemas.microsoft.com/office/powerpoint/2010/main" val="38204344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第十五章</a:t>
            </a:r>
          </a:p>
        </p:txBody>
      </p:sp>
      <p:sp>
        <p:nvSpPr>
          <p:cNvPr id="3" name="内容占位符 2"/>
          <p:cNvSpPr>
            <a:spLocks noGrp="1"/>
          </p:cNvSpPr>
          <p:nvPr>
            <p:ph idx="1"/>
          </p:nvPr>
        </p:nvSpPr>
        <p:spPr/>
        <p:txBody>
          <a:bodyPr>
            <a:normAutofit/>
          </a:bodyPr>
          <a:lstStyle/>
          <a:p>
            <a:r>
              <a:rPr lang="zh-CN" altLang="en-US" sz="2800" b="1" dirty="0" smtClean="0"/>
              <a:t>等价类的划分</a:t>
            </a:r>
            <a:endParaRPr lang="zh-CN" altLang="en-US" sz="2800" b="1" dirty="0"/>
          </a:p>
        </p:txBody>
      </p:sp>
      <p:graphicFrame>
        <p:nvGraphicFramePr>
          <p:cNvPr id="8" name="表格 7"/>
          <p:cNvGraphicFramePr>
            <a:graphicFrameLocks noGrp="1"/>
          </p:cNvGraphicFramePr>
          <p:nvPr>
            <p:extLst>
              <p:ext uri="{D42A27DB-BD31-4B8C-83A1-F6EECF244321}">
                <p14:modId xmlns:p14="http://schemas.microsoft.com/office/powerpoint/2010/main" val="1154565186"/>
              </p:ext>
            </p:extLst>
          </p:nvPr>
        </p:nvGraphicFramePr>
        <p:xfrm>
          <a:off x="2730352" y="3046001"/>
          <a:ext cx="7339038" cy="2129680"/>
        </p:xfrm>
        <a:graphic>
          <a:graphicData uri="http://schemas.openxmlformats.org/drawingml/2006/table">
            <a:tbl>
              <a:tblPr firstRow="1" firstCol="1" bandRow="1">
                <a:tableStyleId>{5C22544A-7EE6-4342-B048-85BDC9FD1C3A}</a:tableStyleId>
              </a:tblPr>
              <a:tblGrid>
                <a:gridCol w="2446051">
                  <a:extLst>
                    <a:ext uri="{9D8B030D-6E8A-4147-A177-3AD203B41FA5}">
                      <a16:colId xmlns:a16="http://schemas.microsoft.com/office/drawing/2014/main" val="292488027"/>
                    </a:ext>
                  </a:extLst>
                </a:gridCol>
                <a:gridCol w="2446051">
                  <a:extLst>
                    <a:ext uri="{9D8B030D-6E8A-4147-A177-3AD203B41FA5}">
                      <a16:colId xmlns:a16="http://schemas.microsoft.com/office/drawing/2014/main" val="3102910994"/>
                    </a:ext>
                  </a:extLst>
                </a:gridCol>
                <a:gridCol w="2446936">
                  <a:extLst>
                    <a:ext uri="{9D8B030D-6E8A-4147-A177-3AD203B41FA5}">
                      <a16:colId xmlns:a16="http://schemas.microsoft.com/office/drawing/2014/main" val="470602310"/>
                    </a:ext>
                  </a:extLst>
                </a:gridCol>
              </a:tblGrid>
              <a:tr h="266210">
                <a:tc>
                  <a:txBody>
                    <a:bodyPr/>
                    <a:lstStyle/>
                    <a:p>
                      <a:pPr indent="266700" algn="ctr">
                        <a:spcAft>
                          <a:spcPts val="0"/>
                        </a:spcAft>
                      </a:pPr>
                      <a:r>
                        <a:rPr lang="zh-CN" sz="1500" kern="100" dirty="0">
                          <a:effectLst/>
                        </a:rPr>
                        <a:t>输入等价类</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tc>
                  <a:txBody>
                    <a:bodyPr/>
                    <a:lstStyle/>
                    <a:p>
                      <a:pPr indent="266700" algn="ctr">
                        <a:spcAft>
                          <a:spcPts val="0"/>
                        </a:spcAft>
                      </a:pPr>
                      <a:r>
                        <a:rPr lang="zh-CN" sz="1500" kern="100" dirty="0">
                          <a:effectLst/>
                        </a:rPr>
                        <a:t>有效等价类</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tc>
                  <a:txBody>
                    <a:bodyPr/>
                    <a:lstStyle/>
                    <a:p>
                      <a:pPr indent="266700" algn="ctr">
                        <a:spcAft>
                          <a:spcPts val="0"/>
                        </a:spcAft>
                      </a:pPr>
                      <a:r>
                        <a:rPr lang="zh-CN" sz="1500" kern="100" dirty="0">
                          <a:effectLst/>
                        </a:rPr>
                        <a:t>无效等价类</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extLst>
                  <a:ext uri="{0D108BD9-81ED-4DB2-BD59-A6C34878D82A}">
                    <a16:rowId xmlns:a16="http://schemas.microsoft.com/office/drawing/2014/main" val="1915277821"/>
                  </a:ext>
                </a:extLst>
              </a:tr>
              <a:tr h="798630">
                <a:tc>
                  <a:txBody>
                    <a:bodyPr/>
                    <a:lstStyle/>
                    <a:p>
                      <a:pPr indent="266700" algn="just">
                        <a:spcAft>
                          <a:spcPts val="0"/>
                        </a:spcAft>
                      </a:pPr>
                      <a:r>
                        <a:rPr lang="zh-CN" sz="1500" kern="100">
                          <a:effectLst/>
                        </a:rPr>
                        <a:t>日期的类型及长度</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tc>
                  <a:txBody>
                    <a:bodyPr/>
                    <a:lstStyle/>
                    <a:p>
                      <a:pPr indent="266700" algn="just">
                        <a:spcAft>
                          <a:spcPts val="0"/>
                        </a:spcAft>
                      </a:pPr>
                      <a:r>
                        <a:rPr lang="zh-CN" sz="1500" kern="100">
                          <a:effectLst/>
                        </a:rPr>
                        <a:t>①</a:t>
                      </a:r>
                      <a:r>
                        <a:rPr lang="en-US" sz="1500" kern="100">
                          <a:effectLst/>
                        </a:rPr>
                        <a:t>6</a:t>
                      </a:r>
                      <a:r>
                        <a:rPr lang="zh-CN" sz="1500" kern="100">
                          <a:effectLst/>
                        </a:rPr>
                        <a:t>位数字字符</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tc>
                  <a:txBody>
                    <a:bodyPr/>
                    <a:lstStyle/>
                    <a:p>
                      <a:pPr indent="266700" algn="just">
                        <a:spcAft>
                          <a:spcPts val="0"/>
                        </a:spcAft>
                      </a:pPr>
                      <a:r>
                        <a:rPr lang="zh-CN" sz="1500" kern="100" dirty="0">
                          <a:effectLst/>
                        </a:rPr>
                        <a:t>②有非数字字符</a:t>
                      </a:r>
                    </a:p>
                    <a:p>
                      <a:pPr indent="266700" algn="just">
                        <a:spcAft>
                          <a:spcPts val="0"/>
                        </a:spcAft>
                      </a:pPr>
                      <a:r>
                        <a:rPr lang="zh-CN" sz="1500" kern="100" dirty="0">
                          <a:effectLst/>
                        </a:rPr>
                        <a:t>③少于</a:t>
                      </a:r>
                      <a:r>
                        <a:rPr lang="en-US" sz="1500" kern="100" dirty="0">
                          <a:effectLst/>
                        </a:rPr>
                        <a:t>6</a:t>
                      </a:r>
                      <a:r>
                        <a:rPr lang="zh-CN" sz="1500" kern="100" dirty="0">
                          <a:effectLst/>
                        </a:rPr>
                        <a:t>位数字字符</a:t>
                      </a:r>
                    </a:p>
                    <a:p>
                      <a:pPr indent="266700" algn="just">
                        <a:spcAft>
                          <a:spcPts val="0"/>
                        </a:spcAft>
                      </a:pPr>
                      <a:r>
                        <a:rPr lang="zh-CN" sz="1500" kern="100" dirty="0">
                          <a:effectLst/>
                        </a:rPr>
                        <a:t>④多于</a:t>
                      </a:r>
                      <a:r>
                        <a:rPr lang="en-US" sz="1500" kern="100" dirty="0">
                          <a:effectLst/>
                        </a:rPr>
                        <a:t>6</a:t>
                      </a:r>
                      <a:r>
                        <a:rPr lang="zh-CN" sz="1500" kern="100" dirty="0">
                          <a:effectLst/>
                        </a:rPr>
                        <a:t>位数字字符</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extLst>
                  <a:ext uri="{0D108BD9-81ED-4DB2-BD59-A6C34878D82A}">
                    <a16:rowId xmlns:a16="http://schemas.microsoft.com/office/drawing/2014/main" val="1270038776"/>
                  </a:ext>
                </a:extLst>
              </a:tr>
              <a:tr h="532420">
                <a:tc>
                  <a:txBody>
                    <a:bodyPr/>
                    <a:lstStyle/>
                    <a:p>
                      <a:pPr indent="266700" algn="just">
                        <a:spcAft>
                          <a:spcPts val="0"/>
                        </a:spcAft>
                      </a:pPr>
                      <a:r>
                        <a:rPr lang="zh-CN" sz="1500" kern="100" dirty="0">
                          <a:effectLst/>
                        </a:rPr>
                        <a:t>年份范围</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tc>
                  <a:txBody>
                    <a:bodyPr/>
                    <a:lstStyle/>
                    <a:p>
                      <a:pPr indent="266700" algn="just">
                        <a:spcAft>
                          <a:spcPts val="0"/>
                        </a:spcAft>
                      </a:pPr>
                      <a:r>
                        <a:rPr lang="zh-CN" sz="1500" kern="100">
                          <a:effectLst/>
                        </a:rPr>
                        <a:t>⑤在</a:t>
                      </a:r>
                      <a:r>
                        <a:rPr lang="en-US" sz="1500" kern="100">
                          <a:effectLst/>
                        </a:rPr>
                        <a:t>1990-2049</a:t>
                      </a:r>
                      <a:r>
                        <a:rPr lang="zh-CN" sz="1500" kern="100">
                          <a:effectLst/>
                        </a:rPr>
                        <a:t>之间</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tc>
                  <a:txBody>
                    <a:bodyPr/>
                    <a:lstStyle/>
                    <a:p>
                      <a:pPr indent="266700" algn="just">
                        <a:spcAft>
                          <a:spcPts val="0"/>
                        </a:spcAft>
                      </a:pPr>
                      <a:r>
                        <a:rPr lang="zh-CN" sz="1500" kern="100" dirty="0">
                          <a:effectLst/>
                        </a:rPr>
                        <a:t>⑥小于</a:t>
                      </a:r>
                      <a:r>
                        <a:rPr lang="en-US" sz="1500" kern="100" dirty="0">
                          <a:effectLst/>
                        </a:rPr>
                        <a:t>1990</a:t>
                      </a:r>
                      <a:endParaRPr lang="zh-CN" sz="1500" kern="100" dirty="0">
                        <a:effectLst/>
                      </a:endParaRPr>
                    </a:p>
                    <a:p>
                      <a:pPr indent="266700" algn="just">
                        <a:spcAft>
                          <a:spcPts val="0"/>
                        </a:spcAft>
                      </a:pPr>
                      <a:r>
                        <a:rPr lang="zh-CN" sz="1500" kern="100" dirty="0">
                          <a:effectLst/>
                        </a:rPr>
                        <a:t>⑦大于</a:t>
                      </a:r>
                      <a:r>
                        <a:rPr lang="en-US" sz="1500" kern="100" dirty="0">
                          <a:effectLst/>
                        </a:rPr>
                        <a:t>2049</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extLst>
                  <a:ext uri="{0D108BD9-81ED-4DB2-BD59-A6C34878D82A}">
                    <a16:rowId xmlns:a16="http://schemas.microsoft.com/office/drawing/2014/main" val="1481008506"/>
                  </a:ext>
                </a:extLst>
              </a:tr>
              <a:tr h="532420">
                <a:tc>
                  <a:txBody>
                    <a:bodyPr/>
                    <a:lstStyle/>
                    <a:p>
                      <a:pPr indent="266700" algn="just">
                        <a:spcAft>
                          <a:spcPts val="0"/>
                        </a:spcAft>
                      </a:pPr>
                      <a:r>
                        <a:rPr lang="zh-CN" sz="1500" kern="100" dirty="0">
                          <a:effectLst/>
                        </a:rPr>
                        <a:t>月份范围</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tc>
                  <a:txBody>
                    <a:bodyPr/>
                    <a:lstStyle/>
                    <a:p>
                      <a:pPr indent="266700" algn="just">
                        <a:spcAft>
                          <a:spcPts val="0"/>
                        </a:spcAft>
                      </a:pPr>
                      <a:r>
                        <a:rPr lang="zh-CN" sz="1500" kern="100">
                          <a:effectLst/>
                        </a:rPr>
                        <a:t>⑧在</a:t>
                      </a:r>
                      <a:r>
                        <a:rPr lang="en-US" sz="1500" kern="100">
                          <a:effectLst/>
                        </a:rPr>
                        <a:t>01-12</a:t>
                      </a:r>
                      <a:r>
                        <a:rPr lang="zh-CN" sz="1500" kern="100">
                          <a:effectLst/>
                        </a:rPr>
                        <a:t>之间</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tc>
                  <a:txBody>
                    <a:bodyPr/>
                    <a:lstStyle/>
                    <a:p>
                      <a:pPr indent="266700" algn="just">
                        <a:spcAft>
                          <a:spcPts val="0"/>
                        </a:spcAft>
                      </a:pPr>
                      <a:r>
                        <a:rPr lang="zh-CN" sz="1500" kern="100" dirty="0">
                          <a:effectLst/>
                        </a:rPr>
                        <a:t>⑨等于</a:t>
                      </a:r>
                      <a:r>
                        <a:rPr lang="en-US" sz="1500" kern="100" dirty="0">
                          <a:effectLst/>
                        </a:rPr>
                        <a:t>00</a:t>
                      </a:r>
                      <a:endParaRPr lang="zh-CN" sz="1500" kern="100" dirty="0">
                        <a:effectLst/>
                      </a:endParaRPr>
                    </a:p>
                    <a:p>
                      <a:pPr indent="266700" algn="just">
                        <a:spcAft>
                          <a:spcPts val="0"/>
                        </a:spcAft>
                      </a:pPr>
                      <a:r>
                        <a:rPr lang="zh-CN" sz="1500" kern="100" dirty="0">
                          <a:effectLst/>
                        </a:rPr>
                        <a:t>⑩大于</a:t>
                      </a:r>
                      <a:r>
                        <a:rPr lang="en-US" sz="1500" kern="100" dirty="0">
                          <a:effectLst/>
                        </a:rPr>
                        <a:t>12</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542" marR="95542" marT="0" marB="0"/>
                </a:tc>
                <a:extLst>
                  <a:ext uri="{0D108BD9-81ED-4DB2-BD59-A6C34878D82A}">
                    <a16:rowId xmlns:a16="http://schemas.microsoft.com/office/drawing/2014/main" val="2350257178"/>
                  </a:ext>
                </a:extLst>
              </a:tr>
            </a:tbl>
          </a:graphicData>
        </a:graphic>
      </p:graphicFrame>
    </p:spTree>
    <p:extLst>
      <p:ext uri="{BB962C8B-B14F-4D97-AF65-F5344CB8AC3E}">
        <p14:creationId xmlns:p14="http://schemas.microsoft.com/office/powerpoint/2010/main" val="336912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第十五章</a:t>
            </a:r>
          </a:p>
        </p:txBody>
      </p:sp>
      <p:sp>
        <p:nvSpPr>
          <p:cNvPr id="3" name="内容占位符 2"/>
          <p:cNvSpPr>
            <a:spLocks noGrp="1"/>
          </p:cNvSpPr>
          <p:nvPr>
            <p:ph idx="1"/>
          </p:nvPr>
        </p:nvSpPr>
        <p:spPr/>
        <p:txBody>
          <a:bodyPr>
            <a:normAutofit/>
          </a:bodyPr>
          <a:lstStyle/>
          <a:p>
            <a:r>
              <a:rPr lang="zh-CN" altLang="en-US" sz="2800" b="1" dirty="0" smtClean="0"/>
              <a:t>测试用例</a:t>
            </a:r>
            <a:endParaRPr lang="zh-CN" altLang="en-US" sz="2800" b="1" dirty="0"/>
          </a:p>
        </p:txBody>
      </p:sp>
      <p:graphicFrame>
        <p:nvGraphicFramePr>
          <p:cNvPr id="4" name="表格 3"/>
          <p:cNvGraphicFramePr>
            <a:graphicFrameLocks noGrp="1"/>
          </p:cNvGraphicFramePr>
          <p:nvPr>
            <p:extLst>
              <p:ext uri="{D42A27DB-BD31-4B8C-83A1-F6EECF244321}">
                <p14:modId xmlns:p14="http://schemas.microsoft.com/office/powerpoint/2010/main" val="73311690"/>
              </p:ext>
            </p:extLst>
          </p:nvPr>
        </p:nvGraphicFramePr>
        <p:xfrm>
          <a:off x="2410756" y="3357387"/>
          <a:ext cx="8302583" cy="2346960"/>
        </p:xfrm>
        <a:graphic>
          <a:graphicData uri="http://schemas.openxmlformats.org/drawingml/2006/table">
            <a:tbl>
              <a:tblPr firstRow="1" firstCol="1" bandRow="1">
                <a:tableStyleId>{5C22544A-7EE6-4342-B048-85BDC9FD1C3A}</a:tableStyleId>
              </a:tblPr>
              <a:tblGrid>
                <a:gridCol w="2767194">
                  <a:extLst>
                    <a:ext uri="{9D8B030D-6E8A-4147-A177-3AD203B41FA5}">
                      <a16:colId xmlns:a16="http://schemas.microsoft.com/office/drawing/2014/main" val="407185485"/>
                    </a:ext>
                  </a:extLst>
                </a:gridCol>
                <a:gridCol w="2767194">
                  <a:extLst>
                    <a:ext uri="{9D8B030D-6E8A-4147-A177-3AD203B41FA5}">
                      <a16:colId xmlns:a16="http://schemas.microsoft.com/office/drawing/2014/main" val="4289431796"/>
                    </a:ext>
                  </a:extLst>
                </a:gridCol>
                <a:gridCol w="2768195">
                  <a:extLst>
                    <a:ext uri="{9D8B030D-6E8A-4147-A177-3AD203B41FA5}">
                      <a16:colId xmlns:a16="http://schemas.microsoft.com/office/drawing/2014/main" val="1088780502"/>
                    </a:ext>
                  </a:extLst>
                </a:gridCol>
              </a:tblGrid>
              <a:tr h="252200">
                <a:tc>
                  <a:txBody>
                    <a:bodyPr/>
                    <a:lstStyle/>
                    <a:p>
                      <a:pPr algn="ctr">
                        <a:spcAft>
                          <a:spcPts val="0"/>
                        </a:spcAft>
                      </a:pPr>
                      <a:r>
                        <a:rPr lang="zh-CN" sz="1700" kern="100">
                          <a:effectLst/>
                        </a:rPr>
                        <a:t>测试数据</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algn="ctr">
                        <a:spcAft>
                          <a:spcPts val="0"/>
                        </a:spcAft>
                      </a:pPr>
                      <a:r>
                        <a:rPr lang="zh-CN" sz="1700" kern="100">
                          <a:effectLst/>
                        </a:rPr>
                        <a:t>期望结果</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algn="ctr">
                        <a:spcAft>
                          <a:spcPts val="0"/>
                        </a:spcAft>
                      </a:pPr>
                      <a:r>
                        <a:rPr lang="zh-CN" sz="1700" kern="100">
                          <a:effectLst/>
                        </a:rPr>
                        <a:t>覆盖的有效等价类</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extLst>
                  <a:ext uri="{0D108BD9-81ED-4DB2-BD59-A6C34878D82A}">
                    <a16:rowId xmlns:a16="http://schemas.microsoft.com/office/drawing/2014/main" val="1263239320"/>
                  </a:ext>
                </a:extLst>
              </a:tr>
              <a:tr h="252200">
                <a:tc>
                  <a:txBody>
                    <a:bodyPr/>
                    <a:lstStyle/>
                    <a:p>
                      <a:pPr algn="ctr">
                        <a:spcAft>
                          <a:spcPts val="0"/>
                        </a:spcAft>
                      </a:pPr>
                      <a:r>
                        <a:rPr lang="en-US" sz="1700" kern="100">
                          <a:effectLst/>
                        </a:rPr>
                        <a:t>200211</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algn="ctr">
                        <a:spcAft>
                          <a:spcPts val="0"/>
                        </a:spcAft>
                      </a:pPr>
                      <a:r>
                        <a:rPr lang="zh-CN" sz="1700" kern="100" dirty="0">
                          <a:effectLst/>
                        </a:rPr>
                        <a:t>输入有效</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algn="ctr">
                        <a:spcAft>
                          <a:spcPts val="0"/>
                        </a:spcAft>
                      </a:pPr>
                      <a:r>
                        <a:rPr lang="zh-CN" sz="1700" kern="100" dirty="0">
                          <a:effectLst/>
                        </a:rPr>
                        <a:t>①、⑤、</a:t>
                      </a:r>
                      <a:r>
                        <a:rPr lang="zh-CN" sz="1700" kern="100" dirty="0" smtClean="0">
                          <a:effectLst/>
                        </a:rPr>
                        <a:t>⑧</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extLst>
                  <a:ext uri="{0D108BD9-81ED-4DB2-BD59-A6C34878D82A}">
                    <a16:rowId xmlns:a16="http://schemas.microsoft.com/office/drawing/2014/main" val="3003720170"/>
                  </a:ext>
                </a:extLst>
              </a:tr>
              <a:tr h="252200">
                <a:tc>
                  <a:txBody>
                    <a:bodyPr/>
                    <a:lstStyle/>
                    <a:p>
                      <a:pPr algn="ctr">
                        <a:spcAft>
                          <a:spcPts val="0"/>
                        </a:spcAft>
                      </a:pPr>
                      <a:r>
                        <a:rPr lang="en-US" altLang="zh-CN" sz="1700" kern="100" dirty="0" smtClean="0">
                          <a:effectLst/>
                          <a:latin typeface="等线" panose="02010600030101010101" pitchFamily="2" charset="-122"/>
                          <a:ea typeface="等线" panose="02010600030101010101" pitchFamily="2" charset="-122"/>
                          <a:cs typeface="Times New Roman" panose="02020603050405020304" pitchFamily="18" charset="0"/>
                        </a:rPr>
                        <a:t>95June</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marL="0" algn="ctr" defTabSz="914400" rtl="0" eaLnBrk="1" latinLnBrk="0" hangingPunct="1">
                        <a:spcAft>
                          <a:spcPts val="0"/>
                        </a:spcAft>
                      </a:pPr>
                      <a:r>
                        <a:rPr lang="zh-CN" altLang="en-US" sz="1700" kern="100" dirty="0" smtClean="0">
                          <a:solidFill>
                            <a:schemeClr val="dk1"/>
                          </a:solidFill>
                          <a:effectLst/>
                          <a:latin typeface="+mn-lt"/>
                          <a:ea typeface="+mn-ea"/>
                          <a:cs typeface="+mn-cs"/>
                        </a:rPr>
                        <a:t>无效输入</a:t>
                      </a:r>
                      <a:endParaRPr lang="zh-CN" sz="1700" kern="100" dirty="0">
                        <a:solidFill>
                          <a:schemeClr val="dk1"/>
                        </a:solidFill>
                        <a:effectLst/>
                        <a:latin typeface="+mn-lt"/>
                        <a:ea typeface="+mn-ea"/>
                        <a:cs typeface="+mn-cs"/>
                      </a:endParaRPr>
                    </a:p>
                  </a:txBody>
                  <a:tcPr marL="108086" marR="108086" marT="0" marB="0"/>
                </a:tc>
                <a:tc>
                  <a:txBody>
                    <a:bodyPr/>
                    <a:lstStyle/>
                    <a:p>
                      <a:pPr algn="ctr">
                        <a:spcAft>
                          <a:spcPts val="0"/>
                        </a:spcAft>
                      </a:pPr>
                      <a:r>
                        <a:rPr lang="zh-CN" altLang="en-US" sz="1700" kern="100" dirty="0" smtClean="0">
                          <a:effectLst/>
                          <a:latin typeface="等线" panose="02010600030101010101" pitchFamily="2" charset="-122"/>
                          <a:ea typeface="等线" panose="02010600030101010101" pitchFamily="2" charset="-122"/>
                          <a:cs typeface="Times New Roman" panose="02020603050405020304" pitchFamily="18" charset="0"/>
                        </a:rPr>
                        <a:t>②</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extLst>
                  <a:ext uri="{0D108BD9-81ED-4DB2-BD59-A6C34878D82A}">
                    <a16:rowId xmlns:a16="http://schemas.microsoft.com/office/drawing/2014/main" val="3168470761"/>
                  </a:ext>
                </a:extLst>
              </a:tr>
              <a:tr h="252200">
                <a:tc>
                  <a:txBody>
                    <a:bodyPr/>
                    <a:lstStyle/>
                    <a:p>
                      <a:pPr algn="ctr">
                        <a:spcAft>
                          <a:spcPts val="0"/>
                        </a:spcAft>
                      </a:pPr>
                      <a:r>
                        <a:rPr lang="en-US" altLang="zh-CN" sz="1700" kern="100" dirty="0" smtClean="0">
                          <a:effectLst/>
                          <a:latin typeface="等线" panose="02010600030101010101" pitchFamily="2" charset="-122"/>
                          <a:ea typeface="等线" panose="02010600030101010101" pitchFamily="2" charset="-122"/>
                          <a:cs typeface="Times New Roman" panose="02020603050405020304" pitchFamily="18" charset="0"/>
                        </a:rPr>
                        <a:t>20036</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700" kern="100" dirty="0" smtClean="0">
                          <a:solidFill>
                            <a:schemeClr val="dk1"/>
                          </a:solidFill>
                          <a:effectLst/>
                          <a:latin typeface="+mn-lt"/>
                          <a:ea typeface="+mn-ea"/>
                          <a:cs typeface="+mn-cs"/>
                        </a:rPr>
                        <a:t>无效输入</a:t>
                      </a:r>
                      <a:endParaRPr lang="zh-CN" altLang="zh-CN" sz="1700" kern="100" dirty="0" smtClean="0">
                        <a:solidFill>
                          <a:schemeClr val="dk1"/>
                        </a:solidFill>
                        <a:effectLst/>
                        <a:latin typeface="+mn-lt"/>
                        <a:ea typeface="+mn-ea"/>
                        <a:cs typeface="+mn-cs"/>
                      </a:endParaRPr>
                    </a:p>
                  </a:txBody>
                  <a:tcPr marL="108086" marR="108086" marT="0" marB="0"/>
                </a:tc>
                <a:tc>
                  <a:txBody>
                    <a:bodyPr/>
                    <a:lstStyle/>
                    <a:p>
                      <a:pPr algn="ctr">
                        <a:spcAft>
                          <a:spcPts val="0"/>
                        </a:spcAft>
                      </a:pPr>
                      <a:r>
                        <a:rPr lang="zh-CN" altLang="en-US" sz="1700" kern="100" dirty="0" smtClean="0">
                          <a:effectLst/>
                          <a:latin typeface="等线" panose="02010600030101010101" pitchFamily="2" charset="-122"/>
                          <a:ea typeface="等线" panose="02010600030101010101" pitchFamily="2" charset="-122"/>
                          <a:cs typeface="Times New Roman" panose="02020603050405020304" pitchFamily="18" charset="0"/>
                        </a:rPr>
                        <a:t>③</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extLst>
                  <a:ext uri="{0D108BD9-81ED-4DB2-BD59-A6C34878D82A}">
                    <a16:rowId xmlns:a16="http://schemas.microsoft.com/office/drawing/2014/main" val="1280638611"/>
                  </a:ext>
                </a:extLst>
              </a:tr>
              <a:tr h="252200">
                <a:tc>
                  <a:txBody>
                    <a:bodyPr/>
                    <a:lstStyle/>
                    <a:p>
                      <a:pPr algn="ctr">
                        <a:spcAft>
                          <a:spcPts val="0"/>
                        </a:spcAft>
                      </a:pPr>
                      <a:r>
                        <a:rPr lang="en-US" altLang="zh-CN" sz="1700" kern="100" dirty="0" smtClean="0">
                          <a:effectLst/>
                          <a:latin typeface="等线" panose="02010600030101010101" pitchFamily="2" charset="-122"/>
                          <a:ea typeface="等线" panose="02010600030101010101" pitchFamily="2" charset="-122"/>
                          <a:cs typeface="Times New Roman" panose="02020603050405020304" pitchFamily="18" charset="0"/>
                        </a:rPr>
                        <a:t>2001006</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700" kern="100" dirty="0" smtClean="0">
                          <a:solidFill>
                            <a:schemeClr val="dk1"/>
                          </a:solidFill>
                          <a:effectLst/>
                          <a:latin typeface="+mn-lt"/>
                          <a:ea typeface="+mn-ea"/>
                          <a:cs typeface="+mn-cs"/>
                        </a:rPr>
                        <a:t>无效输入</a:t>
                      </a:r>
                      <a:endParaRPr lang="zh-CN" altLang="zh-CN" sz="1700" kern="100" dirty="0" smtClean="0">
                        <a:solidFill>
                          <a:schemeClr val="dk1"/>
                        </a:solidFill>
                        <a:effectLst/>
                        <a:latin typeface="+mn-lt"/>
                        <a:ea typeface="+mn-ea"/>
                        <a:cs typeface="+mn-cs"/>
                      </a:endParaRPr>
                    </a:p>
                  </a:txBody>
                  <a:tcPr marL="108086" marR="108086" marT="0" marB="0"/>
                </a:tc>
                <a:tc>
                  <a:txBody>
                    <a:bodyPr/>
                    <a:lstStyle/>
                    <a:p>
                      <a:pPr algn="ctr">
                        <a:spcAft>
                          <a:spcPts val="0"/>
                        </a:spcAft>
                      </a:pPr>
                      <a:r>
                        <a:rPr lang="zh-CN" altLang="en-US" sz="1700" kern="100" dirty="0" smtClean="0">
                          <a:effectLst/>
                          <a:latin typeface="等线" panose="02010600030101010101" pitchFamily="2" charset="-122"/>
                          <a:ea typeface="等线" panose="02010600030101010101" pitchFamily="2" charset="-122"/>
                          <a:cs typeface="Times New Roman" panose="02020603050405020304" pitchFamily="18" charset="0"/>
                        </a:rPr>
                        <a:t>④</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extLst>
                  <a:ext uri="{0D108BD9-81ED-4DB2-BD59-A6C34878D82A}">
                    <a16:rowId xmlns:a16="http://schemas.microsoft.com/office/drawing/2014/main" val="3074556012"/>
                  </a:ext>
                </a:extLst>
              </a:tr>
              <a:tr h="252200">
                <a:tc>
                  <a:txBody>
                    <a:bodyPr/>
                    <a:lstStyle/>
                    <a:p>
                      <a:pPr algn="ctr">
                        <a:spcAft>
                          <a:spcPts val="0"/>
                        </a:spcAft>
                      </a:pPr>
                      <a:r>
                        <a:rPr lang="en-US" altLang="zh-CN" sz="1700" kern="100" dirty="0" smtClean="0">
                          <a:effectLst/>
                          <a:latin typeface="等线" panose="02010600030101010101" pitchFamily="2" charset="-122"/>
                          <a:ea typeface="等线" panose="02010600030101010101" pitchFamily="2" charset="-122"/>
                          <a:cs typeface="Times New Roman" panose="02020603050405020304" pitchFamily="18" charset="0"/>
                        </a:rPr>
                        <a:t>198910</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700" kern="100" dirty="0" smtClean="0">
                          <a:solidFill>
                            <a:schemeClr val="dk1"/>
                          </a:solidFill>
                          <a:effectLst/>
                          <a:latin typeface="+mn-lt"/>
                          <a:ea typeface="+mn-ea"/>
                          <a:cs typeface="+mn-cs"/>
                        </a:rPr>
                        <a:t>无效输入</a:t>
                      </a:r>
                      <a:endParaRPr lang="zh-CN" altLang="zh-CN" sz="1700" kern="100" dirty="0" smtClean="0">
                        <a:solidFill>
                          <a:schemeClr val="dk1"/>
                        </a:solidFill>
                        <a:effectLst/>
                        <a:latin typeface="+mn-lt"/>
                        <a:ea typeface="+mn-ea"/>
                        <a:cs typeface="+mn-cs"/>
                      </a:endParaRPr>
                    </a:p>
                  </a:txBody>
                  <a:tcPr marL="108086" marR="108086" marT="0" marB="0"/>
                </a:tc>
                <a:tc>
                  <a:txBody>
                    <a:bodyPr/>
                    <a:lstStyle/>
                    <a:p>
                      <a:pPr algn="ctr"/>
                      <a:r>
                        <a:rPr lang="zh-CN" altLang="zh-CN" sz="1800" kern="100" dirty="0" smtClean="0">
                          <a:effectLst/>
                        </a:rPr>
                        <a:t>⑥</a:t>
                      </a:r>
                      <a:endParaRPr lang="zh-CN" altLang="en-US" dirty="0"/>
                    </a:p>
                  </a:txBody>
                  <a:tcPr marL="108086" marR="108086" marT="0" marB="0"/>
                </a:tc>
                <a:extLst>
                  <a:ext uri="{0D108BD9-81ED-4DB2-BD59-A6C34878D82A}">
                    <a16:rowId xmlns:a16="http://schemas.microsoft.com/office/drawing/2014/main" val="353331214"/>
                  </a:ext>
                </a:extLst>
              </a:tr>
              <a:tr h="252200">
                <a:tc>
                  <a:txBody>
                    <a:bodyPr/>
                    <a:lstStyle/>
                    <a:p>
                      <a:pPr algn="ctr">
                        <a:spcAft>
                          <a:spcPts val="0"/>
                        </a:spcAft>
                      </a:pPr>
                      <a:r>
                        <a:rPr lang="en-US" altLang="zh-CN" sz="1700" kern="100" dirty="0" smtClean="0">
                          <a:effectLst/>
                          <a:latin typeface="等线" panose="02010600030101010101" pitchFamily="2" charset="-122"/>
                          <a:ea typeface="等线" panose="02010600030101010101" pitchFamily="2" charset="-122"/>
                          <a:cs typeface="Times New Roman" panose="02020603050405020304" pitchFamily="18" charset="0"/>
                        </a:rPr>
                        <a:t>205001</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700" kern="100" dirty="0" smtClean="0">
                          <a:solidFill>
                            <a:schemeClr val="dk1"/>
                          </a:solidFill>
                          <a:effectLst/>
                          <a:latin typeface="+mn-lt"/>
                          <a:ea typeface="+mn-ea"/>
                          <a:cs typeface="+mn-cs"/>
                        </a:rPr>
                        <a:t>无效输入</a:t>
                      </a:r>
                      <a:endParaRPr lang="zh-CN" altLang="zh-CN" sz="1700" kern="100" dirty="0" smtClean="0">
                        <a:solidFill>
                          <a:schemeClr val="dk1"/>
                        </a:solidFill>
                        <a:effectLst/>
                        <a:latin typeface="+mn-lt"/>
                        <a:ea typeface="+mn-ea"/>
                        <a:cs typeface="+mn-cs"/>
                      </a:endParaRPr>
                    </a:p>
                  </a:txBody>
                  <a:tcPr marL="108086" marR="108086"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700" kern="100" dirty="0" smtClean="0">
                          <a:effectLst/>
                          <a:latin typeface="等线" panose="02010600030101010101" pitchFamily="2" charset="-122"/>
                          <a:ea typeface="等线" panose="02010600030101010101" pitchFamily="2" charset="-122"/>
                          <a:cs typeface="Times New Roman" panose="02020603050405020304" pitchFamily="18" charset="0"/>
                        </a:rPr>
                        <a:t>⑦</a:t>
                      </a:r>
                      <a:endParaRPr lang="zh-CN" altLang="zh-CN" sz="1700" kern="100" dirty="0" smtClean="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extLst>
                  <a:ext uri="{0D108BD9-81ED-4DB2-BD59-A6C34878D82A}">
                    <a16:rowId xmlns:a16="http://schemas.microsoft.com/office/drawing/2014/main" val="4225274055"/>
                  </a:ext>
                </a:extLst>
              </a:tr>
              <a:tr h="252200">
                <a:tc>
                  <a:txBody>
                    <a:bodyPr/>
                    <a:lstStyle/>
                    <a:p>
                      <a:pPr algn="ctr">
                        <a:spcAft>
                          <a:spcPts val="0"/>
                        </a:spcAft>
                      </a:pPr>
                      <a:r>
                        <a:rPr lang="en-US" altLang="zh-CN" sz="1700" kern="100" dirty="0" smtClean="0">
                          <a:effectLst/>
                          <a:latin typeface="等线" panose="02010600030101010101" pitchFamily="2" charset="-122"/>
                          <a:ea typeface="等线" panose="02010600030101010101" pitchFamily="2" charset="-122"/>
                          <a:cs typeface="Times New Roman" panose="02020603050405020304" pitchFamily="18" charset="0"/>
                        </a:rPr>
                        <a:t>200100</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700" kern="100" dirty="0" smtClean="0">
                          <a:solidFill>
                            <a:schemeClr val="dk1"/>
                          </a:solidFill>
                          <a:effectLst/>
                          <a:latin typeface="+mn-lt"/>
                          <a:ea typeface="+mn-ea"/>
                          <a:cs typeface="+mn-cs"/>
                        </a:rPr>
                        <a:t>无效输入</a:t>
                      </a:r>
                      <a:endParaRPr lang="zh-CN" altLang="zh-CN" sz="1700" kern="100" dirty="0" smtClean="0">
                        <a:solidFill>
                          <a:schemeClr val="dk1"/>
                        </a:solidFill>
                        <a:effectLst/>
                        <a:latin typeface="+mn-lt"/>
                        <a:ea typeface="+mn-ea"/>
                        <a:cs typeface="+mn-cs"/>
                      </a:endParaRPr>
                    </a:p>
                  </a:txBody>
                  <a:tcPr marL="108086" marR="108086" marT="0" marB="0"/>
                </a:tc>
                <a:tc>
                  <a:txBody>
                    <a:bodyPr/>
                    <a:lstStyle/>
                    <a:p>
                      <a:pPr algn="ctr">
                        <a:spcAft>
                          <a:spcPts val="0"/>
                        </a:spcAft>
                      </a:pPr>
                      <a:r>
                        <a:rPr lang="zh-CN" altLang="en-US" sz="1700" kern="100" dirty="0" smtClean="0">
                          <a:effectLst/>
                          <a:latin typeface="等线" panose="02010600030101010101" pitchFamily="2" charset="-122"/>
                          <a:ea typeface="等线" panose="02010600030101010101" pitchFamily="2" charset="-122"/>
                          <a:cs typeface="Times New Roman" panose="02020603050405020304" pitchFamily="18" charset="0"/>
                        </a:rPr>
                        <a:t>⑨</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extLst>
                  <a:ext uri="{0D108BD9-81ED-4DB2-BD59-A6C34878D82A}">
                    <a16:rowId xmlns:a16="http://schemas.microsoft.com/office/drawing/2014/main" val="3958154641"/>
                  </a:ext>
                </a:extLst>
              </a:tr>
              <a:tr h="252200">
                <a:tc>
                  <a:txBody>
                    <a:bodyPr/>
                    <a:lstStyle/>
                    <a:p>
                      <a:pPr algn="ctr">
                        <a:spcAft>
                          <a:spcPts val="0"/>
                        </a:spcAft>
                      </a:pPr>
                      <a:r>
                        <a:rPr lang="en-US" altLang="zh-CN" sz="1700" kern="100" dirty="0" smtClean="0">
                          <a:effectLst/>
                          <a:latin typeface="等线" panose="02010600030101010101" pitchFamily="2" charset="-122"/>
                          <a:ea typeface="等线" panose="02010600030101010101" pitchFamily="2" charset="-122"/>
                          <a:cs typeface="Times New Roman" panose="02020603050405020304" pitchFamily="18" charset="0"/>
                        </a:rPr>
                        <a:t>200113</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700" kern="100" dirty="0" smtClean="0">
                          <a:solidFill>
                            <a:schemeClr val="dk1"/>
                          </a:solidFill>
                          <a:effectLst/>
                          <a:latin typeface="+mn-lt"/>
                          <a:ea typeface="+mn-ea"/>
                          <a:cs typeface="+mn-cs"/>
                        </a:rPr>
                        <a:t>无效输入</a:t>
                      </a:r>
                      <a:endParaRPr lang="zh-CN" altLang="zh-CN" sz="1700" kern="100" dirty="0" smtClean="0">
                        <a:solidFill>
                          <a:schemeClr val="dk1"/>
                        </a:solidFill>
                        <a:effectLst/>
                        <a:latin typeface="+mn-lt"/>
                        <a:ea typeface="+mn-ea"/>
                        <a:cs typeface="+mn-cs"/>
                      </a:endParaRPr>
                    </a:p>
                  </a:txBody>
                  <a:tcPr marL="108086" marR="108086" marT="0" marB="0"/>
                </a:tc>
                <a:tc>
                  <a:txBody>
                    <a:bodyPr/>
                    <a:lstStyle/>
                    <a:p>
                      <a:pPr algn="ctr">
                        <a:spcAft>
                          <a:spcPts val="0"/>
                        </a:spcAft>
                      </a:pPr>
                      <a:r>
                        <a:rPr lang="zh-CN" altLang="en-US" sz="1700" kern="100" dirty="0" smtClean="0">
                          <a:effectLst/>
                          <a:latin typeface="等线" panose="02010600030101010101" pitchFamily="2" charset="-122"/>
                          <a:ea typeface="等线" panose="02010600030101010101" pitchFamily="2" charset="-122"/>
                          <a:cs typeface="Times New Roman" panose="02020603050405020304" pitchFamily="18" charset="0"/>
                        </a:rPr>
                        <a:t>⑩</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8086" marR="108086" marT="0" marB="0"/>
                </a:tc>
                <a:extLst>
                  <a:ext uri="{0D108BD9-81ED-4DB2-BD59-A6C34878D82A}">
                    <a16:rowId xmlns:a16="http://schemas.microsoft.com/office/drawing/2014/main" val="709212170"/>
                  </a:ext>
                </a:extLst>
              </a:tr>
            </a:tbl>
          </a:graphicData>
        </a:graphic>
      </p:graphicFrame>
    </p:spTree>
    <p:extLst>
      <p:ext uri="{BB962C8B-B14F-4D97-AF65-F5344CB8AC3E}">
        <p14:creationId xmlns:p14="http://schemas.microsoft.com/office/powerpoint/2010/main" val="13367846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1661</TotalTime>
  <Words>4623</Words>
  <Application>Microsoft Office PowerPoint</Application>
  <PresentationFormat>宽屏</PresentationFormat>
  <Paragraphs>512</Paragraphs>
  <Slides>91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91</vt:i4>
      </vt:variant>
    </vt:vector>
  </HeadingPairs>
  <TitlesOfParts>
    <vt:vector size="101" baseType="lpstr">
      <vt:lpstr>等线</vt:lpstr>
      <vt:lpstr>仿宋_GB2312</vt:lpstr>
      <vt:lpstr>华文楷体</vt:lpstr>
      <vt:lpstr>宋体</vt:lpstr>
      <vt:lpstr>Arial</vt:lpstr>
      <vt:lpstr>Franklin Gothic Book</vt:lpstr>
      <vt:lpstr>Symbol</vt:lpstr>
      <vt:lpstr>Times New Roman</vt:lpstr>
      <vt:lpstr>Wingdings</vt:lpstr>
      <vt:lpstr>Crop</vt:lpstr>
      <vt:lpstr>习题课</vt:lpstr>
      <vt:lpstr>第五章 </vt:lpstr>
      <vt:lpstr>第五章</vt:lpstr>
      <vt:lpstr>4.1 需求工程</vt:lpstr>
      <vt:lpstr>4.1 需求工程</vt:lpstr>
      <vt:lpstr>4.1 需求工程</vt:lpstr>
      <vt:lpstr>4.1 需求工程</vt:lpstr>
      <vt:lpstr>4.1 需求工程</vt:lpstr>
      <vt:lpstr>4.1 需求工程</vt:lpstr>
      <vt:lpstr>4.1 需求工程</vt:lpstr>
      <vt:lpstr>4.1 需求工程</vt:lpstr>
      <vt:lpstr>第五章</vt:lpstr>
      <vt:lpstr>第五章</vt:lpstr>
      <vt:lpstr> 数据流图</vt:lpstr>
      <vt:lpstr>数据流图的符号</vt:lpstr>
      <vt:lpstr>分层的数据流图</vt:lpstr>
      <vt:lpstr>数据流图</vt:lpstr>
      <vt:lpstr>如何画数据流图？</vt:lpstr>
      <vt:lpstr>PowerPoint 演示文稿</vt:lpstr>
      <vt:lpstr>PowerPoint 演示文稿</vt:lpstr>
      <vt:lpstr>PowerPoint 演示文稿</vt:lpstr>
      <vt:lpstr>PowerPoint 演示文稿</vt:lpstr>
      <vt:lpstr>数据流图注意事项</vt:lpstr>
      <vt:lpstr>数据流图注意事项</vt:lpstr>
      <vt:lpstr>第五章</vt:lpstr>
      <vt:lpstr>第六章</vt:lpstr>
      <vt:lpstr>第六章</vt:lpstr>
      <vt:lpstr>1. 结构化英语(PDL)</vt:lpstr>
      <vt:lpstr>结构化英语</vt:lpstr>
      <vt:lpstr>商店业务处理系统中“检查发货单”</vt:lpstr>
      <vt:lpstr>2. 判定表</vt:lpstr>
      <vt:lpstr>判定表</vt:lpstr>
      <vt:lpstr>3.判定树</vt:lpstr>
      <vt:lpstr>第六章</vt:lpstr>
      <vt:lpstr>第六章</vt:lpstr>
      <vt:lpstr>第六章</vt:lpstr>
      <vt:lpstr>第八章</vt:lpstr>
      <vt:lpstr>第八章</vt:lpstr>
      <vt:lpstr>如何画数据流图？</vt:lpstr>
      <vt:lpstr>第八章</vt:lpstr>
      <vt:lpstr>第九章</vt:lpstr>
      <vt:lpstr>第九章</vt:lpstr>
      <vt:lpstr>9.3 实施构件级设计</vt:lpstr>
      <vt:lpstr>PowerPoint 演示文稿</vt:lpstr>
      <vt:lpstr>9.3 实施构件级设计（续）</vt:lpstr>
      <vt:lpstr>9.3 实施构件级设计（续）</vt:lpstr>
      <vt:lpstr>第九章</vt:lpstr>
      <vt:lpstr>第十三章</vt:lpstr>
      <vt:lpstr>第十三章</vt:lpstr>
      <vt:lpstr>13.1什么是软件质量保证（SQA）</vt:lpstr>
      <vt:lpstr>13.1什么是软件质量保证（续）</vt:lpstr>
      <vt:lpstr>13.2 软件质量保证的要素</vt:lpstr>
      <vt:lpstr>13.2 软件质量保证的要素（续）</vt:lpstr>
      <vt:lpstr>13.2 软件质量保证的要素（续）</vt:lpstr>
      <vt:lpstr>13.2 软件质量保证的要素（续）</vt:lpstr>
      <vt:lpstr>13.2 软件质量保证的要素（续）</vt:lpstr>
      <vt:lpstr>13.3 软件质量保证的任务、目标和度量</vt:lpstr>
      <vt:lpstr>软件质量保证任务</vt:lpstr>
      <vt:lpstr>第十三章</vt:lpstr>
      <vt:lpstr>第十三章</vt:lpstr>
      <vt:lpstr>第十五章</vt:lpstr>
      <vt:lpstr>第十五章</vt:lpstr>
      <vt:lpstr>15.5 基本路径测试</vt:lpstr>
      <vt:lpstr>1.  画出流图</vt:lpstr>
      <vt:lpstr>利用流图(flow graph )表示控制逻辑</vt:lpstr>
      <vt:lpstr>PowerPoint 演示文稿</vt:lpstr>
      <vt:lpstr>PowerPoint 演示文稿</vt:lpstr>
      <vt:lpstr>2. 计算程序环路复杂性</vt:lpstr>
      <vt:lpstr>2. 计算程序环路复杂性(续）</vt:lpstr>
      <vt:lpstr>独立路径</vt:lpstr>
      <vt:lpstr>3. 导出测试用例</vt:lpstr>
      <vt:lpstr>15.5 基本路径测试（续）</vt:lpstr>
      <vt:lpstr>第十五章</vt:lpstr>
      <vt:lpstr>第十五章</vt:lpstr>
      <vt:lpstr>第十五章</vt:lpstr>
      <vt:lpstr>第十五章</vt:lpstr>
      <vt:lpstr>1. 等价类划分</vt:lpstr>
      <vt:lpstr>等价类划分</vt:lpstr>
      <vt:lpstr>等价类划分</vt:lpstr>
      <vt:lpstr>等价类划分</vt:lpstr>
      <vt:lpstr>等价类划分</vt:lpstr>
      <vt:lpstr>等价类划分</vt:lpstr>
      <vt:lpstr>等价类划分</vt:lpstr>
      <vt:lpstr>等价类划分</vt:lpstr>
      <vt:lpstr>等价类划分</vt:lpstr>
      <vt:lpstr>等价类划分——举例1</vt:lpstr>
      <vt:lpstr>等价类划分——举例1</vt:lpstr>
      <vt:lpstr>等价类划分——举例2</vt:lpstr>
      <vt:lpstr>第十五章</vt:lpstr>
      <vt:lpstr>第十五章</vt:lpstr>
      <vt:lpstr>第十五章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习题课</dc:title>
  <dc:creator>邬 松渊</dc:creator>
  <cp:lastModifiedBy>邬 松渊</cp:lastModifiedBy>
  <cp:revision>47</cp:revision>
  <dcterms:created xsi:type="dcterms:W3CDTF">2018-12-26T13:07:27Z</dcterms:created>
  <dcterms:modified xsi:type="dcterms:W3CDTF">2018-12-28T05:47:25Z</dcterms:modified>
</cp:coreProperties>
</file>