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7"/>
  </p:handoutMasterIdLst>
  <p:sldIdLst>
    <p:sldId id="256" r:id="rId3"/>
    <p:sldId id="293" r:id="rId4"/>
    <p:sldId id="302" r:id="rId5"/>
    <p:sldId id="304" r:id="rId6"/>
    <p:sldId id="292" r:id="rId8"/>
    <p:sldId id="299" r:id="rId9"/>
    <p:sldId id="363" r:id="rId10"/>
    <p:sldId id="300" r:id="rId11"/>
    <p:sldId id="301" r:id="rId12"/>
    <p:sldId id="298" r:id="rId13"/>
    <p:sldId id="303"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53" r:id="rId29"/>
    <p:sldId id="370" r:id="rId30"/>
    <p:sldId id="341" r:id="rId31"/>
    <p:sldId id="348" r:id="rId32"/>
    <p:sldId id="349" r:id="rId33"/>
    <p:sldId id="350" r:id="rId34"/>
    <p:sldId id="342" r:id="rId35"/>
    <p:sldId id="343" r:id="rId36"/>
    <p:sldId id="280" r:id="rId37"/>
    <p:sldId id="281" r:id="rId38"/>
    <p:sldId id="371" r:id="rId39"/>
    <p:sldId id="372" r:id="rId40"/>
    <p:sldId id="282" r:id="rId41"/>
    <p:sldId id="283" r:id="rId42"/>
    <p:sldId id="284" r:id="rId43"/>
    <p:sldId id="286" r:id="rId44"/>
    <p:sldId id="320" r:id="rId45"/>
    <p:sldId id="285" r:id="rId46"/>
    <p:sldId id="322" r:id="rId47"/>
    <p:sldId id="287" r:id="rId48"/>
    <p:sldId id="321" r:id="rId49"/>
    <p:sldId id="289" r:id="rId50"/>
    <p:sldId id="354" r:id="rId51"/>
    <p:sldId id="355" r:id="rId52"/>
    <p:sldId id="356" r:id="rId53"/>
    <p:sldId id="344" r:id="rId54"/>
    <p:sldId id="345" r:id="rId55"/>
    <p:sldId id="346" r:id="rId56"/>
    <p:sldId id="347" r:id="rId57"/>
    <p:sldId id="324" r:id="rId58"/>
    <p:sldId id="359" r:id="rId59"/>
    <p:sldId id="360" r:id="rId60"/>
    <p:sldId id="361" r:id="rId61"/>
    <p:sldId id="362" r:id="rId62"/>
    <p:sldId id="358" r:id="rId63"/>
    <p:sldId id="352" r:id="rId64"/>
    <p:sldId id="325" r:id="rId65"/>
    <p:sldId id="326" r:id="rId66"/>
    <p:sldId id="327" r:id="rId67"/>
    <p:sldId id="328" r:id="rId68"/>
    <p:sldId id="339" r:id="rId69"/>
    <p:sldId id="329" r:id="rId70"/>
    <p:sldId id="330" r:id="rId71"/>
    <p:sldId id="332" r:id="rId72"/>
    <p:sldId id="333" r:id="rId73"/>
    <p:sldId id="331" r:id="rId74"/>
    <p:sldId id="336" r:id="rId75"/>
    <p:sldId id="334" r:id="rId76"/>
    <p:sldId id="337" r:id="rId77"/>
    <p:sldId id="335" r:id="rId78"/>
    <p:sldId id="364" r:id="rId79"/>
    <p:sldId id="365" r:id="rId80"/>
    <p:sldId id="366" r:id="rId81"/>
    <p:sldId id="367" r:id="rId82"/>
    <p:sldId id="368" r:id="rId83"/>
    <p:sldId id="369" r:id="rId84"/>
    <p:sldId id="338" r:id="rId85"/>
    <p:sldId id="373" r:id="rId86"/>
  </p:sldIdLst>
  <p:sldSz cx="9144000" cy="6858000" type="screen4x3"/>
  <p:notesSz cx="6858000" cy="9144000"/>
  <p:custDataLst>
    <p:tags r:id="rId9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9893" autoAdjust="0"/>
  </p:normalViewPr>
  <p:slideViewPr>
    <p:cSldViewPr showGuides="1">
      <p:cViewPr varScale="1">
        <p:scale>
          <a:sx n="97" d="100"/>
          <a:sy n="97" d="100"/>
        </p:scale>
        <p:origin x="880" y="184"/>
      </p:cViewPr>
      <p:guideLst>
        <p:guide orient="horz" pos="2160"/>
        <p:guide pos="2880"/>
      </p:guideLst>
    </p:cSldViewPr>
  </p:slideViewPr>
  <p:outlineViewPr>
    <p:cViewPr>
      <p:scale>
        <a:sx n="33" d="100"/>
        <a:sy n="33" d="100"/>
      </p:scale>
      <p:origin x="0" y="34224"/>
    </p:cViewPr>
  </p:outlineViewPr>
  <p:notesTextViewPr>
    <p:cViewPr>
      <p:scale>
        <a:sx n="100" d="100"/>
        <a:sy n="100" d="100"/>
      </p:scale>
      <p:origin x="0" y="0"/>
    </p:cViewPr>
  </p:notesTextViewPr>
  <p:notesViewPr>
    <p:cSldViewPr showGuides="1">
      <p:cViewPr varScale="1">
        <p:scale>
          <a:sx n="74" d="100"/>
          <a:sy n="74" d="100"/>
        </p:scale>
        <p:origin x="-22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gs" Target="tags/tag1.xml"/><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AE3488E5-74F1-884B-9EB6-35B805E4612F}"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210FA7F3-F864-0246-94E9-9C77F7F90FF8}"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934C24D7-BB9A-394E-B2BB-1E61E4F163E9}"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F8C815EF-2CAF-A443-BF06-3A28C2D5395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837AF-46D3-6745-8C98-87B782005B3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hangingPunct="1">
              <a:lnSpc>
                <a:spcPct val="80000"/>
              </a:lnSpc>
              <a:spcBef>
                <a:spcPct val="0"/>
              </a:spcBef>
            </a:pPr>
            <a:r>
              <a:rPr lang="zh-CN" altLang="en-US" sz="900" b="1"/>
              <a:t>业务需求（</a:t>
            </a:r>
            <a:r>
              <a:rPr lang="en-US" altLang="zh-CN" sz="900" b="1"/>
              <a:t>Business requirement</a:t>
            </a:r>
            <a:r>
              <a:rPr lang="zh-CN" altLang="en-US" sz="900" b="1"/>
              <a:t>）</a:t>
            </a:r>
            <a:r>
              <a:rPr lang="zh-CN" altLang="en-US" sz="900"/>
              <a:t>表示组织或客户高层次的目标。业务需求通常来自项目投资人、购买产品的客户、实际用户的管理者、市场营销部门或产品策划部门。业务需求描述了组织为什么要开发一个系统，即组织希望达到的目标。使用前景和范围（</a:t>
            </a:r>
            <a:r>
              <a:rPr lang="en-US" altLang="zh-CN" sz="900"/>
              <a:t>vision and scope</a:t>
            </a:r>
            <a:r>
              <a:rPr lang="zh-CN" altLang="en-US" sz="900"/>
              <a:t>）文档来记录业务需求，这份文档有时也被称作项目轮廓图或市场需求（</a:t>
            </a:r>
            <a:r>
              <a:rPr lang="en-US" altLang="zh-CN" sz="900"/>
              <a:t>project charter </a:t>
            </a:r>
            <a:r>
              <a:rPr lang="zh-CN" altLang="en-US" sz="900"/>
              <a:t>或 </a:t>
            </a:r>
            <a:r>
              <a:rPr lang="en-US" altLang="zh-CN" sz="900"/>
              <a:t>market requirement</a:t>
            </a:r>
            <a:r>
              <a:rPr lang="zh-CN" altLang="en-US" sz="900"/>
              <a:t>）文档。</a:t>
            </a:r>
            <a:br>
              <a:rPr lang="zh-CN" altLang="en-US" sz="900"/>
            </a:br>
            <a:r>
              <a:rPr lang="zh-CN" altLang="en-US" sz="900"/>
              <a:t>　　</a:t>
            </a:r>
            <a:r>
              <a:rPr lang="zh-CN" altLang="en-US" sz="900" b="1"/>
              <a:t>用户需求（</a:t>
            </a:r>
            <a:r>
              <a:rPr lang="en-US" altLang="zh-CN" sz="900" b="1"/>
              <a:t>user requirement</a:t>
            </a:r>
            <a:r>
              <a:rPr lang="zh-CN" altLang="en-US" sz="900" b="1"/>
              <a:t>）</a:t>
            </a:r>
            <a:r>
              <a:rPr lang="zh-CN" altLang="en-US" sz="900"/>
              <a:t>描述的是用户的目标，或用户要求系统必须能完成的任务。用例、场景描述和事件</a:t>
            </a:r>
            <a:r>
              <a:rPr lang="en-US" altLang="zh-CN" sz="900"/>
              <a:t>――</a:t>
            </a:r>
            <a:r>
              <a:rPr lang="zh-CN" altLang="en-US" sz="900"/>
              <a:t>响应表都是表达用户需求的有效途径。也就是说用户需求描述了用户能使用系统来做些什么。</a:t>
            </a:r>
            <a:br>
              <a:rPr lang="zh-CN" altLang="en-US" sz="900"/>
            </a:br>
            <a:r>
              <a:rPr lang="zh-CN" altLang="en-US" sz="900"/>
              <a:t>　　</a:t>
            </a:r>
            <a:r>
              <a:rPr lang="zh-CN" altLang="en-US" sz="900" b="1"/>
              <a:t>功能需求（</a:t>
            </a:r>
            <a:r>
              <a:rPr lang="en-US" altLang="zh-CN" sz="900" b="1"/>
              <a:t>functional requirement</a:t>
            </a:r>
            <a:r>
              <a:rPr lang="zh-CN" altLang="en-US" sz="900" b="1"/>
              <a:t>）</a:t>
            </a:r>
            <a:r>
              <a:rPr lang="zh-CN" altLang="en-US" sz="900"/>
              <a:t>规定开发人员必须在产品中实现的软件功能，用户利用这些功能来完成任务，满足业务需求。功能需求有时也被称作行为需求（</a:t>
            </a:r>
            <a:r>
              <a:rPr lang="en-US" altLang="zh-CN" sz="900"/>
              <a:t>behavīoral requirement</a:t>
            </a:r>
            <a:r>
              <a:rPr lang="zh-CN" altLang="en-US" sz="900"/>
              <a:t>），因为习惯上总是用“应该”对其进行描述：“系统应该发送电子邮件来通知用户已接受其预定”。功能需求描述是开发人员需要实现什么。</a:t>
            </a:r>
            <a:br>
              <a:rPr lang="zh-CN" altLang="en-US" sz="900"/>
            </a:br>
            <a:r>
              <a:rPr lang="zh-CN" altLang="en-US" sz="900"/>
              <a:t>　　</a:t>
            </a:r>
            <a:r>
              <a:rPr lang="zh-CN" altLang="en-US" sz="900" b="1"/>
              <a:t>系统需求（</a:t>
            </a:r>
            <a:r>
              <a:rPr lang="en-US" altLang="zh-CN" sz="900" b="1"/>
              <a:t>system requirement</a:t>
            </a:r>
            <a:r>
              <a:rPr lang="zh-CN" altLang="en-US" sz="900" b="1"/>
              <a:t>）</a:t>
            </a:r>
            <a:r>
              <a:rPr lang="zh-CN" altLang="en-US" sz="900"/>
              <a:t>用于描述包含多个子系统的产品（即系统）的顶级需求。系统可以只包含软件系统，也可以既包含软件又包含硬件子系统。人也可以是系统的一部分，因此某些系统功能可能要由人来承担。</a:t>
            </a:r>
            <a:br>
              <a:rPr lang="zh-CN" altLang="en-US" sz="900"/>
            </a:br>
            <a:r>
              <a:rPr lang="zh-CN" altLang="en-US" sz="900"/>
              <a:t>　　</a:t>
            </a:r>
            <a:r>
              <a:rPr lang="zh-CN" altLang="en-US" sz="900" b="1"/>
              <a:t>业务规则</a:t>
            </a:r>
            <a:r>
              <a:rPr lang="zh-CN" altLang="en-US" sz="900"/>
              <a:t>包括企业方针、政府条例、工业标准、会计准则和计算方法等。业务规划本身并非软件需求，因为它们不属于任何特定软件系统的范围。然而，业务规则常常会限制谁能够执行某些特定用例，或者规定系统为符合相关规则必须实现某些特定功能。有时，功能中特定的质量属性（通过功能实现）也源于业务规则。所以，对某些功能需求进行追溯时，会发现其来源正是一条特定的业务规则。</a:t>
            </a:r>
            <a:br>
              <a:rPr lang="zh-CN" altLang="en-US" sz="900"/>
            </a:br>
            <a:r>
              <a:rPr lang="zh-CN" altLang="en-US" sz="900"/>
              <a:t>　　</a:t>
            </a:r>
            <a:r>
              <a:rPr lang="zh-CN" altLang="en-US" sz="900" b="1"/>
              <a:t>功能需求</a:t>
            </a:r>
            <a:r>
              <a:rPr lang="zh-CN" altLang="en-US" sz="900"/>
              <a:t>记录在软件需求规格说明（</a:t>
            </a:r>
            <a:r>
              <a:rPr lang="en-US" altLang="zh-CN" sz="900"/>
              <a:t>SRS</a:t>
            </a:r>
            <a:r>
              <a:rPr lang="zh-CN" altLang="en-US" sz="900"/>
              <a:t>）中。</a:t>
            </a:r>
            <a:r>
              <a:rPr lang="en-US" altLang="zh-CN" sz="900"/>
              <a:t>SRS</a:t>
            </a:r>
            <a:r>
              <a:rPr lang="zh-CN" altLang="en-US" sz="900"/>
              <a:t>完整地描述了软件系统的预期特性。</a:t>
            </a:r>
            <a:r>
              <a:rPr lang="en-US" altLang="zh-CN" sz="900"/>
              <a:t>SRS</a:t>
            </a:r>
            <a:r>
              <a:rPr lang="zh-CN" altLang="en-US" sz="900"/>
              <a:t>我们一般把它当作文档，其实，</a:t>
            </a:r>
            <a:r>
              <a:rPr lang="en-US" altLang="zh-CN" sz="900"/>
              <a:t>SRS</a:t>
            </a:r>
            <a:r>
              <a:rPr lang="zh-CN" altLang="en-US" sz="900"/>
              <a:t>还可以是包含需求信息的</a:t>
            </a:r>
            <a:r>
              <a:rPr lang="zh-CN" altLang="en-US" sz="900" b="1" u="sng"/>
              <a:t>数据库</a:t>
            </a:r>
            <a:r>
              <a:rPr lang="zh-CN" altLang="en-US" sz="900"/>
              <a:t>或电子表格；或者是存储在商业需求管理工具中的信息；而对于小型项目，甚至可能是一叠索引卡片。开发、</a:t>
            </a:r>
            <a:r>
              <a:rPr lang="zh-CN" altLang="en-US" sz="900" b="1" u="sng"/>
              <a:t>测试</a:t>
            </a:r>
            <a:r>
              <a:rPr lang="zh-CN" altLang="en-US" sz="900"/>
              <a:t>、质量保证、项目管理和</a:t>
            </a:r>
            <a:r>
              <a:rPr lang="zh-CN" altLang="en-US" sz="900" b="1" u="sng"/>
              <a:t>其他</a:t>
            </a:r>
            <a:r>
              <a:rPr lang="zh-CN" altLang="en-US" sz="900"/>
              <a:t>相关的项目功能都要用到 </a:t>
            </a:r>
            <a:r>
              <a:rPr lang="en-US" altLang="zh-CN" sz="900"/>
              <a:t>SRS</a:t>
            </a:r>
            <a:r>
              <a:rPr lang="zh-CN" altLang="en-US" sz="900"/>
              <a:t>。</a:t>
            </a:r>
            <a:br>
              <a:rPr lang="zh-CN" altLang="en-US" sz="900"/>
            </a:br>
            <a:r>
              <a:rPr lang="zh-CN" altLang="en-US" sz="900"/>
              <a:t>　　除了功能需求外，</a:t>
            </a:r>
            <a:r>
              <a:rPr lang="en-US" altLang="zh-CN" sz="900"/>
              <a:t>SRS</a:t>
            </a:r>
            <a:r>
              <a:rPr lang="zh-CN" altLang="en-US" sz="900"/>
              <a:t>中还包含非功能需求，包括性能指标和对质量属性的描述。</a:t>
            </a:r>
            <a:br>
              <a:rPr lang="zh-CN" altLang="en-US" sz="900"/>
            </a:br>
            <a:r>
              <a:rPr lang="zh-CN" altLang="en-US" sz="900"/>
              <a:t>　　</a:t>
            </a:r>
            <a:r>
              <a:rPr lang="zh-CN" altLang="en-US" sz="900" b="1"/>
              <a:t>质量属性（</a:t>
            </a:r>
            <a:r>
              <a:rPr lang="en-US" altLang="zh-CN" sz="900" b="1"/>
              <a:t>quality attribute</a:t>
            </a:r>
            <a:r>
              <a:rPr lang="zh-CN" altLang="en-US" sz="900" b="1"/>
              <a:t>）</a:t>
            </a:r>
            <a:r>
              <a:rPr lang="zh-CN" altLang="en-US" sz="900"/>
              <a:t>对产品的功能描述作了补充，它从不同方面描述了产品的各种特性。这些特性包括可用性、可移植性、完整性、效率和健壮性，它们对用户或开发人员都很重要。其他的非功能需求包括系统与外部世界的外部界面，以及对设计与实现的约束。</a:t>
            </a:r>
            <a:br>
              <a:rPr lang="zh-CN" altLang="en-US" sz="900"/>
            </a:br>
            <a:r>
              <a:rPr lang="zh-CN" altLang="en-US" sz="900"/>
              <a:t>　　</a:t>
            </a:r>
            <a:r>
              <a:rPr lang="zh-CN" altLang="en-US" sz="900" b="1"/>
              <a:t>约束（</a:t>
            </a:r>
            <a:r>
              <a:rPr lang="en-US" altLang="zh-CN" sz="900" b="1"/>
              <a:t>constraint</a:t>
            </a:r>
            <a:r>
              <a:rPr lang="zh-CN" altLang="en-US" sz="900" b="1"/>
              <a:t>）</a:t>
            </a:r>
            <a:r>
              <a:rPr lang="zh-CN" altLang="en-US" sz="900"/>
              <a:t>限制了开发人员设计和构建系统时的选择范围。</a:t>
            </a:r>
            <a:br>
              <a:rPr lang="zh-CN" altLang="en-US" sz="900"/>
            </a:br>
            <a:r>
              <a:rPr lang="zh-CN" altLang="en-US" sz="900"/>
              <a:t>　　产品特性。所谓</a:t>
            </a:r>
            <a:r>
              <a:rPr lang="zh-CN" altLang="en-US" sz="900" b="1"/>
              <a:t>特性（</a:t>
            </a:r>
            <a:r>
              <a:rPr lang="en-US" altLang="zh-CN" sz="900" b="1"/>
              <a:t>feature</a:t>
            </a:r>
            <a:r>
              <a:rPr lang="zh-CN" altLang="en-US" sz="900" b="1"/>
              <a:t>）</a:t>
            </a:r>
            <a:r>
              <a:rPr lang="zh-CN" altLang="en-US" sz="900"/>
              <a:t>，是指一组逻辑上相关的功能需求，它们为用户提供某项功能，使业务目标得以满足。对商业软件而言，特性则是一组能被客户识别，并帮助他决定是否购买的需求，也就是产品说明书中用着重号标明的部分。客户希望得到的产品特性和用户的任务相关的需求不完全是一回事。一项特性可以包括多个用例，每个用例又要求实现多项功能需求，以便用户能够执行某项任务。</a:t>
            </a:r>
            <a:br>
              <a:rPr lang="zh-CN" altLang="en-US" sz="900"/>
            </a:br>
            <a:endParaRPr lang="zh-CN" altLang="en-US" sz="90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481596D-F26F-164D-8960-B4319D22B25E}"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当需要调查大量人员的意见时，向被调查人员分发调查表是一个十分有效的方法</a:t>
            </a:r>
            <a:endParaRPr lang="en-US" altLang="zh-CN"/>
          </a:p>
          <a:p>
            <a:pPr eaLnBrk="1" hangingPunct="1">
              <a:spcBef>
                <a:spcPct val="0"/>
              </a:spcBef>
            </a:pPr>
            <a:r>
              <a:rPr lang="zh-CN" altLang="en-US"/>
              <a:t>情景分析技术的用处主要体现在下述两个方面：</a:t>
            </a:r>
            <a:endParaRPr lang="en-US" altLang="zh-CN"/>
          </a:p>
          <a:p>
            <a:pPr eaLnBrk="1" hangingPunct="1">
              <a:spcBef>
                <a:spcPct val="0"/>
              </a:spcBef>
            </a:pPr>
            <a:r>
              <a:rPr lang="en-US" altLang="zh-CN"/>
              <a:t>1.</a:t>
            </a:r>
            <a:r>
              <a:rPr lang="zh-CN" altLang="en-US"/>
              <a:t>能在某种程度上演示目标系统的行为，从而便于用户理解，而且还可能进一步揭示出一些分析员目前还不知道的需求</a:t>
            </a:r>
            <a:endParaRPr lang="en-US" altLang="zh-CN"/>
          </a:p>
          <a:p>
            <a:pPr eaLnBrk="1" hangingPunct="1">
              <a:spcBef>
                <a:spcPct val="0"/>
              </a:spcBef>
            </a:pPr>
            <a:r>
              <a:rPr lang="en-US" altLang="zh-CN"/>
              <a:t>2.</a:t>
            </a:r>
            <a:r>
              <a:rPr lang="zh-CN" altLang="en-US"/>
              <a:t>由于情景分析比较容易被用户理解，使用这种技术能够保证用户在需求分析过程中始终扮演一个积极主动的角色。</a:t>
            </a: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C80CF40-F0DC-C64E-AE0B-5137ECE1E5E2}"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4E721B3-0754-4A4A-859E-AA6E45009FEB}"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08f46c7211d24e3a8701b02c.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8B249C0-CE22-1E4F-9261-78179C3DE588}"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8AAE6B-15B1-A647-852D-1919B8149AD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65C3610-1B56-4E40-8B8A-59637805070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C4ABB06-C9FF-0D4B-8B1F-25CB4107BF2A}"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F660BF3-3283-5F4C-A834-246393930C48}"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C13A000-216E-FA40-932F-7476A6A682D9}"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0D99D91-B5A5-FE41-A2A9-1D918AE1FAA0}"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275CD10-7AA4-5C41-8995-E8015F7F17D0}"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AAFF8BC-9E33-2D4D-99B4-B511A39E9D0F}"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285A2CF-9AB7-B247-B5DC-26EF54BFDEE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11707D3-BEED-3F4D-BFAA-F12B156CCE34}"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第五级软件工程</a:t>
            </a:r>
            <a:endParaRPr lang="zh-CN" altLang="en-US"/>
          </a:p>
          <a:p>
            <a:pPr lvl="4"/>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2636F177-4ABC-D84B-B901-4FF527D00095}" type="slidenum">
              <a:rPr lang="en-US" altLang="zh-CN"/>
            </a:fld>
            <a:endParaRPr lang="en-US" altLang="zh-CN"/>
          </a:p>
        </p:txBody>
      </p:sp>
      <p:sp>
        <p:nvSpPr>
          <p:cNvPr id="1031" name="TextBox 10"/>
          <p:cNvSpPr txBox="1">
            <a:spLocks noChangeArrowheads="1"/>
          </p:cNvSpPr>
          <p:nvPr/>
        </p:nvSpPr>
        <p:spPr bwMode="auto">
          <a:xfrm>
            <a:off x="7451725" y="188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a:solidFill>
                  <a:schemeClr val="bg1"/>
                </a:solidFill>
                <a:latin typeface="华文新魏" panose="02010800040101010101" pitchFamily="2" charset="-122"/>
                <a:ea typeface="华文新魏" panose="02010800040101010101" pitchFamily="2" charset="-122"/>
              </a:rPr>
              <a:t>软 件 工 程</a:t>
            </a:r>
            <a:endParaRPr lang="zh-CN" altLang="en-US">
              <a:solidFill>
                <a:schemeClr val="bg1"/>
              </a:solidFill>
              <a:latin typeface="华文新魏" panose="02010800040101010101" pitchFamily="2" charset="-122"/>
              <a:ea typeface="华文新魏"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36719;&#20214;&#38656;&#27714;&#35843;&#26597;&#34920;.do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bwMode="auto">
          <a:xfrm>
            <a:off x="323850" y="4173538"/>
            <a:ext cx="4032250" cy="935037"/>
            <a:chOff x="158" y="2614"/>
            <a:chExt cx="2540" cy="589"/>
          </a:xfrm>
        </p:grpSpPr>
        <p:sp>
          <p:nvSpPr>
            <p:cNvPr id="5125" name="Text Box 10"/>
            <p:cNvSpPr txBox="1">
              <a:spLocks noChangeArrowheads="1"/>
            </p:cNvSpPr>
            <p:nvPr/>
          </p:nvSpPr>
          <p:spPr bwMode="auto">
            <a:xfrm>
              <a:off x="158" y="2614"/>
              <a:ext cx="2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3000">
                <a:solidFill>
                  <a:schemeClr val="bg1"/>
                </a:solidFill>
                <a:latin typeface="黑体" panose="02010609060101010101" pitchFamily="49" charset="-122"/>
                <a:ea typeface="黑体" panose="02010609060101010101" pitchFamily="49" charset="-122"/>
              </a:endParaRPr>
            </a:p>
          </p:txBody>
        </p:sp>
        <p:sp>
          <p:nvSpPr>
            <p:cNvPr id="5126" name="Text Box 11"/>
            <p:cNvSpPr txBox="1">
              <a:spLocks noChangeArrowheads="1"/>
            </p:cNvSpPr>
            <p:nvPr/>
          </p:nvSpPr>
          <p:spPr bwMode="auto">
            <a:xfrm>
              <a:off x="657" y="2915"/>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2400" b="1">
                <a:solidFill>
                  <a:schemeClr val="bg1"/>
                </a:solidFill>
                <a:latin typeface="黑体" panose="02010609060101010101" pitchFamily="49" charset="-122"/>
                <a:ea typeface="黑体" panose="02010609060101010101" pitchFamily="49" charset="-122"/>
              </a:endParaRPr>
            </a:p>
          </p:txBody>
        </p:sp>
      </p:grpSp>
      <p:sp>
        <p:nvSpPr>
          <p:cNvPr id="5123" name="标题 7"/>
          <p:cNvSpPr>
            <a:spLocks noGrp="1"/>
          </p:cNvSpPr>
          <p:nvPr>
            <p:ph type="ctrTitle"/>
          </p:nvPr>
        </p:nvSpPr>
        <p:spPr>
          <a:xfrm>
            <a:off x="685800" y="2060848"/>
            <a:ext cx="7772400" cy="1470025"/>
          </a:xfrm>
        </p:spPr>
        <p:txBody>
          <a:bodyPr/>
          <a:lstStyle/>
          <a:p>
            <a:pPr eaLnBrk="1" hangingPunct="1"/>
            <a:r>
              <a:rPr lang="zh-CN" altLang="en-US"/>
              <a:t>第四章 理解需求</a:t>
            </a:r>
            <a:endParaRPr lang="zh-CN" altLang="en-US"/>
          </a:p>
        </p:txBody>
      </p:sp>
      <p:sp>
        <p:nvSpPr>
          <p:cNvPr id="5124" name="副标题 8"/>
          <p:cNvSpPr>
            <a:spLocks noGrp="1"/>
          </p:cNvSpPr>
          <p:nvPr>
            <p:ph type="subTitle" idx="1"/>
          </p:nvPr>
        </p:nvSpPr>
        <p:spPr>
          <a:xfrm>
            <a:off x="179388" y="4005263"/>
            <a:ext cx="4248150" cy="936625"/>
          </a:xfrm>
        </p:spPr>
        <p:txBody>
          <a:bodyPr/>
          <a:lstStyle/>
          <a:p>
            <a:pPr eaLnBrk="1" hangingPunct="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3"/>
          <p:cNvSpPr>
            <a:spLocks noGrp="1"/>
          </p:cNvSpPr>
          <p:nvPr>
            <p:ph type="title"/>
          </p:nvPr>
        </p:nvSpPr>
        <p:spPr/>
        <p:txBody>
          <a:bodyPr/>
          <a:lstStyle/>
          <a:p>
            <a:pPr eaLnBrk="1" hangingPunct="1"/>
            <a:r>
              <a:rPr lang="en-US" altLang="zh-CN"/>
              <a:t>4.1 </a:t>
            </a:r>
            <a:r>
              <a:rPr lang="zh-CN" altLang="en-US"/>
              <a:t>需求工程</a:t>
            </a:r>
            <a:endParaRPr lang="zh-CN" altLang="en-US"/>
          </a:p>
        </p:txBody>
      </p:sp>
      <p:sp>
        <p:nvSpPr>
          <p:cNvPr id="16387" name="内容占位符 4"/>
          <p:cNvSpPr>
            <a:spLocks noGrp="1"/>
          </p:cNvSpPr>
          <p:nvPr>
            <p:ph idx="1"/>
          </p:nvPr>
        </p:nvSpPr>
        <p:spPr/>
        <p:txBody>
          <a:bodyPr/>
          <a:lstStyle/>
          <a:p>
            <a:pPr eaLnBrk="1" hangingPunct="1"/>
            <a:r>
              <a:rPr lang="zh-CN" altLang="en-US">
                <a:latin typeface="宋体" panose="02010600030101010101" pitchFamily="2" charset="-122"/>
              </a:rPr>
              <a:t>把所有与需求直接相关的活动通称为需求工程。</a:t>
            </a:r>
            <a:endParaRPr lang="en-US" altLang="zh-CN">
              <a:latin typeface="宋体" panose="02010600030101010101" pitchFamily="2" charset="-122"/>
            </a:endParaRPr>
          </a:p>
          <a:p>
            <a:pPr eaLnBrk="1" hangingPunct="1"/>
            <a:r>
              <a:rPr lang="zh-CN" altLang="en-US">
                <a:latin typeface="宋体" panose="02010600030101010101" pitchFamily="2" charset="-122"/>
              </a:rPr>
              <a:t>需求工程中的活动可分为两大类:</a:t>
            </a:r>
            <a:endParaRPr lang="en-US" altLang="zh-CN">
              <a:latin typeface="宋体" panose="02010600030101010101" pitchFamily="2" charset="-122"/>
            </a:endParaRPr>
          </a:p>
          <a:p>
            <a:pPr lvl="1" eaLnBrk="1" hangingPunct="1"/>
            <a:r>
              <a:rPr lang="zh-CN" altLang="en-US">
                <a:latin typeface="宋体" panose="02010600030101010101" pitchFamily="2" charset="-122"/>
              </a:rPr>
              <a:t>一类属于需求开发</a:t>
            </a:r>
            <a:endParaRPr lang="en-US" altLang="zh-CN">
              <a:latin typeface="宋体" panose="02010600030101010101" pitchFamily="2" charset="-122"/>
            </a:endParaRPr>
          </a:p>
          <a:p>
            <a:pPr lvl="1" eaLnBrk="1" hangingPunct="1"/>
            <a:r>
              <a:rPr lang="zh-CN" altLang="en-US">
                <a:latin typeface="宋体" panose="02010600030101010101" pitchFamily="2" charset="-122"/>
              </a:rPr>
              <a:t>另一类属于需求管理。</a:t>
            </a:r>
            <a:endParaRPr lang="zh-CN" altLang="en-US">
              <a:latin typeface="宋体" panose="02010600030101010101" pitchFamily="2" charset="-122"/>
            </a:endParaRPr>
          </a:p>
          <a:p>
            <a:pPr eaLnBrk="1" hangingPunct="1"/>
            <a:endParaRPr lang="zh-CN" altLang="en-US" b="1">
              <a:latin typeface="宋体" panose="02010600030101010101" pitchFamily="2" charset="-122"/>
            </a:endParaRPr>
          </a:p>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0" y="685800"/>
          <a:ext cx="9144000" cy="6172200"/>
        </p:xfrm>
        <a:graphic>
          <a:graphicData uri="http://schemas.openxmlformats.org/presentationml/2006/ole">
            <mc:AlternateContent xmlns:mc="http://schemas.openxmlformats.org/markup-compatibility/2006">
              <mc:Choice xmlns:v="urn:schemas-microsoft-com:vml" Requires="v">
                <p:oleObj spid="_x0000_s17413" name="位图图像" r:id="rId1" imgW="3990975" imgH="2152650" progId="PBrush">
                  <p:embed/>
                </p:oleObj>
              </mc:Choice>
              <mc:Fallback>
                <p:oleObj name="位图图像" r:id="rId1" imgW="3990975" imgH="2152650" progId="PBrush">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Rectangle 1027"/>
          <p:cNvSpPr>
            <a:spLocks noChangeArrowheads="1"/>
          </p:cNvSpPr>
          <p:nvPr/>
        </p:nvSpPr>
        <p:spPr bwMode="auto">
          <a:xfrm>
            <a:off x="2209800" y="-52388"/>
            <a:ext cx="3479800"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FontTx/>
              <a:buNone/>
            </a:pPr>
            <a:r>
              <a:rPr lang="zh-CN" altLang="en-US" b="1">
                <a:latin typeface="Arial Narrow" panose="020B0604020202020204" pitchFamily="34" charset="0"/>
              </a:rPr>
              <a:t>需求工程的结构图</a:t>
            </a:r>
            <a:endParaRPr lang="zh-CN" altLang="en-US" b="1">
              <a:latin typeface="Arial Narrow"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a:t>4.1 </a:t>
            </a:r>
            <a:r>
              <a:rPr lang="zh-CN" altLang="en-US"/>
              <a:t>需求工程</a:t>
            </a:r>
            <a:endParaRPr lang="zh-CN" altLang="en-US"/>
          </a:p>
        </p:txBody>
      </p:sp>
      <p:sp>
        <p:nvSpPr>
          <p:cNvPr id="18435" name="内容占位符 2"/>
          <p:cNvSpPr>
            <a:spLocks noGrp="1"/>
          </p:cNvSpPr>
          <p:nvPr>
            <p:ph idx="1"/>
          </p:nvPr>
        </p:nvSpPr>
        <p:spPr/>
        <p:txBody>
          <a:bodyPr/>
          <a:lstStyle/>
          <a:p>
            <a:pPr eaLnBrk="1" hangingPunct="1"/>
            <a:r>
              <a:rPr lang="zh-CN" altLang="en-US"/>
              <a:t>需求工程通过执行七个不同的活动来完成：</a:t>
            </a:r>
            <a:endParaRPr lang="en-US" altLang="zh-CN"/>
          </a:p>
          <a:p>
            <a:pPr marL="971550" lvl="1" indent="-514350" eaLnBrk="1" hangingPunct="1">
              <a:lnSpc>
                <a:spcPts val="4000"/>
              </a:lnSpc>
              <a:buFontTx/>
              <a:buAutoNum type="arabicPeriod"/>
            </a:pPr>
            <a:r>
              <a:rPr lang="zh-CN" altLang="en-US"/>
              <a:t>起始</a:t>
            </a:r>
            <a:endParaRPr lang="en-US" altLang="zh-CN"/>
          </a:p>
          <a:p>
            <a:pPr marL="971550" lvl="1" indent="-514350" eaLnBrk="1" hangingPunct="1">
              <a:lnSpc>
                <a:spcPts val="4000"/>
              </a:lnSpc>
              <a:buFontTx/>
              <a:buAutoNum type="arabicPeriod"/>
            </a:pPr>
            <a:r>
              <a:rPr lang="zh-CN" altLang="en-US"/>
              <a:t>导出</a:t>
            </a:r>
            <a:endParaRPr lang="en-US" altLang="zh-CN"/>
          </a:p>
          <a:p>
            <a:pPr marL="971550" lvl="1" indent="-514350" eaLnBrk="1" hangingPunct="1">
              <a:lnSpc>
                <a:spcPts val="4000"/>
              </a:lnSpc>
              <a:buFontTx/>
              <a:buAutoNum type="arabicPeriod"/>
            </a:pPr>
            <a:r>
              <a:rPr lang="zh-CN" altLang="en-US"/>
              <a:t>精化</a:t>
            </a:r>
            <a:endParaRPr lang="en-US" altLang="zh-CN"/>
          </a:p>
          <a:p>
            <a:pPr marL="971550" lvl="1" indent="-514350" eaLnBrk="1" hangingPunct="1">
              <a:lnSpc>
                <a:spcPts val="4000"/>
              </a:lnSpc>
              <a:buFontTx/>
              <a:buAutoNum type="arabicPeriod"/>
            </a:pPr>
            <a:r>
              <a:rPr lang="zh-CN" altLang="en-US"/>
              <a:t>协商</a:t>
            </a:r>
            <a:endParaRPr lang="en-US" altLang="zh-CN"/>
          </a:p>
          <a:p>
            <a:pPr marL="971550" lvl="1" indent="-514350" eaLnBrk="1" hangingPunct="1">
              <a:lnSpc>
                <a:spcPts val="4000"/>
              </a:lnSpc>
              <a:buFontTx/>
              <a:buAutoNum type="arabicPeriod"/>
            </a:pPr>
            <a:r>
              <a:rPr lang="zh-CN" altLang="en-US"/>
              <a:t>规格说明</a:t>
            </a:r>
            <a:endParaRPr lang="en-US" altLang="zh-CN"/>
          </a:p>
          <a:p>
            <a:pPr marL="971550" lvl="1" indent="-514350" eaLnBrk="1" hangingPunct="1">
              <a:lnSpc>
                <a:spcPts val="4000"/>
              </a:lnSpc>
              <a:buFontTx/>
              <a:buAutoNum type="arabicPeriod"/>
            </a:pPr>
            <a:r>
              <a:rPr lang="zh-CN" altLang="en-US"/>
              <a:t>确认</a:t>
            </a:r>
            <a:endParaRPr lang="en-US" altLang="zh-CN"/>
          </a:p>
          <a:p>
            <a:pPr marL="971550" lvl="1" indent="-514350" eaLnBrk="1" hangingPunct="1">
              <a:lnSpc>
                <a:spcPts val="4000"/>
              </a:lnSpc>
              <a:buFontTx/>
              <a:buAutoNum type="arabicPeriod"/>
            </a:pPr>
            <a:r>
              <a:rPr lang="zh-CN" altLang="en-US"/>
              <a:t>管理</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en-US" altLang="zh-CN"/>
              <a:t>4.1 </a:t>
            </a:r>
            <a:r>
              <a:rPr lang="zh-CN" altLang="en-US"/>
              <a:t>需求工程</a:t>
            </a:r>
            <a:endParaRPr lang="zh-CN" altLang="en-US"/>
          </a:p>
        </p:txBody>
      </p:sp>
      <p:sp>
        <p:nvSpPr>
          <p:cNvPr id="19459" name="内容占位符 2"/>
          <p:cNvSpPr>
            <a:spLocks noGrp="1"/>
          </p:cNvSpPr>
          <p:nvPr>
            <p:ph idx="1"/>
          </p:nvPr>
        </p:nvSpPr>
        <p:spPr/>
        <p:txBody>
          <a:bodyPr/>
          <a:lstStyle/>
          <a:p>
            <a:pPr eaLnBrk="1" hangingPunct="1">
              <a:lnSpc>
                <a:spcPts val="4000"/>
              </a:lnSpc>
            </a:pPr>
            <a:r>
              <a:rPr lang="en-US" altLang="zh-CN"/>
              <a:t>1. </a:t>
            </a:r>
            <a:r>
              <a:rPr lang="zh-CN" altLang="en-US"/>
              <a:t>起始：</a:t>
            </a:r>
            <a:endParaRPr lang="en-US" altLang="zh-CN"/>
          </a:p>
          <a:p>
            <a:pPr lvl="1" eaLnBrk="1" hangingPunct="1">
              <a:lnSpc>
                <a:spcPts val="4000"/>
              </a:lnSpc>
            </a:pPr>
            <a:r>
              <a:rPr lang="zh-CN" altLang="en-US"/>
              <a:t>软件工程是询问一些似乎与项目</a:t>
            </a:r>
            <a:r>
              <a:rPr lang="zh-CN" altLang="en-US">
                <a:solidFill>
                  <a:srgbClr val="FF0000"/>
                </a:solidFill>
              </a:rPr>
              <a:t>无直接关系</a:t>
            </a:r>
            <a:r>
              <a:rPr lang="zh-CN" altLang="en-US"/>
              <a:t>的问题</a:t>
            </a:r>
            <a:endParaRPr lang="en-US" altLang="zh-CN"/>
          </a:p>
          <a:p>
            <a:pPr lvl="1" eaLnBrk="1" hangingPunct="1">
              <a:lnSpc>
                <a:spcPts val="4000"/>
              </a:lnSpc>
            </a:pPr>
            <a:r>
              <a:rPr lang="zh-CN" altLang="en-US"/>
              <a:t>泛谈起始，有各种各样的情况</a:t>
            </a:r>
            <a:endParaRPr lang="en-US" altLang="zh-CN"/>
          </a:p>
          <a:p>
            <a:pPr lvl="1" eaLnBrk="1" hangingPunct="1">
              <a:lnSpc>
                <a:spcPts val="4000"/>
              </a:lnSpc>
            </a:pPr>
            <a:r>
              <a:rPr lang="zh-CN" altLang="en-US"/>
              <a:t>目的是对问题、方案需求方、期望方案的本质、客户和开发人员之间初步的交流和合作的效果建立基本的谅解</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a:t>4.1 </a:t>
            </a:r>
            <a:r>
              <a:rPr lang="zh-CN" altLang="en-US"/>
              <a:t>需求工程</a:t>
            </a:r>
            <a:endParaRPr lang="zh-CN" altLang="en-US"/>
          </a:p>
        </p:txBody>
      </p:sp>
      <p:sp>
        <p:nvSpPr>
          <p:cNvPr id="20483" name="内容占位符 2"/>
          <p:cNvSpPr>
            <a:spLocks noGrp="1"/>
          </p:cNvSpPr>
          <p:nvPr>
            <p:ph idx="1"/>
          </p:nvPr>
        </p:nvSpPr>
        <p:spPr/>
        <p:txBody>
          <a:bodyPr/>
          <a:lstStyle/>
          <a:p>
            <a:pPr eaLnBrk="1" hangingPunct="1"/>
            <a:r>
              <a:rPr lang="en-US" altLang="zh-CN"/>
              <a:t>2. </a:t>
            </a:r>
            <a:r>
              <a:rPr lang="zh-CN" altLang="en-US"/>
              <a:t>导出</a:t>
            </a:r>
            <a:endParaRPr lang="en-US" altLang="zh-CN"/>
          </a:p>
          <a:p>
            <a:pPr lvl="1" eaLnBrk="1" hangingPunct="1"/>
            <a:r>
              <a:rPr lang="zh-CN" altLang="en-US"/>
              <a:t>询问客户、用户和其他人，系统或产品的目标是什么？想要实现什么？系统和产品任何满足业务的要求，最终系统和产品如何用于日常工作？</a:t>
            </a:r>
            <a:endParaRPr lang="en-US" altLang="zh-CN"/>
          </a:p>
          <a:p>
            <a:pPr lvl="1" eaLnBrk="1" hangingPunct="1"/>
            <a:r>
              <a:rPr lang="zh-CN" altLang="en-US">
                <a:solidFill>
                  <a:srgbClr val="FF0000"/>
                </a:solidFill>
              </a:rPr>
              <a:t>非常困难</a:t>
            </a:r>
            <a:r>
              <a:rPr lang="zh-CN" altLang="en-US"/>
              <a:t>：范围问题、理解问题、异变问题</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a:t>4.1 </a:t>
            </a:r>
            <a:r>
              <a:rPr lang="zh-CN" altLang="en-US"/>
              <a:t>需求工程</a:t>
            </a:r>
            <a:endParaRPr lang="zh-CN" altLang="en-US"/>
          </a:p>
        </p:txBody>
      </p:sp>
      <p:sp>
        <p:nvSpPr>
          <p:cNvPr id="21507" name="内容占位符 2"/>
          <p:cNvSpPr>
            <a:spLocks noGrp="1"/>
          </p:cNvSpPr>
          <p:nvPr>
            <p:ph idx="1"/>
          </p:nvPr>
        </p:nvSpPr>
        <p:spPr/>
        <p:txBody>
          <a:bodyPr/>
          <a:lstStyle/>
          <a:p>
            <a:pPr eaLnBrk="1" hangingPunct="1"/>
            <a:r>
              <a:rPr lang="en-US" altLang="zh-CN"/>
              <a:t>3. </a:t>
            </a:r>
            <a:r>
              <a:rPr lang="zh-CN" altLang="en-US"/>
              <a:t>精化</a:t>
            </a:r>
            <a:r>
              <a:rPr lang="en-US" altLang="zh-CN"/>
              <a:t>/</a:t>
            </a:r>
            <a:r>
              <a:rPr lang="zh-CN" altLang="en-US"/>
              <a:t>细化</a:t>
            </a:r>
            <a:endParaRPr lang="en-US" altLang="zh-CN"/>
          </a:p>
          <a:p>
            <a:pPr lvl="1" eaLnBrk="1" hangingPunct="1"/>
            <a:r>
              <a:rPr lang="zh-CN" altLang="en-US"/>
              <a:t>将起始和导出阶段获得的信息进行扩展和提炼</a:t>
            </a:r>
            <a:endParaRPr lang="en-US" altLang="zh-CN"/>
          </a:p>
          <a:p>
            <a:pPr lvl="1" eaLnBrk="1" hangingPunct="1"/>
            <a:r>
              <a:rPr lang="zh-CN" altLang="en-US"/>
              <a:t>是一个分析建模动作</a:t>
            </a:r>
            <a:endParaRPr lang="en-US" altLang="zh-CN"/>
          </a:p>
          <a:p>
            <a:pPr lvl="1" eaLnBrk="1" hangingPunct="1"/>
            <a:r>
              <a:rPr lang="zh-CN" altLang="en-US">
                <a:solidFill>
                  <a:srgbClr val="FF0000"/>
                </a:solidFill>
              </a:rPr>
              <a:t>精化的最终结果</a:t>
            </a:r>
            <a:r>
              <a:rPr lang="zh-CN" altLang="en-US"/>
              <a:t>：一个分析模型，定义了问题的信息域、功能域和行为域</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a:t>4.1 </a:t>
            </a:r>
            <a:r>
              <a:rPr lang="zh-CN" altLang="en-US"/>
              <a:t>需求工程</a:t>
            </a:r>
            <a:endParaRPr lang="zh-CN" altLang="en-US"/>
          </a:p>
        </p:txBody>
      </p:sp>
      <p:sp>
        <p:nvSpPr>
          <p:cNvPr id="22531" name="内容占位符 2"/>
          <p:cNvSpPr>
            <a:spLocks noGrp="1"/>
          </p:cNvSpPr>
          <p:nvPr>
            <p:ph idx="1"/>
          </p:nvPr>
        </p:nvSpPr>
        <p:spPr/>
        <p:txBody>
          <a:bodyPr/>
          <a:lstStyle/>
          <a:p>
            <a:pPr eaLnBrk="1" hangingPunct="1"/>
            <a:r>
              <a:rPr lang="en-US" altLang="zh-CN"/>
              <a:t>4. </a:t>
            </a:r>
            <a:r>
              <a:rPr lang="zh-CN" altLang="en-US"/>
              <a:t>协商</a:t>
            </a:r>
            <a:endParaRPr lang="en-US" altLang="zh-CN"/>
          </a:p>
          <a:p>
            <a:pPr lvl="1" eaLnBrk="1" hangingPunct="1"/>
            <a:r>
              <a:rPr lang="zh-CN" altLang="en-US"/>
              <a:t>需求工程师必须通过协商的过程调节各种冲突</a:t>
            </a:r>
            <a:endParaRPr lang="en-US" altLang="zh-CN"/>
          </a:p>
          <a:p>
            <a:pPr lvl="2" eaLnBrk="1" hangingPunct="1"/>
            <a:r>
              <a:rPr lang="zh-CN" altLang="en-US"/>
              <a:t>按优先级讨论冲突</a:t>
            </a:r>
            <a:endParaRPr lang="en-US" altLang="zh-CN"/>
          </a:p>
          <a:p>
            <a:pPr lvl="2" eaLnBrk="1" hangingPunct="1"/>
            <a:r>
              <a:rPr lang="zh-CN" altLang="en-US"/>
              <a:t>识别和分析风险</a:t>
            </a:r>
            <a:endParaRPr lang="en-US" altLang="zh-CN"/>
          </a:p>
          <a:p>
            <a:pPr lvl="2" eaLnBrk="1" hangingPunct="1"/>
            <a:r>
              <a:rPr lang="zh-CN" altLang="en-US"/>
              <a:t>粗略“估算”开发工作量，并评估每项需求对项目成本和交付时间的影响</a:t>
            </a:r>
            <a:endParaRPr lang="en-US" altLang="zh-CN"/>
          </a:p>
          <a:p>
            <a:pPr lvl="2" eaLnBrk="1" hangingPunct="1"/>
            <a:r>
              <a:rPr lang="zh-CN" altLang="en-US"/>
              <a:t>使用迭代，删除、细化或修改需求，以便各方达到一定的满意度</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a:t>4.1 </a:t>
            </a:r>
            <a:r>
              <a:rPr lang="zh-CN" altLang="en-US"/>
              <a:t>需求工程</a:t>
            </a:r>
            <a:endParaRPr lang="zh-CN" altLang="en-US"/>
          </a:p>
        </p:txBody>
      </p:sp>
      <p:sp>
        <p:nvSpPr>
          <p:cNvPr id="23555" name="内容占位符 2"/>
          <p:cNvSpPr>
            <a:spLocks noGrp="1"/>
          </p:cNvSpPr>
          <p:nvPr>
            <p:ph idx="1"/>
          </p:nvPr>
        </p:nvSpPr>
        <p:spPr/>
        <p:txBody>
          <a:bodyPr/>
          <a:lstStyle/>
          <a:p>
            <a:pPr eaLnBrk="1" hangingPunct="1"/>
            <a:r>
              <a:rPr lang="en-US" altLang="zh-CN"/>
              <a:t>5. </a:t>
            </a:r>
            <a:r>
              <a:rPr lang="zh-CN" altLang="en-US"/>
              <a:t>规格说明</a:t>
            </a:r>
            <a:r>
              <a:rPr lang="en-US" altLang="zh-CN"/>
              <a:t>(specification)</a:t>
            </a:r>
            <a:endParaRPr lang="en-US" altLang="zh-CN"/>
          </a:p>
          <a:p>
            <a:pPr lvl="1" eaLnBrk="1" hangingPunct="1"/>
            <a:r>
              <a:rPr lang="zh-CN" altLang="en-US"/>
              <a:t>把前面的成果用文字或其它方式明示出来。</a:t>
            </a:r>
            <a:endParaRPr lang="en-US" altLang="zh-CN"/>
          </a:p>
          <a:p>
            <a:pPr lvl="1" eaLnBrk="1" hangingPunct="1"/>
            <a:r>
              <a:rPr lang="zh-CN" altLang="en-US"/>
              <a:t>可以是一份写好的</a:t>
            </a:r>
            <a:r>
              <a:rPr lang="zh-CN" altLang="en-US">
                <a:solidFill>
                  <a:srgbClr val="FF0000"/>
                </a:solidFill>
              </a:rPr>
              <a:t>文档</a:t>
            </a:r>
            <a:r>
              <a:rPr lang="zh-CN" altLang="en-US"/>
              <a:t>，一套</a:t>
            </a:r>
            <a:r>
              <a:rPr lang="zh-CN" altLang="en-US">
                <a:solidFill>
                  <a:srgbClr val="FF0000"/>
                </a:solidFill>
              </a:rPr>
              <a:t>图形化</a:t>
            </a:r>
            <a:r>
              <a:rPr lang="zh-CN" altLang="en-US"/>
              <a:t>的模型，一个形式化的</a:t>
            </a:r>
            <a:r>
              <a:rPr lang="zh-CN" altLang="en-US">
                <a:solidFill>
                  <a:srgbClr val="FF0000"/>
                </a:solidFill>
              </a:rPr>
              <a:t>数学模型</a:t>
            </a:r>
            <a:r>
              <a:rPr lang="zh-CN" altLang="en-US"/>
              <a:t>，一组使用</a:t>
            </a:r>
            <a:r>
              <a:rPr lang="zh-CN" altLang="en-US">
                <a:solidFill>
                  <a:srgbClr val="FF0000"/>
                </a:solidFill>
              </a:rPr>
              <a:t>场景</a:t>
            </a:r>
            <a:r>
              <a:rPr lang="zh-CN" altLang="en-US"/>
              <a:t>，一个原型或上述各项的任意组合</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a:t>4.1 </a:t>
            </a:r>
            <a:r>
              <a:rPr lang="zh-CN" altLang="en-US"/>
              <a:t>需求工程</a:t>
            </a:r>
            <a:endParaRPr lang="zh-CN" altLang="en-US"/>
          </a:p>
        </p:txBody>
      </p:sp>
      <p:sp>
        <p:nvSpPr>
          <p:cNvPr id="24579" name="内容占位符 2"/>
          <p:cNvSpPr>
            <a:spLocks noGrp="1"/>
          </p:cNvSpPr>
          <p:nvPr>
            <p:ph idx="1"/>
          </p:nvPr>
        </p:nvSpPr>
        <p:spPr/>
        <p:txBody>
          <a:bodyPr/>
          <a:lstStyle/>
          <a:p>
            <a:pPr eaLnBrk="1" hangingPunct="1"/>
            <a:r>
              <a:rPr lang="en-US" altLang="zh-CN"/>
              <a:t>6. </a:t>
            </a:r>
            <a:r>
              <a:rPr lang="zh-CN" altLang="en-US"/>
              <a:t>确认：</a:t>
            </a:r>
            <a:endParaRPr lang="en-US" altLang="zh-CN"/>
          </a:p>
          <a:p>
            <a:pPr lvl="1" eaLnBrk="1" hangingPunct="1"/>
            <a:r>
              <a:rPr lang="zh-CN" altLang="en-US"/>
              <a:t>要</a:t>
            </a:r>
            <a:r>
              <a:rPr lang="zh-CN" altLang="en-US">
                <a:solidFill>
                  <a:srgbClr val="FF0000"/>
                </a:solidFill>
              </a:rPr>
              <a:t>检查规格说明</a:t>
            </a:r>
            <a:r>
              <a:rPr lang="zh-CN" altLang="en-US"/>
              <a:t>以保证：</a:t>
            </a:r>
            <a:endParaRPr lang="en-US" altLang="zh-CN"/>
          </a:p>
          <a:p>
            <a:pPr lvl="2" eaLnBrk="1" hangingPunct="1"/>
            <a:r>
              <a:rPr lang="zh-CN" altLang="en-US"/>
              <a:t>所有的系统需求已被无歧义地说明；不一致性、疏漏和错误已被检测出并被纠正；工作产品符合为过程、项目和产品建立的标准。</a:t>
            </a:r>
            <a:endParaRPr lang="en-US" altLang="zh-CN"/>
          </a:p>
          <a:p>
            <a:pPr lvl="1" eaLnBrk="1" hangingPunct="1"/>
            <a:r>
              <a:rPr lang="zh-CN" altLang="en-US"/>
              <a:t>由</a:t>
            </a:r>
            <a:r>
              <a:rPr lang="zh-CN" altLang="en-US">
                <a:solidFill>
                  <a:srgbClr val="FF0000"/>
                </a:solidFill>
              </a:rPr>
              <a:t>第三方（通常为评审组）完成</a:t>
            </a:r>
            <a:endParaRPr lang="zh-CN" altLang="en-US" sz="24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en-US" altLang="zh-CN"/>
              <a:t>4.1 </a:t>
            </a:r>
            <a:r>
              <a:rPr lang="zh-CN" altLang="en-US"/>
              <a:t>需求工程</a:t>
            </a:r>
            <a:endParaRPr lang="zh-CN" altLang="en-US"/>
          </a:p>
        </p:txBody>
      </p:sp>
      <p:sp>
        <p:nvSpPr>
          <p:cNvPr id="3" name="内容占位符 2"/>
          <p:cNvSpPr>
            <a:spLocks noGrp="1"/>
          </p:cNvSpPr>
          <p:nvPr>
            <p:ph idx="1"/>
          </p:nvPr>
        </p:nvSpPr>
        <p:spPr/>
        <p:txBody>
          <a:bodyPr/>
          <a:lstStyle/>
          <a:p>
            <a:pPr eaLnBrk="1" hangingPunct="1"/>
            <a:r>
              <a:rPr lang="en-US" altLang="zh-CN"/>
              <a:t>7. </a:t>
            </a:r>
            <a:r>
              <a:rPr lang="zh-CN" altLang="en-US"/>
              <a:t>需求管理</a:t>
            </a:r>
            <a:endParaRPr lang="en-US" altLang="zh-CN"/>
          </a:p>
          <a:p>
            <a:pPr lvl="1" eaLnBrk="1" hangingPunct="1"/>
            <a:r>
              <a:rPr lang="zh-CN" altLang="en-US"/>
              <a:t>用于帮助项目组在项目进展中</a:t>
            </a:r>
            <a:r>
              <a:rPr lang="zh-CN" altLang="en-US">
                <a:solidFill>
                  <a:srgbClr val="FF0000"/>
                </a:solidFill>
              </a:rPr>
              <a:t>标识、控制和跟踪需求</a:t>
            </a:r>
            <a:r>
              <a:rPr lang="zh-CN" altLang="en-US"/>
              <a:t>以及</a:t>
            </a:r>
            <a:r>
              <a:rPr lang="zh-CN" altLang="en-US">
                <a:solidFill>
                  <a:srgbClr val="FF0000"/>
                </a:solidFill>
              </a:rPr>
              <a:t>变更需求</a:t>
            </a:r>
            <a:r>
              <a:rPr lang="zh-CN" altLang="en-US"/>
              <a:t>的一组活动。</a:t>
            </a:r>
            <a:endParaRPr lang="en-US" altLang="zh-CN"/>
          </a:p>
          <a:p>
            <a:pPr lvl="1" eaLnBrk="1" hangingPunct="1"/>
            <a:r>
              <a:rPr lang="zh-CN" altLang="en-US"/>
              <a:t>解决方法：特征跟踪表、来源跟踪表、依赖跟踪表、子系统跟踪表、接口跟踪表等。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9" name="Rectangle 5"/>
          <p:cNvSpPr>
            <a:spLocks noChangeArrowheads="1"/>
          </p:cNvSpPr>
          <p:nvPr/>
        </p:nvSpPr>
        <p:spPr bwMode="auto">
          <a:xfrm>
            <a:off x="468313" y="1700213"/>
            <a:ext cx="842486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a:latin typeface="宋体" panose="02010600030101010101" pitchFamily="2" charset="-122"/>
              </a:rPr>
              <a:t>1.</a:t>
            </a:r>
            <a:r>
              <a:rPr lang="zh-CN" altLang="en-US" sz="3600">
                <a:solidFill>
                  <a:srgbClr val="FF0000"/>
                </a:solidFill>
                <a:latin typeface="宋体" panose="02010600030101010101" pitchFamily="2" charset="-122"/>
              </a:rPr>
              <a:t>用户</a:t>
            </a:r>
            <a:r>
              <a:rPr lang="zh-CN" altLang="en-US" sz="3600">
                <a:latin typeface="宋体" panose="02010600030101010101" pitchFamily="2" charset="-122"/>
              </a:rPr>
              <a:t>在软件需求分析过程中重要吗</a:t>
            </a:r>
            <a:r>
              <a:rPr lang="en-US" altLang="zh-CN" sz="3600">
                <a:latin typeface="宋体" panose="02010600030101010101" pitchFamily="2" charset="-122"/>
              </a:rPr>
              <a:t>?</a:t>
            </a:r>
            <a:r>
              <a:rPr lang="zh-CN" altLang="en-US" sz="3600">
                <a:latin typeface="宋体" panose="02010600030101010101" pitchFamily="2" charset="-122"/>
              </a:rPr>
              <a:t>请说明理由 </a:t>
            </a:r>
            <a:endParaRPr lang="zh-CN" altLang="en-US" sz="3600">
              <a:latin typeface="宋体" panose="02010600030101010101" pitchFamily="2" charset="-122"/>
            </a:endParaRPr>
          </a:p>
          <a:p>
            <a:pPr eaLnBrk="1" hangingPunct="1">
              <a:spcBef>
                <a:spcPct val="0"/>
              </a:spcBef>
              <a:buFontTx/>
              <a:buNone/>
            </a:pPr>
            <a:r>
              <a:rPr lang="en-US" altLang="zh-CN" sz="3600">
                <a:latin typeface="宋体" panose="02010600030101010101" pitchFamily="2" charset="-122"/>
              </a:rPr>
              <a:t>2.</a:t>
            </a:r>
            <a:r>
              <a:rPr lang="zh-CN" altLang="en-US" sz="3600">
                <a:latin typeface="宋体" panose="02010600030101010101" pitchFamily="2" charset="-122"/>
              </a:rPr>
              <a:t>软件需求分析是软件工程过程中交换意见最频繁的步骤</a:t>
            </a:r>
            <a:r>
              <a:rPr lang="en-US" altLang="zh-CN" sz="3600">
                <a:latin typeface="宋体" panose="02010600030101010101" pitchFamily="2" charset="-122"/>
              </a:rPr>
              <a:t>,</a:t>
            </a:r>
            <a:r>
              <a:rPr lang="zh-CN" altLang="en-US" sz="3600">
                <a:latin typeface="宋体" panose="02010600030101010101" pitchFamily="2" charset="-122"/>
              </a:rPr>
              <a:t>为什么交换意见的途径会经常阻塞？</a:t>
            </a:r>
            <a:endParaRPr lang="zh-CN" altLang="en-US" sz="3600">
              <a:latin typeface="宋体" panose="02010600030101010101" pitchFamily="2" charset="-122"/>
            </a:endParaRPr>
          </a:p>
        </p:txBody>
      </p:sp>
      <p:sp>
        <p:nvSpPr>
          <p:cNvPr id="6147" name="Rectangle 8"/>
          <p:cNvSpPr>
            <a:spLocks noGrp="1" noChangeArrowheads="1"/>
          </p:cNvSpPr>
          <p:nvPr>
            <p:ph type="title"/>
          </p:nvPr>
        </p:nvSpPr>
        <p:spPr/>
        <p:txBody>
          <a:bodyPr/>
          <a:lstStyle/>
          <a:p>
            <a:pPr eaLnBrk="1" hangingPunct="1"/>
            <a:r>
              <a:rPr lang="zh-CN" altLang="en-US"/>
              <a:t>问题</a:t>
            </a:r>
            <a:r>
              <a:rPr lang="en-US" altLang="zh-CN"/>
              <a:t>……</a:t>
            </a:r>
            <a:endParaRPr lang="zh-CN" altLang="en-US"/>
          </a:p>
        </p:txBody>
      </p:sp>
      <p:graphicFrame>
        <p:nvGraphicFramePr>
          <p:cNvPr id="6148" name="Object 2"/>
          <p:cNvGraphicFramePr>
            <a:graphicFrameLocks noChangeAspect="1"/>
          </p:cNvGraphicFramePr>
          <p:nvPr>
            <p:ph idx="1"/>
          </p:nvPr>
        </p:nvGraphicFramePr>
        <p:xfrm>
          <a:off x="7308850" y="620713"/>
          <a:ext cx="1428750" cy="1200150"/>
        </p:xfrm>
        <a:graphic>
          <a:graphicData uri="http://schemas.openxmlformats.org/presentationml/2006/ole">
            <mc:AlternateContent xmlns:mc="http://schemas.openxmlformats.org/markup-compatibility/2006">
              <mc:Choice xmlns:v="urn:schemas-microsoft-com:vml" Requires="v">
                <p:oleObj spid="_x0000_s6150" name="Clip" r:id="rId1" imgW="1428750" imgH="1200150" progId="">
                  <p:embed/>
                </p:oleObj>
              </mc:Choice>
              <mc:Fallback>
                <p:oleObj name="Clip" r:id="rId1" imgW="1428750" imgH="1200150"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620713"/>
                        <a:ext cx="1428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5029">
                                            <p:txEl>
                                              <p:pRg st="0" end="0"/>
                                            </p:txEl>
                                          </p:spTgt>
                                        </p:tgtEl>
                                        <p:attrNameLst>
                                          <p:attrName>style.visibility</p:attrName>
                                        </p:attrNameLst>
                                      </p:cBhvr>
                                      <p:to>
                                        <p:strVal val="visible"/>
                                      </p:to>
                                    </p:set>
                                    <p:anim calcmode="lin" valueType="num">
                                      <p:cBhvr additive="base">
                                        <p:cTn id="7" dur="500" fill="hold"/>
                                        <p:tgtEl>
                                          <p:spTgt spid="3850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5029">
                                            <p:txEl>
                                              <p:pRg st="1" end="1"/>
                                            </p:txEl>
                                          </p:spTgt>
                                        </p:tgtEl>
                                        <p:attrNameLst>
                                          <p:attrName>style.visibility</p:attrName>
                                        </p:attrNameLst>
                                      </p:cBhvr>
                                      <p:to>
                                        <p:strVal val="visible"/>
                                      </p:to>
                                    </p:set>
                                    <p:anim calcmode="lin" valueType="num">
                                      <p:cBhvr additive="base">
                                        <p:cTn id="13" dur="500" fill="hold"/>
                                        <p:tgtEl>
                                          <p:spTgt spid="3850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502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26627" name="内容占位符 2"/>
          <p:cNvSpPr>
            <a:spLocks noGrp="1"/>
          </p:cNvSpPr>
          <p:nvPr>
            <p:ph idx="1"/>
          </p:nvPr>
        </p:nvSpPr>
        <p:spPr/>
        <p:txBody>
          <a:bodyPr/>
          <a:lstStyle/>
          <a:p>
            <a:pPr eaLnBrk="1" hangingPunct="1"/>
            <a:r>
              <a:rPr lang="en-US" altLang="zh-CN"/>
              <a:t>1. </a:t>
            </a:r>
            <a:r>
              <a:rPr lang="zh-CN" altLang="en-US"/>
              <a:t>确定共利益者</a:t>
            </a:r>
            <a:endParaRPr lang="en-US" altLang="zh-CN"/>
          </a:p>
          <a:p>
            <a:pPr lvl="1" eaLnBrk="1" hangingPunct="1"/>
            <a:r>
              <a:rPr lang="zh-CN" altLang="en-US">
                <a:solidFill>
                  <a:srgbClr val="FF0000"/>
                </a:solidFill>
              </a:rPr>
              <a:t>直接或间接从正在开发的系统中获益的人</a:t>
            </a:r>
            <a:endParaRPr lang="en-US" altLang="zh-CN">
              <a:solidFill>
                <a:srgbClr val="FF0000"/>
              </a:solidFill>
            </a:endParaRPr>
          </a:p>
          <a:p>
            <a:pPr lvl="1" eaLnBrk="1" hangingPunct="1"/>
            <a:r>
              <a:rPr lang="zh-CN" altLang="en-US"/>
              <a:t>比如业务操作管理人员、产品管理人员、市场营销人员、内部或外部客户、最终用户、顾问、产品工程师、软件工程师、支持和维护工程师以及其他人员</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27651" name="内容占位符 2"/>
          <p:cNvSpPr>
            <a:spLocks noGrp="1"/>
          </p:cNvSpPr>
          <p:nvPr>
            <p:ph idx="1"/>
          </p:nvPr>
        </p:nvSpPr>
        <p:spPr/>
        <p:txBody>
          <a:bodyPr/>
          <a:lstStyle/>
          <a:p>
            <a:pPr eaLnBrk="1" hangingPunct="1"/>
            <a:r>
              <a:rPr lang="en-US" altLang="zh-CN"/>
              <a:t>2.</a:t>
            </a:r>
            <a:r>
              <a:rPr lang="zh-CN" altLang="en-US"/>
              <a:t>识别多种观点</a:t>
            </a:r>
            <a:endParaRPr lang="en-US" altLang="zh-CN"/>
          </a:p>
          <a:p>
            <a:pPr lvl="1" eaLnBrk="1" hangingPunct="1"/>
            <a:r>
              <a:rPr lang="zh-CN" altLang="en-US"/>
              <a:t>需求工程师就是把所有共利益者提供的信息（包括不一致或者矛盾的需求）</a:t>
            </a:r>
            <a:r>
              <a:rPr lang="zh-CN" altLang="en-US">
                <a:solidFill>
                  <a:srgbClr val="FF0000"/>
                </a:solidFill>
              </a:rPr>
              <a:t>分类</a:t>
            </a:r>
            <a:r>
              <a:rPr lang="zh-CN" altLang="en-US"/>
              <a:t>，分类的方法应该便于决策制定者为系统选择一个内部一致的需求集合。</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en-US" altLang="zh-CN"/>
              <a:t>3. </a:t>
            </a:r>
            <a:r>
              <a:rPr lang="zh-CN" altLang="en-US"/>
              <a:t>协作</a:t>
            </a:r>
            <a:endParaRPr lang="en-US" altLang="zh-CN"/>
          </a:p>
          <a:p>
            <a:pPr lvl="1" eaLnBrk="1" hangingPunct="1"/>
            <a:r>
              <a:rPr lang="zh-CN" altLang="en-US"/>
              <a:t>如何协作？</a:t>
            </a:r>
            <a:endParaRPr lang="en-US" altLang="zh-CN"/>
          </a:p>
          <a:p>
            <a:pPr lvl="1" eaLnBrk="1" hangingPunct="1"/>
            <a:r>
              <a:rPr lang="zh-CN" altLang="en-US"/>
              <a:t>需求工程师的主要任务是标识</a:t>
            </a:r>
            <a:r>
              <a:rPr lang="zh-CN" altLang="en-US">
                <a:solidFill>
                  <a:srgbClr val="FF0000"/>
                </a:solidFill>
              </a:rPr>
              <a:t>公共区域</a:t>
            </a:r>
            <a:r>
              <a:rPr lang="zh-CN" altLang="en-US"/>
              <a:t>和</a:t>
            </a:r>
            <a:r>
              <a:rPr lang="zh-CN" altLang="en-US">
                <a:solidFill>
                  <a:srgbClr val="FF0000"/>
                </a:solidFill>
              </a:rPr>
              <a:t>矛盾区域</a:t>
            </a:r>
            <a:endParaRPr lang="en-US" altLang="zh-CN">
              <a:solidFill>
                <a:srgbClr val="FF0000"/>
              </a:solidFill>
            </a:endParaRPr>
          </a:p>
          <a:p>
            <a:pPr lvl="1" eaLnBrk="1" hangingPunct="1"/>
            <a:r>
              <a:rPr lang="zh-CN" altLang="en-US"/>
              <a:t>一个有效的方法是使用</a:t>
            </a:r>
            <a:r>
              <a:rPr lang="zh-CN" altLang="en-US">
                <a:solidFill>
                  <a:srgbClr val="FF0000"/>
                </a:solidFill>
              </a:rPr>
              <a:t>“优先点”，</a:t>
            </a:r>
            <a:r>
              <a:rPr lang="zh-CN" altLang="en-US"/>
              <a:t>所有共利益者都分配一定数量的优先点</a:t>
            </a:r>
            <a:endParaRPr lang="zh-CN" altLang="en-US"/>
          </a:p>
        </p:txBody>
      </p:sp>
      <p:sp>
        <p:nvSpPr>
          <p:cNvPr id="28675"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3" name="内容占位符 2"/>
          <p:cNvSpPr>
            <a:spLocks noGrp="1"/>
          </p:cNvSpPr>
          <p:nvPr>
            <p:ph idx="1"/>
          </p:nvPr>
        </p:nvSpPr>
        <p:spPr/>
        <p:txBody>
          <a:bodyPr/>
          <a:lstStyle/>
          <a:p>
            <a:pPr eaLnBrk="1" hangingPunct="1"/>
            <a:r>
              <a:rPr lang="en-US" altLang="zh-CN"/>
              <a:t>4. </a:t>
            </a:r>
            <a:r>
              <a:rPr lang="zh-CN" altLang="en-US"/>
              <a:t>首次提问 </a:t>
            </a:r>
            <a:r>
              <a:rPr lang="en-US" altLang="zh-CN"/>
              <a:t>–</a:t>
            </a:r>
            <a:r>
              <a:rPr lang="zh-CN" altLang="en-US"/>
              <a:t>“与环境无关”</a:t>
            </a:r>
            <a:endParaRPr lang="en-US" altLang="zh-CN"/>
          </a:p>
          <a:p>
            <a:pPr lvl="1" eaLnBrk="1" hangingPunct="1"/>
            <a:r>
              <a:rPr lang="zh-CN" altLang="en-US">
                <a:latin typeface="宋体" panose="02010600030101010101" pitchFamily="2" charset="-122"/>
              </a:rPr>
              <a:t>第一组与环境无关的问题集中于</a:t>
            </a:r>
            <a:r>
              <a:rPr lang="zh-CN" altLang="en-US">
                <a:solidFill>
                  <a:srgbClr val="FF0000"/>
                </a:solidFill>
                <a:latin typeface="宋体" panose="02010600030101010101" pitchFamily="2" charset="-122"/>
              </a:rPr>
              <a:t>客户和其他共利益者、整体目标、收益</a:t>
            </a:r>
            <a:r>
              <a:rPr lang="zh-CN" altLang="en-US">
                <a:latin typeface="宋体" panose="02010600030101010101" pitchFamily="2" charset="-122"/>
              </a:rPr>
              <a:t>：</a:t>
            </a:r>
            <a:endParaRPr lang="en-US" altLang="zh-CN">
              <a:latin typeface="宋体" panose="02010600030101010101" pitchFamily="2" charset="-122"/>
            </a:endParaRPr>
          </a:p>
          <a:p>
            <a:pPr lvl="2" eaLnBrk="1" hangingPunct="1"/>
            <a:r>
              <a:rPr lang="zh-CN" altLang="en-US"/>
              <a:t>谁是这项工作的最初提出者？</a:t>
            </a:r>
            <a:endParaRPr lang="en-US" altLang="zh-CN"/>
          </a:p>
          <a:p>
            <a:pPr lvl="2" eaLnBrk="1" hangingPunct="1"/>
            <a:r>
              <a:rPr lang="zh-CN" altLang="en-US"/>
              <a:t>谁将使用该解决方案</a:t>
            </a:r>
            <a:endParaRPr lang="en-US" altLang="zh-CN"/>
          </a:p>
          <a:p>
            <a:pPr lvl="2" eaLnBrk="1" hangingPunct="1"/>
            <a:r>
              <a:rPr lang="zh-CN" altLang="en-US"/>
              <a:t>成功的解决方案将带来什么样的经济效益？</a:t>
            </a:r>
            <a:endParaRPr lang="en-US" altLang="zh-CN"/>
          </a:p>
          <a:p>
            <a:pPr lvl="2" eaLnBrk="1" hangingPunct="1"/>
            <a:r>
              <a:rPr lang="zh-CN" altLang="en-US"/>
              <a:t>存在别的解决方法吗？</a:t>
            </a:r>
            <a:endParaRPr lang="en-US" altLang="zh-CN"/>
          </a:p>
          <a:p>
            <a:pPr lvl="2" eaLnBrk="1" hangingPunct="1"/>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3" name="内容占位符 2"/>
          <p:cNvSpPr>
            <a:spLocks noGrp="1"/>
          </p:cNvSpPr>
          <p:nvPr>
            <p:ph idx="1"/>
          </p:nvPr>
        </p:nvSpPr>
        <p:spPr/>
        <p:txBody>
          <a:bodyPr/>
          <a:lstStyle/>
          <a:p>
            <a:pPr lvl="1" eaLnBrk="1" hangingPunct="1"/>
            <a:r>
              <a:rPr lang="zh-CN" altLang="en-US"/>
              <a:t>下列一组有软件开发组更好地</a:t>
            </a:r>
            <a:r>
              <a:rPr lang="zh-CN" altLang="en-US">
                <a:solidFill>
                  <a:srgbClr val="FF0000"/>
                </a:solidFill>
              </a:rPr>
              <a:t>理解问题</a:t>
            </a:r>
            <a:r>
              <a:rPr lang="zh-CN" altLang="en-US"/>
              <a:t>，</a:t>
            </a:r>
            <a:r>
              <a:rPr lang="zh-CN" altLang="en-US">
                <a:solidFill>
                  <a:srgbClr val="FF0000"/>
                </a:solidFill>
              </a:rPr>
              <a:t>并允许客户表达其他对解决方案的看法</a:t>
            </a:r>
            <a:r>
              <a:rPr lang="zh-CN" altLang="en-US"/>
              <a:t>：</a:t>
            </a:r>
            <a:endParaRPr lang="en-US" altLang="zh-CN"/>
          </a:p>
          <a:p>
            <a:pPr lvl="2" eaLnBrk="1" hangingPunct="1"/>
            <a:r>
              <a:rPr lang="zh-CN" altLang="en-US"/>
              <a:t>如何描述由某成功的解决方案产生的“良好的”输出？</a:t>
            </a:r>
            <a:endParaRPr lang="en-US" altLang="zh-CN"/>
          </a:p>
          <a:p>
            <a:pPr lvl="2" eaLnBrk="1" hangingPunct="1"/>
            <a:r>
              <a:rPr lang="zh-CN" altLang="en-US"/>
              <a:t>该解决方案强调了什么问题？</a:t>
            </a:r>
            <a:endParaRPr lang="en-US" altLang="zh-CN"/>
          </a:p>
          <a:p>
            <a:pPr lvl="2" eaLnBrk="1" hangingPunct="1"/>
            <a:r>
              <a:rPr lang="zh-CN" altLang="en-US"/>
              <a:t>能向我们展示（或描述）解决方案的使用环境吗？</a:t>
            </a:r>
            <a:endParaRPr lang="en-US" altLang="zh-CN"/>
          </a:p>
          <a:p>
            <a:pPr lvl="2" eaLnBrk="1" hangingPunct="1"/>
            <a:r>
              <a:rPr lang="zh-CN" altLang="en-US"/>
              <a:t>存在影响解决方案的特殊性能问题或约束吗？</a:t>
            </a:r>
            <a:endParaRPr lang="en-US" altLang="zh-CN"/>
          </a:p>
          <a:p>
            <a:pPr lvl="2" eaLnBrk="1" hangingPunct="1"/>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3" name="内容占位符 2"/>
          <p:cNvSpPr>
            <a:spLocks noGrp="1"/>
          </p:cNvSpPr>
          <p:nvPr>
            <p:ph idx="1"/>
          </p:nvPr>
        </p:nvSpPr>
        <p:spPr/>
        <p:txBody>
          <a:bodyPr/>
          <a:lstStyle/>
          <a:p>
            <a:pPr lvl="1" eaLnBrk="1" hangingPunct="1"/>
            <a:r>
              <a:rPr lang="zh-CN" altLang="en-US"/>
              <a:t>最后一组问题</a:t>
            </a:r>
            <a:r>
              <a:rPr lang="zh-CN" altLang="en-US">
                <a:solidFill>
                  <a:srgbClr val="FF0000"/>
                </a:solidFill>
              </a:rPr>
              <a:t>关注与沟通活动本身的效率</a:t>
            </a:r>
            <a:r>
              <a:rPr lang="zh-CN" altLang="en-US"/>
              <a:t>：</a:t>
            </a:r>
            <a:endParaRPr lang="en-US" altLang="zh-CN"/>
          </a:p>
          <a:p>
            <a:pPr lvl="2" eaLnBrk="1" hangingPunct="1"/>
            <a:r>
              <a:rPr lang="zh-CN" altLang="en-US"/>
              <a:t>你是回答这些问题的最合适人选吗？你的回答是“正式的”吗？</a:t>
            </a:r>
            <a:endParaRPr lang="en-US" altLang="zh-CN"/>
          </a:p>
          <a:p>
            <a:pPr lvl="2" eaLnBrk="1" hangingPunct="1"/>
            <a:r>
              <a:rPr lang="zh-CN" altLang="en-US"/>
              <a:t>你的提问和你解决的问题相关吗？</a:t>
            </a:r>
            <a:endParaRPr lang="en-US" altLang="zh-CN"/>
          </a:p>
          <a:p>
            <a:pPr lvl="2" eaLnBrk="1" hangingPunct="1"/>
            <a:r>
              <a:rPr lang="zh-CN" altLang="en-US"/>
              <a:t>我的问题是否太多了？</a:t>
            </a:r>
            <a:endParaRPr lang="en-US" altLang="zh-CN"/>
          </a:p>
          <a:p>
            <a:pPr lvl="2" eaLnBrk="1" hangingPunct="1"/>
            <a:r>
              <a:rPr lang="zh-CN" altLang="en-US"/>
              <a:t>还有其他人员可以提供更多的信息吗？</a:t>
            </a:r>
            <a:endParaRPr lang="en-US" altLang="zh-CN"/>
          </a:p>
          <a:p>
            <a:pPr lvl="2" eaLnBrk="1" hangingPunct="1"/>
            <a:r>
              <a:rPr lang="zh-CN" altLang="en-US"/>
              <a:t>还有我应该问的其他问题吗？</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32771" name="内容占位符 2"/>
          <p:cNvSpPr>
            <a:spLocks noGrp="1"/>
          </p:cNvSpPr>
          <p:nvPr>
            <p:ph idx="1"/>
          </p:nvPr>
        </p:nvSpPr>
        <p:spPr/>
        <p:txBody>
          <a:bodyPr/>
          <a:lstStyle/>
          <a:p>
            <a:pPr eaLnBrk="1" hangingPunct="1">
              <a:lnSpc>
                <a:spcPts val="4000"/>
              </a:lnSpc>
            </a:pPr>
            <a:r>
              <a:rPr lang="zh-CN" altLang="en-US" dirty="0"/>
              <a:t>导出需求的方法：</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访谈</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面向数据流自顶向下求精</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协同需求获取</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快速建立软件原型</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质量功能部署</a:t>
            </a:r>
            <a:endParaRPr lang="en-US" altLang="zh-CN" dirty="0"/>
          </a:p>
          <a:p>
            <a:pPr marL="914400" lvl="1" indent="-514350" eaLnBrk="1" hangingPunct="1">
              <a:lnSpc>
                <a:spcPts val="4000"/>
              </a:lnSpc>
              <a:buFont typeface="宋体" panose="02010600030101010101" pitchFamily="2" charset="-122"/>
              <a:buAutoNum type="circleNumDbPlain"/>
            </a:pPr>
            <a:r>
              <a:rPr lang="zh-CN" altLang="en-US" dirty="0"/>
              <a:t>用户场景</a:t>
            </a:r>
            <a:endParaRPr lang="en-US" altLang="zh-CN" dirty="0"/>
          </a:p>
          <a:p>
            <a:pPr marL="914400" lvl="1" indent="-514350" eaLnBrk="1" hangingPunct="1">
              <a:lnSpc>
                <a:spcPts val="4000"/>
              </a:lnSpc>
              <a:buFont typeface="宋体" panose="02010600030101010101" pitchFamily="2" charset="-122"/>
              <a:buAutoNum type="circleNumDbPlain"/>
            </a:pPr>
            <a:r>
              <a:rPr lang="en-US" altLang="zh-CN" dirty="0"/>
              <a:t>……</a:t>
            </a:r>
            <a:endParaRPr lang="en-US" altLang="zh-CN" dirty="0"/>
          </a:p>
          <a:p>
            <a:pPr marL="914400" lvl="1" indent="-514350" eaLnBrk="1" hangingPunct="1">
              <a:lnSpc>
                <a:spcPts val="4000"/>
              </a:lnSpc>
              <a:buFont typeface="宋体" panose="02010600030101010101" pitchFamily="2" charset="-122"/>
              <a:buAutoNum type="circleNumDbPlain"/>
            </a:pP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沟通的原则</a:t>
            </a:r>
            <a:endParaRPr lang="zh-CN" altLang="en-US"/>
          </a:p>
        </p:txBody>
      </p:sp>
      <p:sp>
        <p:nvSpPr>
          <p:cNvPr id="3" name="内容占位符 2"/>
          <p:cNvSpPr>
            <a:spLocks noGrp="1"/>
          </p:cNvSpPr>
          <p:nvPr>
            <p:ph sz="half" idx="1"/>
          </p:nvPr>
        </p:nvSpPr>
        <p:spPr/>
        <p:txBody>
          <a:bodyPr/>
          <a:lstStyle/>
          <a:p>
            <a:pPr marL="514350" indent="-514350">
              <a:buFontTx/>
              <a:buAutoNum type="arabicPeriod"/>
            </a:pPr>
            <a:r>
              <a:rPr lang="zh-CN" altLang="en-US" sz="2200"/>
              <a:t>倾听；</a:t>
            </a:r>
            <a:endParaRPr lang="en-US" altLang="zh-CN" sz="2200"/>
          </a:p>
          <a:p>
            <a:pPr marL="514350" indent="-514350">
              <a:buFontTx/>
              <a:buAutoNum type="arabicPeriod"/>
            </a:pPr>
            <a:r>
              <a:rPr lang="zh-CN" altLang="en-US" sz="2200"/>
              <a:t>有准备的沟通；</a:t>
            </a:r>
            <a:endParaRPr lang="en-US" altLang="zh-CN" sz="2200"/>
          </a:p>
          <a:p>
            <a:pPr marL="514350" indent="-514350">
              <a:buFontTx/>
              <a:buAutoNum type="arabicPeriod"/>
            </a:pPr>
            <a:r>
              <a:rPr lang="zh-CN" altLang="en-US" sz="2200"/>
              <a:t>沟通活动要有人推动；</a:t>
            </a:r>
            <a:endParaRPr lang="en-US" altLang="zh-CN" sz="2200"/>
          </a:p>
          <a:p>
            <a:pPr marL="514350" indent="-514350">
              <a:buFontTx/>
              <a:buAutoNum type="arabicPeriod"/>
            </a:pPr>
            <a:r>
              <a:rPr lang="zh-CN" altLang="en-US" sz="2200"/>
              <a:t>最好当面沟通；</a:t>
            </a:r>
            <a:endParaRPr lang="en-US" altLang="zh-CN" sz="2200"/>
          </a:p>
          <a:p>
            <a:pPr marL="514350" indent="-514350">
              <a:buFontTx/>
              <a:buAutoNum type="arabicPeriod"/>
            </a:pPr>
            <a:r>
              <a:rPr lang="zh-CN" altLang="en-US" sz="2200"/>
              <a:t>记笔记并记录所有决定</a:t>
            </a:r>
            <a:endParaRPr lang="en-US" altLang="zh-CN" sz="2200"/>
          </a:p>
          <a:p>
            <a:pPr marL="514350" indent="-514350">
              <a:buFontTx/>
              <a:buAutoNum type="arabicPeriod"/>
            </a:pPr>
            <a:r>
              <a:rPr lang="zh-CN" altLang="en-US" sz="2200"/>
              <a:t>保持通力协作；</a:t>
            </a:r>
            <a:endParaRPr lang="en-US" altLang="zh-CN" sz="2200"/>
          </a:p>
          <a:p>
            <a:pPr marL="514350" indent="-514350">
              <a:buFontTx/>
              <a:buAutoNum type="arabicPeriod"/>
            </a:pPr>
            <a:r>
              <a:rPr lang="zh-CN" altLang="en-US" sz="2200"/>
              <a:t>把讨论集中在限定的范围内；</a:t>
            </a:r>
            <a:endParaRPr lang="en-US" altLang="zh-CN" sz="2200"/>
          </a:p>
          <a:p>
            <a:pPr marL="514350" indent="-514350">
              <a:buFontTx/>
              <a:buNone/>
            </a:pPr>
            <a:endParaRPr lang="en-US" altLang="zh-CN" sz="2200"/>
          </a:p>
        </p:txBody>
      </p:sp>
      <p:sp>
        <p:nvSpPr>
          <p:cNvPr id="4" name="内容占位符 3"/>
          <p:cNvSpPr>
            <a:spLocks noGrp="1"/>
          </p:cNvSpPr>
          <p:nvPr>
            <p:ph sz="half" idx="2"/>
          </p:nvPr>
        </p:nvSpPr>
        <p:spPr>
          <a:xfrm>
            <a:off x="4648200" y="1600200"/>
            <a:ext cx="4316413" cy="5141913"/>
          </a:xfrm>
        </p:spPr>
        <p:txBody>
          <a:bodyPr/>
          <a:lstStyle/>
          <a:p>
            <a:pPr marL="514350" indent="-514350">
              <a:buFontTx/>
              <a:buAutoNum type="arabicPeriod" startAt="8"/>
            </a:pPr>
            <a:r>
              <a:rPr lang="zh-CN" altLang="en-US" sz="2200"/>
              <a:t>如果某些东西很难表达清楚，就采用图形表示</a:t>
            </a:r>
            <a:endParaRPr lang="en-US" altLang="zh-CN" sz="2200"/>
          </a:p>
          <a:p>
            <a:pPr marL="514350" indent="-514350">
              <a:buFontTx/>
              <a:buAutoNum type="arabicPeriod" startAt="8"/>
            </a:pPr>
            <a:r>
              <a:rPr lang="zh-CN" altLang="en-US" sz="2200"/>
              <a:t>（</a:t>
            </a:r>
            <a:r>
              <a:rPr lang="en-US" altLang="zh-CN" sz="2200"/>
              <a:t>1</a:t>
            </a:r>
            <a:r>
              <a:rPr lang="zh-CN" altLang="en-US" sz="2200"/>
              <a:t>）一旦认可某件事情，转换话题；（</a:t>
            </a:r>
            <a:r>
              <a:rPr lang="en-US" altLang="zh-CN" sz="2200"/>
              <a:t>2</a:t>
            </a:r>
            <a:r>
              <a:rPr lang="zh-CN" altLang="en-US" sz="2200"/>
              <a:t>）如果不认可某件事情，转换话题；（</a:t>
            </a:r>
            <a:r>
              <a:rPr lang="en-US" altLang="zh-CN" sz="2200"/>
              <a:t>3</a:t>
            </a:r>
            <a:r>
              <a:rPr lang="zh-CN" altLang="en-US" sz="2200"/>
              <a:t>）如果某项特性、功能不清晰或当时无法澄清，转换话题；</a:t>
            </a:r>
            <a:endParaRPr lang="en-US" altLang="zh-CN" sz="2200"/>
          </a:p>
          <a:p>
            <a:pPr marL="514350" indent="-514350">
              <a:buFontTx/>
              <a:buAutoNum type="arabicPeriod" startAt="8"/>
            </a:pPr>
            <a:r>
              <a:rPr lang="zh-CN" altLang="en-US" sz="2200"/>
              <a:t>协商不是一场竞赛或一场游戏，双赢才能发挥协商的最大价值。</a:t>
            </a:r>
            <a:endParaRPr lang="en-US" altLang="zh-CN" sz="2200"/>
          </a:p>
          <a:p>
            <a:pPr marL="514350" indent="-514350"/>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34819" name="Rectangle 6"/>
          <p:cNvSpPr>
            <a:spLocks noGrp="1" noChangeArrowheads="1"/>
          </p:cNvSpPr>
          <p:nvPr>
            <p:ph idx="1"/>
          </p:nvPr>
        </p:nvSpPr>
        <p:spPr/>
        <p:txBody>
          <a:bodyPr/>
          <a:lstStyle/>
          <a:p>
            <a:pPr marL="514350" indent="-514350" eaLnBrk="1" hangingPunct="1">
              <a:buFont typeface="宋体" panose="02010600030101010101" pitchFamily="2" charset="-122"/>
              <a:buAutoNum type="circleNumDbPlain"/>
            </a:pPr>
            <a:r>
              <a:rPr lang="zh-CN" altLang="en-US"/>
              <a:t>访谈</a:t>
            </a:r>
            <a:endParaRPr lang="en-US" altLang="zh-CN"/>
          </a:p>
          <a:p>
            <a:pPr marL="914400" lvl="1" indent="-514350" eaLnBrk="1" hangingPunct="1"/>
            <a:r>
              <a:rPr lang="zh-CN" altLang="en-US"/>
              <a:t>正式访谈</a:t>
            </a:r>
            <a:r>
              <a:rPr lang="en-US" altLang="zh-CN"/>
              <a:t>——</a:t>
            </a:r>
            <a:r>
              <a:rPr lang="zh-CN" altLang="en-US"/>
              <a:t>事先准备好的具体问题</a:t>
            </a:r>
            <a:endParaRPr lang="en-US" altLang="zh-CN"/>
          </a:p>
          <a:p>
            <a:pPr marL="914400" lvl="1" indent="-514350" eaLnBrk="1" hangingPunct="1"/>
            <a:r>
              <a:rPr lang="zh-CN" altLang="en-US"/>
              <a:t>非正式访谈</a:t>
            </a:r>
            <a:r>
              <a:rPr lang="en-US" altLang="zh-CN"/>
              <a:t>——</a:t>
            </a:r>
            <a:r>
              <a:rPr lang="zh-CN" altLang="en-US"/>
              <a:t>自由问答</a:t>
            </a:r>
            <a:endParaRPr lang="en-US" altLang="zh-CN"/>
          </a:p>
          <a:p>
            <a:pPr marL="514350" indent="-514350" eaLnBrk="1" hangingPunct="1"/>
            <a:r>
              <a:rPr lang="zh-CN" altLang="en-US"/>
              <a:t>可借助：</a:t>
            </a:r>
            <a:endParaRPr lang="en-US" altLang="zh-CN"/>
          </a:p>
          <a:p>
            <a:pPr marL="914400" lvl="1" indent="-514350" eaLnBrk="1" hangingPunct="1"/>
            <a:r>
              <a:rPr lang="zh-CN" altLang="en-US"/>
              <a:t>调查表再针对性访问</a:t>
            </a:r>
            <a:endParaRPr lang="en-US" altLang="zh-CN"/>
          </a:p>
          <a:p>
            <a:pPr marL="914400" lvl="1" indent="-514350" eaLnBrk="1" hangingPunct="1"/>
            <a:r>
              <a:rPr lang="zh-CN" altLang="en-US"/>
              <a:t>情景分析技术</a:t>
            </a:r>
            <a:r>
              <a:rPr lang="en-US" altLang="zh-CN"/>
              <a:t>(</a:t>
            </a:r>
            <a:r>
              <a:rPr lang="zh-CN" altLang="en-US"/>
              <a:t>对用户将来使用目标系统解决某个具体问题的方法和结果进行分析</a:t>
            </a:r>
            <a:r>
              <a:rPr lang="en-US" altLang="zh-CN"/>
              <a:t>)</a:t>
            </a:r>
            <a:endParaRPr lang="en-US" altLang="zh-CN"/>
          </a:p>
          <a:p>
            <a:pPr marL="914400" lvl="1" indent="-514350" eaLnBrk="1" hangingPunct="1">
              <a:buFontTx/>
              <a:buAutoNum type="arabicPeriod"/>
            </a:pPr>
            <a:endParaRPr lang="zh-CN" altLang="en-US"/>
          </a:p>
        </p:txBody>
      </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95288" y="836613"/>
            <a:ext cx="4752975" cy="552450"/>
          </a:xfrm>
          <a:prstGeom prst="rect">
            <a:avLst/>
          </a:prstGeom>
          <a:noFill/>
          <a:ln w="9525">
            <a:noFill/>
            <a:miter lim="800000"/>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a:solidFill>
                  <a:srgbClr val="FB3146"/>
                </a:solidFill>
                <a:effectLst>
                  <a:outerShdw blurRad="38100" dist="38100" dir="2700000" algn="tl">
                    <a:srgbClr val="C0C0C0"/>
                  </a:outerShdw>
                </a:effectLst>
                <a:latin typeface="宋体" panose="02010600030101010101" pitchFamily="2" charset="-122"/>
              </a:rPr>
              <a:t>某出版社系统调查表</a:t>
            </a:r>
            <a:endParaRPr lang="zh-CN" altLang="en-US" sz="3600">
              <a:solidFill>
                <a:srgbClr val="FB3146"/>
              </a:solidFill>
              <a:effectLst>
                <a:outerShdw blurRad="38100" dist="38100" dir="2700000" algn="tl">
                  <a:srgbClr val="C0C0C0"/>
                </a:outerShdw>
              </a:effectLst>
              <a:latin typeface="宋体" panose="02010600030101010101" pitchFamily="2" charset="-122"/>
            </a:endParaRPr>
          </a:p>
        </p:txBody>
      </p:sp>
      <p:graphicFrame>
        <p:nvGraphicFramePr>
          <p:cNvPr id="5" name="Group 30"/>
          <p:cNvGraphicFramePr>
            <a:graphicFrameLocks noGrp="1"/>
          </p:cNvGraphicFramePr>
          <p:nvPr/>
        </p:nvGraphicFramePr>
        <p:xfrm>
          <a:off x="611188" y="1557338"/>
          <a:ext cx="8266112" cy="4564064"/>
        </p:xfrm>
        <a:graphic>
          <a:graphicData uri="http://schemas.openxmlformats.org/drawingml/2006/table">
            <a:tbl>
              <a:tblPr/>
              <a:tblGrid>
                <a:gridCol w="855662"/>
                <a:gridCol w="7410450"/>
              </a:tblGrid>
              <a:tr h="647700">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编号</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提出问题</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117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您在哪个部门工作？</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2763">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出版业务流程是什么？</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117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您每日都处理哪些文件、数据、报表？</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2763">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工作中手工处理特别麻烦的事情是什么？</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35038">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工作中手工处理什么问题解决不了？影响效率的问题有哪些？</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33450">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您认为提高工作效率，节省工作时间，减轻工作强度可采取哪些办法？</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a:t>为什么需求工程非常困难？</a:t>
            </a:r>
            <a:endParaRPr lang="zh-CN" altLang="en-US"/>
          </a:p>
        </p:txBody>
      </p:sp>
      <p:sp>
        <p:nvSpPr>
          <p:cNvPr id="3" name="内容占位符 2"/>
          <p:cNvSpPr>
            <a:spLocks noGrp="1"/>
          </p:cNvSpPr>
          <p:nvPr>
            <p:ph idx="1"/>
          </p:nvPr>
        </p:nvSpPr>
        <p:spPr/>
        <p:txBody>
          <a:bodyPr/>
          <a:lstStyle/>
          <a:p>
            <a:pPr eaLnBrk="1" hangingPunct="1"/>
            <a:r>
              <a:rPr lang="zh-CN" altLang="en-US">
                <a:latin typeface="宋体" panose="02010600030101010101" pitchFamily="2" charset="-122"/>
              </a:rPr>
              <a:t>客户说不清楚需求</a:t>
            </a:r>
            <a:endParaRPr lang="en-US" altLang="zh-CN">
              <a:latin typeface="宋体" panose="02010600030101010101" pitchFamily="2" charset="-122"/>
            </a:endParaRPr>
          </a:p>
          <a:p>
            <a:pPr eaLnBrk="1" hangingPunct="1"/>
            <a:r>
              <a:rPr lang="zh-CN" altLang="en-US">
                <a:latin typeface="宋体" panose="02010600030101010101" pitchFamily="2" charset="-122"/>
              </a:rPr>
              <a:t>需求自身不断变动</a:t>
            </a:r>
            <a:endParaRPr lang="en-US" altLang="zh-CN">
              <a:latin typeface="宋体" panose="02010600030101010101" pitchFamily="2" charset="-122"/>
            </a:endParaRPr>
          </a:p>
          <a:p>
            <a:pPr eaLnBrk="1" hangingPunct="1"/>
            <a:r>
              <a:rPr lang="zh-CN" altLang="en-US">
                <a:latin typeface="宋体" panose="02010600030101010101" pitchFamily="2" charset="-122"/>
              </a:rPr>
              <a:t>分析人员或客户理解有误</a:t>
            </a:r>
            <a:endParaRPr lang="zh-CN" altLang="en-US">
              <a:latin typeface="宋体" panose="02010600030101010101" pitchFamily="2" charset="-122"/>
            </a:endParaRPr>
          </a:p>
          <a:p>
            <a:pPr lvl="1" eaLnBrk="1" hangingPunct="1"/>
            <a:endParaRPr lang="en-US" altLang="zh-CN"/>
          </a:p>
          <a:p>
            <a:pPr lvl="1"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23850" y="836613"/>
            <a:ext cx="4768850" cy="552450"/>
          </a:xfrm>
          <a:prstGeom prst="rect">
            <a:avLst/>
          </a:prstGeom>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a:solidFill>
                  <a:srgbClr val="FB3146"/>
                </a:solidFill>
                <a:effectLst>
                  <a:outerShdw blurRad="38100" dist="38100" dir="2700000" algn="tl">
                    <a:srgbClr val="C0C0C0"/>
                  </a:outerShdw>
                </a:effectLst>
                <a:latin typeface="宋体" panose="02010600030101010101" pitchFamily="2" charset="-122"/>
              </a:rPr>
              <a:t>某出版社系统调查表</a:t>
            </a:r>
            <a:endParaRPr lang="zh-CN" altLang="en-US" sz="3600">
              <a:solidFill>
                <a:srgbClr val="FB3146"/>
              </a:solidFill>
              <a:effectLst>
                <a:outerShdw blurRad="38100" dist="38100" dir="2700000" algn="tl">
                  <a:srgbClr val="C0C0C0"/>
                </a:outerShdw>
              </a:effectLst>
              <a:latin typeface="宋体" panose="02010600030101010101" pitchFamily="2" charset="-122"/>
            </a:endParaRPr>
          </a:p>
        </p:txBody>
      </p:sp>
      <p:graphicFrame>
        <p:nvGraphicFramePr>
          <p:cNvPr id="5" name="Group 27"/>
          <p:cNvGraphicFramePr>
            <a:graphicFrameLocks noGrp="1"/>
          </p:cNvGraphicFramePr>
          <p:nvPr/>
        </p:nvGraphicFramePr>
        <p:xfrm>
          <a:off x="339725" y="1604963"/>
          <a:ext cx="8353425" cy="4303713"/>
        </p:xfrm>
        <a:graphic>
          <a:graphicData uri="http://schemas.openxmlformats.org/drawingml/2006/table">
            <a:tbl>
              <a:tblPr/>
              <a:tblGrid>
                <a:gridCol w="863600"/>
                <a:gridCol w="7489825"/>
              </a:tblGrid>
              <a:tr h="647700">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编号</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提出问题</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7152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您的部门需要成本核算和统计的内容有哪些？</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4050">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您的部门采用计算机管理工作情况如何？</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7388">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如何改进业务流程使之更合理？</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7152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哪些问题是目前传统手工方法根本无法解决的？</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71525">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50000"/>
                        </a:lnSpc>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60000"/>
                        </a:spcBef>
                        <a:spcAft>
                          <a:spcPct val="0"/>
                        </a:spcAft>
                        <a:buClr>
                          <a:srgbClr val="0099FF"/>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出版社计算机管理信息系统需要解决什么问题？</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2"/>
          <p:cNvSpPr>
            <a:spLocks noGrp="1"/>
          </p:cNvSpPr>
          <p:nvPr>
            <p:ph type="body" idx="1"/>
          </p:nvPr>
        </p:nvSpPr>
        <p:spPr>
          <a:xfrm>
            <a:off x="611188" y="2276475"/>
            <a:ext cx="8064500" cy="1500188"/>
          </a:xfrm>
        </p:spPr>
        <p:txBody>
          <a:bodyPr/>
          <a:lstStyle/>
          <a:p>
            <a:pPr eaLnBrk="1" hangingPunct="1"/>
            <a:r>
              <a:rPr lang="zh-CN" altLang="en-US" sz="4000">
                <a:hlinkClick r:id="rId1" action="ppaction://hlinkfile"/>
              </a:rPr>
              <a:t>软件需求调查表的编写方法与实例</a:t>
            </a:r>
            <a:endParaRPr lang="zh-CN" altLang="en-US"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39939" name="内容占位符 2"/>
          <p:cNvSpPr>
            <a:spLocks noGrp="1"/>
          </p:cNvSpPr>
          <p:nvPr>
            <p:ph idx="1"/>
          </p:nvPr>
        </p:nvSpPr>
        <p:spPr/>
        <p:txBody>
          <a:bodyPr/>
          <a:lstStyle/>
          <a:p>
            <a:pPr marL="514350" indent="-514350" eaLnBrk="1" hangingPunct="1">
              <a:buFont typeface="宋体" panose="02010600030101010101" pitchFamily="2" charset="-122"/>
              <a:buAutoNum type="circleNumDbPlain" startAt="2"/>
            </a:pPr>
            <a:r>
              <a:rPr lang="zh-CN" altLang="en-US" dirty="0"/>
              <a:t>面向数据流自顶向下求精</a:t>
            </a:r>
            <a:endParaRPr lang="en-US" altLang="zh-CN" dirty="0"/>
          </a:p>
          <a:p>
            <a:pPr marL="914400" lvl="1" indent="-514350" eaLnBrk="1" hangingPunct="1">
              <a:lnSpc>
                <a:spcPts val="3200"/>
              </a:lnSpc>
              <a:spcBef>
                <a:spcPct val="0"/>
              </a:spcBef>
            </a:pPr>
            <a:r>
              <a:rPr lang="zh-CN" altLang="en-US" dirty="0"/>
              <a:t>数据决定了需要的处理和算法，是需求分析的出发点</a:t>
            </a:r>
            <a:endParaRPr lang="en-US" altLang="zh-CN" dirty="0"/>
          </a:p>
          <a:p>
            <a:pPr marL="914400" lvl="1" indent="-514350" eaLnBrk="1" hangingPunct="1">
              <a:lnSpc>
                <a:spcPts val="3200"/>
              </a:lnSpc>
              <a:spcBef>
                <a:spcPct val="0"/>
              </a:spcBef>
            </a:pPr>
            <a:r>
              <a:rPr lang="zh-CN" altLang="en-US" dirty="0"/>
              <a:t>需求分析的目标之一是</a:t>
            </a:r>
            <a:r>
              <a:rPr lang="zh-CN" altLang="en-US" dirty="0">
                <a:solidFill>
                  <a:srgbClr val="FF0000"/>
                </a:solidFill>
              </a:rPr>
              <a:t>在可行性研究得到的高层数据流图基础上，把数据流和数据存储定义到元素级</a:t>
            </a:r>
            <a:endParaRPr lang="en-US" altLang="zh-CN" dirty="0">
              <a:solidFill>
                <a:srgbClr val="FF0000"/>
              </a:solidFill>
            </a:endParaRPr>
          </a:p>
          <a:p>
            <a:pPr marL="914400" lvl="1" indent="-514350" eaLnBrk="1" hangingPunct="1">
              <a:lnSpc>
                <a:spcPts val="3200"/>
              </a:lnSpc>
              <a:spcBef>
                <a:spcPct val="0"/>
              </a:spcBef>
            </a:pPr>
            <a:r>
              <a:rPr lang="zh-CN" altLang="en-US" dirty="0"/>
              <a:t>通过对未知数据和其需要的算法的请教，深入认识系统</a:t>
            </a:r>
            <a:endParaRPr lang="en-US" altLang="zh-CN" dirty="0"/>
          </a:p>
          <a:p>
            <a:pPr marL="914400" lvl="1" indent="-514350" eaLnBrk="1" hangingPunct="1">
              <a:lnSpc>
                <a:spcPts val="3200"/>
              </a:lnSpc>
              <a:spcBef>
                <a:spcPct val="0"/>
              </a:spcBef>
            </a:pPr>
            <a:r>
              <a:rPr lang="zh-CN" altLang="en-US" dirty="0"/>
              <a:t>分析员借助数据流图、数据字典和</a:t>
            </a:r>
            <a:r>
              <a:rPr lang="en-US" altLang="zh-CN" dirty="0"/>
              <a:t>IPO</a:t>
            </a:r>
            <a:r>
              <a:rPr lang="zh-CN" altLang="en-US" dirty="0"/>
              <a:t>图向用户解释输入数据是怎么一步步转变成输出数据的。</a:t>
            </a:r>
            <a:endParaRPr lang="en-US" altLang="zh-CN" dirty="0"/>
          </a:p>
          <a:p>
            <a:pPr marL="914400" lvl="1" indent="-514350" eaLnBrk="1" hangingPunct="1"/>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black">
          <a:xfrm>
            <a:off x="1676400" y="503238"/>
            <a:ext cx="7239000" cy="708025"/>
          </a:xfrm>
        </p:spPr>
        <p:txBody>
          <a:bodyPr lIns="92075" tIns="46038" rIns="92075" bIns="46038">
            <a:spAutoFit/>
          </a:bodyPr>
          <a:lstStyle/>
          <a:p>
            <a:pPr eaLnBrk="1" hangingPunct="1"/>
            <a:r>
              <a:rPr lang="zh-CN" altLang="en-US"/>
              <a:t>与用户沟通需求的方法</a:t>
            </a:r>
            <a:endParaRPr lang="zh-CN" altLang="en-US"/>
          </a:p>
        </p:txBody>
      </p:sp>
      <p:pic>
        <p:nvPicPr>
          <p:cNvPr id="40963" name="Picture 2" descr="rj18"/>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68350" y="1714500"/>
            <a:ext cx="8375650" cy="2643188"/>
          </a:xfrm>
        </p:spPr>
      </p:pic>
      <p:sp>
        <p:nvSpPr>
          <p:cNvPr id="40964" name="Rectangle 3"/>
          <p:cNvSpPr>
            <a:spLocks noChangeArrowheads="1"/>
          </p:cNvSpPr>
          <p:nvPr/>
        </p:nvSpPr>
        <p:spPr bwMode="auto">
          <a:xfrm>
            <a:off x="2479675" y="5000625"/>
            <a:ext cx="487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400">
                <a:latin typeface="Times New Roman" panose="02020603050405020304" pitchFamily="18" charset="0"/>
                <a:cs typeface="Times New Roman" panose="02020603050405020304" pitchFamily="18" charset="0"/>
              </a:rPr>
              <a:t>图</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面向数据流自顶向下求精过程</a:t>
            </a:r>
            <a:endParaRPr lang="zh-CN" altLang="en-US" sz="2400">
              <a:cs typeface="Times New Roman" panose="02020603050405020304" pitchFamily="18" charset="0"/>
            </a:endParaRPr>
          </a:p>
        </p:txBody>
      </p:sp>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数据流图</a:t>
            </a:r>
            <a:endParaRPr lang="zh-CN" altLang="en-US" dirty="0">
              <a:latin typeface="宋体" panose="02010600030101010101" pitchFamily="2" charset="-122"/>
            </a:endParaRPr>
          </a:p>
        </p:txBody>
      </p:sp>
      <p:sp>
        <p:nvSpPr>
          <p:cNvPr id="21507" name="内容占位符 2"/>
          <p:cNvSpPr>
            <a:spLocks noGrp="1"/>
          </p:cNvSpPr>
          <p:nvPr>
            <p:ph idx="1"/>
          </p:nvPr>
        </p:nvSpPr>
        <p:spPr/>
        <p:txBody>
          <a:bodyPr/>
          <a:lstStyle/>
          <a:p>
            <a:pPr eaLnBrk="1" hangingPunct="1"/>
            <a:r>
              <a:rPr lang="zh-CN" altLang="en-US">
                <a:latin typeface="宋体" panose="02010600030101010101" pitchFamily="2" charset="-122"/>
              </a:rPr>
              <a:t>数据流图（</a:t>
            </a:r>
            <a:r>
              <a:rPr lang="en-US" altLang="zh-CN">
                <a:latin typeface="宋体" panose="02010600030101010101" pitchFamily="2" charset="-122"/>
              </a:rPr>
              <a:t>Data Flow Diagram</a:t>
            </a:r>
            <a:r>
              <a:rPr lang="zh-CN" altLang="en-US">
                <a:latin typeface="宋体" panose="02010600030101010101" pitchFamily="2" charset="-122"/>
              </a:rPr>
              <a:t>，简称</a:t>
            </a:r>
            <a:r>
              <a:rPr lang="en-US" altLang="zh-CN">
                <a:latin typeface="宋体" panose="02010600030101010101" pitchFamily="2" charset="-122"/>
              </a:rPr>
              <a:t>DFD</a:t>
            </a:r>
            <a:r>
              <a:rPr lang="zh-CN" altLang="en-US">
                <a:latin typeface="宋体" panose="02010600030101010101" pitchFamily="2" charset="-122"/>
              </a:rPr>
              <a:t>）</a:t>
            </a:r>
            <a:endParaRPr lang="en-US" altLang="zh-CN">
              <a:latin typeface="宋体" panose="02010600030101010101" pitchFamily="2" charset="-122"/>
            </a:endParaRPr>
          </a:p>
          <a:p>
            <a:pPr lvl="1" eaLnBrk="1" hangingPunct="1"/>
            <a:r>
              <a:rPr lang="zh-CN" altLang="en-US">
                <a:latin typeface="宋体" panose="02010600030101010101" pitchFamily="2" charset="-122"/>
              </a:rPr>
              <a:t>是一种</a:t>
            </a:r>
            <a:r>
              <a:rPr lang="zh-CN" altLang="en-US">
                <a:solidFill>
                  <a:srgbClr val="FF0000"/>
                </a:solidFill>
                <a:latin typeface="宋体" panose="02010600030101010101" pitchFamily="2" charset="-122"/>
              </a:rPr>
              <a:t>图形化</a:t>
            </a:r>
            <a:r>
              <a:rPr lang="zh-CN" altLang="en-US">
                <a:latin typeface="宋体" panose="02010600030101010101" pitchFamily="2" charset="-122"/>
              </a:rPr>
              <a:t>技术，它描述信息流和数据从输入移动到输出的过程中所经受的变换。</a:t>
            </a:r>
            <a:endParaRPr lang="zh-CN" altLang="en-US">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a:latin typeface="宋体" panose="02010600030101010101" pitchFamily="2" charset="-122"/>
              </a:rPr>
              <a:t>数据流图的符号</a:t>
            </a:r>
            <a:endParaRPr lang="zh-CN" altLang="en-US">
              <a:latin typeface="宋体" panose="02010600030101010101" pitchFamily="2" charset="-122"/>
            </a:endParaRPr>
          </a:p>
        </p:txBody>
      </p:sp>
      <p:pic>
        <p:nvPicPr>
          <p:cNvPr id="13315" name="Picture 6" descr="rj1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b="63219"/>
          <a:stretch>
            <a:fillRect/>
          </a:stretch>
        </p:blipFill>
        <p:spPr>
          <a:xfrm>
            <a:off x="0" y="2286000"/>
            <a:ext cx="4143375" cy="2000250"/>
          </a:xfrm>
        </p:spPr>
      </p:pic>
      <p:pic>
        <p:nvPicPr>
          <p:cNvPr id="13316" name="Picture 6" descr="rj12"/>
          <p:cNvPicPr>
            <a:picLocks noChangeAspect="1" noChangeArrowheads="1"/>
          </p:cNvPicPr>
          <p:nvPr/>
        </p:nvPicPr>
        <p:blipFill>
          <a:blip r:embed="rId1">
            <a:extLst>
              <a:ext uri="{28A0092B-C50C-407E-A947-70E740481C1C}">
                <a14:useLocalDpi xmlns:a14="http://schemas.microsoft.com/office/drawing/2010/main" val="0"/>
              </a:ext>
            </a:extLst>
          </a:blip>
          <a:srcRect t="35468"/>
          <a:stretch>
            <a:fillRect/>
          </a:stretch>
        </p:blipFill>
        <p:spPr bwMode="auto">
          <a:xfrm>
            <a:off x="4429125" y="1357313"/>
            <a:ext cx="4143375"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7"/>
          <p:cNvSpPr txBox="1">
            <a:spLocks noChangeArrowheads="1"/>
          </p:cNvSpPr>
          <p:nvPr/>
        </p:nvSpPr>
        <p:spPr bwMode="auto">
          <a:xfrm>
            <a:off x="2500313" y="5429250"/>
            <a:ext cx="4643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t>数据流图的符号</a:t>
            </a:r>
            <a:endParaRPr lang="en-US" altLang="zh-CN" sz="1800"/>
          </a:p>
          <a:p>
            <a:pPr eaLnBrk="1" hangingPunct="1">
              <a:lnSpc>
                <a:spcPct val="100000"/>
              </a:lnSpc>
              <a:spcBef>
                <a:spcPct val="0"/>
              </a:spcBef>
              <a:buFontTx/>
              <a:buNone/>
            </a:pPr>
            <a:r>
              <a:rPr lang="en-US" altLang="zh-CN" sz="1800"/>
              <a:t>(a)</a:t>
            </a:r>
            <a:r>
              <a:rPr lang="zh-CN" altLang="en-US" sz="1800"/>
              <a:t>基本符号的含义   </a:t>
            </a:r>
            <a:r>
              <a:rPr lang="en-US" altLang="zh-CN" sz="1800"/>
              <a:t>(b)</a:t>
            </a:r>
            <a:r>
              <a:rPr lang="zh-CN" altLang="en-US" sz="1800"/>
              <a:t>附加符号的含义</a:t>
            </a:r>
            <a:endParaRPr lang="zh-CN" altLang="en-US"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a:latin typeface="宋体" panose="02010600030101010101" pitchFamily="2" charset="-122"/>
              </a:rPr>
              <a:t>分层的数据流图</a:t>
            </a:r>
            <a:endParaRPr lang="zh-CN" altLang="en-US">
              <a:latin typeface="宋体" panose="02010600030101010101" pitchFamily="2" charset="-122"/>
            </a:endParaRPr>
          </a:p>
        </p:txBody>
      </p:sp>
      <p:pic>
        <p:nvPicPr>
          <p:cNvPr id="14339"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09600" y="1692275"/>
            <a:ext cx="7924800" cy="4341813"/>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a:latin typeface="宋体" panose="02010600030101010101" pitchFamily="2" charset="-122"/>
              </a:rPr>
              <a:t>数据流图</a:t>
            </a:r>
            <a:endParaRPr lang="zh-CN" altLang="en-US">
              <a:latin typeface="宋体" panose="02010600030101010101" pitchFamily="2" charset="-122"/>
            </a:endParaRPr>
          </a:p>
        </p:txBody>
      </p:sp>
      <p:sp>
        <p:nvSpPr>
          <p:cNvPr id="24579" name="内容占位符 2"/>
          <p:cNvSpPr>
            <a:spLocks noGrp="1"/>
          </p:cNvSpPr>
          <p:nvPr>
            <p:ph idx="1"/>
          </p:nvPr>
        </p:nvSpPr>
        <p:spPr/>
        <p:txBody>
          <a:bodyPr/>
          <a:lstStyle/>
          <a:p>
            <a:pPr eaLnBrk="1" hangingPunct="1">
              <a:lnSpc>
                <a:spcPts val="4000"/>
              </a:lnSpc>
            </a:pPr>
            <a:r>
              <a:rPr lang="zh-CN" altLang="en-US" sz="2800">
                <a:latin typeface="宋体" panose="02010600030101010101" pitchFamily="2" charset="-122"/>
              </a:rPr>
              <a:t>在多层数据流图中，</a:t>
            </a:r>
            <a:r>
              <a:rPr lang="zh-CN" altLang="en-US" sz="2800">
                <a:solidFill>
                  <a:srgbClr val="FF0000"/>
                </a:solidFill>
                <a:latin typeface="宋体" panose="02010600030101010101" pitchFamily="2" charset="-122"/>
              </a:rPr>
              <a:t>顶层流图</a:t>
            </a:r>
            <a:r>
              <a:rPr lang="zh-CN" altLang="en-US" sz="2800">
                <a:latin typeface="宋体" panose="02010600030101010101" pitchFamily="2" charset="-122"/>
              </a:rPr>
              <a:t>仅包含一个加工，它代表被开发系统。它的输入流是该系统的输入数据，输出流是系统所输出数据</a:t>
            </a:r>
            <a:endParaRPr lang="zh-CN" altLang="en-US" sz="2800">
              <a:latin typeface="宋体" panose="02010600030101010101" pitchFamily="2" charset="-122"/>
            </a:endParaRPr>
          </a:p>
          <a:p>
            <a:pPr eaLnBrk="1" hangingPunct="1">
              <a:lnSpc>
                <a:spcPts val="4000"/>
              </a:lnSpc>
            </a:pPr>
            <a:r>
              <a:rPr lang="zh-CN" altLang="en-US" sz="2800">
                <a:solidFill>
                  <a:srgbClr val="FF0000"/>
                </a:solidFill>
                <a:latin typeface="宋体" panose="02010600030101010101" pitchFamily="2" charset="-122"/>
              </a:rPr>
              <a:t>底层流图</a:t>
            </a:r>
            <a:r>
              <a:rPr lang="zh-CN" altLang="en-US" sz="2800">
                <a:latin typeface="宋体" panose="02010600030101010101" pitchFamily="2" charset="-122"/>
              </a:rPr>
              <a:t>是指其加工不需再做分解的数据流图，它处在最底层</a:t>
            </a:r>
            <a:endParaRPr lang="zh-CN" altLang="en-US" sz="2800">
              <a:latin typeface="宋体" panose="02010600030101010101" pitchFamily="2" charset="-122"/>
            </a:endParaRPr>
          </a:p>
          <a:p>
            <a:pPr eaLnBrk="1" hangingPunct="1">
              <a:lnSpc>
                <a:spcPts val="4000"/>
              </a:lnSpc>
            </a:pPr>
            <a:r>
              <a:rPr lang="zh-CN" altLang="en-US" sz="2800">
                <a:solidFill>
                  <a:srgbClr val="FF0000"/>
                </a:solidFill>
                <a:latin typeface="宋体" panose="02010600030101010101" pitchFamily="2" charset="-122"/>
              </a:rPr>
              <a:t>中间层流图</a:t>
            </a:r>
            <a:r>
              <a:rPr lang="zh-CN" altLang="en-US" sz="2800">
                <a:latin typeface="宋体" panose="02010600030101010101" pitchFamily="2" charset="-122"/>
              </a:rPr>
              <a:t>则表示对其上层父图的细化。它的每一加工可能继续细化，形成子图。</a:t>
            </a:r>
            <a:endParaRPr lang="zh-CN" altLang="en-US" sz="2800">
              <a:latin typeface="宋体" panose="02010600030101010101" pitchFamily="2" charset="-122"/>
            </a:endParaRPr>
          </a:p>
          <a:p>
            <a:pPr eaLnBrk="1" hangingPunct="1">
              <a:lnSpc>
                <a:spcPts val="4000"/>
              </a:lnSpc>
            </a:pPr>
            <a:endParaRPr lang="zh-CN" altLang="en-US" sz="28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a:latin typeface="宋体" panose="02010600030101010101" pitchFamily="2" charset="-122"/>
              </a:rPr>
              <a:t>如何画数据流图？</a:t>
            </a:r>
            <a:endParaRPr lang="zh-CN" altLang="en-US">
              <a:latin typeface="宋体" panose="02010600030101010101" pitchFamily="2" charset="-122"/>
            </a:endParaRPr>
          </a:p>
        </p:txBody>
      </p:sp>
      <p:sp>
        <p:nvSpPr>
          <p:cNvPr id="25603" name="内容占位符 2"/>
          <p:cNvSpPr>
            <a:spLocks noGrp="1"/>
          </p:cNvSpPr>
          <p:nvPr>
            <p:ph idx="1"/>
          </p:nvPr>
        </p:nvSpPr>
        <p:spPr>
          <a:xfrm>
            <a:off x="395288" y="1557338"/>
            <a:ext cx="8229600" cy="4525962"/>
          </a:xfrm>
        </p:spPr>
        <p:txBody>
          <a:bodyPr/>
          <a:lstStyle/>
          <a:p>
            <a:pPr eaLnBrk="1" hangingPunct="1">
              <a:lnSpc>
                <a:spcPct val="100000"/>
              </a:lnSpc>
            </a:pPr>
            <a:r>
              <a:rPr lang="zh-CN" altLang="en-US">
                <a:latin typeface="宋体" panose="02010600030101010101" pitchFamily="2" charset="-122"/>
              </a:rPr>
              <a:t>举例：某企业销售管理系统的功能为：</a:t>
            </a:r>
            <a:endParaRPr lang="zh-CN" altLang="en-US">
              <a:latin typeface="宋体" panose="02010600030101010101" pitchFamily="2" charset="-122"/>
            </a:endParaRPr>
          </a:p>
          <a:p>
            <a:pPr marL="914400" lvl="1" indent="-457200" eaLnBrk="1" hangingPunct="1">
              <a:lnSpc>
                <a:spcPct val="100000"/>
              </a:lnSpc>
              <a:buFontTx/>
              <a:buAutoNum type="arabicPeriod"/>
            </a:pPr>
            <a:r>
              <a:rPr lang="zh-CN" altLang="en-US" sz="2400">
                <a:latin typeface="宋体" panose="02010600030101010101" pitchFamily="2" charset="-122"/>
              </a:rPr>
              <a:t>接受顾客的订单，检验订单，若库存有货，进行供货处理，即修改库存，给仓库开备货单，并且将订单留底；若库存量不足，将缺货订单登入缺货记录。</a:t>
            </a:r>
            <a:endParaRPr lang="en-US" altLang="zh-CN" sz="2400">
              <a:latin typeface="宋体" panose="02010600030101010101" pitchFamily="2" charset="-122"/>
            </a:endParaRPr>
          </a:p>
          <a:p>
            <a:pPr marL="914400" lvl="1" indent="-457200" eaLnBrk="1" hangingPunct="1">
              <a:lnSpc>
                <a:spcPct val="100000"/>
              </a:lnSpc>
              <a:buFontTx/>
              <a:buAutoNum type="arabicPeriod"/>
            </a:pPr>
            <a:r>
              <a:rPr lang="zh-CN" altLang="en-US" sz="2400">
                <a:latin typeface="宋体" panose="02010600030101010101" pitchFamily="2" charset="-122"/>
              </a:rPr>
              <a:t>根据缺货记录进行缺货统计，将缺货通知单发给采购部门，以便采购。</a:t>
            </a:r>
            <a:endParaRPr lang="en-US" altLang="zh-CN" sz="2400">
              <a:latin typeface="宋体" panose="02010600030101010101" pitchFamily="2" charset="-122"/>
            </a:endParaRPr>
          </a:p>
          <a:p>
            <a:pPr marL="914400" lvl="1" indent="-457200" eaLnBrk="1" hangingPunct="1">
              <a:lnSpc>
                <a:spcPct val="100000"/>
              </a:lnSpc>
              <a:buFontTx/>
              <a:buAutoNum type="arabicPeriod"/>
            </a:pPr>
            <a:r>
              <a:rPr lang="zh-CN" altLang="en-US" sz="2400">
                <a:latin typeface="宋体" panose="02010600030101010101" pitchFamily="2" charset="-122"/>
              </a:rPr>
              <a:t>根据采购部门发来的进货通知单处理进货，即修改库存，并从缺货记录中取出缺货订单进行供货处理。</a:t>
            </a:r>
            <a:endParaRPr lang="en-US" altLang="zh-CN" sz="2400">
              <a:latin typeface="宋体" panose="02010600030101010101" pitchFamily="2" charset="-122"/>
            </a:endParaRPr>
          </a:p>
          <a:p>
            <a:pPr marL="914400" lvl="1" indent="-457200" eaLnBrk="1" hangingPunct="1">
              <a:lnSpc>
                <a:spcPct val="100000"/>
              </a:lnSpc>
              <a:buFontTx/>
              <a:buAutoNum type="arabicPeriod"/>
            </a:pPr>
            <a:r>
              <a:rPr lang="zh-CN" altLang="en-US" sz="2400">
                <a:latin typeface="宋体" panose="02010600030101010101" pitchFamily="2" charset="-122"/>
              </a:rPr>
              <a:t>根据留底的订单进行销售统计，打印统计表给经理。</a:t>
            </a:r>
            <a:endParaRPr lang="zh-CN" altLang="en-US" sz="2400">
              <a:latin typeface="宋体" panose="02010600030101010101" pitchFamily="2" charset="-122"/>
            </a:endParaRPr>
          </a:p>
          <a:p>
            <a:pPr marL="914400" lvl="1" indent="-457200" eaLnBrk="1" hangingPunct="1">
              <a:lnSpc>
                <a:spcPct val="100000"/>
              </a:lnSpc>
            </a:pPr>
            <a:endParaRPr lang="zh-CN" altLang="en-US" sz="2400">
              <a:latin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defRPr/>
            </a:pPr>
            <a:endParaRPr lang="zh-CN" altLang="en-US">
              <a:latin typeface="+mn-ea"/>
              <a:ea typeface="+mn-ea"/>
            </a:endParaRPr>
          </a:p>
        </p:txBody>
      </p:sp>
      <p:pic>
        <p:nvPicPr>
          <p:cNvPr id="17411" name="Picture 6"/>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85813" y="285750"/>
            <a:ext cx="7956550" cy="2428875"/>
          </a:xfrm>
          <a:effectLst>
            <a:outerShdw algn="ctr" rotWithShape="0">
              <a:schemeClr val="bg2">
                <a:alpha val="50000"/>
              </a:schemeClr>
            </a:outerShdw>
          </a:effectLst>
        </p:spPr>
      </p:pic>
      <p:pic>
        <p:nvPicPr>
          <p:cNvPr id="23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143250"/>
            <a:ext cx="8321675" cy="3286125"/>
          </a:xfrm>
          <a:prstGeom prst="rect">
            <a:avLst/>
          </a:prstGeom>
          <a:noFill/>
          <a:ln>
            <a:noFill/>
          </a:ln>
          <a:effectLst>
            <a:outerShdw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fade">
                                      <p:cBhvr>
                                        <p:cTn id="7" dur="2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2" descr="需求误解"/>
          <p:cNvPicPr>
            <a:picLocks noChangeAspect="1" noChangeArrowheads="1"/>
          </p:cNvPicPr>
          <p:nvPr/>
        </p:nvPicPr>
        <p:blipFill>
          <a:blip r:embed="rId1">
            <a:extLst>
              <a:ext uri="{28A0092B-C50C-407E-A947-70E740481C1C}">
                <a14:useLocalDpi xmlns:a14="http://schemas.microsoft.com/office/drawing/2010/main" val="0"/>
              </a:ext>
            </a:extLst>
          </a:blip>
          <a:srcRect l="984" t="1315" r="984" b="1315"/>
          <a:stretch>
            <a:fillRect/>
          </a:stretch>
        </p:blipFill>
        <p:spPr bwMode="auto">
          <a:xfrm>
            <a:off x="0" y="0"/>
            <a:ext cx="9217025"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内容占位符 6" descr="图片1.png"/>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0" y="642938"/>
            <a:ext cx="8715375" cy="4989512"/>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defRPr/>
            </a:pPr>
            <a:endParaRPr lang="zh-CN" altLang="en-US">
              <a:latin typeface="+mn-ea"/>
              <a:ea typeface="+mn-ea"/>
            </a:endParaRPr>
          </a:p>
        </p:txBody>
      </p:sp>
      <p:pic>
        <p:nvPicPr>
          <p:cNvPr id="1945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85813"/>
            <a:ext cx="9144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188" y="714375"/>
            <a:ext cx="8651875" cy="4643438"/>
          </a:xfrm>
          <a:prstGeom prst="rect">
            <a:avLst/>
          </a:prstGeom>
          <a:noFill/>
          <a:ln>
            <a:noFill/>
          </a:ln>
          <a:effectLst>
            <a:outerShdw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a:latin typeface="宋体" panose="02010600030101010101" pitchFamily="2" charset="-122"/>
              </a:rPr>
              <a:t>数据流图注意事项</a:t>
            </a:r>
            <a:endParaRPr lang="zh-CN" altLang="en-US">
              <a:latin typeface="宋体" panose="02010600030101010101" pitchFamily="2" charset="-122"/>
            </a:endParaRPr>
          </a:p>
        </p:txBody>
      </p:sp>
      <p:sp>
        <p:nvSpPr>
          <p:cNvPr id="30723" name="内容占位符 2"/>
          <p:cNvSpPr>
            <a:spLocks noGrp="1"/>
          </p:cNvSpPr>
          <p:nvPr>
            <p:ph idx="1"/>
          </p:nvPr>
        </p:nvSpPr>
        <p:spPr>
          <a:xfrm>
            <a:off x="468313" y="1484313"/>
            <a:ext cx="8459787" cy="4525962"/>
          </a:xfrm>
        </p:spPr>
        <p:txBody>
          <a:bodyPr/>
          <a:lstStyle/>
          <a:p>
            <a:pPr eaLnBrk="1" hangingPunct="1"/>
            <a:r>
              <a:rPr lang="zh-CN" altLang="en-US">
                <a:latin typeface="宋体" panose="02010600030101010101" pitchFamily="2" charset="-122"/>
              </a:rPr>
              <a:t>画图注意事项：</a:t>
            </a:r>
            <a:endParaRPr lang="en-US" altLang="zh-CN">
              <a:latin typeface="宋体" panose="02010600030101010101" pitchFamily="2" charset="-122"/>
            </a:endParaRPr>
          </a:p>
          <a:p>
            <a:pPr lvl="1" eaLnBrk="1" hangingPunct="1"/>
            <a:r>
              <a:rPr lang="zh-CN" altLang="en-US">
                <a:latin typeface="宋体" panose="02010600030101010101" pitchFamily="2" charset="-122"/>
              </a:rPr>
              <a:t>计算机系统本质上都是</a:t>
            </a:r>
            <a:r>
              <a:rPr lang="zh-CN" altLang="en-US">
                <a:solidFill>
                  <a:srgbClr val="FF0000"/>
                </a:solidFill>
                <a:latin typeface="宋体" panose="02010600030101010101" pitchFamily="2" charset="-122"/>
              </a:rPr>
              <a:t>把输入数据变换成输出数据</a:t>
            </a:r>
            <a:r>
              <a:rPr lang="zh-CN" altLang="en-US">
                <a:latin typeface="宋体" panose="02010600030101010101" pitchFamily="2" charset="-122"/>
              </a:rPr>
              <a:t>。</a:t>
            </a:r>
            <a:endParaRPr lang="en-US" altLang="zh-CN">
              <a:latin typeface="宋体" panose="02010600030101010101" pitchFamily="2" charset="-122"/>
            </a:endParaRPr>
          </a:p>
          <a:p>
            <a:pPr lvl="2" eaLnBrk="1" hangingPunct="1"/>
            <a:r>
              <a:rPr lang="zh-CN" altLang="en-US">
                <a:latin typeface="宋体" panose="02010600030101010101" pitchFamily="2" charset="-122"/>
              </a:rPr>
              <a:t>所以任何系统的基本模型都是由若干个数据源点</a:t>
            </a:r>
            <a:r>
              <a:rPr lang="en-US" altLang="zh-CN">
                <a:latin typeface="宋体" panose="02010600030101010101" pitchFamily="2" charset="-122"/>
              </a:rPr>
              <a:t>/</a:t>
            </a:r>
            <a:r>
              <a:rPr lang="zh-CN" altLang="en-US">
                <a:latin typeface="宋体" panose="02010600030101010101" pitchFamily="2" charset="-122"/>
              </a:rPr>
              <a:t>终点以及一个处理组成，这个处理就代表了系统对数据加工变换的基本功能</a:t>
            </a:r>
            <a:endParaRPr lang="en-US" altLang="zh-CN">
              <a:latin typeface="宋体" panose="02010600030101010101" pitchFamily="2" charset="-122"/>
            </a:endParaRPr>
          </a:p>
          <a:p>
            <a:pPr lvl="1" eaLnBrk="1" hangingPunct="1"/>
            <a:r>
              <a:rPr lang="zh-CN" altLang="en-US" sz="2600">
                <a:latin typeface="宋体" panose="02010600030101010101" pitchFamily="2" charset="-122"/>
              </a:rPr>
              <a:t>每个加工至少有一个</a:t>
            </a:r>
            <a:r>
              <a:rPr lang="zh-CN" altLang="en-US" sz="2600">
                <a:solidFill>
                  <a:srgbClr val="FF0000"/>
                </a:solidFill>
                <a:latin typeface="宋体" panose="02010600030101010101" pitchFamily="2" charset="-122"/>
              </a:rPr>
              <a:t>输入数据流和一个输出数据流</a:t>
            </a:r>
            <a:r>
              <a:rPr lang="zh-CN" altLang="en-US" sz="2600">
                <a:latin typeface="宋体" panose="02010600030101010101" pitchFamily="2" charset="-122"/>
              </a:rPr>
              <a:t>。</a:t>
            </a:r>
            <a:endParaRPr lang="en-US" altLang="zh-CN">
              <a:latin typeface="宋体" panose="02010600030101010101" pitchFamily="2" charset="-122"/>
            </a:endParaRPr>
          </a:p>
          <a:p>
            <a:pPr lvl="1" eaLnBrk="1" hangingPunct="1"/>
            <a:endParaRPr lang="zh-CN" altLang="en-US">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7" dur="500"/>
                                        <p:tgtEl>
                                          <p:spTgt spid="3072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0" dur="500"/>
                                        <p:tgtEl>
                                          <p:spTgt spid="3072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5"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a:latin typeface="宋体" panose="02010600030101010101" pitchFamily="2" charset="-122"/>
              </a:rPr>
              <a:t>数据流图注意事项</a:t>
            </a:r>
            <a:endParaRPr lang="zh-CN" altLang="en-US"/>
          </a:p>
        </p:txBody>
      </p:sp>
      <p:sp>
        <p:nvSpPr>
          <p:cNvPr id="3" name="内容占位符 2"/>
          <p:cNvSpPr>
            <a:spLocks noGrp="1"/>
          </p:cNvSpPr>
          <p:nvPr>
            <p:ph idx="1"/>
          </p:nvPr>
        </p:nvSpPr>
        <p:spPr/>
        <p:txBody>
          <a:bodyPr/>
          <a:lstStyle/>
          <a:p>
            <a:pPr lvl="1" eaLnBrk="1" hangingPunct="1"/>
            <a:r>
              <a:rPr lang="zh-CN" altLang="en-US">
                <a:latin typeface="宋体" panose="02010600030101010101" pitchFamily="2" charset="-122"/>
              </a:rPr>
              <a:t>为便于引用和追踪，为处理和数据存储都加上</a:t>
            </a:r>
            <a:r>
              <a:rPr lang="zh-CN" altLang="en-US">
                <a:solidFill>
                  <a:srgbClr val="FF0000"/>
                </a:solidFill>
                <a:latin typeface="宋体" panose="02010600030101010101" pitchFamily="2" charset="-122"/>
              </a:rPr>
              <a:t>编号</a:t>
            </a:r>
            <a:endParaRPr lang="en-US" altLang="zh-CN">
              <a:solidFill>
                <a:srgbClr val="FF0000"/>
              </a:solidFill>
              <a:latin typeface="宋体" panose="02010600030101010101" pitchFamily="2" charset="-122"/>
            </a:endParaRPr>
          </a:p>
          <a:p>
            <a:pPr lvl="1" eaLnBrk="1" hangingPunct="1"/>
            <a:r>
              <a:rPr lang="zh-CN" altLang="en-US">
                <a:latin typeface="宋体" panose="02010600030101010101" pitchFamily="2" charset="-122"/>
              </a:rPr>
              <a:t>当进一步分解将涉及如何具体地实现一个功能时就不应该在分解了</a:t>
            </a:r>
            <a:endParaRPr lang="en-US" altLang="zh-CN">
              <a:latin typeface="宋体" panose="02010600030101010101" pitchFamily="2" charset="-122"/>
            </a:endParaRPr>
          </a:p>
          <a:p>
            <a:pPr lvl="1" eaLnBrk="1" hangingPunct="1"/>
            <a:r>
              <a:rPr lang="zh-CN" altLang="en-US">
                <a:latin typeface="宋体" panose="02010600030101010101" pitchFamily="2" charset="-122"/>
              </a:rPr>
              <a:t>分解前和分解后的输入输出数据必须相同</a:t>
            </a:r>
            <a:endParaRPr lang="en-US" altLang="zh-CN">
              <a:latin typeface="宋体" panose="02010600030101010101" pitchFamily="2" charset="-122"/>
            </a:endParaRPr>
          </a:p>
          <a:p>
            <a:pPr eaLnBrk="1" hangingPunct="1"/>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en-US">
                <a:latin typeface="宋体" panose="02010600030101010101" pitchFamily="2" charset="-122"/>
              </a:rPr>
              <a:t>数据流图注意事项</a:t>
            </a:r>
            <a:endParaRPr lang="zh-CN" altLang="en-US">
              <a:latin typeface="宋体" panose="02010600030101010101" pitchFamily="2" charset="-122"/>
            </a:endParaRPr>
          </a:p>
        </p:txBody>
      </p:sp>
      <p:sp>
        <p:nvSpPr>
          <p:cNvPr id="31747" name="内容占位符 2"/>
          <p:cNvSpPr>
            <a:spLocks noGrp="1"/>
          </p:cNvSpPr>
          <p:nvPr>
            <p:ph idx="1"/>
          </p:nvPr>
        </p:nvSpPr>
        <p:spPr/>
        <p:txBody>
          <a:bodyPr/>
          <a:lstStyle/>
          <a:p>
            <a:pPr eaLnBrk="1" hangingPunct="1"/>
            <a:r>
              <a:rPr lang="zh-CN" altLang="en-US">
                <a:latin typeface="宋体" panose="02010600030101010101" pitchFamily="2" charset="-122"/>
              </a:rPr>
              <a:t>为数据流命名：</a:t>
            </a:r>
            <a:endParaRPr lang="en-US" altLang="zh-CN">
              <a:latin typeface="宋体" panose="02010600030101010101" pitchFamily="2" charset="-122"/>
            </a:endParaRPr>
          </a:p>
          <a:p>
            <a:pPr lvl="1" eaLnBrk="1" hangingPunct="1"/>
            <a:r>
              <a:rPr lang="zh-CN" altLang="en-US">
                <a:latin typeface="宋体" panose="02010600030101010101" pitchFamily="2" charset="-122"/>
              </a:rPr>
              <a:t>名字应代表整个数据流（或数据存储）的内容</a:t>
            </a:r>
            <a:endParaRPr lang="en-US" altLang="zh-CN">
              <a:latin typeface="宋体" panose="02010600030101010101" pitchFamily="2" charset="-122"/>
            </a:endParaRPr>
          </a:p>
          <a:p>
            <a:pPr lvl="1" eaLnBrk="1" hangingPunct="1"/>
            <a:r>
              <a:rPr lang="zh-CN" altLang="en-US">
                <a:latin typeface="宋体" panose="02010600030101010101" pitchFamily="2" charset="-122"/>
              </a:rPr>
              <a:t>不要使用空洞的、缺乏具体含义的名字，如“数据”</a:t>
            </a:r>
            <a:endParaRPr lang="en-US" altLang="zh-CN">
              <a:latin typeface="宋体" panose="02010600030101010101" pitchFamily="2" charset="-122"/>
            </a:endParaRPr>
          </a:p>
          <a:p>
            <a:pPr lvl="1" eaLnBrk="1" hangingPunct="1"/>
            <a:r>
              <a:rPr lang="zh-CN" altLang="en-US">
                <a:latin typeface="宋体" panose="02010600030101010101" pitchFamily="2" charset="-122"/>
              </a:rPr>
              <a:t>若命名困难，则可能是对数据流图分解不恰当</a:t>
            </a:r>
            <a:endParaRPr lang="en-US" altLang="zh-CN">
              <a:latin typeface="宋体" panose="02010600030101010101" pitchFamily="2" charset="-122"/>
            </a:endParaRPr>
          </a:p>
          <a:p>
            <a:pPr lvl="1" eaLnBrk="1" hangingPunct="1">
              <a:buFont typeface="Wingdings" panose="05000000000000000000" pitchFamily="2" charset="2"/>
              <a:buNone/>
            </a:pPr>
            <a:endParaRPr lang="en-US" altLang="zh-CN">
              <a:latin typeface="宋体" panose="02010600030101010101" pitchFamily="2" charset="-122"/>
            </a:endParaRPr>
          </a:p>
          <a:p>
            <a:pPr lvl="1" eaLnBrk="1" hangingPunct="1"/>
            <a:endParaRPr lang="en-US" altLang="zh-CN">
              <a:latin typeface="宋体" panose="02010600030101010101" pitchFamily="2" charset="-122"/>
            </a:endParaRPr>
          </a:p>
          <a:p>
            <a:pPr lvl="2" eaLnBrk="1" hangingPunct="1"/>
            <a:endParaRPr lang="en-US" altLang="zh-CN">
              <a:latin typeface="宋体" panose="02010600030101010101" pitchFamily="2" charset="-122"/>
            </a:endParaRPr>
          </a:p>
          <a:p>
            <a:pPr lvl="1" eaLnBrk="1" hangingPunct="1"/>
            <a:endParaRPr lang="en-US" altLang="zh-CN">
              <a:latin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a:latin typeface="宋体" panose="02010600030101010101" pitchFamily="2" charset="-122"/>
              </a:rPr>
              <a:t>数据流图注意事项</a:t>
            </a:r>
            <a:endParaRPr lang="zh-CN" altLang="en-US"/>
          </a:p>
        </p:txBody>
      </p:sp>
      <p:sp>
        <p:nvSpPr>
          <p:cNvPr id="3" name="内容占位符 2"/>
          <p:cNvSpPr>
            <a:spLocks noGrp="1"/>
          </p:cNvSpPr>
          <p:nvPr>
            <p:ph idx="1"/>
          </p:nvPr>
        </p:nvSpPr>
        <p:spPr/>
        <p:txBody>
          <a:bodyPr/>
          <a:lstStyle/>
          <a:p>
            <a:pPr eaLnBrk="1" hangingPunct="1"/>
            <a:r>
              <a:rPr lang="zh-CN" altLang="en-US">
                <a:latin typeface="宋体" panose="02010600030101010101" pitchFamily="2" charset="-122"/>
              </a:rPr>
              <a:t>为处理命名：</a:t>
            </a:r>
            <a:endParaRPr lang="en-US" altLang="zh-CN">
              <a:latin typeface="宋体" panose="02010600030101010101" pitchFamily="2" charset="-122"/>
            </a:endParaRPr>
          </a:p>
          <a:p>
            <a:pPr lvl="1" eaLnBrk="1" hangingPunct="1"/>
            <a:r>
              <a:rPr lang="zh-CN" altLang="en-US">
                <a:latin typeface="宋体" panose="02010600030101010101" pitchFamily="2" charset="-122"/>
              </a:rPr>
              <a:t>先为数据流命名，再为与之相关的处理命名</a:t>
            </a:r>
            <a:endParaRPr lang="en-US" altLang="zh-CN">
              <a:latin typeface="宋体" panose="02010600030101010101" pitchFamily="2" charset="-122"/>
            </a:endParaRPr>
          </a:p>
          <a:p>
            <a:pPr lvl="1" eaLnBrk="1" hangingPunct="1"/>
            <a:r>
              <a:rPr lang="zh-CN" altLang="en-US">
                <a:latin typeface="宋体" panose="02010600030101010101" pitchFamily="2" charset="-122"/>
              </a:rPr>
              <a:t>能反映整个处理的功能</a:t>
            </a:r>
            <a:endParaRPr lang="en-US" altLang="zh-CN">
              <a:latin typeface="宋体" panose="02010600030101010101" pitchFamily="2" charset="-122"/>
            </a:endParaRPr>
          </a:p>
          <a:p>
            <a:pPr lvl="1" eaLnBrk="1" hangingPunct="1"/>
            <a:r>
              <a:rPr lang="zh-CN" altLang="en-US">
                <a:latin typeface="宋体" panose="02010600030101010101" pitchFamily="2" charset="-122"/>
              </a:rPr>
              <a:t>最好是一个具体的及物动词</a:t>
            </a:r>
            <a:r>
              <a:rPr lang="en-US" altLang="zh-CN">
                <a:latin typeface="宋体" panose="02010600030101010101" pitchFamily="2" charset="-122"/>
              </a:rPr>
              <a:t>+</a:t>
            </a:r>
            <a:r>
              <a:rPr lang="zh-CN" altLang="en-US">
                <a:latin typeface="宋体" panose="02010600030101010101" pitchFamily="2" charset="-122"/>
              </a:rPr>
              <a:t>一个具体的宾语</a:t>
            </a:r>
            <a:endParaRPr lang="en-US" altLang="zh-CN">
              <a:latin typeface="宋体" panose="02010600030101010101" pitchFamily="2" charset="-122"/>
            </a:endParaRPr>
          </a:p>
          <a:p>
            <a:pPr lvl="1" eaLnBrk="1" hangingPunct="1"/>
            <a:r>
              <a:rPr lang="zh-CN" altLang="en-US">
                <a:latin typeface="宋体" panose="02010600030101010101" pitchFamily="2" charset="-122"/>
              </a:rPr>
              <a:t>一般一个处理只包含一个动词</a:t>
            </a:r>
            <a:endParaRPr lang="en-US" altLang="zh-CN">
              <a:latin typeface="宋体" panose="02010600030101010101" pitchFamily="2" charset="-122"/>
            </a:endParaRPr>
          </a:p>
          <a:p>
            <a:pPr lvl="1" eaLnBrk="1" hangingPunct="1"/>
            <a:r>
              <a:rPr lang="zh-CN" altLang="en-US">
                <a:latin typeface="宋体" panose="02010600030101010101" pitchFamily="2" charset="-122"/>
              </a:rPr>
              <a:t>若命名困难，则可能是对数据流图分解不恰当</a:t>
            </a:r>
            <a:endParaRPr lang="en-US" altLang="zh-CN">
              <a:latin typeface="宋体" panose="02010600030101010101" pitchFamily="2" charset="-122"/>
            </a:endParaRPr>
          </a:p>
          <a:p>
            <a:pPr lvl="1" eaLnBrk="1" hangingPunct="1"/>
            <a:endParaRPr lang="en-US" altLang="zh-CN">
              <a:latin typeface="宋体" panose="02010600030101010101" pitchFamily="2" charset="-122"/>
            </a:endParaRPr>
          </a:p>
          <a:p>
            <a:pPr lvl="1" eaLnBrk="1" hangingPunct="1"/>
            <a:endParaRPr lang="en-US" altLang="zh-CN">
              <a:latin typeface="宋体" panose="02010600030101010101" pitchFamily="2" charset="-122"/>
            </a:endParaRPr>
          </a:p>
          <a:p>
            <a:pPr eaLnBrk="1" hangingPunct="1"/>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en-US">
                <a:latin typeface="宋体" panose="02010600030101010101" pitchFamily="2" charset="-122"/>
              </a:rPr>
              <a:t>数据流图的用途</a:t>
            </a:r>
            <a:endParaRPr lang="zh-CN" altLang="en-US">
              <a:latin typeface="宋体" panose="02010600030101010101" pitchFamily="2" charset="-122"/>
            </a:endParaRPr>
          </a:p>
        </p:txBody>
      </p:sp>
      <p:sp>
        <p:nvSpPr>
          <p:cNvPr id="32771" name="内容占位符 2"/>
          <p:cNvSpPr>
            <a:spLocks noGrp="1"/>
          </p:cNvSpPr>
          <p:nvPr>
            <p:ph idx="1"/>
          </p:nvPr>
        </p:nvSpPr>
        <p:spPr/>
        <p:txBody>
          <a:bodyPr/>
          <a:lstStyle/>
          <a:p>
            <a:pPr eaLnBrk="1" hangingPunct="1"/>
            <a:r>
              <a:rPr lang="zh-CN" altLang="en-US" sz="2800">
                <a:latin typeface="宋体" panose="02010600030101010101" pitchFamily="2" charset="-122"/>
              </a:rPr>
              <a:t>利用它作为交流信息的工具</a:t>
            </a:r>
            <a:endParaRPr lang="en-US" altLang="zh-CN" sz="2800">
              <a:latin typeface="宋体" panose="02010600030101010101" pitchFamily="2" charset="-122"/>
            </a:endParaRPr>
          </a:p>
          <a:p>
            <a:pPr lvl="1" eaLnBrk="1" hangingPunct="1"/>
            <a:r>
              <a:rPr lang="zh-CN" altLang="en-US" sz="2400">
                <a:latin typeface="宋体" panose="02010600030101010101" pitchFamily="2" charset="-122"/>
              </a:rPr>
              <a:t>每章数据流图中包含的处理多于</a:t>
            </a:r>
            <a:r>
              <a:rPr lang="en-US" altLang="zh-CN" sz="2400">
                <a:latin typeface="宋体" panose="02010600030101010101" pitchFamily="2" charset="-122"/>
              </a:rPr>
              <a:t>5-9</a:t>
            </a:r>
            <a:r>
              <a:rPr lang="zh-CN" altLang="en-US" sz="2400">
                <a:latin typeface="宋体" panose="02010600030101010101" pitchFamily="2" charset="-122"/>
              </a:rPr>
              <a:t>个，人们就难以领会它的含义了，所以要分层</a:t>
            </a:r>
            <a:endParaRPr lang="zh-CN" altLang="en-US" sz="2400">
              <a:latin typeface="宋体" panose="02010600030101010101" pitchFamily="2" charset="-122"/>
            </a:endParaRPr>
          </a:p>
          <a:p>
            <a:pPr eaLnBrk="1" hangingPunct="1"/>
            <a:r>
              <a:rPr lang="zh-CN" altLang="en-US" sz="2800">
                <a:latin typeface="宋体" panose="02010600030101010101" pitchFamily="2" charset="-122"/>
              </a:rPr>
              <a:t>分析和设计的工具</a:t>
            </a:r>
            <a:endParaRPr lang="en-US" altLang="zh-CN" sz="2800">
              <a:latin typeface="宋体" panose="02010600030101010101" pitchFamily="2" charset="-122"/>
            </a:endParaRPr>
          </a:p>
          <a:p>
            <a:pPr lvl="1" eaLnBrk="1" hangingPunct="1"/>
            <a:r>
              <a:rPr lang="zh-CN" altLang="en-US" sz="2400">
                <a:latin typeface="宋体" panose="02010600030101010101" pitchFamily="2" charset="-122"/>
              </a:rPr>
              <a:t>数据流图描述一个系统时，系统的功能和实现每个功能的具体方案是混在一起的</a:t>
            </a:r>
            <a:endParaRPr lang="en-US" altLang="zh-CN" sz="2400">
              <a:latin typeface="宋体" panose="02010600030101010101" pitchFamily="2" charset="-122"/>
            </a:endParaRPr>
          </a:p>
          <a:p>
            <a:pPr lvl="1" eaLnBrk="1" hangingPunct="1"/>
            <a:r>
              <a:rPr lang="zh-CN" altLang="en-US" sz="2400">
                <a:latin typeface="宋体" panose="02010600030101010101" pitchFamily="2" charset="-122"/>
              </a:rPr>
              <a:t>数据流图着重描述系统所完成的功能而不是系统的物理实现方案</a:t>
            </a:r>
            <a:endParaRPr lang="en-US" altLang="zh-CN" sz="2400">
              <a:latin typeface="宋体" panose="02010600030101010101" pitchFamily="2" charset="-122"/>
            </a:endParaRPr>
          </a:p>
          <a:p>
            <a:pPr lvl="1" eaLnBrk="1" hangingPunct="1"/>
            <a:endParaRPr lang="zh-CN" altLang="en-US">
              <a:latin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43011" name="内容占位符 2"/>
          <p:cNvSpPr>
            <a:spLocks noGrp="1"/>
          </p:cNvSpPr>
          <p:nvPr>
            <p:ph idx="1"/>
          </p:nvPr>
        </p:nvSpPr>
        <p:spPr/>
        <p:txBody>
          <a:bodyPr/>
          <a:lstStyle/>
          <a:p>
            <a:pPr marL="514350" indent="-514350" eaLnBrk="1" hangingPunct="1">
              <a:buFont typeface="宋体" panose="02010600030101010101" pitchFamily="2" charset="-122"/>
              <a:buAutoNum type="circleNumDbPlain" startAt="3"/>
            </a:pPr>
            <a:r>
              <a:rPr lang="en-US" altLang="zh-CN"/>
              <a:t> </a:t>
            </a:r>
            <a:r>
              <a:rPr lang="zh-CN" altLang="en-US"/>
              <a:t>协同需求获取</a:t>
            </a:r>
            <a:endParaRPr lang="en-US" altLang="zh-CN"/>
          </a:p>
          <a:p>
            <a:pPr lvl="1" eaLnBrk="1" hangingPunct="1"/>
            <a:r>
              <a:rPr lang="zh-CN" altLang="en-US"/>
              <a:t>面向团队的需求获取方法</a:t>
            </a:r>
            <a:endParaRPr lang="en-US" altLang="zh-CN"/>
          </a:p>
          <a:p>
            <a:pPr lvl="1" eaLnBrk="1" hangingPunct="1"/>
            <a:r>
              <a:rPr lang="zh-CN" altLang="en-US"/>
              <a:t>共利益者和开发人员的团队共同完成：</a:t>
            </a:r>
            <a:r>
              <a:rPr lang="zh-CN" altLang="en-US">
                <a:solidFill>
                  <a:srgbClr val="FF0000"/>
                </a:solidFill>
              </a:rPr>
              <a:t>确认问题，为解决方案的要素提供建议，协商不同的方法，以及说明初步的解决方案需求集合。</a:t>
            </a:r>
            <a:endParaRPr lang="en-US" altLang="zh-CN">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3" name="内容占位符 2"/>
          <p:cNvSpPr>
            <a:spLocks noGrp="1"/>
          </p:cNvSpPr>
          <p:nvPr>
            <p:ph idx="1"/>
          </p:nvPr>
        </p:nvSpPr>
        <p:spPr/>
        <p:txBody>
          <a:bodyPr/>
          <a:lstStyle/>
          <a:p>
            <a:pPr lvl="1" eaLnBrk="1" hangingPunct="1"/>
            <a:r>
              <a:rPr lang="zh-CN" altLang="en-US"/>
              <a:t>一些基础原则：</a:t>
            </a:r>
            <a:endParaRPr lang="en-US" altLang="zh-CN"/>
          </a:p>
          <a:p>
            <a:pPr lvl="2" eaLnBrk="1" hangingPunct="1"/>
            <a:r>
              <a:rPr lang="zh-CN" altLang="en-US"/>
              <a:t>会议由软件工程师和客户（连同其他的共利益者）</a:t>
            </a:r>
            <a:r>
              <a:rPr lang="zh-CN" altLang="en-US">
                <a:solidFill>
                  <a:srgbClr val="FF0000"/>
                </a:solidFill>
              </a:rPr>
              <a:t>共同举办和参与</a:t>
            </a:r>
            <a:endParaRPr lang="en-US" altLang="zh-CN">
              <a:solidFill>
                <a:srgbClr val="FF0000"/>
              </a:solidFill>
            </a:endParaRPr>
          </a:p>
          <a:p>
            <a:pPr lvl="2" eaLnBrk="1" hangingPunct="1"/>
            <a:r>
              <a:rPr lang="zh-CN" altLang="en-US"/>
              <a:t>制定筹备和参与会议的</a:t>
            </a:r>
            <a:r>
              <a:rPr lang="zh-CN" altLang="en-US">
                <a:solidFill>
                  <a:srgbClr val="FF0000"/>
                </a:solidFill>
              </a:rPr>
              <a:t>规则</a:t>
            </a:r>
            <a:r>
              <a:rPr lang="zh-CN" altLang="en-US"/>
              <a:t>。</a:t>
            </a:r>
            <a:endParaRPr lang="en-US" altLang="zh-CN"/>
          </a:p>
          <a:p>
            <a:pPr lvl="2" eaLnBrk="1" hangingPunct="1"/>
            <a:r>
              <a:rPr lang="zh-CN" altLang="en-US"/>
              <a:t>建议拟定一个</a:t>
            </a:r>
            <a:r>
              <a:rPr lang="zh-CN" altLang="en-US">
                <a:solidFill>
                  <a:srgbClr val="FF0000"/>
                </a:solidFill>
              </a:rPr>
              <a:t>会议议程</a:t>
            </a:r>
            <a:r>
              <a:rPr lang="zh-CN" altLang="en-US"/>
              <a:t>，这个议程既要足够正式，使其涵盖所有的重要点；但也不能太正式，以鼓励思维的自由交流</a:t>
            </a:r>
            <a:endParaRPr lang="en-US" altLang="zh-CN"/>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0"/>
          <p:cNvSpPr>
            <a:spLocks noGrp="1"/>
          </p:cNvSpPr>
          <p:nvPr>
            <p:ph type="title"/>
          </p:nvPr>
        </p:nvSpPr>
        <p:spPr/>
        <p:txBody>
          <a:bodyPr/>
          <a:lstStyle/>
          <a:p>
            <a:pPr eaLnBrk="1" hangingPunct="1"/>
            <a:r>
              <a:rPr lang="zh-CN" altLang="en-US"/>
              <a:t>主要内容</a:t>
            </a:r>
            <a:endParaRPr lang="zh-CN" altLang="en-US"/>
          </a:p>
        </p:txBody>
      </p:sp>
      <p:sp>
        <p:nvSpPr>
          <p:cNvPr id="10243" name="内容占位符 21"/>
          <p:cNvSpPr>
            <a:spLocks noGrp="1"/>
          </p:cNvSpPr>
          <p:nvPr>
            <p:ph idx="1"/>
          </p:nvPr>
        </p:nvSpPr>
        <p:spPr/>
        <p:txBody>
          <a:bodyPr/>
          <a:lstStyle/>
          <a:p>
            <a:pPr eaLnBrk="1" hangingPunct="1"/>
            <a:r>
              <a:rPr lang="zh-CN" altLang="en-US"/>
              <a:t>需求工程的概念</a:t>
            </a:r>
            <a:endParaRPr lang="en-US" altLang="zh-CN"/>
          </a:p>
          <a:p>
            <a:pPr eaLnBrk="1" hangingPunct="1"/>
            <a:r>
              <a:rPr lang="zh-CN" altLang="en-US"/>
              <a:t>需求工程的任务</a:t>
            </a:r>
            <a:endParaRPr lang="en-US" altLang="zh-CN"/>
          </a:p>
          <a:p>
            <a:pPr eaLnBrk="1" hangingPunct="1"/>
            <a:r>
              <a:rPr lang="zh-CN" altLang="en-US"/>
              <a:t>启动需求工程过程</a:t>
            </a:r>
            <a:endParaRPr lang="en-US" altLang="zh-CN"/>
          </a:p>
          <a:p>
            <a:pPr eaLnBrk="1" hangingPunct="1"/>
            <a:r>
              <a:rPr lang="zh-CN" altLang="en-US"/>
              <a:t>导出需求</a:t>
            </a:r>
            <a:endParaRPr lang="en-US" altLang="zh-CN"/>
          </a:p>
          <a:p>
            <a:pPr eaLnBrk="1" hangingPunct="1"/>
            <a:r>
              <a:rPr lang="zh-CN" altLang="en-US"/>
              <a:t>开发用例</a:t>
            </a:r>
            <a:endParaRPr lang="en-US" altLang="zh-CN"/>
          </a:p>
          <a:p>
            <a:pPr eaLnBrk="1" hangingPunct="1"/>
            <a:endParaRPr lang="en-US" altLang="zh-CN"/>
          </a:p>
          <a:p>
            <a:pPr eaLnBrk="1" hangingPunct="1"/>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45059" name="内容占位符 2"/>
          <p:cNvSpPr>
            <a:spLocks noGrp="1"/>
          </p:cNvSpPr>
          <p:nvPr>
            <p:ph idx="1"/>
          </p:nvPr>
        </p:nvSpPr>
        <p:spPr/>
        <p:txBody>
          <a:bodyPr/>
          <a:lstStyle/>
          <a:p>
            <a:pPr lvl="2" eaLnBrk="1" hangingPunct="1"/>
            <a:r>
              <a:rPr lang="zh-CN" altLang="en-US"/>
              <a:t>由一个“</a:t>
            </a:r>
            <a:r>
              <a:rPr lang="zh-CN" altLang="en-US">
                <a:solidFill>
                  <a:srgbClr val="FF0000"/>
                </a:solidFill>
              </a:rPr>
              <a:t>主持人</a:t>
            </a:r>
            <a:r>
              <a:rPr lang="zh-CN" altLang="en-US"/>
              <a:t>”（可以是客户、开发人员或其他外人）控制会议。</a:t>
            </a:r>
            <a:endParaRPr lang="en-US" altLang="zh-CN"/>
          </a:p>
          <a:p>
            <a:pPr lvl="2" eaLnBrk="1" hangingPunct="1"/>
            <a:r>
              <a:rPr lang="zh-CN" altLang="en-US"/>
              <a:t>使用某种“</a:t>
            </a:r>
            <a:r>
              <a:rPr lang="zh-CN" altLang="en-US">
                <a:solidFill>
                  <a:srgbClr val="FF0000"/>
                </a:solidFill>
              </a:rPr>
              <a:t>定义机制</a:t>
            </a:r>
            <a:r>
              <a:rPr lang="zh-CN" altLang="en-US"/>
              <a:t>”（可以是工作表、活动挂图、不干胶贴纸或电子公告牌、聊天室或虚拟论坛）</a:t>
            </a:r>
            <a:endParaRPr lang="en-US" altLang="zh-CN"/>
          </a:p>
          <a:p>
            <a:pPr lvl="2" eaLnBrk="1" hangingPunct="1"/>
            <a:r>
              <a:rPr lang="zh-CN" altLang="en-US">
                <a:solidFill>
                  <a:srgbClr val="FF0000"/>
                </a:solidFill>
              </a:rPr>
              <a:t>目的</a:t>
            </a:r>
            <a:r>
              <a:rPr lang="zh-CN" altLang="en-US"/>
              <a:t>是识别问题，提出解决问题的要素，协商不同的方法以及在有利于完成目标的氛围中刻画初步解决方案的需求问题。</a:t>
            </a:r>
            <a:endParaRPr lang="en-US" altLang="zh-CN"/>
          </a:p>
          <a:p>
            <a:pPr lvl="2" eaLnBrk="1" hangingPunct="1"/>
            <a:endParaRPr lang="en-US" altLang="zh-CN"/>
          </a:p>
          <a:p>
            <a:pPr eaLnBrk="1" hangingPunct="1"/>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46083" name="内容占位符 2"/>
          <p:cNvSpPr>
            <a:spLocks noGrp="1"/>
          </p:cNvSpPr>
          <p:nvPr>
            <p:ph idx="1"/>
          </p:nvPr>
        </p:nvSpPr>
        <p:spPr/>
        <p:txBody>
          <a:bodyPr/>
          <a:lstStyle/>
          <a:p>
            <a:pPr marL="514350" indent="-514350" eaLnBrk="1" hangingPunct="1"/>
            <a:r>
              <a:rPr lang="zh-CN" altLang="en-US"/>
              <a:t>简易的应用规格说明技术</a:t>
            </a:r>
            <a:endParaRPr lang="en-US" altLang="zh-CN"/>
          </a:p>
          <a:p>
            <a:pPr marL="914400" lvl="1" indent="-514350" eaLnBrk="1" hangingPunct="1"/>
            <a:r>
              <a:rPr lang="zh-CN" altLang="en-US">
                <a:solidFill>
                  <a:srgbClr val="FF0000"/>
                </a:solidFill>
              </a:rPr>
              <a:t>面向团队的需求收集法</a:t>
            </a:r>
            <a:r>
              <a:rPr lang="zh-CN" altLang="en-US"/>
              <a:t>，提倡用户与开发者密切合作，共同标识问题，提出解决方案要素，商讨不同方案并指定基本需求。</a:t>
            </a: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64515" name="内容占位符 2"/>
          <p:cNvSpPr>
            <a:spLocks noGrp="1"/>
          </p:cNvSpPr>
          <p:nvPr>
            <p:ph idx="1"/>
          </p:nvPr>
        </p:nvSpPr>
        <p:spPr/>
        <p:txBody>
          <a:bodyPr/>
          <a:lstStyle/>
          <a:p>
            <a:pPr marL="514350" indent="-514350" eaLnBrk="1" hangingPunct="1"/>
            <a:r>
              <a:rPr lang="zh-CN" altLang="en-US"/>
              <a:t>简易的应用规格说明技术典型过程：</a:t>
            </a:r>
            <a:endParaRPr lang="en-US" altLang="zh-CN"/>
          </a:p>
          <a:p>
            <a:pPr marL="914400" lvl="1" indent="-514350" eaLnBrk="1" hangingPunct="1">
              <a:lnSpc>
                <a:spcPts val="3200"/>
              </a:lnSpc>
              <a:spcBef>
                <a:spcPct val="0"/>
              </a:spcBef>
            </a:pPr>
            <a:r>
              <a:rPr lang="zh-CN" altLang="en-US" sz="2200"/>
              <a:t>初步访谈，初步确定待解决的问题的范围和解决方案</a:t>
            </a:r>
            <a:endParaRPr lang="en-US" altLang="zh-CN" sz="2200"/>
          </a:p>
          <a:p>
            <a:pPr marL="914400" lvl="1" indent="-514350" eaLnBrk="1" hangingPunct="1">
              <a:lnSpc>
                <a:spcPts val="3200"/>
              </a:lnSpc>
              <a:spcBef>
                <a:spcPct val="0"/>
              </a:spcBef>
            </a:pPr>
            <a:r>
              <a:rPr lang="zh-CN" altLang="en-US" sz="2200"/>
              <a:t>开发者和用户分别写出“</a:t>
            </a:r>
            <a:r>
              <a:rPr lang="zh-CN" altLang="en-US" sz="2200">
                <a:solidFill>
                  <a:srgbClr val="FF0000"/>
                </a:solidFill>
              </a:rPr>
              <a:t>产品需求</a:t>
            </a:r>
            <a:r>
              <a:rPr lang="zh-CN" altLang="en-US" sz="2200"/>
              <a:t>”，要求</a:t>
            </a:r>
            <a:r>
              <a:rPr lang="zh-CN" altLang="en-US" sz="2200">
                <a:solidFill>
                  <a:srgbClr val="FF0000"/>
                </a:solidFill>
              </a:rPr>
              <a:t>每位</a:t>
            </a:r>
            <a:r>
              <a:rPr lang="zh-CN" altLang="en-US" sz="2200"/>
              <a:t>与会者在</a:t>
            </a:r>
            <a:r>
              <a:rPr lang="zh-CN" altLang="en-US" sz="2200">
                <a:solidFill>
                  <a:srgbClr val="FF0000"/>
                </a:solidFill>
              </a:rPr>
              <a:t>开会的前几天</a:t>
            </a:r>
            <a:r>
              <a:rPr lang="zh-CN" altLang="en-US" sz="2200"/>
              <a:t>认真审查产品需求，希望能准确地表达出每个人对目标系统的认识。</a:t>
            </a:r>
            <a:endParaRPr lang="en-US" altLang="zh-CN" sz="2200"/>
          </a:p>
          <a:p>
            <a:pPr marL="914400" lvl="1" indent="-514350" eaLnBrk="1" hangingPunct="1">
              <a:lnSpc>
                <a:spcPts val="3200"/>
              </a:lnSpc>
              <a:spcBef>
                <a:spcPct val="0"/>
              </a:spcBef>
            </a:pPr>
            <a:r>
              <a:rPr lang="zh-CN" altLang="en-US" sz="2200">
                <a:solidFill>
                  <a:srgbClr val="FF0000"/>
                </a:solidFill>
              </a:rPr>
              <a:t>会议上</a:t>
            </a:r>
            <a:r>
              <a:rPr lang="zh-CN" altLang="en-US" sz="2200"/>
              <a:t>为每个议题首先创建</a:t>
            </a:r>
            <a:r>
              <a:rPr lang="zh-CN" altLang="en-US" sz="2200">
                <a:solidFill>
                  <a:srgbClr val="FF0000"/>
                </a:solidFill>
              </a:rPr>
              <a:t>组合列表</a:t>
            </a:r>
            <a:r>
              <a:rPr lang="zh-CN" altLang="en-US" sz="2200"/>
              <a:t>，然后创建一张意见一致的列表</a:t>
            </a:r>
            <a:r>
              <a:rPr lang="en-US" altLang="zh-CN" sz="2200"/>
              <a:t>(</a:t>
            </a:r>
            <a:r>
              <a:rPr lang="zh-CN" altLang="en-US" sz="2200"/>
              <a:t>对象、服务、约束和性能</a:t>
            </a:r>
            <a:r>
              <a:rPr lang="en-US" altLang="zh-CN" sz="2200"/>
              <a:t>)</a:t>
            </a:r>
            <a:endParaRPr lang="en-US" altLang="zh-CN" sz="2200"/>
          </a:p>
          <a:p>
            <a:pPr marL="914400" lvl="1" indent="-514350" eaLnBrk="1" hangingPunct="1">
              <a:lnSpc>
                <a:spcPts val="3200"/>
              </a:lnSpc>
              <a:spcBef>
                <a:spcPct val="0"/>
              </a:spcBef>
            </a:pPr>
            <a:r>
              <a:rPr lang="zh-CN" altLang="en-US" sz="2200">
                <a:solidFill>
                  <a:srgbClr val="FF0000"/>
                </a:solidFill>
              </a:rPr>
              <a:t>分小组</a:t>
            </a:r>
            <a:r>
              <a:rPr lang="zh-CN" altLang="en-US" sz="2200"/>
              <a:t>，为每张列表的项目制定小型规格说明</a:t>
            </a:r>
            <a:endParaRPr lang="en-US" altLang="zh-CN" sz="2200"/>
          </a:p>
          <a:p>
            <a:pPr marL="914400" lvl="1" indent="-514350" eaLnBrk="1" hangingPunct="1">
              <a:lnSpc>
                <a:spcPts val="3200"/>
              </a:lnSpc>
              <a:spcBef>
                <a:spcPct val="0"/>
              </a:spcBef>
            </a:pPr>
            <a:r>
              <a:rPr lang="zh-CN" altLang="en-US" sz="2200"/>
              <a:t>合并展示小型规格说明，并讨论。</a:t>
            </a:r>
            <a:endParaRPr lang="en-US" altLang="zh-CN" sz="2200"/>
          </a:p>
          <a:p>
            <a:pPr marL="914400" lvl="1" indent="-514350" eaLnBrk="1" hangingPunct="1">
              <a:lnSpc>
                <a:spcPts val="3200"/>
              </a:lnSpc>
              <a:spcBef>
                <a:spcPct val="0"/>
              </a:spcBef>
            </a:pPr>
            <a:r>
              <a:rPr lang="zh-CN" altLang="en-US" sz="2200"/>
              <a:t>每个与会者制定一套确认标准，并提交讨论，最后创建出一件一致的确认标准。由一到多名与会者起草软件需求规格说明书。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2" dur="500"/>
                                        <p:tgtEl>
                                          <p:spTgt spid="64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7" dur="500"/>
                                        <p:tgtEl>
                                          <p:spTgt spid="645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2" dur="500"/>
                                        <p:tgtEl>
                                          <p:spTgt spid="645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27" dur="500"/>
                                        <p:tgtEl>
                                          <p:spTgt spid="645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32" dur="500"/>
                                        <p:tgtEl>
                                          <p:spTgt spid="6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a:t>与用户沟通需求的方法</a:t>
            </a:r>
            <a:endParaRPr lang="zh-CN" altLang="en-US"/>
          </a:p>
        </p:txBody>
      </p:sp>
      <p:sp>
        <p:nvSpPr>
          <p:cNvPr id="48131" name="内容占位符 2"/>
          <p:cNvSpPr>
            <a:spLocks noGrp="1"/>
          </p:cNvSpPr>
          <p:nvPr>
            <p:ph idx="1"/>
          </p:nvPr>
        </p:nvSpPr>
        <p:spPr/>
        <p:txBody>
          <a:bodyPr/>
          <a:lstStyle/>
          <a:p>
            <a:pPr marL="514350" indent="-514350" eaLnBrk="1" hangingPunct="1">
              <a:buFont typeface="宋体" panose="02010600030101010101" pitchFamily="2" charset="-122"/>
              <a:buAutoNum type="circleNumDbPlain" startAt="4"/>
            </a:pPr>
            <a:r>
              <a:rPr lang="zh-CN" altLang="en-US"/>
              <a:t>快速建立软件原型</a:t>
            </a:r>
            <a:endParaRPr lang="en-US" altLang="zh-CN"/>
          </a:p>
          <a:p>
            <a:pPr marL="914400" lvl="1" indent="-514350" eaLnBrk="1" hangingPunct="1"/>
            <a:r>
              <a:rPr lang="zh-CN" altLang="en-US" sz="2600"/>
              <a:t>是最准确、最有效、最强大的需求分析技术</a:t>
            </a:r>
            <a:endParaRPr lang="en-US" altLang="zh-CN" sz="2600"/>
          </a:p>
          <a:p>
            <a:pPr marL="914400" lvl="1" indent="-514350" eaLnBrk="1" hangingPunct="1"/>
            <a:r>
              <a:rPr lang="zh-CN" altLang="en-US" sz="2600"/>
              <a:t>构造原型的要点是：应该事先用户能看得见的功能（如屏幕演示或打印报表），省略目标系统的“隐含”功能（例如，修改文件）</a:t>
            </a:r>
            <a:endParaRPr lang="en-US" altLang="zh-CN" sz="2600"/>
          </a:p>
          <a:p>
            <a:pPr marL="914400" lvl="1" indent="-514350" eaLnBrk="1" hangingPunct="1"/>
            <a:r>
              <a:rPr lang="zh-CN" altLang="en-US" sz="2600"/>
              <a:t>快速原型的特性：快速、容易修改</a:t>
            </a:r>
            <a:endParaRPr lang="en-US" altLang="zh-CN" sz="2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a:t>与用户沟通需求的方法</a:t>
            </a:r>
            <a:endParaRPr lang="zh-CN" altLang="en-US"/>
          </a:p>
        </p:txBody>
      </p:sp>
      <p:sp>
        <p:nvSpPr>
          <p:cNvPr id="49155" name="内容占位符 2"/>
          <p:cNvSpPr>
            <a:spLocks noGrp="1"/>
          </p:cNvSpPr>
          <p:nvPr>
            <p:ph idx="1"/>
          </p:nvPr>
        </p:nvSpPr>
        <p:spPr/>
        <p:txBody>
          <a:bodyPr/>
          <a:lstStyle/>
          <a:p>
            <a:pPr marL="514350" indent="-514350" eaLnBrk="1" hangingPunct="1"/>
            <a:r>
              <a:rPr lang="zh-CN" altLang="en-US"/>
              <a:t>快速建立软件原型可借助方法和工具：</a:t>
            </a:r>
            <a:endParaRPr lang="en-US" altLang="zh-CN"/>
          </a:p>
          <a:p>
            <a:pPr marL="914400" lvl="1" indent="-514350" eaLnBrk="1" hangingPunct="1"/>
            <a:r>
              <a:rPr lang="zh-CN" altLang="en-US" sz="2600"/>
              <a:t>第四代技术（数据库查询和报表语言、程序和应用系统生成器及其他非常高级的非过程语言）</a:t>
            </a:r>
            <a:endParaRPr lang="en-US" altLang="zh-CN" sz="2600"/>
          </a:p>
          <a:p>
            <a:pPr marL="914400" lvl="1" indent="-514350" eaLnBrk="1" hangingPunct="1"/>
            <a:r>
              <a:rPr lang="zh-CN" altLang="en-US" sz="2600"/>
              <a:t>可重用的软件构件</a:t>
            </a:r>
            <a:endParaRPr lang="en-US" altLang="zh-CN" sz="2600"/>
          </a:p>
          <a:p>
            <a:pPr marL="914400" lvl="1" indent="-514350" eaLnBrk="1" hangingPunct="1"/>
            <a:r>
              <a:rPr lang="zh-CN" altLang="en-US" sz="2600"/>
              <a:t>形式化规格说明和原型环境</a:t>
            </a:r>
            <a:endParaRPr lang="zh-CN" altLang="en-US" sz="2600"/>
          </a:p>
          <a:p>
            <a:pPr marL="514350" indent="-514350" eaLnBrk="1" hangingPunct="1"/>
            <a:endParaRPr lang="zh-CN" altLang="en-US" sz="2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3" name="内容占位符 2"/>
          <p:cNvSpPr>
            <a:spLocks noGrp="1"/>
          </p:cNvSpPr>
          <p:nvPr>
            <p:ph idx="1"/>
          </p:nvPr>
        </p:nvSpPr>
        <p:spPr>
          <a:xfrm>
            <a:off x="457200" y="1557338"/>
            <a:ext cx="8686800" cy="4608512"/>
          </a:xfrm>
        </p:spPr>
        <p:txBody>
          <a:bodyPr/>
          <a:lstStyle/>
          <a:p>
            <a:pPr marL="514350" indent="-514350" eaLnBrk="1" hangingPunct="1">
              <a:lnSpc>
                <a:spcPts val="4000"/>
              </a:lnSpc>
              <a:buFont typeface="宋体" panose="02010600030101010101" pitchFamily="2" charset="-122"/>
              <a:buAutoNum type="circleNumDbPlain" startAt="5"/>
            </a:pPr>
            <a:r>
              <a:rPr lang="en-US" altLang="zh-CN"/>
              <a:t> </a:t>
            </a:r>
            <a:r>
              <a:rPr lang="zh-CN" altLang="en-US"/>
              <a:t>质量功能部署（</a:t>
            </a:r>
            <a:r>
              <a:rPr lang="en-US" altLang="zh-CN" sz="2400"/>
              <a:t>Quality Function Development, </a:t>
            </a:r>
            <a:r>
              <a:rPr lang="en-US" altLang="zh-CN" sz="2400">
                <a:solidFill>
                  <a:srgbClr val="FF0000"/>
                </a:solidFill>
              </a:rPr>
              <a:t>QFD</a:t>
            </a:r>
            <a:r>
              <a:rPr lang="zh-CN" altLang="en-US"/>
              <a:t>）</a:t>
            </a:r>
            <a:endParaRPr lang="en-US" altLang="zh-CN"/>
          </a:p>
          <a:p>
            <a:pPr marL="914400" lvl="1" indent="-514350" eaLnBrk="1" hangingPunct="1">
              <a:lnSpc>
                <a:spcPts val="4000"/>
              </a:lnSpc>
            </a:pPr>
            <a:r>
              <a:rPr lang="zh-CN" altLang="en-US"/>
              <a:t>是把</a:t>
            </a:r>
            <a:r>
              <a:rPr lang="zh-CN" altLang="en-US">
                <a:solidFill>
                  <a:srgbClr val="FF0000"/>
                </a:solidFill>
              </a:rPr>
              <a:t>顾客或市场的要求</a:t>
            </a:r>
            <a:r>
              <a:rPr lang="zh-CN" altLang="en-US"/>
              <a:t>转化为设计要求、零部件特性、工艺要求、生产要求的多层次演绎分析方法。</a:t>
            </a:r>
            <a:endParaRPr lang="en-US" altLang="zh-CN"/>
          </a:p>
          <a:p>
            <a:pPr marL="914400" lvl="1" indent="-514350" eaLnBrk="1" hangingPunct="1">
              <a:lnSpc>
                <a:spcPts val="4000"/>
              </a:lnSpc>
            </a:pPr>
            <a:r>
              <a:rPr lang="en-US" altLang="zh-CN"/>
              <a:t>QFD</a:t>
            </a:r>
            <a:r>
              <a:rPr lang="zh-CN" altLang="en-US"/>
              <a:t>于</a:t>
            </a:r>
            <a:r>
              <a:rPr lang="en-US" altLang="zh-CN"/>
              <a:t>70</a:t>
            </a:r>
            <a:r>
              <a:rPr lang="zh-CN" altLang="en-US"/>
              <a:t>年代初</a:t>
            </a:r>
            <a:r>
              <a:rPr lang="zh-CN" altLang="en-US">
                <a:solidFill>
                  <a:srgbClr val="FF0000"/>
                </a:solidFill>
              </a:rPr>
              <a:t>起源</a:t>
            </a:r>
            <a:r>
              <a:rPr lang="zh-CN" altLang="en-US"/>
              <a:t>于日本三菱重工的神户造船厂应付大量的资金支出和严格的政府法规，取得了很大的成功。</a:t>
            </a:r>
            <a:endParaRPr lang="en-US" altLang="zh-CN"/>
          </a:p>
          <a:p>
            <a:pPr marL="914400" lvl="1" indent="-514350" eaLnBrk="1" hangingPunct="1">
              <a:lnSpc>
                <a:spcPts val="4000"/>
              </a:lnSpc>
            </a:pPr>
            <a:r>
              <a:rPr lang="zh-CN" altLang="en-US"/>
              <a:t>他们用</a:t>
            </a:r>
            <a:r>
              <a:rPr lang="zh-CN" altLang="en-US">
                <a:solidFill>
                  <a:srgbClr val="FF0000"/>
                </a:solidFill>
              </a:rPr>
              <a:t>矩阵</a:t>
            </a:r>
            <a:r>
              <a:rPr lang="zh-CN" altLang="en-US"/>
              <a:t>的形式将顾客需求和政府法规同如何实现这些要求的控制因素联系起来。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51203" name="内容占位符 2"/>
          <p:cNvSpPr>
            <a:spLocks noGrp="1"/>
          </p:cNvSpPr>
          <p:nvPr>
            <p:ph idx="1"/>
          </p:nvPr>
        </p:nvSpPr>
        <p:spPr/>
        <p:txBody>
          <a:bodyPr/>
          <a:lstStyle/>
          <a:p>
            <a:pPr eaLnBrk="1" hangingPunct="1"/>
            <a:r>
              <a:rPr lang="en-US" altLang="zh-CN" b="1"/>
              <a:t>QFD</a:t>
            </a:r>
            <a:r>
              <a:rPr lang="zh-CN" altLang="en-US" b="1"/>
              <a:t>步骤</a:t>
            </a:r>
            <a:endParaRPr lang="zh-CN" altLang="en-US" b="1"/>
          </a:p>
          <a:p>
            <a:pPr marL="914400" lvl="1" indent="-514350" eaLnBrk="1" hangingPunct="1">
              <a:buFontTx/>
              <a:buAutoNum type="arabicPeriod"/>
            </a:pPr>
            <a:r>
              <a:rPr lang="zh-CN" altLang="en-US"/>
              <a:t>关键顾客需求→产品特性 </a:t>
            </a:r>
            <a:endParaRPr lang="en-US" altLang="zh-CN"/>
          </a:p>
          <a:p>
            <a:pPr marL="914400" lvl="1" indent="-514350" eaLnBrk="1" hangingPunct="1">
              <a:buFontTx/>
              <a:buAutoNum type="arabicPeriod"/>
            </a:pPr>
            <a:r>
              <a:rPr lang="zh-CN" altLang="en-US"/>
              <a:t>关键产品特性→部件特性</a:t>
            </a:r>
            <a:endParaRPr lang="en-US" altLang="zh-CN"/>
          </a:p>
          <a:p>
            <a:pPr marL="914400" lvl="1" indent="-514350" eaLnBrk="1" hangingPunct="1">
              <a:buFontTx/>
              <a:buAutoNum type="arabicPeriod"/>
            </a:pPr>
            <a:r>
              <a:rPr lang="zh-CN" altLang="en-US"/>
              <a:t>关键部件特性→过程特性 </a:t>
            </a:r>
            <a:endParaRPr lang="en-US" altLang="zh-CN"/>
          </a:p>
          <a:p>
            <a:pPr marL="914400" lvl="1" indent="-514350" eaLnBrk="1" hangingPunct="1">
              <a:buFontTx/>
              <a:buAutoNum type="arabicPeriod"/>
            </a:pPr>
            <a:r>
              <a:rPr lang="zh-CN" altLang="en-US"/>
              <a:t>过程特性→生产特性</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52227" name="内容占位符 2"/>
          <p:cNvSpPr>
            <a:spLocks noGrp="1"/>
          </p:cNvSpPr>
          <p:nvPr>
            <p:ph idx="1"/>
          </p:nvPr>
        </p:nvSpPr>
        <p:spPr/>
        <p:txBody>
          <a:bodyPr/>
          <a:lstStyle/>
          <a:p>
            <a:pPr eaLnBrk="1" hangingPunct="1"/>
            <a:r>
              <a:rPr lang="zh-CN" altLang="en-US"/>
              <a:t>质量屋</a:t>
            </a:r>
            <a:endParaRPr lang="en-US" altLang="zh-CN"/>
          </a:p>
          <a:p>
            <a:pPr lvl="1" eaLnBrk="1" hangingPunct="1"/>
            <a:r>
              <a:rPr lang="zh-CN" altLang="en-US"/>
              <a:t>是</a:t>
            </a:r>
            <a:r>
              <a:rPr lang="en-US" altLang="zh-CN"/>
              <a:t>QFD</a:t>
            </a:r>
            <a:r>
              <a:rPr lang="zh-CN" altLang="en-US"/>
              <a:t>的核心 </a:t>
            </a:r>
            <a:endParaRPr lang="en-US" altLang="zh-CN"/>
          </a:p>
          <a:p>
            <a:pPr lvl="1" eaLnBrk="1" hangingPunct="1"/>
            <a:r>
              <a:rPr lang="zh-CN" altLang="en-US"/>
              <a:t>质量屋是一种确定顾客需求和相应产品或服务性能之间联系的图示方法。</a:t>
            </a:r>
            <a:endParaRPr lang="en-US" altLang="zh-CN"/>
          </a:p>
          <a:p>
            <a:pPr lvl="1" eaLnBrk="1" hangingPunct="1"/>
            <a:r>
              <a:rPr lang="zh-CN" altLang="en-US"/>
              <a:t>各阶段质量屋不同</a:t>
            </a:r>
            <a:endParaRPr lang="zh-CN" altLang="en-US"/>
          </a:p>
          <a:p>
            <a:pPr lvl="1" eaLnBrk="1" hangingPunct="1"/>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5" descr="image007.gif"/>
          <p:cNvPicPr>
            <a:picLocks noChangeAspect="1"/>
          </p:cNvPicPr>
          <p:nvPr/>
        </p:nvPicPr>
        <p:blipFill>
          <a:blip r:embed="rId1">
            <a:extLst>
              <a:ext uri="{28A0092B-C50C-407E-A947-70E740481C1C}">
                <a14:useLocalDpi xmlns:a14="http://schemas.microsoft.com/office/drawing/2010/main" val="0"/>
              </a:ext>
            </a:extLst>
          </a:blip>
          <a:srcRect b="11697"/>
          <a:stretch>
            <a:fillRect/>
          </a:stretch>
        </p:blipFill>
        <p:spPr bwMode="auto">
          <a:xfrm>
            <a:off x="0" y="0"/>
            <a:ext cx="817245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Box 6"/>
          <p:cNvSpPr txBox="1">
            <a:spLocks noChangeArrowheads="1"/>
          </p:cNvSpPr>
          <p:nvPr/>
        </p:nvSpPr>
        <p:spPr bwMode="auto">
          <a:xfrm>
            <a:off x="3132138" y="5876925"/>
            <a:ext cx="2116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400"/>
              <a:t>图 质量屋矩阵</a:t>
            </a:r>
            <a:endParaRPr lang="zh-CN" alt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图片 1" descr="image008.gif"/>
          <p:cNvPicPr>
            <a:picLocks noChangeAspect="1"/>
          </p:cNvPicPr>
          <p:nvPr/>
        </p:nvPicPr>
        <p:blipFill>
          <a:blip r:embed="rId1">
            <a:extLst>
              <a:ext uri="{28A0092B-C50C-407E-A947-70E740481C1C}">
                <a14:useLocalDpi xmlns:a14="http://schemas.microsoft.com/office/drawing/2010/main" val="0"/>
              </a:ext>
            </a:extLst>
          </a:blip>
          <a:srcRect b="10869"/>
          <a:stretch>
            <a:fillRect/>
          </a:stretch>
        </p:blipFill>
        <p:spPr bwMode="auto">
          <a:xfrm>
            <a:off x="179388" y="0"/>
            <a:ext cx="8964612" cy="704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Box 2"/>
          <p:cNvSpPr txBox="1">
            <a:spLocks noChangeArrowheads="1"/>
          </p:cNvSpPr>
          <p:nvPr/>
        </p:nvSpPr>
        <p:spPr bwMode="auto">
          <a:xfrm>
            <a:off x="0" y="188913"/>
            <a:ext cx="3124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400"/>
              <a:t>图  蜡烛产品的质量屋</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t>4.1 </a:t>
            </a:r>
            <a:r>
              <a:rPr lang="zh-CN" altLang="en-US"/>
              <a:t>需求工程</a:t>
            </a:r>
            <a:endParaRPr lang="en-US" altLang="zh-CN"/>
          </a:p>
        </p:txBody>
      </p:sp>
      <p:sp>
        <p:nvSpPr>
          <p:cNvPr id="11267" name="内容占位符 3"/>
          <p:cNvSpPr>
            <a:spLocks noGrp="1"/>
          </p:cNvSpPr>
          <p:nvPr>
            <p:ph idx="1"/>
          </p:nvPr>
        </p:nvSpPr>
        <p:spPr/>
        <p:txBody>
          <a:bodyPr/>
          <a:lstStyle/>
          <a:p>
            <a:pPr eaLnBrk="1" hangingPunct="1">
              <a:buSzPct val="90000"/>
            </a:pPr>
            <a:r>
              <a:rPr lang="zh-CN" altLang="en-US">
                <a:latin typeface="宋体" panose="02010600030101010101" pitchFamily="2" charset="-122"/>
              </a:rPr>
              <a:t>需求工程（</a:t>
            </a:r>
            <a:r>
              <a:rPr lang="en-US" altLang="zh-CN">
                <a:latin typeface="宋体" panose="02010600030101010101" pitchFamily="2" charset="-122"/>
              </a:rPr>
              <a:t>Requirement Engineering, RE)</a:t>
            </a:r>
            <a:endParaRPr lang="en-US" altLang="zh-CN">
              <a:latin typeface="宋体" panose="02010600030101010101" pitchFamily="2" charset="-122"/>
            </a:endParaRPr>
          </a:p>
          <a:p>
            <a:pPr lvl="1" eaLnBrk="1" hangingPunct="1">
              <a:buSzPct val="90000"/>
            </a:pPr>
            <a:r>
              <a:rPr lang="zh-CN" altLang="en-US">
                <a:latin typeface="宋体" panose="02010600030101010101" pitchFamily="2" charset="-122"/>
              </a:rPr>
              <a:t>是指致力于不断理解需求的大量任务和技术。</a:t>
            </a:r>
            <a:endParaRPr lang="en-US" altLang="zh-CN">
              <a:latin typeface="宋体" panose="02010600030101010101" pitchFamily="2" charset="-122"/>
            </a:endParaRPr>
          </a:p>
          <a:p>
            <a:pPr eaLnBrk="1" hangingPunct="1">
              <a:buSzPct val="90000"/>
            </a:pPr>
            <a:r>
              <a:rPr lang="zh-CN" altLang="en-US">
                <a:latin typeface="宋体" panose="02010600030101010101" pitchFamily="2" charset="-122"/>
              </a:rPr>
              <a:t>需求工程在设计和构造之间建立起联系的桥梁。</a:t>
            </a:r>
            <a:endParaRPr lang="en-US" altLang="zh-CN">
              <a:latin typeface="宋体" panose="02010600030101010101" pitchFamily="2" charset="-122"/>
            </a:endParaRPr>
          </a:p>
          <a:p>
            <a:pPr eaLnBrk="1" hangingPunct="1"/>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55299" name="内容占位符 2"/>
          <p:cNvSpPr>
            <a:spLocks noGrp="1"/>
          </p:cNvSpPr>
          <p:nvPr>
            <p:ph idx="1"/>
          </p:nvPr>
        </p:nvSpPr>
        <p:spPr/>
        <p:txBody>
          <a:bodyPr/>
          <a:lstStyle/>
          <a:p>
            <a:pPr eaLnBrk="1" hangingPunct="1">
              <a:lnSpc>
                <a:spcPct val="100000"/>
              </a:lnSpc>
            </a:pPr>
            <a:r>
              <a:rPr lang="en-US" altLang="zh-CN"/>
              <a:t>QFD</a:t>
            </a:r>
            <a:r>
              <a:rPr lang="zh-CN" altLang="en-US"/>
              <a:t>对需求的分类：</a:t>
            </a:r>
            <a:endParaRPr lang="en-US" altLang="zh-CN"/>
          </a:p>
          <a:p>
            <a:pPr lvl="1" eaLnBrk="1" hangingPunct="1">
              <a:lnSpc>
                <a:spcPct val="100000"/>
              </a:lnSpc>
            </a:pPr>
            <a:r>
              <a:rPr lang="zh-CN" altLang="en-US">
                <a:solidFill>
                  <a:srgbClr val="FF0000"/>
                </a:solidFill>
              </a:rPr>
              <a:t>常规需求</a:t>
            </a:r>
            <a:r>
              <a:rPr lang="zh-CN" altLang="en-US"/>
              <a:t>：</a:t>
            </a:r>
            <a:endParaRPr lang="en-US" altLang="zh-CN"/>
          </a:p>
          <a:p>
            <a:pPr lvl="2" eaLnBrk="1" hangingPunct="1">
              <a:lnSpc>
                <a:spcPct val="100000"/>
              </a:lnSpc>
            </a:pPr>
            <a:r>
              <a:rPr lang="zh-CN" altLang="en-US"/>
              <a:t>也称普通需求，包含客户对项目的最基本需求，是客户对整个项目最为关心的部分。 </a:t>
            </a:r>
            <a:endParaRPr lang="zh-CN" altLang="en-US"/>
          </a:p>
          <a:p>
            <a:pPr lvl="1" eaLnBrk="1" hangingPunct="1">
              <a:lnSpc>
                <a:spcPct val="100000"/>
              </a:lnSpc>
            </a:pPr>
            <a:r>
              <a:rPr lang="zh-CN" altLang="en-US">
                <a:solidFill>
                  <a:srgbClr val="FF0000"/>
                </a:solidFill>
              </a:rPr>
              <a:t>期望需求</a:t>
            </a:r>
            <a:r>
              <a:rPr lang="zh-CN" altLang="en-US"/>
              <a:t>：</a:t>
            </a:r>
            <a:endParaRPr lang="en-US" altLang="zh-CN"/>
          </a:p>
          <a:p>
            <a:pPr lvl="2" eaLnBrk="1" hangingPunct="1">
              <a:lnSpc>
                <a:spcPct val="100000"/>
              </a:lnSpc>
            </a:pPr>
            <a:r>
              <a:rPr lang="zh-CN" altLang="en-US"/>
              <a:t>客户可能没有表达明确或没有明确提出的需求，但是会让客户提升对项目的满意度。 </a:t>
            </a:r>
            <a:endParaRPr lang="zh-CN" altLang="en-US"/>
          </a:p>
          <a:p>
            <a:pPr lvl="1" eaLnBrk="1" hangingPunct="1">
              <a:lnSpc>
                <a:spcPct val="100000"/>
              </a:lnSpc>
            </a:pPr>
            <a:r>
              <a:rPr lang="zh-CN" altLang="en-US">
                <a:solidFill>
                  <a:srgbClr val="FF0000"/>
                </a:solidFill>
              </a:rPr>
              <a:t>意外需求</a:t>
            </a:r>
            <a:r>
              <a:rPr lang="zh-CN" altLang="en-US"/>
              <a:t>：</a:t>
            </a:r>
            <a:endParaRPr lang="en-US" altLang="zh-CN"/>
          </a:p>
          <a:p>
            <a:pPr lvl="2" eaLnBrk="1" hangingPunct="1">
              <a:lnSpc>
                <a:spcPct val="100000"/>
              </a:lnSpc>
            </a:pPr>
            <a:r>
              <a:rPr lang="zh-CN" altLang="en-US"/>
              <a:t>也称兴奋需求，如果实现会给客户带来惊喜，但是如果无法实现也不会受到客户责备。</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56323" name="内容占位符 2"/>
          <p:cNvSpPr>
            <a:spLocks noGrp="1"/>
          </p:cNvSpPr>
          <p:nvPr>
            <p:ph idx="1"/>
          </p:nvPr>
        </p:nvSpPr>
        <p:spPr/>
        <p:txBody>
          <a:bodyPr/>
          <a:lstStyle/>
          <a:p>
            <a:pPr eaLnBrk="1" hangingPunct="1"/>
            <a:r>
              <a:rPr lang="en-US" altLang="zh-CN"/>
              <a:t>QFD</a:t>
            </a:r>
            <a:r>
              <a:rPr lang="zh-CN" altLang="en-US"/>
              <a:t>通过客户访谈和观察、调查以及检查历史数据为需求手机活动获取原始数据。然后将这些数据翻译成需求表</a:t>
            </a:r>
            <a:r>
              <a:rPr lang="en-US" altLang="zh-CN"/>
              <a:t>——</a:t>
            </a:r>
            <a:r>
              <a:rPr lang="zh-CN" altLang="en-US">
                <a:solidFill>
                  <a:srgbClr val="FF0000"/>
                </a:solidFill>
              </a:rPr>
              <a:t>客户意见表</a:t>
            </a:r>
            <a:r>
              <a:rPr lang="zh-CN" altLang="en-US"/>
              <a:t>，并由客户评审。</a:t>
            </a:r>
            <a:endParaRPr lang="en-US" altLang="zh-CN"/>
          </a:p>
          <a:p>
            <a:pPr eaLnBrk="1" hangingPunct="1"/>
            <a:r>
              <a:rPr lang="zh-CN" altLang="en-US"/>
              <a:t>接下来使用各种图表、矩阵和评估方法抽取期望的需求并努力导出令人兴奋的需求。</a:t>
            </a:r>
            <a:endParaRPr lang="en-US" altLang="zh-CN"/>
          </a:p>
          <a:p>
            <a:pPr lvl="1" eaLnBrk="1" hangingPunct="1"/>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57347" name="内容占位符 2"/>
          <p:cNvSpPr>
            <a:spLocks noGrp="1"/>
          </p:cNvSpPr>
          <p:nvPr>
            <p:ph idx="1"/>
          </p:nvPr>
        </p:nvSpPr>
        <p:spPr/>
        <p:txBody>
          <a:bodyPr/>
          <a:lstStyle/>
          <a:p>
            <a:pPr marL="514350" indent="-514350" eaLnBrk="1" hangingPunct="1">
              <a:buFont typeface="宋体" panose="02010600030101010101" pitchFamily="2" charset="-122"/>
              <a:buAutoNum type="circleNumDbPlain" startAt="6"/>
            </a:pPr>
            <a:r>
              <a:rPr lang="zh-CN" altLang="en-US">
                <a:solidFill>
                  <a:srgbClr val="FF0000"/>
                </a:solidFill>
              </a:rPr>
              <a:t>用户场景</a:t>
            </a:r>
            <a:endParaRPr lang="en-US" altLang="zh-CN">
              <a:solidFill>
                <a:srgbClr val="FF0000"/>
              </a:solidFill>
            </a:endParaRPr>
          </a:p>
          <a:p>
            <a:pPr lvl="1" eaLnBrk="1" hangingPunct="1"/>
            <a:r>
              <a:rPr lang="zh-CN" altLang="en-US"/>
              <a:t>通常被称为</a:t>
            </a:r>
            <a:r>
              <a:rPr lang="zh-CN" altLang="en-US">
                <a:solidFill>
                  <a:srgbClr val="FF0000"/>
                </a:solidFill>
              </a:rPr>
              <a:t>用例</a:t>
            </a:r>
            <a:r>
              <a:rPr lang="zh-CN" altLang="en-US"/>
              <a:t>，它提供了系统将如何被使用的描述</a:t>
            </a:r>
            <a:endParaRPr lang="en-US" altLang="zh-CN"/>
          </a:p>
          <a:p>
            <a:pPr lvl="1" eaLnBrk="1" hangingPunct="1"/>
            <a:r>
              <a:rPr lang="zh-CN" altLang="en-US"/>
              <a:t>关注用户将如何使用该功能</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en-US" altLang="zh-CN"/>
              <a:t>4.2 </a:t>
            </a:r>
            <a:r>
              <a:rPr lang="zh-CN" altLang="en-US"/>
              <a:t>建立根基</a:t>
            </a:r>
            <a:endParaRPr lang="zh-CN" altLang="en-US"/>
          </a:p>
        </p:txBody>
      </p:sp>
      <p:sp>
        <p:nvSpPr>
          <p:cNvPr id="3" name="内容占位符 2"/>
          <p:cNvSpPr>
            <a:spLocks noGrp="1"/>
          </p:cNvSpPr>
          <p:nvPr>
            <p:ph idx="1"/>
          </p:nvPr>
        </p:nvSpPr>
        <p:spPr>
          <a:xfrm>
            <a:off x="457200" y="1412875"/>
            <a:ext cx="8229600" cy="4713288"/>
          </a:xfrm>
        </p:spPr>
        <p:txBody>
          <a:bodyPr/>
          <a:lstStyle/>
          <a:p>
            <a:pPr eaLnBrk="1" hangingPunct="1">
              <a:lnSpc>
                <a:spcPts val="3500"/>
              </a:lnSpc>
            </a:pPr>
            <a:r>
              <a:rPr lang="zh-CN" altLang="en-US"/>
              <a:t>导出工作产品</a:t>
            </a:r>
            <a:endParaRPr lang="en-US" altLang="zh-CN"/>
          </a:p>
          <a:p>
            <a:pPr lvl="1" eaLnBrk="1" hangingPunct="1">
              <a:lnSpc>
                <a:spcPts val="3500"/>
              </a:lnSpc>
            </a:pPr>
            <a:r>
              <a:rPr lang="zh-CN" altLang="en-US"/>
              <a:t>对于大多数系统而言，工作产品包括：</a:t>
            </a:r>
            <a:endParaRPr lang="en-US" altLang="zh-CN"/>
          </a:p>
          <a:p>
            <a:pPr lvl="2" eaLnBrk="1" hangingPunct="1">
              <a:lnSpc>
                <a:spcPts val="3500"/>
              </a:lnSpc>
            </a:pPr>
            <a:r>
              <a:rPr lang="zh-CN" altLang="en-US"/>
              <a:t>必要性和可行性陈述</a:t>
            </a:r>
            <a:endParaRPr lang="en-US" altLang="zh-CN"/>
          </a:p>
          <a:p>
            <a:pPr lvl="2" eaLnBrk="1" hangingPunct="1">
              <a:lnSpc>
                <a:spcPts val="3500"/>
              </a:lnSpc>
            </a:pPr>
            <a:r>
              <a:rPr lang="zh-CN" altLang="en-US"/>
              <a:t>系统或产品范围的界限说明</a:t>
            </a:r>
            <a:endParaRPr lang="en-US" altLang="zh-CN"/>
          </a:p>
          <a:p>
            <a:pPr lvl="2" eaLnBrk="1" hangingPunct="1">
              <a:lnSpc>
                <a:spcPts val="3500"/>
              </a:lnSpc>
            </a:pPr>
            <a:r>
              <a:rPr lang="zh-CN" altLang="en-US"/>
              <a:t>参与需求导出的客户、用户和其他共利益者的列表</a:t>
            </a:r>
            <a:endParaRPr lang="en-US" altLang="zh-CN"/>
          </a:p>
          <a:p>
            <a:pPr lvl="2" eaLnBrk="1" hangingPunct="1">
              <a:lnSpc>
                <a:spcPts val="3500"/>
              </a:lnSpc>
            </a:pPr>
            <a:r>
              <a:rPr lang="zh-CN" altLang="en-US"/>
              <a:t>系统技术环境的说明</a:t>
            </a:r>
            <a:endParaRPr lang="en-US" altLang="zh-CN"/>
          </a:p>
          <a:p>
            <a:pPr lvl="2" eaLnBrk="1" hangingPunct="1">
              <a:lnSpc>
                <a:spcPts val="3500"/>
              </a:lnSpc>
            </a:pPr>
            <a:r>
              <a:rPr lang="zh-CN" altLang="en-US"/>
              <a:t>需求列表以及每个需求适用的领域限制</a:t>
            </a:r>
            <a:endParaRPr lang="en-US" altLang="zh-CN"/>
          </a:p>
          <a:p>
            <a:pPr lvl="2" eaLnBrk="1" hangingPunct="1">
              <a:lnSpc>
                <a:spcPts val="3500"/>
              </a:lnSpc>
            </a:pPr>
            <a:r>
              <a:rPr lang="zh-CN" altLang="en-US"/>
              <a:t>一系列使用场景，有助于深入了解系统或产品在不同运行环境下的使用</a:t>
            </a:r>
            <a:endParaRPr lang="en-US" altLang="zh-CN"/>
          </a:p>
          <a:p>
            <a:pPr lvl="2" eaLnBrk="1" hangingPunct="1">
              <a:lnSpc>
                <a:spcPts val="3500"/>
              </a:lnSpc>
            </a:pPr>
            <a:r>
              <a:rPr lang="zh-CN" altLang="en-US"/>
              <a:t>任何能够更好地定义需求的原型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r>
              <a:rPr lang="en-US" altLang="zh-CN"/>
              <a:t>4.3 </a:t>
            </a:r>
            <a:r>
              <a:rPr lang="zh-CN" altLang="en-US"/>
              <a:t>开发用例</a:t>
            </a:r>
            <a:endParaRPr lang="zh-CN" altLang="en-US"/>
          </a:p>
        </p:txBody>
      </p:sp>
      <p:sp>
        <p:nvSpPr>
          <p:cNvPr id="59395" name="内容占位符 2"/>
          <p:cNvSpPr>
            <a:spLocks noGrp="1"/>
          </p:cNvSpPr>
          <p:nvPr>
            <p:ph idx="1"/>
          </p:nvPr>
        </p:nvSpPr>
        <p:spPr/>
        <p:txBody>
          <a:bodyPr/>
          <a:lstStyle/>
          <a:p>
            <a:pPr eaLnBrk="1" hangingPunct="1"/>
            <a:r>
              <a:rPr lang="zh-CN" altLang="en-US">
                <a:solidFill>
                  <a:srgbClr val="FF0000"/>
                </a:solidFill>
              </a:rPr>
              <a:t>用例</a:t>
            </a:r>
            <a:r>
              <a:rPr lang="zh-CN" altLang="en-US"/>
              <a:t>讲述了能表达主体场景的故事：</a:t>
            </a:r>
            <a:endParaRPr lang="en-US" altLang="zh-CN"/>
          </a:p>
          <a:p>
            <a:pPr lvl="1" eaLnBrk="1" hangingPunct="1"/>
            <a:r>
              <a:rPr lang="zh-CN" altLang="en-US"/>
              <a:t>最终用户（扮演多种可能角色中的一个）如何在一特定环境下和系统交互。</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r>
              <a:rPr lang="en-US" altLang="zh-CN"/>
              <a:t>4.3 </a:t>
            </a:r>
            <a:r>
              <a:rPr lang="zh-CN" altLang="en-US"/>
              <a:t>开发用例（续）</a:t>
            </a:r>
            <a:endParaRPr lang="zh-CN" altLang="en-US"/>
          </a:p>
        </p:txBody>
      </p:sp>
      <p:sp>
        <p:nvSpPr>
          <p:cNvPr id="60419" name="内容占位符 2"/>
          <p:cNvSpPr>
            <a:spLocks noGrp="1"/>
          </p:cNvSpPr>
          <p:nvPr>
            <p:ph idx="1"/>
          </p:nvPr>
        </p:nvSpPr>
        <p:spPr/>
        <p:txBody>
          <a:bodyPr/>
          <a:lstStyle/>
          <a:p>
            <a:pPr eaLnBrk="1" hangingPunct="1"/>
            <a:r>
              <a:rPr lang="zh-CN" altLang="en-US"/>
              <a:t>撰写用例的</a:t>
            </a:r>
            <a:r>
              <a:rPr lang="zh-CN" altLang="en-US">
                <a:solidFill>
                  <a:srgbClr val="0070C0"/>
                </a:solidFill>
              </a:rPr>
              <a:t>第一步</a:t>
            </a:r>
            <a:r>
              <a:rPr lang="zh-CN" altLang="en-US"/>
              <a:t>：定义各类故事中所包含的“</a:t>
            </a:r>
            <a:r>
              <a:rPr lang="zh-CN" altLang="en-US">
                <a:solidFill>
                  <a:srgbClr val="FF0000"/>
                </a:solidFill>
              </a:rPr>
              <a:t>参与者</a:t>
            </a:r>
            <a:r>
              <a:rPr lang="zh-CN" altLang="en-US"/>
              <a:t>”</a:t>
            </a:r>
            <a:endParaRPr lang="en-US" altLang="zh-CN"/>
          </a:p>
          <a:p>
            <a:pPr eaLnBrk="1" hangingPunct="1"/>
            <a:r>
              <a:rPr lang="zh-CN" altLang="en-US"/>
              <a:t>参与者代表了系统运行时，人（或设备）所扮演的角色，在使用系统时，每个参与者都有一个或多个目标。</a:t>
            </a:r>
            <a:endParaRPr lang="en-US" altLang="zh-CN"/>
          </a:p>
          <a:p>
            <a:pPr eaLnBrk="1" hangingPunct="1"/>
            <a:r>
              <a:rPr lang="zh-CN" altLang="en-US"/>
              <a:t>参与者是</a:t>
            </a:r>
            <a:r>
              <a:rPr lang="zh-CN" altLang="en-US">
                <a:solidFill>
                  <a:srgbClr val="FF0000"/>
                </a:solidFill>
              </a:rPr>
              <a:t>角色</a:t>
            </a:r>
            <a:r>
              <a:rPr lang="zh-CN" altLang="en-US"/>
              <a:t>而非最终用户。</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en-US" altLang="zh-CN"/>
              <a:t>4.3 </a:t>
            </a:r>
            <a:r>
              <a:rPr lang="zh-CN" altLang="en-US"/>
              <a:t>开发用例（续）</a:t>
            </a:r>
            <a:endParaRPr lang="zh-CN" altLang="en-US"/>
          </a:p>
        </p:txBody>
      </p:sp>
      <p:sp>
        <p:nvSpPr>
          <p:cNvPr id="3" name="内容占位符 2"/>
          <p:cNvSpPr>
            <a:spLocks noGrp="1"/>
          </p:cNvSpPr>
          <p:nvPr>
            <p:ph idx="1"/>
          </p:nvPr>
        </p:nvSpPr>
        <p:spPr/>
        <p:txBody>
          <a:bodyPr/>
          <a:lstStyle/>
          <a:p>
            <a:pPr eaLnBrk="1" hangingPunct="1"/>
            <a:r>
              <a:rPr lang="zh-CN" altLang="en-US"/>
              <a:t>这些问题有助于我们抽象出系统的参与者：</a:t>
            </a:r>
            <a:endParaRPr lang="zh-CN" altLang="en-US"/>
          </a:p>
          <a:p>
            <a:pPr lvl="1" eaLnBrk="1" hangingPunct="1"/>
            <a:r>
              <a:rPr lang="zh-CN" altLang="en-US"/>
              <a:t>系统开发完成之后，有哪些人会使用这个系统？</a:t>
            </a:r>
            <a:endParaRPr lang="zh-CN" altLang="en-US"/>
          </a:p>
          <a:p>
            <a:pPr lvl="1" eaLnBrk="1" hangingPunct="1"/>
            <a:r>
              <a:rPr lang="zh-CN" altLang="en-US"/>
              <a:t>系统需要从哪些人或其他系统中获得数据？ </a:t>
            </a:r>
            <a:endParaRPr lang="zh-CN" altLang="en-US"/>
          </a:p>
          <a:p>
            <a:pPr lvl="1" eaLnBrk="1" hangingPunct="1"/>
            <a:r>
              <a:rPr lang="zh-CN" altLang="en-US"/>
              <a:t>系统会为哪些人或其他系统提供数据？ </a:t>
            </a:r>
            <a:endParaRPr lang="zh-CN" altLang="en-US"/>
          </a:p>
          <a:p>
            <a:pPr lvl="1" eaLnBrk="1" hangingPunct="1"/>
            <a:r>
              <a:rPr lang="zh-CN" altLang="en-US"/>
              <a:t>系统会与哪些其他系统相关联？ </a:t>
            </a:r>
            <a:endParaRPr lang="zh-CN" altLang="en-US"/>
          </a:p>
          <a:p>
            <a:pPr lvl="1" eaLnBrk="1" hangingPunct="1"/>
            <a:r>
              <a:rPr lang="zh-CN" altLang="en-US"/>
              <a:t>系统是由谁来维护和管理的？ </a:t>
            </a:r>
            <a:endParaRPr lang="zh-CN" altLang="en-US"/>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r>
              <a:rPr lang="en-US" altLang="zh-CN"/>
              <a:t>4.3 </a:t>
            </a:r>
            <a:r>
              <a:rPr lang="zh-CN" altLang="en-US"/>
              <a:t>开发用例（续）</a:t>
            </a:r>
            <a:endParaRPr lang="zh-CN" altLang="en-US"/>
          </a:p>
        </p:txBody>
      </p:sp>
      <p:sp>
        <p:nvSpPr>
          <p:cNvPr id="3" name="内容占位符 2"/>
          <p:cNvSpPr>
            <a:spLocks noGrp="1"/>
          </p:cNvSpPr>
          <p:nvPr>
            <p:ph idx="1"/>
          </p:nvPr>
        </p:nvSpPr>
        <p:spPr/>
        <p:txBody>
          <a:bodyPr/>
          <a:lstStyle/>
          <a:p>
            <a:pPr eaLnBrk="1" hangingPunct="1"/>
            <a:r>
              <a:rPr lang="zh-CN" altLang="en-US"/>
              <a:t>撰写用例的</a:t>
            </a:r>
            <a:r>
              <a:rPr lang="zh-CN" altLang="en-US">
                <a:solidFill>
                  <a:srgbClr val="0070C0"/>
                </a:solidFill>
              </a:rPr>
              <a:t>第二步：</a:t>
            </a:r>
            <a:r>
              <a:rPr lang="zh-CN" altLang="en-US"/>
              <a:t>开发用例</a:t>
            </a:r>
            <a:endParaRPr lang="en-US" altLang="zh-CN"/>
          </a:p>
          <a:p>
            <a:pPr lvl="1" eaLnBrk="1" hangingPunct="1"/>
            <a:r>
              <a:rPr lang="zh-CN" altLang="en-US"/>
              <a:t>谁是主要参与者、次要参与者？</a:t>
            </a:r>
            <a:endParaRPr lang="en-US" altLang="zh-CN"/>
          </a:p>
          <a:p>
            <a:pPr lvl="1" eaLnBrk="1" hangingPunct="1"/>
            <a:r>
              <a:rPr lang="zh-CN" altLang="en-US"/>
              <a:t>参与者的目标是什么？</a:t>
            </a:r>
            <a:endParaRPr lang="en-US" altLang="zh-CN"/>
          </a:p>
          <a:p>
            <a:pPr lvl="1" eaLnBrk="1" hangingPunct="1"/>
            <a:r>
              <a:rPr lang="zh-CN" altLang="en-US"/>
              <a:t>故事开始前有什么前提条件？</a:t>
            </a:r>
            <a:endParaRPr lang="en-US" altLang="zh-CN"/>
          </a:p>
          <a:p>
            <a:pPr lvl="1" eaLnBrk="1" hangingPunct="1"/>
            <a:r>
              <a:rPr lang="zh-CN" altLang="en-US"/>
              <a:t>参与者完成的主要工作或功能是什么？</a:t>
            </a:r>
            <a:endParaRPr lang="en-US" altLang="zh-CN"/>
          </a:p>
          <a:p>
            <a:pPr lvl="1" eaLnBrk="1" hangingPunct="1"/>
            <a:r>
              <a:rPr lang="zh-CN" altLang="en-US"/>
              <a:t>按照故事所描述的还可能需要考虑什么异常？</a:t>
            </a:r>
            <a:endParaRPr lang="en-US" altLang="zh-CN"/>
          </a:p>
          <a:p>
            <a:pPr lvl="1" eaLnBrk="1" hangingPunct="1"/>
            <a:r>
              <a:rPr lang="zh-CN" altLang="en-US"/>
              <a:t>参与者的交互中有什么可能的变化？</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en-US" altLang="zh-CN"/>
              <a:t>4.3 </a:t>
            </a:r>
            <a:r>
              <a:rPr lang="zh-CN" altLang="en-US"/>
              <a:t>开发用例（续）</a:t>
            </a:r>
            <a:endParaRPr lang="zh-CN" altLang="en-US"/>
          </a:p>
        </p:txBody>
      </p:sp>
      <p:sp>
        <p:nvSpPr>
          <p:cNvPr id="3" name="内容占位符 2"/>
          <p:cNvSpPr>
            <a:spLocks noGrp="1"/>
          </p:cNvSpPr>
          <p:nvPr>
            <p:ph idx="1"/>
          </p:nvPr>
        </p:nvSpPr>
        <p:spPr/>
        <p:txBody>
          <a:bodyPr/>
          <a:lstStyle/>
          <a:p>
            <a:pPr lvl="1" eaLnBrk="1" hangingPunct="1"/>
            <a:r>
              <a:rPr lang="zh-CN" altLang="en-US"/>
              <a:t>参与者将获得、产生或改变哪些系统信息？</a:t>
            </a:r>
            <a:endParaRPr lang="en-US" altLang="zh-CN"/>
          </a:p>
          <a:p>
            <a:pPr lvl="1" eaLnBrk="1" hangingPunct="1"/>
            <a:r>
              <a:rPr lang="zh-CN" altLang="en-US"/>
              <a:t>参与者必须通知系统外部环境的改变吗</a:t>
            </a:r>
            <a:r>
              <a:rPr lang="en-US" altLang="zh-CN"/>
              <a:t>?</a:t>
            </a:r>
            <a:endParaRPr lang="en-US" altLang="zh-CN"/>
          </a:p>
          <a:p>
            <a:pPr lvl="1" eaLnBrk="1" hangingPunct="1"/>
            <a:r>
              <a:rPr lang="zh-CN" altLang="en-US"/>
              <a:t>参与者希望从系统获取什么信息？</a:t>
            </a:r>
            <a:endParaRPr lang="en-US" altLang="zh-CN"/>
          </a:p>
          <a:p>
            <a:pPr lvl="1" eaLnBrk="1" hangingPunct="1"/>
            <a:r>
              <a:rPr lang="zh-CN" altLang="en-US"/>
              <a:t>参与者希望能够得知意料之外的变更吗？</a:t>
            </a:r>
            <a:br>
              <a:rPr lang="en-US" altLang="zh-CN"/>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95288" y="0"/>
            <a:ext cx="8397875" cy="6858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软件需求</a:t>
            </a:r>
            <a:endParaRPr lang="zh-CN" altLang="en-US"/>
          </a:p>
        </p:txBody>
      </p:sp>
      <p:sp>
        <p:nvSpPr>
          <p:cNvPr id="12291" name="内容占位符 2"/>
          <p:cNvSpPr>
            <a:spLocks noGrp="1"/>
          </p:cNvSpPr>
          <p:nvPr>
            <p:ph idx="1"/>
          </p:nvPr>
        </p:nvSpPr>
        <p:spPr/>
        <p:txBody>
          <a:bodyPr/>
          <a:lstStyle/>
          <a:p>
            <a:pPr eaLnBrk="1" hangingPunct="1">
              <a:buSzPct val="90000"/>
            </a:pPr>
            <a:r>
              <a:rPr lang="zh-CN" altLang="en-US">
                <a:latin typeface="宋体" panose="02010600030101010101" pitchFamily="2" charset="-122"/>
              </a:rPr>
              <a:t>软件需求包括三个不同的层次</a:t>
            </a:r>
            <a:r>
              <a:rPr lang="en-US" altLang="zh-CN">
                <a:latin typeface="宋体" panose="02010600030101010101" pitchFamily="2" charset="-122"/>
              </a:rPr>
              <a:t>:</a:t>
            </a:r>
            <a:endParaRPr lang="en-US" altLang="zh-CN">
              <a:latin typeface="宋体" panose="02010600030101010101" pitchFamily="2" charset="-122"/>
            </a:endParaRPr>
          </a:p>
          <a:p>
            <a:pPr marL="914400" lvl="1" indent="-457200" eaLnBrk="1" hangingPunct="1">
              <a:spcBef>
                <a:spcPct val="0"/>
              </a:spcBef>
              <a:buSzPct val="90000"/>
              <a:buFontTx/>
              <a:buAutoNum type="arabicPeriod"/>
            </a:pPr>
            <a:r>
              <a:rPr lang="zh-CN" altLang="en-US">
                <a:latin typeface="宋体" panose="02010600030101010101" pitchFamily="2" charset="-122"/>
              </a:rPr>
              <a:t>业务需求</a:t>
            </a:r>
            <a:endParaRPr lang="en-US" altLang="zh-CN">
              <a:latin typeface="宋体" panose="02010600030101010101" pitchFamily="2" charset="-122"/>
            </a:endParaRPr>
          </a:p>
          <a:p>
            <a:pPr marL="914400" lvl="1" indent="-457200" eaLnBrk="1" hangingPunct="1">
              <a:spcBef>
                <a:spcPct val="0"/>
              </a:spcBef>
              <a:buSzPct val="90000"/>
              <a:buFontTx/>
              <a:buAutoNum type="arabicPeriod"/>
            </a:pPr>
            <a:r>
              <a:rPr lang="zh-CN" altLang="en-US">
                <a:latin typeface="宋体" panose="02010600030101010101" pitchFamily="2" charset="-122"/>
              </a:rPr>
              <a:t>用户需求</a:t>
            </a:r>
            <a:endParaRPr lang="en-US" altLang="zh-CN">
              <a:latin typeface="宋体" panose="02010600030101010101" pitchFamily="2" charset="-122"/>
            </a:endParaRPr>
          </a:p>
          <a:p>
            <a:pPr marL="914400" lvl="1" indent="-457200" eaLnBrk="1" hangingPunct="1">
              <a:spcBef>
                <a:spcPct val="0"/>
              </a:spcBef>
              <a:buSzPct val="90000"/>
              <a:buFontTx/>
              <a:buAutoNum type="arabicPeriod"/>
            </a:pPr>
            <a:r>
              <a:rPr lang="zh-CN" altLang="en-US">
                <a:latin typeface="宋体" panose="02010600030101010101" pitchFamily="2" charset="-122"/>
              </a:rPr>
              <a:t>功能需求</a:t>
            </a:r>
            <a:r>
              <a:rPr lang="en-US" altLang="zh-CN">
                <a:latin typeface="宋体" panose="02010600030101010101" pitchFamily="2" charset="-122"/>
              </a:rPr>
              <a:t>—</a:t>
            </a:r>
            <a:r>
              <a:rPr lang="zh-CN" altLang="en-US">
                <a:latin typeface="宋体" panose="02010600030101010101" pitchFamily="2" charset="-122"/>
              </a:rPr>
              <a:t>也包括非功能需求。</a:t>
            </a:r>
            <a:endParaRPr lang="zh-CN" altLang="en-US">
              <a:latin typeface="宋体" panose="02010600030101010101" pitchFamily="2" charset="-122"/>
            </a:endParaRPr>
          </a:p>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0"/>
            <a:ext cx="6743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Box 2"/>
          <p:cNvSpPr txBox="1">
            <a:spLocks noChangeArrowheads="1"/>
          </p:cNvSpPr>
          <p:nvPr/>
        </p:nvSpPr>
        <p:spPr bwMode="auto">
          <a:xfrm>
            <a:off x="2051050" y="981075"/>
            <a:ext cx="2951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rgbClr val="FF0000"/>
                </a:solidFill>
              </a:rPr>
              <a:t>HVAC:</a:t>
            </a:r>
            <a:r>
              <a:rPr lang="zh-CN" altLang="en-US" sz="1800">
                <a:solidFill>
                  <a:srgbClr val="FF0000"/>
                </a:solidFill>
              </a:rPr>
              <a:t>供热通风与空气调节</a:t>
            </a:r>
            <a:endParaRPr lang="zh-CN" altLang="en-US" sz="180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r>
              <a:rPr lang="en-US" altLang="zh-CN"/>
              <a:t>4.3 </a:t>
            </a:r>
            <a:r>
              <a:rPr lang="zh-CN" altLang="en-US"/>
              <a:t>开发用例</a:t>
            </a:r>
            <a:endParaRPr lang="zh-CN" altLang="en-US"/>
          </a:p>
        </p:txBody>
      </p:sp>
      <p:sp>
        <p:nvSpPr>
          <p:cNvPr id="66563" name="内容占位符 2"/>
          <p:cNvSpPr>
            <a:spLocks noGrp="1"/>
          </p:cNvSpPr>
          <p:nvPr>
            <p:ph idx="1"/>
          </p:nvPr>
        </p:nvSpPr>
        <p:spPr/>
        <p:txBody>
          <a:bodyPr/>
          <a:lstStyle/>
          <a:p>
            <a:pPr eaLnBrk="1" hangingPunct="1"/>
            <a:r>
              <a:rPr lang="en-US" altLang="zh-CN"/>
              <a:t>SafeHome</a:t>
            </a:r>
            <a:r>
              <a:rPr lang="zh-CN" altLang="en-US"/>
              <a:t>参与者：</a:t>
            </a:r>
            <a:endParaRPr lang="en-US" altLang="zh-CN"/>
          </a:p>
          <a:p>
            <a:pPr lvl="1" eaLnBrk="1" hangingPunct="1"/>
            <a:r>
              <a:rPr lang="zh-CN" altLang="en-US"/>
              <a:t>房主</a:t>
            </a:r>
            <a:endParaRPr lang="en-US" altLang="zh-CN"/>
          </a:p>
          <a:p>
            <a:pPr lvl="1" eaLnBrk="1" hangingPunct="1"/>
            <a:r>
              <a:rPr lang="zh-CN" altLang="en-US"/>
              <a:t>系统管理员</a:t>
            </a:r>
            <a:endParaRPr lang="en-US" altLang="zh-CN"/>
          </a:p>
          <a:p>
            <a:pPr lvl="1" eaLnBrk="1" hangingPunct="1"/>
            <a:r>
              <a:rPr lang="zh-CN" altLang="en-US"/>
              <a:t>传感器和监控子系统</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endParaRPr lang="zh-CN" altLang="en-US"/>
          </a:p>
        </p:txBody>
      </p:sp>
      <p:pic>
        <p:nvPicPr>
          <p:cNvPr id="67587"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84213" y="1341438"/>
            <a:ext cx="7581900" cy="3887787"/>
          </a:xfrm>
        </p:spPr>
      </p:pic>
      <p:sp>
        <p:nvSpPr>
          <p:cNvPr id="67588" name="TextBox 4"/>
          <p:cNvSpPr txBox="1">
            <a:spLocks noChangeArrowheads="1"/>
          </p:cNvSpPr>
          <p:nvPr/>
        </p:nvSpPr>
        <p:spPr bwMode="auto">
          <a:xfrm>
            <a:off x="2195513" y="5373688"/>
            <a:ext cx="410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1800"/>
              <a:t>图： </a:t>
            </a:r>
            <a:r>
              <a:rPr lang="en-US" altLang="zh-CN" sz="1800"/>
              <a:t>SafeHome</a:t>
            </a:r>
            <a:r>
              <a:rPr lang="zh-CN" altLang="en-US" sz="1800"/>
              <a:t>控制面板</a:t>
            </a:r>
            <a:endParaRPr lang="zh-CN" altLang="en-US"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971550" y="188913"/>
            <a:ext cx="3887788" cy="5781675"/>
          </a:xfrm>
        </p:spPr>
      </p:pic>
      <p:sp>
        <p:nvSpPr>
          <p:cNvPr id="68611" name="TextBox 4"/>
          <p:cNvSpPr txBox="1">
            <a:spLocks noChangeArrowheads="1"/>
          </p:cNvSpPr>
          <p:nvPr/>
        </p:nvSpPr>
        <p:spPr bwMode="auto">
          <a:xfrm>
            <a:off x="611188" y="6092825"/>
            <a:ext cx="410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1800"/>
              <a:t>图： </a:t>
            </a:r>
            <a:r>
              <a:rPr lang="en-US" altLang="zh-CN" sz="1800"/>
              <a:t>SafeHome</a:t>
            </a:r>
            <a:r>
              <a:rPr lang="zh-CN" altLang="en-US" sz="1800"/>
              <a:t>住宅安全功能的用例图</a:t>
            </a:r>
            <a:endParaRPr lang="zh-CN" altLang="en-US"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endParaRPr lang="zh-CN" altLang="en-US"/>
          </a:p>
        </p:txBody>
      </p:sp>
      <p:sp>
        <p:nvSpPr>
          <p:cNvPr id="69635" name="内容占位符 2"/>
          <p:cNvSpPr>
            <a:spLocks noGrp="1"/>
          </p:cNvSpPr>
          <p:nvPr>
            <p:ph idx="1"/>
          </p:nvPr>
        </p:nvSpPr>
        <p:spPr/>
        <p:txBody>
          <a:bodyPr/>
          <a:lstStyle/>
          <a:p>
            <a:pPr eaLnBrk="1" hangingPunct="1"/>
            <a:endParaRPr lang="zh-CN" altLang="en-US"/>
          </a:p>
        </p:txBody>
      </p:sp>
      <p:pic>
        <p:nvPicPr>
          <p:cNvPr id="6963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04813"/>
            <a:ext cx="9109075"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endParaRPr lang="zh-CN" altLang="en-US"/>
          </a:p>
        </p:txBody>
      </p:sp>
      <p:sp>
        <p:nvSpPr>
          <p:cNvPr id="70659" name="内容占位符 2"/>
          <p:cNvSpPr>
            <a:spLocks noGrp="1"/>
          </p:cNvSpPr>
          <p:nvPr>
            <p:ph idx="1"/>
          </p:nvPr>
        </p:nvSpPr>
        <p:spPr/>
        <p:txBody>
          <a:bodyPr/>
          <a:lstStyle/>
          <a:p>
            <a:pPr eaLnBrk="1" hangingPunct="1"/>
            <a:endParaRPr lang="zh-CN" altLang="en-US"/>
          </a:p>
        </p:txBody>
      </p:sp>
      <p:pic>
        <p:nvPicPr>
          <p:cNvPr id="7066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7338" y="0"/>
            <a:ext cx="87487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6338"/>
            <a:ext cx="92313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a:t>4.5 </a:t>
            </a:r>
            <a:r>
              <a:rPr lang="zh-CN" altLang="en-US"/>
              <a:t>构建需求模型</a:t>
            </a:r>
            <a:endParaRPr lang="zh-CN" altLang="en-US"/>
          </a:p>
        </p:txBody>
      </p:sp>
      <p:sp>
        <p:nvSpPr>
          <p:cNvPr id="71683" name="内容占位符 2"/>
          <p:cNvSpPr>
            <a:spLocks noGrp="1"/>
          </p:cNvSpPr>
          <p:nvPr>
            <p:ph idx="1"/>
          </p:nvPr>
        </p:nvSpPr>
        <p:spPr/>
        <p:txBody>
          <a:bodyPr/>
          <a:lstStyle/>
          <a:p>
            <a:r>
              <a:rPr lang="zh-CN" altLang="en-US"/>
              <a:t>分析模型的目的是为基于计算机的系统 提供必要的信息、功能和行为域的说明。</a:t>
            </a:r>
            <a:endParaRPr lang="en-US" altLang="zh-CN"/>
          </a:p>
          <a:p>
            <a:r>
              <a:rPr lang="zh-CN" altLang="en-US"/>
              <a:t>分析模型是任意给定时刻的需求快照（更新）</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t>需求模型的元素</a:t>
            </a:r>
            <a:r>
              <a:rPr lang="en-US" altLang="zh-CN"/>
              <a:t>	</a:t>
            </a:r>
            <a:endParaRPr lang="zh-CN" altLang="en-US"/>
          </a:p>
        </p:txBody>
      </p:sp>
      <p:sp>
        <p:nvSpPr>
          <p:cNvPr id="72707" name="内容占位符 2"/>
          <p:cNvSpPr>
            <a:spLocks noGrp="1"/>
          </p:cNvSpPr>
          <p:nvPr>
            <p:ph idx="1"/>
          </p:nvPr>
        </p:nvSpPr>
        <p:spPr/>
        <p:txBody>
          <a:bodyPr/>
          <a:lstStyle/>
          <a:p>
            <a:r>
              <a:rPr lang="zh-CN" altLang="en-US"/>
              <a:t>表达模式选择一种或多种</a:t>
            </a:r>
            <a:endParaRPr lang="en-US" altLang="zh-CN"/>
          </a:p>
          <a:p>
            <a:r>
              <a:rPr lang="zh-CN" altLang="en-US"/>
              <a:t>需求模型的特定元素取决于将要使用的分析建模方法</a:t>
            </a:r>
            <a:endParaRPr lang="en-US" altLang="zh-CN"/>
          </a:p>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a:t>需求模型的元素</a:t>
            </a:r>
            <a:r>
              <a:rPr lang="en-US" altLang="zh-CN"/>
              <a:t>	</a:t>
            </a:r>
            <a:endParaRPr lang="zh-CN" altLang="en-US"/>
          </a:p>
        </p:txBody>
      </p:sp>
      <p:sp>
        <p:nvSpPr>
          <p:cNvPr id="73731" name="内容占位符 3"/>
          <p:cNvSpPr>
            <a:spLocks noGrp="1"/>
          </p:cNvSpPr>
          <p:nvPr>
            <p:ph idx="1"/>
          </p:nvPr>
        </p:nvSpPr>
        <p:spPr/>
        <p:txBody>
          <a:bodyPr/>
          <a:lstStyle/>
          <a:p>
            <a:endParaRPr lang="zh-CN" altLang="en-US"/>
          </a:p>
        </p:txBody>
      </p:sp>
      <p:pic>
        <p:nvPicPr>
          <p:cNvPr id="7373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8750" y="1450975"/>
            <a:ext cx="6643688"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a:t>4.6 </a:t>
            </a:r>
            <a:r>
              <a:rPr lang="zh-CN" altLang="en-US"/>
              <a:t>协商需求</a:t>
            </a:r>
            <a:endParaRPr lang="zh-CN" altLang="en-US"/>
          </a:p>
        </p:txBody>
      </p:sp>
      <p:sp>
        <p:nvSpPr>
          <p:cNvPr id="74755" name="内容占位符 2"/>
          <p:cNvSpPr>
            <a:spLocks noGrp="1"/>
          </p:cNvSpPr>
          <p:nvPr>
            <p:ph idx="1"/>
          </p:nvPr>
        </p:nvSpPr>
        <p:spPr/>
        <p:txBody>
          <a:bodyPr/>
          <a:lstStyle/>
          <a:p>
            <a:r>
              <a:rPr lang="zh-CN" altLang="en-US"/>
              <a:t>协调过程的目的是保证所开发的项目计划，在满足利益相关者要求的同时反应软件团队所处真实世界的限制（如时间、人员、预算）</a:t>
            </a:r>
            <a:endParaRPr lang="en-US" altLang="zh-CN"/>
          </a:p>
          <a:p>
            <a:r>
              <a:rPr lang="zh-CN" altLang="en-US"/>
              <a:t>最好能利益相关者和软件团队“双赢”</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a:t>需求分析的三个层次</a:t>
            </a:r>
            <a:endParaRPr lang="zh-CN" altLang="en-US"/>
          </a:p>
        </p:txBody>
      </p:sp>
      <p:sp>
        <p:nvSpPr>
          <p:cNvPr id="3" name="内容占位符 2"/>
          <p:cNvSpPr>
            <a:spLocks noGrp="1"/>
          </p:cNvSpPr>
          <p:nvPr>
            <p:ph idx="1"/>
          </p:nvPr>
        </p:nvSpPr>
        <p:spPr/>
        <p:txBody>
          <a:bodyPr/>
          <a:lstStyle/>
          <a:p>
            <a:pPr eaLnBrk="1" hangingPunct="1">
              <a:lnSpc>
                <a:spcPct val="105000"/>
              </a:lnSpc>
              <a:buSzPct val="90000"/>
              <a:buFont typeface="Wingdings" panose="05000000000000000000" pitchFamily="2" charset="2"/>
              <a:buChar char="l"/>
            </a:pPr>
            <a:r>
              <a:rPr lang="zh-CN" altLang="en-US">
                <a:solidFill>
                  <a:srgbClr val="FF0000"/>
                </a:solidFill>
                <a:latin typeface="宋体" panose="02010600030101010101" pitchFamily="2" charset="-122"/>
              </a:rPr>
              <a:t>业务需求</a:t>
            </a:r>
            <a:r>
              <a:rPr lang="en-US" altLang="zh-CN">
                <a:latin typeface="宋体" panose="02010600030101010101" pitchFamily="2" charset="-122"/>
              </a:rPr>
              <a:t>:</a:t>
            </a:r>
            <a:endParaRPr lang="en-US" altLang="zh-CN">
              <a:latin typeface="宋体" panose="02010600030101010101" pitchFamily="2" charset="-122"/>
            </a:endParaRPr>
          </a:p>
          <a:p>
            <a:pPr lvl="1" eaLnBrk="1" hangingPunct="1">
              <a:lnSpc>
                <a:spcPct val="105000"/>
              </a:lnSpc>
              <a:buSzPct val="90000"/>
              <a:buFont typeface="Wingdings" panose="05000000000000000000" pitchFamily="2" charset="2"/>
              <a:buChar char="l"/>
            </a:pPr>
            <a:r>
              <a:rPr lang="zh-CN" altLang="en-US">
                <a:latin typeface="宋体" panose="02010600030101010101" pitchFamily="2" charset="-122"/>
              </a:rPr>
              <a:t>反映了组织机构或客户对系统、产品高层次的目标要求。</a:t>
            </a:r>
            <a:endParaRPr lang="zh-CN" altLang="en-US">
              <a:latin typeface="宋体" panose="02010600030101010101" pitchFamily="2" charset="-122"/>
            </a:endParaRPr>
          </a:p>
          <a:p>
            <a:pPr eaLnBrk="1" hangingPunct="1">
              <a:lnSpc>
                <a:spcPct val="105000"/>
              </a:lnSpc>
              <a:buSzPct val="90000"/>
              <a:buFont typeface="Wingdings" panose="05000000000000000000" pitchFamily="2" charset="2"/>
              <a:buChar char="l"/>
            </a:pPr>
            <a:r>
              <a:rPr lang="zh-CN" altLang="en-US">
                <a:solidFill>
                  <a:srgbClr val="FF0000"/>
                </a:solidFill>
                <a:latin typeface="宋体" panose="02010600030101010101" pitchFamily="2" charset="-122"/>
              </a:rPr>
              <a:t>用户需求</a:t>
            </a:r>
            <a:r>
              <a:rPr lang="en-US" altLang="zh-CN">
                <a:latin typeface="宋体" panose="02010600030101010101" pitchFamily="2" charset="-122"/>
              </a:rPr>
              <a:t>: </a:t>
            </a:r>
            <a:endParaRPr lang="en-US" altLang="zh-CN">
              <a:latin typeface="宋体" panose="02010600030101010101" pitchFamily="2" charset="-122"/>
            </a:endParaRPr>
          </a:p>
          <a:p>
            <a:pPr lvl="1" eaLnBrk="1" hangingPunct="1">
              <a:lnSpc>
                <a:spcPct val="105000"/>
              </a:lnSpc>
              <a:buSzPct val="90000"/>
              <a:buFont typeface="Wingdings" panose="05000000000000000000" pitchFamily="2" charset="2"/>
              <a:buChar char="l"/>
            </a:pPr>
            <a:r>
              <a:rPr lang="zh-CN" altLang="en-US">
                <a:latin typeface="宋体" panose="02010600030101010101" pitchFamily="2" charset="-122"/>
              </a:rPr>
              <a:t>文档描述了用户使用产品必须要完成的任务。</a:t>
            </a:r>
            <a:endParaRPr lang="en-US" altLang="zh-CN">
              <a:effectLst>
                <a:outerShdw blurRad="38100" dist="38100" dir="2700000" algn="tl">
                  <a:srgbClr val="C0C0C0"/>
                </a:outerShdw>
              </a:effectLst>
              <a:latin typeface="宋体" panose="02010600030101010101" pitchFamily="2" charset="-122"/>
            </a:endParaRPr>
          </a:p>
          <a:p>
            <a:pPr eaLnBrk="1" hangingPunct="1">
              <a:lnSpc>
                <a:spcPct val="105000"/>
              </a:lnSpc>
              <a:buSzPct val="90000"/>
              <a:buFont typeface="Wingdings" panose="05000000000000000000" pitchFamily="2" charset="2"/>
              <a:buChar char="l"/>
            </a:pPr>
            <a:r>
              <a:rPr lang="zh-CN" altLang="en-US">
                <a:solidFill>
                  <a:srgbClr val="FF0000"/>
                </a:solidFill>
                <a:latin typeface="宋体" panose="02010600030101010101" pitchFamily="2" charset="-122"/>
              </a:rPr>
              <a:t>功能需求</a:t>
            </a:r>
            <a:r>
              <a:rPr lang="en-US" altLang="zh-CN">
                <a:latin typeface="宋体" panose="02010600030101010101" pitchFamily="2" charset="-122"/>
              </a:rPr>
              <a:t>:</a:t>
            </a:r>
            <a:endParaRPr lang="en-US" altLang="zh-CN">
              <a:latin typeface="宋体" panose="02010600030101010101" pitchFamily="2" charset="-122"/>
            </a:endParaRPr>
          </a:p>
          <a:p>
            <a:pPr lvl="1" eaLnBrk="1" hangingPunct="1">
              <a:lnSpc>
                <a:spcPct val="105000"/>
              </a:lnSpc>
              <a:buSzPct val="90000"/>
              <a:buFont typeface="Wingdings" panose="05000000000000000000" pitchFamily="2" charset="2"/>
              <a:buChar char="l"/>
            </a:pPr>
            <a:r>
              <a:rPr lang="zh-CN" altLang="en-US">
                <a:latin typeface="宋体" panose="02010600030101010101" pitchFamily="2" charset="-122"/>
              </a:rPr>
              <a:t>定义了开发人员必须实现的软件功能，使得用户能完成他们的任务，从而满足了业务需求。</a:t>
            </a:r>
            <a:r>
              <a:rPr lang="zh-CN" altLang="en-US">
                <a:effectLst>
                  <a:outerShdw blurRad="38100" dist="38100" dir="2700000" algn="tl">
                    <a:srgbClr val="C0C0C0"/>
                  </a:outerShdw>
                </a:effectLst>
                <a:latin typeface="宋体" panose="02010600030101010101" pitchFamily="2" charset="-122"/>
              </a:rPr>
              <a:t> </a:t>
            </a:r>
            <a:endParaRPr lang="zh-CN" altLang="en-US">
              <a:effectLst>
                <a:outerShdw blurRad="38100" dist="38100" dir="2700000" algn="tl">
                  <a:srgbClr val="C0C0C0"/>
                </a:outerShdw>
              </a:effectLst>
              <a:latin typeface="宋体" panose="02010600030101010101" pitchFamily="2" charset="-122"/>
            </a:endParaRPr>
          </a:p>
          <a:p>
            <a:pPr eaLnBrk="1" hangingPunct="1">
              <a:lnSpc>
                <a:spcPct val="90000"/>
              </a:lnSpc>
            </a:pPr>
            <a:endParaRPr lang="en-US" altLang="zh-CN"/>
          </a:p>
          <a:p>
            <a:pPr eaLnBrk="1" hangingPunct="1"/>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a:t>4.7 </a:t>
            </a:r>
            <a:r>
              <a:rPr lang="zh-CN" altLang="en-US"/>
              <a:t>确认需求</a:t>
            </a:r>
            <a:endParaRPr lang="zh-CN" altLang="en-US"/>
          </a:p>
        </p:txBody>
      </p:sp>
      <p:sp>
        <p:nvSpPr>
          <p:cNvPr id="3" name="内容占位符 2"/>
          <p:cNvSpPr>
            <a:spLocks noGrp="1"/>
          </p:cNvSpPr>
          <p:nvPr>
            <p:ph idx="1"/>
          </p:nvPr>
        </p:nvSpPr>
        <p:spPr/>
        <p:txBody>
          <a:bodyPr/>
          <a:lstStyle/>
          <a:p>
            <a:r>
              <a:rPr lang="zh-CN" altLang="en-US" sz="2800"/>
              <a:t>模型元素创建后，需要检查一致性、是否有遗漏以及歧义性。</a:t>
            </a:r>
            <a:endParaRPr lang="en-US" altLang="zh-CN" sz="2800"/>
          </a:p>
          <a:p>
            <a:pPr lvl="1"/>
            <a:r>
              <a:rPr lang="zh-CN" altLang="en-US" sz="2400"/>
              <a:t>每项需求都和系统或产品的整体目标一致吗？</a:t>
            </a:r>
            <a:endParaRPr lang="en-US" altLang="zh-CN" sz="2400"/>
          </a:p>
          <a:p>
            <a:pPr lvl="1"/>
            <a:r>
              <a:rPr lang="zh-CN" altLang="en-US" sz="2400"/>
              <a:t>所有的需求都已经在相应的抽象层上说明了吗？</a:t>
            </a:r>
            <a:endParaRPr lang="en-US" altLang="zh-CN" sz="2400"/>
          </a:p>
          <a:p>
            <a:pPr lvl="1"/>
            <a:r>
              <a:rPr lang="zh-CN" altLang="en-US" sz="2400"/>
              <a:t>需求是真正必需的，还是另外加上去的，有可能不是系统目标所必需的特性吗？</a:t>
            </a:r>
            <a:endParaRPr lang="en-US" altLang="zh-CN" sz="2400"/>
          </a:p>
          <a:p>
            <a:pPr lvl="1"/>
            <a:r>
              <a:rPr lang="zh-CN" altLang="en-US" sz="2400"/>
              <a:t>每项需求都有界定且无歧义吗？</a:t>
            </a:r>
            <a:endParaRPr lang="en-US" altLang="zh-CN" sz="2400"/>
          </a:p>
          <a:p>
            <a:pPr lvl="1"/>
            <a:r>
              <a:rPr lang="zh-CN" altLang="en-US" sz="2400"/>
              <a:t>每项需求都有归属吗？</a:t>
            </a:r>
            <a:r>
              <a:rPr lang="en-US" altLang="zh-CN" sz="2400"/>
              <a:t>--</a:t>
            </a:r>
            <a:r>
              <a:rPr lang="zh-CN" altLang="en-US" sz="2400"/>
              <a:t>一个明确的人</a:t>
            </a:r>
            <a:endParaRPr lang="en-US" altLang="zh-CN" sz="2400"/>
          </a:p>
          <a:p>
            <a:pPr lvl="1"/>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en-US" altLang="zh-CN"/>
              <a:t>4.7 </a:t>
            </a:r>
            <a:r>
              <a:rPr lang="zh-CN" altLang="en-US"/>
              <a:t>确认需求</a:t>
            </a:r>
            <a:endParaRPr lang="zh-CN" altLang="en-US"/>
          </a:p>
        </p:txBody>
      </p:sp>
      <p:sp>
        <p:nvSpPr>
          <p:cNvPr id="3" name="内容占位符 2"/>
          <p:cNvSpPr>
            <a:spLocks noGrp="1"/>
          </p:cNvSpPr>
          <p:nvPr>
            <p:ph idx="1"/>
          </p:nvPr>
        </p:nvSpPr>
        <p:spPr/>
        <p:txBody>
          <a:bodyPr/>
          <a:lstStyle/>
          <a:p>
            <a:pPr lvl="1">
              <a:lnSpc>
                <a:spcPct val="100000"/>
              </a:lnSpc>
            </a:pPr>
            <a:r>
              <a:rPr lang="zh-CN" altLang="en-US" sz="2400"/>
              <a:t>有需求与其他需求冲突吗？</a:t>
            </a:r>
            <a:endParaRPr lang="en-US" altLang="zh-CN" sz="2400"/>
          </a:p>
          <a:p>
            <a:pPr lvl="1">
              <a:lnSpc>
                <a:spcPct val="100000"/>
              </a:lnSpc>
            </a:pPr>
            <a:r>
              <a:rPr lang="zh-CN" altLang="en-US" sz="2400"/>
              <a:t>在系统或产品所处的技术环境下每个需求都能够实现吗？</a:t>
            </a:r>
            <a:endParaRPr lang="en-US" altLang="zh-CN" sz="2400"/>
          </a:p>
          <a:p>
            <a:pPr lvl="1">
              <a:lnSpc>
                <a:spcPct val="100000"/>
              </a:lnSpc>
            </a:pPr>
            <a:r>
              <a:rPr lang="zh-CN" altLang="en-US" sz="2400"/>
              <a:t>一旦实现后，没想需求是可测试的吗？</a:t>
            </a:r>
            <a:endParaRPr lang="en-US" altLang="zh-CN" sz="2400"/>
          </a:p>
          <a:p>
            <a:pPr lvl="1">
              <a:lnSpc>
                <a:spcPct val="100000"/>
              </a:lnSpc>
            </a:pPr>
            <a:r>
              <a:rPr lang="zh-CN" altLang="en-US" sz="2400"/>
              <a:t>需求模型恰当地反映了将要构建系统的信息、功能和行为吗？</a:t>
            </a:r>
            <a:endParaRPr lang="en-US" altLang="zh-CN" sz="2400"/>
          </a:p>
          <a:p>
            <a:pPr lvl="1">
              <a:lnSpc>
                <a:spcPct val="100000"/>
              </a:lnSpc>
            </a:pPr>
            <a:r>
              <a:rPr lang="zh-CN" altLang="en-US" sz="2400"/>
              <a:t>需求模型是否已经使用合适的方式“分割”，能够逐步地揭示详细的信息系统吗？</a:t>
            </a:r>
            <a:endParaRPr lang="en-US" altLang="zh-CN" sz="2400"/>
          </a:p>
          <a:p>
            <a:pPr lvl="1">
              <a:lnSpc>
                <a:spcPct val="100000"/>
              </a:lnSpc>
            </a:pPr>
            <a:r>
              <a:rPr lang="zh-CN" altLang="en-US" sz="2400"/>
              <a:t>已经使用了需求模式简化需求模型吗？所有的模式都已经恰当地确认了吗？所有的模式都和客户的需求一致吗？</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eaLnBrk="1" hangingPunct="1"/>
            <a:r>
              <a:rPr lang="zh-CN" altLang="en-US"/>
              <a:t>作业</a:t>
            </a:r>
            <a:endParaRPr lang="zh-CN" altLang="en-US"/>
          </a:p>
        </p:txBody>
      </p:sp>
      <p:sp>
        <p:nvSpPr>
          <p:cNvPr id="77827" name="内容占位符 2"/>
          <p:cNvSpPr>
            <a:spLocks noGrp="1"/>
          </p:cNvSpPr>
          <p:nvPr>
            <p:ph idx="1"/>
          </p:nvPr>
        </p:nvSpPr>
        <p:spPr/>
        <p:txBody>
          <a:bodyPr/>
          <a:lstStyle/>
          <a:p>
            <a:pPr eaLnBrk="1" hangingPunct="1"/>
            <a:r>
              <a:rPr lang="en-US" altLang="zh-CN" dirty="0"/>
              <a:t>1 </a:t>
            </a:r>
            <a:r>
              <a:rPr lang="zh-CN" altLang="en-US" dirty="0"/>
              <a:t>为什么大量的软件开发人员没有足够重视需求工程？以前有没有什么情况让你可以跳过需求工程？</a:t>
            </a:r>
            <a:endParaRPr lang="en-US" altLang="zh-CN" dirty="0"/>
          </a:p>
          <a:p>
            <a:pPr eaLnBrk="1" hangingPunct="1"/>
            <a:r>
              <a:rPr lang="en-US" altLang="zh-CN" dirty="0"/>
              <a:t>2 </a:t>
            </a:r>
            <a:r>
              <a:rPr lang="zh-CN" altLang="en-US" dirty="0"/>
              <a:t>想出三个以上在需求起始阶段可以要问利益相关者的“与情景无关的问题”</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lang="en-US" altLang="zh-CN" sz="2400" dirty="0"/>
              <a:t>3.</a:t>
            </a:r>
            <a:r>
              <a:rPr lang="zh-CN" altLang="en-US" sz="2400" dirty="0"/>
              <a:t> 请画出数据流图</a:t>
            </a:r>
            <a:r>
              <a:rPr lang="en-US" altLang="zh-CN" sz="2400" dirty="0"/>
              <a:t>(DFD)</a:t>
            </a:r>
            <a:r>
              <a:rPr lang="zh-CN" altLang="en-US" sz="2400" dirty="0"/>
              <a:t>的</a:t>
            </a:r>
            <a:r>
              <a:rPr lang="en-US" altLang="zh-CN" sz="2400" dirty="0"/>
              <a:t>0</a:t>
            </a:r>
            <a:r>
              <a:rPr lang="zh-CN" altLang="en-US" sz="2400" dirty="0"/>
              <a:t>层和</a:t>
            </a:r>
            <a:r>
              <a:rPr lang="en-US" altLang="zh-CN" sz="2400" dirty="0"/>
              <a:t>1</a:t>
            </a:r>
            <a:r>
              <a:rPr lang="zh-CN" altLang="en-US" sz="2400" dirty="0"/>
              <a:t>层</a:t>
            </a:r>
            <a:r>
              <a:rPr lang="en-US" altLang="zh-CN" sz="2400" dirty="0"/>
              <a:t>:</a:t>
            </a:r>
            <a:endParaRPr lang="en-US" altLang="zh-CN" sz="2400" dirty="0"/>
          </a:p>
          <a:p>
            <a:pPr lvl="1">
              <a:buFont typeface="Wingdings" panose="05000000000000000000" pitchFamily="2" charset="2"/>
              <a:buChar char="l"/>
            </a:pPr>
            <a:r>
              <a:rPr lang="zh-CN" altLang="en-US" sz="2400" dirty="0"/>
              <a:t>银行计算机储蓄系统由操作员将用户填写的存款单或取款单输入系统（称为事物输入），系统分析事物的种类并做出响应。如果是取款，系统计算利息并且打印出利息清单；如果是存款，系统记录存款人的姓名、地址、存款类型、存款日期、利率等信息，并打印出存款单给储户。</a:t>
            </a:r>
            <a:endParaRPr lang="zh-CN" altLang="en-US" sz="2400"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endParaRPr lang="zh-CN" altLang="en-US"/>
          </a:p>
        </p:txBody>
      </p:sp>
      <p:sp>
        <p:nvSpPr>
          <p:cNvPr id="14339" name="内容占位符 2"/>
          <p:cNvSpPr>
            <a:spLocks noGrp="1"/>
          </p:cNvSpPr>
          <p:nvPr>
            <p:ph idx="1"/>
          </p:nvPr>
        </p:nvSpPr>
        <p:spPr/>
        <p:txBody>
          <a:bodyPr/>
          <a:lstStyle/>
          <a:p>
            <a:pPr eaLnBrk="1" hangingPunct="1"/>
            <a:endParaRPr lang="zh-CN" altLang="en-US"/>
          </a:p>
        </p:txBody>
      </p:sp>
      <p:sp>
        <p:nvSpPr>
          <p:cNvPr id="1434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400"/>
              <a:t>软件学院  软件工程导论</a:t>
            </a:r>
            <a:endParaRPr lang="en-US" altLang="zh-CN" sz="1400"/>
          </a:p>
        </p:txBody>
      </p:sp>
      <p:pic>
        <p:nvPicPr>
          <p:cNvPr id="1434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3"/>
          <p:cNvSpPr txBox="1">
            <a:spLocks noChangeArrowheads="1"/>
          </p:cNvSpPr>
          <p:nvPr/>
        </p:nvSpPr>
        <p:spPr bwMode="white">
          <a:xfrm>
            <a:off x="3348038" y="476250"/>
            <a:ext cx="5554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rgbClr val="356009"/>
                </a:solidFill>
              </a:rPr>
              <a:t>需求的层次</a:t>
            </a:r>
            <a:endParaRPr lang="zh-CN" altLang="en-US" sz="3600" b="1">
              <a:solidFill>
                <a:srgbClr val="356009"/>
              </a:solidFill>
            </a:endParaRPr>
          </a:p>
        </p:txBody>
      </p:sp>
    </p:spTree>
  </p:cSld>
  <p:clrMapOvr>
    <a:masterClrMapping/>
  </p:clrMapOvr>
</p:sld>
</file>

<file path=ppt/tags/tag1.xml><?xml version="1.0" encoding="utf-8"?>
<p:tagLst xmlns:p="http://schemas.openxmlformats.org/presentationml/2006/main">
  <p:tag name="commondata" val="eyJoZGlkIjoiNGRkNTg0Njc1MDJmYmFmOWEwMmEwNjk2NzgwZjA0ZTAifQ=="/>
</p:tagLst>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0</TotalTime>
  <Words>6362</Words>
  <Application>WPS 演示</Application>
  <PresentationFormat>全屏显示(4:3)</PresentationFormat>
  <Paragraphs>565</Paragraphs>
  <Slides>83</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95" baseType="lpstr">
      <vt:lpstr>Arial</vt:lpstr>
      <vt:lpstr>宋体</vt:lpstr>
      <vt:lpstr>Wingdings</vt:lpstr>
      <vt:lpstr>华文新魏</vt:lpstr>
      <vt:lpstr>黑体</vt:lpstr>
      <vt:lpstr>Calibri</vt:lpstr>
      <vt:lpstr>微软雅黑</vt:lpstr>
      <vt:lpstr>Arial Unicode MS</vt:lpstr>
      <vt:lpstr>Arial Narrow</vt:lpstr>
      <vt:lpstr>Times New Roman</vt:lpstr>
      <vt:lpstr>软件工程模板</vt:lpstr>
      <vt:lpstr>PBrush</vt:lpstr>
      <vt:lpstr>第四章 理解需求</vt:lpstr>
      <vt:lpstr>问题……</vt:lpstr>
      <vt:lpstr>为什么需求工程非常困难？</vt:lpstr>
      <vt:lpstr>PowerPoint 演示文稿</vt:lpstr>
      <vt:lpstr>主要内容</vt:lpstr>
      <vt:lpstr>4.1 需求工程</vt:lpstr>
      <vt:lpstr>软件需求</vt:lpstr>
      <vt:lpstr>需求分析的三个层次</vt:lpstr>
      <vt:lpstr>PowerPoint 演示文稿</vt:lpstr>
      <vt:lpstr>4.1 需求工程</vt:lpstr>
      <vt:lpstr>PowerPoint 演示文稿</vt:lpstr>
      <vt:lpstr>4.1 需求工程</vt:lpstr>
      <vt:lpstr>4.1 需求工程</vt:lpstr>
      <vt:lpstr>4.1 需求工程</vt:lpstr>
      <vt:lpstr>4.1 需求工程</vt:lpstr>
      <vt:lpstr>4.1 需求工程</vt:lpstr>
      <vt:lpstr>4.1 需求工程</vt:lpstr>
      <vt:lpstr>4.1 需求工程</vt:lpstr>
      <vt:lpstr>4.1 需求工程</vt:lpstr>
      <vt:lpstr>4.2 建立根基</vt:lpstr>
      <vt:lpstr>4.2 建立根基</vt:lpstr>
      <vt:lpstr>4.2 建立根基</vt:lpstr>
      <vt:lpstr>4.2 建立根基</vt:lpstr>
      <vt:lpstr>4.2 建立根基</vt:lpstr>
      <vt:lpstr>4.2 建立根基</vt:lpstr>
      <vt:lpstr>4.2 建立根基</vt:lpstr>
      <vt:lpstr>沟通的原则</vt:lpstr>
      <vt:lpstr>4.2 建立根基</vt:lpstr>
      <vt:lpstr>PowerPoint 演示文稿</vt:lpstr>
      <vt:lpstr>PowerPoint 演示文稿</vt:lpstr>
      <vt:lpstr>PowerPoint 演示文稿</vt:lpstr>
      <vt:lpstr>4.2 建立根基</vt:lpstr>
      <vt:lpstr>与用户沟通需求的方法</vt:lpstr>
      <vt:lpstr> 数据流图</vt:lpstr>
      <vt:lpstr>数据流图的符号</vt:lpstr>
      <vt:lpstr>分层的数据流图</vt:lpstr>
      <vt:lpstr>数据流图</vt:lpstr>
      <vt:lpstr>如何画数据流图？</vt:lpstr>
      <vt:lpstr>PowerPoint 演示文稿</vt:lpstr>
      <vt:lpstr>PowerPoint 演示文稿</vt:lpstr>
      <vt:lpstr>PowerPoint 演示文稿</vt:lpstr>
      <vt:lpstr>PowerPoint 演示文稿</vt:lpstr>
      <vt:lpstr>数据流图注意事项</vt:lpstr>
      <vt:lpstr>数据流图注意事项</vt:lpstr>
      <vt:lpstr>数据流图注意事项</vt:lpstr>
      <vt:lpstr>数据流图注意事项</vt:lpstr>
      <vt:lpstr>数据流图的用途</vt:lpstr>
      <vt:lpstr>4.2 建立根基</vt:lpstr>
      <vt:lpstr>4.2 建立根基</vt:lpstr>
      <vt:lpstr>4.2 建立根基</vt:lpstr>
      <vt:lpstr>4.2 建立根基</vt:lpstr>
      <vt:lpstr>4.2 建立根基</vt:lpstr>
      <vt:lpstr>与用户沟通需求的方法</vt:lpstr>
      <vt:lpstr>与用户沟通需求的方法</vt:lpstr>
      <vt:lpstr>4.2 建立根基</vt:lpstr>
      <vt:lpstr>4.2 建立根基</vt:lpstr>
      <vt:lpstr>4.2 建立根基</vt:lpstr>
      <vt:lpstr>PowerPoint 演示文稿</vt:lpstr>
      <vt:lpstr>PowerPoint 演示文稿</vt:lpstr>
      <vt:lpstr>4.2 建立根基</vt:lpstr>
      <vt:lpstr>4.2 建立根基</vt:lpstr>
      <vt:lpstr>4.2 建立根基</vt:lpstr>
      <vt:lpstr>4.2 建立根基</vt:lpstr>
      <vt:lpstr>4.3 开发用例</vt:lpstr>
      <vt:lpstr>4.3 开发用例（续）</vt:lpstr>
      <vt:lpstr>4.3 开发用例（续）</vt:lpstr>
      <vt:lpstr>4.3 开发用例（续）</vt:lpstr>
      <vt:lpstr>4.3 开发用例（续）</vt:lpstr>
      <vt:lpstr>PowerPoint 演示文稿</vt:lpstr>
      <vt:lpstr>PowerPoint 演示文稿</vt:lpstr>
      <vt:lpstr>4.3 开发用例</vt:lpstr>
      <vt:lpstr>PowerPoint 演示文稿</vt:lpstr>
      <vt:lpstr>PowerPoint 演示文稿</vt:lpstr>
      <vt:lpstr>PowerPoint 演示文稿</vt:lpstr>
      <vt:lpstr>PowerPoint 演示文稿</vt:lpstr>
      <vt:lpstr>4.5 构建需求模型</vt:lpstr>
      <vt:lpstr>需求模型的元素	</vt:lpstr>
      <vt:lpstr>需求模型的元素	</vt:lpstr>
      <vt:lpstr>4.6 协商需求</vt:lpstr>
      <vt:lpstr>4.7 确认需求</vt:lpstr>
      <vt:lpstr>4.7 确认需求</vt:lpstr>
      <vt:lpstr>作业</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需求工程</dc:title>
  <dc:creator>User</dc:creator>
  <cp:lastModifiedBy>青衣</cp:lastModifiedBy>
  <cp:revision>125</cp:revision>
  <dcterms:created xsi:type="dcterms:W3CDTF">2010-09-17T08:12:00Z</dcterms:created>
  <dcterms:modified xsi:type="dcterms:W3CDTF">2023-11-07T12:11:01Z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61348C030DBE462687214D856269B0AA_12</vt:lpwstr>
  </property>
  <property fmtid="{D5CDD505-2E9C-101B-9397-08002B2CF9AE}" pid="3" name="KSOProductBuildVer">
    <vt:lpwstr>2052-12.1.0.15712</vt:lpwstr>
  </property>
</Properties>
</file>