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27651" name="Rectangle 3"/>
          <p:cNvSpPr/>
          <p:nvPr>
            <p:ph type="body" idx="1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封面页（背景蓝jpg、云朵png、云朵和文字有动画）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TextEdit="1"/>
          </p:cNvSpPr>
          <p:nvPr>
            <p:ph type="sldImg"/>
          </p:nvPr>
        </p:nvSpPr>
        <p:spPr>
          <a:xfrm>
            <a:off x="407988" y="752475"/>
            <a:ext cx="5854700" cy="3294063"/>
          </a:xfrm>
        </p:spPr>
      </p:sp>
      <p:sp>
        <p:nvSpPr>
          <p:cNvPr id="33795" name="Rectangle 3"/>
          <p:cNvSpPr/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内容页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1747" name="Rectangle 3"/>
          <p:cNvSpPr/>
          <p:nvPr>
            <p:ph type="body" idx="1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过渡页上下页进度条图标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29699" name="Rectangle 3"/>
          <p:cNvSpPr/>
          <p:nvPr>
            <p:ph type="body" idx="1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目录页，浅灰色的没有链接页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TextEdit="1"/>
          </p:cNvSpPr>
          <p:nvPr>
            <p:ph type="sldImg"/>
          </p:nvPr>
        </p:nvSpPr>
        <p:spPr>
          <a:xfrm>
            <a:off x="407988" y="752475"/>
            <a:ext cx="5854700" cy="3294063"/>
          </a:xfrm>
        </p:spPr>
      </p:sp>
      <p:sp>
        <p:nvSpPr>
          <p:cNvPr id="33795" name="Rectangle 3"/>
          <p:cNvSpPr/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内容页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1747" name="Rectangle 3"/>
          <p:cNvSpPr/>
          <p:nvPr>
            <p:ph type="body" idx="1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过渡页上下页进度条图标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1747" name="Rectangle 3"/>
          <p:cNvSpPr/>
          <p:nvPr>
            <p:ph type="body" idx="1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过渡页上下页进度条图标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TextEdit="1"/>
          </p:cNvSpPr>
          <p:nvPr>
            <p:ph type="sldImg"/>
          </p:nvPr>
        </p:nvSpPr>
        <p:spPr>
          <a:xfrm>
            <a:off x="407988" y="752475"/>
            <a:ext cx="5854700" cy="3294063"/>
          </a:xfrm>
        </p:spPr>
      </p:sp>
      <p:sp>
        <p:nvSpPr>
          <p:cNvPr id="33795" name="Rectangle 3"/>
          <p:cNvSpPr/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内容页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TextEdit="1"/>
          </p:cNvSpPr>
          <p:nvPr>
            <p:ph type="sldImg"/>
          </p:nvPr>
        </p:nvSpPr>
        <p:spPr>
          <a:xfrm>
            <a:off x="407988" y="752475"/>
            <a:ext cx="5854700" cy="3294063"/>
          </a:xfrm>
        </p:spPr>
      </p:sp>
      <p:sp>
        <p:nvSpPr>
          <p:cNvPr id="33795" name="Rectangle 3"/>
          <p:cNvSpPr/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内容页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TextEdit="1"/>
          </p:cNvSpPr>
          <p:nvPr>
            <p:ph type="sldImg"/>
          </p:nvPr>
        </p:nvSpPr>
        <p:spPr>
          <a:xfrm>
            <a:off x="407988" y="752475"/>
            <a:ext cx="5854700" cy="3294063"/>
          </a:xfrm>
        </p:spPr>
      </p:sp>
      <p:sp>
        <p:nvSpPr>
          <p:cNvPr id="33795" name="Rectangle 3"/>
          <p:cNvSpPr/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内容页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TextEdit="1"/>
          </p:cNvSpPr>
          <p:nvPr>
            <p:ph type="sldImg"/>
          </p:nvPr>
        </p:nvSpPr>
        <p:spPr>
          <a:xfrm>
            <a:off x="407988" y="752475"/>
            <a:ext cx="5854700" cy="3294063"/>
          </a:xfrm>
        </p:spPr>
      </p:sp>
      <p:sp>
        <p:nvSpPr>
          <p:cNvPr id="33795" name="Rectangle 3"/>
          <p:cNvSpPr/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内容页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4014F8-5CBF-4ADA-8A15-C4B56619FB3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0ABAA-D6D9-4B79-BF04-B69AE62CEB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4014F8-5CBF-4ADA-8A15-C4B56619FB3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0ABAA-D6D9-4B79-BF04-B69AE62CEB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4014F8-5CBF-4ADA-8A15-C4B56619FB3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0ABAA-D6D9-4B79-BF04-B69AE62CEB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4014F8-5CBF-4ADA-8A15-C4B56619FB3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0ABAA-D6D9-4B79-BF04-B69AE62CEB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4014F8-5CBF-4ADA-8A15-C4B56619FB3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0ABAA-D6D9-4B79-BF04-B69AE62CEB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4014F8-5CBF-4ADA-8A15-C4B56619FB3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0ABAA-D6D9-4B79-BF04-B69AE62CEB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4014F8-5CBF-4ADA-8A15-C4B56619FB3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0ABAA-D6D9-4B79-BF04-B69AE62CEB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4014F8-5CBF-4ADA-8A15-C4B56619FB3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0ABAA-D6D9-4B79-BF04-B69AE62CEB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4014F8-5CBF-4ADA-8A15-C4B56619FB3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0ABAA-D6D9-4B79-BF04-B69AE62CEB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4014F8-5CBF-4ADA-8A15-C4B56619FB3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0ABAA-D6D9-4B79-BF04-B69AE62CEB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4014F8-5CBF-4ADA-8A15-C4B56619FB3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0ABAA-D6D9-4B79-BF04-B69AE62CEB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Click to edit Master title style</a:t>
            </a:r>
            <a:endParaRPr lang="zh-CN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Click to edit Master text styles</a:t>
            </a:r>
            <a:endParaRPr lang="zh-CN" altLang="zh-CN" dirty="0"/>
          </a:p>
          <a:p>
            <a:pPr lvl="1"/>
            <a:r>
              <a:rPr lang="zh-CN" altLang="zh-CN" dirty="0"/>
              <a:t>Second level</a:t>
            </a:r>
            <a:endParaRPr lang="zh-CN" altLang="zh-CN" dirty="0"/>
          </a:p>
          <a:p>
            <a:pPr lvl="2"/>
            <a:r>
              <a:rPr lang="zh-CN" altLang="zh-CN" dirty="0"/>
              <a:t>Third level</a:t>
            </a:r>
            <a:endParaRPr lang="zh-CN" altLang="zh-CN" dirty="0"/>
          </a:p>
          <a:p>
            <a:pPr lvl="3"/>
            <a:r>
              <a:rPr lang="zh-CN" altLang="zh-CN" dirty="0"/>
              <a:t>Fourth level</a:t>
            </a:r>
            <a:endParaRPr lang="zh-CN" altLang="zh-CN" dirty="0"/>
          </a:p>
          <a:p>
            <a:pPr lvl="4"/>
            <a:r>
              <a:rPr lang="zh-CN" altLang="zh-CN" dirty="0"/>
              <a:t>Fifth level</a:t>
            </a:r>
            <a:endParaRPr lang="zh-CN" altLang="zh-CN" dirty="0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4014F8-5CBF-4ADA-8A15-C4B56619FB3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0ABAA-D6D9-4B79-BF04-B69AE62CEB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notesSlide" Target="../notesSlides/notesSlide1.xml"/><Relationship Id="rId2" Type="http://schemas.openxmlformats.org/officeDocument/2006/relationships/hyperlink" Target="http://www.1ppt.com/hangye/" TargetMode="Externa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.png"/><Relationship Id="rId17" Type="http://schemas.openxmlformats.org/officeDocument/2006/relationships/image" Target="../media/image2.png"/><Relationship Id="rId16" Type="http://schemas.openxmlformats.org/officeDocument/2006/relationships/image" Target="../media/image1.jpe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tags" Target="../tags/tag3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png"/><Relationship Id="rId7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tags" Target="../tags/tag5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0.xml"/><Relationship Id="rId4" Type="http://schemas.openxmlformats.org/officeDocument/2006/relationships/image" Target="../media/image11.png"/><Relationship Id="rId3" Type="http://schemas.openxmlformats.org/officeDocument/2006/relationships/tags" Target="../tags/tag9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矩形 8"/>
          <p:cNvSpPr/>
          <p:nvPr/>
        </p:nvSpPr>
        <p:spPr>
          <a:xfrm>
            <a:off x="250825" y="2366963"/>
            <a:ext cx="649288" cy="1444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" dirty="0">
                <a:solidFill>
                  <a:srgbClr val="4A452A"/>
                </a:solidFill>
              </a:rPr>
              <a:t>PPT</a:t>
            </a:r>
            <a:r>
              <a:rPr lang="zh-CN" altLang="en-US" sz="100" dirty="0">
                <a:solidFill>
                  <a:srgbClr val="4A452A"/>
                </a:solidFill>
              </a:rPr>
              <a:t>模板下载：</a:t>
            </a:r>
            <a:r>
              <a:rPr lang="en-US" altLang="zh-CN" sz="100" dirty="0">
                <a:solidFill>
                  <a:srgbClr val="4A452A"/>
                </a:solidFill>
                <a:hlinkClick r:id="rId1"/>
              </a:rPr>
              <a:t>www.1ppt.com/moban/</a:t>
            </a:r>
            <a:r>
              <a:rPr lang="en-US" altLang="zh-CN" sz="100" dirty="0">
                <a:solidFill>
                  <a:srgbClr val="4A452A"/>
                </a:solidFill>
              </a:rPr>
              <a:t>     </a:t>
            </a:r>
            <a:r>
              <a:rPr lang="zh-CN" altLang="en-US" sz="100" dirty="0">
                <a:solidFill>
                  <a:srgbClr val="4A452A"/>
                </a:solidFill>
              </a:rPr>
              <a:t>行业</a:t>
            </a:r>
            <a:r>
              <a:rPr lang="en-US" altLang="zh-CN" sz="100" dirty="0">
                <a:solidFill>
                  <a:srgbClr val="4A452A"/>
                </a:solidFill>
              </a:rPr>
              <a:t>PPT</a:t>
            </a:r>
            <a:r>
              <a:rPr lang="zh-CN" altLang="en-US" sz="100" dirty="0">
                <a:solidFill>
                  <a:srgbClr val="4A452A"/>
                </a:solidFill>
              </a:rPr>
              <a:t>模板：</a:t>
            </a:r>
            <a:r>
              <a:rPr lang="en-US" altLang="zh-CN" sz="100" dirty="0">
                <a:solidFill>
                  <a:srgbClr val="4A452A"/>
                </a:solidFill>
                <a:hlinkClick r:id="rId2"/>
              </a:rPr>
              <a:t>www.1ppt.com/hangye/</a:t>
            </a:r>
            <a:r>
              <a:rPr lang="en-US" altLang="zh-CN" sz="100" dirty="0">
                <a:solidFill>
                  <a:srgbClr val="4A452A"/>
                </a:solidFill>
              </a:rPr>
              <a:t> </a:t>
            </a:r>
            <a:endParaRPr lang="en-US" altLang="zh-CN" sz="100" dirty="0">
              <a:solidFill>
                <a:srgbClr val="4A452A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0" dirty="0">
                <a:solidFill>
                  <a:srgbClr val="4A452A"/>
                </a:solidFill>
              </a:rPr>
              <a:t>节日</a:t>
            </a:r>
            <a:r>
              <a:rPr lang="en-US" altLang="zh-CN" sz="100" dirty="0">
                <a:solidFill>
                  <a:srgbClr val="4A452A"/>
                </a:solidFill>
              </a:rPr>
              <a:t>PPT</a:t>
            </a:r>
            <a:r>
              <a:rPr lang="zh-CN" altLang="en-US" sz="100" dirty="0">
                <a:solidFill>
                  <a:srgbClr val="4A452A"/>
                </a:solidFill>
              </a:rPr>
              <a:t>模板：</a:t>
            </a:r>
            <a:r>
              <a:rPr lang="en-US" altLang="zh-CN" sz="100" dirty="0">
                <a:solidFill>
                  <a:srgbClr val="4A452A"/>
                </a:solidFill>
                <a:hlinkClick r:id="rId3"/>
              </a:rPr>
              <a:t>www.1ppt.com/jieri/</a:t>
            </a:r>
            <a:r>
              <a:rPr lang="en-US" altLang="zh-CN" sz="100" dirty="0">
                <a:solidFill>
                  <a:srgbClr val="4A452A"/>
                </a:solidFill>
              </a:rPr>
              <a:t>           PPT</a:t>
            </a:r>
            <a:r>
              <a:rPr lang="zh-CN" altLang="en-US" sz="100" dirty="0">
                <a:solidFill>
                  <a:srgbClr val="4A452A"/>
                </a:solidFill>
              </a:rPr>
              <a:t>素材下载：</a:t>
            </a:r>
            <a:r>
              <a:rPr lang="en-US" altLang="zh-CN" sz="100" dirty="0">
                <a:solidFill>
                  <a:srgbClr val="4A452A"/>
                </a:solidFill>
                <a:hlinkClick r:id="rId4"/>
              </a:rPr>
              <a:t>www.1ppt.com/sucai/</a:t>
            </a:r>
            <a:endParaRPr lang="en-US" altLang="zh-CN" sz="100" dirty="0">
              <a:solidFill>
                <a:srgbClr val="4A452A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" dirty="0">
                <a:solidFill>
                  <a:srgbClr val="4A452A"/>
                </a:solidFill>
              </a:rPr>
              <a:t>PPT</a:t>
            </a:r>
            <a:r>
              <a:rPr lang="zh-CN" altLang="en-US" sz="100" dirty="0">
                <a:solidFill>
                  <a:srgbClr val="4A452A"/>
                </a:solidFill>
              </a:rPr>
              <a:t>背景图片：</a:t>
            </a:r>
            <a:r>
              <a:rPr lang="en-US" altLang="zh-CN" sz="100" dirty="0">
                <a:solidFill>
                  <a:srgbClr val="4A452A"/>
                </a:solidFill>
                <a:hlinkClick r:id="rId5"/>
              </a:rPr>
              <a:t>www.1ppt.com/beijing/</a:t>
            </a:r>
            <a:r>
              <a:rPr lang="en-US" altLang="zh-CN" sz="100" dirty="0">
                <a:solidFill>
                  <a:srgbClr val="4A452A"/>
                </a:solidFill>
              </a:rPr>
              <a:t>      PPT</a:t>
            </a:r>
            <a:r>
              <a:rPr lang="zh-CN" altLang="en-US" sz="100" dirty="0">
                <a:solidFill>
                  <a:srgbClr val="4A452A"/>
                </a:solidFill>
              </a:rPr>
              <a:t>图表下载：</a:t>
            </a:r>
            <a:r>
              <a:rPr lang="en-US" altLang="zh-CN" sz="100" dirty="0">
                <a:solidFill>
                  <a:srgbClr val="4A452A"/>
                </a:solidFill>
                <a:hlinkClick r:id="rId6"/>
              </a:rPr>
              <a:t>www.1ppt.com/tubiao/</a:t>
            </a:r>
            <a:r>
              <a:rPr lang="en-US" altLang="zh-CN" sz="100" dirty="0">
                <a:solidFill>
                  <a:srgbClr val="4A452A"/>
                </a:solidFill>
              </a:rPr>
              <a:t>      </a:t>
            </a:r>
            <a:endParaRPr lang="en-US" altLang="zh-CN" sz="100" dirty="0">
              <a:solidFill>
                <a:srgbClr val="4A452A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0" dirty="0">
                <a:solidFill>
                  <a:srgbClr val="4A452A"/>
                </a:solidFill>
              </a:rPr>
              <a:t>优秀</a:t>
            </a:r>
            <a:r>
              <a:rPr lang="en-US" altLang="zh-CN" sz="100" dirty="0">
                <a:solidFill>
                  <a:srgbClr val="4A452A"/>
                </a:solidFill>
              </a:rPr>
              <a:t>PPT</a:t>
            </a:r>
            <a:r>
              <a:rPr lang="zh-CN" altLang="en-US" sz="100" dirty="0">
                <a:solidFill>
                  <a:srgbClr val="4A452A"/>
                </a:solidFill>
              </a:rPr>
              <a:t>下载：</a:t>
            </a:r>
            <a:r>
              <a:rPr lang="en-US" altLang="zh-CN" sz="100" dirty="0">
                <a:solidFill>
                  <a:srgbClr val="4A452A"/>
                </a:solidFill>
                <a:hlinkClick r:id="rId7"/>
              </a:rPr>
              <a:t>www.1ppt.com/xiazai/</a:t>
            </a:r>
            <a:r>
              <a:rPr lang="en-US" altLang="zh-CN" sz="100" dirty="0">
                <a:solidFill>
                  <a:srgbClr val="4A452A"/>
                </a:solidFill>
              </a:rPr>
              <a:t>        PPT</a:t>
            </a:r>
            <a:r>
              <a:rPr lang="zh-CN" altLang="en-US" sz="100" dirty="0">
                <a:solidFill>
                  <a:srgbClr val="4A452A"/>
                </a:solidFill>
              </a:rPr>
              <a:t>教程： </a:t>
            </a:r>
            <a:r>
              <a:rPr lang="en-US" altLang="zh-CN" sz="100" dirty="0">
                <a:solidFill>
                  <a:srgbClr val="4A452A"/>
                </a:solidFill>
                <a:hlinkClick r:id="rId8"/>
              </a:rPr>
              <a:t>www.1ppt.com/powerpoint/</a:t>
            </a:r>
            <a:r>
              <a:rPr lang="en-US" altLang="zh-CN" sz="100" dirty="0">
                <a:solidFill>
                  <a:srgbClr val="4A452A"/>
                </a:solidFill>
              </a:rPr>
              <a:t>      </a:t>
            </a:r>
            <a:endParaRPr lang="en-US" altLang="zh-CN" sz="100" dirty="0">
              <a:solidFill>
                <a:srgbClr val="4A452A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" dirty="0">
                <a:solidFill>
                  <a:srgbClr val="4A452A"/>
                </a:solidFill>
              </a:rPr>
              <a:t>Word</a:t>
            </a:r>
            <a:r>
              <a:rPr lang="zh-CN" altLang="en-US" sz="100" dirty="0">
                <a:solidFill>
                  <a:srgbClr val="4A452A"/>
                </a:solidFill>
              </a:rPr>
              <a:t>教程： </a:t>
            </a:r>
            <a:r>
              <a:rPr lang="en-US" altLang="zh-CN" sz="100" dirty="0">
                <a:solidFill>
                  <a:srgbClr val="4A452A"/>
                </a:solidFill>
                <a:hlinkClick r:id="rId9"/>
              </a:rPr>
              <a:t>www.1ppt.com/word/</a:t>
            </a:r>
            <a:r>
              <a:rPr lang="en-US" altLang="zh-CN" sz="100" dirty="0">
                <a:solidFill>
                  <a:srgbClr val="4A452A"/>
                </a:solidFill>
              </a:rPr>
              <a:t>              Excel</a:t>
            </a:r>
            <a:r>
              <a:rPr lang="zh-CN" altLang="en-US" sz="100" dirty="0">
                <a:solidFill>
                  <a:srgbClr val="4A452A"/>
                </a:solidFill>
              </a:rPr>
              <a:t>教程：</a:t>
            </a:r>
            <a:r>
              <a:rPr lang="en-US" altLang="zh-CN" sz="100" dirty="0">
                <a:solidFill>
                  <a:srgbClr val="4A452A"/>
                </a:solidFill>
                <a:hlinkClick r:id="rId10"/>
              </a:rPr>
              <a:t>www.1ppt.com/excel/</a:t>
            </a:r>
            <a:r>
              <a:rPr lang="en-US" altLang="zh-CN" sz="100" dirty="0">
                <a:solidFill>
                  <a:srgbClr val="4A452A"/>
                </a:solidFill>
              </a:rPr>
              <a:t>  </a:t>
            </a:r>
            <a:endParaRPr lang="en-US" altLang="zh-CN" sz="100" dirty="0">
              <a:solidFill>
                <a:srgbClr val="4A452A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0" dirty="0">
                <a:solidFill>
                  <a:srgbClr val="4A452A"/>
                </a:solidFill>
              </a:rPr>
              <a:t>资料下载：</a:t>
            </a:r>
            <a:r>
              <a:rPr lang="en-US" altLang="zh-CN" sz="100" dirty="0">
                <a:solidFill>
                  <a:srgbClr val="4A452A"/>
                </a:solidFill>
                <a:hlinkClick r:id="rId11"/>
              </a:rPr>
              <a:t>www.1ppt.com/ziliao/</a:t>
            </a:r>
            <a:r>
              <a:rPr lang="en-US" altLang="zh-CN" sz="100" dirty="0">
                <a:solidFill>
                  <a:srgbClr val="4A452A"/>
                </a:solidFill>
              </a:rPr>
              <a:t>                PPT</a:t>
            </a:r>
            <a:r>
              <a:rPr lang="zh-CN" altLang="en-US" sz="100" dirty="0">
                <a:solidFill>
                  <a:srgbClr val="4A452A"/>
                </a:solidFill>
              </a:rPr>
              <a:t>课件下载：</a:t>
            </a:r>
            <a:r>
              <a:rPr lang="en-US" altLang="zh-CN" sz="100" dirty="0">
                <a:solidFill>
                  <a:srgbClr val="4A452A"/>
                </a:solidFill>
                <a:hlinkClick r:id="rId12"/>
              </a:rPr>
              <a:t>www.1ppt.com/kejian/</a:t>
            </a:r>
            <a:r>
              <a:rPr lang="en-US" altLang="zh-CN" sz="100" dirty="0">
                <a:solidFill>
                  <a:srgbClr val="4A452A"/>
                </a:solidFill>
              </a:rPr>
              <a:t> </a:t>
            </a:r>
            <a:endParaRPr lang="en-US" altLang="zh-CN" sz="100" dirty="0">
              <a:solidFill>
                <a:srgbClr val="4A452A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0" dirty="0">
                <a:solidFill>
                  <a:srgbClr val="4A452A"/>
                </a:solidFill>
              </a:rPr>
              <a:t>范文下载：</a:t>
            </a:r>
            <a:r>
              <a:rPr lang="en-US" altLang="zh-CN" sz="100" dirty="0">
                <a:solidFill>
                  <a:srgbClr val="4A452A"/>
                </a:solidFill>
                <a:hlinkClick r:id="rId13"/>
              </a:rPr>
              <a:t>www.1ppt.com/fanwen/</a:t>
            </a:r>
            <a:r>
              <a:rPr lang="en-US" altLang="zh-CN" sz="100" dirty="0">
                <a:solidFill>
                  <a:srgbClr val="4A452A"/>
                </a:solidFill>
              </a:rPr>
              <a:t>             </a:t>
            </a:r>
            <a:r>
              <a:rPr lang="zh-CN" altLang="en-US" sz="100" dirty="0">
                <a:solidFill>
                  <a:srgbClr val="4A452A"/>
                </a:solidFill>
              </a:rPr>
              <a:t>试卷下载：</a:t>
            </a:r>
            <a:r>
              <a:rPr lang="en-US" altLang="zh-CN" sz="100" dirty="0">
                <a:solidFill>
                  <a:srgbClr val="4A452A"/>
                </a:solidFill>
                <a:hlinkClick r:id="rId14"/>
              </a:rPr>
              <a:t>www.1ppt.com/shiti/</a:t>
            </a:r>
            <a:r>
              <a:rPr lang="en-US" altLang="zh-CN" sz="100" dirty="0">
                <a:solidFill>
                  <a:srgbClr val="4A452A"/>
                </a:solidFill>
              </a:rPr>
              <a:t>  </a:t>
            </a:r>
            <a:endParaRPr lang="en-US" altLang="zh-CN" sz="100" dirty="0">
              <a:solidFill>
                <a:srgbClr val="4A452A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00" dirty="0">
                <a:solidFill>
                  <a:srgbClr val="4A452A"/>
                </a:solidFill>
              </a:rPr>
              <a:t>教案下载：</a:t>
            </a:r>
            <a:r>
              <a:rPr lang="en-US" altLang="zh-CN" sz="100" dirty="0">
                <a:solidFill>
                  <a:srgbClr val="4A452A"/>
                </a:solidFill>
                <a:hlinkClick r:id="rId15"/>
              </a:rPr>
              <a:t>www.1ppt.com/jiaoan/</a:t>
            </a:r>
            <a:r>
              <a:rPr lang="en-US" altLang="zh-CN" sz="100" dirty="0">
                <a:solidFill>
                  <a:srgbClr val="4A452A"/>
                </a:solidFill>
              </a:rPr>
              <a:t>  </a:t>
            </a:r>
            <a:endParaRPr lang="en-US" altLang="zh-CN" sz="100" dirty="0">
              <a:solidFill>
                <a:srgbClr val="4A452A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" dirty="0">
                <a:solidFill>
                  <a:srgbClr val="4A452A"/>
                </a:solidFill>
              </a:rPr>
              <a:t>  </a:t>
            </a:r>
            <a:endParaRPr lang="zh-CN" altLang="en-US" sz="100" dirty="0">
              <a:solidFill>
                <a:srgbClr val="4A452A"/>
              </a:solidFill>
            </a:endParaRPr>
          </a:p>
        </p:txBody>
      </p:sp>
      <p:pic>
        <p:nvPicPr>
          <p:cNvPr id="26627" name="bg" descr="b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44450" y="-9525"/>
            <a:ext cx="12249150" cy="691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8" name="big cloud" descr="F:\wps ppt work\imgs\fengye-cloud.pngfengye-cloud">
            <a:hlinkClick r:id="" action="ppaction://noaction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303212" y="-5768975"/>
            <a:ext cx="12746037" cy="1297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1" name="cloud1" descr="F:\wps ppt work\imgs\cloud1.pngcloud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65300" y="-1281112"/>
            <a:ext cx="8829675" cy="3832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0" name="大标题"/>
          <p:cNvSpPr txBox="1"/>
          <p:nvPr/>
        </p:nvSpPr>
        <p:spPr>
          <a:xfrm>
            <a:off x="3267075" y="171450"/>
            <a:ext cx="5897880" cy="783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500" dirty="0">
                <a:latin typeface="时尚中黑简体" pitchFamily="2" charset="-122"/>
                <a:ea typeface="时尚中黑简体" pitchFamily="2" charset="-122"/>
              </a:rPr>
              <a:t>物流订单模块需求</a:t>
            </a:r>
            <a:r>
              <a:rPr lang="zh-CN" altLang="zh-CN" sz="4500" dirty="0">
                <a:latin typeface="时尚中黑简体" pitchFamily="2" charset="-122"/>
                <a:ea typeface="时尚中黑简体" pitchFamily="2" charset="-122"/>
              </a:rPr>
              <a:t>分析</a:t>
            </a:r>
            <a:endParaRPr lang="zh-CN" altLang="zh-CN" sz="4500" dirty="0">
              <a:latin typeface="时尚中黑简体" pitchFamily="2" charset="-122"/>
              <a:ea typeface="时尚中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710 -0.035250 C -0.124807 -0.021188 -0.128881 -0.006121 -0.128881 0.008946 C -0.128881 0.079257 -0.070799 0.134502 -0.000490 0.134502 C 0.068803 0.134501 0.125860 0.079257 0.125860 0.008945 C 0.125860 -0.006122 0.122803 -0.021188 0.117713 -0.035250 C 0.099372 0.011958 0.053518 0.045106 -0.000490 0.045106 C -0.055515 0.045106 -0.101369 0.011959 -0.119710 -0.035250 Z " pathEditMode="relative" rAng="-1281097680" ptsTypes="">
                                      <p:cBhvr>
                                        <p:cTn id="6" dur="12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0" y="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70" name="Picture 2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-9525"/>
            <a:ext cx="12249150" cy="691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1" name="Picture 4" descr="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0"/>
            <a:ext cx="12226925" cy="688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2" name="大标题"/>
          <p:cNvSpPr txBox="1"/>
          <p:nvPr/>
        </p:nvSpPr>
        <p:spPr>
          <a:xfrm>
            <a:off x="5064760" y="0"/>
            <a:ext cx="2011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3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运行需求</a:t>
            </a:r>
            <a:endParaRPr lang="zh-CN" altLang="zh-CN" sz="36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828800" y="1590675"/>
          <a:ext cx="8533130" cy="279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系统内部接口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第三方接口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用户模块与物流模块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物流公司接口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物流模块与订单模块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支付接口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支付模块与订单模块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短信接口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库存模块与订单模块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Picture 2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-9525"/>
            <a:ext cx="12249150" cy="691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3" name="Picture 3" descr="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0"/>
            <a:ext cx="12226925" cy="688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Picture 13" descr="clou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3" y="133350"/>
            <a:ext cx="4510087" cy="1960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Picture 14" descr="cloud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8" y="-47625"/>
            <a:ext cx="3144837" cy="1362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6" name="大标题"/>
          <p:cNvSpPr txBox="1"/>
          <p:nvPr/>
        </p:nvSpPr>
        <p:spPr>
          <a:xfrm>
            <a:off x="1301750" y="721678"/>
            <a:ext cx="2468880" cy="783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500" dirty="0">
                <a:latin typeface="时尚中黑简体" pitchFamily="2" charset="-122"/>
                <a:ea typeface="时尚中黑简体" pitchFamily="2" charset="-122"/>
              </a:rPr>
              <a:t>故障处理</a:t>
            </a:r>
            <a:endParaRPr lang="zh-CN" altLang="zh-CN" sz="4500" dirty="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78280" y="1924050"/>
            <a:ext cx="9318625" cy="33134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1. 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系统要有高可靠性和高容错能力、高可用性，包括具备容灾性设计，保证局部出错不影响全系统的正常工作。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2. 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系统对用户的操作顺序、输入的数据进行正确性检查，并明确显示错误信息。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3. 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使用系统出错处理机制，明确提示错误信息，并指导用户进行处理。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4. 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提供系统运行监视和故障恢复机制，建立系统运行的日志文件，跟踪对网站系统的所有操作。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5. </a:t>
            </a:r>
            <a:r>
              <a:rPr lang="zh-CN" sz="2400" b="0">
                <a:latin typeface="Times New Roman" panose="02020603050405020304" charset="0"/>
                <a:ea typeface="宋体" panose="02010600030101010101" pitchFamily="2" charset="-122"/>
              </a:rPr>
              <a:t>对局部环境变化（如数据库局部破坏等）的应付能力，系统尽可能地提示处理办法而整个系统不至于崩溃。</a:t>
            </a:r>
            <a:endParaRPr lang="zh-CN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背景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-9525"/>
            <a:ext cx="12249150" cy="691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5" name="board" descr="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0"/>
            <a:ext cx="12226925" cy="688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6" name="banner" descr="banner-clou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375" y="-25400"/>
            <a:ext cx="12292013" cy="6916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7" name="大标题"/>
          <p:cNvSpPr txBox="1"/>
          <p:nvPr/>
        </p:nvSpPr>
        <p:spPr>
          <a:xfrm>
            <a:off x="5231130" y="171450"/>
            <a:ext cx="1325880" cy="783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500" dirty="0">
                <a:latin typeface="时尚中黑简体" pitchFamily="2" charset="-122"/>
                <a:ea typeface="时尚中黑简体" pitchFamily="2" charset="-122"/>
              </a:rPr>
              <a:t>目标</a:t>
            </a:r>
            <a:endParaRPr lang="zh-CN" altLang="zh-CN" sz="4500" dirty="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6230" y="1717040"/>
            <a:ext cx="91789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1、店铺可以根据用户的订单检测地址的可达性，并且决定是否发货。</a:t>
            </a:r>
            <a:endParaRPr lang="zh-CN" altLang="en-US"/>
          </a:p>
          <a:p>
            <a:r>
              <a:rPr lang="zh-CN" altLang="en-US"/>
              <a:t>2、物流公司支持顺丰快递、中通快递、极兔速递三家快递公司。</a:t>
            </a:r>
            <a:endParaRPr lang="zh-CN" altLang="en-US"/>
          </a:p>
          <a:p>
            <a:r>
              <a:rPr lang="zh-CN" altLang="en-US"/>
              <a:t>3、商户以及用户都可以查询物流的信息，同时物流公司也应该实时提供物流信息。</a:t>
            </a:r>
            <a:endParaRPr lang="zh-CN" altLang="en-US"/>
          </a:p>
          <a:p>
            <a:r>
              <a:rPr lang="zh-CN" altLang="en-US"/>
              <a:t>4、用户可以根据收到货物的情况决定是否确认收货。</a:t>
            </a:r>
            <a:endParaRPr lang="zh-CN" altLang="en-US"/>
          </a:p>
          <a:p>
            <a:r>
              <a:rPr lang="zh-CN" altLang="en-US"/>
              <a:t>5、用户可以购买商品，并且购买后自动生成订单，用户可以查看订单。</a:t>
            </a:r>
            <a:endParaRPr lang="zh-CN" altLang="en-US"/>
          </a:p>
          <a:p>
            <a:r>
              <a:rPr lang="zh-CN" altLang="en-US"/>
              <a:t>6、用户可以支付订单，并且支持微信，支付宝等渠道支付。</a:t>
            </a:r>
            <a:endParaRPr lang="zh-CN" altLang="en-US"/>
          </a:p>
          <a:p>
            <a:r>
              <a:rPr lang="zh-CN" altLang="en-US"/>
              <a:t>7、用户可以对订单上的地址以及其他相关信息进行修改。</a:t>
            </a:r>
            <a:endParaRPr lang="zh-CN" altLang="en-US"/>
          </a:p>
          <a:p>
            <a:r>
              <a:rPr lang="zh-CN" altLang="en-US"/>
              <a:t>8、如果物流公司还未揽件，用户应该可以取消订单。</a:t>
            </a:r>
            <a:endParaRPr lang="zh-CN" altLang="en-US"/>
          </a:p>
          <a:p>
            <a:r>
              <a:rPr lang="zh-CN" altLang="en-US"/>
              <a:t>9、平台需要跟踪用户拒签的运单，根据返回的包裹情况，回收商品或报损。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70" name="Picture 2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-9525"/>
            <a:ext cx="12249150" cy="691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1" name="Picture 4" descr="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0"/>
            <a:ext cx="12226925" cy="688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2" name="大标题"/>
          <p:cNvSpPr txBox="1"/>
          <p:nvPr/>
        </p:nvSpPr>
        <p:spPr>
          <a:xfrm>
            <a:off x="4798060" y="-9525"/>
            <a:ext cx="2011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3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数据描述</a:t>
            </a:r>
            <a:endParaRPr lang="zh-CN" altLang="zh-CN" sz="36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313815" y="1190625"/>
          <a:ext cx="3945890" cy="2998470"/>
        </p:xfrm>
        <a:graphic>
          <a:graphicData uri="http://schemas.openxmlformats.org/drawingml/2006/table">
            <a:tbl>
              <a:tblPr/>
              <a:tblGrid>
                <a:gridCol w="1972945"/>
                <a:gridCol w="1972945"/>
              </a:tblGrid>
              <a:tr h="404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仓库信息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商家创建的仓库信息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快递公司信息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仓库签约的快递公司信息，包括公司I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和月结单号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5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地区信息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每个仓库所覆盖的地址信息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运费模板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一定时间内商家创建的自定义运费模板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5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店铺信息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商家提供的店铺信息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顾客所购买的商家上架的商品的信息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支付信息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顾客的支付方式、支付时间、支付优惠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收货信息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顾客确认收获的时间、状态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289810" y="801370"/>
            <a:ext cx="197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静态数据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16395" y="801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动态数据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5869940" y="1167765"/>
          <a:ext cx="5267325" cy="4173855"/>
        </p:xfrm>
        <a:graphic>
          <a:graphicData uri="http://schemas.openxmlformats.org/drawingml/2006/table">
            <a:tbl>
              <a:tblPr/>
              <a:tblGrid>
                <a:gridCol w="1755775"/>
                <a:gridCol w="1755775"/>
                <a:gridCol w="1755775"/>
              </a:tblGrid>
              <a:tr h="272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货单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用户下单后传来的货单信息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运单号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输入/输出信息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运费系统计算并创建运单号返回给订单系统；用户输入运单号查询运单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运费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运费系统计算并返回给用户的运费信息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0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订单编号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输入/输出信息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订单系统计算并创建订单编号并返回给用户的订单编号信息；用户输入订单编号查询订单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Picture 2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-9525"/>
            <a:ext cx="12249150" cy="691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3" name="Picture 3" descr="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0"/>
            <a:ext cx="12226925" cy="688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Picture 13" descr="clou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3" y="133350"/>
            <a:ext cx="4510087" cy="1960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Picture 14" descr="cloud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8" y="-47625"/>
            <a:ext cx="3144837" cy="1362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6" name="大标题"/>
          <p:cNvSpPr txBox="1"/>
          <p:nvPr/>
        </p:nvSpPr>
        <p:spPr>
          <a:xfrm>
            <a:off x="1369060" y="621983"/>
            <a:ext cx="2468880" cy="783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500" dirty="0">
                <a:latin typeface="时尚中黑简体" pitchFamily="2" charset="-122"/>
                <a:ea typeface="时尚中黑简体" pitchFamily="2" charset="-122"/>
              </a:rPr>
              <a:t>数据流图</a:t>
            </a:r>
            <a:endParaRPr lang="zh-CN" altLang="zh-CN" sz="4500" dirty="0">
              <a:latin typeface="时尚中黑简体" pitchFamily="2" charset="-122"/>
              <a:ea typeface="时尚中黑简体" pitchFamily="2" charset="-122"/>
            </a:endParaRPr>
          </a:p>
        </p:txBody>
      </p:sp>
      <p:pic>
        <p:nvPicPr>
          <p:cNvPr id="2" name="图片 1" descr="订单数据流简图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600960" y="1746250"/>
            <a:ext cx="6854190" cy="1682750"/>
          </a:xfrm>
          <a:prstGeom prst="rect">
            <a:avLst/>
          </a:prstGeom>
        </p:spPr>
      </p:pic>
      <p:pic>
        <p:nvPicPr>
          <p:cNvPr id="3" name="图片 2" descr="物流数据流简图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600960" y="3429000"/>
            <a:ext cx="6838950" cy="1774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Picture 2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-9525"/>
            <a:ext cx="12249150" cy="691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3" name="Picture 3" descr="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0"/>
            <a:ext cx="12226925" cy="688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Picture 13" descr="clou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3" y="133350"/>
            <a:ext cx="4510087" cy="1960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Picture 14" descr="cloud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8" y="-47625"/>
            <a:ext cx="3144837" cy="1362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6" name="大标题"/>
          <p:cNvSpPr txBox="1"/>
          <p:nvPr/>
        </p:nvSpPr>
        <p:spPr>
          <a:xfrm>
            <a:off x="1616710" y="613093"/>
            <a:ext cx="1897380" cy="783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500" dirty="0">
                <a:latin typeface="时尚中黑简体" pitchFamily="2" charset="-122"/>
                <a:ea typeface="时尚中黑简体" pitchFamily="2" charset="-122"/>
              </a:rPr>
              <a:t>用例图</a:t>
            </a:r>
            <a:endParaRPr lang="zh-CN" altLang="zh-CN" sz="4500" dirty="0">
              <a:latin typeface="时尚中黑简体" pitchFamily="2" charset="-122"/>
              <a:ea typeface="时尚中黑简体" pitchFamily="2" charset="-122"/>
            </a:endParaRPr>
          </a:p>
        </p:txBody>
      </p:sp>
      <p:pic>
        <p:nvPicPr>
          <p:cNvPr id="182346546" name="图片 6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3755" y="1981835"/>
            <a:ext cx="4444365" cy="29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297825" name="图片 7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1080" y="1971675"/>
            <a:ext cx="5297805" cy="2931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23620" y="5020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18300" y="49637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物流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70" name="Picture 2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-9525"/>
            <a:ext cx="12249150" cy="691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1" name="Picture 4" descr="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0"/>
            <a:ext cx="12226925" cy="688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2" name="大标题"/>
          <p:cNvSpPr txBox="1"/>
          <p:nvPr/>
        </p:nvSpPr>
        <p:spPr>
          <a:xfrm>
            <a:off x="5064760" y="0"/>
            <a:ext cx="2011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3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功能</a:t>
            </a:r>
            <a:r>
              <a:rPr lang="zh-CN" altLang="zh-CN" sz="3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描述</a:t>
            </a:r>
            <a:endParaRPr lang="zh-CN" altLang="zh-CN" sz="36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828800" y="1042035"/>
          <a:ext cx="853313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77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物流</a:t>
                      </a: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订单</a:t>
                      </a: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7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检查可达性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购买商品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7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确认发货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支付子用例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7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查看物流信息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修改订单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7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取消发货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订单详情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75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取消订单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75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退款</a:t>
                      </a:r>
                      <a:r>
                        <a:rPr lang="zh-CN" altLang="en-US"/>
                        <a:t>子用例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75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查询订单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75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接受订单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70" name="Picture 2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-9525"/>
            <a:ext cx="12249150" cy="691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1" name="Picture 4" descr="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0"/>
            <a:ext cx="12226925" cy="688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2" name="大标题"/>
          <p:cNvSpPr txBox="1"/>
          <p:nvPr/>
        </p:nvSpPr>
        <p:spPr>
          <a:xfrm>
            <a:off x="5547360" y="-9525"/>
            <a:ext cx="15544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3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（</a:t>
            </a:r>
            <a:r>
              <a:rPr lang="zh-CN" altLang="zh-CN" sz="3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例）</a:t>
            </a:r>
            <a:endParaRPr lang="zh-CN" altLang="zh-CN" sz="36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278890" y="1255586"/>
          <a:ext cx="0" cy="5791200"/>
        </p:xfrm>
        <a:graphic>
          <a:graphicData uri="http://schemas.openxmlformats.org/drawingml/2006/table">
            <a:tbl>
              <a:tblPr/>
              <a:tblGrid>
                <a:gridCol w="2367280"/>
                <a:gridCol w="1833880"/>
              </a:tblGrid>
              <a:tr h="183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用例编号：MALL-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ORDER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-001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用例名称：购买商品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级别：用户目标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9FA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352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包：订单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参与者：顾客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62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描述：顾客购买商品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3525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触发事件：顾客购买商品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34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主成功场景：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信息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9"/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商品，数量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系统计算总价、配送地址、运费，推荐的优惠卷，选择默认的开票方式。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总价，运费，推荐的优惠卷，开票方式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顾客提交订单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订单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62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信息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9"/>
                    </a:solidFill>
                  </a:tcPr>
                </a:tc>
              </a:tr>
              <a:tr h="1352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2a. 商品售罄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62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适用优惠卷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优惠卷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62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总价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 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 系统显示顾客的所有开票方式  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开票方式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 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2．顾客选择其中一种开票方式  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开票方式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 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 返回第2步重新显示新选的开票方式  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62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所有配送地址  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选择的配送地址  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62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62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">
                <a:tc gridSpan="2"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7470" y="799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购买商品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6210935" y="1255395"/>
          <a:ext cx="4853305" cy="3018155"/>
        </p:xfrm>
        <a:graphic>
          <a:graphicData uri="http://schemas.openxmlformats.org/drawingml/2006/table">
            <a:tbl>
              <a:tblPr/>
              <a:tblGrid>
                <a:gridCol w="2764155"/>
                <a:gridCol w="2089150"/>
              </a:tblGrid>
              <a:tr h="217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用例编号：MALL-ORDER-005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用例名称：查询订单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69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级别：用户目标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9FA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6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包：商户-物流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参与者：商户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69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描述：商户查询订单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669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触发事件：商户查询订单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6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主成功场景：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信息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9"/>
                    </a:solidFill>
                  </a:tcPr>
                </a:tc>
              </a:tr>
              <a:tr h="435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系统显示商户下所有订单。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2.商户输入商品名称、订单号、交易状态、顾客进行查询。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商品名称、订单号、交易状态、顾客进行查询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3.系统显示匹配的订单。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扩展场景：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信息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5E9"/>
                    </a:solidFill>
                  </a:tcPr>
                </a:tc>
              </a:tr>
              <a:tr h="186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69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其他：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51015" y="799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查询订单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70" name="Picture 2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-9525"/>
            <a:ext cx="12249150" cy="691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1" name="Picture 4" descr="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0"/>
            <a:ext cx="12226925" cy="688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2" name="大标题"/>
          <p:cNvSpPr txBox="1"/>
          <p:nvPr/>
        </p:nvSpPr>
        <p:spPr>
          <a:xfrm>
            <a:off x="4798060" y="-9525"/>
            <a:ext cx="2011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3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业务流程</a:t>
            </a:r>
            <a:endParaRPr lang="zh-CN" altLang="zh-CN" sz="36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pic>
        <p:nvPicPr>
          <p:cNvPr id="189122108" name="图片 8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" b="37788"/>
          <a:stretch>
            <a:fillRect/>
          </a:stretch>
        </p:blipFill>
        <p:spPr>
          <a:xfrm>
            <a:off x="1224280" y="923290"/>
            <a:ext cx="4556125" cy="47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8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8"/>
          <a:stretch>
            <a:fillRect/>
          </a:stretch>
        </p:blipFill>
        <p:spPr>
          <a:xfrm>
            <a:off x="6096000" y="1066800"/>
            <a:ext cx="526732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70" name="Picture 2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-9525"/>
            <a:ext cx="12249150" cy="691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1" name="Picture 4" descr="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0"/>
            <a:ext cx="12226925" cy="688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2" name="大标题"/>
          <p:cNvSpPr txBox="1"/>
          <p:nvPr/>
        </p:nvSpPr>
        <p:spPr>
          <a:xfrm>
            <a:off x="5064760" y="-9525"/>
            <a:ext cx="2011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3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性能</a:t>
            </a:r>
            <a:r>
              <a:rPr lang="zh-CN" altLang="zh-CN" sz="3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需求</a:t>
            </a:r>
            <a:endParaRPr lang="zh-CN" altLang="zh-CN" sz="36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463040" y="1553210"/>
          <a:ext cx="9265920" cy="379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640"/>
                <a:gridCol w="3088640"/>
                <a:gridCol w="3088640"/>
              </a:tblGrid>
              <a:tr h="541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数据精确度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时间特性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适应性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541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保密安全性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响应时间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适合性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541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准确性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更新处理时间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易恢复性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54165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数据转换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稳定性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54165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传输时间与运行时间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容错能力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54165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吞吐量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负载均衡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54165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缓存机制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10*236"/>
  <p:tag name="TABLE_ENDDRAG_RECT" val="134*151*310*236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TABLE_ENDDRAG_ORIGIN_RECT" val="729*298"/>
  <p:tag name="TABLE_ENDDRAG_RECT" val="86*91*729*298"/>
</p:tagLst>
</file>

<file path=ppt/tags/tag12.xml><?xml version="1.0" encoding="utf-8"?>
<p:tagLst xmlns:p="http://schemas.openxmlformats.org/presentationml/2006/main">
  <p:tag name="TABLE_ENDDRAG_ORIGIN_RECT" val="671*219"/>
  <p:tag name="TABLE_ENDDRAG_RECT" val="144*125*671*219"/>
</p:tagLst>
</file>

<file path=ppt/tags/tag13.xml><?xml version="1.0" encoding="utf-8"?>
<p:tagLst xmlns:p="http://schemas.openxmlformats.org/presentationml/2006/main">
  <p:tag name="commondata" val="eyJoZGlkIjoiM2ZmNTA2OWQ3MTViYzBkYTgwOGJjMWFiMDUyNzA1ZDAifQ=="/>
</p:tagLst>
</file>

<file path=ppt/tags/tag2.xml><?xml version="1.0" encoding="utf-8"?>
<p:tagLst xmlns:p="http://schemas.openxmlformats.org/presentationml/2006/main">
  <p:tag name="TABLE_ENDDRAG_ORIGIN_RECT" val="414*321"/>
  <p:tag name="TABLE_ENDDRAG_RECT" val="462*91*414*321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TABLE_ENDDRAG_ORIGIN_RECT" val="671*338"/>
  <p:tag name="TABLE_ENDDRAG_RECT" val="144*82*671*338"/>
</p:tagLst>
</file>

<file path=ppt/tags/tag8.xml><?xml version="1.0" encoding="utf-8"?>
<p:tagLst xmlns:p="http://schemas.openxmlformats.org/presentationml/2006/main">
  <p:tag name="TABLE_ENDDRAG_ORIGIN_RECT" val="382*221"/>
  <p:tag name="TABLE_ENDDRAG_RECT" val="436*98*382*222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2047</Words>
  <Application>WPS 演示</Application>
  <PresentationFormat>宽屏</PresentationFormat>
  <Paragraphs>316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时尚中黑简体</vt:lpstr>
      <vt:lpstr>黑体</vt:lpstr>
      <vt:lpstr>造字工房悦黑体验版常规体</vt:lpstr>
      <vt:lpstr>Times New Roman</vt:lpstr>
      <vt:lpstr>Calibri Light</vt:lpstr>
      <vt:lpstr>WPS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平安是福</cp:lastModifiedBy>
  <cp:revision>2</cp:revision>
  <dcterms:created xsi:type="dcterms:W3CDTF">2023-10-12T08:51:00Z</dcterms:created>
  <dcterms:modified xsi:type="dcterms:W3CDTF">2023-10-12T11:45:43Z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1226A2D9900D433FA5E19EAF464E5D7A_12</vt:lpwstr>
  </property>
  <property fmtid="{D5CDD505-2E9C-101B-9397-08002B2CF9AE}" pid="3" name="KSOProductBuildVer">
    <vt:lpwstr>2052-12.1.0.15712</vt:lpwstr>
  </property>
</Properties>
</file>