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1" r:id="rId2"/>
    <p:sldId id="280" r:id="rId3"/>
    <p:sldId id="282" r:id="rId4"/>
    <p:sldId id="284" r:id="rId5"/>
    <p:sldId id="285" r:id="rId6"/>
    <p:sldId id="286" r:id="rId7"/>
    <p:sldId id="28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ED7D31"/>
    <a:srgbClr val="A56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83243C5-C9FC-4A55-BE90-4123D65772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FD825D-4DEB-49E9-BF59-E62CFE5A2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3985-7BC0-4BDC-BD8D-6E6CE619A0D0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6D001D-86B5-4677-B358-DCE20DFFA8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7ED6C5-1185-45C6-B7DF-6EC80ED5C7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2F176-E1AB-4E04-BAAD-385654F47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066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952BF-6540-4F8F-AAC9-0F6345E36393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FEDA5-8F1B-4F90-A5B4-CE0CEF64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7690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B61FF-6D73-477C-AC24-203ED0B86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D8B4A6-3D92-4D70-BB3E-229B4B147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F2D80-1422-4893-93B0-2561377B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2FC1-FC22-4BD9-B155-C32E1D650421}" type="datetime1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9545D-5FA2-4A72-B731-06A149AE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B49D1-9460-44BD-A7EB-BEA725E4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C54C-6C12-40E0-80B0-01E42803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0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3E585-C3DD-4D16-AAA7-D5D346CE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2FFCFE-5EE7-44FE-ABFD-00153B115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295C6-6DCF-4BBE-8B4E-D959F3D9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524C-099C-410F-91B0-59D97A12FBB9}" type="datetime1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31199-DCD1-497D-94B3-9625D922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3729F-9408-470F-8DAC-731C7F20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C54C-6C12-40E0-80B0-01E42803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8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E91FDA-5890-496B-93B4-8A6859981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2E62E-3DD6-433F-9DD6-2306D418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A8D61-2C1F-43B3-BDBE-11F202CF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6107-4EA1-4B42-B06D-671A2C10C491}" type="datetime1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E10C5-F3DC-480C-BEDF-E71B657D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5C9AB-65B3-4F6B-A0FB-D1871305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C54C-6C12-40E0-80B0-01E42803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5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17678-5401-4149-9178-02178EB9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65" y="193487"/>
            <a:ext cx="10430435" cy="975098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000C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8579F-55DA-4E7D-B21E-816B41D80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60"/>
            <a:ext cx="10515600" cy="4769504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27063" indent="-358775">
              <a:lnSpc>
                <a:spcPct val="120000"/>
              </a:lnSpc>
              <a:buFont typeface="Yu Mincho" panose="02020400000000000000" pitchFamily="18" charset="-128"/>
              <a:buChar char="－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BBE8E-E409-4ACA-9632-72D05546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3D65-FC4B-4C25-B403-A2FCF664B57F}" type="datetime1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091B9-19DE-4A6F-9B6E-C9243096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C93B4-1F2F-43B9-9956-F81408BC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9870" y="6290237"/>
            <a:ext cx="2743200" cy="365125"/>
          </a:xfrm>
        </p:spPr>
        <p:txBody>
          <a:bodyPr/>
          <a:lstStyle>
            <a:lvl1pPr>
              <a:defRPr sz="1800" b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EE6C54C-6C12-40E0-80B0-01E42803F4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48C73F-C8A4-42A3-8B58-3936CDF9CDE5}"/>
              </a:ext>
            </a:extLst>
          </p:cNvPr>
          <p:cNvSpPr/>
          <p:nvPr userDrawn="1"/>
        </p:nvSpPr>
        <p:spPr>
          <a:xfrm>
            <a:off x="753034" y="268941"/>
            <a:ext cx="85166" cy="7775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5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6D03D-1D22-480E-87E4-BC6FEF19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7C3FD-74E9-48F9-9A56-BEAA8F49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565D6-A85D-4844-BF19-888D1A55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252A-89E2-48FC-9121-6D374D744FDD}" type="datetime1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8C89F-428E-4C2C-9D34-BABA586E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6B78F-9E18-4009-A214-448D7DB1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C54C-6C12-40E0-80B0-01E42803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2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D899B-62DD-45C9-8F22-BB298419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9CB20-61FD-4A75-A3A0-3CAD8D5A7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A52445-4E36-4F04-823E-3005396C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F2357-2687-4000-B126-A285BBA8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283F-59DA-4D29-84A0-587FA92BD774}" type="datetime1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E3644-BB46-4151-A95B-F43104DA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B6A36-8BE0-4A0D-B1B2-D6BF4BF6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C54C-6C12-40E0-80B0-01E42803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5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9366-B2DE-4B34-97B8-061A612B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C7269-E7A5-45CC-9691-AF1CA496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2AC378-7FF5-4E1F-9CB7-8B97FF1E5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8473B7-D3F4-44E4-84EB-425FCFB5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32E891-4C9A-4A33-BD36-869BD1410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F99FF8-E7CF-419C-B7BC-7341D25E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AB47-90F4-4C53-B0E4-281496B6A684}" type="datetime1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067504-C090-41C6-B6F5-3F1E28DC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4A5F08-C8DF-4F10-BFBA-592C60EF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C54C-6C12-40E0-80B0-01E42803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7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E4FE1-797F-4F29-A5BB-8B913971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B77EF1-E37D-45E7-929D-96C7BD54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EEBF-A256-4FA3-8C7D-EF9CF75B9B32}" type="datetime1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718B78-79AA-4F19-9566-8958E8A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44F591-AEC0-4ADE-BDA9-351BB3E2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C54C-6C12-40E0-80B0-01E42803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5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A163F3-BD76-473C-9D5B-9CEE799A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4343-AEF4-42AE-B862-50D76A412F61}" type="datetime1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9207A6-B039-4B88-9835-40E1ABE3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08D58-721E-4016-B694-C829E86D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C54C-6C12-40E0-80B0-01E42803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97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4A1FC-40FA-4C9D-A068-6E50A8A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64D57-EE04-4811-851E-700DD060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B55785-E343-4125-8E8F-36DBE4B2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23B65-6774-4174-B0CB-0233E235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675-512D-403C-92A4-CDF25FC54F5E}" type="datetime1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4F4B7-D593-44D2-9611-021ECF5C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F5BE4-4489-44CF-A46A-87AE3C91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C54C-6C12-40E0-80B0-01E42803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0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C2D32-5F4A-490D-BFB8-CB6EBB29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6A667D-63F8-4113-9D80-3232DF962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094811-D5B1-40F1-82D2-C5C1981F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FFAF4-FFF8-4089-BCC6-99BE3F59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EE7C-2AFA-44BF-801E-EB7E19DE73C1}" type="datetime1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396F67-4BBC-4E5B-A3DB-C7339D48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00F4E-9D66-474B-AFC9-F17A567D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C54C-6C12-40E0-80B0-01E42803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1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EF20B-5676-462E-96BA-82C84C84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145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97591-26A2-45A3-80E2-E8BFDBCAA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9176"/>
            <a:ext cx="10515600" cy="469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F1A95-9DC8-4195-833D-B8793B266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8D75A-8BD8-4B1A-A444-3057CA0AA648}" type="datetime1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6E41A-C706-494B-8B9A-3660642F6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14AEB-9B85-4B34-A346-295D4C2DB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6C54C-6C12-40E0-80B0-01E42803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37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tp://121.192.180.66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tp://121.192.180.66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zh/photo/117361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48DBC-0F81-4D4B-9DD9-D1434E551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面向服务的体系结构</a:t>
            </a:r>
            <a:br>
              <a:rPr lang="en-US" altLang="zh-CN"/>
            </a:br>
            <a:r>
              <a:rPr lang="en-US" altLang="zh-CN" sz="4000"/>
              <a:t>Service-oriented Architecture(SOA)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87C0DD-9D1E-42F7-AD8F-40F48C8AC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solidFill>
                  <a:srgbClr val="FF0000"/>
                </a:solidFill>
              </a:rPr>
              <a:t>（</a:t>
            </a:r>
            <a:r>
              <a:rPr lang="en-US" altLang="zh-CN" sz="3600">
                <a:solidFill>
                  <a:srgbClr val="FF0000"/>
                </a:solidFill>
              </a:rPr>
              <a:t>2023.9-2024.1</a:t>
            </a:r>
            <a:r>
              <a:rPr lang="zh-CN" altLang="en-US" sz="360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F67EF9F9-75D1-44C8-ADB4-6E463F6A5F09}"/>
              </a:ext>
            </a:extLst>
          </p:cNvPr>
          <p:cNvSpPr txBox="1">
            <a:spLocks/>
          </p:cNvSpPr>
          <p:nvPr/>
        </p:nvSpPr>
        <p:spPr>
          <a:xfrm>
            <a:off x="3268493" y="4330818"/>
            <a:ext cx="6428608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600"/>
              <a:t>王鸿吉 </a:t>
            </a:r>
            <a:r>
              <a:rPr lang="en-US" altLang="zh-CN" sz="2600"/>
              <a:t>(whj@xmu.edu.cn, 13400620093)</a:t>
            </a:r>
          </a:p>
          <a:p>
            <a:pPr algn="l">
              <a:lnSpc>
                <a:spcPct val="100000"/>
              </a:lnSpc>
            </a:pPr>
            <a:r>
              <a:rPr lang="zh-CN" altLang="en-US" sz="2600"/>
              <a:t>助教：沈欢，宋明远</a:t>
            </a:r>
            <a:endParaRPr lang="en-US" altLang="zh-CN" sz="2600"/>
          </a:p>
          <a:p>
            <a:pPr algn="l">
              <a:lnSpc>
                <a:spcPct val="100000"/>
              </a:lnSpc>
            </a:pPr>
            <a:r>
              <a:rPr lang="zh-CN" altLang="en-US" sz="2600"/>
              <a:t>课程</a:t>
            </a:r>
            <a:r>
              <a:rPr lang="en-US" altLang="zh-CN" sz="2600"/>
              <a:t>QQ</a:t>
            </a:r>
            <a:r>
              <a:rPr lang="zh-CN" altLang="en-US" sz="2600"/>
              <a:t>：</a:t>
            </a:r>
            <a:r>
              <a:rPr lang="en-US" altLang="zh-CN" sz="2600">
                <a:solidFill>
                  <a:srgbClr val="FF0000"/>
                </a:solidFill>
              </a:rPr>
              <a:t>921699779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6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52B06-E083-4EEC-AD52-6072391E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8DA80-5441-420A-A77C-5BC2479D3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课程目标</a:t>
            </a:r>
            <a:endParaRPr lang="en-US" altLang="zh-CN"/>
          </a:p>
          <a:p>
            <a:r>
              <a:rPr lang="zh-CN" altLang="en-US"/>
              <a:t>教材及参考书</a:t>
            </a:r>
            <a:endParaRPr lang="en-US" altLang="zh-CN"/>
          </a:p>
          <a:p>
            <a:r>
              <a:rPr lang="zh-CN" altLang="en-US"/>
              <a:t>实验环境及要求</a:t>
            </a:r>
            <a:endParaRPr lang="en-US" altLang="zh-CN"/>
          </a:p>
          <a:p>
            <a:r>
              <a:rPr lang="zh-CN" altLang="en-US"/>
              <a:t>考核方法及成绩评定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0E195-1937-429C-B65F-B235BB8A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C54C-6C12-40E0-80B0-01E42803F46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0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6445F-925E-4C08-AA3F-E32A4351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3296E-ADFF-4CC4-96AC-4E4B7396A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掌握</a:t>
            </a:r>
            <a:r>
              <a:rPr lang="en-US" altLang="zh-CN"/>
              <a:t>SOA</a:t>
            </a:r>
            <a:r>
              <a:rPr lang="zh-CN" altLang="en-US"/>
              <a:t>的一般原理及技术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了解</a:t>
            </a:r>
            <a:r>
              <a:rPr lang="en-US" altLang="zh-CN"/>
              <a:t>SOA</a:t>
            </a:r>
            <a:r>
              <a:rPr lang="zh-CN" altLang="en-US"/>
              <a:t>如何提供满足行业的典型业务需求方案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体会</a:t>
            </a:r>
            <a:r>
              <a:rPr lang="en-US" altLang="zh-CN"/>
              <a:t>SOA</a:t>
            </a:r>
            <a:r>
              <a:rPr lang="zh-CN" altLang="en-US"/>
              <a:t>如何解决企业</a:t>
            </a:r>
            <a:r>
              <a:rPr lang="en-US" altLang="zh-CN"/>
              <a:t>IT</a:t>
            </a:r>
            <a:r>
              <a:rPr lang="zh-CN" altLang="en-US"/>
              <a:t>异构问题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领悟</a:t>
            </a:r>
            <a:r>
              <a:rPr lang="en-US" altLang="zh-CN"/>
              <a:t>SOA</a:t>
            </a:r>
            <a:r>
              <a:rPr lang="zh-CN" altLang="en-US"/>
              <a:t>是如何使业务需求与</a:t>
            </a:r>
            <a:r>
              <a:rPr lang="en-US" altLang="zh-CN"/>
              <a:t>IT</a:t>
            </a:r>
            <a:r>
              <a:rPr lang="zh-CN" altLang="en-US"/>
              <a:t>技术对齐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能够运用从行业案例中所学</a:t>
            </a:r>
            <a:r>
              <a:rPr lang="en-US" altLang="zh-CN"/>
              <a:t>SOA</a:t>
            </a:r>
            <a:r>
              <a:rPr lang="zh-CN" altLang="en-US"/>
              <a:t>知识、技术及工具实现一个端到端</a:t>
            </a:r>
            <a:r>
              <a:rPr lang="en-US" altLang="zh-CN"/>
              <a:t>SOA</a:t>
            </a:r>
            <a:r>
              <a:rPr lang="zh-CN" altLang="en-US"/>
              <a:t>行业实践项目。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AF1CA0-AF72-4EB6-A447-54771265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C54C-6C12-40E0-80B0-01E42803F46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3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11691-C9DC-4D39-9787-B8CB04C5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教材及参考书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4E688-DC36-43C2-9A98-DDE6F79BE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/>
              <a:t>教材：</a:t>
            </a:r>
            <a:endParaRPr lang="en-US" altLang="zh-CN" sz="2400"/>
          </a:p>
          <a:p>
            <a:pPr lvl="1"/>
            <a:r>
              <a:rPr lang="zh-CN" altLang="zh-CN" sz="2000"/>
              <a:t>俞坚，韩燕波著</a:t>
            </a:r>
            <a:r>
              <a:rPr lang="en-US" altLang="zh-CN" sz="2000"/>
              <a:t>. </a:t>
            </a:r>
            <a:r>
              <a:rPr lang="zh-CN" altLang="zh-CN" sz="2000"/>
              <a:t>面向服务的计算</a:t>
            </a:r>
            <a:r>
              <a:rPr lang="en-US" altLang="zh-CN" sz="2000">
                <a:sym typeface="Symbol"/>
              </a:rPr>
              <a:t></a:t>
            </a:r>
            <a:r>
              <a:rPr lang="zh-CN" altLang="zh-CN" sz="2000"/>
              <a:t>原理和应用</a:t>
            </a:r>
            <a:r>
              <a:rPr lang="zh-CN" altLang="en-US" sz="2000"/>
              <a:t>，清华大学出版社，</a:t>
            </a:r>
            <a:r>
              <a:rPr lang="en-US" altLang="zh-CN" sz="2000"/>
              <a:t>2006.</a:t>
            </a:r>
          </a:p>
          <a:p>
            <a:r>
              <a:rPr lang="zh-CN" altLang="en-US" sz="2400"/>
              <a:t>参考书：</a:t>
            </a:r>
            <a:endParaRPr lang="en-US" altLang="zh-CN" sz="2400"/>
          </a:p>
          <a:p>
            <a:pPr lvl="1"/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Thomas Erl. Service-Oriented Architecture: Concepts, Technology, and Design, Prentice Hall PTR, Aug. 2005, ISBN:0-13-185858-0.</a:t>
            </a:r>
          </a:p>
          <a:p>
            <a:pPr lvl="1"/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Waseem Roshen. SOA-Based Enterprise Integration: A Stept-by-Step Guide to Service-Based Application Integration, McGraw-Hill, 2009, ISBN:978-0-07-160553-3.</a:t>
            </a:r>
          </a:p>
          <a:p>
            <a:pPr lvl="1"/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Michael Bell. Service-Oriented Modeling: Service Analysis, Design, and Architecture, Wiley &amp; Sons, 2008, ISBN: 978-0-470-14111-3.</a:t>
            </a:r>
          </a:p>
          <a:p>
            <a:pPr lvl="1"/>
            <a:r>
              <a:rPr lang="zh-CN" altLang="en-US" sz="1600">
                <a:latin typeface="Times New Roman" pitchFamily="18" charset="0"/>
                <a:cs typeface="Times New Roman" pitchFamily="18" charset="0"/>
              </a:rPr>
              <a:t>毛新生</a:t>
            </a: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. SOA</a:t>
            </a:r>
            <a:r>
              <a:rPr lang="zh-CN" altLang="en-US" sz="1600">
                <a:latin typeface="Times New Roman" pitchFamily="18" charset="0"/>
                <a:cs typeface="Times New Roman" pitchFamily="18" charset="0"/>
              </a:rPr>
              <a:t>原理、方法、实践，电子工业出版社，</a:t>
            </a: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2007.</a:t>
            </a:r>
          </a:p>
          <a:p>
            <a:pPr lvl="1"/>
            <a:r>
              <a:rPr lang="zh-CN" altLang="en-US" sz="1600">
                <a:latin typeface="Times New Roman" pitchFamily="18" charset="0"/>
                <a:cs typeface="Times New Roman" pitchFamily="18" charset="0"/>
              </a:rPr>
              <a:t>余浩，朱成，丁鹏</a:t>
            </a: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.SOA</a:t>
            </a:r>
            <a:r>
              <a:rPr lang="zh-CN" altLang="en-US" sz="1600">
                <a:latin typeface="Times New Roman" pitchFamily="18" charset="0"/>
                <a:cs typeface="Times New Roman" pitchFamily="18" charset="0"/>
              </a:rPr>
              <a:t>实践：构建基于</a:t>
            </a: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Java Web</a:t>
            </a:r>
            <a:r>
              <a:rPr lang="zh-CN" altLang="en-US" sz="1600">
                <a:latin typeface="Times New Roman" pitchFamily="18" charset="0"/>
                <a:cs typeface="Times New Roman" pitchFamily="18" charset="0"/>
              </a:rPr>
              <a:t>服务和</a:t>
            </a: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BPEL</a:t>
            </a:r>
            <a:r>
              <a:rPr lang="zh-CN" altLang="en-US" sz="1600">
                <a:latin typeface="Times New Roman" pitchFamily="18" charset="0"/>
                <a:cs typeface="Times New Roman" pitchFamily="18" charset="0"/>
              </a:rPr>
              <a:t>的企业级应用，电子工业出版社，</a:t>
            </a: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2009.</a:t>
            </a:r>
          </a:p>
          <a:p>
            <a:pPr lvl="1"/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IBM, Microsoft, OASIS</a:t>
            </a:r>
            <a:r>
              <a:rPr lang="zh-CN" altLang="en-US" sz="1600">
                <a:latin typeface="Times New Roman" pitchFamily="18" charset="0"/>
                <a:cs typeface="Times New Roman" pitchFamily="18" charset="0"/>
              </a:rPr>
              <a:t>等技术网站</a:t>
            </a:r>
            <a:endParaRPr lang="en-US" altLang="zh-CN" sz="160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课件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ftp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  <a:hlinkClick r:id="rId2"/>
              </a:rPr>
              <a:t>ftp://121.192.180.66</a:t>
            </a:r>
            <a:endParaRPr lang="en-US" altLang="zh-CN" sz="24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用户名：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；密码：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software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1FF1B-B2E7-4D97-98F0-21319DFD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C54C-6C12-40E0-80B0-01E42803F4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9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06310-5201-429B-BCF5-A5B4A011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实验环境及要求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03EB7-AC14-4C83-A53E-F6B74188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实验环境</a:t>
            </a:r>
            <a:endParaRPr lang="en-US" altLang="zh-CN"/>
          </a:p>
          <a:p>
            <a:pPr lvl="1"/>
            <a:r>
              <a:rPr lang="en-US" altLang="zh-CN"/>
              <a:t>Oracle 12c</a:t>
            </a:r>
          </a:p>
          <a:p>
            <a:pPr marL="0" indent="0">
              <a:buNone/>
            </a:pPr>
            <a:endParaRPr lang="en-US" altLang="zh-CN" sz="900"/>
          </a:p>
          <a:p>
            <a:r>
              <a:rPr lang="zh-CN" altLang="en-US"/>
              <a:t>提交电子版实验报告到</a:t>
            </a:r>
            <a:r>
              <a:rPr lang="en-US" altLang="zh-CN"/>
              <a:t>ftp</a:t>
            </a:r>
            <a:r>
              <a:rPr lang="zh-CN" altLang="en-US"/>
              <a:t>的上传作业</a:t>
            </a:r>
            <a:r>
              <a:rPr lang="en-US" altLang="zh-CN"/>
              <a:t>:</a:t>
            </a:r>
          </a:p>
          <a:p>
            <a:pPr lvl="1"/>
            <a:r>
              <a:rPr lang="en-US" altLang="zh-CN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ftp://121.192.180.66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student/software</a:t>
            </a:r>
          </a:p>
          <a:p>
            <a:pPr lvl="1"/>
            <a:r>
              <a:rPr lang="zh-CN" altLang="en-US"/>
              <a:t>实验报告为</a:t>
            </a:r>
            <a:r>
              <a:rPr lang="zh-CN" altLang="en-US">
                <a:solidFill>
                  <a:srgbClr val="FF0000"/>
                </a:solidFill>
              </a:rPr>
              <a:t>电子版</a:t>
            </a:r>
            <a:r>
              <a:rPr lang="zh-CN" altLang="en-US"/>
              <a:t>，应在实验课后的一周内提交。</a:t>
            </a:r>
          </a:p>
          <a:p>
            <a:pPr lvl="2"/>
            <a:r>
              <a:rPr lang="zh-CN" altLang="en-US"/>
              <a:t>逾期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/>
              <a:t>周提交，成绩按</a:t>
            </a:r>
            <a:r>
              <a:rPr lang="en-US" altLang="zh-CN">
                <a:solidFill>
                  <a:srgbClr val="FF0000"/>
                </a:solidFill>
              </a:rPr>
              <a:t>70%</a:t>
            </a:r>
            <a:r>
              <a:rPr lang="zh-CN" altLang="en-US"/>
              <a:t>计算；逾期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/>
              <a:t>周，成绩为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2F484-DDE4-4F9D-9786-826C3D2A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C54C-6C12-40E0-80B0-01E42803F46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7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14A10-44EE-4BEB-88D7-976B8DC1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考核方法及成绩评定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328B2-9AAD-4DBB-966A-28162959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7460"/>
            <a:ext cx="10747443" cy="2390319"/>
          </a:xfrm>
        </p:spPr>
        <p:txBody>
          <a:bodyPr/>
          <a:lstStyle/>
          <a:p>
            <a:r>
              <a:rPr lang="zh-CN" altLang="en-US"/>
              <a:t>考核方法</a:t>
            </a:r>
            <a:endParaRPr lang="en-US" altLang="zh-CN"/>
          </a:p>
          <a:p>
            <a:pPr lvl="1"/>
            <a:r>
              <a:rPr lang="zh-CN" altLang="en-US"/>
              <a:t>大作业</a:t>
            </a:r>
            <a:endParaRPr lang="en-US" altLang="zh-CN" sz="1200"/>
          </a:p>
          <a:p>
            <a:r>
              <a:rPr lang="zh-CN" altLang="en-US"/>
              <a:t>成绩评定</a:t>
            </a:r>
            <a:endParaRPr lang="en-US" altLang="zh-CN"/>
          </a:p>
          <a:p>
            <a:pPr marL="534988" lvl="1" indent="-266700"/>
            <a:r>
              <a:rPr lang="zh-CN" altLang="en-US"/>
              <a:t>总成绩</a:t>
            </a:r>
            <a:r>
              <a:rPr lang="en-US" altLang="zh-CN"/>
              <a:t>=</a:t>
            </a:r>
            <a:r>
              <a:rPr lang="zh-CN" altLang="en-US"/>
              <a:t>期末大作业</a:t>
            </a:r>
            <a:r>
              <a:rPr lang="en-US" altLang="zh-CN"/>
              <a:t>(50%)+</a:t>
            </a:r>
            <a:r>
              <a:rPr lang="zh-CN" altLang="en-US"/>
              <a:t>平时作业</a:t>
            </a:r>
            <a:r>
              <a:rPr lang="en-US" altLang="zh-CN"/>
              <a:t>(20%)+</a:t>
            </a:r>
            <a:r>
              <a:rPr lang="zh-CN" altLang="en-US"/>
              <a:t>实验</a:t>
            </a:r>
            <a:r>
              <a:rPr lang="en-US" altLang="zh-CN"/>
              <a:t>(20%)+</a:t>
            </a:r>
            <a:r>
              <a:rPr lang="zh-CN" altLang="en-US"/>
              <a:t>课堂考勤</a:t>
            </a:r>
            <a:r>
              <a:rPr lang="en-US" altLang="zh-CN"/>
              <a:t>(10%)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4530C7-1F87-4EFD-BA5A-CB5F0CA4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C54C-6C12-40E0-80B0-01E42803F46F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DEF6E29-6BFD-47BF-BD85-59742B529066}"/>
              </a:ext>
            </a:extLst>
          </p:cNvPr>
          <p:cNvGrpSpPr/>
          <p:nvPr/>
        </p:nvGrpSpPr>
        <p:grpSpPr>
          <a:xfrm>
            <a:off x="605555" y="3894886"/>
            <a:ext cx="10816339" cy="985350"/>
            <a:chOff x="537461" y="3894886"/>
            <a:chExt cx="10816339" cy="98535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699896D-2821-4197-926E-C08EDAC6451C}"/>
                </a:ext>
              </a:extLst>
            </p:cNvPr>
            <p:cNvSpPr txBox="1"/>
            <p:nvPr/>
          </p:nvSpPr>
          <p:spPr>
            <a:xfrm>
              <a:off x="2496404" y="4036654"/>
              <a:ext cx="88573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课堂考勤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必须是</a:t>
              </a:r>
              <a:r>
                <a:rPr lang="zh-CN" altLang="en-US" sz="2400" u="sng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线下的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，手机考勤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显示为线上的一律算</a:t>
              </a: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旷课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，除非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通过正常请假手续和主讲教师审核。</a:t>
              </a:r>
            </a:p>
          </p:txBody>
        </p:sp>
        <p:pic>
          <p:nvPicPr>
            <p:cNvPr id="6" name="图形 5" descr="叹号">
              <a:extLst>
                <a:ext uri="{FF2B5EF4-FFF2-40B4-BE49-F238E27FC236}">
                  <a16:creationId xmlns:a16="http://schemas.microsoft.com/office/drawing/2014/main" id="{0939F600-5B85-44C7-AF4D-1FA9B69C6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461" y="4092027"/>
              <a:ext cx="1024727" cy="788209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6E68EE0-07B5-458F-805F-7755219E1FB5}"/>
                </a:ext>
              </a:extLst>
            </p:cNvPr>
            <p:cNvSpPr txBox="1"/>
            <p:nvPr/>
          </p:nvSpPr>
          <p:spPr>
            <a:xfrm>
              <a:off x="1225782" y="3894886"/>
              <a:ext cx="1556330" cy="906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96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2D453-5A37-4C47-9D50-885E1F32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内容占位符 7">
            <a:extLst>
              <a:ext uri="{FF2B5EF4-FFF2-40B4-BE49-F238E27FC236}">
                <a16:creationId xmlns:a16="http://schemas.microsoft.com/office/drawing/2014/main" id="{AF6D7539-FD69-4AA0-B513-CD2FE872B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78857" y="838200"/>
            <a:ext cx="8234285" cy="54689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6FC98E0-6CE6-4407-AC44-84710CB4E53F}"/>
              </a:ext>
            </a:extLst>
          </p:cNvPr>
          <p:cNvSpPr txBox="1"/>
          <p:nvPr/>
        </p:nvSpPr>
        <p:spPr>
          <a:xfrm>
            <a:off x="3590808" y="2972504"/>
            <a:ext cx="4112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end</a:t>
            </a:r>
            <a:endParaRPr lang="zh-CN" altLang="en-US" sz="7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94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404</Words>
  <Application>Microsoft Office PowerPoint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Yu Mincho</vt:lpstr>
      <vt:lpstr>等线</vt:lpstr>
      <vt:lpstr>微软雅黑</vt:lpstr>
      <vt:lpstr>Arial</vt:lpstr>
      <vt:lpstr>Symbol</vt:lpstr>
      <vt:lpstr>Times New Roman</vt:lpstr>
      <vt:lpstr>Office 主题​​</vt:lpstr>
      <vt:lpstr>面向服务的体系结构 Service-oriented Architecture(SOA)</vt:lpstr>
      <vt:lpstr>大纲</vt:lpstr>
      <vt:lpstr>课程目标</vt:lpstr>
      <vt:lpstr>教材及参考书</vt:lpstr>
      <vt:lpstr>实验环境及要求</vt:lpstr>
      <vt:lpstr>考核方法及成绩评定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michaelwin</dc:creator>
  <cp:lastModifiedBy>michaelwin</cp:lastModifiedBy>
  <cp:revision>191</cp:revision>
  <dcterms:created xsi:type="dcterms:W3CDTF">2022-08-22T13:55:33Z</dcterms:created>
  <dcterms:modified xsi:type="dcterms:W3CDTF">2023-09-09T04:23:11Z</dcterms:modified>
</cp:coreProperties>
</file>