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6"/>
  </p:notesMasterIdLst>
  <p:sldIdLst>
    <p:sldId id="341" r:id="rId2"/>
    <p:sldId id="342" r:id="rId3"/>
    <p:sldId id="340" r:id="rId4"/>
    <p:sldId id="260" r:id="rId5"/>
    <p:sldId id="261" r:id="rId6"/>
    <p:sldId id="262" r:id="rId7"/>
    <p:sldId id="263" r:id="rId8"/>
    <p:sldId id="28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338" r:id="rId30"/>
    <p:sldId id="290" r:id="rId31"/>
    <p:sldId id="339" r:id="rId32"/>
    <p:sldId id="286" r:id="rId33"/>
    <p:sldId id="287" r:id="rId34"/>
    <p:sldId id="288" r:id="rId35"/>
    <p:sldId id="293" r:id="rId36"/>
    <p:sldId id="294" r:id="rId37"/>
    <p:sldId id="295" r:id="rId38"/>
    <p:sldId id="296" r:id="rId39"/>
    <p:sldId id="297" r:id="rId40"/>
    <p:sldId id="298" r:id="rId41"/>
    <p:sldId id="299" r:id="rId42"/>
    <p:sldId id="300" r:id="rId43"/>
    <p:sldId id="301" r:id="rId44"/>
    <p:sldId id="303" r:id="rId45"/>
    <p:sldId id="259" r:id="rId46"/>
    <p:sldId id="304"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05" r:id="rId61"/>
    <p:sldId id="306" r:id="rId62"/>
    <p:sldId id="307" r:id="rId63"/>
    <p:sldId id="309" r:id="rId64"/>
    <p:sldId id="323" r:id="rId65"/>
    <p:sldId id="324" r:id="rId66"/>
    <p:sldId id="325" r:id="rId67"/>
    <p:sldId id="326" r:id="rId68"/>
    <p:sldId id="327" r:id="rId69"/>
    <p:sldId id="328" r:id="rId70"/>
    <p:sldId id="329" r:id="rId71"/>
    <p:sldId id="330" r:id="rId72"/>
    <p:sldId id="336" r:id="rId73"/>
    <p:sldId id="308" r:id="rId74"/>
    <p:sldId id="343" r:id="rId75"/>
  </p:sldIdLst>
  <p:sldSz cx="9144000" cy="5715000" type="screen16x1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484" autoAdjust="0"/>
  </p:normalViewPr>
  <p:slideViewPr>
    <p:cSldViewPr>
      <p:cViewPr varScale="1">
        <p:scale>
          <a:sx n="101" d="100"/>
          <a:sy n="101" d="100"/>
        </p:scale>
        <p:origin x="850" y="34"/>
      </p:cViewPr>
      <p:guideLst>
        <p:guide orient="horz" pos="1800"/>
        <p:guide pos="2880"/>
      </p:guideLst>
    </p:cSldViewPr>
  </p:slideViewPr>
  <p:outlineViewPr>
    <p:cViewPr>
      <p:scale>
        <a:sx n="33" d="100"/>
        <a:sy n="33" d="100"/>
      </p:scale>
      <p:origin x="0" y="264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E680642-CA22-48A0-8B8F-97D17B41BB9D}" type="datetimeFigureOut">
              <a:rPr lang="zh-CN" altLang="en-US" smtClean="0"/>
              <a:pPr/>
              <a:t>2023/9/25</a:t>
            </a:fld>
            <a:endParaRPr lang="zh-CN" altLang="en-US"/>
          </a:p>
        </p:txBody>
      </p:sp>
      <p:sp>
        <p:nvSpPr>
          <p:cNvPr id="4" name="幻灯片图像占位符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46E3C84-75B3-41EC-A1B2-867CB0811792}" type="slidenum">
              <a:rPr lang="zh-CN" altLang="en-US" smtClean="0"/>
              <a:pPr/>
              <a:t>‹#›</a:t>
            </a:fld>
            <a:endParaRPr lang="zh-CN" altLang="en-US"/>
          </a:p>
        </p:txBody>
      </p:sp>
    </p:spTree>
    <p:extLst>
      <p:ext uri="{BB962C8B-B14F-4D97-AF65-F5344CB8AC3E}">
        <p14:creationId xmlns:p14="http://schemas.microsoft.com/office/powerpoint/2010/main" val="385763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514600" y="514350"/>
            <a:ext cx="4114800" cy="257175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46E3C84-75B3-41EC-A1B2-867CB0811792}"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106E1-5FC9-448A-BF36-87BDCC95C0AA}" type="slidenum">
              <a:rPr lang="zh-CN" altLang="en-US"/>
              <a:pPr/>
              <a:t>20</a:t>
            </a:fld>
            <a:endParaRPr lang="en-US" altLang="zh-CN"/>
          </a:p>
        </p:txBody>
      </p:sp>
      <p:sp>
        <p:nvSpPr>
          <p:cNvPr id="162818" name="Rectangle 2"/>
          <p:cNvSpPr>
            <a:spLocks noGrp="1" noRot="1" noChangeAspect="1" noChangeArrowheads="1" noTextEdit="1"/>
          </p:cNvSpPr>
          <p:nvPr>
            <p:ph type="sldImg"/>
          </p:nvPr>
        </p:nvSpPr>
        <p:spPr>
          <a:xfrm>
            <a:off x="2514600" y="514350"/>
            <a:ext cx="4114800" cy="2571750"/>
          </a:xfrm>
        </p:spPr>
      </p:sp>
      <p:sp>
        <p:nvSpPr>
          <p:cNvPr id="162819" name="Rectangle 3"/>
          <p:cNvSpPr>
            <a:spLocks noGrp="1" noRot="1" noChangeArrowheads="1"/>
          </p:cNvSpPr>
          <p:nvPr>
            <p:ph type="body" idx="1"/>
          </p:nvPr>
        </p:nvSpPr>
        <p:spPr/>
        <p:txBody>
          <a:bodyPr/>
          <a:lstStyle/>
          <a:p>
            <a:r>
              <a:rPr lang="en-US" altLang="zh-CN">
                <a:solidFill>
                  <a:srgbClr val="A50021"/>
                </a:solidFill>
              </a:rPr>
              <a:t>Traditional  enterprise integration approach. Provide Application Adapters, Business Process, Messaging, Security, etc. capabilities.  Mostly proprietary in nature and application integration generally implemented as a point-to-point integration on a Hub.</a:t>
            </a:r>
            <a:endParaRPr lang="zh-CN" altLang="en-US">
              <a:solidFill>
                <a:srgbClr val="A5002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C9B83B-BAF0-40AE-84C5-833EAD311036}" type="slidenum">
              <a:rPr lang="zh-CN" altLang="en-US"/>
              <a:pPr/>
              <a:t>27</a:t>
            </a:fld>
            <a:endParaRPr lang="en-US" altLang="zh-CN"/>
          </a:p>
        </p:txBody>
      </p:sp>
      <p:sp>
        <p:nvSpPr>
          <p:cNvPr id="161794" name="Rectangle 2"/>
          <p:cNvSpPr>
            <a:spLocks noGrp="1" noRot="1" noChangeAspect="1" noChangeArrowheads="1" noTextEdit="1"/>
          </p:cNvSpPr>
          <p:nvPr>
            <p:ph type="sldImg"/>
          </p:nvPr>
        </p:nvSpPr>
        <p:spPr>
          <a:xfrm>
            <a:off x="2514600" y="514350"/>
            <a:ext cx="4114800" cy="2571750"/>
          </a:xfrm>
        </p:spPr>
      </p:sp>
      <p:sp>
        <p:nvSpPr>
          <p:cNvPr id="161795" name="Rectangle 3"/>
          <p:cNvSpPr>
            <a:spLocks noGrp="1" noRot="1" noChangeArrowheads="1"/>
          </p:cNvSpPr>
          <p:nvPr>
            <p:ph type="body" idx="1"/>
          </p:nvPr>
        </p:nvSpPr>
        <p:spPr/>
        <p:txBody>
          <a:bodyPr/>
          <a:lstStyle/>
          <a:p>
            <a:r>
              <a:rPr lang="en-US" altLang="zh-CN"/>
              <a:t>Users login to a single portal that presents information (portlets) from multiple sources</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519363" y="517525"/>
            <a:ext cx="4098925" cy="2562225"/>
          </a:xfrm>
        </p:spPr>
      </p:sp>
      <p:sp>
        <p:nvSpPr>
          <p:cNvPr id="57347" name="Rectangle 3"/>
          <p:cNvSpPr>
            <a:spLocks noGrp="1" noRot="1" noChangeArrowheads="1"/>
          </p:cNvSpPr>
          <p:nvPr>
            <p:ph type="body" idx="1"/>
          </p:nvPr>
        </p:nvSpPr>
        <p:spPr>
          <a:xfrm>
            <a:off x="1217084" y="3256360"/>
            <a:ext cx="6705600" cy="3086100"/>
          </a:xfrm>
        </p:spPr>
        <p:txBody>
          <a:bodyPr/>
          <a:lstStyle/>
          <a:p>
            <a:r>
              <a:rPr lang="zh-CN" altLang="en-US"/>
              <a:t>新的等式下，体系结构研究变得重要。此时，才是真正的软件“工程”</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7685C-45E0-43DE-8C45-D9A2AECA7206}" type="slidenum">
              <a:rPr lang="en-US" altLang="zh-CN"/>
              <a:pPr/>
              <a:t>62</a:t>
            </a:fld>
            <a:endParaRPr lang="en-US" altLang="zh-CN"/>
          </a:p>
        </p:txBody>
      </p:sp>
      <p:sp>
        <p:nvSpPr>
          <p:cNvPr id="29698" name="Rectangle 2"/>
          <p:cNvSpPr>
            <a:spLocks noGrp="1" noRot="1" noChangeAspect="1" noChangeArrowheads="1" noTextEdit="1"/>
          </p:cNvSpPr>
          <p:nvPr>
            <p:ph type="sldImg"/>
          </p:nvPr>
        </p:nvSpPr>
        <p:spPr>
          <a:xfrm>
            <a:off x="2514600" y="514350"/>
            <a:ext cx="4114800" cy="2571750"/>
          </a:xfrm>
          <a:ln/>
        </p:spPr>
      </p:sp>
      <p:sp>
        <p:nvSpPr>
          <p:cNvPr id="29699" name="Rectangle 3"/>
          <p:cNvSpPr>
            <a:spLocks noGrp="1" noChangeArrowheads="1"/>
          </p:cNvSpPr>
          <p:nvPr>
            <p:ph type="body" idx="1"/>
          </p:nvPr>
        </p:nvSpPr>
        <p:spPr/>
        <p:txBody>
          <a:bodyPr/>
          <a:lstStyle/>
          <a:p>
            <a:r>
              <a:rPr lang="en-US" altLang="zh-CN"/>
              <a:t>An SOA enables software components to become standard services that can be invoked at runtime or on demand.</a:t>
            </a:r>
          </a:p>
          <a:p>
            <a:r>
              <a:rPr lang="en-US" altLang="zh-CN"/>
              <a:t>A business-driven SOA strategy will help focus on the goal of Dynamic Business Interoperability and lead to achievement of desired business outcomes.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lvl1pPr>
              <a:defRPr b="0">
                <a:solidFill>
                  <a:srgbClr val="0000F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38F9B019-A744-43A7-A640-9F22CDC65208}"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直接连接符 7"/>
          <p:cNvCxnSpPr/>
          <p:nvPr userDrawn="1"/>
        </p:nvCxnSpPr>
        <p:spPr>
          <a:xfrm>
            <a:off x="539552" y="2977513"/>
            <a:ext cx="8064896" cy="0"/>
          </a:xfrm>
          <a:prstGeom prst="line">
            <a:avLst/>
          </a:prstGeom>
          <a:ln w="25400" cap="sq">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EBF635-593E-444C-BF24-FE37431B8BEB}"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6"/>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6"/>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624E08-EE2F-4F6E-832C-CAF2ECDC8138}"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708422"/>
          </a:xfrm>
        </p:spPr>
        <p:txBody>
          <a:bodyPr>
            <a:normAutofit/>
          </a:bodyPr>
          <a:lstStyle>
            <a:lvl1pPr algn="l">
              <a:defRPr sz="3600" b="0">
                <a:solidFill>
                  <a:srgbClr val="0000FF"/>
                </a:solidFill>
              </a:defRPr>
            </a:lvl1pPr>
          </a:lstStyle>
          <a:p>
            <a:r>
              <a:rPr lang="zh-CN" altLang="en-US" dirty="0"/>
              <a:t>单击此处编辑母版标题样式</a:t>
            </a:r>
          </a:p>
        </p:txBody>
      </p:sp>
      <p:sp>
        <p:nvSpPr>
          <p:cNvPr id="3" name="内容占位符 2"/>
          <p:cNvSpPr>
            <a:spLocks noGrp="1"/>
          </p:cNvSpPr>
          <p:nvPr>
            <p:ph idx="1"/>
          </p:nvPr>
        </p:nvSpPr>
        <p:spPr>
          <a:xfrm>
            <a:off x="457200" y="1117308"/>
            <a:ext cx="8229600" cy="3987829"/>
          </a:xfrm>
        </p:spPr>
        <p:txBody>
          <a:bodyPr/>
          <a:lstStyle>
            <a:lvl1pPr>
              <a:lnSpc>
                <a:spcPct val="120000"/>
              </a:lnSpc>
              <a:defRPr sz="2800"/>
            </a:lvl1pPr>
            <a:lvl2pPr>
              <a:lnSpc>
                <a:spcPct val="120000"/>
              </a:lnSpc>
              <a:defRPr sz="2400"/>
            </a:lvl2pPr>
            <a:lvl3pPr>
              <a:lnSpc>
                <a:spcPct val="120000"/>
              </a:lnSpc>
              <a:defRPr sz="2000"/>
            </a:lvl3pPr>
            <a:lvl4pPr>
              <a:lnSpc>
                <a:spcPct val="120000"/>
              </a:lnSpc>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日期占位符 3"/>
          <p:cNvSpPr>
            <a:spLocks noGrp="1"/>
          </p:cNvSpPr>
          <p:nvPr>
            <p:ph type="dt" sz="half" idx="10"/>
          </p:nvPr>
        </p:nvSpPr>
        <p:spPr/>
        <p:txBody>
          <a:bodyPr/>
          <a:lstStyle/>
          <a:p>
            <a:fld id="{23654B20-4216-419D-982D-992058018584}"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876256" y="5305772"/>
            <a:ext cx="2133600" cy="304271"/>
          </a:xfrm>
        </p:spPr>
        <p:txBody>
          <a:bodyPr/>
          <a:lstStyle>
            <a:lvl1pPr>
              <a:defRPr sz="2000">
                <a:solidFill>
                  <a:srgbClr val="C00000"/>
                </a:solidFill>
              </a:defRPr>
            </a:lvl1pPr>
          </a:lstStyle>
          <a:p>
            <a:fld id="{0C913308-F349-4B6D-A68A-DD1791B4A57B}" type="slidenum">
              <a:rPr lang="zh-CN" altLang="en-US" smtClean="0"/>
              <a:pPr/>
              <a:t>‹#›</a:t>
            </a:fld>
            <a:endParaRPr lang="zh-CN" altLang="en-US"/>
          </a:p>
        </p:txBody>
      </p:sp>
      <p:cxnSp>
        <p:nvCxnSpPr>
          <p:cNvPr id="7" name="直接连接符 6"/>
          <p:cNvCxnSpPr/>
          <p:nvPr userDrawn="1"/>
        </p:nvCxnSpPr>
        <p:spPr>
          <a:xfrm>
            <a:off x="467544" y="997293"/>
            <a:ext cx="8208912" cy="0"/>
          </a:xfrm>
          <a:prstGeom prst="line">
            <a:avLst/>
          </a:prstGeom>
          <a:ln w="25400" cap="sq">
            <a:miter lim="800000"/>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591C7CC-E140-4EB4-AF09-19205D8B501D}"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EE9A64-93FA-43A6-A1D0-FF29F8F61F6E}"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5FCD2-1C86-49E6-9910-EB9F10A4B68F}" type="datetime1">
              <a:rPr lang="zh-CN" altLang="en-US" smtClean="0"/>
              <a:t>2023/9/25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0C64E3-7A03-4E2A-ABE1-AB2EFE123B08}" type="datetime1">
              <a:rPr lang="zh-CN" altLang="en-US" smtClean="0"/>
              <a:t>2023/9/25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5ED40D-F202-4E30-A131-8C8CAE062CC8}" type="datetime1">
              <a:rPr lang="zh-CN" altLang="en-US" smtClean="0"/>
              <a:t>2023/9/25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0B54EB-14FC-4388-A303-3C43AB3EE389}"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FCA168C-F424-4419-9385-BD990B7925EA}"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2921554-C7B0-4882-BF5B-3BB0F7EF0234}" type="datetime1">
              <a:rPr lang="zh-CN" altLang="en-US" smtClean="0"/>
              <a:t>2023/9/25</a:t>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rgbClr val="0000FF"/>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em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embeddings/oleObject6.bin"/></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18" Type="http://schemas.openxmlformats.org/officeDocument/2006/relationships/image" Target="../media/image12.png"/><Relationship Id="rId3" Type="http://schemas.openxmlformats.org/officeDocument/2006/relationships/image" Target="../media/image2.jpeg"/><Relationship Id="rId21" Type="http://schemas.openxmlformats.org/officeDocument/2006/relationships/image" Target="../media/image14.jpeg"/><Relationship Id="rId7" Type="http://schemas.openxmlformats.org/officeDocument/2006/relationships/hyperlink" Target="http://www.turbocrm.com/main.php" TargetMode="External"/><Relationship Id="rId12" Type="http://schemas.openxmlformats.org/officeDocument/2006/relationships/hyperlink" Target="http://regional.ssaglobal.com/" TargetMode="External"/><Relationship Id="rId17" Type="http://schemas.openxmlformats.org/officeDocument/2006/relationships/image" Target="../media/image11.jpe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hyperlink" Target="http://www.ultimus.com/cn/"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hyperlink" Target="http://www.i2.com/index.cfm" TargetMode="External"/><Relationship Id="rId19" Type="http://schemas.openxmlformats.org/officeDocument/2006/relationships/image" Target="../media/image13.png"/><Relationship Id="rId4" Type="http://schemas.openxmlformats.org/officeDocument/2006/relationships/hyperlink" Target="http://www.ufida.com.cn/" TargetMode="External"/><Relationship Id="rId9" Type="http://schemas.openxmlformats.org/officeDocument/2006/relationships/image" Target="../media/image6.jpeg"/><Relationship Id="rId14" Type="http://schemas.openxmlformats.org/officeDocument/2006/relationships/hyperlink" Target="http://www5.qad.com/portal/site/ww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112DDEE-EB7C-480A-9C88-A986F702FBCD}"/>
              </a:ext>
            </a:extLst>
          </p:cNvPr>
          <p:cNvSpPr>
            <a:spLocks noGrp="1"/>
          </p:cNvSpPr>
          <p:nvPr>
            <p:ph type="ctrTitle"/>
          </p:nvPr>
        </p:nvSpPr>
        <p:spPr/>
        <p:txBody>
          <a:bodyPr/>
          <a:lstStyle/>
          <a:p>
            <a:r>
              <a:rPr lang="en-US" altLang="zh-CN"/>
              <a:t>SOA</a:t>
            </a:r>
            <a:r>
              <a:rPr lang="zh-CN" altLang="en-US"/>
              <a:t>的概念及特点</a:t>
            </a:r>
          </a:p>
        </p:txBody>
      </p:sp>
      <p:sp>
        <p:nvSpPr>
          <p:cNvPr id="6" name="副标题 5">
            <a:extLst>
              <a:ext uri="{FF2B5EF4-FFF2-40B4-BE49-F238E27FC236}">
                <a16:creationId xmlns:a16="http://schemas.microsoft.com/office/drawing/2014/main" id="{2557F186-7469-4C16-BA0E-A9E87942091D}"/>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AA6EFF45-0F1F-46AD-BB18-FA746DEB2A15}"/>
              </a:ext>
            </a:extLst>
          </p:cNvPr>
          <p:cNvSpPr>
            <a:spLocks noGrp="1"/>
          </p:cNvSpPr>
          <p:nvPr>
            <p:ph type="sldNum" sz="quarter" idx="12"/>
          </p:nvPr>
        </p:nvSpPr>
        <p:spPr/>
        <p:txBody>
          <a:bodyPr/>
          <a:lstStyle/>
          <a:p>
            <a:fld id="{0C913308-F349-4B6D-A68A-DD1791B4A57B}" type="slidenum">
              <a:rPr lang="zh-CN" altLang="en-US" smtClean="0"/>
              <a:pPr/>
              <a:t>0</a:t>
            </a:fld>
            <a:endParaRPr lang="zh-CN" altLang="en-US"/>
          </a:p>
        </p:txBody>
      </p:sp>
    </p:spTree>
    <p:extLst>
      <p:ext uri="{BB962C8B-B14F-4D97-AF65-F5344CB8AC3E}">
        <p14:creationId xmlns:p14="http://schemas.microsoft.com/office/powerpoint/2010/main" val="329746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t>企业应用软件的特点</a:t>
            </a:r>
          </a:p>
        </p:txBody>
      </p:sp>
      <p:sp>
        <p:nvSpPr>
          <p:cNvPr id="21507" name="Rectangle 3"/>
          <p:cNvSpPr>
            <a:spLocks noGrp="1" noChangeArrowheads="1"/>
          </p:cNvSpPr>
          <p:nvPr>
            <p:ph type="body" idx="1"/>
          </p:nvPr>
        </p:nvSpPr>
        <p:spPr/>
        <p:txBody>
          <a:bodyPr>
            <a:normAutofit/>
          </a:bodyPr>
          <a:lstStyle/>
          <a:p>
            <a:r>
              <a:rPr lang="zh-CN" altLang="en-US" sz="2400" dirty="0">
                <a:solidFill>
                  <a:srgbClr val="FF0000"/>
                </a:solidFill>
                <a:latin typeface="Times New Roman" pitchFamily="18" charset="0"/>
                <a:ea typeface="楷体_GB2312" pitchFamily="1" charset="-122"/>
              </a:rPr>
              <a:t>以数据/知识管理(Data &amp; Knowledge)为核心</a:t>
            </a:r>
          </a:p>
          <a:p>
            <a:r>
              <a:rPr lang="zh-CN" altLang="en-US" sz="2400" dirty="0">
                <a:solidFill>
                  <a:srgbClr val="FF0000"/>
                </a:solidFill>
                <a:latin typeface="Times New Roman" pitchFamily="18" charset="0"/>
                <a:ea typeface="楷体_GB2312" pitchFamily="1" charset="-122"/>
              </a:rPr>
              <a:t>以流程管理(Business Process)为主线</a:t>
            </a:r>
          </a:p>
          <a:p>
            <a:r>
              <a:rPr lang="zh-CN" altLang="en-US" sz="2400" dirty="0">
                <a:solidFill>
                  <a:srgbClr val="FF0000"/>
                </a:solidFill>
                <a:latin typeface="Times New Roman" pitchFamily="18" charset="0"/>
                <a:ea typeface="楷体_GB2312" pitchFamily="1" charset="-122"/>
              </a:rPr>
              <a:t>以提高管理效率和管理水平(Management Efficiency &amp; Quality)为目标</a:t>
            </a:r>
          </a:p>
          <a:p>
            <a:endParaRPr lang="zh-CN" altLang="en-US" sz="2400" dirty="0">
              <a:solidFill>
                <a:srgbClr val="FF0000"/>
              </a:solidFill>
              <a:latin typeface="Times New Roman" pitchFamily="18" charset="0"/>
              <a:ea typeface="楷体_GB2312" pitchFamily="1" charset="-122"/>
            </a:endParaRPr>
          </a:p>
          <a:p>
            <a:r>
              <a:rPr lang="zh-CN" altLang="en-US" sz="2400" dirty="0">
                <a:solidFill>
                  <a:srgbClr val="0000FF"/>
                </a:solidFill>
                <a:latin typeface="楷体_GB2312" pitchFamily="1" charset="-122"/>
                <a:ea typeface="楷体_GB2312" pitchFamily="1" charset="-122"/>
              </a:rPr>
              <a:t>分布式+协同性</a:t>
            </a:r>
            <a:r>
              <a:rPr lang="zh-CN" altLang="en-US" sz="2400" dirty="0"/>
              <a:t> (Distribution &amp; Collaboration)</a:t>
            </a:r>
          </a:p>
          <a:p>
            <a:r>
              <a:rPr lang="zh-CN" altLang="en-US" sz="2400" dirty="0">
                <a:solidFill>
                  <a:srgbClr val="0000FF"/>
                </a:solidFill>
                <a:latin typeface="楷体_GB2312" pitchFamily="1" charset="-122"/>
                <a:ea typeface="楷体_GB2312" pitchFamily="1" charset="-122"/>
              </a:rPr>
              <a:t>异构性+集成性</a:t>
            </a:r>
            <a:r>
              <a:rPr lang="zh-CN" altLang="en-US" sz="2400" dirty="0"/>
              <a:t> (Heterogeneous &amp; Integration)</a:t>
            </a:r>
          </a:p>
          <a:p>
            <a:pPr>
              <a:buFont typeface="Wingdings" pitchFamily="2" charset="2"/>
              <a:buNone/>
            </a:pPr>
            <a:endParaRPr lang="zh-CN" altLang="en-US" sz="2400" dirty="0"/>
          </a:p>
          <a:p>
            <a:endParaRPr lang="zh-CN" altLang="en-US"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1561356"/>
            <a:ext cx="7772400" cy="1125984"/>
          </a:xfrm>
        </p:spPr>
        <p:txBody>
          <a:bodyPr>
            <a:noAutofit/>
          </a:bodyPr>
          <a:lstStyle/>
          <a:p>
            <a:r>
              <a:rPr lang="zh-CN" altLang="en-US" sz="3600" dirty="0">
                <a:solidFill>
                  <a:srgbClr val="0000FF"/>
                </a:solidFill>
              </a:rPr>
              <a:t>企业应用集成</a:t>
            </a:r>
            <a:br>
              <a:rPr lang="zh-CN" altLang="en-US" sz="3600" dirty="0"/>
            </a:br>
            <a:r>
              <a:rPr lang="zh-CN" altLang="en-US" sz="2800" dirty="0">
                <a:solidFill>
                  <a:srgbClr val="0000FF"/>
                </a:solidFill>
              </a:rPr>
              <a:t>Enterprise Application Integration</a:t>
            </a:r>
          </a:p>
        </p:txBody>
      </p:sp>
      <p:sp>
        <p:nvSpPr>
          <p:cNvPr id="22531" name="Rectangle 3"/>
          <p:cNvSpPr>
            <a:spLocks noGrp="1" noChangeArrowheads="1"/>
          </p:cNvSpPr>
          <p:nvPr>
            <p:ph type="subTitle"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zh-CN" dirty="0"/>
              <a:t>Enterprise Application Integration (EAI)</a:t>
            </a:r>
          </a:p>
        </p:txBody>
      </p:sp>
      <p:sp>
        <p:nvSpPr>
          <p:cNvPr id="23555" name="Rectangle 3"/>
          <p:cNvSpPr>
            <a:spLocks noGrp="1" noChangeArrowheads="1"/>
          </p:cNvSpPr>
          <p:nvPr>
            <p:ph type="body" idx="1"/>
          </p:nvPr>
        </p:nvSpPr>
        <p:spPr>
          <a:xfrm>
            <a:off x="457200" y="1117307"/>
            <a:ext cx="8229600" cy="4140460"/>
          </a:xfrm>
        </p:spPr>
        <p:txBody>
          <a:bodyPr>
            <a:noAutofit/>
          </a:bodyPr>
          <a:lstStyle/>
          <a:p>
            <a:pPr>
              <a:lnSpc>
                <a:spcPct val="130000"/>
              </a:lnSpc>
            </a:pPr>
            <a:r>
              <a:rPr lang="en-US" altLang="zh-CN" sz="1800" dirty="0">
                <a:solidFill>
                  <a:srgbClr val="0033CC"/>
                </a:solidFill>
              </a:rPr>
              <a:t>Enterprise Application Integration (EAI)</a:t>
            </a:r>
            <a:r>
              <a:rPr lang="en-US" altLang="zh-CN" sz="1800" dirty="0"/>
              <a:t> is defined as the uses of software and computer systems architectural principles to integrate a set of enterprise computer applications to support the unrestricted sharing of data and business processes throughout the networked applications or data sources </a:t>
            </a:r>
            <a:r>
              <a:rPr lang="en-US" altLang="zh-CN" sz="1800" dirty="0">
                <a:solidFill>
                  <a:srgbClr val="FF0000"/>
                </a:solidFill>
              </a:rPr>
              <a:t>in an organization.(</a:t>
            </a:r>
            <a:r>
              <a:rPr lang="zh-CN" altLang="en-US" sz="1800" dirty="0">
                <a:solidFill>
                  <a:srgbClr val="FF0000"/>
                </a:solidFill>
                <a:latin typeface="Times New Roman" pitchFamily="18" charset="0"/>
                <a:ea typeface="楷体_GB2312" pitchFamily="1" charset="-122"/>
              </a:rPr>
              <a:t>按照计算机软硬件的设计原则，将一组企业应用集成在一起，以支持在组织范围内分布的多个应用或数据源之间能够不受限制的进行数据与信息共享</a:t>
            </a:r>
            <a:r>
              <a:rPr lang="en-US" altLang="zh-CN" sz="1800" dirty="0">
                <a:solidFill>
                  <a:srgbClr val="FF0000"/>
                </a:solidFill>
              </a:rPr>
              <a:t>)</a:t>
            </a:r>
          </a:p>
          <a:p>
            <a:pPr>
              <a:lnSpc>
                <a:spcPct val="130000"/>
              </a:lnSpc>
            </a:pPr>
            <a:r>
              <a:rPr lang="en-US" altLang="zh-CN" sz="1800" dirty="0"/>
              <a:t>EAI is an integration framework composed of a collection of technologies and services which form a </a:t>
            </a:r>
            <a:r>
              <a:rPr lang="en-US" altLang="zh-CN" sz="1800" dirty="0">
                <a:solidFill>
                  <a:srgbClr val="FF0000"/>
                </a:solidFill>
              </a:rPr>
              <a:t>middleware</a:t>
            </a:r>
            <a:r>
              <a:rPr lang="en-US" altLang="zh-CN" sz="1800" dirty="0"/>
              <a:t> to enable integration of systems and applications across the enterprise. </a:t>
            </a:r>
            <a:r>
              <a:rPr lang="en-US" altLang="zh-CN" sz="1800" dirty="0">
                <a:solidFill>
                  <a:srgbClr val="FF0000"/>
                </a:solidFill>
              </a:rPr>
              <a:t>(EAI</a:t>
            </a:r>
            <a:r>
              <a:rPr lang="zh-CN" altLang="en-US" sz="1800" dirty="0">
                <a:solidFill>
                  <a:srgbClr val="FF0000"/>
                </a:solidFill>
              </a:rPr>
              <a:t>是一个包含多种技术和服务的集成框架，这些服务通常以中间件的形式对企业内的各种系统和应用进行集成</a:t>
            </a:r>
            <a:r>
              <a:rPr lang="en-US" altLang="zh-CN" sz="1800" dirty="0">
                <a:solidFill>
                  <a:srgbClr val="FF0000"/>
                </a:solidFill>
              </a:rPr>
              <a:t>)</a:t>
            </a:r>
            <a:endParaRPr lang="zh-CN" altLang="en-US" sz="1800" dirty="0">
              <a:solidFill>
                <a:srgbClr val="FF0000"/>
              </a:solidFill>
              <a:latin typeface="Times New Roman" pitchFamily="18" charset="0"/>
              <a:ea typeface="楷体_GB2312" pitchFamily="1"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a:t>为什么产生</a:t>
            </a:r>
            <a:r>
              <a:rPr lang="en-US" altLang="zh-CN" dirty="0"/>
              <a:t>EAI</a:t>
            </a:r>
            <a:r>
              <a:rPr lang="zh-CN" altLang="en-US" dirty="0"/>
              <a:t>的概念 </a:t>
            </a:r>
          </a:p>
        </p:txBody>
      </p:sp>
      <p:sp>
        <p:nvSpPr>
          <p:cNvPr id="24579" name="Rectangle 3"/>
          <p:cNvSpPr>
            <a:spLocks noGrp="1" noChangeArrowheads="1"/>
          </p:cNvSpPr>
          <p:nvPr>
            <p:ph type="body" idx="1"/>
          </p:nvPr>
        </p:nvSpPr>
        <p:spPr/>
        <p:txBody>
          <a:bodyPr>
            <a:normAutofit lnSpcReduction="10000"/>
          </a:bodyPr>
          <a:lstStyle/>
          <a:p>
            <a:r>
              <a:rPr lang="zh-CN" altLang="en-US" sz="2600" dirty="0"/>
              <a:t>在当今动态的业务环境下，诸如</a:t>
            </a:r>
            <a:r>
              <a:rPr lang="en-US" altLang="zh-CN" sz="2600" dirty="0"/>
              <a:t>ERP</a:t>
            </a:r>
            <a:r>
              <a:rPr lang="zh-CN" altLang="en-US" sz="2600" dirty="0"/>
              <a:t>、</a:t>
            </a:r>
            <a:r>
              <a:rPr lang="en-US" altLang="zh-CN" sz="2600" dirty="0"/>
              <a:t>SCM</a:t>
            </a:r>
            <a:r>
              <a:rPr lang="zh-CN" altLang="en-US" sz="2600" dirty="0"/>
              <a:t>、</a:t>
            </a:r>
            <a:r>
              <a:rPr lang="en-US" altLang="zh-CN" sz="2600" dirty="0"/>
              <a:t>CRM</a:t>
            </a:r>
            <a:r>
              <a:rPr lang="zh-CN" altLang="en-US" sz="2600" dirty="0"/>
              <a:t>等企业</a:t>
            </a:r>
            <a:r>
              <a:rPr lang="en-US" altLang="zh-CN" sz="2600" dirty="0"/>
              <a:t>ESA(Enterprise Services Architecture)</a:t>
            </a:r>
            <a:r>
              <a:rPr lang="zh-CN" altLang="en-US" sz="2600" dirty="0"/>
              <a:t>对企业竞争力的提升具有重要作用；</a:t>
            </a:r>
          </a:p>
          <a:p>
            <a:r>
              <a:rPr lang="zh-CN" altLang="en-US" sz="2600" dirty="0"/>
              <a:t>现代企业管理的一个挑战在于：</a:t>
            </a:r>
            <a:r>
              <a:rPr lang="zh-CN" altLang="en-US" sz="2600" dirty="0">
                <a:solidFill>
                  <a:srgbClr val="FF0000"/>
                </a:solidFill>
                <a:ea typeface="楷体_GB2312" pitchFamily="1" charset="-122"/>
              </a:rPr>
              <a:t>企业内分布在各处的信息能够被任何其他人无障碍的访问</a:t>
            </a:r>
            <a:r>
              <a:rPr lang="zh-CN" altLang="en-US" sz="2600" dirty="0"/>
              <a:t>；</a:t>
            </a:r>
          </a:p>
          <a:p>
            <a:pPr lvl="1"/>
            <a:r>
              <a:rPr lang="zh-CN" altLang="en-US" sz="2200" dirty="0"/>
              <a:t>但是，企业内的很多系统都是在不同时期开发的，因此往往形成</a:t>
            </a:r>
            <a:r>
              <a:rPr lang="zh-CN" altLang="en-US" sz="2200" dirty="0">
                <a:solidFill>
                  <a:srgbClr val="0000FF"/>
                </a:solidFill>
                <a:ea typeface="楷体_GB2312" pitchFamily="1" charset="-122"/>
              </a:rPr>
              <a:t>信息孤岛</a:t>
            </a:r>
            <a:r>
              <a:rPr lang="zh-CN" altLang="en-US" sz="2200" dirty="0"/>
              <a:t>；</a:t>
            </a:r>
          </a:p>
          <a:p>
            <a:pPr lvl="1"/>
            <a:r>
              <a:rPr lang="zh-CN" altLang="en-US" sz="2200" dirty="0"/>
              <a:t>当不同的系统无法有效共享数据时，就产生了</a:t>
            </a:r>
            <a:r>
              <a:rPr lang="zh-CN" altLang="en-US" sz="2200" dirty="0">
                <a:solidFill>
                  <a:srgbClr val="0000FF"/>
                </a:solidFill>
                <a:ea typeface="楷体_GB2312" pitchFamily="1" charset="-122"/>
              </a:rPr>
              <a:t>信息交流的瓶颈，影响决策的效率</a:t>
            </a:r>
            <a:r>
              <a:rPr lang="zh-CN" altLang="en-US" sz="2200" dirty="0"/>
              <a:t>。</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a:t>企业内应用系统之间频繁的业务交互</a:t>
            </a:r>
          </a:p>
        </p:txBody>
      </p:sp>
      <p:pic>
        <p:nvPicPr>
          <p:cNvPr id="25603" name="Picture 3" descr="ph-need_for_integration"/>
          <p:cNvPicPr>
            <a:picLocks noChangeAspect="1" noChangeArrowheads="1"/>
          </p:cNvPicPr>
          <p:nvPr/>
        </p:nvPicPr>
        <p:blipFill>
          <a:blip r:embed="rId2" cstate="print"/>
          <a:srcRect t="4027" b="1155"/>
          <a:stretch>
            <a:fillRect/>
          </a:stretch>
        </p:blipFill>
        <p:spPr bwMode="auto">
          <a:xfrm>
            <a:off x="1259632" y="1117307"/>
            <a:ext cx="6115050" cy="4237302"/>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de-DE" altLang="en-US" dirty="0"/>
              <a:t>EAI</a:t>
            </a:r>
            <a:r>
              <a:rPr lang="zh-CN" altLang="en-US" dirty="0"/>
              <a:t>的基本构件</a:t>
            </a:r>
          </a:p>
        </p:txBody>
      </p:sp>
      <p:sp>
        <p:nvSpPr>
          <p:cNvPr id="28675" name="Rectangle 3"/>
          <p:cNvSpPr>
            <a:spLocks noGrp="1" noChangeArrowheads="1"/>
          </p:cNvSpPr>
          <p:nvPr>
            <p:ph type="body" idx="1"/>
          </p:nvPr>
        </p:nvSpPr>
        <p:spPr>
          <a:xfrm>
            <a:off x="457200" y="1117309"/>
            <a:ext cx="8229600" cy="3180353"/>
          </a:xfrm>
        </p:spPr>
        <p:txBody>
          <a:bodyPr/>
          <a:lstStyle/>
          <a:p>
            <a:pPr>
              <a:lnSpc>
                <a:spcPct val="150000"/>
              </a:lnSpc>
            </a:pPr>
            <a:r>
              <a:rPr lang="de-DE" altLang="en-US" dirty="0"/>
              <a:t>Applications (</a:t>
            </a:r>
            <a:r>
              <a:rPr lang="zh-CN" altLang="en-US" dirty="0">
                <a:solidFill>
                  <a:srgbClr val="FF0000"/>
                </a:solidFill>
                <a:ea typeface="楷体_GB2312" pitchFamily="1" charset="-122"/>
              </a:rPr>
              <a:t>各类异构的应用系统</a:t>
            </a:r>
            <a:r>
              <a:rPr lang="de-DE" altLang="en-US" dirty="0"/>
              <a:t>)</a:t>
            </a:r>
          </a:p>
          <a:p>
            <a:pPr>
              <a:lnSpc>
                <a:spcPct val="150000"/>
              </a:lnSpc>
            </a:pPr>
            <a:r>
              <a:rPr lang="de-DE" altLang="en-US" dirty="0"/>
              <a:t>Adaptors (</a:t>
            </a:r>
            <a:r>
              <a:rPr lang="zh-CN" altLang="en-US" dirty="0">
                <a:solidFill>
                  <a:srgbClr val="FF0000"/>
                </a:solidFill>
                <a:ea typeface="楷体_GB2312" pitchFamily="1" charset="-122"/>
              </a:rPr>
              <a:t>适配器</a:t>
            </a:r>
            <a:r>
              <a:rPr lang="de-DE" altLang="en-US"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异构的应用系统</a:t>
            </a:r>
          </a:p>
        </p:txBody>
      </p:sp>
      <p:sp>
        <p:nvSpPr>
          <p:cNvPr id="29699" name="Rectangle 3"/>
          <p:cNvSpPr>
            <a:spLocks noChangeArrowheads="1"/>
          </p:cNvSpPr>
          <p:nvPr/>
        </p:nvSpPr>
        <p:spPr bwMode="auto">
          <a:xfrm>
            <a:off x="3349008" y="1296729"/>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de-DE" altLang="en-US" sz="2000"/>
              <a:t>ERP</a:t>
            </a:r>
            <a:r>
              <a:rPr lang="zh-CN" altLang="en-US" sz="2000"/>
              <a:t>系统</a:t>
            </a:r>
          </a:p>
        </p:txBody>
      </p:sp>
      <p:sp>
        <p:nvSpPr>
          <p:cNvPr id="29700" name="Rectangle 4"/>
          <p:cNvSpPr>
            <a:spLocks noChangeArrowheads="1"/>
          </p:cNvSpPr>
          <p:nvPr/>
        </p:nvSpPr>
        <p:spPr bwMode="auto">
          <a:xfrm>
            <a:off x="6228733" y="4117187"/>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其他遗留系统</a:t>
            </a:r>
          </a:p>
          <a:p>
            <a:pPr algn="ctr"/>
            <a:r>
              <a:rPr lang="de-DE" altLang="en-US" sz="2000"/>
              <a:t>(Legacy System)</a:t>
            </a:r>
          </a:p>
        </p:txBody>
      </p:sp>
      <p:sp>
        <p:nvSpPr>
          <p:cNvPr id="29701" name="Rectangle 5"/>
          <p:cNvSpPr>
            <a:spLocks noChangeArrowheads="1"/>
          </p:cNvSpPr>
          <p:nvPr/>
        </p:nvSpPr>
        <p:spPr bwMode="auto">
          <a:xfrm>
            <a:off x="6228733" y="3097218"/>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数据库</a:t>
            </a:r>
          </a:p>
        </p:txBody>
      </p:sp>
      <p:sp>
        <p:nvSpPr>
          <p:cNvPr id="29702" name="Rectangle 6"/>
          <p:cNvSpPr>
            <a:spLocks noChangeArrowheads="1"/>
          </p:cNvSpPr>
          <p:nvPr/>
        </p:nvSpPr>
        <p:spPr bwMode="auto">
          <a:xfrm>
            <a:off x="6228733" y="2136779"/>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供应链</a:t>
            </a:r>
            <a:r>
              <a:rPr lang="de-DE" altLang="en-US" sz="2000"/>
              <a:t>(SCM)</a:t>
            </a:r>
            <a:r>
              <a:rPr lang="zh-CN" altLang="en-US" sz="2000"/>
              <a:t>系统</a:t>
            </a:r>
            <a:endParaRPr lang="de-DE" altLang="en-US" sz="2000"/>
          </a:p>
        </p:txBody>
      </p:sp>
      <p:sp>
        <p:nvSpPr>
          <p:cNvPr id="29703" name="Rectangle 7"/>
          <p:cNvSpPr>
            <a:spLocks noChangeArrowheads="1"/>
          </p:cNvSpPr>
          <p:nvPr/>
        </p:nvSpPr>
        <p:spPr bwMode="auto">
          <a:xfrm>
            <a:off x="467696" y="3097218"/>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企业门户</a:t>
            </a:r>
            <a:r>
              <a:rPr lang="de-DE" altLang="en-US" sz="2000"/>
              <a:t>(Portal)</a:t>
            </a:r>
          </a:p>
        </p:txBody>
      </p:sp>
      <p:sp>
        <p:nvSpPr>
          <p:cNvPr id="29704" name="Rectangle 8"/>
          <p:cNvSpPr>
            <a:spLocks noChangeArrowheads="1"/>
          </p:cNvSpPr>
          <p:nvPr/>
        </p:nvSpPr>
        <p:spPr bwMode="auto">
          <a:xfrm>
            <a:off x="467696" y="4117187"/>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财务系统</a:t>
            </a:r>
          </a:p>
        </p:txBody>
      </p:sp>
      <p:sp>
        <p:nvSpPr>
          <p:cNvPr id="29705" name="Rectangle 9"/>
          <p:cNvSpPr>
            <a:spLocks noChangeArrowheads="1"/>
          </p:cNvSpPr>
          <p:nvPr/>
        </p:nvSpPr>
        <p:spPr bwMode="auto">
          <a:xfrm>
            <a:off x="3349008" y="4957239"/>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客户关系管理系统</a:t>
            </a:r>
          </a:p>
          <a:p>
            <a:pPr algn="ctr"/>
            <a:r>
              <a:rPr lang="de-DE" altLang="en-US" sz="2000"/>
              <a:t>(CRM)</a:t>
            </a:r>
          </a:p>
        </p:txBody>
      </p:sp>
      <p:sp>
        <p:nvSpPr>
          <p:cNvPr id="29706" name="Rectangle 10"/>
          <p:cNvSpPr>
            <a:spLocks noChangeArrowheads="1"/>
          </p:cNvSpPr>
          <p:nvPr/>
        </p:nvSpPr>
        <p:spPr bwMode="auto">
          <a:xfrm>
            <a:off x="467696" y="2136779"/>
            <a:ext cx="2232025" cy="541073"/>
          </a:xfrm>
          <a:prstGeom prst="rect">
            <a:avLst/>
          </a:prstGeom>
          <a:gradFill rotWithShape="1">
            <a:gsLst>
              <a:gs pos="0">
                <a:srgbClr val="0000FF"/>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新开发的应用系统</a:t>
            </a:r>
          </a:p>
          <a:p>
            <a:pPr algn="ctr"/>
            <a:r>
              <a:rPr lang="de-DE" altLang="en-US" sz="2000"/>
              <a:t>(Java, C, C++)</a:t>
            </a:r>
          </a:p>
        </p:txBody>
      </p:sp>
      <p:cxnSp>
        <p:nvCxnSpPr>
          <p:cNvPr id="29707" name="AutoShape 11"/>
          <p:cNvCxnSpPr>
            <a:cxnSpLocks noChangeShapeType="1"/>
            <a:stCxn id="29706" idx="3"/>
            <a:endCxn id="29699" idx="2"/>
          </p:cNvCxnSpPr>
          <p:nvPr/>
        </p:nvCxnSpPr>
        <p:spPr bwMode="auto">
          <a:xfrm flipV="1">
            <a:off x="2699718" y="1837800"/>
            <a:ext cx="1765300" cy="570178"/>
          </a:xfrm>
          <a:prstGeom prst="straightConnector1">
            <a:avLst/>
          </a:prstGeom>
          <a:noFill/>
          <a:ln w="57150">
            <a:solidFill>
              <a:schemeClr val="tx1"/>
            </a:solidFill>
            <a:round/>
            <a:headEnd type="triangle" w="med" len="med"/>
            <a:tailEnd type="triangle" w="med" len="med"/>
          </a:ln>
          <a:effectLst/>
        </p:spPr>
      </p:cxnSp>
      <p:cxnSp>
        <p:nvCxnSpPr>
          <p:cNvPr id="29708" name="AutoShape 12"/>
          <p:cNvCxnSpPr>
            <a:cxnSpLocks noChangeShapeType="1"/>
            <a:stCxn id="29703" idx="3"/>
            <a:endCxn id="29700" idx="1"/>
          </p:cNvCxnSpPr>
          <p:nvPr/>
        </p:nvCxnSpPr>
        <p:spPr bwMode="auto">
          <a:xfrm>
            <a:off x="2699718" y="3368415"/>
            <a:ext cx="3529012" cy="1019968"/>
          </a:xfrm>
          <a:prstGeom prst="straightConnector1">
            <a:avLst/>
          </a:prstGeom>
          <a:noFill/>
          <a:ln w="57150">
            <a:solidFill>
              <a:schemeClr val="tx1"/>
            </a:solidFill>
            <a:round/>
            <a:headEnd type="triangle" w="med" len="med"/>
            <a:tailEnd type="triangle" w="med" len="med"/>
          </a:ln>
          <a:effectLst/>
        </p:spPr>
      </p:cxnSp>
      <p:cxnSp>
        <p:nvCxnSpPr>
          <p:cNvPr id="29709" name="AutoShape 13"/>
          <p:cNvCxnSpPr>
            <a:cxnSpLocks noChangeShapeType="1"/>
            <a:stCxn id="29706" idx="3"/>
            <a:endCxn id="29701" idx="1"/>
          </p:cNvCxnSpPr>
          <p:nvPr/>
        </p:nvCxnSpPr>
        <p:spPr bwMode="auto">
          <a:xfrm>
            <a:off x="2699718" y="2407978"/>
            <a:ext cx="3529012" cy="960438"/>
          </a:xfrm>
          <a:prstGeom prst="straightConnector1">
            <a:avLst/>
          </a:prstGeom>
          <a:noFill/>
          <a:ln w="57150">
            <a:solidFill>
              <a:schemeClr val="tx1"/>
            </a:solidFill>
            <a:round/>
            <a:headEnd type="triangle" w="med" len="med"/>
            <a:tailEnd type="triangle" w="med" len="med"/>
          </a:ln>
          <a:effectLst/>
        </p:spPr>
      </p:cxnSp>
      <p:cxnSp>
        <p:nvCxnSpPr>
          <p:cNvPr id="29710" name="AutoShape 14"/>
          <p:cNvCxnSpPr>
            <a:cxnSpLocks noChangeShapeType="1"/>
            <a:stCxn id="29705" idx="0"/>
            <a:endCxn id="29704" idx="3"/>
          </p:cNvCxnSpPr>
          <p:nvPr/>
        </p:nvCxnSpPr>
        <p:spPr bwMode="auto">
          <a:xfrm flipH="1" flipV="1">
            <a:off x="2699718" y="4388385"/>
            <a:ext cx="1765300" cy="568854"/>
          </a:xfrm>
          <a:prstGeom prst="straightConnector1">
            <a:avLst/>
          </a:prstGeom>
          <a:noFill/>
          <a:ln w="57150">
            <a:solidFill>
              <a:schemeClr val="tx1"/>
            </a:solidFill>
            <a:round/>
            <a:headEnd type="triangle" w="med" len="med"/>
            <a:tailEnd type="triangle" w="med" len="med"/>
          </a:ln>
          <a:effectLst/>
        </p:spPr>
      </p:cxnSp>
      <p:cxnSp>
        <p:nvCxnSpPr>
          <p:cNvPr id="29711" name="AutoShape 15"/>
          <p:cNvCxnSpPr>
            <a:cxnSpLocks noChangeShapeType="1"/>
            <a:stCxn id="29705" idx="0"/>
            <a:endCxn id="29700" idx="1"/>
          </p:cNvCxnSpPr>
          <p:nvPr/>
        </p:nvCxnSpPr>
        <p:spPr bwMode="auto">
          <a:xfrm flipV="1">
            <a:off x="4465018" y="4388385"/>
            <a:ext cx="1763712" cy="568854"/>
          </a:xfrm>
          <a:prstGeom prst="straightConnector1">
            <a:avLst/>
          </a:prstGeom>
          <a:noFill/>
          <a:ln w="57150">
            <a:solidFill>
              <a:schemeClr val="tx1"/>
            </a:solidFill>
            <a:round/>
            <a:headEnd type="triangle" w="med" len="med"/>
            <a:tailEnd type="triangle" w="med" len="med"/>
          </a:ln>
          <a:effectLst/>
        </p:spPr>
      </p:cxnSp>
      <p:cxnSp>
        <p:nvCxnSpPr>
          <p:cNvPr id="29712" name="AutoShape 16"/>
          <p:cNvCxnSpPr>
            <a:cxnSpLocks noChangeShapeType="1"/>
            <a:stCxn id="29699" idx="2"/>
            <a:endCxn id="29705" idx="0"/>
          </p:cNvCxnSpPr>
          <p:nvPr/>
        </p:nvCxnSpPr>
        <p:spPr bwMode="auto">
          <a:xfrm>
            <a:off x="4465018" y="1837800"/>
            <a:ext cx="0" cy="3119438"/>
          </a:xfrm>
          <a:prstGeom prst="straightConnector1">
            <a:avLst/>
          </a:prstGeom>
          <a:noFill/>
          <a:ln w="57150">
            <a:solidFill>
              <a:schemeClr val="tx1"/>
            </a:solidFill>
            <a:round/>
            <a:headEnd type="triangle" w="med" len="med"/>
            <a:tailEnd type="triangle" w="med" len="med"/>
          </a:ln>
          <a:effectLst/>
        </p:spPr>
      </p:cxnSp>
      <p:cxnSp>
        <p:nvCxnSpPr>
          <p:cNvPr id="29713" name="AutoShape 17"/>
          <p:cNvCxnSpPr>
            <a:cxnSpLocks noChangeShapeType="1"/>
            <a:stCxn id="29699" idx="2"/>
            <a:endCxn id="29702" idx="1"/>
          </p:cNvCxnSpPr>
          <p:nvPr/>
        </p:nvCxnSpPr>
        <p:spPr bwMode="auto">
          <a:xfrm>
            <a:off x="4465018" y="1837800"/>
            <a:ext cx="1763712" cy="570178"/>
          </a:xfrm>
          <a:prstGeom prst="straightConnector1">
            <a:avLst/>
          </a:prstGeom>
          <a:noFill/>
          <a:ln w="57150">
            <a:solidFill>
              <a:schemeClr val="tx1"/>
            </a:solidFill>
            <a:round/>
            <a:headEnd type="triangle" w="med" len="med"/>
            <a:tailEnd type="triangle" w="med" len="med"/>
          </a:ln>
          <a:effectLst/>
        </p:spPr>
      </p:cxnSp>
      <p:cxnSp>
        <p:nvCxnSpPr>
          <p:cNvPr id="29714" name="AutoShape 18"/>
          <p:cNvCxnSpPr>
            <a:cxnSpLocks noChangeShapeType="1"/>
            <a:stCxn id="29703" idx="3"/>
            <a:endCxn id="29702" idx="1"/>
          </p:cNvCxnSpPr>
          <p:nvPr/>
        </p:nvCxnSpPr>
        <p:spPr bwMode="auto">
          <a:xfrm flipV="1">
            <a:off x="2699718" y="2407978"/>
            <a:ext cx="3529012" cy="960438"/>
          </a:xfrm>
          <a:prstGeom prst="straightConnector1">
            <a:avLst/>
          </a:prstGeom>
          <a:noFill/>
          <a:ln w="57150">
            <a:solidFill>
              <a:schemeClr val="tx1"/>
            </a:solidFill>
            <a:round/>
            <a:headEnd type="triangle" w="med" len="med"/>
            <a:tailEnd type="triangle" w="med" len="med"/>
          </a:ln>
          <a:effectLst/>
        </p:spPr>
      </p:cxnSp>
      <p:cxnSp>
        <p:nvCxnSpPr>
          <p:cNvPr id="29715" name="AutoShape 19"/>
          <p:cNvCxnSpPr>
            <a:cxnSpLocks noChangeShapeType="1"/>
            <a:stCxn id="29704" idx="3"/>
            <a:endCxn id="29702" idx="1"/>
          </p:cNvCxnSpPr>
          <p:nvPr/>
        </p:nvCxnSpPr>
        <p:spPr bwMode="auto">
          <a:xfrm flipV="1">
            <a:off x="2699718" y="2407979"/>
            <a:ext cx="3529012" cy="1980406"/>
          </a:xfrm>
          <a:prstGeom prst="straightConnector1">
            <a:avLst/>
          </a:prstGeom>
          <a:noFill/>
          <a:ln w="57150">
            <a:solidFill>
              <a:schemeClr val="tx1"/>
            </a:solidFill>
            <a:round/>
            <a:headEnd type="triangle" w="med" len="med"/>
            <a:tailEnd type="triangle" w="med" len="med"/>
          </a:ln>
          <a:effectLst/>
        </p:spPr>
      </p:cxnSp>
      <p:sp>
        <p:nvSpPr>
          <p:cNvPr id="29716" name="Oval 20"/>
          <p:cNvSpPr>
            <a:spLocks noChangeArrowheads="1"/>
          </p:cNvSpPr>
          <p:nvPr/>
        </p:nvSpPr>
        <p:spPr bwMode="auto">
          <a:xfrm>
            <a:off x="3491880" y="2557467"/>
            <a:ext cx="1943100" cy="1619250"/>
          </a:xfrm>
          <a:prstGeom prst="ellipse">
            <a:avLst/>
          </a:prstGeom>
          <a:gradFill rotWithShape="1">
            <a:gsLst>
              <a:gs pos="0">
                <a:srgbClr val="00FF00"/>
              </a:gs>
              <a:gs pos="100000">
                <a:srgbClr val="00FF00">
                  <a:gamma/>
                  <a:shade val="46275"/>
                  <a:invGamma/>
                </a:srgbClr>
              </a:gs>
            </a:gsLst>
            <a:lin ang="5400000" scaled="1"/>
          </a:gradFill>
          <a:ln w="9525">
            <a:solidFill>
              <a:schemeClr val="tx1"/>
            </a:solidFill>
            <a:round/>
            <a:headEnd/>
            <a:tailEnd/>
          </a:ln>
          <a:effectLst/>
        </p:spPr>
        <p:txBody>
          <a:bodyPr wrap="none" anchor="ctr"/>
          <a:lstStyle/>
          <a:p>
            <a:pPr algn="ctr"/>
            <a:r>
              <a:rPr lang="de-DE" altLang="en-US" sz="4000"/>
              <a:t>EAI</a:t>
            </a:r>
          </a:p>
        </p:txBody>
      </p:sp>
      <p:cxnSp>
        <p:nvCxnSpPr>
          <p:cNvPr id="29717" name="AutoShape 21"/>
          <p:cNvCxnSpPr>
            <a:cxnSpLocks noChangeShapeType="1"/>
            <a:endCxn id="29716" idx="1"/>
          </p:cNvCxnSpPr>
          <p:nvPr/>
        </p:nvCxnSpPr>
        <p:spPr bwMode="auto">
          <a:xfrm>
            <a:off x="2699721" y="2407977"/>
            <a:ext cx="1076325" cy="386292"/>
          </a:xfrm>
          <a:prstGeom prst="straightConnector1">
            <a:avLst/>
          </a:prstGeom>
          <a:noFill/>
          <a:ln w="57150">
            <a:solidFill>
              <a:schemeClr val="tx1"/>
            </a:solidFill>
            <a:round/>
            <a:headEnd type="triangle" w="med" len="med"/>
            <a:tailEnd type="triangle" w="med" len="med"/>
          </a:ln>
          <a:effectLst/>
        </p:spPr>
      </p:cxnSp>
      <p:cxnSp>
        <p:nvCxnSpPr>
          <p:cNvPr id="29718" name="AutoShape 22"/>
          <p:cNvCxnSpPr>
            <a:cxnSpLocks noChangeShapeType="1"/>
            <a:endCxn id="29716" idx="0"/>
          </p:cNvCxnSpPr>
          <p:nvPr/>
        </p:nvCxnSpPr>
        <p:spPr bwMode="auto">
          <a:xfrm flipH="1">
            <a:off x="4463430" y="1837801"/>
            <a:ext cx="1588" cy="719667"/>
          </a:xfrm>
          <a:prstGeom prst="straightConnector1">
            <a:avLst/>
          </a:prstGeom>
          <a:noFill/>
          <a:ln w="57150">
            <a:solidFill>
              <a:schemeClr val="tx1"/>
            </a:solidFill>
            <a:round/>
            <a:headEnd type="triangle" w="med" len="med"/>
            <a:tailEnd type="triangle" w="med" len="med"/>
          </a:ln>
          <a:effectLst/>
        </p:spPr>
      </p:cxnSp>
      <p:cxnSp>
        <p:nvCxnSpPr>
          <p:cNvPr id="29719" name="AutoShape 23"/>
          <p:cNvCxnSpPr>
            <a:cxnSpLocks noChangeShapeType="1"/>
            <a:endCxn id="29716" idx="2"/>
          </p:cNvCxnSpPr>
          <p:nvPr/>
        </p:nvCxnSpPr>
        <p:spPr bwMode="auto">
          <a:xfrm flipV="1">
            <a:off x="2699718" y="3367093"/>
            <a:ext cx="792162" cy="1323"/>
          </a:xfrm>
          <a:prstGeom prst="straightConnector1">
            <a:avLst/>
          </a:prstGeom>
          <a:noFill/>
          <a:ln w="57150">
            <a:solidFill>
              <a:schemeClr val="tx1"/>
            </a:solidFill>
            <a:round/>
            <a:headEnd type="triangle" w="med" len="med"/>
            <a:tailEnd type="triangle" w="med" len="med"/>
          </a:ln>
          <a:effectLst/>
        </p:spPr>
      </p:cxnSp>
      <p:cxnSp>
        <p:nvCxnSpPr>
          <p:cNvPr id="29720" name="AutoShape 24"/>
          <p:cNvCxnSpPr>
            <a:cxnSpLocks noChangeShapeType="1"/>
            <a:endCxn id="29716" idx="3"/>
          </p:cNvCxnSpPr>
          <p:nvPr/>
        </p:nvCxnSpPr>
        <p:spPr bwMode="auto">
          <a:xfrm flipV="1">
            <a:off x="2699721" y="3939915"/>
            <a:ext cx="1076325" cy="448468"/>
          </a:xfrm>
          <a:prstGeom prst="straightConnector1">
            <a:avLst/>
          </a:prstGeom>
          <a:noFill/>
          <a:ln w="57150">
            <a:solidFill>
              <a:schemeClr val="tx1"/>
            </a:solidFill>
            <a:round/>
            <a:headEnd type="triangle" w="med" len="med"/>
            <a:tailEnd type="triangle" w="med" len="med"/>
          </a:ln>
          <a:effectLst/>
        </p:spPr>
      </p:cxnSp>
      <p:cxnSp>
        <p:nvCxnSpPr>
          <p:cNvPr id="29721" name="AutoShape 25"/>
          <p:cNvCxnSpPr>
            <a:cxnSpLocks noChangeShapeType="1"/>
            <a:stCxn id="29716" idx="5"/>
          </p:cNvCxnSpPr>
          <p:nvPr/>
        </p:nvCxnSpPr>
        <p:spPr bwMode="auto">
          <a:xfrm>
            <a:off x="5150818" y="3939915"/>
            <a:ext cx="1077912" cy="448468"/>
          </a:xfrm>
          <a:prstGeom prst="straightConnector1">
            <a:avLst/>
          </a:prstGeom>
          <a:noFill/>
          <a:ln w="57150">
            <a:solidFill>
              <a:schemeClr val="tx1"/>
            </a:solidFill>
            <a:round/>
            <a:headEnd type="triangle" w="med" len="med"/>
            <a:tailEnd type="triangle" w="med" len="med"/>
          </a:ln>
          <a:effectLst/>
        </p:spPr>
      </p:cxnSp>
      <p:cxnSp>
        <p:nvCxnSpPr>
          <p:cNvPr id="29722" name="AutoShape 26"/>
          <p:cNvCxnSpPr>
            <a:cxnSpLocks noChangeShapeType="1"/>
            <a:stCxn id="29716" idx="4"/>
          </p:cNvCxnSpPr>
          <p:nvPr/>
        </p:nvCxnSpPr>
        <p:spPr bwMode="auto">
          <a:xfrm>
            <a:off x="4463430" y="4176718"/>
            <a:ext cx="1588" cy="780521"/>
          </a:xfrm>
          <a:prstGeom prst="straightConnector1">
            <a:avLst/>
          </a:prstGeom>
          <a:noFill/>
          <a:ln w="57150">
            <a:solidFill>
              <a:schemeClr val="tx1"/>
            </a:solidFill>
            <a:round/>
            <a:headEnd type="triangle" w="med" len="med"/>
            <a:tailEnd type="triangle" w="med" len="med"/>
          </a:ln>
          <a:effectLst/>
        </p:spPr>
      </p:cxnSp>
      <p:cxnSp>
        <p:nvCxnSpPr>
          <p:cNvPr id="29723" name="AutoShape 27"/>
          <p:cNvCxnSpPr>
            <a:cxnSpLocks noChangeShapeType="1"/>
            <a:stCxn id="29716" idx="7"/>
          </p:cNvCxnSpPr>
          <p:nvPr/>
        </p:nvCxnSpPr>
        <p:spPr bwMode="auto">
          <a:xfrm flipV="1">
            <a:off x="5150818" y="2407977"/>
            <a:ext cx="1077912" cy="386292"/>
          </a:xfrm>
          <a:prstGeom prst="straightConnector1">
            <a:avLst/>
          </a:prstGeom>
          <a:noFill/>
          <a:ln w="57150">
            <a:solidFill>
              <a:schemeClr val="tx1"/>
            </a:solidFill>
            <a:round/>
            <a:headEnd type="triangle" w="med" len="med"/>
            <a:tailEnd type="triangle" w="med" len="med"/>
          </a:ln>
          <a:effectLst/>
        </p:spPr>
      </p:cxnSp>
      <p:cxnSp>
        <p:nvCxnSpPr>
          <p:cNvPr id="29724" name="AutoShape 28"/>
          <p:cNvCxnSpPr>
            <a:cxnSpLocks noChangeShapeType="1"/>
            <a:stCxn id="29716" idx="6"/>
          </p:cNvCxnSpPr>
          <p:nvPr/>
        </p:nvCxnSpPr>
        <p:spPr bwMode="auto">
          <a:xfrm>
            <a:off x="5434980" y="3367093"/>
            <a:ext cx="793750" cy="1323"/>
          </a:xfrm>
          <a:prstGeom prst="straightConnector1">
            <a:avLst/>
          </a:prstGeom>
          <a:noFill/>
          <a:ln w="57150">
            <a:solidFill>
              <a:schemeClr val="tx1"/>
            </a:solidFill>
            <a:round/>
            <a:headEnd type="triangle" w="med" len="med"/>
            <a:tailEnd type="triangle" w="med" len="med"/>
          </a:ln>
          <a:effectLst/>
        </p:spPr>
      </p:cxn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7"/>
                                        </p:tgtEl>
                                        <p:attrNameLst>
                                          <p:attrName>style.visibility</p:attrName>
                                        </p:attrNameLst>
                                      </p:cBhvr>
                                      <p:to>
                                        <p:strVal val="visible"/>
                                      </p:to>
                                    </p:set>
                                    <p:animEffect transition="in" filter="fade">
                                      <p:cBhvr>
                                        <p:cTn id="7" dur="2000"/>
                                        <p:tgtEl>
                                          <p:spTgt spid="29707"/>
                                        </p:tgtEl>
                                      </p:cBhvr>
                                    </p:animEffect>
                                  </p:childTnLst>
                                </p:cTn>
                              </p:par>
                              <p:par>
                                <p:cTn id="8" presetID="10" presetClass="entr" presetSubtype="0" fill="hold" nodeType="withEffect">
                                  <p:stCondLst>
                                    <p:cond delay="0"/>
                                  </p:stCondLst>
                                  <p:childTnLst>
                                    <p:set>
                                      <p:cBhvr>
                                        <p:cTn id="9" dur="1" fill="hold">
                                          <p:stCondLst>
                                            <p:cond delay="0"/>
                                          </p:stCondLst>
                                        </p:cTn>
                                        <p:tgtEl>
                                          <p:spTgt spid="29708"/>
                                        </p:tgtEl>
                                        <p:attrNameLst>
                                          <p:attrName>style.visibility</p:attrName>
                                        </p:attrNameLst>
                                      </p:cBhvr>
                                      <p:to>
                                        <p:strVal val="visible"/>
                                      </p:to>
                                    </p:set>
                                    <p:animEffect transition="in" filter="fade">
                                      <p:cBhvr>
                                        <p:cTn id="10" dur="2000"/>
                                        <p:tgtEl>
                                          <p:spTgt spid="29708"/>
                                        </p:tgtEl>
                                      </p:cBhvr>
                                    </p:animEffect>
                                  </p:childTnLst>
                                </p:cTn>
                              </p:par>
                              <p:par>
                                <p:cTn id="11" presetID="10" presetClass="entr" presetSubtype="0" fill="hold" nodeType="withEffect">
                                  <p:stCondLst>
                                    <p:cond delay="0"/>
                                  </p:stCondLst>
                                  <p:childTnLst>
                                    <p:set>
                                      <p:cBhvr>
                                        <p:cTn id="12" dur="1" fill="hold">
                                          <p:stCondLst>
                                            <p:cond delay="0"/>
                                          </p:stCondLst>
                                        </p:cTn>
                                        <p:tgtEl>
                                          <p:spTgt spid="29709"/>
                                        </p:tgtEl>
                                        <p:attrNameLst>
                                          <p:attrName>style.visibility</p:attrName>
                                        </p:attrNameLst>
                                      </p:cBhvr>
                                      <p:to>
                                        <p:strVal val="visible"/>
                                      </p:to>
                                    </p:set>
                                    <p:animEffect transition="in" filter="fade">
                                      <p:cBhvr>
                                        <p:cTn id="13" dur="2000"/>
                                        <p:tgtEl>
                                          <p:spTgt spid="29709"/>
                                        </p:tgtEl>
                                      </p:cBhvr>
                                    </p:animEffect>
                                  </p:childTnLst>
                                </p:cTn>
                              </p:par>
                              <p:par>
                                <p:cTn id="14" presetID="10" presetClass="entr" presetSubtype="0" fill="hold" nodeType="withEffect">
                                  <p:stCondLst>
                                    <p:cond delay="0"/>
                                  </p:stCondLst>
                                  <p:childTnLst>
                                    <p:set>
                                      <p:cBhvr>
                                        <p:cTn id="15" dur="1" fill="hold">
                                          <p:stCondLst>
                                            <p:cond delay="0"/>
                                          </p:stCondLst>
                                        </p:cTn>
                                        <p:tgtEl>
                                          <p:spTgt spid="29710"/>
                                        </p:tgtEl>
                                        <p:attrNameLst>
                                          <p:attrName>style.visibility</p:attrName>
                                        </p:attrNameLst>
                                      </p:cBhvr>
                                      <p:to>
                                        <p:strVal val="visible"/>
                                      </p:to>
                                    </p:set>
                                    <p:animEffect transition="in" filter="fade">
                                      <p:cBhvr>
                                        <p:cTn id="16" dur="2000"/>
                                        <p:tgtEl>
                                          <p:spTgt spid="29710"/>
                                        </p:tgtEl>
                                      </p:cBhvr>
                                    </p:animEffect>
                                  </p:childTnLst>
                                </p:cTn>
                              </p:par>
                              <p:par>
                                <p:cTn id="17" presetID="10" presetClass="entr" presetSubtype="0" fill="hold" nodeType="withEffect">
                                  <p:stCondLst>
                                    <p:cond delay="0"/>
                                  </p:stCondLst>
                                  <p:childTnLst>
                                    <p:set>
                                      <p:cBhvr>
                                        <p:cTn id="18" dur="1" fill="hold">
                                          <p:stCondLst>
                                            <p:cond delay="0"/>
                                          </p:stCondLst>
                                        </p:cTn>
                                        <p:tgtEl>
                                          <p:spTgt spid="29711"/>
                                        </p:tgtEl>
                                        <p:attrNameLst>
                                          <p:attrName>style.visibility</p:attrName>
                                        </p:attrNameLst>
                                      </p:cBhvr>
                                      <p:to>
                                        <p:strVal val="visible"/>
                                      </p:to>
                                    </p:set>
                                    <p:animEffect transition="in" filter="fade">
                                      <p:cBhvr>
                                        <p:cTn id="19" dur="2000"/>
                                        <p:tgtEl>
                                          <p:spTgt spid="29711"/>
                                        </p:tgtEl>
                                      </p:cBhvr>
                                    </p:animEffect>
                                  </p:childTnLst>
                                </p:cTn>
                              </p:par>
                              <p:par>
                                <p:cTn id="20" presetID="10" presetClass="entr" presetSubtype="0" fill="hold" nodeType="withEffect">
                                  <p:stCondLst>
                                    <p:cond delay="0"/>
                                  </p:stCondLst>
                                  <p:childTnLst>
                                    <p:set>
                                      <p:cBhvr>
                                        <p:cTn id="21" dur="1" fill="hold">
                                          <p:stCondLst>
                                            <p:cond delay="0"/>
                                          </p:stCondLst>
                                        </p:cTn>
                                        <p:tgtEl>
                                          <p:spTgt spid="29712"/>
                                        </p:tgtEl>
                                        <p:attrNameLst>
                                          <p:attrName>style.visibility</p:attrName>
                                        </p:attrNameLst>
                                      </p:cBhvr>
                                      <p:to>
                                        <p:strVal val="visible"/>
                                      </p:to>
                                    </p:set>
                                    <p:animEffect transition="in" filter="fade">
                                      <p:cBhvr>
                                        <p:cTn id="22" dur="2000"/>
                                        <p:tgtEl>
                                          <p:spTgt spid="29712"/>
                                        </p:tgtEl>
                                      </p:cBhvr>
                                    </p:animEffect>
                                  </p:childTnLst>
                                </p:cTn>
                              </p:par>
                              <p:par>
                                <p:cTn id="23" presetID="10" presetClass="entr" presetSubtype="0" fill="hold" nodeType="withEffect">
                                  <p:stCondLst>
                                    <p:cond delay="0"/>
                                  </p:stCondLst>
                                  <p:childTnLst>
                                    <p:set>
                                      <p:cBhvr>
                                        <p:cTn id="24" dur="1" fill="hold">
                                          <p:stCondLst>
                                            <p:cond delay="0"/>
                                          </p:stCondLst>
                                        </p:cTn>
                                        <p:tgtEl>
                                          <p:spTgt spid="29713"/>
                                        </p:tgtEl>
                                        <p:attrNameLst>
                                          <p:attrName>style.visibility</p:attrName>
                                        </p:attrNameLst>
                                      </p:cBhvr>
                                      <p:to>
                                        <p:strVal val="visible"/>
                                      </p:to>
                                    </p:set>
                                    <p:animEffect transition="in" filter="fade">
                                      <p:cBhvr>
                                        <p:cTn id="25" dur="2000"/>
                                        <p:tgtEl>
                                          <p:spTgt spid="29713"/>
                                        </p:tgtEl>
                                      </p:cBhvr>
                                    </p:animEffect>
                                  </p:childTnLst>
                                </p:cTn>
                              </p:par>
                              <p:par>
                                <p:cTn id="26" presetID="10" presetClass="entr" presetSubtype="0" fill="hold" nodeType="withEffect">
                                  <p:stCondLst>
                                    <p:cond delay="0"/>
                                  </p:stCondLst>
                                  <p:childTnLst>
                                    <p:set>
                                      <p:cBhvr>
                                        <p:cTn id="27" dur="1" fill="hold">
                                          <p:stCondLst>
                                            <p:cond delay="0"/>
                                          </p:stCondLst>
                                        </p:cTn>
                                        <p:tgtEl>
                                          <p:spTgt spid="29714"/>
                                        </p:tgtEl>
                                        <p:attrNameLst>
                                          <p:attrName>style.visibility</p:attrName>
                                        </p:attrNameLst>
                                      </p:cBhvr>
                                      <p:to>
                                        <p:strVal val="visible"/>
                                      </p:to>
                                    </p:set>
                                    <p:animEffect transition="in" filter="fade">
                                      <p:cBhvr>
                                        <p:cTn id="28" dur="2000"/>
                                        <p:tgtEl>
                                          <p:spTgt spid="29714"/>
                                        </p:tgtEl>
                                      </p:cBhvr>
                                    </p:animEffect>
                                  </p:childTnLst>
                                </p:cTn>
                              </p:par>
                              <p:par>
                                <p:cTn id="29" presetID="10" presetClass="entr" presetSubtype="0" fill="hold" nodeType="withEffect">
                                  <p:stCondLst>
                                    <p:cond delay="0"/>
                                  </p:stCondLst>
                                  <p:childTnLst>
                                    <p:set>
                                      <p:cBhvr>
                                        <p:cTn id="30" dur="1" fill="hold">
                                          <p:stCondLst>
                                            <p:cond delay="0"/>
                                          </p:stCondLst>
                                        </p:cTn>
                                        <p:tgtEl>
                                          <p:spTgt spid="29715"/>
                                        </p:tgtEl>
                                        <p:attrNameLst>
                                          <p:attrName>style.visibility</p:attrName>
                                        </p:attrNameLst>
                                      </p:cBhvr>
                                      <p:to>
                                        <p:strVal val="visible"/>
                                      </p:to>
                                    </p:set>
                                    <p:animEffect transition="in" filter="fade">
                                      <p:cBhvr>
                                        <p:cTn id="31" dur="2000"/>
                                        <p:tgtEl>
                                          <p:spTgt spid="297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2000"/>
                                        <p:tgtEl>
                                          <p:spTgt spid="29707"/>
                                        </p:tgtEl>
                                      </p:cBhvr>
                                    </p:animEffect>
                                    <p:set>
                                      <p:cBhvr>
                                        <p:cTn id="36" dur="1" fill="hold">
                                          <p:stCondLst>
                                            <p:cond delay="1999"/>
                                          </p:stCondLst>
                                        </p:cTn>
                                        <p:tgtEl>
                                          <p:spTgt spid="2970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29708"/>
                                        </p:tgtEl>
                                      </p:cBhvr>
                                    </p:animEffect>
                                    <p:set>
                                      <p:cBhvr>
                                        <p:cTn id="39" dur="1" fill="hold">
                                          <p:stCondLst>
                                            <p:cond delay="1999"/>
                                          </p:stCondLst>
                                        </p:cTn>
                                        <p:tgtEl>
                                          <p:spTgt spid="2970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2000"/>
                                        <p:tgtEl>
                                          <p:spTgt spid="29709"/>
                                        </p:tgtEl>
                                      </p:cBhvr>
                                    </p:animEffect>
                                    <p:set>
                                      <p:cBhvr>
                                        <p:cTn id="42" dur="1" fill="hold">
                                          <p:stCondLst>
                                            <p:cond delay="1999"/>
                                          </p:stCondLst>
                                        </p:cTn>
                                        <p:tgtEl>
                                          <p:spTgt spid="2970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2000"/>
                                        <p:tgtEl>
                                          <p:spTgt spid="29710"/>
                                        </p:tgtEl>
                                      </p:cBhvr>
                                    </p:animEffect>
                                    <p:set>
                                      <p:cBhvr>
                                        <p:cTn id="45" dur="1" fill="hold">
                                          <p:stCondLst>
                                            <p:cond delay="1999"/>
                                          </p:stCondLst>
                                        </p:cTn>
                                        <p:tgtEl>
                                          <p:spTgt spid="2971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2000"/>
                                        <p:tgtEl>
                                          <p:spTgt spid="29711"/>
                                        </p:tgtEl>
                                      </p:cBhvr>
                                    </p:animEffect>
                                    <p:set>
                                      <p:cBhvr>
                                        <p:cTn id="48" dur="1" fill="hold">
                                          <p:stCondLst>
                                            <p:cond delay="1999"/>
                                          </p:stCondLst>
                                        </p:cTn>
                                        <p:tgtEl>
                                          <p:spTgt spid="29711"/>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2000"/>
                                        <p:tgtEl>
                                          <p:spTgt spid="29712"/>
                                        </p:tgtEl>
                                      </p:cBhvr>
                                    </p:animEffect>
                                    <p:set>
                                      <p:cBhvr>
                                        <p:cTn id="51" dur="1" fill="hold">
                                          <p:stCondLst>
                                            <p:cond delay="1999"/>
                                          </p:stCondLst>
                                        </p:cTn>
                                        <p:tgtEl>
                                          <p:spTgt spid="29712"/>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2000"/>
                                        <p:tgtEl>
                                          <p:spTgt spid="29713"/>
                                        </p:tgtEl>
                                      </p:cBhvr>
                                    </p:animEffect>
                                    <p:set>
                                      <p:cBhvr>
                                        <p:cTn id="54" dur="1" fill="hold">
                                          <p:stCondLst>
                                            <p:cond delay="1999"/>
                                          </p:stCondLst>
                                        </p:cTn>
                                        <p:tgtEl>
                                          <p:spTgt spid="29713"/>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000"/>
                                        <p:tgtEl>
                                          <p:spTgt spid="29714"/>
                                        </p:tgtEl>
                                      </p:cBhvr>
                                    </p:animEffect>
                                    <p:set>
                                      <p:cBhvr>
                                        <p:cTn id="57" dur="1" fill="hold">
                                          <p:stCondLst>
                                            <p:cond delay="1999"/>
                                          </p:stCondLst>
                                        </p:cTn>
                                        <p:tgtEl>
                                          <p:spTgt spid="2971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2000"/>
                                        <p:tgtEl>
                                          <p:spTgt spid="29715"/>
                                        </p:tgtEl>
                                      </p:cBhvr>
                                    </p:animEffect>
                                    <p:set>
                                      <p:cBhvr>
                                        <p:cTn id="60" dur="1" fill="hold">
                                          <p:stCondLst>
                                            <p:cond delay="1999"/>
                                          </p:stCondLst>
                                        </p:cTn>
                                        <p:tgtEl>
                                          <p:spTgt spid="29715"/>
                                        </p:tgtEl>
                                        <p:attrNameLst>
                                          <p:attrName>style.visibility</p:attrName>
                                        </p:attrNameLst>
                                      </p:cBhvr>
                                      <p:to>
                                        <p:strVal val="hidden"/>
                                      </p:to>
                                    </p:set>
                                  </p:childTnLst>
                                </p:cTn>
                              </p:par>
                              <p:par>
                                <p:cTn id="61" presetID="10" presetClass="entr" presetSubtype="0" fill="hold" grpId="0" nodeType="withEffect">
                                  <p:stCondLst>
                                    <p:cond delay="0"/>
                                  </p:stCondLst>
                                  <p:childTnLst>
                                    <p:set>
                                      <p:cBhvr>
                                        <p:cTn id="62" dur="1" fill="hold">
                                          <p:stCondLst>
                                            <p:cond delay="0"/>
                                          </p:stCondLst>
                                        </p:cTn>
                                        <p:tgtEl>
                                          <p:spTgt spid="29716"/>
                                        </p:tgtEl>
                                        <p:attrNameLst>
                                          <p:attrName>style.visibility</p:attrName>
                                        </p:attrNameLst>
                                      </p:cBhvr>
                                      <p:to>
                                        <p:strVal val="visible"/>
                                      </p:to>
                                    </p:set>
                                    <p:animEffect transition="in" filter="fade">
                                      <p:cBhvr>
                                        <p:cTn id="63" dur="2000"/>
                                        <p:tgtEl>
                                          <p:spTgt spid="29716"/>
                                        </p:tgtEl>
                                      </p:cBhvr>
                                    </p:animEffect>
                                  </p:childTnLst>
                                </p:cTn>
                              </p:par>
                              <p:par>
                                <p:cTn id="64" presetID="10" presetClass="entr" presetSubtype="0" fill="hold" nodeType="withEffect">
                                  <p:stCondLst>
                                    <p:cond delay="0"/>
                                  </p:stCondLst>
                                  <p:childTnLst>
                                    <p:set>
                                      <p:cBhvr>
                                        <p:cTn id="65" dur="1" fill="hold">
                                          <p:stCondLst>
                                            <p:cond delay="0"/>
                                          </p:stCondLst>
                                        </p:cTn>
                                        <p:tgtEl>
                                          <p:spTgt spid="29717"/>
                                        </p:tgtEl>
                                        <p:attrNameLst>
                                          <p:attrName>style.visibility</p:attrName>
                                        </p:attrNameLst>
                                      </p:cBhvr>
                                      <p:to>
                                        <p:strVal val="visible"/>
                                      </p:to>
                                    </p:set>
                                    <p:animEffect transition="in" filter="fade">
                                      <p:cBhvr>
                                        <p:cTn id="66" dur="2000"/>
                                        <p:tgtEl>
                                          <p:spTgt spid="29717"/>
                                        </p:tgtEl>
                                      </p:cBhvr>
                                    </p:animEffect>
                                  </p:childTnLst>
                                </p:cTn>
                              </p:par>
                              <p:par>
                                <p:cTn id="67" presetID="10" presetClass="entr" presetSubtype="0" fill="hold" nodeType="withEffect">
                                  <p:stCondLst>
                                    <p:cond delay="0"/>
                                  </p:stCondLst>
                                  <p:childTnLst>
                                    <p:set>
                                      <p:cBhvr>
                                        <p:cTn id="68" dur="1" fill="hold">
                                          <p:stCondLst>
                                            <p:cond delay="0"/>
                                          </p:stCondLst>
                                        </p:cTn>
                                        <p:tgtEl>
                                          <p:spTgt spid="29718"/>
                                        </p:tgtEl>
                                        <p:attrNameLst>
                                          <p:attrName>style.visibility</p:attrName>
                                        </p:attrNameLst>
                                      </p:cBhvr>
                                      <p:to>
                                        <p:strVal val="visible"/>
                                      </p:to>
                                    </p:set>
                                    <p:animEffect transition="in" filter="fade">
                                      <p:cBhvr>
                                        <p:cTn id="69" dur="2000"/>
                                        <p:tgtEl>
                                          <p:spTgt spid="29718"/>
                                        </p:tgtEl>
                                      </p:cBhvr>
                                    </p:animEffect>
                                  </p:childTnLst>
                                </p:cTn>
                              </p:par>
                              <p:par>
                                <p:cTn id="70" presetID="10" presetClass="entr" presetSubtype="0" fill="hold" nodeType="withEffect">
                                  <p:stCondLst>
                                    <p:cond delay="0"/>
                                  </p:stCondLst>
                                  <p:childTnLst>
                                    <p:set>
                                      <p:cBhvr>
                                        <p:cTn id="71" dur="1" fill="hold">
                                          <p:stCondLst>
                                            <p:cond delay="0"/>
                                          </p:stCondLst>
                                        </p:cTn>
                                        <p:tgtEl>
                                          <p:spTgt spid="29719"/>
                                        </p:tgtEl>
                                        <p:attrNameLst>
                                          <p:attrName>style.visibility</p:attrName>
                                        </p:attrNameLst>
                                      </p:cBhvr>
                                      <p:to>
                                        <p:strVal val="visible"/>
                                      </p:to>
                                    </p:set>
                                    <p:animEffect transition="in" filter="fade">
                                      <p:cBhvr>
                                        <p:cTn id="72" dur="2000"/>
                                        <p:tgtEl>
                                          <p:spTgt spid="29719"/>
                                        </p:tgtEl>
                                      </p:cBhvr>
                                    </p:animEffect>
                                  </p:childTnLst>
                                </p:cTn>
                              </p:par>
                              <p:par>
                                <p:cTn id="73" presetID="10" presetClass="entr" presetSubtype="0" fill="hold" nodeType="withEffect">
                                  <p:stCondLst>
                                    <p:cond delay="0"/>
                                  </p:stCondLst>
                                  <p:childTnLst>
                                    <p:set>
                                      <p:cBhvr>
                                        <p:cTn id="74" dur="1" fill="hold">
                                          <p:stCondLst>
                                            <p:cond delay="0"/>
                                          </p:stCondLst>
                                        </p:cTn>
                                        <p:tgtEl>
                                          <p:spTgt spid="29720"/>
                                        </p:tgtEl>
                                        <p:attrNameLst>
                                          <p:attrName>style.visibility</p:attrName>
                                        </p:attrNameLst>
                                      </p:cBhvr>
                                      <p:to>
                                        <p:strVal val="visible"/>
                                      </p:to>
                                    </p:set>
                                    <p:animEffect transition="in" filter="fade">
                                      <p:cBhvr>
                                        <p:cTn id="75" dur="2000"/>
                                        <p:tgtEl>
                                          <p:spTgt spid="29720"/>
                                        </p:tgtEl>
                                      </p:cBhvr>
                                    </p:animEffect>
                                  </p:childTnLst>
                                </p:cTn>
                              </p:par>
                              <p:par>
                                <p:cTn id="76" presetID="10" presetClass="entr" presetSubtype="0" fill="hold" nodeType="withEffect">
                                  <p:stCondLst>
                                    <p:cond delay="0"/>
                                  </p:stCondLst>
                                  <p:childTnLst>
                                    <p:set>
                                      <p:cBhvr>
                                        <p:cTn id="77" dur="1" fill="hold">
                                          <p:stCondLst>
                                            <p:cond delay="0"/>
                                          </p:stCondLst>
                                        </p:cTn>
                                        <p:tgtEl>
                                          <p:spTgt spid="29721"/>
                                        </p:tgtEl>
                                        <p:attrNameLst>
                                          <p:attrName>style.visibility</p:attrName>
                                        </p:attrNameLst>
                                      </p:cBhvr>
                                      <p:to>
                                        <p:strVal val="visible"/>
                                      </p:to>
                                    </p:set>
                                    <p:animEffect transition="in" filter="fade">
                                      <p:cBhvr>
                                        <p:cTn id="78" dur="2000"/>
                                        <p:tgtEl>
                                          <p:spTgt spid="29721"/>
                                        </p:tgtEl>
                                      </p:cBhvr>
                                    </p:animEffect>
                                  </p:childTnLst>
                                </p:cTn>
                              </p:par>
                              <p:par>
                                <p:cTn id="79" presetID="10" presetClass="entr" presetSubtype="0" fill="hold" nodeType="withEffect">
                                  <p:stCondLst>
                                    <p:cond delay="0"/>
                                  </p:stCondLst>
                                  <p:childTnLst>
                                    <p:set>
                                      <p:cBhvr>
                                        <p:cTn id="80" dur="1" fill="hold">
                                          <p:stCondLst>
                                            <p:cond delay="0"/>
                                          </p:stCondLst>
                                        </p:cTn>
                                        <p:tgtEl>
                                          <p:spTgt spid="29722"/>
                                        </p:tgtEl>
                                        <p:attrNameLst>
                                          <p:attrName>style.visibility</p:attrName>
                                        </p:attrNameLst>
                                      </p:cBhvr>
                                      <p:to>
                                        <p:strVal val="visible"/>
                                      </p:to>
                                    </p:set>
                                    <p:animEffect transition="in" filter="fade">
                                      <p:cBhvr>
                                        <p:cTn id="81" dur="2000"/>
                                        <p:tgtEl>
                                          <p:spTgt spid="29722"/>
                                        </p:tgtEl>
                                      </p:cBhvr>
                                    </p:animEffect>
                                  </p:childTnLst>
                                </p:cTn>
                              </p:par>
                              <p:par>
                                <p:cTn id="82" presetID="10" presetClass="entr" presetSubtype="0" fill="hold" nodeType="withEffect">
                                  <p:stCondLst>
                                    <p:cond delay="0"/>
                                  </p:stCondLst>
                                  <p:childTnLst>
                                    <p:set>
                                      <p:cBhvr>
                                        <p:cTn id="83" dur="1" fill="hold">
                                          <p:stCondLst>
                                            <p:cond delay="0"/>
                                          </p:stCondLst>
                                        </p:cTn>
                                        <p:tgtEl>
                                          <p:spTgt spid="29723"/>
                                        </p:tgtEl>
                                        <p:attrNameLst>
                                          <p:attrName>style.visibility</p:attrName>
                                        </p:attrNameLst>
                                      </p:cBhvr>
                                      <p:to>
                                        <p:strVal val="visible"/>
                                      </p:to>
                                    </p:set>
                                    <p:animEffect transition="in" filter="fade">
                                      <p:cBhvr>
                                        <p:cTn id="84" dur="2000"/>
                                        <p:tgtEl>
                                          <p:spTgt spid="29723"/>
                                        </p:tgtEl>
                                      </p:cBhvr>
                                    </p:animEffect>
                                  </p:childTnLst>
                                </p:cTn>
                              </p:par>
                              <p:par>
                                <p:cTn id="85" presetID="10" presetClass="entr" presetSubtype="0" fill="hold" nodeType="withEffect">
                                  <p:stCondLst>
                                    <p:cond delay="0"/>
                                  </p:stCondLst>
                                  <p:childTnLst>
                                    <p:set>
                                      <p:cBhvr>
                                        <p:cTn id="86" dur="1" fill="hold">
                                          <p:stCondLst>
                                            <p:cond delay="0"/>
                                          </p:stCondLst>
                                        </p:cTn>
                                        <p:tgtEl>
                                          <p:spTgt spid="29724"/>
                                        </p:tgtEl>
                                        <p:attrNameLst>
                                          <p:attrName>style.visibility</p:attrName>
                                        </p:attrNameLst>
                                      </p:cBhvr>
                                      <p:to>
                                        <p:strVal val="visible"/>
                                      </p:to>
                                    </p:set>
                                    <p:animEffect transition="in" filter="fade">
                                      <p:cBhvr>
                                        <p:cTn id="87" dur="2000"/>
                                        <p:tgtEl>
                                          <p:spTgt spid="2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适配器</a:t>
            </a:r>
            <a:r>
              <a:rPr lang="en-US" altLang="zh-CN"/>
              <a:t>(Adaptor)</a:t>
            </a:r>
          </a:p>
        </p:txBody>
      </p:sp>
      <p:sp>
        <p:nvSpPr>
          <p:cNvPr id="30723" name="Rectangle 3"/>
          <p:cNvSpPr>
            <a:spLocks noGrp="1" noChangeArrowheads="1"/>
          </p:cNvSpPr>
          <p:nvPr>
            <p:ph type="body" idx="1"/>
          </p:nvPr>
        </p:nvSpPr>
        <p:spPr/>
        <p:txBody>
          <a:bodyPr/>
          <a:lstStyle/>
          <a:p>
            <a:r>
              <a:rPr lang="de-DE" altLang="en-US" dirty="0"/>
              <a:t>Adapters (</a:t>
            </a:r>
            <a:r>
              <a:rPr lang="zh-CN" altLang="en-US" dirty="0">
                <a:solidFill>
                  <a:srgbClr val="FF0000"/>
                </a:solidFill>
                <a:ea typeface="楷体_GB2312" pitchFamily="1" charset="-122"/>
              </a:rPr>
              <a:t>适配器</a:t>
            </a:r>
            <a:r>
              <a:rPr lang="de-DE" altLang="en-US" dirty="0"/>
              <a:t>)</a:t>
            </a:r>
          </a:p>
          <a:p>
            <a:endParaRPr lang="zh-CN" altLang="en-US" dirty="0"/>
          </a:p>
        </p:txBody>
      </p:sp>
      <p:pic>
        <p:nvPicPr>
          <p:cNvPr id="30724" name="Picture 4" descr="Adaptor"/>
          <p:cNvPicPr>
            <a:picLocks noChangeAspect="1" noChangeArrowheads="1"/>
          </p:cNvPicPr>
          <p:nvPr/>
        </p:nvPicPr>
        <p:blipFill>
          <a:blip r:embed="rId2" cstate="print"/>
          <a:srcRect/>
          <a:stretch>
            <a:fillRect/>
          </a:stretch>
        </p:blipFill>
        <p:spPr bwMode="auto">
          <a:xfrm>
            <a:off x="897310" y="2246188"/>
            <a:ext cx="1847850" cy="1587500"/>
          </a:xfrm>
          <a:prstGeom prst="rect">
            <a:avLst/>
          </a:prstGeom>
          <a:noFill/>
          <a:ln w="9525">
            <a:noFill/>
            <a:miter lim="800000"/>
            <a:headEnd/>
            <a:tailEnd/>
          </a:ln>
        </p:spPr>
      </p:pic>
      <p:pic>
        <p:nvPicPr>
          <p:cNvPr id="30725" name="Picture 5" descr="V"/>
          <p:cNvPicPr>
            <a:picLocks noChangeAspect="1" noChangeArrowheads="1"/>
          </p:cNvPicPr>
          <p:nvPr/>
        </p:nvPicPr>
        <p:blipFill>
          <a:blip r:embed="rId3" cstate="print"/>
          <a:srcRect/>
          <a:stretch>
            <a:fillRect/>
          </a:stretch>
        </p:blipFill>
        <p:spPr bwMode="auto">
          <a:xfrm>
            <a:off x="3064250" y="2236929"/>
            <a:ext cx="2411413" cy="1607343"/>
          </a:xfrm>
          <a:prstGeom prst="rect">
            <a:avLst/>
          </a:prstGeom>
          <a:noFill/>
          <a:ln w="9525">
            <a:noFill/>
            <a:miter lim="800000"/>
            <a:headEnd/>
            <a:tailEnd/>
          </a:ln>
        </p:spPr>
      </p:pic>
      <p:pic>
        <p:nvPicPr>
          <p:cNvPr id="30726" name="Picture 6" descr="ADAPTOR-iMAC_G4_&amp;_iBOOK"/>
          <p:cNvPicPr>
            <a:picLocks noChangeAspect="1" noChangeArrowheads="1"/>
          </p:cNvPicPr>
          <p:nvPr/>
        </p:nvPicPr>
        <p:blipFill>
          <a:blip r:embed="rId4" cstate="print"/>
          <a:srcRect/>
          <a:stretch>
            <a:fillRect/>
          </a:stretch>
        </p:blipFill>
        <p:spPr bwMode="auto">
          <a:xfrm>
            <a:off x="5794747" y="2230314"/>
            <a:ext cx="2592388" cy="1620573"/>
          </a:xfrm>
          <a:prstGeom prst="rect">
            <a:avLst/>
          </a:prstGeom>
          <a:noFill/>
          <a:ln w="9525">
            <a:noFill/>
            <a:miter lim="800000"/>
            <a:headEnd/>
            <a:tailEnd/>
          </a:ln>
        </p:spPr>
      </p:pic>
      <p:sp>
        <p:nvSpPr>
          <p:cNvPr id="30727" name="Rectangle 7"/>
          <p:cNvSpPr>
            <a:spLocks noChangeArrowheads="1"/>
          </p:cNvSpPr>
          <p:nvPr/>
        </p:nvSpPr>
        <p:spPr bwMode="auto">
          <a:xfrm>
            <a:off x="611560" y="4177648"/>
            <a:ext cx="8045450" cy="1200329"/>
          </a:xfrm>
          <a:prstGeom prst="rect">
            <a:avLst/>
          </a:prstGeom>
          <a:noFill/>
          <a:ln w="9525">
            <a:noFill/>
            <a:miter lim="800000"/>
            <a:headEnd/>
            <a:tailEnd/>
          </a:ln>
          <a:effectLst/>
        </p:spPr>
        <p:txBody>
          <a:bodyPr>
            <a:spAutoFit/>
          </a:bodyPr>
          <a:lstStyle/>
          <a:p>
            <a:r>
              <a:rPr lang="en-US" altLang="zh-CN">
                <a:latin typeface="Tahoma" pitchFamily="34" charset="0"/>
                <a:cs typeface="Arial" pitchFamily="34" charset="0"/>
              </a:rPr>
              <a:t>An adapter is a device used to match the physical or electrical characteristics of two different things so that a connection may be made between them. </a:t>
            </a:r>
          </a:p>
          <a:p>
            <a:r>
              <a:rPr lang="en-US" altLang="zh-CN">
                <a:latin typeface="Tahoma" pitchFamily="34" charset="0"/>
                <a:cs typeface="Arial" pitchFamily="34" charset="0"/>
              </a:rPr>
              <a:t>(</a:t>
            </a:r>
            <a:r>
              <a:rPr lang="zh-CN" altLang="en-US">
                <a:solidFill>
                  <a:srgbClr val="0000FF"/>
                </a:solidFill>
                <a:latin typeface="Times New Roman" pitchFamily="18" charset="0"/>
                <a:ea typeface="楷体_GB2312" pitchFamily="1" charset="-122"/>
              </a:rPr>
              <a:t>适配器：一种设备，用来在两个不同的事物之间进行匹配，以实现二者之间的连接</a:t>
            </a:r>
            <a:r>
              <a:rPr lang="en-US" altLang="zh-CN">
                <a:latin typeface="Tahoma" pitchFamily="34" charset="0"/>
                <a:cs typeface="Arial" pitchFamily="34" charset="0"/>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ppt_x"/>
                                          </p:val>
                                        </p:tav>
                                        <p:tav tm="100000">
                                          <p:val>
                                            <p:strVal val="#ppt_x"/>
                                          </p:val>
                                        </p:tav>
                                      </p:tavLst>
                                    </p:anim>
                                    <p:anim calcmode="lin" valueType="num">
                                      <p:cBhvr additive="base">
                                        <p:cTn id="8" dur="500" fill="hold"/>
                                        <p:tgtEl>
                                          <p:spTgt spid="3072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5"/>
                                        </p:tgtEl>
                                        <p:attrNameLst>
                                          <p:attrName>style.visibility</p:attrName>
                                        </p:attrNameLst>
                                      </p:cBhvr>
                                      <p:to>
                                        <p:strVal val="visible"/>
                                      </p:to>
                                    </p:set>
                                    <p:anim calcmode="lin" valueType="num">
                                      <p:cBhvr additive="base">
                                        <p:cTn id="11" dur="500" fill="hold"/>
                                        <p:tgtEl>
                                          <p:spTgt spid="30725"/>
                                        </p:tgtEl>
                                        <p:attrNameLst>
                                          <p:attrName>ppt_x</p:attrName>
                                        </p:attrNameLst>
                                      </p:cBhvr>
                                      <p:tavLst>
                                        <p:tav tm="0">
                                          <p:val>
                                            <p:strVal val="#ppt_x"/>
                                          </p:val>
                                        </p:tav>
                                        <p:tav tm="100000">
                                          <p:val>
                                            <p:strVal val="#ppt_x"/>
                                          </p:val>
                                        </p:tav>
                                      </p:tavLst>
                                    </p:anim>
                                    <p:anim calcmode="lin" valueType="num">
                                      <p:cBhvr additive="base">
                                        <p:cTn id="12" dur="500" fill="hold"/>
                                        <p:tgtEl>
                                          <p:spTgt spid="307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6"/>
                                        </p:tgtEl>
                                        <p:attrNameLst>
                                          <p:attrName>style.visibility</p:attrName>
                                        </p:attrNameLst>
                                      </p:cBhvr>
                                      <p:to>
                                        <p:strVal val="visible"/>
                                      </p:to>
                                    </p:set>
                                    <p:anim calcmode="lin" valueType="num">
                                      <p:cBhvr additive="base">
                                        <p:cTn id="15" dur="500" fill="hold"/>
                                        <p:tgtEl>
                                          <p:spTgt spid="30726"/>
                                        </p:tgtEl>
                                        <p:attrNameLst>
                                          <p:attrName>ppt_x</p:attrName>
                                        </p:attrNameLst>
                                      </p:cBhvr>
                                      <p:tavLst>
                                        <p:tav tm="0">
                                          <p:val>
                                            <p:strVal val="#ppt_x"/>
                                          </p:val>
                                        </p:tav>
                                        <p:tav tm="100000">
                                          <p:val>
                                            <p:strVal val="#ppt_x"/>
                                          </p:val>
                                        </p:tav>
                                      </p:tavLst>
                                    </p:anim>
                                    <p:anim calcmode="lin" valueType="num">
                                      <p:cBhvr additive="base">
                                        <p:cTn id="16"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727"/>
                                        </p:tgtEl>
                                        <p:attrNameLst>
                                          <p:attrName>style.visibility</p:attrName>
                                        </p:attrNameLst>
                                      </p:cBhvr>
                                      <p:to>
                                        <p:strVal val="visible"/>
                                      </p:to>
                                    </p:set>
                                    <p:anim calcmode="lin" valueType="num">
                                      <p:cBhvr additive="base">
                                        <p:cTn id="21" dur="500" fill="hold"/>
                                        <p:tgtEl>
                                          <p:spTgt spid="30727"/>
                                        </p:tgtEl>
                                        <p:attrNameLst>
                                          <p:attrName>ppt_x</p:attrName>
                                        </p:attrNameLst>
                                      </p:cBhvr>
                                      <p:tavLst>
                                        <p:tav tm="0">
                                          <p:val>
                                            <p:strVal val="#ppt_x"/>
                                          </p:val>
                                        </p:tav>
                                        <p:tav tm="100000">
                                          <p:val>
                                            <p:strVal val="#ppt_x"/>
                                          </p:val>
                                        </p:tav>
                                      </p:tavLst>
                                    </p:anim>
                                    <p:anim calcmode="lin" valueType="num">
                                      <p:cBhvr additive="base">
                                        <p:cTn id="22"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528" y="228865"/>
            <a:ext cx="8496944" cy="708422"/>
          </a:xfrm>
        </p:spPr>
        <p:txBody>
          <a:bodyPr>
            <a:noAutofit/>
          </a:bodyPr>
          <a:lstStyle/>
          <a:p>
            <a:r>
              <a:rPr lang="zh-CN" altLang="en-US" sz="2800" dirty="0"/>
              <a:t>为什么要用到“适配器”：异构系统之间的“不匹配”</a:t>
            </a:r>
          </a:p>
        </p:txBody>
      </p:sp>
      <p:sp>
        <p:nvSpPr>
          <p:cNvPr id="31747" name="Rectangle 3"/>
          <p:cNvSpPr>
            <a:spLocks noChangeArrowheads="1"/>
          </p:cNvSpPr>
          <p:nvPr/>
        </p:nvSpPr>
        <p:spPr bwMode="auto">
          <a:xfrm>
            <a:off x="2" y="1513960"/>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748" name="Object 4"/>
          <p:cNvGraphicFramePr>
            <a:graphicFrameLocks noChangeAspect="1"/>
          </p:cNvGraphicFramePr>
          <p:nvPr/>
        </p:nvGraphicFramePr>
        <p:xfrm>
          <a:off x="1619675" y="1357335"/>
          <a:ext cx="5292725" cy="3959489"/>
        </p:xfrm>
        <a:graphic>
          <a:graphicData uri="http://schemas.openxmlformats.org/presentationml/2006/ole">
            <mc:AlternateContent xmlns:mc="http://schemas.openxmlformats.org/markup-compatibility/2006">
              <mc:Choice xmlns:v="urn:schemas-microsoft-com:vml" Requires="v">
                <p:oleObj spid="_x0000_s1079" r:id="rId3" imgW="4572139" imgH="3429123" progId="PowerPoint.Show.8">
                  <p:embed/>
                </p:oleObj>
              </mc:Choice>
              <mc:Fallback>
                <p:oleObj r:id="rId3" imgW="4572139" imgH="3429123" progId="PowerPoint.Show.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34070" b="21333"/>
                      <a:stretch>
                        <a:fillRect/>
                      </a:stretch>
                    </p:blipFill>
                    <p:spPr bwMode="auto">
                      <a:xfrm>
                        <a:off x="1619675" y="1357335"/>
                        <a:ext cx="5292725" cy="3959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457578" y="1236412"/>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de-DE" altLang="en-US" sz="2000"/>
              <a:t>ERP</a:t>
            </a:r>
            <a:r>
              <a:rPr lang="zh-CN" altLang="en-US" sz="2000"/>
              <a:t>系统</a:t>
            </a:r>
          </a:p>
        </p:txBody>
      </p:sp>
      <p:sp>
        <p:nvSpPr>
          <p:cNvPr id="32771" name="Rectangle 3"/>
          <p:cNvSpPr>
            <a:spLocks noChangeArrowheads="1"/>
          </p:cNvSpPr>
          <p:nvPr/>
        </p:nvSpPr>
        <p:spPr bwMode="auto">
          <a:xfrm>
            <a:off x="6337303" y="4056869"/>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其他遗留系统</a:t>
            </a:r>
          </a:p>
          <a:p>
            <a:pPr algn="ctr"/>
            <a:r>
              <a:rPr lang="de-DE" altLang="en-US" sz="2000"/>
              <a:t>(Legacy System)</a:t>
            </a:r>
          </a:p>
        </p:txBody>
      </p:sp>
      <p:sp>
        <p:nvSpPr>
          <p:cNvPr id="32772" name="Rectangle 4"/>
          <p:cNvSpPr>
            <a:spLocks noChangeArrowheads="1"/>
          </p:cNvSpPr>
          <p:nvPr/>
        </p:nvSpPr>
        <p:spPr bwMode="auto">
          <a:xfrm>
            <a:off x="6337303" y="3036900"/>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数据库</a:t>
            </a:r>
          </a:p>
        </p:txBody>
      </p:sp>
      <p:sp>
        <p:nvSpPr>
          <p:cNvPr id="32773" name="Rectangle 5"/>
          <p:cNvSpPr>
            <a:spLocks noChangeArrowheads="1"/>
          </p:cNvSpPr>
          <p:nvPr/>
        </p:nvSpPr>
        <p:spPr bwMode="auto">
          <a:xfrm>
            <a:off x="6337303" y="2076464"/>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供应链</a:t>
            </a:r>
            <a:r>
              <a:rPr lang="de-DE" altLang="en-US" sz="2000"/>
              <a:t>(SCM)</a:t>
            </a:r>
            <a:r>
              <a:rPr lang="zh-CN" altLang="en-US" sz="2000"/>
              <a:t>系统</a:t>
            </a:r>
            <a:endParaRPr lang="de-DE" altLang="en-US" sz="2000"/>
          </a:p>
        </p:txBody>
      </p:sp>
      <p:sp>
        <p:nvSpPr>
          <p:cNvPr id="32774" name="Rectangle 6"/>
          <p:cNvSpPr>
            <a:spLocks noChangeArrowheads="1"/>
          </p:cNvSpPr>
          <p:nvPr/>
        </p:nvSpPr>
        <p:spPr bwMode="auto">
          <a:xfrm>
            <a:off x="576266" y="3036900"/>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企业门户</a:t>
            </a:r>
            <a:r>
              <a:rPr lang="de-DE" altLang="en-US" sz="2000"/>
              <a:t>(Portal)</a:t>
            </a:r>
          </a:p>
        </p:txBody>
      </p:sp>
      <p:sp>
        <p:nvSpPr>
          <p:cNvPr id="32775" name="Rectangle 7"/>
          <p:cNvSpPr>
            <a:spLocks noChangeArrowheads="1"/>
          </p:cNvSpPr>
          <p:nvPr/>
        </p:nvSpPr>
        <p:spPr bwMode="auto">
          <a:xfrm>
            <a:off x="576266" y="4056869"/>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财务系统</a:t>
            </a:r>
            <a:endParaRPr lang="de-DE" altLang="en-US" sz="2000"/>
          </a:p>
        </p:txBody>
      </p:sp>
      <p:sp>
        <p:nvSpPr>
          <p:cNvPr id="32776" name="Rectangle 8"/>
          <p:cNvSpPr>
            <a:spLocks noChangeArrowheads="1"/>
          </p:cNvSpPr>
          <p:nvPr/>
        </p:nvSpPr>
        <p:spPr bwMode="auto">
          <a:xfrm>
            <a:off x="3457578" y="4896922"/>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客户关系管理系统</a:t>
            </a:r>
          </a:p>
          <a:p>
            <a:pPr algn="ctr"/>
            <a:r>
              <a:rPr lang="de-DE" altLang="en-US" sz="2000"/>
              <a:t>(CRM)</a:t>
            </a:r>
          </a:p>
        </p:txBody>
      </p:sp>
      <p:sp>
        <p:nvSpPr>
          <p:cNvPr id="32777" name="Rectangle 9"/>
          <p:cNvSpPr>
            <a:spLocks noChangeArrowheads="1"/>
          </p:cNvSpPr>
          <p:nvPr/>
        </p:nvSpPr>
        <p:spPr bwMode="auto">
          <a:xfrm>
            <a:off x="576266" y="2076464"/>
            <a:ext cx="2232025" cy="541073"/>
          </a:xfrm>
          <a:prstGeom prst="rect">
            <a:avLst/>
          </a:prstGeom>
          <a:gradFill rotWithShape="1">
            <a:gsLst>
              <a:gs pos="0">
                <a:srgbClr val="FF9966"/>
              </a:gs>
              <a:gs pos="100000">
                <a:schemeClr val="bg1"/>
              </a:gs>
            </a:gsLst>
            <a:lin ang="5400000" scaled="1"/>
          </a:gradFill>
          <a:ln w="9525">
            <a:solidFill>
              <a:schemeClr val="tx1"/>
            </a:solidFill>
            <a:miter lim="800000"/>
            <a:headEnd/>
            <a:tailEnd/>
          </a:ln>
          <a:effectLst/>
        </p:spPr>
        <p:txBody>
          <a:bodyPr wrap="none" anchor="ctr"/>
          <a:lstStyle/>
          <a:p>
            <a:pPr algn="ctr"/>
            <a:r>
              <a:rPr lang="zh-CN" altLang="en-US" sz="2000"/>
              <a:t>新开发的应用系统</a:t>
            </a:r>
          </a:p>
          <a:p>
            <a:pPr algn="ctr"/>
            <a:r>
              <a:rPr lang="de-DE" altLang="en-US" sz="2000"/>
              <a:t>(Java, C, C++)</a:t>
            </a:r>
          </a:p>
        </p:txBody>
      </p:sp>
      <p:sp>
        <p:nvSpPr>
          <p:cNvPr id="32778" name="Oval 10"/>
          <p:cNvSpPr>
            <a:spLocks noChangeArrowheads="1"/>
          </p:cNvSpPr>
          <p:nvPr/>
        </p:nvSpPr>
        <p:spPr bwMode="auto">
          <a:xfrm>
            <a:off x="3600450" y="2497150"/>
            <a:ext cx="1943100" cy="1619250"/>
          </a:xfrm>
          <a:prstGeom prst="ellipse">
            <a:avLst/>
          </a:prstGeom>
          <a:solidFill>
            <a:srgbClr val="99CCFF"/>
          </a:solidFill>
          <a:ln w="9525">
            <a:solidFill>
              <a:schemeClr val="tx1"/>
            </a:solidFill>
            <a:round/>
            <a:headEnd/>
            <a:tailEnd/>
          </a:ln>
          <a:effectLst/>
        </p:spPr>
        <p:txBody>
          <a:bodyPr wrap="none" anchor="ctr"/>
          <a:lstStyle/>
          <a:p>
            <a:pPr algn="ctr"/>
            <a:r>
              <a:rPr lang="de-DE" altLang="en-US" sz="4000"/>
              <a:t>EAI</a:t>
            </a:r>
          </a:p>
        </p:txBody>
      </p:sp>
      <p:sp>
        <p:nvSpPr>
          <p:cNvPr id="32779" name="Rectangle 11"/>
          <p:cNvSpPr>
            <a:spLocks noGrp="1" noChangeArrowheads="1"/>
          </p:cNvSpPr>
          <p:nvPr>
            <p:ph type="title"/>
          </p:nvPr>
        </p:nvSpPr>
        <p:spPr/>
        <p:txBody>
          <a:bodyPr/>
          <a:lstStyle/>
          <a:p>
            <a:r>
              <a:rPr lang="zh-CN" altLang="en-US" dirty="0"/>
              <a:t>适配器</a:t>
            </a:r>
            <a:r>
              <a:rPr lang="en-US" altLang="zh-CN" dirty="0"/>
              <a:t>(Adaptor)</a:t>
            </a:r>
          </a:p>
        </p:txBody>
      </p:sp>
      <p:cxnSp>
        <p:nvCxnSpPr>
          <p:cNvPr id="32780" name="AutoShape 12"/>
          <p:cNvCxnSpPr>
            <a:cxnSpLocks noChangeShapeType="1"/>
            <a:stCxn id="32795" idx="5"/>
            <a:endCxn id="32778" idx="1"/>
          </p:cNvCxnSpPr>
          <p:nvPr/>
        </p:nvCxnSpPr>
        <p:spPr bwMode="auto">
          <a:xfrm>
            <a:off x="3330575" y="2503765"/>
            <a:ext cx="554038" cy="230188"/>
          </a:xfrm>
          <a:prstGeom prst="straightConnector1">
            <a:avLst/>
          </a:prstGeom>
          <a:noFill/>
          <a:ln w="57150">
            <a:solidFill>
              <a:schemeClr val="tx1"/>
            </a:solidFill>
            <a:round/>
            <a:headEnd type="triangle" w="med" len="med"/>
            <a:tailEnd type="triangle" w="med" len="med"/>
          </a:ln>
          <a:effectLst/>
        </p:spPr>
      </p:cxnSp>
      <p:cxnSp>
        <p:nvCxnSpPr>
          <p:cNvPr id="32781" name="AutoShape 13"/>
          <p:cNvCxnSpPr>
            <a:cxnSpLocks noChangeShapeType="1"/>
            <a:stCxn id="32788" idx="4"/>
            <a:endCxn id="32778" idx="0"/>
          </p:cNvCxnSpPr>
          <p:nvPr/>
        </p:nvCxnSpPr>
        <p:spPr bwMode="auto">
          <a:xfrm>
            <a:off x="4572000" y="1957400"/>
            <a:ext cx="0" cy="539750"/>
          </a:xfrm>
          <a:prstGeom prst="straightConnector1">
            <a:avLst/>
          </a:prstGeom>
          <a:noFill/>
          <a:ln w="57150">
            <a:solidFill>
              <a:schemeClr val="tx1"/>
            </a:solidFill>
            <a:round/>
            <a:headEnd type="triangle" w="med" len="med"/>
            <a:tailEnd type="triangle" w="med" len="med"/>
          </a:ln>
          <a:effectLst/>
        </p:spPr>
      </p:cxnSp>
      <p:cxnSp>
        <p:nvCxnSpPr>
          <p:cNvPr id="32782" name="AutoShape 14"/>
          <p:cNvCxnSpPr>
            <a:cxnSpLocks noChangeShapeType="1"/>
            <a:stCxn id="32794" idx="6"/>
            <a:endCxn id="32778" idx="2"/>
          </p:cNvCxnSpPr>
          <p:nvPr/>
        </p:nvCxnSpPr>
        <p:spPr bwMode="auto">
          <a:xfrm>
            <a:off x="3168650" y="3306775"/>
            <a:ext cx="431800" cy="0"/>
          </a:xfrm>
          <a:prstGeom prst="straightConnector1">
            <a:avLst/>
          </a:prstGeom>
          <a:noFill/>
          <a:ln w="57150">
            <a:solidFill>
              <a:schemeClr val="tx1"/>
            </a:solidFill>
            <a:round/>
            <a:headEnd type="triangle" w="med" len="med"/>
            <a:tailEnd type="triangle" w="med" len="med"/>
          </a:ln>
          <a:effectLst/>
        </p:spPr>
      </p:cxnSp>
      <p:cxnSp>
        <p:nvCxnSpPr>
          <p:cNvPr id="32783" name="AutoShape 15"/>
          <p:cNvCxnSpPr>
            <a:cxnSpLocks noChangeShapeType="1"/>
            <a:stCxn id="32793" idx="7"/>
            <a:endCxn id="32778" idx="3"/>
          </p:cNvCxnSpPr>
          <p:nvPr/>
        </p:nvCxnSpPr>
        <p:spPr bwMode="auto">
          <a:xfrm flipV="1">
            <a:off x="3330575" y="3879598"/>
            <a:ext cx="554038" cy="291042"/>
          </a:xfrm>
          <a:prstGeom prst="straightConnector1">
            <a:avLst/>
          </a:prstGeom>
          <a:noFill/>
          <a:ln w="57150">
            <a:solidFill>
              <a:schemeClr val="tx1"/>
            </a:solidFill>
            <a:round/>
            <a:headEnd type="triangle" w="med" len="med"/>
            <a:tailEnd type="triangle" w="med" len="med"/>
          </a:ln>
          <a:effectLst/>
        </p:spPr>
      </p:cxnSp>
      <p:cxnSp>
        <p:nvCxnSpPr>
          <p:cNvPr id="32784" name="AutoShape 16"/>
          <p:cNvCxnSpPr>
            <a:cxnSpLocks noChangeShapeType="1"/>
            <a:stCxn id="32778" idx="5"/>
            <a:endCxn id="32791" idx="1"/>
          </p:cNvCxnSpPr>
          <p:nvPr/>
        </p:nvCxnSpPr>
        <p:spPr bwMode="auto">
          <a:xfrm>
            <a:off x="5259388" y="3879599"/>
            <a:ext cx="628650" cy="350573"/>
          </a:xfrm>
          <a:prstGeom prst="straightConnector1">
            <a:avLst/>
          </a:prstGeom>
          <a:noFill/>
          <a:ln w="57150">
            <a:solidFill>
              <a:schemeClr val="tx1"/>
            </a:solidFill>
            <a:round/>
            <a:headEnd type="triangle" w="med" len="med"/>
            <a:tailEnd type="triangle" w="med" len="med"/>
          </a:ln>
          <a:effectLst/>
        </p:spPr>
      </p:cxnSp>
      <p:cxnSp>
        <p:nvCxnSpPr>
          <p:cNvPr id="32785" name="AutoShape 17"/>
          <p:cNvCxnSpPr>
            <a:cxnSpLocks noChangeShapeType="1"/>
            <a:stCxn id="32778" idx="4"/>
            <a:endCxn id="32792" idx="0"/>
          </p:cNvCxnSpPr>
          <p:nvPr/>
        </p:nvCxnSpPr>
        <p:spPr bwMode="auto">
          <a:xfrm>
            <a:off x="4572000" y="4116400"/>
            <a:ext cx="0" cy="541073"/>
          </a:xfrm>
          <a:prstGeom prst="straightConnector1">
            <a:avLst/>
          </a:prstGeom>
          <a:noFill/>
          <a:ln w="57150">
            <a:solidFill>
              <a:schemeClr val="tx1"/>
            </a:solidFill>
            <a:round/>
            <a:headEnd type="triangle" w="med" len="med"/>
            <a:tailEnd type="triangle" w="med" len="med"/>
          </a:ln>
          <a:effectLst/>
        </p:spPr>
      </p:cxnSp>
      <p:cxnSp>
        <p:nvCxnSpPr>
          <p:cNvPr id="32786" name="AutoShape 18"/>
          <p:cNvCxnSpPr>
            <a:cxnSpLocks noChangeShapeType="1"/>
            <a:stCxn id="32778" idx="7"/>
            <a:endCxn id="32789" idx="3"/>
          </p:cNvCxnSpPr>
          <p:nvPr/>
        </p:nvCxnSpPr>
        <p:spPr bwMode="auto">
          <a:xfrm flipV="1">
            <a:off x="5259388" y="2503765"/>
            <a:ext cx="628650" cy="230188"/>
          </a:xfrm>
          <a:prstGeom prst="straightConnector1">
            <a:avLst/>
          </a:prstGeom>
          <a:noFill/>
          <a:ln w="57150">
            <a:solidFill>
              <a:schemeClr val="tx1"/>
            </a:solidFill>
            <a:round/>
            <a:headEnd type="triangle" w="med" len="med"/>
            <a:tailEnd type="triangle" w="med" len="med"/>
          </a:ln>
          <a:effectLst/>
        </p:spPr>
      </p:cxnSp>
      <p:cxnSp>
        <p:nvCxnSpPr>
          <p:cNvPr id="32787" name="AutoShape 19"/>
          <p:cNvCxnSpPr>
            <a:cxnSpLocks noChangeShapeType="1"/>
            <a:stCxn id="32778" idx="6"/>
            <a:endCxn id="32790" idx="2"/>
          </p:cNvCxnSpPr>
          <p:nvPr/>
        </p:nvCxnSpPr>
        <p:spPr bwMode="auto">
          <a:xfrm>
            <a:off x="5543550" y="3306775"/>
            <a:ext cx="433388" cy="0"/>
          </a:xfrm>
          <a:prstGeom prst="straightConnector1">
            <a:avLst/>
          </a:prstGeom>
          <a:noFill/>
          <a:ln w="57150">
            <a:solidFill>
              <a:schemeClr val="tx1"/>
            </a:solidFill>
            <a:round/>
            <a:headEnd type="triangle" w="med" len="med"/>
            <a:tailEnd type="triangle" w="med" len="med"/>
          </a:ln>
          <a:effectLst/>
        </p:spPr>
      </p:cxnSp>
      <p:sp>
        <p:nvSpPr>
          <p:cNvPr id="32788" name="Oval 20"/>
          <p:cNvSpPr>
            <a:spLocks noChangeArrowheads="1"/>
          </p:cNvSpPr>
          <p:nvPr/>
        </p:nvSpPr>
        <p:spPr bwMode="auto">
          <a:xfrm>
            <a:off x="4138616" y="1597568"/>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89" name="Oval 21"/>
          <p:cNvSpPr>
            <a:spLocks noChangeArrowheads="1"/>
          </p:cNvSpPr>
          <p:nvPr/>
        </p:nvSpPr>
        <p:spPr bwMode="auto">
          <a:xfrm>
            <a:off x="5761041" y="2196849"/>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0" name="Oval 22"/>
          <p:cNvSpPr>
            <a:spLocks noChangeArrowheads="1"/>
          </p:cNvSpPr>
          <p:nvPr/>
        </p:nvSpPr>
        <p:spPr bwMode="auto">
          <a:xfrm>
            <a:off x="5976941" y="3126859"/>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1" name="Oval 23"/>
          <p:cNvSpPr>
            <a:spLocks noChangeArrowheads="1"/>
          </p:cNvSpPr>
          <p:nvPr/>
        </p:nvSpPr>
        <p:spPr bwMode="auto">
          <a:xfrm>
            <a:off x="5761041" y="4177254"/>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2" name="Oval 24"/>
          <p:cNvSpPr>
            <a:spLocks noChangeArrowheads="1"/>
          </p:cNvSpPr>
          <p:nvPr/>
        </p:nvSpPr>
        <p:spPr bwMode="auto">
          <a:xfrm>
            <a:off x="4138616" y="4657474"/>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3" name="Oval 25"/>
          <p:cNvSpPr>
            <a:spLocks noChangeArrowheads="1"/>
          </p:cNvSpPr>
          <p:nvPr/>
        </p:nvSpPr>
        <p:spPr bwMode="auto">
          <a:xfrm>
            <a:off x="2592391" y="4117724"/>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4" name="Oval 26"/>
          <p:cNvSpPr>
            <a:spLocks noChangeArrowheads="1"/>
          </p:cNvSpPr>
          <p:nvPr/>
        </p:nvSpPr>
        <p:spPr bwMode="auto">
          <a:xfrm>
            <a:off x="2303466" y="3126859"/>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32795" name="Oval 27"/>
          <p:cNvSpPr>
            <a:spLocks noChangeArrowheads="1"/>
          </p:cNvSpPr>
          <p:nvPr/>
        </p:nvSpPr>
        <p:spPr bwMode="auto">
          <a:xfrm>
            <a:off x="2592391" y="2196849"/>
            <a:ext cx="865187" cy="359833"/>
          </a:xfrm>
          <a:prstGeom prst="ellipse">
            <a:avLst/>
          </a:prstGeom>
          <a:solidFill>
            <a:srgbClr val="FFFF99"/>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Adaptor</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88"/>
                                        </p:tgtEl>
                                        <p:attrNameLst>
                                          <p:attrName>style.visibility</p:attrName>
                                        </p:attrNameLst>
                                      </p:cBhvr>
                                      <p:to>
                                        <p:strVal val="visible"/>
                                      </p:to>
                                    </p:set>
                                    <p:animEffect transition="in" filter="fade">
                                      <p:cBhvr>
                                        <p:cTn id="7" dur="1000"/>
                                        <p:tgtEl>
                                          <p:spTgt spid="327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95"/>
                                        </p:tgtEl>
                                        <p:attrNameLst>
                                          <p:attrName>style.visibility</p:attrName>
                                        </p:attrNameLst>
                                      </p:cBhvr>
                                      <p:to>
                                        <p:strVal val="visible"/>
                                      </p:to>
                                    </p:set>
                                    <p:animEffect transition="in" filter="fade">
                                      <p:cBhvr>
                                        <p:cTn id="10" dur="1000"/>
                                        <p:tgtEl>
                                          <p:spTgt spid="327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794"/>
                                        </p:tgtEl>
                                        <p:attrNameLst>
                                          <p:attrName>style.visibility</p:attrName>
                                        </p:attrNameLst>
                                      </p:cBhvr>
                                      <p:to>
                                        <p:strVal val="visible"/>
                                      </p:to>
                                    </p:set>
                                    <p:animEffect transition="in" filter="fade">
                                      <p:cBhvr>
                                        <p:cTn id="13" dur="1000"/>
                                        <p:tgtEl>
                                          <p:spTgt spid="327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793"/>
                                        </p:tgtEl>
                                        <p:attrNameLst>
                                          <p:attrName>style.visibility</p:attrName>
                                        </p:attrNameLst>
                                      </p:cBhvr>
                                      <p:to>
                                        <p:strVal val="visible"/>
                                      </p:to>
                                    </p:set>
                                    <p:animEffect transition="in" filter="fade">
                                      <p:cBhvr>
                                        <p:cTn id="16" dur="1000"/>
                                        <p:tgtEl>
                                          <p:spTgt spid="3279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792"/>
                                        </p:tgtEl>
                                        <p:attrNameLst>
                                          <p:attrName>style.visibility</p:attrName>
                                        </p:attrNameLst>
                                      </p:cBhvr>
                                      <p:to>
                                        <p:strVal val="visible"/>
                                      </p:to>
                                    </p:set>
                                    <p:animEffect transition="in" filter="fade">
                                      <p:cBhvr>
                                        <p:cTn id="19" dur="1000"/>
                                        <p:tgtEl>
                                          <p:spTgt spid="3279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791"/>
                                        </p:tgtEl>
                                        <p:attrNameLst>
                                          <p:attrName>style.visibility</p:attrName>
                                        </p:attrNameLst>
                                      </p:cBhvr>
                                      <p:to>
                                        <p:strVal val="visible"/>
                                      </p:to>
                                    </p:set>
                                    <p:animEffect transition="in" filter="fade">
                                      <p:cBhvr>
                                        <p:cTn id="22" dur="1000"/>
                                        <p:tgtEl>
                                          <p:spTgt spid="327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790"/>
                                        </p:tgtEl>
                                        <p:attrNameLst>
                                          <p:attrName>style.visibility</p:attrName>
                                        </p:attrNameLst>
                                      </p:cBhvr>
                                      <p:to>
                                        <p:strVal val="visible"/>
                                      </p:to>
                                    </p:set>
                                    <p:animEffect transition="in" filter="fade">
                                      <p:cBhvr>
                                        <p:cTn id="25" dur="1000"/>
                                        <p:tgtEl>
                                          <p:spTgt spid="3279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789"/>
                                        </p:tgtEl>
                                        <p:attrNameLst>
                                          <p:attrName>style.visibility</p:attrName>
                                        </p:attrNameLst>
                                      </p:cBhvr>
                                      <p:to>
                                        <p:strVal val="visible"/>
                                      </p:to>
                                    </p:set>
                                    <p:animEffect transition="in" filter="fade">
                                      <p:cBhvr>
                                        <p:cTn id="28" dur="1000"/>
                                        <p:tgtEl>
                                          <p:spTgt spid="3278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781"/>
                                        </p:tgtEl>
                                        <p:attrNameLst>
                                          <p:attrName>style.visibility</p:attrName>
                                        </p:attrNameLst>
                                      </p:cBhvr>
                                      <p:to>
                                        <p:strVal val="visible"/>
                                      </p:to>
                                    </p:set>
                                    <p:animEffect transition="in" filter="fade">
                                      <p:cBhvr>
                                        <p:cTn id="33" dur="1000"/>
                                        <p:tgtEl>
                                          <p:spTgt spid="32781"/>
                                        </p:tgtEl>
                                      </p:cBhvr>
                                    </p:animEffect>
                                  </p:childTnLst>
                                </p:cTn>
                              </p:par>
                              <p:par>
                                <p:cTn id="34" presetID="10" presetClass="entr" presetSubtype="0" fill="hold" nodeType="withEffect">
                                  <p:stCondLst>
                                    <p:cond delay="0"/>
                                  </p:stCondLst>
                                  <p:childTnLst>
                                    <p:set>
                                      <p:cBhvr>
                                        <p:cTn id="35" dur="1" fill="hold">
                                          <p:stCondLst>
                                            <p:cond delay="0"/>
                                          </p:stCondLst>
                                        </p:cTn>
                                        <p:tgtEl>
                                          <p:spTgt spid="32780"/>
                                        </p:tgtEl>
                                        <p:attrNameLst>
                                          <p:attrName>style.visibility</p:attrName>
                                        </p:attrNameLst>
                                      </p:cBhvr>
                                      <p:to>
                                        <p:strVal val="visible"/>
                                      </p:to>
                                    </p:set>
                                    <p:animEffect transition="in" filter="fade">
                                      <p:cBhvr>
                                        <p:cTn id="36" dur="1000"/>
                                        <p:tgtEl>
                                          <p:spTgt spid="32780"/>
                                        </p:tgtEl>
                                      </p:cBhvr>
                                    </p:animEffect>
                                  </p:childTnLst>
                                </p:cTn>
                              </p:par>
                              <p:par>
                                <p:cTn id="37" presetID="10" presetClass="entr" presetSubtype="0" fill="hold" nodeType="withEffect">
                                  <p:stCondLst>
                                    <p:cond delay="0"/>
                                  </p:stCondLst>
                                  <p:childTnLst>
                                    <p:set>
                                      <p:cBhvr>
                                        <p:cTn id="38" dur="1" fill="hold">
                                          <p:stCondLst>
                                            <p:cond delay="0"/>
                                          </p:stCondLst>
                                        </p:cTn>
                                        <p:tgtEl>
                                          <p:spTgt spid="32782"/>
                                        </p:tgtEl>
                                        <p:attrNameLst>
                                          <p:attrName>style.visibility</p:attrName>
                                        </p:attrNameLst>
                                      </p:cBhvr>
                                      <p:to>
                                        <p:strVal val="visible"/>
                                      </p:to>
                                    </p:set>
                                    <p:animEffect transition="in" filter="fade">
                                      <p:cBhvr>
                                        <p:cTn id="39" dur="1000"/>
                                        <p:tgtEl>
                                          <p:spTgt spid="32782"/>
                                        </p:tgtEl>
                                      </p:cBhvr>
                                    </p:animEffect>
                                  </p:childTnLst>
                                </p:cTn>
                              </p:par>
                              <p:par>
                                <p:cTn id="40" presetID="10" presetClass="entr" presetSubtype="0" fill="hold" nodeType="withEffect">
                                  <p:stCondLst>
                                    <p:cond delay="0"/>
                                  </p:stCondLst>
                                  <p:childTnLst>
                                    <p:set>
                                      <p:cBhvr>
                                        <p:cTn id="41" dur="1" fill="hold">
                                          <p:stCondLst>
                                            <p:cond delay="0"/>
                                          </p:stCondLst>
                                        </p:cTn>
                                        <p:tgtEl>
                                          <p:spTgt spid="32783"/>
                                        </p:tgtEl>
                                        <p:attrNameLst>
                                          <p:attrName>style.visibility</p:attrName>
                                        </p:attrNameLst>
                                      </p:cBhvr>
                                      <p:to>
                                        <p:strVal val="visible"/>
                                      </p:to>
                                    </p:set>
                                    <p:animEffect transition="in" filter="fade">
                                      <p:cBhvr>
                                        <p:cTn id="42" dur="1000"/>
                                        <p:tgtEl>
                                          <p:spTgt spid="32783"/>
                                        </p:tgtEl>
                                      </p:cBhvr>
                                    </p:animEffect>
                                  </p:childTnLst>
                                </p:cTn>
                              </p:par>
                              <p:par>
                                <p:cTn id="43" presetID="10" presetClass="entr" presetSubtype="0" fill="hold" nodeType="withEffect">
                                  <p:stCondLst>
                                    <p:cond delay="0"/>
                                  </p:stCondLst>
                                  <p:childTnLst>
                                    <p:set>
                                      <p:cBhvr>
                                        <p:cTn id="44" dur="1" fill="hold">
                                          <p:stCondLst>
                                            <p:cond delay="0"/>
                                          </p:stCondLst>
                                        </p:cTn>
                                        <p:tgtEl>
                                          <p:spTgt spid="32785"/>
                                        </p:tgtEl>
                                        <p:attrNameLst>
                                          <p:attrName>style.visibility</p:attrName>
                                        </p:attrNameLst>
                                      </p:cBhvr>
                                      <p:to>
                                        <p:strVal val="visible"/>
                                      </p:to>
                                    </p:set>
                                    <p:animEffect transition="in" filter="fade">
                                      <p:cBhvr>
                                        <p:cTn id="45" dur="1000"/>
                                        <p:tgtEl>
                                          <p:spTgt spid="32785"/>
                                        </p:tgtEl>
                                      </p:cBhvr>
                                    </p:animEffect>
                                  </p:childTnLst>
                                </p:cTn>
                              </p:par>
                              <p:par>
                                <p:cTn id="46" presetID="10" presetClass="entr" presetSubtype="0" fill="hold" nodeType="withEffect">
                                  <p:stCondLst>
                                    <p:cond delay="0"/>
                                  </p:stCondLst>
                                  <p:childTnLst>
                                    <p:set>
                                      <p:cBhvr>
                                        <p:cTn id="47" dur="1" fill="hold">
                                          <p:stCondLst>
                                            <p:cond delay="0"/>
                                          </p:stCondLst>
                                        </p:cTn>
                                        <p:tgtEl>
                                          <p:spTgt spid="32784"/>
                                        </p:tgtEl>
                                        <p:attrNameLst>
                                          <p:attrName>style.visibility</p:attrName>
                                        </p:attrNameLst>
                                      </p:cBhvr>
                                      <p:to>
                                        <p:strVal val="visible"/>
                                      </p:to>
                                    </p:set>
                                    <p:animEffect transition="in" filter="fade">
                                      <p:cBhvr>
                                        <p:cTn id="48" dur="1000"/>
                                        <p:tgtEl>
                                          <p:spTgt spid="32784"/>
                                        </p:tgtEl>
                                      </p:cBhvr>
                                    </p:animEffect>
                                  </p:childTnLst>
                                </p:cTn>
                              </p:par>
                              <p:par>
                                <p:cTn id="49" presetID="10" presetClass="entr" presetSubtype="0" fill="hold" nodeType="withEffect">
                                  <p:stCondLst>
                                    <p:cond delay="0"/>
                                  </p:stCondLst>
                                  <p:childTnLst>
                                    <p:set>
                                      <p:cBhvr>
                                        <p:cTn id="50" dur="1" fill="hold">
                                          <p:stCondLst>
                                            <p:cond delay="0"/>
                                          </p:stCondLst>
                                        </p:cTn>
                                        <p:tgtEl>
                                          <p:spTgt spid="32787"/>
                                        </p:tgtEl>
                                        <p:attrNameLst>
                                          <p:attrName>style.visibility</p:attrName>
                                        </p:attrNameLst>
                                      </p:cBhvr>
                                      <p:to>
                                        <p:strVal val="visible"/>
                                      </p:to>
                                    </p:set>
                                    <p:animEffect transition="in" filter="fade">
                                      <p:cBhvr>
                                        <p:cTn id="51" dur="1000"/>
                                        <p:tgtEl>
                                          <p:spTgt spid="32787"/>
                                        </p:tgtEl>
                                      </p:cBhvr>
                                    </p:animEffect>
                                  </p:childTnLst>
                                </p:cTn>
                              </p:par>
                              <p:par>
                                <p:cTn id="52" presetID="10" presetClass="entr" presetSubtype="0" fill="hold" nodeType="withEffect">
                                  <p:stCondLst>
                                    <p:cond delay="0"/>
                                  </p:stCondLst>
                                  <p:childTnLst>
                                    <p:set>
                                      <p:cBhvr>
                                        <p:cTn id="53" dur="1" fill="hold">
                                          <p:stCondLst>
                                            <p:cond delay="0"/>
                                          </p:stCondLst>
                                        </p:cTn>
                                        <p:tgtEl>
                                          <p:spTgt spid="32786"/>
                                        </p:tgtEl>
                                        <p:attrNameLst>
                                          <p:attrName>style.visibility</p:attrName>
                                        </p:attrNameLst>
                                      </p:cBhvr>
                                      <p:to>
                                        <p:strVal val="visible"/>
                                      </p:to>
                                    </p:set>
                                    <p:animEffect transition="in" filter="fade">
                                      <p:cBhvr>
                                        <p:cTn id="54" dur="1000"/>
                                        <p:tgtEl>
                                          <p:spTgt spid="3278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778"/>
                                        </p:tgtEl>
                                        <p:attrNameLst>
                                          <p:attrName>style.visibility</p:attrName>
                                        </p:attrNameLst>
                                      </p:cBhvr>
                                      <p:to>
                                        <p:strVal val="visible"/>
                                      </p:to>
                                    </p:set>
                                    <p:animEffect transition="in" filter="fade">
                                      <p:cBhvr>
                                        <p:cTn id="57" dur="10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autoUpdateAnimBg="0"/>
      <p:bldP spid="32788" grpId="0" animBg="1" autoUpdateAnimBg="0"/>
      <p:bldP spid="32789" grpId="0" animBg="1" autoUpdateAnimBg="0"/>
      <p:bldP spid="32790" grpId="0" animBg="1" autoUpdateAnimBg="0"/>
      <p:bldP spid="32791" grpId="0" animBg="1" autoUpdateAnimBg="0"/>
      <p:bldP spid="32792" grpId="0" animBg="1" autoUpdateAnimBg="0"/>
      <p:bldP spid="32793" grpId="0" animBg="1" autoUpdateAnimBg="0"/>
      <p:bldP spid="32794" grpId="0" animBg="1" autoUpdateAnimBg="0"/>
      <p:bldP spid="3279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8494-B48B-426C-A845-E349107535E4}"/>
              </a:ext>
            </a:extLst>
          </p:cNvPr>
          <p:cNvSpPr>
            <a:spLocks noGrp="1"/>
          </p:cNvSpPr>
          <p:nvPr>
            <p:ph type="title"/>
          </p:nvPr>
        </p:nvSpPr>
        <p:spPr/>
        <p:txBody>
          <a:bodyPr/>
          <a:lstStyle/>
          <a:p>
            <a:r>
              <a:rPr lang="zh-CN" altLang="en-US"/>
              <a:t>本节目标</a:t>
            </a:r>
          </a:p>
        </p:txBody>
      </p:sp>
      <p:sp>
        <p:nvSpPr>
          <p:cNvPr id="3" name="内容占位符 2">
            <a:extLst>
              <a:ext uri="{FF2B5EF4-FFF2-40B4-BE49-F238E27FC236}">
                <a16:creationId xmlns:a16="http://schemas.microsoft.com/office/drawing/2014/main" id="{335563D7-3236-49A7-A431-44F04808468F}"/>
              </a:ext>
            </a:extLst>
          </p:cNvPr>
          <p:cNvSpPr>
            <a:spLocks noGrp="1"/>
          </p:cNvSpPr>
          <p:nvPr>
            <p:ph idx="1"/>
          </p:nvPr>
        </p:nvSpPr>
        <p:spPr/>
        <p:txBody>
          <a:bodyPr/>
          <a:lstStyle/>
          <a:p>
            <a:r>
              <a:rPr lang="zh-CN" altLang="en-US"/>
              <a:t>理解</a:t>
            </a:r>
            <a:r>
              <a:rPr lang="en-US" altLang="zh-CN"/>
              <a:t>SOA</a:t>
            </a:r>
            <a:r>
              <a:rPr lang="zh-CN" altLang="en-US"/>
              <a:t>产生的背景</a:t>
            </a:r>
            <a:endParaRPr lang="en-US" altLang="zh-CN"/>
          </a:p>
          <a:p>
            <a:r>
              <a:rPr lang="zh-CN" altLang="en-US"/>
              <a:t>理解</a:t>
            </a:r>
            <a:r>
              <a:rPr lang="en-US" altLang="zh-CN"/>
              <a:t>SOA</a:t>
            </a:r>
            <a:r>
              <a:rPr lang="zh-CN" altLang="en-US"/>
              <a:t>的概念</a:t>
            </a:r>
            <a:endParaRPr lang="en-US" altLang="zh-CN"/>
          </a:p>
          <a:p>
            <a:r>
              <a:rPr lang="zh-CN" altLang="en-US"/>
              <a:t>理解服务的特点</a:t>
            </a:r>
          </a:p>
        </p:txBody>
      </p:sp>
      <p:sp>
        <p:nvSpPr>
          <p:cNvPr id="4" name="灯片编号占位符 3">
            <a:extLst>
              <a:ext uri="{FF2B5EF4-FFF2-40B4-BE49-F238E27FC236}">
                <a16:creationId xmlns:a16="http://schemas.microsoft.com/office/drawing/2014/main" id="{79209C22-44DC-4142-86DD-CEB389237271}"/>
              </a:ext>
            </a:extLst>
          </p:cNvPr>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23692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适配器</a:t>
            </a:r>
            <a:r>
              <a:rPr lang="en-US" altLang="zh-CN" dirty="0"/>
              <a:t>(Adaptor)</a:t>
            </a:r>
            <a:r>
              <a:rPr lang="zh-CN" altLang="en-US" dirty="0"/>
              <a:t>的作用</a:t>
            </a:r>
          </a:p>
        </p:txBody>
      </p:sp>
      <p:sp>
        <p:nvSpPr>
          <p:cNvPr id="33795" name="Rectangle 3"/>
          <p:cNvSpPr>
            <a:spLocks noGrp="1" noChangeArrowheads="1"/>
          </p:cNvSpPr>
          <p:nvPr>
            <p:ph type="body" idx="1"/>
          </p:nvPr>
        </p:nvSpPr>
        <p:spPr>
          <a:xfrm>
            <a:off x="457200" y="1117309"/>
            <a:ext cx="8229600" cy="3540393"/>
          </a:xfrm>
        </p:spPr>
        <p:txBody>
          <a:bodyPr/>
          <a:lstStyle/>
          <a:p>
            <a:r>
              <a:rPr lang="de-DE" altLang="en-US" sz="2600" dirty="0"/>
              <a:t>Map heterogenous data formats, interfaces and protocols into a common model and format (</a:t>
            </a:r>
            <a:r>
              <a:rPr lang="zh-CN" altLang="en-US" sz="2600" dirty="0">
                <a:solidFill>
                  <a:srgbClr val="FF0000"/>
                </a:solidFill>
                <a:ea typeface="楷体_GB2312" pitchFamily="1" charset="-122"/>
              </a:rPr>
              <a:t>适配器：支持不同应用之间数据格式的转换、接口与通讯协议的转换</a:t>
            </a:r>
            <a:r>
              <a:rPr lang="de-DE" altLang="en-US" sz="2600" dirty="0"/>
              <a:t>)</a:t>
            </a:r>
          </a:p>
          <a:p>
            <a:pPr lvl="1"/>
            <a:r>
              <a:rPr lang="de-DE" altLang="en-US" sz="2200" dirty="0"/>
              <a:t>hide heterogeneity (</a:t>
            </a:r>
            <a:r>
              <a:rPr lang="zh-CN" altLang="en-US" sz="2200" dirty="0">
                <a:solidFill>
                  <a:srgbClr val="0000FF"/>
                </a:solidFill>
                <a:ea typeface="楷体_GB2312" pitchFamily="1" charset="-122"/>
              </a:rPr>
              <a:t>隐藏异构性</a:t>
            </a:r>
            <a:r>
              <a:rPr lang="de-DE" altLang="en-US" sz="2200" dirty="0"/>
              <a:t>)</a:t>
            </a:r>
          </a:p>
          <a:p>
            <a:pPr lvl="1"/>
            <a:r>
              <a:rPr lang="de-DE" altLang="en-US" sz="2200" dirty="0"/>
              <a:t>present uniform view of layers below (</a:t>
            </a:r>
            <a:r>
              <a:rPr lang="zh-CN" altLang="en-US" sz="2200" dirty="0">
                <a:solidFill>
                  <a:srgbClr val="0000FF"/>
                </a:solidFill>
                <a:ea typeface="楷体_GB2312" pitchFamily="1" charset="-122"/>
              </a:rPr>
              <a:t>提供统一的接口</a:t>
            </a:r>
            <a:r>
              <a:rPr lang="de-DE" altLang="en-US" sz="2200" dirty="0"/>
              <a: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a:t>EAI</a:t>
            </a:r>
            <a:r>
              <a:rPr lang="zh-CN" altLang="en-US" dirty="0"/>
              <a:t>中的连接件及其拓扑结构</a:t>
            </a:r>
          </a:p>
        </p:txBody>
      </p:sp>
      <p:sp>
        <p:nvSpPr>
          <p:cNvPr id="34819" name="Rectangle 3"/>
          <p:cNvSpPr>
            <a:spLocks noGrp="1" noChangeArrowheads="1"/>
          </p:cNvSpPr>
          <p:nvPr>
            <p:ph type="body" idx="1"/>
          </p:nvPr>
        </p:nvSpPr>
        <p:spPr/>
        <p:txBody>
          <a:bodyPr/>
          <a:lstStyle/>
          <a:p>
            <a:r>
              <a:rPr lang="en-US" altLang="zh-CN"/>
              <a:t>EAI</a:t>
            </a:r>
            <a:r>
              <a:rPr lang="zh-CN" altLang="en-US"/>
              <a:t>的本质：将原本分离的系统连接在一起；</a:t>
            </a:r>
          </a:p>
          <a:p>
            <a:r>
              <a:rPr lang="zh-CN" altLang="en-US"/>
              <a:t>连接的方式：</a:t>
            </a:r>
          </a:p>
          <a:p>
            <a:pPr lvl="1"/>
            <a:r>
              <a:rPr lang="en-US" altLang="zh-CN">
                <a:solidFill>
                  <a:srgbClr val="FF0000"/>
                </a:solidFill>
                <a:latin typeface="Times New Roman" pitchFamily="18" charset="0"/>
                <a:ea typeface="楷体_GB2312" pitchFamily="1" charset="-122"/>
              </a:rPr>
              <a:t>Point-to-point (</a:t>
            </a:r>
            <a:r>
              <a:rPr lang="zh-CN" altLang="en-US">
                <a:solidFill>
                  <a:srgbClr val="FF0000"/>
                </a:solidFill>
                <a:latin typeface="Times New Roman" pitchFamily="18" charset="0"/>
                <a:ea typeface="楷体_GB2312" pitchFamily="1" charset="-122"/>
              </a:rPr>
              <a:t>点对点</a:t>
            </a:r>
            <a:r>
              <a:rPr lang="en-US" altLang="zh-CN">
                <a:solidFill>
                  <a:srgbClr val="FF0000"/>
                </a:solidFill>
                <a:latin typeface="Times New Roman" pitchFamily="18" charset="0"/>
                <a:ea typeface="楷体_GB2312" pitchFamily="1" charset="-122"/>
              </a:rPr>
              <a:t>)</a:t>
            </a:r>
          </a:p>
          <a:p>
            <a:pPr lvl="1"/>
            <a:r>
              <a:rPr lang="en-US" altLang="zh-CN">
                <a:solidFill>
                  <a:srgbClr val="FF0000"/>
                </a:solidFill>
                <a:latin typeface="Times New Roman" pitchFamily="18" charset="0"/>
                <a:ea typeface="楷体_GB2312" pitchFamily="1" charset="-122"/>
              </a:rPr>
              <a:t>Hub and Bus (</a:t>
            </a:r>
            <a:r>
              <a:rPr lang="zh-CN" altLang="en-US">
                <a:solidFill>
                  <a:srgbClr val="FF0000"/>
                </a:solidFill>
                <a:latin typeface="Times New Roman" pitchFamily="18" charset="0"/>
                <a:ea typeface="楷体_GB2312" pitchFamily="1" charset="-122"/>
              </a:rPr>
              <a:t>集线器与总线</a:t>
            </a:r>
            <a:r>
              <a:rPr lang="en-US" altLang="zh-CN">
                <a:solidFill>
                  <a:srgbClr val="FF0000"/>
                </a:solidFill>
                <a:latin typeface="Times New Roman" pitchFamily="18" charset="0"/>
                <a:ea typeface="楷体_GB2312" pitchFamily="1" charset="-122"/>
              </a:rPr>
              <a:t>)</a:t>
            </a:r>
          </a:p>
        </p:txBody>
      </p:sp>
      <p:pic>
        <p:nvPicPr>
          <p:cNvPr id="34820" name="Picture 4"/>
          <p:cNvPicPr>
            <a:picLocks noChangeAspect="1" noChangeArrowheads="1"/>
          </p:cNvPicPr>
          <p:nvPr/>
        </p:nvPicPr>
        <p:blipFill>
          <a:blip r:embed="rId3" cstate="print"/>
          <a:srcRect/>
          <a:stretch>
            <a:fillRect/>
          </a:stretch>
        </p:blipFill>
        <p:spPr bwMode="auto">
          <a:xfrm>
            <a:off x="610422" y="3284163"/>
            <a:ext cx="3671887" cy="1759479"/>
          </a:xfrm>
          <a:prstGeom prst="rect">
            <a:avLst/>
          </a:prstGeom>
          <a:noFill/>
          <a:ln w="9525">
            <a:noFill/>
            <a:miter lim="800000"/>
            <a:headEnd/>
            <a:tailEnd/>
          </a:ln>
          <a:effectLst/>
        </p:spPr>
      </p:pic>
      <p:pic>
        <p:nvPicPr>
          <p:cNvPr id="34821" name="Picture 5"/>
          <p:cNvPicPr>
            <a:picLocks noChangeAspect="1" noChangeArrowheads="1"/>
          </p:cNvPicPr>
          <p:nvPr/>
        </p:nvPicPr>
        <p:blipFill>
          <a:blip r:embed="rId4" cstate="print"/>
          <a:srcRect l="1804"/>
          <a:stretch>
            <a:fillRect/>
          </a:stretch>
        </p:blipFill>
        <p:spPr bwMode="auto">
          <a:xfrm>
            <a:off x="5076056" y="3277547"/>
            <a:ext cx="3671888" cy="1766094"/>
          </a:xfrm>
          <a:prstGeom prst="rect">
            <a:avLst/>
          </a:prstGeom>
          <a:noFill/>
          <a:ln w="9525">
            <a:noFill/>
            <a:miter lim="800000"/>
            <a:headEnd/>
            <a:tailEnd/>
          </a:ln>
          <a:effectLst/>
        </p:spPr>
      </p:pic>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fade">
                                      <p:cBhvr>
                                        <p:cTn id="7" dur="500"/>
                                        <p:tgtEl>
                                          <p:spTgt spid="34820"/>
                                        </p:tgtEl>
                                      </p:cBhvr>
                                    </p:animEffect>
                                  </p:childTnLst>
                                </p:cTn>
                              </p:par>
                              <p:par>
                                <p:cTn id="8" presetID="10" presetClass="entr" presetSubtype="0" fill="hold" nodeType="withEffect">
                                  <p:stCondLst>
                                    <p:cond delay="0"/>
                                  </p:stCondLst>
                                  <p:childTnLst>
                                    <p:set>
                                      <p:cBhvr>
                                        <p:cTn id="9" dur="1" fill="hold">
                                          <p:stCondLst>
                                            <p:cond delay="0"/>
                                          </p:stCondLst>
                                        </p:cTn>
                                        <p:tgtEl>
                                          <p:spTgt spid="34821"/>
                                        </p:tgtEl>
                                        <p:attrNameLst>
                                          <p:attrName>style.visibility</p:attrName>
                                        </p:attrNameLst>
                                      </p:cBhvr>
                                      <p:to>
                                        <p:strVal val="visible"/>
                                      </p:to>
                                    </p:set>
                                    <p:animEffect transition="in" filter="fade">
                                      <p:cBhvr>
                                        <p:cTn id="10"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a:t>EAI</a:t>
            </a:r>
            <a:r>
              <a:rPr lang="zh-CN" altLang="en-US" dirty="0"/>
              <a:t>中连接件的类型</a:t>
            </a:r>
          </a:p>
        </p:txBody>
      </p:sp>
      <p:sp>
        <p:nvSpPr>
          <p:cNvPr id="35843" name="Rectangle 3"/>
          <p:cNvSpPr>
            <a:spLocks noGrp="1" noChangeArrowheads="1"/>
          </p:cNvSpPr>
          <p:nvPr>
            <p:ph type="body" idx="1"/>
          </p:nvPr>
        </p:nvSpPr>
        <p:spPr/>
        <p:txBody>
          <a:bodyPr>
            <a:normAutofit fontScale="70000" lnSpcReduction="20000"/>
          </a:bodyPr>
          <a:lstStyle/>
          <a:p>
            <a:r>
              <a:rPr lang="de-DE" altLang="en-US" dirty="0"/>
              <a:t>Message brokers (</a:t>
            </a:r>
            <a:r>
              <a:rPr lang="zh-CN" altLang="en-US" dirty="0">
                <a:solidFill>
                  <a:srgbClr val="FF0000"/>
                </a:solidFill>
                <a:ea typeface="楷体_GB2312" pitchFamily="1" charset="-122"/>
              </a:rPr>
              <a:t>消息中介</a:t>
            </a:r>
            <a:r>
              <a:rPr lang="de-DE" altLang="en-US" dirty="0"/>
              <a:t>): facilitates the message-based asynchronous interaction among adapters (</a:t>
            </a:r>
            <a:r>
              <a:rPr lang="zh-CN" altLang="en-US" dirty="0">
                <a:solidFill>
                  <a:srgbClr val="0000FF"/>
                </a:solidFill>
                <a:ea typeface="楷体_GB2312" pitchFamily="1" charset="-122"/>
              </a:rPr>
              <a:t>负责在各适配器之间进行基于消息的异步交互</a:t>
            </a:r>
            <a:r>
              <a:rPr lang="de-DE" altLang="en-US" dirty="0"/>
              <a:t>)</a:t>
            </a:r>
          </a:p>
          <a:p>
            <a:pPr lvl="1"/>
            <a:r>
              <a:rPr lang="de-DE" altLang="en-US" dirty="0"/>
              <a:t>Message-oriented middleware (MOM);</a:t>
            </a:r>
          </a:p>
          <a:p>
            <a:pPr lvl="1"/>
            <a:r>
              <a:rPr lang="de-DE" altLang="en-US" dirty="0"/>
              <a:t>Service-oriented computing (SOC);</a:t>
            </a:r>
          </a:p>
          <a:p>
            <a:pPr lvl="1"/>
            <a:endParaRPr lang="de-DE" altLang="en-US" dirty="0"/>
          </a:p>
          <a:p>
            <a:r>
              <a:rPr lang="de-DE" altLang="en-US" dirty="0"/>
              <a:t>Remote Procedure Call (RPC) (</a:t>
            </a:r>
            <a:r>
              <a:rPr lang="zh-CN" altLang="en-US" dirty="0">
                <a:solidFill>
                  <a:srgbClr val="FF0000"/>
                </a:solidFill>
                <a:ea typeface="楷体_GB2312" pitchFamily="1" charset="-122"/>
              </a:rPr>
              <a:t>远程过程调用</a:t>
            </a:r>
            <a:r>
              <a:rPr lang="de-DE" altLang="en-US" dirty="0"/>
              <a:t>): faciliatates the call-return-based synchronous interaction among adapters (</a:t>
            </a:r>
            <a:r>
              <a:rPr lang="zh-CN" altLang="en-US" dirty="0">
                <a:solidFill>
                  <a:srgbClr val="0000FF"/>
                </a:solidFill>
                <a:ea typeface="楷体_GB2312" pitchFamily="1" charset="-122"/>
              </a:rPr>
              <a:t>在各适配器之间进行基于函数调用</a:t>
            </a:r>
            <a:r>
              <a:rPr lang="de-DE" altLang="en-US" dirty="0">
                <a:solidFill>
                  <a:srgbClr val="0000FF"/>
                </a:solidFill>
                <a:ea typeface="楷体_GB2312" pitchFamily="1" charset="-122"/>
              </a:rPr>
              <a:t>-</a:t>
            </a:r>
            <a:r>
              <a:rPr lang="zh-CN" altLang="en-US" dirty="0">
                <a:solidFill>
                  <a:srgbClr val="0000FF"/>
                </a:solidFill>
                <a:ea typeface="楷体_GB2312" pitchFamily="1" charset="-122"/>
              </a:rPr>
              <a:t>返回机制的同步交互</a:t>
            </a:r>
            <a:r>
              <a:rPr lang="de-DE" altLang="en-US" dirty="0"/>
              <a:t>)</a:t>
            </a:r>
          </a:p>
          <a:p>
            <a:pPr lvl="1"/>
            <a:r>
              <a:rPr lang="zh-CN" altLang="en-US" dirty="0"/>
              <a:t>CORBA</a:t>
            </a:r>
          </a:p>
          <a:p>
            <a:pPr lvl="1"/>
            <a:r>
              <a:rPr lang="zh-CN" altLang="en-US" dirty="0"/>
              <a:t>J2EE</a:t>
            </a:r>
          </a:p>
          <a:p>
            <a:pPr lvl="1"/>
            <a:r>
              <a:rPr lang="zh-CN" altLang="en-US" dirty="0"/>
              <a:t>.Net</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a:t>EAI</a:t>
            </a:r>
            <a:r>
              <a:rPr lang="zh-CN" altLang="en-US" dirty="0"/>
              <a:t>中的集成层次</a:t>
            </a:r>
          </a:p>
        </p:txBody>
      </p:sp>
      <p:sp>
        <p:nvSpPr>
          <p:cNvPr id="36867" name="Rectangle 3"/>
          <p:cNvSpPr>
            <a:spLocks noGrp="1" noChangeArrowheads="1"/>
          </p:cNvSpPr>
          <p:nvPr>
            <p:ph type="body" idx="1"/>
          </p:nvPr>
        </p:nvSpPr>
        <p:spPr>
          <a:xfrm>
            <a:off x="457200" y="1117308"/>
            <a:ext cx="8229600" cy="3420380"/>
          </a:xfrm>
        </p:spPr>
        <p:txBody>
          <a:bodyPr>
            <a:normAutofit/>
          </a:bodyPr>
          <a:lstStyle/>
          <a:p>
            <a:pPr marL="271463" indent="-271463"/>
            <a:r>
              <a:rPr lang="en-US" altLang="zh-CN" sz="2400"/>
              <a:t>Data-level integration(</a:t>
            </a:r>
            <a:r>
              <a:rPr lang="zh-CN" altLang="en-US" sz="2400" dirty="0">
                <a:solidFill>
                  <a:srgbClr val="FF0000"/>
                </a:solidFill>
                <a:ea typeface="楷体_GB2312" pitchFamily="1" charset="-122"/>
              </a:rPr>
              <a:t>数据层集成</a:t>
            </a:r>
            <a:r>
              <a:rPr lang="en-US" altLang="zh-CN" sz="2400" dirty="0"/>
              <a:t>)</a:t>
            </a:r>
          </a:p>
          <a:p>
            <a:pPr marL="271463" indent="-271463"/>
            <a:r>
              <a:rPr lang="en-US" altLang="zh-CN" sz="2400"/>
              <a:t>Application-level integration(</a:t>
            </a:r>
            <a:r>
              <a:rPr lang="zh-CN" altLang="en-US" sz="2400" dirty="0">
                <a:solidFill>
                  <a:srgbClr val="FF0000"/>
                </a:solidFill>
                <a:ea typeface="楷体_GB2312" pitchFamily="1" charset="-122"/>
              </a:rPr>
              <a:t>应用层集成</a:t>
            </a:r>
            <a:r>
              <a:rPr lang="en-US" altLang="zh-CN" sz="2400" dirty="0"/>
              <a:t>)</a:t>
            </a:r>
          </a:p>
          <a:p>
            <a:pPr marL="271463" indent="-271463"/>
            <a:r>
              <a:rPr lang="en-US" altLang="zh-CN" sz="2400"/>
              <a:t>Process-level integration(</a:t>
            </a:r>
            <a:r>
              <a:rPr lang="zh-CN" altLang="en-US" sz="2400" dirty="0">
                <a:solidFill>
                  <a:srgbClr val="FF0000"/>
                </a:solidFill>
                <a:ea typeface="楷体_GB2312" pitchFamily="1" charset="-122"/>
              </a:rPr>
              <a:t>过程层集成</a:t>
            </a:r>
            <a:r>
              <a:rPr lang="en-US" altLang="zh-CN" sz="2400" dirty="0"/>
              <a:t>)</a:t>
            </a:r>
          </a:p>
          <a:p>
            <a:pPr marL="271463" indent="-271463"/>
            <a:r>
              <a:rPr lang="en-US" altLang="zh-CN" sz="2400" dirty="0"/>
              <a:t>User interface (UI)-</a:t>
            </a:r>
            <a:r>
              <a:rPr lang="en-US" altLang="zh-CN" sz="2400"/>
              <a:t>level integration(</a:t>
            </a:r>
            <a:r>
              <a:rPr lang="zh-CN" altLang="en-US" sz="2400" dirty="0">
                <a:solidFill>
                  <a:srgbClr val="FF0000"/>
                </a:solidFill>
                <a:ea typeface="楷体_GB2312" pitchFamily="1" charset="-122"/>
              </a:rPr>
              <a:t>用户界面层集成</a:t>
            </a:r>
            <a:r>
              <a:rPr lang="en-US" altLang="zh-CN" sz="2400"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a:hlinkClick r:id="" action="ppaction://ole?verb=1"/>
          </p:cNvPr>
          <p:cNvGraphicFramePr>
            <a:graphicFrameLocks noChangeAspect="1"/>
          </p:cNvGraphicFramePr>
          <p:nvPr/>
        </p:nvGraphicFramePr>
        <p:xfrm>
          <a:off x="5148266" y="1717147"/>
          <a:ext cx="3419475" cy="2116667"/>
        </p:xfrm>
        <a:graphic>
          <a:graphicData uri="http://schemas.openxmlformats.org/presentationml/2006/ole">
            <mc:AlternateContent xmlns:mc="http://schemas.openxmlformats.org/markup-compatibility/2006">
              <mc:Choice xmlns:v="urn:schemas-microsoft-com:vml" Requires="v">
                <p:oleObj spid="_x0000_s2103" r:id="rId3" imgW="4572139" imgH="3429123" progId="PowerPoint.Show.8">
                  <p:embed/>
                </p:oleObj>
              </mc:Choice>
              <mc:Fallback>
                <p:oleObj r:id="rId3" imgW="4572139" imgH="3429123" progId="PowerPoint.Show.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24791" t="24815" r="20070" b="20602"/>
                      <a:stretch>
                        <a:fillRect/>
                      </a:stretch>
                    </p:blipFill>
                    <p:spPr bwMode="auto">
                      <a:xfrm>
                        <a:off x="5148266" y="1717147"/>
                        <a:ext cx="3419475" cy="2116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1" name="Rectangle 3"/>
          <p:cNvSpPr>
            <a:spLocks noGrp="1" noChangeArrowheads="1"/>
          </p:cNvSpPr>
          <p:nvPr>
            <p:ph type="title"/>
          </p:nvPr>
        </p:nvSpPr>
        <p:spPr/>
        <p:txBody>
          <a:bodyPr/>
          <a:lstStyle/>
          <a:p>
            <a:r>
              <a:rPr lang="zh-CN" altLang="en-US"/>
              <a:t>数据集成</a:t>
            </a:r>
            <a:r>
              <a:rPr lang="en-US" altLang="zh-CN"/>
              <a:t>(Data-level Integration)</a:t>
            </a:r>
          </a:p>
        </p:txBody>
      </p:sp>
      <p:sp>
        <p:nvSpPr>
          <p:cNvPr id="37892" name="Rectangle 4"/>
          <p:cNvSpPr>
            <a:spLocks noGrp="1" noChangeArrowheads="1"/>
          </p:cNvSpPr>
          <p:nvPr>
            <p:ph type="body" idx="1"/>
          </p:nvPr>
        </p:nvSpPr>
        <p:spPr/>
        <p:txBody>
          <a:bodyPr>
            <a:normAutofit fontScale="62500" lnSpcReduction="20000"/>
          </a:bodyPr>
          <a:lstStyle/>
          <a:p>
            <a:pPr>
              <a:spcBef>
                <a:spcPct val="0"/>
              </a:spcBef>
            </a:pPr>
            <a:r>
              <a:rPr lang="zh-CN" altLang="en-US"/>
              <a:t>数据集成的目的是</a:t>
            </a:r>
            <a:r>
              <a:rPr lang="zh-CN" altLang="en-US">
                <a:solidFill>
                  <a:srgbClr val="FF0000"/>
                </a:solidFill>
                <a:ea typeface="楷体_GB2312" pitchFamily="1" charset="-122"/>
              </a:rPr>
              <a:t>将不同的数据库集成起来，提供一种单一的虚拟数据库</a:t>
            </a:r>
            <a:r>
              <a:rPr lang="zh-CN" altLang="en-US"/>
              <a:t>。</a:t>
            </a:r>
          </a:p>
          <a:p>
            <a:pPr>
              <a:spcBef>
                <a:spcPct val="0"/>
              </a:spcBef>
            </a:pPr>
            <a:endParaRPr lang="zh-CN" altLang="en-US"/>
          </a:p>
          <a:p>
            <a:pPr>
              <a:spcBef>
                <a:spcPct val="0"/>
              </a:spcBef>
            </a:pPr>
            <a:r>
              <a:rPr lang="zh-CN" altLang="en-US"/>
              <a:t>两种实现手段：</a:t>
            </a:r>
          </a:p>
          <a:p>
            <a:pPr lvl="1">
              <a:spcBef>
                <a:spcPct val="0"/>
              </a:spcBef>
            </a:pPr>
            <a:r>
              <a:rPr lang="zh-CN" altLang="en-US">
                <a:solidFill>
                  <a:srgbClr val="0000FF"/>
                </a:solidFill>
                <a:ea typeface="楷体_GB2312" pitchFamily="1" charset="-122"/>
              </a:rPr>
              <a:t>数据集成中间件</a:t>
            </a:r>
          </a:p>
          <a:p>
            <a:pPr lvl="1">
              <a:spcBef>
                <a:spcPct val="0"/>
              </a:spcBef>
            </a:pPr>
            <a:r>
              <a:rPr lang="zh-CN" altLang="en-US">
                <a:solidFill>
                  <a:srgbClr val="0000FF"/>
                </a:solidFill>
                <a:ea typeface="楷体_GB2312" pitchFamily="1" charset="-122"/>
              </a:rPr>
              <a:t>共享数据库</a:t>
            </a:r>
          </a:p>
          <a:p>
            <a:pPr lvl="1">
              <a:spcBef>
                <a:spcPct val="0"/>
              </a:spcBef>
            </a:pPr>
            <a:endParaRPr lang="zh-CN" altLang="en-US"/>
          </a:p>
          <a:p>
            <a:pPr lvl="1">
              <a:spcBef>
                <a:spcPct val="0"/>
              </a:spcBef>
            </a:pPr>
            <a:endParaRPr lang="zh-CN" altLang="en-US"/>
          </a:p>
          <a:p>
            <a:pPr>
              <a:spcBef>
                <a:spcPct val="0"/>
              </a:spcBef>
            </a:pPr>
            <a:r>
              <a:rPr lang="zh-CN" altLang="en-US"/>
              <a:t>应用场合？</a:t>
            </a:r>
          </a:p>
          <a:p>
            <a:pPr lvl="1">
              <a:spcBef>
                <a:spcPct val="0"/>
              </a:spcBef>
            </a:pPr>
            <a:r>
              <a:rPr lang="zh-CN" altLang="en-US">
                <a:solidFill>
                  <a:srgbClr val="0000FF"/>
                </a:solidFill>
                <a:ea typeface="楷体_GB2312" pitchFamily="1" charset="-122"/>
              </a:rPr>
              <a:t>当应用系统不向外提供访问其数据的接口时。</a:t>
            </a:r>
          </a:p>
          <a:p>
            <a:pPr>
              <a:spcBef>
                <a:spcPct val="0"/>
              </a:spcBef>
            </a:pPr>
            <a:endParaRPr lang="en-US" altLang="zh-CN"/>
          </a:p>
          <a:p>
            <a:pPr>
              <a:spcBef>
                <a:spcPct val="0"/>
              </a:spcBef>
            </a:pPr>
            <a:r>
              <a:rPr lang="zh-CN" altLang="en-US"/>
              <a:t>缺点？</a:t>
            </a:r>
          </a:p>
          <a:p>
            <a:pPr lvl="1">
              <a:spcBef>
                <a:spcPct val="0"/>
              </a:spcBef>
            </a:pPr>
            <a:r>
              <a:rPr lang="zh-CN" altLang="en-US">
                <a:solidFill>
                  <a:srgbClr val="0000FF"/>
                </a:solidFill>
                <a:ea typeface="楷体_GB2312" pitchFamily="1" charset="-122"/>
              </a:rPr>
              <a:t>数据模型向外暴露，安全性差；</a:t>
            </a:r>
          </a:p>
          <a:p>
            <a:pPr lvl="1">
              <a:spcBef>
                <a:spcPct val="0"/>
              </a:spcBef>
            </a:pPr>
            <a:r>
              <a:rPr lang="zh-CN" altLang="en-US">
                <a:solidFill>
                  <a:srgbClr val="0000FF"/>
                </a:solidFill>
                <a:ea typeface="楷体_GB2312" pitchFamily="1" charset="-122"/>
              </a:rPr>
              <a:t>一个应用系统需要了解其他应用系统的数据格式，导致紧密耦合；</a:t>
            </a:r>
          </a:p>
          <a:p>
            <a:pPr lvl="1">
              <a:spcBef>
                <a:spcPct val="0"/>
              </a:spcBef>
            </a:pPr>
            <a:r>
              <a:rPr lang="zh-CN" altLang="en-US">
                <a:solidFill>
                  <a:srgbClr val="0000FF"/>
                </a:solidFill>
                <a:ea typeface="楷体_GB2312" pitchFamily="1" charset="-122"/>
              </a:rPr>
              <a:t>难以保证数据的完整性。</a:t>
            </a:r>
          </a:p>
          <a:p>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zh-CN" altLang="en-US"/>
              <a:t>应用层集成</a:t>
            </a:r>
            <a:r>
              <a:rPr lang="en-US" altLang="zh-CN"/>
              <a:t>(Application-level Integration)</a:t>
            </a:r>
          </a:p>
        </p:txBody>
      </p:sp>
      <p:sp>
        <p:nvSpPr>
          <p:cNvPr id="38915" name="Rectangle 3"/>
          <p:cNvSpPr>
            <a:spLocks noGrp="1" noChangeArrowheads="1"/>
          </p:cNvSpPr>
          <p:nvPr>
            <p:ph type="body" idx="1"/>
          </p:nvPr>
        </p:nvSpPr>
        <p:spPr/>
        <p:txBody>
          <a:bodyPr>
            <a:normAutofit fontScale="70000" lnSpcReduction="20000"/>
          </a:bodyPr>
          <a:lstStyle/>
          <a:p>
            <a:r>
              <a:rPr lang="zh-CN" altLang="en-US" dirty="0"/>
              <a:t>一个应用系统的源代码中可调用其他应用系统所提供的</a:t>
            </a:r>
            <a:r>
              <a:rPr lang="en-US" altLang="zh-CN" dirty="0"/>
              <a:t>API</a:t>
            </a:r>
            <a:r>
              <a:rPr lang="zh-CN" altLang="en-US" dirty="0"/>
              <a:t>，</a:t>
            </a:r>
            <a:r>
              <a:rPr lang="zh-CN" altLang="en-US" dirty="0">
                <a:solidFill>
                  <a:srgbClr val="FF0000"/>
                </a:solidFill>
                <a:latin typeface="楷体_GB2312" pitchFamily="1" charset="-122"/>
                <a:ea typeface="楷体_GB2312" pitchFamily="1" charset="-122"/>
              </a:rPr>
              <a:t>通过系统之间的</a:t>
            </a:r>
            <a:r>
              <a:rPr lang="en-US" altLang="zh-CN" dirty="0">
                <a:solidFill>
                  <a:srgbClr val="FF0000"/>
                </a:solidFill>
                <a:latin typeface="Times New Roman" pitchFamily="18" charset="0"/>
                <a:ea typeface="楷体_GB2312" pitchFamily="1" charset="-122"/>
              </a:rPr>
              <a:t>API</a:t>
            </a:r>
            <a:r>
              <a:rPr lang="zh-CN" altLang="en-US" dirty="0">
                <a:solidFill>
                  <a:srgbClr val="FF0000"/>
                </a:solidFill>
                <a:latin typeface="Times New Roman" pitchFamily="18" charset="0"/>
                <a:ea typeface="楷体_GB2312" pitchFamily="1" charset="-122"/>
              </a:rPr>
              <a:t>调用</a:t>
            </a:r>
            <a:r>
              <a:rPr lang="zh-CN" altLang="en-US" dirty="0">
                <a:solidFill>
                  <a:srgbClr val="FF0000"/>
                </a:solidFill>
                <a:latin typeface="楷体_GB2312" pitchFamily="1" charset="-122"/>
                <a:ea typeface="楷体_GB2312" pitchFamily="1" charset="-122"/>
              </a:rPr>
              <a:t>实现集成</a:t>
            </a:r>
            <a:r>
              <a:rPr lang="zh-CN" altLang="en-US" dirty="0"/>
              <a:t>。</a:t>
            </a:r>
          </a:p>
          <a:p>
            <a:r>
              <a:rPr lang="zh-CN" altLang="en-US" dirty="0"/>
              <a:t>传统实现技术：</a:t>
            </a:r>
          </a:p>
          <a:p>
            <a:pPr lvl="1"/>
            <a:r>
              <a:rPr lang="en-US" altLang="zh-CN" dirty="0"/>
              <a:t>RPC</a:t>
            </a:r>
            <a:r>
              <a:rPr lang="zh-CN" altLang="en-US" dirty="0"/>
              <a:t>，例如</a:t>
            </a:r>
            <a:r>
              <a:rPr lang="en-US" altLang="zh-CN" dirty="0">
                <a:solidFill>
                  <a:srgbClr val="FF0000"/>
                </a:solidFill>
              </a:rPr>
              <a:t>CORBA</a:t>
            </a:r>
            <a:r>
              <a:rPr lang="zh-CN" altLang="en-US" dirty="0"/>
              <a:t>、</a:t>
            </a:r>
            <a:r>
              <a:rPr lang="en-US" altLang="zh-CN" dirty="0"/>
              <a:t>DCOM</a:t>
            </a:r>
            <a:r>
              <a:rPr lang="zh-CN" altLang="en-US" dirty="0"/>
              <a:t>、</a:t>
            </a:r>
            <a:r>
              <a:rPr lang="en-US" altLang="zh-CN" dirty="0"/>
              <a:t>RMI</a:t>
            </a:r>
            <a:r>
              <a:rPr lang="zh-CN" altLang="en-US" dirty="0"/>
              <a:t>等</a:t>
            </a:r>
          </a:p>
          <a:p>
            <a:r>
              <a:rPr lang="en-US" altLang="zh-CN" dirty="0"/>
              <a:t>RPC</a:t>
            </a:r>
            <a:r>
              <a:rPr lang="zh-CN" altLang="en-US" dirty="0"/>
              <a:t>缺点？</a:t>
            </a:r>
          </a:p>
          <a:p>
            <a:pPr lvl="1"/>
            <a:r>
              <a:rPr lang="zh-CN" altLang="en-US" dirty="0">
                <a:solidFill>
                  <a:srgbClr val="0000FF"/>
                </a:solidFill>
                <a:ea typeface="楷体_GB2312" pitchFamily="1" charset="-122"/>
              </a:rPr>
              <a:t>应用程序之间紧密耦合</a:t>
            </a:r>
          </a:p>
          <a:p>
            <a:pPr lvl="1"/>
            <a:r>
              <a:rPr lang="zh-CN" altLang="en-US" dirty="0">
                <a:solidFill>
                  <a:srgbClr val="0000FF"/>
                </a:solidFill>
                <a:ea typeface="楷体_GB2312" pitchFamily="1" charset="-122"/>
              </a:rPr>
              <a:t>无法实现异步的交互模式</a:t>
            </a:r>
          </a:p>
          <a:p>
            <a:pPr lvl="1"/>
            <a:endParaRPr lang="zh-CN" altLang="en-US" dirty="0">
              <a:solidFill>
                <a:srgbClr val="0000FF"/>
              </a:solidFill>
              <a:ea typeface="楷体_GB2312" pitchFamily="1" charset="-122"/>
            </a:endParaRPr>
          </a:p>
          <a:p>
            <a:r>
              <a:rPr lang="en-US" altLang="zh-CN" dirty="0"/>
              <a:t>EAI</a:t>
            </a:r>
            <a:r>
              <a:rPr lang="zh-CN" altLang="en-US" dirty="0"/>
              <a:t>中的</a:t>
            </a:r>
            <a:r>
              <a:rPr lang="en-US" altLang="zh-CN" dirty="0"/>
              <a:t>MOM</a:t>
            </a:r>
          </a:p>
          <a:p>
            <a:pPr lvl="1"/>
            <a:r>
              <a:rPr lang="en-US" altLang="zh-CN" dirty="0"/>
              <a:t>Microsoft BizTalk Server</a:t>
            </a:r>
          </a:p>
          <a:p>
            <a:pPr lvl="1"/>
            <a:r>
              <a:rPr lang="en-US" altLang="zh-CN" dirty="0"/>
              <a:t>IBM </a:t>
            </a:r>
            <a:r>
              <a:rPr lang="en-US" altLang="zh-CN" dirty="0" err="1"/>
              <a:t>WebSphere</a:t>
            </a:r>
            <a:r>
              <a:rPr lang="en-US" altLang="zh-CN" dirty="0"/>
              <a:t> Message Broker</a:t>
            </a:r>
            <a:endParaRPr lang="zh-CN" altLang="en-US" dirty="0">
              <a:solidFill>
                <a:srgbClr val="0000FF"/>
              </a:solidFill>
              <a:ea typeface="楷体_GB2312" pitchFamily="1" charset="-122"/>
            </a:endParaRPr>
          </a:p>
        </p:txBody>
      </p:sp>
      <p:sp>
        <p:nvSpPr>
          <p:cNvPr id="38916" name="Rectangle 4"/>
          <p:cNvSpPr>
            <a:spLocks noChangeArrowheads="1"/>
          </p:cNvSpPr>
          <p:nvPr/>
        </p:nvSpPr>
        <p:spPr bwMode="auto">
          <a:xfrm>
            <a:off x="4738663" y="3217003"/>
            <a:ext cx="1439862" cy="1500188"/>
          </a:xfrm>
          <a:prstGeom prst="rect">
            <a:avLst/>
          </a:prstGeom>
          <a:solidFill>
            <a:srgbClr val="66CCFF"/>
          </a:solidFill>
          <a:ln w="9525">
            <a:solidFill>
              <a:schemeClr val="tx1"/>
            </a:solidFill>
            <a:miter lim="800000"/>
            <a:headEnd/>
            <a:tailEnd/>
          </a:ln>
          <a:effectLst/>
        </p:spPr>
        <p:txBody>
          <a:bodyPr wrap="none" lIns="216000" anchor="ctr"/>
          <a:lstStyle/>
          <a:p>
            <a:r>
              <a:rPr lang="en-US" altLang="zh-CN">
                <a:latin typeface="Arial"/>
                <a:cs typeface="Arial" pitchFamily="34" charset="0"/>
              </a:rPr>
              <a:t>…</a:t>
            </a:r>
            <a:endParaRPr lang="en-US" altLang="zh-CN">
              <a:latin typeface="Tahoma" pitchFamily="34" charset="0"/>
              <a:cs typeface="Arial" pitchFamily="34" charset="0"/>
            </a:endParaRPr>
          </a:p>
          <a:p>
            <a:r>
              <a:rPr lang="en-US" altLang="zh-CN">
                <a:latin typeface="Tahoma" pitchFamily="34" charset="0"/>
                <a:cs typeface="Arial" pitchFamily="34" charset="0"/>
              </a:rPr>
              <a:t>b.f();</a:t>
            </a:r>
          </a:p>
          <a:p>
            <a:r>
              <a:rPr lang="en-US" altLang="zh-CN">
                <a:latin typeface="Arial"/>
                <a:cs typeface="Arial" pitchFamily="34" charset="0"/>
              </a:rPr>
              <a:t>…</a:t>
            </a:r>
            <a:endParaRPr lang="en-US" altLang="zh-CN">
              <a:latin typeface="Tahoma" pitchFamily="34" charset="0"/>
              <a:cs typeface="Arial" pitchFamily="34" charset="0"/>
            </a:endParaRPr>
          </a:p>
        </p:txBody>
      </p:sp>
      <p:sp>
        <p:nvSpPr>
          <p:cNvPr id="38917" name="Rectangle 5"/>
          <p:cNvSpPr>
            <a:spLocks noChangeArrowheads="1"/>
          </p:cNvSpPr>
          <p:nvPr/>
        </p:nvSpPr>
        <p:spPr bwMode="auto">
          <a:xfrm>
            <a:off x="7331053" y="3217003"/>
            <a:ext cx="1439863" cy="1500188"/>
          </a:xfrm>
          <a:prstGeom prst="rect">
            <a:avLst/>
          </a:prstGeom>
          <a:solidFill>
            <a:srgbClr val="66CCFF"/>
          </a:solidFill>
          <a:ln w="9525">
            <a:solidFill>
              <a:schemeClr val="tx1"/>
            </a:solidFill>
            <a:miter lim="800000"/>
            <a:headEnd/>
            <a:tailEnd/>
          </a:ln>
          <a:effectLst/>
        </p:spPr>
        <p:txBody>
          <a:bodyPr wrap="none" lIns="216000" anchor="ctr"/>
          <a:lstStyle/>
          <a:p>
            <a:r>
              <a:rPr lang="en-US" altLang="zh-CN">
                <a:latin typeface="Arial"/>
                <a:cs typeface="Arial" pitchFamily="34" charset="0"/>
              </a:rPr>
              <a:t>…</a:t>
            </a:r>
            <a:endParaRPr lang="en-US" altLang="zh-CN">
              <a:latin typeface="Tahoma" pitchFamily="34" charset="0"/>
              <a:cs typeface="Arial" pitchFamily="34" charset="0"/>
            </a:endParaRPr>
          </a:p>
          <a:p>
            <a:r>
              <a:rPr lang="en-US" altLang="zh-CN">
                <a:latin typeface="Tahoma" pitchFamily="34" charset="0"/>
                <a:cs typeface="Arial" pitchFamily="34" charset="0"/>
              </a:rPr>
              <a:t>function f()</a:t>
            </a:r>
          </a:p>
          <a:p>
            <a:r>
              <a:rPr lang="en-US" altLang="zh-CN">
                <a:latin typeface="Tahoma" pitchFamily="34" charset="0"/>
                <a:cs typeface="Arial" pitchFamily="34" charset="0"/>
              </a:rPr>
              <a:t>{</a:t>
            </a:r>
          </a:p>
          <a:p>
            <a:r>
              <a:rPr lang="en-US" altLang="zh-CN">
                <a:latin typeface="Arial"/>
                <a:cs typeface="Arial" pitchFamily="34" charset="0"/>
              </a:rPr>
              <a:t>…</a:t>
            </a:r>
            <a:endParaRPr lang="en-US" altLang="zh-CN">
              <a:latin typeface="Tahoma" pitchFamily="34" charset="0"/>
              <a:cs typeface="Arial" pitchFamily="34" charset="0"/>
            </a:endParaRPr>
          </a:p>
          <a:p>
            <a:r>
              <a:rPr lang="en-US" altLang="zh-CN">
                <a:latin typeface="Arial"/>
                <a:cs typeface="Arial" pitchFamily="34" charset="0"/>
              </a:rPr>
              <a:t>…</a:t>
            </a:r>
            <a:endParaRPr lang="en-US" altLang="zh-CN">
              <a:latin typeface="Tahoma" pitchFamily="34" charset="0"/>
              <a:cs typeface="Arial" pitchFamily="34" charset="0"/>
            </a:endParaRPr>
          </a:p>
          <a:p>
            <a:r>
              <a:rPr lang="en-US" altLang="zh-CN">
                <a:latin typeface="Tahoma" pitchFamily="34" charset="0"/>
                <a:cs typeface="Arial" pitchFamily="34" charset="0"/>
              </a:rPr>
              <a:t>}</a:t>
            </a:r>
          </a:p>
        </p:txBody>
      </p:sp>
      <p:sp>
        <p:nvSpPr>
          <p:cNvPr id="38918" name="Text Box 6"/>
          <p:cNvSpPr txBox="1">
            <a:spLocks noChangeArrowheads="1"/>
          </p:cNvSpPr>
          <p:nvPr/>
        </p:nvSpPr>
        <p:spPr bwMode="auto">
          <a:xfrm>
            <a:off x="5051403" y="4711899"/>
            <a:ext cx="772969" cy="369332"/>
          </a:xfrm>
          <a:prstGeom prst="rect">
            <a:avLst/>
          </a:prstGeom>
          <a:noFill/>
          <a:ln w="9525">
            <a:noFill/>
            <a:miter lim="800000"/>
            <a:headEnd/>
            <a:tailEnd/>
          </a:ln>
          <a:effectLst/>
        </p:spPr>
        <p:txBody>
          <a:bodyPr wrap="none">
            <a:spAutoFit/>
          </a:bodyPr>
          <a:lstStyle/>
          <a:p>
            <a:r>
              <a:rPr lang="en-US" altLang="zh-CN">
                <a:latin typeface="Tahoma" pitchFamily="34" charset="0"/>
                <a:cs typeface="Arial" pitchFamily="34" charset="0"/>
              </a:rPr>
              <a:t>App a</a:t>
            </a:r>
          </a:p>
        </p:txBody>
      </p:sp>
      <p:sp>
        <p:nvSpPr>
          <p:cNvPr id="38919" name="Text Box 7"/>
          <p:cNvSpPr txBox="1">
            <a:spLocks noChangeArrowheads="1"/>
          </p:cNvSpPr>
          <p:nvPr/>
        </p:nvSpPr>
        <p:spPr bwMode="auto">
          <a:xfrm>
            <a:off x="7618390" y="4711899"/>
            <a:ext cx="779381" cy="369332"/>
          </a:xfrm>
          <a:prstGeom prst="rect">
            <a:avLst/>
          </a:prstGeom>
          <a:noFill/>
          <a:ln w="9525">
            <a:noFill/>
            <a:miter lim="800000"/>
            <a:headEnd/>
            <a:tailEnd/>
          </a:ln>
          <a:effectLst/>
        </p:spPr>
        <p:txBody>
          <a:bodyPr wrap="none">
            <a:spAutoFit/>
          </a:bodyPr>
          <a:lstStyle/>
          <a:p>
            <a:r>
              <a:rPr lang="en-US" altLang="zh-CN">
                <a:latin typeface="Tahoma" pitchFamily="34" charset="0"/>
                <a:cs typeface="Arial" pitchFamily="34" charset="0"/>
              </a:rPr>
              <a:t>App b</a:t>
            </a:r>
          </a:p>
        </p:txBody>
      </p:sp>
      <p:sp>
        <p:nvSpPr>
          <p:cNvPr id="38920" name="Line 8"/>
          <p:cNvSpPr>
            <a:spLocks noChangeShapeType="1"/>
          </p:cNvSpPr>
          <p:nvPr/>
        </p:nvSpPr>
        <p:spPr bwMode="auto">
          <a:xfrm>
            <a:off x="5602266" y="3937993"/>
            <a:ext cx="1512887" cy="0"/>
          </a:xfrm>
          <a:prstGeom prst="line">
            <a:avLst/>
          </a:prstGeom>
          <a:noFill/>
          <a:ln w="9525">
            <a:solidFill>
              <a:schemeClr val="tx1"/>
            </a:solidFill>
            <a:round/>
            <a:headEnd/>
            <a:tailEnd/>
          </a:ln>
          <a:effectLst/>
        </p:spPr>
        <p:txBody>
          <a:bodyPr/>
          <a:lstStyle/>
          <a:p>
            <a:endParaRPr lang="zh-CN" altLang="en-US"/>
          </a:p>
        </p:txBody>
      </p:sp>
      <p:sp>
        <p:nvSpPr>
          <p:cNvPr id="38921" name="未知"/>
          <p:cNvSpPr>
            <a:spLocks/>
          </p:cNvSpPr>
          <p:nvPr/>
        </p:nvSpPr>
        <p:spPr bwMode="auto">
          <a:xfrm>
            <a:off x="6681763" y="3637690"/>
            <a:ext cx="792162" cy="300303"/>
          </a:xfrm>
          <a:custGeom>
            <a:avLst/>
            <a:gdLst/>
            <a:ahLst/>
            <a:cxnLst>
              <a:cxn ang="0">
                <a:pos x="0" y="227"/>
              </a:cxn>
              <a:cxn ang="0">
                <a:pos x="227" y="181"/>
              </a:cxn>
              <a:cxn ang="0">
                <a:pos x="499" y="0"/>
              </a:cxn>
            </a:cxnLst>
            <a:rect l="0" t="0" r="r" b="b"/>
            <a:pathLst>
              <a:path w="499" h="227">
                <a:moveTo>
                  <a:pt x="0" y="227"/>
                </a:moveTo>
                <a:cubicBezTo>
                  <a:pt x="72" y="223"/>
                  <a:pt x="144" y="219"/>
                  <a:pt x="227" y="181"/>
                </a:cubicBezTo>
                <a:cubicBezTo>
                  <a:pt x="310" y="143"/>
                  <a:pt x="404" y="71"/>
                  <a:pt x="499" y="0"/>
                </a:cubicBezTo>
              </a:path>
            </a:pathLst>
          </a:custGeom>
          <a:noFill/>
          <a:ln w="9525" cmpd="sng">
            <a:solidFill>
              <a:schemeClr val="tx1"/>
            </a:solidFill>
            <a:round/>
            <a:headEnd/>
            <a:tailEnd type="triangle" w="med" len="med"/>
          </a:ln>
          <a:effectLst/>
        </p:spPr>
        <p:txBody>
          <a:bodyPr/>
          <a:lstStyle/>
          <a:p>
            <a:endParaRPr lang="zh-CN" altLang="en-US"/>
          </a:p>
        </p:txBody>
      </p:sp>
      <p:sp>
        <p:nvSpPr>
          <p:cNvPr id="38922" name="Line 10"/>
          <p:cNvSpPr>
            <a:spLocks noChangeShapeType="1"/>
          </p:cNvSpPr>
          <p:nvPr/>
        </p:nvSpPr>
        <p:spPr bwMode="auto">
          <a:xfrm>
            <a:off x="5602266" y="4067638"/>
            <a:ext cx="1512887" cy="0"/>
          </a:xfrm>
          <a:prstGeom prst="line">
            <a:avLst/>
          </a:prstGeom>
          <a:noFill/>
          <a:ln w="9525">
            <a:solidFill>
              <a:schemeClr val="tx1"/>
            </a:solidFill>
            <a:round/>
            <a:headEnd type="triangle" w="med" len="med"/>
            <a:tailEnd/>
          </a:ln>
          <a:effectLst/>
        </p:spPr>
        <p:txBody>
          <a:bodyPr/>
          <a:lstStyle/>
          <a:p>
            <a:endParaRPr lang="zh-CN" altLang="en-US"/>
          </a:p>
        </p:txBody>
      </p:sp>
      <p:sp>
        <p:nvSpPr>
          <p:cNvPr id="38923" name="未知"/>
          <p:cNvSpPr>
            <a:spLocks/>
          </p:cNvSpPr>
          <p:nvPr/>
        </p:nvSpPr>
        <p:spPr bwMode="auto">
          <a:xfrm flipV="1">
            <a:off x="6681763" y="4057055"/>
            <a:ext cx="792162" cy="300302"/>
          </a:xfrm>
          <a:custGeom>
            <a:avLst/>
            <a:gdLst/>
            <a:ahLst/>
            <a:cxnLst>
              <a:cxn ang="0">
                <a:pos x="0" y="227"/>
              </a:cxn>
              <a:cxn ang="0">
                <a:pos x="227" y="181"/>
              </a:cxn>
              <a:cxn ang="0">
                <a:pos x="499" y="0"/>
              </a:cxn>
            </a:cxnLst>
            <a:rect l="0" t="0" r="r" b="b"/>
            <a:pathLst>
              <a:path w="499" h="227">
                <a:moveTo>
                  <a:pt x="0" y="227"/>
                </a:moveTo>
                <a:cubicBezTo>
                  <a:pt x="72" y="223"/>
                  <a:pt x="144" y="219"/>
                  <a:pt x="227" y="181"/>
                </a:cubicBezTo>
                <a:cubicBezTo>
                  <a:pt x="310" y="143"/>
                  <a:pt x="404" y="71"/>
                  <a:pt x="499" y="0"/>
                </a:cubicBezTo>
              </a:path>
            </a:pathLst>
          </a:custGeom>
          <a:noFill/>
          <a:ln w="9525" cmpd="sng">
            <a:solidFill>
              <a:schemeClr val="tx1"/>
            </a:solidFill>
            <a:round/>
            <a:headEnd type="triangle" w="med" len="med"/>
            <a:tailEnd/>
          </a:ln>
          <a:effectLst/>
        </p:spPr>
        <p:txBody>
          <a:bodyPr/>
          <a:lstStyle/>
          <a:p>
            <a:endParaRPr lang="zh-CN" altLang="en-US"/>
          </a:p>
        </p:txBody>
      </p:sp>
      <p:sp>
        <p:nvSpPr>
          <p:cNvPr id="38924" name="AutoShape 12"/>
          <p:cNvSpPr>
            <a:spLocks noChangeArrowheads="1"/>
          </p:cNvSpPr>
          <p:nvPr/>
        </p:nvSpPr>
        <p:spPr bwMode="auto">
          <a:xfrm rot="16200000">
            <a:off x="6563098" y="3626710"/>
            <a:ext cx="361157" cy="742950"/>
          </a:xfrm>
          <a:prstGeom prst="can">
            <a:avLst>
              <a:gd name="adj" fmla="val 28960"/>
            </a:avLst>
          </a:prstGeom>
          <a:solidFill>
            <a:schemeClr val="bg1"/>
          </a:solidFill>
          <a:ln w="9525">
            <a:solidFill>
              <a:schemeClr val="tx1"/>
            </a:solidFill>
            <a:round/>
            <a:headEnd/>
            <a:tailEnd/>
          </a:ln>
          <a:effectLst/>
        </p:spPr>
        <p:txBody>
          <a:bodyPr vert="eaVert" wrap="none" anchor="ctr"/>
          <a:lstStyle/>
          <a:p>
            <a:pPr algn="ctr"/>
            <a:endParaRPr lang="zh-CN" altLang="en-US" sz="1600">
              <a:latin typeface="Tahoma" pitchFamily="34" charset="0"/>
              <a:cs typeface="Arial" pitchFamily="34" charset="0"/>
            </a:endParaRPr>
          </a:p>
        </p:txBody>
      </p:sp>
      <p:sp>
        <p:nvSpPr>
          <p:cNvPr id="38925" name="Text Box 13"/>
          <p:cNvSpPr txBox="1">
            <a:spLocks noChangeArrowheads="1"/>
          </p:cNvSpPr>
          <p:nvPr/>
        </p:nvSpPr>
        <p:spPr bwMode="auto">
          <a:xfrm>
            <a:off x="6291240" y="4250201"/>
            <a:ext cx="902811" cy="369332"/>
          </a:xfrm>
          <a:prstGeom prst="rect">
            <a:avLst/>
          </a:prstGeom>
          <a:noFill/>
          <a:ln w="9525">
            <a:noFill/>
            <a:miter lim="800000"/>
            <a:headEnd/>
            <a:tailEnd/>
          </a:ln>
          <a:effectLst/>
        </p:spPr>
        <p:txBody>
          <a:bodyPr wrap="none">
            <a:spAutoFit/>
          </a:bodyPr>
          <a:lstStyle/>
          <a:p>
            <a:r>
              <a:rPr lang="en-US" altLang="zh-CN" dirty="0">
                <a:latin typeface="Tahoma" pitchFamily="34" charset="0"/>
                <a:cs typeface="Arial" pitchFamily="34" charset="0"/>
              </a:rPr>
              <a:t>CORBA</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 calcmode="lin" valueType="num">
                                      <p:cBhvr additive="base">
                                        <p:cTn id="7"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8915">
                                            <p:txEl>
                                              <p:pRg st="4" end="4"/>
                                            </p:txEl>
                                          </p:spTgt>
                                        </p:tgtEl>
                                        <p:attrNameLst>
                                          <p:attrName>style.visibility</p:attrName>
                                        </p:attrNameLst>
                                      </p:cBhvr>
                                      <p:to>
                                        <p:strVal val="visible"/>
                                      </p:to>
                                    </p:set>
                                    <p:animEffect transition="in" filter="box(in)">
                                      <p:cBhvr>
                                        <p:cTn id="13" dur="500"/>
                                        <p:tgtEl>
                                          <p:spTgt spid="3891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8915">
                                            <p:txEl>
                                              <p:pRg st="5" end="5"/>
                                            </p:txEl>
                                          </p:spTgt>
                                        </p:tgtEl>
                                        <p:attrNameLst>
                                          <p:attrName>style.visibility</p:attrName>
                                        </p:attrNameLst>
                                      </p:cBhvr>
                                      <p:to>
                                        <p:strVal val="visible"/>
                                      </p:to>
                                    </p:set>
                                    <p:animEffect transition="in" filter="box(in)">
                                      <p:cBhvr>
                                        <p:cTn id="18" dur="500"/>
                                        <p:tgtEl>
                                          <p:spTgt spid="389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ox(in)">
                                      <p:cBhvr>
                                        <p:cTn id="23" dur="500"/>
                                        <p:tgtEl>
                                          <p:spTgt spid="3891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8915">
                                            <p:txEl>
                                              <p:pRg st="8" end="8"/>
                                            </p:txEl>
                                          </p:spTgt>
                                        </p:tgtEl>
                                        <p:attrNameLst>
                                          <p:attrName>style.visibility</p:attrName>
                                        </p:attrNameLst>
                                      </p:cBhvr>
                                      <p:to>
                                        <p:strVal val="visible"/>
                                      </p:to>
                                    </p:set>
                                    <p:animEffect transition="in" filter="box(in)">
                                      <p:cBhvr>
                                        <p:cTn id="28" dur="500"/>
                                        <p:tgtEl>
                                          <p:spTgt spid="38915">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8915">
                                            <p:txEl>
                                              <p:pRg st="9" end="9"/>
                                            </p:txEl>
                                          </p:spTgt>
                                        </p:tgtEl>
                                        <p:attrNameLst>
                                          <p:attrName>style.visibility</p:attrName>
                                        </p:attrNameLst>
                                      </p:cBhvr>
                                      <p:to>
                                        <p:strVal val="visible"/>
                                      </p:to>
                                    </p:set>
                                    <p:animEffect transition="in" filter="box(in)">
                                      <p:cBhvr>
                                        <p:cTn id="33"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zh-CN" altLang="en-US"/>
              <a:t>过程层集成</a:t>
            </a:r>
            <a:r>
              <a:rPr lang="en-US" altLang="zh-CN"/>
              <a:t>(Process-level Integration)</a:t>
            </a:r>
          </a:p>
        </p:txBody>
      </p:sp>
      <p:sp>
        <p:nvSpPr>
          <p:cNvPr id="39939" name="Rectangle 3"/>
          <p:cNvSpPr>
            <a:spLocks noGrp="1" noChangeArrowheads="1"/>
          </p:cNvSpPr>
          <p:nvPr>
            <p:ph type="body" idx="1"/>
          </p:nvPr>
        </p:nvSpPr>
        <p:spPr/>
        <p:txBody>
          <a:bodyPr>
            <a:normAutofit fontScale="85000" lnSpcReduction="10000"/>
          </a:bodyPr>
          <a:lstStyle/>
          <a:p>
            <a:r>
              <a:rPr lang="zh-CN" altLang="en-US"/>
              <a:t>为什么要做“过程集成”？</a:t>
            </a:r>
          </a:p>
          <a:p>
            <a:pPr lvl="1"/>
            <a:r>
              <a:rPr lang="zh-CN" altLang="en-US">
                <a:solidFill>
                  <a:srgbClr val="0000FF"/>
                </a:solidFill>
                <a:ea typeface="楷体_GB2312" pitchFamily="1" charset="-122"/>
              </a:rPr>
              <a:t>一个业务流程的各个环节分布在不同应用系统的代码中，如果不将这些应用集成起来，就需要跨部门的手工合作来完成整个流程。</a:t>
            </a:r>
          </a:p>
          <a:p>
            <a:endParaRPr lang="zh-CN" altLang="en-US">
              <a:solidFill>
                <a:srgbClr val="0000FF"/>
              </a:solidFill>
              <a:ea typeface="楷体_GB2312" pitchFamily="1" charset="-122"/>
            </a:endParaRPr>
          </a:p>
          <a:p>
            <a:r>
              <a:rPr lang="zh-CN" altLang="en-US"/>
              <a:t>过程集成是</a:t>
            </a:r>
            <a:r>
              <a:rPr lang="zh-CN" altLang="en-US">
                <a:solidFill>
                  <a:srgbClr val="FF0000"/>
                </a:solidFill>
                <a:latin typeface="楷体_GB2312" pitchFamily="1" charset="-122"/>
                <a:ea typeface="楷体_GB2312" pitchFamily="1" charset="-122"/>
              </a:rPr>
              <a:t>将跨越不同部门或不同企业的业务流程利用</a:t>
            </a:r>
            <a:r>
              <a:rPr lang="en-US" altLang="zh-CN">
                <a:solidFill>
                  <a:srgbClr val="FF0000"/>
                </a:solidFill>
                <a:latin typeface="楷体_GB2312" pitchFamily="1" charset="-122"/>
                <a:ea typeface="楷体_GB2312" pitchFamily="1" charset="-122"/>
              </a:rPr>
              <a:t>EAI</a:t>
            </a:r>
            <a:r>
              <a:rPr lang="zh-CN" altLang="en-US">
                <a:solidFill>
                  <a:srgbClr val="FF0000"/>
                </a:solidFill>
                <a:latin typeface="楷体_GB2312" pitchFamily="1" charset="-122"/>
                <a:ea typeface="楷体_GB2312" pitchFamily="1" charset="-122"/>
              </a:rPr>
              <a:t>技术集成在一起</a:t>
            </a:r>
            <a:r>
              <a:rPr lang="zh-CN" altLang="en-US"/>
              <a:t>，实现跨部门、跨系统、跨企业的流程共用。</a:t>
            </a:r>
          </a:p>
          <a:p>
            <a:r>
              <a:rPr lang="zh-CN" altLang="en-US"/>
              <a:t>将多个应用中的业务流程集成在一起，使之看起来像一个“流程”。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 calcmode="lin" valueType="num">
                                      <p:cBhvr additive="base">
                                        <p:cTn id="13"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anim calcmode="lin" valueType="num">
                                      <p:cBhvr additive="base">
                                        <p:cTn id="1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9161" y="1069728"/>
            <a:ext cx="8713788" cy="4500563"/>
            <a:chOff x="0" y="0"/>
            <a:chExt cx="5489" cy="3402"/>
          </a:xfrm>
        </p:grpSpPr>
        <p:sp>
          <p:nvSpPr>
            <p:cNvPr id="40963" name="Rectangle 3"/>
            <p:cNvSpPr>
              <a:spLocks noChangeArrowheads="1"/>
            </p:cNvSpPr>
            <p:nvPr/>
          </p:nvSpPr>
          <p:spPr bwMode="auto">
            <a:xfrm>
              <a:off x="0" y="0"/>
              <a:ext cx="1769" cy="3402"/>
            </a:xfrm>
            <a:prstGeom prst="rect">
              <a:avLst/>
            </a:prstGeom>
            <a:solidFill>
              <a:srgbClr val="66FF66"/>
            </a:solidFill>
            <a:ln w="9525">
              <a:solidFill>
                <a:schemeClr val="tx1"/>
              </a:solidFill>
              <a:miter lim="800000"/>
              <a:headEnd/>
              <a:tailEnd/>
            </a:ln>
            <a:effectLst/>
          </p:spPr>
          <p:txBody>
            <a:bodyPr wrap="none" anchor="ctr"/>
            <a:lstStyle/>
            <a:p>
              <a:endParaRPr lang="zh-CN" altLang="en-US"/>
            </a:p>
          </p:txBody>
        </p:sp>
        <p:sp>
          <p:nvSpPr>
            <p:cNvPr id="40964" name="Rectangle 4"/>
            <p:cNvSpPr>
              <a:spLocks noChangeArrowheads="1"/>
            </p:cNvSpPr>
            <p:nvPr/>
          </p:nvSpPr>
          <p:spPr bwMode="auto">
            <a:xfrm>
              <a:off x="1770" y="0"/>
              <a:ext cx="3719" cy="3402"/>
            </a:xfrm>
            <a:prstGeom prst="rect">
              <a:avLst/>
            </a:prstGeom>
            <a:solidFill>
              <a:srgbClr val="66FFFF"/>
            </a:solidFill>
            <a:ln w="9525">
              <a:solidFill>
                <a:schemeClr val="tx1"/>
              </a:solidFill>
              <a:miter lim="800000"/>
              <a:headEnd/>
              <a:tailEnd/>
            </a:ln>
            <a:effectLst/>
          </p:spPr>
          <p:txBody>
            <a:bodyPr wrap="none" anchor="ctr"/>
            <a:lstStyle/>
            <a:p>
              <a:pPr algn="ctr"/>
              <a:endParaRPr lang="en-US"/>
            </a:p>
          </p:txBody>
        </p:sp>
      </p:grpSp>
      <p:sp>
        <p:nvSpPr>
          <p:cNvPr id="40965" name="Rectangle 5"/>
          <p:cNvSpPr>
            <a:spLocks noChangeArrowheads="1"/>
          </p:cNvSpPr>
          <p:nvPr/>
        </p:nvSpPr>
        <p:spPr bwMode="auto">
          <a:xfrm>
            <a:off x="3357811" y="1309175"/>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接收客户订单</a:t>
            </a:r>
            <a:endParaRPr lang="de-DE" altLang="en-US" sz="1600"/>
          </a:p>
        </p:txBody>
      </p:sp>
      <p:sp>
        <p:nvSpPr>
          <p:cNvPr id="40966" name="Rectangle 6"/>
          <p:cNvSpPr>
            <a:spLocks noChangeArrowheads="1"/>
          </p:cNvSpPr>
          <p:nvPr/>
        </p:nvSpPr>
        <p:spPr bwMode="auto">
          <a:xfrm>
            <a:off x="6958261" y="4910155"/>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货物运输</a:t>
            </a:r>
            <a:endParaRPr lang="de-DE" altLang="en-US" sz="1600"/>
          </a:p>
        </p:txBody>
      </p:sp>
      <p:sp>
        <p:nvSpPr>
          <p:cNvPr id="40967" name="Rectangle 7"/>
          <p:cNvSpPr>
            <a:spLocks noChangeArrowheads="1"/>
          </p:cNvSpPr>
          <p:nvPr/>
        </p:nvSpPr>
        <p:spPr bwMode="auto">
          <a:xfrm>
            <a:off x="6958261" y="4189165"/>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生成发票</a:t>
            </a:r>
            <a:endParaRPr lang="de-DE" altLang="en-US" sz="1600"/>
          </a:p>
        </p:txBody>
      </p:sp>
      <p:sp>
        <p:nvSpPr>
          <p:cNvPr id="40968" name="Rectangle 8"/>
          <p:cNvSpPr>
            <a:spLocks noChangeArrowheads="1"/>
          </p:cNvSpPr>
          <p:nvPr/>
        </p:nvSpPr>
        <p:spPr bwMode="auto">
          <a:xfrm>
            <a:off x="4942136" y="3769800"/>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生产计划</a:t>
            </a:r>
            <a:endParaRPr lang="de-DE" altLang="en-US" sz="1600"/>
          </a:p>
        </p:txBody>
      </p:sp>
      <p:sp>
        <p:nvSpPr>
          <p:cNvPr id="40969" name="Rectangle 9"/>
          <p:cNvSpPr>
            <a:spLocks noChangeArrowheads="1"/>
          </p:cNvSpPr>
          <p:nvPr/>
        </p:nvSpPr>
        <p:spPr bwMode="auto">
          <a:xfrm>
            <a:off x="3357811" y="2749831"/>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检查订单的</a:t>
            </a:r>
          </a:p>
          <a:p>
            <a:pPr algn="ctr"/>
            <a:r>
              <a:rPr lang="zh-CN" altLang="en-US" sz="1600"/>
              <a:t>可满足性</a:t>
            </a:r>
            <a:endParaRPr lang="de-DE" altLang="en-US" sz="1600"/>
          </a:p>
        </p:txBody>
      </p:sp>
      <p:sp>
        <p:nvSpPr>
          <p:cNvPr id="40970" name="Rectangle 10"/>
          <p:cNvSpPr>
            <a:spLocks noChangeArrowheads="1"/>
          </p:cNvSpPr>
          <p:nvPr/>
        </p:nvSpPr>
        <p:spPr bwMode="auto">
          <a:xfrm>
            <a:off x="3357811" y="2030165"/>
            <a:ext cx="1728788" cy="541073"/>
          </a:xfrm>
          <a:prstGeom prst="rect">
            <a:avLst/>
          </a:prstGeom>
          <a:gradFill rotWithShape="1">
            <a:gsLst>
              <a:gs pos="0">
                <a:srgbClr val="0099FF"/>
              </a:gs>
              <a:gs pos="100000">
                <a:schemeClr val="accent2"/>
              </a:gs>
            </a:gsLst>
            <a:lin ang="5400000" scaled="1"/>
          </a:gradFill>
          <a:ln w="9525">
            <a:solidFill>
              <a:schemeClr val="tx1"/>
            </a:solidFill>
            <a:miter lim="800000"/>
            <a:headEnd/>
            <a:tailEnd/>
          </a:ln>
          <a:effectLst/>
        </p:spPr>
        <p:txBody>
          <a:bodyPr wrap="none" anchor="ctr"/>
          <a:lstStyle/>
          <a:p>
            <a:pPr algn="ctr"/>
            <a:r>
              <a:rPr lang="zh-CN" altLang="en-US" sz="1600"/>
              <a:t>记录客户信息</a:t>
            </a:r>
          </a:p>
        </p:txBody>
      </p:sp>
      <p:cxnSp>
        <p:nvCxnSpPr>
          <p:cNvPr id="40971" name="AutoShape 11"/>
          <p:cNvCxnSpPr>
            <a:cxnSpLocks noChangeShapeType="1"/>
            <a:stCxn id="40969" idx="3"/>
            <a:endCxn id="40968" idx="0"/>
          </p:cNvCxnSpPr>
          <p:nvPr/>
        </p:nvCxnSpPr>
        <p:spPr bwMode="auto">
          <a:xfrm>
            <a:off x="5086602" y="3021031"/>
            <a:ext cx="720725" cy="748771"/>
          </a:xfrm>
          <a:prstGeom prst="bentConnector2">
            <a:avLst/>
          </a:prstGeom>
          <a:noFill/>
          <a:ln w="38100">
            <a:solidFill>
              <a:srgbClr val="0000FF"/>
            </a:solidFill>
            <a:miter lim="800000"/>
            <a:headEnd/>
            <a:tailEnd type="triangle" w="med" len="med"/>
          </a:ln>
          <a:effectLst/>
        </p:spPr>
      </p:cxnSp>
      <p:cxnSp>
        <p:nvCxnSpPr>
          <p:cNvPr id="40972" name="AutoShape 12"/>
          <p:cNvCxnSpPr>
            <a:cxnSpLocks noChangeShapeType="1"/>
            <a:stCxn id="40969" idx="3"/>
            <a:endCxn id="40967" idx="0"/>
          </p:cNvCxnSpPr>
          <p:nvPr/>
        </p:nvCxnSpPr>
        <p:spPr bwMode="auto">
          <a:xfrm>
            <a:off x="5086599" y="3021029"/>
            <a:ext cx="2736850" cy="1168135"/>
          </a:xfrm>
          <a:prstGeom prst="bentConnector2">
            <a:avLst/>
          </a:prstGeom>
          <a:noFill/>
          <a:ln w="38100">
            <a:solidFill>
              <a:srgbClr val="0000FF"/>
            </a:solidFill>
            <a:miter lim="800000"/>
            <a:headEnd/>
            <a:tailEnd type="triangle" w="med" len="med"/>
          </a:ln>
          <a:effectLst/>
        </p:spPr>
      </p:cxnSp>
      <p:sp>
        <p:nvSpPr>
          <p:cNvPr id="40973" name="Text Box 13"/>
          <p:cNvSpPr txBox="1">
            <a:spLocks noChangeArrowheads="1"/>
          </p:cNvSpPr>
          <p:nvPr/>
        </p:nvSpPr>
        <p:spPr bwMode="auto">
          <a:xfrm>
            <a:off x="5158036" y="3109665"/>
            <a:ext cx="1295400" cy="369332"/>
          </a:xfrm>
          <a:prstGeom prst="rect">
            <a:avLst/>
          </a:prstGeom>
          <a:solidFill>
            <a:srgbClr val="66FFFF"/>
          </a:solidFill>
          <a:ln w="9525">
            <a:noFill/>
            <a:miter lim="800000"/>
            <a:headEnd/>
            <a:tailEnd/>
          </a:ln>
          <a:effectLst/>
        </p:spPr>
        <p:txBody>
          <a:bodyPr>
            <a:spAutoFit/>
          </a:bodyPr>
          <a:lstStyle/>
          <a:p>
            <a:pPr algn="ctr"/>
            <a:r>
              <a:rPr lang="zh-CN" altLang="en-US"/>
              <a:t>不可满足</a:t>
            </a:r>
            <a:endParaRPr lang="de-DE" altLang="en-US"/>
          </a:p>
        </p:txBody>
      </p:sp>
      <p:sp>
        <p:nvSpPr>
          <p:cNvPr id="40974" name="Text Box 14"/>
          <p:cNvSpPr txBox="1">
            <a:spLocks noChangeArrowheads="1"/>
          </p:cNvSpPr>
          <p:nvPr/>
        </p:nvSpPr>
        <p:spPr bwMode="auto">
          <a:xfrm>
            <a:off x="7245602" y="3277675"/>
            <a:ext cx="1152525" cy="369332"/>
          </a:xfrm>
          <a:prstGeom prst="rect">
            <a:avLst/>
          </a:prstGeom>
          <a:solidFill>
            <a:srgbClr val="66FFFF"/>
          </a:solidFill>
          <a:ln w="9525">
            <a:noFill/>
            <a:miter lim="800000"/>
            <a:headEnd/>
            <a:tailEnd/>
          </a:ln>
          <a:effectLst/>
        </p:spPr>
        <p:txBody>
          <a:bodyPr>
            <a:spAutoFit/>
          </a:bodyPr>
          <a:lstStyle/>
          <a:p>
            <a:pPr algn="ctr"/>
            <a:r>
              <a:rPr lang="zh-CN" altLang="en-US">
                <a:latin typeface="Tahoma" pitchFamily="34" charset="0"/>
                <a:cs typeface="Arial" pitchFamily="34" charset="0"/>
              </a:rPr>
              <a:t>可满足</a:t>
            </a:r>
          </a:p>
        </p:txBody>
      </p:sp>
      <p:cxnSp>
        <p:nvCxnSpPr>
          <p:cNvPr id="40975" name="AutoShape 15"/>
          <p:cNvCxnSpPr>
            <a:cxnSpLocks noChangeShapeType="1"/>
            <a:stCxn id="40967" idx="2"/>
            <a:endCxn id="40966" idx="0"/>
          </p:cNvCxnSpPr>
          <p:nvPr/>
        </p:nvCxnSpPr>
        <p:spPr bwMode="auto">
          <a:xfrm rot="5400000">
            <a:off x="7733492" y="4820196"/>
            <a:ext cx="179917" cy="0"/>
          </a:xfrm>
          <a:prstGeom prst="straightConnector1">
            <a:avLst/>
          </a:prstGeom>
          <a:noFill/>
          <a:ln w="38100">
            <a:solidFill>
              <a:srgbClr val="0000FF"/>
            </a:solidFill>
            <a:round/>
            <a:headEnd/>
            <a:tailEnd type="triangle" w="med" len="med"/>
          </a:ln>
          <a:effectLst/>
        </p:spPr>
      </p:cxnSp>
      <p:cxnSp>
        <p:nvCxnSpPr>
          <p:cNvPr id="40976" name="AutoShape 16"/>
          <p:cNvCxnSpPr>
            <a:cxnSpLocks noChangeShapeType="1"/>
            <a:stCxn id="40970" idx="2"/>
            <a:endCxn id="40969" idx="0"/>
          </p:cNvCxnSpPr>
          <p:nvPr/>
        </p:nvCxnSpPr>
        <p:spPr bwMode="auto">
          <a:xfrm rot="5400000">
            <a:off x="4133704" y="2660534"/>
            <a:ext cx="178593" cy="0"/>
          </a:xfrm>
          <a:prstGeom prst="straightConnector1">
            <a:avLst/>
          </a:prstGeom>
          <a:noFill/>
          <a:ln w="38100">
            <a:solidFill>
              <a:srgbClr val="0000FF"/>
            </a:solidFill>
            <a:round/>
            <a:headEnd/>
            <a:tailEnd type="triangle" w="med" len="med"/>
          </a:ln>
          <a:effectLst/>
        </p:spPr>
      </p:cxnSp>
      <p:cxnSp>
        <p:nvCxnSpPr>
          <p:cNvPr id="40977" name="AutoShape 17"/>
          <p:cNvCxnSpPr>
            <a:cxnSpLocks noChangeShapeType="1"/>
            <a:stCxn id="40965" idx="2"/>
            <a:endCxn id="40970" idx="0"/>
          </p:cNvCxnSpPr>
          <p:nvPr/>
        </p:nvCxnSpPr>
        <p:spPr bwMode="auto">
          <a:xfrm rot="5400000">
            <a:off x="4133042" y="1940206"/>
            <a:ext cx="179917" cy="0"/>
          </a:xfrm>
          <a:prstGeom prst="straightConnector1">
            <a:avLst/>
          </a:prstGeom>
          <a:noFill/>
          <a:ln w="38100">
            <a:solidFill>
              <a:srgbClr val="0000FF"/>
            </a:solidFill>
            <a:round/>
            <a:headEnd/>
            <a:tailEnd type="triangle" w="med" len="med"/>
          </a:ln>
          <a:effectLst/>
        </p:spPr>
      </p:cxnSp>
      <p:sp>
        <p:nvSpPr>
          <p:cNvPr id="40978" name="Rectangle 18"/>
          <p:cNvSpPr>
            <a:spLocks noChangeArrowheads="1"/>
          </p:cNvSpPr>
          <p:nvPr/>
        </p:nvSpPr>
        <p:spPr bwMode="auto">
          <a:xfrm>
            <a:off x="620961" y="1310499"/>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zh-CN" altLang="en-US" sz="1600">
                <a:solidFill>
                  <a:srgbClr val="FF0000"/>
                </a:solidFill>
              </a:rPr>
              <a:t>订单管理系统</a:t>
            </a:r>
            <a:endParaRPr lang="de-DE" altLang="en-US" sz="1600">
              <a:solidFill>
                <a:srgbClr val="FF0000"/>
              </a:solidFill>
            </a:endParaRPr>
          </a:p>
        </p:txBody>
      </p:sp>
      <p:sp>
        <p:nvSpPr>
          <p:cNvPr id="40979" name="Rectangle 19"/>
          <p:cNvSpPr>
            <a:spLocks noChangeArrowheads="1"/>
          </p:cNvSpPr>
          <p:nvPr/>
        </p:nvSpPr>
        <p:spPr bwMode="auto">
          <a:xfrm>
            <a:off x="620961" y="2751155"/>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zh-CN" altLang="en-US" sz="1600">
                <a:solidFill>
                  <a:srgbClr val="FF0000"/>
                </a:solidFill>
              </a:rPr>
              <a:t>库存管理系统</a:t>
            </a:r>
            <a:endParaRPr lang="de-DE" altLang="en-US" sz="1600">
              <a:solidFill>
                <a:srgbClr val="FF0000"/>
              </a:solidFill>
            </a:endParaRPr>
          </a:p>
        </p:txBody>
      </p:sp>
      <p:sp>
        <p:nvSpPr>
          <p:cNvPr id="40980" name="Rectangle 20"/>
          <p:cNvSpPr>
            <a:spLocks noChangeArrowheads="1"/>
          </p:cNvSpPr>
          <p:nvPr/>
        </p:nvSpPr>
        <p:spPr bwMode="auto">
          <a:xfrm>
            <a:off x="620961" y="2031489"/>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zh-CN" altLang="en-US" sz="1600">
                <a:solidFill>
                  <a:srgbClr val="FF0000"/>
                </a:solidFill>
              </a:rPr>
              <a:t>客户关系管理系统</a:t>
            </a:r>
            <a:endParaRPr lang="de-DE" altLang="en-US" sz="1600">
              <a:solidFill>
                <a:srgbClr val="FF0000"/>
              </a:solidFill>
            </a:endParaRPr>
          </a:p>
        </p:txBody>
      </p:sp>
      <p:cxnSp>
        <p:nvCxnSpPr>
          <p:cNvPr id="40981" name="AutoShape 21"/>
          <p:cNvCxnSpPr>
            <a:cxnSpLocks noChangeShapeType="1"/>
            <a:stCxn id="40978" idx="3"/>
            <a:endCxn id="40965" idx="1"/>
          </p:cNvCxnSpPr>
          <p:nvPr/>
        </p:nvCxnSpPr>
        <p:spPr bwMode="auto">
          <a:xfrm flipV="1">
            <a:off x="2349749" y="1580374"/>
            <a:ext cx="1008062" cy="1323"/>
          </a:xfrm>
          <a:prstGeom prst="bentConnector3">
            <a:avLst>
              <a:gd name="adj1" fmla="val 49921"/>
            </a:avLst>
          </a:prstGeom>
          <a:noFill/>
          <a:ln w="38100">
            <a:solidFill>
              <a:srgbClr val="008000"/>
            </a:solidFill>
            <a:miter lim="800000"/>
            <a:headEnd/>
            <a:tailEnd type="triangle" w="med" len="med"/>
          </a:ln>
          <a:effectLst/>
        </p:spPr>
      </p:cxnSp>
      <p:cxnSp>
        <p:nvCxnSpPr>
          <p:cNvPr id="40982" name="AutoShape 22"/>
          <p:cNvCxnSpPr>
            <a:cxnSpLocks noChangeShapeType="1"/>
            <a:stCxn id="40980" idx="3"/>
            <a:endCxn id="40970" idx="1"/>
          </p:cNvCxnSpPr>
          <p:nvPr/>
        </p:nvCxnSpPr>
        <p:spPr bwMode="auto">
          <a:xfrm flipV="1">
            <a:off x="2349749" y="2301364"/>
            <a:ext cx="1008062" cy="1323"/>
          </a:xfrm>
          <a:prstGeom prst="bentConnector3">
            <a:avLst>
              <a:gd name="adj1" fmla="val 49921"/>
            </a:avLst>
          </a:prstGeom>
          <a:noFill/>
          <a:ln w="38100">
            <a:solidFill>
              <a:srgbClr val="008000"/>
            </a:solidFill>
            <a:miter lim="800000"/>
            <a:headEnd type="triangle" w="med" len="med"/>
            <a:tailEnd/>
          </a:ln>
          <a:effectLst/>
        </p:spPr>
      </p:cxnSp>
      <p:cxnSp>
        <p:nvCxnSpPr>
          <p:cNvPr id="40983" name="AutoShape 23"/>
          <p:cNvCxnSpPr>
            <a:cxnSpLocks noChangeShapeType="1"/>
            <a:stCxn id="40979" idx="3"/>
            <a:endCxn id="40969" idx="1"/>
          </p:cNvCxnSpPr>
          <p:nvPr/>
        </p:nvCxnSpPr>
        <p:spPr bwMode="auto">
          <a:xfrm flipV="1">
            <a:off x="2349749" y="3021030"/>
            <a:ext cx="1008062" cy="1323"/>
          </a:xfrm>
          <a:prstGeom prst="bentConnector3">
            <a:avLst>
              <a:gd name="adj1" fmla="val 49921"/>
            </a:avLst>
          </a:prstGeom>
          <a:noFill/>
          <a:ln w="38100">
            <a:solidFill>
              <a:srgbClr val="008000"/>
            </a:solidFill>
            <a:miter lim="800000"/>
            <a:headEnd type="triangle" w="med" len="med"/>
            <a:tailEnd/>
          </a:ln>
          <a:effectLst/>
        </p:spPr>
      </p:cxnSp>
      <p:sp>
        <p:nvSpPr>
          <p:cNvPr id="40984" name="Rectangle 24"/>
          <p:cNvSpPr>
            <a:spLocks noChangeArrowheads="1"/>
          </p:cNvSpPr>
          <p:nvPr/>
        </p:nvSpPr>
        <p:spPr bwMode="auto">
          <a:xfrm>
            <a:off x="620961" y="3470821"/>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de-DE" altLang="en-US" sz="1600">
                <a:solidFill>
                  <a:srgbClr val="FF0000"/>
                </a:solidFill>
              </a:rPr>
              <a:t>ERP</a:t>
            </a:r>
            <a:r>
              <a:rPr lang="zh-CN" altLang="en-US" sz="1600">
                <a:solidFill>
                  <a:srgbClr val="FF0000"/>
                </a:solidFill>
              </a:rPr>
              <a:t>系统</a:t>
            </a:r>
          </a:p>
        </p:txBody>
      </p:sp>
      <p:sp>
        <p:nvSpPr>
          <p:cNvPr id="40985" name="Rectangle 25"/>
          <p:cNvSpPr>
            <a:spLocks noChangeArrowheads="1"/>
          </p:cNvSpPr>
          <p:nvPr/>
        </p:nvSpPr>
        <p:spPr bwMode="auto">
          <a:xfrm>
            <a:off x="620961" y="4911478"/>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zh-CN" altLang="en-US" sz="1600">
                <a:solidFill>
                  <a:srgbClr val="FF0000"/>
                </a:solidFill>
              </a:rPr>
              <a:t>运输系统</a:t>
            </a:r>
          </a:p>
        </p:txBody>
      </p:sp>
      <p:sp>
        <p:nvSpPr>
          <p:cNvPr id="40986" name="Rectangle 26"/>
          <p:cNvSpPr>
            <a:spLocks noChangeArrowheads="1"/>
          </p:cNvSpPr>
          <p:nvPr/>
        </p:nvSpPr>
        <p:spPr bwMode="auto">
          <a:xfrm>
            <a:off x="620961" y="4191810"/>
            <a:ext cx="1728788" cy="541073"/>
          </a:xfrm>
          <a:prstGeom prst="rect">
            <a:avLst/>
          </a:prstGeom>
          <a:gradFill rotWithShape="1">
            <a:gsLst>
              <a:gs pos="0">
                <a:srgbClr val="99FF99"/>
              </a:gs>
              <a:gs pos="100000">
                <a:srgbClr val="99FF99">
                  <a:gamma/>
                  <a:shade val="46275"/>
                  <a:invGamma/>
                </a:srgbClr>
              </a:gs>
            </a:gsLst>
            <a:lin ang="5400000" scaled="1"/>
          </a:gradFill>
          <a:ln w="9525">
            <a:solidFill>
              <a:schemeClr val="tx1"/>
            </a:solidFill>
            <a:miter lim="800000"/>
            <a:headEnd/>
            <a:tailEnd/>
          </a:ln>
          <a:effectLst/>
        </p:spPr>
        <p:txBody>
          <a:bodyPr wrap="none" anchor="ctr"/>
          <a:lstStyle/>
          <a:p>
            <a:pPr algn="ctr"/>
            <a:r>
              <a:rPr lang="zh-CN" altLang="en-US" sz="1600">
                <a:solidFill>
                  <a:srgbClr val="FF0000"/>
                </a:solidFill>
              </a:rPr>
              <a:t>财务系统</a:t>
            </a:r>
            <a:endParaRPr lang="de-DE" altLang="en-US" sz="1600">
              <a:solidFill>
                <a:srgbClr val="FF0000"/>
              </a:solidFill>
            </a:endParaRPr>
          </a:p>
        </p:txBody>
      </p:sp>
      <p:cxnSp>
        <p:nvCxnSpPr>
          <p:cNvPr id="40987" name="AutoShape 27"/>
          <p:cNvCxnSpPr>
            <a:cxnSpLocks noChangeShapeType="1"/>
            <a:stCxn id="40984" idx="3"/>
            <a:endCxn id="40968" idx="1"/>
          </p:cNvCxnSpPr>
          <p:nvPr/>
        </p:nvCxnSpPr>
        <p:spPr bwMode="auto">
          <a:xfrm>
            <a:off x="2349752" y="3742020"/>
            <a:ext cx="2592387" cy="298979"/>
          </a:xfrm>
          <a:prstGeom prst="bentConnector3">
            <a:avLst>
              <a:gd name="adj1" fmla="val 49968"/>
            </a:avLst>
          </a:prstGeom>
          <a:noFill/>
          <a:ln w="38100">
            <a:solidFill>
              <a:srgbClr val="008000"/>
            </a:solidFill>
            <a:miter lim="800000"/>
            <a:headEnd type="triangle" w="med" len="med"/>
            <a:tailEnd/>
          </a:ln>
          <a:effectLst/>
        </p:spPr>
      </p:cxnSp>
      <p:cxnSp>
        <p:nvCxnSpPr>
          <p:cNvPr id="40988" name="AutoShape 28"/>
          <p:cNvCxnSpPr>
            <a:cxnSpLocks noChangeShapeType="1"/>
            <a:stCxn id="40986" idx="3"/>
            <a:endCxn id="40967" idx="1"/>
          </p:cNvCxnSpPr>
          <p:nvPr/>
        </p:nvCxnSpPr>
        <p:spPr bwMode="auto">
          <a:xfrm flipV="1">
            <a:off x="2349749" y="4460364"/>
            <a:ext cx="4608512" cy="2646"/>
          </a:xfrm>
          <a:prstGeom prst="bentConnector3">
            <a:avLst>
              <a:gd name="adj1" fmla="val 49981"/>
            </a:avLst>
          </a:prstGeom>
          <a:noFill/>
          <a:ln w="38100">
            <a:solidFill>
              <a:srgbClr val="008000"/>
            </a:solidFill>
            <a:miter lim="800000"/>
            <a:headEnd type="triangle" w="med" len="med"/>
            <a:tailEnd/>
          </a:ln>
          <a:effectLst/>
        </p:spPr>
      </p:cxnSp>
      <p:cxnSp>
        <p:nvCxnSpPr>
          <p:cNvPr id="40989" name="AutoShape 29"/>
          <p:cNvCxnSpPr>
            <a:cxnSpLocks noChangeShapeType="1"/>
            <a:stCxn id="40985" idx="3"/>
            <a:endCxn id="40966" idx="1"/>
          </p:cNvCxnSpPr>
          <p:nvPr/>
        </p:nvCxnSpPr>
        <p:spPr bwMode="auto">
          <a:xfrm flipV="1">
            <a:off x="2349749" y="5181353"/>
            <a:ext cx="4608512" cy="1323"/>
          </a:xfrm>
          <a:prstGeom prst="bentConnector3">
            <a:avLst>
              <a:gd name="adj1" fmla="val 49981"/>
            </a:avLst>
          </a:prstGeom>
          <a:noFill/>
          <a:ln w="38100">
            <a:solidFill>
              <a:srgbClr val="008000"/>
            </a:solidFill>
            <a:miter lim="800000"/>
            <a:headEnd type="triangle" w="med" len="med"/>
            <a:tailEnd/>
          </a:ln>
          <a:effectLst/>
        </p:spPr>
      </p:cxnSp>
      <p:cxnSp>
        <p:nvCxnSpPr>
          <p:cNvPr id="40990" name="AutoShape 30"/>
          <p:cNvCxnSpPr>
            <a:cxnSpLocks noChangeShapeType="1"/>
            <a:stCxn id="40968" idx="3"/>
            <a:endCxn id="40967" idx="1"/>
          </p:cNvCxnSpPr>
          <p:nvPr/>
        </p:nvCxnSpPr>
        <p:spPr bwMode="auto">
          <a:xfrm>
            <a:off x="6670927" y="4040999"/>
            <a:ext cx="287337" cy="419365"/>
          </a:xfrm>
          <a:prstGeom prst="bentConnector3">
            <a:avLst>
              <a:gd name="adj1" fmla="val 49722"/>
            </a:avLst>
          </a:prstGeom>
          <a:noFill/>
          <a:ln w="38100">
            <a:solidFill>
              <a:srgbClr val="0000FF"/>
            </a:solidFill>
            <a:miter lim="800000"/>
            <a:headEnd/>
            <a:tailEnd type="triangle" w="med" len="med"/>
          </a:ln>
          <a:effectLst/>
        </p:spPr>
      </p:cxnSp>
      <p:sp>
        <p:nvSpPr>
          <p:cNvPr id="40991" name="Rectangle 31"/>
          <p:cNvSpPr>
            <a:spLocks noGrp="1" noChangeArrowheads="1"/>
          </p:cNvSpPr>
          <p:nvPr>
            <p:ph type="title"/>
          </p:nvPr>
        </p:nvSpPr>
        <p:spPr>
          <a:xfrm>
            <a:off x="395536" y="121196"/>
            <a:ext cx="8229600" cy="952500"/>
          </a:xfrm>
        </p:spPr>
        <p:txBody>
          <a:bodyPr/>
          <a:lstStyle/>
          <a:p>
            <a:r>
              <a:rPr lang="zh-CN" altLang="en-US"/>
              <a:t>一个过程集成的例子</a:t>
            </a:r>
          </a:p>
        </p:txBody>
      </p:sp>
      <p:sp>
        <p:nvSpPr>
          <p:cNvPr id="3" name="灯片编号占位符 2"/>
          <p:cNvSpPr>
            <a:spLocks noGrp="1"/>
          </p:cNvSpPr>
          <p:nvPr>
            <p:ph type="sldNum" sz="quarter" idx="12"/>
          </p:nvPr>
        </p:nvSpPr>
        <p:spPr>
          <a:xfrm>
            <a:off x="6491536" y="5189291"/>
            <a:ext cx="2133600" cy="304271"/>
          </a:xfrm>
        </p:spPr>
        <p:txBody>
          <a:bodyPr/>
          <a:lstStyle/>
          <a:p>
            <a:fld id="{0C913308-F349-4B6D-A68A-DD1791B4A57B}"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78"/>
                                        </p:tgtEl>
                                        <p:attrNameLst>
                                          <p:attrName>style.visibility</p:attrName>
                                        </p:attrNameLst>
                                      </p:cBhvr>
                                      <p:to>
                                        <p:strVal val="visible"/>
                                      </p:to>
                                    </p:set>
                                    <p:animEffect transition="in" filter="fade">
                                      <p:cBhvr>
                                        <p:cTn id="7" dur="2000"/>
                                        <p:tgtEl>
                                          <p:spTgt spid="40978"/>
                                        </p:tgtEl>
                                      </p:cBhvr>
                                    </p:animEffect>
                                  </p:childTnLst>
                                </p:cTn>
                              </p:par>
                              <p:par>
                                <p:cTn id="8" presetID="10" presetClass="entr" presetSubtype="0" fill="hold" nodeType="withEffect">
                                  <p:stCondLst>
                                    <p:cond delay="0"/>
                                  </p:stCondLst>
                                  <p:childTnLst>
                                    <p:set>
                                      <p:cBhvr>
                                        <p:cTn id="9" dur="1" fill="hold">
                                          <p:stCondLst>
                                            <p:cond delay="0"/>
                                          </p:stCondLst>
                                        </p:cTn>
                                        <p:tgtEl>
                                          <p:spTgt spid="40981"/>
                                        </p:tgtEl>
                                        <p:attrNameLst>
                                          <p:attrName>style.visibility</p:attrName>
                                        </p:attrNameLst>
                                      </p:cBhvr>
                                      <p:to>
                                        <p:strVal val="visible"/>
                                      </p:to>
                                    </p:set>
                                    <p:animEffect transition="in" filter="fade">
                                      <p:cBhvr>
                                        <p:cTn id="10" dur="2000"/>
                                        <p:tgtEl>
                                          <p:spTgt spid="409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fade">
                                      <p:cBhvr>
                                        <p:cTn id="13" dur="2000"/>
                                        <p:tgtEl>
                                          <p:spTgt spid="40965"/>
                                        </p:tgtEl>
                                      </p:cBhvr>
                                    </p:animEffect>
                                  </p:childTnLst>
                                </p:cTn>
                              </p:par>
                              <p:par>
                                <p:cTn id="14" presetID="10" presetClass="entr" presetSubtype="0" fill="hold" nodeType="withEffect">
                                  <p:stCondLst>
                                    <p:cond delay="0"/>
                                  </p:stCondLst>
                                  <p:childTnLst>
                                    <p:set>
                                      <p:cBhvr>
                                        <p:cTn id="15" dur="1" fill="hold">
                                          <p:stCondLst>
                                            <p:cond delay="0"/>
                                          </p:stCondLst>
                                        </p:cTn>
                                        <p:tgtEl>
                                          <p:spTgt spid="40977"/>
                                        </p:tgtEl>
                                        <p:attrNameLst>
                                          <p:attrName>style.visibility</p:attrName>
                                        </p:attrNameLst>
                                      </p:cBhvr>
                                      <p:to>
                                        <p:strVal val="visible"/>
                                      </p:to>
                                    </p:set>
                                    <p:animEffect transition="in" filter="fade">
                                      <p:cBhvr>
                                        <p:cTn id="16" dur="2000"/>
                                        <p:tgtEl>
                                          <p:spTgt spid="409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70"/>
                                        </p:tgtEl>
                                        <p:attrNameLst>
                                          <p:attrName>style.visibility</p:attrName>
                                        </p:attrNameLst>
                                      </p:cBhvr>
                                      <p:to>
                                        <p:strVal val="visible"/>
                                      </p:to>
                                    </p:set>
                                    <p:animEffect transition="in" filter="fade">
                                      <p:cBhvr>
                                        <p:cTn id="21" dur="2000"/>
                                        <p:tgtEl>
                                          <p:spTgt spid="40970"/>
                                        </p:tgtEl>
                                      </p:cBhvr>
                                    </p:animEffect>
                                  </p:childTnLst>
                                </p:cTn>
                              </p:par>
                              <p:par>
                                <p:cTn id="22" presetID="10" presetClass="entr" presetSubtype="0" fill="hold" nodeType="withEffect">
                                  <p:stCondLst>
                                    <p:cond delay="0"/>
                                  </p:stCondLst>
                                  <p:childTnLst>
                                    <p:set>
                                      <p:cBhvr>
                                        <p:cTn id="23" dur="1" fill="hold">
                                          <p:stCondLst>
                                            <p:cond delay="0"/>
                                          </p:stCondLst>
                                        </p:cTn>
                                        <p:tgtEl>
                                          <p:spTgt spid="40982"/>
                                        </p:tgtEl>
                                        <p:attrNameLst>
                                          <p:attrName>style.visibility</p:attrName>
                                        </p:attrNameLst>
                                      </p:cBhvr>
                                      <p:to>
                                        <p:strVal val="visible"/>
                                      </p:to>
                                    </p:set>
                                    <p:animEffect transition="in" filter="fade">
                                      <p:cBhvr>
                                        <p:cTn id="24" dur="2000"/>
                                        <p:tgtEl>
                                          <p:spTgt spid="4098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80"/>
                                        </p:tgtEl>
                                        <p:attrNameLst>
                                          <p:attrName>style.visibility</p:attrName>
                                        </p:attrNameLst>
                                      </p:cBhvr>
                                      <p:to>
                                        <p:strVal val="visible"/>
                                      </p:to>
                                    </p:set>
                                    <p:animEffect transition="in" filter="fade">
                                      <p:cBhvr>
                                        <p:cTn id="27" dur="2000"/>
                                        <p:tgtEl>
                                          <p:spTgt spid="40980"/>
                                        </p:tgtEl>
                                      </p:cBhvr>
                                    </p:animEffect>
                                  </p:childTnLst>
                                </p:cTn>
                              </p:par>
                              <p:par>
                                <p:cTn id="28" presetID="10" presetClass="entr" presetSubtype="0" fill="hold" nodeType="withEffect">
                                  <p:stCondLst>
                                    <p:cond delay="0"/>
                                  </p:stCondLst>
                                  <p:childTnLst>
                                    <p:set>
                                      <p:cBhvr>
                                        <p:cTn id="29" dur="1" fill="hold">
                                          <p:stCondLst>
                                            <p:cond delay="0"/>
                                          </p:stCondLst>
                                        </p:cTn>
                                        <p:tgtEl>
                                          <p:spTgt spid="40976"/>
                                        </p:tgtEl>
                                        <p:attrNameLst>
                                          <p:attrName>style.visibility</p:attrName>
                                        </p:attrNameLst>
                                      </p:cBhvr>
                                      <p:to>
                                        <p:strVal val="visible"/>
                                      </p:to>
                                    </p:set>
                                    <p:animEffect transition="in" filter="fade">
                                      <p:cBhvr>
                                        <p:cTn id="30" dur="2000"/>
                                        <p:tgtEl>
                                          <p:spTgt spid="409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969"/>
                                        </p:tgtEl>
                                        <p:attrNameLst>
                                          <p:attrName>style.visibility</p:attrName>
                                        </p:attrNameLst>
                                      </p:cBhvr>
                                      <p:to>
                                        <p:strVal val="visible"/>
                                      </p:to>
                                    </p:set>
                                    <p:animEffect transition="in" filter="fade">
                                      <p:cBhvr>
                                        <p:cTn id="35" dur="2000"/>
                                        <p:tgtEl>
                                          <p:spTgt spid="40969"/>
                                        </p:tgtEl>
                                      </p:cBhvr>
                                    </p:animEffect>
                                  </p:childTnLst>
                                </p:cTn>
                              </p:par>
                              <p:par>
                                <p:cTn id="36" presetID="10" presetClass="entr" presetSubtype="0" fill="hold" nodeType="withEffect">
                                  <p:stCondLst>
                                    <p:cond delay="0"/>
                                  </p:stCondLst>
                                  <p:childTnLst>
                                    <p:set>
                                      <p:cBhvr>
                                        <p:cTn id="37" dur="1" fill="hold">
                                          <p:stCondLst>
                                            <p:cond delay="0"/>
                                          </p:stCondLst>
                                        </p:cTn>
                                        <p:tgtEl>
                                          <p:spTgt spid="40983"/>
                                        </p:tgtEl>
                                        <p:attrNameLst>
                                          <p:attrName>style.visibility</p:attrName>
                                        </p:attrNameLst>
                                      </p:cBhvr>
                                      <p:to>
                                        <p:strVal val="visible"/>
                                      </p:to>
                                    </p:set>
                                    <p:animEffect transition="in" filter="fade">
                                      <p:cBhvr>
                                        <p:cTn id="38" dur="2000"/>
                                        <p:tgtEl>
                                          <p:spTgt spid="4098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979"/>
                                        </p:tgtEl>
                                        <p:attrNameLst>
                                          <p:attrName>style.visibility</p:attrName>
                                        </p:attrNameLst>
                                      </p:cBhvr>
                                      <p:to>
                                        <p:strVal val="visible"/>
                                      </p:to>
                                    </p:set>
                                    <p:animEffect transition="in" filter="fade">
                                      <p:cBhvr>
                                        <p:cTn id="41" dur="2000"/>
                                        <p:tgtEl>
                                          <p:spTgt spid="40979"/>
                                        </p:tgtEl>
                                      </p:cBhvr>
                                    </p:animEffect>
                                  </p:childTnLst>
                                </p:cTn>
                              </p:par>
                              <p:par>
                                <p:cTn id="42" presetID="10" presetClass="entr" presetSubtype="0" fill="hold" nodeType="withEffect">
                                  <p:stCondLst>
                                    <p:cond delay="0"/>
                                  </p:stCondLst>
                                  <p:childTnLst>
                                    <p:set>
                                      <p:cBhvr>
                                        <p:cTn id="43" dur="1" fill="hold">
                                          <p:stCondLst>
                                            <p:cond delay="0"/>
                                          </p:stCondLst>
                                        </p:cTn>
                                        <p:tgtEl>
                                          <p:spTgt spid="40972"/>
                                        </p:tgtEl>
                                        <p:attrNameLst>
                                          <p:attrName>style.visibility</p:attrName>
                                        </p:attrNameLst>
                                      </p:cBhvr>
                                      <p:to>
                                        <p:strVal val="visible"/>
                                      </p:to>
                                    </p:set>
                                    <p:animEffect transition="in" filter="fade">
                                      <p:cBhvr>
                                        <p:cTn id="44" dur="2000"/>
                                        <p:tgtEl>
                                          <p:spTgt spid="40972"/>
                                        </p:tgtEl>
                                      </p:cBhvr>
                                    </p:animEffect>
                                  </p:childTnLst>
                                </p:cTn>
                              </p:par>
                              <p:par>
                                <p:cTn id="45" presetID="10" presetClass="entr" presetSubtype="0" fill="hold" nodeType="withEffect">
                                  <p:stCondLst>
                                    <p:cond delay="0"/>
                                  </p:stCondLst>
                                  <p:childTnLst>
                                    <p:set>
                                      <p:cBhvr>
                                        <p:cTn id="46" dur="1" fill="hold">
                                          <p:stCondLst>
                                            <p:cond delay="0"/>
                                          </p:stCondLst>
                                        </p:cTn>
                                        <p:tgtEl>
                                          <p:spTgt spid="40971"/>
                                        </p:tgtEl>
                                        <p:attrNameLst>
                                          <p:attrName>style.visibility</p:attrName>
                                        </p:attrNameLst>
                                      </p:cBhvr>
                                      <p:to>
                                        <p:strVal val="visible"/>
                                      </p:to>
                                    </p:set>
                                    <p:animEffect transition="in" filter="fade">
                                      <p:cBhvr>
                                        <p:cTn id="47" dur="2000"/>
                                        <p:tgtEl>
                                          <p:spTgt spid="4097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973"/>
                                        </p:tgtEl>
                                        <p:attrNameLst>
                                          <p:attrName>style.visibility</p:attrName>
                                        </p:attrNameLst>
                                      </p:cBhvr>
                                      <p:to>
                                        <p:strVal val="visible"/>
                                      </p:to>
                                    </p:set>
                                    <p:animEffect transition="in" filter="fade">
                                      <p:cBhvr>
                                        <p:cTn id="50" dur="2000"/>
                                        <p:tgtEl>
                                          <p:spTgt spid="4097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0974"/>
                                        </p:tgtEl>
                                        <p:attrNameLst>
                                          <p:attrName>style.visibility</p:attrName>
                                        </p:attrNameLst>
                                      </p:cBhvr>
                                      <p:to>
                                        <p:strVal val="visible"/>
                                      </p:to>
                                    </p:set>
                                    <p:animEffect transition="in" filter="fade">
                                      <p:cBhvr>
                                        <p:cTn id="53" dur="2000"/>
                                        <p:tgtEl>
                                          <p:spTgt spid="4097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0968"/>
                                        </p:tgtEl>
                                        <p:attrNameLst>
                                          <p:attrName>style.visibility</p:attrName>
                                        </p:attrNameLst>
                                      </p:cBhvr>
                                      <p:to>
                                        <p:strVal val="visible"/>
                                      </p:to>
                                    </p:set>
                                    <p:animEffect transition="in" filter="fade">
                                      <p:cBhvr>
                                        <p:cTn id="58" dur="2000"/>
                                        <p:tgtEl>
                                          <p:spTgt spid="40968"/>
                                        </p:tgtEl>
                                      </p:cBhvr>
                                    </p:animEffect>
                                  </p:childTnLst>
                                </p:cTn>
                              </p:par>
                              <p:par>
                                <p:cTn id="59" presetID="10" presetClass="entr" presetSubtype="0" fill="hold" nodeType="withEffect">
                                  <p:stCondLst>
                                    <p:cond delay="0"/>
                                  </p:stCondLst>
                                  <p:childTnLst>
                                    <p:set>
                                      <p:cBhvr>
                                        <p:cTn id="60" dur="1" fill="hold">
                                          <p:stCondLst>
                                            <p:cond delay="0"/>
                                          </p:stCondLst>
                                        </p:cTn>
                                        <p:tgtEl>
                                          <p:spTgt spid="40990"/>
                                        </p:tgtEl>
                                        <p:attrNameLst>
                                          <p:attrName>style.visibility</p:attrName>
                                        </p:attrNameLst>
                                      </p:cBhvr>
                                      <p:to>
                                        <p:strVal val="visible"/>
                                      </p:to>
                                    </p:set>
                                    <p:animEffect transition="in" filter="fade">
                                      <p:cBhvr>
                                        <p:cTn id="61" dur="2000"/>
                                        <p:tgtEl>
                                          <p:spTgt spid="40990"/>
                                        </p:tgtEl>
                                      </p:cBhvr>
                                    </p:animEffect>
                                  </p:childTnLst>
                                </p:cTn>
                              </p:par>
                              <p:par>
                                <p:cTn id="62" presetID="10" presetClass="entr" presetSubtype="0" fill="hold" nodeType="withEffect">
                                  <p:stCondLst>
                                    <p:cond delay="0"/>
                                  </p:stCondLst>
                                  <p:childTnLst>
                                    <p:set>
                                      <p:cBhvr>
                                        <p:cTn id="63" dur="1" fill="hold">
                                          <p:stCondLst>
                                            <p:cond delay="0"/>
                                          </p:stCondLst>
                                        </p:cTn>
                                        <p:tgtEl>
                                          <p:spTgt spid="40987"/>
                                        </p:tgtEl>
                                        <p:attrNameLst>
                                          <p:attrName>style.visibility</p:attrName>
                                        </p:attrNameLst>
                                      </p:cBhvr>
                                      <p:to>
                                        <p:strVal val="visible"/>
                                      </p:to>
                                    </p:set>
                                    <p:animEffect transition="in" filter="fade">
                                      <p:cBhvr>
                                        <p:cTn id="64" dur="2000"/>
                                        <p:tgtEl>
                                          <p:spTgt spid="4098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984"/>
                                        </p:tgtEl>
                                        <p:attrNameLst>
                                          <p:attrName>style.visibility</p:attrName>
                                        </p:attrNameLst>
                                      </p:cBhvr>
                                      <p:to>
                                        <p:strVal val="visible"/>
                                      </p:to>
                                    </p:set>
                                    <p:animEffect transition="in" filter="fade">
                                      <p:cBhvr>
                                        <p:cTn id="67" dur="2000"/>
                                        <p:tgtEl>
                                          <p:spTgt spid="4098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0986"/>
                                        </p:tgtEl>
                                        <p:attrNameLst>
                                          <p:attrName>style.visibility</p:attrName>
                                        </p:attrNameLst>
                                      </p:cBhvr>
                                      <p:to>
                                        <p:strVal val="visible"/>
                                      </p:to>
                                    </p:set>
                                    <p:animEffect transition="in" filter="fade">
                                      <p:cBhvr>
                                        <p:cTn id="72" dur="2000"/>
                                        <p:tgtEl>
                                          <p:spTgt spid="40986"/>
                                        </p:tgtEl>
                                      </p:cBhvr>
                                    </p:animEffect>
                                  </p:childTnLst>
                                </p:cTn>
                              </p:par>
                              <p:par>
                                <p:cTn id="73" presetID="10" presetClass="entr" presetSubtype="0" fill="hold" nodeType="withEffect">
                                  <p:stCondLst>
                                    <p:cond delay="0"/>
                                  </p:stCondLst>
                                  <p:childTnLst>
                                    <p:set>
                                      <p:cBhvr>
                                        <p:cTn id="74" dur="1" fill="hold">
                                          <p:stCondLst>
                                            <p:cond delay="0"/>
                                          </p:stCondLst>
                                        </p:cTn>
                                        <p:tgtEl>
                                          <p:spTgt spid="40988"/>
                                        </p:tgtEl>
                                        <p:attrNameLst>
                                          <p:attrName>style.visibility</p:attrName>
                                        </p:attrNameLst>
                                      </p:cBhvr>
                                      <p:to>
                                        <p:strVal val="visible"/>
                                      </p:to>
                                    </p:set>
                                    <p:animEffect transition="in" filter="fade">
                                      <p:cBhvr>
                                        <p:cTn id="75" dur="2000"/>
                                        <p:tgtEl>
                                          <p:spTgt spid="4098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0967"/>
                                        </p:tgtEl>
                                        <p:attrNameLst>
                                          <p:attrName>style.visibility</p:attrName>
                                        </p:attrNameLst>
                                      </p:cBhvr>
                                      <p:to>
                                        <p:strVal val="visible"/>
                                      </p:to>
                                    </p:set>
                                    <p:animEffect transition="in" filter="fade">
                                      <p:cBhvr>
                                        <p:cTn id="78" dur="2000"/>
                                        <p:tgtEl>
                                          <p:spTgt spid="40967"/>
                                        </p:tgtEl>
                                      </p:cBhvr>
                                    </p:animEffect>
                                  </p:childTnLst>
                                </p:cTn>
                              </p:par>
                              <p:par>
                                <p:cTn id="79" presetID="10" presetClass="entr" presetSubtype="0" fill="hold" nodeType="withEffect">
                                  <p:stCondLst>
                                    <p:cond delay="0"/>
                                  </p:stCondLst>
                                  <p:childTnLst>
                                    <p:set>
                                      <p:cBhvr>
                                        <p:cTn id="80" dur="1" fill="hold">
                                          <p:stCondLst>
                                            <p:cond delay="0"/>
                                          </p:stCondLst>
                                        </p:cTn>
                                        <p:tgtEl>
                                          <p:spTgt spid="40975"/>
                                        </p:tgtEl>
                                        <p:attrNameLst>
                                          <p:attrName>style.visibility</p:attrName>
                                        </p:attrNameLst>
                                      </p:cBhvr>
                                      <p:to>
                                        <p:strVal val="visible"/>
                                      </p:to>
                                    </p:set>
                                    <p:animEffect transition="in" filter="fade">
                                      <p:cBhvr>
                                        <p:cTn id="81" dur="2000"/>
                                        <p:tgtEl>
                                          <p:spTgt spid="4097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0966"/>
                                        </p:tgtEl>
                                        <p:attrNameLst>
                                          <p:attrName>style.visibility</p:attrName>
                                        </p:attrNameLst>
                                      </p:cBhvr>
                                      <p:to>
                                        <p:strVal val="visible"/>
                                      </p:to>
                                    </p:set>
                                    <p:animEffect transition="in" filter="fade">
                                      <p:cBhvr>
                                        <p:cTn id="86" dur="2000"/>
                                        <p:tgtEl>
                                          <p:spTgt spid="40966"/>
                                        </p:tgtEl>
                                      </p:cBhvr>
                                    </p:animEffect>
                                  </p:childTnLst>
                                </p:cTn>
                              </p:par>
                              <p:par>
                                <p:cTn id="87" presetID="10" presetClass="entr" presetSubtype="0" fill="hold" nodeType="withEffect">
                                  <p:stCondLst>
                                    <p:cond delay="0"/>
                                  </p:stCondLst>
                                  <p:childTnLst>
                                    <p:set>
                                      <p:cBhvr>
                                        <p:cTn id="88" dur="1" fill="hold">
                                          <p:stCondLst>
                                            <p:cond delay="0"/>
                                          </p:stCondLst>
                                        </p:cTn>
                                        <p:tgtEl>
                                          <p:spTgt spid="40989"/>
                                        </p:tgtEl>
                                        <p:attrNameLst>
                                          <p:attrName>style.visibility</p:attrName>
                                        </p:attrNameLst>
                                      </p:cBhvr>
                                      <p:to>
                                        <p:strVal val="visible"/>
                                      </p:to>
                                    </p:set>
                                    <p:animEffect transition="in" filter="fade">
                                      <p:cBhvr>
                                        <p:cTn id="89" dur="2000"/>
                                        <p:tgtEl>
                                          <p:spTgt spid="4098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0985"/>
                                        </p:tgtEl>
                                        <p:attrNameLst>
                                          <p:attrName>style.visibility</p:attrName>
                                        </p:attrNameLst>
                                      </p:cBhvr>
                                      <p:to>
                                        <p:strVal val="visible"/>
                                      </p:to>
                                    </p:set>
                                    <p:animEffect transition="in" filter="fade">
                                      <p:cBhvr>
                                        <p:cTn id="92" dur="20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autoUpdateAnimBg="0"/>
      <p:bldP spid="40966" grpId="0" animBg="1" autoUpdateAnimBg="0"/>
      <p:bldP spid="40967" grpId="0" animBg="1" autoUpdateAnimBg="0"/>
      <p:bldP spid="40968" grpId="0" animBg="1" autoUpdateAnimBg="0"/>
      <p:bldP spid="40969" grpId="0" animBg="1" autoUpdateAnimBg="0"/>
      <p:bldP spid="40970" grpId="0" animBg="1" autoUpdateAnimBg="0"/>
      <p:bldP spid="40973" grpId="0" animBg="1" autoUpdateAnimBg="0"/>
      <p:bldP spid="40974" grpId="0" animBg="1" autoUpdateAnimBg="0"/>
      <p:bldP spid="40978" grpId="0" animBg="1" autoUpdateAnimBg="0"/>
      <p:bldP spid="40979" grpId="0" animBg="1" autoUpdateAnimBg="0"/>
      <p:bldP spid="40980" grpId="0" animBg="1" autoUpdateAnimBg="0"/>
      <p:bldP spid="40984" grpId="0" animBg="1" autoUpdateAnimBg="0"/>
      <p:bldP spid="40985" grpId="0" animBg="1" autoUpdateAnimBg="0"/>
      <p:bldP spid="4098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用户界面层集成</a:t>
            </a:r>
            <a:r>
              <a:rPr lang="en-US" altLang="zh-CN"/>
              <a:t>(UI-level Integration)</a:t>
            </a:r>
          </a:p>
        </p:txBody>
      </p:sp>
      <p:sp>
        <p:nvSpPr>
          <p:cNvPr id="43011" name="Rectangle 3"/>
          <p:cNvSpPr>
            <a:spLocks noGrp="1" noChangeArrowheads="1"/>
          </p:cNvSpPr>
          <p:nvPr>
            <p:ph type="body" idx="1"/>
          </p:nvPr>
        </p:nvSpPr>
        <p:spPr/>
        <p:txBody>
          <a:bodyPr>
            <a:normAutofit fontScale="85000" lnSpcReduction="20000"/>
          </a:bodyPr>
          <a:lstStyle/>
          <a:p>
            <a:r>
              <a:rPr lang="zh-CN" altLang="en-US" dirty="0"/>
              <a:t>为什么要做“用户界面集成”？</a:t>
            </a:r>
          </a:p>
          <a:p>
            <a:pPr lvl="1"/>
            <a:r>
              <a:rPr lang="zh-CN" altLang="en-US" dirty="0">
                <a:solidFill>
                  <a:srgbClr val="0000FF"/>
                </a:solidFill>
                <a:ea typeface="楷体_GB2312" pitchFamily="1" charset="-122"/>
              </a:rPr>
              <a:t>各个应用系统都有自己的用户界面，而且每个用户界面使用的终端设备有限，从而导致用户不得不同时使用多个应用的不同界面，降低了工作效率。</a:t>
            </a:r>
          </a:p>
          <a:p>
            <a:r>
              <a:rPr lang="zh-CN" altLang="en-US" dirty="0">
                <a:solidFill>
                  <a:srgbClr val="FF0000"/>
                </a:solidFill>
                <a:ea typeface="楷体_GB2312" pitchFamily="1" charset="-122"/>
              </a:rPr>
              <a:t>开发一个跨应用、跨设备、统一的用户界面，从该界面就可调用各个不同应用的后台业务逻辑或数据，</a:t>
            </a:r>
            <a:r>
              <a:rPr lang="zh-CN" altLang="en-US" dirty="0"/>
              <a:t>集成代码被放置在统一用户界面的代码之中。</a:t>
            </a:r>
          </a:p>
          <a:p>
            <a:r>
              <a:rPr lang="zh-CN" altLang="en-US" dirty="0"/>
              <a:t>实现技术：</a:t>
            </a:r>
          </a:p>
          <a:p>
            <a:pPr lvl="1"/>
            <a:r>
              <a:rPr lang="en-US" altLang="zh-CN" dirty="0">
                <a:solidFill>
                  <a:srgbClr val="0000FF"/>
                </a:solidFill>
                <a:latin typeface="Times New Roman" pitchFamily="18" charset="0"/>
                <a:ea typeface="楷体_GB2312" pitchFamily="1" charset="-122"/>
              </a:rPr>
              <a:t>Portal(</a:t>
            </a:r>
            <a:r>
              <a:rPr lang="zh-CN" altLang="en-US" dirty="0">
                <a:solidFill>
                  <a:srgbClr val="0000FF"/>
                </a:solidFill>
                <a:latin typeface="Times New Roman" pitchFamily="18" charset="0"/>
                <a:ea typeface="楷体_GB2312" pitchFamily="1" charset="-122"/>
              </a:rPr>
              <a:t>门户</a:t>
            </a:r>
            <a:r>
              <a:rPr lang="en-US" altLang="zh-CN" dirty="0">
                <a:solidFill>
                  <a:srgbClr val="0000FF"/>
                </a:solidFill>
                <a:latin typeface="Times New Roman" pitchFamily="18" charset="0"/>
                <a:ea typeface="楷体_GB2312" pitchFamily="1" charset="-122"/>
              </a:rPr>
              <a:t>)</a:t>
            </a:r>
          </a:p>
          <a:p>
            <a:pPr lvl="1"/>
            <a:r>
              <a:rPr lang="en-US" altLang="zh-CN" dirty="0">
                <a:solidFill>
                  <a:srgbClr val="0000FF"/>
                </a:solidFill>
                <a:latin typeface="Times New Roman" pitchFamily="18" charset="0"/>
                <a:ea typeface="楷体_GB2312" pitchFamily="1" charset="-122"/>
              </a:rPr>
              <a:t>Mashup (Web2.0)</a:t>
            </a:r>
          </a:p>
          <a:p>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pic>
        <p:nvPicPr>
          <p:cNvPr id="5" name="Picture 87" descr="图片1"/>
          <p:cNvPicPr>
            <a:picLocks noGrp="1" noChangeAspect="1" noChangeArrowheads="1"/>
          </p:cNvPicPr>
          <p:nvPr>
            <p:ph idx="1"/>
          </p:nvPr>
        </p:nvPicPr>
        <p:blipFill>
          <a:blip r:embed="rId2" cstate="print"/>
          <a:srcRect/>
          <a:stretch>
            <a:fillRect/>
          </a:stretch>
        </p:blipFill>
        <p:spPr bwMode="auto">
          <a:xfrm>
            <a:off x="755576" y="1201316"/>
            <a:ext cx="7582189" cy="3626528"/>
          </a:xfrm>
          <a:prstGeom prst="rect">
            <a:avLst/>
          </a:prstGeom>
          <a:noFill/>
        </p:spPr>
      </p:pic>
    </p:spTree>
    <p:extLst>
      <p:ext uri="{BB962C8B-B14F-4D97-AF65-F5344CB8AC3E}">
        <p14:creationId xmlns:p14="http://schemas.microsoft.com/office/powerpoint/2010/main" val="181158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63D3B-1609-44AE-A879-1B6808E9E342}"/>
              </a:ext>
            </a:extLst>
          </p:cNvPr>
          <p:cNvSpPr>
            <a:spLocks noGrp="1"/>
          </p:cNvSpPr>
          <p:nvPr>
            <p:ph type="title"/>
          </p:nvPr>
        </p:nvSpPr>
        <p:spPr/>
        <p:txBody>
          <a:bodyPr/>
          <a:lstStyle/>
          <a:p>
            <a:r>
              <a:rPr lang="zh-CN" altLang="en-US"/>
              <a:t>大纲</a:t>
            </a:r>
          </a:p>
        </p:txBody>
      </p:sp>
      <p:sp>
        <p:nvSpPr>
          <p:cNvPr id="3" name="内容占位符 2">
            <a:extLst>
              <a:ext uri="{FF2B5EF4-FFF2-40B4-BE49-F238E27FC236}">
                <a16:creationId xmlns:a16="http://schemas.microsoft.com/office/drawing/2014/main" id="{2303A2A1-4F72-470C-9967-0103B7290190}"/>
              </a:ext>
            </a:extLst>
          </p:cNvPr>
          <p:cNvSpPr>
            <a:spLocks noGrp="1"/>
          </p:cNvSpPr>
          <p:nvPr>
            <p:ph idx="1"/>
          </p:nvPr>
        </p:nvSpPr>
        <p:spPr/>
        <p:txBody>
          <a:bodyPr/>
          <a:lstStyle/>
          <a:p>
            <a:r>
              <a:rPr lang="zh-CN" altLang="en-US"/>
              <a:t>企业应用软件</a:t>
            </a:r>
            <a:endParaRPr lang="en-US" altLang="zh-CN"/>
          </a:p>
          <a:p>
            <a:r>
              <a:rPr lang="zh-CN" altLang="en-US"/>
              <a:t>企业应用集成</a:t>
            </a:r>
            <a:endParaRPr lang="en-US" altLang="zh-CN"/>
          </a:p>
          <a:p>
            <a:r>
              <a:rPr lang="en-US" altLang="zh-CN"/>
              <a:t>SOA</a:t>
            </a:r>
          </a:p>
          <a:p>
            <a:r>
              <a:rPr lang="zh-CN" altLang="en-US"/>
              <a:t>服务的特点</a:t>
            </a:r>
            <a:endParaRPr lang="en-US" altLang="zh-CN"/>
          </a:p>
          <a:p>
            <a:endParaRPr lang="zh-CN" altLang="en-US"/>
          </a:p>
        </p:txBody>
      </p:sp>
      <p:sp>
        <p:nvSpPr>
          <p:cNvPr id="4" name="灯片编号占位符 3">
            <a:extLst>
              <a:ext uri="{FF2B5EF4-FFF2-40B4-BE49-F238E27FC236}">
                <a16:creationId xmlns:a16="http://schemas.microsoft.com/office/drawing/2014/main" id="{A041448B-3119-49BE-8BFE-D5F862E59C00}"/>
              </a:ext>
            </a:extLst>
          </p:cNvPr>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49494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用户界面层集成</a:t>
            </a:r>
            <a:r>
              <a:rPr lang="en-US" altLang="zh-CN" dirty="0"/>
              <a:t>(UI-level Integration)</a:t>
            </a:r>
            <a:endParaRPr lang="zh-CN" altLang="en-US" dirty="0"/>
          </a:p>
        </p:txBody>
      </p:sp>
      <p:grpSp>
        <p:nvGrpSpPr>
          <p:cNvPr id="4" name="Group 71"/>
          <p:cNvGrpSpPr>
            <a:grpSpLocks/>
          </p:cNvGrpSpPr>
          <p:nvPr/>
        </p:nvGrpSpPr>
        <p:grpSpPr bwMode="auto">
          <a:xfrm>
            <a:off x="467544" y="1260658"/>
            <a:ext cx="5410200" cy="4060031"/>
            <a:chOff x="384" y="975"/>
            <a:chExt cx="3408" cy="3069"/>
          </a:xfrm>
        </p:grpSpPr>
        <p:sp>
          <p:nvSpPr>
            <p:cNvPr id="5" name="Rectangle 3"/>
            <p:cNvSpPr>
              <a:spLocks noChangeArrowheads="1"/>
            </p:cNvSpPr>
            <p:nvPr/>
          </p:nvSpPr>
          <p:spPr bwMode="auto">
            <a:xfrm>
              <a:off x="384" y="2332"/>
              <a:ext cx="3408" cy="279"/>
            </a:xfrm>
            <a:prstGeom prst="rect">
              <a:avLst/>
            </a:prstGeom>
            <a:noFill/>
            <a:ln w="12700" algn="ctr">
              <a:solidFill>
                <a:schemeClr val="tx1"/>
              </a:solidFill>
              <a:miter lim="800000"/>
              <a:headEnd type="none" w="sm" len="sm"/>
              <a:tailEnd type="none" w="sm" len="sm"/>
            </a:ln>
          </p:spPr>
          <p:txBody>
            <a:bodyPr anchor="ctr">
              <a:spAutoFit/>
            </a:bodyPr>
            <a:lstStyle/>
            <a:p>
              <a:pPr>
                <a:spcBef>
                  <a:spcPct val="50000"/>
                </a:spcBef>
              </a:pPr>
              <a:endParaRPr lang="zh-CN" altLang="en-US" i="1">
                <a:ea typeface="MS PGothic" pitchFamily="34" charset="-128"/>
              </a:endParaRPr>
            </a:p>
          </p:txBody>
        </p:sp>
        <p:pic>
          <p:nvPicPr>
            <p:cNvPr id="6" name="Picture 4" descr="BEA header"/>
            <p:cNvPicPr>
              <a:picLocks noChangeAspect="1" noChangeArrowheads="1"/>
            </p:cNvPicPr>
            <p:nvPr/>
          </p:nvPicPr>
          <p:blipFill>
            <a:blip r:embed="rId2" cstate="print"/>
            <a:srcRect/>
            <a:stretch>
              <a:fillRect/>
            </a:stretch>
          </p:blipFill>
          <p:spPr bwMode="auto">
            <a:xfrm>
              <a:off x="432" y="975"/>
              <a:ext cx="3264" cy="509"/>
            </a:xfrm>
            <a:prstGeom prst="rect">
              <a:avLst/>
            </a:prstGeom>
            <a:noFill/>
            <a:ln w="9525">
              <a:noFill/>
              <a:miter lim="800000"/>
              <a:headEnd/>
              <a:tailEnd/>
            </a:ln>
          </p:spPr>
        </p:pic>
        <p:sp>
          <p:nvSpPr>
            <p:cNvPr id="7" name="Text Box 10"/>
            <p:cNvSpPr txBox="1">
              <a:spLocks noChangeArrowheads="1"/>
            </p:cNvSpPr>
            <p:nvPr/>
          </p:nvSpPr>
          <p:spPr bwMode="auto">
            <a:xfrm>
              <a:off x="469" y="1600"/>
              <a:ext cx="1742" cy="419"/>
            </a:xfrm>
            <a:prstGeom prst="rect">
              <a:avLst/>
            </a:prstGeom>
            <a:noFill/>
            <a:ln w="12700" algn="ctr">
              <a:noFill/>
              <a:miter lim="800000"/>
              <a:headEnd type="none" w="sm" len="sm"/>
              <a:tailEnd type="none" w="sm" len="sm"/>
            </a:ln>
          </p:spPr>
          <p:txBody>
            <a:bodyPr wrap="none">
              <a:spAutoFit/>
            </a:bodyPr>
            <a:lstStyle/>
            <a:p>
              <a:pPr marL="228600" indent="-228600" eaLnBrk="0" hangingPunct="0"/>
              <a:r>
                <a:rPr lang="en-US" altLang="zh-CN" sz="1400" b="1">
                  <a:latin typeface="Verdana" pitchFamily="34" charset="0"/>
                  <a:ea typeface="MS PGothic" pitchFamily="34" charset="-128"/>
                </a:rPr>
                <a:t>Welcome, Rhonda Hocker</a:t>
              </a:r>
            </a:p>
            <a:p>
              <a:pPr marL="228600" indent="-228600" eaLnBrk="0" hangingPunct="0"/>
              <a:r>
                <a:rPr lang="en-US" altLang="zh-CN" sz="800" b="1">
                  <a:solidFill>
                    <a:schemeClr val="bg2"/>
                  </a:solidFill>
                  <a:latin typeface="Verdana" pitchFamily="34" charset="0"/>
                  <a:ea typeface="MS PGothic" pitchFamily="34" charset="-128"/>
                </a:rPr>
                <a:t>Wednesday, February 4 2004</a:t>
              </a:r>
            </a:p>
            <a:p>
              <a:pPr marL="228600" indent="-228600" eaLnBrk="0" hangingPunct="0">
                <a:buFontTx/>
                <a:buChar char="•"/>
              </a:pPr>
              <a:endParaRPr lang="zh-CN" altLang="en-US" sz="800" b="1">
                <a:latin typeface="Verdana" pitchFamily="34" charset="0"/>
                <a:ea typeface="MS PGothic" pitchFamily="34" charset="-128"/>
              </a:endParaRPr>
            </a:p>
          </p:txBody>
        </p:sp>
        <p:grpSp>
          <p:nvGrpSpPr>
            <p:cNvPr id="8" name="Group 12"/>
            <p:cNvGrpSpPr>
              <a:grpSpLocks/>
            </p:cNvGrpSpPr>
            <p:nvPr/>
          </p:nvGrpSpPr>
          <p:grpSpPr bwMode="auto">
            <a:xfrm>
              <a:off x="2304" y="1536"/>
              <a:ext cx="1392" cy="743"/>
              <a:chOff x="2304" y="1536"/>
              <a:chExt cx="1392" cy="743"/>
            </a:xfrm>
          </p:grpSpPr>
          <p:sp>
            <p:nvSpPr>
              <p:cNvPr id="63" name="Rectangle 13"/>
              <p:cNvSpPr>
                <a:spLocks noChangeArrowheads="1"/>
              </p:cNvSpPr>
              <p:nvPr/>
            </p:nvSpPr>
            <p:spPr bwMode="auto">
              <a:xfrm>
                <a:off x="2304" y="1632"/>
                <a:ext cx="1392" cy="59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64" name="Rectangle 14"/>
              <p:cNvSpPr>
                <a:spLocks noChangeArrowheads="1"/>
              </p:cNvSpPr>
              <p:nvPr/>
            </p:nvSpPr>
            <p:spPr bwMode="auto">
              <a:xfrm>
                <a:off x="2304" y="1536"/>
                <a:ext cx="1392"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Google Search</a:t>
                </a:r>
              </a:p>
            </p:txBody>
          </p:sp>
          <p:sp>
            <p:nvSpPr>
              <p:cNvPr id="65" name="Rectangle 15"/>
              <p:cNvSpPr>
                <a:spLocks noChangeArrowheads="1"/>
              </p:cNvSpPr>
              <p:nvPr/>
            </p:nvSpPr>
            <p:spPr bwMode="auto">
              <a:xfrm>
                <a:off x="2352" y="1776"/>
                <a:ext cx="864" cy="96"/>
              </a:xfrm>
              <a:prstGeom prst="rect">
                <a:avLst/>
              </a:prstGeom>
              <a:solidFill>
                <a:schemeClr val="bg1"/>
              </a:solidFill>
              <a:ln w="12700" algn="ctr">
                <a:solidFill>
                  <a:schemeClr val="tx1"/>
                </a:solidFill>
                <a:miter lim="800000"/>
                <a:headEnd type="none" w="sm" len="sm"/>
                <a:tailEnd type="none" w="sm" len="sm"/>
              </a:ln>
            </p:spPr>
            <p:txBody>
              <a:bodyPr wrap="none" anchor="ctr"/>
              <a:lstStyle/>
              <a:p>
                <a:pPr eaLnBrk="0" hangingPunct="0"/>
                <a:r>
                  <a:rPr lang="en-US" altLang="zh-CN" sz="700">
                    <a:latin typeface="Verdana" pitchFamily="34" charset="0"/>
                    <a:ea typeface="MS PGothic" pitchFamily="34" charset="-128"/>
                  </a:rPr>
                  <a:t>BEA Weblogic review</a:t>
                </a:r>
              </a:p>
            </p:txBody>
          </p:sp>
          <p:sp>
            <p:nvSpPr>
              <p:cNvPr id="66" name="Oval 16"/>
              <p:cNvSpPr>
                <a:spLocks noChangeArrowheads="1"/>
              </p:cNvSpPr>
              <p:nvPr/>
            </p:nvSpPr>
            <p:spPr bwMode="auto">
              <a:xfrm>
                <a:off x="3264" y="1776"/>
                <a:ext cx="96" cy="96"/>
              </a:xfrm>
              <a:prstGeom prst="ellipse">
                <a:avLst/>
              </a:prstGeom>
              <a:solidFill>
                <a:srgbClr val="CCCCFF"/>
              </a:solidFill>
              <a:ln w="12700" algn="ctr">
                <a:solidFill>
                  <a:schemeClr val="tx1"/>
                </a:solidFill>
                <a:round/>
                <a:headEnd type="none" w="sm" len="sm"/>
                <a:tailEnd type="none" w="sm" len="sm"/>
              </a:ln>
            </p:spPr>
            <p:txBody>
              <a:bodyPr wrap="none" anchor="ctr"/>
              <a:lstStyle/>
              <a:p>
                <a:pPr algn="ctr" eaLnBrk="0" hangingPunct="0"/>
                <a:r>
                  <a:rPr lang="en-US" altLang="zh-CN" sz="600">
                    <a:latin typeface="Verdana" pitchFamily="34" charset="0"/>
                    <a:ea typeface="MS PGothic" pitchFamily="34" charset="-128"/>
                  </a:rPr>
                  <a:t>Go</a:t>
                </a:r>
              </a:p>
            </p:txBody>
          </p:sp>
          <p:pic>
            <p:nvPicPr>
              <p:cNvPr id="67" name="Picture 17" descr="Googlelogo"/>
              <p:cNvPicPr>
                <a:picLocks noChangeAspect="1" noChangeArrowheads="1"/>
              </p:cNvPicPr>
              <p:nvPr/>
            </p:nvPicPr>
            <p:blipFill>
              <a:blip r:embed="rId3" cstate="print"/>
              <a:srcRect/>
              <a:stretch>
                <a:fillRect/>
              </a:stretch>
            </p:blipFill>
            <p:spPr bwMode="auto">
              <a:xfrm>
                <a:off x="2352" y="1664"/>
                <a:ext cx="240" cy="96"/>
              </a:xfrm>
              <a:prstGeom prst="rect">
                <a:avLst/>
              </a:prstGeom>
              <a:noFill/>
              <a:ln w="9525">
                <a:noFill/>
                <a:miter lim="800000"/>
                <a:headEnd/>
                <a:tailEnd/>
              </a:ln>
            </p:spPr>
          </p:pic>
          <p:sp>
            <p:nvSpPr>
              <p:cNvPr id="68" name="Text Box 18"/>
              <p:cNvSpPr txBox="1">
                <a:spLocks noChangeArrowheads="1"/>
              </p:cNvSpPr>
              <p:nvPr/>
            </p:nvSpPr>
            <p:spPr bwMode="auto">
              <a:xfrm>
                <a:off x="2304" y="1872"/>
                <a:ext cx="1392" cy="407"/>
              </a:xfrm>
              <a:prstGeom prst="rect">
                <a:avLst/>
              </a:prstGeom>
              <a:noFill/>
              <a:ln w="12700" algn="ctr">
                <a:noFill/>
                <a:miter lim="800000"/>
                <a:headEnd type="none" w="sm" len="sm"/>
                <a:tailEnd type="none" w="sm" len="sm"/>
              </a:ln>
            </p:spPr>
            <p:txBody>
              <a:bodyPr>
                <a:spAutoFit/>
              </a:bodyPr>
              <a:lstStyle/>
              <a:p>
                <a:pPr marL="114300" indent="-114300" eaLnBrk="0" hangingPunct="0"/>
                <a:r>
                  <a:rPr lang="en-US" altLang="zh-CN" sz="800" b="1">
                    <a:solidFill>
                      <a:schemeClr val="accent1"/>
                    </a:solidFill>
                    <a:ea typeface="MS PGothic" pitchFamily="34" charset="-128"/>
                  </a:rPr>
                  <a:t>Results</a:t>
                </a:r>
              </a:p>
              <a:p>
                <a:pPr marL="114300" indent="-114300" eaLnBrk="0" hangingPunct="0">
                  <a:buFontTx/>
                  <a:buChar char="-"/>
                </a:pPr>
                <a:r>
                  <a:rPr lang="en-US" altLang="zh-CN" sz="700" u="sng">
                    <a:solidFill>
                      <a:schemeClr val="accent1"/>
                    </a:solidFill>
                    <a:ea typeface="MS PGothic" pitchFamily="34" charset="-128"/>
                  </a:rPr>
                  <a:t>LinuxPlanet reviews: BEA Weblogic for Linux…</a:t>
                </a:r>
              </a:p>
              <a:p>
                <a:pPr marL="114300" indent="-114300" eaLnBrk="0" hangingPunct="0">
                  <a:buFontTx/>
                  <a:buChar char="-"/>
                </a:pPr>
                <a:r>
                  <a:rPr lang="en-US" altLang="zh-CN" sz="700" u="sng">
                    <a:solidFill>
                      <a:schemeClr val="accent1"/>
                    </a:solidFill>
                    <a:ea typeface="MS PGothic" pitchFamily="34" charset="-128"/>
                  </a:rPr>
                  <a:t>BEA Weblogic review forum</a:t>
                </a:r>
              </a:p>
              <a:p>
                <a:pPr marL="114300" indent="-114300" eaLnBrk="0" hangingPunct="0">
                  <a:buFontTx/>
                  <a:buChar char="-"/>
                </a:pPr>
                <a:r>
                  <a:rPr lang="en-US" altLang="zh-CN" sz="700" u="sng">
                    <a:solidFill>
                      <a:schemeClr val="accent1"/>
                    </a:solidFill>
                    <a:ea typeface="MS PGothic" pitchFamily="34" charset="-128"/>
                  </a:rPr>
                  <a:t> More &gt;&gt;</a:t>
                </a:r>
              </a:p>
            </p:txBody>
          </p:sp>
        </p:grpSp>
        <p:sp>
          <p:nvSpPr>
            <p:cNvPr id="9" name="Rectangle 19"/>
            <p:cNvSpPr>
              <a:spLocks noChangeArrowheads="1"/>
            </p:cNvSpPr>
            <p:nvPr/>
          </p:nvSpPr>
          <p:spPr bwMode="auto">
            <a:xfrm>
              <a:off x="3600" y="1536"/>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grpSp>
          <p:nvGrpSpPr>
            <p:cNvPr id="10" name="Group 20"/>
            <p:cNvGrpSpPr>
              <a:grpSpLocks/>
            </p:cNvGrpSpPr>
            <p:nvPr/>
          </p:nvGrpSpPr>
          <p:grpSpPr bwMode="auto">
            <a:xfrm>
              <a:off x="480" y="1968"/>
              <a:ext cx="1728" cy="784"/>
              <a:chOff x="480" y="2016"/>
              <a:chExt cx="1728" cy="784"/>
            </a:xfrm>
          </p:grpSpPr>
          <p:grpSp>
            <p:nvGrpSpPr>
              <p:cNvPr id="54" name="Group 21"/>
              <p:cNvGrpSpPr>
                <a:grpSpLocks/>
              </p:cNvGrpSpPr>
              <p:nvPr/>
            </p:nvGrpSpPr>
            <p:grpSpPr bwMode="auto">
              <a:xfrm>
                <a:off x="480" y="2016"/>
                <a:ext cx="1728" cy="696"/>
                <a:chOff x="480" y="2016"/>
                <a:chExt cx="1728" cy="696"/>
              </a:xfrm>
            </p:grpSpPr>
            <p:sp>
              <p:nvSpPr>
                <p:cNvPr id="61" name="Rectangle 22"/>
                <p:cNvSpPr>
                  <a:spLocks noChangeArrowheads="1"/>
                </p:cNvSpPr>
                <p:nvPr/>
              </p:nvSpPr>
              <p:spPr bwMode="auto">
                <a:xfrm>
                  <a:off x="480" y="2112"/>
                  <a:ext cx="1728" cy="6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62" name="Rectangle 23"/>
                <p:cNvSpPr>
                  <a:spLocks noChangeArrowheads="1"/>
                </p:cNvSpPr>
                <p:nvPr/>
              </p:nvSpPr>
              <p:spPr bwMode="auto">
                <a:xfrm>
                  <a:off x="480" y="2016"/>
                  <a:ext cx="1728"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BEA Email</a:t>
                  </a:r>
                </a:p>
              </p:txBody>
            </p:sp>
          </p:grpSp>
          <p:sp>
            <p:nvSpPr>
              <p:cNvPr id="55" name="Rectangle 24"/>
              <p:cNvSpPr>
                <a:spLocks noChangeArrowheads="1"/>
              </p:cNvSpPr>
              <p:nvPr/>
            </p:nvSpPr>
            <p:spPr bwMode="auto">
              <a:xfrm>
                <a:off x="2112" y="2016"/>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sp>
            <p:nvSpPr>
              <p:cNvPr id="56" name="Text Box 25"/>
              <p:cNvSpPr txBox="1">
                <a:spLocks noChangeArrowheads="1"/>
              </p:cNvSpPr>
              <p:nvPr/>
            </p:nvSpPr>
            <p:spPr bwMode="auto">
              <a:xfrm>
                <a:off x="486" y="2121"/>
                <a:ext cx="254"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From</a:t>
                </a:r>
              </a:p>
            </p:txBody>
          </p:sp>
          <p:sp>
            <p:nvSpPr>
              <p:cNvPr id="57" name="Text Box 26"/>
              <p:cNvSpPr txBox="1">
                <a:spLocks noChangeArrowheads="1"/>
              </p:cNvSpPr>
              <p:nvPr/>
            </p:nvSpPr>
            <p:spPr bwMode="auto">
              <a:xfrm>
                <a:off x="927" y="2121"/>
                <a:ext cx="310"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Subject</a:t>
                </a:r>
              </a:p>
            </p:txBody>
          </p:sp>
          <p:sp>
            <p:nvSpPr>
              <p:cNvPr id="58" name="Text Box 27"/>
              <p:cNvSpPr txBox="1">
                <a:spLocks noChangeArrowheads="1"/>
              </p:cNvSpPr>
              <p:nvPr/>
            </p:nvSpPr>
            <p:spPr bwMode="auto">
              <a:xfrm>
                <a:off x="1647" y="2121"/>
                <a:ext cx="355"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Received</a:t>
                </a:r>
              </a:p>
            </p:txBody>
          </p:sp>
          <p:sp>
            <p:nvSpPr>
              <p:cNvPr id="59" name="Line 28"/>
              <p:cNvSpPr>
                <a:spLocks noChangeShapeType="1"/>
              </p:cNvSpPr>
              <p:nvPr/>
            </p:nvSpPr>
            <p:spPr bwMode="auto">
              <a:xfrm flipV="1">
                <a:off x="528" y="2232"/>
                <a:ext cx="1536" cy="0"/>
              </a:xfrm>
              <a:prstGeom prst="line">
                <a:avLst/>
              </a:prstGeom>
              <a:noFill/>
              <a:ln w="12700">
                <a:solidFill>
                  <a:schemeClr val="bg2"/>
                </a:solidFill>
                <a:round/>
                <a:headEnd type="none" w="sm" len="sm"/>
                <a:tailEnd type="none" w="sm" len="sm"/>
              </a:ln>
            </p:spPr>
            <p:txBody>
              <a:bodyPr anchor="ctr">
                <a:spAutoFit/>
              </a:bodyPr>
              <a:lstStyle/>
              <a:p>
                <a:endParaRPr lang="zh-CN" altLang="en-US"/>
              </a:p>
            </p:txBody>
          </p:sp>
          <p:sp>
            <p:nvSpPr>
              <p:cNvPr id="60" name="Text Box 29"/>
              <p:cNvSpPr txBox="1">
                <a:spLocks noChangeArrowheads="1"/>
              </p:cNvSpPr>
              <p:nvPr/>
            </p:nvSpPr>
            <p:spPr bwMode="auto">
              <a:xfrm>
                <a:off x="480" y="2265"/>
                <a:ext cx="1680" cy="535"/>
              </a:xfrm>
              <a:prstGeom prst="rect">
                <a:avLst/>
              </a:prstGeom>
              <a:noFill/>
              <a:ln w="12700" algn="ctr">
                <a:noFill/>
                <a:miter lim="800000"/>
                <a:headEnd type="none" w="sm" len="sm"/>
                <a:tailEnd type="none" w="sm" len="sm"/>
              </a:ln>
            </p:spPr>
            <p:txBody>
              <a:bodyPr>
                <a:spAutoFit/>
              </a:bodyPr>
              <a:lstStyle/>
              <a:p>
                <a:pPr eaLnBrk="0" hangingPunct="0"/>
                <a:r>
                  <a:rPr lang="en-US" altLang="zh-CN" sz="800" dirty="0" err="1">
                    <a:solidFill>
                      <a:schemeClr val="bg2"/>
                    </a:solidFill>
                    <a:ea typeface="MS PGothic" pitchFamily="34" charset="-128"/>
                  </a:rPr>
                  <a:t>Philippe.B</a:t>
                </a:r>
                <a:r>
                  <a:rPr lang="en-US" altLang="zh-CN" sz="800" dirty="0">
                    <a:solidFill>
                      <a:schemeClr val="bg2"/>
                    </a:solidFill>
                    <a:ea typeface="MS PGothic" pitchFamily="34" charset="-128"/>
                  </a:rPr>
                  <a:t>….    </a:t>
                </a:r>
                <a:r>
                  <a:rPr lang="en-US" altLang="zh-CN" sz="800" u="sng" dirty="0">
                    <a:solidFill>
                      <a:schemeClr val="accent1"/>
                    </a:solidFill>
                    <a:ea typeface="MS PGothic" pitchFamily="34" charset="-128"/>
                  </a:rPr>
                  <a:t>WLI Strategy</a:t>
                </a:r>
                <a:r>
                  <a:rPr lang="en-US" altLang="zh-CN" sz="800" dirty="0">
                    <a:solidFill>
                      <a:schemeClr val="bg2"/>
                    </a:solidFill>
                    <a:ea typeface="MS PGothic" pitchFamily="34" charset="-128"/>
                  </a:rPr>
                  <a:t>        	02/04/2004</a:t>
                </a:r>
              </a:p>
              <a:p>
                <a:pPr eaLnBrk="0" hangingPunct="0"/>
                <a:r>
                  <a:rPr lang="en-US" altLang="zh-CN" sz="800" dirty="0">
                    <a:solidFill>
                      <a:schemeClr val="bg2"/>
                    </a:solidFill>
                    <a:ea typeface="MS PGothic" pitchFamily="34" charset="-128"/>
                  </a:rPr>
                  <a:t>Dale </a:t>
                </a:r>
                <a:r>
                  <a:rPr lang="en-US" altLang="zh-CN" sz="800" dirty="0" err="1">
                    <a:solidFill>
                      <a:schemeClr val="bg2"/>
                    </a:solidFill>
                    <a:ea typeface="MS PGothic" pitchFamily="34" charset="-128"/>
                  </a:rPr>
                  <a:t>Slaug</a:t>
                </a:r>
                <a:r>
                  <a:rPr lang="en-US" altLang="zh-CN" sz="800" dirty="0">
                    <a:solidFill>
                      <a:schemeClr val="bg2"/>
                    </a:solidFill>
                    <a:ea typeface="MS PGothic" pitchFamily="34" charset="-128"/>
                  </a:rPr>
                  <a:t>...    </a:t>
                </a:r>
                <a:r>
                  <a:rPr lang="en-US" altLang="zh-CN" sz="800" u="sng" dirty="0">
                    <a:solidFill>
                      <a:schemeClr val="accent1"/>
                    </a:solidFill>
                    <a:ea typeface="MS PGothic" pitchFamily="34" charset="-128"/>
                  </a:rPr>
                  <a:t>Re: SOA Architecture</a:t>
                </a:r>
                <a:r>
                  <a:rPr lang="en-US" altLang="zh-CN" sz="800" dirty="0">
                    <a:solidFill>
                      <a:schemeClr val="bg2"/>
                    </a:solidFill>
                    <a:ea typeface="MS PGothic" pitchFamily="34" charset="-128"/>
                  </a:rPr>
                  <a:t>	02/03/2004</a:t>
                </a:r>
              </a:p>
              <a:p>
                <a:pPr eaLnBrk="0" hangingPunct="0"/>
                <a:r>
                  <a:rPr lang="en-US" altLang="zh-CN" sz="800" dirty="0" err="1">
                    <a:solidFill>
                      <a:schemeClr val="bg2"/>
                    </a:solidFill>
                    <a:ea typeface="MS PGothic" pitchFamily="34" charset="-128"/>
                  </a:rPr>
                  <a:t>Yogish</a:t>
                </a:r>
                <a:r>
                  <a:rPr lang="en-US" altLang="zh-CN" sz="800" dirty="0">
                    <a:solidFill>
                      <a:schemeClr val="bg2"/>
                    </a:solidFill>
                    <a:ea typeface="MS PGothic" pitchFamily="34" charset="-128"/>
                  </a:rPr>
                  <a:t> </a:t>
                </a:r>
                <a:r>
                  <a:rPr lang="en-US" altLang="zh-CN" sz="800" dirty="0" err="1">
                    <a:solidFill>
                      <a:schemeClr val="bg2"/>
                    </a:solidFill>
                    <a:ea typeface="MS PGothic" pitchFamily="34" charset="-128"/>
                  </a:rPr>
                  <a:t>Pai</a:t>
                </a:r>
                <a:r>
                  <a:rPr lang="en-US" altLang="zh-CN" sz="800" dirty="0">
                    <a:solidFill>
                      <a:schemeClr val="bg2"/>
                    </a:solidFill>
                    <a:ea typeface="MS PGothic" pitchFamily="34" charset="-128"/>
                  </a:rPr>
                  <a:t>       </a:t>
                </a:r>
                <a:r>
                  <a:rPr lang="en-US" altLang="zh-CN" sz="800" u="sng" dirty="0">
                    <a:solidFill>
                      <a:schemeClr val="accent1"/>
                    </a:solidFill>
                    <a:ea typeface="MS PGothic" pitchFamily="34" charset="-128"/>
                  </a:rPr>
                  <a:t>SOA Architecture</a:t>
                </a:r>
                <a:r>
                  <a:rPr lang="en-US" altLang="zh-CN" sz="800" dirty="0">
                    <a:solidFill>
                      <a:schemeClr val="bg2"/>
                    </a:solidFill>
                    <a:ea typeface="MS PGothic" pitchFamily="34" charset="-128"/>
                  </a:rPr>
                  <a:t>	02/03.2004</a:t>
                </a:r>
              </a:p>
              <a:p>
                <a:pPr eaLnBrk="0" hangingPunct="0"/>
                <a:endParaRPr lang="en-US" altLang="zh-CN" sz="800" dirty="0">
                  <a:solidFill>
                    <a:schemeClr val="bg2"/>
                  </a:solidFill>
                  <a:ea typeface="MS PGothic" pitchFamily="34" charset="-128"/>
                </a:endParaRPr>
              </a:p>
              <a:p>
                <a:pPr eaLnBrk="0" hangingPunct="0"/>
                <a:r>
                  <a:rPr lang="en-US" altLang="zh-CN" sz="800" dirty="0">
                    <a:solidFill>
                      <a:schemeClr val="bg2"/>
                    </a:solidFill>
                    <a:ea typeface="MS PGothic" pitchFamily="34" charset="-128"/>
                  </a:rPr>
                  <a:t>		</a:t>
                </a:r>
                <a:r>
                  <a:rPr lang="en-US" altLang="zh-CN" sz="800" u="sng" dirty="0">
                    <a:solidFill>
                      <a:schemeClr val="accent1"/>
                    </a:solidFill>
                    <a:ea typeface="MS PGothic" pitchFamily="34" charset="-128"/>
                  </a:rPr>
                  <a:t>More &gt;&gt;</a:t>
                </a:r>
              </a:p>
            </p:txBody>
          </p:sp>
        </p:grpSp>
        <p:grpSp>
          <p:nvGrpSpPr>
            <p:cNvPr id="11" name="Group 30"/>
            <p:cNvGrpSpPr>
              <a:grpSpLocks/>
            </p:cNvGrpSpPr>
            <p:nvPr/>
          </p:nvGrpSpPr>
          <p:grpSpPr bwMode="auto">
            <a:xfrm>
              <a:off x="480" y="2677"/>
              <a:ext cx="1728" cy="871"/>
              <a:chOff x="480" y="2688"/>
              <a:chExt cx="1728" cy="871"/>
            </a:xfrm>
          </p:grpSpPr>
          <p:grpSp>
            <p:nvGrpSpPr>
              <p:cNvPr id="43" name="Group 31"/>
              <p:cNvGrpSpPr>
                <a:grpSpLocks/>
              </p:cNvGrpSpPr>
              <p:nvPr/>
            </p:nvGrpSpPr>
            <p:grpSpPr bwMode="auto">
              <a:xfrm>
                <a:off x="480" y="2688"/>
                <a:ext cx="1728" cy="768"/>
                <a:chOff x="912" y="2160"/>
                <a:chExt cx="1392" cy="720"/>
              </a:xfrm>
            </p:grpSpPr>
            <p:sp>
              <p:nvSpPr>
                <p:cNvPr id="52" name="Rectangle 32"/>
                <p:cNvSpPr>
                  <a:spLocks noChangeArrowheads="1"/>
                </p:cNvSpPr>
                <p:nvPr/>
              </p:nvSpPr>
              <p:spPr bwMode="auto">
                <a:xfrm>
                  <a:off x="912" y="2256"/>
                  <a:ext cx="1392" cy="624"/>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53" name="Rectangle 33"/>
                <p:cNvSpPr>
                  <a:spLocks noChangeArrowheads="1"/>
                </p:cNvSpPr>
                <p:nvPr/>
              </p:nvSpPr>
              <p:spPr bwMode="auto">
                <a:xfrm>
                  <a:off x="912" y="2160"/>
                  <a:ext cx="1392"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Yahoo Mail</a:t>
                  </a:r>
                </a:p>
              </p:txBody>
            </p:sp>
          </p:grpSp>
          <p:sp>
            <p:nvSpPr>
              <p:cNvPr id="44" name="Rectangle 34"/>
              <p:cNvSpPr>
                <a:spLocks noChangeArrowheads="1"/>
              </p:cNvSpPr>
              <p:nvPr/>
            </p:nvSpPr>
            <p:spPr bwMode="auto">
              <a:xfrm>
                <a:off x="2112" y="2688"/>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pic>
            <p:nvPicPr>
              <p:cNvPr id="45" name="Picture 35" descr="mailma1"/>
              <p:cNvPicPr>
                <a:picLocks noChangeAspect="1" noChangeArrowheads="1"/>
              </p:cNvPicPr>
              <p:nvPr/>
            </p:nvPicPr>
            <p:blipFill>
              <a:blip r:embed="rId4" cstate="print"/>
              <a:srcRect/>
              <a:stretch>
                <a:fillRect/>
              </a:stretch>
            </p:blipFill>
            <p:spPr bwMode="auto">
              <a:xfrm>
                <a:off x="1632" y="2818"/>
                <a:ext cx="576" cy="78"/>
              </a:xfrm>
              <a:prstGeom prst="rect">
                <a:avLst/>
              </a:prstGeom>
              <a:noFill/>
              <a:ln w="9525">
                <a:noFill/>
                <a:miter lim="800000"/>
                <a:headEnd/>
                <a:tailEnd/>
              </a:ln>
            </p:spPr>
          </p:pic>
          <p:sp>
            <p:nvSpPr>
              <p:cNvPr id="46" name="Text Box 36"/>
              <p:cNvSpPr txBox="1">
                <a:spLocks noChangeArrowheads="1"/>
              </p:cNvSpPr>
              <p:nvPr/>
            </p:nvSpPr>
            <p:spPr bwMode="auto">
              <a:xfrm>
                <a:off x="491" y="2880"/>
                <a:ext cx="301"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Sender</a:t>
                </a:r>
              </a:p>
            </p:txBody>
          </p:sp>
          <p:sp>
            <p:nvSpPr>
              <p:cNvPr id="47" name="Text Box 37"/>
              <p:cNvSpPr txBox="1">
                <a:spLocks noChangeArrowheads="1"/>
              </p:cNvSpPr>
              <p:nvPr/>
            </p:nvSpPr>
            <p:spPr bwMode="auto">
              <a:xfrm>
                <a:off x="927" y="2880"/>
                <a:ext cx="310"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Subject</a:t>
                </a:r>
              </a:p>
            </p:txBody>
          </p:sp>
          <p:sp>
            <p:nvSpPr>
              <p:cNvPr id="48" name="Text Box 38"/>
              <p:cNvSpPr txBox="1">
                <a:spLocks noChangeArrowheads="1"/>
              </p:cNvSpPr>
              <p:nvPr/>
            </p:nvSpPr>
            <p:spPr bwMode="auto">
              <a:xfrm>
                <a:off x="1542" y="2880"/>
                <a:ext cx="241"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Date</a:t>
                </a:r>
              </a:p>
            </p:txBody>
          </p:sp>
          <p:sp>
            <p:nvSpPr>
              <p:cNvPr id="49" name="Line 39"/>
              <p:cNvSpPr>
                <a:spLocks noChangeShapeType="1"/>
              </p:cNvSpPr>
              <p:nvPr/>
            </p:nvSpPr>
            <p:spPr bwMode="auto">
              <a:xfrm flipV="1">
                <a:off x="528" y="2991"/>
                <a:ext cx="1536" cy="0"/>
              </a:xfrm>
              <a:prstGeom prst="line">
                <a:avLst/>
              </a:prstGeom>
              <a:noFill/>
              <a:ln w="12700">
                <a:solidFill>
                  <a:schemeClr val="bg2"/>
                </a:solidFill>
                <a:round/>
                <a:headEnd type="none" w="sm" len="sm"/>
                <a:tailEnd type="none" w="sm" len="sm"/>
              </a:ln>
            </p:spPr>
            <p:txBody>
              <a:bodyPr anchor="ctr">
                <a:spAutoFit/>
              </a:bodyPr>
              <a:lstStyle/>
              <a:p>
                <a:endParaRPr lang="zh-CN" altLang="en-US"/>
              </a:p>
            </p:txBody>
          </p:sp>
          <p:sp>
            <p:nvSpPr>
              <p:cNvPr id="50" name="Text Box 40"/>
              <p:cNvSpPr txBox="1">
                <a:spLocks noChangeArrowheads="1"/>
              </p:cNvSpPr>
              <p:nvPr/>
            </p:nvSpPr>
            <p:spPr bwMode="auto">
              <a:xfrm>
                <a:off x="1876" y="2880"/>
                <a:ext cx="218"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Size</a:t>
                </a:r>
              </a:p>
            </p:txBody>
          </p:sp>
          <p:sp>
            <p:nvSpPr>
              <p:cNvPr id="51" name="Text Box 41"/>
              <p:cNvSpPr txBox="1">
                <a:spLocks noChangeArrowheads="1"/>
              </p:cNvSpPr>
              <p:nvPr/>
            </p:nvSpPr>
            <p:spPr bwMode="auto">
              <a:xfrm>
                <a:off x="480" y="3024"/>
                <a:ext cx="1680" cy="535"/>
              </a:xfrm>
              <a:prstGeom prst="rect">
                <a:avLst/>
              </a:prstGeom>
              <a:noFill/>
              <a:ln w="12700" algn="ctr">
                <a:noFill/>
                <a:miter lim="800000"/>
                <a:headEnd type="none" w="sm" len="sm"/>
                <a:tailEnd type="none" w="sm" len="sm"/>
              </a:ln>
            </p:spPr>
            <p:txBody>
              <a:bodyPr>
                <a:spAutoFit/>
              </a:bodyPr>
              <a:lstStyle/>
              <a:p>
                <a:pPr eaLnBrk="0" hangingPunct="0">
                  <a:tabLst>
                    <a:tab pos="685800" algn="l"/>
                    <a:tab pos="1663700" algn="l"/>
                    <a:tab pos="2171700" algn="l"/>
                  </a:tabLst>
                </a:pPr>
                <a:r>
                  <a:rPr lang="en-US" altLang="zh-CN" sz="800">
                    <a:solidFill>
                      <a:schemeClr val="bg2"/>
                    </a:solidFill>
                    <a:ea typeface="MS PGothic" pitchFamily="34" charset="-128"/>
                  </a:rPr>
                  <a:t>jk100@... 	</a:t>
                </a:r>
                <a:r>
                  <a:rPr lang="en-US" altLang="zh-CN" sz="800" u="sng">
                    <a:solidFill>
                      <a:schemeClr val="accent1"/>
                    </a:solidFill>
                    <a:ea typeface="MS PGothic" pitchFamily="34" charset="-128"/>
                  </a:rPr>
                  <a:t>Friday trip</a:t>
                </a:r>
                <a:r>
                  <a:rPr lang="en-US" altLang="zh-CN" sz="800">
                    <a:solidFill>
                      <a:schemeClr val="bg2"/>
                    </a:solidFill>
                    <a:ea typeface="MS PGothic" pitchFamily="34" charset="-128"/>
                  </a:rPr>
                  <a:t>        	Sun 2/1	2K</a:t>
                </a:r>
              </a:p>
              <a:p>
                <a:pPr eaLnBrk="0" hangingPunct="0">
                  <a:tabLst>
                    <a:tab pos="685800" algn="l"/>
                    <a:tab pos="1663700" algn="l"/>
                    <a:tab pos="2171700" algn="l"/>
                  </a:tabLst>
                </a:pPr>
                <a:r>
                  <a:rPr lang="en-US" altLang="zh-CN" sz="800">
                    <a:solidFill>
                      <a:schemeClr val="bg2"/>
                    </a:solidFill>
                    <a:ea typeface="MS PGothic" pitchFamily="34" charset="-128"/>
                  </a:rPr>
                  <a:t>lara.en…	</a:t>
                </a:r>
                <a:r>
                  <a:rPr lang="en-US" altLang="zh-CN" sz="800" u="sng">
                    <a:solidFill>
                      <a:schemeClr val="accent1"/>
                    </a:solidFill>
                    <a:ea typeface="MS PGothic" pitchFamily="34" charset="-128"/>
                  </a:rPr>
                  <a:t>Request</a:t>
                </a:r>
                <a:r>
                  <a:rPr lang="en-US" altLang="zh-CN" sz="800">
                    <a:solidFill>
                      <a:schemeClr val="bg2"/>
                    </a:solidFill>
                    <a:ea typeface="MS PGothic" pitchFamily="34" charset="-128"/>
                  </a:rPr>
                  <a:t>	Sun 2/1	1K</a:t>
                </a:r>
              </a:p>
              <a:p>
                <a:pPr eaLnBrk="0" hangingPunct="0">
                  <a:tabLst>
                    <a:tab pos="685800" algn="l"/>
                    <a:tab pos="1663700" algn="l"/>
                    <a:tab pos="2171700" algn="l"/>
                  </a:tabLst>
                </a:pPr>
                <a:r>
                  <a:rPr lang="en-US" altLang="zh-CN" sz="800">
                    <a:solidFill>
                      <a:schemeClr val="bg2"/>
                    </a:solidFill>
                    <a:ea typeface="MS PGothic" pitchFamily="34" charset="-128"/>
                  </a:rPr>
                  <a:t>Remind…       	</a:t>
                </a:r>
                <a:r>
                  <a:rPr lang="en-US" altLang="zh-CN" sz="800" u="sng">
                    <a:solidFill>
                      <a:schemeClr val="accent1"/>
                    </a:solidFill>
                    <a:ea typeface="MS PGothic" pitchFamily="34" charset="-128"/>
                  </a:rPr>
                  <a:t>Birthday Reminder</a:t>
                </a:r>
                <a:r>
                  <a:rPr lang="en-US" altLang="zh-CN" sz="800">
                    <a:solidFill>
                      <a:schemeClr val="bg2"/>
                    </a:solidFill>
                    <a:ea typeface="MS PGothic" pitchFamily="34" charset="-128"/>
                  </a:rPr>
                  <a:t>	Fri 1/30	3K</a:t>
                </a:r>
              </a:p>
              <a:p>
                <a:pPr eaLnBrk="0" hangingPunct="0">
                  <a:tabLst>
                    <a:tab pos="685800" algn="l"/>
                    <a:tab pos="1663700" algn="l"/>
                    <a:tab pos="2171700" algn="l"/>
                  </a:tabLst>
                </a:pPr>
                <a:r>
                  <a:rPr lang="en-US" altLang="zh-CN" sz="800" u="sng">
                    <a:solidFill>
                      <a:schemeClr val="accent1"/>
                    </a:solidFill>
                    <a:ea typeface="MS PGothic" pitchFamily="34" charset="-128"/>
                  </a:rPr>
                  <a:t>More &gt;&gt;</a:t>
                </a:r>
              </a:p>
              <a:p>
                <a:pPr eaLnBrk="0" hangingPunct="0">
                  <a:tabLst>
                    <a:tab pos="685800" algn="l"/>
                    <a:tab pos="1663700" algn="l"/>
                    <a:tab pos="2171700" algn="l"/>
                  </a:tabLst>
                </a:pPr>
                <a:r>
                  <a:rPr lang="en-US" altLang="zh-CN" sz="800">
                    <a:solidFill>
                      <a:schemeClr val="accent1"/>
                    </a:solidFill>
                    <a:ea typeface="MS PGothic" pitchFamily="34" charset="-128"/>
                  </a:rPr>
                  <a:t>	            </a:t>
                </a:r>
                <a:r>
                  <a:rPr lang="en-US" altLang="zh-CN" sz="800" u="sng">
                    <a:solidFill>
                      <a:schemeClr val="accent1"/>
                    </a:solidFill>
                    <a:ea typeface="MS PGothic" pitchFamily="34" charset="-128"/>
                  </a:rPr>
                  <a:t>Draft </a:t>
                </a:r>
                <a:r>
                  <a:rPr lang="en-US" altLang="zh-CN" sz="800">
                    <a:solidFill>
                      <a:schemeClr val="accent1"/>
                    </a:solidFill>
                    <a:ea typeface="MS PGothic" pitchFamily="34" charset="-128"/>
                  </a:rPr>
                  <a:t> -  </a:t>
                </a:r>
                <a:r>
                  <a:rPr lang="en-US" altLang="zh-CN" sz="800" u="sng">
                    <a:solidFill>
                      <a:schemeClr val="accent1"/>
                    </a:solidFill>
                    <a:ea typeface="MS PGothic" pitchFamily="34" charset="-128"/>
                  </a:rPr>
                  <a:t>Folders</a:t>
                </a:r>
                <a:r>
                  <a:rPr lang="en-US" altLang="zh-CN" sz="800">
                    <a:solidFill>
                      <a:schemeClr val="accent1"/>
                    </a:solidFill>
                    <a:ea typeface="MS PGothic" pitchFamily="34" charset="-128"/>
                  </a:rPr>
                  <a:t>  - </a:t>
                </a:r>
                <a:r>
                  <a:rPr lang="en-US" altLang="zh-CN" sz="800" u="sng">
                    <a:solidFill>
                      <a:schemeClr val="accent1"/>
                    </a:solidFill>
                    <a:ea typeface="MS PGothic" pitchFamily="34" charset="-128"/>
                  </a:rPr>
                  <a:t>Trash  </a:t>
                </a:r>
              </a:p>
            </p:txBody>
          </p:sp>
        </p:grpSp>
        <p:grpSp>
          <p:nvGrpSpPr>
            <p:cNvPr id="12" name="Group 42"/>
            <p:cNvGrpSpPr>
              <a:grpSpLocks/>
            </p:cNvGrpSpPr>
            <p:nvPr/>
          </p:nvGrpSpPr>
          <p:grpSpPr bwMode="auto">
            <a:xfrm>
              <a:off x="480" y="3504"/>
              <a:ext cx="1728" cy="480"/>
              <a:chOff x="480" y="3552"/>
              <a:chExt cx="1728" cy="480"/>
            </a:xfrm>
          </p:grpSpPr>
          <p:sp>
            <p:nvSpPr>
              <p:cNvPr id="36" name="Rectangle 43"/>
              <p:cNvSpPr>
                <a:spLocks noChangeArrowheads="1"/>
              </p:cNvSpPr>
              <p:nvPr/>
            </p:nvSpPr>
            <p:spPr bwMode="auto">
              <a:xfrm>
                <a:off x="480" y="3648"/>
                <a:ext cx="1728" cy="384"/>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grpSp>
            <p:nvGrpSpPr>
              <p:cNvPr id="37" name="Group 44"/>
              <p:cNvGrpSpPr>
                <a:grpSpLocks/>
              </p:cNvGrpSpPr>
              <p:nvPr/>
            </p:nvGrpSpPr>
            <p:grpSpPr bwMode="auto">
              <a:xfrm>
                <a:off x="480" y="3552"/>
                <a:ext cx="1728" cy="96"/>
                <a:chOff x="480" y="3504"/>
                <a:chExt cx="1728" cy="96"/>
              </a:xfrm>
            </p:grpSpPr>
            <p:sp>
              <p:nvSpPr>
                <p:cNvPr id="41" name="Rectangle 45"/>
                <p:cNvSpPr>
                  <a:spLocks noChangeArrowheads="1"/>
                </p:cNvSpPr>
                <p:nvPr/>
              </p:nvSpPr>
              <p:spPr bwMode="auto">
                <a:xfrm>
                  <a:off x="480" y="3504"/>
                  <a:ext cx="1728"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BEA Address Book</a:t>
                  </a:r>
                </a:p>
              </p:txBody>
            </p:sp>
            <p:sp>
              <p:nvSpPr>
                <p:cNvPr id="42" name="Rectangle 46"/>
                <p:cNvSpPr>
                  <a:spLocks noChangeArrowheads="1"/>
                </p:cNvSpPr>
                <p:nvPr/>
              </p:nvSpPr>
              <p:spPr bwMode="auto">
                <a:xfrm>
                  <a:off x="2112" y="3504"/>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grpSp>
          <p:sp>
            <p:nvSpPr>
              <p:cNvPr id="38" name="Rectangle 47"/>
              <p:cNvSpPr>
                <a:spLocks noChangeArrowheads="1"/>
              </p:cNvSpPr>
              <p:nvPr/>
            </p:nvSpPr>
            <p:spPr bwMode="auto">
              <a:xfrm>
                <a:off x="528" y="3696"/>
                <a:ext cx="864" cy="96"/>
              </a:xfrm>
              <a:prstGeom prst="rect">
                <a:avLst/>
              </a:prstGeom>
              <a:solidFill>
                <a:schemeClr val="bg1"/>
              </a:solidFill>
              <a:ln w="12700" algn="ctr">
                <a:solidFill>
                  <a:schemeClr val="tx1"/>
                </a:solidFill>
                <a:miter lim="800000"/>
                <a:headEnd type="none" w="sm" len="sm"/>
                <a:tailEnd type="none" w="sm" len="sm"/>
              </a:ln>
            </p:spPr>
            <p:txBody>
              <a:bodyPr wrap="none" anchor="ctr"/>
              <a:lstStyle/>
              <a:p>
                <a:pPr eaLnBrk="0" hangingPunct="0"/>
                <a:r>
                  <a:rPr lang="en-US" altLang="zh-CN" sz="700">
                    <a:latin typeface="Verdana" pitchFamily="34" charset="0"/>
                    <a:ea typeface="MS PGothic" pitchFamily="34" charset="-128"/>
                  </a:rPr>
                  <a:t>Ashburn</a:t>
                </a:r>
              </a:p>
            </p:txBody>
          </p:sp>
          <p:sp>
            <p:nvSpPr>
              <p:cNvPr id="39" name="Oval 48"/>
              <p:cNvSpPr>
                <a:spLocks noChangeArrowheads="1"/>
              </p:cNvSpPr>
              <p:nvPr/>
            </p:nvSpPr>
            <p:spPr bwMode="auto">
              <a:xfrm>
                <a:off x="1440" y="3696"/>
                <a:ext cx="96" cy="96"/>
              </a:xfrm>
              <a:prstGeom prst="ellipse">
                <a:avLst/>
              </a:prstGeom>
              <a:solidFill>
                <a:srgbClr val="CCCCFF"/>
              </a:solidFill>
              <a:ln w="12700" algn="ctr">
                <a:solidFill>
                  <a:schemeClr val="tx1"/>
                </a:solidFill>
                <a:round/>
                <a:headEnd type="none" w="sm" len="sm"/>
                <a:tailEnd type="none" w="sm" len="sm"/>
              </a:ln>
            </p:spPr>
            <p:txBody>
              <a:bodyPr wrap="none" anchor="ctr"/>
              <a:lstStyle/>
              <a:p>
                <a:pPr algn="ctr" eaLnBrk="0" hangingPunct="0"/>
                <a:r>
                  <a:rPr lang="en-US" altLang="zh-CN" sz="600">
                    <a:latin typeface="Verdana" pitchFamily="34" charset="0"/>
                    <a:ea typeface="MS PGothic" pitchFamily="34" charset="-128"/>
                  </a:rPr>
                  <a:t>Go</a:t>
                </a:r>
              </a:p>
            </p:txBody>
          </p:sp>
          <p:sp>
            <p:nvSpPr>
              <p:cNvPr id="40" name="Text Box 49"/>
              <p:cNvSpPr txBox="1">
                <a:spLocks noChangeArrowheads="1"/>
              </p:cNvSpPr>
              <p:nvPr/>
            </p:nvSpPr>
            <p:spPr bwMode="auto">
              <a:xfrm>
                <a:off x="480" y="3840"/>
                <a:ext cx="1680" cy="163"/>
              </a:xfrm>
              <a:prstGeom prst="rect">
                <a:avLst/>
              </a:prstGeom>
              <a:noFill/>
              <a:ln w="12700" algn="ctr">
                <a:noFill/>
                <a:miter lim="800000"/>
                <a:headEnd type="none" w="sm" len="sm"/>
                <a:tailEnd type="none" w="sm" len="sm"/>
              </a:ln>
            </p:spPr>
            <p:txBody>
              <a:bodyPr>
                <a:spAutoFit/>
              </a:bodyPr>
              <a:lstStyle/>
              <a:p>
                <a:pPr eaLnBrk="0" hangingPunct="0"/>
                <a:r>
                  <a:rPr lang="en-US" altLang="zh-CN" sz="800">
                    <a:solidFill>
                      <a:schemeClr val="bg2"/>
                    </a:solidFill>
                    <a:ea typeface="MS PGothic" pitchFamily="34" charset="-128"/>
                  </a:rPr>
                  <a:t>Tom Ashburn	408-570-8628	</a:t>
                </a:r>
                <a:r>
                  <a:rPr lang="en-US" altLang="zh-CN" sz="800" u="sng">
                    <a:solidFill>
                      <a:schemeClr val="accent1"/>
                    </a:solidFill>
                    <a:ea typeface="MS PGothic" pitchFamily="34" charset="-128"/>
                  </a:rPr>
                  <a:t>Email</a:t>
                </a:r>
                <a:r>
                  <a:rPr lang="en-US" altLang="zh-CN" sz="800">
                    <a:solidFill>
                      <a:schemeClr val="bg2"/>
                    </a:solidFill>
                    <a:ea typeface="MS PGothic" pitchFamily="34" charset="-128"/>
                  </a:rPr>
                  <a:t> - </a:t>
                </a:r>
                <a:r>
                  <a:rPr lang="en-US" altLang="zh-CN" sz="800" u="sng">
                    <a:solidFill>
                      <a:schemeClr val="accent1"/>
                    </a:solidFill>
                    <a:ea typeface="MS PGothic" pitchFamily="34" charset="-128"/>
                  </a:rPr>
                  <a:t>IM</a:t>
                </a:r>
              </a:p>
            </p:txBody>
          </p:sp>
        </p:grpSp>
        <p:grpSp>
          <p:nvGrpSpPr>
            <p:cNvPr id="13" name="Group 58"/>
            <p:cNvGrpSpPr>
              <a:grpSpLocks/>
            </p:cNvGrpSpPr>
            <p:nvPr/>
          </p:nvGrpSpPr>
          <p:grpSpPr bwMode="auto">
            <a:xfrm>
              <a:off x="2304" y="2256"/>
              <a:ext cx="1392" cy="682"/>
              <a:chOff x="2304" y="2256"/>
              <a:chExt cx="1392" cy="682"/>
            </a:xfrm>
          </p:grpSpPr>
          <p:sp>
            <p:nvSpPr>
              <p:cNvPr id="28" name="Rectangle 59"/>
              <p:cNvSpPr>
                <a:spLocks noChangeArrowheads="1"/>
              </p:cNvSpPr>
              <p:nvPr/>
            </p:nvSpPr>
            <p:spPr bwMode="auto">
              <a:xfrm>
                <a:off x="2304" y="2352"/>
                <a:ext cx="1392" cy="528"/>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29" name="Rectangle 60"/>
              <p:cNvSpPr>
                <a:spLocks noChangeArrowheads="1"/>
              </p:cNvSpPr>
              <p:nvPr/>
            </p:nvSpPr>
            <p:spPr bwMode="auto">
              <a:xfrm>
                <a:off x="2304" y="2256"/>
                <a:ext cx="1392"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Major Opportunities</a:t>
                </a:r>
              </a:p>
            </p:txBody>
          </p:sp>
          <p:sp>
            <p:nvSpPr>
              <p:cNvPr id="30" name="Text Box 61"/>
              <p:cNvSpPr txBox="1">
                <a:spLocks noChangeArrowheads="1"/>
              </p:cNvSpPr>
              <p:nvPr/>
            </p:nvSpPr>
            <p:spPr bwMode="auto">
              <a:xfrm>
                <a:off x="2315" y="2352"/>
                <a:ext cx="372"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Customer</a:t>
                </a:r>
              </a:p>
            </p:txBody>
          </p:sp>
          <p:sp>
            <p:nvSpPr>
              <p:cNvPr id="31" name="Text Box 62"/>
              <p:cNvSpPr txBox="1">
                <a:spLocks noChangeArrowheads="1"/>
              </p:cNvSpPr>
              <p:nvPr/>
            </p:nvSpPr>
            <p:spPr bwMode="auto">
              <a:xfrm>
                <a:off x="2695" y="2352"/>
                <a:ext cx="273"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Name</a:t>
                </a:r>
              </a:p>
            </p:txBody>
          </p:sp>
          <p:sp>
            <p:nvSpPr>
              <p:cNvPr id="32" name="Text Box 63"/>
              <p:cNvSpPr txBox="1">
                <a:spLocks noChangeArrowheads="1"/>
              </p:cNvSpPr>
              <p:nvPr/>
            </p:nvSpPr>
            <p:spPr bwMode="auto">
              <a:xfrm>
                <a:off x="3176" y="2352"/>
                <a:ext cx="266" cy="163"/>
              </a:xfrm>
              <a:prstGeom prst="rect">
                <a:avLst/>
              </a:prstGeom>
              <a:noFill/>
              <a:ln w="12700" algn="ctr">
                <a:noFill/>
                <a:miter lim="800000"/>
                <a:headEnd type="none" w="sm" len="sm"/>
                <a:tailEnd type="none" w="sm" len="sm"/>
              </a:ln>
            </p:spPr>
            <p:txBody>
              <a:bodyPr wrap="none">
                <a:spAutoFit/>
              </a:bodyPr>
              <a:lstStyle/>
              <a:p>
                <a:pPr algn="ctr" eaLnBrk="0" hangingPunct="0"/>
                <a:r>
                  <a:rPr lang="en-US" altLang="zh-CN" sz="800">
                    <a:solidFill>
                      <a:schemeClr val="bg2"/>
                    </a:solidFill>
                    <a:ea typeface="MS PGothic" pitchFamily="34" charset="-128"/>
                  </a:rPr>
                  <a:t>Value</a:t>
                </a:r>
              </a:p>
            </p:txBody>
          </p:sp>
          <p:sp>
            <p:nvSpPr>
              <p:cNvPr id="33" name="Line 64"/>
              <p:cNvSpPr>
                <a:spLocks noChangeShapeType="1"/>
              </p:cNvSpPr>
              <p:nvPr/>
            </p:nvSpPr>
            <p:spPr bwMode="auto">
              <a:xfrm flipV="1">
                <a:off x="2352" y="2472"/>
                <a:ext cx="1248" cy="0"/>
              </a:xfrm>
              <a:prstGeom prst="line">
                <a:avLst/>
              </a:prstGeom>
              <a:noFill/>
              <a:ln w="12700">
                <a:solidFill>
                  <a:schemeClr val="bg2"/>
                </a:solidFill>
                <a:round/>
                <a:headEnd type="none" w="sm" len="sm"/>
                <a:tailEnd type="none" w="sm" len="sm"/>
              </a:ln>
            </p:spPr>
            <p:txBody>
              <a:bodyPr anchor="ctr">
                <a:spAutoFit/>
              </a:bodyPr>
              <a:lstStyle/>
              <a:p>
                <a:endParaRPr lang="zh-CN" altLang="en-US"/>
              </a:p>
            </p:txBody>
          </p:sp>
          <p:sp>
            <p:nvSpPr>
              <p:cNvPr id="34" name="Text Box 65"/>
              <p:cNvSpPr txBox="1">
                <a:spLocks noChangeArrowheads="1"/>
              </p:cNvSpPr>
              <p:nvPr/>
            </p:nvSpPr>
            <p:spPr bwMode="auto">
              <a:xfrm>
                <a:off x="2304" y="2496"/>
                <a:ext cx="1344" cy="442"/>
              </a:xfrm>
              <a:prstGeom prst="rect">
                <a:avLst/>
              </a:prstGeom>
              <a:noFill/>
              <a:ln w="12700" algn="ctr">
                <a:noFill/>
                <a:miter lim="800000"/>
                <a:headEnd type="none" w="sm" len="sm"/>
                <a:tailEnd type="none" w="sm" len="sm"/>
              </a:ln>
            </p:spPr>
            <p:txBody>
              <a:bodyPr>
                <a:spAutoFit/>
              </a:bodyPr>
              <a:lstStyle/>
              <a:p>
                <a:pPr eaLnBrk="0" hangingPunct="0">
                  <a:tabLst>
                    <a:tab pos="571500" algn="l"/>
                    <a:tab pos="1371600" algn="l"/>
                    <a:tab pos="2171700" algn="l"/>
                  </a:tabLst>
                </a:pPr>
                <a:r>
                  <a:rPr lang="en-US" altLang="zh-CN" sz="800">
                    <a:solidFill>
                      <a:schemeClr val="bg2"/>
                    </a:solidFill>
                    <a:ea typeface="MS PGothic" pitchFamily="34" charset="-128"/>
                  </a:rPr>
                  <a:t>Albertson’s	8.1 WLI / WLP	$7.5M</a:t>
                </a:r>
              </a:p>
              <a:p>
                <a:pPr eaLnBrk="0" hangingPunct="0">
                  <a:tabLst>
                    <a:tab pos="571500" algn="l"/>
                    <a:tab pos="1371600" algn="l"/>
                    <a:tab pos="2171700" algn="l"/>
                  </a:tabLst>
                </a:pPr>
                <a:r>
                  <a:rPr lang="en-US" altLang="zh-CN" sz="800">
                    <a:solidFill>
                      <a:schemeClr val="bg2"/>
                    </a:solidFill>
                    <a:ea typeface="MS PGothic" pitchFamily="34" charset="-128"/>
                  </a:rPr>
                  <a:t>AT&amp;T	Portal 8.1 …	$2M</a:t>
                </a:r>
              </a:p>
              <a:p>
                <a:pPr eaLnBrk="0" hangingPunct="0">
                  <a:tabLst>
                    <a:tab pos="571500" algn="l"/>
                    <a:tab pos="1371600" algn="l"/>
                    <a:tab pos="2171700" algn="l"/>
                  </a:tabLst>
                </a:pPr>
                <a:r>
                  <a:rPr lang="en-US" altLang="zh-CN" sz="800">
                    <a:solidFill>
                      <a:schemeClr val="bg2"/>
                    </a:solidFill>
                    <a:ea typeface="MS PGothic" pitchFamily="34" charset="-128"/>
                  </a:rPr>
                  <a:t>Verizon W..	Platform / Ent..	$15M</a:t>
                </a:r>
              </a:p>
              <a:p>
                <a:pPr eaLnBrk="0" hangingPunct="0">
                  <a:tabLst>
                    <a:tab pos="571500" algn="l"/>
                    <a:tab pos="1371600" algn="l"/>
                    <a:tab pos="2171700" algn="l"/>
                  </a:tabLst>
                </a:pPr>
                <a:r>
                  <a:rPr lang="en-US" altLang="zh-CN" sz="800" u="sng">
                    <a:solidFill>
                      <a:schemeClr val="accent1"/>
                    </a:solidFill>
                    <a:ea typeface="MS PGothic" pitchFamily="34" charset="-128"/>
                  </a:rPr>
                  <a:t>More &gt;&gt;</a:t>
                </a:r>
              </a:p>
            </p:txBody>
          </p:sp>
          <p:sp>
            <p:nvSpPr>
              <p:cNvPr id="35" name="Rectangle 66"/>
              <p:cNvSpPr>
                <a:spLocks noChangeArrowheads="1"/>
              </p:cNvSpPr>
              <p:nvPr/>
            </p:nvSpPr>
            <p:spPr bwMode="auto">
              <a:xfrm>
                <a:off x="3600" y="2256"/>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grpSp>
        <p:grpSp>
          <p:nvGrpSpPr>
            <p:cNvPr id="14" name="Group 67"/>
            <p:cNvGrpSpPr>
              <a:grpSpLocks/>
            </p:cNvGrpSpPr>
            <p:nvPr/>
          </p:nvGrpSpPr>
          <p:grpSpPr bwMode="auto">
            <a:xfrm>
              <a:off x="2304" y="2928"/>
              <a:ext cx="1392" cy="652"/>
              <a:chOff x="2304" y="2928"/>
              <a:chExt cx="1392" cy="652"/>
            </a:xfrm>
          </p:grpSpPr>
          <p:sp>
            <p:nvSpPr>
              <p:cNvPr id="20" name="Rectangle 68"/>
              <p:cNvSpPr>
                <a:spLocks noChangeArrowheads="1"/>
              </p:cNvSpPr>
              <p:nvPr/>
            </p:nvSpPr>
            <p:spPr bwMode="auto">
              <a:xfrm>
                <a:off x="2304" y="3024"/>
                <a:ext cx="1392" cy="48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21" name="Rectangle 69"/>
              <p:cNvSpPr>
                <a:spLocks noChangeArrowheads="1"/>
              </p:cNvSpPr>
              <p:nvPr/>
            </p:nvSpPr>
            <p:spPr bwMode="auto">
              <a:xfrm>
                <a:off x="2304" y="2928"/>
                <a:ext cx="1392"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My Travel</a:t>
                </a:r>
              </a:p>
            </p:txBody>
          </p:sp>
          <p:sp>
            <p:nvSpPr>
              <p:cNvPr id="22" name="Text Box 70"/>
              <p:cNvSpPr txBox="1">
                <a:spLocks noChangeArrowheads="1"/>
              </p:cNvSpPr>
              <p:nvPr/>
            </p:nvSpPr>
            <p:spPr bwMode="auto">
              <a:xfrm>
                <a:off x="2304" y="3014"/>
                <a:ext cx="286" cy="163"/>
              </a:xfrm>
              <a:prstGeom prst="rect">
                <a:avLst/>
              </a:prstGeom>
              <a:noFill/>
              <a:ln w="12700" algn="ctr">
                <a:noFill/>
                <a:miter lim="800000"/>
                <a:headEnd type="none" w="sm" len="sm"/>
                <a:tailEnd type="none" w="sm" len="sm"/>
              </a:ln>
            </p:spPr>
            <p:txBody>
              <a:bodyPr wrap="none">
                <a:spAutoFit/>
              </a:bodyPr>
              <a:lstStyle/>
              <a:p>
                <a:pPr eaLnBrk="0" hangingPunct="0"/>
                <a:r>
                  <a:rPr lang="en-US" altLang="zh-CN" sz="800">
                    <a:solidFill>
                      <a:schemeClr val="bg2"/>
                    </a:solidFill>
                    <a:ea typeface="MS PGothic" pitchFamily="34" charset="-128"/>
                  </a:rPr>
                  <a:t>Conf #</a:t>
                </a:r>
              </a:p>
            </p:txBody>
          </p:sp>
          <p:sp>
            <p:nvSpPr>
              <p:cNvPr id="23" name="Text Box 71"/>
              <p:cNvSpPr txBox="1">
                <a:spLocks noChangeArrowheads="1"/>
              </p:cNvSpPr>
              <p:nvPr/>
            </p:nvSpPr>
            <p:spPr bwMode="auto">
              <a:xfrm>
                <a:off x="2640" y="3014"/>
                <a:ext cx="422" cy="163"/>
              </a:xfrm>
              <a:prstGeom prst="rect">
                <a:avLst/>
              </a:prstGeom>
              <a:noFill/>
              <a:ln w="12700" algn="ctr">
                <a:noFill/>
                <a:miter lim="800000"/>
                <a:headEnd type="none" w="sm" len="sm"/>
                <a:tailEnd type="none" w="sm" len="sm"/>
              </a:ln>
            </p:spPr>
            <p:txBody>
              <a:bodyPr wrap="none">
                <a:spAutoFit/>
              </a:bodyPr>
              <a:lstStyle/>
              <a:p>
                <a:pPr eaLnBrk="0" hangingPunct="0"/>
                <a:r>
                  <a:rPr lang="en-US" altLang="zh-CN" sz="800">
                    <a:solidFill>
                      <a:schemeClr val="bg2"/>
                    </a:solidFill>
                    <a:ea typeface="MS PGothic" pitchFamily="34" charset="-128"/>
                  </a:rPr>
                  <a:t>Descrfption</a:t>
                </a:r>
              </a:p>
            </p:txBody>
          </p:sp>
          <p:sp>
            <p:nvSpPr>
              <p:cNvPr id="24" name="Text Box 72"/>
              <p:cNvSpPr txBox="1">
                <a:spLocks noChangeArrowheads="1"/>
              </p:cNvSpPr>
              <p:nvPr/>
            </p:nvSpPr>
            <p:spPr bwMode="auto">
              <a:xfrm>
                <a:off x="3168" y="3014"/>
                <a:ext cx="380" cy="163"/>
              </a:xfrm>
              <a:prstGeom prst="rect">
                <a:avLst/>
              </a:prstGeom>
              <a:noFill/>
              <a:ln w="12700" algn="ctr">
                <a:noFill/>
                <a:miter lim="800000"/>
                <a:headEnd type="none" w="sm" len="sm"/>
                <a:tailEnd type="none" w="sm" len="sm"/>
              </a:ln>
            </p:spPr>
            <p:txBody>
              <a:bodyPr wrap="none">
                <a:spAutoFit/>
              </a:bodyPr>
              <a:lstStyle/>
              <a:p>
                <a:pPr eaLnBrk="0" hangingPunct="0"/>
                <a:r>
                  <a:rPr lang="en-US" altLang="zh-CN" sz="800">
                    <a:solidFill>
                      <a:schemeClr val="bg2"/>
                    </a:solidFill>
                    <a:ea typeface="MS PGothic" pitchFamily="34" charset="-128"/>
                  </a:rPr>
                  <a:t>Start Date</a:t>
                </a:r>
              </a:p>
            </p:txBody>
          </p:sp>
          <p:sp>
            <p:nvSpPr>
              <p:cNvPr id="25" name="Line 73"/>
              <p:cNvSpPr>
                <a:spLocks noChangeShapeType="1"/>
              </p:cNvSpPr>
              <p:nvPr/>
            </p:nvSpPr>
            <p:spPr bwMode="auto">
              <a:xfrm flipV="1">
                <a:off x="2352" y="3134"/>
                <a:ext cx="1248" cy="0"/>
              </a:xfrm>
              <a:prstGeom prst="line">
                <a:avLst/>
              </a:prstGeom>
              <a:noFill/>
              <a:ln w="12700">
                <a:solidFill>
                  <a:schemeClr val="bg2"/>
                </a:solidFill>
                <a:round/>
                <a:headEnd type="none" w="sm" len="sm"/>
                <a:tailEnd type="none" w="sm" len="sm"/>
              </a:ln>
            </p:spPr>
            <p:txBody>
              <a:bodyPr anchor="ctr">
                <a:spAutoFit/>
              </a:bodyPr>
              <a:lstStyle/>
              <a:p>
                <a:endParaRPr lang="zh-CN" altLang="en-US"/>
              </a:p>
            </p:txBody>
          </p:sp>
          <p:sp>
            <p:nvSpPr>
              <p:cNvPr id="26" name="Text Box 74"/>
              <p:cNvSpPr txBox="1">
                <a:spLocks noChangeArrowheads="1"/>
              </p:cNvSpPr>
              <p:nvPr/>
            </p:nvSpPr>
            <p:spPr bwMode="auto">
              <a:xfrm>
                <a:off x="2304" y="3138"/>
                <a:ext cx="1344" cy="442"/>
              </a:xfrm>
              <a:prstGeom prst="rect">
                <a:avLst/>
              </a:prstGeom>
              <a:noFill/>
              <a:ln w="12700" algn="ctr">
                <a:noFill/>
                <a:miter lim="800000"/>
                <a:headEnd type="none" w="sm" len="sm"/>
                <a:tailEnd type="none" w="sm" len="sm"/>
              </a:ln>
            </p:spPr>
            <p:txBody>
              <a:bodyPr>
                <a:spAutoFit/>
              </a:bodyPr>
              <a:lstStyle/>
              <a:p>
                <a:pPr eaLnBrk="0" hangingPunct="0">
                  <a:tabLst>
                    <a:tab pos="571500" algn="l"/>
                    <a:tab pos="1371600" algn="l"/>
                    <a:tab pos="2171700" algn="l"/>
                  </a:tabLst>
                </a:pPr>
                <a:r>
                  <a:rPr lang="en-US" altLang="zh-CN" sz="800" u="sng">
                    <a:solidFill>
                      <a:schemeClr val="accent1"/>
                    </a:solidFill>
                    <a:ea typeface="MS PGothic" pitchFamily="34" charset="-128"/>
                  </a:rPr>
                  <a:t>0192985</a:t>
                </a:r>
                <a:r>
                  <a:rPr lang="en-US" altLang="zh-CN" sz="800">
                    <a:solidFill>
                      <a:schemeClr val="accent1"/>
                    </a:solidFill>
                    <a:ea typeface="MS PGothic" pitchFamily="34" charset="-128"/>
                  </a:rPr>
                  <a:t>	</a:t>
                </a:r>
                <a:r>
                  <a:rPr lang="en-US" altLang="zh-CN" sz="800">
                    <a:solidFill>
                      <a:schemeClr val="bg2"/>
                    </a:solidFill>
                    <a:ea typeface="MS PGothic" pitchFamily="34" charset="-128"/>
                  </a:rPr>
                  <a:t>SFO-BOS-SFO	Feb 14</a:t>
                </a:r>
              </a:p>
              <a:p>
                <a:pPr eaLnBrk="0" hangingPunct="0">
                  <a:tabLst>
                    <a:tab pos="571500" algn="l"/>
                    <a:tab pos="1371600" algn="l"/>
                    <a:tab pos="2171700" algn="l"/>
                  </a:tabLst>
                </a:pPr>
                <a:r>
                  <a:rPr lang="en-US" altLang="zh-CN" sz="800" u="sng">
                    <a:solidFill>
                      <a:schemeClr val="accent1"/>
                    </a:solidFill>
                    <a:ea typeface="MS PGothic" pitchFamily="34" charset="-128"/>
                  </a:rPr>
                  <a:t>0194677</a:t>
                </a:r>
                <a:r>
                  <a:rPr lang="en-US" altLang="zh-CN" sz="800">
                    <a:solidFill>
                      <a:schemeClr val="accent1"/>
                    </a:solidFill>
                    <a:ea typeface="MS PGothic" pitchFamily="34" charset="-128"/>
                  </a:rPr>
                  <a:t>	</a:t>
                </a:r>
                <a:r>
                  <a:rPr lang="en-US" altLang="zh-CN" sz="800">
                    <a:solidFill>
                      <a:schemeClr val="bg2"/>
                    </a:solidFill>
                    <a:ea typeface="MS PGothic" pitchFamily="34" charset="-128"/>
                  </a:rPr>
                  <a:t>SFO-LHR-SFO	Feb 22</a:t>
                </a:r>
              </a:p>
              <a:p>
                <a:pPr eaLnBrk="0" hangingPunct="0">
                  <a:tabLst>
                    <a:tab pos="571500" algn="l"/>
                    <a:tab pos="1371600" algn="l"/>
                    <a:tab pos="2171700" algn="l"/>
                  </a:tabLst>
                </a:pPr>
                <a:endParaRPr lang="en-US" altLang="zh-CN" sz="800">
                  <a:solidFill>
                    <a:schemeClr val="bg2"/>
                  </a:solidFill>
                  <a:ea typeface="MS PGothic" pitchFamily="34" charset="-128"/>
                </a:endParaRPr>
              </a:p>
              <a:p>
                <a:pPr eaLnBrk="0" hangingPunct="0">
                  <a:tabLst>
                    <a:tab pos="571500" algn="l"/>
                    <a:tab pos="1371600" algn="l"/>
                    <a:tab pos="2171700" algn="l"/>
                  </a:tabLst>
                </a:pPr>
                <a:r>
                  <a:rPr lang="en-US" altLang="zh-CN" sz="800" u="sng">
                    <a:solidFill>
                      <a:schemeClr val="accent1"/>
                    </a:solidFill>
                    <a:ea typeface="MS PGothic" pitchFamily="34" charset="-128"/>
                  </a:rPr>
                  <a:t>Make a reservation &gt;&gt;</a:t>
                </a:r>
                <a:endParaRPr lang="en-US" altLang="zh-CN" sz="800">
                  <a:solidFill>
                    <a:schemeClr val="bg2"/>
                  </a:solidFill>
                  <a:ea typeface="MS PGothic" pitchFamily="34" charset="-128"/>
                </a:endParaRPr>
              </a:p>
            </p:txBody>
          </p:sp>
          <p:sp>
            <p:nvSpPr>
              <p:cNvPr id="27" name="Rectangle 75"/>
              <p:cNvSpPr>
                <a:spLocks noChangeArrowheads="1"/>
              </p:cNvSpPr>
              <p:nvPr/>
            </p:nvSpPr>
            <p:spPr bwMode="auto">
              <a:xfrm>
                <a:off x="3600" y="2928"/>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grpSp>
        <p:grpSp>
          <p:nvGrpSpPr>
            <p:cNvPr id="15" name="Group 76"/>
            <p:cNvGrpSpPr>
              <a:grpSpLocks/>
            </p:cNvGrpSpPr>
            <p:nvPr/>
          </p:nvGrpSpPr>
          <p:grpSpPr bwMode="auto">
            <a:xfrm>
              <a:off x="2304" y="3552"/>
              <a:ext cx="1392" cy="432"/>
              <a:chOff x="2304" y="3552"/>
              <a:chExt cx="1392" cy="432"/>
            </a:xfrm>
          </p:grpSpPr>
          <p:sp>
            <p:nvSpPr>
              <p:cNvPr id="17" name="Rectangle 77"/>
              <p:cNvSpPr>
                <a:spLocks noChangeArrowheads="1"/>
              </p:cNvSpPr>
              <p:nvPr/>
            </p:nvSpPr>
            <p:spPr bwMode="auto">
              <a:xfrm>
                <a:off x="2304" y="3648"/>
                <a:ext cx="1392" cy="336"/>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0" hangingPunct="0"/>
                <a:endParaRPr lang="zh-CN" altLang="en-US" sz="2400" b="1">
                  <a:latin typeface="Times" pitchFamily="18" charset="0"/>
                  <a:ea typeface="MS PGothic" pitchFamily="34" charset="-128"/>
                </a:endParaRPr>
              </a:p>
            </p:txBody>
          </p:sp>
          <p:sp>
            <p:nvSpPr>
              <p:cNvPr id="18" name="Rectangle 78"/>
              <p:cNvSpPr>
                <a:spLocks noChangeArrowheads="1"/>
              </p:cNvSpPr>
              <p:nvPr/>
            </p:nvSpPr>
            <p:spPr bwMode="auto">
              <a:xfrm>
                <a:off x="2304" y="3552"/>
                <a:ext cx="1392" cy="96"/>
              </a:xfrm>
              <a:prstGeom prst="rect">
                <a:avLst/>
              </a:prstGeom>
              <a:solidFill>
                <a:srgbClr val="9999FF"/>
              </a:solidFill>
              <a:ln w="12700">
                <a:solidFill>
                  <a:schemeClr val="tx1"/>
                </a:solidFill>
                <a:miter lim="800000"/>
                <a:headEnd type="none" w="sm" len="sm"/>
                <a:tailEnd type="none" w="sm" len="sm"/>
              </a:ln>
            </p:spPr>
            <p:txBody>
              <a:bodyPr wrap="none" anchor="ctr"/>
              <a:lstStyle/>
              <a:p>
                <a:pPr eaLnBrk="0" hangingPunct="0"/>
                <a:r>
                  <a:rPr lang="en-US" altLang="zh-CN" sz="800" b="1">
                    <a:solidFill>
                      <a:schemeClr val="bg1"/>
                    </a:solidFill>
                    <a:ea typeface="MS PGothic" pitchFamily="34" charset="-128"/>
                  </a:rPr>
                  <a:t>BEA News (Factiva)</a:t>
                </a:r>
              </a:p>
            </p:txBody>
          </p:sp>
          <p:sp>
            <p:nvSpPr>
              <p:cNvPr id="19" name="Rectangle 79"/>
              <p:cNvSpPr>
                <a:spLocks noChangeArrowheads="1"/>
              </p:cNvSpPr>
              <p:nvPr/>
            </p:nvSpPr>
            <p:spPr bwMode="auto">
              <a:xfrm>
                <a:off x="3600" y="3552"/>
                <a:ext cx="96" cy="96"/>
              </a:xfrm>
              <a:prstGeom prst="rect">
                <a:avLst/>
              </a:prstGeom>
              <a:solidFill>
                <a:srgbClr val="C0C0C0"/>
              </a:solidFill>
              <a:ln w="12700" algn="ctr">
                <a:solidFill>
                  <a:schemeClr val="tx1"/>
                </a:solidFill>
                <a:miter lim="800000"/>
                <a:headEnd type="none" w="sm" len="sm"/>
                <a:tailEnd type="none" w="sm" len="sm"/>
              </a:ln>
            </p:spPr>
            <p:txBody>
              <a:bodyPr wrap="none" anchor="ctr"/>
              <a:lstStyle/>
              <a:p>
                <a:pPr algn="ctr" eaLnBrk="0" hangingPunct="0"/>
                <a:r>
                  <a:rPr lang="en-US" altLang="zh-CN" sz="1000">
                    <a:ea typeface="MS PGothic" pitchFamily="34" charset="-128"/>
                  </a:rPr>
                  <a:t>x</a:t>
                </a:r>
              </a:p>
            </p:txBody>
          </p:sp>
        </p:grpSp>
        <p:sp>
          <p:nvSpPr>
            <p:cNvPr id="16" name="Text Box 80"/>
            <p:cNvSpPr txBox="1">
              <a:spLocks noChangeArrowheads="1"/>
            </p:cNvSpPr>
            <p:nvPr/>
          </p:nvSpPr>
          <p:spPr bwMode="auto">
            <a:xfrm>
              <a:off x="2304" y="3648"/>
              <a:ext cx="1392" cy="396"/>
            </a:xfrm>
            <a:prstGeom prst="rect">
              <a:avLst/>
            </a:prstGeom>
            <a:noFill/>
            <a:ln w="12700" algn="ctr">
              <a:noFill/>
              <a:miter lim="800000"/>
              <a:headEnd type="none" w="sm" len="sm"/>
              <a:tailEnd type="none" w="sm" len="sm"/>
            </a:ln>
          </p:spPr>
          <p:txBody>
            <a:bodyPr>
              <a:spAutoFit/>
            </a:bodyPr>
            <a:lstStyle/>
            <a:p>
              <a:pPr marL="114300" indent="-114300" eaLnBrk="0" hangingPunct="0">
                <a:buFontTx/>
                <a:buChar char="-"/>
              </a:pPr>
              <a:r>
                <a:rPr lang="en-US" altLang="zh-CN" sz="700" u="sng">
                  <a:solidFill>
                    <a:schemeClr val="accent1"/>
                  </a:solidFill>
                  <a:ea typeface="MS PGothic" pitchFamily="34" charset="-128"/>
                </a:rPr>
                <a:t>Prudential Selects BEA Systems …</a:t>
              </a:r>
            </a:p>
            <a:p>
              <a:pPr marL="114300" indent="-114300" eaLnBrk="0" hangingPunct="0">
                <a:buFontTx/>
                <a:buChar char="-"/>
              </a:pPr>
              <a:r>
                <a:rPr lang="en-US" altLang="zh-CN" sz="700" u="sng">
                  <a:solidFill>
                    <a:schemeClr val="accent1"/>
                  </a:solidFill>
                  <a:ea typeface="MS PGothic" pitchFamily="34" charset="-128"/>
                </a:rPr>
                <a:t>E*Trade Japan builds Linux-based …</a:t>
              </a:r>
            </a:p>
            <a:p>
              <a:pPr marL="114300" indent="-114300" eaLnBrk="0" hangingPunct="0">
                <a:buFontTx/>
                <a:buChar char="-"/>
              </a:pPr>
              <a:r>
                <a:rPr lang="en-US" altLang="zh-CN" sz="700" u="sng">
                  <a:solidFill>
                    <a:schemeClr val="accent1"/>
                  </a:solidFill>
                  <a:ea typeface="MS PGothic" pitchFamily="34" charset="-128"/>
                </a:rPr>
                <a:t>Norvergcence Standardizes on BEA... </a:t>
              </a:r>
            </a:p>
            <a:p>
              <a:pPr marL="114300" indent="-114300" eaLnBrk="0" hangingPunct="0">
                <a:buFontTx/>
                <a:buChar char="-"/>
              </a:pPr>
              <a:r>
                <a:rPr lang="en-US" altLang="zh-CN" sz="700" u="sng">
                  <a:solidFill>
                    <a:schemeClr val="accent1"/>
                  </a:solidFill>
                  <a:ea typeface="MS PGothic" pitchFamily="34" charset="-128"/>
                </a:rPr>
                <a:t>More &gt;&gt;</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grpSp>
        <p:nvGrpSpPr>
          <p:cNvPr id="8" name="Group 166"/>
          <p:cNvGrpSpPr>
            <a:grpSpLocks/>
          </p:cNvGrpSpPr>
          <p:nvPr/>
        </p:nvGrpSpPr>
        <p:grpSpPr bwMode="auto">
          <a:xfrm>
            <a:off x="683568" y="769268"/>
            <a:ext cx="7658655" cy="4176464"/>
            <a:chOff x="1066" y="1071"/>
            <a:chExt cx="4545" cy="2731"/>
          </a:xfrm>
        </p:grpSpPr>
        <p:pic>
          <p:nvPicPr>
            <p:cNvPr id="9" name="Picture 163"/>
            <p:cNvPicPr>
              <a:picLocks noChangeAspect="1" noChangeArrowheads="1"/>
            </p:cNvPicPr>
            <p:nvPr/>
          </p:nvPicPr>
          <p:blipFill>
            <a:blip r:embed="rId2" cstate="print"/>
            <a:srcRect/>
            <a:stretch>
              <a:fillRect/>
            </a:stretch>
          </p:blipFill>
          <p:spPr bwMode="auto">
            <a:xfrm>
              <a:off x="1076" y="1071"/>
              <a:ext cx="4535" cy="2304"/>
            </a:xfrm>
            <a:prstGeom prst="rect">
              <a:avLst/>
            </a:prstGeom>
            <a:solidFill>
              <a:schemeClr val="tx1"/>
            </a:solidFill>
            <a:ln w="9525">
              <a:noFill/>
              <a:miter lim="800000"/>
              <a:headEnd/>
              <a:tailEnd/>
            </a:ln>
            <a:effectLst/>
          </p:spPr>
        </p:pic>
        <p:pic>
          <p:nvPicPr>
            <p:cNvPr id="10" name="Picture 164"/>
            <p:cNvPicPr>
              <a:picLocks noChangeAspect="1" noChangeArrowheads="1"/>
            </p:cNvPicPr>
            <p:nvPr/>
          </p:nvPicPr>
          <p:blipFill>
            <a:blip r:embed="rId3" cstate="print"/>
            <a:srcRect/>
            <a:stretch>
              <a:fillRect/>
            </a:stretch>
          </p:blipFill>
          <p:spPr bwMode="auto">
            <a:xfrm>
              <a:off x="1066" y="3339"/>
              <a:ext cx="4535" cy="463"/>
            </a:xfrm>
            <a:prstGeom prst="rect">
              <a:avLst/>
            </a:prstGeom>
            <a:solidFill>
              <a:schemeClr val="tx1"/>
            </a:solidFill>
            <a:ln w="9525">
              <a:noFill/>
              <a:miter lim="800000"/>
              <a:headEnd/>
              <a:tailEnd/>
            </a:ln>
            <a:effectLst/>
          </p:spPr>
        </p:pic>
      </p:grpSp>
    </p:spTree>
    <p:extLst>
      <p:ext uri="{BB962C8B-B14F-4D97-AF65-F5344CB8AC3E}">
        <p14:creationId xmlns:p14="http://schemas.microsoft.com/office/powerpoint/2010/main" val="321964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2" y="886898"/>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45059" name="Rectangle 3"/>
          <p:cNvSpPr>
            <a:spLocks noGrp="1" noChangeArrowheads="1"/>
          </p:cNvSpPr>
          <p:nvPr>
            <p:ph type="title" idx="4294967295"/>
          </p:nvPr>
        </p:nvSpPr>
        <p:spPr>
          <a:xfrm>
            <a:off x="7236296" y="681822"/>
            <a:ext cx="1152128" cy="3785652"/>
          </a:xfrm>
          <a:noFill/>
        </p:spPr>
        <p:txBody>
          <a:bodyPr wrap="square">
            <a:spAutoFit/>
          </a:bodyPr>
          <a:lstStyle/>
          <a:p>
            <a:r>
              <a:rPr lang="en-US" altLang="zh-CN" sz="4000" dirty="0">
                <a:solidFill>
                  <a:srgbClr val="0000FF"/>
                </a:solidFill>
              </a:rPr>
              <a:t>EAI</a:t>
            </a:r>
            <a:r>
              <a:rPr lang="zh-CN" altLang="en-US" sz="4000" dirty="0">
                <a:solidFill>
                  <a:srgbClr val="0000FF"/>
                </a:solidFill>
              </a:rPr>
              <a:t>的</a:t>
            </a:r>
            <a:br>
              <a:rPr lang="zh-CN" altLang="en-US" sz="4000" dirty="0">
                <a:solidFill>
                  <a:srgbClr val="0000FF"/>
                </a:solidFill>
              </a:rPr>
            </a:br>
            <a:r>
              <a:rPr lang="zh-CN" altLang="en-US" sz="4000" dirty="0">
                <a:solidFill>
                  <a:srgbClr val="0000FF"/>
                </a:solidFill>
              </a:rPr>
              <a:t>集成</a:t>
            </a:r>
            <a:br>
              <a:rPr lang="zh-CN" altLang="en-US" sz="4000" dirty="0">
                <a:solidFill>
                  <a:srgbClr val="0000FF"/>
                </a:solidFill>
              </a:rPr>
            </a:br>
            <a:r>
              <a:rPr lang="zh-CN" altLang="en-US" sz="4000" dirty="0">
                <a:solidFill>
                  <a:srgbClr val="0000FF"/>
                </a:solidFill>
              </a:rPr>
              <a:t>层次</a:t>
            </a:r>
          </a:p>
        </p:txBody>
      </p:sp>
      <p:graphicFrame>
        <p:nvGraphicFramePr>
          <p:cNvPr id="45061" name="Object 5">
            <a:hlinkClick r:id="" action="ppaction://ole?verb=1"/>
          </p:cNvPr>
          <p:cNvGraphicFramePr>
            <a:graphicFrameLocks noChangeAspect="1"/>
          </p:cNvGraphicFramePr>
          <p:nvPr/>
        </p:nvGraphicFramePr>
        <p:xfrm>
          <a:off x="3" y="1"/>
          <a:ext cx="6829425" cy="5639594"/>
        </p:xfrm>
        <a:graphic>
          <a:graphicData uri="http://schemas.openxmlformats.org/presentationml/2006/ole">
            <mc:AlternateContent xmlns:mc="http://schemas.openxmlformats.org/markup-compatibility/2006">
              <mc:Choice xmlns:v="urn:schemas-microsoft-com:vml" Requires="v">
                <p:oleObj spid="_x0000_s3127" name="演示文稿" r:id="rId3" imgW="5401114" imgH="4861615" progId="PowerPoint.Show.8">
                  <p:embed/>
                </p:oleObj>
              </mc:Choice>
              <mc:Fallback>
                <p:oleObj name="演示文稿" r:id="rId3" imgW="5401114" imgH="4861615" progId="PowerPoint.Show.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5998" b="635"/>
                      <a:stretch>
                        <a:fillRect/>
                      </a:stretch>
                    </p:blipFill>
                    <p:spPr bwMode="auto">
                      <a:xfrm>
                        <a:off x="3" y="1"/>
                        <a:ext cx="6829425" cy="5639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传统</a:t>
            </a:r>
            <a:r>
              <a:rPr lang="en-US" altLang="zh-CN"/>
              <a:t>EAI</a:t>
            </a:r>
            <a:r>
              <a:rPr lang="zh-CN" altLang="en-US"/>
              <a:t>的缺陷</a:t>
            </a:r>
          </a:p>
        </p:txBody>
      </p:sp>
      <p:sp>
        <p:nvSpPr>
          <p:cNvPr id="185347" name="Rectangle 3"/>
          <p:cNvSpPr>
            <a:spLocks noGrp="1" noChangeArrowheads="1"/>
          </p:cNvSpPr>
          <p:nvPr>
            <p:ph type="body" idx="1"/>
          </p:nvPr>
        </p:nvSpPr>
        <p:spPr/>
        <p:txBody>
          <a:bodyPr>
            <a:normAutofit fontScale="70000" lnSpcReduction="20000"/>
          </a:bodyPr>
          <a:lstStyle/>
          <a:p>
            <a:pPr>
              <a:lnSpc>
                <a:spcPct val="170000"/>
              </a:lnSpc>
            </a:pPr>
            <a:r>
              <a:rPr lang="en-US" altLang="zh-CN" dirty="0" err="1"/>
              <a:t>传统</a:t>
            </a:r>
            <a:r>
              <a:rPr lang="en-US" altLang="en-US" dirty="0" err="1"/>
              <a:t>EAI的规范和标准都是各个EAI平台厂商私有的</a:t>
            </a:r>
            <a:r>
              <a:rPr lang="en-US" altLang="zh-CN" dirty="0"/>
              <a:t>，</a:t>
            </a:r>
            <a:r>
              <a:rPr lang="zh-CN" altLang="en-US" dirty="0"/>
              <a:t>互操作能力有限。</a:t>
            </a:r>
          </a:p>
          <a:p>
            <a:pPr>
              <a:lnSpc>
                <a:spcPct val="170000"/>
              </a:lnSpc>
            </a:pPr>
            <a:r>
              <a:rPr lang="en-US" altLang="zh-CN" dirty="0" err="1"/>
              <a:t>传统</a:t>
            </a:r>
            <a:r>
              <a:rPr lang="en-US" altLang="zh-CN" dirty="0"/>
              <a:t> EAI</a:t>
            </a:r>
            <a:r>
              <a:rPr lang="zh-CN" altLang="en-US" dirty="0"/>
              <a:t>主要面向企业内部集成，基于</a:t>
            </a:r>
            <a:r>
              <a:rPr lang="en-US" altLang="zh-CN" dirty="0"/>
              <a:t>internet</a:t>
            </a:r>
            <a:r>
              <a:rPr lang="zh-CN" altLang="en-US" dirty="0"/>
              <a:t>的外部集成能力有限。</a:t>
            </a:r>
          </a:p>
          <a:p>
            <a:pPr>
              <a:lnSpc>
                <a:spcPct val="170000"/>
              </a:lnSpc>
            </a:pPr>
            <a:r>
              <a:rPr lang="en-US" altLang="zh-CN" dirty="0" err="1"/>
              <a:t>传统</a:t>
            </a:r>
            <a:r>
              <a:rPr lang="en-US" altLang="zh-CN" dirty="0"/>
              <a:t> EAI</a:t>
            </a:r>
            <a:r>
              <a:rPr lang="zh-CN" altLang="en-US" dirty="0"/>
              <a:t>主要面向集成，集成接口定制性较强，不太强调复用性。</a:t>
            </a:r>
          </a:p>
          <a:p>
            <a:pPr>
              <a:lnSpc>
                <a:spcPct val="170000"/>
              </a:lnSpc>
            </a:pPr>
            <a:r>
              <a:rPr lang="en-US" altLang="zh-CN" dirty="0" err="1"/>
              <a:t>传统</a:t>
            </a:r>
            <a:r>
              <a:rPr lang="en-US" altLang="zh-CN" dirty="0"/>
              <a:t> EAI</a:t>
            </a:r>
            <a:r>
              <a:rPr lang="zh-CN" altLang="en-US" dirty="0"/>
              <a:t>技术主要包括数据集成中间件和消息中间件，对内容集成和流程集成</a:t>
            </a:r>
            <a:r>
              <a:rPr lang="en-US" altLang="zh-CN" dirty="0"/>
              <a:t>(</a:t>
            </a:r>
            <a:r>
              <a:rPr lang="en-US" altLang="en-US" dirty="0"/>
              <a:t>content integration and business processes</a:t>
            </a:r>
            <a:r>
              <a:rPr lang="en-US" altLang="zh-CN" dirty="0"/>
              <a:t>)</a:t>
            </a:r>
            <a:r>
              <a:rPr lang="zh-CN" altLang="en-US" dirty="0"/>
              <a:t>能力较弱。</a:t>
            </a:r>
          </a:p>
          <a:p>
            <a:pPr>
              <a:lnSpc>
                <a:spcPct val="170000"/>
              </a:lnSpc>
            </a:pPr>
            <a:r>
              <a:rPr lang="en-US" altLang="zh-CN" dirty="0" err="1"/>
              <a:t>传统</a:t>
            </a:r>
            <a:r>
              <a:rPr lang="en-US" altLang="zh-CN" dirty="0"/>
              <a:t> EAI</a:t>
            </a:r>
            <a:r>
              <a:rPr lang="zh-CN" altLang="en-US" dirty="0"/>
              <a:t>技术可扩展性和模块性较弱，应对变化的能力相对较弱。</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r>
              <a:rPr lang="zh-CN" altLang="en-US" dirty="0"/>
              <a:t>面向服务的架构</a:t>
            </a:r>
            <a:r>
              <a:rPr lang="en-US" altLang="zh-CN" dirty="0"/>
              <a:t>SOA</a:t>
            </a:r>
            <a:endParaRPr lang="zh-CN" altLang="en-US" dirty="0"/>
          </a:p>
        </p:txBody>
      </p:sp>
      <p:sp>
        <p:nvSpPr>
          <p:cNvPr id="46083" name="Rectangle 3"/>
          <p:cNvSpPr>
            <a:spLocks noGrp="1" noChangeArrowheads="1"/>
          </p:cNvSpPr>
          <p:nvPr>
            <p:ph type="subTitle"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SOA</a:t>
            </a:r>
            <a:r>
              <a:rPr lang="zh-CN" altLang="en-US" dirty="0"/>
              <a:t>产生的背景</a:t>
            </a:r>
          </a:p>
        </p:txBody>
      </p:sp>
      <p:sp>
        <p:nvSpPr>
          <p:cNvPr id="47107" name="Rectangle 3"/>
          <p:cNvSpPr>
            <a:spLocks noGrp="1" noChangeArrowheads="1"/>
          </p:cNvSpPr>
          <p:nvPr>
            <p:ph type="body" idx="1"/>
          </p:nvPr>
        </p:nvSpPr>
        <p:spPr>
          <a:xfrm>
            <a:off x="395291" y="1177314"/>
            <a:ext cx="8353425" cy="4320728"/>
          </a:xfrm>
        </p:spPr>
        <p:txBody>
          <a:bodyPr>
            <a:normAutofit fontScale="92500" lnSpcReduction="20000"/>
          </a:bodyPr>
          <a:lstStyle/>
          <a:p>
            <a:pPr>
              <a:lnSpc>
                <a:spcPct val="160000"/>
              </a:lnSpc>
            </a:pPr>
            <a:r>
              <a:rPr lang="zh-CN" altLang="en-US" sz="2400" dirty="0"/>
              <a:t>目前的软件系统及其开发方法，面临着以下的变化趋势：</a:t>
            </a:r>
          </a:p>
          <a:p>
            <a:pPr lvl="1">
              <a:lnSpc>
                <a:spcPct val="160000"/>
              </a:lnSpc>
            </a:pPr>
            <a:r>
              <a:rPr lang="zh-CN" altLang="en-US" sz="2000" dirty="0">
                <a:solidFill>
                  <a:srgbClr val="FF0000"/>
                </a:solidFill>
                <a:ea typeface="楷体_GB2312" pitchFamily="1" charset="-122"/>
              </a:rPr>
              <a:t>技术让位于业务：</a:t>
            </a:r>
            <a:r>
              <a:rPr lang="zh-CN" altLang="en-US" sz="2000" dirty="0"/>
              <a:t>技术变得越来越次要，对业务需求的理解变得越来越困难；</a:t>
            </a:r>
          </a:p>
          <a:p>
            <a:pPr lvl="1">
              <a:lnSpc>
                <a:spcPct val="160000"/>
              </a:lnSpc>
            </a:pPr>
            <a:r>
              <a:rPr lang="zh-CN" altLang="en-US" sz="2000" dirty="0">
                <a:solidFill>
                  <a:srgbClr val="FF0000"/>
                </a:solidFill>
                <a:ea typeface="楷体_GB2312" pitchFamily="1" charset="-122"/>
              </a:rPr>
              <a:t>封闭向开放转移：</a:t>
            </a:r>
            <a:r>
              <a:rPr lang="zh-CN" altLang="en-US" sz="2000" dirty="0"/>
              <a:t>软件系统的规模越来越大，复杂性越来越高，逐渐从封闭组织内部扩展到企业与企业之间，乃至开放的全球化环境中；</a:t>
            </a:r>
          </a:p>
          <a:p>
            <a:pPr lvl="1">
              <a:lnSpc>
                <a:spcPct val="160000"/>
              </a:lnSpc>
            </a:pPr>
            <a:r>
              <a:rPr lang="zh-CN" altLang="en-US" sz="2000" dirty="0">
                <a:solidFill>
                  <a:srgbClr val="FF0000"/>
                </a:solidFill>
                <a:ea typeface="楷体_GB2312" pitchFamily="1" charset="-122"/>
              </a:rPr>
              <a:t>内部功能让位于协同：</a:t>
            </a:r>
            <a:r>
              <a:rPr lang="zh-CN" altLang="en-US" sz="2000" dirty="0"/>
              <a:t>开发一个封闭的功能非常容易，难的是多组织之间的协同性功能的开发；</a:t>
            </a:r>
          </a:p>
          <a:p>
            <a:pPr lvl="1">
              <a:lnSpc>
                <a:spcPct val="160000"/>
              </a:lnSpc>
            </a:pPr>
            <a:r>
              <a:rPr lang="zh-CN" altLang="en-US" sz="2000" dirty="0">
                <a:solidFill>
                  <a:srgbClr val="FF0000"/>
                </a:solidFill>
                <a:ea typeface="楷体_GB2312" pitchFamily="1" charset="-122"/>
              </a:rPr>
              <a:t>按需应变：</a:t>
            </a:r>
            <a:r>
              <a:rPr lang="zh-CN" altLang="en-US" sz="2000" dirty="0"/>
              <a:t>软件系统越来越要求快速、容易的发生变化。</a:t>
            </a:r>
          </a:p>
          <a:p>
            <a:pPr>
              <a:lnSpc>
                <a:spcPct val="160000"/>
              </a:lnSpc>
            </a:pPr>
            <a:r>
              <a:rPr lang="zh-CN" altLang="en-US" sz="2400" dirty="0"/>
              <a:t>传统的软件开发方法</a:t>
            </a:r>
            <a:r>
              <a:rPr lang="en-US" altLang="zh-CN" sz="2400" dirty="0"/>
              <a:t>/</a:t>
            </a:r>
            <a:r>
              <a:rPr lang="zh-CN" altLang="en-US" sz="2400" dirty="0"/>
              <a:t>技术越来越力不从心，于是</a:t>
            </a:r>
            <a:r>
              <a:rPr lang="en-US" altLang="zh-CN" sz="2400" dirty="0"/>
              <a:t>SOA</a:t>
            </a:r>
            <a:r>
              <a:rPr lang="zh-CN" altLang="en-US" sz="2400" dirty="0"/>
              <a:t>粉墨登场。</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t>(1) Internet</a:t>
            </a:r>
            <a:r>
              <a:rPr lang="zh-CN" altLang="en-US"/>
              <a:t>环境下的企业交互</a:t>
            </a:r>
          </a:p>
        </p:txBody>
      </p:sp>
      <p:sp>
        <p:nvSpPr>
          <p:cNvPr id="48131" name="Rectangle 3"/>
          <p:cNvSpPr>
            <a:spLocks noGrp="1" noChangeArrowheads="1"/>
          </p:cNvSpPr>
          <p:nvPr>
            <p:ph type="body" idx="1"/>
          </p:nvPr>
        </p:nvSpPr>
        <p:spPr/>
        <p:txBody>
          <a:bodyPr>
            <a:normAutofit fontScale="62500" lnSpcReduction="20000"/>
          </a:bodyPr>
          <a:lstStyle/>
          <a:p>
            <a:pPr>
              <a:lnSpc>
                <a:spcPct val="170000"/>
              </a:lnSpc>
            </a:pPr>
            <a:r>
              <a:rPr lang="zh-CN" altLang="en-US" dirty="0"/>
              <a:t>现代企业已经不再是封闭的企业，市场分工的日益专业化使得</a:t>
            </a:r>
            <a:r>
              <a:rPr lang="zh-CN" altLang="en-US" dirty="0">
                <a:solidFill>
                  <a:srgbClr val="FF0000"/>
                </a:solidFill>
                <a:ea typeface="楷体_GB2312" pitchFamily="1" charset="-122"/>
              </a:rPr>
              <a:t>企业之间可能存在大量频繁的交互行为</a:t>
            </a:r>
            <a:r>
              <a:rPr lang="zh-CN" altLang="en-US" dirty="0"/>
              <a:t>，以发挥各自的竞争优势：</a:t>
            </a:r>
          </a:p>
          <a:p>
            <a:pPr lvl="1">
              <a:lnSpc>
                <a:spcPct val="170000"/>
              </a:lnSpc>
            </a:pPr>
            <a:r>
              <a:rPr lang="zh-CN" altLang="en-US" dirty="0"/>
              <a:t>供应链：供应商</a:t>
            </a:r>
            <a:r>
              <a:rPr lang="en-US" altLang="zh-CN" dirty="0"/>
              <a:t>-</a:t>
            </a:r>
            <a:r>
              <a:rPr lang="zh-CN" altLang="en-US" dirty="0"/>
              <a:t>制造商；</a:t>
            </a:r>
          </a:p>
          <a:p>
            <a:pPr lvl="1">
              <a:lnSpc>
                <a:spcPct val="170000"/>
              </a:lnSpc>
            </a:pPr>
            <a:r>
              <a:rPr lang="zh-CN" altLang="en-US" dirty="0"/>
              <a:t>客户关系管理：制造商</a:t>
            </a:r>
            <a:r>
              <a:rPr lang="en-US" altLang="zh-CN" dirty="0"/>
              <a:t>-</a:t>
            </a:r>
            <a:r>
              <a:rPr lang="zh-CN" altLang="en-US" dirty="0"/>
              <a:t>物流商</a:t>
            </a:r>
            <a:r>
              <a:rPr lang="en-US" altLang="zh-CN" dirty="0"/>
              <a:t>-</a:t>
            </a:r>
            <a:r>
              <a:rPr lang="zh-CN" altLang="en-US" dirty="0"/>
              <a:t>客户</a:t>
            </a:r>
          </a:p>
          <a:p>
            <a:pPr lvl="1">
              <a:lnSpc>
                <a:spcPct val="170000"/>
              </a:lnSpc>
            </a:pPr>
            <a:r>
              <a:rPr lang="zh-CN" altLang="en-US" dirty="0"/>
              <a:t>服务：顾客、中介、服务提供者</a:t>
            </a:r>
          </a:p>
          <a:p>
            <a:pPr>
              <a:lnSpc>
                <a:spcPct val="170000"/>
              </a:lnSpc>
            </a:pPr>
            <a:r>
              <a:rPr lang="zh-CN" altLang="en-US" dirty="0"/>
              <a:t>这种业务上的交互体现为</a:t>
            </a:r>
            <a:r>
              <a:rPr lang="zh-CN" altLang="en-US" dirty="0">
                <a:solidFill>
                  <a:srgbClr val="FF0000"/>
                </a:solidFill>
                <a:ea typeface="楷体_GB2312" pitchFamily="1" charset="-122"/>
              </a:rPr>
              <a:t>企业业务流程的交互</a:t>
            </a:r>
            <a:r>
              <a:rPr lang="en-US" altLang="zh-CN" dirty="0">
                <a:solidFill>
                  <a:srgbClr val="FF0000"/>
                </a:solidFill>
                <a:ea typeface="楷体_GB2312" pitchFamily="1" charset="-122"/>
              </a:rPr>
              <a:t>/</a:t>
            </a:r>
            <a:r>
              <a:rPr lang="zh-CN" altLang="en-US" dirty="0">
                <a:solidFill>
                  <a:srgbClr val="FF0000"/>
                </a:solidFill>
                <a:ea typeface="楷体_GB2312" pitchFamily="1" charset="-122"/>
              </a:rPr>
              <a:t>互操作</a:t>
            </a:r>
            <a:r>
              <a:rPr lang="zh-CN" altLang="en-US" dirty="0"/>
              <a:t>，同时一定需要企业信息系统的支持，因此体现为</a:t>
            </a:r>
            <a:r>
              <a:rPr lang="zh-CN" altLang="en-US" dirty="0">
                <a:solidFill>
                  <a:srgbClr val="FF0000"/>
                </a:solidFill>
                <a:ea typeface="楷体_GB2312" pitchFamily="1" charset="-122"/>
              </a:rPr>
              <a:t>软件系统之间的集成与互操作</a:t>
            </a:r>
            <a:r>
              <a:rPr lang="zh-CN" altLang="en-US" dirty="0"/>
              <a:t>。</a:t>
            </a:r>
          </a:p>
          <a:p>
            <a:pPr lvl="1">
              <a:lnSpc>
                <a:spcPct val="170000"/>
              </a:lnSpc>
            </a:pPr>
            <a:r>
              <a:rPr lang="zh-CN" altLang="en-US" b="1" dirty="0">
                <a:solidFill>
                  <a:srgbClr val="FF0000"/>
                </a:solidFill>
              </a:rPr>
              <a:t>互操作</a:t>
            </a:r>
            <a:r>
              <a:rPr lang="en-US" altLang="zh-CN" b="1" dirty="0">
                <a:solidFill>
                  <a:srgbClr val="FF0000"/>
                </a:solidFill>
              </a:rPr>
              <a:t>(Interoperability)</a:t>
            </a:r>
            <a:r>
              <a:rPr lang="zh-CN" altLang="en-US" dirty="0"/>
              <a:t>：能够在异构的、分布式的系统之间交换和使用信息的能力；</a:t>
            </a:r>
          </a:p>
          <a:p>
            <a:pPr lvl="1">
              <a:lnSpc>
                <a:spcPct val="170000"/>
              </a:lnSpc>
            </a:pPr>
            <a:r>
              <a:rPr lang="zh-CN" altLang="en-US" dirty="0"/>
              <a:t>不仅是不同企业之间，甚至一个企业内部的各个部门之间都有可能存在大量的交互。</a:t>
            </a:r>
          </a:p>
          <a:p>
            <a:pPr>
              <a:lnSpc>
                <a:spcPct val="170000"/>
              </a:lnSpc>
            </a:pP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dirty="0"/>
              <a:t>企业间应用系统之间频繁的业务交互</a:t>
            </a:r>
          </a:p>
        </p:txBody>
      </p:sp>
      <p:sp>
        <p:nvSpPr>
          <p:cNvPr id="184323" name="Rectangle 3"/>
          <p:cNvSpPr>
            <a:spLocks noChangeArrowheads="1"/>
          </p:cNvSpPr>
          <p:nvPr/>
        </p:nvSpPr>
        <p:spPr bwMode="auto">
          <a:xfrm>
            <a:off x="2" y="1617148"/>
            <a:ext cx="184731" cy="369332"/>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4" name="Object 4"/>
          <p:cNvGraphicFramePr>
            <a:graphicFrameLocks noChangeAspect="1"/>
          </p:cNvGraphicFramePr>
          <p:nvPr/>
        </p:nvGraphicFramePr>
        <p:xfrm>
          <a:off x="251523" y="1237321"/>
          <a:ext cx="8641655" cy="3880115"/>
        </p:xfrm>
        <a:graphic>
          <a:graphicData uri="http://schemas.openxmlformats.org/presentationml/2006/ole">
            <mc:AlternateContent xmlns:mc="http://schemas.openxmlformats.org/markup-compatibility/2006">
              <mc:Choice xmlns:v="urn:schemas-microsoft-com:vml" Requires="v">
                <p:oleObj spid="_x0000_s4151" r:id="rId3" imgW="4572139" imgH="3429123" progId="PowerPoint.Show.8">
                  <p:embed/>
                </p:oleObj>
              </mc:Choice>
              <mc:Fallback>
                <p:oleObj r:id="rId3" imgW="4572139" imgH="3429123" progId="PowerPoint.Show.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t="23885" b="6287"/>
                      <a:stretch>
                        <a:fillRect/>
                      </a:stretch>
                    </p:blipFill>
                    <p:spPr bwMode="auto">
                      <a:xfrm>
                        <a:off x="251523" y="1237321"/>
                        <a:ext cx="8641655" cy="3880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a:t>(2) </a:t>
            </a:r>
            <a:r>
              <a:rPr lang="zh-CN" altLang="en-US"/>
              <a:t>异构系统的集成与互操作</a:t>
            </a:r>
          </a:p>
        </p:txBody>
      </p:sp>
      <p:grpSp>
        <p:nvGrpSpPr>
          <p:cNvPr id="2" name="Group 3"/>
          <p:cNvGrpSpPr>
            <a:grpSpLocks/>
          </p:cNvGrpSpPr>
          <p:nvPr/>
        </p:nvGrpSpPr>
        <p:grpSpPr bwMode="auto">
          <a:xfrm>
            <a:off x="5045569" y="1860085"/>
            <a:ext cx="3701233" cy="1976420"/>
            <a:chOff x="0" y="0"/>
            <a:chExt cx="3120" cy="2064"/>
          </a:xfrm>
        </p:grpSpPr>
        <p:grpSp>
          <p:nvGrpSpPr>
            <p:cNvPr id="3" name="Group 4"/>
            <p:cNvGrpSpPr>
              <a:grpSpLocks noChangeAspect="1"/>
            </p:cNvGrpSpPr>
            <p:nvPr/>
          </p:nvGrpSpPr>
          <p:grpSpPr bwMode="auto">
            <a:xfrm>
              <a:off x="240" y="0"/>
              <a:ext cx="2880" cy="2064"/>
              <a:chOff x="0" y="0"/>
              <a:chExt cx="2278" cy="1171"/>
            </a:xfrm>
          </p:grpSpPr>
          <p:pic>
            <p:nvPicPr>
              <p:cNvPr id="49157" name="Picture 5" descr="internet cloud smaller"/>
              <p:cNvPicPr>
                <a:picLocks noChangeAspect="1" noChangeArrowheads="1"/>
              </p:cNvPicPr>
              <p:nvPr/>
            </p:nvPicPr>
            <p:blipFill>
              <a:blip r:embed="rId2" cstate="print"/>
              <a:srcRect t="19904"/>
              <a:stretch>
                <a:fillRect/>
              </a:stretch>
            </p:blipFill>
            <p:spPr bwMode="auto">
              <a:xfrm>
                <a:off x="0" y="0"/>
                <a:ext cx="2278" cy="1171"/>
              </a:xfrm>
              <a:prstGeom prst="rect">
                <a:avLst/>
              </a:prstGeom>
              <a:noFill/>
              <a:ln w="9525">
                <a:noFill/>
                <a:miter lim="800000"/>
                <a:headEnd/>
                <a:tailEnd/>
              </a:ln>
            </p:spPr>
          </p:pic>
          <p:pic>
            <p:nvPicPr>
              <p:cNvPr id="49158" name="Picture 6"/>
              <p:cNvPicPr>
                <a:picLocks noChangeAspect="1" noChangeArrowheads="1"/>
              </p:cNvPicPr>
              <p:nvPr/>
            </p:nvPicPr>
            <p:blipFill>
              <a:blip r:embed="rId3" cstate="print"/>
              <a:srcRect t="20535" b="11905"/>
              <a:stretch>
                <a:fillRect/>
              </a:stretch>
            </p:blipFill>
            <p:spPr bwMode="auto">
              <a:xfrm>
                <a:off x="420" y="456"/>
                <a:ext cx="1084" cy="227"/>
              </a:xfrm>
              <a:prstGeom prst="rect">
                <a:avLst/>
              </a:prstGeom>
              <a:noFill/>
              <a:ln w="9525">
                <a:noFill/>
                <a:miter lim="800000"/>
                <a:headEnd/>
                <a:tailEnd/>
              </a:ln>
              <a:effectLst/>
            </p:spPr>
          </p:pic>
        </p:grpSp>
        <p:sp>
          <p:nvSpPr>
            <p:cNvPr id="49159" name="Oval 7"/>
            <p:cNvSpPr>
              <a:spLocks noChangeArrowheads="1"/>
            </p:cNvSpPr>
            <p:nvPr/>
          </p:nvSpPr>
          <p:spPr bwMode="auto">
            <a:xfrm>
              <a:off x="0" y="384"/>
              <a:ext cx="528" cy="528"/>
            </a:xfrm>
            <a:prstGeom prst="ellipse">
              <a:avLst/>
            </a:prstGeom>
            <a:gradFill rotWithShape="0">
              <a:gsLst>
                <a:gs pos="0">
                  <a:srgbClr val="008000"/>
                </a:gs>
                <a:gs pos="100000">
                  <a:srgbClr val="008000">
                    <a:gamma/>
                    <a:shade val="46275"/>
                    <a:invGamma/>
                  </a:srgbClr>
                </a:gs>
              </a:gsLst>
              <a:path path="rect">
                <a:fillToRect r="100000" b="100000"/>
              </a:path>
            </a:gradFill>
            <a:ln w="9525">
              <a:noFill/>
              <a:round/>
              <a:headEnd/>
              <a:tailEnd/>
            </a:ln>
            <a:effectLst>
              <a:prstShdw prst="shdw17" dist="17961" dir="2700000">
                <a:srgbClr val="008000">
                  <a:gamma/>
                  <a:shade val="60000"/>
                  <a:invGamma/>
                </a:srgbClr>
              </a:prstShdw>
            </a:effectLst>
          </p:spPr>
          <p:txBody>
            <a:bodyPr wrap="none" anchor="ctr"/>
            <a:lstStyle/>
            <a:p>
              <a:pPr algn="ctr"/>
              <a:r>
                <a:rPr lang="en-US" altLang="zh-CN" sz="2400" b="1">
                  <a:latin typeface="Times New Roman" pitchFamily="18" charset="0"/>
                </a:rPr>
                <a:t>EJB</a:t>
              </a:r>
            </a:p>
          </p:txBody>
        </p:sp>
        <p:sp>
          <p:nvSpPr>
            <p:cNvPr id="49160" name="Oval 8"/>
            <p:cNvSpPr>
              <a:spLocks noChangeArrowheads="1"/>
            </p:cNvSpPr>
            <p:nvPr/>
          </p:nvSpPr>
          <p:spPr bwMode="auto">
            <a:xfrm>
              <a:off x="1440" y="0"/>
              <a:ext cx="576" cy="576"/>
            </a:xfrm>
            <a:prstGeom prst="ellipse">
              <a:avLst/>
            </a:prstGeom>
            <a:gradFill rotWithShape="0">
              <a:gsLst>
                <a:gs pos="0">
                  <a:schemeClr val="folHlink"/>
                </a:gs>
                <a:gs pos="100000">
                  <a:schemeClr val="folHlink">
                    <a:gamma/>
                    <a:shade val="46275"/>
                    <a:invGamma/>
                  </a:schemeClr>
                </a:gs>
              </a:gsLst>
              <a:path path="rect">
                <a:fillToRect r="100000" b="100000"/>
              </a:path>
            </a:gradFill>
            <a:ln w="9525">
              <a:noFill/>
              <a:round/>
              <a:headEnd/>
              <a:tailEnd/>
            </a:ln>
            <a:effectLst>
              <a:prstShdw prst="shdw17" dist="17961" dir="2700000">
                <a:schemeClr val="folHlink">
                  <a:gamma/>
                  <a:shade val="60000"/>
                  <a:invGamma/>
                </a:schemeClr>
              </a:prstShdw>
            </a:effectLst>
          </p:spPr>
          <p:txBody>
            <a:bodyPr wrap="none" anchor="ctr"/>
            <a:lstStyle/>
            <a:p>
              <a:pPr algn="ctr"/>
              <a:r>
                <a:rPr lang="en-US" altLang="zh-CN" sz="2000" b="1">
                  <a:latin typeface="Times New Roman" pitchFamily="18" charset="0"/>
                </a:rPr>
                <a:t>CORBA</a:t>
              </a:r>
            </a:p>
          </p:txBody>
        </p:sp>
        <p:sp>
          <p:nvSpPr>
            <p:cNvPr id="49161" name="Oval 9"/>
            <p:cNvSpPr>
              <a:spLocks noChangeArrowheads="1"/>
            </p:cNvSpPr>
            <p:nvPr/>
          </p:nvSpPr>
          <p:spPr bwMode="auto">
            <a:xfrm>
              <a:off x="288" y="1008"/>
              <a:ext cx="576" cy="576"/>
            </a:xfrm>
            <a:prstGeom prst="ellipse">
              <a:avLst/>
            </a:prstGeom>
            <a:gradFill rotWithShape="0">
              <a:gsLst>
                <a:gs pos="0">
                  <a:srgbClr val="FF66FF"/>
                </a:gs>
                <a:gs pos="100000">
                  <a:srgbClr val="FF66FF">
                    <a:gamma/>
                    <a:shade val="46275"/>
                    <a:invGamma/>
                  </a:srgbClr>
                </a:gs>
              </a:gsLst>
              <a:path path="rect">
                <a:fillToRect r="100000" b="100000"/>
              </a:path>
            </a:gradFill>
            <a:ln w="9525">
              <a:noFill/>
              <a:round/>
              <a:headEnd/>
              <a:tailEnd/>
            </a:ln>
            <a:effectLst>
              <a:prstShdw prst="shdw17" dist="17961" dir="2700000">
                <a:srgbClr val="FF66FF">
                  <a:gamma/>
                  <a:shade val="60000"/>
                  <a:invGamma/>
                </a:srgbClr>
              </a:prstShdw>
            </a:effectLst>
          </p:spPr>
          <p:txBody>
            <a:bodyPr wrap="none" anchor="ctr"/>
            <a:lstStyle/>
            <a:p>
              <a:pPr algn="ctr"/>
              <a:r>
                <a:rPr lang="en-US" altLang="zh-CN" sz="2400" b="1">
                  <a:latin typeface="Times New Roman" pitchFamily="18" charset="0"/>
                </a:rPr>
                <a:t>COM</a:t>
              </a:r>
            </a:p>
          </p:txBody>
        </p:sp>
        <p:sp>
          <p:nvSpPr>
            <p:cNvPr id="49162" name="Line 10"/>
            <p:cNvSpPr>
              <a:spLocks noChangeShapeType="1"/>
            </p:cNvSpPr>
            <p:nvPr/>
          </p:nvSpPr>
          <p:spPr bwMode="auto">
            <a:xfrm flipH="1">
              <a:off x="480" y="384"/>
              <a:ext cx="912" cy="240"/>
            </a:xfrm>
            <a:prstGeom prst="line">
              <a:avLst/>
            </a:prstGeom>
            <a:noFill/>
            <a:ln w="57150">
              <a:solidFill>
                <a:schemeClr val="bg2"/>
              </a:solidFill>
              <a:round/>
              <a:headEnd/>
              <a:tailEnd type="triangle" w="med" len="med"/>
            </a:ln>
            <a:effectLst/>
          </p:spPr>
          <p:txBody>
            <a:bodyPr wrap="none"/>
            <a:lstStyle/>
            <a:p>
              <a:endParaRPr lang="zh-CN" altLang="en-US"/>
            </a:p>
          </p:txBody>
        </p:sp>
        <p:sp>
          <p:nvSpPr>
            <p:cNvPr id="49163" name="Line 11"/>
            <p:cNvSpPr>
              <a:spLocks noChangeShapeType="1"/>
            </p:cNvSpPr>
            <p:nvPr/>
          </p:nvSpPr>
          <p:spPr bwMode="auto">
            <a:xfrm flipH="1">
              <a:off x="864" y="432"/>
              <a:ext cx="576" cy="720"/>
            </a:xfrm>
            <a:prstGeom prst="line">
              <a:avLst/>
            </a:prstGeom>
            <a:noFill/>
            <a:ln w="57150">
              <a:solidFill>
                <a:schemeClr val="bg2"/>
              </a:solidFill>
              <a:round/>
              <a:headEnd/>
              <a:tailEnd type="triangle" w="med" len="med"/>
            </a:ln>
            <a:effectLst/>
          </p:spPr>
          <p:txBody>
            <a:bodyPr wrap="none"/>
            <a:lstStyle/>
            <a:p>
              <a:endParaRPr lang="zh-CN" altLang="en-US"/>
            </a:p>
          </p:txBody>
        </p:sp>
        <p:sp>
          <p:nvSpPr>
            <p:cNvPr id="49164" name="Oval 12"/>
            <p:cNvSpPr>
              <a:spLocks noChangeArrowheads="1"/>
            </p:cNvSpPr>
            <p:nvPr/>
          </p:nvSpPr>
          <p:spPr bwMode="auto">
            <a:xfrm>
              <a:off x="2400" y="1488"/>
              <a:ext cx="576" cy="576"/>
            </a:xfrm>
            <a:prstGeom prst="ellipse">
              <a:avLst/>
            </a:prstGeom>
            <a:gradFill rotWithShape="0">
              <a:gsLst>
                <a:gs pos="0">
                  <a:schemeClr val="folHlink"/>
                </a:gs>
                <a:gs pos="100000">
                  <a:schemeClr val="folHlink">
                    <a:gamma/>
                    <a:shade val="46275"/>
                    <a:invGamma/>
                  </a:schemeClr>
                </a:gs>
              </a:gsLst>
              <a:path path="rect">
                <a:fillToRect r="100000" b="100000"/>
              </a:path>
            </a:gradFill>
            <a:ln w="9525">
              <a:noFill/>
              <a:round/>
              <a:headEnd/>
              <a:tailEnd/>
            </a:ln>
            <a:effectLst>
              <a:prstShdw prst="shdw17" dist="17961" dir="2700000">
                <a:schemeClr val="folHlink">
                  <a:gamma/>
                  <a:shade val="60000"/>
                  <a:invGamma/>
                </a:schemeClr>
              </a:prstShdw>
            </a:effectLst>
          </p:spPr>
          <p:txBody>
            <a:bodyPr wrap="none" anchor="ctr"/>
            <a:lstStyle/>
            <a:p>
              <a:pPr algn="ctr"/>
              <a:r>
                <a:rPr lang="en-US" altLang="zh-CN" sz="2000" b="1" dirty="0">
                  <a:latin typeface="Times New Roman" pitchFamily="18" charset="0"/>
                </a:rPr>
                <a:t>CORBA</a:t>
              </a:r>
            </a:p>
          </p:txBody>
        </p:sp>
        <p:sp>
          <p:nvSpPr>
            <p:cNvPr id="49165" name="Line 13"/>
            <p:cNvSpPr>
              <a:spLocks noChangeShapeType="1"/>
            </p:cNvSpPr>
            <p:nvPr/>
          </p:nvSpPr>
          <p:spPr bwMode="auto">
            <a:xfrm>
              <a:off x="1872" y="528"/>
              <a:ext cx="624" cy="960"/>
            </a:xfrm>
            <a:prstGeom prst="line">
              <a:avLst/>
            </a:prstGeom>
            <a:noFill/>
            <a:ln w="57150">
              <a:solidFill>
                <a:schemeClr val="bg2"/>
              </a:solidFill>
              <a:round/>
              <a:headEnd/>
              <a:tailEnd type="triangle" w="med" len="med"/>
            </a:ln>
            <a:effectLst/>
          </p:spPr>
          <p:txBody>
            <a:bodyPr wrap="none"/>
            <a:lstStyle/>
            <a:p>
              <a:endParaRPr lang="zh-CN" altLang="en-US"/>
            </a:p>
          </p:txBody>
        </p:sp>
        <p:sp>
          <p:nvSpPr>
            <p:cNvPr id="49166" name="Line 14"/>
            <p:cNvSpPr>
              <a:spLocks noChangeShapeType="1"/>
            </p:cNvSpPr>
            <p:nvPr/>
          </p:nvSpPr>
          <p:spPr bwMode="auto">
            <a:xfrm>
              <a:off x="2016" y="720"/>
              <a:ext cx="288" cy="240"/>
            </a:xfrm>
            <a:prstGeom prst="line">
              <a:avLst/>
            </a:prstGeom>
            <a:noFill/>
            <a:ln w="101600">
              <a:solidFill>
                <a:srgbClr val="FF3300"/>
              </a:solidFill>
              <a:round/>
              <a:headEnd/>
              <a:tailEnd/>
            </a:ln>
            <a:effectLst/>
          </p:spPr>
          <p:txBody>
            <a:bodyPr wrap="none"/>
            <a:lstStyle/>
            <a:p>
              <a:endParaRPr lang="zh-CN" altLang="en-US"/>
            </a:p>
          </p:txBody>
        </p:sp>
        <p:sp>
          <p:nvSpPr>
            <p:cNvPr id="49167" name="Line 15"/>
            <p:cNvSpPr>
              <a:spLocks noChangeShapeType="1"/>
            </p:cNvSpPr>
            <p:nvPr/>
          </p:nvSpPr>
          <p:spPr bwMode="auto">
            <a:xfrm flipH="1">
              <a:off x="2064" y="672"/>
              <a:ext cx="192" cy="288"/>
            </a:xfrm>
            <a:prstGeom prst="line">
              <a:avLst/>
            </a:prstGeom>
            <a:noFill/>
            <a:ln w="101600">
              <a:solidFill>
                <a:srgbClr val="FF3300"/>
              </a:solidFill>
              <a:round/>
              <a:headEnd/>
              <a:tailEnd/>
            </a:ln>
            <a:effectLst/>
          </p:spPr>
          <p:txBody>
            <a:bodyPr wrap="none"/>
            <a:lstStyle/>
            <a:p>
              <a:endParaRPr lang="zh-CN" altLang="en-US"/>
            </a:p>
          </p:txBody>
        </p:sp>
        <p:sp>
          <p:nvSpPr>
            <p:cNvPr id="49168" name="Line 16"/>
            <p:cNvSpPr>
              <a:spLocks noChangeShapeType="1"/>
            </p:cNvSpPr>
            <p:nvPr/>
          </p:nvSpPr>
          <p:spPr bwMode="auto">
            <a:xfrm>
              <a:off x="1056" y="432"/>
              <a:ext cx="288" cy="240"/>
            </a:xfrm>
            <a:prstGeom prst="line">
              <a:avLst/>
            </a:prstGeom>
            <a:noFill/>
            <a:ln w="101600">
              <a:solidFill>
                <a:srgbClr val="FF3300"/>
              </a:solidFill>
              <a:round/>
              <a:headEnd/>
              <a:tailEnd/>
            </a:ln>
            <a:effectLst/>
          </p:spPr>
          <p:txBody>
            <a:bodyPr wrap="none"/>
            <a:lstStyle/>
            <a:p>
              <a:endParaRPr lang="zh-CN" altLang="en-US"/>
            </a:p>
          </p:txBody>
        </p:sp>
        <p:sp>
          <p:nvSpPr>
            <p:cNvPr id="49169" name="Line 17"/>
            <p:cNvSpPr>
              <a:spLocks noChangeShapeType="1"/>
            </p:cNvSpPr>
            <p:nvPr/>
          </p:nvSpPr>
          <p:spPr bwMode="auto">
            <a:xfrm flipH="1">
              <a:off x="1104" y="384"/>
              <a:ext cx="192" cy="288"/>
            </a:xfrm>
            <a:prstGeom prst="line">
              <a:avLst/>
            </a:prstGeom>
            <a:noFill/>
            <a:ln w="101600">
              <a:solidFill>
                <a:srgbClr val="FF3300"/>
              </a:solidFill>
              <a:round/>
              <a:headEnd/>
              <a:tailEnd/>
            </a:ln>
            <a:effectLst/>
          </p:spPr>
          <p:txBody>
            <a:bodyPr wrap="none"/>
            <a:lstStyle/>
            <a:p>
              <a:endParaRPr lang="zh-CN" altLang="en-US"/>
            </a:p>
          </p:txBody>
        </p:sp>
      </p:grpSp>
      <p:sp>
        <p:nvSpPr>
          <p:cNvPr id="49170" name="Rectangle 18"/>
          <p:cNvSpPr>
            <a:spLocks noGrp="1" noChangeArrowheads="1"/>
          </p:cNvSpPr>
          <p:nvPr>
            <p:ph type="body" idx="1"/>
          </p:nvPr>
        </p:nvSpPr>
        <p:spPr>
          <a:xfrm>
            <a:off x="457200" y="1117308"/>
            <a:ext cx="4414998" cy="3987829"/>
          </a:xfrm>
        </p:spPr>
        <p:txBody>
          <a:bodyPr>
            <a:normAutofit fontScale="62500" lnSpcReduction="20000"/>
          </a:bodyPr>
          <a:lstStyle/>
          <a:p>
            <a:pPr>
              <a:lnSpc>
                <a:spcPct val="170000"/>
              </a:lnSpc>
            </a:pPr>
            <a:r>
              <a:rPr lang="zh-CN" altLang="en-US" sz="2600" dirty="0"/>
              <a:t>不同企业甚至是同一企业的不同部门所应用的软件系统可能是</a:t>
            </a:r>
            <a:r>
              <a:rPr lang="zh-CN" altLang="en-US" sz="2600" dirty="0">
                <a:solidFill>
                  <a:srgbClr val="FF0000"/>
                </a:solidFill>
                <a:ea typeface="楷体_GB2312" pitchFamily="1" charset="-122"/>
              </a:rPr>
              <a:t>异构的</a:t>
            </a:r>
            <a:r>
              <a:rPr lang="zh-CN" altLang="en-US" sz="2600" dirty="0"/>
              <a:t>：</a:t>
            </a:r>
          </a:p>
          <a:p>
            <a:pPr lvl="1">
              <a:lnSpc>
                <a:spcPct val="170000"/>
              </a:lnSpc>
            </a:pPr>
            <a:r>
              <a:rPr lang="zh-CN" altLang="en-US" sz="2000" dirty="0">
                <a:solidFill>
                  <a:srgbClr val="FF0000"/>
                </a:solidFill>
                <a:ea typeface="楷体_GB2312" pitchFamily="1" charset="-122"/>
              </a:rPr>
              <a:t>技术平台（编程语言）不同</a:t>
            </a:r>
            <a:r>
              <a:rPr lang="zh-CN" altLang="en-US" sz="2000" dirty="0"/>
              <a:t>：J2EE-based、.Net-based</a:t>
            </a:r>
          </a:p>
          <a:p>
            <a:pPr lvl="1">
              <a:lnSpc>
                <a:spcPct val="170000"/>
              </a:lnSpc>
            </a:pPr>
            <a:r>
              <a:rPr lang="en-US" altLang="zh-CN" sz="2000" dirty="0" err="1">
                <a:solidFill>
                  <a:srgbClr val="FF0000"/>
                </a:solidFill>
                <a:ea typeface="楷体_GB2312" pitchFamily="1" charset="-122"/>
              </a:rPr>
              <a:t>操作</a:t>
            </a:r>
            <a:r>
              <a:rPr lang="zh-CN" altLang="en-US" sz="2000" dirty="0">
                <a:solidFill>
                  <a:srgbClr val="FF0000"/>
                </a:solidFill>
                <a:ea typeface="楷体_GB2312" pitchFamily="1" charset="-122"/>
              </a:rPr>
              <a:t>系统</a:t>
            </a:r>
            <a:r>
              <a:rPr lang="en-US" sz="2000" dirty="0" err="1">
                <a:solidFill>
                  <a:srgbClr val="FF0000"/>
                </a:solidFill>
                <a:ea typeface="楷体_GB2312" pitchFamily="1" charset="-122"/>
              </a:rPr>
              <a:t>不同</a:t>
            </a:r>
            <a:r>
              <a:rPr lang="en-US" sz="2000" dirty="0" err="1"/>
              <a:t>：</a:t>
            </a:r>
            <a:r>
              <a:rPr lang="en-US" altLang="zh-CN" sz="2000" dirty="0" err="1"/>
              <a:t>Linux</a:t>
            </a:r>
            <a:r>
              <a:rPr lang="zh-CN" altLang="en-US" sz="2000" dirty="0"/>
              <a:t>、</a:t>
            </a:r>
            <a:r>
              <a:rPr lang="en-US" altLang="zh-CN" sz="2000" dirty="0"/>
              <a:t>AIX</a:t>
            </a:r>
            <a:r>
              <a:rPr lang="zh-CN" altLang="en-US" sz="2000" dirty="0"/>
              <a:t>、</a:t>
            </a:r>
            <a:r>
              <a:rPr lang="en-US" altLang="zh-CN" sz="2000" dirty="0"/>
              <a:t>Windows</a:t>
            </a:r>
          </a:p>
          <a:p>
            <a:pPr lvl="1">
              <a:lnSpc>
                <a:spcPct val="170000"/>
              </a:lnSpc>
            </a:pPr>
            <a:r>
              <a:rPr lang="zh-CN" altLang="en-US" sz="2000" dirty="0">
                <a:solidFill>
                  <a:srgbClr val="FF0000"/>
                </a:solidFill>
                <a:ea typeface="楷体_GB2312" pitchFamily="1" charset="-122"/>
              </a:rPr>
              <a:t>数据库不同</a:t>
            </a:r>
            <a:r>
              <a:rPr lang="zh-CN" altLang="en-US" sz="2000" dirty="0">
                <a:solidFill>
                  <a:schemeClr val="tx1"/>
                </a:solidFill>
                <a:ea typeface="楷体_GB2312" pitchFamily="1" charset="-122"/>
              </a:rPr>
              <a:t>：</a:t>
            </a:r>
            <a:r>
              <a:rPr lang="en-US" altLang="zh-CN" sz="2000" dirty="0" err="1">
                <a:solidFill>
                  <a:schemeClr val="tx1"/>
                </a:solidFill>
                <a:ea typeface="楷体_GB2312" pitchFamily="1" charset="-122"/>
              </a:rPr>
              <a:t>MySQL</a:t>
            </a:r>
            <a:r>
              <a:rPr lang="zh-CN" altLang="en-US" sz="2000" dirty="0">
                <a:solidFill>
                  <a:schemeClr val="tx1"/>
                </a:solidFill>
                <a:ea typeface="楷体_GB2312" pitchFamily="1" charset="-122"/>
              </a:rPr>
              <a:t>、</a:t>
            </a:r>
            <a:r>
              <a:rPr lang="en-US" altLang="zh-CN" sz="2000" dirty="0">
                <a:solidFill>
                  <a:schemeClr val="tx1"/>
                </a:solidFill>
                <a:ea typeface="楷体_GB2312" pitchFamily="1" charset="-122"/>
              </a:rPr>
              <a:t>MSSQL</a:t>
            </a:r>
            <a:r>
              <a:rPr lang="zh-CN" altLang="en-US" sz="2000" dirty="0">
                <a:solidFill>
                  <a:schemeClr val="tx1"/>
                </a:solidFill>
                <a:ea typeface="楷体_GB2312" pitchFamily="1" charset="-122"/>
              </a:rPr>
              <a:t>、</a:t>
            </a:r>
            <a:r>
              <a:rPr lang="en-US" altLang="zh-CN" sz="2000" dirty="0">
                <a:solidFill>
                  <a:schemeClr val="tx1"/>
                </a:solidFill>
                <a:ea typeface="楷体_GB2312" pitchFamily="1" charset="-122"/>
              </a:rPr>
              <a:t>Oracle</a:t>
            </a:r>
          </a:p>
          <a:p>
            <a:pPr lvl="1">
              <a:lnSpc>
                <a:spcPct val="170000"/>
              </a:lnSpc>
            </a:pPr>
            <a:r>
              <a:rPr lang="zh-CN" altLang="en-US" sz="2000" dirty="0">
                <a:solidFill>
                  <a:srgbClr val="FF0000"/>
                </a:solidFill>
                <a:ea typeface="楷体_GB2312" pitchFamily="1" charset="-122"/>
              </a:rPr>
              <a:t>数据格式不同</a:t>
            </a:r>
            <a:r>
              <a:rPr lang="zh-CN" altLang="en-US" sz="2000" dirty="0"/>
              <a:t>：同样的“订单”对象，不同的属性集合</a:t>
            </a:r>
          </a:p>
          <a:p>
            <a:pPr lvl="1">
              <a:lnSpc>
                <a:spcPct val="170000"/>
              </a:lnSpc>
            </a:pPr>
            <a:r>
              <a:rPr lang="zh-CN" altLang="en-US" sz="2000" dirty="0"/>
              <a:t>…</a:t>
            </a:r>
          </a:p>
          <a:p>
            <a:pPr>
              <a:lnSpc>
                <a:spcPct val="170000"/>
              </a:lnSpc>
            </a:pPr>
            <a:r>
              <a:rPr lang="zh-CN" altLang="en-US" sz="2400" dirty="0"/>
              <a:t>集成这些分布式的软件系统，在它们之间传递数据和消息，是一件非常困难的事情。</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50178" name="Rectangle 2"/>
          <p:cNvSpPr>
            <a:spLocks noGrp="1" noChangeArrowheads="1"/>
          </p:cNvSpPr>
          <p:nvPr>
            <p:ph type="title" idx="4294967295"/>
          </p:nvPr>
        </p:nvSpPr>
        <p:spPr>
          <a:xfrm>
            <a:off x="0" y="228600"/>
            <a:ext cx="8229600" cy="708025"/>
          </a:xfrm>
        </p:spPr>
        <p:txBody>
          <a:bodyPr>
            <a:normAutofit fontScale="90000"/>
          </a:bodyPr>
          <a:lstStyle/>
          <a:p>
            <a:r>
              <a:rPr lang="zh-CN" altLang="en-US"/>
              <a:t>异构系统的集成</a:t>
            </a:r>
          </a:p>
        </p:txBody>
      </p:sp>
      <p:graphicFrame>
        <p:nvGraphicFramePr>
          <p:cNvPr id="50179" name="Object 3"/>
          <p:cNvGraphicFramePr>
            <a:graphicFrameLocks noGrp="1"/>
          </p:cNvGraphicFramePr>
          <p:nvPr>
            <p:ph idx="4294967295"/>
            <p:extLst>
              <p:ext uri="{D42A27DB-BD31-4B8C-83A1-F6EECF244321}">
                <p14:modId xmlns:p14="http://schemas.microsoft.com/office/powerpoint/2010/main" val="1961664915"/>
              </p:ext>
            </p:extLst>
          </p:nvPr>
        </p:nvGraphicFramePr>
        <p:xfrm>
          <a:off x="1536700" y="-10175"/>
          <a:ext cx="6070600" cy="5715000"/>
        </p:xfrm>
        <a:graphic>
          <a:graphicData uri="http://schemas.openxmlformats.org/presentationml/2006/ole">
            <mc:AlternateContent xmlns:mc="http://schemas.openxmlformats.org/markup-compatibility/2006">
              <mc:Choice xmlns:v="urn:schemas-microsoft-com:vml" Requires="v">
                <p:oleObj spid="_x0000_s5175" r:id="rId3" imgW="7200908" imgH="7200925" progId="PowerPoint.Show.8">
                  <p:embed/>
                </p:oleObj>
              </mc:Choice>
              <mc:Fallback>
                <p:oleObj r:id="rId3" imgW="7200908" imgH="7200925" progId="PowerPoint.Show.8">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l="16298" t="13298" r="10449" b="4050"/>
                      <a:stretch>
                        <a:fillRect/>
                      </a:stretch>
                    </p:blipFill>
                    <p:spPr bwMode="auto">
                      <a:xfrm>
                        <a:off x="1536700" y="-10175"/>
                        <a:ext cx="6070600"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057300"/>
            <a:ext cx="8064896" cy="1943076"/>
          </a:xfrm>
        </p:spPr>
        <p:txBody>
          <a:bodyPr>
            <a:normAutofit/>
          </a:bodyPr>
          <a:lstStyle/>
          <a:p>
            <a:pPr>
              <a:lnSpc>
                <a:spcPct val="110000"/>
              </a:lnSpc>
            </a:pPr>
            <a:r>
              <a:rPr lang="zh-CN" altLang="en-US" sz="4000" dirty="0"/>
              <a:t>企业应用软件</a:t>
            </a:r>
            <a:br>
              <a:rPr lang="zh-CN" altLang="en-US" sz="4000" dirty="0"/>
            </a:br>
            <a:r>
              <a:rPr lang="zh-CN" altLang="en-US" sz="3100" dirty="0"/>
              <a:t>Enterprise </a:t>
            </a:r>
            <a:r>
              <a:rPr lang="zh-CN" altLang="en-US" sz="3100"/>
              <a:t>Software and Applications</a:t>
            </a:r>
            <a:endParaRPr lang="zh-CN" altLang="en-US" sz="3100" dirty="0"/>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(3) </a:t>
            </a:r>
            <a:r>
              <a:rPr lang="zh-CN" altLang="en-US"/>
              <a:t>频繁变化的互操作与集成需求</a:t>
            </a:r>
          </a:p>
        </p:txBody>
      </p:sp>
      <p:sp>
        <p:nvSpPr>
          <p:cNvPr id="51203" name="Rectangle 3"/>
          <p:cNvSpPr>
            <a:spLocks noGrp="1" noChangeArrowheads="1"/>
          </p:cNvSpPr>
          <p:nvPr>
            <p:ph type="body" idx="1"/>
          </p:nvPr>
        </p:nvSpPr>
        <p:spPr/>
        <p:txBody>
          <a:bodyPr>
            <a:normAutofit fontScale="70000" lnSpcReduction="20000"/>
          </a:bodyPr>
          <a:lstStyle/>
          <a:p>
            <a:r>
              <a:rPr lang="zh-CN" altLang="en-US"/>
              <a:t>企业业务流程是</a:t>
            </a:r>
            <a:r>
              <a:rPr lang="zh-CN" altLang="en-US">
                <a:solidFill>
                  <a:srgbClr val="FF0000"/>
                </a:solidFill>
                <a:ea typeface="楷体_GB2312" pitchFamily="1" charset="-122"/>
              </a:rPr>
              <a:t>频繁变化的</a:t>
            </a:r>
            <a:r>
              <a:rPr lang="zh-CN" altLang="en-US"/>
              <a:t>；</a:t>
            </a:r>
          </a:p>
          <a:p>
            <a:r>
              <a:rPr lang="zh-CN" altLang="en-US"/>
              <a:t>企业间的集成需求也不是固定的，随着业务流程的变化而随之变化；</a:t>
            </a:r>
          </a:p>
          <a:p>
            <a:endParaRPr lang="zh-CN" altLang="en-US"/>
          </a:p>
          <a:p>
            <a:r>
              <a:rPr lang="zh-CN" altLang="en-US"/>
              <a:t>企业间应用系统的集成要能够</a:t>
            </a:r>
            <a:r>
              <a:rPr lang="zh-CN" altLang="en-US">
                <a:solidFill>
                  <a:srgbClr val="FF0000"/>
                </a:solidFill>
                <a:ea typeface="楷体_GB2312" pitchFamily="1" charset="-122"/>
              </a:rPr>
              <a:t>快速适应这种变化的需求</a:t>
            </a:r>
            <a:r>
              <a:rPr lang="zh-CN" altLang="en-US"/>
              <a:t>。</a:t>
            </a:r>
          </a:p>
          <a:p>
            <a:endParaRPr lang="zh-CN" altLang="en-US"/>
          </a:p>
          <a:p>
            <a:r>
              <a:rPr lang="zh-CN" altLang="en-US"/>
              <a:t>例如：</a:t>
            </a:r>
          </a:p>
          <a:p>
            <a:pPr lvl="1"/>
            <a:r>
              <a:rPr lang="zh-CN" altLang="en-US"/>
              <a:t>东航与上航的合并，使得二者的业务系统随之发生变化；</a:t>
            </a:r>
          </a:p>
          <a:p>
            <a:pPr lvl="1"/>
            <a:r>
              <a:rPr lang="zh-CN" altLang="en-US"/>
              <a:t>国航加入</a:t>
            </a:r>
            <a:r>
              <a:rPr lang="en-US" altLang="zh-CN"/>
              <a:t>Star Alliance</a:t>
            </a:r>
            <a:r>
              <a:rPr lang="zh-CN" altLang="en-US"/>
              <a:t>，其业务系统如何支持联盟的业务；</a:t>
            </a:r>
          </a:p>
          <a:p>
            <a:pPr lvl="1"/>
            <a:r>
              <a:rPr lang="zh-CN" altLang="en-US"/>
              <a:t>商务部要求网店进行工商登记，</a:t>
            </a:r>
            <a:r>
              <a:rPr lang="en-US" altLang="zh-CN"/>
              <a:t>taobao.com</a:t>
            </a:r>
            <a:r>
              <a:rPr lang="zh-CN" altLang="en-US"/>
              <a:t>的系统如何应对；</a:t>
            </a:r>
          </a:p>
          <a:p>
            <a:pPr lvl="1"/>
            <a:r>
              <a:rPr lang="zh-CN" altLang="en-US"/>
              <a:t>新医改方案一旦出台，医院、药店、医疗器械厂商、卫生监管部门的系统如何应对。</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示例：变化的企业流程</a:t>
            </a:r>
          </a:p>
        </p:txBody>
      </p:sp>
      <p:sp>
        <p:nvSpPr>
          <p:cNvPr id="52227" name="Rectangle 3"/>
          <p:cNvSpPr>
            <a:spLocks noChangeArrowheads="1"/>
          </p:cNvSpPr>
          <p:nvPr/>
        </p:nvSpPr>
        <p:spPr bwMode="auto">
          <a:xfrm>
            <a:off x="2" y="2137054"/>
            <a:ext cx="184731" cy="369332"/>
          </a:xfrm>
          <a:prstGeom prst="rect">
            <a:avLst/>
          </a:prstGeom>
          <a:noFill/>
          <a:ln w="9525">
            <a:noFill/>
            <a:miter lim="800000"/>
            <a:headEnd/>
            <a:tailEnd/>
          </a:ln>
          <a:effectLst/>
        </p:spPr>
        <p:txBody>
          <a:bodyPr wrap="none" anchor="ctr">
            <a:spAutoFit/>
          </a:bodyPr>
          <a:lstStyle/>
          <a:p>
            <a:endParaRPr lang="zh-CN" altLang="en-US"/>
          </a:p>
        </p:txBody>
      </p:sp>
      <p:sp>
        <p:nvSpPr>
          <p:cNvPr id="52228" name="Rectangle 4"/>
          <p:cNvSpPr>
            <a:spLocks noChangeArrowheads="1"/>
          </p:cNvSpPr>
          <p:nvPr/>
        </p:nvSpPr>
        <p:spPr bwMode="auto">
          <a:xfrm>
            <a:off x="2" y="1498085"/>
            <a:ext cx="184731" cy="369332"/>
          </a:xfrm>
          <a:prstGeom prst="rect">
            <a:avLst/>
          </a:prstGeom>
          <a:noFill/>
          <a:ln w="9525">
            <a:noFill/>
            <a:miter lim="800000"/>
            <a:headEnd/>
            <a:tailEnd/>
          </a:ln>
          <a:effectLst/>
        </p:spPr>
        <p:txBody>
          <a:bodyPr wrap="none" anchor="ctr">
            <a:spAutoFit/>
          </a:bodyPr>
          <a:lstStyle/>
          <a:p>
            <a:endParaRPr lang="zh-CN" altLang="en-US"/>
          </a:p>
        </p:txBody>
      </p:sp>
      <p:pic>
        <p:nvPicPr>
          <p:cNvPr id="52229" name="Picture 5"/>
          <p:cNvPicPr>
            <a:picLocks noChangeAspect="1" noChangeArrowheads="1"/>
          </p:cNvPicPr>
          <p:nvPr/>
        </p:nvPicPr>
        <p:blipFill>
          <a:blip r:embed="rId2" cstate="print"/>
          <a:srcRect/>
          <a:stretch>
            <a:fillRect/>
          </a:stretch>
        </p:blipFill>
        <p:spPr bwMode="auto">
          <a:xfrm>
            <a:off x="1490666" y="1477698"/>
            <a:ext cx="5805487" cy="490802"/>
          </a:xfrm>
          <a:prstGeom prst="rect">
            <a:avLst/>
          </a:prstGeom>
          <a:noFill/>
          <a:ln w="9525">
            <a:noFill/>
            <a:miter lim="800000"/>
            <a:headEnd/>
            <a:tailEnd/>
          </a:ln>
          <a:effectLst/>
        </p:spPr>
      </p:pic>
      <p:pic>
        <p:nvPicPr>
          <p:cNvPr id="52230" name="Picture 6"/>
          <p:cNvPicPr>
            <a:picLocks noChangeAspect="1" noChangeArrowheads="1"/>
          </p:cNvPicPr>
          <p:nvPr/>
        </p:nvPicPr>
        <p:blipFill>
          <a:blip r:embed="rId3" cstate="print"/>
          <a:srcRect/>
          <a:stretch>
            <a:fillRect/>
          </a:stretch>
        </p:blipFill>
        <p:spPr bwMode="auto">
          <a:xfrm>
            <a:off x="1473203" y="2202657"/>
            <a:ext cx="5838825" cy="961760"/>
          </a:xfrm>
          <a:prstGeom prst="rect">
            <a:avLst/>
          </a:prstGeom>
          <a:noFill/>
          <a:ln w="9525">
            <a:noFill/>
            <a:miter lim="800000"/>
            <a:headEnd/>
            <a:tailEnd/>
          </a:ln>
          <a:effectLst/>
        </p:spPr>
      </p:pic>
      <p:pic>
        <p:nvPicPr>
          <p:cNvPr id="52231" name="Picture 7"/>
          <p:cNvPicPr>
            <a:picLocks noChangeAspect="1" noChangeArrowheads="1"/>
          </p:cNvPicPr>
          <p:nvPr/>
        </p:nvPicPr>
        <p:blipFill>
          <a:blip r:embed="rId4" cstate="print"/>
          <a:srcRect/>
          <a:stretch>
            <a:fillRect/>
          </a:stretch>
        </p:blipFill>
        <p:spPr bwMode="auto">
          <a:xfrm>
            <a:off x="1473203" y="3398573"/>
            <a:ext cx="5838825" cy="1438010"/>
          </a:xfrm>
          <a:prstGeom prst="rect">
            <a:avLst/>
          </a:prstGeom>
          <a:noFill/>
          <a:ln w="9525">
            <a:noFill/>
            <a:miter lim="800000"/>
            <a:headEnd/>
            <a:tailEnd/>
          </a:ln>
          <a:effectLst/>
        </p:spPr>
      </p:pic>
      <p:sp>
        <p:nvSpPr>
          <p:cNvPr id="52232" name="Rectangle 8"/>
          <p:cNvSpPr>
            <a:spLocks noChangeArrowheads="1"/>
          </p:cNvSpPr>
          <p:nvPr/>
        </p:nvSpPr>
        <p:spPr bwMode="auto">
          <a:xfrm>
            <a:off x="2543176" y="3098271"/>
            <a:ext cx="3735318" cy="369332"/>
          </a:xfrm>
          <a:prstGeom prst="rect">
            <a:avLst/>
          </a:prstGeom>
          <a:noFill/>
          <a:ln w="9525">
            <a:noFill/>
            <a:miter lim="800000"/>
            <a:headEnd/>
            <a:tailEnd/>
          </a:ln>
          <a:effectLst/>
        </p:spPr>
        <p:txBody>
          <a:bodyPr wrap="none">
            <a:spAutoFit/>
          </a:bodyPr>
          <a:lstStyle/>
          <a:p>
            <a:r>
              <a:rPr lang="en-US" altLang="zh-CN" b="1" i="1">
                <a:latin typeface="Tahoma" pitchFamily="34" charset="0"/>
                <a:cs typeface="Arial" pitchFamily="34" charset="0"/>
              </a:rPr>
              <a:t>Change: Customer Order Entry</a:t>
            </a:r>
          </a:p>
        </p:txBody>
      </p:sp>
      <p:sp>
        <p:nvSpPr>
          <p:cNvPr id="52233" name="Rectangle 9"/>
          <p:cNvSpPr>
            <a:spLocks noChangeArrowheads="1"/>
          </p:cNvSpPr>
          <p:nvPr/>
        </p:nvSpPr>
        <p:spPr bwMode="auto">
          <a:xfrm>
            <a:off x="1046166" y="4897438"/>
            <a:ext cx="6758581" cy="369332"/>
          </a:xfrm>
          <a:prstGeom prst="rect">
            <a:avLst/>
          </a:prstGeom>
          <a:noFill/>
          <a:ln w="9525">
            <a:noFill/>
            <a:miter lim="800000"/>
            <a:headEnd/>
            <a:tailEnd/>
          </a:ln>
          <a:effectLst/>
        </p:spPr>
        <p:txBody>
          <a:bodyPr wrap="none">
            <a:spAutoFit/>
          </a:bodyPr>
          <a:lstStyle/>
          <a:p>
            <a:r>
              <a:rPr lang="en-US" altLang="zh-CN" b="1">
                <a:solidFill>
                  <a:srgbClr val="0000FF"/>
                </a:solidFill>
                <a:latin typeface="Tahoma" pitchFamily="34" charset="0"/>
                <a:cs typeface="Arial" pitchFamily="34" charset="0"/>
              </a:rPr>
              <a:t>Change: Shared Service </a:t>
            </a:r>
            <a:r>
              <a:rPr lang="en-US" altLang="zh-CN" b="1">
                <a:solidFill>
                  <a:srgbClr val="0000FF"/>
                </a:solidFill>
                <a:latin typeface="Arial"/>
                <a:cs typeface="Arial" pitchFamily="34" charset="0"/>
              </a:rPr>
              <a:t>–</a:t>
            </a:r>
            <a:r>
              <a:rPr lang="en-US" altLang="zh-CN" b="1">
                <a:solidFill>
                  <a:srgbClr val="0000FF"/>
                </a:solidFill>
                <a:latin typeface="Tahoma" pitchFamily="34" charset="0"/>
                <a:cs typeface="Arial" pitchFamily="34" charset="0"/>
              </a:rPr>
              <a:t> Marketing, Billing, Receivables</a:t>
            </a:r>
          </a:p>
        </p:txBody>
      </p:sp>
      <p:sp>
        <p:nvSpPr>
          <p:cNvPr id="52234" name="Text Box 10"/>
          <p:cNvSpPr txBox="1">
            <a:spLocks noChangeArrowheads="1"/>
          </p:cNvSpPr>
          <p:nvPr/>
        </p:nvSpPr>
        <p:spPr bwMode="auto">
          <a:xfrm>
            <a:off x="2339977" y="1236928"/>
            <a:ext cx="1186415" cy="369332"/>
          </a:xfrm>
          <a:prstGeom prst="rect">
            <a:avLst/>
          </a:prstGeom>
          <a:noFill/>
          <a:ln w="9525">
            <a:noFill/>
            <a:miter lim="800000"/>
            <a:headEnd/>
            <a:tailEnd/>
          </a:ln>
          <a:effectLst/>
        </p:spPr>
        <p:txBody>
          <a:bodyPr wrap="none">
            <a:spAutoFit/>
          </a:bodyPr>
          <a:lstStyle/>
          <a:p>
            <a:r>
              <a:rPr lang="en-US" altLang="zh-CN" b="1" i="1"/>
              <a:t>Marketing</a:t>
            </a:r>
          </a:p>
        </p:txBody>
      </p:sp>
      <p:sp>
        <p:nvSpPr>
          <p:cNvPr id="52235" name="Text Box 11"/>
          <p:cNvSpPr txBox="1">
            <a:spLocks noChangeArrowheads="1"/>
          </p:cNvSpPr>
          <p:nvPr/>
        </p:nvSpPr>
        <p:spPr bwMode="auto">
          <a:xfrm>
            <a:off x="3584577" y="1236928"/>
            <a:ext cx="1378391" cy="369332"/>
          </a:xfrm>
          <a:prstGeom prst="rect">
            <a:avLst/>
          </a:prstGeom>
          <a:noFill/>
          <a:ln w="9525">
            <a:noFill/>
            <a:miter lim="800000"/>
            <a:headEnd/>
            <a:tailEnd/>
          </a:ln>
          <a:effectLst/>
        </p:spPr>
        <p:txBody>
          <a:bodyPr wrap="none">
            <a:spAutoFit/>
          </a:bodyPr>
          <a:lstStyle/>
          <a:p>
            <a:r>
              <a:rPr lang="en-US" altLang="zh-CN" b="1" i="1"/>
              <a:t>Order Mgmt</a:t>
            </a:r>
          </a:p>
        </p:txBody>
      </p:sp>
      <p:sp>
        <p:nvSpPr>
          <p:cNvPr id="52236" name="Text Box 12"/>
          <p:cNvSpPr txBox="1">
            <a:spLocks noChangeArrowheads="1"/>
          </p:cNvSpPr>
          <p:nvPr/>
        </p:nvSpPr>
        <p:spPr bwMode="auto">
          <a:xfrm>
            <a:off x="5003802" y="1236928"/>
            <a:ext cx="1207831" cy="369332"/>
          </a:xfrm>
          <a:prstGeom prst="rect">
            <a:avLst/>
          </a:prstGeom>
          <a:noFill/>
          <a:ln w="9525">
            <a:noFill/>
            <a:miter lim="800000"/>
            <a:headEnd/>
            <a:tailEnd/>
          </a:ln>
          <a:effectLst/>
        </p:spPr>
        <p:txBody>
          <a:bodyPr wrap="none">
            <a:spAutoFit/>
          </a:bodyPr>
          <a:lstStyle/>
          <a:p>
            <a:r>
              <a:rPr lang="en-US" altLang="zh-CN" b="1" i="1"/>
              <a:t>Fulfillment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30"/>
                                        </p:tgtEl>
                                        <p:attrNameLst>
                                          <p:attrName>style.visibility</p:attrName>
                                        </p:attrNameLst>
                                      </p:cBhvr>
                                      <p:to>
                                        <p:strVal val="visible"/>
                                      </p:to>
                                    </p:set>
                                    <p:anim calcmode="lin" valueType="num">
                                      <p:cBhvr additive="base">
                                        <p:cTn id="7" dur="500" fill="hold"/>
                                        <p:tgtEl>
                                          <p:spTgt spid="52230"/>
                                        </p:tgtEl>
                                        <p:attrNameLst>
                                          <p:attrName>ppt_x</p:attrName>
                                        </p:attrNameLst>
                                      </p:cBhvr>
                                      <p:tavLst>
                                        <p:tav tm="0">
                                          <p:val>
                                            <p:strVal val="#ppt_x"/>
                                          </p:val>
                                        </p:tav>
                                        <p:tav tm="100000">
                                          <p:val>
                                            <p:strVal val="#ppt_x"/>
                                          </p:val>
                                        </p:tav>
                                      </p:tavLst>
                                    </p:anim>
                                    <p:anim calcmode="lin" valueType="num">
                                      <p:cBhvr additive="base">
                                        <p:cTn id="8" dur="500" fill="hold"/>
                                        <p:tgtEl>
                                          <p:spTgt spid="522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32"/>
                                        </p:tgtEl>
                                        <p:attrNameLst>
                                          <p:attrName>style.visibility</p:attrName>
                                        </p:attrNameLst>
                                      </p:cBhvr>
                                      <p:to>
                                        <p:strVal val="visible"/>
                                      </p:to>
                                    </p:set>
                                    <p:anim calcmode="lin" valueType="num">
                                      <p:cBhvr additive="base">
                                        <p:cTn id="11" dur="500" fill="hold"/>
                                        <p:tgtEl>
                                          <p:spTgt spid="52232"/>
                                        </p:tgtEl>
                                        <p:attrNameLst>
                                          <p:attrName>ppt_x</p:attrName>
                                        </p:attrNameLst>
                                      </p:cBhvr>
                                      <p:tavLst>
                                        <p:tav tm="0">
                                          <p:val>
                                            <p:strVal val="#ppt_x"/>
                                          </p:val>
                                        </p:tav>
                                        <p:tav tm="100000">
                                          <p:val>
                                            <p:strVal val="#ppt_x"/>
                                          </p:val>
                                        </p:tav>
                                      </p:tavLst>
                                    </p:anim>
                                    <p:anim calcmode="lin" valueType="num">
                                      <p:cBhvr additive="base">
                                        <p:cTn id="12"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231"/>
                                        </p:tgtEl>
                                        <p:attrNameLst>
                                          <p:attrName>style.visibility</p:attrName>
                                        </p:attrNameLst>
                                      </p:cBhvr>
                                      <p:to>
                                        <p:strVal val="visible"/>
                                      </p:to>
                                    </p:set>
                                    <p:anim calcmode="lin" valueType="num">
                                      <p:cBhvr additive="base">
                                        <p:cTn id="17" dur="500" fill="hold"/>
                                        <p:tgtEl>
                                          <p:spTgt spid="52231"/>
                                        </p:tgtEl>
                                        <p:attrNameLst>
                                          <p:attrName>ppt_x</p:attrName>
                                        </p:attrNameLst>
                                      </p:cBhvr>
                                      <p:tavLst>
                                        <p:tav tm="0">
                                          <p:val>
                                            <p:strVal val="#ppt_x"/>
                                          </p:val>
                                        </p:tav>
                                        <p:tav tm="100000">
                                          <p:val>
                                            <p:strVal val="#ppt_x"/>
                                          </p:val>
                                        </p:tav>
                                      </p:tavLst>
                                    </p:anim>
                                    <p:anim calcmode="lin" valueType="num">
                                      <p:cBhvr additive="base">
                                        <p:cTn id="18" dur="500" fill="hold"/>
                                        <p:tgtEl>
                                          <p:spTgt spid="522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33"/>
                                        </p:tgtEl>
                                        <p:attrNameLst>
                                          <p:attrName>style.visibility</p:attrName>
                                        </p:attrNameLst>
                                      </p:cBhvr>
                                      <p:to>
                                        <p:strVal val="visible"/>
                                      </p:to>
                                    </p:set>
                                    <p:anim calcmode="lin" valueType="num">
                                      <p:cBhvr additive="base">
                                        <p:cTn id="21" dur="500" fill="hold"/>
                                        <p:tgtEl>
                                          <p:spTgt spid="52233"/>
                                        </p:tgtEl>
                                        <p:attrNameLst>
                                          <p:attrName>ppt_x</p:attrName>
                                        </p:attrNameLst>
                                      </p:cBhvr>
                                      <p:tavLst>
                                        <p:tav tm="0">
                                          <p:val>
                                            <p:strVal val="#ppt_x"/>
                                          </p:val>
                                        </p:tav>
                                        <p:tav tm="100000">
                                          <p:val>
                                            <p:strVal val="#ppt_x"/>
                                          </p:val>
                                        </p:tav>
                                      </p:tavLst>
                                    </p:anim>
                                    <p:anim calcmode="lin" valueType="num">
                                      <p:cBhvr additive="base">
                                        <p:cTn id="22"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utoUpdateAnimBg="0"/>
      <p:bldP spid="5223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1619672" y="337220"/>
            <a:ext cx="5816600" cy="1908968"/>
          </a:xfrm>
          <a:prstGeom prst="rect">
            <a:avLst/>
          </a:prstGeom>
          <a:noFill/>
          <a:ln w="9525">
            <a:noFill/>
            <a:miter lim="800000"/>
            <a:headEnd/>
            <a:tailEnd/>
          </a:ln>
          <a:effectLst/>
        </p:spPr>
      </p:pic>
      <p:pic>
        <p:nvPicPr>
          <p:cNvPr id="53252" name="Picture 4"/>
          <p:cNvPicPr>
            <a:picLocks noChangeAspect="1" noChangeArrowheads="1"/>
          </p:cNvPicPr>
          <p:nvPr/>
        </p:nvPicPr>
        <p:blipFill>
          <a:blip r:embed="rId3" cstate="print"/>
          <a:srcRect/>
          <a:stretch>
            <a:fillRect/>
          </a:stretch>
        </p:blipFill>
        <p:spPr bwMode="auto">
          <a:xfrm>
            <a:off x="1637138" y="2606022"/>
            <a:ext cx="5781675" cy="2317750"/>
          </a:xfrm>
          <a:prstGeom prst="rect">
            <a:avLst/>
          </a:prstGeom>
          <a:noFill/>
          <a:ln w="9525">
            <a:noFill/>
            <a:miter lim="800000"/>
            <a:headEnd/>
            <a:tailEnd/>
          </a:ln>
          <a:effectLst/>
        </p:spPr>
      </p:pic>
      <p:sp>
        <p:nvSpPr>
          <p:cNvPr id="53253" name="Rectangle 5"/>
          <p:cNvSpPr>
            <a:spLocks noChangeArrowheads="1"/>
          </p:cNvSpPr>
          <p:nvPr/>
        </p:nvSpPr>
        <p:spPr bwMode="auto">
          <a:xfrm>
            <a:off x="1986385" y="2272647"/>
            <a:ext cx="5133136" cy="369332"/>
          </a:xfrm>
          <a:prstGeom prst="rect">
            <a:avLst/>
          </a:prstGeom>
          <a:noFill/>
          <a:ln w="9525">
            <a:noFill/>
            <a:miter lim="800000"/>
            <a:headEnd/>
            <a:tailEnd/>
          </a:ln>
          <a:effectLst/>
        </p:spPr>
        <p:txBody>
          <a:bodyPr wrap="none">
            <a:spAutoFit/>
          </a:bodyPr>
          <a:lstStyle/>
          <a:p>
            <a:r>
              <a:rPr lang="en-US" altLang="zh-CN" b="1">
                <a:solidFill>
                  <a:srgbClr val="0000FF"/>
                </a:solidFill>
                <a:latin typeface="Tahoma" pitchFamily="34" charset="0"/>
                <a:cs typeface="Arial" pitchFamily="34" charset="0"/>
              </a:rPr>
              <a:t>Change: Supplier Handles Inventory (VMI)</a:t>
            </a:r>
          </a:p>
        </p:txBody>
      </p:sp>
      <p:sp>
        <p:nvSpPr>
          <p:cNvPr id="53254" name="Rectangle 6"/>
          <p:cNvSpPr>
            <a:spLocks noChangeArrowheads="1"/>
          </p:cNvSpPr>
          <p:nvPr/>
        </p:nvSpPr>
        <p:spPr bwMode="auto">
          <a:xfrm>
            <a:off x="2149897" y="4951554"/>
            <a:ext cx="4802918" cy="369332"/>
          </a:xfrm>
          <a:prstGeom prst="rect">
            <a:avLst/>
          </a:prstGeom>
          <a:noFill/>
          <a:ln w="9525">
            <a:noFill/>
            <a:miter lim="800000"/>
            <a:headEnd/>
            <a:tailEnd/>
          </a:ln>
          <a:effectLst/>
        </p:spPr>
        <p:txBody>
          <a:bodyPr wrap="none">
            <a:spAutoFit/>
          </a:bodyPr>
          <a:lstStyle/>
          <a:p>
            <a:r>
              <a:rPr lang="en-US" altLang="zh-CN" b="1">
                <a:solidFill>
                  <a:srgbClr val="0000FF"/>
                </a:solidFill>
                <a:latin typeface="Tahoma" pitchFamily="34" charset="0"/>
                <a:cs typeface="Arial" pitchFamily="34" charset="0"/>
              </a:rPr>
              <a:t>Change: Shipping by FedEx, DHL or UPS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ppt_x"/>
                                          </p:val>
                                        </p:tav>
                                        <p:tav tm="100000">
                                          <p:val>
                                            <p:strVal val="#ppt_x"/>
                                          </p:val>
                                        </p:tav>
                                      </p:tavLst>
                                    </p:anim>
                                    <p:anim calcmode="lin" valueType="num">
                                      <p:cBhvr additive="base">
                                        <p:cTn id="8" dur="500" fill="hold"/>
                                        <p:tgtEl>
                                          <p:spTgt spid="532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253"/>
                                        </p:tgtEl>
                                        <p:attrNameLst>
                                          <p:attrName>style.visibility</p:attrName>
                                        </p:attrNameLst>
                                      </p:cBhvr>
                                      <p:to>
                                        <p:strVal val="visible"/>
                                      </p:to>
                                    </p:set>
                                    <p:anim calcmode="lin" valueType="num">
                                      <p:cBhvr additive="base">
                                        <p:cTn id="11" dur="500" fill="hold"/>
                                        <p:tgtEl>
                                          <p:spTgt spid="53253"/>
                                        </p:tgtEl>
                                        <p:attrNameLst>
                                          <p:attrName>ppt_x</p:attrName>
                                        </p:attrNameLst>
                                      </p:cBhvr>
                                      <p:tavLst>
                                        <p:tav tm="0">
                                          <p:val>
                                            <p:strVal val="#ppt_x"/>
                                          </p:val>
                                        </p:tav>
                                        <p:tav tm="100000">
                                          <p:val>
                                            <p:strVal val="#ppt_x"/>
                                          </p:val>
                                        </p:tav>
                                      </p:tavLst>
                                    </p:anim>
                                    <p:anim calcmode="lin" valueType="num">
                                      <p:cBhvr additive="base">
                                        <p:cTn id="12"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254"/>
                                        </p:tgtEl>
                                        <p:attrNameLst>
                                          <p:attrName>style.visibility</p:attrName>
                                        </p:attrNameLst>
                                      </p:cBhvr>
                                      <p:to>
                                        <p:strVal val="visible"/>
                                      </p:to>
                                    </p:set>
                                    <p:anim calcmode="lin" valueType="num">
                                      <p:cBhvr additive="base">
                                        <p:cTn id="17" dur="500" fill="hold"/>
                                        <p:tgtEl>
                                          <p:spTgt spid="53254"/>
                                        </p:tgtEl>
                                        <p:attrNameLst>
                                          <p:attrName>ppt_x</p:attrName>
                                        </p:attrNameLst>
                                      </p:cBhvr>
                                      <p:tavLst>
                                        <p:tav tm="0">
                                          <p:val>
                                            <p:strVal val="#ppt_x"/>
                                          </p:val>
                                        </p:tav>
                                        <p:tav tm="100000">
                                          <p:val>
                                            <p:strVal val="#ppt_x"/>
                                          </p:val>
                                        </p:tav>
                                      </p:tavLst>
                                    </p:anim>
                                    <p:anim calcmode="lin" valueType="num">
                                      <p:cBhvr additive="base">
                                        <p:cTn id="18" dur="500" fill="hold"/>
                                        <p:tgtEl>
                                          <p:spTgt spid="5325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3252"/>
                                        </p:tgtEl>
                                        <p:attrNameLst>
                                          <p:attrName>style.visibility</p:attrName>
                                        </p:attrNameLst>
                                      </p:cBhvr>
                                      <p:to>
                                        <p:strVal val="visible"/>
                                      </p:to>
                                    </p:set>
                                    <p:anim calcmode="lin" valueType="num">
                                      <p:cBhvr additive="base">
                                        <p:cTn id="21" dur="500" fill="hold"/>
                                        <p:tgtEl>
                                          <p:spTgt spid="53252"/>
                                        </p:tgtEl>
                                        <p:attrNameLst>
                                          <p:attrName>ppt_x</p:attrName>
                                        </p:attrNameLst>
                                      </p:cBhvr>
                                      <p:tavLst>
                                        <p:tav tm="0">
                                          <p:val>
                                            <p:strVal val="#ppt_x"/>
                                          </p:val>
                                        </p:tav>
                                        <p:tav tm="100000">
                                          <p:val>
                                            <p:strVal val="#ppt_x"/>
                                          </p:val>
                                        </p:tav>
                                      </p:tavLst>
                                    </p:anim>
                                    <p:anim calcmode="lin" valueType="num">
                                      <p:cBhvr additive="base">
                                        <p:cTn id="22"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t>软件开发方法的发展与演化</a:t>
            </a:r>
          </a:p>
        </p:txBody>
      </p:sp>
      <p:sp>
        <p:nvSpPr>
          <p:cNvPr id="56323" name="Rectangle 3"/>
          <p:cNvSpPr>
            <a:spLocks noGrp="1" noChangeArrowheads="1"/>
          </p:cNvSpPr>
          <p:nvPr>
            <p:ph type="body" idx="1"/>
          </p:nvPr>
        </p:nvSpPr>
        <p:spPr/>
        <p:txBody>
          <a:bodyPr>
            <a:normAutofit/>
          </a:bodyPr>
          <a:lstStyle/>
          <a:p>
            <a:r>
              <a:rPr lang="zh-CN" altLang="en-US" sz="2000" b="1"/>
              <a:t>系统</a:t>
            </a:r>
            <a:r>
              <a:rPr lang="en-US" altLang="zh-CN" sz="2000" b="1" dirty="0"/>
              <a:t>(</a:t>
            </a:r>
            <a:r>
              <a:rPr lang="zh-CN" altLang="en-US" sz="2000" b="1" dirty="0"/>
              <a:t>程序</a:t>
            </a:r>
            <a:r>
              <a:rPr lang="en-US" altLang="zh-CN" sz="2000" b="1" dirty="0"/>
              <a:t>) = </a:t>
            </a:r>
            <a:r>
              <a:rPr lang="zh-CN" altLang="en-US" sz="2000" b="1" dirty="0"/>
              <a:t>算法 </a:t>
            </a:r>
            <a:r>
              <a:rPr lang="en-US" altLang="zh-CN" sz="2000" b="1" dirty="0"/>
              <a:t>+ </a:t>
            </a:r>
            <a:r>
              <a:rPr lang="zh-CN" altLang="en-US" sz="2000" b="1" dirty="0"/>
              <a:t>数据结构 </a:t>
            </a:r>
            <a:r>
              <a:rPr lang="en-US" altLang="zh-CN" sz="2000" b="1" dirty="0"/>
              <a:t>(1960</a:t>
            </a:r>
            <a:r>
              <a:rPr lang="en-US" altLang="zh-CN" sz="2000" b="1" dirty="0">
                <a:latin typeface="Cambria" panose="02040503050406030204" pitchFamily="18" charset="0"/>
                <a:ea typeface="Cambria" panose="02040503050406030204" pitchFamily="18" charset="0"/>
              </a:rPr>
              <a:t>’</a:t>
            </a:r>
            <a:r>
              <a:rPr lang="en-US" altLang="zh-CN" sz="2000" b="1" dirty="0"/>
              <a:t>s )</a:t>
            </a:r>
          </a:p>
          <a:p>
            <a:r>
              <a:rPr lang="zh-CN" altLang="en-US" sz="2000" b="1" dirty="0"/>
              <a:t>系统 </a:t>
            </a:r>
            <a:r>
              <a:rPr lang="en-US" altLang="zh-CN" sz="2000" b="1" dirty="0"/>
              <a:t>= </a:t>
            </a:r>
            <a:r>
              <a:rPr lang="zh-CN" altLang="en-US" sz="2000" b="1" dirty="0"/>
              <a:t>子程序 </a:t>
            </a:r>
            <a:r>
              <a:rPr lang="en-US" altLang="zh-CN" sz="2000" b="1" dirty="0"/>
              <a:t>+ </a:t>
            </a:r>
            <a:r>
              <a:rPr lang="zh-CN" altLang="en-US" sz="2000" b="1" dirty="0"/>
              <a:t>子程序 </a:t>
            </a:r>
            <a:r>
              <a:rPr lang="en-US" altLang="zh-CN" sz="2000" b="1" dirty="0"/>
              <a:t>(1970</a:t>
            </a:r>
            <a:r>
              <a:rPr lang="en-US" altLang="zh-CN" sz="2000" b="1" dirty="0">
                <a:latin typeface="Cambria" panose="02040503050406030204" pitchFamily="18" charset="0"/>
                <a:ea typeface="Cambria" panose="02040503050406030204" pitchFamily="18" charset="0"/>
                <a:cs typeface="Arial" panose="020B0604020202020204" pitchFamily="34" charset="0"/>
              </a:rPr>
              <a:t>’</a:t>
            </a:r>
            <a:r>
              <a:rPr lang="en-US" altLang="zh-CN" sz="2000" b="1" dirty="0"/>
              <a:t>s )</a:t>
            </a:r>
          </a:p>
          <a:p>
            <a:r>
              <a:rPr lang="zh-CN" altLang="en-US" sz="2000" b="1" dirty="0"/>
              <a:t>系统 </a:t>
            </a:r>
            <a:r>
              <a:rPr lang="en-US" altLang="zh-CN" sz="2000" b="1" dirty="0"/>
              <a:t>= </a:t>
            </a:r>
            <a:r>
              <a:rPr lang="zh-CN" altLang="en-US" sz="2000" b="1" dirty="0"/>
              <a:t>对象 </a:t>
            </a:r>
            <a:r>
              <a:rPr lang="en-US" altLang="zh-CN" sz="2000" b="1" dirty="0"/>
              <a:t>+ </a:t>
            </a:r>
            <a:r>
              <a:rPr lang="zh-CN" altLang="en-US" sz="2000" b="1" dirty="0"/>
              <a:t>对象关联机制 </a:t>
            </a:r>
            <a:r>
              <a:rPr lang="en-US" altLang="zh-CN" sz="2000" b="1" dirty="0"/>
              <a:t>(1980</a:t>
            </a:r>
            <a:r>
              <a:rPr lang="en-US" altLang="zh-CN" sz="2000" b="1" dirty="0">
                <a:latin typeface="Cambria" panose="02040503050406030204" pitchFamily="18" charset="0"/>
                <a:ea typeface="Cambria" panose="02040503050406030204" pitchFamily="18" charset="0"/>
                <a:cs typeface="Arial" panose="020B0604020202020204" pitchFamily="34" charset="0"/>
              </a:rPr>
              <a:t>’</a:t>
            </a:r>
            <a:r>
              <a:rPr lang="en-US" altLang="zh-CN" sz="2000" b="1" dirty="0"/>
              <a:t>s )</a:t>
            </a:r>
          </a:p>
          <a:p>
            <a:r>
              <a:rPr lang="zh-CN" altLang="en-US" sz="2000" b="1" dirty="0"/>
              <a:t>系统 </a:t>
            </a:r>
            <a:r>
              <a:rPr lang="en-US" altLang="zh-CN" sz="2000" b="1" dirty="0"/>
              <a:t>= </a:t>
            </a:r>
            <a:r>
              <a:rPr lang="zh-CN" altLang="en-US" sz="2000" b="1" dirty="0"/>
              <a:t>软构件 </a:t>
            </a:r>
            <a:r>
              <a:rPr lang="en-US" altLang="zh-CN" sz="2000" b="1" dirty="0"/>
              <a:t>+ </a:t>
            </a:r>
            <a:r>
              <a:rPr lang="zh-CN" altLang="en-US" sz="2000" b="1" dirty="0"/>
              <a:t>连接件 </a:t>
            </a:r>
            <a:r>
              <a:rPr lang="en-US" altLang="zh-CN" sz="2000" b="1"/>
              <a:t>(</a:t>
            </a:r>
            <a:r>
              <a:rPr lang="en-US" altLang="zh-CN" sz="2000" b="1">
                <a:latin typeface="Arial" panose="020B0604020202020204" pitchFamily="34" charset="0"/>
                <a:cs typeface="Arial" panose="020B0604020202020204" pitchFamily="34" charset="0"/>
              </a:rPr>
              <a:t>1990’s</a:t>
            </a:r>
            <a:r>
              <a:rPr lang="en-US" altLang="zh-CN" sz="2000" b="1"/>
              <a:t> </a:t>
            </a:r>
            <a:r>
              <a:rPr lang="en-US" altLang="zh-CN" sz="2000" b="1" dirty="0"/>
              <a:t>)</a:t>
            </a:r>
          </a:p>
          <a:p>
            <a:r>
              <a:rPr lang="zh-CN" altLang="en-US" sz="2000" b="1" dirty="0"/>
              <a:t>系统 </a:t>
            </a:r>
            <a:r>
              <a:rPr lang="en-US" altLang="zh-CN" sz="2000" b="1" dirty="0"/>
              <a:t>= </a:t>
            </a:r>
            <a:r>
              <a:rPr lang="zh-CN" altLang="en-US" sz="2000" b="1" dirty="0"/>
              <a:t>服务  </a:t>
            </a:r>
            <a:r>
              <a:rPr lang="en-US" altLang="zh-CN" sz="2000" b="1" dirty="0"/>
              <a:t>+  </a:t>
            </a:r>
            <a:r>
              <a:rPr lang="zh-CN" altLang="en-US" sz="2000" b="1" dirty="0"/>
              <a:t>服务总线 </a:t>
            </a:r>
            <a:r>
              <a:rPr lang="en-US" altLang="zh-CN" sz="2000" b="1" dirty="0"/>
              <a:t>(2000</a:t>
            </a:r>
            <a:r>
              <a:rPr lang="en-US" altLang="zh-CN" sz="2000" b="1" dirty="0">
                <a:latin typeface="等线" panose="02010600030101010101" pitchFamily="2" charset="-122"/>
                <a:ea typeface="等线" panose="02010600030101010101" pitchFamily="2" charset="-122"/>
              </a:rPr>
              <a:t>’</a:t>
            </a:r>
            <a:r>
              <a:rPr lang="en-US" altLang="zh-CN" sz="2000" b="1" dirty="0"/>
              <a:t>s)</a:t>
            </a:r>
          </a:p>
        </p:txBody>
      </p:sp>
      <p:sp>
        <p:nvSpPr>
          <p:cNvPr id="56324" name="Text Box 4"/>
          <p:cNvSpPr txBox="1">
            <a:spLocks noChangeArrowheads="1"/>
          </p:cNvSpPr>
          <p:nvPr/>
        </p:nvSpPr>
        <p:spPr bwMode="auto">
          <a:xfrm>
            <a:off x="5836506" y="1255890"/>
            <a:ext cx="697627" cy="400110"/>
          </a:xfrm>
          <a:prstGeom prst="rect">
            <a:avLst/>
          </a:prstGeom>
          <a:noFill/>
          <a:ln w="9525">
            <a:noFill/>
            <a:miter lim="800000"/>
            <a:headEnd/>
            <a:tailEnd/>
          </a:ln>
          <a:effectLst/>
        </p:spPr>
        <p:txBody>
          <a:bodyPr wrap="none">
            <a:spAutoFit/>
          </a:bodyPr>
          <a:lstStyle/>
          <a:p>
            <a:r>
              <a:rPr lang="zh-CN" altLang="en-US" sz="2000">
                <a:solidFill>
                  <a:srgbClr val="0000FF"/>
                </a:solidFill>
                <a:latin typeface="微软雅黑" panose="020B0503020204020204" pitchFamily="34" charset="-122"/>
                <a:ea typeface="微软雅黑" panose="020B0503020204020204" pitchFamily="34" charset="-122"/>
                <a:cs typeface="Arial" pitchFamily="34" charset="0"/>
              </a:rPr>
              <a:t>简单</a:t>
            </a:r>
          </a:p>
        </p:txBody>
      </p:sp>
      <p:sp>
        <p:nvSpPr>
          <p:cNvPr id="56325" name="Text Box 5"/>
          <p:cNvSpPr txBox="1">
            <a:spLocks noChangeArrowheads="1"/>
          </p:cNvSpPr>
          <p:nvPr/>
        </p:nvSpPr>
        <p:spPr bwMode="auto">
          <a:xfrm>
            <a:off x="5853582" y="4431168"/>
            <a:ext cx="697627" cy="400110"/>
          </a:xfrm>
          <a:prstGeom prst="rect">
            <a:avLst/>
          </a:prstGeom>
          <a:noFill/>
          <a:ln w="9525">
            <a:noFill/>
            <a:miter lim="800000"/>
            <a:headEnd/>
            <a:tailEnd/>
          </a:ln>
          <a:effectLst/>
        </p:spPr>
        <p:txBody>
          <a:bodyPr wrap="none">
            <a:spAutoFit/>
          </a:bodyPr>
          <a:lstStyle/>
          <a:p>
            <a:r>
              <a:rPr lang="zh-CN" altLang="en-US" sz="2000">
                <a:solidFill>
                  <a:srgbClr val="FF0000"/>
                </a:solidFill>
                <a:latin typeface="微软雅黑" panose="020B0503020204020204" pitchFamily="34" charset="-122"/>
                <a:ea typeface="微软雅黑" panose="020B0503020204020204" pitchFamily="34" charset="-122"/>
                <a:cs typeface="Arial" pitchFamily="34" charset="0"/>
              </a:rPr>
              <a:t>复杂</a:t>
            </a:r>
          </a:p>
        </p:txBody>
      </p:sp>
      <p:cxnSp>
        <p:nvCxnSpPr>
          <p:cNvPr id="56326" name="AutoShape 6"/>
          <p:cNvCxnSpPr>
            <a:cxnSpLocks noChangeShapeType="1"/>
            <a:stCxn id="56324" idx="2"/>
            <a:endCxn id="56325" idx="0"/>
          </p:cNvCxnSpPr>
          <p:nvPr/>
        </p:nvCxnSpPr>
        <p:spPr bwMode="auto">
          <a:xfrm>
            <a:off x="6185320" y="1656000"/>
            <a:ext cx="17076" cy="2775168"/>
          </a:xfrm>
          <a:prstGeom prst="straightConnector1">
            <a:avLst/>
          </a:prstGeom>
          <a:noFill/>
          <a:ln w="9525">
            <a:solidFill>
              <a:schemeClr val="tx1"/>
            </a:solidFill>
            <a:round/>
            <a:headEnd/>
            <a:tailEnd type="triangle" w="med" len="med"/>
          </a:ln>
          <a:effectLst/>
        </p:spPr>
      </p:cxnSp>
      <p:sp>
        <p:nvSpPr>
          <p:cNvPr id="56327" name="Text Box 7"/>
          <p:cNvSpPr txBox="1">
            <a:spLocks noChangeArrowheads="1"/>
          </p:cNvSpPr>
          <p:nvPr/>
        </p:nvSpPr>
        <p:spPr bwMode="auto">
          <a:xfrm>
            <a:off x="5976009" y="1779393"/>
            <a:ext cx="441146" cy="2554545"/>
          </a:xfrm>
          <a:prstGeom prst="rect">
            <a:avLst/>
          </a:prstGeom>
          <a:solidFill>
            <a:schemeClr val="bg1"/>
          </a:solidFill>
          <a:ln w="9525">
            <a:noFill/>
            <a:miter lim="800000"/>
            <a:headEnd/>
            <a:tailEnd/>
          </a:ln>
          <a:effectLst/>
        </p:spPr>
        <p:txBody>
          <a:bodyPr wrap="none">
            <a:spAutoFit/>
          </a:bodyPr>
          <a:lstStyle/>
          <a:p>
            <a:r>
              <a:rPr lang="zh-CN" altLang="en-US" sz="2000">
                <a:latin typeface="微软雅黑" panose="020B0503020204020204" pitchFamily="34" charset="-122"/>
                <a:ea typeface="微软雅黑" panose="020B0503020204020204" pitchFamily="34" charset="-122"/>
                <a:cs typeface="Arial" pitchFamily="34" charset="0"/>
              </a:rPr>
              <a:t>系</a:t>
            </a:r>
          </a:p>
          <a:p>
            <a:r>
              <a:rPr lang="zh-CN" altLang="en-US" sz="2000">
                <a:latin typeface="微软雅黑" panose="020B0503020204020204" pitchFamily="34" charset="-122"/>
                <a:ea typeface="微软雅黑" panose="020B0503020204020204" pitchFamily="34" charset="-122"/>
                <a:cs typeface="Arial" pitchFamily="34" charset="0"/>
              </a:rPr>
              <a:t>统</a:t>
            </a:r>
          </a:p>
          <a:p>
            <a:r>
              <a:rPr lang="zh-CN" altLang="en-US" sz="2000">
                <a:latin typeface="微软雅黑" panose="020B0503020204020204" pitchFamily="34" charset="-122"/>
                <a:ea typeface="微软雅黑" panose="020B0503020204020204" pitchFamily="34" charset="-122"/>
                <a:cs typeface="Arial" pitchFamily="34" charset="0"/>
              </a:rPr>
              <a:t>规</a:t>
            </a:r>
          </a:p>
          <a:p>
            <a:r>
              <a:rPr lang="zh-CN" altLang="en-US" sz="2000">
                <a:latin typeface="微软雅黑" panose="020B0503020204020204" pitchFamily="34" charset="-122"/>
                <a:ea typeface="微软雅黑" panose="020B0503020204020204" pitchFamily="34" charset="-122"/>
                <a:cs typeface="Arial" pitchFamily="34" charset="0"/>
              </a:rPr>
              <a:t>模</a:t>
            </a:r>
          </a:p>
          <a:p>
            <a:r>
              <a:rPr lang="zh-CN" altLang="en-US" sz="2000">
                <a:latin typeface="微软雅黑" panose="020B0503020204020204" pitchFamily="34" charset="-122"/>
                <a:ea typeface="微软雅黑" panose="020B0503020204020204" pitchFamily="34" charset="-122"/>
                <a:cs typeface="Arial" pitchFamily="34" charset="0"/>
              </a:rPr>
              <a:t>与</a:t>
            </a:r>
          </a:p>
          <a:p>
            <a:r>
              <a:rPr lang="zh-CN" altLang="en-US" sz="2000">
                <a:latin typeface="微软雅黑" panose="020B0503020204020204" pitchFamily="34" charset="-122"/>
                <a:ea typeface="微软雅黑" panose="020B0503020204020204" pitchFamily="34" charset="-122"/>
                <a:cs typeface="Arial" pitchFamily="34" charset="0"/>
              </a:rPr>
              <a:t>复</a:t>
            </a:r>
          </a:p>
          <a:p>
            <a:r>
              <a:rPr lang="zh-CN" altLang="en-US" sz="2000">
                <a:latin typeface="微软雅黑" panose="020B0503020204020204" pitchFamily="34" charset="-122"/>
                <a:ea typeface="微软雅黑" panose="020B0503020204020204" pitchFamily="34" charset="-122"/>
                <a:cs typeface="Arial" pitchFamily="34" charset="0"/>
              </a:rPr>
              <a:t>杂</a:t>
            </a:r>
          </a:p>
          <a:p>
            <a:r>
              <a:rPr lang="zh-CN" altLang="en-US" sz="2000">
                <a:latin typeface="微软雅黑" panose="020B0503020204020204" pitchFamily="34" charset="-122"/>
                <a:ea typeface="微软雅黑" panose="020B0503020204020204" pitchFamily="34" charset="-122"/>
                <a:cs typeface="Arial" pitchFamily="34" charset="0"/>
              </a:rPr>
              <a:t>度</a:t>
            </a:r>
          </a:p>
        </p:txBody>
      </p:sp>
      <p:sp>
        <p:nvSpPr>
          <p:cNvPr id="56329" name="Text Box 9"/>
          <p:cNvSpPr txBox="1">
            <a:spLocks noChangeArrowheads="1"/>
          </p:cNvSpPr>
          <p:nvPr/>
        </p:nvSpPr>
        <p:spPr bwMode="auto">
          <a:xfrm>
            <a:off x="6488097" y="1240387"/>
            <a:ext cx="697627" cy="400110"/>
          </a:xfrm>
          <a:prstGeom prst="rect">
            <a:avLst/>
          </a:prstGeom>
          <a:noFill/>
          <a:ln w="9525">
            <a:noFill/>
            <a:miter lim="800000"/>
            <a:headEnd/>
            <a:tailEnd/>
          </a:ln>
          <a:effectLst/>
        </p:spPr>
        <p:txBody>
          <a:bodyPr wrap="none">
            <a:spAutoFit/>
          </a:bodyPr>
          <a:lstStyle/>
          <a:p>
            <a:r>
              <a:rPr lang="zh-CN" altLang="en-US" sz="2000">
                <a:solidFill>
                  <a:srgbClr val="0000FF"/>
                </a:solidFill>
                <a:latin typeface="微软雅黑" panose="020B0503020204020204" pitchFamily="34" charset="-122"/>
                <a:ea typeface="微软雅黑" panose="020B0503020204020204" pitchFamily="34" charset="-122"/>
                <a:cs typeface="Arial" pitchFamily="34" charset="0"/>
              </a:rPr>
              <a:t>封闭</a:t>
            </a:r>
          </a:p>
        </p:txBody>
      </p:sp>
      <p:sp>
        <p:nvSpPr>
          <p:cNvPr id="56330" name="Text Box 10"/>
          <p:cNvSpPr txBox="1">
            <a:spLocks noChangeArrowheads="1"/>
          </p:cNvSpPr>
          <p:nvPr/>
        </p:nvSpPr>
        <p:spPr bwMode="auto">
          <a:xfrm>
            <a:off x="6527799" y="3725926"/>
            <a:ext cx="697627" cy="400110"/>
          </a:xfrm>
          <a:prstGeom prst="rect">
            <a:avLst/>
          </a:prstGeom>
          <a:noFill/>
          <a:ln w="9525">
            <a:noFill/>
            <a:miter lim="800000"/>
            <a:headEnd/>
            <a:tailEnd/>
          </a:ln>
          <a:effectLst/>
        </p:spPr>
        <p:txBody>
          <a:bodyPr wrap="none">
            <a:spAutoFit/>
          </a:bodyPr>
          <a:lstStyle/>
          <a:p>
            <a:r>
              <a:rPr lang="zh-CN" altLang="en-US" sz="2000">
                <a:solidFill>
                  <a:srgbClr val="FF0000"/>
                </a:solidFill>
                <a:latin typeface="微软雅黑" panose="020B0503020204020204" pitchFamily="34" charset="-122"/>
                <a:ea typeface="微软雅黑" panose="020B0503020204020204" pitchFamily="34" charset="-122"/>
                <a:cs typeface="Arial" pitchFamily="34" charset="0"/>
              </a:rPr>
              <a:t>开放</a:t>
            </a:r>
          </a:p>
        </p:txBody>
      </p:sp>
      <p:cxnSp>
        <p:nvCxnSpPr>
          <p:cNvPr id="56331" name="AutoShape 11"/>
          <p:cNvCxnSpPr>
            <a:cxnSpLocks noChangeShapeType="1"/>
            <a:stCxn id="56329" idx="2"/>
          </p:cNvCxnSpPr>
          <p:nvPr/>
        </p:nvCxnSpPr>
        <p:spPr bwMode="auto">
          <a:xfrm>
            <a:off x="6836911" y="1640497"/>
            <a:ext cx="28452" cy="2081310"/>
          </a:xfrm>
          <a:prstGeom prst="straightConnector1">
            <a:avLst/>
          </a:prstGeom>
          <a:noFill/>
          <a:ln w="9525">
            <a:solidFill>
              <a:schemeClr val="tx1"/>
            </a:solidFill>
            <a:round/>
            <a:headEnd/>
            <a:tailEnd type="triangle" w="med" len="med"/>
          </a:ln>
          <a:effectLst/>
        </p:spPr>
      </p:cxnSp>
      <p:sp>
        <p:nvSpPr>
          <p:cNvPr id="56332" name="Text Box 12"/>
          <p:cNvSpPr txBox="1">
            <a:spLocks noChangeArrowheads="1"/>
          </p:cNvSpPr>
          <p:nvPr/>
        </p:nvSpPr>
        <p:spPr bwMode="auto">
          <a:xfrm>
            <a:off x="6630734" y="1819653"/>
            <a:ext cx="441146" cy="1631216"/>
          </a:xfrm>
          <a:prstGeom prst="rect">
            <a:avLst/>
          </a:prstGeom>
          <a:solidFill>
            <a:schemeClr val="bg1"/>
          </a:solidFill>
          <a:ln w="9525">
            <a:noFill/>
            <a:miter lim="800000"/>
            <a:headEnd/>
            <a:tailEnd/>
          </a:ln>
          <a:effectLst/>
        </p:spPr>
        <p:txBody>
          <a:bodyPr wrap="none">
            <a:spAutoFit/>
          </a:bodyPr>
          <a:lstStyle/>
          <a:p>
            <a:r>
              <a:rPr lang="zh-CN" altLang="en-US" sz="2000">
                <a:latin typeface="微软雅黑" panose="020B0503020204020204" pitchFamily="34" charset="-122"/>
                <a:ea typeface="微软雅黑" panose="020B0503020204020204" pitchFamily="34" charset="-122"/>
                <a:cs typeface="Arial" pitchFamily="34" charset="0"/>
              </a:rPr>
              <a:t>系</a:t>
            </a:r>
          </a:p>
          <a:p>
            <a:r>
              <a:rPr lang="zh-CN" altLang="en-US" sz="2000">
                <a:latin typeface="微软雅黑" panose="020B0503020204020204" pitchFamily="34" charset="-122"/>
                <a:ea typeface="微软雅黑" panose="020B0503020204020204" pitchFamily="34" charset="-122"/>
                <a:cs typeface="Arial" pitchFamily="34" charset="0"/>
              </a:rPr>
              <a:t>统</a:t>
            </a:r>
          </a:p>
          <a:p>
            <a:r>
              <a:rPr lang="zh-CN" altLang="en-US" sz="2000">
                <a:latin typeface="微软雅黑" panose="020B0503020204020204" pitchFamily="34" charset="-122"/>
                <a:ea typeface="微软雅黑" panose="020B0503020204020204" pitchFamily="34" charset="-122"/>
                <a:cs typeface="Arial" pitchFamily="34" charset="0"/>
              </a:rPr>
              <a:t>开</a:t>
            </a:r>
          </a:p>
          <a:p>
            <a:r>
              <a:rPr lang="zh-CN" altLang="en-US" sz="2000">
                <a:latin typeface="微软雅黑" panose="020B0503020204020204" pitchFamily="34" charset="-122"/>
                <a:ea typeface="微软雅黑" panose="020B0503020204020204" pitchFamily="34" charset="-122"/>
                <a:cs typeface="Arial" pitchFamily="34" charset="0"/>
              </a:rPr>
              <a:t>放</a:t>
            </a:r>
          </a:p>
          <a:p>
            <a:r>
              <a:rPr lang="zh-CN" altLang="en-US" sz="2000">
                <a:latin typeface="微软雅黑" panose="020B0503020204020204" pitchFamily="34" charset="-122"/>
                <a:ea typeface="微软雅黑" panose="020B0503020204020204" pitchFamily="34" charset="-122"/>
                <a:cs typeface="Arial" pitchFamily="34" charset="0"/>
              </a:rPr>
              <a:t>度</a:t>
            </a:r>
          </a:p>
        </p:txBody>
      </p:sp>
      <p:cxnSp>
        <p:nvCxnSpPr>
          <p:cNvPr id="56333" name="AutoShape 13"/>
          <p:cNvCxnSpPr>
            <a:cxnSpLocks noChangeShapeType="1"/>
            <a:stCxn id="56335" idx="2"/>
          </p:cNvCxnSpPr>
          <p:nvPr/>
        </p:nvCxnSpPr>
        <p:spPr bwMode="auto">
          <a:xfrm flipH="1">
            <a:off x="7349273" y="1655558"/>
            <a:ext cx="4678" cy="1663641"/>
          </a:xfrm>
          <a:prstGeom prst="straightConnector1">
            <a:avLst/>
          </a:prstGeom>
          <a:noFill/>
          <a:ln w="9525">
            <a:solidFill>
              <a:schemeClr val="tx1"/>
            </a:solidFill>
            <a:round/>
            <a:headEnd/>
            <a:tailEnd type="triangle" w="med" len="med"/>
          </a:ln>
          <a:effectLst/>
        </p:spPr>
      </p:cxnSp>
      <p:sp>
        <p:nvSpPr>
          <p:cNvPr id="56335" name="Text Box 15"/>
          <p:cNvSpPr txBox="1">
            <a:spLocks noChangeArrowheads="1"/>
          </p:cNvSpPr>
          <p:nvPr/>
        </p:nvSpPr>
        <p:spPr bwMode="auto">
          <a:xfrm>
            <a:off x="7133378" y="1255448"/>
            <a:ext cx="441146" cy="400110"/>
          </a:xfrm>
          <a:prstGeom prst="rect">
            <a:avLst/>
          </a:prstGeom>
          <a:noFill/>
          <a:ln w="9525">
            <a:noFill/>
            <a:miter lim="800000"/>
            <a:headEnd/>
            <a:tailEnd/>
          </a:ln>
          <a:effectLst/>
        </p:spPr>
        <p:txBody>
          <a:bodyPr wrap="none">
            <a:spAutoFit/>
          </a:bodyPr>
          <a:lstStyle/>
          <a:p>
            <a:pPr algn="ctr"/>
            <a:r>
              <a:rPr lang="zh-CN" altLang="en-US" sz="2000">
                <a:solidFill>
                  <a:srgbClr val="0000FF"/>
                </a:solidFill>
                <a:latin typeface="微软雅黑" panose="020B0503020204020204" pitchFamily="34" charset="-122"/>
                <a:ea typeface="微软雅黑" panose="020B0503020204020204" pitchFamily="34" charset="-122"/>
                <a:cs typeface="Arial" pitchFamily="34" charset="0"/>
              </a:rPr>
              <a:t>细</a:t>
            </a:r>
          </a:p>
        </p:txBody>
      </p:sp>
      <p:sp>
        <p:nvSpPr>
          <p:cNvPr id="56336" name="Text Box 16"/>
          <p:cNvSpPr txBox="1">
            <a:spLocks noChangeArrowheads="1"/>
          </p:cNvSpPr>
          <p:nvPr/>
        </p:nvSpPr>
        <p:spPr bwMode="auto">
          <a:xfrm>
            <a:off x="7078730" y="3349451"/>
            <a:ext cx="441146" cy="400110"/>
          </a:xfrm>
          <a:prstGeom prst="rect">
            <a:avLst/>
          </a:prstGeom>
          <a:noFill/>
          <a:ln w="9525">
            <a:noFill/>
            <a:miter lim="800000"/>
            <a:headEnd/>
            <a:tailEnd/>
          </a:ln>
          <a:effectLst/>
        </p:spPr>
        <p:txBody>
          <a:bodyPr wrap="none">
            <a:spAutoFit/>
          </a:bodyPr>
          <a:lstStyle/>
          <a:p>
            <a:r>
              <a:rPr lang="zh-CN" altLang="en-US" sz="2000">
                <a:solidFill>
                  <a:srgbClr val="FF0000"/>
                </a:solidFill>
                <a:latin typeface="微软雅黑" panose="020B0503020204020204" pitchFamily="34" charset="-122"/>
                <a:ea typeface="微软雅黑" panose="020B0503020204020204" pitchFamily="34" charset="-122"/>
                <a:cs typeface="Arial" pitchFamily="34" charset="0"/>
              </a:rPr>
              <a:t>粗</a:t>
            </a:r>
          </a:p>
        </p:txBody>
      </p:sp>
      <p:sp>
        <p:nvSpPr>
          <p:cNvPr id="56337" name="Text Box 17"/>
          <p:cNvSpPr txBox="1">
            <a:spLocks noChangeArrowheads="1"/>
          </p:cNvSpPr>
          <p:nvPr/>
        </p:nvSpPr>
        <p:spPr bwMode="auto">
          <a:xfrm>
            <a:off x="7131482" y="1814058"/>
            <a:ext cx="441146" cy="1323439"/>
          </a:xfrm>
          <a:prstGeom prst="rect">
            <a:avLst/>
          </a:prstGeom>
          <a:solidFill>
            <a:schemeClr val="bg1"/>
          </a:solidFill>
          <a:ln w="9525">
            <a:noFill/>
            <a:miter lim="800000"/>
            <a:headEnd/>
            <a:tailEnd/>
          </a:ln>
          <a:effectLst/>
        </p:spPr>
        <p:txBody>
          <a:bodyPr wrap="none">
            <a:spAutoFit/>
          </a:bodyPr>
          <a:lstStyle/>
          <a:p>
            <a:r>
              <a:rPr lang="zh-CN" altLang="en-US" sz="2000">
                <a:latin typeface="微软雅黑" panose="020B0503020204020204" pitchFamily="34" charset="-122"/>
                <a:ea typeface="微软雅黑" panose="020B0503020204020204" pitchFamily="34" charset="-122"/>
                <a:cs typeface="Arial" pitchFamily="34" charset="0"/>
              </a:rPr>
              <a:t>构</a:t>
            </a:r>
          </a:p>
          <a:p>
            <a:r>
              <a:rPr lang="zh-CN" altLang="en-US" sz="2000">
                <a:latin typeface="微软雅黑" panose="020B0503020204020204" pitchFamily="34" charset="-122"/>
                <a:ea typeface="微软雅黑" panose="020B0503020204020204" pitchFamily="34" charset="-122"/>
                <a:cs typeface="Arial" pitchFamily="34" charset="0"/>
              </a:rPr>
              <a:t>件</a:t>
            </a:r>
          </a:p>
          <a:p>
            <a:r>
              <a:rPr lang="zh-CN" altLang="en-US" sz="2000">
                <a:latin typeface="微软雅黑" panose="020B0503020204020204" pitchFamily="34" charset="-122"/>
                <a:ea typeface="微软雅黑" panose="020B0503020204020204" pitchFamily="34" charset="-122"/>
                <a:cs typeface="Arial" pitchFamily="34" charset="0"/>
              </a:rPr>
              <a:t>粒</a:t>
            </a:r>
          </a:p>
          <a:p>
            <a:r>
              <a:rPr lang="zh-CN" altLang="en-US" sz="2000">
                <a:latin typeface="微软雅黑" panose="020B0503020204020204" pitchFamily="34" charset="-122"/>
                <a:ea typeface="微软雅黑" panose="020B0503020204020204" pitchFamily="34" charset="-122"/>
                <a:cs typeface="Arial" pitchFamily="34" charset="0"/>
              </a:rPr>
              <a:t>度</a:t>
            </a:r>
          </a:p>
        </p:txBody>
      </p:sp>
      <p:grpSp>
        <p:nvGrpSpPr>
          <p:cNvPr id="4" name="Group 18"/>
          <p:cNvGrpSpPr>
            <a:grpSpLocks/>
          </p:cNvGrpSpPr>
          <p:nvPr/>
        </p:nvGrpSpPr>
        <p:grpSpPr bwMode="auto">
          <a:xfrm>
            <a:off x="7422261" y="1255891"/>
            <a:ext cx="954686" cy="2465916"/>
            <a:chOff x="-106" y="0"/>
            <a:chExt cx="673" cy="1864"/>
          </a:xfrm>
        </p:grpSpPr>
        <p:sp>
          <p:nvSpPr>
            <p:cNvPr id="56339" name="Text Box 19"/>
            <p:cNvSpPr txBox="1">
              <a:spLocks noChangeArrowheads="1"/>
            </p:cNvSpPr>
            <p:nvPr/>
          </p:nvSpPr>
          <p:spPr bwMode="auto">
            <a:xfrm>
              <a:off x="0" y="0"/>
              <a:ext cx="492" cy="302"/>
            </a:xfrm>
            <a:prstGeom prst="rect">
              <a:avLst/>
            </a:prstGeom>
            <a:noFill/>
            <a:ln w="9525">
              <a:noFill/>
              <a:miter lim="800000"/>
              <a:headEnd/>
              <a:tailEnd/>
            </a:ln>
            <a:effectLst/>
          </p:spPr>
          <p:txBody>
            <a:bodyPr wrap="none">
              <a:spAutoFit/>
            </a:bodyPr>
            <a:lstStyle/>
            <a:p>
              <a:r>
                <a:rPr lang="zh-CN" altLang="en-US" sz="2000">
                  <a:solidFill>
                    <a:srgbClr val="0000FF"/>
                  </a:solidFill>
                  <a:latin typeface="微软雅黑" panose="020B0503020204020204" pitchFamily="34" charset="-122"/>
                  <a:ea typeface="微软雅黑" panose="020B0503020204020204" pitchFamily="34" charset="-122"/>
                  <a:cs typeface="Arial" pitchFamily="34" charset="0"/>
                </a:rPr>
                <a:t>构件</a:t>
              </a:r>
            </a:p>
          </p:txBody>
        </p:sp>
        <p:sp>
          <p:nvSpPr>
            <p:cNvPr id="56340" name="Text Box 20"/>
            <p:cNvSpPr txBox="1">
              <a:spLocks noChangeArrowheads="1"/>
            </p:cNvSpPr>
            <p:nvPr/>
          </p:nvSpPr>
          <p:spPr bwMode="auto">
            <a:xfrm>
              <a:off x="-106" y="1562"/>
              <a:ext cx="673" cy="302"/>
            </a:xfrm>
            <a:prstGeom prst="rect">
              <a:avLst/>
            </a:prstGeom>
            <a:noFill/>
            <a:ln w="9525">
              <a:noFill/>
              <a:miter lim="800000"/>
              <a:headEnd/>
              <a:tailEnd/>
            </a:ln>
            <a:effectLst/>
          </p:spPr>
          <p:txBody>
            <a:bodyPr wrap="none">
              <a:spAutoFit/>
            </a:bodyPr>
            <a:lstStyle/>
            <a:p>
              <a:r>
                <a:rPr lang="zh-CN" altLang="en-US" sz="2000">
                  <a:solidFill>
                    <a:srgbClr val="FF0000"/>
                  </a:solidFill>
                  <a:latin typeface="微软雅黑" panose="020B0503020204020204" pitchFamily="34" charset="-122"/>
                  <a:ea typeface="微软雅黑" panose="020B0503020204020204" pitchFamily="34" charset="-122"/>
                  <a:cs typeface="Arial" pitchFamily="34" charset="0"/>
                </a:rPr>
                <a:t>连接件</a:t>
              </a:r>
            </a:p>
          </p:txBody>
        </p:sp>
        <p:cxnSp>
          <p:nvCxnSpPr>
            <p:cNvPr id="56341" name="AutoShape 21"/>
            <p:cNvCxnSpPr>
              <a:cxnSpLocks noChangeShapeType="1"/>
            </p:cNvCxnSpPr>
            <p:nvPr/>
          </p:nvCxnSpPr>
          <p:spPr bwMode="auto">
            <a:xfrm>
              <a:off x="188" y="290"/>
              <a:ext cx="10" cy="1270"/>
            </a:xfrm>
            <a:prstGeom prst="straightConnector1">
              <a:avLst/>
            </a:prstGeom>
            <a:noFill/>
            <a:ln w="9525">
              <a:solidFill>
                <a:schemeClr val="tx1"/>
              </a:solidFill>
              <a:round/>
              <a:headEnd/>
              <a:tailEnd type="triangle" w="med" len="med"/>
            </a:ln>
            <a:effectLst/>
          </p:spPr>
        </p:cxnSp>
        <p:sp>
          <p:nvSpPr>
            <p:cNvPr id="56342" name="Text Box 22"/>
            <p:cNvSpPr txBox="1">
              <a:spLocks noChangeArrowheads="1"/>
            </p:cNvSpPr>
            <p:nvPr/>
          </p:nvSpPr>
          <p:spPr bwMode="auto">
            <a:xfrm>
              <a:off x="59" y="410"/>
              <a:ext cx="278" cy="1000"/>
            </a:xfrm>
            <a:prstGeom prst="rect">
              <a:avLst/>
            </a:prstGeom>
            <a:solidFill>
              <a:schemeClr val="bg1"/>
            </a:solidFill>
            <a:ln w="9525">
              <a:noFill/>
              <a:miter lim="800000"/>
              <a:headEnd/>
              <a:tailEnd/>
            </a:ln>
            <a:effectLst/>
          </p:spPr>
          <p:txBody>
            <a:bodyPr wrap="none">
              <a:spAutoFit/>
            </a:bodyPr>
            <a:lstStyle/>
            <a:p>
              <a:r>
                <a:rPr lang="zh-CN" altLang="en-US" sz="2000">
                  <a:latin typeface="微软雅黑" panose="020B0503020204020204" pitchFamily="34" charset="-122"/>
                  <a:ea typeface="微软雅黑" panose="020B0503020204020204" pitchFamily="34" charset="-122"/>
                  <a:cs typeface="Arial" pitchFamily="34" charset="0"/>
                </a:rPr>
                <a:t>关</a:t>
              </a:r>
            </a:p>
            <a:p>
              <a:r>
                <a:rPr lang="zh-CN" altLang="en-US" sz="2000">
                  <a:latin typeface="微软雅黑" panose="020B0503020204020204" pitchFamily="34" charset="-122"/>
                  <a:ea typeface="微软雅黑" panose="020B0503020204020204" pitchFamily="34" charset="-122"/>
                  <a:cs typeface="Arial" pitchFamily="34" charset="0"/>
                </a:rPr>
                <a:t>注</a:t>
              </a:r>
            </a:p>
            <a:p>
              <a:r>
                <a:rPr lang="zh-CN" altLang="en-US" sz="2000">
                  <a:latin typeface="微软雅黑" panose="020B0503020204020204" pitchFamily="34" charset="-122"/>
                  <a:ea typeface="微软雅黑" panose="020B0503020204020204" pitchFamily="34" charset="-122"/>
                  <a:cs typeface="Arial" pitchFamily="34" charset="0"/>
                </a:rPr>
                <a:t>层</a:t>
              </a:r>
            </a:p>
            <a:p>
              <a:r>
                <a:rPr lang="zh-CN" altLang="en-US" sz="2000">
                  <a:latin typeface="微软雅黑" panose="020B0503020204020204" pitchFamily="34" charset="-122"/>
                  <a:ea typeface="微软雅黑" panose="020B0503020204020204" pitchFamily="34" charset="-122"/>
                  <a:cs typeface="Arial" pitchFamily="34" charset="0"/>
                </a:rPr>
                <a:t>面</a:t>
              </a:r>
            </a:p>
          </p:txBody>
        </p:sp>
      </p:grpSp>
      <p:sp>
        <p:nvSpPr>
          <p:cNvPr id="56343" name="Rectangle 23"/>
          <p:cNvSpPr>
            <a:spLocks noChangeArrowheads="1"/>
          </p:cNvSpPr>
          <p:nvPr/>
        </p:nvSpPr>
        <p:spPr bwMode="auto">
          <a:xfrm>
            <a:off x="752992" y="3278369"/>
            <a:ext cx="4341999" cy="2216825"/>
          </a:xfrm>
          <a:prstGeom prst="rect">
            <a:avLst/>
          </a:prstGeom>
          <a:noFill/>
          <a:ln w="9525">
            <a:noFill/>
            <a:miter lim="800000"/>
            <a:headEnd/>
            <a:tailEnd/>
          </a:ln>
          <a:effectLst/>
        </p:spPr>
        <p:txBody>
          <a:bodyPr wrap="square">
            <a:spAutoFit/>
          </a:bodyPr>
          <a:lstStyle/>
          <a:p>
            <a:pPr>
              <a:lnSpc>
                <a:spcPct val="130000"/>
              </a:lnSpc>
            </a:pPr>
            <a:r>
              <a:rPr lang="en-US" altLang="zh-CN" dirty="0">
                <a:solidFill>
                  <a:srgbClr val="FF0000"/>
                </a:solidFill>
                <a:latin typeface="微软雅黑" panose="020B0503020204020204" pitchFamily="34" charset="-122"/>
                <a:ea typeface="微软雅黑" panose="020B0503020204020204" pitchFamily="34" charset="-122"/>
              </a:rPr>
              <a:t>SOA</a:t>
            </a:r>
            <a:r>
              <a:rPr lang="zh-CN" altLang="en-US" dirty="0">
                <a:solidFill>
                  <a:srgbClr val="FF0000"/>
                </a:solidFill>
                <a:latin typeface="微软雅黑" panose="020B0503020204020204" pitchFamily="34" charset="-122"/>
                <a:ea typeface="微软雅黑" panose="020B0503020204020204" pitchFamily="34" charset="-122"/>
              </a:rPr>
              <a:t>的关注点：</a:t>
            </a:r>
          </a:p>
          <a:p>
            <a:pPr lvl="1">
              <a:lnSpc>
                <a:spcPct val="130000"/>
              </a:lnSpc>
              <a:buFontTx/>
              <a:buChar char="•"/>
            </a:pPr>
            <a:r>
              <a:rPr lang="zh-CN" altLang="en-US" dirty="0">
                <a:solidFill>
                  <a:srgbClr val="FF0000"/>
                </a:solidFill>
                <a:latin typeface="微软雅黑" panose="020B0503020204020204" pitchFamily="34" charset="-122"/>
                <a:ea typeface="微软雅黑" panose="020B0503020204020204" pitchFamily="34" charset="-122"/>
              </a:rPr>
              <a:t> 技术 </a:t>
            </a:r>
            <a:r>
              <a:rPr lang="zh-CN" altLang="en-US" dirty="0">
                <a:solidFill>
                  <a:srgbClr val="FF0000"/>
                </a:solidFill>
                <a:latin typeface="微软雅黑" panose="020B0503020204020204" pitchFamily="34" charset="-122"/>
                <a:ea typeface="微软雅黑" panose="020B0503020204020204" pitchFamily="34" charset="-122"/>
                <a:sym typeface="Symbol" pitchFamily="18" charset="2"/>
              </a:rPr>
              <a:t> 业务</a:t>
            </a:r>
          </a:p>
          <a:p>
            <a:pPr lvl="1">
              <a:lnSpc>
                <a:spcPct val="130000"/>
              </a:lnSpc>
              <a:buFontTx/>
              <a:buChar char="•"/>
            </a:pPr>
            <a:r>
              <a:rPr lang="zh-CN" altLang="en-US" dirty="0">
                <a:solidFill>
                  <a:srgbClr val="FF0000"/>
                </a:solidFill>
                <a:latin typeface="微软雅黑" panose="020B0503020204020204" pitchFamily="34" charset="-122"/>
                <a:ea typeface="微软雅黑" panose="020B0503020204020204" pitchFamily="34" charset="-122"/>
                <a:sym typeface="Symbol" pitchFamily="18" charset="2"/>
              </a:rPr>
              <a:t> 封闭  开放</a:t>
            </a:r>
          </a:p>
          <a:p>
            <a:pPr lvl="1">
              <a:lnSpc>
                <a:spcPct val="130000"/>
              </a:lnSpc>
              <a:buFontTx/>
              <a:buChar char="•"/>
            </a:pPr>
            <a:r>
              <a:rPr lang="zh-CN" altLang="en-US" dirty="0">
                <a:solidFill>
                  <a:srgbClr val="FF0000"/>
                </a:solidFill>
                <a:latin typeface="微软雅黑" panose="020B0503020204020204" pitchFamily="34" charset="-122"/>
                <a:ea typeface="微软雅黑" panose="020B0503020204020204" pitchFamily="34" charset="-122"/>
                <a:sym typeface="Symbol" pitchFamily="18" charset="2"/>
              </a:rPr>
              <a:t> 个人企业内企业间全球</a:t>
            </a:r>
          </a:p>
          <a:p>
            <a:pPr lvl="1">
              <a:lnSpc>
                <a:spcPct val="130000"/>
              </a:lnSpc>
              <a:buFontTx/>
              <a:buChar char="•"/>
            </a:pPr>
            <a:r>
              <a:rPr lang="zh-CN" altLang="en-US" dirty="0">
                <a:solidFill>
                  <a:srgbClr val="FF0000"/>
                </a:solidFill>
                <a:latin typeface="微软雅黑" panose="020B0503020204020204" pitchFamily="34" charset="-122"/>
                <a:ea typeface="微软雅黑" panose="020B0503020204020204" pitchFamily="34" charset="-122"/>
                <a:sym typeface="Symbol" pitchFamily="18" charset="2"/>
              </a:rPr>
              <a:t> 封闭性功能 </a:t>
            </a:r>
            <a:r>
              <a:rPr lang="zh-CN" altLang="en-US" dirty="0">
                <a:solidFill>
                  <a:srgbClr val="FF0000"/>
                </a:solidFill>
                <a:latin typeface="微软雅黑" panose="020B0503020204020204" pitchFamily="34" charset="-122"/>
                <a:ea typeface="微软雅黑" panose="020B0503020204020204" pitchFamily="34" charset="-122"/>
                <a:sym typeface="Wingdings" pitchFamily="2" charset="2"/>
              </a:rPr>
              <a:t> 协同性功能</a:t>
            </a:r>
          </a:p>
          <a:p>
            <a:pPr lvl="1">
              <a:lnSpc>
                <a:spcPct val="130000"/>
              </a:lnSpc>
              <a:buFontTx/>
              <a:buChar char="•"/>
            </a:pPr>
            <a:r>
              <a:rPr lang="zh-CN" altLang="en-US" dirty="0">
                <a:solidFill>
                  <a:srgbClr val="FF0000"/>
                </a:solidFill>
                <a:latin typeface="微软雅黑" panose="020B0503020204020204" pitchFamily="34" charset="-122"/>
                <a:ea typeface="微软雅黑" panose="020B0503020204020204" pitchFamily="34" charset="-122"/>
                <a:sym typeface="Wingdings" pitchFamily="2" charset="2"/>
              </a:rPr>
              <a:t> 稳定</a:t>
            </a:r>
            <a:r>
              <a:rPr lang="zh-CN" altLang="en-US" dirty="0">
                <a:solidFill>
                  <a:srgbClr val="FF0000"/>
                </a:solidFill>
                <a:latin typeface="微软雅黑" panose="020B0503020204020204" pitchFamily="34" charset="-122"/>
                <a:ea typeface="微软雅黑" panose="020B0503020204020204" pitchFamily="34" charset="-122"/>
                <a:sym typeface="Symbol" pitchFamily="18" charset="2"/>
              </a:rPr>
              <a:t></a:t>
            </a:r>
            <a:r>
              <a:rPr lang="zh-CN" altLang="en-US" dirty="0">
                <a:solidFill>
                  <a:srgbClr val="FF0000"/>
                </a:solidFill>
                <a:latin typeface="微软雅黑" panose="020B0503020204020204" pitchFamily="34" charset="-122"/>
                <a:ea typeface="微软雅黑" panose="020B0503020204020204" pitchFamily="34" charset="-122"/>
                <a:sym typeface="Wingdings" pitchFamily="2" charset="2"/>
              </a:rPr>
              <a:t> 快速变化</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a:t>什么是面向服务的体系结构？</a:t>
            </a:r>
            <a:endParaRPr lang="en-US" altLang="zh-CN" dirty="0"/>
          </a:p>
        </p:txBody>
      </p:sp>
      <p:sp>
        <p:nvSpPr>
          <p:cNvPr id="58371" name="Rectangle 3"/>
          <p:cNvSpPr>
            <a:spLocks noGrp="1" noChangeArrowheads="1"/>
          </p:cNvSpPr>
          <p:nvPr>
            <p:ph type="body" idx="1"/>
          </p:nvPr>
        </p:nvSpPr>
        <p:spPr/>
        <p:txBody>
          <a:bodyPr/>
          <a:lstStyle/>
          <a:p>
            <a:r>
              <a:rPr lang="zh-CN" altLang="en-US" sz="2000" b="1" dirty="0"/>
              <a:t>从字面上看，</a:t>
            </a:r>
            <a:r>
              <a:rPr lang="en-US" altLang="zh-CN" sz="2000" b="1" dirty="0">
                <a:solidFill>
                  <a:srgbClr val="FF0000"/>
                </a:solidFill>
                <a:ea typeface="楷体_GB2312" pitchFamily="1" charset="-122"/>
              </a:rPr>
              <a:t>SOA=Service(</a:t>
            </a:r>
            <a:r>
              <a:rPr lang="zh-CN" altLang="en-US" sz="2000" b="1" dirty="0">
                <a:solidFill>
                  <a:srgbClr val="FF0000"/>
                </a:solidFill>
                <a:ea typeface="楷体_GB2312" pitchFamily="1" charset="-122"/>
              </a:rPr>
              <a:t>服务</a:t>
            </a:r>
            <a:r>
              <a:rPr lang="en-US" altLang="zh-CN" sz="2000" b="1" dirty="0">
                <a:solidFill>
                  <a:srgbClr val="FF0000"/>
                </a:solidFill>
                <a:ea typeface="楷体_GB2312" pitchFamily="1" charset="-122"/>
              </a:rPr>
              <a:t>)+</a:t>
            </a:r>
            <a:r>
              <a:rPr lang="zh-CN" altLang="en-US" sz="2000" b="1" dirty="0">
                <a:solidFill>
                  <a:srgbClr val="FF0000"/>
                </a:solidFill>
                <a:ea typeface="楷体_GB2312" pitchFamily="1" charset="-122"/>
              </a:rPr>
              <a:t>体系结构</a:t>
            </a:r>
            <a:r>
              <a:rPr lang="en-US" altLang="zh-CN" sz="2000" b="1" dirty="0">
                <a:solidFill>
                  <a:srgbClr val="FF0000"/>
                </a:solidFill>
                <a:ea typeface="楷体_GB2312" pitchFamily="1" charset="-122"/>
              </a:rPr>
              <a:t>(Architecture)</a:t>
            </a:r>
          </a:p>
          <a:p>
            <a:pPr>
              <a:buFont typeface="Wingdings" pitchFamily="2" charset="2"/>
              <a:buNone/>
            </a:pPr>
            <a:r>
              <a:rPr lang="en-US" altLang="zh-CN" sz="2000" b="1" dirty="0">
                <a:solidFill>
                  <a:srgbClr val="FF0000"/>
                </a:solidFill>
                <a:ea typeface="楷体_GB2312" pitchFamily="1" charset="-122"/>
              </a:rPr>
              <a:t>			SOC=Service(</a:t>
            </a:r>
            <a:r>
              <a:rPr lang="zh-CN" altLang="en-US" sz="2000" b="1" dirty="0">
                <a:solidFill>
                  <a:srgbClr val="FF0000"/>
                </a:solidFill>
                <a:ea typeface="楷体_GB2312" pitchFamily="1" charset="-122"/>
              </a:rPr>
              <a:t>服务</a:t>
            </a:r>
            <a:r>
              <a:rPr lang="en-US" altLang="zh-CN" sz="2000" b="1" dirty="0">
                <a:solidFill>
                  <a:srgbClr val="FF0000"/>
                </a:solidFill>
                <a:ea typeface="楷体_GB2312" pitchFamily="1" charset="-122"/>
              </a:rPr>
              <a:t>)+</a:t>
            </a:r>
            <a:r>
              <a:rPr lang="zh-CN" altLang="en-US" sz="2000" b="1" dirty="0">
                <a:solidFill>
                  <a:srgbClr val="FF0000"/>
                </a:solidFill>
                <a:ea typeface="楷体_GB2312" pitchFamily="1" charset="-122"/>
              </a:rPr>
              <a:t>计算</a:t>
            </a:r>
            <a:r>
              <a:rPr lang="en-US" altLang="zh-CN" sz="2000" b="1" dirty="0">
                <a:solidFill>
                  <a:srgbClr val="FF0000"/>
                </a:solidFill>
                <a:ea typeface="楷体_GB2312" pitchFamily="1" charset="-122"/>
              </a:rPr>
              <a:t>(Computing)</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a:t>
            </a:r>
            <a:r>
              <a:rPr lang="zh-CN" altLang="en-US"/>
              <a:t>是服务</a:t>
            </a:r>
            <a:r>
              <a:rPr lang="en-US" altLang="zh-CN"/>
              <a:t>(Service)</a:t>
            </a:r>
            <a:r>
              <a:rPr lang="zh-CN" altLang="en-US"/>
              <a:t>？</a:t>
            </a:r>
            <a:endParaRPr lang="zh-CN" altLang="en-US" dirty="0"/>
          </a:p>
        </p:txBody>
      </p:sp>
      <p:sp>
        <p:nvSpPr>
          <p:cNvPr id="4" name="Rectangle 3"/>
          <p:cNvSpPr txBox="1">
            <a:spLocks noChangeArrowheads="1"/>
          </p:cNvSpPr>
          <p:nvPr/>
        </p:nvSpPr>
        <p:spPr>
          <a:xfrm>
            <a:off x="685800" y="1117865"/>
            <a:ext cx="7772400" cy="413940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spcBef>
                <a:spcPct val="20000"/>
              </a:spcBef>
              <a:spcAft>
                <a:spcPts val="0"/>
              </a:spcAft>
              <a:buClrTx/>
              <a:buSzTx/>
              <a:buFont typeface="Arial" pitchFamily="34" charset="0"/>
              <a:buChar char="•"/>
              <a:tabLst/>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cs"/>
              </a:rPr>
              <a:t>Services</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may mean different things to different people:</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Loosely coupled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software components that interact with one another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dynamically</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via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standard Internet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technologies (Gartner). </a:t>
            </a:r>
          </a:p>
          <a:p>
            <a:pPr marL="742950" marR="0" lvl="1" indent="-285750" algn="l" defTabSz="914400" rtl="0" eaLnBrk="1" fontAlgn="auto" latinLnBrk="0" hangingPunct="1">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 software application identified by a URI, whose interfaces and binding are capable of being defined, described, and discovered by XML artifacts and supports direct interactions with other software applications using XML-based messages via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Internet-based protocols</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(W3C). </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什么是服务（</a:t>
            </a:r>
            <a:r>
              <a:rPr lang="en-US" altLang="zh-CN" dirty="0"/>
              <a:t>Service</a:t>
            </a:r>
            <a:r>
              <a:rPr lang="zh-CN" altLang="en-US" dirty="0"/>
              <a:t>）？</a:t>
            </a:r>
            <a:r>
              <a:rPr lang="en-US" altLang="zh-CN" dirty="0"/>
              <a:t>-</a:t>
            </a:r>
            <a:r>
              <a:rPr lang="zh-CN" altLang="en-US" dirty="0"/>
              <a:t>续</a:t>
            </a:r>
          </a:p>
        </p:txBody>
      </p:sp>
      <p:sp>
        <p:nvSpPr>
          <p:cNvPr id="5" name="Rectangle 3"/>
          <p:cNvSpPr txBox="1">
            <a:spLocks noChangeArrowheads="1"/>
          </p:cNvSpPr>
          <p:nvPr/>
        </p:nvSpPr>
        <p:spPr>
          <a:xfrm>
            <a:off x="685800" y="1117865"/>
            <a:ext cx="7772400" cy="4139406"/>
          </a:xfrm>
          <a:prstGeom prst="rect">
            <a:avLst/>
          </a:prstGeom>
        </p:spPr>
        <p:txBody>
          <a:bodyPr vert="horz" lIns="91440" tIns="45720" rIns="91440" bIns="45720" rtlCol="0">
            <a:normAutofit fontScale="92500" lnSpcReduction="10000"/>
          </a:bodyPr>
          <a:lstStyle/>
          <a:p>
            <a:pPr marL="742950" marR="0" lvl="1" indent="-28575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 piece of business logic accessible via the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Internet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using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open standards</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(Microsoft).</a:t>
            </a:r>
          </a:p>
          <a:p>
            <a:pPr marL="742950" marR="0" lvl="1" indent="-28575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Encapsulated,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loosely coupled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contracted software functions, offered via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standard protocols</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over the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Web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DestiCorp</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1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Services are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self-contained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reusable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software modules that are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independent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of applications and the computing platforms on which they run. Services have with well-defined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interfaces</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and allow a </a:t>
            </a:r>
            <a:r>
              <a:rPr kumimoji="0" lang="en-US" altLang="zh-CN" sz="2400" b="0" i="1" u="none" strike="noStrike" kern="1200" cap="none" spc="0" normalizeH="0" baseline="0" noProof="0" dirty="0">
                <a:ln>
                  <a:noFill/>
                </a:ln>
                <a:solidFill>
                  <a:srgbClr val="990000"/>
                </a:solidFill>
                <a:effectLst/>
                <a:uLnTx/>
                <a:uFillTx/>
                <a:latin typeface="+mn-lt"/>
                <a:ea typeface="+mn-ea"/>
                <a:cs typeface="+mn-cs"/>
              </a:rPr>
              <a:t>1:1 mapping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between business tasks and the exact IT components needed to execute the task. (IBM)</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45</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SOA</a:t>
            </a:r>
            <a:r>
              <a:rPr lang="zh-CN" altLang="en-US" dirty="0"/>
              <a:t>的</a:t>
            </a:r>
            <a:r>
              <a:rPr lang="en-US" altLang="zh-CN" dirty="0"/>
              <a:t>9</a:t>
            </a:r>
            <a:r>
              <a:rPr lang="zh-CN" altLang="en-US" dirty="0"/>
              <a:t>个特点</a:t>
            </a:r>
          </a:p>
        </p:txBody>
      </p:sp>
      <p:sp>
        <p:nvSpPr>
          <p:cNvPr id="3" name="内容占位符 2"/>
          <p:cNvSpPr>
            <a:spLocks noGrp="1"/>
          </p:cNvSpPr>
          <p:nvPr>
            <p:ph idx="1"/>
          </p:nvPr>
        </p:nvSpPr>
        <p:spPr/>
        <p:txBody>
          <a:bodyPr>
            <a:normAutofit fontScale="85000" lnSpcReduction="20000"/>
          </a:bodyPr>
          <a:lstStyle/>
          <a:p>
            <a:r>
              <a:rPr lang="zh-CN" altLang="en-US" dirty="0"/>
              <a:t>服务是可重用的。</a:t>
            </a:r>
            <a:endParaRPr lang="en-US" altLang="zh-CN" dirty="0"/>
          </a:p>
          <a:p>
            <a:r>
              <a:rPr lang="zh-CN" altLang="en-US" dirty="0"/>
              <a:t>服务都是有服务合同。</a:t>
            </a:r>
            <a:endParaRPr lang="en-US" altLang="zh-CN" dirty="0"/>
          </a:p>
          <a:p>
            <a:r>
              <a:rPr lang="zh-CN" altLang="en-US" dirty="0"/>
              <a:t>服务之间是松耦合的。</a:t>
            </a:r>
            <a:endParaRPr lang="en-US" altLang="zh-CN" dirty="0"/>
          </a:p>
          <a:p>
            <a:r>
              <a:rPr lang="zh-CN" altLang="en-US" dirty="0"/>
              <a:t>服务隐藏了具体的逻辑。</a:t>
            </a:r>
            <a:endParaRPr lang="en-US" altLang="zh-CN" dirty="0"/>
          </a:p>
          <a:p>
            <a:r>
              <a:rPr lang="zh-CN" altLang="en-US" dirty="0"/>
              <a:t>服务是可组合的。</a:t>
            </a:r>
            <a:endParaRPr lang="en-US" altLang="zh-CN" dirty="0"/>
          </a:p>
          <a:p>
            <a:r>
              <a:rPr lang="zh-CN" altLang="en-US" dirty="0"/>
              <a:t>服务是自治的。</a:t>
            </a:r>
            <a:endParaRPr lang="en-US" altLang="zh-CN" dirty="0"/>
          </a:p>
          <a:p>
            <a:r>
              <a:rPr lang="zh-CN" altLang="en-US" dirty="0"/>
              <a:t>服务是无状态的。</a:t>
            </a:r>
            <a:endParaRPr lang="en-US" altLang="zh-CN" dirty="0"/>
          </a:p>
          <a:p>
            <a:r>
              <a:rPr lang="zh-CN" altLang="en-US" dirty="0"/>
              <a:t>服务是可被发现的。</a:t>
            </a:r>
            <a:endParaRPr lang="en-US" altLang="zh-CN" dirty="0"/>
          </a:p>
          <a:p>
            <a:r>
              <a:rPr lang="zh-CN" altLang="en-US" dirty="0"/>
              <a:t>服务一般是粗粒度的。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）服务是可重用的</a:t>
            </a:r>
          </a:p>
        </p:txBody>
      </p:sp>
      <p:sp>
        <p:nvSpPr>
          <p:cNvPr id="3" name="内容占位符 2"/>
          <p:cNvSpPr>
            <a:spLocks noGrp="1"/>
          </p:cNvSpPr>
          <p:nvPr>
            <p:ph idx="1"/>
          </p:nvPr>
        </p:nvSpPr>
        <p:spPr>
          <a:xfrm>
            <a:off x="457200" y="1117307"/>
            <a:ext cx="8229600" cy="4020446"/>
          </a:xfrm>
        </p:spPr>
        <p:txBody>
          <a:bodyPr>
            <a:normAutofit lnSpcReduction="10000"/>
          </a:bodyPr>
          <a:lstStyle/>
          <a:p>
            <a:r>
              <a:rPr lang="zh-CN" altLang="en-US" sz="2400" dirty="0"/>
              <a:t>可重用性是指：为某一目的而实现的模块也能被用于其它的目的。</a:t>
            </a:r>
            <a:endParaRPr lang="en-US" altLang="zh-CN" sz="2400" dirty="0"/>
          </a:p>
          <a:p>
            <a:r>
              <a:rPr lang="zh-CN" altLang="en-US" sz="2400" dirty="0"/>
              <a:t>服务的可重用性：服务所包含的逻辑不仅可以被用于最初设计时的目的，也可以被用于其它的目的，即服务可以出现在不同的应用中，它是上下文无关的。</a:t>
            </a:r>
            <a:endParaRPr lang="en-US" altLang="zh-CN" sz="2400" dirty="0"/>
          </a:p>
          <a:p>
            <a:pPr lvl="1"/>
            <a:r>
              <a:rPr lang="zh-CN" altLang="en-US" sz="2000" dirty="0"/>
              <a:t>面向过程的开发方法：重用通过函数来实现，函数一般被组合为函数库，这些函数库可被用在不同的系统中，从而实现重用。</a:t>
            </a:r>
            <a:endParaRPr lang="en-US" altLang="zh-CN" sz="2000" dirty="0"/>
          </a:p>
          <a:p>
            <a:pPr lvl="1"/>
            <a:r>
              <a:rPr lang="zh-CN" altLang="en-US" sz="2000" dirty="0"/>
              <a:t>面向对象的开发：对象之间组合形成的框架，不仅实现了功能上的重用，也实现了对象之间的关系的重用。</a:t>
            </a:r>
            <a:endParaRPr lang="en-US" altLang="zh-CN" sz="2000" dirty="0"/>
          </a:p>
          <a:p>
            <a:pPr lvl="2"/>
            <a:r>
              <a:rPr lang="zh-CN" altLang="en-US" sz="1600" dirty="0"/>
              <a:t>上述两种方法的重用都局限于具体的实现语言，不能实现跨语言的重用。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1</a:t>
            </a:r>
            <a:r>
              <a:rPr lang="zh-CN" altLang="en-US" dirty="0"/>
              <a:t>）服务是可重用的</a:t>
            </a:r>
            <a:r>
              <a:rPr lang="en-US" altLang="zh-CN" dirty="0"/>
              <a:t>-</a:t>
            </a:r>
            <a:r>
              <a:rPr lang="zh-CN" altLang="en-US" dirty="0"/>
              <a:t>续</a:t>
            </a:r>
          </a:p>
        </p:txBody>
      </p:sp>
      <p:sp>
        <p:nvSpPr>
          <p:cNvPr id="3" name="内容占位符 2"/>
          <p:cNvSpPr>
            <a:spLocks noGrp="1"/>
          </p:cNvSpPr>
          <p:nvPr>
            <p:ph idx="1"/>
          </p:nvPr>
        </p:nvSpPr>
        <p:spPr/>
        <p:txBody>
          <a:bodyPr>
            <a:normAutofit fontScale="92500"/>
          </a:bodyPr>
          <a:lstStyle/>
          <a:p>
            <a:pPr lvl="1"/>
            <a:r>
              <a:rPr lang="zh-CN" altLang="en-US" dirty="0"/>
              <a:t>基于组件的开发：组件可以跨越具体的编程语言和编程平台实现一定程度的重用。但组件的概念更偏向于技术，一般粒度都很小，不能直接满足企业业务的需求。</a:t>
            </a:r>
            <a:endParaRPr lang="en-US" altLang="zh-CN" dirty="0"/>
          </a:p>
          <a:p>
            <a:pPr lvl="1"/>
            <a:r>
              <a:rPr lang="zh-CN" altLang="en-US" dirty="0"/>
              <a:t>服务的概念可以和企业业务直接对齐，提供粗粒度的功能，其底层实现可以通过组件来完成。</a:t>
            </a:r>
            <a:endParaRPr lang="en-US" altLang="zh-CN" dirty="0"/>
          </a:p>
          <a:p>
            <a:pPr lvl="2"/>
            <a:r>
              <a:rPr lang="zh-CN" altLang="en-US" dirty="0"/>
              <a:t>服务提供了一个更高层次的重用。</a:t>
            </a:r>
            <a:endParaRPr lang="en-US" altLang="zh-CN" dirty="0"/>
          </a:p>
          <a:p>
            <a:r>
              <a:rPr lang="zh-CN" altLang="en-US" sz="2400" dirty="0"/>
              <a:t>服务的可重用性的好处：</a:t>
            </a:r>
            <a:endParaRPr lang="en-US" altLang="zh-CN" sz="2400" dirty="0"/>
          </a:p>
          <a:p>
            <a:pPr lvl="1"/>
            <a:r>
              <a:rPr lang="zh-CN" altLang="en-US" sz="2000" dirty="0"/>
              <a:t>降低开发成本，提高了投资回报率</a:t>
            </a:r>
            <a:r>
              <a:rPr lang="en-US" altLang="zh-CN" sz="2000" dirty="0"/>
              <a:t>ROI</a:t>
            </a:r>
            <a:r>
              <a:rPr lang="zh-CN" altLang="en-US" sz="2000" dirty="0"/>
              <a:t>（</a:t>
            </a:r>
            <a:r>
              <a:rPr lang="en-US" altLang="zh-CN" sz="2000" dirty="0"/>
              <a:t>Return on Investment</a:t>
            </a:r>
            <a:r>
              <a:rPr lang="zh-CN" altLang="en-US" sz="2000" dirty="0"/>
              <a:t>）</a:t>
            </a:r>
            <a:r>
              <a:rPr lang="en-US" altLang="zh-CN" sz="2000" dirty="0"/>
              <a:t>;</a:t>
            </a:r>
            <a:r>
              <a:rPr lang="zh-CN" altLang="en-US" sz="2000" dirty="0"/>
              <a:t>开发时间缩短；提高了系统质量</a:t>
            </a:r>
            <a:r>
              <a:rPr lang="zh-CN" alt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48</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软件系统的类型</a:t>
            </a:r>
          </a:p>
        </p:txBody>
      </p:sp>
      <p:sp>
        <p:nvSpPr>
          <p:cNvPr id="15363" name="Rectangle 3"/>
          <p:cNvSpPr>
            <a:spLocks noGrp="1" noChangeArrowheads="1"/>
          </p:cNvSpPr>
          <p:nvPr>
            <p:ph type="body" idx="1"/>
          </p:nvPr>
        </p:nvSpPr>
        <p:spPr/>
        <p:txBody>
          <a:bodyPr>
            <a:normAutofit fontScale="85000" lnSpcReduction="20000"/>
          </a:bodyPr>
          <a:lstStyle/>
          <a:p>
            <a:r>
              <a:rPr lang="zh-CN" altLang="en-US" sz="1800" b="1" dirty="0"/>
              <a:t>个人应用软件</a:t>
            </a:r>
          </a:p>
          <a:p>
            <a:pPr lvl="1"/>
            <a:r>
              <a:rPr lang="zh-CN" altLang="en-US" sz="1600" dirty="0"/>
              <a:t>游戏</a:t>
            </a:r>
          </a:p>
          <a:p>
            <a:pPr lvl="1"/>
            <a:r>
              <a:rPr lang="zh-CN" altLang="en-US" sz="1600" dirty="0"/>
              <a:t>社交</a:t>
            </a:r>
          </a:p>
          <a:p>
            <a:r>
              <a:rPr lang="zh-CN" altLang="en-US" sz="1800" b="1" dirty="0">
                <a:solidFill>
                  <a:srgbClr val="0033CC"/>
                </a:solidFill>
              </a:rPr>
              <a:t>企业应用软件</a:t>
            </a:r>
          </a:p>
          <a:p>
            <a:pPr lvl="1"/>
            <a:r>
              <a:rPr lang="zh-CN" altLang="en-US" sz="1600" dirty="0"/>
              <a:t>企业管理软件：</a:t>
            </a:r>
            <a:r>
              <a:rPr lang="en-US" altLang="zh-CN" sz="1600" dirty="0"/>
              <a:t>ERP</a:t>
            </a:r>
            <a:r>
              <a:rPr lang="zh-CN" altLang="en-US" sz="1600" dirty="0"/>
              <a:t>、</a:t>
            </a:r>
            <a:r>
              <a:rPr lang="en-US" altLang="zh-CN" sz="1600" dirty="0"/>
              <a:t>SCM</a:t>
            </a:r>
            <a:r>
              <a:rPr lang="zh-CN" altLang="en-US" sz="1600" dirty="0"/>
              <a:t>、</a:t>
            </a:r>
            <a:r>
              <a:rPr lang="en-US" altLang="zh-CN" sz="1600" dirty="0"/>
              <a:t>CRM</a:t>
            </a:r>
            <a:r>
              <a:rPr lang="zh-CN" altLang="en-US" sz="1600" dirty="0"/>
              <a:t>、财务软件等；</a:t>
            </a:r>
          </a:p>
          <a:p>
            <a:pPr lvl="1"/>
            <a:r>
              <a:rPr lang="zh-CN" altLang="en-US" sz="1600" dirty="0"/>
              <a:t>办公软件：</a:t>
            </a:r>
            <a:r>
              <a:rPr lang="en-US" altLang="zh-CN" sz="1600" dirty="0"/>
              <a:t>Office</a:t>
            </a:r>
            <a:r>
              <a:rPr lang="zh-CN" altLang="en-US" sz="1600" dirty="0"/>
              <a:t>、</a:t>
            </a:r>
            <a:r>
              <a:rPr lang="en-US" altLang="zh-CN" sz="1600" dirty="0"/>
              <a:t>OA</a:t>
            </a:r>
            <a:r>
              <a:rPr lang="zh-CN" altLang="en-US" sz="1600" dirty="0"/>
              <a:t>等；</a:t>
            </a:r>
          </a:p>
          <a:p>
            <a:pPr lvl="1"/>
            <a:r>
              <a:rPr lang="zh-CN" altLang="en-US" sz="1600" dirty="0"/>
              <a:t>辅助设计软件：</a:t>
            </a:r>
            <a:r>
              <a:rPr lang="en-US" altLang="zh-CN" sz="1600" dirty="0"/>
              <a:t>CAD</a:t>
            </a:r>
            <a:r>
              <a:rPr lang="zh-CN" altLang="en-US" sz="1600" dirty="0"/>
              <a:t>、</a:t>
            </a:r>
            <a:r>
              <a:rPr lang="en-US" altLang="zh-CN" sz="1600" dirty="0"/>
              <a:t>CAM</a:t>
            </a:r>
            <a:r>
              <a:rPr lang="zh-CN" altLang="en-US" sz="1600" dirty="0"/>
              <a:t>、</a:t>
            </a:r>
            <a:r>
              <a:rPr lang="en-US" altLang="zh-CN" sz="1600" dirty="0"/>
              <a:t>CAPP</a:t>
            </a:r>
            <a:r>
              <a:rPr lang="zh-CN" altLang="en-US" sz="1600" dirty="0"/>
              <a:t>等；</a:t>
            </a:r>
          </a:p>
          <a:p>
            <a:r>
              <a:rPr lang="zh-CN" altLang="en-US" sz="1800" b="1" dirty="0"/>
              <a:t>系统软件</a:t>
            </a:r>
          </a:p>
          <a:p>
            <a:pPr lvl="1"/>
            <a:r>
              <a:rPr lang="en-US" altLang="zh-CN" sz="1600" dirty="0"/>
              <a:t>DBMS </a:t>
            </a:r>
          </a:p>
          <a:p>
            <a:pPr lvl="1"/>
            <a:r>
              <a:rPr lang="en-US" altLang="zh-CN" sz="1600" dirty="0"/>
              <a:t>OS</a:t>
            </a:r>
          </a:p>
          <a:p>
            <a:pPr lvl="1"/>
            <a:r>
              <a:rPr lang="en-US" altLang="zh-CN" sz="1600" dirty="0"/>
              <a:t>Middleware</a:t>
            </a:r>
          </a:p>
          <a:p>
            <a:r>
              <a:rPr lang="zh-CN" altLang="en-US" sz="1800" b="1" dirty="0"/>
              <a:t>开发软件</a:t>
            </a:r>
          </a:p>
          <a:p>
            <a:pPr lvl="1"/>
            <a:r>
              <a:rPr lang="en-US" altLang="zh-CN" sz="1600" dirty="0"/>
              <a:t>CASE</a:t>
            </a:r>
            <a:r>
              <a:rPr lang="zh-CN" altLang="en-US" sz="1600" dirty="0"/>
              <a:t>工具</a:t>
            </a:r>
          </a:p>
          <a:p>
            <a:pPr lvl="1"/>
            <a:r>
              <a:rPr lang="en-US" altLang="zh-CN" sz="1600" dirty="0"/>
              <a:t>IDE</a:t>
            </a:r>
            <a:endParaRPr lang="zh-CN" altLang="en-US" sz="16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）服务都有服务合同</a:t>
            </a:r>
          </a:p>
        </p:txBody>
      </p:sp>
      <p:sp>
        <p:nvSpPr>
          <p:cNvPr id="3" name="内容占位符 2"/>
          <p:cNvSpPr>
            <a:spLocks noGrp="1"/>
          </p:cNvSpPr>
          <p:nvPr>
            <p:ph idx="1"/>
          </p:nvPr>
        </p:nvSpPr>
        <p:spPr/>
        <p:txBody>
          <a:bodyPr>
            <a:normAutofit fontScale="92500"/>
          </a:bodyPr>
          <a:lstStyle/>
          <a:p>
            <a:r>
              <a:rPr lang="zh-CN" altLang="en-US" sz="2400" dirty="0"/>
              <a:t>服务合同指的是服务消费者和服务提供者之间的约定。</a:t>
            </a:r>
            <a:endParaRPr lang="en-US" altLang="zh-CN" sz="2400" dirty="0"/>
          </a:p>
          <a:p>
            <a:pPr lvl="1"/>
            <a:r>
              <a:rPr lang="zh-CN" altLang="en-US" sz="2000" dirty="0"/>
              <a:t>双方必须遵守该约定，服务才能顺利进行，并得到双方预期的结果。</a:t>
            </a:r>
            <a:endParaRPr lang="en-US" altLang="zh-CN" sz="2000" dirty="0"/>
          </a:p>
          <a:p>
            <a:pPr lvl="1"/>
            <a:r>
              <a:rPr lang="zh-CN" altLang="en-US" sz="2000" dirty="0"/>
              <a:t>服务合同就是它们之间交互的前提。</a:t>
            </a:r>
            <a:endParaRPr lang="en-US" altLang="zh-CN" sz="2000" dirty="0"/>
          </a:p>
          <a:p>
            <a:pPr lvl="1"/>
            <a:r>
              <a:rPr lang="zh-CN" altLang="en-US" sz="2000" dirty="0"/>
              <a:t>服务合同也必须是完整的，即双方只需要服务合同，不需要其他额外的信息就可以进行交互。</a:t>
            </a:r>
            <a:endParaRPr lang="en-US" altLang="zh-CN" sz="2000" dirty="0"/>
          </a:p>
          <a:p>
            <a:pPr lvl="1"/>
            <a:r>
              <a:rPr lang="zh-CN" altLang="en-US" sz="2000" dirty="0"/>
              <a:t>服务合同一般由服务提供者提供，作为对它所提供的服务的描述。服务消费者在消费该服务前，必须理解该服务合同，并按照服务合同的要求与服务提供者交互。</a:t>
            </a:r>
            <a:endParaRPr lang="en-US" altLang="zh-CN" sz="2000" dirty="0"/>
          </a:p>
          <a:p>
            <a:pPr lvl="1"/>
            <a:r>
              <a:rPr lang="zh-CN" altLang="en-US" sz="2000" dirty="0"/>
              <a:t>服务合同应提供如下要求：技术层面、服务的非功能性层面（性能、可靠性等）、语义等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49</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2</a:t>
            </a:r>
            <a:r>
              <a:rPr lang="zh-CN" altLang="en-US" dirty="0"/>
              <a:t>）服务都有服务合同</a:t>
            </a:r>
            <a:r>
              <a:rPr lang="en-US" altLang="zh-CN" dirty="0"/>
              <a:t>-</a:t>
            </a:r>
            <a:r>
              <a:rPr lang="zh-CN" altLang="en-US" dirty="0"/>
              <a:t>续</a:t>
            </a:r>
          </a:p>
        </p:txBody>
      </p:sp>
      <p:sp>
        <p:nvSpPr>
          <p:cNvPr id="3" name="内容占位符 2"/>
          <p:cNvSpPr>
            <a:spLocks noGrp="1"/>
          </p:cNvSpPr>
          <p:nvPr>
            <p:ph idx="1"/>
          </p:nvPr>
        </p:nvSpPr>
        <p:spPr/>
        <p:txBody>
          <a:bodyPr>
            <a:normAutofit fontScale="92500" lnSpcReduction="20000"/>
          </a:bodyPr>
          <a:lstStyle/>
          <a:p>
            <a:r>
              <a:rPr lang="zh-CN" altLang="en-US" sz="2400" dirty="0"/>
              <a:t>服务合同一般包含的</a:t>
            </a:r>
            <a:r>
              <a:rPr lang="en-US" altLang="zh-CN" sz="2400" dirty="0"/>
              <a:t>4</a:t>
            </a:r>
            <a:r>
              <a:rPr lang="zh-CN" altLang="en-US" sz="2400" dirty="0"/>
              <a:t>个部分：</a:t>
            </a:r>
            <a:endParaRPr lang="en-US" altLang="zh-CN" sz="2400" dirty="0"/>
          </a:p>
          <a:p>
            <a:pPr lvl="1"/>
            <a:r>
              <a:rPr lang="en-US" altLang="zh-CN" sz="2000" dirty="0"/>
              <a:t>WSDL</a:t>
            </a:r>
            <a:r>
              <a:rPr lang="zh-CN" altLang="en-US" sz="2000" dirty="0"/>
              <a:t>文档：用于描述服务的端点、服务提供的操作、每一个操作的输入和输出信息</a:t>
            </a:r>
            <a:endParaRPr lang="en-US" altLang="zh-CN" sz="2000" dirty="0"/>
          </a:p>
          <a:p>
            <a:pPr lvl="1"/>
            <a:r>
              <a:rPr lang="en-US" altLang="zh-CN" sz="2000" dirty="0"/>
              <a:t>XML Schema</a:t>
            </a:r>
            <a:r>
              <a:rPr lang="zh-CN" altLang="en-US" sz="2000" dirty="0"/>
              <a:t>：定义交互的数据类型。</a:t>
            </a:r>
            <a:endParaRPr lang="en-US" altLang="zh-CN" sz="2000" dirty="0"/>
          </a:p>
          <a:p>
            <a:pPr lvl="1"/>
            <a:r>
              <a:rPr lang="en-US" altLang="zh-CN" sz="2000" dirty="0"/>
              <a:t>WS-Policy</a:t>
            </a:r>
            <a:r>
              <a:rPr lang="zh-CN" altLang="en-US" sz="2000" dirty="0"/>
              <a:t>文档：描述没有在</a:t>
            </a:r>
            <a:r>
              <a:rPr lang="en-US" altLang="zh-CN" sz="2000" dirty="0"/>
              <a:t>WSDL</a:t>
            </a:r>
            <a:r>
              <a:rPr lang="zh-CN" altLang="en-US" sz="2000" dirty="0"/>
              <a:t>中定义的服务元信息。</a:t>
            </a:r>
            <a:endParaRPr lang="en-US" altLang="zh-CN" sz="2000" dirty="0"/>
          </a:p>
          <a:p>
            <a:pPr lvl="1"/>
            <a:r>
              <a:rPr lang="en-US" altLang="zh-CN" sz="2000" dirty="0"/>
              <a:t>Service Level Agreement(SLA):</a:t>
            </a:r>
            <a:r>
              <a:rPr lang="zh-CN" altLang="en-US" sz="2000" dirty="0"/>
              <a:t>描述服务的非功能性层面的要求和语义信息等。</a:t>
            </a:r>
            <a:endParaRPr lang="en-US" altLang="zh-CN" sz="2000" dirty="0"/>
          </a:p>
          <a:p>
            <a:r>
              <a:rPr lang="zh-CN" altLang="en-US" sz="2400" dirty="0"/>
              <a:t>设计服务合同应注意的事项：</a:t>
            </a:r>
            <a:endParaRPr lang="en-US" altLang="zh-CN" sz="2400" dirty="0"/>
          </a:p>
          <a:p>
            <a:pPr lvl="1"/>
            <a:r>
              <a:rPr lang="zh-CN" altLang="en-US" sz="2000" dirty="0"/>
              <a:t>服务合同必须提供服务交互所需的全部信息；</a:t>
            </a:r>
            <a:endParaRPr lang="en-US" altLang="zh-CN" sz="2000" dirty="0"/>
          </a:p>
          <a:p>
            <a:pPr lvl="1"/>
            <a:r>
              <a:rPr lang="zh-CN" altLang="en-US" sz="2000" dirty="0"/>
              <a:t>服务提供者必须根据服务合同提供服务；</a:t>
            </a:r>
            <a:endParaRPr lang="en-US" altLang="zh-CN" sz="2000" dirty="0"/>
          </a:p>
          <a:p>
            <a:pPr lvl="1"/>
            <a:r>
              <a:rPr lang="zh-CN" altLang="en-US" sz="2000" dirty="0"/>
              <a:t>在服务升级时，服务提供者必须保证提供原有服务和新服务。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50</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3</a:t>
            </a:r>
            <a:r>
              <a:rPr lang="zh-CN" altLang="en-US" dirty="0"/>
              <a:t>）服务之间是松耦合的</a:t>
            </a:r>
          </a:p>
        </p:txBody>
      </p:sp>
      <p:sp>
        <p:nvSpPr>
          <p:cNvPr id="3" name="内容占位符 2"/>
          <p:cNvSpPr>
            <a:spLocks noGrp="1"/>
          </p:cNvSpPr>
          <p:nvPr>
            <p:ph idx="1"/>
          </p:nvPr>
        </p:nvSpPr>
        <p:spPr/>
        <p:txBody>
          <a:bodyPr>
            <a:normAutofit fontScale="92500"/>
          </a:bodyPr>
          <a:lstStyle/>
          <a:p>
            <a:r>
              <a:rPr lang="zh-CN" altLang="en-US" sz="2400" dirty="0"/>
              <a:t>面向对象的方法中虽然通过类的运用实现了一定程度上的松耦合，但它的继承特征在一定程度上造成了父类和子类之间的紧耦合。父类的改动可能对子类造成不可预计的影响。</a:t>
            </a:r>
            <a:endParaRPr lang="en-US" altLang="zh-CN" sz="2400" dirty="0"/>
          </a:p>
          <a:p>
            <a:r>
              <a:rPr lang="zh-CN" altLang="en-US" sz="2400" dirty="0"/>
              <a:t>服务之间的松耦合是通过服务合同来实现的，即服务之间只依赖于服务合同</a:t>
            </a:r>
            <a:r>
              <a:rPr lang="zh-CN" altLang="en-US" dirty="0"/>
              <a:t>。</a:t>
            </a:r>
            <a:endParaRPr lang="en-US" altLang="zh-CN" dirty="0"/>
          </a:p>
          <a:p>
            <a:pPr lvl="1"/>
            <a:r>
              <a:rPr lang="zh-CN" altLang="en-US" sz="2000" dirty="0"/>
              <a:t>服务合同从一个抽象的层次描述了服务的接口，并没有暴露任何关于服务内部实现逻辑的信息，因此服务逻辑的实现可以随意改变。只要服务合同保持不变，服务逻辑实现的改变对服务之间的交互没有影响。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4</a:t>
            </a:r>
            <a:r>
              <a:rPr lang="zh-CN" altLang="en-US" dirty="0"/>
              <a:t>）服务隐藏了具体的逻辑</a:t>
            </a:r>
          </a:p>
        </p:txBody>
      </p:sp>
      <p:sp>
        <p:nvSpPr>
          <p:cNvPr id="3" name="内容占位符 2"/>
          <p:cNvSpPr>
            <a:spLocks noGrp="1"/>
          </p:cNvSpPr>
          <p:nvPr>
            <p:ph idx="1"/>
          </p:nvPr>
        </p:nvSpPr>
        <p:spPr/>
        <p:txBody>
          <a:bodyPr/>
          <a:lstStyle/>
          <a:p>
            <a:r>
              <a:rPr lang="zh-CN" altLang="en-US" dirty="0"/>
              <a:t>因为服务之间只依赖于服务合同，而服务合同隐藏了具体的逻辑，外界只能看到服务合同。</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）服务是可组合的</a:t>
            </a:r>
          </a:p>
        </p:txBody>
      </p:sp>
      <p:sp>
        <p:nvSpPr>
          <p:cNvPr id="3" name="内容占位符 2"/>
          <p:cNvSpPr>
            <a:spLocks noGrp="1"/>
          </p:cNvSpPr>
          <p:nvPr>
            <p:ph idx="1"/>
          </p:nvPr>
        </p:nvSpPr>
        <p:spPr/>
        <p:txBody>
          <a:bodyPr>
            <a:normAutofit fontScale="92500" lnSpcReduction="20000"/>
          </a:bodyPr>
          <a:lstStyle/>
          <a:p>
            <a:r>
              <a:rPr lang="zh-CN" altLang="en-US" sz="2400" dirty="0"/>
              <a:t>通过服务之间的组合可构建新的服务。这个新服务能完成单个服务不能完成的任务，满足用户特定的需求。</a:t>
            </a:r>
            <a:endParaRPr lang="en-US" altLang="zh-CN" sz="2400" dirty="0"/>
          </a:p>
          <a:p>
            <a:r>
              <a:rPr lang="zh-CN" altLang="en-US" sz="2400" dirty="0"/>
              <a:t>通过服务的组合，得到不同粒度的服务。</a:t>
            </a:r>
            <a:endParaRPr lang="en-US" altLang="zh-CN" sz="2400" dirty="0"/>
          </a:p>
          <a:p>
            <a:pPr lvl="1"/>
            <a:r>
              <a:rPr lang="zh-CN" altLang="en-US" sz="2000" dirty="0"/>
              <a:t>基本服务粒度相对较细，组合得到的服务则为粗粒度的服务。</a:t>
            </a:r>
            <a:endParaRPr lang="en-US" altLang="zh-CN" sz="2000" dirty="0"/>
          </a:p>
          <a:p>
            <a:r>
              <a:rPr lang="zh-CN" altLang="en-US" sz="2400" dirty="0"/>
              <a:t>面向对象的方法中，对象之间的组合是通过关系、</a:t>
            </a:r>
            <a:r>
              <a:rPr lang="en-US" altLang="zh-CN" sz="2400" dirty="0"/>
              <a:t>aggregation</a:t>
            </a:r>
            <a:r>
              <a:rPr lang="zh-CN" altLang="en-US" sz="2400" dirty="0"/>
              <a:t>及</a:t>
            </a:r>
            <a:r>
              <a:rPr lang="en-US" altLang="zh-CN" sz="2400" dirty="0"/>
              <a:t>composition</a:t>
            </a:r>
            <a:r>
              <a:rPr lang="zh-CN" altLang="en-US" sz="2400" dirty="0"/>
              <a:t>来实现的，使用</a:t>
            </a:r>
            <a:r>
              <a:rPr lang="en-US" altLang="zh-CN" sz="2400" dirty="0"/>
              <a:t>UML</a:t>
            </a:r>
            <a:r>
              <a:rPr lang="zh-CN" altLang="en-US" sz="2400" dirty="0"/>
              <a:t>可以对这些不同的组合建模。</a:t>
            </a:r>
            <a:endParaRPr lang="en-US" altLang="zh-CN" sz="2400" dirty="0"/>
          </a:p>
          <a:p>
            <a:pPr lvl="1"/>
            <a:r>
              <a:rPr lang="zh-CN" altLang="en-US" sz="2000" dirty="0"/>
              <a:t>具体实现时，组合通过编程来实现，这样导致对象组合的代码和对象实现的代码是混在一起的，不能分开，造成系统不够灵活。</a:t>
            </a:r>
            <a:endParaRPr lang="en-US" altLang="zh-CN" sz="2000" dirty="0"/>
          </a:p>
          <a:p>
            <a:pPr lvl="1"/>
            <a:r>
              <a:rPr lang="zh-CN" altLang="en-US" sz="2000" dirty="0"/>
              <a:t>服务的组合因使用一种标准语言来描述，和服务的实现分开，当仅仅需要组合的逻辑发生改变时，对服务没有任何影响。</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5</a:t>
            </a:r>
            <a:r>
              <a:rPr lang="zh-CN" altLang="en-US" dirty="0"/>
              <a:t>）服务是可组合的</a:t>
            </a:r>
            <a:r>
              <a:rPr lang="en-US" altLang="zh-CN" dirty="0"/>
              <a:t>-</a:t>
            </a:r>
            <a:r>
              <a:rPr lang="zh-CN" altLang="en-US" dirty="0"/>
              <a:t>续</a:t>
            </a:r>
          </a:p>
        </p:txBody>
      </p:sp>
      <p:sp>
        <p:nvSpPr>
          <p:cNvPr id="3" name="内容占位符 2"/>
          <p:cNvSpPr>
            <a:spLocks noGrp="1"/>
          </p:cNvSpPr>
          <p:nvPr>
            <p:ph idx="1"/>
          </p:nvPr>
        </p:nvSpPr>
        <p:spPr/>
        <p:txBody>
          <a:bodyPr>
            <a:normAutofit fontScale="92500" lnSpcReduction="10000"/>
          </a:bodyPr>
          <a:lstStyle/>
          <a:p>
            <a:r>
              <a:rPr lang="en-US" altLang="zh-CN" dirty="0"/>
              <a:t>Orchestration </a:t>
            </a:r>
            <a:r>
              <a:rPr lang="zh-CN" altLang="en-US" dirty="0"/>
              <a:t>和</a:t>
            </a:r>
            <a:r>
              <a:rPr lang="en-US" altLang="zh-CN" dirty="0"/>
              <a:t>choreography</a:t>
            </a:r>
            <a:r>
              <a:rPr lang="zh-CN" altLang="en-US" dirty="0"/>
              <a:t>是面向服务的两种主要组合形式。</a:t>
            </a:r>
            <a:endParaRPr lang="en-US" altLang="zh-CN" dirty="0"/>
          </a:p>
          <a:p>
            <a:pPr lvl="1"/>
            <a:r>
              <a:rPr lang="en-US" altLang="zh-CN" dirty="0"/>
              <a:t>Orchestration</a:t>
            </a:r>
            <a:r>
              <a:rPr lang="zh-CN" altLang="en-US" dirty="0"/>
              <a:t>是集中控制式，为业界所支持</a:t>
            </a:r>
            <a:endParaRPr lang="en-US" altLang="zh-CN" dirty="0"/>
          </a:p>
          <a:p>
            <a:pPr lvl="1"/>
            <a:r>
              <a:rPr lang="en-US" altLang="zh-CN" dirty="0"/>
              <a:t>choreography</a:t>
            </a:r>
            <a:r>
              <a:rPr lang="zh-CN" altLang="en-US" dirty="0"/>
              <a:t>为点对点交互协议，目前没有被业界广泛采纳。</a:t>
            </a:r>
            <a:endParaRPr lang="en-US" altLang="zh-CN" dirty="0"/>
          </a:p>
          <a:p>
            <a:pPr lvl="1"/>
            <a:r>
              <a:rPr lang="en-US" altLang="zh-CN" dirty="0"/>
              <a:t>Orchestration</a:t>
            </a:r>
            <a:r>
              <a:rPr lang="zh-CN" altLang="en-US" dirty="0"/>
              <a:t>为</a:t>
            </a:r>
            <a:r>
              <a:rPr lang="en-US" altLang="zh-CN" dirty="0"/>
              <a:t>Web Services Business Process Execution Language(WSBPEL)</a:t>
            </a:r>
            <a:r>
              <a:rPr lang="zh-CN" altLang="en-US" dirty="0"/>
              <a:t>规范；</a:t>
            </a:r>
            <a:endParaRPr lang="en-US" altLang="zh-CN" dirty="0"/>
          </a:p>
          <a:p>
            <a:pPr lvl="1"/>
            <a:r>
              <a:rPr lang="en-US" altLang="zh-CN" dirty="0"/>
              <a:t>Choreography</a:t>
            </a:r>
            <a:r>
              <a:rPr lang="zh-CN" altLang="en-US" dirty="0"/>
              <a:t>为</a:t>
            </a:r>
            <a:r>
              <a:rPr lang="en-US" altLang="zh-CN" dirty="0"/>
              <a:t>Web Services Choreography Description Language(WSCDL)</a:t>
            </a:r>
            <a:r>
              <a:rPr lang="zh-CN" altLang="en-US" dirty="0"/>
              <a:t>规范。</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6</a:t>
            </a:r>
            <a:r>
              <a:rPr lang="zh-CN" altLang="en-US" dirty="0"/>
              <a:t>）服务是自治的</a:t>
            </a:r>
          </a:p>
        </p:txBody>
      </p:sp>
      <p:sp>
        <p:nvSpPr>
          <p:cNvPr id="3" name="内容占位符 2"/>
          <p:cNvSpPr>
            <a:spLocks noGrp="1"/>
          </p:cNvSpPr>
          <p:nvPr>
            <p:ph idx="1"/>
          </p:nvPr>
        </p:nvSpPr>
        <p:spPr/>
        <p:txBody>
          <a:bodyPr>
            <a:normAutofit/>
          </a:bodyPr>
          <a:lstStyle/>
          <a:p>
            <a:r>
              <a:rPr lang="zh-CN" altLang="en-US" sz="2400" dirty="0"/>
              <a:t>服务的自治是指服务对其所包含逻辑的控制，即服务的逻辑必须被限定在某一个范围之内，在这个范围内该服务对其所包含的逻辑有绝对的控制权。</a:t>
            </a:r>
            <a:endParaRPr lang="en-US" altLang="zh-CN" sz="2400" dirty="0"/>
          </a:p>
          <a:p>
            <a:r>
              <a:rPr lang="zh-CN" altLang="en-US" sz="2400" dirty="0"/>
              <a:t>其他服务不能支配该服务所包含的逻辑，而只能通过定义好的服务合同与该服务交互。</a:t>
            </a:r>
            <a:endParaRPr lang="en-US" altLang="zh-CN" sz="2400" dirty="0"/>
          </a:p>
          <a:p>
            <a:r>
              <a:rPr lang="zh-CN" altLang="en-US" sz="2400" dirty="0"/>
              <a:t>面向对象中，对象之间的联系紧密，实现自治比较困难。</a:t>
            </a:r>
            <a:endParaRPr lang="en-US" altLang="zh-CN" sz="2400" dirty="0"/>
          </a:p>
          <a:p>
            <a:pPr lvl="1"/>
            <a:r>
              <a:rPr lang="zh-CN" altLang="en-US" sz="2000" dirty="0"/>
              <a:t>如，对象之间的继承关系，使得子类可以直接访问父类的属性、入侵父类的领域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7</a:t>
            </a:r>
            <a:r>
              <a:rPr lang="zh-CN" altLang="en-US" dirty="0"/>
              <a:t>）服务是无状态的</a:t>
            </a:r>
          </a:p>
        </p:txBody>
      </p:sp>
      <p:sp>
        <p:nvSpPr>
          <p:cNvPr id="3" name="内容占位符 2"/>
          <p:cNvSpPr>
            <a:spLocks noGrp="1"/>
          </p:cNvSpPr>
          <p:nvPr>
            <p:ph idx="1"/>
          </p:nvPr>
        </p:nvSpPr>
        <p:spPr/>
        <p:txBody>
          <a:bodyPr>
            <a:normAutofit/>
          </a:bodyPr>
          <a:lstStyle/>
          <a:p>
            <a:r>
              <a:rPr lang="zh-CN" altLang="en-US" sz="2400" dirty="0"/>
              <a:t>服务的无状态是指服务本身不保留任何的状态。</a:t>
            </a:r>
            <a:endParaRPr lang="en-US" altLang="zh-CN" sz="2400" dirty="0"/>
          </a:p>
          <a:p>
            <a:pPr lvl="1"/>
            <a:r>
              <a:rPr lang="zh-CN" altLang="en-US" sz="2000" dirty="0"/>
              <a:t>服务的消费者必须提供服务处理所需的全部输入数据，服务则只包含处理的逻辑，处理完毕之后，再把处理的输出结果返回给服务的消费者，服务本身不保留任何信息，处理完毕之后就立即“忘记”之前的处理，继续进行下一个处理请求。</a:t>
            </a:r>
            <a:endParaRPr lang="en-US" altLang="zh-CN" sz="2000" dirty="0"/>
          </a:p>
          <a:p>
            <a:pPr lvl="1"/>
            <a:r>
              <a:rPr lang="zh-CN" altLang="en-US" sz="2000" dirty="0"/>
              <a:t>两个连续的处理之间没有任何联系。</a:t>
            </a:r>
            <a:endParaRPr lang="en-US" altLang="zh-CN" sz="2000" dirty="0"/>
          </a:p>
          <a:p>
            <a:pPr lvl="1"/>
            <a:r>
              <a:rPr lang="zh-CN" altLang="en-US" sz="2000" dirty="0"/>
              <a:t>无状态性的其他例子：</a:t>
            </a:r>
            <a:r>
              <a:rPr lang="en-US" altLang="zh-CN" sz="2000" dirty="0"/>
              <a:t>HTTP</a:t>
            </a:r>
            <a:r>
              <a:rPr lang="zh-CN" altLang="en-US" sz="2000" dirty="0"/>
              <a:t>就是一个无状态的协议。</a:t>
            </a:r>
            <a:endParaRPr lang="en-US" altLang="zh-CN" sz="2000" dirty="0"/>
          </a:p>
          <a:p>
            <a:r>
              <a:rPr lang="zh-CN" altLang="en-US" sz="2400" dirty="0"/>
              <a:t>无状态的好处：</a:t>
            </a:r>
            <a:endParaRPr lang="en-US" altLang="zh-CN" sz="2400" dirty="0"/>
          </a:p>
          <a:p>
            <a:pPr lvl="1"/>
            <a:r>
              <a:rPr lang="zh-CN" altLang="en-US" sz="2000" dirty="0"/>
              <a:t>提高了系统的可伸缩性（</a:t>
            </a:r>
            <a:r>
              <a:rPr lang="en-US" altLang="zh-CN" sz="2000" dirty="0"/>
              <a:t>Scalability</a:t>
            </a:r>
            <a:r>
              <a:rPr lang="zh-CN" altLang="en-US" sz="20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56</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8</a:t>
            </a:r>
            <a:r>
              <a:rPr lang="zh-CN" altLang="en-US" dirty="0"/>
              <a:t>）服务是可被发现的</a:t>
            </a:r>
          </a:p>
        </p:txBody>
      </p:sp>
      <p:sp>
        <p:nvSpPr>
          <p:cNvPr id="3" name="内容占位符 2"/>
          <p:cNvSpPr>
            <a:spLocks noGrp="1"/>
          </p:cNvSpPr>
          <p:nvPr>
            <p:ph idx="1"/>
          </p:nvPr>
        </p:nvSpPr>
        <p:spPr/>
        <p:txBody>
          <a:bodyPr>
            <a:normAutofit fontScale="92500" lnSpcReduction="10000"/>
          </a:bodyPr>
          <a:lstStyle/>
          <a:p>
            <a:r>
              <a:rPr lang="zh-CN" altLang="en-US" sz="2400" dirty="0"/>
              <a:t>服务的可被发现性是指：服务能够通过某种机制被潜在的服务消费者发现，从而实现服务的价值。</a:t>
            </a:r>
            <a:endParaRPr lang="en-US" altLang="zh-CN" sz="2400" dirty="0"/>
          </a:p>
          <a:p>
            <a:pPr lvl="1"/>
            <a:r>
              <a:rPr lang="zh-CN" altLang="en-US" sz="2000" dirty="0"/>
              <a:t>为了使服务被发现，服务需要提供足够详细的用以描述自身的元信息，通过这些元信息，服务消费者能够做出判断，该服务是否能够满足要求，进而确定该服务是否对自己合适。</a:t>
            </a:r>
            <a:endParaRPr lang="en-US" altLang="zh-CN" sz="2000" dirty="0"/>
          </a:p>
          <a:p>
            <a:pPr lvl="1"/>
            <a:r>
              <a:rPr lang="zh-CN" altLang="en-US" sz="2000" dirty="0"/>
              <a:t>企业的服务库（</a:t>
            </a:r>
            <a:r>
              <a:rPr lang="en-US" altLang="zh-CN" sz="2000" dirty="0"/>
              <a:t>Service Repository</a:t>
            </a:r>
            <a:r>
              <a:rPr lang="zh-CN" altLang="en-US" sz="2000" dirty="0"/>
              <a:t>）</a:t>
            </a:r>
            <a:endParaRPr lang="en-US" altLang="zh-CN" sz="2000" dirty="0"/>
          </a:p>
          <a:p>
            <a:pPr lvl="1"/>
            <a:r>
              <a:rPr lang="zh-CN" altLang="en-US" sz="2000" dirty="0"/>
              <a:t>快速准确定位服务的机制：通过服务的注册表和服务合同来实现。</a:t>
            </a:r>
            <a:endParaRPr lang="en-US" altLang="zh-CN" sz="2000" dirty="0"/>
          </a:p>
          <a:p>
            <a:pPr lvl="1"/>
            <a:r>
              <a:rPr lang="zh-CN" altLang="en-US" sz="2000" dirty="0"/>
              <a:t>服务的注册表与服务库不一样。前者仅仅是索引，不是服务本身，后者存储具体的服务。</a:t>
            </a:r>
            <a:endParaRPr lang="en-US" altLang="zh-CN" sz="2000" dirty="0"/>
          </a:p>
          <a:p>
            <a:pPr lvl="1"/>
            <a:r>
              <a:rPr lang="zh-CN" altLang="en-US" sz="2000" dirty="0"/>
              <a:t>例子：人：服务；简历：服务合同；人才交流中心</a:t>
            </a:r>
            <a:r>
              <a:rPr lang="en-US" altLang="zh-CN" sz="2000" dirty="0"/>
              <a:t>/</a:t>
            </a:r>
            <a:r>
              <a:rPr lang="zh-CN" altLang="en-US" sz="2000" dirty="0"/>
              <a:t>网络：服务的注册表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57</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9</a:t>
            </a:r>
            <a:r>
              <a:rPr lang="zh-CN" altLang="en-US" dirty="0"/>
              <a:t>）服务是粗粒度的</a:t>
            </a:r>
          </a:p>
        </p:txBody>
      </p:sp>
      <p:sp>
        <p:nvSpPr>
          <p:cNvPr id="3" name="内容占位符 2"/>
          <p:cNvSpPr>
            <a:spLocks noGrp="1"/>
          </p:cNvSpPr>
          <p:nvPr>
            <p:ph idx="1"/>
          </p:nvPr>
        </p:nvSpPr>
        <p:spPr/>
        <p:txBody>
          <a:bodyPr>
            <a:normAutofit lnSpcReduction="10000"/>
          </a:bodyPr>
          <a:lstStyle/>
          <a:p>
            <a:r>
              <a:rPr lang="zh-CN" altLang="en-US" sz="2400" dirty="0"/>
              <a:t>粒度是度量系统中组件相对大小的一种方式。相对大的组件称为粗粒度的，反之则称为细粒度的。</a:t>
            </a:r>
            <a:endParaRPr lang="en-US" altLang="zh-CN" sz="2400" dirty="0"/>
          </a:p>
          <a:p>
            <a:r>
              <a:rPr lang="en-US" altLang="zh-CN" sz="2400" dirty="0"/>
              <a:t>SOA</a:t>
            </a:r>
            <a:r>
              <a:rPr lang="zh-CN" altLang="en-US" sz="2400" dirty="0"/>
              <a:t>中，服务一般都是粗粒度的。</a:t>
            </a:r>
            <a:endParaRPr lang="en-US" altLang="zh-CN" sz="2400" dirty="0"/>
          </a:p>
          <a:p>
            <a:pPr lvl="1"/>
            <a:r>
              <a:rPr lang="zh-CN" altLang="en-US" sz="2000" dirty="0"/>
              <a:t>粗粒度的服务可能是一个特定服务的完整执行，而细粒度的服务可能只是实现这个粗粒度服务接口的具体内部操作。</a:t>
            </a:r>
            <a:endParaRPr lang="en-US" altLang="zh-CN" sz="2000" dirty="0"/>
          </a:p>
          <a:p>
            <a:pPr lvl="1"/>
            <a:r>
              <a:rPr lang="zh-CN" altLang="en-US" sz="2000" dirty="0"/>
              <a:t>例：基于</a:t>
            </a:r>
            <a:r>
              <a:rPr lang="en-US" altLang="zh-CN" sz="2000" dirty="0"/>
              <a:t>SOA</a:t>
            </a:r>
            <a:r>
              <a:rPr lang="zh-CN" altLang="en-US" sz="2000" dirty="0"/>
              <a:t>的网上商店。粗粒度的服务可能就是暴露给外部用户使用的提交整个购买表单的操作，而系统内部的细粒度可能就是实现这个提交购买表单服务的一系列内部服务。</a:t>
            </a:r>
            <a:endParaRPr lang="en-US" altLang="zh-CN" sz="2000" dirty="0"/>
          </a:p>
          <a:p>
            <a:pPr lvl="1"/>
            <a:r>
              <a:rPr lang="zh-CN" altLang="en-US" sz="2000" dirty="0"/>
              <a:t>粗粒度的服务一般包含比较大的功能，客户通过一次请求可以得到大量的相关数据，减少了请求的次数。</a:t>
            </a:r>
            <a:endParaRPr lang="en-US" altLang="zh-CN" sz="20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58</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117308"/>
            <a:ext cx="8229600" cy="3240360"/>
          </a:xfrm>
        </p:spPr>
        <p:txBody>
          <a:bodyPr>
            <a:normAutofit/>
          </a:bodyPr>
          <a:lstStyle/>
          <a:p>
            <a:r>
              <a:rPr lang="zh-CN" altLang="en-US" sz="2600" dirty="0">
                <a:solidFill>
                  <a:srgbClr val="FF0000"/>
                </a:solidFill>
                <a:latin typeface="Times New Roman" pitchFamily="18" charset="0"/>
                <a:ea typeface="楷体_GB2312" pitchFamily="1" charset="-122"/>
              </a:rPr>
              <a:t>企业应用软件是为了解决企业范围内业务问题的软件系统</a:t>
            </a:r>
            <a:r>
              <a:rPr lang="zh-CN" altLang="en-US" sz="2600" dirty="0"/>
              <a:t>；</a:t>
            </a:r>
          </a:p>
          <a:p>
            <a:r>
              <a:rPr lang="zh-CN" altLang="en-US" sz="2600" dirty="0"/>
              <a:t>企业软件是</a:t>
            </a:r>
            <a:r>
              <a:rPr lang="zh-CN" altLang="en-US" sz="2600" dirty="0">
                <a:solidFill>
                  <a:srgbClr val="FF0000"/>
                </a:solidFill>
                <a:latin typeface="Times New Roman" pitchFamily="18" charset="0"/>
                <a:ea typeface="楷体_GB2312" pitchFamily="1" charset="-122"/>
              </a:rPr>
              <a:t>支持企业业务和企业内各业务单元之间进行沟通的核心</a:t>
            </a:r>
            <a:r>
              <a:rPr lang="zh-CN" altLang="en-US" sz="2600" dirty="0"/>
              <a:t>；</a:t>
            </a:r>
          </a:p>
          <a:p>
            <a:r>
              <a:rPr lang="zh-CN" altLang="en-US" sz="2600" dirty="0"/>
              <a:t>企业软件通常由</a:t>
            </a:r>
            <a:r>
              <a:rPr lang="zh-CN" altLang="en-US" sz="2600" dirty="0">
                <a:solidFill>
                  <a:srgbClr val="FF0000"/>
                </a:solidFill>
                <a:latin typeface="Times New Roman" pitchFamily="18" charset="0"/>
                <a:ea typeface="楷体_GB2312" pitchFamily="1" charset="-122"/>
              </a:rPr>
              <a:t>一组软件产品</a:t>
            </a:r>
            <a:r>
              <a:rPr lang="en-US" altLang="zh-CN" sz="2600" dirty="0">
                <a:solidFill>
                  <a:srgbClr val="FF0000"/>
                </a:solidFill>
                <a:latin typeface="Times New Roman" pitchFamily="18" charset="0"/>
                <a:ea typeface="楷体_GB2312" pitchFamily="1" charset="-122"/>
              </a:rPr>
              <a:t>+</a:t>
            </a:r>
            <a:r>
              <a:rPr lang="zh-CN" altLang="en-US" sz="2600" dirty="0">
                <a:solidFill>
                  <a:srgbClr val="FF0000"/>
                </a:solidFill>
                <a:latin typeface="Times New Roman" pitchFamily="18" charset="0"/>
                <a:ea typeface="楷体_GB2312" pitchFamily="1" charset="-122"/>
              </a:rPr>
              <a:t>开发工具</a:t>
            </a:r>
            <a:r>
              <a:rPr lang="zh-CN" altLang="en-US" sz="2600" dirty="0"/>
              <a:t>构成；</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SOA</a:t>
            </a:r>
            <a:r>
              <a:rPr lang="zh-CN" altLang="en-US" dirty="0"/>
              <a:t>？</a:t>
            </a:r>
          </a:p>
        </p:txBody>
      </p:sp>
      <p:sp>
        <p:nvSpPr>
          <p:cNvPr id="4" name="Rectangle 3"/>
          <p:cNvSpPr txBox="1">
            <a:spLocks noChangeArrowheads="1"/>
          </p:cNvSpPr>
          <p:nvPr/>
        </p:nvSpPr>
        <p:spPr>
          <a:xfrm>
            <a:off x="685800" y="1057301"/>
            <a:ext cx="7772400" cy="4199971"/>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SOA</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的概念最早是</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Gartner</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在</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1996</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年提出的。在</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2002</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年</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12</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月，</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Gartner</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又提出</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SOA</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是“现代应用开发领域最重要的课题”。</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SOA definition is still evolving. </a:t>
            </a:r>
          </a:p>
          <a:p>
            <a:pPr marL="742950" marR="0" lvl="1" indent="-28575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A set of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components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which can be invoked, and whose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interface</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description can be published and discovered (W3C).</a:t>
            </a:r>
          </a:p>
          <a:p>
            <a:pPr marL="742950" marR="0" lvl="1" indent="-285750" algn="l" defTabSz="914400" rtl="0" eaLnBrk="1" fontAlgn="auto" latinLnBrk="0" hangingPunct="1">
              <a:lnSpc>
                <a:spcPct val="130000"/>
              </a:lnSpc>
              <a:spcBef>
                <a:spcPct val="20000"/>
              </a:spcBef>
              <a:spcAft>
                <a:spcPts val="0"/>
              </a:spcAft>
              <a:buClrTx/>
              <a:buSzTx/>
              <a:buFont typeface="Arial" pitchFamily="34" charset="0"/>
              <a:buChar char="–"/>
              <a:tabLst/>
              <a:defRPr/>
            </a:pPr>
            <a:r>
              <a:rPr kumimoji="0" lang="en-US" altLang="zh-CN" sz="2200" b="0" i="0" u="none" strike="noStrike" kern="1200" cap="none" spc="0" normalizeH="0" baseline="0" noProof="0" dirty="0">
                <a:ln>
                  <a:noFill/>
                </a:ln>
                <a:solidFill>
                  <a:schemeClr val="tx1"/>
                </a:solidFill>
                <a:effectLst/>
                <a:uLnTx/>
                <a:uFillTx/>
                <a:latin typeface="+mn-lt"/>
                <a:ea typeface="+mn-ea"/>
                <a:cs typeface="+mn-cs"/>
              </a:rPr>
              <a:t>Service-oriented architecture is a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client/server </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design approach in which an application consists of software services and software service consumers (also known as clients or service requesters). SOA differs from the more general client/server model in its definitive emphasis on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loose coupling</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between software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components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and in its use of separately standing </a:t>
            </a:r>
            <a:r>
              <a:rPr kumimoji="0" lang="en-US" altLang="zh-CN" sz="2200" b="0" i="1" u="none" strike="noStrike" kern="1200" cap="none" spc="0" normalizeH="0" baseline="0" noProof="0" dirty="0">
                <a:ln>
                  <a:noFill/>
                </a:ln>
                <a:solidFill>
                  <a:srgbClr val="990000"/>
                </a:solidFill>
                <a:effectLst/>
                <a:uLnTx/>
                <a:uFillTx/>
                <a:latin typeface="+mn-lt"/>
                <a:ea typeface="+mn-ea"/>
                <a:cs typeface="+mn-cs"/>
              </a:rPr>
              <a:t>interfaces</a:t>
            </a:r>
            <a:r>
              <a:rPr kumimoji="0" lang="en-US" altLang="zh-CN" sz="2200" b="0" i="0" u="none" strike="noStrike" kern="1200" cap="none" spc="0" normalizeH="0" baseline="0" noProof="0" dirty="0">
                <a:ln>
                  <a:noFill/>
                </a:ln>
                <a:solidFill>
                  <a:schemeClr val="tx1"/>
                </a:solidFill>
                <a:effectLst/>
                <a:uLnTx/>
                <a:uFillTx/>
                <a:latin typeface="+mn-lt"/>
                <a:ea typeface="+mn-ea"/>
                <a:cs typeface="+mn-cs"/>
              </a:rPr>
              <a:t> (Gartner).</a:t>
            </a:r>
          </a:p>
          <a:p>
            <a:pPr marL="742950" marR="0" lvl="1" indent="-285750" algn="l" defTabSz="914400" rtl="0" eaLnBrk="1" fontAlgn="auto" latinLnBrk="0" hangingPunct="1">
              <a:lnSpc>
                <a:spcPct val="130000"/>
              </a:lnSpc>
              <a:spcBef>
                <a:spcPct val="20000"/>
              </a:spcBef>
              <a:spcAft>
                <a:spcPts val="0"/>
              </a:spcAft>
              <a:buClrTx/>
              <a:buSzTx/>
              <a:buFontTx/>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SOA</a:t>
            </a:r>
            <a:r>
              <a:rPr lang="zh-CN" altLang="en-US" dirty="0"/>
              <a:t>？</a:t>
            </a:r>
            <a:r>
              <a:rPr lang="en-US" altLang="zh-CN" dirty="0"/>
              <a:t>-</a:t>
            </a:r>
            <a:r>
              <a:rPr lang="zh-CN" altLang="en-US" dirty="0"/>
              <a:t>续</a:t>
            </a:r>
          </a:p>
        </p:txBody>
      </p:sp>
      <p:sp>
        <p:nvSpPr>
          <p:cNvPr id="4" name="Rectangle 3"/>
          <p:cNvSpPr txBox="1">
            <a:spLocks noChangeArrowheads="1"/>
          </p:cNvSpPr>
          <p:nvPr/>
        </p:nvSpPr>
        <p:spPr>
          <a:xfrm>
            <a:off x="685800" y="1117865"/>
            <a:ext cx="7772400" cy="4139406"/>
          </a:xfrm>
          <a:prstGeom prst="rect">
            <a:avLst/>
          </a:prstGeom>
        </p:spPr>
        <p:txBody>
          <a:bodyPr vert="horz" lIns="91440" tIns="45720" rIns="91440" bIns="45720" rtlCol="0">
            <a:normAutofit fontScale="92500"/>
          </a:bodyPr>
          <a:lstStyle/>
          <a:p>
            <a:pPr marL="742950" marR="0" lvl="1" indent="-28575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altLang="zh-CN" sz="2400" b="0" i="0" u="none" strike="noStrike" kern="1200" cap="none" spc="0" normalizeH="0" baseline="0" noProof="0">
                <a:ln>
                  <a:noFill/>
                </a:ln>
                <a:solidFill>
                  <a:schemeClr val="tx1"/>
                </a:solidFill>
                <a:effectLst/>
                <a:uLnTx/>
                <a:uFillTx/>
                <a:latin typeface="+mn-lt"/>
                <a:ea typeface="+mn-ea"/>
                <a:cs typeface="+mn-cs"/>
              </a:rPr>
              <a:t>Service-Oriented Architecture is a business-driven IT architecture approach that supports integrating your business as linked, repeatable business tasks, or services. SOA helps today’s business innovate by ensuring that IT systems can adapt quickly, easily and economically to support rapidly changing business needs. SOA helps customers increase the flexibility of their business processes, strengthen their underlying IT infrastructure and reuse their existing IT investments by creating connections among disparate applications and information sources. (IBM)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j0299125"/>
          <p:cNvPicPr>
            <a:picLocks noChangeAspect="1" noChangeArrowheads="1"/>
          </p:cNvPicPr>
          <p:nvPr/>
        </p:nvPicPr>
        <p:blipFill>
          <a:blip r:embed="rId2" cstate="print"/>
          <a:srcRect/>
          <a:stretch>
            <a:fillRect/>
          </a:stretch>
        </p:blipFill>
        <p:spPr bwMode="auto">
          <a:xfrm>
            <a:off x="457200" y="3721596"/>
            <a:ext cx="920750" cy="1259417"/>
          </a:xfrm>
          <a:prstGeom prst="rect">
            <a:avLst/>
          </a:prstGeom>
          <a:noFill/>
        </p:spPr>
      </p:pic>
      <p:sp>
        <p:nvSpPr>
          <p:cNvPr id="3" name="灯片编号占位符 2"/>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CD Player Example</a:t>
            </a:r>
            <a:endParaRPr lang="zh-CN" altLang="en-US" dirty="0"/>
          </a:p>
        </p:txBody>
      </p:sp>
      <p:sp>
        <p:nvSpPr>
          <p:cNvPr id="4" name="Rectangle 3"/>
          <p:cNvSpPr>
            <a:spLocks noGrp="1" noChangeArrowheads="1"/>
          </p:cNvSpPr>
          <p:nvPr>
            <p:ph idx="1"/>
          </p:nvPr>
        </p:nvSpPr>
        <p:spPr/>
        <p:txBody>
          <a:bodyPr>
            <a:normAutofit/>
          </a:bodyPr>
          <a:lstStyle/>
          <a:p>
            <a:r>
              <a:rPr lang="en-US" altLang="zh-CN" sz="2400" dirty="0"/>
              <a:t>Take a CD for instance. If you want to play it, you put your CD into a CD player and the player plays it for you. The CD player offers a CD playing service. Which is nice because you can replace one CD player with another. You can play the same CD on a portable player or on your expensive stereo. They both offer the same CD playing service, but the quality of service is different.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32" name="Oval 184"/>
          <p:cNvSpPr>
            <a:spLocks noChangeArrowheads="1"/>
          </p:cNvSpPr>
          <p:nvPr/>
        </p:nvSpPr>
        <p:spPr bwMode="auto">
          <a:xfrm>
            <a:off x="3278188" y="2377282"/>
            <a:ext cx="3886200" cy="571500"/>
          </a:xfrm>
          <a:prstGeom prst="ellipse">
            <a:avLst/>
          </a:prstGeom>
          <a:solidFill>
            <a:schemeClr val="accent2"/>
          </a:solidFill>
          <a:ln w="9525">
            <a:solidFill>
              <a:schemeClr val="tx1"/>
            </a:solidFill>
            <a:round/>
            <a:headEnd/>
            <a:tailEnd/>
          </a:ln>
          <a:effectLst/>
        </p:spPr>
        <p:txBody>
          <a:bodyPr wrap="none" anchor="ctr"/>
          <a:lstStyle/>
          <a:p>
            <a:pPr algn="ctr" eaLnBrk="0" fontAlgn="base" hangingPunct="0"/>
            <a:r>
              <a:rPr lang="en-US" altLang="zh-CN" b="1">
                <a:solidFill>
                  <a:schemeClr val="bg1"/>
                </a:solidFill>
              </a:rPr>
              <a:t>Service broker</a:t>
            </a:r>
          </a:p>
        </p:txBody>
      </p:sp>
      <p:grpSp>
        <p:nvGrpSpPr>
          <p:cNvPr id="2" name="Group 250"/>
          <p:cNvGrpSpPr>
            <a:grpSpLocks/>
          </p:cNvGrpSpPr>
          <p:nvPr/>
        </p:nvGrpSpPr>
        <p:grpSpPr bwMode="auto">
          <a:xfrm>
            <a:off x="3851275" y="2948783"/>
            <a:ext cx="1441450" cy="393162"/>
            <a:chOff x="2426" y="2229"/>
            <a:chExt cx="885" cy="370"/>
          </a:xfrm>
        </p:grpSpPr>
        <p:cxnSp>
          <p:nvCxnSpPr>
            <p:cNvPr id="27834" name="AutoShape 186"/>
            <p:cNvCxnSpPr>
              <a:cxnSpLocks noChangeShapeType="1"/>
              <a:stCxn id="27841" idx="0"/>
              <a:endCxn id="27832" idx="4"/>
            </p:cNvCxnSpPr>
            <p:nvPr/>
          </p:nvCxnSpPr>
          <p:spPr bwMode="auto">
            <a:xfrm flipH="1" flipV="1">
              <a:off x="3289" y="2229"/>
              <a:ext cx="22" cy="249"/>
            </a:xfrm>
            <a:prstGeom prst="straightConnector1">
              <a:avLst/>
            </a:prstGeom>
            <a:noFill/>
            <a:ln w="9525">
              <a:solidFill>
                <a:schemeClr val="tx1"/>
              </a:solidFill>
              <a:prstDash val="dashDot"/>
              <a:round/>
              <a:headEnd/>
              <a:tailEnd type="triangle" w="med" len="med"/>
            </a:ln>
            <a:effectLst/>
          </p:spPr>
        </p:cxnSp>
        <p:sp>
          <p:nvSpPr>
            <p:cNvPr id="27836" name="Text Box 188"/>
            <p:cNvSpPr txBox="1">
              <a:spLocks noChangeArrowheads="1"/>
            </p:cNvSpPr>
            <p:nvPr/>
          </p:nvSpPr>
          <p:spPr bwMode="auto">
            <a:xfrm>
              <a:off x="2426" y="2251"/>
              <a:ext cx="801" cy="348"/>
            </a:xfrm>
            <a:prstGeom prst="rect">
              <a:avLst/>
            </a:prstGeom>
            <a:noFill/>
            <a:ln w="9525">
              <a:noFill/>
              <a:miter lim="800000"/>
              <a:headEnd/>
              <a:tailEnd/>
            </a:ln>
            <a:effectLst/>
          </p:spPr>
          <p:txBody>
            <a:bodyPr wrap="none">
              <a:spAutoFit/>
            </a:bodyPr>
            <a:lstStyle/>
            <a:p>
              <a:pPr eaLnBrk="0" fontAlgn="base" hangingPunct="0"/>
              <a:r>
                <a:rPr lang="en-US" altLang="zh-CN"/>
                <a:t>Registration</a:t>
              </a:r>
            </a:p>
          </p:txBody>
        </p:sp>
      </p:grpSp>
      <p:sp>
        <p:nvSpPr>
          <p:cNvPr id="27840" name="Line 192"/>
          <p:cNvSpPr>
            <a:spLocks noChangeShapeType="1"/>
          </p:cNvSpPr>
          <p:nvPr/>
        </p:nvSpPr>
        <p:spPr bwMode="auto">
          <a:xfrm>
            <a:off x="0" y="3877469"/>
            <a:ext cx="9144000" cy="0"/>
          </a:xfrm>
          <a:prstGeom prst="line">
            <a:avLst/>
          </a:prstGeom>
          <a:noFill/>
          <a:ln w="38100">
            <a:solidFill>
              <a:schemeClr val="tx1"/>
            </a:solidFill>
            <a:round/>
            <a:headEnd/>
            <a:tailEnd/>
          </a:ln>
          <a:effectLst/>
        </p:spPr>
        <p:txBody>
          <a:bodyPr wrap="none" anchor="ctr"/>
          <a:lstStyle/>
          <a:p>
            <a:endParaRPr lang="zh-CN" altLang="en-US"/>
          </a:p>
        </p:txBody>
      </p:sp>
      <p:grpSp>
        <p:nvGrpSpPr>
          <p:cNvPr id="3" name="Group 253"/>
          <p:cNvGrpSpPr>
            <a:grpSpLocks/>
          </p:cNvGrpSpPr>
          <p:nvPr/>
        </p:nvGrpSpPr>
        <p:grpSpPr bwMode="auto">
          <a:xfrm>
            <a:off x="1476378" y="3997855"/>
            <a:ext cx="7559675" cy="1689365"/>
            <a:chOff x="930" y="3022"/>
            <a:chExt cx="4762" cy="1277"/>
          </a:xfrm>
        </p:grpSpPr>
        <p:grpSp>
          <p:nvGrpSpPr>
            <p:cNvPr id="4" name="Group 241"/>
            <p:cNvGrpSpPr>
              <a:grpSpLocks/>
            </p:cNvGrpSpPr>
            <p:nvPr/>
          </p:nvGrpSpPr>
          <p:grpSpPr bwMode="auto">
            <a:xfrm>
              <a:off x="930" y="3022"/>
              <a:ext cx="1542" cy="1277"/>
              <a:chOff x="930" y="3022"/>
              <a:chExt cx="1542" cy="1277"/>
            </a:xfrm>
          </p:grpSpPr>
          <p:grpSp>
            <p:nvGrpSpPr>
              <p:cNvPr id="5" name="Group 6"/>
              <p:cNvGrpSpPr>
                <a:grpSpLocks/>
              </p:cNvGrpSpPr>
              <p:nvPr/>
            </p:nvGrpSpPr>
            <p:grpSpPr bwMode="auto">
              <a:xfrm>
                <a:off x="1122" y="3404"/>
                <a:ext cx="480" cy="480"/>
                <a:chOff x="2688" y="1056"/>
                <a:chExt cx="480" cy="480"/>
              </a:xfrm>
            </p:grpSpPr>
            <p:sp>
              <p:nvSpPr>
                <p:cNvPr id="27655" name="Oval 7"/>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6" name="Group 8"/>
                <p:cNvGrpSpPr>
                  <a:grpSpLocks/>
                </p:cNvGrpSpPr>
                <p:nvPr/>
              </p:nvGrpSpPr>
              <p:grpSpPr bwMode="auto">
                <a:xfrm>
                  <a:off x="2784" y="1152"/>
                  <a:ext cx="288" cy="288"/>
                  <a:chOff x="528" y="1008"/>
                  <a:chExt cx="576" cy="576"/>
                </a:xfrm>
              </p:grpSpPr>
              <p:sp>
                <p:nvSpPr>
                  <p:cNvPr id="27657" name="Rectangle 9"/>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58" name="AutoShape 10"/>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59" name="AutoShape 11"/>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60" name="AutoShape 12"/>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661" name="AutoShape 13"/>
                  <p:cNvCxnSpPr>
                    <a:cxnSpLocks noChangeShapeType="1"/>
                    <a:stCxn id="27658" idx="1"/>
                    <a:endCxn id="27659"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ffectLst/>
                </p:spPr>
              </p:cxnSp>
              <p:cxnSp>
                <p:nvCxnSpPr>
                  <p:cNvPr id="27662" name="AutoShape 14"/>
                  <p:cNvCxnSpPr>
                    <a:cxnSpLocks noChangeShapeType="1"/>
                    <a:stCxn id="27658" idx="3"/>
                    <a:endCxn id="27660" idx="0"/>
                  </p:cNvCxnSpPr>
                  <p:nvPr/>
                </p:nvCxnSpPr>
                <p:spPr bwMode="auto">
                  <a:xfrm>
                    <a:off x="912" y="1272"/>
                    <a:ext cx="48" cy="168"/>
                  </a:xfrm>
                  <a:prstGeom prst="bentConnector2">
                    <a:avLst/>
                  </a:prstGeom>
                  <a:noFill/>
                  <a:ln w="9525">
                    <a:solidFill>
                      <a:schemeClr val="tx1"/>
                    </a:solidFill>
                    <a:miter lim="800000"/>
                    <a:headEnd/>
                    <a:tailEnd type="triangle" w="med" len="med"/>
                  </a:ln>
                  <a:effectLst/>
                </p:spPr>
              </p:cxnSp>
              <p:sp>
                <p:nvSpPr>
                  <p:cNvPr id="27663" name="AutoShape 15"/>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664" name="AutoShape 16"/>
                  <p:cNvCxnSpPr>
                    <a:cxnSpLocks noChangeShapeType="1"/>
                    <a:stCxn id="27663" idx="2"/>
                    <a:endCxn id="27658" idx="0"/>
                  </p:cNvCxnSpPr>
                  <p:nvPr/>
                </p:nvCxnSpPr>
                <p:spPr bwMode="auto">
                  <a:xfrm rot="5400000">
                    <a:off x="768" y="1152"/>
                    <a:ext cx="96" cy="0"/>
                  </a:xfrm>
                  <a:prstGeom prst="straightConnector1">
                    <a:avLst/>
                  </a:prstGeom>
                  <a:noFill/>
                  <a:ln w="9525">
                    <a:solidFill>
                      <a:schemeClr val="tx1"/>
                    </a:solidFill>
                    <a:round/>
                    <a:headEnd/>
                    <a:tailEnd type="triangle" w="med" len="med"/>
                  </a:ln>
                  <a:effectLst/>
                </p:spPr>
              </p:cxnSp>
            </p:grpSp>
          </p:grpSp>
          <p:sp>
            <p:nvSpPr>
              <p:cNvPr id="27653" name="Rectangle 5"/>
              <p:cNvSpPr>
                <a:spLocks noChangeArrowheads="1"/>
              </p:cNvSpPr>
              <p:nvPr/>
            </p:nvSpPr>
            <p:spPr bwMode="auto">
              <a:xfrm>
                <a:off x="930" y="3022"/>
                <a:ext cx="1542" cy="952"/>
              </a:xfrm>
              <a:prstGeom prst="rect">
                <a:avLst/>
              </a:prstGeom>
              <a:solidFill>
                <a:schemeClr val="accent1"/>
              </a:solidFill>
              <a:ln w="9525" algn="ctr">
                <a:solidFill>
                  <a:schemeClr val="tx1"/>
                </a:solidFill>
                <a:miter lim="800000"/>
                <a:headEnd/>
                <a:tailEnd/>
              </a:ln>
              <a:effectLst/>
            </p:spPr>
            <p:txBody>
              <a:bodyPr wrap="none" anchor="ctr"/>
              <a:lstStyle/>
              <a:p>
                <a:endParaRPr lang="zh-CN" altLang="en-US"/>
              </a:p>
            </p:txBody>
          </p:sp>
          <p:sp>
            <p:nvSpPr>
              <p:cNvPr id="27665" name="Text Box 17"/>
              <p:cNvSpPr txBox="1">
                <a:spLocks noChangeArrowheads="1"/>
              </p:cNvSpPr>
              <p:nvPr/>
            </p:nvSpPr>
            <p:spPr bwMode="auto">
              <a:xfrm>
                <a:off x="1156" y="4020"/>
                <a:ext cx="1008" cy="279"/>
              </a:xfrm>
              <a:prstGeom prst="rect">
                <a:avLst/>
              </a:prstGeom>
              <a:noFill/>
              <a:ln w="9525">
                <a:noFill/>
                <a:miter lim="800000"/>
                <a:headEnd/>
                <a:tailEnd/>
              </a:ln>
              <a:effectLst/>
            </p:spPr>
            <p:txBody>
              <a:bodyPr wrap="none">
                <a:spAutoFit/>
              </a:bodyPr>
              <a:lstStyle/>
              <a:p>
                <a:pPr eaLnBrk="0" fontAlgn="base" hangingPunct="0"/>
                <a:r>
                  <a:rPr lang="en-US" altLang="zh-CN">
                    <a:solidFill>
                      <a:schemeClr val="tx2"/>
                    </a:solidFill>
                  </a:rPr>
                  <a:t>Organization X </a:t>
                </a:r>
              </a:p>
            </p:txBody>
          </p:sp>
          <p:grpSp>
            <p:nvGrpSpPr>
              <p:cNvPr id="7" name="Group 18"/>
              <p:cNvGrpSpPr>
                <a:grpSpLocks/>
              </p:cNvGrpSpPr>
              <p:nvPr/>
            </p:nvGrpSpPr>
            <p:grpSpPr bwMode="auto">
              <a:xfrm>
                <a:off x="1122" y="3164"/>
                <a:ext cx="480" cy="480"/>
                <a:chOff x="2592" y="1728"/>
                <a:chExt cx="480" cy="480"/>
              </a:xfrm>
            </p:grpSpPr>
            <p:sp>
              <p:nvSpPr>
                <p:cNvPr id="27667" name="Oval 19"/>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8" name="Group 20"/>
                <p:cNvGrpSpPr>
                  <a:grpSpLocks/>
                </p:cNvGrpSpPr>
                <p:nvPr/>
              </p:nvGrpSpPr>
              <p:grpSpPr bwMode="auto">
                <a:xfrm>
                  <a:off x="2688" y="1824"/>
                  <a:ext cx="266" cy="288"/>
                  <a:chOff x="3744" y="816"/>
                  <a:chExt cx="576" cy="624"/>
                </a:xfrm>
              </p:grpSpPr>
              <p:sp>
                <p:nvSpPr>
                  <p:cNvPr id="27669" name="Rectangle 21"/>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70" name="AutoShape 22"/>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71" name="AutoShape 23"/>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672" name="AutoShape 24"/>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673" name="AutoShape 25"/>
                  <p:cNvCxnSpPr>
                    <a:cxnSpLocks noChangeShapeType="1"/>
                    <a:stCxn id="27670" idx="1"/>
                    <a:endCxn id="27671"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ffectLst/>
                </p:spPr>
              </p:cxnSp>
              <p:cxnSp>
                <p:nvCxnSpPr>
                  <p:cNvPr id="27674" name="AutoShape 26"/>
                  <p:cNvCxnSpPr>
                    <a:cxnSpLocks noChangeShapeType="1"/>
                    <a:stCxn id="27670" idx="3"/>
                    <a:endCxn id="27672" idx="0"/>
                  </p:cNvCxnSpPr>
                  <p:nvPr/>
                </p:nvCxnSpPr>
                <p:spPr bwMode="auto">
                  <a:xfrm>
                    <a:off x="4128" y="1080"/>
                    <a:ext cx="48" cy="168"/>
                  </a:xfrm>
                  <a:prstGeom prst="bentConnector2">
                    <a:avLst/>
                  </a:prstGeom>
                  <a:noFill/>
                  <a:ln w="9525">
                    <a:solidFill>
                      <a:schemeClr val="tx1"/>
                    </a:solidFill>
                    <a:miter lim="800000"/>
                    <a:headEnd/>
                    <a:tailEnd type="triangle" w="med" len="med"/>
                  </a:ln>
                  <a:effectLst/>
                </p:spPr>
              </p:cxnSp>
              <p:sp>
                <p:nvSpPr>
                  <p:cNvPr id="27675" name="AutoShape 27"/>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676" name="AutoShape 28"/>
                  <p:cNvCxnSpPr>
                    <a:cxnSpLocks noChangeShapeType="1"/>
                    <a:stCxn id="27675" idx="2"/>
                    <a:endCxn id="27670" idx="0"/>
                  </p:cNvCxnSpPr>
                  <p:nvPr/>
                </p:nvCxnSpPr>
                <p:spPr bwMode="auto">
                  <a:xfrm rot="5400000">
                    <a:off x="3984" y="960"/>
                    <a:ext cx="96" cy="0"/>
                  </a:xfrm>
                  <a:prstGeom prst="straightConnector1">
                    <a:avLst/>
                  </a:prstGeom>
                  <a:noFill/>
                  <a:ln w="9525">
                    <a:solidFill>
                      <a:schemeClr val="tx1"/>
                    </a:solidFill>
                    <a:round/>
                    <a:headEnd/>
                    <a:tailEnd type="triangle" w="med" len="med"/>
                  </a:ln>
                  <a:effectLst/>
                </p:spPr>
              </p:cxnSp>
              <p:sp>
                <p:nvSpPr>
                  <p:cNvPr id="27677" name="AutoShape 29"/>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678" name="AutoShape 30"/>
                  <p:cNvCxnSpPr>
                    <a:cxnSpLocks noChangeShapeType="1"/>
                    <a:stCxn id="27671" idx="2"/>
                    <a:endCxn id="27677" idx="0"/>
                  </p:cNvCxnSpPr>
                  <p:nvPr/>
                </p:nvCxnSpPr>
                <p:spPr bwMode="auto">
                  <a:xfrm>
                    <a:off x="3888" y="1248"/>
                    <a:ext cx="0" cy="96"/>
                  </a:xfrm>
                  <a:prstGeom prst="straightConnector1">
                    <a:avLst/>
                  </a:prstGeom>
                  <a:noFill/>
                  <a:ln w="9525">
                    <a:solidFill>
                      <a:schemeClr val="tx1"/>
                    </a:solidFill>
                    <a:round/>
                    <a:headEnd/>
                    <a:tailEnd type="triangle" w="med" len="med"/>
                  </a:ln>
                  <a:effectLst/>
                </p:spPr>
              </p:cxnSp>
            </p:grpSp>
          </p:grpSp>
          <p:grpSp>
            <p:nvGrpSpPr>
              <p:cNvPr id="9" name="Group 83"/>
              <p:cNvGrpSpPr>
                <a:grpSpLocks/>
              </p:cNvGrpSpPr>
              <p:nvPr/>
            </p:nvGrpSpPr>
            <p:grpSpPr bwMode="auto">
              <a:xfrm>
                <a:off x="1554" y="3308"/>
                <a:ext cx="480" cy="480"/>
                <a:chOff x="2592" y="1728"/>
                <a:chExt cx="480" cy="480"/>
              </a:xfrm>
            </p:grpSpPr>
            <p:sp>
              <p:nvSpPr>
                <p:cNvPr id="27732" name="Oval 84"/>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10" name="Group 85"/>
                <p:cNvGrpSpPr>
                  <a:grpSpLocks/>
                </p:cNvGrpSpPr>
                <p:nvPr/>
              </p:nvGrpSpPr>
              <p:grpSpPr bwMode="auto">
                <a:xfrm>
                  <a:off x="2688" y="1824"/>
                  <a:ext cx="266" cy="288"/>
                  <a:chOff x="3744" y="816"/>
                  <a:chExt cx="576" cy="624"/>
                </a:xfrm>
              </p:grpSpPr>
              <p:sp>
                <p:nvSpPr>
                  <p:cNvPr id="27734" name="Rectangle 86"/>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35" name="AutoShape 87"/>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36" name="AutoShape 88"/>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37" name="AutoShape 89"/>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38" name="AutoShape 90"/>
                  <p:cNvCxnSpPr>
                    <a:cxnSpLocks noChangeShapeType="1"/>
                    <a:stCxn id="27735" idx="1"/>
                    <a:endCxn id="27736"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ffectLst/>
                </p:spPr>
              </p:cxnSp>
              <p:cxnSp>
                <p:nvCxnSpPr>
                  <p:cNvPr id="27739" name="AutoShape 91"/>
                  <p:cNvCxnSpPr>
                    <a:cxnSpLocks noChangeShapeType="1"/>
                    <a:stCxn id="27735" idx="3"/>
                    <a:endCxn id="27737" idx="0"/>
                  </p:cNvCxnSpPr>
                  <p:nvPr/>
                </p:nvCxnSpPr>
                <p:spPr bwMode="auto">
                  <a:xfrm>
                    <a:off x="4128" y="1080"/>
                    <a:ext cx="48" cy="168"/>
                  </a:xfrm>
                  <a:prstGeom prst="bentConnector2">
                    <a:avLst/>
                  </a:prstGeom>
                  <a:noFill/>
                  <a:ln w="9525">
                    <a:solidFill>
                      <a:schemeClr val="tx1"/>
                    </a:solidFill>
                    <a:miter lim="800000"/>
                    <a:headEnd/>
                    <a:tailEnd type="triangle" w="med" len="med"/>
                  </a:ln>
                  <a:effectLst/>
                </p:spPr>
              </p:cxnSp>
              <p:sp>
                <p:nvSpPr>
                  <p:cNvPr id="27740" name="AutoShape 92"/>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41" name="AutoShape 93"/>
                  <p:cNvCxnSpPr>
                    <a:cxnSpLocks noChangeShapeType="1"/>
                    <a:stCxn id="27740" idx="2"/>
                    <a:endCxn id="27735" idx="0"/>
                  </p:cNvCxnSpPr>
                  <p:nvPr/>
                </p:nvCxnSpPr>
                <p:spPr bwMode="auto">
                  <a:xfrm rot="5400000">
                    <a:off x="3984" y="960"/>
                    <a:ext cx="96" cy="0"/>
                  </a:xfrm>
                  <a:prstGeom prst="straightConnector1">
                    <a:avLst/>
                  </a:prstGeom>
                  <a:noFill/>
                  <a:ln w="9525">
                    <a:solidFill>
                      <a:schemeClr val="tx1"/>
                    </a:solidFill>
                    <a:round/>
                    <a:headEnd/>
                    <a:tailEnd type="triangle" w="med" len="med"/>
                  </a:ln>
                  <a:effectLst/>
                </p:spPr>
              </p:cxnSp>
              <p:sp>
                <p:nvSpPr>
                  <p:cNvPr id="27742" name="AutoShape 94"/>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43" name="AutoShape 95"/>
                  <p:cNvCxnSpPr>
                    <a:cxnSpLocks noChangeShapeType="1"/>
                    <a:stCxn id="27736" idx="2"/>
                    <a:endCxn id="27742" idx="0"/>
                  </p:cNvCxnSpPr>
                  <p:nvPr/>
                </p:nvCxnSpPr>
                <p:spPr bwMode="auto">
                  <a:xfrm>
                    <a:off x="3888" y="1248"/>
                    <a:ext cx="0" cy="96"/>
                  </a:xfrm>
                  <a:prstGeom prst="straightConnector1">
                    <a:avLst/>
                  </a:prstGeom>
                  <a:noFill/>
                  <a:ln w="9525">
                    <a:solidFill>
                      <a:schemeClr val="tx1"/>
                    </a:solidFill>
                    <a:round/>
                    <a:headEnd/>
                    <a:tailEnd type="triangle" w="med" len="med"/>
                  </a:ln>
                  <a:effectLst/>
                </p:spPr>
              </p:cxnSp>
            </p:grpSp>
          </p:grpSp>
          <p:grpSp>
            <p:nvGrpSpPr>
              <p:cNvPr id="11" name="Group 96"/>
              <p:cNvGrpSpPr>
                <a:grpSpLocks/>
              </p:cNvGrpSpPr>
              <p:nvPr/>
            </p:nvGrpSpPr>
            <p:grpSpPr bwMode="auto">
              <a:xfrm>
                <a:off x="1890" y="3164"/>
                <a:ext cx="480" cy="480"/>
                <a:chOff x="2592" y="1728"/>
                <a:chExt cx="480" cy="480"/>
              </a:xfrm>
            </p:grpSpPr>
            <p:sp>
              <p:nvSpPr>
                <p:cNvPr id="27745" name="Oval 97"/>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12" name="Group 98"/>
                <p:cNvGrpSpPr>
                  <a:grpSpLocks/>
                </p:cNvGrpSpPr>
                <p:nvPr/>
              </p:nvGrpSpPr>
              <p:grpSpPr bwMode="auto">
                <a:xfrm>
                  <a:off x="2688" y="1824"/>
                  <a:ext cx="266" cy="288"/>
                  <a:chOff x="3744" y="816"/>
                  <a:chExt cx="576" cy="624"/>
                </a:xfrm>
              </p:grpSpPr>
              <p:sp>
                <p:nvSpPr>
                  <p:cNvPr id="27747" name="Rectangle 99"/>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48" name="AutoShape 100"/>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49" name="AutoShape 101"/>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50" name="AutoShape 102"/>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51" name="AutoShape 103"/>
                  <p:cNvCxnSpPr>
                    <a:cxnSpLocks noChangeShapeType="1"/>
                    <a:stCxn id="27748" idx="1"/>
                    <a:endCxn id="27749"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ffectLst/>
                </p:spPr>
              </p:cxnSp>
              <p:cxnSp>
                <p:nvCxnSpPr>
                  <p:cNvPr id="27752" name="AutoShape 104"/>
                  <p:cNvCxnSpPr>
                    <a:cxnSpLocks noChangeShapeType="1"/>
                    <a:stCxn id="27748" idx="3"/>
                    <a:endCxn id="27750" idx="0"/>
                  </p:cNvCxnSpPr>
                  <p:nvPr/>
                </p:nvCxnSpPr>
                <p:spPr bwMode="auto">
                  <a:xfrm>
                    <a:off x="4128" y="1080"/>
                    <a:ext cx="48" cy="168"/>
                  </a:xfrm>
                  <a:prstGeom prst="bentConnector2">
                    <a:avLst/>
                  </a:prstGeom>
                  <a:noFill/>
                  <a:ln w="9525">
                    <a:solidFill>
                      <a:schemeClr val="tx1"/>
                    </a:solidFill>
                    <a:miter lim="800000"/>
                    <a:headEnd/>
                    <a:tailEnd type="triangle" w="med" len="med"/>
                  </a:ln>
                  <a:effectLst/>
                </p:spPr>
              </p:cxnSp>
              <p:sp>
                <p:nvSpPr>
                  <p:cNvPr id="27753" name="AutoShape 105"/>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54" name="AutoShape 106"/>
                  <p:cNvCxnSpPr>
                    <a:cxnSpLocks noChangeShapeType="1"/>
                    <a:stCxn id="27753" idx="2"/>
                    <a:endCxn id="27748" idx="0"/>
                  </p:cNvCxnSpPr>
                  <p:nvPr/>
                </p:nvCxnSpPr>
                <p:spPr bwMode="auto">
                  <a:xfrm rot="5400000">
                    <a:off x="3984" y="960"/>
                    <a:ext cx="96" cy="0"/>
                  </a:xfrm>
                  <a:prstGeom prst="straightConnector1">
                    <a:avLst/>
                  </a:prstGeom>
                  <a:noFill/>
                  <a:ln w="9525">
                    <a:solidFill>
                      <a:schemeClr val="tx1"/>
                    </a:solidFill>
                    <a:round/>
                    <a:headEnd/>
                    <a:tailEnd type="triangle" w="med" len="med"/>
                  </a:ln>
                  <a:effectLst/>
                </p:spPr>
              </p:cxnSp>
              <p:sp>
                <p:nvSpPr>
                  <p:cNvPr id="27755" name="AutoShape 107"/>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56" name="AutoShape 108"/>
                  <p:cNvCxnSpPr>
                    <a:cxnSpLocks noChangeShapeType="1"/>
                    <a:stCxn id="27749" idx="2"/>
                    <a:endCxn id="27755" idx="0"/>
                  </p:cNvCxnSpPr>
                  <p:nvPr/>
                </p:nvCxnSpPr>
                <p:spPr bwMode="auto">
                  <a:xfrm>
                    <a:off x="3888" y="1248"/>
                    <a:ext cx="0" cy="96"/>
                  </a:xfrm>
                  <a:prstGeom prst="straightConnector1">
                    <a:avLst/>
                  </a:prstGeom>
                  <a:noFill/>
                  <a:ln w="9525">
                    <a:solidFill>
                      <a:schemeClr val="tx1"/>
                    </a:solidFill>
                    <a:round/>
                    <a:headEnd/>
                    <a:tailEnd type="triangle" w="med" len="med"/>
                  </a:ln>
                  <a:effectLst/>
                </p:spPr>
              </p:cxnSp>
            </p:grpSp>
          </p:grpSp>
          <p:grpSp>
            <p:nvGrpSpPr>
              <p:cNvPr id="13" name="Group 109"/>
              <p:cNvGrpSpPr>
                <a:grpSpLocks/>
              </p:cNvGrpSpPr>
              <p:nvPr/>
            </p:nvGrpSpPr>
            <p:grpSpPr bwMode="auto">
              <a:xfrm>
                <a:off x="1554" y="3144"/>
                <a:ext cx="480" cy="480"/>
                <a:chOff x="2688" y="1056"/>
                <a:chExt cx="480" cy="480"/>
              </a:xfrm>
            </p:grpSpPr>
            <p:sp>
              <p:nvSpPr>
                <p:cNvPr id="27758" name="Oval 110"/>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14" name="Group 111"/>
                <p:cNvGrpSpPr>
                  <a:grpSpLocks/>
                </p:cNvGrpSpPr>
                <p:nvPr/>
              </p:nvGrpSpPr>
              <p:grpSpPr bwMode="auto">
                <a:xfrm>
                  <a:off x="2784" y="1152"/>
                  <a:ext cx="288" cy="288"/>
                  <a:chOff x="528" y="1008"/>
                  <a:chExt cx="576" cy="576"/>
                </a:xfrm>
              </p:grpSpPr>
              <p:sp>
                <p:nvSpPr>
                  <p:cNvPr id="27760" name="Rectangle 112"/>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61" name="AutoShape 113"/>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62" name="AutoShape 114"/>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63" name="AutoShape 115"/>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64" name="AutoShape 116"/>
                  <p:cNvCxnSpPr>
                    <a:cxnSpLocks noChangeShapeType="1"/>
                    <a:stCxn id="27761" idx="1"/>
                    <a:endCxn id="27762"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ffectLst/>
                </p:spPr>
              </p:cxnSp>
              <p:cxnSp>
                <p:nvCxnSpPr>
                  <p:cNvPr id="27765" name="AutoShape 117"/>
                  <p:cNvCxnSpPr>
                    <a:cxnSpLocks noChangeShapeType="1"/>
                    <a:stCxn id="27761" idx="3"/>
                    <a:endCxn id="27763" idx="0"/>
                  </p:cNvCxnSpPr>
                  <p:nvPr/>
                </p:nvCxnSpPr>
                <p:spPr bwMode="auto">
                  <a:xfrm>
                    <a:off x="912" y="1272"/>
                    <a:ext cx="48" cy="168"/>
                  </a:xfrm>
                  <a:prstGeom prst="bentConnector2">
                    <a:avLst/>
                  </a:prstGeom>
                  <a:noFill/>
                  <a:ln w="9525">
                    <a:solidFill>
                      <a:schemeClr val="tx1"/>
                    </a:solidFill>
                    <a:miter lim="800000"/>
                    <a:headEnd/>
                    <a:tailEnd type="triangle" w="med" len="med"/>
                  </a:ln>
                  <a:effectLst/>
                </p:spPr>
              </p:cxnSp>
              <p:sp>
                <p:nvSpPr>
                  <p:cNvPr id="27766" name="AutoShape 118"/>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67" name="AutoShape 119"/>
                  <p:cNvCxnSpPr>
                    <a:cxnSpLocks noChangeShapeType="1"/>
                    <a:stCxn id="27766" idx="2"/>
                    <a:endCxn id="27761" idx="0"/>
                  </p:cNvCxnSpPr>
                  <p:nvPr/>
                </p:nvCxnSpPr>
                <p:spPr bwMode="auto">
                  <a:xfrm rot="5400000">
                    <a:off x="768" y="1152"/>
                    <a:ext cx="96" cy="0"/>
                  </a:xfrm>
                  <a:prstGeom prst="straightConnector1">
                    <a:avLst/>
                  </a:prstGeom>
                  <a:noFill/>
                  <a:ln w="9525">
                    <a:solidFill>
                      <a:schemeClr val="tx1"/>
                    </a:solidFill>
                    <a:round/>
                    <a:headEnd/>
                    <a:tailEnd type="triangle" w="med" len="med"/>
                  </a:ln>
                  <a:effectLst/>
                </p:spPr>
              </p:cxnSp>
            </p:grpSp>
          </p:grpSp>
          <p:grpSp>
            <p:nvGrpSpPr>
              <p:cNvPr id="15" name="Group 120"/>
              <p:cNvGrpSpPr>
                <a:grpSpLocks/>
              </p:cNvGrpSpPr>
              <p:nvPr/>
            </p:nvGrpSpPr>
            <p:grpSpPr bwMode="auto">
              <a:xfrm>
                <a:off x="1938" y="3308"/>
                <a:ext cx="480" cy="480"/>
                <a:chOff x="2688" y="1056"/>
                <a:chExt cx="480" cy="480"/>
              </a:xfrm>
            </p:grpSpPr>
            <p:sp>
              <p:nvSpPr>
                <p:cNvPr id="27769" name="Oval 121"/>
                <p:cNvSpPr>
                  <a:spLocks noChangeArrowheads="1"/>
                </p:cNvSpPr>
                <p:nvPr/>
              </p:nvSpPr>
              <p:spPr bwMode="auto">
                <a:xfrm>
                  <a:off x="2688" y="105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16" name="Group 122"/>
                <p:cNvGrpSpPr>
                  <a:grpSpLocks/>
                </p:cNvGrpSpPr>
                <p:nvPr/>
              </p:nvGrpSpPr>
              <p:grpSpPr bwMode="auto">
                <a:xfrm>
                  <a:off x="2784" y="1152"/>
                  <a:ext cx="288" cy="288"/>
                  <a:chOff x="528" y="1008"/>
                  <a:chExt cx="576" cy="576"/>
                </a:xfrm>
              </p:grpSpPr>
              <p:sp>
                <p:nvSpPr>
                  <p:cNvPr id="27771" name="Rectangle 123"/>
                  <p:cNvSpPr>
                    <a:spLocks noChangeArrowheads="1"/>
                  </p:cNvSpPr>
                  <p:nvPr/>
                </p:nvSpPr>
                <p:spPr bwMode="auto">
                  <a:xfrm>
                    <a:off x="528" y="1008"/>
                    <a:ext cx="576" cy="576"/>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72" name="AutoShape 124"/>
                  <p:cNvSpPr>
                    <a:spLocks noChangeArrowheads="1"/>
                  </p:cNvSpPr>
                  <p:nvPr/>
                </p:nvSpPr>
                <p:spPr bwMode="auto">
                  <a:xfrm>
                    <a:off x="720" y="1200"/>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73" name="AutoShape 125"/>
                  <p:cNvSpPr>
                    <a:spLocks noChangeArrowheads="1"/>
                  </p:cNvSpPr>
                  <p:nvPr/>
                </p:nvSpPr>
                <p:spPr bwMode="auto">
                  <a:xfrm>
                    <a:off x="576"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74" name="AutoShape 126"/>
                  <p:cNvSpPr>
                    <a:spLocks noChangeArrowheads="1"/>
                  </p:cNvSpPr>
                  <p:nvPr/>
                </p:nvSpPr>
                <p:spPr bwMode="auto">
                  <a:xfrm>
                    <a:off x="864" y="1440"/>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75" name="AutoShape 127"/>
                  <p:cNvCxnSpPr>
                    <a:cxnSpLocks noChangeShapeType="1"/>
                    <a:stCxn id="27772" idx="1"/>
                    <a:endCxn id="27773" idx="0"/>
                  </p:cNvCxnSpPr>
                  <p:nvPr/>
                </p:nvCxnSpPr>
                <p:spPr bwMode="auto">
                  <a:xfrm rot="10800000" flipV="1">
                    <a:off x="672" y="1272"/>
                    <a:ext cx="48" cy="168"/>
                  </a:xfrm>
                  <a:prstGeom prst="bentConnector2">
                    <a:avLst/>
                  </a:prstGeom>
                  <a:noFill/>
                  <a:ln w="9525">
                    <a:solidFill>
                      <a:schemeClr val="tx1"/>
                    </a:solidFill>
                    <a:miter lim="800000"/>
                    <a:headEnd/>
                    <a:tailEnd type="triangle" w="med" len="med"/>
                  </a:ln>
                  <a:effectLst/>
                </p:spPr>
              </p:cxnSp>
              <p:cxnSp>
                <p:nvCxnSpPr>
                  <p:cNvPr id="27776" name="AutoShape 128"/>
                  <p:cNvCxnSpPr>
                    <a:cxnSpLocks noChangeShapeType="1"/>
                    <a:stCxn id="27772" idx="3"/>
                    <a:endCxn id="27774" idx="0"/>
                  </p:cNvCxnSpPr>
                  <p:nvPr/>
                </p:nvCxnSpPr>
                <p:spPr bwMode="auto">
                  <a:xfrm>
                    <a:off x="912" y="1272"/>
                    <a:ext cx="48" cy="168"/>
                  </a:xfrm>
                  <a:prstGeom prst="bentConnector2">
                    <a:avLst/>
                  </a:prstGeom>
                  <a:noFill/>
                  <a:ln w="9525">
                    <a:solidFill>
                      <a:schemeClr val="tx1"/>
                    </a:solidFill>
                    <a:miter lim="800000"/>
                    <a:headEnd/>
                    <a:tailEnd type="triangle" w="med" len="med"/>
                  </a:ln>
                  <a:effectLst/>
                </p:spPr>
              </p:cxnSp>
              <p:sp>
                <p:nvSpPr>
                  <p:cNvPr id="27777" name="AutoShape 129"/>
                  <p:cNvSpPr>
                    <a:spLocks noChangeArrowheads="1"/>
                  </p:cNvSpPr>
                  <p:nvPr/>
                </p:nvSpPr>
                <p:spPr bwMode="auto">
                  <a:xfrm>
                    <a:off x="672" y="1056"/>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78" name="AutoShape 130"/>
                  <p:cNvCxnSpPr>
                    <a:cxnSpLocks noChangeShapeType="1"/>
                    <a:stCxn id="27777" idx="2"/>
                    <a:endCxn id="27772" idx="0"/>
                  </p:cNvCxnSpPr>
                  <p:nvPr/>
                </p:nvCxnSpPr>
                <p:spPr bwMode="auto">
                  <a:xfrm rot="5400000">
                    <a:off x="768" y="1152"/>
                    <a:ext cx="96" cy="0"/>
                  </a:xfrm>
                  <a:prstGeom prst="straightConnector1">
                    <a:avLst/>
                  </a:prstGeom>
                  <a:noFill/>
                  <a:ln w="9525">
                    <a:solidFill>
                      <a:schemeClr val="tx1"/>
                    </a:solidFill>
                    <a:round/>
                    <a:headEnd/>
                    <a:tailEnd type="triangle" w="med" len="med"/>
                  </a:ln>
                  <a:effectLst/>
                </p:spPr>
              </p:cxnSp>
            </p:grpSp>
          </p:grpSp>
          <p:grpSp>
            <p:nvGrpSpPr>
              <p:cNvPr id="17" name="Group 131"/>
              <p:cNvGrpSpPr>
                <a:grpSpLocks/>
              </p:cNvGrpSpPr>
              <p:nvPr/>
            </p:nvGrpSpPr>
            <p:grpSpPr bwMode="auto">
              <a:xfrm>
                <a:off x="1362" y="3116"/>
                <a:ext cx="480" cy="480"/>
                <a:chOff x="2592" y="1728"/>
                <a:chExt cx="480" cy="480"/>
              </a:xfrm>
            </p:grpSpPr>
            <p:sp>
              <p:nvSpPr>
                <p:cNvPr id="27780" name="Oval 132"/>
                <p:cNvSpPr>
                  <a:spLocks noChangeArrowheads="1"/>
                </p:cNvSpPr>
                <p:nvPr/>
              </p:nvSpPr>
              <p:spPr bwMode="auto">
                <a:xfrm>
                  <a:off x="259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18" name="Group 133"/>
                <p:cNvGrpSpPr>
                  <a:grpSpLocks/>
                </p:cNvGrpSpPr>
                <p:nvPr/>
              </p:nvGrpSpPr>
              <p:grpSpPr bwMode="auto">
                <a:xfrm>
                  <a:off x="2688" y="1824"/>
                  <a:ext cx="266" cy="288"/>
                  <a:chOff x="3744" y="816"/>
                  <a:chExt cx="576" cy="624"/>
                </a:xfrm>
              </p:grpSpPr>
              <p:sp>
                <p:nvSpPr>
                  <p:cNvPr id="27782" name="Rectangle 134"/>
                  <p:cNvSpPr>
                    <a:spLocks noChangeArrowheads="1"/>
                  </p:cNvSpPr>
                  <p:nvPr/>
                </p:nvSpPr>
                <p:spPr bwMode="auto">
                  <a:xfrm>
                    <a:off x="3744" y="816"/>
                    <a:ext cx="576" cy="62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83" name="AutoShape 135"/>
                  <p:cNvSpPr>
                    <a:spLocks noChangeArrowheads="1"/>
                  </p:cNvSpPr>
                  <p:nvPr/>
                </p:nvSpPr>
                <p:spPr bwMode="auto">
                  <a:xfrm>
                    <a:off x="3936" y="1008"/>
                    <a:ext cx="192" cy="144"/>
                  </a:xfrm>
                  <a:prstGeom prst="flowChartDecision">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84" name="AutoShape 136"/>
                  <p:cNvSpPr>
                    <a:spLocks noChangeArrowheads="1"/>
                  </p:cNvSpPr>
                  <p:nvPr/>
                </p:nvSpPr>
                <p:spPr bwMode="auto">
                  <a:xfrm>
                    <a:off x="3792" y="1200"/>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7785" name="AutoShape 137"/>
                  <p:cNvSpPr>
                    <a:spLocks noChangeArrowheads="1"/>
                  </p:cNvSpPr>
                  <p:nvPr/>
                </p:nvSpPr>
                <p:spPr bwMode="auto">
                  <a:xfrm>
                    <a:off x="4080" y="1248"/>
                    <a:ext cx="192" cy="96"/>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86" name="AutoShape 138"/>
                  <p:cNvCxnSpPr>
                    <a:cxnSpLocks noChangeShapeType="1"/>
                    <a:stCxn id="27783" idx="1"/>
                    <a:endCxn id="27784" idx="0"/>
                  </p:cNvCxnSpPr>
                  <p:nvPr/>
                </p:nvCxnSpPr>
                <p:spPr bwMode="auto">
                  <a:xfrm rot="10800000" flipV="1">
                    <a:off x="3888" y="1080"/>
                    <a:ext cx="48" cy="120"/>
                  </a:xfrm>
                  <a:prstGeom prst="bentConnector2">
                    <a:avLst/>
                  </a:prstGeom>
                  <a:noFill/>
                  <a:ln w="9525">
                    <a:solidFill>
                      <a:schemeClr val="tx1"/>
                    </a:solidFill>
                    <a:miter lim="800000"/>
                    <a:headEnd/>
                    <a:tailEnd type="triangle" w="med" len="med"/>
                  </a:ln>
                  <a:effectLst/>
                </p:spPr>
              </p:cxnSp>
              <p:cxnSp>
                <p:nvCxnSpPr>
                  <p:cNvPr id="27787" name="AutoShape 139"/>
                  <p:cNvCxnSpPr>
                    <a:cxnSpLocks noChangeShapeType="1"/>
                    <a:stCxn id="27783" idx="3"/>
                    <a:endCxn id="27785" idx="0"/>
                  </p:cNvCxnSpPr>
                  <p:nvPr/>
                </p:nvCxnSpPr>
                <p:spPr bwMode="auto">
                  <a:xfrm>
                    <a:off x="4128" y="1080"/>
                    <a:ext cx="48" cy="168"/>
                  </a:xfrm>
                  <a:prstGeom prst="bentConnector2">
                    <a:avLst/>
                  </a:prstGeom>
                  <a:noFill/>
                  <a:ln w="9525">
                    <a:solidFill>
                      <a:schemeClr val="tx1"/>
                    </a:solidFill>
                    <a:miter lim="800000"/>
                    <a:headEnd/>
                    <a:tailEnd type="triangle" w="med" len="med"/>
                  </a:ln>
                  <a:effectLst/>
                </p:spPr>
              </p:cxnSp>
              <p:sp>
                <p:nvSpPr>
                  <p:cNvPr id="27788" name="AutoShape 140"/>
                  <p:cNvSpPr>
                    <a:spLocks noChangeArrowheads="1"/>
                  </p:cNvSpPr>
                  <p:nvPr/>
                </p:nvSpPr>
                <p:spPr bwMode="auto">
                  <a:xfrm>
                    <a:off x="3888" y="864"/>
                    <a:ext cx="288" cy="48"/>
                  </a:xfrm>
                  <a:prstGeom prst="flowChartTerminator">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89" name="AutoShape 141"/>
                  <p:cNvCxnSpPr>
                    <a:cxnSpLocks noChangeShapeType="1"/>
                    <a:stCxn id="27788" idx="2"/>
                    <a:endCxn id="27783" idx="0"/>
                  </p:cNvCxnSpPr>
                  <p:nvPr/>
                </p:nvCxnSpPr>
                <p:spPr bwMode="auto">
                  <a:xfrm rot="5400000">
                    <a:off x="3984" y="960"/>
                    <a:ext cx="96" cy="0"/>
                  </a:xfrm>
                  <a:prstGeom prst="straightConnector1">
                    <a:avLst/>
                  </a:prstGeom>
                  <a:noFill/>
                  <a:ln w="9525">
                    <a:solidFill>
                      <a:schemeClr val="tx1"/>
                    </a:solidFill>
                    <a:round/>
                    <a:headEnd/>
                    <a:tailEnd type="triangle" w="med" len="med"/>
                  </a:ln>
                  <a:effectLst/>
                </p:spPr>
              </p:cxnSp>
              <p:sp>
                <p:nvSpPr>
                  <p:cNvPr id="27790" name="AutoShape 142"/>
                  <p:cNvSpPr>
                    <a:spLocks noChangeArrowheads="1"/>
                  </p:cNvSpPr>
                  <p:nvPr/>
                </p:nvSpPr>
                <p:spPr bwMode="auto">
                  <a:xfrm>
                    <a:off x="3792" y="1344"/>
                    <a:ext cx="192" cy="48"/>
                  </a:xfrm>
                  <a:prstGeom prst="flowChartAlternateProcess">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27791" name="AutoShape 143"/>
                  <p:cNvCxnSpPr>
                    <a:cxnSpLocks noChangeShapeType="1"/>
                    <a:stCxn id="27784" idx="2"/>
                    <a:endCxn id="27790" idx="0"/>
                  </p:cNvCxnSpPr>
                  <p:nvPr/>
                </p:nvCxnSpPr>
                <p:spPr bwMode="auto">
                  <a:xfrm>
                    <a:off x="3888" y="1248"/>
                    <a:ext cx="0" cy="96"/>
                  </a:xfrm>
                  <a:prstGeom prst="straightConnector1">
                    <a:avLst/>
                  </a:prstGeom>
                  <a:noFill/>
                  <a:ln w="9525">
                    <a:solidFill>
                      <a:schemeClr val="tx1"/>
                    </a:solidFill>
                    <a:round/>
                    <a:headEnd/>
                    <a:tailEnd type="triangle" w="med" len="med"/>
                  </a:ln>
                  <a:effectLst/>
                </p:spPr>
              </p:cxnSp>
            </p:grpSp>
          </p:grpSp>
        </p:grpSp>
        <p:grpSp>
          <p:nvGrpSpPr>
            <p:cNvPr id="19" name="Group 243"/>
            <p:cNvGrpSpPr>
              <a:grpSpLocks/>
            </p:cNvGrpSpPr>
            <p:nvPr/>
          </p:nvGrpSpPr>
          <p:grpSpPr bwMode="auto">
            <a:xfrm>
              <a:off x="4150" y="3022"/>
              <a:ext cx="1542" cy="1231"/>
              <a:chOff x="4150" y="3022"/>
              <a:chExt cx="1542" cy="1231"/>
            </a:xfrm>
          </p:grpSpPr>
          <p:sp>
            <p:nvSpPr>
              <p:cNvPr id="27651" name="Rectangle 3"/>
              <p:cNvSpPr>
                <a:spLocks noChangeArrowheads="1"/>
              </p:cNvSpPr>
              <p:nvPr/>
            </p:nvSpPr>
            <p:spPr bwMode="auto">
              <a:xfrm>
                <a:off x="4150" y="3022"/>
                <a:ext cx="1542" cy="953"/>
              </a:xfrm>
              <a:prstGeom prst="rect">
                <a:avLst/>
              </a:prstGeom>
              <a:solidFill>
                <a:schemeClr val="hlink"/>
              </a:solidFill>
              <a:ln w="9525" algn="ctr">
                <a:solidFill>
                  <a:schemeClr val="tx1"/>
                </a:solidFill>
                <a:miter lim="800000"/>
                <a:headEnd/>
                <a:tailEnd/>
              </a:ln>
              <a:effectLst/>
            </p:spPr>
            <p:txBody>
              <a:bodyPr wrap="none" anchor="ctr"/>
              <a:lstStyle/>
              <a:p>
                <a:endParaRPr lang="zh-CN" altLang="en-US"/>
              </a:p>
            </p:txBody>
          </p:sp>
          <p:grpSp>
            <p:nvGrpSpPr>
              <p:cNvPr id="20" name="Group 144"/>
              <p:cNvGrpSpPr>
                <a:grpSpLocks/>
              </p:cNvGrpSpPr>
              <p:nvPr/>
            </p:nvGrpSpPr>
            <p:grpSpPr bwMode="auto">
              <a:xfrm>
                <a:off x="4258" y="3065"/>
                <a:ext cx="480" cy="480"/>
                <a:chOff x="2832" y="1728"/>
                <a:chExt cx="480" cy="480"/>
              </a:xfrm>
            </p:grpSpPr>
            <p:sp>
              <p:nvSpPr>
                <p:cNvPr id="27793" name="Oval 145"/>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794" name="Oval 146"/>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a:effectLst/>
              </p:spPr>
              <p:txBody>
                <a:bodyPr wrap="none" anchor="ctr"/>
                <a:lstStyle/>
                <a:p>
                  <a:endParaRPr lang="zh-CN" altLang="en-US"/>
                </a:p>
              </p:txBody>
            </p:sp>
            <p:sp>
              <p:nvSpPr>
                <p:cNvPr id="27795" name="Line 147"/>
                <p:cNvSpPr>
                  <a:spLocks noChangeShapeType="1"/>
                </p:cNvSpPr>
                <p:nvPr/>
              </p:nvSpPr>
              <p:spPr bwMode="auto">
                <a:xfrm>
                  <a:off x="3072" y="1824"/>
                  <a:ext cx="0" cy="96"/>
                </a:xfrm>
                <a:prstGeom prst="line">
                  <a:avLst/>
                </a:prstGeom>
                <a:noFill/>
                <a:ln w="9525">
                  <a:solidFill>
                    <a:schemeClr val="tx1"/>
                  </a:solidFill>
                  <a:round/>
                  <a:headEnd/>
                  <a:tailEnd/>
                </a:ln>
                <a:effectLst/>
              </p:spPr>
              <p:txBody>
                <a:bodyPr/>
                <a:lstStyle/>
                <a:p>
                  <a:endParaRPr lang="zh-CN" altLang="en-US"/>
                </a:p>
              </p:txBody>
            </p:sp>
            <p:sp>
              <p:nvSpPr>
                <p:cNvPr id="27796" name="Line 148"/>
                <p:cNvSpPr>
                  <a:spLocks noChangeShapeType="1"/>
                </p:cNvSpPr>
                <p:nvPr/>
              </p:nvSpPr>
              <p:spPr bwMode="auto">
                <a:xfrm flipH="1">
                  <a:off x="2976" y="1920"/>
                  <a:ext cx="96" cy="96"/>
                </a:xfrm>
                <a:prstGeom prst="line">
                  <a:avLst/>
                </a:prstGeom>
                <a:noFill/>
                <a:ln w="9525">
                  <a:solidFill>
                    <a:schemeClr val="tx1"/>
                  </a:solidFill>
                  <a:round/>
                  <a:headEnd/>
                  <a:tailEnd/>
                </a:ln>
                <a:effectLst/>
              </p:spPr>
              <p:txBody>
                <a:bodyPr/>
                <a:lstStyle/>
                <a:p>
                  <a:endParaRPr lang="zh-CN" altLang="en-US"/>
                </a:p>
              </p:txBody>
            </p:sp>
            <p:sp>
              <p:nvSpPr>
                <p:cNvPr id="27797" name="Line 149"/>
                <p:cNvSpPr>
                  <a:spLocks noChangeShapeType="1"/>
                </p:cNvSpPr>
                <p:nvPr/>
              </p:nvSpPr>
              <p:spPr bwMode="auto">
                <a:xfrm>
                  <a:off x="3072" y="1920"/>
                  <a:ext cx="48" cy="48"/>
                </a:xfrm>
                <a:prstGeom prst="line">
                  <a:avLst/>
                </a:prstGeom>
                <a:noFill/>
                <a:ln w="9525">
                  <a:solidFill>
                    <a:schemeClr val="tx1"/>
                  </a:solidFill>
                  <a:round/>
                  <a:headEnd/>
                  <a:tailEnd/>
                </a:ln>
                <a:effectLst/>
              </p:spPr>
              <p:txBody>
                <a:bodyPr/>
                <a:lstStyle/>
                <a:p>
                  <a:endParaRPr lang="zh-CN" altLang="en-US"/>
                </a:p>
              </p:txBody>
            </p:sp>
            <p:sp>
              <p:nvSpPr>
                <p:cNvPr id="27798" name="Line 150"/>
                <p:cNvSpPr>
                  <a:spLocks noChangeShapeType="1"/>
                </p:cNvSpPr>
                <p:nvPr/>
              </p:nvSpPr>
              <p:spPr bwMode="auto">
                <a:xfrm>
                  <a:off x="3120" y="1968"/>
                  <a:ext cx="0" cy="96"/>
                </a:xfrm>
                <a:prstGeom prst="line">
                  <a:avLst/>
                </a:prstGeom>
                <a:noFill/>
                <a:ln w="9525">
                  <a:solidFill>
                    <a:schemeClr val="tx1"/>
                  </a:solidFill>
                  <a:round/>
                  <a:headEnd/>
                  <a:tailEnd/>
                </a:ln>
                <a:effectLst/>
              </p:spPr>
              <p:txBody>
                <a:bodyPr/>
                <a:lstStyle/>
                <a:p>
                  <a:endParaRPr lang="zh-CN" altLang="en-US"/>
                </a:p>
              </p:txBody>
            </p:sp>
            <p:sp>
              <p:nvSpPr>
                <p:cNvPr id="27799" name="Line 151"/>
                <p:cNvSpPr>
                  <a:spLocks noChangeShapeType="1"/>
                </p:cNvSpPr>
                <p:nvPr/>
              </p:nvSpPr>
              <p:spPr bwMode="auto">
                <a:xfrm flipH="1">
                  <a:off x="3072" y="2064"/>
                  <a:ext cx="48" cy="48"/>
                </a:xfrm>
                <a:prstGeom prst="line">
                  <a:avLst/>
                </a:prstGeom>
                <a:noFill/>
                <a:ln w="9525">
                  <a:solidFill>
                    <a:schemeClr val="tx1"/>
                  </a:solidFill>
                  <a:round/>
                  <a:headEnd/>
                  <a:tailEnd/>
                </a:ln>
                <a:effectLst/>
              </p:spPr>
              <p:txBody>
                <a:bodyPr/>
                <a:lstStyle/>
                <a:p>
                  <a:endParaRPr lang="zh-CN" altLang="en-US"/>
                </a:p>
              </p:txBody>
            </p:sp>
          </p:grpSp>
          <p:grpSp>
            <p:nvGrpSpPr>
              <p:cNvPr id="21" name="Group 152"/>
              <p:cNvGrpSpPr>
                <a:grpSpLocks/>
              </p:cNvGrpSpPr>
              <p:nvPr/>
            </p:nvGrpSpPr>
            <p:grpSpPr bwMode="auto">
              <a:xfrm>
                <a:off x="5074" y="3449"/>
                <a:ext cx="480" cy="480"/>
                <a:chOff x="2208" y="1728"/>
                <a:chExt cx="480" cy="480"/>
              </a:xfrm>
            </p:grpSpPr>
            <p:grpSp>
              <p:nvGrpSpPr>
                <p:cNvPr id="22" name="Group 153"/>
                <p:cNvGrpSpPr>
                  <a:grpSpLocks/>
                </p:cNvGrpSpPr>
                <p:nvPr/>
              </p:nvGrpSpPr>
              <p:grpSpPr bwMode="auto">
                <a:xfrm>
                  <a:off x="2208" y="1728"/>
                  <a:ext cx="480" cy="480"/>
                  <a:chOff x="2208" y="1728"/>
                  <a:chExt cx="480" cy="480"/>
                </a:xfrm>
              </p:grpSpPr>
              <p:sp>
                <p:nvSpPr>
                  <p:cNvPr id="27802" name="Oval 154"/>
                  <p:cNvSpPr>
                    <a:spLocks noChangeArrowheads="1"/>
                  </p:cNvSpPr>
                  <p:nvPr/>
                </p:nvSpPr>
                <p:spPr bwMode="auto">
                  <a:xfrm>
                    <a:off x="2208"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803" name="Oval 155"/>
                  <p:cNvSpPr>
                    <a:spLocks noChangeArrowheads="1"/>
                  </p:cNvSpPr>
                  <p:nvPr/>
                </p:nvSpPr>
                <p:spPr bwMode="auto">
                  <a:xfrm>
                    <a:off x="2256" y="1776"/>
                    <a:ext cx="384" cy="384"/>
                  </a:xfrm>
                  <a:prstGeom prst="ellipse">
                    <a:avLst/>
                  </a:prstGeom>
                  <a:solidFill>
                    <a:srgbClr val="CCECFF"/>
                  </a:solidFill>
                  <a:ln w="9525">
                    <a:solidFill>
                      <a:schemeClr val="tx1"/>
                    </a:solidFill>
                    <a:round/>
                    <a:headEnd/>
                    <a:tailEnd/>
                  </a:ln>
                  <a:effectLst/>
                </p:spPr>
                <p:txBody>
                  <a:bodyPr wrap="none" anchor="ctr"/>
                  <a:lstStyle/>
                  <a:p>
                    <a:endParaRPr lang="zh-CN" altLang="en-US"/>
                  </a:p>
                </p:txBody>
              </p:sp>
              <p:sp>
                <p:nvSpPr>
                  <p:cNvPr id="27804" name="Line 156"/>
                  <p:cNvSpPr>
                    <a:spLocks noChangeShapeType="1"/>
                  </p:cNvSpPr>
                  <p:nvPr/>
                </p:nvSpPr>
                <p:spPr bwMode="auto">
                  <a:xfrm>
                    <a:off x="2448" y="1824"/>
                    <a:ext cx="0" cy="144"/>
                  </a:xfrm>
                  <a:prstGeom prst="line">
                    <a:avLst/>
                  </a:prstGeom>
                  <a:noFill/>
                  <a:ln w="9525">
                    <a:solidFill>
                      <a:schemeClr val="tx1"/>
                    </a:solidFill>
                    <a:round/>
                    <a:headEnd/>
                    <a:tailEnd/>
                  </a:ln>
                  <a:effectLst/>
                </p:spPr>
                <p:txBody>
                  <a:bodyPr/>
                  <a:lstStyle/>
                  <a:p>
                    <a:endParaRPr lang="zh-CN" altLang="en-US"/>
                  </a:p>
                </p:txBody>
              </p:sp>
              <p:sp>
                <p:nvSpPr>
                  <p:cNvPr id="27805" name="Line 157"/>
                  <p:cNvSpPr>
                    <a:spLocks noChangeShapeType="1"/>
                  </p:cNvSpPr>
                  <p:nvPr/>
                </p:nvSpPr>
                <p:spPr bwMode="auto">
                  <a:xfrm flipH="1">
                    <a:off x="2352" y="1968"/>
                    <a:ext cx="96" cy="96"/>
                  </a:xfrm>
                  <a:prstGeom prst="line">
                    <a:avLst/>
                  </a:prstGeom>
                  <a:noFill/>
                  <a:ln w="9525">
                    <a:solidFill>
                      <a:schemeClr val="tx1"/>
                    </a:solidFill>
                    <a:round/>
                    <a:headEnd/>
                    <a:tailEnd/>
                  </a:ln>
                  <a:effectLst/>
                </p:spPr>
                <p:txBody>
                  <a:bodyPr/>
                  <a:lstStyle/>
                  <a:p>
                    <a:endParaRPr lang="zh-CN" altLang="en-US"/>
                  </a:p>
                </p:txBody>
              </p:sp>
              <p:sp>
                <p:nvSpPr>
                  <p:cNvPr id="27806" name="Line 158"/>
                  <p:cNvSpPr>
                    <a:spLocks noChangeShapeType="1"/>
                  </p:cNvSpPr>
                  <p:nvPr/>
                </p:nvSpPr>
                <p:spPr bwMode="auto">
                  <a:xfrm>
                    <a:off x="2448" y="1968"/>
                    <a:ext cx="96" cy="96"/>
                  </a:xfrm>
                  <a:prstGeom prst="line">
                    <a:avLst/>
                  </a:prstGeom>
                  <a:noFill/>
                  <a:ln w="9525">
                    <a:solidFill>
                      <a:schemeClr val="tx1"/>
                    </a:solidFill>
                    <a:round/>
                    <a:headEnd/>
                    <a:tailEnd/>
                  </a:ln>
                  <a:effectLst/>
                </p:spPr>
                <p:txBody>
                  <a:bodyPr/>
                  <a:lstStyle/>
                  <a:p>
                    <a:endParaRPr lang="zh-CN" altLang="en-US"/>
                  </a:p>
                </p:txBody>
              </p:sp>
            </p:grpSp>
            <p:sp>
              <p:nvSpPr>
                <p:cNvPr id="27807" name="Line 159"/>
                <p:cNvSpPr>
                  <a:spLocks noChangeShapeType="1"/>
                </p:cNvSpPr>
                <p:nvPr/>
              </p:nvSpPr>
              <p:spPr bwMode="auto">
                <a:xfrm>
                  <a:off x="2352" y="2064"/>
                  <a:ext cx="48" cy="48"/>
                </a:xfrm>
                <a:prstGeom prst="line">
                  <a:avLst/>
                </a:prstGeom>
                <a:noFill/>
                <a:ln w="9525">
                  <a:solidFill>
                    <a:schemeClr val="tx1"/>
                  </a:solidFill>
                  <a:round/>
                  <a:headEnd/>
                  <a:tailEnd/>
                </a:ln>
                <a:effectLst/>
              </p:spPr>
              <p:txBody>
                <a:bodyPr/>
                <a:lstStyle/>
                <a:p>
                  <a:endParaRPr lang="zh-CN" altLang="en-US"/>
                </a:p>
              </p:txBody>
            </p:sp>
          </p:grpSp>
          <p:grpSp>
            <p:nvGrpSpPr>
              <p:cNvPr id="23" name="Group 160"/>
              <p:cNvGrpSpPr>
                <a:grpSpLocks/>
              </p:cNvGrpSpPr>
              <p:nvPr/>
            </p:nvGrpSpPr>
            <p:grpSpPr bwMode="auto">
              <a:xfrm>
                <a:off x="4498" y="3305"/>
                <a:ext cx="480" cy="480"/>
                <a:chOff x="2832" y="1728"/>
                <a:chExt cx="480" cy="480"/>
              </a:xfrm>
            </p:grpSpPr>
            <p:sp>
              <p:nvSpPr>
                <p:cNvPr id="27809" name="Oval 161"/>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810" name="Oval 162"/>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a:effectLst/>
              </p:spPr>
              <p:txBody>
                <a:bodyPr wrap="none" anchor="ctr"/>
                <a:lstStyle/>
                <a:p>
                  <a:endParaRPr lang="zh-CN" altLang="en-US"/>
                </a:p>
              </p:txBody>
            </p:sp>
            <p:sp>
              <p:nvSpPr>
                <p:cNvPr id="27811" name="Line 163"/>
                <p:cNvSpPr>
                  <a:spLocks noChangeShapeType="1"/>
                </p:cNvSpPr>
                <p:nvPr/>
              </p:nvSpPr>
              <p:spPr bwMode="auto">
                <a:xfrm>
                  <a:off x="3072" y="1824"/>
                  <a:ext cx="0" cy="96"/>
                </a:xfrm>
                <a:prstGeom prst="line">
                  <a:avLst/>
                </a:prstGeom>
                <a:noFill/>
                <a:ln w="9525">
                  <a:solidFill>
                    <a:schemeClr val="tx1"/>
                  </a:solidFill>
                  <a:round/>
                  <a:headEnd/>
                  <a:tailEnd/>
                </a:ln>
                <a:effectLst/>
              </p:spPr>
              <p:txBody>
                <a:bodyPr/>
                <a:lstStyle/>
                <a:p>
                  <a:endParaRPr lang="zh-CN" altLang="en-US"/>
                </a:p>
              </p:txBody>
            </p:sp>
            <p:sp>
              <p:nvSpPr>
                <p:cNvPr id="27812" name="Line 164"/>
                <p:cNvSpPr>
                  <a:spLocks noChangeShapeType="1"/>
                </p:cNvSpPr>
                <p:nvPr/>
              </p:nvSpPr>
              <p:spPr bwMode="auto">
                <a:xfrm flipH="1">
                  <a:off x="2976" y="1920"/>
                  <a:ext cx="96" cy="96"/>
                </a:xfrm>
                <a:prstGeom prst="line">
                  <a:avLst/>
                </a:prstGeom>
                <a:noFill/>
                <a:ln w="9525">
                  <a:solidFill>
                    <a:schemeClr val="tx1"/>
                  </a:solidFill>
                  <a:round/>
                  <a:headEnd/>
                  <a:tailEnd/>
                </a:ln>
                <a:effectLst/>
              </p:spPr>
              <p:txBody>
                <a:bodyPr/>
                <a:lstStyle/>
                <a:p>
                  <a:endParaRPr lang="zh-CN" altLang="en-US"/>
                </a:p>
              </p:txBody>
            </p:sp>
            <p:sp>
              <p:nvSpPr>
                <p:cNvPr id="27813" name="Line 165"/>
                <p:cNvSpPr>
                  <a:spLocks noChangeShapeType="1"/>
                </p:cNvSpPr>
                <p:nvPr/>
              </p:nvSpPr>
              <p:spPr bwMode="auto">
                <a:xfrm>
                  <a:off x="3072" y="1920"/>
                  <a:ext cx="48" cy="48"/>
                </a:xfrm>
                <a:prstGeom prst="line">
                  <a:avLst/>
                </a:prstGeom>
                <a:noFill/>
                <a:ln w="9525">
                  <a:solidFill>
                    <a:schemeClr val="tx1"/>
                  </a:solidFill>
                  <a:round/>
                  <a:headEnd/>
                  <a:tailEnd/>
                </a:ln>
                <a:effectLst/>
              </p:spPr>
              <p:txBody>
                <a:bodyPr/>
                <a:lstStyle/>
                <a:p>
                  <a:endParaRPr lang="zh-CN" altLang="en-US"/>
                </a:p>
              </p:txBody>
            </p:sp>
            <p:sp>
              <p:nvSpPr>
                <p:cNvPr id="27814" name="Line 166"/>
                <p:cNvSpPr>
                  <a:spLocks noChangeShapeType="1"/>
                </p:cNvSpPr>
                <p:nvPr/>
              </p:nvSpPr>
              <p:spPr bwMode="auto">
                <a:xfrm>
                  <a:off x="3120" y="1968"/>
                  <a:ext cx="0" cy="96"/>
                </a:xfrm>
                <a:prstGeom prst="line">
                  <a:avLst/>
                </a:prstGeom>
                <a:noFill/>
                <a:ln w="9525">
                  <a:solidFill>
                    <a:schemeClr val="tx1"/>
                  </a:solidFill>
                  <a:round/>
                  <a:headEnd/>
                  <a:tailEnd/>
                </a:ln>
                <a:effectLst/>
              </p:spPr>
              <p:txBody>
                <a:bodyPr/>
                <a:lstStyle/>
                <a:p>
                  <a:endParaRPr lang="zh-CN" altLang="en-US"/>
                </a:p>
              </p:txBody>
            </p:sp>
            <p:sp>
              <p:nvSpPr>
                <p:cNvPr id="27815" name="Line 167"/>
                <p:cNvSpPr>
                  <a:spLocks noChangeShapeType="1"/>
                </p:cNvSpPr>
                <p:nvPr/>
              </p:nvSpPr>
              <p:spPr bwMode="auto">
                <a:xfrm flipH="1">
                  <a:off x="3072" y="2064"/>
                  <a:ext cx="48" cy="48"/>
                </a:xfrm>
                <a:prstGeom prst="line">
                  <a:avLst/>
                </a:prstGeom>
                <a:noFill/>
                <a:ln w="9525">
                  <a:solidFill>
                    <a:schemeClr val="tx1"/>
                  </a:solidFill>
                  <a:round/>
                  <a:headEnd/>
                  <a:tailEnd/>
                </a:ln>
                <a:effectLst/>
              </p:spPr>
              <p:txBody>
                <a:bodyPr/>
                <a:lstStyle/>
                <a:p>
                  <a:endParaRPr lang="zh-CN" altLang="en-US"/>
                </a:p>
              </p:txBody>
            </p:sp>
          </p:grpSp>
          <p:grpSp>
            <p:nvGrpSpPr>
              <p:cNvPr id="24" name="Group 168"/>
              <p:cNvGrpSpPr>
                <a:grpSpLocks/>
              </p:cNvGrpSpPr>
              <p:nvPr/>
            </p:nvGrpSpPr>
            <p:grpSpPr bwMode="auto">
              <a:xfrm>
                <a:off x="4882" y="3161"/>
                <a:ext cx="480" cy="480"/>
                <a:chOff x="2832" y="1728"/>
                <a:chExt cx="480" cy="480"/>
              </a:xfrm>
            </p:grpSpPr>
            <p:sp>
              <p:nvSpPr>
                <p:cNvPr id="27817" name="Oval 169"/>
                <p:cNvSpPr>
                  <a:spLocks noChangeArrowheads="1"/>
                </p:cNvSpPr>
                <p:nvPr/>
              </p:nvSpPr>
              <p:spPr bwMode="auto">
                <a:xfrm>
                  <a:off x="2832"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818" name="Oval 170"/>
                <p:cNvSpPr>
                  <a:spLocks noChangeArrowheads="1"/>
                </p:cNvSpPr>
                <p:nvPr/>
              </p:nvSpPr>
              <p:spPr bwMode="auto">
                <a:xfrm>
                  <a:off x="2880" y="1776"/>
                  <a:ext cx="384" cy="384"/>
                </a:xfrm>
                <a:prstGeom prst="ellipse">
                  <a:avLst/>
                </a:prstGeom>
                <a:solidFill>
                  <a:srgbClr val="CCECFF"/>
                </a:solidFill>
                <a:ln w="9525">
                  <a:solidFill>
                    <a:schemeClr val="tx1"/>
                  </a:solidFill>
                  <a:round/>
                  <a:headEnd/>
                  <a:tailEnd/>
                </a:ln>
                <a:effectLst/>
              </p:spPr>
              <p:txBody>
                <a:bodyPr wrap="none" anchor="ctr"/>
                <a:lstStyle/>
                <a:p>
                  <a:endParaRPr lang="zh-CN" altLang="en-US"/>
                </a:p>
              </p:txBody>
            </p:sp>
            <p:sp>
              <p:nvSpPr>
                <p:cNvPr id="27819" name="Line 171"/>
                <p:cNvSpPr>
                  <a:spLocks noChangeShapeType="1"/>
                </p:cNvSpPr>
                <p:nvPr/>
              </p:nvSpPr>
              <p:spPr bwMode="auto">
                <a:xfrm>
                  <a:off x="3072" y="1824"/>
                  <a:ext cx="0" cy="96"/>
                </a:xfrm>
                <a:prstGeom prst="line">
                  <a:avLst/>
                </a:prstGeom>
                <a:noFill/>
                <a:ln w="9525">
                  <a:solidFill>
                    <a:schemeClr val="tx1"/>
                  </a:solidFill>
                  <a:round/>
                  <a:headEnd/>
                  <a:tailEnd/>
                </a:ln>
                <a:effectLst/>
              </p:spPr>
              <p:txBody>
                <a:bodyPr/>
                <a:lstStyle/>
                <a:p>
                  <a:endParaRPr lang="zh-CN" altLang="en-US"/>
                </a:p>
              </p:txBody>
            </p:sp>
            <p:sp>
              <p:nvSpPr>
                <p:cNvPr id="27820" name="Line 172"/>
                <p:cNvSpPr>
                  <a:spLocks noChangeShapeType="1"/>
                </p:cNvSpPr>
                <p:nvPr/>
              </p:nvSpPr>
              <p:spPr bwMode="auto">
                <a:xfrm flipH="1">
                  <a:off x="2976" y="1920"/>
                  <a:ext cx="96" cy="96"/>
                </a:xfrm>
                <a:prstGeom prst="line">
                  <a:avLst/>
                </a:prstGeom>
                <a:noFill/>
                <a:ln w="9525">
                  <a:solidFill>
                    <a:schemeClr val="tx1"/>
                  </a:solidFill>
                  <a:round/>
                  <a:headEnd/>
                  <a:tailEnd/>
                </a:ln>
                <a:effectLst/>
              </p:spPr>
              <p:txBody>
                <a:bodyPr/>
                <a:lstStyle/>
                <a:p>
                  <a:endParaRPr lang="zh-CN" altLang="en-US"/>
                </a:p>
              </p:txBody>
            </p:sp>
            <p:sp>
              <p:nvSpPr>
                <p:cNvPr id="27821" name="Line 173"/>
                <p:cNvSpPr>
                  <a:spLocks noChangeShapeType="1"/>
                </p:cNvSpPr>
                <p:nvPr/>
              </p:nvSpPr>
              <p:spPr bwMode="auto">
                <a:xfrm>
                  <a:off x="3072" y="1920"/>
                  <a:ext cx="48" cy="48"/>
                </a:xfrm>
                <a:prstGeom prst="line">
                  <a:avLst/>
                </a:prstGeom>
                <a:noFill/>
                <a:ln w="9525">
                  <a:solidFill>
                    <a:schemeClr val="tx1"/>
                  </a:solidFill>
                  <a:round/>
                  <a:headEnd/>
                  <a:tailEnd/>
                </a:ln>
                <a:effectLst/>
              </p:spPr>
              <p:txBody>
                <a:bodyPr/>
                <a:lstStyle/>
                <a:p>
                  <a:endParaRPr lang="zh-CN" altLang="en-US"/>
                </a:p>
              </p:txBody>
            </p:sp>
            <p:sp>
              <p:nvSpPr>
                <p:cNvPr id="27822" name="Line 174"/>
                <p:cNvSpPr>
                  <a:spLocks noChangeShapeType="1"/>
                </p:cNvSpPr>
                <p:nvPr/>
              </p:nvSpPr>
              <p:spPr bwMode="auto">
                <a:xfrm>
                  <a:off x="3120" y="1968"/>
                  <a:ext cx="0" cy="96"/>
                </a:xfrm>
                <a:prstGeom prst="line">
                  <a:avLst/>
                </a:prstGeom>
                <a:noFill/>
                <a:ln w="9525">
                  <a:solidFill>
                    <a:schemeClr val="tx1"/>
                  </a:solidFill>
                  <a:round/>
                  <a:headEnd/>
                  <a:tailEnd/>
                </a:ln>
                <a:effectLst/>
              </p:spPr>
              <p:txBody>
                <a:bodyPr/>
                <a:lstStyle/>
                <a:p>
                  <a:endParaRPr lang="zh-CN" altLang="en-US"/>
                </a:p>
              </p:txBody>
            </p:sp>
            <p:sp>
              <p:nvSpPr>
                <p:cNvPr id="27823" name="Line 175"/>
                <p:cNvSpPr>
                  <a:spLocks noChangeShapeType="1"/>
                </p:cNvSpPr>
                <p:nvPr/>
              </p:nvSpPr>
              <p:spPr bwMode="auto">
                <a:xfrm flipH="1">
                  <a:off x="3072" y="2064"/>
                  <a:ext cx="48" cy="48"/>
                </a:xfrm>
                <a:prstGeom prst="line">
                  <a:avLst/>
                </a:prstGeom>
                <a:noFill/>
                <a:ln w="9525">
                  <a:solidFill>
                    <a:schemeClr val="tx1"/>
                  </a:solidFill>
                  <a:round/>
                  <a:headEnd/>
                  <a:tailEnd/>
                </a:ln>
                <a:effectLst/>
              </p:spPr>
              <p:txBody>
                <a:bodyPr/>
                <a:lstStyle/>
                <a:p>
                  <a:endParaRPr lang="zh-CN" altLang="en-US"/>
                </a:p>
              </p:txBody>
            </p:sp>
          </p:grpSp>
          <p:grpSp>
            <p:nvGrpSpPr>
              <p:cNvPr id="25" name="Group 176"/>
              <p:cNvGrpSpPr>
                <a:grpSpLocks/>
              </p:cNvGrpSpPr>
              <p:nvPr/>
            </p:nvGrpSpPr>
            <p:grpSpPr bwMode="auto">
              <a:xfrm>
                <a:off x="5122" y="3161"/>
                <a:ext cx="480" cy="480"/>
                <a:chOff x="2208" y="1728"/>
                <a:chExt cx="480" cy="480"/>
              </a:xfrm>
            </p:grpSpPr>
            <p:grpSp>
              <p:nvGrpSpPr>
                <p:cNvPr id="26" name="Group 177"/>
                <p:cNvGrpSpPr>
                  <a:grpSpLocks/>
                </p:cNvGrpSpPr>
                <p:nvPr/>
              </p:nvGrpSpPr>
              <p:grpSpPr bwMode="auto">
                <a:xfrm>
                  <a:off x="2208" y="1728"/>
                  <a:ext cx="480" cy="480"/>
                  <a:chOff x="2208" y="1728"/>
                  <a:chExt cx="480" cy="480"/>
                </a:xfrm>
              </p:grpSpPr>
              <p:sp>
                <p:nvSpPr>
                  <p:cNvPr id="27826" name="Oval 178"/>
                  <p:cNvSpPr>
                    <a:spLocks noChangeArrowheads="1"/>
                  </p:cNvSpPr>
                  <p:nvPr/>
                </p:nvSpPr>
                <p:spPr bwMode="auto">
                  <a:xfrm>
                    <a:off x="2208" y="1728"/>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827" name="Oval 179"/>
                  <p:cNvSpPr>
                    <a:spLocks noChangeArrowheads="1"/>
                  </p:cNvSpPr>
                  <p:nvPr/>
                </p:nvSpPr>
                <p:spPr bwMode="auto">
                  <a:xfrm>
                    <a:off x="2256" y="1776"/>
                    <a:ext cx="384" cy="384"/>
                  </a:xfrm>
                  <a:prstGeom prst="ellipse">
                    <a:avLst/>
                  </a:prstGeom>
                  <a:solidFill>
                    <a:srgbClr val="CCECFF"/>
                  </a:solidFill>
                  <a:ln w="9525">
                    <a:solidFill>
                      <a:schemeClr val="tx1"/>
                    </a:solidFill>
                    <a:round/>
                    <a:headEnd/>
                    <a:tailEnd/>
                  </a:ln>
                  <a:effectLst/>
                </p:spPr>
                <p:txBody>
                  <a:bodyPr wrap="none" anchor="ctr"/>
                  <a:lstStyle/>
                  <a:p>
                    <a:endParaRPr lang="zh-CN" altLang="en-US"/>
                  </a:p>
                </p:txBody>
              </p:sp>
              <p:sp>
                <p:nvSpPr>
                  <p:cNvPr id="27828" name="Line 180"/>
                  <p:cNvSpPr>
                    <a:spLocks noChangeShapeType="1"/>
                  </p:cNvSpPr>
                  <p:nvPr/>
                </p:nvSpPr>
                <p:spPr bwMode="auto">
                  <a:xfrm>
                    <a:off x="2448" y="1824"/>
                    <a:ext cx="0" cy="144"/>
                  </a:xfrm>
                  <a:prstGeom prst="line">
                    <a:avLst/>
                  </a:prstGeom>
                  <a:noFill/>
                  <a:ln w="9525">
                    <a:solidFill>
                      <a:schemeClr val="tx1"/>
                    </a:solidFill>
                    <a:round/>
                    <a:headEnd/>
                    <a:tailEnd/>
                  </a:ln>
                  <a:effectLst/>
                </p:spPr>
                <p:txBody>
                  <a:bodyPr/>
                  <a:lstStyle/>
                  <a:p>
                    <a:endParaRPr lang="zh-CN" altLang="en-US"/>
                  </a:p>
                </p:txBody>
              </p:sp>
              <p:sp>
                <p:nvSpPr>
                  <p:cNvPr id="27829" name="Line 181"/>
                  <p:cNvSpPr>
                    <a:spLocks noChangeShapeType="1"/>
                  </p:cNvSpPr>
                  <p:nvPr/>
                </p:nvSpPr>
                <p:spPr bwMode="auto">
                  <a:xfrm flipH="1">
                    <a:off x="2352" y="1968"/>
                    <a:ext cx="96" cy="96"/>
                  </a:xfrm>
                  <a:prstGeom prst="line">
                    <a:avLst/>
                  </a:prstGeom>
                  <a:noFill/>
                  <a:ln w="9525">
                    <a:solidFill>
                      <a:schemeClr val="tx1"/>
                    </a:solidFill>
                    <a:round/>
                    <a:headEnd/>
                    <a:tailEnd/>
                  </a:ln>
                  <a:effectLst/>
                </p:spPr>
                <p:txBody>
                  <a:bodyPr/>
                  <a:lstStyle/>
                  <a:p>
                    <a:endParaRPr lang="zh-CN" altLang="en-US"/>
                  </a:p>
                </p:txBody>
              </p:sp>
              <p:sp>
                <p:nvSpPr>
                  <p:cNvPr id="27830" name="Line 182"/>
                  <p:cNvSpPr>
                    <a:spLocks noChangeShapeType="1"/>
                  </p:cNvSpPr>
                  <p:nvPr/>
                </p:nvSpPr>
                <p:spPr bwMode="auto">
                  <a:xfrm>
                    <a:off x="2448" y="1968"/>
                    <a:ext cx="96" cy="96"/>
                  </a:xfrm>
                  <a:prstGeom prst="line">
                    <a:avLst/>
                  </a:prstGeom>
                  <a:noFill/>
                  <a:ln w="9525">
                    <a:solidFill>
                      <a:schemeClr val="tx1"/>
                    </a:solidFill>
                    <a:round/>
                    <a:headEnd/>
                    <a:tailEnd/>
                  </a:ln>
                  <a:effectLst/>
                </p:spPr>
                <p:txBody>
                  <a:bodyPr/>
                  <a:lstStyle/>
                  <a:p>
                    <a:endParaRPr lang="zh-CN" altLang="en-US"/>
                  </a:p>
                </p:txBody>
              </p:sp>
            </p:grpSp>
            <p:sp>
              <p:nvSpPr>
                <p:cNvPr id="27831" name="Line 183"/>
                <p:cNvSpPr>
                  <a:spLocks noChangeShapeType="1"/>
                </p:cNvSpPr>
                <p:nvPr/>
              </p:nvSpPr>
              <p:spPr bwMode="auto">
                <a:xfrm>
                  <a:off x="2352" y="2064"/>
                  <a:ext cx="48" cy="48"/>
                </a:xfrm>
                <a:prstGeom prst="line">
                  <a:avLst/>
                </a:prstGeom>
                <a:noFill/>
                <a:ln w="9525">
                  <a:solidFill>
                    <a:schemeClr val="tx1"/>
                  </a:solidFill>
                  <a:round/>
                  <a:headEnd/>
                  <a:tailEnd/>
                </a:ln>
                <a:effectLst/>
              </p:spPr>
              <p:txBody>
                <a:bodyPr/>
                <a:lstStyle/>
                <a:p>
                  <a:endParaRPr lang="zh-CN" altLang="en-US"/>
                </a:p>
              </p:txBody>
            </p:sp>
          </p:grpSp>
          <p:sp>
            <p:nvSpPr>
              <p:cNvPr id="27847" name="Text Box 199"/>
              <p:cNvSpPr txBox="1">
                <a:spLocks noChangeArrowheads="1"/>
              </p:cNvSpPr>
              <p:nvPr/>
            </p:nvSpPr>
            <p:spPr bwMode="auto">
              <a:xfrm>
                <a:off x="4377" y="3974"/>
                <a:ext cx="966" cy="279"/>
              </a:xfrm>
              <a:prstGeom prst="rect">
                <a:avLst/>
              </a:prstGeom>
              <a:noFill/>
              <a:ln w="9525">
                <a:noFill/>
                <a:miter lim="800000"/>
                <a:headEnd/>
                <a:tailEnd/>
              </a:ln>
              <a:effectLst/>
            </p:spPr>
            <p:txBody>
              <a:bodyPr wrap="none">
                <a:spAutoFit/>
              </a:bodyPr>
              <a:lstStyle/>
              <a:p>
                <a:pPr eaLnBrk="0" fontAlgn="base" hangingPunct="0"/>
                <a:r>
                  <a:rPr lang="en-US" altLang="zh-CN">
                    <a:solidFill>
                      <a:schemeClr val="tx2"/>
                    </a:solidFill>
                  </a:rPr>
                  <a:t>Organization Z</a:t>
                </a:r>
              </a:p>
            </p:txBody>
          </p:sp>
        </p:grpSp>
        <p:grpSp>
          <p:nvGrpSpPr>
            <p:cNvPr id="27" name="Group 242"/>
            <p:cNvGrpSpPr>
              <a:grpSpLocks/>
            </p:cNvGrpSpPr>
            <p:nvPr/>
          </p:nvGrpSpPr>
          <p:grpSpPr bwMode="auto">
            <a:xfrm>
              <a:off x="2540" y="3022"/>
              <a:ext cx="1542" cy="1273"/>
              <a:chOff x="2540" y="3022"/>
              <a:chExt cx="1542" cy="1273"/>
            </a:xfrm>
          </p:grpSpPr>
          <p:sp>
            <p:nvSpPr>
              <p:cNvPr id="27652" name="Rectangle 4"/>
              <p:cNvSpPr>
                <a:spLocks noChangeArrowheads="1"/>
              </p:cNvSpPr>
              <p:nvPr/>
            </p:nvSpPr>
            <p:spPr bwMode="auto">
              <a:xfrm>
                <a:off x="2540" y="3022"/>
                <a:ext cx="1542" cy="952"/>
              </a:xfrm>
              <a:prstGeom prst="rect">
                <a:avLst/>
              </a:prstGeom>
              <a:solidFill>
                <a:srgbClr val="FFFF99"/>
              </a:solidFill>
              <a:ln w="9525" algn="ctr">
                <a:solidFill>
                  <a:schemeClr val="tx1"/>
                </a:solidFill>
                <a:miter lim="800000"/>
                <a:headEnd/>
                <a:tailEnd/>
              </a:ln>
              <a:effectLst/>
            </p:spPr>
            <p:txBody>
              <a:bodyPr wrap="none" anchor="ctr"/>
              <a:lstStyle/>
              <a:p>
                <a:endParaRPr lang="zh-CN" altLang="en-US"/>
              </a:p>
            </p:txBody>
          </p:sp>
          <p:grpSp>
            <p:nvGrpSpPr>
              <p:cNvPr id="28" name="Group 31"/>
              <p:cNvGrpSpPr>
                <a:grpSpLocks/>
              </p:cNvGrpSpPr>
              <p:nvPr/>
            </p:nvGrpSpPr>
            <p:grpSpPr bwMode="auto">
              <a:xfrm>
                <a:off x="2649" y="3307"/>
                <a:ext cx="480" cy="480"/>
                <a:chOff x="2496" y="3216"/>
                <a:chExt cx="480" cy="480"/>
              </a:xfrm>
            </p:grpSpPr>
            <p:sp>
              <p:nvSpPr>
                <p:cNvPr id="27680" name="Oval 32"/>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29" name="Group 33"/>
                <p:cNvGrpSpPr>
                  <a:grpSpLocks/>
                </p:cNvGrpSpPr>
                <p:nvPr/>
              </p:nvGrpSpPr>
              <p:grpSpPr bwMode="auto">
                <a:xfrm>
                  <a:off x="2544" y="3264"/>
                  <a:ext cx="384" cy="384"/>
                  <a:chOff x="1488" y="3264"/>
                  <a:chExt cx="384" cy="384"/>
                </a:xfrm>
              </p:grpSpPr>
              <p:sp>
                <p:nvSpPr>
                  <p:cNvPr id="27682" name="Freeform 34"/>
                  <p:cNvSpPr>
                    <a:spLocks/>
                  </p:cNvSpPr>
                  <p:nvPr/>
                </p:nvSpPr>
                <p:spPr bwMode="auto">
                  <a:xfrm>
                    <a:off x="1488" y="3264"/>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683" name="Line 35"/>
                  <p:cNvSpPr>
                    <a:spLocks noChangeShapeType="1"/>
                  </p:cNvSpPr>
                  <p:nvPr/>
                </p:nvSpPr>
                <p:spPr bwMode="auto">
                  <a:xfrm>
                    <a:off x="1680" y="3312"/>
                    <a:ext cx="0" cy="144"/>
                  </a:xfrm>
                  <a:prstGeom prst="line">
                    <a:avLst/>
                  </a:prstGeom>
                  <a:noFill/>
                  <a:ln w="9525">
                    <a:solidFill>
                      <a:schemeClr val="tx1"/>
                    </a:solidFill>
                    <a:round/>
                    <a:headEnd/>
                    <a:tailEnd/>
                  </a:ln>
                  <a:effectLst/>
                </p:spPr>
                <p:txBody>
                  <a:bodyPr/>
                  <a:lstStyle/>
                  <a:p>
                    <a:endParaRPr lang="zh-CN" altLang="en-US"/>
                  </a:p>
                </p:txBody>
              </p:sp>
              <p:sp>
                <p:nvSpPr>
                  <p:cNvPr id="27684" name="Line 36"/>
                  <p:cNvSpPr>
                    <a:spLocks noChangeShapeType="1"/>
                  </p:cNvSpPr>
                  <p:nvPr/>
                </p:nvSpPr>
                <p:spPr bwMode="auto">
                  <a:xfrm flipH="1">
                    <a:off x="1584" y="3456"/>
                    <a:ext cx="96" cy="96"/>
                  </a:xfrm>
                  <a:prstGeom prst="line">
                    <a:avLst/>
                  </a:prstGeom>
                  <a:noFill/>
                  <a:ln w="9525">
                    <a:solidFill>
                      <a:schemeClr val="tx1"/>
                    </a:solidFill>
                    <a:round/>
                    <a:headEnd/>
                    <a:tailEnd/>
                  </a:ln>
                  <a:effectLst/>
                </p:spPr>
                <p:txBody>
                  <a:bodyPr/>
                  <a:lstStyle/>
                  <a:p>
                    <a:endParaRPr lang="zh-CN" altLang="en-US"/>
                  </a:p>
                </p:txBody>
              </p:sp>
              <p:sp>
                <p:nvSpPr>
                  <p:cNvPr id="27685" name="Line 37"/>
                  <p:cNvSpPr>
                    <a:spLocks noChangeShapeType="1"/>
                  </p:cNvSpPr>
                  <p:nvPr/>
                </p:nvSpPr>
                <p:spPr bwMode="auto">
                  <a:xfrm>
                    <a:off x="1680" y="3456"/>
                    <a:ext cx="96" cy="96"/>
                  </a:xfrm>
                  <a:prstGeom prst="line">
                    <a:avLst/>
                  </a:prstGeom>
                  <a:noFill/>
                  <a:ln w="9525">
                    <a:solidFill>
                      <a:schemeClr val="tx1"/>
                    </a:solidFill>
                    <a:round/>
                    <a:headEnd/>
                    <a:tailEnd/>
                  </a:ln>
                  <a:effectLst/>
                </p:spPr>
                <p:txBody>
                  <a:bodyPr/>
                  <a:lstStyle/>
                  <a:p>
                    <a:endParaRPr lang="zh-CN" altLang="en-US"/>
                  </a:p>
                </p:txBody>
              </p:sp>
            </p:grpSp>
          </p:grpSp>
          <p:grpSp>
            <p:nvGrpSpPr>
              <p:cNvPr id="30" name="Group 38"/>
              <p:cNvGrpSpPr>
                <a:grpSpLocks/>
              </p:cNvGrpSpPr>
              <p:nvPr/>
            </p:nvGrpSpPr>
            <p:grpSpPr bwMode="auto">
              <a:xfrm>
                <a:off x="2745" y="3067"/>
                <a:ext cx="480" cy="480"/>
                <a:chOff x="2496" y="2544"/>
                <a:chExt cx="480" cy="480"/>
              </a:xfrm>
            </p:grpSpPr>
            <p:sp>
              <p:nvSpPr>
                <p:cNvPr id="27687" name="Oval 39"/>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688" name="Freeform 40"/>
                <p:cNvSpPr>
                  <a:spLocks/>
                </p:cNvSpPr>
                <p:nvPr/>
              </p:nvSpPr>
              <p:spPr bwMode="auto">
                <a:xfrm>
                  <a:off x="2544" y="2592"/>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689" name="Line 41"/>
                <p:cNvSpPr>
                  <a:spLocks noChangeShapeType="1"/>
                </p:cNvSpPr>
                <p:nvPr/>
              </p:nvSpPr>
              <p:spPr bwMode="auto">
                <a:xfrm>
                  <a:off x="2736" y="2592"/>
                  <a:ext cx="0" cy="96"/>
                </a:xfrm>
                <a:prstGeom prst="line">
                  <a:avLst/>
                </a:prstGeom>
                <a:noFill/>
                <a:ln w="9525">
                  <a:solidFill>
                    <a:schemeClr val="tx1"/>
                  </a:solidFill>
                  <a:round/>
                  <a:headEnd/>
                  <a:tailEnd/>
                </a:ln>
                <a:effectLst/>
              </p:spPr>
              <p:txBody>
                <a:bodyPr/>
                <a:lstStyle/>
                <a:p>
                  <a:endParaRPr lang="zh-CN" altLang="en-US"/>
                </a:p>
              </p:txBody>
            </p:sp>
            <p:sp>
              <p:nvSpPr>
                <p:cNvPr id="27690" name="Line 42"/>
                <p:cNvSpPr>
                  <a:spLocks noChangeShapeType="1"/>
                </p:cNvSpPr>
                <p:nvPr/>
              </p:nvSpPr>
              <p:spPr bwMode="auto">
                <a:xfrm flipH="1">
                  <a:off x="2640" y="2688"/>
                  <a:ext cx="96" cy="96"/>
                </a:xfrm>
                <a:prstGeom prst="line">
                  <a:avLst/>
                </a:prstGeom>
                <a:noFill/>
                <a:ln w="9525">
                  <a:solidFill>
                    <a:schemeClr val="tx1"/>
                  </a:solidFill>
                  <a:round/>
                  <a:headEnd/>
                  <a:tailEnd/>
                </a:ln>
                <a:effectLst/>
              </p:spPr>
              <p:txBody>
                <a:bodyPr/>
                <a:lstStyle/>
                <a:p>
                  <a:endParaRPr lang="zh-CN" altLang="en-US"/>
                </a:p>
              </p:txBody>
            </p:sp>
            <p:sp>
              <p:nvSpPr>
                <p:cNvPr id="27691" name="Line 43"/>
                <p:cNvSpPr>
                  <a:spLocks noChangeShapeType="1"/>
                </p:cNvSpPr>
                <p:nvPr/>
              </p:nvSpPr>
              <p:spPr bwMode="auto">
                <a:xfrm>
                  <a:off x="2736" y="2688"/>
                  <a:ext cx="96" cy="96"/>
                </a:xfrm>
                <a:prstGeom prst="line">
                  <a:avLst/>
                </a:prstGeom>
                <a:noFill/>
                <a:ln w="9525">
                  <a:solidFill>
                    <a:schemeClr val="tx1"/>
                  </a:solidFill>
                  <a:round/>
                  <a:headEnd/>
                  <a:tailEnd/>
                </a:ln>
                <a:effectLst/>
              </p:spPr>
              <p:txBody>
                <a:bodyPr/>
                <a:lstStyle/>
                <a:p>
                  <a:endParaRPr lang="zh-CN" altLang="en-US"/>
                </a:p>
              </p:txBody>
            </p:sp>
            <p:sp>
              <p:nvSpPr>
                <p:cNvPr id="27692" name="Line 44"/>
                <p:cNvSpPr>
                  <a:spLocks noChangeShapeType="1"/>
                </p:cNvSpPr>
                <p:nvPr/>
              </p:nvSpPr>
              <p:spPr bwMode="auto">
                <a:xfrm>
                  <a:off x="2832" y="2784"/>
                  <a:ext cx="0" cy="96"/>
                </a:xfrm>
                <a:prstGeom prst="line">
                  <a:avLst/>
                </a:prstGeom>
                <a:noFill/>
                <a:ln w="9525">
                  <a:solidFill>
                    <a:schemeClr val="tx1"/>
                  </a:solidFill>
                  <a:round/>
                  <a:headEnd/>
                  <a:tailEnd/>
                </a:ln>
                <a:effectLst/>
              </p:spPr>
              <p:txBody>
                <a:bodyPr/>
                <a:lstStyle/>
                <a:p>
                  <a:endParaRPr lang="zh-CN" altLang="en-US"/>
                </a:p>
              </p:txBody>
            </p:sp>
            <p:sp>
              <p:nvSpPr>
                <p:cNvPr id="27693" name="Line 45"/>
                <p:cNvSpPr>
                  <a:spLocks noChangeShapeType="1"/>
                </p:cNvSpPr>
                <p:nvPr/>
              </p:nvSpPr>
              <p:spPr bwMode="auto">
                <a:xfrm flipH="1">
                  <a:off x="2736" y="2880"/>
                  <a:ext cx="96" cy="48"/>
                </a:xfrm>
                <a:prstGeom prst="line">
                  <a:avLst/>
                </a:prstGeom>
                <a:noFill/>
                <a:ln w="9525">
                  <a:solidFill>
                    <a:schemeClr val="tx1"/>
                  </a:solidFill>
                  <a:round/>
                  <a:headEnd/>
                  <a:tailEnd/>
                </a:ln>
                <a:effectLst/>
              </p:spPr>
              <p:txBody>
                <a:bodyPr/>
                <a:lstStyle/>
                <a:p>
                  <a:endParaRPr lang="zh-CN" altLang="en-US"/>
                </a:p>
              </p:txBody>
            </p:sp>
          </p:grpSp>
          <p:grpSp>
            <p:nvGrpSpPr>
              <p:cNvPr id="31" name="Group 46"/>
              <p:cNvGrpSpPr>
                <a:grpSpLocks/>
              </p:cNvGrpSpPr>
              <p:nvPr/>
            </p:nvGrpSpPr>
            <p:grpSpPr bwMode="auto">
              <a:xfrm>
                <a:off x="2985" y="3115"/>
                <a:ext cx="480" cy="480"/>
                <a:chOff x="2496" y="2544"/>
                <a:chExt cx="480" cy="480"/>
              </a:xfrm>
            </p:grpSpPr>
            <p:sp>
              <p:nvSpPr>
                <p:cNvPr id="27695" name="Oval 47"/>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696" name="Freeform 48"/>
                <p:cNvSpPr>
                  <a:spLocks/>
                </p:cNvSpPr>
                <p:nvPr/>
              </p:nvSpPr>
              <p:spPr bwMode="auto">
                <a:xfrm>
                  <a:off x="2544" y="2592"/>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697" name="Line 49"/>
                <p:cNvSpPr>
                  <a:spLocks noChangeShapeType="1"/>
                </p:cNvSpPr>
                <p:nvPr/>
              </p:nvSpPr>
              <p:spPr bwMode="auto">
                <a:xfrm>
                  <a:off x="2736" y="2592"/>
                  <a:ext cx="0" cy="96"/>
                </a:xfrm>
                <a:prstGeom prst="line">
                  <a:avLst/>
                </a:prstGeom>
                <a:noFill/>
                <a:ln w="9525">
                  <a:solidFill>
                    <a:schemeClr val="tx1"/>
                  </a:solidFill>
                  <a:round/>
                  <a:headEnd/>
                  <a:tailEnd/>
                </a:ln>
                <a:effectLst/>
              </p:spPr>
              <p:txBody>
                <a:bodyPr/>
                <a:lstStyle/>
                <a:p>
                  <a:endParaRPr lang="zh-CN" altLang="en-US"/>
                </a:p>
              </p:txBody>
            </p:sp>
            <p:sp>
              <p:nvSpPr>
                <p:cNvPr id="27698" name="Line 50"/>
                <p:cNvSpPr>
                  <a:spLocks noChangeShapeType="1"/>
                </p:cNvSpPr>
                <p:nvPr/>
              </p:nvSpPr>
              <p:spPr bwMode="auto">
                <a:xfrm flipH="1">
                  <a:off x="2640" y="2688"/>
                  <a:ext cx="96" cy="96"/>
                </a:xfrm>
                <a:prstGeom prst="line">
                  <a:avLst/>
                </a:prstGeom>
                <a:noFill/>
                <a:ln w="9525">
                  <a:solidFill>
                    <a:schemeClr val="tx1"/>
                  </a:solidFill>
                  <a:round/>
                  <a:headEnd/>
                  <a:tailEnd/>
                </a:ln>
                <a:effectLst/>
              </p:spPr>
              <p:txBody>
                <a:bodyPr/>
                <a:lstStyle/>
                <a:p>
                  <a:endParaRPr lang="zh-CN" altLang="en-US"/>
                </a:p>
              </p:txBody>
            </p:sp>
            <p:sp>
              <p:nvSpPr>
                <p:cNvPr id="27699" name="Line 51"/>
                <p:cNvSpPr>
                  <a:spLocks noChangeShapeType="1"/>
                </p:cNvSpPr>
                <p:nvPr/>
              </p:nvSpPr>
              <p:spPr bwMode="auto">
                <a:xfrm>
                  <a:off x="2736" y="2688"/>
                  <a:ext cx="96" cy="96"/>
                </a:xfrm>
                <a:prstGeom prst="line">
                  <a:avLst/>
                </a:prstGeom>
                <a:noFill/>
                <a:ln w="9525">
                  <a:solidFill>
                    <a:schemeClr val="tx1"/>
                  </a:solidFill>
                  <a:round/>
                  <a:headEnd/>
                  <a:tailEnd/>
                </a:ln>
                <a:effectLst/>
              </p:spPr>
              <p:txBody>
                <a:bodyPr/>
                <a:lstStyle/>
                <a:p>
                  <a:endParaRPr lang="zh-CN" altLang="en-US"/>
                </a:p>
              </p:txBody>
            </p:sp>
            <p:sp>
              <p:nvSpPr>
                <p:cNvPr id="27700" name="Line 52"/>
                <p:cNvSpPr>
                  <a:spLocks noChangeShapeType="1"/>
                </p:cNvSpPr>
                <p:nvPr/>
              </p:nvSpPr>
              <p:spPr bwMode="auto">
                <a:xfrm>
                  <a:off x="2832" y="2784"/>
                  <a:ext cx="0" cy="96"/>
                </a:xfrm>
                <a:prstGeom prst="line">
                  <a:avLst/>
                </a:prstGeom>
                <a:noFill/>
                <a:ln w="9525">
                  <a:solidFill>
                    <a:schemeClr val="tx1"/>
                  </a:solidFill>
                  <a:round/>
                  <a:headEnd/>
                  <a:tailEnd/>
                </a:ln>
                <a:effectLst/>
              </p:spPr>
              <p:txBody>
                <a:bodyPr/>
                <a:lstStyle/>
                <a:p>
                  <a:endParaRPr lang="zh-CN" altLang="en-US"/>
                </a:p>
              </p:txBody>
            </p:sp>
            <p:sp>
              <p:nvSpPr>
                <p:cNvPr id="27701" name="Line 53"/>
                <p:cNvSpPr>
                  <a:spLocks noChangeShapeType="1"/>
                </p:cNvSpPr>
                <p:nvPr/>
              </p:nvSpPr>
              <p:spPr bwMode="auto">
                <a:xfrm flipH="1">
                  <a:off x="2736" y="2880"/>
                  <a:ext cx="96" cy="48"/>
                </a:xfrm>
                <a:prstGeom prst="line">
                  <a:avLst/>
                </a:prstGeom>
                <a:noFill/>
                <a:ln w="9525">
                  <a:solidFill>
                    <a:schemeClr val="tx1"/>
                  </a:solidFill>
                  <a:round/>
                  <a:headEnd/>
                  <a:tailEnd/>
                </a:ln>
                <a:effectLst/>
              </p:spPr>
              <p:txBody>
                <a:bodyPr/>
                <a:lstStyle/>
                <a:p>
                  <a:endParaRPr lang="zh-CN" altLang="en-US"/>
                </a:p>
              </p:txBody>
            </p:sp>
          </p:grpSp>
          <p:grpSp>
            <p:nvGrpSpPr>
              <p:cNvPr id="224" name="Group 54"/>
              <p:cNvGrpSpPr>
                <a:grpSpLocks/>
              </p:cNvGrpSpPr>
              <p:nvPr/>
            </p:nvGrpSpPr>
            <p:grpSpPr bwMode="auto">
              <a:xfrm>
                <a:off x="3321" y="3067"/>
                <a:ext cx="480" cy="480"/>
                <a:chOff x="2496" y="2544"/>
                <a:chExt cx="480" cy="480"/>
              </a:xfrm>
            </p:grpSpPr>
            <p:sp>
              <p:nvSpPr>
                <p:cNvPr id="27703" name="Oval 55"/>
                <p:cNvSpPr>
                  <a:spLocks noChangeArrowheads="1"/>
                </p:cNvSpPr>
                <p:nvPr/>
              </p:nvSpPr>
              <p:spPr bwMode="auto">
                <a:xfrm>
                  <a:off x="2496" y="2544"/>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sp>
              <p:nvSpPr>
                <p:cNvPr id="27704" name="Freeform 56"/>
                <p:cNvSpPr>
                  <a:spLocks/>
                </p:cNvSpPr>
                <p:nvPr/>
              </p:nvSpPr>
              <p:spPr bwMode="auto">
                <a:xfrm>
                  <a:off x="2544" y="2592"/>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705" name="Line 57"/>
                <p:cNvSpPr>
                  <a:spLocks noChangeShapeType="1"/>
                </p:cNvSpPr>
                <p:nvPr/>
              </p:nvSpPr>
              <p:spPr bwMode="auto">
                <a:xfrm>
                  <a:off x="2736" y="2592"/>
                  <a:ext cx="0" cy="96"/>
                </a:xfrm>
                <a:prstGeom prst="line">
                  <a:avLst/>
                </a:prstGeom>
                <a:noFill/>
                <a:ln w="9525">
                  <a:solidFill>
                    <a:schemeClr val="tx1"/>
                  </a:solidFill>
                  <a:round/>
                  <a:headEnd/>
                  <a:tailEnd/>
                </a:ln>
                <a:effectLst/>
              </p:spPr>
              <p:txBody>
                <a:bodyPr/>
                <a:lstStyle/>
                <a:p>
                  <a:endParaRPr lang="zh-CN" altLang="en-US"/>
                </a:p>
              </p:txBody>
            </p:sp>
            <p:sp>
              <p:nvSpPr>
                <p:cNvPr id="27706" name="Line 58"/>
                <p:cNvSpPr>
                  <a:spLocks noChangeShapeType="1"/>
                </p:cNvSpPr>
                <p:nvPr/>
              </p:nvSpPr>
              <p:spPr bwMode="auto">
                <a:xfrm flipH="1">
                  <a:off x="2640" y="2688"/>
                  <a:ext cx="96" cy="96"/>
                </a:xfrm>
                <a:prstGeom prst="line">
                  <a:avLst/>
                </a:prstGeom>
                <a:noFill/>
                <a:ln w="9525">
                  <a:solidFill>
                    <a:schemeClr val="tx1"/>
                  </a:solidFill>
                  <a:round/>
                  <a:headEnd/>
                  <a:tailEnd/>
                </a:ln>
                <a:effectLst/>
              </p:spPr>
              <p:txBody>
                <a:bodyPr/>
                <a:lstStyle/>
                <a:p>
                  <a:endParaRPr lang="zh-CN" altLang="en-US"/>
                </a:p>
              </p:txBody>
            </p:sp>
            <p:sp>
              <p:nvSpPr>
                <p:cNvPr id="27707" name="Line 59"/>
                <p:cNvSpPr>
                  <a:spLocks noChangeShapeType="1"/>
                </p:cNvSpPr>
                <p:nvPr/>
              </p:nvSpPr>
              <p:spPr bwMode="auto">
                <a:xfrm>
                  <a:off x="2736" y="2688"/>
                  <a:ext cx="96" cy="96"/>
                </a:xfrm>
                <a:prstGeom prst="line">
                  <a:avLst/>
                </a:prstGeom>
                <a:noFill/>
                <a:ln w="9525">
                  <a:solidFill>
                    <a:schemeClr val="tx1"/>
                  </a:solidFill>
                  <a:round/>
                  <a:headEnd/>
                  <a:tailEnd/>
                </a:ln>
                <a:effectLst/>
              </p:spPr>
              <p:txBody>
                <a:bodyPr/>
                <a:lstStyle/>
                <a:p>
                  <a:endParaRPr lang="zh-CN" altLang="en-US"/>
                </a:p>
              </p:txBody>
            </p:sp>
            <p:sp>
              <p:nvSpPr>
                <p:cNvPr id="27708" name="Line 60"/>
                <p:cNvSpPr>
                  <a:spLocks noChangeShapeType="1"/>
                </p:cNvSpPr>
                <p:nvPr/>
              </p:nvSpPr>
              <p:spPr bwMode="auto">
                <a:xfrm>
                  <a:off x="2832" y="2784"/>
                  <a:ext cx="0" cy="96"/>
                </a:xfrm>
                <a:prstGeom prst="line">
                  <a:avLst/>
                </a:prstGeom>
                <a:noFill/>
                <a:ln w="9525">
                  <a:solidFill>
                    <a:schemeClr val="tx1"/>
                  </a:solidFill>
                  <a:round/>
                  <a:headEnd/>
                  <a:tailEnd/>
                </a:ln>
                <a:effectLst/>
              </p:spPr>
              <p:txBody>
                <a:bodyPr/>
                <a:lstStyle/>
                <a:p>
                  <a:endParaRPr lang="zh-CN" altLang="en-US"/>
                </a:p>
              </p:txBody>
            </p:sp>
            <p:sp>
              <p:nvSpPr>
                <p:cNvPr id="27709" name="Line 61"/>
                <p:cNvSpPr>
                  <a:spLocks noChangeShapeType="1"/>
                </p:cNvSpPr>
                <p:nvPr/>
              </p:nvSpPr>
              <p:spPr bwMode="auto">
                <a:xfrm flipH="1">
                  <a:off x="2736" y="2880"/>
                  <a:ext cx="96" cy="48"/>
                </a:xfrm>
                <a:prstGeom prst="line">
                  <a:avLst/>
                </a:prstGeom>
                <a:noFill/>
                <a:ln w="9525">
                  <a:solidFill>
                    <a:schemeClr val="tx1"/>
                  </a:solidFill>
                  <a:round/>
                  <a:headEnd/>
                  <a:tailEnd/>
                </a:ln>
                <a:effectLst/>
              </p:spPr>
              <p:txBody>
                <a:bodyPr/>
                <a:lstStyle/>
                <a:p>
                  <a:endParaRPr lang="zh-CN" altLang="en-US"/>
                </a:p>
              </p:txBody>
            </p:sp>
          </p:grpSp>
          <p:grpSp>
            <p:nvGrpSpPr>
              <p:cNvPr id="225" name="Group 62"/>
              <p:cNvGrpSpPr>
                <a:grpSpLocks/>
              </p:cNvGrpSpPr>
              <p:nvPr/>
            </p:nvGrpSpPr>
            <p:grpSpPr bwMode="auto">
              <a:xfrm>
                <a:off x="3081" y="3307"/>
                <a:ext cx="480" cy="480"/>
                <a:chOff x="2496" y="3216"/>
                <a:chExt cx="480" cy="480"/>
              </a:xfrm>
            </p:grpSpPr>
            <p:sp>
              <p:nvSpPr>
                <p:cNvPr id="27711" name="Oval 63"/>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226" name="Group 64"/>
                <p:cNvGrpSpPr>
                  <a:grpSpLocks/>
                </p:cNvGrpSpPr>
                <p:nvPr/>
              </p:nvGrpSpPr>
              <p:grpSpPr bwMode="auto">
                <a:xfrm>
                  <a:off x="2544" y="3264"/>
                  <a:ext cx="384" cy="384"/>
                  <a:chOff x="1488" y="3264"/>
                  <a:chExt cx="384" cy="384"/>
                </a:xfrm>
              </p:grpSpPr>
              <p:sp>
                <p:nvSpPr>
                  <p:cNvPr id="27713" name="Freeform 65"/>
                  <p:cNvSpPr>
                    <a:spLocks/>
                  </p:cNvSpPr>
                  <p:nvPr/>
                </p:nvSpPr>
                <p:spPr bwMode="auto">
                  <a:xfrm>
                    <a:off x="1488" y="3264"/>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714" name="Line 66"/>
                  <p:cNvSpPr>
                    <a:spLocks noChangeShapeType="1"/>
                  </p:cNvSpPr>
                  <p:nvPr/>
                </p:nvSpPr>
                <p:spPr bwMode="auto">
                  <a:xfrm>
                    <a:off x="1680" y="3312"/>
                    <a:ext cx="0" cy="144"/>
                  </a:xfrm>
                  <a:prstGeom prst="line">
                    <a:avLst/>
                  </a:prstGeom>
                  <a:noFill/>
                  <a:ln w="9525">
                    <a:solidFill>
                      <a:schemeClr val="tx1"/>
                    </a:solidFill>
                    <a:round/>
                    <a:headEnd/>
                    <a:tailEnd/>
                  </a:ln>
                  <a:effectLst/>
                </p:spPr>
                <p:txBody>
                  <a:bodyPr/>
                  <a:lstStyle/>
                  <a:p>
                    <a:endParaRPr lang="zh-CN" altLang="en-US"/>
                  </a:p>
                </p:txBody>
              </p:sp>
              <p:sp>
                <p:nvSpPr>
                  <p:cNvPr id="27715" name="Line 67"/>
                  <p:cNvSpPr>
                    <a:spLocks noChangeShapeType="1"/>
                  </p:cNvSpPr>
                  <p:nvPr/>
                </p:nvSpPr>
                <p:spPr bwMode="auto">
                  <a:xfrm flipH="1">
                    <a:off x="1584" y="3456"/>
                    <a:ext cx="96" cy="96"/>
                  </a:xfrm>
                  <a:prstGeom prst="line">
                    <a:avLst/>
                  </a:prstGeom>
                  <a:noFill/>
                  <a:ln w="9525">
                    <a:solidFill>
                      <a:schemeClr val="tx1"/>
                    </a:solidFill>
                    <a:round/>
                    <a:headEnd/>
                    <a:tailEnd/>
                  </a:ln>
                  <a:effectLst/>
                </p:spPr>
                <p:txBody>
                  <a:bodyPr/>
                  <a:lstStyle/>
                  <a:p>
                    <a:endParaRPr lang="zh-CN" altLang="en-US"/>
                  </a:p>
                </p:txBody>
              </p:sp>
              <p:sp>
                <p:nvSpPr>
                  <p:cNvPr id="27716" name="Line 68"/>
                  <p:cNvSpPr>
                    <a:spLocks noChangeShapeType="1"/>
                  </p:cNvSpPr>
                  <p:nvPr/>
                </p:nvSpPr>
                <p:spPr bwMode="auto">
                  <a:xfrm>
                    <a:off x="1680" y="3456"/>
                    <a:ext cx="96" cy="96"/>
                  </a:xfrm>
                  <a:prstGeom prst="line">
                    <a:avLst/>
                  </a:prstGeom>
                  <a:noFill/>
                  <a:ln w="9525">
                    <a:solidFill>
                      <a:schemeClr val="tx1"/>
                    </a:solidFill>
                    <a:round/>
                    <a:headEnd/>
                    <a:tailEnd/>
                  </a:ln>
                  <a:effectLst/>
                </p:spPr>
                <p:txBody>
                  <a:bodyPr/>
                  <a:lstStyle/>
                  <a:p>
                    <a:endParaRPr lang="zh-CN" altLang="en-US"/>
                  </a:p>
                </p:txBody>
              </p:sp>
            </p:grpSp>
          </p:grpSp>
          <p:grpSp>
            <p:nvGrpSpPr>
              <p:cNvPr id="227" name="Group 69"/>
              <p:cNvGrpSpPr>
                <a:grpSpLocks/>
              </p:cNvGrpSpPr>
              <p:nvPr/>
            </p:nvGrpSpPr>
            <p:grpSpPr bwMode="auto">
              <a:xfrm>
                <a:off x="3177" y="3451"/>
                <a:ext cx="480" cy="480"/>
                <a:chOff x="2496" y="3216"/>
                <a:chExt cx="480" cy="480"/>
              </a:xfrm>
            </p:grpSpPr>
            <p:sp>
              <p:nvSpPr>
                <p:cNvPr id="27718" name="Oval 70"/>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228" name="Group 71"/>
                <p:cNvGrpSpPr>
                  <a:grpSpLocks/>
                </p:cNvGrpSpPr>
                <p:nvPr/>
              </p:nvGrpSpPr>
              <p:grpSpPr bwMode="auto">
                <a:xfrm>
                  <a:off x="2544" y="3264"/>
                  <a:ext cx="384" cy="384"/>
                  <a:chOff x="1488" y="3264"/>
                  <a:chExt cx="384" cy="384"/>
                </a:xfrm>
              </p:grpSpPr>
              <p:sp>
                <p:nvSpPr>
                  <p:cNvPr id="27720" name="Freeform 72"/>
                  <p:cNvSpPr>
                    <a:spLocks/>
                  </p:cNvSpPr>
                  <p:nvPr/>
                </p:nvSpPr>
                <p:spPr bwMode="auto">
                  <a:xfrm>
                    <a:off x="1488" y="3264"/>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721" name="Line 73"/>
                  <p:cNvSpPr>
                    <a:spLocks noChangeShapeType="1"/>
                  </p:cNvSpPr>
                  <p:nvPr/>
                </p:nvSpPr>
                <p:spPr bwMode="auto">
                  <a:xfrm>
                    <a:off x="1680" y="3312"/>
                    <a:ext cx="0" cy="144"/>
                  </a:xfrm>
                  <a:prstGeom prst="line">
                    <a:avLst/>
                  </a:prstGeom>
                  <a:noFill/>
                  <a:ln w="9525">
                    <a:solidFill>
                      <a:schemeClr val="tx1"/>
                    </a:solidFill>
                    <a:round/>
                    <a:headEnd/>
                    <a:tailEnd/>
                  </a:ln>
                  <a:effectLst/>
                </p:spPr>
                <p:txBody>
                  <a:bodyPr/>
                  <a:lstStyle/>
                  <a:p>
                    <a:endParaRPr lang="zh-CN" altLang="en-US"/>
                  </a:p>
                </p:txBody>
              </p:sp>
              <p:sp>
                <p:nvSpPr>
                  <p:cNvPr id="27722" name="Line 74"/>
                  <p:cNvSpPr>
                    <a:spLocks noChangeShapeType="1"/>
                  </p:cNvSpPr>
                  <p:nvPr/>
                </p:nvSpPr>
                <p:spPr bwMode="auto">
                  <a:xfrm flipH="1">
                    <a:off x="1584" y="3456"/>
                    <a:ext cx="96" cy="96"/>
                  </a:xfrm>
                  <a:prstGeom prst="line">
                    <a:avLst/>
                  </a:prstGeom>
                  <a:noFill/>
                  <a:ln w="9525">
                    <a:solidFill>
                      <a:schemeClr val="tx1"/>
                    </a:solidFill>
                    <a:round/>
                    <a:headEnd/>
                    <a:tailEnd/>
                  </a:ln>
                  <a:effectLst/>
                </p:spPr>
                <p:txBody>
                  <a:bodyPr/>
                  <a:lstStyle/>
                  <a:p>
                    <a:endParaRPr lang="zh-CN" altLang="en-US"/>
                  </a:p>
                </p:txBody>
              </p:sp>
              <p:sp>
                <p:nvSpPr>
                  <p:cNvPr id="27723" name="Line 75"/>
                  <p:cNvSpPr>
                    <a:spLocks noChangeShapeType="1"/>
                  </p:cNvSpPr>
                  <p:nvPr/>
                </p:nvSpPr>
                <p:spPr bwMode="auto">
                  <a:xfrm>
                    <a:off x="1680" y="3456"/>
                    <a:ext cx="96" cy="96"/>
                  </a:xfrm>
                  <a:prstGeom prst="line">
                    <a:avLst/>
                  </a:prstGeom>
                  <a:noFill/>
                  <a:ln w="9525">
                    <a:solidFill>
                      <a:schemeClr val="tx1"/>
                    </a:solidFill>
                    <a:round/>
                    <a:headEnd/>
                    <a:tailEnd/>
                  </a:ln>
                  <a:effectLst/>
                </p:spPr>
                <p:txBody>
                  <a:bodyPr/>
                  <a:lstStyle/>
                  <a:p>
                    <a:endParaRPr lang="zh-CN" altLang="en-US"/>
                  </a:p>
                </p:txBody>
              </p:sp>
            </p:grpSp>
          </p:grpSp>
          <p:grpSp>
            <p:nvGrpSpPr>
              <p:cNvPr id="229" name="Group 76"/>
              <p:cNvGrpSpPr>
                <a:grpSpLocks/>
              </p:cNvGrpSpPr>
              <p:nvPr/>
            </p:nvGrpSpPr>
            <p:grpSpPr bwMode="auto">
              <a:xfrm>
                <a:off x="3561" y="3307"/>
                <a:ext cx="480" cy="480"/>
                <a:chOff x="2496" y="3216"/>
                <a:chExt cx="480" cy="480"/>
              </a:xfrm>
            </p:grpSpPr>
            <p:sp>
              <p:nvSpPr>
                <p:cNvPr id="27725" name="Oval 77"/>
                <p:cNvSpPr>
                  <a:spLocks noChangeArrowheads="1"/>
                </p:cNvSpPr>
                <p:nvPr/>
              </p:nvSpPr>
              <p:spPr bwMode="auto">
                <a:xfrm>
                  <a:off x="2496" y="3216"/>
                  <a:ext cx="480" cy="480"/>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grpSp>
              <p:nvGrpSpPr>
                <p:cNvPr id="230" name="Group 78"/>
                <p:cNvGrpSpPr>
                  <a:grpSpLocks/>
                </p:cNvGrpSpPr>
                <p:nvPr/>
              </p:nvGrpSpPr>
              <p:grpSpPr bwMode="auto">
                <a:xfrm>
                  <a:off x="2544" y="3264"/>
                  <a:ext cx="384" cy="384"/>
                  <a:chOff x="1488" y="3264"/>
                  <a:chExt cx="384" cy="384"/>
                </a:xfrm>
              </p:grpSpPr>
              <p:sp>
                <p:nvSpPr>
                  <p:cNvPr id="27727" name="Freeform 79"/>
                  <p:cNvSpPr>
                    <a:spLocks/>
                  </p:cNvSpPr>
                  <p:nvPr/>
                </p:nvSpPr>
                <p:spPr bwMode="auto">
                  <a:xfrm>
                    <a:off x="1488" y="3264"/>
                    <a:ext cx="384" cy="384"/>
                  </a:xfrm>
                  <a:custGeom>
                    <a:avLst/>
                    <a:gdLst/>
                    <a:ahLst/>
                    <a:cxnLst>
                      <a:cxn ang="0">
                        <a:pos x="192" y="0"/>
                      </a:cxn>
                      <a:cxn ang="0">
                        <a:pos x="48" y="48"/>
                      </a:cxn>
                      <a:cxn ang="0">
                        <a:pos x="0" y="192"/>
                      </a:cxn>
                      <a:cxn ang="0">
                        <a:pos x="48" y="336"/>
                      </a:cxn>
                      <a:cxn ang="0">
                        <a:pos x="192" y="384"/>
                      </a:cxn>
                      <a:cxn ang="0">
                        <a:pos x="336" y="336"/>
                      </a:cxn>
                      <a:cxn ang="0">
                        <a:pos x="384" y="192"/>
                      </a:cxn>
                      <a:cxn ang="0">
                        <a:pos x="336" y="48"/>
                      </a:cxn>
                      <a:cxn ang="0">
                        <a:pos x="192" y="0"/>
                      </a:cxn>
                    </a:cxnLst>
                    <a:rect l="0" t="0" r="r" b="b"/>
                    <a:pathLst>
                      <a:path w="384" h="384">
                        <a:moveTo>
                          <a:pt x="192" y="0"/>
                        </a:moveTo>
                        <a:lnTo>
                          <a:pt x="48" y="48"/>
                        </a:lnTo>
                        <a:lnTo>
                          <a:pt x="0" y="192"/>
                        </a:lnTo>
                        <a:lnTo>
                          <a:pt x="48" y="336"/>
                        </a:lnTo>
                        <a:lnTo>
                          <a:pt x="192" y="384"/>
                        </a:lnTo>
                        <a:lnTo>
                          <a:pt x="336" y="336"/>
                        </a:lnTo>
                        <a:lnTo>
                          <a:pt x="384" y="192"/>
                        </a:lnTo>
                        <a:lnTo>
                          <a:pt x="336" y="48"/>
                        </a:lnTo>
                        <a:lnTo>
                          <a:pt x="192" y="0"/>
                        </a:lnTo>
                        <a:close/>
                      </a:path>
                    </a:pathLst>
                  </a:custGeom>
                  <a:solidFill>
                    <a:srgbClr val="FFFFCC"/>
                  </a:solidFill>
                  <a:ln w="9525">
                    <a:solidFill>
                      <a:schemeClr val="tx1"/>
                    </a:solidFill>
                    <a:round/>
                    <a:headEnd/>
                    <a:tailEnd/>
                  </a:ln>
                  <a:effectLst/>
                </p:spPr>
                <p:txBody>
                  <a:bodyPr/>
                  <a:lstStyle/>
                  <a:p>
                    <a:endParaRPr lang="zh-CN" altLang="en-US"/>
                  </a:p>
                </p:txBody>
              </p:sp>
              <p:sp>
                <p:nvSpPr>
                  <p:cNvPr id="27728" name="Line 80"/>
                  <p:cNvSpPr>
                    <a:spLocks noChangeShapeType="1"/>
                  </p:cNvSpPr>
                  <p:nvPr/>
                </p:nvSpPr>
                <p:spPr bwMode="auto">
                  <a:xfrm>
                    <a:off x="1680" y="3312"/>
                    <a:ext cx="0" cy="144"/>
                  </a:xfrm>
                  <a:prstGeom prst="line">
                    <a:avLst/>
                  </a:prstGeom>
                  <a:noFill/>
                  <a:ln w="9525">
                    <a:solidFill>
                      <a:schemeClr val="tx1"/>
                    </a:solidFill>
                    <a:round/>
                    <a:headEnd/>
                    <a:tailEnd/>
                  </a:ln>
                  <a:effectLst/>
                </p:spPr>
                <p:txBody>
                  <a:bodyPr/>
                  <a:lstStyle/>
                  <a:p>
                    <a:endParaRPr lang="zh-CN" altLang="en-US"/>
                  </a:p>
                </p:txBody>
              </p:sp>
              <p:sp>
                <p:nvSpPr>
                  <p:cNvPr id="27729" name="Line 81"/>
                  <p:cNvSpPr>
                    <a:spLocks noChangeShapeType="1"/>
                  </p:cNvSpPr>
                  <p:nvPr/>
                </p:nvSpPr>
                <p:spPr bwMode="auto">
                  <a:xfrm flipH="1">
                    <a:off x="1584" y="3456"/>
                    <a:ext cx="96" cy="96"/>
                  </a:xfrm>
                  <a:prstGeom prst="line">
                    <a:avLst/>
                  </a:prstGeom>
                  <a:noFill/>
                  <a:ln w="9525">
                    <a:solidFill>
                      <a:schemeClr val="tx1"/>
                    </a:solidFill>
                    <a:round/>
                    <a:headEnd/>
                    <a:tailEnd/>
                  </a:ln>
                  <a:effectLst/>
                </p:spPr>
                <p:txBody>
                  <a:bodyPr/>
                  <a:lstStyle/>
                  <a:p>
                    <a:endParaRPr lang="zh-CN" altLang="en-US"/>
                  </a:p>
                </p:txBody>
              </p:sp>
              <p:sp>
                <p:nvSpPr>
                  <p:cNvPr id="27730" name="Line 82"/>
                  <p:cNvSpPr>
                    <a:spLocks noChangeShapeType="1"/>
                  </p:cNvSpPr>
                  <p:nvPr/>
                </p:nvSpPr>
                <p:spPr bwMode="auto">
                  <a:xfrm>
                    <a:off x="1680" y="3456"/>
                    <a:ext cx="96" cy="96"/>
                  </a:xfrm>
                  <a:prstGeom prst="line">
                    <a:avLst/>
                  </a:prstGeom>
                  <a:noFill/>
                  <a:ln w="9525">
                    <a:solidFill>
                      <a:schemeClr val="tx1"/>
                    </a:solidFill>
                    <a:round/>
                    <a:headEnd/>
                    <a:tailEnd/>
                  </a:ln>
                  <a:effectLst/>
                </p:spPr>
                <p:txBody>
                  <a:bodyPr/>
                  <a:lstStyle/>
                  <a:p>
                    <a:endParaRPr lang="zh-CN" altLang="en-US"/>
                  </a:p>
                </p:txBody>
              </p:sp>
            </p:grpSp>
          </p:grpSp>
          <p:sp>
            <p:nvSpPr>
              <p:cNvPr id="27848" name="Text Box 200"/>
              <p:cNvSpPr txBox="1">
                <a:spLocks noChangeArrowheads="1"/>
              </p:cNvSpPr>
              <p:nvPr/>
            </p:nvSpPr>
            <p:spPr bwMode="auto">
              <a:xfrm>
                <a:off x="2766" y="4016"/>
                <a:ext cx="1003" cy="279"/>
              </a:xfrm>
              <a:prstGeom prst="rect">
                <a:avLst/>
              </a:prstGeom>
              <a:noFill/>
              <a:ln w="9525">
                <a:noFill/>
                <a:miter lim="800000"/>
                <a:headEnd/>
                <a:tailEnd/>
              </a:ln>
              <a:effectLst/>
            </p:spPr>
            <p:txBody>
              <a:bodyPr wrap="none">
                <a:spAutoFit/>
              </a:bodyPr>
              <a:lstStyle/>
              <a:p>
                <a:pPr eaLnBrk="0" fontAlgn="base" hangingPunct="0"/>
                <a:r>
                  <a:rPr lang="en-US" altLang="zh-CN">
                    <a:solidFill>
                      <a:schemeClr val="tx2"/>
                    </a:solidFill>
                  </a:rPr>
                  <a:t>Organization Y </a:t>
                </a:r>
              </a:p>
            </p:txBody>
          </p:sp>
        </p:grpSp>
      </p:grpSp>
      <p:sp>
        <p:nvSpPr>
          <p:cNvPr id="27853" name="Text Box 205"/>
          <p:cNvSpPr txBox="1">
            <a:spLocks noChangeArrowheads="1"/>
          </p:cNvSpPr>
          <p:nvPr/>
        </p:nvSpPr>
        <p:spPr bwMode="auto">
          <a:xfrm>
            <a:off x="14489" y="4478076"/>
            <a:ext cx="1291827" cy="646331"/>
          </a:xfrm>
          <a:prstGeom prst="rect">
            <a:avLst/>
          </a:prstGeom>
          <a:noFill/>
          <a:ln w="9525" algn="ctr">
            <a:noFill/>
            <a:miter lim="800000"/>
            <a:headEnd/>
            <a:tailEnd/>
          </a:ln>
          <a:effectLst/>
        </p:spPr>
        <p:txBody>
          <a:bodyPr wrap="none">
            <a:spAutoFit/>
          </a:bodyPr>
          <a:lstStyle/>
          <a:p>
            <a:pPr algn="ctr" fontAlgn="base"/>
            <a:r>
              <a:rPr lang="en-US" altLang="zh-CN"/>
              <a:t>Component</a:t>
            </a:r>
          </a:p>
          <a:p>
            <a:pPr algn="ctr" fontAlgn="base"/>
            <a:r>
              <a:rPr lang="en-US" altLang="zh-CN"/>
              <a:t>Library</a:t>
            </a:r>
          </a:p>
        </p:txBody>
      </p:sp>
      <p:sp>
        <p:nvSpPr>
          <p:cNvPr id="27854" name="Text Box 206"/>
          <p:cNvSpPr txBox="1">
            <a:spLocks noChangeArrowheads="1"/>
          </p:cNvSpPr>
          <p:nvPr/>
        </p:nvSpPr>
        <p:spPr bwMode="auto">
          <a:xfrm>
            <a:off x="184709" y="2857501"/>
            <a:ext cx="948208" cy="369332"/>
          </a:xfrm>
          <a:prstGeom prst="rect">
            <a:avLst/>
          </a:prstGeom>
          <a:noFill/>
          <a:ln w="9525" algn="ctr">
            <a:noFill/>
            <a:miter lim="800000"/>
            <a:headEnd/>
            <a:tailEnd/>
          </a:ln>
          <a:effectLst/>
        </p:spPr>
        <p:txBody>
          <a:bodyPr wrap="none">
            <a:spAutoFit/>
          </a:bodyPr>
          <a:lstStyle/>
          <a:p>
            <a:pPr algn="ctr" fontAlgn="base"/>
            <a:r>
              <a:rPr lang="en-US" altLang="zh-CN"/>
              <a:t>Services</a:t>
            </a:r>
          </a:p>
        </p:txBody>
      </p:sp>
      <p:sp>
        <p:nvSpPr>
          <p:cNvPr id="27855" name="Line 207"/>
          <p:cNvSpPr>
            <a:spLocks noChangeShapeType="1"/>
          </p:cNvSpPr>
          <p:nvPr/>
        </p:nvSpPr>
        <p:spPr bwMode="auto">
          <a:xfrm>
            <a:off x="0" y="2197365"/>
            <a:ext cx="9144000" cy="0"/>
          </a:xfrm>
          <a:prstGeom prst="line">
            <a:avLst/>
          </a:prstGeom>
          <a:noFill/>
          <a:ln w="38100">
            <a:solidFill>
              <a:schemeClr val="tx1"/>
            </a:solidFill>
            <a:round/>
            <a:headEnd/>
            <a:tailEnd/>
          </a:ln>
          <a:effectLst/>
        </p:spPr>
        <p:txBody>
          <a:bodyPr wrap="none" anchor="ctr"/>
          <a:lstStyle/>
          <a:p>
            <a:endParaRPr lang="zh-CN" altLang="en-US"/>
          </a:p>
        </p:txBody>
      </p:sp>
      <p:grpSp>
        <p:nvGrpSpPr>
          <p:cNvPr id="231" name="Group 208"/>
          <p:cNvGrpSpPr>
            <a:grpSpLocks/>
          </p:cNvGrpSpPr>
          <p:nvPr/>
        </p:nvGrpSpPr>
        <p:grpSpPr bwMode="auto">
          <a:xfrm>
            <a:off x="5724525" y="1956594"/>
            <a:ext cx="1079500" cy="444500"/>
            <a:chOff x="3606" y="1298"/>
            <a:chExt cx="680" cy="336"/>
          </a:xfrm>
        </p:grpSpPr>
        <p:sp>
          <p:nvSpPr>
            <p:cNvPr id="27857" name="Text Box 209"/>
            <p:cNvSpPr txBox="1">
              <a:spLocks noChangeArrowheads="1"/>
            </p:cNvSpPr>
            <p:nvPr/>
          </p:nvSpPr>
          <p:spPr bwMode="auto">
            <a:xfrm>
              <a:off x="3798" y="1346"/>
              <a:ext cx="488" cy="279"/>
            </a:xfrm>
            <a:prstGeom prst="rect">
              <a:avLst/>
            </a:prstGeom>
            <a:solidFill>
              <a:schemeClr val="bg1"/>
            </a:solidFill>
            <a:ln w="9525">
              <a:noFill/>
              <a:miter lim="800000"/>
              <a:headEnd/>
              <a:tailEnd/>
            </a:ln>
            <a:effectLst/>
          </p:spPr>
          <p:txBody>
            <a:bodyPr wrap="none">
              <a:spAutoFit/>
            </a:bodyPr>
            <a:lstStyle/>
            <a:p>
              <a:pPr eaLnBrk="0" fontAlgn="base" hangingPunct="0"/>
              <a:r>
                <a:rPr lang="en-US" altLang="zh-CN"/>
                <a:t>Found</a:t>
              </a:r>
            </a:p>
          </p:txBody>
        </p:sp>
        <p:sp>
          <p:nvSpPr>
            <p:cNvPr id="27858" name="AutoShape 210"/>
            <p:cNvSpPr>
              <a:spLocks noChangeArrowheads="1"/>
            </p:cNvSpPr>
            <p:nvPr/>
          </p:nvSpPr>
          <p:spPr bwMode="auto">
            <a:xfrm rot="-5400000">
              <a:off x="3534" y="1370"/>
              <a:ext cx="336"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p:spPr>
          <p:txBody>
            <a:bodyPr wrap="none" anchor="ctr"/>
            <a:lstStyle/>
            <a:p>
              <a:endParaRPr lang="zh-CN" altLang="en-US"/>
            </a:p>
          </p:txBody>
        </p:sp>
      </p:grpSp>
      <p:grpSp>
        <p:nvGrpSpPr>
          <p:cNvPr id="232" name="Group 211"/>
          <p:cNvGrpSpPr>
            <a:grpSpLocks/>
          </p:cNvGrpSpPr>
          <p:nvPr/>
        </p:nvGrpSpPr>
        <p:grpSpPr bwMode="auto">
          <a:xfrm>
            <a:off x="2916238" y="1956594"/>
            <a:ext cx="1981200" cy="444500"/>
            <a:chOff x="1056" y="1584"/>
            <a:chExt cx="1248" cy="336"/>
          </a:xfrm>
        </p:grpSpPr>
        <p:sp>
          <p:nvSpPr>
            <p:cNvPr id="27860" name="AutoShape 212"/>
            <p:cNvSpPr>
              <a:spLocks noChangeArrowheads="1"/>
            </p:cNvSpPr>
            <p:nvPr/>
          </p:nvSpPr>
          <p:spPr bwMode="auto">
            <a:xfrm rot="5400000" flipV="1">
              <a:off x="2040" y="1656"/>
              <a:ext cx="336"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solidFill>
                <a:schemeClr val="tx1"/>
              </a:solidFill>
              <a:miter lim="800000"/>
              <a:headEnd/>
              <a:tailEnd/>
            </a:ln>
            <a:effectLst/>
          </p:spPr>
          <p:txBody>
            <a:bodyPr wrap="none" anchor="ctr"/>
            <a:lstStyle/>
            <a:p>
              <a:endParaRPr lang="zh-CN" altLang="en-US"/>
            </a:p>
          </p:txBody>
        </p:sp>
        <p:sp>
          <p:nvSpPr>
            <p:cNvPr id="27861" name="Text Box 213"/>
            <p:cNvSpPr txBox="1">
              <a:spLocks noChangeArrowheads="1"/>
            </p:cNvSpPr>
            <p:nvPr/>
          </p:nvSpPr>
          <p:spPr bwMode="auto">
            <a:xfrm>
              <a:off x="1056" y="1632"/>
              <a:ext cx="1083" cy="279"/>
            </a:xfrm>
            <a:prstGeom prst="rect">
              <a:avLst/>
            </a:prstGeom>
            <a:solidFill>
              <a:schemeClr val="bg1"/>
            </a:solidFill>
            <a:ln w="9525">
              <a:noFill/>
              <a:miter lim="800000"/>
              <a:headEnd/>
              <a:tailEnd/>
            </a:ln>
            <a:effectLst/>
          </p:spPr>
          <p:txBody>
            <a:bodyPr wrap="none">
              <a:spAutoFit/>
            </a:bodyPr>
            <a:lstStyle/>
            <a:p>
              <a:pPr eaLnBrk="0" fontAlgn="base" hangingPunct="0"/>
              <a:r>
                <a:rPr lang="en-US" altLang="zh-CN"/>
                <a:t>Auto-searchable</a:t>
              </a:r>
            </a:p>
          </p:txBody>
        </p:sp>
      </p:grpSp>
      <p:grpSp>
        <p:nvGrpSpPr>
          <p:cNvPr id="233" name="Group 252"/>
          <p:cNvGrpSpPr>
            <a:grpSpLocks/>
          </p:cNvGrpSpPr>
          <p:nvPr/>
        </p:nvGrpSpPr>
        <p:grpSpPr bwMode="auto">
          <a:xfrm>
            <a:off x="1619253" y="697177"/>
            <a:ext cx="6697663" cy="1259417"/>
            <a:chOff x="1020" y="527"/>
            <a:chExt cx="4219" cy="952"/>
          </a:xfrm>
        </p:grpSpPr>
        <p:sp>
          <p:nvSpPr>
            <p:cNvPr id="27837" name="Rectangle 189"/>
            <p:cNvSpPr>
              <a:spLocks noChangeArrowheads="1"/>
            </p:cNvSpPr>
            <p:nvPr/>
          </p:nvSpPr>
          <p:spPr bwMode="auto">
            <a:xfrm>
              <a:off x="1020" y="527"/>
              <a:ext cx="4219" cy="952"/>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27838" name="Text Box 190"/>
            <p:cNvSpPr txBox="1">
              <a:spLocks noChangeArrowheads="1"/>
            </p:cNvSpPr>
            <p:nvPr/>
          </p:nvSpPr>
          <p:spPr bwMode="auto">
            <a:xfrm>
              <a:off x="1655" y="572"/>
              <a:ext cx="891" cy="279"/>
            </a:xfrm>
            <a:prstGeom prst="rect">
              <a:avLst/>
            </a:prstGeom>
            <a:noFill/>
            <a:ln w="9525">
              <a:noFill/>
              <a:miter lim="800000"/>
              <a:headEnd/>
              <a:tailEnd/>
            </a:ln>
            <a:effectLst/>
          </p:spPr>
          <p:txBody>
            <a:bodyPr wrap="none">
              <a:spAutoFit/>
            </a:bodyPr>
            <a:lstStyle/>
            <a:p>
              <a:pPr eaLnBrk="0" fontAlgn="base" hangingPunct="0"/>
              <a:r>
                <a:rPr lang="en-US" altLang="zh-CN"/>
                <a:t>Application 1</a:t>
              </a:r>
            </a:p>
          </p:txBody>
        </p:sp>
        <p:sp>
          <p:nvSpPr>
            <p:cNvPr id="27862" name="Oval 214"/>
            <p:cNvSpPr>
              <a:spLocks noChangeArrowheads="1"/>
            </p:cNvSpPr>
            <p:nvPr/>
          </p:nvSpPr>
          <p:spPr bwMode="auto">
            <a:xfrm>
              <a:off x="1473" y="1025"/>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63" name="Oval 215"/>
            <p:cNvSpPr>
              <a:spLocks noChangeArrowheads="1"/>
            </p:cNvSpPr>
            <p:nvPr/>
          </p:nvSpPr>
          <p:spPr bwMode="auto">
            <a:xfrm>
              <a:off x="2018" y="844"/>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64" name="Oval 216"/>
            <p:cNvSpPr>
              <a:spLocks noChangeArrowheads="1"/>
            </p:cNvSpPr>
            <p:nvPr/>
          </p:nvSpPr>
          <p:spPr bwMode="auto">
            <a:xfrm>
              <a:off x="2290" y="1207"/>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65" name="Oval 217"/>
            <p:cNvSpPr>
              <a:spLocks noChangeArrowheads="1"/>
            </p:cNvSpPr>
            <p:nvPr/>
          </p:nvSpPr>
          <p:spPr bwMode="auto">
            <a:xfrm>
              <a:off x="1791" y="1252"/>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66" name="Oval 218"/>
            <p:cNvSpPr>
              <a:spLocks noChangeArrowheads="1"/>
            </p:cNvSpPr>
            <p:nvPr/>
          </p:nvSpPr>
          <p:spPr bwMode="auto">
            <a:xfrm>
              <a:off x="2562" y="935"/>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67" name="Line 219"/>
            <p:cNvSpPr>
              <a:spLocks noChangeShapeType="1"/>
            </p:cNvSpPr>
            <p:nvPr/>
          </p:nvSpPr>
          <p:spPr bwMode="auto">
            <a:xfrm flipV="1">
              <a:off x="1564" y="935"/>
              <a:ext cx="454" cy="1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27868" name="Line 220"/>
            <p:cNvSpPr>
              <a:spLocks noChangeShapeType="1"/>
            </p:cNvSpPr>
            <p:nvPr/>
          </p:nvSpPr>
          <p:spPr bwMode="auto">
            <a:xfrm flipV="1">
              <a:off x="1881" y="980"/>
              <a:ext cx="182" cy="272"/>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27869" name="Line 221"/>
            <p:cNvSpPr>
              <a:spLocks noChangeShapeType="1"/>
            </p:cNvSpPr>
            <p:nvPr/>
          </p:nvSpPr>
          <p:spPr bwMode="auto">
            <a:xfrm flipH="1">
              <a:off x="2426" y="1071"/>
              <a:ext cx="181" cy="181"/>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27870" name="Line 222"/>
            <p:cNvSpPr>
              <a:spLocks noChangeShapeType="1"/>
            </p:cNvSpPr>
            <p:nvPr/>
          </p:nvSpPr>
          <p:spPr bwMode="auto">
            <a:xfrm>
              <a:off x="2108" y="980"/>
              <a:ext cx="182" cy="227"/>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27871" name="Text Box 223"/>
            <p:cNvSpPr txBox="1">
              <a:spLocks noChangeArrowheads="1"/>
            </p:cNvSpPr>
            <p:nvPr/>
          </p:nvSpPr>
          <p:spPr bwMode="auto">
            <a:xfrm>
              <a:off x="3606" y="572"/>
              <a:ext cx="891" cy="279"/>
            </a:xfrm>
            <a:prstGeom prst="rect">
              <a:avLst/>
            </a:prstGeom>
            <a:noFill/>
            <a:ln w="9525">
              <a:noFill/>
              <a:miter lim="800000"/>
              <a:headEnd/>
              <a:tailEnd/>
            </a:ln>
            <a:effectLst/>
          </p:spPr>
          <p:txBody>
            <a:bodyPr wrap="none">
              <a:spAutoFit/>
            </a:bodyPr>
            <a:lstStyle/>
            <a:p>
              <a:pPr eaLnBrk="0" fontAlgn="base" hangingPunct="0"/>
              <a:r>
                <a:rPr lang="en-US" altLang="zh-CN"/>
                <a:t>Application 2</a:t>
              </a:r>
            </a:p>
          </p:txBody>
        </p:sp>
        <p:sp>
          <p:nvSpPr>
            <p:cNvPr id="27872" name="Oval 224"/>
            <p:cNvSpPr>
              <a:spLocks noChangeArrowheads="1"/>
            </p:cNvSpPr>
            <p:nvPr/>
          </p:nvSpPr>
          <p:spPr bwMode="auto">
            <a:xfrm>
              <a:off x="3424" y="1025"/>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73" name="Oval 225"/>
            <p:cNvSpPr>
              <a:spLocks noChangeArrowheads="1"/>
            </p:cNvSpPr>
            <p:nvPr/>
          </p:nvSpPr>
          <p:spPr bwMode="auto">
            <a:xfrm>
              <a:off x="3969" y="844"/>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74" name="Oval 226"/>
            <p:cNvSpPr>
              <a:spLocks noChangeArrowheads="1"/>
            </p:cNvSpPr>
            <p:nvPr/>
          </p:nvSpPr>
          <p:spPr bwMode="auto">
            <a:xfrm>
              <a:off x="4241" y="1207"/>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75" name="Oval 227"/>
            <p:cNvSpPr>
              <a:spLocks noChangeArrowheads="1"/>
            </p:cNvSpPr>
            <p:nvPr/>
          </p:nvSpPr>
          <p:spPr bwMode="auto">
            <a:xfrm>
              <a:off x="4513" y="935"/>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76" name="Line 228"/>
            <p:cNvSpPr>
              <a:spLocks noChangeShapeType="1"/>
            </p:cNvSpPr>
            <p:nvPr/>
          </p:nvSpPr>
          <p:spPr bwMode="auto">
            <a:xfrm flipV="1">
              <a:off x="3515" y="935"/>
              <a:ext cx="454" cy="1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27877" name="Line 229"/>
            <p:cNvSpPr>
              <a:spLocks noChangeShapeType="1"/>
            </p:cNvSpPr>
            <p:nvPr/>
          </p:nvSpPr>
          <p:spPr bwMode="auto">
            <a:xfrm flipH="1" flipV="1">
              <a:off x="4105" y="935"/>
              <a:ext cx="408" cy="46"/>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27878" name="Line 230"/>
            <p:cNvSpPr>
              <a:spLocks noChangeShapeType="1"/>
            </p:cNvSpPr>
            <p:nvPr/>
          </p:nvSpPr>
          <p:spPr bwMode="auto">
            <a:xfrm flipH="1">
              <a:off x="4377" y="1071"/>
              <a:ext cx="181" cy="18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27879" name="Line 231"/>
            <p:cNvSpPr>
              <a:spLocks noChangeShapeType="1"/>
            </p:cNvSpPr>
            <p:nvPr/>
          </p:nvSpPr>
          <p:spPr bwMode="auto">
            <a:xfrm flipH="1">
              <a:off x="3923" y="1298"/>
              <a:ext cx="318"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27880" name="Oval 232"/>
            <p:cNvSpPr>
              <a:spLocks noChangeArrowheads="1"/>
            </p:cNvSpPr>
            <p:nvPr/>
          </p:nvSpPr>
          <p:spPr bwMode="auto">
            <a:xfrm>
              <a:off x="3787" y="1207"/>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grpSp>
      <p:sp>
        <p:nvSpPr>
          <p:cNvPr id="27881" name="Text Box 233"/>
          <p:cNvSpPr txBox="1">
            <a:spLocks noChangeArrowheads="1"/>
          </p:cNvSpPr>
          <p:nvPr/>
        </p:nvSpPr>
        <p:spPr bwMode="auto">
          <a:xfrm>
            <a:off x="163325" y="1057012"/>
            <a:ext cx="990976" cy="646331"/>
          </a:xfrm>
          <a:prstGeom prst="rect">
            <a:avLst/>
          </a:prstGeom>
          <a:noFill/>
          <a:ln w="9525" algn="ctr">
            <a:noFill/>
            <a:miter lim="800000"/>
            <a:headEnd/>
            <a:tailEnd/>
          </a:ln>
          <a:effectLst/>
        </p:spPr>
        <p:txBody>
          <a:bodyPr wrap="none">
            <a:spAutoFit/>
          </a:bodyPr>
          <a:lstStyle/>
          <a:p>
            <a:pPr algn="ctr" fontAlgn="base"/>
            <a:r>
              <a:rPr lang="en-US" altLang="zh-CN"/>
              <a:t>Business</a:t>
            </a:r>
          </a:p>
          <a:p>
            <a:pPr algn="ctr" fontAlgn="base"/>
            <a:r>
              <a:rPr lang="en-US" altLang="zh-CN"/>
              <a:t>Process</a:t>
            </a:r>
          </a:p>
        </p:txBody>
      </p:sp>
      <p:sp>
        <p:nvSpPr>
          <p:cNvPr id="27882" name="Text Box 234"/>
          <p:cNvSpPr txBox="1">
            <a:spLocks noChangeArrowheads="1"/>
          </p:cNvSpPr>
          <p:nvPr/>
        </p:nvSpPr>
        <p:spPr bwMode="auto">
          <a:xfrm>
            <a:off x="3643171" y="93929"/>
            <a:ext cx="2610138" cy="584775"/>
          </a:xfrm>
          <a:prstGeom prst="rect">
            <a:avLst/>
          </a:prstGeom>
          <a:noFill/>
          <a:ln w="9525" algn="ctr">
            <a:noFill/>
            <a:miter lim="800000"/>
            <a:headEnd/>
            <a:tailEnd/>
          </a:ln>
          <a:effectLst/>
        </p:spPr>
        <p:txBody>
          <a:bodyPr wrap="none">
            <a:spAutoFit/>
          </a:bodyPr>
          <a:lstStyle/>
          <a:p>
            <a:pPr algn="ctr" fontAlgn="base"/>
            <a:r>
              <a:rPr lang="en-US" altLang="zh-CN" sz="3200" b="1"/>
              <a:t>The SOA Story</a:t>
            </a:r>
          </a:p>
        </p:txBody>
      </p:sp>
      <p:grpSp>
        <p:nvGrpSpPr>
          <p:cNvPr id="234" name="Group 246"/>
          <p:cNvGrpSpPr>
            <a:grpSpLocks/>
          </p:cNvGrpSpPr>
          <p:nvPr/>
        </p:nvGrpSpPr>
        <p:grpSpPr bwMode="auto">
          <a:xfrm>
            <a:off x="1765300" y="3278188"/>
            <a:ext cx="1943100" cy="779198"/>
            <a:chOff x="1112" y="2478"/>
            <a:chExt cx="1224" cy="589"/>
          </a:xfrm>
        </p:grpSpPr>
        <p:sp>
          <p:nvSpPr>
            <p:cNvPr id="27650" name="AutoShape 2"/>
            <p:cNvSpPr>
              <a:spLocks noChangeArrowheads="1"/>
            </p:cNvSpPr>
            <p:nvPr/>
          </p:nvSpPr>
          <p:spPr bwMode="auto">
            <a:xfrm>
              <a:off x="1112" y="2478"/>
              <a:ext cx="1224" cy="362"/>
            </a:xfrm>
            <a:prstGeom prst="roundRect">
              <a:avLst>
                <a:gd name="adj" fmla="val 16667"/>
              </a:avLst>
            </a:prstGeom>
            <a:solidFill>
              <a:schemeClr val="accent1"/>
            </a:solidFill>
            <a:ln w="9525" algn="ctr">
              <a:solidFill>
                <a:schemeClr val="tx1"/>
              </a:solidFill>
              <a:round/>
              <a:headEnd/>
              <a:tailEnd/>
            </a:ln>
            <a:effectLst/>
          </p:spPr>
          <p:txBody>
            <a:bodyPr wrap="none" anchor="ctr"/>
            <a:lstStyle/>
            <a:p>
              <a:endParaRPr lang="zh-CN" altLang="en-US"/>
            </a:p>
          </p:txBody>
        </p:sp>
        <p:sp>
          <p:nvSpPr>
            <p:cNvPr id="27839" name="Oval 191"/>
            <p:cNvSpPr>
              <a:spLocks noChangeArrowheads="1"/>
            </p:cNvSpPr>
            <p:nvPr/>
          </p:nvSpPr>
          <p:spPr bwMode="auto">
            <a:xfrm>
              <a:off x="1928" y="2614"/>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45" name="Oval 197"/>
            <p:cNvSpPr>
              <a:spLocks noChangeArrowheads="1"/>
            </p:cNvSpPr>
            <p:nvPr/>
          </p:nvSpPr>
          <p:spPr bwMode="auto">
            <a:xfrm>
              <a:off x="1611" y="2614"/>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46" name="Oval 198"/>
            <p:cNvSpPr>
              <a:spLocks noChangeArrowheads="1"/>
            </p:cNvSpPr>
            <p:nvPr/>
          </p:nvSpPr>
          <p:spPr bwMode="auto">
            <a:xfrm>
              <a:off x="1293" y="2614"/>
              <a:ext cx="136" cy="13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83" name="AutoShape 235"/>
            <p:cNvSpPr>
              <a:spLocks noChangeArrowheads="1"/>
            </p:cNvSpPr>
            <p:nvPr/>
          </p:nvSpPr>
          <p:spPr bwMode="auto">
            <a:xfrm>
              <a:off x="1519" y="2795"/>
              <a:ext cx="306" cy="272"/>
            </a:xfrm>
            <a:prstGeom prst="upArrow">
              <a:avLst>
                <a:gd name="adj1" fmla="val 39213"/>
                <a:gd name="adj2" fmla="val 38120"/>
              </a:avLst>
            </a:prstGeom>
            <a:solidFill>
              <a:schemeClr val="accent1"/>
            </a:solidFill>
            <a:ln w="9525" algn="ctr">
              <a:solidFill>
                <a:schemeClr val="tx1"/>
              </a:solidFill>
              <a:miter lim="800000"/>
              <a:headEnd/>
              <a:tailEnd/>
            </a:ln>
            <a:effectLst/>
          </p:spPr>
          <p:txBody>
            <a:bodyPr wrap="none" anchor="ctr"/>
            <a:lstStyle/>
            <a:p>
              <a:endParaRPr lang="zh-CN" altLang="en-US"/>
            </a:p>
          </p:txBody>
        </p:sp>
      </p:grpSp>
      <p:grpSp>
        <p:nvGrpSpPr>
          <p:cNvPr id="235" name="Group 247"/>
          <p:cNvGrpSpPr>
            <a:grpSpLocks/>
          </p:cNvGrpSpPr>
          <p:nvPr/>
        </p:nvGrpSpPr>
        <p:grpSpPr bwMode="auto">
          <a:xfrm>
            <a:off x="4211638" y="3278188"/>
            <a:ext cx="1943100" cy="779198"/>
            <a:chOff x="2699" y="2478"/>
            <a:chExt cx="1224" cy="589"/>
          </a:xfrm>
        </p:grpSpPr>
        <p:sp>
          <p:nvSpPr>
            <p:cNvPr id="27841" name="AutoShape 193"/>
            <p:cNvSpPr>
              <a:spLocks noChangeArrowheads="1"/>
            </p:cNvSpPr>
            <p:nvPr/>
          </p:nvSpPr>
          <p:spPr bwMode="auto">
            <a:xfrm>
              <a:off x="2699" y="2478"/>
              <a:ext cx="1224" cy="362"/>
            </a:xfrm>
            <a:prstGeom prst="roundRect">
              <a:avLst>
                <a:gd name="adj" fmla="val 16667"/>
              </a:avLst>
            </a:prstGeom>
            <a:solidFill>
              <a:srgbClr val="FFFF99"/>
            </a:solidFill>
            <a:ln w="9525" algn="ctr">
              <a:solidFill>
                <a:schemeClr val="tx1"/>
              </a:solidFill>
              <a:round/>
              <a:headEnd/>
              <a:tailEnd/>
            </a:ln>
            <a:effectLst/>
          </p:spPr>
          <p:txBody>
            <a:bodyPr wrap="none" anchor="ctr"/>
            <a:lstStyle/>
            <a:p>
              <a:endParaRPr lang="zh-CN" altLang="en-US"/>
            </a:p>
          </p:txBody>
        </p:sp>
        <p:sp>
          <p:nvSpPr>
            <p:cNvPr id="27842" name="Oval 194"/>
            <p:cNvSpPr>
              <a:spLocks noChangeArrowheads="1"/>
            </p:cNvSpPr>
            <p:nvPr/>
          </p:nvSpPr>
          <p:spPr bwMode="auto">
            <a:xfrm>
              <a:off x="3537" y="2614"/>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43" name="Oval 195"/>
            <p:cNvSpPr>
              <a:spLocks noChangeArrowheads="1"/>
            </p:cNvSpPr>
            <p:nvPr/>
          </p:nvSpPr>
          <p:spPr bwMode="auto">
            <a:xfrm>
              <a:off x="3265" y="2614"/>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44" name="Oval 196"/>
            <p:cNvSpPr>
              <a:spLocks noChangeArrowheads="1"/>
            </p:cNvSpPr>
            <p:nvPr/>
          </p:nvSpPr>
          <p:spPr bwMode="auto">
            <a:xfrm>
              <a:off x="2993" y="2614"/>
              <a:ext cx="136" cy="136"/>
            </a:xfrm>
            <a:prstGeom prst="ellipse">
              <a:avLst/>
            </a:prstGeom>
            <a:gradFill rotWithShape="1">
              <a:gsLst>
                <a:gs pos="0">
                  <a:srgbClr val="FFFF99"/>
                </a:gs>
                <a:gs pos="100000">
                  <a:srgbClr val="FFFF99">
                    <a:gamma/>
                    <a:shade val="46275"/>
                    <a:invGamma/>
                  </a:srgb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84" name="AutoShape 236"/>
            <p:cNvSpPr>
              <a:spLocks noChangeArrowheads="1"/>
            </p:cNvSpPr>
            <p:nvPr/>
          </p:nvSpPr>
          <p:spPr bwMode="auto">
            <a:xfrm>
              <a:off x="3152" y="2795"/>
              <a:ext cx="306" cy="272"/>
            </a:xfrm>
            <a:prstGeom prst="upArrow">
              <a:avLst>
                <a:gd name="adj1" fmla="val 39213"/>
                <a:gd name="adj2" fmla="val 38120"/>
              </a:avLst>
            </a:prstGeom>
            <a:solidFill>
              <a:srgbClr val="FFFF99"/>
            </a:solidFill>
            <a:ln w="9525" algn="ctr">
              <a:solidFill>
                <a:schemeClr val="tx1"/>
              </a:solidFill>
              <a:miter lim="800000"/>
              <a:headEnd/>
              <a:tailEnd/>
            </a:ln>
            <a:effectLst/>
          </p:spPr>
          <p:txBody>
            <a:bodyPr wrap="none" anchor="ctr"/>
            <a:lstStyle/>
            <a:p>
              <a:endParaRPr lang="zh-CN" altLang="en-US"/>
            </a:p>
          </p:txBody>
        </p:sp>
      </p:grpSp>
      <p:grpSp>
        <p:nvGrpSpPr>
          <p:cNvPr id="236" name="Group 248"/>
          <p:cNvGrpSpPr>
            <a:grpSpLocks/>
          </p:cNvGrpSpPr>
          <p:nvPr/>
        </p:nvGrpSpPr>
        <p:grpSpPr bwMode="auto">
          <a:xfrm>
            <a:off x="6805613" y="3278188"/>
            <a:ext cx="1943100" cy="779198"/>
            <a:chOff x="4287" y="2478"/>
            <a:chExt cx="1224" cy="589"/>
          </a:xfrm>
        </p:grpSpPr>
        <p:sp>
          <p:nvSpPr>
            <p:cNvPr id="27849" name="AutoShape 201"/>
            <p:cNvSpPr>
              <a:spLocks noChangeArrowheads="1"/>
            </p:cNvSpPr>
            <p:nvPr/>
          </p:nvSpPr>
          <p:spPr bwMode="auto">
            <a:xfrm>
              <a:off x="4287" y="2478"/>
              <a:ext cx="1224" cy="362"/>
            </a:xfrm>
            <a:prstGeom prst="roundRect">
              <a:avLst>
                <a:gd name="adj" fmla="val 16667"/>
              </a:avLst>
            </a:prstGeom>
            <a:solidFill>
              <a:schemeClr val="hlink"/>
            </a:solidFill>
            <a:ln w="9525" algn="ctr">
              <a:solidFill>
                <a:schemeClr val="tx1"/>
              </a:solidFill>
              <a:round/>
              <a:headEnd/>
              <a:tailEnd/>
            </a:ln>
            <a:effectLst/>
          </p:spPr>
          <p:txBody>
            <a:bodyPr wrap="none" anchor="ctr"/>
            <a:lstStyle/>
            <a:p>
              <a:endParaRPr lang="zh-CN" altLang="en-US"/>
            </a:p>
          </p:txBody>
        </p:sp>
        <p:sp>
          <p:nvSpPr>
            <p:cNvPr id="27850" name="Oval 202"/>
            <p:cNvSpPr>
              <a:spLocks noChangeArrowheads="1"/>
            </p:cNvSpPr>
            <p:nvPr/>
          </p:nvSpPr>
          <p:spPr bwMode="auto">
            <a:xfrm>
              <a:off x="5102" y="2614"/>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51" name="Oval 203"/>
            <p:cNvSpPr>
              <a:spLocks noChangeArrowheads="1"/>
            </p:cNvSpPr>
            <p:nvPr/>
          </p:nvSpPr>
          <p:spPr bwMode="auto">
            <a:xfrm>
              <a:off x="4830" y="2614"/>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52" name="Oval 204"/>
            <p:cNvSpPr>
              <a:spLocks noChangeArrowheads="1"/>
            </p:cNvSpPr>
            <p:nvPr/>
          </p:nvSpPr>
          <p:spPr bwMode="auto">
            <a:xfrm>
              <a:off x="4558" y="2614"/>
              <a:ext cx="136" cy="136"/>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endParaRPr lang="zh-CN" altLang="en-US"/>
            </a:p>
          </p:txBody>
        </p:sp>
        <p:sp>
          <p:nvSpPr>
            <p:cNvPr id="27885" name="AutoShape 237"/>
            <p:cNvSpPr>
              <a:spLocks noChangeArrowheads="1"/>
            </p:cNvSpPr>
            <p:nvPr/>
          </p:nvSpPr>
          <p:spPr bwMode="auto">
            <a:xfrm>
              <a:off x="4785" y="2795"/>
              <a:ext cx="306" cy="272"/>
            </a:xfrm>
            <a:prstGeom prst="upArrow">
              <a:avLst>
                <a:gd name="adj1" fmla="val 39213"/>
                <a:gd name="adj2" fmla="val 38120"/>
              </a:avLst>
            </a:prstGeom>
            <a:solidFill>
              <a:schemeClr val="hlink"/>
            </a:solidFill>
            <a:ln w="9525" algn="ctr">
              <a:solidFill>
                <a:schemeClr val="tx1"/>
              </a:solidFill>
              <a:miter lim="800000"/>
              <a:headEnd/>
              <a:tailEnd/>
            </a:ln>
            <a:effectLst/>
          </p:spPr>
          <p:txBody>
            <a:bodyPr wrap="none" anchor="ctr"/>
            <a:lstStyle/>
            <a:p>
              <a:endParaRPr lang="zh-CN" altLang="en-US"/>
            </a:p>
          </p:txBody>
        </p:sp>
      </p:grpSp>
      <p:grpSp>
        <p:nvGrpSpPr>
          <p:cNvPr id="237" name="Group 249"/>
          <p:cNvGrpSpPr>
            <a:grpSpLocks/>
          </p:cNvGrpSpPr>
          <p:nvPr/>
        </p:nvGrpSpPr>
        <p:grpSpPr bwMode="auto">
          <a:xfrm>
            <a:off x="1835153" y="2865444"/>
            <a:ext cx="2011363" cy="420689"/>
            <a:chOff x="1156" y="2166"/>
            <a:chExt cx="1267" cy="318"/>
          </a:xfrm>
        </p:grpSpPr>
        <p:cxnSp>
          <p:nvCxnSpPr>
            <p:cNvPr id="27833" name="AutoShape 185"/>
            <p:cNvCxnSpPr>
              <a:cxnSpLocks noChangeShapeType="1"/>
              <a:stCxn id="27650" idx="0"/>
              <a:endCxn id="27832" idx="3"/>
            </p:cNvCxnSpPr>
            <p:nvPr/>
          </p:nvCxnSpPr>
          <p:spPr bwMode="auto">
            <a:xfrm flipV="1">
              <a:off x="1724" y="2166"/>
              <a:ext cx="699" cy="312"/>
            </a:xfrm>
            <a:prstGeom prst="straightConnector1">
              <a:avLst/>
            </a:prstGeom>
            <a:noFill/>
            <a:ln w="9525">
              <a:solidFill>
                <a:schemeClr val="tx1"/>
              </a:solidFill>
              <a:prstDash val="dashDot"/>
              <a:round/>
              <a:headEnd/>
              <a:tailEnd type="triangle" w="med" len="med"/>
            </a:ln>
            <a:effectLst/>
          </p:spPr>
        </p:cxnSp>
        <p:sp>
          <p:nvSpPr>
            <p:cNvPr id="27886" name="Text Box 238"/>
            <p:cNvSpPr txBox="1">
              <a:spLocks noChangeArrowheads="1"/>
            </p:cNvSpPr>
            <p:nvPr/>
          </p:nvSpPr>
          <p:spPr bwMode="auto">
            <a:xfrm>
              <a:off x="1156" y="2205"/>
              <a:ext cx="822" cy="279"/>
            </a:xfrm>
            <a:prstGeom prst="rect">
              <a:avLst/>
            </a:prstGeom>
            <a:noFill/>
            <a:ln w="9525">
              <a:noFill/>
              <a:miter lim="800000"/>
              <a:headEnd/>
              <a:tailEnd/>
            </a:ln>
            <a:effectLst/>
          </p:spPr>
          <p:txBody>
            <a:bodyPr wrap="none">
              <a:spAutoFit/>
            </a:bodyPr>
            <a:lstStyle/>
            <a:p>
              <a:pPr eaLnBrk="0" fontAlgn="base" hangingPunct="0"/>
              <a:r>
                <a:rPr lang="en-US" altLang="zh-CN"/>
                <a:t>Registration</a:t>
              </a:r>
            </a:p>
          </p:txBody>
        </p:sp>
      </p:grpSp>
      <p:grpSp>
        <p:nvGrpSpPr>
          <p:cNvPr id="238" name="Group 251"/>
          <p:cNvGrpSpPr>
            <a:grpSpLocks/>
          </p:cNvGrpSpPr>
          <p:nvPr/>
        </p:nvGrpSpPr>
        <p:grpSpPr bwMode="auto">
          <a:xfrm>
            <a:off x="6596064" y="2865440"/>
            <a:ext cx="2160587" cy="415396"/>
            <a:chOff x="4155" y="2166"/>
            <a:chExt cx="1361" cy="314"/>
          </a:xfrm>
        </p:grpSpPr>
        <p:cxnSp>
          <p:nvCxnSpPr>
            <p:cNvPr id="27835" name="AutoShape 187"/>
            <p:cNvCxnSpPr>
              <a:cxnSpLocks noChangeShapeType="1"/>
              <a:stCxn id="27849" idx="0"/>
              <a:endCxn id="27832" idx="5"/>
            </p:cNvCxnSpPr>
            <p:nvPr/>
          </p:nvCxnSpPr>
          <p:spPr bwMode="auto">
            <a:xfrm flipH="1" flipV="1">
              <a:off x="4155" y="2166"/>
              <a:ext cx="744" cy="312"/>
            </a:xfrm>
            <a:prstGeom prst="straightConnector1">
              <a:avLst/>
            </a:prstGeom>
            <a:noFill/>
            <a:ln w="9525">
              <a:solidFill>
                <a:schemeClr val="tx1"/>
              </a:solidFill>
              <a:prstDash val="dashDot"/>
              <a:round/>
              <a:headEnd/>
              <a:tailEnd type="triangle" w="med" len="med"/>
            </a:ln>
            <a:effectLst/>
          </p:spPr>
        </p:cxnSp>
        <p:sp>
          <p:nvSpPr>
            <p:cNvPr id="27887" name="Text Box 239"/>
            <p:cNvSpPr txBox="1">
              <a:spLocks noChangeArrowheads="1"/>
            </p:cNvSpPr>
            <p:nvPr/>
          </p:nvSpPr>
          <p:spPr bwMode="auto">
            <a:xfrm>
              <a:off x="4694" y="2201"/>
              <a:ext cx="822" cy="279"/>
            </a:xfrm>
            <a:prstGeom prst="rect">
              <a:avLst/>
            </a:prstGeom>
            <a:noFill/>
            <a:ln w="9525">
              <a:noFill/>
              <a:miter lim="800000"/>
              <a:headEnd/>
              <a:tailEnd/>
            </a:ln>
            <a:effectLst/>
          </p:spPr>
          <p:txBody>
            <a:bodyPr wrap="none">
              <a:spAutoFit/>
            </a:bodyPr>
            <a:lstStyle/>
            <a:p>
              <a:pPr eaLnBrk="0" fontAlgn="base" hangingPunct="0"/>
              <a:r>
                <a:rPr lang="en-US" altLang="zh-CN"/>
                <a:t>Registration</a:t>
              </a:r>
            </a:p>
          </p:txBody>
        </p:sp>
      </p:grpSp>
      <p:sp>
        <p:nvSpPr>
          <p:cNvPr id="32" name="灯片编号占位符 31"/>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slide(fromBottom)">
                                      <p:cBhvr>
                                        <p:cTn id="13" dur="500"/>
                                        <p:tgtEl>
                                          <p:spTgt spid="234"/>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slide(fromBottom)">
                                      <p:cBhvr>
                                        <p:cTn id="17" dur="500"/>
                                        <p:tgtEl>
                                          <p:spTgt spid="235"/>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236"/>
                                        </p:tgtEl>
                                        <p:attrNameLst>
                                          <p:attrName>style.visibility</p:attrName>
                                        </p:attrNameLst>
                                      </p:cBhvr>
                                      <p:to>
                                        <p:strVal val="visible"/>
                                      </p:to>
                                    </p:set>
                                    <p:animEffect transition="in" filter="slide(fromBottom)">
                                      <p:cBhvr>
                                        <p:cTn id="21" dur="500"/>
                                        <p:tgtEl>
                                          <p:spTgt spid="236"/>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grpId="0" nodeType="clickEffect">
                                  <p:stCondLst>
                                    <p:cond delay="0"/>
                                  </p:stCondLst>
                                  <p:childTnLst>
                                    <p:set>
                                      <p:cBhvr>
                                        <p:cTn id="25" dur="1" fill="hold">
                                          <p:stCondLst>
                                            <p:cond delay="0"/>
                                          </p:stCondLst>
                                        </p:cTn>
                                        <p:tgtEl>
                                          <p:spTgt spid="27832"/>
                                        </p:tgtEl>
                                        <p:attrNameLst>
                                          <p:attrName>style.visibility</p:attrName>
                                        </p:attrNameLst>
                                      </p:cBhvr>
                                      <p:to>
                                        <p:strVal val="visible"/>
                                      </p:to>
                                    </p:set>
                                    <p:anim calcmode="lin" valueType="num">
                                      <p:cBhvr>
                                        <p:cTn id="26" dur="500" decel="50000" fill="hold">
                                          <p:stCondLst>
                                            <p:cond delay="0"/>
                                          </p:stCondLst>
                                        </p:cTn>
                                        <p:tgtEl>
                                          <p:spTgt spid="27832"/>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27832"/>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27832"/>
                                        </p:tgtEl>
                                        <p:attrNameLst>
                                          <p:attrName>ppt_w</p:attrName>
                                        </p:attrNameLst>
                                      </p:cBhvr>
                                      <p:tavLst>
                                        <p:tav tm="0">
                                          <p:val>
                                            <p:strVal val="#ppt_w*.05"/>
                                          </p:val>
                                        </p:tav>
                                        <p:tav tm="100000">
                                          <p:val>
                                            <p:strVal val="#ppt_w"/>
                                          </p:val>
                                        </p:tav>
                                      </p:tavLst>
                                    </p:anim>
                                    <p:anim calcmode="lin" valueType="num">
                                      <p:cBhvr>
                                        <p:cTn id="29" dur="1000" fill="hold"/>
                                        <p:tgtEl>
                                          <p:spTgt spid="27832"/>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27832"/>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27832"/>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27832"/>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2783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237"/>
                                        </p:tgtEl>
                                        <p:attrNameLst>
                                          <p:attrName>style.visibility</p:attrName>
                                        </p:attrNameLst>
                                      </p:cBhvr>
                                      <p:to>
                                        <p:strVal val="visible"/>
                                      </p:to>
                                    </p:set>
                                    <p:animEffect transition="in" filter="strips(upRight)">
                                      <p:cBhvr>
                                        <p:cTn id="38" dur="1000"/>
                                        <p:tgtEl>
                                          <p:spTgt spid="237"/>
                                        </p:tgtEl>
                                      </p:cBhvr>
                                    </p:animEffect>
                                  </p:childTnLst>
                                </p:cTn>
                              </p:par>
                            </p:childTnLst>
                          </p:cTn>
                        </p:par>
                        <p:par>
                          <p:cTn id="39" fill="hold">
                            <p:stCondLst>
                              <p:cond delay="1000"/>
                            </p:stCondLst>
                            <p:childTnLst>
                              <p:par>
                                <p:cTn id="40" presetID="18" presetClass="entr" presetSubtype="3"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trips(upRight)">
                                      <p:cBhvr>
                                        <p:cTn id="42" dur="1000"/>
                                        <p:tgtEl>
                                          <p:spTgt spid="2"/>
                                        </p:tgtEl>
                                      </p:cBhvr>
                                    </p:animEffect>
                                  </p:childTnLst>
                                </p:cTn>
                              </p:par>
                            </p:childTnLst>
                          </p:cTn>
                        </p:par>
                        <p:par>
                          <p:cTn id="43" fill="hold">
                            <p:stCondLst>
                              <p:cond delay="2000"/>
                            </p:stCondLst>
                            <p:childTnLst>
                              <p:par>
                                <p:cTn id="44" presetID="18" presetClass="entr" presetSubtype="9" fill="hold" nodeType="afterEffect">
                                  <p:stCondLst>
                                    <p:cond delay="0"/>
                                  </p:stCondLst>
                                  <p:childTnLst>
                                    <p:set>
                                      <p:cBhvr>
                                        <p:cTn id="45" dur="1" fill="hold">
                                          <p:stCondLst>
                                            <p:cond delay="0"/>
                                          </p:stCondLst>
                                        </p:cTn>
                                        <p:tgtEl>
                                          <p:spTgt spid="238"/>
                                        </p:tgtEl>
                                        <p:attrNameLst>
                                          <p:attrName>style.visibility</p:attrName>
                                        </p:attrNameLst>
                                      </p:cBhvr>
                                      <p:to>
                                        <p:strVal val="visible"/>
                                      </p:to>
                                    </p:set>
                                    <p:animEffect transition="in" filter="strips(upLeft)">
                                      <p:cBhvr>
                                        <p:cTn id="46" dur="1000"/>
                                        <p:tgtEl>
                                          <p:spTgt spid="238"/>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233"/>
                                        </p:tgtEl>
                                        <p:attrNameLst>
                                          <p:attrName>style.visibility</p:attrName>
                                        </p:attrNameLst>
                                      </p:cBhvr>
                                      <p:to>
                                        <p:strVal val="visible"/>
                                      </p:to>
                                    </p:set>
                                    <p:animEffect transition="in" filter="wedge">
                                      <p:cBhvr>
                                        <p:cTn id="51" dur="2000"/>
                                        <p:tgtEl>
                                          <p:spTgt spid="23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232"/>
                                        </p:tgtEl>
                                        <p:attrNameLst>
                                          <p:attrName>style.visibility</p:attrName>
                                        </p:attrNameLst>
                                      </p:cBhvr>
                                      <p:to>
                                        <p:strVal val="visible"/>
                                      </p:to>
                                    </p:set>
                                    <p:animEffect transition="in" filter="slide(fromTop)">
                                      <p:cBhvr>
                                        <p:cTn id="56" dur="1000"/>
                                        <p:tgtEl>
                                          <p:spTgt spid="23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231"/>
                                        </p:tgtEl>
                                        <p:attrNameLst>
                                          <p:attrName>style.visibility</p:attrName>
                                        </p:attrNameLst>
                                      </p:cBhvr>
                                      <p:to>
                                        <p:strVal val="visible"/>
                                      </p:to>
                                    </p:set>
                                    <p:animEffect transition="in" filter="slide(fromBottom)">
                                      <p:cBhvr>
                                        <p:cTn id="61"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3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cstate="print"/>
          <a:srcRect/>
          <a:stretch>
            <a:fillRect/>
          </a:stretch>
        </p:blipFill>
        <p:spPr bwMode="auto">
          <a:xfrm>
            <a:off x="728662" y="481236"/>
            <a:ext cx="7686675" cy="4937125"/>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63</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从业务的角度看</a:t>
            </a:r>
            <a:r>
              <a:rPr lang="en-US" altLang="zh-CN"/>
              <a:t>SOA</a:t>
            </a:r>
          </a:p>
        </p:txBody>
      </p:sp>
      <p:pic>
        <p:nvPicPr>
          <p:cNvPr id="59395" name="Picture 3"/>
          <p:cNvPicPr>
            <a:picLocks noChangeAspect="1" noChangeArrowheads="1"/>
          </p:cNvPicPr>
          <p:nvPr/>
        </p:nvPicPr>
        <p:blipFill>
          <a:blip r:embed="rId3" cstate="print"/>
          <a:srcRect/>
          <a:stretch>
            <a:fillRect/>
          </a:stretch>
        </p:blipFill>
        <p:spPr bwMode="auto">
          <a:xfrm>
            <a:off x="250828" y="1177397"/>
            <a:ext cx="5834063" cy="3230563"/>
          </a:xfrm>
          <a:prstGeom prst="rect">
            <a:avLst/>
          </a:prstGeom>
          <a:noFill/>
          <a:ln w="9525">
            <a:solidFill>
              <a:schemeClr val="tx1"/>
            </a:solidFill>
            <a:miter lim="800000"/>
            <a:headEnd/>
            <a:tailEnd/>
          </a:ln>
          <a:effectLst/>
        </p:spPr>
      </p:pic>
      <p:graphicFrame>
        <p:nvGraphicFramePr>
          <p:cNvPr id="59396" name="Object 4">
            <a:hlinkClick r:id="" action="ppaction://ole?verb=1"/>
          </p:cNvPr>
          <p:cNvGraphicFramePr>
            <a:graphicFrameLocks noChangeAspect="1"/>
          </p:cNvGraphicFramePr>
          <p:nvPr/>
        </p:nvGraphicFramePr>
        <p:xfrm>
          <a:off x="3635375" y="2653772"/>
          <a:ext cx="5435600" cy="2964657"/>
        </p:xfrm>
        <a:graphic>
          <a:graphicData uri="http://schemas.openxmlformats.org/presentationml/2006/ole">
            <mc:AlternateContent xmlns:mc="http://schemas.openxmlformats.org/markup-compatibility/2006">
              <mc:Choice xmlns:v="urn:schemas-microsoft-com:vml" Requires="v">
                <p:oleObj spid="_x0000_s13367" r:id="rId4" imgW="4571972" imgH="3429047" progId="PowerPoint.Show.8">
                  <p:embed/>
                </p:oleObj>
              </mc:Choice>
              <mc:Fallback>
                <p:oleObj r:id="rId4" imgW="4571972" imgH="3429047" progId="PowerPoint.Show.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l="9062" t="22685" r="9062" b="5879"/>
                      <a:stretch>
                        <a:fillRect/>
                      </a:stretch>
                    </p:blipFill>
                    <p:spPr bwMode="auto">
                      <a:xfrm>
                        <a:off x="3635375" y="2653772"/>
                        <a:ext cx="5435600" cy="2964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7" name="Text Box 5"/>
          <p:cNvSpPr txBox="1">
            <a:spLocks noChangeArrowheads="1"/>
          </p:cNvSpPr>
          <p:nvPr/>
        </p:nvSpPr>
        <p:spPr bwMode="auto">
          <a:xfrm>
            <a:off x="6156327" y="1177396"/>
            <a:ext cx="2987675" cy="1477328"/>
          </a:xfrm>
          <a:prstGeom prst="rect">
            <a:avLst/>
          </a:prstGeom>
          <a:noFill/>
          <a:ln w="9525">
            <a:noFill/>
            <a:miter lim="800000"/>
            <a:headEnd/>
            <a:tailEnd/>
          </a:ln>
          <a:effectLst/>
        </p:spPr>
        <p:txBody>
          <a:bodyPr>
            <a:spAutoFit/>
          </a:bodyPr>
          <a:lstStyle/>
          <a:p>
            <a:r>
              <a:rPr lang="zh-CN" altLang="en-US" b="1">
                <a:solidFill>
                  <a:srgbClr val="0000FF"/>
                </a:solidFill>
              </a:rPr>
              <a:t>A set of </a:t>
            </a:r>
            <a:r>
              <a:rPr lang="zh-CN" altLang="en-US" b="1">
                <a:solidFill>
                  <a:srgbClr val="FF0000"/>
                </a:solidFill>
              </a:rPr>
              <a:t>business services</a:t>
            </a:r>
            <a:r>
              <a:rPr lang="zh-CN" altLang="en-US" b="1">
                <a:solidFill>
                  <a:srgbClr val="0000FF"/>
                </a:solidFill>
              </a:rPr>
              <a:t> composed to capture the business design that an enterprise wants to expose to its customers and clients</a:t>
            </a:r>
            <a:r>
              <a:rPr lang="en-US" altLang="zh-CN" b="1">
                <a:solidFill>
                  <a:srgbClr val="0000FF"/>
                </a:solidFill>
              </a:rPr>
              <a:t>.</a:t>
            </a:r>
            <a:endParaRPr lang="zh-CN" altLang="en-US" b="1">
              <a:solidFill>
                <a:srgbClr val="0000FF"/>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ppt_x"/>
                                          </p:val>
                                        </p:tav>
                                        <p:tav tm="100000">
                                          <p:val>
                                            <p:strVal val="#ppt_x"/>
                                          </p:val>
                                        </p:tav>
                                      </p:tavLst>
                                    </p:anim>
                                    <p:anim calcmode="lin" valueType="num">
                                      <p:cBhvr additive="base">
                                        <p:cTn id="8"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ppt_x"/>
                                          </p:val>
                                        </p:tav>
                                        <p:tav tm="100000">
                                          <p:val>
                                            <p:strVal val="#ppt_x"/>
                                          </p:val>
                                        </p:tav>
                                      </p:tavLst>
                                    </p:anim>
                                    <p:anim calcmode="lin" valueType="num">
                                      <p:cBhvr additive="base">
                                        <p:cTn id="14" dur="500" fill="hold"/>
                                        <p:tgtEl>
                                          <p:spTgt spid="593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从体系结构的角度看</a:t>
            </a:r>
            <a:r>
              <a:rPr lang="en-US" altLang="zh-CN"/>
              <a:t>SOA</a:t>
            </a:r>
          </a:p>
        </p:txBody>
      </p:sp>
      <p:pic>
        <p:nvPicPr>
          <p:cNvPr id="60455" name="Picture 39"/>
          <p:cNvPicPr>
            <a:picLocks noChangeAspect="1" noChangeArrowheads="1"/>
          </p:cNvPicPr>
          <p:nvPr/>
        </p:nvPicPr>
        <p:blipFill>
          <a:blip r:embed="rId2" cstate="print"/>
          <a:srcRect/>
          <a:stretch>
            <a:fillRect/>
          </a:stretch>
        </p:blipFill>
        <p:spPr bwMode="auto">
          <a:xfrm>
            <a:off x="4356100" y="2677584"/>
            <a:ext cx="4787900" cy="2849563"/>
          </a:xfrm>
          <a:prstGeom prst="rect">
            <a:avLst/>
          </a:prstGeom>
          <a:noFill/>
          <a:ln w="9525">
            <a:noFill/>
            <a:miter lim="800000"/>
            <a:headEnd/>
            <a:tailEnd/>
          </a:ln>
          <a:effectLst/>
        </p:spPr>
      </p:pic>
      <p:sp>
        <p:nvSpPr>
          <p:cNvPr id="60456" name="Text Box 40"/>
          <p:cNvSpPr txBox="1">
            <a:spLocks noChangeArrowheads="1"/>
          </p:cNvSpPr>
          <p:nvPr/>
        </p:nvSpPr>
        <p:spPr bwMode="auto">
          <a:xfrm>
            <a:off x="4859338" y="1297783"/>
            <a:ext cx="4249737" cy="1015663"/>
          </a:xfrm>
          <a:prstGeom prst="rect">
            <a:avLst/>
          </a:prstGeom>
          <a:noFill/>
          <a:ln w="9525">
            <a:noFill/>
            <a:miter lim="800000"/>
            <a:headEnd/>
            <a:tailEnd/>
          </a:ln>
          <a:effectLst/>
        </p:spPr>
        <p:txBody>
          <a:bodyPr>
            <a:spAutoFit/>
          </a:bodyPr>
          <a:lstStyle/>
          <a:p>
            <a:r>
              <a:rPr lang="en-US" altLang="zh-CN" sz="2000" b="1">
                <a:solidFill>
                  <a:srgbClr val="0000FF"/>
                </a:solidFill>
                <a:latin typeface="Times New Roman" pitchFamily="18" charset="0"/>
                <a:ea typeface="楷体_GB2312" pitchFamily="1" charset="-122"/>
              </a:rPr>
              <a:t>An </a:t>
            </a:r>
            <a:r>
              <a:rPr lang="en-US" altLang="zh-CN" sz="2000" b="1">
                <a:solidFill>
                  <a:srgbClr val="FF0000"/>
                </a:solidFill>
                <a:latin typeface="Times New Roman" pitchFamily="18" charset="0"/>
                <a:ea typeface="楷体_GB2312" pitchFamily="1" charset="-122"/>
              </a:rPr>
              <a:t>architectural style</a:t>
            </a:r>
            <a:r>
              <a:rPr lang="en-US" altLang="zh-CN" sz="2000" b="1">
                <a:solidFill>
                  <a:srgbClr val="0000FF"/>
                </a:solidFill>
                <a:latin typeface="Times New Roman" pitchFamily="18" charset="0"/>
                <a:ea typeface="楷体_GB2312" pitchFamily="1" charset="-122"/>
              </a:rPr>
              <a:t> that requires a</a:t>
            </a:r>
          </a:p>
          <a:p>
            <a:r>
              <a:rPr lang="en-US" altLang="zh-CN" sz="2000" b="1">
                <a:solidFill>
                  <a:srgbClr val="0000FF"/>
                </a:solidFill>
                <a:latin typeface="Times New Roman" pitchFamily="18" charset="0"/>
                <a:ea typeface="楷体_GB2312" pitchFamily="1" charset="-122"/>
              </a:rPr>
              <a:t>service provider, requester and a </a:t>
            </a:r>
          </a:p>
          <a:p>
            <a:r>
              <a:rPr lang="en-US" altLang="zh-CN" sz="2000" b="1">
                <a:solidFill>
                  <a:srgbClr val="0000FF"/>
                </a:solidFill>
                <a:latin typeface="Times New Roman" pitchFamily="18" charset="0"/>
                <a:ea typeface="楷体_GB2312" pitchFamily="1" charset="-122"/>
              </a:rPr>
              <a:t>service description.</a:t>
            </a:r>
          </a:p>
        </p:txBody>
      </p:sp>
      <p:pic>
        <p:nvPicPr>
          <p:cNvPr id="60457" name="Picture 41"/>
          <p:cNvPicPr>
            <a:picLocks noChangeAspect="1" noChangeArrowheads="1"/>
          </p:cNvPicPr>
          <p:nvPr/>
        </p:nvPicPr>
        <p:blipFill>
          <a:blip r:embed="rId3" cstate="print"/>
          <a:srcRect/>
          <a:stretch>
            <a:fillRect/>
          </a:stretch>
        </p:blipFill>
        <p:spPr bwMode="auto">
          <a:xfrm>
            <a:off x="468316" y="1416846"/>
            <a:ext cx="3671887" cy="2061104"/>
          </a:xfrm>
          <a:prstGeom prst="rect">
            <a:avLst/>
          </a:prstGeom>
          <a:noFill/>
          <a:ln w="9525">
            <a:noFill/>
            <a:miter lim="800000"/>
            <a:headEnd/>
            <a:tailEnd/>
          </a:ln>
          <a:effectLst/>
        </p:spPr>
      </p:pic>
      <p:sp>
        <p:nvSpPr>
          <p:cNvPr id="2" name="灯片编号占位符 1"/>
          <p:cNvSpPr>
            <a:spLocks noGrp="1"/>
          </p:cNvSpPr>
          <p:nvPr>
            <p:ph type="sldNum" sz="quarter" idx="12"/>
          </p:nvPr>
        </p:nvSpPr>
        <p:spPr/>
        <p:txBody>
          <a:bodyPr/>
          <a:lstStyle/>
          <a:p>
            <a:fld id="{0C913308-F349-4B6D-A68A-DD1791B4A57B}" type="slidenum">
              <a:rPr lang="zh-CN" altLang="en-US" smtClean="0"/>
              <a:pPr/>
              <a:t>65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55"/>
                                        </p:tgtEl>
                                        <p:attrNameLst>
                                          <p:attrName>style.visibility</p:attrName>
                                        </p:attrNameLst>
                                      </p:cBhvr>
                                      <p:to>
                                        <p:strVal val="visible"/>
                                      </p:to>
                                    </p:set>
                                    <p:anim calcmode="lin" valueType="num">
                                      <p:cBhvr additive="base">
                                        <p:cTn id="7" dur="500" fill="hold"/>
                                        <p:tgtEl>
                                          <p:spTgt spid="60455"/>
                                        </p:tgtEl>
                                        <p:attrNameLst>
                                          <p:attrName>ppt_x</p:attrName>
                                        </p:attrNameLst>
                                      </p:cBhvr>
                                      <p:tavLst>
                                        <p:tav tm="0">
                                          <p:val>
                                            <p:strVal val="#ppt_x"/>
                                          </p:val>
                                        </p:tav>
                                        <p:tav tm="100000">
                                          <p:val>
                                            <p:strVal val="#ppt_x"/>
                                          </p:val>
                                        </p:tav>
                                      </p:tavLst>
                                    </p:anim>
                                    <p:anim calcmode="lin" valueType="num">
                                      <p:cBhvr additive="base">
                                        <p:cTn id="8" dur="500" fill="hold"/>
                                        <p:tgtEl>
                                          <p:spTgt spid="604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56"/>
                                        </p:tgtEl>
                                        <p:attrNameLst>
                                          <p:attrName>style.visibility</p:attrName>
                                        </p:attrNameLst>
                                      </p:cBhvr>
                                      <p:to>
                                        <p:strVal val="visible"/>
                                      </p:to>
                                    </p:set>
                                    <p:anim calcmode="lin" valueType="num">
                                      <p:cBhvr additive="base">
                                        <p:cTn id="13" dur="500" fill="hold"/>
                                        <p:tgtEl>
                                          <p:spTgt spid="60456"/>
                                        </p:tgtEl>
                                        <p:attrNameLst>
                                          <p:attrName>ppt_x</p:attrName>
                                        </p:attrNameLst>
                                      </p:cBhvr>
                                      <p:tavLst>
                                        <p:tav tm="0">
                                          <p:val>
                                            <p:strVal val="#ppt_x"/>
                                          </p:val>
                                        </p:tav>
                                        <p:tav tm="100000">
                                          <p:val>
                                            <p:strVal val="#ppt_x"/>
                                          </p:val>
                                        </p:tav>
                                      </p:tavLst>
                                    </p:anim>
                                    <p:anim calcmode="lin" valueType="num">
                                      <p:cBhvr additive="base">
                                        <p:cTn id="14" dur="500" fill="hold"/>
                                        <p:tgtEl>
                                          <p:spTgt spid="60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从编程模式的角度看</a:t>
            </a:r>
            <a:r>
              <a:rPr lang="en-US" altLang="zh-CN"/>
              <a:t>SOA</a:t>
            </a:r>
          </a:p>
        </p:txBody>
      </p:sp>
      <p:pic>
        <p:nvPicPr>
          <p:cNvPr id="61443" name="Picture 3" descr="fig2"/>
          <p:cNvPicPr>
            <a:picLocks noChangeAspect="1" noChangeArrowheads="1"/>
          </p:cNvPicPr>
          <p:nvPr/>
        </p:nvPicPr>
        <p:blipFill>
          <a:blip r:embed="rId2" cstate="print"/>
          <a:srcRect l="2676" t="1601" r="2676" b="5870"/>
          <a:stretch>
            <a:fillRect/>
          </a:stretch>
        </p:blipFill>
        <p:spPr bwMode="auto">
          <a:xfrm>
            <a:off x="4356100" y="3003022"/>
            <a:ext cx="4610100" cy="2711979"/>
          </a:xfrm>
          <a:prstGeom prst="rect">
            <a:avLst/>
          </a:prstGeom>
          <a:noFill/>
          <a:ln w="9525">
            <a:noFill/>
            <a:miter lim="800000"/>
            <a:headEnd/>
            <a:tailEnd/>
          </a:ln>
        </p:spPr>
      </p:pic>
      <p:sp>
        <p:nvSpPr>
          <p:cNvPr id="61446" name="Text Box 6"/>
          <p:cNvSpPr txBox="1">
            <a:spLocks noChangeArrowheads="1"/>
          </p:cNvSpPr>
          <p:nvPr/>
        </p:nvSpPr>
        <p:spPr bwMode="auto">
          <a:xfrm>
            <a:off x="5508625" y="1236929"/>
            <a:ext cx="3455988" cy="1200329"/>
          </a:xfrm>
          <a:prstGeom prst="rect">
            <a:avLst/>
          </a:prstGeom>
          <a:noFill/>
          <a:ln w="9525">
            <a:noFill/>
            <a:miter lim="800000"/>
            <a:headEnd/>
            <a:tailEnd/>
          </a:ln>
          <a:effectLst/>
        </p:spPr>
        <p:txBody>
          <a:bodyPr>
            <a:spAutoFit/>
          </a:bodyPr>
          <a:lstStyle/>
          <a:p>
            <a:r>
              <a:rPr lang="zh-CN" altLang="en-US" b="1">
                <a:solidFill>
                  <a:srgbClr val="0000FF"/>
                </a:solidFill>
                <a:latin typeface="Times New Roman" pitchFamily="18" charset="0"/>
                <a:ea typeface="楷体_GB2312" pitchFamily="1" charset="-122"/>
              </a:rPr>
              <a:t>A </a:t>
            </a:r>
            <a:r>
              <a:rPr lang="zh-CN" altLang="en-US" b="1">
                <a:solidFill>
                  <a:srgbClr val="FF0000"/>
                </a:solidFill>
                <a:latin typeface="Times New Roman" pitchFamily="18" charset="0"/>
                <a:ea typeface="楷体_GB2312" pitchFamily="1" charset="-122"/>
              </a:rPr>
              <a:t>programming model </a:t>
            </a:r>
            <a:r>
              <a:rPr lang="zh-CN" altLang="en-US" b="1">
                <a:solidFill>
                  <a:srgbClr val="0000FF"/>
                </a:solidFill>
                <a:latin typeface="Times New Roman" pitchFamily="18" charset="0"/>
                <a:ea typeface="楷体_GB2312" pitchFamily="1" charset="-122"/>
              </a:rPr>
              <a:t>complete</a:t>
            </a:r>
          </a:p>
          <a:p>
            <a:r>
              <a:rPr lang="zh-CN" altLang="en-US" b="1">
                <a:solidFill>
                  <a:srgbClr val="0000FF"/>
                </a:solidFill>
                <a:latin typeface="Times New Roman" pitchFamily="18" charset="0"/>
                <a:ea typeface="楷体_GB2312" pitchFamily="1" charset="-122"/>
              </a:rPr>
              <a:t>with standards, tools, methods and technologies such as Web services</a:t>
            </a:r>
            <a:r>
              <a:rPr lang="en-US" altLang="zh-CN" b="1">
                <a:solidFill>
                  <a:srgbClr val="0000FF"/>
                </a:solidFill>
                <a:latin typeface="Times New Roman" pitchFamily="18" charset="0"/>
                <a:ea typeface="楷体_GB2312" pitchFamily="1" charset="-122"/>
              </a:rPr>
              <a:t>.</a:t>
            </a:r>
            <a:endParaRPr lang="zh-CN" altLang="en-US" b="1">
              <a:solidFill>
                <a:srgbClr val="0000FF"/>
              </a:solidFill>
              <a:latin typeface="Times New Roman" pitchFamily="18" charset="0"/>
              <a:ea typeface="楷体_GB2312" pitchFamily="1" charset="-122"/>
            </a:endParaRPr>
          </a:p>
        </p:txBody>
      </p:sp>
      <p:grpSp>
        <p:nvGrpSpPr>
          <p:cNvPr id="2" name="Group 8"/>
          <p:cNvGrpSpPr>
            <a:grpSpLocks/>
          </p:cNvGrpSpPr>
          <p:nvPr/>
        </p:nvGrpSpPr>
        <p:grpSpPr bwMode="auto">
          <a:xfrm>
            <a:off x="250825" y="1177397"/>
            <a:ext cx="5329238" cy="2095395"/>
            <a:chOff x="0" y="0"/>
            <a:chExt cx="5232" cy="2516"/>
          </a:xfrm>
        </p:grpSpPr>
        <p:sp>
          <p:nvSpPr>
            <p:cNvPr id="61449" name="Rectangle 9"/>
            <p:cNvSpPr>
              <a:spLocks noChangeArrowheads="1"/>
            </p:cNvSpPr>
            <p:nvPr/>
          </p:nvSpPr>
          <p:spPr bwMode="auto">
            <a:xfrm>
              <a:off x="3168" y="2140"/>
              <a:ext cx="96" cy="24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0" name="Rectangle 10"/>
            <p:cNvSpPr>
              <a:spLocks noChangeArrowheads="1"/>
            </p:cNvSpPr>
            <p:nvPr/>
          </p:nvSpPr>
          <p:spPr bwMode="auto">
            <a:xfrm>
              <a:off x="3216" y="1804"/>
              <a:ext cx="96" cy="24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1" name="Rectangle 11"/>
            <p:cNvSpPr>
              <a:spLocks noChangeArrowheads="1"/>
            </p:cNvSpPr>
            <p:nvPr/>
          </p:nvSpPr>
          <p:spPr bwMode="auto">
            <a:xfrm>
              <a:off x="336" y="813"/>
              <a:ext cx="528" cy="336"/>
            </a:xfrm>
            <a:prstGeom prst="rect">
              <a:avLst/>
            </a:prstGeom>
            <a:gradFill rotWithShape="0">
              <a:gsLst>
                <a:gs pos="0">
                  <a:srgbClr val="33CC33"/>
                </a:gs>
                <a:gs pos="100000">
                  <a:srgbClr val="33CC33">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33"/>
              </a:extrusionClr>
            </a:sp3d>
          </p:spPr>
          <p:txBody>
            <a:bodyPr wrap="none" anchor="ctr">
              <a:flatTx/>
            </a:bodyPr>
            <a:lstStyle/>
            <a:p>
              <a:endParaRPr lang="zh-CN" altLang="en-US"/>
            </a:p>
          </p:txBody>
        </p:sp>
        <p:sp>
          <p:nvSpPr>
            <p:cNvPr id="61452" name="Rectangle 12"/>
            <p:cNvSpPr>
              <a:spLocks noChangeArrowheads="1"/>
            </p:cNvSpPr>
            <p:nvPr/>
          </p:nvSpPr>
          <p:spPr bwMode="auto">
            <a:xfrm>
              <a:off x="912" y="813"/>
              <a:ext cx="96" cy="336"/>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3" name="Rectangle 13"/>
            <p:cNvSpPr>
              <a:spLocks noChangeArrowheads="1"/>
            </p:cNvSpPr>
            <p:nvPr/>
          </p:nvSpPr>
          <p:spPr bwMode="auto">
            <a:xfrm>
              <a:off x="2496" y="177"/>
              <a:ext cx="96" cy="336"/>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4" name="Rectangle 14"/>
            <p:cNvSpPr>
              <a:spLocks noChangeArrowheads="1"/>
            </p:cNvSpPr>
            <p:nvPr/>
          </p:nvSpPr>
          <p:spPr bwMode="auto">
            <a:xfrm>
              <a:off x="2640" y="177"/>
              <a:ext cx="528" cy="336"/>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55" name="Rectangle 15"/>
            <p:cNvSpPr>
              <a:spLocks noChangeArrowheads="1"/>
            </p:cNvSpPr>
            <p:nvPr/>
          </p:nvSpPr>
          <p:spPr bwMode="auto">
            <a:xfrm>
              <a:off x="2496" y="816"/>
              <a:ext cx="96" cy="336"/>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6" name="Rectangle 16"/>
            <p:cNvSpPr>
              <a:spLocks noChangeArrowheads="1"/>
            </p:cNvSpPr>
            <p:nvPr/>
          </p:nvSpPr>
          <p:spPr bwMode="auto">
            <a:xfrm>
              <a:off x="2640" y="816"/>
              <a:ext cx="192" cy="336"/>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57" name="Rectangle 17"/>
            <p:cNvSpPr>
              <a:spLocks noChangeArrowheads="1"/>
            </p:cNvSpPr>
            <p:nvPr/>
          </p:nvSpPr>
          <p:spPr bwMode="auto">
            <a:xfrm>
              <a:off x="3120" y="816"/>
              <a:ext cx="528" cy="336"/>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58" name="Rectangle 18"/>
            <p:cNvSpPr>
              <a:spLocks noChangeArrowheads="1"/>
            </p:cNvSpPr>
            <p:nvPr/>
          </p:nvSpPr>
          <p:spPr bwMode="auto">
            <a:xfrm>
              <a:off x="2496" y="1705"/>
              <a:ext cx="96" cy="336"/>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59" name="Rectangle 19"/>
            <p:cNvSpPr>
              <a:spLocks noChangeArrowheads="1"/>
            </p:cNvSpPr>
            <p:nvPr/>
          </p:nvSpPr>
          <p:spPr bwMode="auto">
            <a:xfrm>
              <a:off x="2640" y="1705"/>
              <a:ext cx="192" cy="336"/>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60" name="Rectangle 20"/>
            <p:cNvSpPr>
              <a:spLocks noChangeArrowheads="1"/>
            </p:cNvSpPr>
            <p:nvPr/>
          </p:nvSpPr>
          <p:spPr bwMode="auto">
            <a:xfrm>
              <a:off x="3264" y="1465"/>
              <a:ext cx="96" cy="240"/>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61" name="Rectangle 21"/>
            <p:cNvSpPr>
              <a:spLocks noChangeArrowheads="1"/>
            </p:cNvSpPr>
            <p:nvPr/>
          </p:nvSpPr>
          <p:spPr bwMode="auto">
            <a:xfrm>
              <a:off x="3408" y="1465"/>
              <a:ext cx="528" cy="24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62" name="Rectangle 22"/>
            <p:cNvSpPr>
              <a:spLocks noChangeArrowheads="1"/>
            </p:cNvSpPr>
            <p:nvPr/>
          </p:nvSpPr>
          <p:spPr bwMode="auto">
            <a:xfrm>
              <a:off x="3360" y="1804"/>
              <a:ext cx="576" cy="237"/>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63" name="Rectangle 23"/>
            <p:cNvSpPr>
              <a:spLocks noChangeArrowheads="1"/>
            </p:cNvSpPr>
            <p:nvPr/>
          </p:nvSpPr>
          <p:spPr bwMode="auto">
            <a:xfrm>
              <a:off x="3312" y="2137"/>
              <a:ext cx="624" cy="240"/>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64" name="Text Box 24"/>
            <p:cNvSpPr txBox="1">
              <a:spLocks noChangeArrowheads="1"/>
            </p:cNvSpPr>
            <p:nvPr/>
          </p:nvSpPr>
          <p:spPr bwMode="auto">
            <a:xfrm>
              <a:off x="0" y="343"/>
              <a:ext cx="1521" cy="333"/>
            </a:xfrm>
            <a:prstGeom prst="rect">
              <a:avLst/>
            </a:prstGeom>
            <a:noFill/>
            <a:ln w="9525">
              <a:noFill/>
              <a:miter lim="800000"/>
              <a:headEnd/>
              <a:tailEnd/>
            </a:ln>
            <a:effectLst/>
          </p:spPr>
          <p:txBody>
            <a:bodyPr>
              <a:spAutoFit/>
            </a:bodyPr>
            <a:lstStyle/>
            <a:p>
              <a:r>
                <a:rPr lang="en-US" altLang="zh-CN" sz="1200" b="1">
                  <a:effectLst>
                    <a:outerShdw blurRad="38100" dist="38100" dir="2700000" algn="tl">
                      <a:srgbClr val="C0C0C0"/>
                    </a:outerShdw>
                  </a:effectLst>
                  <a:cs typeface="Times New Roman" pitchFamily="18" charset="0"/>
                </a:rPr>
                <a:t>Service Consumer</a:t>
              </a:r>
            </a:p>
          </p:txBody>
        </p:sp>
        <p:sp>
          <p:nvSpPr>
            <p:cNvPr id="61465" name="Text Box 25"/>
            <p:cNvSpPr txBox="1">
              <a:spLocks noChangeArrowheads="1"/>
            </p:cNvSpPr>
            <p:nvPr/>
          </p:nvSpPr>
          <p:spPr bwMode="auto">
            <a:xfrm>
              <a:off x="337" y="1404"/>
              <a:ext cx="740" cy="240"/>
            </a:xfrm>
            <a:prstGeom prst="rect">
              <a:avLst/>
            </a:prstGeom>
            <a:noFill/>
            <a:ln w="9525">
              <a:noFill/>
              <a:miter lim="800000"/>
              <a:headEnd/>
              <a:tailEnd/>
            </a:ln>
            <a:effectLst/>
          </p:spPr>
          <p:txBody>
            <a:bodyPr wrap="none">
              <a:spAutoFit/>
            </a:bodyPr>
            <a:lstStyle/>
            <a:p>
              <a:r>
                <a:rPr lang="en-US" altLang="zh-CN" sz="700" b="1">
                  <a:effectLst>
                    <a:outerShdw blurRad="38100" dist="38100" dir="2700000" algn="tl">
                      <a:srgbClr val="C0C0C0"/>
                    </a:outerShdw>
                  </a:effectLst>
                  <a:cs typeface="Times New Roman" pitchFamily="18" charset="0"/>
                </a:rPr>
                <a:t>Interface Proxy</a:t>
              </a:r>
            </a:p>
          </p:txBody>
        </p:sp>
        <p:sp>
          <p:nvSpPr>
            <p:cNvPr id="61466" name="Rectangle 26"/>
            <p:cNvSpPr>
              <a:spLocks noChangeArrowheads="1"/>
            </p:cNvSpPr>
            <p:nvPr/>
          </p:nvSpPr>
          <p:spPr bwMode="auto">
            <a:xfrm>
              <a:off x="2352" y="0"/>
              <a:ext cx="1056" cy="576"/>
            </a:xfrm>
            <a:prstGeom prst="rect">
              <a:avLst/>
            </a:prstGeom>
            <a:noFill/>
            <a:ln w="9525">
              <a:solidFill>
                <a:schemeClr val="tx1"/>
              </a:solidFill>
              <a:prstDash val="dash"/>
              <a:miter lim="800000"/>
              <a:headEnd/>
              <a:tailEnd/>
            </a:ln>
            <a:effectLst/>
          </p:spPr>
          <p:txBody>
            <a:bodyPr wrap="none" anchor="ctr"/>
            <a:lstStyle/>
            <a:p>
              <a:endParaRPr lang="zh-CN" altLang="en-US"/>
            </a:p>
          </p:txBody>
        </p:sp>
        <p:sp>
          <p:nvSpPr>
            <p:cNvPr id="61467" name="Rectangle 27"/>
            <p:cNvSpPr>
              <a:spLocks noChangeArrowheads="1"/>
            </p:cNvSpPr>
            <p:nvPr/>
          </p:nvSpPr>
          <p:spPr bwMode="auto">
            <a:xfrm>
              <a:off x="2352" y="648"/>
              <a:ext cx="1536" cy="576"/>
            </a:xfrm>
            <a:prstGeom prst="rect">
              <a:avLst/>
            </a:prstGeom>
            <a:noFill/>
            <a:ln w="9525">
              <a:solidFill>
                <a:schemeClr val="tx1"/>
              </a:solidFill>
              <a:prstDash val="dash"/>
              <a:miter lim="800000"/>
              <a:headEnd/>
              <a:tailEnd/>
            </a:ln>
            <a:effectLst/>
          </p:spPr>
          <p:txBody>
            <a:bodyPr wrap="none" anchor="ctr"/>
            <a:lstStyle/>
            <a:p>
              <a:endParaRPr lang="zh-CN" altLang="en-US"/>
            </a:p>
          </p:txBody>
        </p:sp>
        <p:sp>
          <p:nvSpPr>
            <p:cNvPr id="61468" name="Rectangle 28"/>
            <p:cNvSpPr>
              <a:spLocks noChangeArrowheads="1"/>
            </p:cNvSpPr>
            <p:nvPr/>
          </p:nvSpPr>
          <p:spPr bwMode="auto">
            <a:xfrm>
              <a:off x="2352" y="1296"/>
              <a:ext cx="1824" cy="1152"/>
            </a:xfrm>
            <a:prstGeom prst="rect">
              <a:avLst/>
            </a:prstGeom>
            <a:noFill/>
            <a:ln w="9525">
              <a:solidFill>
                <a:schemeClr val="tx1"/>
              </a:solidFill>
              <a:prstDash val="dash"/>
              <a:miter lim="800000"/>
              <a:headEnd/>
              <a:tailEnd/>
            </a:ln>
            <a:effectLst/>
          </p:spPr>
          <p:txBody>
            <a:bodyPr wrap="none" anchor="ctr"/>
            <a:lstStyle/>
            <a:p>
              <a:endParaRPr lang="zh-CN" altLang="en-US"/>
            </a:p>
          </p:txBody>
        </p:sp>
        <p:sp>
          <p:nvSpPr>
            <p:cNvPr id="61469" name="Line 29"/>
            <p:cNvSpPr>
              <a:spLocks noChangeShapeType="1"/>
            </p:cNvSpPr>
            <p:nvPr/>
          </p:nvSpPr>
          <p:spPr bwMode="auto">
            <a:xfrm flipV="1">
              <a:off x="1152" y="301"/>
              <a:ext cx="1168" cy="560"/>
            </a:xfrm>
            <a:prstGeom prst="line">
              <a:avLst/>
            </a:prstGeom>
            <a:noFill/>
            <a:ln w="28575">
              <a:solidFill>
                <a:srgbClr val="0000FF"/>
              </a:solidFill>
              <a:round/>
              <a:headEnd/>
              <a:tailEnd type="triangle" w="med" len="med"/>
            </a:ln>
            <a:effectLst/>
          </p:spPr>
          <p:txBody>
            <a:bodyPr/>
            <a:lstStyle/>
            <a:p>
              <a:endParaRPr lang="zh-CN" altLang="en-US"/>
            </a:p>
          </p:txBody>
        </p:sp>
        <p:sp>
          <p:nvSpPr>
            <p:cNvPr id="61470" name="Line 30"/>
            <p:cNvSpPr>
              <a:spLocks noChangeShapeType="1"/>
            </p:cNvSpPr>
            <p:nvPr/>
          </p:nvSpPr>
          <p:spPr bwMode="auto">
            <a:xfrm>
              <a:off x="1152" y="935"/>
              <a:ext cx="1152" cy="3"/>
            </a:xfrm>
            <a:prstGeom prst="line">
              <a:avLst/>
            </a:prstGeom>
            <a:noFill/>
            <a:ln w="28575">
              <a:solidFill>
                <a:srgbClr val="0000FF"/>
              </a:solidFill>
              <a:round/>
              <a:headEnd/>
              <a:tailEnd type="triangle" w="med" len="med"/>
            </a:ln>
            <a:effectLst/>
          </p:spPr>
          <p:txBody>
            <a:bodyPr/>
            <a:lstStyle/>
            <a:p>
              <a:endParaRPr lang="zh-CN" altLang="en-US"/>
            </a:p>
          </p:txBody>
        </p:sp>
        <p:sp>
          <p:nvSpPr>
            <p:cNvPr id="61471" name="Line 31"/>
            <p:cNvSpPr>
              <a:spLocks noChangeShapeType="1"/>
            </p:cNvSpPr>
            <p:nvPr/>
          </p:nvSpPr>
          <p:spPr bwMode="auto">
            <a:xfrm>
              <a:off x="1147" y="1000"/>
              <a:ext cx="1157" cy="872"/>
            </a:xfrm>
            <a:prstGeom prst="line">
              <a:avLst/>
            </a:prstGeom>
            <a:noFill/>
            <a:ln w="28575">
              <a:solidFill>
                <a:srgbClr val="0000FF"/>
              </a:solidFill>
              <a:round/>
              <a:headEnd/>
              <a:tailEnd type="triangle" w="med" len="med"/>
            </a:ln>
            <a:effectLst/>
          </p:spPr>
          <p:txBody>
            <a:bodyPr/>
            <a:lstStyle/>
            <a:p>
              <a:endParaRPr lang="zh-CN" altLang="en-US"/>
            </a:p>
          </p:txBody>
        </p:sp>
        <p:sp>
          <p:nvSpPr>
            <p:cNvPr id="61472" name="Line 32"/>
            <p:cNvSpPr>
              <a:spLocks noChangeShapeType="1"/>
            </p:cNvSpPr>
            <p:nvPr/>
          </p:nvSpPr>
          <p:spPr bwMode="auto">
            <a:xfrm>
              <a:off x="2956" y="936"/>
              <a:ext cx="144" cy="0"/>
            </a:xfrm>
            <a:prstGeom prst="line">
              <a:avLst/>
            </a:prstGeom>
            <a:noFill/>
            <a:ln w="9525">
              <a:solidFill>
                <a:schemeClr val="tx1"/>
              </a:solidFill>
              <a:round/>
              <a:headEnd/>
              <a:tailEnd type="triangle" w="med" len="med"/>
            </a:ln>
            <a:effectLst/>
          </p:spPr>
          <p:txBody>
            <a:bodyPr/>
            <a:lstStyle/>
            <a:p>
              <a:endParaRPr lang="zh-CN" altLang="en-US"/>
            </a:p>
          </p:txBody>
        </p:sp>
        <p:sp>
          <p:nvSpPr>
            <p:cNvPr id="61473" name="Line 33"/>
            <p:cNvSpPr>
              <a:spLocks noChangeShapeType="1"/>
            </p:cNvSpPr>
            <p:nvPr/>
          </p:nvSpPr>
          <p:spPr bwMode="auto">
            <a:xfrm flipV="1">
              <a:off x="2976" y="1572"/>
              <a:ext cx="267" cy="138"/>
            </a:xfrm>
            <a:prstGeom prst="line">
              <a:avLst/>
            </a:prstGeom>
            <a:noFill/>
            <a:ln w="9525">
              <a:solidFill>
                <a:schemeClr val="tx1"/>
              </a:solidFill>
              <a:round/>
              <a:headEnd/>
              <a:tailEnd type="triangle" w="med" len="med"/>
            </a:ln>
            <a:effectLst/>
          </p:spPr>
          <p:txBody>
            <a:bodyPr/>
            <a:lstStyle/>
            <a:p>
              <a:endParaRPr lang="zh-CN" altLang="en-US"/>
            </a:p>
          </p:txBody>
        </p:sp>
        <p:sp>
          <p:nvSpPr>
            <p:cNvPr id="61474" name="Line 34"/>
            <p:cNvSpPr>
              <a:spLocks noChangeShapeType="1"/>
            </p:cNvSpPr>
            <p:nvPr/>
          </p:nvSpPr>
          <p:spPr bwMode="auto">
            <a:xfrm>
              <a:off x="2976" y="1801"/>
              <a:ext cx="203" cy="101"/>
            </a:xfrm>
            <a:prstGeom prst="line">
              <a:avLst/>
            </a:prstGeom>
            <a:noFill/>
            <a:ln w="9525">
              <a:solidFill>
                <a:schemeClr val="tx1"/>
              </a:solidFill>
              <a:round/>
              <a:headEnd/>
              <a:tailEnd type="triangle" w="med" len="med"/>
            </a:ln>
            <a:effectLst/>
          </p:spPr>
          <p:txBody>
            <a:bodyPr/>
            <a:lstStyle/>
            <a:p>
              <a:endParaRPr lang="zh-CN" altLang="en-US"/>
            </a:p>
          </p:txBody>
        </p:sp>
        <p:sp>
          <p:nvSpPr>
            <p:cNvPr id="61475" name="Line 35"/>
            <p:cNvSpPr>
              <a:spLocks noChangeShapeType="1"/>
            </p:cNvSpPr>
            <p:nvPr/>
          </p:nvSpPr>
          <p:spPr bwMode="auto">
            <a:xfrm>
              <a:off x="2981" y="1902"/>
              <a:ext cx="155" cy="230"/>
            </a:xfrm>
            <a:prstGeom prst="line">
              <a:avLst/>
            </a:prstGeom>
            <a:noFill/>
            <a:ln w="9525">
              <a:solidFill>
                <a:schemeClr val="tx1"/>
              </a:solidFill>
              <a:round/>
              <a:headEnd/>
              <a:tailEnd type="triangle" w="med" len="med"/>
            </a:ln>
            <a:effectLst/>
          </p:spPr>
          <p:txBody>
            <a:bodyPr/>
            <a:lstStyle/>
            <a:p>
              <a:endParaRPr lang="zh-CN" altLang="en-US"/>
            </a:p>
          </p:txBody>
        </p:sp>
        <p:sp>
          <p:nvSpPr>
            <p:cNvPr id="61476" name="Line 36"/>
            <p:cNvSpPr>
              <a:spLocks noChangeShapeType="1"/>
            </p:cNvSpPr>
            <p:nvPr/>
          </p:nvSpPr>
          <p:spPr bwMode="auto">
            <a:xfrm flipV="1">
              <a:off x="960" y="1174"/>
              <a:ext cx="0" cy="192"/>
            </a:xfrm>
            <a:prstGeom prst="line">
              <a:avLst/>
            </a:prstGeom>
            <a:noFill/>
            <a:ln w="9525">
              <a:solidFill>
                <a:schemeClr val="tx1"/>
              </a:solidFill>
              <a:round/>
              <a:headEnd/>
              <a:tailEnd type="triangle" w="med" len="med"/>
            </a:ln>
            <a:effectLst/>
          </p:spPr>
          <p:txBody>
            <a:bodyPr/>
            <a:lstStyle/>
            <a:p>
              <a:endParaRPr lang="zh-CN" altLang="en-US"/>
            </a:p>
          </p:txBody>
        </p:sp>
        <p:sp>
          <p:nvSpPr>
            <p:cNvPr id="61477" name="Rectangle 37"/>
            <p:cNvSpPr>
              <a:spLocks noChangeArrowheads="1"/>
            </p:cNvSpPr>
            <p:nvPr/>
          </p:nvSpPr>
          <p:spPr bwMode="auto">
            <a:xfrm>
              <a:off x="73" y="2148"/>
              <a:ext cx="85" cy="298"/>
            </a:xfrm>
            <a:prstGeom prst="rect">
              <a:avLst/>
            </a:prstGeom>
            <a:gradFill rotWithShape="0">
              <a:gsLst>
                <a:gs pos="0">
                  <a:srgbClr val="FF0000"/>
                </a:gs>
                <a:gs pos="100000">
                  <a:srgbClr val="FF00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endParaRPr lang="zh-CN" altLang="en-US"/>
            </a:p>
          </p:txBody>
        </p:sp>
        <p:sp>
          <p:nvSpPr>
            <p:cNvPr id="61478" name="Text Box 38"/>
            <p:cNvSpPr txBox="1">
              <a:spLocks noChangeArrowheads="1"/>
            </p:cNvSpPr>
            <p:nvPr/>
          </p:nvSpPr>
          <p:spPr bwMode="auto">
            <a:xfrm>
              <a:off x="305" y="2146"/>
              <a:ext cx="510" cy="370"/>
            </a:xfrm>
            <a:prstGeom prst="rect">
              <a:avLst/>
            </a:prstGeom>
            <a:noFill/>
            <a:ln w="9525">
              <a:noFill/>
              <a:miter lim="800000"/>
              <a:headEnd/>
              <a:tailEnd/>
            </a:ln>
            <a:effectLst/>
          </p:spPr>
          <p:txBody>
            <a:bodyPr wrap="none">
              <a:spAutoFit/>
            </a:bodyPr>
            <a:lstStyle/>
            <a:p>
              <a:r>
                <a:rPr lang="en-US" altLang="zh-CN" sz="700" b="1">
                  <a:effectLst>
                    <a:outerShdw blurRad="38100" dist="38100" dir="2700000" algn="tl">
                      <a:srgbClr val="C0C0C0"/>
                    </a:outerShdw>
                  </a:effectLst>
                  <a:cs typeface="Times New Roman" pitchFamily="18" charset="0"/>
                </a:rPr>
                <a:t>Service</a:t>
              </a:r>
            </a:p>
            <a:p>
              <a:r>
                <a:rPr lang="en-US" altLang="zh-CN" sz="700" b="1">
                  <a:effectLst>
                    <a:outerShdw blurRad="38100" dist="38100" dir="2700000" algn="tl">
                      <a:srgbClr val="C0C0C0"/>
                    </a:outerShdw>
                  </a:effectLst>
                  <a:cs typeface="Times New Roman" pitchFamily="18" charset="0"/>
                </a:rPr>
                <a:t>Interface</a:t>
              </a:r>
            </a:p>
          </p:txBody>
        </p:sp>
        <p:sp>
          <p:nvSpPr>
            <p:cNvPr id="61479" name="Rectangle 39"/>
            <p:cNvSpPr>
              <a:spLocks noChangeArrowheads="1"/>
            </p:cNvSpPr>
            <p:nvPr/>
          </p:nvSpPr>
          <p:spPr bwMode="auto">
            <a:xfrm>
              <a:off x="965" y="2147"/>
              <a:ext cx="97" cy="299"/>
            </a:xfrm>
            <a:prstGeom prst="rect">
              <a:avLst/>
            </a:prstGeom>
            <a:gradFill rotWithShape="0">
              <a:gsLst>
                <a:gs pos="0">
                  <a:srgbClr val="FFFF00"/>
                </a:gs>
                <a:gs pos="100000">
                  <a:srgbClr val="FFFF00">
                    <a:gamma/>
                    <a:shade val="46275"/>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zh-CN" altLang="en-US"/>
            </a:p>
          </p:txBody>
        </p:sp>
        <p:sp>
          <p:nvSpPr>
            <p:cNvPr id="61480" name="Text Box 40"/>
            <p:cNvSpPr txBox="1">
              <a:spLocks noChangeArrowheads="1"/>
            </p:cNvSpPr>
            <p:nvPr/>
          </p:nvSpPr>
          <p:spPr bwMode="auto">
            <a:xfrm>
              <a:off x="1213" y="2146"/>
              <a:ext cx="775" cy="370"/>
            </a:xfrm>
            <a:prstGeom prst="rect">
              <a:avLst/>
            </a:prstGeom>
            <a:noFill/>
            <a:ln w="9525">
              <a:noFill/>
              <a:miter lim="800000"/>
              <a:headEnd/>
              <a:tailEnd/>
            </a:ln>
            <a:effectLst/>
          </p:spPr>
          <p:txBody>
            <a:bodyPr wrap="none">
              <a:spAutoFit/>
            </a:bodyPr>
            <a:lstStyle/>
            <a:p>
              <a:r>
                <a:rPr lang="en-US" altLang="zh-CN" sz="700" b="1">
                  <a:effectLst>
                    <a:outerShdw blurRad="38100" dist="38100" dir="2700000" algn="tl">
                      <a:srgbClr val="C0C0C0"/>
                    </a:outerShdw>
                  </a:effectLst>
                  <a:cs typeface="Times New Roman" pitchFamily="18" charset="0"/>
                </a:rPr>
                <a:t>Service</a:t>
              </a:r>
            </a:p>
            <a:p>
              <a:r>
                <a:rPr lang="en-US" altLang="zh-CN" sz="700" b="1">
                  <a:effectLst>
                    <a:outerShdw blurRad="38100" dist="38100" dir="2700000" algn="tl">
                      <a:srgbClr val="C0C0C0"/>
                    </a:outerShdw>
                  </a:effectLst>
                  <a:cs typeface="Times New Roman" pitchFamily="18" charset="0"/>
                </a:rPr>
                <a:t>Implementation</a:t>
              </a:r>
            </a:p>
          </p:txBody>
        </p:sp>
        <p:sp>
          <p:nvSpPr>
            <p:cNvPr id="61481" name="Text Box 41"/>
            <p:cNvSpPr txBox="1">
              <a:spLocks noChangeArrowheads="1"/>
            </p:cNvSpPr>
            <p:nvPr/>
          </p:nvSpPr>
          <p:spPr bwMode="auto">
            <a:xfrm>
              <a:off x="3447" y="249"/>
              <a:ext cx="951" cy="333"/>
            </a:xfrm>
            <a:prstGeom prst="rect">
              <a:avLst/>
            </a:prstGeom>
            <a:noFill/>
            <a:ln w="9525">
              <a:noFill/>
              <a:miter lim="800000"/>
              <a:headEnd/>
              <a:tailEnd/>
            </a:ln>
            <a:effectLst/>
          </p:spPr>
          <p:txBody>
            <a:bodyPr wrap="none">
              <a:spAutoFit/>
            </a:bodyPr>
            <a:lstStyle/>
            <a:p>
              <a:r>
                <a:rPr lang="en-US" altLang="zh-CN" sz="1200" b="1">
                  <a:effectLst>
                    <a:outerShdw blurRad="38100" dist="38100" dir="2700000" algn="tl">
                      <a:srgbClr val="C0C0C0"/>
                    </a:outerShdw>
                  </a:effectLst>
                  <a:cs typeface="Times New Roman" pitchFamily="18" charset="0"/>
                </a:rPr>
                <a:t>New Service</a:t>
              </a:r>
            </a:p>
          </p:txBody>
        </p:sp>
        <p:sp>
          <p:nvSpPr>
            <p:cNvPr id="61482" name="Text Box 42"/>
            <p:cNvSpPr txBox="1">
              <a:spLocks noChangeArrowheads="1"/>
            </p:cNvSpPr>
            <p:nvPr/>
          </p:nvSpPr>
          <p:spPr bwMode="auto">
            <a:xfrm>
              <a:off x="3928" y="801"/>
              <a:ext cx="759" cy="554"/>
            </a:xfrm>
            <a:prstGeom prst="rect">
              <a:avLst/>
            </a:prstGeom>
            <a:noFill/>
            <a:ln w="9525">
              <a:noFill/>
              <a:miter lim="800000"/>
              <a:headEnd/>
              <a:tailEnd/>
            </a:ln>
            <a:effectLst/>
          </p:spPr>
          <p:txBody>
            <a:bodyPr wrap="none">
              <a:spAutoFit/>
            </a:bodyPr>
            <a:lstStyle/>
            <a:p>
              <a:r>
                <a:rPr lang="en-US" altLang="zh-CN" sz="1200" b="1">
                  <a:effectLst>
                    <a:outerShdw blurRad="38100" dist="38100" dir="2700000" algn="tl">
                      <a:srgbClr val="C0C0C0"/>
                    </a:outerShdw>
                  </a:effectLst>
                  <a:cs typeface="Times New Roman" pitchFamily="18" charset="0"/>
                </a:rPr>
                <a:t>Wrapped</a:t>
              </a:r>
            </a:p>
            <a:p>
              <a:r>
                <a:rPr lang="en-US" altLang="zh-CN" sz="1200" b="1">
                  <a:effectLst>
                    <a:outerShdw blurRad="38100" dist="38100" dir="2700000" algn="tl">
                      <a:srgbClr val="C0C0C0"/>
                    </a:outerShdw>
                  </a:effectLst>
                  <a:cs typeface="Times New Roman" pitchFamily="18" charset="0"/>
                </a:rPr>
                <a:t>Legacy</a:t>
              </a:r>
            </a:p>
          </p:txBody>
        </p:sp>
        <p:sp>
          <p:nvSpPr>
            <p:cNvPr id="61483" name="Text Box 43"/>
            <p:cNvSpPr txBox="1">
              <a:spLocks noChangeArrowheads="1"/>
            </p:cNvSpPr>
            <p:nvPr/>
          </p:nvSpPr>
          <p:spPr bwMode="auto">
            <a:xfrm>
              <a:off x="4224" y="1650"/>
              <a:ext cx="1008" cy="554"/>
            </a:xfrm>
            <a:prstGeom prst="rect">
              <a:avLst/>
            </a:prstGeom>
            <a:noFill/>
            <a:ln w="9525">
              <a:noFill/>
              <a:miter lim="800000"/>
              <a:headEnd/>
              <a:tailEnd/>
            </a:ln>
            <a:effectLst/>
          </p:spPr>
          <p:txBody>
            <a:bodyPr>
              <a:spAutoFit/>
            </a:bodyPr>
            <a:lstStyle/>
            <a:p>
              <a:r>
                <a:rPr lang="en-US" altLang="zh-CN" sz="1200" b="1">
                  <a:effectLst>
                    <a:outerShdw blurRad="38100" dist="38100" dir="2700000" algn="tl">
                      <a:srgbClr val="C0C0C0"/>
                    </a:outerShdw>
                  </a:effectLst>
                  <a:cs typeface="Times New Roman" pitchFamily="18" charset="0"/>
                </a:rPr>
                <a:t>Composite</a:t>
              </a:r>
            </a:p>
            <a:p>
              <a:r>
                <a:rPr lang="en-US" altLang="zh-CN" sz="1200" b="1">
                  <a:effectLst>
                    <a:outerShdw blurRad="38100" dist="38100" dir="2700000" algn="tl">
                      <a:srgbClr val="C0C0C0"/>
                    </a:outerShdw>
                  </a:effectLst>
                  <a:cs typeface="Times New Roman" pitchFamily="18" charset="0"/>
                </a:rPr>
                <a:t>Service</a:t>
              </a: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pPr/>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 calcmode="lin" valueType="num">
                                      <p:cBhvr additive="base">
                                        <p:cTn id="7" dur="500" fill="hold"/>
                                        <p:tgtEl>
                                          <p:spTgt spid="61446"/>
                                        </p:tgtEl>
                                        <p:attrNameLst>
                                          <p:attrName>ppt_x</p:attrName>
                                        </p:attrNameLst>
                                      </p:cBhvr>
                                      <p:tavLst>
                                        <p:tav tm="0">
                                          <p:val>
                                            <p:strVal val="#ppt_x"/>
                                          </p:val>
                                        </p:tav>
                                        <p:tav tm="100000">
                                          <p:val>
                                            <p:strVal val="#ppt_x"/>
                                          </p:val>
                                        </p:tav>
                                      </p:tavLst>
                                    </p:anim>
                                    <p:anim calcmode="lin" valueType="num">
                                      <p:cBhvr additive="base">
                                        <p:cTn id="8"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SOA的多层参考架构(IBM)</a:t>
            </a:r>
          </a:p>
        </p:txBody>
      </p:sp>
      <p:pic>
        <p:nvPicPr>
          <p:cNvPr id="66563" name="Picture 3" descr="SOA 解决方案堆栈"/>
          <p:cNvPicPr>
            <a:picLocks noChangeAspect="1" noChangeArrowheads="1"/>
          </p:cNvPicPr>
          <p:nvPr/>
        </p:nvPicPr>
        <p:blipFill>
          <a:blip r:embed="rId2" cstate="print"/>
          <a:srcRect/>
          <a:stretch>
            <a:fillRect/>
          </a:stretch>
        </p:blipFill>
        <p:spPr bwMode="auto">
          <a:xfrm>
            <a:off x="250825" y="1236927"/>
            <a:ext cx="8675688" cy="4157927"/>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67</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zh-CN"/>
              <a:t>The SOA Layers</a:t>
            </a:r>
          </a:p>
        </p:txBody>
      </p:sp>
      <p:pic>
        <p:nvPicPr>
          <p:cNvPr id="67587" name="Picture 3" descr="SOA 解决方案堆栈"/>
          <p:cNvPicPr>
            <a:picLocks noChangeAspect="1" noChangeArrowheads="1"/>
          </p:cNvPicPr>
          <p:nvPr/>
        </p:nvPicPr>
        <p:blipFill>
          <a:blip r:embed="rId2" cstate="print"/>
          <a:srcRect/>
          <a:stretch>
            <a:fillRect/>
          </a:stretch>
        </p:blipFill>
        <p:spPr bwMode="auto">
          <a:xfrm>
            <a:off x="6300192" y="104957"/>
            <a:ext cx="2519363" cy="1207823"/>
          </a:xfrm>
          <a:prstGeom prst="rect">
            <a:avLst/>
          </a:prstGeom>
          <a:noFill/>
          <a:ln w="9525">
            <a:noFill/>
            <a:miter lim="800000"/>
            <a:headEnd/>
            <a:tailEnd/>
          </a:ln>
        </p:spPr>
      </p:pic>
      <p:sp>
        <p:nvSpPr>
          <p:cNvPr id="67588" name="Rectangle 4"/>
          <p:cNvSpPr>
            <a:spLocks noGrp="1" noChangeArrowheads="1"/>
          </p:cNvSpPr>
          <p:nvPr>
            <p:ph type="body" idx="1"/>
          </p:nvPr>
        </p:nvSpPr>
        <p:spPr/>
        <p:txBody>
          <a:bodyPr>
            <a:normAutofit fontScale="77500" lnSpcReduction="20000"/>
          </a:bodyPr>
          <a:lstStyle/>
          <a:p>
            <a:pPr>
              <a:lnSpc>
                <a:spcPct val="90000"/>
              </a:lnSpc>
            </a:pPr>
            <a:r>
              <a:rPr lang="zh-CN" altLang="en-US" dirty="0"/>
              <a:t>Layer 1: 遗留系统 </a:t>
            </a:r>
          </a:p>
          <a:p>
            <a:pPr lvl="1">
              <a:lnSpc>
                <a:spcPct val="90000"/>
              </a:lnSpc>
            </a:pPr>
            <a:r>
              <a:rPr lang="zh-CN" altLang="en-US" dirty="0"/>
              <a:t>Existing custom built applications, called legacy systems</a:t>
            </a:r>
          </a:p>
          <a:p>
            <a:pPr lvl="2">
              <a:lnSpc>
                <a:spcPct val="90000"/>
              </a:lnSpc>
            </a:pPr>
            <a:r>
              <a:rPr lang="zh-CN" altLang="en-US" dirty="0"/>
              <a:t>CRM and ERP packaged applications</a:t>
            </a:r>
          </a:p>
          <a:p>
            <a:pPr lvl="2">
              <a:lnSpc>
                <a:spcPct val="90000"/>
              </a:lnSpc>
            </a:pPr>
            <a:r>
              <a:rPr lang="zh-CN" altLang="en-US" i="1" dirty="0"/>
              <a:t>older</a:t>
            </a:r>
            <a:r>
              <a:rPr lang="zh-CN" altLang="en-US" dirty="0"/>
              <a:t> object-oriented system implementations, </a:t>
            </a:r>
          </a:p>
          <a:p>
            <a:pPr lvl="2">
              <a:lnSpc>
                <a:spcPct val="90000"/>
              </a:lnSpc>
            </a:pPr>
            <a:r>
              <a:rPr lang="zh-CN" altLang="en-US" dirty="0"/>
              <a:t>business intelligence applications. </a:t>
            </a:r>
          </a:p>
          <a:p>
            <a:pPr lvl="1">
              <a:lnSpc>
                <a:spcPct val="90000"/>
              </a:lnSpc>
            </a:pPr>
            <a:r>
              <a:rPr lang="zh-CN" altLang="en-US" dirty="0"/>
              <a:t>To  leverage existing systems and integrate them using service-oriented integration techniques.</a:t>
            </a:r>
          </a:p>
          <a:p>
            <a:pPr lvl="1">
              <a:lnSpc>
                <a:spcPct val="90000"/>
              </a:lnSpc>
            </a:pPr>
            <a:endParaRPr lang="zh-CN" altLang="en-US" dirty="0"/>
          </a:p>
          <a:p>
            <a:pPr>
              <a:lnSpc>
                <a:spcPct val="90000"/>
              </a:lnSpc>
            </a:pPr>
            <a:r>
              <a:rPr lang="zh-CN" altLang="en-US" dirty="0"/>
              <a:t>Layer 2: 服务构件层</a:t>
            </a:r>
          </a:p>
          <a:p>
            <a:pPr lvl="1">
              <a:lnSpc>
                <a:spcPct val="90000"/>
              </a:lnSpc>
            </a:pPr>
            <a:r>
              <a:rPr lang="zh-CN" altLang="en-US" dirty="0"/>
              <a:t>Enterprise components that are responsible for realizing functionality and maintaining the QoS of the exposed services. </a:t>
            </a:r>
          </a:p>
          <a:p>
            <a:pPr lvl="1">
              <a:lnSpc>
                <a:spcPct val="90000"/>
              </a:lnSpc>
            </a:pPr>
            <a:r>
              <a:rPr lang="zh-CN" altLang="en-US" dirty="0"/>
              <a:t>Managed, governed set of enterprise assets that are funded at the enterprise or the business unit level. </a:t>
            </a:r>
          </a:p>
          <a:p>
            <a:pPr lvl="1">
              <a:lnSpc>
                <a:spcPct val="90000"/>
              </a:lnSpc>
            </a:pPr>
            <a:r>
              <a:rPr lang="zh-CN" altLang="en-US" dirty="0"/>
              <a:t>Typically uses container-based technologies such as application servers to implement the components, workload management, high-availability, and load balancing.</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企业应用软件</a:t>
            </a:r>
            <a:r>
              <a:rPr lang="en-US" altLang="zh-CN" dirty="0"/>
              <a:t>的</a:t>
            </a:r>
            <a:r>
              <a:rPr lang="zh-CN" altLang="en-US" dirty="0"/>
              <a:t>功能分类</a:t>
            </a:r>
          </a:p>
        </p:txBody>
      </p:sp>
      <p:sp>
        <p:nvSpPr>
          <p:cNvPr id="18435" name="Oval 3"/>
          <p:cNvSpPr>
            <a:spLocks noChangeArrowheads="1"/>
          </p:cNvSpPr>
          <p:nvPr/>
        </p:nvSpPr>
        <p:spPr bwMode="auto">
          <a:xfrm>
            <a:off x="826793" y="1417816"/>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ERP</a:t>
            </a:r>
          </a:p>
        </p:txBody>
      </p:sp>
      <p:sp>
        <p:nvSpPr>
          <p:cNvPr id="18436" name="Oval 4"/>
          <p:cNvSpPr>
            <a:spLocks noChangeArrowheads="1"/>
          </p:cNvSpPr>
          <p:nvPr/>
        </p:nvSpPr>
        <p:spPr bwMode="auto">
          <a:xfrm>
            <a:off x="3131843" y="1477347"/>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CRM</a:t>
            </a:r>
          </a:p>
        </p:txBody>
      </p:sp>
      <p:sp>
        <p:nvSpPr>
          <p:cNvPr id="18437" name="Oval 5"/>
          <p:cNvSpPr>
            <a:spLocks noChangeArrowheads="1"/>
          </p:cNvSpPr>
          <p:nvPr/>
        </p:nvSpPr>
        <p:spPr bwMode="auto">
          <a:xfrm>
            <a:off x="5003502" y="1417816"/>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SCM</a:t>
            </a:r>
          </a:p>
        </p:txBody>
      </p:sp>
      <p:sp>
        <p:nvSpPr>
          <p:cNvPr id="18438" name="Oval 6"/>
          <p:cNvSpPr>
            <a:spLocks noChangeArrowheads="1"/>
          </p:cNvSpPr>
          <p:nvPr/>
        </p:nvSpPr>
        <p:spPr bwMode="auto">
          <a:xfrm>
            <a:off x="6516393" y="2077951"/>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E-Business</a:t>
            </a:r>
          </a:p>
        </p:txBody>
      </p:sp>
      <p:sp>
        <p:nvSpPr>
          <p:cNvPr id="18439" name="Oval 7"/>
          <p:cNvSpPr>
            <a:spLocks noChangeArrowheads="1"/>
          </p:cNvSpPr>
          <p:nvPr/>
        </p:nvSpPr>
        <p:spPr bwMode="auto">
          <a:xfrm>
            <a:off x="5508327" y="3216982"/>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CAD</a:t>
            </a:r>
          </a:p>
        </p:txBody>
      </p:sp>
      <p:sp>
        <p:nvSpPr>
          <p:cNvPr id="18440" name="Oval 8"/>
          <p:cNvSpPr>
            <a:spLocks noChangeArrowheads="1"/>
          </p:cNvSpPr>
          <p:nvPr/>
        </p:nvSpPr>
        <p:spPr bwMode="auto">
          <a:xfrm>
            <a:off x="6516387" y="2675909"/>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CAM</a:t>
            </a:r>
          </a:p>
        </p:txBody>
      </p:sp>
      <p:sp>
        <p:nvSpPr>
          <p:cNvPr id="18441" name="Oval 9"/>
          <p:cNvSpPr>
            <a:spLocks noChangeArrowheads="1"/>
          </p:cNvSpPr>
          <p:nvPr/>
        </p:nvSpPr>
        <p:spPr bwMode="auto">
          <a:xfrm>
            <a:off x="6516387" y="3777804"/>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CAPP</a:t>
            </a:r>
          </a:p>
        </p:txBody>
      </p:sp>
      <p:sp>
        <p:nvSpPr>
          <p:cNvPr id="18442" name="Oval 10"/>
          <p:cNvSpPr>
            <a:spLocks noChangeArrowheads="1"/>
          </p:cNvSpPr>
          <p:nvPr/>
        </p:nvSpPr>
        <p:spPr bwMode="auto">
          <a:xfrm>
            <a:off x="1187152" y="3157451"/>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PM</a:t>
            </a:r>
          </a:p>
        </p:txBody>
      </p:sp>
      <p:sp>
        <p:nvSpPr>
          <p:cNvPr id="18443" name="Oval 11"/>
          <p:cNvSpPr>
            <a:spLocks noChangeArrowheads="1"/>
          </p:cNvSpPr>
          <p:nvPr/>
        </p:nvSpPr>
        <p:spPr bwMode="auto">
          <a:xfrm>
            <a:off x="4355802" y="2197013"/>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OA</a:t>
            </a:r>
          </a:p>
        </p:txBody>
      </p:sp>
      <p:sp>
        <p:nvSpPr>
          <p:cNvPr id="18444" name="Oval 12"/>
          <p:cNvSpPr>
            <a:spLocks noChangeArrowheads="1"/>
          </p:cNvSpPr>
          <p:nvPr/>
        </p:nvSpPr>
        <p:spPr bwMode="auto">
          <a:xfrm>
            <a:off x="2268243" y="2198337"/>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KM</a:t>
            </a:r>
          </a:p>
        </p:txBody>
      </p:sp>
      <p:sp>
        <p:nvSpPr>
          <p:cNvPr id="18445" name="Oval 13"/>
          <p:cNvSpPr>
            <a:spLocks noChangeArrowheads="1"/>
          </p:cNvSpPr>
          <p:nvPr/>
        </p:nvSpPr>
        <p:spPr bwMode="auto">
          <a:xfrm>
            <a:off x="3347743" y="3038388"/>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BPM</a:t>
            </a:r>
          </a:p>
        </p:txBody>
      </p:sp>
      <p:sp>
        <p:nvSpPr>
          <p:cNvPr id="18446" name="Oval 14"/>
          <p:cNvSpPr>
            <a:spLocks noChangeArrowheads="1"/>
          </p:cNvSpPr>
          <p:nvPr/>
        </p:nvSpPr>
        <p:spPr bwMode="auto">
          <a:xfrm>
            <a:off x="468018" y="2257868"/>
            <a:ext cx="1728787"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BI</a:t>
            </a:r>
          </a:p>
        </p:txBody>
      </p:sp>
      <p:sp>
        <p:nvSpPr>
          <p:cNvPr id="18447" name="Oval 15"/>
          <p:cNvSpPr>
            <a:spLocks noChangeArrowheads="1"/>
          </p:cNvSpPr>
          <p:nvPr/>
        </p:nvSpPr>
        <p:spPr bwMode="auto">
          <a:xfrm>
            <a:off x="3924002" y="3877117"/>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EIP</a:t>
            </a:r>
          </a:p>
        </p:txBody>
      </p:sp>
      <p:sp>
        <p:nvSpPr>
          <p:cNvPr id="18448" name="Oval 16"/>
          <p:cNvSpPr>
            <a:spLocks noChangeArrowheads="1"/>
          </p:cNvSpPr>
          <p:nvPr/>
        </p:nvSpPr>
        <p:spPr bwMode="auto">
          <a:xfrm>
            <a:off x="971252" y="3937972"/>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PLM</a:t>
            </a:r>
          </a:p>
        </p:txBody>
      </p:sp>
      <p:sp>
        <p:nvSpPr>
          <p:cNvPr id="18450" name="Oval 18"/>
          <p:cNvSpPr>
            <a:spLocks noChangeArrowheads="1"/>
          </p:cNvSpPr>
          <p:nvPr/>
        </p:nvSpPr>
        <p:spPr bwMode="auto">
          <a:xfrm>
            <a:off x="2662733" y="4387763"/>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EAM</a:t>
            </a:r>
          </a:p>
        </p:txBody>
      </p:sp>
      <p:sp>
        <p:nvSpPr>
          <p:cNvPr id="18451" name="Oval 19"/>
          <p:cNvSpPr>
            <a:spLocks noChangeArrowheads="1"/>
          </p:cNvSpPr>
          <p:nvPr/>
        </p:nvSpPr>
        <p:spPr bwMode="auto">
          <a:xfrm>
            <a:off x="5003502" y="4537253"/>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HRM</a:t>
            </a:r>
          </a:p>
        </p:txBody>
      </p:sp>
      <p:sp>
        <p:nvSpPr>
          <p:cNvPr id="18452" name="Oval 20"/>
          <p:cNvSpPr>
            <a:spLocks noChangeArrowheads="1"/>
          </p:cNvSpPr>
          <p:nvPr/>
        </p:nvSpPr>
        <p:spPr bwMode="auto">
          <a:xfrm>
            <a:off x="6587827" y="1477347"/>
            <a:ext cx="1728788" cy="539750"/>
          </a:xfrm>
          <a:prstGeom prst="ellipse">
            <a:avLst/>
          </a:prstGeom>
          <a:solidFill>
            <a:srgbClr val="66CCFF"/>
          </a:solidFill>
          <a:ln w="9525">
            <a:solidFill>
              <a:schemeClr val="tx1"/>
            </a:solidFill>
            <a:round/>
            <a:headEnd/>
            <a:tailEnd/>
          </a:ln>
          <a:effectLst/>
        </p:spPr>
        <p:txBody>
          <a:bodyPr wrap="none" anchor="ctr"/>
          <a:lstStyle/>
          <a:p>
            <a:pPr algn="ctr"/>
            <a:r>
              <a:rPr lang="en-US" altLang="zh-CN">
                <a:latin typeface="Tahoma" pitchFamily="34" charset="0"/>
                <a:cs typeface="Arial" pitchFamily="34" charset="0"/>
              </a:rPr>
              <a:t>DRP</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a:t>The SOA Layers</a:t>
            </a:r>
          </a:p>
        </p:txBody>
      </p:sp>
      <p:pic>
        <p:nvPicPr>
          <p:cNvPr id="68611" name="Picture 3" descr="SOA 解决方案堆栈"/>
          <p:cNvPicPr>
            <a:picLocks noChangeAspect="1" noChangeArrowheads="1"/>
          </p:cNvPicPr>
          <p:nvPr/>
        </p:nvPicPr>
        <p:blipFill>
          <a:blip r:embed="rId2" cstate="print"/>
          <a:srcRect/>
          <a:stretch>
            <a:fillRect/>
          </a:stretch>
        </p:blipFill>
        <p:spPr bwMode="auto">
          <a:xfrm>
            <a:off x="6588128" y="396875"/>
            <a:ext cx="2519363" cy="1207823"/>
          </a:xfrm>
          <a:prstGeom prst="rect">
            <a:avLst/>
          </a:prstGeom>
          <a:noFill/>
          <a:ln w="9525">
            <a:noFill/>
            <a:miter lim="800000"/>
            <a:headEnd/>
            <a:tailEnd/>
          </a:ln>
        </p:spPr>
      </p:pic>
      <p:sp>
        <p:nvSpPr>
          <p:cNvPr id="68612" name="Rectangle 4"/>
          <p:cNvSpPr>
            <a:spLocks noGrp="1" noChangeArrowheads="1"/>
          </p:cNvSpPr>
          <p:nvPr>
            <p:ph type="body" idx="1"/>
          </p:nvPr>
        </p:nvSpPr>
        <p:spPr/>
        <p:txBody>
          <a:bodyPr>
            <a:normAutofit fontScale="70000" lnSpcReduction="20000"/>
          </a:bodyPr>
          <a:lstStyle/>
          <a:p>
            <a:pPr>
              <a:lnSpc>
                <a:spcPct val="90000"/>
              </a:lnSpc>
            </a:pPr>
            <a:r>
              <a:rPr lang="en-US" altLang="zh-CN"/>
              <a:t>Layer 3: </a:t>
            </a:r>
            <a:r>
              <a:rPr lang="zh-CN" altLang="en-US"/>
              <a:t>服务层 </a:t>
            </a:r>
          </a:p>
          <a:p>
            <a:pPr lvl="1">
              <a:lnSpc>
                <a:spcPct val="90000"/>
              </a:lnSpc>
            </a:pPr>
            <a:r>
              <a:rPr lang="en-US" altLang="zh-CN"/>
              <a:t>The services the business chooses to fund and expose </a:t>
            </a:r>
          </a:p>
          <a:p>
            <a:pPr lvl="1">
              <a:lnSpc>
                <a:spcPct val="90000"/>
              </a:lnSpc>
            </a:pPr>
            <a:r>
              <a:rPr lang="en-US" altLang="zh-CN"/>
              <a:t>Can be </a:t>
            </a:r>
            <a:r>
              <a:rPr lang="en-US" altLang="zh-CN" i="1"/>
              <a:t>discovered</a:t>
            </a:r>
            <a:r>
              <a:rPr lang="en-US" altLang="zh-CN"/>
              <a:t> or be statically bound and then invoked, or possibly, choreographed into a composite service. </a:t>
            </a:r>
          </a:p>
          <a:p>
            <a:pPr lvl="1">
              <a:lnSpc>
                <a:spcPct val="90000"/>
              </a:lnSpc>
            </a:pPr>
            <a:r>
              <a:rPr lang="en-US" altLang="zh-CN"/>
              <a:t>Mechanism to take enterprise scale components, business unit specific components, and in some cases, project-specific components, and externalizes a subset of their interfaces in the form of service descriptions.</a:t>
            </a:r>
          </a:p>
          <a:p>
            <a:pPr lvl="1">
              <a:lnSpc>
                <a:spcPct val="90000"/>
              </a:lnSpc>
            </a:pPr>
            <a:r>
              <a:rPr lang="en-US" altLang="zh-CN"/>
              <a:t>Provide service realization at runtime using the functionality provided by their interfaces. </a:t>
            </a:r>
          </a:p>
          <a:p>
            <a:pPr lvl="1">
              <a:lnSpc>
                <a:spcPct val="90000"/>
              </a:lnSpc>
            </a:pPr>
            <a:r>
              <a:rPr lang="en-US" altLang="zh-CN"/>
              <a:t>Exist in isolation or as a composite service.</a:t>
            </a:r>
          </a:p>
          <a:p>
            <a:pPr lvl="1">
              <a:lnSpc>
                <a:spcPct val="90000"/>
              </a:lnSpc>
            </a:pPr>
            <a:endParaRPr lang="en-US" altLang="zh-CN"/>
          </a:p>
          <a:p>
            <a:pPr>
              <a:lnSpc>
                <a:spcPct val="90000"/>
              </a:lnSpc>
            </a:pPr>
            <a:r>
              <a:rPr lang="en-US" altLang="zh-CN"/>
              <a:t>Level 4: </a:t>
            </a:r>
            <a:r>
              <a:rPr lang="zh-CN" altLang="en-US"/>
              <a:t>业务过程层</a:t>
            </a:r>
            <a:r>
              <a:rPr lang="en-US" altLang="zh-CN"/>
              <a:t>(</a:t>
            </a:r>
            <a:r>
              <a:rPr lang="zh-CN" altLang="en-US"/>
              <a:t>服务组合与协同层</a:t>
            </a:r>
            <a:r>
              <a:rPr lang="en-US" altLang="zh-CN"/>
              <a:t>)</a:t>
            </a:r>
          </a:p>
          <a:p>
            <a:pPr lvl="1">
              <a:lnSpc>
                <a:spcPct val="90000"/>
              </a:lnSpc>
            </a:pPr>
            <a:r>
              <a:rPr lang="en-US" altLang="zh-CN"/>
              <a:t>Services are bundled into a flow through orchestration or choreography, and thus act together as a single application. </a:t>
            </a:r>
          </a:p>
          <a:p>
            <a:pPr lvl="1">
              <a:lnSpc>
                <a:spcPct val="90000"/>
              </a:lnSpc>
            </a:pPr>
            <a:r>
              <a:rPr lang="en-US" altLang="zh-CN"/>
              <a:t>These applications support specific use cases and business processes.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69</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a:t>The SOA Layers</a:t>
            </a:r>
          </a:p>
        </p:txBody>
      </p:sp>
      <p:sp>
        <p:nvSpPr>
          <p:cNvPr id="69635" name="Rectangle 3"/>
          <p:cNvSpPr>
            <a:spLocks noGrp="1" noChangeArrowheads="1"/>
          </p:cNvSpPr>
          <p:nvPr>
            <p:ph type="body" idx="1"/>
          </p:nvPr>
        </p:nvSpPr>
        <p:spPr/>
        <p:txBody>
          <a:bodyPr>
            <a:normAutofit fontScale="70000" lnSpcReduction="20000"/>
          </a:bodyPr>
          <a:lstStyle/>
          <a:p>
            <a:pPr>
              <a:lnSpc>
                <a:spcPct val="90000"/>
              </a:lnSpc>
            </a:pPr>
            <a:r>
              <a:rPr lang="en-US" altLang="zh-CN"/>
              <a:t>Layer 5: </a:t>
            </a:r>
            <a:r>
              <a:rPr lang="zh-CN" altLang="en-US"/>
              <a:t>访问层</a:t>
            </a:r>
            <a:r>
              <a:rPr lang="en-US" altLang="zh-CN"/>
              <a:t>(</a:t>
            </a:r>
            <a:r>
              <a:rPr lang="zh-CN" altLang="en-US"/>
              <a:t>表现层</a:t>
            </a:r>
            <a:r>
              <a:rPr lang="en-US" altLang="zh-CN"/>
              <a:t>) </a:t>
            </a:r>
          </a:p>
          <a:p>
            <a:pPr lvl="1">
              <a:lnSpc>
                <a:spcPct val="90000"/>
              </a:lnSpc>
            </a:pPr>
            <a:r>
              <a:rPr lang="en-US" altLang="zh-CN"/>
              <a:t>SOA decouples the user interface from the components, the layer provides an access channel to a service or composition of services.</a:t>
            </a:r>
          </a:p>
          <a:p>
            <a:pPr lvl="1">
              <a:lnSpc>
                <a:spcPct val="90000"/>
              </a:lnSpc>
            </a:pPr>
            <a:endParaRPr lang="en-US" altLang="zh-CN" b="1"/>
          </a:p>
          <a:p>
            <a:pPr>
              <a:lnSpc>
                <a:spcPct val="90000"/>
              </a:lnSpc>
            </a:pPr>
            <a:r>
              <a:rPr lang="en-US" altLang="zh-CN"/>
              <a:t>Level 6: </a:t>
            </a:r>
            <a:r>
              <a:rPr lang="zh-CN" altLang="en-US"/>
              <a:t>集成 </a:t>
            </a:r>
            <a:r>
              <a:rPr lang="en-US" altLang="zh-CN"/>
              <a:t>(ESB)</a:t>
            </a:r>
          </a:p>
          <a:p>
            <a:pPr lvl="1">
              <a:lnSpc>
                <a:spcPct val="90000"/>
              </a:lnSpc>
            </a:pPr>
            <a:r>
              <a:rPr lang="en-US" altLang="zh-CN"/>
              <a:t>Enables the integration of services through the introduction of a reliable set of capabilities, such as intelligent routing, protocol mediation, and other transformation mechanisms, often described as the ESB. </a:t>
            </a:r>
          </a:p>
          <a:p>
            <a:pPr lvl="1">
              <a:lnSpc>
                <a:spcPct val="90000"/>
              </a:lnSpc>
            </a:pPr>
            <a:endParaRPr lang="en-US" altLang="zh-CN"/>
          </a:p>
          <a:p>
            <a:pPr>
              <a:lnSpc>
                <a:spcPct val="90000"/>
              </a:lnSpc>
            </a:pPr>
            <a:r>
              <a:rPr lang="en-US" altLang="zh-CN"/>
              <a:t>Level 7: </a:t>
            </a:r>
            <a:r>
              <a:rPr lang="zh-CN" altLang="en-US"/>
              <a:t>服务质量</a:t>
            </a:r>
            <a:r>
              <a:rPr lang="en-US" altLang="zh-CN"/>
              <a:t>(QoS) </a:t>
            </a:r>
          </a:p>
          <a:p>
            <a:pPr lvl="1">
              <a:lnSpc>
                <a:spcPct val="90000"/>
              </a:lnSpc>
            </a:pPr>
            <a:r>
              <a:rPr lang="en-US" altLang="zh-CN"/>
              <a:t>The capabilities required to monitor, manage, and maintain QoS such as security, performance, and availability. </a:t>
            </a:r>
          </a:p>
          <a:p>
            <a:pPr lvl="1">
              <a:lnSpc>
                <a:spcPct val="90000"/>
              </a:lnSpc>
            </a:pPr>
            <a:r>
              <a:rPr lang="en-US" altLang="zh-CN"/>
              <a:t>A background process through sense-and-respond mechanisms and tools that monitor the health of SOA applications.</a:t>
            </a:r>
          </a:p>
        </p:txBody>
      </p:sp>
      <p:pic>
        <p:nvPicPr>
          <p:cNvPr id="69636" name="Picture 4" descr="SOA 解决方案堆栈"/>
          <p:cNvPicPr>
            <a:picLocks noChangeAspect="1" noChangeArrowheads="1"/>
          </p:cNvPicPr>
          <p:nvPr/>
        </p:nvPicPr>
        <p:blipFill>
          <a:blip r:embed="rId2" cstate="print"/>
          <a:srcRect/>
          <a:stretch>
            <a:fillRect/>
          </a:stretch>
        </p:blipFill>
        <p:spPr bwMode="auto">
          <a:xfrm>
            <a:off x="5868144" y="53729"/>
            <a:ext cx="2519363" cy="1207823"/>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70</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p:cNvGraphicFramePr>
          <p:nvPr/>
        </p:nvGraphicFramePr>
        <p:xfrm>
          <a:off x="179391" y="277813"/>
          <a:ext cx="8785225" cy="4998720"/>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2305050">
                  <a:extLst>
                    <a:ext uri="{9D8B030D-6E8A-4147-A177-3AD203B41FA5}">
                      <a16:colId xmlns:a16="http://schemas.microsoft.com/office/drawing/2014/main" val="20002"/>
                    </a:ext>
                  </a:extLst>
                </a:gridCol>
                <a:gridCol w="1800225">
                  <a:extLst>
                    <a:ext uri="{9D8B030D-6E8A-4147-A177-3AD203B41FA5}">
                      <a16:colId xmlns:a16="http://schemas.microsoft.com/office/drawing/2014/main" val="20003"/>
                    </a:ext>
                  </a:extLst>
                </a:gridCol>
              </a:tblGrid>
              <a:tr h="33528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endParaRPr kumimoji="0" lang="zh-CN" altLang="zh-CN" sz="1700" b="0" i="0" u="none" strike="noStrike" cap="none" normalizeH="0" baseline="0" dirty="0">
                        <a:ln>
                          <a:noFill/>
                        </a:ln>
                        <a:solidFill>
                          <a:schemeClr val="tx1"/>
                        </a:solidFill>
                        <a:effectLst/>
                        <a:latin typeface="Times New Roman" pitchFamily="18" charset="0"/>
                        <a:ea typeface="宋体-方正超大字符集" pitchFamily="65" charset="-122"/>
                      </a:endParaRP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W3C</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OASIS</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WS-I</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83820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Established</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1994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1993 as SGML Open, 1994 as OASIS</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2002</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9436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Approximate membership</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400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600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200</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60020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SOA goal</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To further the evolution of the Web, by providing fundamental standards that improve online business and information sharing.</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To promote online trade and commerce via specialized Web services standards.</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To foster standardized interoperability using Web services standards.</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630680">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SOA deliverables</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Times New Roman" pitchFamily="18" charset="0"/>
                          <a:ea typeface="宋体-方正超大字符集" pitchFamily="65" charset="-122"/>
                        </a:rPr>
                        <a:t>XML, XML Schema,  </a:t>
                      </a:r>
                      <a:r>
                        <a:rPr kumimoji="0" lang="en-US" altLang="zh-CN" sz="1700" b="0" i="0" u="none" strike="noStrike" cap="none" normalizeH="0" baseline="0" dirty="0" err="1">
                          <a:ln>
                            <a:noFill/>
                          </a:ln>
                          <a:solidFill>
                            <a:schemeClr val="tx1"/>
                          </a:solidFill>
                          <a:effectLst/>
                          <a:latin typeface="Times New Roman" pitchFamily="18" charset="0"/>
                          <a:ea typeface="宋体-方正超大字符集" pitchFamily="65" charset="-122"/>
                        </a:rPr>
                        <a:t>XQuery</a:t>
                      </a:r>
                      <a:r>
                        <a:rPr kumimoji="0" lang="en-US" altLang="zh-CN" sz="1700" b="0" i="0" u="none" strike="noStrike" cap="none" normalizeH="0" baseline="0" dirty="0">
                          <a:ln>
                            <a:noFill/>
                          </a:ln>
                          <a:solidFill>
                            <a:schemeClr val="tx1"/>
                          </a:solidFill>
                          <a:effectLst/>
                          <a:latin typeface="Times New Roman" pitchFamily="18" charset="0"/>
                          <a:ea typeface="宋体-方正超大字符集" pitchFamily="65" charset="-122"/>
                        </a:rPr>
                        <a:t>, XML Encryption, XML Signature, </a:t>
                      </a:r>
                      <a:r>
                        <a:rPr kumimoji="0" lang="en-US" altLang="zh-CN" sz="1700" b="0" i="0" u="none" strike="noStrike" cap="none" normalizeH="0" baseline="0" dirty="0" err="1">
                          <a:ln>
                            <a:noFill/>
                          </a:ln>
                          <a:solidFill>
                            <a:schemeClr val="tx1"/>
                          </a:solidFill>
                          <a:effectLst/>
                          <a:latin typeface="Times New Roman" pitchFamily="18" charset="0"/>
                          <a:ea typeface="宋体-方正超大字符集" pitchFamily="65" charset="-122"/>
                        </a:rPr>
                        <a:t>XPath</a:t>
                      </a:r>
                      <a:r>
                        <a:rPr kumimoji="0" lang="en-US" altLang="zh-CN" sz="1700" b="0" i="0" u="none" strike="noStrike" cap="none" normalizeH="0" baseline="0" dirty="0">
                          <a:ln>
                            <a:noFill/>
                          </a:ln>
                          <a:solidFill>
                            <a:schemeClr val="tx1"/>
                          </a:solidFill>
                          <a:effectLst/>
                          <a:latin typeface="Times New Roman" pitchFamily="18" charset="0"/>
                          <a:ea typeface="宋体-方正超大字符集" pitchFamily="65" charset="-122"/>
                        </a:rPr>
                        <a:t>, XSLT, WSDL, SOAP, WS-CDL, WS-Addressing, Web Services Architecture</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a:ln>
                            <a:noFill/>
                          </a:ln>
                          <a:solidFill>
                            <a:schemeClr val="tx1"/>
                          </a:solidFill>
                          <a:effectLst/>
                          <a:latin typeface="Times New Roman" pitchFamily="18" charset="0"/>
                          <a:ea typeface="宋体-方正超大字符集" pitchFamily="65" charset="-122"/>
                        </a:rPr>
                        <a:t>UDDI, ebXML, SAML, XACML, WS-BPEL, WS-Security </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20000"/>
                        </a:spcBef>
                        <a:spcAft>
                          <a:spcPct val="0"/>
                        </a:spcAft>
                        <a:buClrTx/>
                        <a:buSzTx/>
                        <a:buFontTx/>
                        <a:buNone/>
                        <a:tabLst/>
                      </a:pPr>
                      <a:r>
                        <a:rPr kumimoji="0" lang="en-US" altLang="zh-CN" sz="1700" b="0" i="0" u="none" strike="noStrike" cap="none" normalizeH="0" baseline="0" dirty="0">
                          <a:ln>
                            <a:noFill/>
                          </a:ln>
                          <a:solidFill>
                            <a:schemeClr val="tx1"/>
                          </a:solidFill>
                          <a:effectLst/>
                          <a:latin typeface="Times New Roman" pitchFamily="18" charset="0"/>
                          <a:ea typeface="宋体-方正超大字符集" pitchFamily="65" charset="-122"/>
                        </a:rPr>
                        <a:t>Basic Profile, Basic Security Profile</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 name="Text Box 34"/>
          <p:cNvSpPr txBox="1">
            <a:spLocks noChangeArrowheads="1"/>
          </p:cNvSpPr>
          <p:nvPr/>
        </p:nvSpPr>
        <p:spPr bwMode="auto">
          <a:xfrm>
            <a:off x="2916239" y="5296959"/>
            <a:ext cx="3789242" cy="461665"/>
          </a:xfrm>
          <a:prstGeom prst="rect">
            <a:avLst/>
          </a:prstGeom>
          <a:noFill/>
          <a:ln w="9525">
            <a:noFill/>
            <a:miter lim="800000"/>
            <a:headEnd/>
            <a:tailEnd/>
          </a:ln>
          <a:effectLst/>
        </p:spPr>
        <p:txBody>
          <a:bodyPr wrap="none">
            <a:spAutoFit/>
          </a:bodyPr>
          <a:lstStyle/>
          <a:p>
            <a:pPr fontAlgn="base"/>
            <a:r>
              <a:rPr lang="en-US" altLang="zh-CN" sz="2400" dirty="0"/>
              <a:t>SOA Standards Organizations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71</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117308"/>
            <a:ext cx="8229600" cy="3780420"/>
          </a:xfrm>
        </p:spPr>
        <p:txBody>
          <a:bodyPr/>
          <a:lstStyle/>
          <a:p>
            <a:r>
              <a:rPr lang="zh-CN" altLang="en-US" dirty="0"/>
              <a:t>企业应用集成</a:t>
            </a:r>
            <a:endParaRPr lang="en-US" altLang="zh-CN" dirty="0"/>
          </a:p>
          <a:p>
            <a:r>
              <a:rPr lang="zh-CN" altLang="en-US" dirty="0"/>
              <a:t>服务的概念</a:t>
            </a:r>
            <a:endParaRPr lang="en-US" altLang="zh-CN" dirty="0"/>
          </a:p>
          <a:p>
            <a:r>
              <a:rPr lang="zh-CN" altLang="en-US" dirty="0"/>
              <a:t>理解</a:t>
            </a:r>
            <a:r>
              <a:rPr lang="en-US" altLang="zh-CN" dirty="0"/>
              <a:t>SOA</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08F2F-B13D-4891-8B9B-C8C34F5A7A9F}"/>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6C37B504-558F-4135-A457-B422DB2F7FD0}"/>
              </a:ext>
            </a:extLst>
          </p:cNvPr>
          <p:cNvSpPr>
            <a:spLocks noGrp="1"/>
          </p:cNvSpPr>
          <p:nvPr>
            <p:ph idx="1"/>
          </p:nvPr>
        </p:nvSpPr>
        <p:spPr/>
        <p:txBody>
          <a:bodyPr/>
          <a:lstStyle/>
          <a:p>
            <a:pPr marL="0" indent="0">
              <a:buNone/>
            </a:pPr>
            <a:r>
              <a:rPr lang="en-US" altLang="zh-CN" sz="2400"/>
              <a:t>1.</a:t>
            </a:r>
            <a:r>
              <a:rPr lang="zh-CN" altLang="en-US" sz="2400"/>
              <a:t>什么是</a:t>
            </a:r>
            <a:r>
              <a:rPr lang="en-US" altLang="zh-CN" sz="2400"/>
              <a:t>EAI</a:t>
            </a:r>
            <a:r>
              <a:rPr lang="zh-CN" altLang="en-US" sz="2400"/>
              <a:t>？</a:t>
            </a:r>
            <a:r>
              <a:rPr lang="en-US" altLang="zh-CN" sz="2400"/>
              <a:t>EAI</a:t>
            </a:r>
            <a:r>
              <a:rPr lang="zh-CN" altLang="en-US" sz="2400"/>
              <a:t>中适配器的作用是什么？</a:t>
            </a:r>
            <a:r>
              <a:rPr lang="en-US" altLang="zh-CN" sz="2400"/>
              <a:t>EAI</a:t>
            </a:r>
            <a:r>
              <a:rPr lang="zh-CN" altLang="en-US" sz="2400"/>
              <a:t>中连接件的类型有哪些，它们各自的作用是什么？</a:t>
            </a:r>
          </a:p>
          <a:p>
            <a:pPr marL="0" indent="0">
              <a:buNone/>
            </a:pPr>
            <a:r>
              <a:rPr lang="en-US" altLang="zh-CN" sz="2400"/>
              <a:t>2.</a:t>
            </a:r>
            <a:r>
              <a:rPr lang="zh-CN" altLang="en-US" sz="2400"/>
              <a:t>请解释</a:t>
            </a:r>
            <a:r>
              <a:rPr lang="en-US" altLang="zh-CN" sz="2400"/>
              <a:t>EAI</a:t>
            </a:r>
            <a:r>
              <a:rPr lang="zh-CN" altLang="en-US" sz="2400"/>
              <a:t>的集成层次及其作用。</a:t>
            </a:r>
          </a:p>
          <a:p>
            <a:pPr marL="0" indent="0">
              <a:buNone/>
            </a:pPr>
            <a:r>
              <a:rPr lang="en-US" altLang="zh-CN" sz="2400"/>
              <a:t>3.</a:t>
            </a:r>
            <a:r>
              <a:rPr lang="zh-CN" altLang="en-US" sz="2400"/>
              <a:t>请简要介绍面向服务架构</a:t>
            </a:r>
            <a:r>
              <a:rPr lang="en-US" altLang="zh-CN" sz="2400"/>
              <a:t>(SOA)</a:t>
            </a:r>
            <a:r>
              <a:rPr lang="zh-CN" altLang="en-US" sz="2400"/>
              <a:t>的特点。</a:t>
            </a:r>
          </a:p>
          <a:p>
            <a:endParaRPr lang="zh-CN" altLang="en-US"/>
          </a:p>
        </p:txBody>
      </p:sp>
      <p:sp>
        <p:nvSpPr>
          <p:cNvPr id="4" name="灯片编号占位符 3">
            <a:extLst>
              <a:ext uri="{FF2B5EF4-FFF2-40B4-BE49-F238E27FC236}">
                <a16:creationId xmlns:a16="http://schemas.microsoft.com/office/drawing/2014/main" id="{6ED7686D-C891-414F-B03D-1A21B89C525F}"/>
              </a:ext>
            </a:extLst>
          </p:cNvPr>
          <p:cNvSpPr>
            <a:spLocks noGrp="1"/>
          </p:cNvSpPr>
          <p:nvPr>
            <p:ph type="sldNum" sz="quarter" idx="12"/>
          </p:nvPr>
        </p:nvSpPr>
        <p:spPr/>
        <p:txBody>
          <a:bodyPr/>
          <a:lstStyle/>
          <a:p>
            <a:fld id="{0C913308-F349-4B6D-A68A-DD1791B4A57B}" type="slidenum">
              <a:rPr lang="zh-CN" altLang="en-US" smtClean="0"/>
              <a:pPr/>
              <a:t>73</a:t>
            </a:fld>
            <a:endParaRPr lang="zh-CN" altLang="en-US"/>
          </a:p>
        </p:txBody>
      </p:sp>
    </p:spTree>
    <p:extLst>
      <p:ext uri="{BB962C8B-B14F-4D97-AF65-F5344CB8AC3E}">
        <p14:creationId xmlns:p14="http://schemas.microsoft.com/office/powerpoint/2010/main" val="99190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企业应用软件的行业分类</a:t>
            </a:r>
          </a:p>
        </p:txBody>
      </p:sp>
      <p:sp>
        <p:nvSpPr>
          <p:cNvPr id="5" name="Rectangle 3"/>
          <p:cNvSpPr txBox="1">
            <a:spLocks noChangeArrowheads="1"/>
          </p:cNvSpPr>
          <p:nvPr/>
        </p:nvSpPr>
        <p:spPr>
          <a:xfrm>
            <a:off x="533400" y="1297783"/>
            <a:ext cx="3810000" cy="3540125"/>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钢铁冶金</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饮料食品</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物流</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电信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家用电器</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日用品</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医药</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金融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集团企业</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机械电机</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旅游</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dirty="0">
                <a:ln>
                  <a:noFill/>
                </a:ln>
                <a:solidFill>
                  <a:schemeClr val="tx1"/>
                </a:solidFill>
                <a:effectLst/>
                <a:uLnTx/>
                <a:uFillTx/>
                <a:latin typeface="+mn-lt"/>
                <a:ea typeface="+mn-ea"/>
                <a:cs typeface="+mn-cs"/>
              </a:rPr>
              <a:t>咨询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800" b="1" i="0" u="none" strike="noStrike" kern="1200" cap="none" spc="0" normalizeH="0" baseline="0" noProof="0" dirty="0">
                <a:ln>
                  <a:noFill/>
                </a:ln>
                <a:solidFill>
                  <a:schemeClr val="tx1"/>
                </a:solidFill>
                <a:effectLst/>
                <a:uLnTx/>
                <a:uFillTx/>
                <a:latin typeface="+mn-lt"/>
                <a:ea typeface="+mn-ea"/>
                <a:cs typeface="+mn-cs"/>
              </a:rPr>
              <a:t>…</a:t>
            </a:r>
          </a:p>
        </p:txBody>
      </p:sp>
      <p:sp>
        <p:nvSpPr>
          <p:cNvPr id="6" name="Rectangle 4"/>
          <p:cNvSpPr txBox="1">
            <a:spLocks noChangeArrowheads="1"/>
          </p:cNvSpPr>
          <p:nvPr/>
        </p:nvSpPr>
        <p:spPr>
          <a:xfrm>
            <a:off x="4495800" y="1297782"/>
            <a:ext cx="3810000" cy="3659188"/>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软件集成</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交通运输</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烟草</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地产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能源电力</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连锁分销</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服装</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纺织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电子电器</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制造业</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石化</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zh-CN" altLang="en-US" sz="1800" b="1" i="0" u="none" strike="noStrike" kern="1200" cap="none" spc="0" normalizeH="0" baseline="0" noProof="0">
                <a:ln>
                  <a:noFill/>
                </a:ln>
                <a:solidFill>
                  <a:schemeClr val="tx1"/>
                </a:solidFill>
                <a:effectLst/>
                <a:uLnTx/>
                <a:uFillTx/>
                <a:latin typeface="+mn-lt"/>
                <a:ea typeface="+mn-ea"/>
                <a:cs typeface="+mn-cs"/>
              </a:rPr>
              <a:t>建筑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1800" b="1" i="0" u="none" strike="noStrike" kern="1200" cap="none" spc="0" normalizeH="0" baseline="0" noProof="0">
                <a:ln>
                  <a:noFill/>
                </a:ln>
                <a:solidFill>
                  <a:schemeClr val="tx1"/>
                </a:solidFill>
                <a:effectLst/>
                <a:uLnTx/>
                <a:uFillTx/>
                <a:latin typeface="+mn-lt"/>
                <a:ea typeface="+mn-ea"/>
                <a:cs typeface="+mn-cs"/>
              </a:rPr>
              <a:t>…</a:t>
            </a:r>
            <a:endParaRPr kumimoji="0" lang="en-US" altLang="zh-CN" sz="1800" b="1" i="0" u="none" strike="noStrike" kern="1200" cap="none" spc="0" normalizeH="0" baseline="0" noProof="0" dirty="0">
              <a:ln>
                <a:noFill/>
              </a:ln>
              <a:solidFill>
                <a:schemeClr val="tx1"/>
              </a:solidFill>
              <a:effectLst/>
              <a:uLnTx/>
              <a:uFillTx/>
              <a:latin typeface="+mn-lt"/>
              <a:ea typeface="+mn-ea"/>
              <a:cs typeface="+mn-cs"/>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zh-CN" altLang="en-US" sz="4000" dirty="0"/>
              <a:t>企业应用软件的提供商</a:t>
            </a:r>
          </a:p>
        </p:txBody>
      </p:sp>
      <p:pic>
        <p:nvPicPr>
          <p:cNvPr id="20483" name="Picture 3" descr="sap_logo_4c"/>
          <p:cNvPicPr>
            <a:picLocks noChangeAspect="1" noChangeArrowheads="1"/>
          </p:cNvPicPr>
          <p:nvPr/>
        </p:nvPicPr>
        <p:blipFill>
          <a:blip r:embed="rId2" cstate="print"/>
          <a:srcRect/>
          <a:stretch>
            <a:fillRect/>
          </a:stretch>
        </p:blipFill>
        <p:spPr bwMode="auto">
          <a:xfrm>
            <a:off x="539753" y="1717147"/>
            <a:ext cx="2016125" cy="873125"/>
          </a:xfrm>
          <a:prstGeom prst="rect">
            <a:avLst/>
          </a:prstGeom>
          <a:noFill/>
          <a:ln w="9525">
            <a:noFill/>
            <a:miter lim="800000"/>
            <a:headEnd/>
            <a:tailEnd/>
          </a:ln>
        </p:spPr>
      </p:pic>
      <p:pic>
        <p:nvPicPr>
          <p:cNvPr id="20484" name="Picture 4" descr="oracle-logo_small-180-x-146"/>
          <p:cNvPicPr>
            <a:picLocks noChangeAspect="1" noChangeArrowheads="1"/>
          </p:cNvPicPr>
          <p:nvPr/>
        </p:nvPicPr>
        <p:blipFill>
          <a:blip r:embed="rId3" cstate="print"/>
          <a:srcRect t="34021" b="36270"/>
          <a:stretch>
            <a:fillRect/>
          </a:stretch>
        </p:blipFill>
        <p:spPr bwMode="auto">
          <a:xfrm>
            <a:off x="3059113" y="1657616"/>
            <a:ext cx="2087562" cy="419364"/>
          </a:xfrm>
          <a:prstGeom prst="rect">
            <a:avLst/>
          </a:prstGeom>
          <a:noFill/>
          <a:ln w="9525">
            <a:noFill/>
            <a:miter lim="800000"/>
            <a:headEnd/>
            <a:tailEnd/>
          </a:ln>
        </p:spPr>
      </p:pic>
      <p:pic>
        <p:nvPicPr>
          <p:cNvPr id="20485" name="Picture 5" descr="logo">
            <a:hlinkClick r:id="rId4"/>
          </p:cNvPr>
          <p:cNvPicPr>
            <a:picLocks noChangeAspect="1" noChangeArrowheads="1"/>
          </p:cNvPicPr>
          <p:nvPr/>
        </p:nvPicPr>
        <p:blipFill>
          <a:blip r:embed="rId5" cstate="print"/>
          <a:srcRect/>
          <a:stretch>
            <a:fillRect/>
          </a:stretch>
        </p:blipFill>
        <p:spPr bwMode="auto">
          <a:xfrm>
            <a:off x="6588125" y="1477699"/>
            <a:ext cx="1809750" cy="293688"/>
          </a:xfrm>
          <a:prstGeom prst="rect">
            <a:avLst/>
          </a:prstGeom>
          <a:noFill/>
          <a:ln w="9525">
            <a:noFill/>
            <a:miter lim="800000"/>
            <a:headEnd/>
            <a:tailEnd/>
          </a:ln>
        </p:spPr>
      </p:pic>
      <p:pic>
        <p:nvPicPr>
          <p:cNvPr id="20486" name="Picture 6" descr="logo_kingdee2"/>
          <p:cNvPicPr>
            <a:picLocks noChangeAspect="1" noChangeArrowheads="1"/>
          </p:cNvPicPr>
          <p:nvPr/>
        </p:nvPicPr>
        <p:blipFill>
          <a:blip r:embed="rId6" cstate="print"/>
          <a:srcRect/>
          <a:stretch>
            <a:fillRect/>
          </a:stretch>
        </p:blipFill>
        <p:spPr bwMode="auto">
          <a:xfrm>
            <a:off x="6804028" y="1956594"/>
            <a:ext cx="1666875" cy="404813"/>
          </a:xfrm>
          <a:prstGeom prst="rect">
            <a:avLst/>
          </a:prstGeom>
          <a:noFill/>
          <a:ln w="9525">
            <a:noFill/>
            <a:miter lim="800000"/>
            <a:headEnd/>
            <a:tailEnd/>
          </a:ln>
        </p:spPr>
      </p:pic>
      <p:pic>
        <p:nvPicPr>
          <p:cNvPr id="20487" name="Picture 7" descr="logo_inv">
            <a:hlinkClick r:id="rId7"/>
          </p:cNvPr>
          <p:cNvPicPr>
            <a:picLocks noChangeAspect="1" noChangeArrowheads="1"/>
          </p:cNvPicPr>
          <p:nvPr/>
        </p:nvPicPr>
        <p:blipFill>
          <a:blip r:embed="rId8" cstate="print"/>
          <a:srcRect/>
          <a:stretch>
            <a:fillRect/>
          </a:stretch>
        </p:blipFill>
        <p:spPr bwMode="auto">
          <a:xfrm>
            <a:off x="3708400" y="4717522"/>
            <a:ext cx="1143000" cy="396875"/>
          </a:xfrm>
          <a:prstGeom prst="rect">
            <a:avLst/>
          </a:prstGeom>
          <a:noFill/>
          <a:ln w="9525">
            <a:noFill/>
            <a:miter lim="800000"/>
            <a:headEnd/>
            <a:tailEnd/>
          </a:ln>
        </p:spPr>
      </p:pic>
      <p:pic>
        <p:nvPicPr>
          <p:cNvPr id="20488" name="Picture 8" descr="logo"/>
          <p:cNvPicPr>
            <a:picLocks noChangeAspect="1" noChangeArrowheads="1"/>
          </p:cNvPicPr>
          <p:nvPr/>
        </p:nvPicPr>
        <p:blipFill>
          <a:blip r:embed="rId9" cstate="print"/>
          <a:srcRect/>
          <a:stretch>
            <a:fillRect/>
          </a:stretch>
        </p:blipFill>
        <p:spPr bwMode="auto">
          <a:xfrm>
            <a:off x="900116" y="4837908"/>
            <a:ext cx="1533525" cy="365125"/>
          </a:xfrm>
          <a:prstGeom prst="rect">
            <a:avLst/>
          </a:prstGeom>
          <a:noFill/>
          <a:ln w="9525">
            <a:noFill/>
            <a:miter lim="800000"/>
            <a:headEnd/>
            <a:tailEnd/>
          </a:ln>
        </p:spPr>
      </p:pic>
      <p:pic>
        <p:nvPicPr>
          <p:cNvPr id="20489" name="Picture 9" descr="i2 The Supply Chain Company">
            <a:hlinkClick r:id="rId10"/>
          </p:cNvPr>
          <p:cNvPicPr>
            <a:picLocks noChangeAspect="1" noChangeArrowheads="1"/>
          </p:cNvPicPr>
          <p:nvPr/>
        </p:nvPicPr>
        <p:blipFill>
          <a:blip r:embed="rId11" cstate="print"/>
          <a:srcRect/>
          <a:stretch>
            <a:fillRect/>
          </a:stretch>
        </p:blipFill>
        <p:spPr bwMode="auto">
          <a:xfrm>
            <a:off x="1042991" y="3217334"/>
            <a:ext cx="1476375" cy="388938"/>
          </a:xfrm>
          <a:prstGeom prst="rect">
            <a:avLst/>
          </a:prstGeom>
          <a:noFill/>
          <a:ln w="9525">
            <a:noFill/>
            <a:miter lim="800000"/>
            <a:headEnd/>
            <a:tailEnd/>
          </a:ln>
        </p:spPr>
      </p:pic>
      <p:pic>
        <p:nvPicPr>
          <p:cNvPr id="20490" name="Picture 10" descr="Goto Infor Corporate Homepage">
            <a:hlinkClick r:id="rId12"/>
          </p:cNvPr>
          <p:cNvPicPr>
            <a:picLocks noChangeAspect="1" noChangeArrowheads="1"/>
          </p:cNvPicPr>
          <p:nvPr/>
        </p:nvPicPr>
        <p:blipFill>
          <a:blip r:embed="rId13" cstate="print"/>
          <a:srcRect/>
          <a:stretch>
            <a:fillRect/>
          </a:stretch>
        </p:blipFill>
        <p:spPr bwMode="auto">
          <a:xfrm>
            <a:off x="4932366" y="3757083"/>
            <a:ext cx="3476625" cy="698500"/>
          </a:xfrm>
          <a:prstGeom prst="rect">
            <a:avLst/>
          </a:prstGeom>
          <a:noFill/>
          <a:ln w="9525">
            <a:noFill/>
            <a:miter lim="800000"/>
            <a:headEnd/>
            <a:tailEnd/>
          </a:ln>
        </p:spPr>
      </p:pic>
      <p:pic>
        <p:nvPicPr>
          <p:cNvPr id="20491" name="Picture 11" descr="home">
            <a:hlinkClick r:id="rId14"/>
          </p:cNvPr>
          <p:cNvPicPr>
            <a:picLocks noChangeAspect="1" noChangeArrowheads="1"/>
          </p:cNvPicPr>
          <p:nvPr/>
        </p:nvPicPr>
        <p:blipFill>
          <a:blip r:embed="rId15" cstate="print"/>
          <a:srcRect/>
          <a:stretch>
            <a:fillRect/>
          </a:stretch>
        </p:blipFill>
        <p:spPr bwMode="auto">
          <a:xfrm>
            <a:off x="971550" y="3997854"/>
            <a:ext cx="1238250" cy="388938"/>
          </a:xfrm>
          <a:prstGeom prst="rect">
            <a:avLst/>
          </a:prstGeom>
          <a:noFill/>
          <a:ln w="9525">
            <a:noFill/>
            <a:miter lim="800000"/>
            <a:headEnd/>
            <a:tailEnd/>
          </a:ln>
        </p:spPr>
      </p:pic>
      <p:pic>
        <p:nvPicPr>
          <p:cNvPr id="20492" name="Picture 12" descr="Exact Software"/>
          <p:cNvPicPr>
            <a:picLocks noChangeAspect="1" noChangeArrowheads="1"/>
          </p:cNvPicPr>
          <p:nvPr/>
        </p:nvPicPr>
        <p:blipFill>
          <a:blip r:embed="rId16" cstate="print"/>
          <a:srcRect/>
          <a:stretch>
            <a:fillRect/>
          </a:stretch>
        </p:blipFill>
        <p:spPr bwMode="auto">
          <a:xfrm>
            <a:off x="3059116" y="3697554"/>
            <a:ext cx="942975" cy="595313"/>
          </a:xfrm>
          <a:prstGeom prst="rect">
            <a:avLst/>
          </a:prstGeom>
          <a:noFill/>
          <a:ln w="9525">
            <a:noFill/>
            <a:miter lim="800000"/>
            <a:headEnd/>
            <a:tailEnd/>
          </a:ln>
        </p:spPr>
      </p:pic>
      <p:pic>
        <p:nvPicPr>
          <p:cNvPr id="20493" name="Picture 13" descr="Dynamics"/>
          <p:cNvPicPr>
            <a:picLocks noChangeAspect="1" noChangeArrowheads="1"/>
          </p:cNvPicPr>
          <p:nvPr/>
        </p:nvPicPr>
        <p:blipFill>
          <a:blip r:embed="rId17" cstate="print"/>
          <a:srcRect r="7513"/>
          <a:stretch>
            <a:fillRect/>
          </a:stretch>
        </p:blipFill>
        <p:spPr bwMode="auto">
          <a:xfrm>
            <a:off x="2484441" y="2317750"/>
            <a:ext cx="3527425" cy="625740"/>
          </a:xfrm>
          <a:prstGeom prst="rect">
            <a:avLst/>
          </a:prstGeom>
          <a:noFill/>
          <a:ln w="9525">
            <a:noFill/>
            <a:miter lim="800000"/>
            <a:headEnd/>
            <a:tailEnd/>
          </a:ln>
        </p:spPr>
      </p:pic>
      <p:pic>
        <p:nvPicPr>
          <p:cNvPr id="20494" name="Picture 14" descr="ins-logo"/>
          <p:cNvPicPr>
            <a:picLocks noChangeAspect="1" noChangeArrowheads="1"/>
          </p:cNvPicPr>
          <p:nvPr/>
        </p:nvPicPr>
        <p:blipFill>
          <a:blip r:embed="rId18" cstate="print"/>
          <a:srcRect/>
          <a:stretch>
            <a:fillRect/>
          </a:stretch>
        </p:blipFill>
        <p:spPr bwMode="auto">
          <a:xfrm>
            <a:off x="6732591" y="2377282"/>
            <a:ext cx="1819275" cy="738188"/>
          </a:xfrm>
          <a:prstGeom prst="rect">
            <a:avLst/>
          </a:prstGeom>
          <a:noFill/>
          <a:ln w="9525">
            <a:noFill/>
            <a:miter lim="800000"/>
            <a:headEnd/>
            <a:tailEnd/>
          </a:ln>
        </p:spPr>
      </p:pic>
      <p:pic>
        <p:nvPicPr>
          <p:cNvPr id="20495" name="Picture 15" descr="Exel Computer Systems logo"/>
          <p:cNvPicPr>
            <a:picLocks noChangeAspect="1" noChangeArrowheads="1"/>
          </p:cNvPicPr>
          <p:nvPr/>
        </p:nvPicPr>
        <p:blipFill>
          <a:blip r:embed="rId19" cstate="print"/>
          <a:srcRect l="5089" r="59396"/>
          <a:stretch>
            <a:fillRect/>
          </a:stretch>
        </p:blipFill>
        <p:spPr bwMode="auto">
          <a:xfrm>
            <a:off x="7164388" y="4417219"/>
            <a:ext cx="1008062" cy="706438"/>
          </a:xfrm>
          <a:prstGeom prst="rect">
            <a:avLst/>
          </a:prstGeom>
          <a:noFill/>
          <a:ln w="9525">
            <a:noFill/>
            <a:miter lim="800000"/>
            <a:headEnd/>
            <a:tailEnd/>
          </a:ln>
        </p:spPr>
      </p:pic>
      <p:pic>
        <p:nvPicPr>
          <p:cNvPr id="20496" name="Picture 16" descr="UltimusLogo">
            <a:hlinkClick r:id="rId20"/>
          </p:cNvPr>
          <p:cNvPicPr>
            <a:picLocks noChangeAspect="1" noChangeArrowheads="1"/>
          </p:cNvPicPr>
          <p:nvPr/>
        </p:nvPicPr>
        <p:blipFill>
          <a:blip r:embed="rId21" cstate="print"/>
          <a:srcRect/>
          <a:stretch>
            <a:fillRect/>
          </a:stretch>
        </p:blipFill>
        <p:spPr bwMode="auto">
          <a:xfrm>
            <a:off x="3995738" y="3157804"/>
            <a:ext cx="2381250" cy="500063"/>
          </a:xfrm>
          <a:prstGeom prst="rect">
            <a:avLst/>
          </a:prstGeom>
          <a:noFill/>
          <a:ln w="9525">
            <a:noFill/>
            <a:miter lim="800000"/>
            <a:headEnd/>
            <a:tailEnd/>
          </a:ln>
        </p:spPr>
      </p:pic>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themeOverride>
</file>

<file path=docProps/app.xml><?xml version="1.0" encoding="utf-8"?>
<Properties xmlns="http://schemas.openxmlformats.org/officeDocument/2006/extended-properties" xmlns:vt="http://schemas.openxmlformats.org/officeDocument/2006/docPropsVTypes">
  <TotalTime>2759</TotalTime>
  <Words>5104</Words>
  <Application>Microsoft Office PowerPoint</Application>
  <PresentationFormat>全屏显示(16:10)</PresentationFormat>
  <Paragraphs>664</Paragraphs>
  <Slides>74</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92" baseType="lpstr">
      <vt:lpstr>MS PGothic</vt:lpstr>
      <vt:lpstr>等线</vt:lpstr>
      <vt:lpstr>楷体_GB2312</vt:lpstr>
      <vt:lpstr>宋体</vt:lpstr>
      <vt:lpstr>宋体-方正超大字符集</vt:lpstr>
      <vt:lpstr>微软雅黑</vt:lpstr>
      <vt:lpstr>Arial</vt:lpstr>
      <vt:lpstr>Calibri</vt:lpstr>
      <vt:lpstr>Cambria</vt:lpstr>
      <vt:lpstr>Symbol</vt:lpstr>
      <vt:lpstr>Tahoma</vt:lpstr>
      <vt:lpstr>Times</vt:lpstr>
      <vt:lpstr>Times New Roman</vt:lpstr>
      <vt:lpstr>Verdana</vt:lpstr>
      <vt:lpstr>Wingdings</vt:lpstr>
      <vt:lpstr>Office 主题</vt:lpstr>
      <vt:lpstr>Microsoft PowerPoint 97-2003 Presentation</vt:lpstr>
      <vt:lpstr>演示文稿</vt:lpstr>
      <vt:lpstr>SOA的概念及特点</vt:lpstr>
      <vt:lpstr>本节目标</vt:lpstr>
      <vt:lpstr>大纲</vt:lpstr>
      <vt:lpstr>企业应用软件 Enterprise Software and Applications</vt:lpstr>
      <vt:lpstr>软件系统的类型</vt:lpstr>
      <vt:lpstr>PowerPoint 演示文稿</vt:lpstr>
      <vt:lpstr>企业应用软件的功能分类</vt:lpstr>
      <vt:lpstr>企业应用软件的行业分类</vt:lpstr>
      <vt:lpstr>企业应用软件的提供商</vt:lpstr>
      <vt:lpstr>企业应用软件的特点</vt:lpstr>
      <vt:lpstr>企业应用集成 Enterprise Application Integration</vt:lpstr>
      <vt:lpstr>Enterprise Application Integration (EAI)</vt:lpstr>
      <vt:lpstr>为什么产生EAI的概念 </vt:lpstr>
      <vt:lpstr>企业内应用系统之间频繁的业务交互</vt:lpstr>
      <vt:lpstr>EAI的基本构件</vt:lpstr>
      <vt:lpstr>异构的应用系统</vt:lpstr>
      <vt:lpstr>适配器(Adaptor)</vt:lpstr>
      <vt:lpstr>为什么要用到“适配器”：异构系统之间的“不匹配”</vt:lpstr>
      <vt:lpstr>适配器(Adaptor)</vt:lpstr>
      <vt:lpstr>适配器(Adaptor)的作用</vt:lpstr>
      <vt:lpstr>EAI中的连接件及其拓扑结构</vt:lpstr>
      <vt:lpstr>EAI中连接件的类型</vt:lpstr>
      <vt:lpstr>EAI中的集成层次</vt:lpstr>
      <vt:lpstr>数据集成(Data-level Integration)</vt:lpstr>
      <vt:lpstr>应用层集成(Application-level Integration)</vt:lpstr>
      <vt:lpstr>过程层集成(Process-level Integration)</vt:lpstr>
      <vt:lpstr>一个过程集成的例子</vt:lpstr>
      <vt:lpstr>用户界面层集成(UI-level Integration)</vt:lpstr>
      <vt:lpstr>PowerPoint 演示文稿</vt:lpstr>
      <vt:lpstr>用户界面层集成(UI-level Integration)</vt:lpstr>
      <vt:lpstr>PowerPoint 演示文稿</vt:lpstr>
      <vt:lpstr>EAI的 集成 层次</vt:lpstr>
      <vt:lpstr>传统EAI的缺陷</vt:lpstr>
      <vt:lpstr>面向服务的架构SOA</vt:lpstr>
      <vt:lpstr>SOA产生的背景</vt:lpstr>
      <vt:lpstr>(1) Internet环境下的企业交互</vt:lpstr>
      <vt:lpstr>企业间应用系统之间频繁的业务交互</vt:lpstr>
      <vt:lpstr>(2) 异构系统的集成与互操作</vt:lpstr>
      <vt:lpstr>异构系统的集成</vt:lpstr>
      <vt:lpstr>(3) 频繁变化的互操作与集成需求</vt:lpstr>
      <vt:lpstr>示例：变化的企业流程</vt:lpstr>
      <vt:lpstr>PowerPoint 演示文稿</vt:lpstr>
      <vt:lpstr>软件开发方法的发展与演化</vt:lpstr>
      <vt:lpstr>什么是面向服务的体系结构？</vt:lpstr>
      <vt:lpstr>什么是服务(Service)？</vt:lpstr>
      <vt:lpstr>什么是服务（Service）？-续</vt:lpstr>
      <vt:lpstr>SOA的9个特点</vt:lpstr>
      <vt:lpstr>（1）服务是可重用的</vt:lpstr>
      <vt:lpstr>（1）服务是可重用的-续</vt:lpstr>
      <vt:lpstr>（2）服务都有服务合同</vt:lpstr>
      <vt:lpstr>（2）服务都有服务合同-续</vt:lpstr>
      <vt:lpstr>（3）服务之间是松耦合的</vt:lpstr>
      <vt:lpstr>（4）服务隐藏了具体的逻辑</vt:lpstr>
      <vt:lpstr>（5）服务是可组合的</vt:lpstr>
      <vt:lpstr>（5）服务是可组合的-续</vt:lpstr>
      <vt:lpstr>（6）服务是自治的</vt:lpstr>
      <vt:lpstr>（7）服务是无状态的</vt:lpstr>
      <vt:lpstr>（8）服务是可被发现的</vt:lpstr>
      <vt:lpstr>（9）服务是粗粒度的</vt:lpstr>
      <vt:lpstr>什么是SOA？</vt:lpstr>
      <vt:lpstr>什么是SOA？-续</vt:lpstr>
      <vt:lpstr>A CD Player Example</vt:lpstr>
      <vt:lpstr>PowerPoint 演示文稿</vt:lpstr>
      <vt:lpstr>PowerPoint 演示文稿</vt:lpstr>
      <vt:lpstr>从业务的角度看SOA</vt:lpstr>
      <vt:lpstr>从体系结构的角度看SOA</vt:lpstr>
      <vt:lpstr>从编程模式的角度看SOA</vt:lpstr>
      <vt:lpstr>SOA的多层参考架构(IBM)</vt:lpstr>
      <vt:lpstr>The SOA Layers</vt:lpstr>
      <vt:lpstr>The SOA Layers</vt:lpstr>
      <vt:lpstr>The SOA Layers</vt:lpstr>
      <vt:lpstr>PowerPoint 演示文稿</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dc:creator>
  <cp:lastModifiedBy>michaelwin</cp:lastModifiedBy>
  <cp:revision>145</cp:revision>
  <dcterms:created xsi:type="dcterms:W3CDTF">2014-09-16T02:40:21Z</dcterms:created>
  <dcterms:modified xsi:type="dcterms:W3CDTF">2023-09-26T01:51:23Z</dcterms:modified>
</cp:coreProperties>
</file>