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48" r:id="rId1"/>
  </p:sldMasterIdLst>
  <p:notesMasterIdLst>
    <p:notesMasterId r:id="rId47"/>
  </p:notesMasterIdLst>
  <p:sldIdLst>
    <p:sldId id="258" r:id="rId2"/>
    <p:sldId id="259" r:id="rId3"/>
    <p:sldId id="382" r:id="rId4"/>
    <p:sldId id="383" r:id="rId5"/>
    <p:sldId id="385" r:id="rId6"/>
    <p:sldId id="387" r:id="rId7"/>
    <p:sldId id="386" r:id="rId8"/>
    <p:sldId id="388" r:id="rId9"/>
    <p:sldId id="384" r:id="rId10"/>
    <p:sldId id="389" r:id="rId11"/>
    <p:sldId id="390" r:id="rId12"/>
    <p:sldId id="391" r:id="rId13"/>
    <p:sldId id="392" r:id="rId14"/>
    <p:sldId id="399" r:id="rId15"/>
    <p:sldId id="393" r:id="rId16"/>
    <p:sldId id="394" r:id="rId17"/>
    <p:sldId id="396" r:id="rId18"/>
    <p:sldId id="395" r:id="rId19"/>
    <p:sldId id="397" r:id="rId20"/>
    <p:sldId id="398" r:id="rId21"/>
    <p:sldId id="400" r:id="rId22"/>
    <p:sldId id="402" r:id="rId23"/>
    <p:sldId id="401"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7" r:id="rId38"/>
    <p:sldId id="418" r:id="rId39"/>
    <p:sldId id="419" r:id="rId40"/>
    <p:sldId id="420" r:id="rId41"/>
    <p:sldId id="421" r:id="rId42"/>
    <p:sldId id="422" r:id="rId43"/>
    <p:sldId id="416" r:id="rId44"/>
    <p:sldId id="381" r:id="rId45"/>
    <p:sldId id="423"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82"/>
            <p14:sldId id="383"/>
            <p14:sldId id="385"/>
            <p14:sldId id="387"/>
            <p14:sldId id="386"/>
            <p14:sldId id="388"/>
            <p14:sldId id="384"/>
            <p14:sldId id="389"/>
            <p14:sldId id="390"/>
            <p14:sldId id="391"/>
            <p14:sldId id="392"/>
            <p14:sldId id="399"/>
            <p14:sldId id="393"/>
            <p14:sldId id="394"/>
            <p14:sldId id="396"/>
            <p14:sldId id="395"/>
            <p14:sldId id="397"/>
            <p14:sldId id="398"/>
            <p14:sldId id="400"/>
            <p14:sldId id="402"/>
            <p14:sldId id="401"/>
            <p14:sldId id="403"/>
            <p14:sldId id="404"/>
            <p14:sldId id="405"/>
            <p14:sldId id="406"/>
            <p14:sldId id="407"/>
            <p14:sldId id="408"/>
            <p14:sldId id="409"/>
            <p14:sldId id="410"/>
            <p14:sldId id="411"/>
            <p14:sldId id="412"/>
            <p14:sldId id="413"/>
            <p14:sldId id="414"/>
            <p14:sldId id="415"/>
            <p14:sldId id="417"/>
            <p14:sldId id="418"/>
            <p14:sldId id="419"/>
            <p14:sldId id="420"/>
            <p14:sldId id="421"/>
            <p14:sldId id="422"/>
            <p14:sldId id="416"/>
          </p14:sldIdLst>
        </p14:section>
        <p14:section name="无标题节" id="{01EB97F2-2A05-45B6-9D78-610ACB989BF5}">
          <p14:sldIdLst>
            <p14:sldId id="381"/>
            <p14:sldId id="4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006600"/>
    <a:srgbClr val="990099"/>
    <a:srgbClr val="009900"/>
    <a:srgbClr val="000099"/>
    <a:srgbClr val="800080"/>
    <a:srgbClr val="CC00FF"/>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a:solidFill>
                  <a:srgbClr val="FFC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6" name="灯片编号占位符 6">
            <a:extLst>
              <a:ext uri="{FF2B5EF4-FFF2-40B4-BE49-F238E27FC236}">
                <a16:creationId xmlns:a16="http://schemas.microsoft.com/office/drawing/2014/main" id="{5D4F9AFC-659D-470B-8D6D-3AD7E1D46464}"/>
              </a:ext>
            </a:extLst>
          </p:cNvPr>
          <p:cNvSpPr>
            <a:spLocks noGrp="1"/>
          </p:cNvSpPr>
          <p:nvPr>
            <p:ph type="sldNum" sz="quarter" idx="12"/>
          </p:nvPr>
        </p:nvSpPr>
        <p:spPr>
          <a:xfrm>
            <a:off x="6553200" y="6453336"/>
            <a:ext cx="2133600" cy="268139"/>
          </a:xfrm>
        </p:spPr>
        <p:txBody>
          <a:bodyPr/>
          <a:lstStyle>
            <a:lvl1pPr>
              <a:defRPr>
                <a:solidFill>
                  <a:srgbClr val="FF0000"/>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atin typeface="Times New Roman" panose="02020603050405020304" pitchFamily="18" charset="0"/>
                <a:cs typeface="Times New Roman" panose="02020603050405020304" pitchFamily="18" charset="0"/>
              </a:defRPr>
            </a:lvl1pPr>
            <a:lvl2pPr>
              <a:buFont typeface="Wingdings" pitchFamily="2" charset="2"/>
              <a:buChar char="Þ"/>
              <a:defRPr sz="2400">
                <a:latin typeface="Times New Roman" panose="02020603050405020304" pitchFamily="18" charset="0"/>
                <a:cs typeface="Times New Roman" panose="02020603050405020304" pitchFamily="18" charset="0"/>
              </a:defRPr>
            </a:lvl2pPr>
            <a:lvl3pPr>
              <a:defRPr sz="2200" b="0">
                <a:latin typeface="Times New Roman" panose="02020603050405020304" pitchFamily="18" charset="0"/>
                <a:cs typeface="Times New Roman" panose="02020603050405020304" pitchFamily="18" charset="0"/>
              </a:defRPr>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endParaRPr lang="zh-CN" altLang="en-US" dirty="0"/>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9" name="Picture 3"/>
          <p:cNvPicPr>
            <a:picLocks noChangeAspect="1" noChangeArrowheads="1"/>
          </p:cNvPicPr>
          <p:nvPr userDrawn="1"/>
        </p:nvPicPr>
        <p:blipFill>
          <a:blip r:embed="rId6" cstate="print"/>
          <a:srcRect/>
          <a:stretch>
            <a:fillRect/>
          </a:stretch>
        </p:blipFill>
        <p:spPr bwMode="auto">
          <a:xfrm>
            <a:off x="0" y="0"/>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5" r:id="rId4"/>
  </p:sldLayoutIdLst>
  <p:hf hdr="0" ftr="0" dt="0"/>
  <p:txStyles>
    <p:titleStyle>
      <a:lvl1pPr algn="l" defTabSz="914400" rtl="0" eaLnBrk="1" latinLnBrk="0" hangingPunct="1">
        <a:spcBef>
          <a:spcPct val="0"/>
        </a:spcBef>
        <a:buNone/>
        <a:defRPr sz="3200" kern="1200">
          <a:solidFill>
            <a:schemeClr val="tx1"/>
          </a:solidFill>
          <a:latin typeface="黑体" pitchFamily="2" charset="-122"/>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Clr>
          <a:srgbClr val="990099"/>
        </a:buClr>
        <a:buSzPct val="90000"/>
        <a:buFont typeface="Wingdings" pitchFamily="2" charset="2"/>
        <a:buChar char=""/>
        <a:defRPr sz="2400" kern="1200">
          <a:solidFill>
            <a:schemeClr val="tx1"/>
          </a:solidFill>
          <a:latin typeface="楷体_GB2312" pitchFamily="49" charset="-122"/>
          <a:ea typeface="楷体_GB2312" pitchFamily="49" charset="-122"/>
          <a:cs typeface="+mn-cs"/>
        </a:defRPr>
      </a:lvl2pPr>
      <a:lvl3pPr marL="1143000" indent="-22860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vinca:8080/axis%20/services/testservice.WareManage"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vinca:8080/axis/WareManage.jws?wsdl"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t>服务描述与</a:t>
            </a:r>
            <a:r>
              <a:rPr lang="en-US" altLang="zh-CN" dirty="0"/>
              <a:t>WSDL</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WSDL</a:t>
            </a:r>
            <a:r>
              <a:rPr lang="zh-CN" altLang="en-US" dirty="0"/>
              <a:t>结构</a:t>
            </a:r>
          </a:p>
        </p:txBody>
      </p:sp>
      <p:sp>
        <p:nvSpPr>
          <p:cNvPr id="3" name="内容占位符 2"/>
          <p:cNvSpPr>
            <a:spLocks noGrp="1"/>
          </p:cNvSpPr>
          <p:nvPr>
            <p:ph idx="1"/>
          </p:nvPr>
        </p:nvSpPr>
        <p:spPr/>
        <p:txBody>
          <a:bodyPr/>
          <a:lstStyle/>
          <a:p>
            <a:r>
              <a:rPr lang="en-US" altLang="zh-CN" dirty="0"/>
              <a:t>WSDL</a:t>
            </a:r>
            <a:r>
              <a:rPr lang="zh-CN" altLang="en-US" dirty="0"/>
              <a:t>规范的总体结构通常分为一个</a:t>
            </a:r>
            <a:r>
              <a:rPr lang="zh-CN" altLang="en-US" dirty="0">
                <a:solidFill>
                  <a:srgbClr val="0000FF"/>
                </a:solidFill>
              </a:rPr>
              <a:t>抽象描述部分和</a:t>
            </a:r>
            <a:r>
              <a:rPr lang="zh-CN" altLang="en-US" dirty="0"/>
              <a:t>一个</a:t>
            </a:r>
            <a:r>
              <a:rPr lang="zh-CN" altLang="en-US" dirty="0">
                <a:solidFill>
                  <a:srgbClr val="0000FF"/>
                </a:solidFill>
              </a:rPr>
              <a:t>具体描述部分</a:t>
            </a:r>
            <a:r>
              <a:rPr lang="zh-CN" altLang="en-US" dirty="0"/>
              <a:t>。</a:t>
            </a:r>
          </a:p>
        </p:txBody>
      </p:sp>
      <p:sp>
        <p:nvSpPr>
          <p:cNvPr id="4" name="灯片编号占位符 3">
            <a:extLst>
              <a:ext uri="{FF2B5EF4-FFF2-40B4-BE49-F238E27FC236}">
                <a16:creationId xmlns:a16="http://schemas.microsoft.com/office/drawing/2014/main" id="{8FD98E1B-55A5-4256-9883-E71BE00FE32C}"/>
              </a:ext>
            </a:extLst>
          </p:cNvPr>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340721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 y="116632"/>
            <a:ext cx="5115417"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大括号 4"/>
          <p:cNvSpPr/>
          <p:nvPr/>
        </p:nvSpPr>
        <p:spPr>
          <a:xfrm>
            <a:off x="2568498" y="332656"/>
            <a:ext cx="432048" cy="1188132"/>
          </a:xfrm>
          <a:prstGeom prst="rightBrace">
            <a:avLst>
              <a:gd name="adj1" fmla="val 8333"/>
              <a:gd name="adj2" fmla="val 11304"/>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p:cNvSpPr/>
          <p:nvPr/>
        </p:nvSpPr>
        <p:spPr>
          <a:xfrm>
            <a:off x="2568498" y="1700809"/>
            <a:ext cx="432048" cy="578630"/>
          </a:xfrm>
          <a:prstGeom prst="rightBrace">
            <a:avLst>
              <a:gd name="adj1" fmla="val 8333"/>
              <a:gd name="adj2" fmla="val 28049"/>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0790" y="2981180"/>
            <a:ext cx="8953698"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0000FF"/>
                </a:solidFill>
              </a:rPr>
              <a:t>操作（</a:t>
            </a:r>
            <a:r>
              <a:rPr lang="en-US" altLang="zh-CN" sz="1600" dirty="0">
                <a:solidFill>
                  <a:srgbClr val="0000FF"/>
                </a:solidFill>
              </a:rPr>
              <a:t>operations</a:t>
            </a:r>
            <a:r>
              <a:rPr lang="zh-CN" altLang="en-US" sz="1600" dirty="0">
                <a:solidFill>
                  <a:srgbClr val="0000FF"/>
                </a:solidFill>
              </a:rPr>
              <a:t>）是</a:t>
            </a:r>
            <a:r>
              <a:rPr lang="en-US" altLang="zh-CN" sz="1600" dirty="0">
                <a:solidFill>
                  <a:srgbClr val="0000FF"/>
                </a:solidFill>
              </a:rPr>
              <a:t>Web</a:t>
            </a:r>
            <a:r>
              <a:rPr lang="zh-CN" altLang="en-US" sz="1600" dirty="0">
                <a:solidFill>
                  <a:srgbClr val="0000FF"/>
                </a:solidFill>
              </a:rPr>
              <a:t>服务中所支持的操作的抽象定义。通常一个操作描述一个服务访问点的请求</a:t>
            </a:r>
            <a:r>
              <a:rPr lang="en-US" altLang="zh-CN" sz="1600" dirty="0">
                <a:solidFill>
                  <a:srgbClr val="0000FF"/>
                </a:solidFill>
              </a:rPr>
              <a:t>/</a:t>
            </a:r>
            <a:r>
              <a:rPr lang="zh-CN" altLang="en-US" sz="1600" dirty="0">
                <a:solidFill>
                  <a:srgbClr val="0000FF"/>
                </a:solidFill>
              </a:rPr>
              <a:t>响应消息对。</a:t>
            </a:r>
            <a:endParaRPr lang="en-US" altLang="zh-CN" sz="1600" dirty="0">
              <a:solidFill>
                <a:srgbClr val="0000FF"/>
              </a:solidFill>
            </a:endParaRPr>
          </a:p>
          <a:p>
            <a:pPr marL="285750" indent="-285750">
              <a:lnSpc>
                <a:spcPct val="150000"/>
              </a:lnSpc>
              <a:buFont typeface="Arial" panose="020B0604020202020204" pitchFamily="34" charset="0"/>
              <a:buChar char="•"/>
            </a:pPr>
            <a:r>
              <a:rPr lang="zh-CN" altLang="en-US" sz="1600" dirty="0">
                <a:solidFill>
                  <a:srgbClr val="0000FF"/>
                </a:solidFill>
              </a:rPr>
              <a:t>端口类型（</a:t>
            </a:r>
            <a:r>
              <a:rPr lang="en-US" altLang="zh-CN" sz="1600" dirty="0">
                <a:solidFill>
                  <a:srgbClr val="0000FF"/>
                </a:solidFill>
              </a:rPr>
              <a:t>port type</a:t>
            </a:r>
            <a:r>
              <a:rPr lang="zh-CN" altLang="en-US" sz="1600" dirty="0">
                <a:solidFill>
                  <a:srgbClr val="0000FF"/>
                </a:solidFill>
              </a:rPr>
              <a:t>）是某个访问点所支持的所有操作的抽象定义。</a:t>
            </a:r>
            <a:endParaRPr lang="en-US" altLang="zh-CN" sz="1600" dirty="0">
              <a:solidFill>
                <a:srgbClr val="0000FF"/>
              </a:solidFill>
            </a:endParaRPr>
          </a:p>
          <a:p>
            <a:pPr marL="285750" indent="-285750">
              <a:lnSpc>
                <a:spcPct val="150000"/>
              </a:lnSpc>
              <a:buFont typeface="Arial" panose="020B0604020202020204" pitchFamily="34" charset="0"/>
              <a:buChar char="•"/>
            </a:pPr>
            <a:r>
              <a:rPr lang="zh-CN" altLang="en-US" sz="1600" dirty="0">
                <a:solidFill>
                  <a:srgbClr val="0000FF"/>
                </a:solidFill>
              </a:rPr>
              <a:t>服务绑定（</a:t>
            </a:r>
            <a:r>
              <a:rPr lang="en-US" altLang="zh-CN" sz="1600" dirty="0">
                <a:solidFill>
                  <a:srgbClr val="0000FF"/>
                </a:solidFill>
              </a:rPr>
              <a:t>bindings</a:t>
            </a:r>
            <a:r>
              <a:rPr lang="zh-CN" altLang="en-US" sz="1600" dirty="0">
                <a:solidFill>
                  <a:srgbClr val="0000FF"/>
                </a:solidFill>
              </a:rPr>
              <a:t>）定义了某个端口类型在作为负载传输时采用的消息传输协议（如</a:t>
            </a:r>
            <a:r>
              <a:rPr lang="en-US" altLang="zh-CN" sz="1600" dirty="0">
                <a:solidFill>
                  <a:srgbClr val="0000FF"/>
                </a:solidFill>
              </a:rPr>
              <a:t>SOAP</a:t>
            </a:r>
            <a:r>
              <a:rPr lang="zh-CN" altLang="en-US" sz="1600" dirty="0">
                <a:solidFill>
                  <a:srgbClr val="0000FF"/>
                </a:solidFill>
              </a:rPr>
              <a:t>）、网络传输协议（如</a:t>
            </a:r>
            <a:r>
              <a:rPr lang="en-US" altLang="zh-CN" sz="1600" dirty="0">
                <a:solidFill>
                  <a:srgbClr val="0000FF"/>
                </a:solidFill>
              </a:rPr>
              <a:t>HTTP</a:t>
            </a:r>
            <a:r>
              <a:rPr lang="zh-CN" altLang="en-US" sz="1600" dirty="0">
                <a:solidFill>
                  <a:srgbClr val="0000FF"/>
                </a:solidFill>
              </a:rPr>
              <a:t>）、消息的风格（</a:t>
            </a:r>
            <a:r>
              <a:rPr lang="en-US" altLang="zh-CN" sz="1600" dirty="0">
                <a:solidFill>
                  <a:srgbClr val="0000FF"/>
                </a:solidFill>
              </a:rPr>
              <a:t>SOAP/RPC</a:t>
            </a:r>
            <a:r>
              <a:rPr lang="zh-CN" altLang="en-US" sz="1600" dirty="0">
                <a:solidFill>
                  <a:srgbClr val="0000FF"/>
                </a:solidFill>
              </a:rPr>
              <a:t>或</a:t>
            </a:r>
            <a:r>
              <a:rPr lang="en-US" altLang="zh-CN" sz="1600" dirty="0">
                <a:solidFill>
                  <a:srgbClr val="0000FF"/>
                </a:solidFill>
              </a:rPr>
              <a:t>SOAP/Document</a:t>
            </a:r>
            <a:r>
              <a:rPr lang="zh-CN" altLang="en-US" sz="1600" dirty="0">
                <a:solidFill>
                  <a:srgbClr val="0000FF"/>
                </a:solidFill>
              </a:rPr>
              <a:t>），以及消息的编码规则（</a:t>
            </a:r>
            <a:r>
              <a:rPr lang="en-US" altLang="zh-CN" sz="1600" dirty="0">
                <a:solidFill>
                  <a:srgbClr val="0000FF"/>
                </a:solidFill>
              </a:rPr>
              <a:t>SOAP</a:t>
            </a:r>
            <a:r>
              <a:rPr lang="zh-CN" altLang="en-US" sz="1600" dirty="0">
                <a:solidFill>
                  <a:srgbClr val="0000FF"/>
                </a:solidFill>
              </a:rPr>
              <a:t>或</a:t>
            </a:r>
            <a:r>
              <a:rPr lang="en-US" altLang="zh-CN" sz="1600" dirty="0">
                <a:solidFill>
                  <a:srgbClr val="0000FF"/>
                </a:solidFill>
              </a:rPr>
              <a:t>literal</a:t>
            </a:r>
            <a:r>
              <a:rPr lang="zh-CN" altLang="en-US" sz="1600" dirty="0">
                <a:solidFill>
                  <a:srgbClr val="0000FF"/>
                </a:solidFill>
              </a:rPr>
              <a:t>）。一个绑定只描述一个端口类型，但一个端口类型可以有多个绑定，这使得相同的功能可以通过多种传输协议和消息格式被访问。端口和绑定一一对应，以</a:t>
            </a:r>
            <a:r>
              <a:rPr lang="en-US" altLang="zh-CN" sz="1600" dirty="0">
                <a:solidFill>
                  <a:srgbClr val="0000FF"/>
                </a:solidFill>
              </a:rPr>
              <a:t>URI</a:t>
            </a:r>
            <a:r>
              <a:rPr lang="zh-CN" altLang="en-US" sz="1600" dirty="0">
                <a:solidFill>
                  <a:srgbClr val="0000FF"/>
                </a:solidFill>
              </a:rPr>
              <a:t>方式描述了绑定对应的端口类型的</a:t>
            </a:r>
            <a:r>
              <a:rPr lang="en-US" altLang="zh-CN" sz="1600" dirty="0">
                <a:solidFill>
                  <a:srgbClr val="0000FF"/>
                </a:solidFill>
              </a:rPr>
              <a:t>Internet</a:t>
            </a:r>
            <a:r>
              <a:rPr lang="zh-CN" altLang="en-US" sz="1600" dirty="0">
                <a:solidFill>
                  <a:srgbClr val="0000FF"/>
                </a:solidFill>
              </a:rPr>
              <a:t>访问地址。</a:t>
            </a:r>
            <a:endParaRPr lang="en-US" altLang="zh-CN" sz="1600" dirty="0">
              <a:solidFill>
                <a:srgbClr val="0000FF"/>
              </a:solidFill>
            </a:endParaRPr>
          </a:p>
          <a:p>
            <a:pPr marL="285750" indent="-285750">
              <a:lnSpc>
                <a:spcPct val="150000"/>
              </a:lnSpc>
              <a:buFont typeface="Arial" panose="020B0604020202020204" pitchFamily="34" charset="0"/>
              <a:buChar char="•"/>
            </a:pPr>
            <a:r>
              <a:rPr lang="zh-CN" altLang="en-US" sz="1600" dirty="0">
                <a:solidFill>
                  <a:srgbClr val="0000FF"/>
                </a:solidFill>
              </a:rPr>
              <a:t>端口和服务（</a:t>
            </a:r>
            <a:r>
              <a:rPr lang="en-US" altLang="zh-CN" sz="1600" dirty="0">
                <a:solidFill>
                  <a:srgbClr val="0000FF"/>
                </a:solidFill>
              </a:rPr>
              <a:t>port and  service</a:t>
            </a:r>
            <a:r>
              <a:rPr lang="zh-CN" altLang="en-US" sz="1600" dirty="0">
                <a:solidFill>
                  <a:srgbClr val="0000FF"/>
                </a:solidFill>
              </a:rPr>
              <a:t>）描述了相关服务访问点的集合。</a:t>
            </a:r>
            <a:endParaRPr lang="en-US" altLang="zh-CN" sz="1600" dirty="0">
              <a:solidFill>
                <a:srgbClr val="0000FF"/>
              </a:solidFill>
            </a:endParaRPr>
          </a:p>
        </p:txBody>
      </p:sp>
      <p:sp>
        <p:nvSpPr>
          <p:cNvPr id="8" name="TextBox 7"/>
          <p:cNvSpPr txBox="1"/>
          <p:nvPr/>
        </p:nvSpPr>
        <p:spPr>
          <a:xfrm>
            <a:off x="5004049" y="177315"/>
            <a:ext cx="3960440" cy="2751522"/>
          </a:xfrm>
          <a:prstGeom prst="rect">
            <a:avLst/>
          </a:prstGeom>
          <a:noFill/>
        </p:spPr>
        <p:txBody>
          <a:bodyPr wrap="square" rtlCol="0">
            <a:spAutoFit/>
          </a:bodyPr>
          <a:lstStyle/>
          <a:p>
            <a:pPr marL="285750" indent="-190500">
              <a:lnSpc>
                <a:spcPct val="120000"/>
              </a:lnSpc>
              <a:buFont typeface="Arial" panose="020B0604020202020204" pitchFamily="34" charset="0"/>
              <a:buChar char="•"/>
            </a:pPr>
            <a:r>
              <a:rPr lang="zh-CN" altLang="en-US" sz="1600" dirty="0">
                <a:solidFill>
                  <a:srgbClr val="0000FF"/>
                </a:solidFill>
              </a:rPr>
              <a:t>类型（</a:t>
            </a:r>
            <a:r>
              <a:rPr lang="en-US" altLang="zh-CN" sz="1600" dirty="0">
                <a:solidFill>
                  <a:srgbClr val="0000FF"/>
                </a:solidFill>
              </a:rPr>
              <a:t>types</a:t>
            </a:r>
            <a:r>
              <a:rPr lang="zh-CN" altLang="en-US" sz="1600" dirty="0">
                <a:solidFill>
                  <a:srgbClr val="0000FF"/>
                </a:solidFill>
              </a:rPr>
              <a:t>）用于描述</a:t>
            </a:r>
            <a:r>
              <a:rPr lang="en-US" altLang="zh-CN" sz="1600" dirty="0">
                <a:solidFill>
                  <a:srgbClr val="0000FF"/>
                </a:solidFill>
              </a:rPr>
              <a:t>Web</a:t>
            </a:r>
            <a:r>
              <a:rPr lang="zh-CN" altLang="en-US" sz="1600" dirty="0">
                <a:solidFill>
                  <a:srgbClr val="0000FF"/>
                </a:solidFill>
              </a:rPr>
              <a:t>服务与调用者直接的传递消息时所使用的数据类型。</a:t>
            </a:r>
            <a:r>
              <a:rPr lang="en-US" altLang="zh-CN" sz="1600" dirty="0">
                <a:solidFill>
                  <a:srgbClr val="0000FF"/>
                </a:solidFill>
              </a:rPr>
              <a:t>WSDL</a:t>
            </a:r>
            <a:r>
              <a:rPr lang="zh-CN" altLang="en-US" sz="1600" dirty="0">
                <a:solidFill>
                  <a:srgbClr val="0000FF"/>
                </a:solidFill>
              </a:rPr>
              <a:t>支持任何类型系统，默认采用</a:t>
            </a:r>
            <a:r>
              <a:rPr lang="en-US" altLang="zh-CN" sz="1600" dirty="0">
                <a:solidFill>
                  <a:srgbClr val="0000FF"/>
                </a:solidFill>
              </a:rPr>
              <a:t>XML Schema</a:t>
            </a:r>
            <a:r>
              <a:rPr lang="zh-CN" altLang="en-US" sz="1600" dirty="0">
                <a:solidFill>
                  <a:srgbClr val="0000FF"/>
                </a:solidFill>
              </a:rPr>
              <a:t>类型系统。</a:t>
            </a:r>
            <a:endParaRPr lang="en-US" altLang="zh-CN" sz="1600" dirty="0">
              <a:solidFill>
                <a:srgbClr val="0000FF"/>
              </a:solidFill>
            </a:endParaRPr>
          </a:p>
          <a:p>
            <a:pPr marL="285750" indent="-190500">
              <a:lnSpc>
                <a:spcPct val="120000"/>
              </a:lnSpc>
              <a:buFont typeface="Arial" panose="020B0604020202020204" pitchFamily="34" charset="0"/>
              <a:buChar char="•"/>
            </a:pPr>
            <a:r>
              <a:rPr lang="zh-CN" altLang="en-US" sz="1600" dirty="0">
                <a:solidFill>
                  <a:srgbClr val="0000FF"/>
                </a:solidFill>
              </a:rPr>
              <a:t>消息（</a:t>
            </a:r>
            <a:r>
              <a:rPr lang="en-US" altLang="zh-CN" sz="1600" dirty="0">
                <a:solidFill>
                  <a:srgbClr val="0000FF"/>
                </a:solidFill>
              </a:rPr>
              <a:t>messages</a:t>
            </a:r>
            <a:r>
              <a:rPr lang="zh-CN" altLang="en-US" sz="1600" dirty="0">
                <a:solidFill>
                  <a:srgbClr val="0000FF"/>
                </a:solidFill>
              </a:rPr>
              <a:t>）是</a:t>
            </a:r>
            <a:r>
              <a:rPr lang="en-US" altLang="zh-CN" sz="1600" dirty="0">
                <a:solidFill>
                  <a:srgbClr val="0000FF"/>
                </a:solidFill>
              </a:rPr>
              <a:t>Web</a:t>
            </a:r>
            <a:r>
              <a:rPr lang="zh-CN" altLang="en-US" sz="1600" dirty="0">
                <a:solidFill>
                  <a:srgbClr val="0000FF"/>
                </a:solidFill>
              </a:rPr>
              <a:t>服务与调用者直接传递的消息的逻辑定义。一个消息可能包含多个部分，每一部分用</a:t>
            </a:r>
            <a:r>
              <a:rPr lang="en-US" altLang="zh-CN" sz="1600" dirty="0">
                <a:solidFill>
                  <a:srgbClr val="0000FF"/>
                </a:solidFill>
              </a:rPr>
              <a:t>&lt;part&gt;</a:t>
            </a:r>
            <a:r>
              <a:rPr lang="zh-CN" altLang="en-US" sz="1600" dirty="0">
                <a:solidFill>
                  <a:srgbClr val="0000FF"/>
                </a:solidFill>
              </a:rPr>
              <a:t>元素表示，可以使用</a:t>
            </a:r>
            <a:r>
              <a:rPr lang="en-US" altLang="zh-CN" sz="1600" dirty="0">
                <a:solidFill>
                  <a:srgbClr val="0000FF"/>
                </a:solidFill>
              </a:rPr>
              <a:t>types</a:t>
            </a:r>
            <a:r>
              <a:rPr lang="zh-CN" altLang="en-US" sz="1600" dirty="0">
                <a:solidFill>
                  <a:srgbClr val="0000FF"/>
                </a:solidFill>
              </a:rPr>
              <a:t>中定义的数据类型来定义每个</a:t>
            </a:r>
            <a:r>
              <a:rPr lang="en-US" altLang="zh-CN" sz="1600" dirty="0">
                <a:solidFill>
                  <a:srgbClr val="0000FF"/>
                </a:solidFill>
              </a:rPr>
              <a:t>&lt;part&gt;</a:t>
            </a:r>
            <a:r>
              <a:rPr lang="zh-CN" altLang="en-US" sz="1600" dirty="0">
                <a:solidFill>
                  <a:srgbClr val="0000FF"/>
                </a:solidFill>
              </a:rPr>
              <a:t>的类型。</a:t>
            </a:r>
            <a:endParaRPr lang="en-US" altLang="zh-CN" sz="1600" dirty="0">
              <a:solidFill>
                <a:srgbClr val="0000FF"/>
              </a:solidFill>
            </a:endParaRPr>
          </a:p>
        </p:txBody>
      </p:sp>
      <p:sp>
        <p:nvSpPr>
          <p:cNvPr id="2" name="灯片编号占位符 1">
            <a:extLst>
              <a:ext uri="{FF2B5EF4-FFF2-40B4-BE49-F238E27FC236}">
                <a16:creationId xmlns:a16="http://schemas.microsoft.com/office/drawing/2014/main" id="{E6B109D8-B025-45F9-8754-D061F1E6307D}"/>
              </a:ext>
            </a:extLst>
          </p:cNvPr>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405716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05824"/>
            <a:ext cx="7200800" cy="640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58063208-37A6-4420-BCBA-9FFAD1DBF887}"/>
              </a:ext>
            </a:extLst>
          </p:cNvPr>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28868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13525" y="1136537"/>
            <a:ext cx="6685954" cy="5262979"/>
          </a:xfrm>
          <a:prstGeom prst="rect">
            <a:avLst/>
          </a:prstGeom>
          <a:solidFill>
            <a:schemeClr val="bg1"/>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 definitions</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serviceName</a:t>
            </a:r>
            <a:r>
              <a:rPr lang="en-US" altLang="zh-CN" dirty="0">
                <a:solidFill>
                  <a:srgbClr val="0000FF"/>
                </a:solidFill>
                <a:latin typeface="Times New Roman" panose="02020603050405020304" pitchFamily="18" charset="0"/>
                <a:cs typeface="Times New Roman" panose="02020603050405020304" pitchFamily="18" charset="0"/>
              </a:rPr>
              <a:t>  </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targetNamespace</a:t>
            </a:r>
            <a:r>
              <a:rPr lang="en-US" altLang="zh-CN" dirty="0">
                <a:solidFill>
                  <a:srgbClr val="0000FF"/>
                </a:solidFill>
                <a:latin typeface="Times New Roman" panose="02020603050405020304" pitchFamily="18" charset="0"/>
                <a:cs typeface="Times New Roman" panose="02020603050405020304" pitchFamily="18" charset="0"/>
              </a:rPr>
              <a:t> =“http://example.org/math/”</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 “http://schemas.xmlsoap.org/wsdl/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 </a:t>
            </a:r>
            <a:r>
              <a:rPr lang="zh-CN" altLang="en-US" dirty="0">
                <a:solidFill>
                  <a:srgbClr val="0000FF"/>
                </a:solidFill>
                <a:latin typeface="Times New Roman" panose="02020603050405020304" pitchFamily="18" charset="0"/>
                <a:cs typeface="Times New Roman" panose="02020603050405020304" pitchFamily="18" charset="0"/>
              </a:rPr>
              <a:t>抽象描述部分</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&lt;types&gt;…&lt;/types&gt;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&lt;message&gt;…&lt;/message&gt;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portType</a:t>
            </a:r>
            <a:r>
              <a:rPr lang="en-US" altLang="zh-CN" dirty="0">
                <a:solidFill>
                  <a:srgbClr val="0000FF"/>
                </a:solidFill>
                <a:latin typeface="Times New Roman" panose="02020603050405020304" pitchFamily="18" charset="0"/>
                <a:cs typeface="Times New Roman" panose="02020603050405020304" pitchFamily="18" charset="0"/>
              </a:rPr>
              <a:t>&gt;…&lt;/</a:t>
            </a:r>
            <a:r>
              <a:rPr lang="en-US" altLang="zh-CN" dirty="0" err="1">
                <a:solidFill>
                  <a:srgbClr val="0000FF"/>
                </a:solidFill>
                <a:latin typeface="Times New Roman" panose="02020603050405020304" pitchFamily="18" charset="0"/>
                <a:cs typeface="Times New Roman" panose="02020603050405020304" pitchFamily="18" charset="0"/>
              </a:rPr>
              <a:t>portType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endParaRPr lang="en-US" altLang="zh-CN" sz="8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 </a:t>
            </a:r>
            <a:r>
              <a:rPr lang="zh-CN" altLang="en-US" dirty="0">
                <a:solidFill>
                  <a:srgbClr val="0000FF"/>
                </a:solidFill>
                <a:latin typeface="Times New Roman" panose="02020603050405020304" pitchFamily="18" charset="0"/>
                <a:cs typeface="Times New Roman" panose="02020603050405020304" pitchFamily="18" charset="0"/>
              </a:rPr>
              <a:t>具体描述部分</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&lt;binding&gt;…&lt;/binding&gt;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&lt;service&gt;…&lt;/service&gt;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&lt;/definitions&gt;</a:t>
            </a:r>
          </a:p>
        </p:txBody>
      </p:sp>
      <p:sp>
        <p:nvSpPr>
          <p:cNvPr id="3" name="TextBox 2"/>
          <p:cNvSpPr txBox="1"/>
          <p:nvPr/>
        </p:nvSpPr>
        <p:spPr>
          <a:xfrm>
            <a:off x="501735" y="374359"/>
            <a:ext cx="4752529"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  WSDL</a:t>
            </a:r>
            <a:r>
              <a:rPr lang="zh-CN" altLang="en-US" sz="2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文件的基本表示形式</a:t>
            </a:r>
          </a:p>
        </p:txBody>
      </p:sp>
      <p:cxnSp>
        <p:nvCxnSpPr>
          <p:cNvPr id="4" name="直接箭头连接符 3"/>
          <p:cNvCxnSpPr/>
          <p:nvPr/>
        </p:nvCxnSpPr>
        <p:spPr>
          <a:xfrm flipH="1">
            <a:off x="1680596" y="1412776"/>
            <a:ext cx="51514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56188" y="1175597"/>
            <a:ext cx="6708299" cy="523220"/>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&lt;definitions&gt;</a:t>
            </a:r>
            <a:r>
              <a:rPr lang="zh-CN" altLang="en-US" sz="1400" dirty="0">
                <a:solidFill>
                  <a:srgbClr val="C00000"/>
                </a:solidFill>
                <a:latin typeface="Times New Roman" panose="02020603050405020304" pitchFamily="18" charset="0"/>
                <a:cs typeface="Times New Roman" panose="02020603050405020304" pitchFamily="18" charset="0"/>
              </a:rPr>
              <a:t>元素是</a:t>
            </a:r>
            <a:r>
              <a:rPr lang="en-US" altLang="zh-CN" sz="1400" dirty="0">
                <a:solidFill>
                  <a:srgbClr val="C00000"/>
                </a:solidFill>
                <a:latin typeface="Times New Roman" panose="02020603050405020304" pitchFamily="18" charset="0"/>
                <a:cs typeface="Times New Roman" panose="02020603050405020304" pitchFamily="18" charset="0"/>
              </a:rPr>
              <a:t>WSDL</a:t>
            </a:r>
            <a:r>
              <a:rPr lang="zh-CN" altLang="en-US" sz="1400" dirty="0">
                <a:solidFill>
                  <a:srgbClr val="C00000"/>
                </a:solidFill>
                <a:latin typeface="Times New Roman" panose="02020603050405020304" pitchFamily="18" charset="0"/>
                <a:cs typeface="Times New Roman" panose="02020603050405020304" pitchFamily="18" charset="0"/>
              </a:rPr>
              <a:t>文档的根元素，用来定义</a:t>
            </a:r>
            <a:r>
              <a:rPr lang="en-US" altLang="zh-CN" sz="1400" dirty="0">
                <a:solidFill>
                  <a:srgbClr val="C00000"/>
                </a:solidFill>
                <a:latin typeface="Times New Roman" panose="02020603050405020304" pitchFamily="18" charset="0"/>
                <a:cs typeface="Times New Roman" panose="02020603050405020304" pitchFamily="18" charset="0"/>
              </a:rPr>
              <a:t>WSDL</a:t>
            </a:r>
            <a:r>
              <a:rPr lang="zh-CN" altLang="en-US" sz="1400" dirty="0">
                <a:solidFill>
                  <a:srgbClr val="C00000"/>
                </a:solidFill>
                <a:latin typeface="Times New Roman" panose="02020603050405020304" pitchFamily="18" charset="0"/>
                <a:cs typeface="Times New Roman" panose="02020603050405020304" pitchFamily="18" charset="0"/>
              </a:rPr>
              <a:t>文档的名称，引入需要的</a:t>
            </a:r>
            <a:r>
              <a:rPr lang="en-US" altLang="zh-CN" sz="1400" dirty="0">
                <a:solidFill>
                  <a:srgbClr val="C00000"/>
                </a:solidFill>
                <a:latin typeface="Times New Roman" panose="02020603050405020304" pitchFamily="18" charset="0"/>
                <a:cs typeface="Times New Roman" panose="02020603050405020304" pitchFamily="18" charset="0"/>
              </a:rPr>
              <a:t>XML</a:t>
            </a:r>
            <a:r>
              <a:rPr lang="zh-CN" altLang="en-US" sz="1400" dirty="0">
                <a:solidFill>
                  <a:srgbClr val="C00000"/>
                </a:solidFill>
                <a:latin typeface="Times New Roman" panose="02020603050405020304" pitchFamily="18" charset="0"/>
                <a:cs typeface="Times New Roman" panose="02020603050405020304" pitchFamily="18" charset="0"/>
              </a:rPr>
              <a:t>命名空间，包括</a:t>
            </a:r>
            <a:r>
              <a:rPr lang="en-US" altLang="zh-CN" sz="1400" dirty="0">
                <a:solidFill>
                  <a:srgbClr val="C00000"/>
                </a:solidFill>
                <a:latin typeface="Times New Roman" panose="02020603050405020304" pitchFamily="18" charset="0"/>
                <a:cs typeface="Times New Roman" panose="02020603050405020304" pitchFamily="18" charset="0"/>
              </a:rPr>
              <a:t>WSDL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a:solidFill>
                  <a:srgbClr val="C00000"/>
                </a:solidFill>
                <a:latin typeface="Times New Roman" panose="02020603050405020304" pitchFamily="18" charset="0"/>
                <a:cs typeface="Times New Roman" panose="02020603050405020304" pitchFamily="18" charset="0"/>
              </a:rPr>
              <a:t>SOAP</a:t>
            </a:r>
            <a:r>
              <a:rPr lang="zh-CN" altLang="en-US" sz="1400" dirty="0">
                <a:solidFill>
                  <a:srgbClr val="C00000"/>
                </a:solidFill>
                <a:latin typeface="Times New Roman" panose="02020603050405020304" pitchFamily="18" charset="0"/>
                <a:cs typeface="Times New Roman" panose="02020603050405020304" pitchFamily="18" charset="0"/>
              </a:rPr>
              <a:t>和</a:t>
            </a:r>
            <a:r>
              <a:rPr lang="en-US" altLang="zh-CN" sz="1400" dirty="0">
                <a:solidFill>
                  <a:srgbClr val="C00000"/>
                </a:solidFill>
                <a:latin typeface="Times New Roman" panose="02020603050405020304" pitchFamily="18" charset="0"/>
                <a:cs typeface="Times New Roman" panose="02020603050405020304" pitchFamily="18" charset="0"/>
              </a:rPr>
              <a:t>XSD</a:t>
            </a:r>
            <a:endParaRPr lang="zh-CN" altLang="en-US" sz="1400" dirty="0">
              <a:solidFill>
                <a:srgbClr val="C00000"/>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2760716" y="1844824"/>
            <a:ext cx="51514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5856" y="1690935"/>
            <a:ext cx="1620145" cy="307777"/>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指定的服务名称</a:t>
            </a:r>
          </a:p>
        </p:txBody>
      </p:sp>
      <p:cxnSp>
        <p:nvCxnSpPr>
          <p:cNvPr id="8" name="直接箭头连接符 7"/>
          <p:cNvCxnSpPr/>
          <p:nvPr/>
        </p:nvCxnSpPr>
        <p:spPr>
          <a:xfrm flipH="1">
            <a:off x="5095197" y="2636912"/>
            <a:ext cx="51514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10337" y="2483022"/>
            <a:ext cx="3354150" cy="738664"/>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声明的命名空间</a:t>
            </a:r>
            <a:r>
              <a:rPr lang="en-US" altLang="zh-CN" sz="1400" dirty="0">
                <a:solidFill>
                  <a:srgbClr val="C00000"/>
                </a:solidFill>
                <a:latin typeface="Times New Roman" panose="02020603050405020304" pitchFamily="18" charset="0"/>
                <a:cs typeface="Times New Roman" panose="02020603050405020304" pitchFamily="18" charset="0"/>
              </a:rPr>
              <a:t>WSDL</a:t>
            </a:r>
            <a:r>
              <a:rPr lang="zh-CN" altLang="en-US" sz="1400" dirty="0">
                <a:solidFill>
                  <a:srgbClr val="C00000"/>
                </a:solidFill>
                <a:latin typeface="Times New Roman" panose="02020603050405020304" pitchFamily="18" charset="0"/>
                <a:cs typeface="Times New Roman" panose="02020603050405020304" pitchFamily="18" charset="0"/>
              </a:rPr>
              <a:t>为默认，是后面的</a:t>
            </a:r>
            <a:r>
              <a:rPr lang="en-US" altLang="zh-CN" sz="1400" dirty="0">
                <a:solidFill>
                  <a:srgbClr val="C00000"/>
                </a:solidFill>
                <a:latin typeface="Times New Roman" panose="02020603050405020304" pitchFamily="18" charset="0"/>
                <a:cs typeface="Times New Roman" panose="02020603050405020304" pitchFamily="18" charset="0"/>
              </a:rPr>
              <a:t>&lt;types&gt;</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a:solidFill>
                  <a:srgbClr val="C00000"/>
                </a:solidFill>
                <a:latin typeface="Times New Roman" panose="02020603050405020304" pitchFamily="18" charset="0"/>
                <a:cs typeface="Times New Roman" panose="02020603050405020304" pitchFamily="18" charset="0"/>
              </a:rPr>
              <a:t>&lt;message&gt;</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a:solidFill>
                  <a:srgbClr val="C00000"/>
                </a:solidFill>
                <a:latin typeface="Times New Roman" panose="02020603050405020304" pitchFamily="18" charset="0"/>
                <a:cs typeface="Times New Roman" panose="02020603050405020304" pitchFamily="18" charset="0"/>
              </a:rPr>
              <a:t>&lt;</a:t>
            </a:r>
            <a:r>
              <a:rPr lang="en-US" altLang="zh-CN" sz="1400" dirty="0" err="1">
                <a:solidFill>
                  <a:srgbClr val="C00000"/>
                </a:solidFill>
                <a:latin typeface="Times New Roman" panose="02020603050405020304" pitchFamily="18" charset="0"/>
                <a:cs typeface="Times New Roman" panose="02020603050405020304" pitchFamily="18" charset="0"/>
              </a:rPr>
              <a:t>portType</a:t>
            </a:r>
            <a:r>
              <a:rPr lang="en-US" altLang="zh-CN" sz="1400" dirty="0">
                <a:solidFill>
                  <a:srgbClr val="C00000"/>
                </a:solidFill>
                <a:latin typeface="Times New Roman" panose="02020603050405020304" pitchFamily="18" charset="0"/>
                <a:cs typeface="Times New Roman" panose="02020603050405020304" pitchFamily="18" charset="0"/>
              </a:rPr>
              <a:t>&gt;</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a:solidFill>
                  <a:srgbClr val="C00000"/>
                </a:solidFill>
                <a:latin typeface="Times New Roman" panose="02020603050405020304" pitchFamily="18" charset="0"/>
                <a:cs typeface="Times New Roman" panose="02020603050405020304" pitchFamily="18" charset="0"/>
              </a:rPr>
              <a:t>&lt;binding&gt;</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a:solidFill>
                  <a:srgbClr val="C00000"/>
                </a:solidFill>
                <a:latin typeface="Times New Roman" panose="02020603050405020304" pitchFamily="18" charset="0"/>
                <a:cs typeface="Times New Roman" panose="02020603050405020304" pitchFamily="18" charset="0"/>
              </a:rPr>
              <a:t>&lt;service&gt;</a:t>
            </a:r>
            <a:r>
              <a:rPr lang="zh-CN" altLang="en-US" sz="1400" dirty="0">
                <a:solidFill>
                  <a:srgbClr val="C00000"/>
                </a:solidFill>
                <a:latin typeface="Times New Roman" panose="02020603050405020304" pitchFamily="18" charset="0"/>
                <a:cs typeface="Times New Roman" panose="02020603050405020304" pitchFamily="18" charset="0"/>
              </a:rPr>
              <a:t>等元素的命名空间</a:t>
            </a:r>
          </a:p>
        </p:txBody>
      </p:sp>
      <p:cxnSp>
        <p:nvCxnSpPr>
          <p:cNvPr id="10" name="直接箭头连接符 9"/>
          <p:cNvCxnSpPr/>
          <p:nvPr/>
        </p:nvCxnSpPr>
        <p:spPr>
          <a:xfrm flipH="1">
            <a:off x="5018430" y="2204864"/>
            <a:ext cx="51514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01201" y="1943254"/>
            <a:ext cx="3358910" cy="523220"/>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指定了</a:t>
            </a:r>
            <a:r>
              <a:rPr lang="en-US" altLang="zh-CN" sz="1400" dirty="0">
                <a:solidFill>
                  <a:srgbClr val="C00000"/>
                </a:solidFill>
                <a:latin typeface="Times New Roman" panose="02020603050405020304" pitchFamily="18" charset="0"/>
                <a:cs typeface="Times New Roman" panose="02020603050405020304" pitchFamily="18" charset="0"/>
              </a:rPr>
              <a:t>WSDL</a:t>
            </a:r>
            <a:r>
              <a:rPr lang="zh-CN" altLang="en-US" sz="1400" dirty="0">
                <a:solidFill>
                  <a:srgbClr val="C00000"/>
                </a:solidFill>
                <a:latin typeface="Times New Roman" panose="02020603050405020304" pitchFamily="18" charset="0"/>
                <a:cs typeface="Times New Roman" panose="02020603050405020304" pitchFamily="18" charset="0"/>
              </a:rPr>
              <a:t>文档中出现的新元素和属性的命名空间</a:t>
            </a:r>
          </a:p>
        </p:txBody>
      </p:sp>
      <p:sp>
        <p:nvSpPr>
          <p:cNvPr id="12" name="灯片编号占位符 11">
            <a:extLst>
              <a:ext uri="{FF2B5EF4-FFF2-40B4-BE49-F238E27FC236}">
                <a16:creationId xmlns:a16="http://schemas.microsoft.com/office/drawing/2014/main" id="{F5EC9FAA-0717-4E8B-A083-E34C11FAA838}"/>
              </a:ext>
            </a:extLst>
          </p:cNvPr>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196025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0"/>
            <a:ext cx="8244408" cy="692696"/>
          </a:xfrm>
        </p:spPr>
        <p:txBody>
          <a:bodyPr/>
          <a:lstStyle/>
          <a:p>
            <a:r>
              <a:rPr lang="en-US" altLang="zh-CN" dirty="0">
                <a:solidFill>
                  <a:srgbClr val="FF0000"/>
                </a:solidFill>
                <a:latin typeface="微软雅黑" panose="020B0503020204020204" pitchFamily="34" charset="-122"/>
                <a:ea typeface="微软雅黑" panose="020B0503020204020204" pitchFamily="34" charset="-122"/>
              </a:rPr>
              <a:t>2.2.1 WSDL</a:t>
            </a:r>
            <a:r>
              <a:rPr lang="zh-CN" altLang="en-US" dirty="0">
                <a:solidFill>
                  <a:srgbClr val="FF0000"/>
                </a:solidFill>
                <a:latin typeface="微软雅黑" panose="020B0503020204020204" pitchFamily="34" charset="-122"/>
                <a:ea typeface="微软雅黑" panose="020B0503020204020204" pitchFamily="34" charset="-122"/>
              </a:rPr>
              <a:t>的抽象描述部分</a:t>
            </a:r>
          </a:p>
        </p:txBody>
      </p:sp>
      <p:sp>
        <p:nvSpPr>
          <p:cNvPr id="3" name="内容占位符 2"/>
          <p:cNvSpPr>
            <a:spLocks noGrp="1"/>
          </p:cNvSpPr>
          <p:nvPr>
            <p:ph idx="1"/>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rPr>
              <a:t>类型（</a:t>
            </a:r>
            <a:r>
              <a:rPr lang="en-US" altLang="zh-CN" dirty="0">
                <a:solidFill>
                  <a:srgbClr val="FF0000"/>
                </a:solidFill>
                <a:latin typeface="微软雅黑" panose="020B0503020204020204" pitchFamily="34" charset="-122"/>
                <a:ea typeface="微软雅黑" panose="020B0503020204020204" pitchFamily="34" charset="-122"/>
              </a:rPr>
              <a:t>types</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消息（</a:t>
            </a:r>
            <a:r>
              <a:rPr lang="en-US" altLang="zh-CN" dirty="0">
                <a:solidFill>
                  <a:srgbClr val="FF0000"/>
                </a:solidFill>
                <a:latin typeface="微软雅黑" panose="020B0503020204020204" pitchFamily="34" charset="-122"/>
                <a:ea typeface="微软雅黑" panose="020B0503020204020204" pitchFamily="34" charset="-122"/>
              </a:rPr>
              <a:t>message</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操作（</a:t>
            </a:r>
            <a:r>
              <a:rPr lang="en-US" altLang="zh-CN" dirty="0">
                <a:solidFill>
                  <a:srgbClr val="FF0000"/>
                </a:solidFill>
                <a:latin typeface="微软雅黑" panose="020B0503020204020204" pitchFamily="34" charset="-122"/>
                <a:ea typeface="微软雅黑" panose="020B0503020204020204" pitchFamily="34" charset="-122"/>
              </a:rPr>
              <a:t>operation</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端口类型（</a:t>
            </a:r>
            <a:r>
              <a:rPr lang="en-US" altLang="zh-CN" dirty="0" err="1">
                <a:solidFill>
                  <a:srgbClr val="FF0000"/>
                </a:solidFill>
                <a:latin typeface="微软雅黑" panose="020B0503020204020204" pitchFamily="34" charset="-122"/>
                <a:ea typeface="微软雅黑" panose="020B0503020204020204" pitchFamily="34" charset="-122"/>
              </a:rPr>
              <a:t>portType</a:t>
            </a:r>
            <a:r>
              <a:rPr lang="zh-CN" altLang="en-US"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66910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01181" y="584608"/>
            <a:ext cx="6327757" cy="6186309"/>
          </a:xfrm>
          <a:prstGeom prst="rect">
            <a:avLst/>
          </a:prstGeom>
          <a:solidFill>
            <a:schemeClr val="bg1">
              <a:lumMod val="95000"/>
            </a:schemeClr>
          </a:solidFill>
        </p:spPr>
        <p:txBody>
          <a:bodyPr wrap="square" rtlCol="0">
            <a:spAutoFit/>
          </a:bodyPr>
          <a:lstStyle/>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 !--</a:t>
            </a:r>
            <a:r>
              <a:rPr lang="zh-CN" altLang="en-US" b="1" dirty="0">
                <a:solidFill>
                  <a:srgbClr val="0000FF"/>
                </a:solidFill>
                <a:latin typeface="Times New Roman" panose="02020603050405020304" pitchFamily="18" charset="0"/>
                <a:cs typeface="Times New Roman" panose="02020603050405020304" pitchFamily="18" charset="0"/>
              </a:rPr>
              <a:t>类型定义</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&gt;</a:t>
            </a:r>
            <a:endParaRPr lang="en-US" altLang="zh-CN"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&lt;types&gt;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xsd:schema</a:t>
            </a:r>
            <a:endParaRPr lang="en-US" altLang="zh-CN"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targetNamespace</a:t>
            </a:r>
            <a:r>
              <a:rPr lang="en-US" altLang="zh-CN" dirty="0">
                <a:solidFill>
                  <a:srgbClr val="0000FF"/>
                </a:solidFill>
                <a:latin typeface="Times New Roman" panose="02020603050405020304" pitchFamily="18" charset="0"/>
                <a:cs typeface="Times New Roman" panose="02020603050405020304" pitchFamily="18" charset="0"/>
              </a:rPr>
              <a:t> = “http://example.org/math/types/”</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=“http://example.org/math/types/”&gt;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xsd:complexType</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MathInput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xsd:sequence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xsd:element</a:t>
            </a:r>
            <a:r>
              <a:rPr lang="en-US" altLang="zh-CN" dirty="0">
                <a:solidFill>
                  <a:srgbClr val="0000FF"/>
                </a:solidFill>
                <a:latin typeface="Times New Roman" panose="02020603050405020304" pitchFamily="18" charset="0"/>
                <a:cs typeface="Times New Roman" panose="02020603050405020304" pitchFamily="18" charset="0"/>
              </a:rPr>
              <a:t> name=“x” type=“</a:t>
            </a:r>
            <a:r>
              <a:rPr lang="en-US" altLang="zh-CN" dirty="0" err="1">
                <a:solidFill>
                  <a:srgbClr val="0000FF"/>
                </a:solidFill>
                <a:latin typeface="Times New Roman" panose="02020603050405020304" pitchFamily="18" charset="0"/>
                <a:cs typeface="Times New Roman" panose="02020603050405020304" pitchFamily="18" charset="0"/>
              </a:rPr>
              <a:t>xs:double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xsd:element</a:t>
            </a:r>
            <a:r>
              <a:rPr lang="en-US" altLang="zh-CN" dirty="0">
                <a:solidFill>
                  <a:srgbClr val="0000FF"/>
                </a:solidFill>
                <a:latin typeface="Times New Roman" panose="02020603050405020304" pitchFamily="18" charset="0"/>
                <a:cs typeface="Times New Roman" panose="02020603050405020304" pitchFamily="18" charset="0"/>
              </a:rPr>
              <a:t> name=“y” type=“</a:t>
            </a:r>
            <a:r>
              <a:rPr lang="en-US" altLang="zh-CN" dirty="0" err="1">
                <a:solidFill>
                  <a:srgbClr val="0000FF"/>
                </a:solidFill>
                <a:latin typeface="Times New Roman" panose="02020603050405020304" pitchFamily="18" charset="0"/>
                <a:cs typeface="Times New Roman" panose="02020603050405020304" pitchFamily="18" charset="0"/>
              </a:rPr>
              <a:t>xs:double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xsd:sequence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xsd:complexType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xsd:complexType</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a:solidFill>
                  <a:srgbClr val="0000FF"/>
                </a:solidFill>
                <a:latin typeface="Times New Roman" panose="02020603050405020304" pitchFamily="18" charset="0"/>
                <a:cs typeface="Times New Roman" panose="02020603050405020304" pitchFamily="18" charset="0"/>
              </a:rPr>
              <a:t>=“MathOutput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xsd:sequence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xsd:element</a:t>
            </a:r>
            <a:r>
              <a:rPr lang="en-US" altLang="zh-CN" dirty="0">
                <a:solidFill>
                  <a:srgbClr val="0000FF"/>
                </a:solidFill>
                <a:latin typeface="Times New Roman" panose="02020603050405020304" pitchFamily="18" charset="0"/>
                <a:cs typeface="Times New Roman" panose="02020603050405020304" pitchFamily="18" charset="0"/>
              </a:rPr>
              <a:t> name=“result” type=“</a:t>
            </a:r>
            <a:r>
              <a:rPr lang="en-US" altLang="zh-CN" dirty="0" err="1">
                <a:solidFill>
                  <a:srgbClr val="0000FF"/>
                </a:solidFill>
                <a:latin typeface="Times New Roman" panose="02020603050405020304" pitchFamily="18" charset="0"/>
                <a:cs typeface="Times New Roman" panose="02020603050405020304" pitchFamily="18" charset="0"/>
              </a:rPr>
              <a:t>xs:double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xsd:sequence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xsd:complexType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xsd:element</a:t>
            </a:r>
            <a:r>
              <a:rPr lang="en-US" altLang="zh-CN" dirty="0">
                <a:solidFill>
                  <a:srgbClr val="0000FF"/>
                </a:solidFill>
                <a:latin typeface="Times New Roman" panose="02020603050405020304" pitchFamily="18" charset="0"/>
                <a:cs typeface="Times New Roman" panose="02020603050405020304" pitchFamily="18" charset="0"/>
              </a:rPr>
              <a:t> name=“Add” type=“</a:t>
            </a:r>
            <a:r>
              <a:rPr lang="en-US" altLang="zh-CN" dirty="0" err="1">
                <a:solidFill>
                  <a:srgbClr val="0000FF"/>
                </a:solidFill>
                <a:latin typeface="Times New Roman" panose="02020603050405020304" pitchFamily="18" charset="0"/>
                <a:cs typeface="Times New Roman" panose="02020603050405020304" pitchFamily="18" charset="0"/>
              </a:rPr>
              <a:t>MathInput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xsd:element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AddResponse</a:t>
            </a:r>
            <a:r>
              <a:rPr lang="en-US" altLang="zh-CN" dirty="0">
                <a:solidFill>
                  <a:srgbClr val="0000FF"/>
                </a:solidFill>
                <a:latin typeface="Times New Roman" panose="02020603050405020304" pitchFamily="18" charset="0"/>
                <a:cs typeface="Times New Roman" panose="02020603050405020304" pitchFamily="18" charset="0"/>
              </a:rPr>
              <a:t>” type=“</a:t>
            </a:r>
            <a:r>
              <a:rPr lang="en-US" altLang="zh-CN" dirty="0" err="1">
                <a:solidFill>
                  <a:srgbClr val="0000FF"/>
                </a:solidFill>
                <a:latin typeface="Times New Roman" panose="02020603050405020304" pitchFamily="18" charset="0"/>
                <a:cs typeface="Times New Roman" panose="02020603050405020304" pitchFamily="18" charset="0"/>
              </a:rPr>
              <a:t>MathOutput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xsd:schema</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&lt;/types&gt;</a:t>
            </a:r>
          </a:p>
        </p:txBody>
      </p:sp>
      <p:sp>
        <p:nvSpPr>
          <p:cNvPr id="3" name="TextBox 2"/>
          <p:cNvSpPr txBox="1"/>
          <p:nvPr/>
        </p:nvSpPr>
        <p:spPr>
          <a:xfrm>
            <a:off x="301181" y="171187"/>
            <a:ext cx="6696744" cy="338554"/>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5.2  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片段定义的两个复杂数据类型</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MathInput</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MathOutput</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直接箭头连接符 9"/>
          <p:cNvCxnSpPr/>
          <p:nvPr/>
        </p:nvCxnSpPr>
        <p:spPr>
          <a:xfrm flipH="1" flipV="1">
            <a:off x="5162509" y="3367542"/>
            <a:ext cx="1428583" cy="86409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9592" y="2132856"/>
            <a:ext cx="4608512" cy="18002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88976" y="3962852"/>
            <a:ext cx="5123184" cy="151216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4" name="TextBox 13"/>
          <p:cNvSpPr txBox="1"/>
          <p:nvPr/>
        </p:nvSpPr>
        <p:spPr>
          <a:xfrm>
            <a:off x="6444208" y="764704"/>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6444208" y="1116900"/>
            <a:ext cx="2699792" cy="5632311"/>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b="1" dirty="0">
                <a:solidFill>
                  <a:srgbClr val="C00000"/>
                </a:solidFill>
                <a:latin typeface="Times New Roman" panose="02020603050405020304" pitchFamily="18" charset="0"/>
                <a:cs typeface="Times New Roman" panose="02020603050405020304" pitchFamily="18" charset="0"/>
              </a:rPr>
              <a:t>类型（</a:t>
            </a:r>
            <a:r>
              <a:rPr lang="en-US" altLang="zh-CN" b="1" dirty="0">
                <a:solidFill>
                  <a:srgbClr val="C00000"/>
                </a:solidFill>
                <a:latin typeface="Times New Roman" panose="02020603050405020304" pitchFamily="18" charset="0"/>
                <a:cs typeface="Times New Roman" panose="02020603050405020304" pitchFamily="18" charset="0"/>
              </a:rPr>
              <a:t>types</a:t>
            </a:r>
            <a:r>
              <a:rPr lang="zh-CN" altLang="en-US" b="1" dirty="0">
                <a:solidFill>
                  <a:srgbClr val="C0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是数据类型的容器，包含了所有消息定义需要的</a:t>
            </a:r>
            <a:r>
              <a:rPr lang="en-US" altLang="zh-CN" sz="1600" dirty="0">
                <a:latin typeface="Times New Roman" panose="02020603050405020304" pitchFamily="18" charset="0"/>
                <a:cs typeface="Times New Roman" panose="02020603050405020304" pitchFamily="18" charset="0"/>
              </a:rPr>
              <a:t>XML</a:t>
            </a:r>
            <a:r>
              <a:rPr lang="zh-CN" altLang="en-US" sz="1600" dirty="0">
                <a:latin typeface="Times New Roman" panose="02020603050405020304" pitchFamily="18" charset="0"/>
                <a:cs typeface="Times New Roman" panose="02020603050405020304" pitchFamily="18" charset="0"/>
              </a:rPr>
              <a:t>元素的类型定义。</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WSDL</a:t>
            </a:r>
            <a:r>
              <a:rPr lang="zh-CN" altLang="en-US" sz="1600" dirty="0">
                <a:latin typeface="Times New Roman" panose="02020603050405020304" pitchFamily="18" charset="0"/>
                <a:cs typeface="Times New Roman" panose="02020603050405020304" pitchFamily="18" charset="0"/>
              </a:rPr>
              <a:t>需要定义一个类型系统来解释通信的两个端点所交换的数据。</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WSDL</a:t>
            </a:r>
            <a:r>
              <a:rPr lang="zh-CN" altLang="en-US" sz="1600" dirty="0">
                <a:latin typeface="Times New Roman" panose="02020603050405020304" pitchFamily="18" charset="0"/>
                <a:cs typeface="Times New Roman" panose="02020603050405020304" pitchFamily="18" charset="0"/>
              </a:rPr>
              <a:t>采用</a:t>
            </a:r>
            <a:r>
              <a:rPr lang="en-US" altLang="zh-CN" sz="1600" dirty="0">
                <a:latin typeface="Times New Roman" panose="02020603050405020304" pitchFamily="18" charset="0"/>
                <a:cs typeface="Times New Roman" panose="02020603050405020304" pitchFamily="18" charset="0"/>
              </a:rPr>
              <a:t>XML Schema</a:t>
            </a:r>
            <a:r>
              <a:rPr lang="zh-CN" altLang="en-US" sz="1600" dirty="0">
                <a:latin typeface="Times New Roman" panose="02020603050405020304" pitchFamily="18" charset="0"/>
                <a:cs typeface="Times New Roman" panose="02020603050405020304" pitchFamily="18" charset="0"/>
              </a:rPr>
              <a:t>的类型系统。</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XML Schema</a:t>
            </a:r>
            <a:r>
              <a:rPr lang="zh-CN" altLang="en-US" sz="1600" dirty="0">
                <a:latin typeface="Times New Roman" panose="02020603050405020304" pitchFamily="18" charset="0"/>
                <a:cs typeface="Times New Roman" panose="02020603050405020304" pitchFamily="18" charset="0"/>
              </a:rPr>
              <a:t>具有内置数据类型，同时也允许定义复杂数据类型。</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定义</a:t>
            </a:r>
            <a:r>
              <a:rPr lang="en-US" altLang="zh-CN" sz="1600" dirty="0">
                <a:latin typeface="Times New Roman" panose="02020603050405020304" pitchFamily="18" charset="0"/>
                <a:cs typeface="Times New Roman" panose="02020603050405020304" pitchFamily="18" charset="0"/>
              </a:rPr>
              <a:t>WSDL</a:t>
            </a:r>
            <a:r>
              <a:rPr lang="zh-CN" altLang="en-US" sz="1600" dirty="0">
                <a:latin typeface="Times New Roman" panose="02020603050405020304" pitchFamily="18" charset="0"/>
                <a:cs typeface="Times New Roman" panose="02020603050405020304" pitchFamily="18" charset="0"/>
              </a:rPr>
              <a:t>接口的第一步是要标识或定义消息交换过程中所用到的数据类型。</a:t>
            </a:r>
          </a:p>
        </p:txBody>
      </p:sp>
      <p:sp>
        <p:nvSpPr>
          <p:cNvPr id="19" name="矩形 18"/>
          <p:cNvSpPr/>
          <p:nvPr/>
        </p:nvSpPr>
        <p:spPr>
          <a:xfrm>
            <a:off x="6833135" y="340464"/>
            <a:ext cx="210666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类型（</a:t>
            </a:r>
            <a:r>
              <a:rPr lang="en-US" altLang="zh-CN" sz="2400" b="1" dirty="0">
                <a:solidFill>
                  <a:srgbClr val="FF0000"/>
                </a:solidFill>
                <a:latin typeface="Times New Roman" panose="02020603050405020304" pitchFamily="18" charset="0"/>
                <a:cs typeface="Times New Roman" panose="02020603050405020304" pitchFamily="18" charset="0"/>
              </a:rPr>
              <a:t>types</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endParaRPr>
          </a:p>
        </p:txBody>
      </p:sp>
      <p:sp>
        <p:nvSpPr>
          <p:cNvPr id="4" name="灯片编号占位符 3">
            <a:extLst>
              <a:ext uri="{FF2B5EF4-FFF2-40B4-BE49-F238E27FC236}">
                <a16:creationId xmlns:a16="http://schemas.microsoft.com/office/drawing/2014/main" id="{8786E8B3-AF1C-40F3-A9E7-BD7E5A6696F2}"/>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94759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01181" y="584608"/>
            <a:ext cx="5278931" cy="2585323"/>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 name=“</a:t>
            </a:r>
            <a:r>
              <a:rPr lang="en-US" altLang="zh-CN" dirty="0" err="1">
                <a:solidFill>
                  <a:srgbClr val="0000FF"/>
                </a:solidFill>
                <a:latin typeface="Times New Roman" panose="02020603050405020304" pitchFamily="18" charset="0"/>
                <a:cs typeface="Times New Roman" panose="02020603050405020304" pitchFamily="18" charset="0"/>
              </a:rPr>
              <a:t>AddMessage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&lt;part name=“parameter” type=“</a:t>
            </a:r>
            <a:r>
              <a:rPr lang="en-US" altLang="zh-CN" dirty="0" err="1">
                <a:solidFill>
                  <a:srgbClr val="0000FF"/>
                </a:solidFill>
                <a:latin typeface="Times New Roman" panose="02020603050405020304" pitchFamily="18" charset="0"/>
                <a:cs typeface="Times New Roman" panose="02020603050405020304" pitchFamily="18" charset="0"/>
              </a:rPr>
              <a:t>ns:MathInput</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 name=“</a:t>
            </a:r>
            <a:r>
              <a:rPr lang="en-US" altLang="zh-CN" dirty="0" err="1">
                <a:solidFill>
                  <a:srgbClr val="0000FF"/>
                </a:solidFill>
                <a:latin typeface="Times New Roman" panose="02020603050405020304" pitchFamily="18" charset="0"/>
                <a:cs typeface="Times New Roman" panose="02020603050405020304" pitchFamily="18" charset="0"/>
              </a:rPr>
              <a:t>AddResponseMessage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&lt;part name=“parameter” type=“</a:t>
            </a:r>
            <a:r>
              <a:rPr lang="en-US" altLang="zh-CN" dirty="0" err="1">
                <a:solidFill>
                  <a:srgbClr val="0000FF"/>
                </a:solidFill>
                <a:latin typeface="Times New Roman" panose="02020603050405020304" pitchFamily="18" charset="0"/>
                <a:cs typeface="Times New Roman" panose="02020603050405020304" pitchFamily="18" charset="0"/>
              </a:rPr>
              <a:t>ns:MathOutput</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&lt;/message&gt;</a:t>
            </a:r>
          </a:p>
        </p:txBody>
      </p:sp>
      <p:sp>
        <p:nvSpPr>
          <p:cNvPr id="3" name="TextBox 2"/>
          <p:cNvSpPr txBox="1"/>
          <p:nvPr/>
        </p:nvSpPr>
        <p:spPr>
          <a:xfrm>
            <a:off x="467544" y="174304"/>
            <a:ext cx="8136904"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5.3  WSDL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片段定义的消息</a:t>
            </a:r>
          </a:p>
        </p:txBody>
      </p:sp>
      <p:sp>
        <p:nvSpPr>
          <p:cNvPr id="14" name="TextBox 13"/>
          <p:cNvSpPr txBox="1"/>
          <p:nvPr/>
        </p:nvSpPr>
        <p:spPr>
          <a:xfrm>
            <a:off x="6444208" y="764704"/>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5617448" y="1069356"/>
            <a:ext cx="3517603" cy="4201150"/>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b="1" dirty="0">
                <a:solidFill>
                  <a:srgbClr val="C00000"/>
                </a:solidFill>
                <a:latin typeface="Times New Roman" panose="02020603050405020304" pitchFamily="18" charset="0"/>
                <a:cs typeface="Times New Roman" panose="02020603050405020304" pitchFamily="18" charset="0"/>
              </a:rPr>
              <a:t>消息（</a:t>
            </a:r>
            <a:r>
              <a:rPr lang="en-US" altLang="zh-CN" b="1" dirty="0">
                <a:solidFill>
                  <a:srgbClr val="C00000"/>
                </a:solidFill>
                <a:latin typeface="Times New Roman" panose="02020603050405020304" pitchFamily="18" charset="0"/>
                <a:cs typeface="Times New Roman" panose="02020603050405020304" pitchFamily="18" charset="0"/>
              </a:rPr>
              <a:t>message</a:t>
            </a:r>
            <a:r>
              <a:rPr lang="zh-CN" altLang="en-US" b="1" dirty="0">
                <a:solidFill>
                  <a:srgbClr val="C0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具体定义了通信中使用的消息的数据结构。</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消息建立在类型之上，包含一个或多个</a:t>
            </a:r>
            <a:r>
              <a:rPr lang="en-US" altLang="zh-CN" sz="1600" b="1" dirty="0">
                <a:solidFill>
                  <a:srgbClr val="FF0000"/>
                </a:solidFill>
                <a:latin typeface="Times New Roman" panose="02020603050405020304" pitchFamily="18" charset="0"/>
                <a:cs typeface="Times New Roman" panose="02020603050405020304" pitchFamily="18" charset="0"/>
              </a:rPr>
              <a:t>part</a:t>
            </a:r>
            <a:r>
              <a:rPr lang="zh-CN" altLang="en-US" sz="1600" b="1" dirty="0">
                <a:solidFill>
                  <a:srgbClr val="FF0000"/>
                </a:solidFill>
                <a:latin typeface="Times New Roman" panose="02020603050405020304" pitchFamily="18" charset="0"/>
                <a:cs typeface="Times New Roman" panose="02020603050405020304" pitchFamily="18" charset="0"/>
              </a:rPr>
              <a:t>（消息片段）</a:t>
            </a:r>
            <a:r>
              <a:rPr lang="zh-CN" altLang="en-US" sz="1600" dirty="0">
                <a:latin typeface="Times New Roman" panose="02020603050405020304" pitchFamily="18" charset="0"/>
                <a:cs typeface="Times New Roman" panose="02020603050405020304" pitchFamily="18" charset="0"/>
              </a:rPr>
              <a:t>组成，每个</a:t>
            </a:r>
            <a:r>
              <a:rPr lang="en-US" altLang="zh-CN" sz="1600" dirty="0">
                <a:solidFill>
                  <a:srgbClr val="0000FF"/>
                </a:solidFill>
                <a:latin typeface="Times New Roman" panose="02020603050405020304" pitchFamily="18" charset="0"/>
                <a:cs typeface="Times New Roman" panose="02020603050405020304" pitchFamily="18" charset="0"/>
              </a:rPr>
              <a:t>part</a:t>
            </a:r>
            <a:r>
              <a:rPr lang="zh-CN" altLang="en-US" sz="1600" dirty="0">
                <a:solidFill>
                  <a:srgbClr val="0000FF"/>
                </a:solidFill>
                <a:latin typeface="Times New Roman" panose="02020603050405020304" pitchFamily="18" charset="0"/>
                <a:cs typeface="Times New Roman" panose="02020603050405020304" pitchFamily="18" charset="0"/>
              </a:rPr>
              <a:t>由一个名字和一个数据类型组成</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有些情况下可能只需使用</a:t>
            </a:r>
            <a:r>
              <a:rPr lang="en-US" altLang="zh-CN" sz="1600" dirty="0">
                <a:latin typeface="Times New Roman" panose="02020603050405020304" pitchFamily="18" charset="0"/>
                <a:cs typeface="Times New Roman" panose="02020603050405020304" pitchFamily="18" charset="0"/>
              </a:rPr>
              <a:t>XML Schema</a:t>
            </a:r>
            <a:r>
              <a:rPr lang="zh-CN" altLang="en-US" sz="1600" dirty="0">
                <a:latin typeface="Times New Roman" panose="02020603050405020304" pitchFamily="18" charset="0"/>
                <a:cs typeface="Times New Roman" panose="02020603050405020304" pitchFamily="18" charset="0"/>
              </a:rPr>
              <a:t>内置的标准数据类型，如，当一个消息包含一个整数和浮点数时，只需用到</a:t>
            </a:r>
            <a:r>
              <a:rPr lang="en-US" altLang="zh-CN" sz="1600" dirty="0" err="1">
                <a:latin typeface="Times New Roman" panose="02020603050405020304" pitchFamily="18" charset="0"/>
                <a:cs typeface="Times New Roman" panose="02020603050405020304" pitchFamily="18" charset="0"/>
              </a:rPr>
              <a:t>xsd:integer</a:t>
            </a:r>
            <a:r>
              <a:rPr lang="zh-CN" altLang="en-US" sz="1600" dirty="0">
                <a:latin typeface="Times New Roman" panose="02020603050405020304" pitchFamily="18" charset="0"/>
                <a:cs typeface="Times New Roman" panose="02020603050405020304" pitchFamily="18" charset="0"/>
              </a:rPr>
              <a:t>和</a:t>
            </a:r>
            <a:r>
              <a:rPr lang="en-US" altLang="zh-CN" sz="1600" dirty="0" err="1">
                <a:latin typeface="Times New Roman" panose="02020603050405020304" pitchFamily="18" charset="0"/>
                <a:cs typeface="Times New Roman" panose="02020603050405020304" pitchFamily="18" charset="0"/>
              </a:rPr>
              <a:t>xsd:float</a:t>
            </a:r>
            <a:r>
              <a:rPr lang="zh-CN" altLang="en-US" sz="1600" dirty="0">
                <a:latin typeface="Times New Roman" panose="02020603050405020304" pitchFamily="18" charset="0"/>
                <a:cs typeface="Times New Roman" panose="02020603050405020304" pitchFamily="18" charset="0"/>
              </a:rPr>
              <a:t>类型。</a:t>
            </a:r>
          </a:p>
        </p:txBody>
      </p:sp>
      <p:sp>
        <p:nvSpPr>
          <p:cNvPr id="9" name="TextBox 8"/>
          <p:cNvSpPr txBox="1"/>
          <p:nvPr/>
        </p:nvSpPr>
        <p:spPr>
          <a:xfrm>
            <a:off x="335890" y="3933056"/>
            <a:ext cx="5532254" cy="2585323"/>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 name=“</a:t>
            </a:r>
            <a:r>
              <a:rPr lang="en-US" altLang="zh-CN" dirty="0" err="1">
                <a:solidFill>
                  <a:srgbClr val="0000FF"/>
                </a:solidFill>
                <a:latin typeface="Times New Roman" panose="02020603050405020304" pitchFamily="18" charset="0"/>
                <a:cs typeface="Times New Roman" panose="02020603050405020304" pitchFamily="18" charset="0"/>
              </a:rPr>
              <a:t>AddMessage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&lt;part name=“parameter” element=“</a:t>
            </a:r>
            <a:r>
              <a:rPr lang="en-US" altLang="zh-CN" dirty="0" err="1">
                <a:solidFill>
                  <a:srgbClr val="0000FF"/>
                </a:solidFill>
                <a:latin typeface="Times New Roman" panose="02020603050405020304" pitchFamily="18" charset="0"/>
                <a:cs typeface="Times New Roman" panose="02020603050405020304" pitchFamily="18" charset="0"/>
              </a:rPr>
              <a:t>ns:Add</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 name=“</a:t>
            </a:r>
            <a:r>
              <a:rPr lang="en-US" altLang="zh-CN" dirty="0" err="1">
                <a:solidFill>
                  <a:srgbClr val="0000FF"/>
                </a:solidFill>
                <a:latin typeface="Times New Roman" panose="02020603050405020304" pitchFamily="18" charset="0"/>
                <a:cs typeface="Times New Roman" panose="02020603050405020304" pitchFamily="18" charset="0"/>
              </a:rPr>
              <a:t>AddResponseMessage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&lt;part name=“parameter” element=“</a:t>
            </a:r>
            <a:r>
              <a:rPr lang="en-US" altLang="zh-CN" dirty="0" err="1">
                <a:solidFill>
                  <a:srgbClr val="0000FF"/>
                </a:solidFill>
                <a:latin typeface="Times New Roman" panose="02020603050405020304" pitchFamily="18" charset="0"/>
                <a:cs typeface="Times New Roman" panose="02020603050405020304" pitchFamily="18" charset="0"/>
              </a:rPr>
              <a:t>ns:AddResponse</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&lt;/message&gt;</a:t>
            </a:r>
          </a:p>
        </p:txBody>
      </p:sp>
      <p:sp>
        <p:nvSpPr>
          <p:cNvPr id="11" name="TextBox 10"/>
          <p:cNvSpPr txBox="1"/>
          <p:nvPr/>
        </p:nvSpPr>
        <p:spPr>
          <a:xfrm>
            <a:off x="263844" y="3580430"/>
            <a:ext cx="5353604" cy="338554"/>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5.4  </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elements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元素定义的消息</a:t>
            </a:r>
          </a:p>
        </p:txBody>
      </p:sp>
      <p:cxnSp>
        <p:nvCxnSpPr>
          <p:cNvPr id="16" name="直接箭头连接符 15"/>
          <p:cNvCxnSpPr/>
          <p:nvPr/>
        </p:nvCxnSpPr>
        <p:spPr>
          <a:xfrm>
            <a:off x="2771800" y="3169931"/>
            <a:ext cx="0" cy="45905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868144" y="312804"/>
            <a:ext cx="2401619" cy="523220"/>
          </a:xfrm>
          <a:prstGeom prst="rect">
            <a:avLst/>
          </a:prstGeom>
        </p:spPr>
        <p:txBody>
          <a:bodyPr wrap="none">
            <a:spAutoFit/>
          </a:bodyPr>
          <a:lstStyle/>
          <a:p>
            <a:r>
              <a:rPr lang="zh-CN" altLang="en-US" sz="2800" b="1">
                <a:solidFill>
                  <a:srgbClr val="0000FF"/>
                </a:solidFill>
                <a:latin typeface="Times New Roman" panose="02020603050405020304" pitchFamily="18" charset="0"/>
                <a:cs typeface="Times New Roman" panose="02020603050405020304" pitchFamily="18" charset="0"/>
              </a:rPr>
              <a:t>消息</a:t>
            </a:r>
            <a:r>
              <a:rPr lang="en-US" altLang="zh-CN" sz="2800" b="1">
                <a:solidFill>
                  <a:srgbClr val="0000FF"/>
                </a:solidFill>
                <a:latin typeface="Times New Roman" panose="02020603050405020304" pitchFamily="18" charset="0"/>
                <a:cs typeface="Times New Roman" panose="02020603050405020304" pitchFamily="18" charset="0"/>
              </a:rPr>
              <a:t>(message</a:t>
            </a:r>
            <a:r>
              <a:rPr lang="en-US" altLang="zh-CN" sz="2800" b="1" dirty="0">
                <a:solidFill>
                  <a:srgbClr val="0000FF"/>
                </a:solidFill>
                <a:latin typeface="Times New Roman" panose="02020603050405020304" pitchFamily="18" charset="0"/>
                <a:cs typeface="Times New Roman" panose="02020603050405020304" pitchFamily="18" charset="0"/>
              </a:rPr>
              <a:t>)</a:t>
            </a:r>
            <a:endParaRPr lang="zh-CN" altLang="en-US" sz="2800" dirty="0">
              <a:solidFill>
                <a:srgbClr val="0000FF"/>
              </a:solidFill>
            </a:endParaRPr>
          </a:p>
        </p:txBody>
      </p:sp>
      <p:sp>
        <p:nvSpPr>
          <p:cNvPr id="4" name="灯片编号占位符 3">
            <a:extLst>
              <a:ext uri="{FF2B5EF4-FFF2-40B4-BE49-F238E27FC236}">
                <a16:creationId xmlns:a16="http://schemas.microsoft.com/office/drawing/2014/main" id="{4324FB58-C63B-469F-82DF-A5E903EC56EC}"/>
              </a:ext>
            </a:extLst>
          </p:cNvPr>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103346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1286"/>
            <a:ext cx="8640960" cy="1872208"/>
          </a:xfrm>
        </p:spPr>
        <p:txBody>
          <a:bodyPr>
            <a:normAutofit/>
          </a:bodyPr>
          <a:lstStyle/>
          <a:p>
            <a:pPr>
              <a:lnSpc>
                <a:spcPct val="110000"/>
              </a:lnSpc>
            </a:pPr>
            <a:r>
              <a:rPr lang="zh-CN" altLang="en-US" sz="2400" b="1" dirty="0">
                <a:solidFill>
                  <a:srgbClr val="0000FF"/>
                </a:solidFill>
              </a:rPr>
              <a:t>操作</a:t>
            </a:r>
            <a:endParaRPr lang="en-US" altLang="zh-CN" sz="2400" b="1" dirty="0">
              <a:solidFill>
                <a:srgbClr val="0000FF"/>
              </a:solidFill>
            </a:endParaRPr>
          </a:p>
          <a:p>
            <a:pPr lvl="1">
              <a:lnSpc>
                <a:spcPct val="110000"/>
              </a:lnSpc>
            </a:pPr>
            <a:r>
              <a:rPr lang="zh-CN" altLang="en-US" sz="2000" dirty="0"/>
              <a:t>描述</a:t>
            </a:r>
            <a:r>
              <a:rPr lang="en-US" altLang="zh-CN" sz="2000" dirty="0"/>
              <a:t>Web</a:t>
            </a:r>
            <a:r>
              <a:rPr lang="zh-CN" altLang="en-US" sz="2000" dirty="0"/>
              <a:t>操作的第三步是定义操作（</a:t>
            </a:r>
            <a:r>
              <a:rPr lang="en-US" altLang="zh-CN" sz="2000" dirty="0"/>
              <a:t>operations</a:t>
            </a:r>
            <a:r>
              <a:rPr lang="zh-CN" altLang="en-US" sz="2000" dirty="0"/>
              <a:t>）</a:t>
            </a:r>
            <a:endParaRPr lang="en-US" altLang="zh-CN" sz="2000" dirty="0"/>
          </a:p>
          <a:p>
            <a:pPr lvl="1">
              <a:lnSpc>
                <a:spcPct val="110000"/>
              </a:lnSpc>
            </a:pPr>
            <a:r>
              <a:rPr lang="zh-CN" altLang="en-US" sz="2000" dirty="0"/>
              <a:t>操作代表具体的消息访问接口。</a:t>
            </a:r>
            <a:endParaRPr lang="en-US" altLang="zh-CN" sz="2000" dirty="0"/>
          </a:p>
          <a:p>
            <a:pPr lvl="1">
              <a:lnSpc>
                <a:spcPct val="110000"/>
              </a:lnSpc>
            </a:pPr>
            <a:r>
              <a:rPr lang="zh-CN" altLang="en-US" sz="2000" dirty="0"/>
              <a:t>基于</a:t>
            </a:r>
            <a:r>
              <a:rPr lang="en-US" altLang="zh-CN" sz="2000" dirty="0"/>
              <a:t>Web</a:t>
            </a:r>
            <a:r>
              <a:rPr lang="zh-CN" altLang="en-US" sz="2000" dirty="0"/>
              <a:t>服务对等协作的特点，</a:t>
            </a:r>
            <a:r>
              <a:rPr lang="en-US" altLang="zh-CN" sz="2000" dirty="0"/>
              <a:t>WSDL 1.1</a:t>
            </a:r>
            <a:r>
              <a:rPr lang="zh-CN" altLang="en-US" sz="2000" dirty="0"/>
              <a:t>操作支持四种消息交换模式</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757" y="1919975"/>
            <a:ext cx="5406600" cy="283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4756627"/>
            <a:ext cx="8784976" cy="2022092"/>
          </a:xfrm>
          <a:prstGeom prst="rect">
            <a:avLst/>
          </a:prstGeom>
          <a:noFill/>
        </p:spPr>
        <p:txBody>
          <a:bodyPr wrap="square" rtlCol="0">
            <a:spAutoFit/>
          </a:bodyPr>
          <a:lstStyle/>
          <a:p>
            <a:pPr marL="177800" indent="-177800">
              <a:lnSpc>
                <a:spcPct val="110000"/>
              </a:lnSpc>
              <a:buFont typeface="Arial" panose="020B0604020202020204" pitchFamily="34" charset="0"/>
              <a:buChar char="•"/>
            </a:pPr>
            <a:r>
              <a:rPr lang="en-US" altLang="zh-CN" b="1" dirty="0">
                <a:solidFill>
                  <a:srgbClr val="C00000"/>
                </a:solidFill>
                <a:latin typeface="Times New Roman" panose="02020603050405020304" pitchFamily="18" charset="0"/>
                <a:cs typeface="Times New Roman" panose="02020603050405020304" pitchFamily="18" charset="0"/>
              </a:rPr>
              <a:t>One-way</a:t>
            </a:r>
            <a:r>
              <a:rPr lang="zh-CN" altLang="en-US" b="1"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0000FF"/>
                </a:solidFill>
                <a:latin typeface="Times New Roman" panose="02020603050405020304" pitchFamily="18" charset="0"/>
                <a:cs typeface="Times New Roman" panose="02020603050405020304" pitchFamily="18" charset="0"/>
              </a:rPr>
              <a:t>服务方单方面接收消息，无须返回任何响应，如电子邮件消息。</a:t>
            </a:r>
            <a:endParaRPr lang="en-US" altLang="zh-CN" sz="1600" dirty="0">
              <a:solidFill>
                <a:srgbClr val="0000FF"/>
              </a:solidFill>
              <a:latin typeface="Times New Roman" panose="02020603050405020304" pitchFamily="18" charset="0"/>
              <a:cs typeface="Times New Roman" panose="02020603050405020304" pitchFamily="18" charset="0"/>
            </a:endParaRPr>
          </a:p>
          <a:p>
            <a:pPr marL="177800" indent="-177800">
              <a:lnSpc>
                <a:spcPct val="11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Request-Response</a:t>
            </a:r>
            <a:r>
              <a:rPr lang="zh-CN" altLang="en-US" sz="1600" b="1"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0000FF"/>
                </a:solidFill>
                <a:latin typeface="Times New Roman" panose="02020603050405020304" pitchFamily="18" charset="0"/>
                <a:cs typeface="Times New Roman" panose="02020603050405020304" pitchFamily="18" charset="0"/>
              </a:rPr>
              <a:t>服务请求者向服务提供者发送一个</a:t>
            </a:r>
            <a:r>
              <a:rPr lang="zh-CN" altLang="en-US" sz="1600" dirty="0">
                <a:solidFill>
                  <a:srgbClr val="FF0000"/>
                </a:solidFill>
                <a:latin typeface="Times New Roman" panose="02020603050405020304" pitchFamily="18" charset="0"/>
                <a:cs typeface="Times New Roman" panose="02020603050405020304" pitchFamily="18" charset="0"/>
              </a:rPr>
              <a:t>请求</a:t>
            </a:r>
            <a:r>
              <a:rPr lang="zh-CN" altLang="en-US" sz="1600" dirty="0">
                <a:solidFill>
                  <a:srgbClr val="0000FF"/>
                </a:solidFill>
                <a:latin typeface="Times New Roman" panose="02020603050405020304" pitchFamily="18" charset="0"/>
                <a:cs typeface="Times New Roman" panose="02020603050405020304" pitchFamily="18" charset="0"/>
              </a:rPr>
              <a:t>，然后服务提供者向服务请求方发</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zh-CN" altLang="en-US" sz="1600" dirty="0">
                <a:solidFill>
                  <a:srgbClr val="0000FF"/>
                </a:solidFill>
                <a:latin typeface="Times New Roman" panose="02020603050405020304" pitchFamily="18" charset="0"/>
                <a:cs typeface="Times New Roman" panose="02020603050405020304" pitchFamily="18" charset="0"/>
              </a:rPr>
              <a:t>送一个响应消息，如通常的服务调用。</a:t>
            </a:r>
            <a:endParaRPr lang="en-US" altLang="zh-CN" sz="1600" dirty="0">
              <a:solidFill>
                <a:srgbClr val="0000FF"/>
              </a:solidFill>
              <a:latin typeface="Times New Roman" panose="02020603050405020304" pitchFamily="18" charset="0"/>
              <a:cs typeface="Times New Roman" panose="02020603050405020304" pitchFamily="18" charset="0"/>
            </a:endParaRPr>
          </a:p>
          <a:p>
            <a:pPr marL="177800" indent="-177800">
              <a:lnSpc>
                <a:spcPct val="11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Solicit-Response</a:t>
            </a:r>
            <a:r>
              <a:rPr lang="zh-CN" altLang="en-US" sz="1600" b="1"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0000FF"/>
                </a:solidFill>
                <a:latin typeface="Times New Roman" panose="02020603050405020304" pitchFamily="18" charset="0"/>
                <a:cs typeface="Times New Roman" panose="02020603050405020304" pitchFamily="18" charset="0"/>
              </a:rPr>
              <a:t>服务请求者向服务提供者发送一个</a:t>
            </a:r>
            <a:r>
              <a:rPr lang="zh-CN" altLang="en-US" sz="1600" dirty="0">
                <a:solidFill>
                  <a:srgbClr val="FF0000"/>
                </a:solidFill>
                <a:latin typeface="Times New Roman" panose="02020603050405020304" pitchFamily="18" charset="0"/>
                <a:cs typeface="Times New Roman" panose="02020603050405020304" pitchFamily="18" charset="0"/>
              </a:rPr>
              <a:t>消息</a:t>
            </a:r>
            <a:r>
              <a:rPr lang="zh-CN" altLang="en-US" sz="1600" dirty="0">
                <a:solidFill>
                  <a:srgbClr val="0000FF"/>
                </a:solidFill>
                <a:latin typeface="Times New Roman" panose="02020603050405020304" pitchFamily="18" charset="0"/>
                <a:cs typeface="Times New Roman" panose="02020603050405020304" pitchFamily="18" charset="0"/>
              </a:rPr>
              <a:t>，然后服务提供者向服务请求方发送</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zh-CN" altLang="en-US" sz="1600" dirty="0">
                <a:solidFill>
                  <a:srgbClr val="0000FF"/>
                </a:solidFill>
                <a:latin typeface="Times New Roman" panose="02020603050405020304" pitchFamily="18" charset="0"/>
                <a:cs typeface="Times New Roman" panose="02020603050405020304" pitchFamily="18" charset="0"/>
              </a:rPr>
              <a:t>一个响应消息，如要求回执的会议通知。</a:t>
            </a:r>
            <a:endParaRPr lang="en-US" altLang="zh-CN" sz="1600" dirty="0">
              <a:solidFill>
                <a:srgbClr val="0000FF"/>
              </a:solidFill>
              <a:latin typeface="Times New Roman" panose="02020603050405020304" pitchFamily="18" charset="0"/>
              <a:cs typeface="Times New Roman" panose="02020603050405020304" pitchFamily="18" charset="0"/>
            </a:endParaRPr>
          </a:p>
          <a:p>
            <a:pPr marL="177800" indent="-177800">
              <a:lnSpc>
                <a:spcPct val="11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Notification</a:t>
            </a:r>
            <a:r>
              <a:rPr lang="zh-CN" altLang="en-US" sz="1600" b="1"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0000FF"/>
                </a:solidFill>
                <a:latin typeface="Times New Roman" panose="02020603050405020304" pitchFamily="18" charset="0"/>
                <a:cs typeface="Times New Roman" panose="02020603050405020304" pitchFamily="18" charset="0"/>
              </a:rPr>
              <a:t>服务提供者向服务请求者发送消息，无须考虑服务请求方的响应，如不需要回执</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zh-CN" altLang="en-US" sz="1600" dirty="0">
                <a:solidFill>
                  <a:srgbClr val="0000FF"/>
                </a:solidFill>
                <a:latin typeface="Times New Roman" panose="02020603050405020304" pitchFamily="18" charset="0"/>
                <a:cs typeface="Times New Roman" panose="02020603050405020304" pitchFamily="18" charset="0"/>
              </a:rPr>
              <a:t>的事件通知。</a:t>
            </a:r>
            <a:endParaRPr lang="en-US" altLang="zh-CN" sz="1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9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39552" y="3140968"/>
            <a:ext cx="5256584" cy="3333220"/>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zh-CN" altLang="en-US" dirty="0">
                <a:solidFill>
                  <a:srgbClr val="0000FF"/>
                </a:solidFill>
                <a:latin typeface="Times New Roman" panose="02020603050405020304" pitchFamily="18" charset="0"/>
                <a:cs typeface="Times New Roman" panose="02020603050405020304" pitchFamily="18" charset="0"/>
              </a:rPr>
              <a:t>操作</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&lt;operation  name=“Add”&gt;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&lt;input message =“y: </a:t>
            </a:r>
            <a:r>
              <a:rPr lang="en-US" altLang="zh-CN" dirty="0" err="1">
                <a:solidFill>
                  <a:srgbClr val="0000FF"/>
                </a:solidFill>
                <a:latin typeface="Times New Roman" panose="02020603050405020304" pitchFamily="18" charset="0"/>
                <a:cs typeface="Times New Roman" panose="02020603050405020304" pitchFamily="18" charset="0"/>
              </a:rPr>
              <a:t>AddMessage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&lt;output message =“y: </a:t>
            </a:r>
            <a:r>
              <a:rPr lang="en-US" altLang="zh-CN" dirty="0" err="1">
                <a:solidFill>
                  <a:srgbClr val="0000FF"/>
                </a:solidFill>
                <a:latin typeface="Times New Roman" panose="02020603050405020304" pitchFamily="18" charset="0"/>
                <a:cs typeface="Times New Roman" panose="02020603050405020304" pitchFamily="18" charset="0"/>
              </a:rPr>
              <a:t>AddResponseMessage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&lt;/operation&gt;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&lt;operation  name=“Subtract”&gt;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&lt;input message =“y: </a:t>
            </a:r>
            <a:r>
              <a:rPr lang="en-US" altLang="zh-CN" dirty="0" err="1">
                <a:solidFill>
                  <a:srgbClr val="0000FF"/>
                </a:solidFill>
                <a:latin typeface="Times New Roman" panose="02020603050405020304" pitchFamily="18" charset="0"/>
                <a:cs typeface="Times New Roman" panose="02020603050405020304" pitchFamily="18" charset="0"/>
              </a:rPr>
              <a:t>SubtractMessage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&lt;output message =“y: </a:t>
            </a:r>
            <a:r>
              <a:rPr lang="en-US" altLang="zh-CN" dirty="0" err="1">
                <a:solidFill>
                  <a:srgbClr val="0000FF"/>
                </a:solidFill>
                <a:latin typeface="Times New Roman" panose="02020603050405020304" pitchFamily="18" charset="0"/>
                <a:cs typeface="Times New Roman" panose="02020603050405020304" pitchFamily="18" charset="0"/>
              </a:rPr>
              <a:t>SubtractResponseMessage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&lt;/operation&gt;</a:t>
            </a:r>
          </a:p>
        </p:txBody>
      </p:sp>
      <p:sp>
        <p:nvSpPr>
          <p:cNvPr id="3" name="TextBox 2"/>
          <p:cNvSpPr txBox="1"/>
          <p:nvPr/>
        </p:nvSpPr>
        <p:spPr>
          <a:xfrm>
            <a:off x="467545" y="2718724"/>
            <a:ext cx="8028134" cy="400110"/>
          </a:xfrm>
          <a:prstGeom prst="rect">
            <a:avLst/>
          </a:prstGeom>
          <a:noFill/>
        </p:spPr>
        <p:txBody>
          <a:bodyPr wrap="square" rtlCol="0">
            <a:spAutoFit/>
          </a:bodyPr>
          <a:lstStyle/>
          <a:p>
            <a:r>
              <a:rPr lang="zh-CN" altLang="en-US" sz="2000" dirty="0">
                <a:solidFill>
                  <a:srgbClr val="FF0000"/>
                </a:solidFill>
                <a:latin typeface="Times New Roman" panose="02020603050405020304" pitchFamily="18" charset="0"/>
                <a:cs typeface="Times New Roman" panose="02020603050405020304" pitchFamily="18" charset="0"/>
              </a:rPr>
              <a:t>代码</a:t>
            </a:r>
            <a:r>
              <a:rPr lang="en-US" altLang="zh-CN" sz="2000" dirty="0">
                <a:solidFill>
                  <a:srgbClr val="FF0000"/>
                </a:solidFill>
                <a:latin typeface="Times New Roman" panose="02020603050405020304" pitchFamily="18" charset="0"/>
                <a:cs typeface="Times New Roman" panose="02020603050405020304" pitchFamily="18" charset="0"/>
              </a:rPr>
              <a:t>5.5  WSDL</a:t>
            </a:r>
            <a:r>
              <a:rPr lang="zh-CN" altLang="en-US" sz="2000" dirty="0">
                <a:solidFill>
                  <a:srgbClr val="FF0000"/>
                </a:solidFill>
                <a:latin typeface="Times New Roman" panose="02020603050405020304" pitchFamily="18" charset="0"/>
                <a:cs typeface="Times New Roman" panose="02020603050405020304" pitchFamily="18" charset="0"/>
              </a:rPr>
              <a:t>片段定义的操作</a:t>
            </a:r>
          </a:p>
        </p:txBody>
      </p:sp>
      <p:sp>
        <p:nvSpPr>
          <p:cNvPr id="14" name="TextBox 13"/>
          <p:cNvSpPr txBox="1"/>
          <p:nvPr/>
        </p:nvSpPr>
        <p:spPr>
          <a:xfrm>
            <a:off x="6444208" y="764704"/>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337444" y="188640"/>
            <a:ext cx="8483028" cy="2400657"/>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不需要显式地说明操作采用的消息交换模式，这可以通过定义操作的输入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输出元素隐式表达。</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69850">
              <a:lnSpc>
                <a:spcPct val="150000"/>
              </a:lnSpc>
              <a:buFont typeface="Times New Roman" panose="02020603050405020304" pitchFamily="18"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如，依次定义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output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元素的操作是请求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响应模式；只有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的操作是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Notification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模式；只有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output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的操作是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one-way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模式；依次定义</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output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的操作是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solicit-response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模式。</a:t>
            </a:r>
          </a:p>
        </p:txBody>
      </p:sp>
      <p:cxnSp>
        <p:nvCxnSpPr>
          <p:cNvPr id="10" name="直接箭头连接符 9"/>
          <p:cNvCxnSpPr/>
          <p:nvPr/>
        </p:nvCxnSpPr>
        <p:spPr>
          <a:xfrm flipH="1">
            <a:off x="3167846" y="3699028"/>
            <a:ext cx="2916322"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491882" y="3699028"/>
            <a:ext cx="2592286" cy="1458164"/>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0152" y="3140968"/>
            <a:ext cx="3024336" cy="2973122"/>
          </a:xfrm>
          <a:prstGeom prst="rect">
            <a:avLst/>
          </a:prstGeom>
          <a:noFill/>
        </p:spPr>
        <p:txBody>
          <a:bodyPr wrap="square" rtlCol="0">
            <a:spAutoFit/>
          </a:bodyPr>
          <a:lstStyle/>
          <a:p>
            <a:pPr marL="177800" indent="-177800">
              <a:lnSpc>
                <a:spcPct val="130000"/>
              </a:lnSpc>
              <a:buFont typeface="Arial" panose="020B0604020202020204" pitchFamily="34" charset="0"/>
              <a:buChar char="•"/>
            </a:pPr>
            <a:r>
              <a:rPr lang="en-US" altLang="zh-CN" sz="1600" dirty="0">
                <a:solidFill>
                  <a:srgbClr val="0000FF"/>
                </a:solidFill>
                <a:latin typeface="Times New Roman" panose="02020603050405020304" pitchFamily="18" charset="0"/>
                <a:cs typeface="Times New Roman" panose="02020603050405020304" pitchFamily="18" charset="0"/>
              </a:rPr>
              <a:t>WSDL</a:t>
            </a:r>
            <a:r>
              <a:rPr lang="zh-CN" altLang="en-US" sz="1600" dirty="0">
                <a:solidFill>
                  <a:srgbClr val="0000FF"/>
                </a:solidFill>
                <a:latin typeface="Times New Roman" panose="02020603050405020304" pitchFamily="18" charset="0"/>
                <a:cs typeface="Times New Roman" panose="02020603050405020304" pitchFamily="18" charset="0"/>
              </a:rPr>
              <a:t>定义的两个操作：</a:t>
            </a:r>
            <a:r>
              <a:rPr lang="en-US" altLang="zh-CN" sz="1600" dirty="0">
                <a:solidFill>
                  <a:srgbClr val="0000FF"/>
                </a:solidFill>
                <a:latin typeface="Times New Roman" panose="02020603050405020304" pitchFamily="18" charset="0"/>
                <a:cs typeface="Times New Roman" panose="02020603050405020304" pitchFamily="18" charset="0"/>
              </a:rPr>
              <a:t>Add</a:t>
            </a:r>
            <a:r>
              <a:rPr lang="zh-CN" altLang="en-US" sz="1600" dirty="0">
                <a:solidFill>
                  <a:srgbClr val="0000FF"/>
                </a:solidFill>
                <a:latin typeface="Times New Roman" panose="02020603050405020304" pitchFamily="18" charset="0"/>
                <a:cs typeface="Times New Roman" panose="02020603050405020304" pitchFamily="18" charset="0"/>
              </a:rPr>
              <a:t>和</a:t>
            </a:r>
            <a:r>
              <a:rPr lang="en-US" altLang="zh-CN" sz="1600" dirty="0">
                <a:solidFill>
                  <a:srgbClr val="0000FF"/>
                </a:solidFill>
                <a:latin typeface="Times New Roman" panose="02020603050405020304" pitchFamily="18" charset="0"/>
                <a:cs typeface="Times New Roman" panose="02020603050405020304" pitchFamily="18" charset="0"/>
              </a:rPr>
              <a:t>Subtract</a:t>
            </a:r>
            <a:r>
              <a:rPr lang="zh-CN" altLang="en-US" sz="1600" dirty="0">
                <a:solidFill>
                  <a:srgbClr val="0000FF"/>
                </a:solidFill>
                <a:latin typeface="Times New Roman" panose="02020603050405020304" pitchFamily="18" charset="0"/>
                <a:cs typeface="Times New Roman" panose="02020603050405020304" pitchFamily="18" charset="0"/>
              </a:rPr>
              <a:t>。</a:t>
            </a:r>
            <a:endParaRPr lang="en-US" altLang="zh-CN" sz="1600" dirty="0">
              <a:solidFill>
                <a:srgbClr val="0000FF"/>
              </a:solidFill>
              <a:latin typeface="Times New Roman" panose="02020603050405020304" pitchFamily="18" charset="0"/>
              <a:cs typeface="Times New Roman" panose="02020603050405020304" pitchFamily="18" charset="0"/>
            </a:endParaRPr>
          </a:p>
          <a:p>
            <a:pPr marL="177800" indent="-177800">
              <a:lnSpc>
                <a:spcPct val="130000"/>
              </a:lnSpc>
              <a:buFont typeface="Arial" panose="020B0604020202020204" pitchFamily="34" charset="0"/>
              <a:buChar char="•"/>
            </a:pPr>
            <a:r>
              <a:rPr lang="zh-CN" altLang="en-US" sz="1600" dirty="0">
                <a:solidFill>
                  <a:srgbClr val="0000FF"/>
                </a:solidFill>
                <a:latin typeface="Times New Roman" panose="02020603050405020304" pitchFamily="18" charset="0"/>
                <a:cs typeface="Times New Roman" panose="02020603050405020304" pitchFamily="18" charset="0"/>
              </a:rPr>
              <a:t>两个操作交互过程均为</a:t>
            </a:r>
            <a:r>
              <a:rPr lang="en-US" altLang="zh-CN" sz="1600" dirty="0">
                <a:solidFill>
                  <a:srgbClr val="0000FF"/>
                </a:solidFill>
                <a:latin typeface="Times New Roman" panose="02020603050405020304" pitchFamily="18" charset="0"/>
                <a:cs typeface="Times New Roman" panose="02020603050405020304" pitchFamily="18" charset="0"/>
              </a:rPr>
              <a:t>Request-Response</a:t>
            </a:r>
            <a:r>
              <a:rPr lang="zh-CN" altLang="en-US" sz="1600" dirty="0">
                <a:solidFill>
                  <a:srgbClr val="0000FF"/>
                </a:solidFill>
                <a:latin typeface="Times New Roman" panose="02020603050405020304" pitchFamily="18" charset="0"/>
                <a:cs typeface="Times New Roman" panose="02020603050405020304" pitchFamily="18" charset="0"/>
              </a:rPr>
              <a:t>类型，即发送一个</a:t>
            </a:r>
            <a:r>
              <a:rPr lang="en-US" altLang="zh-CN" sz="1600" dirty="0" err="1">
                <a:solidFill>
                  <a:srgbClr val="0000FF"/>
                </a:solidFill>
                <a:latin typeface="Times New Roman" panose="02020603050405020304" pitchFamily="18" charset="0"/>
                <a:cs typeface="Times New Roman" panose="02020603050405020304" pitchFamily="18" charset="0"/>
              </a:rPr>
              <a:t>AddMessage</a:t>
            </a:r>
            <a:r>
              <a:rPr lang="zh-CN" altLang="en-US" sz="1600" dirty="0">
                <a:solidFill>
                  <a:srgbClr val="0000FF"/>
                </a:solidFill>
                <a:latin typeface="Times New Roman" panose="02020603050405020304" pitchFamily="18" charset="0"/>
                <a:cs typeface="Times New Roman" panose="02020603050405020304" pitchFamily="18" charset="0"/>
              </a:rPr>
              <a:t>或</a:t>
            </a:r>
            <a:r>
              <a:rPr lang="en-US" altLang="zh-CN" sz="1600" dirty="0" err="1">
                <a:solidFill>
                  <a:srgbClr val="0000FF"/>
                </a:solidFill>
                <a:latin typeface="Times New Roman" panose="02020603050405020304" pitchFamily="18" charset="0"/>
                <a:cs typeface="Times New Roman" panose="02020603050405020304" pitchFamily="18" charset="0"/>
              </a:rPr>
              <a:t>SubtractMessage</a:t>
            </a:r>
            <a:r>
              <a:rPr lang="zh-CN" altLang="en-US" sz="1600" dirty="0">
                <a:solidFill>
                  <a:srgbClr val="0000FF"/>
                </a:solidFill>
                <a:latin typeface="Times New Roman" panose="02020603050405020304" pitchFamily="18" charset="0"/>
                <a:cs typeface="Times New Roman" panose="02020603050405020304" pitchFamily="18" charset="0"/>
              </a:rPr>
              <a:t>消息，等待返回一个</a:t>
            </a:r>
            <a:r>
              <a:rPr lang="en-US" altLang="zh-CN" sz="1600" dirty="0" err="1">
                <a:solidFill>
                  <a:srgbClr val="0000FF"/>
                </a:solidFill>
                <a:latin typeface="Times New Roman" panose="02020603050405020304" pitchFamily="18" charset="0"/>
                <a:cs typeface="Times New Roman" panose="02020603050405020304" pitchFamily="18" charset="0"/>
              </a:rPr>
              <a:t>AddResponseMessage</a:t>
            </a:r>
            <a:r>
              <a:rPr lang="zh-CN" altLang="en-US" sz="1600" dirty="0">
                <a:solidFill>
                  <a:srgbClr val="0000FF"/>
                </a:solidFill>
                <a:latin typeface="Times New Roman" panose="02020603050405020304" pitchFamily="18" charset="0"/>
                <a:cs typeface="Times New Roman" panose="02020603050405020304" pitchFamily="18" charset="0"/>
              </a:rPr>
              <a:t>和</a:t>
            </a:r>
            <a:r>
              <a:rPr lang="en-US" altLang="zh-CN" sz="1600" dirty="0" err="1">
                <a:solidFill>
                  <a:srgbClr val="0000FF"/>
                </a:solidFill>
                <a:latin typeface="Times New Roman" panose="02020603050405020304" pitchFamily="18" charset="0"/>
                <a:cs typeface="Times New Roman" panose="02020603050405020304" pitchFamily="18" charset="0"/>
              </a:rPr>
              <a:t>SubtractResponseMessage</a:t>
            </a:r>
            <a:endParaRPr lang="zh-CN" altLang="en-US" sz="1600" dirty="0">
              <a:solidFill>
                <a:srgbClr val="0000FF"/>
              </a:solidFill>
              <a:latin typeface="Times New Roman" panose="02020603050405020304" pitchFamily="18" charset="0"/>
              <a:cs typeface="Times New Roman" panose="02020603050405020304" pitchFamily="18" charset="0"/>
            </a:endParaRPr>
          </a:p>
          <a:p>
            <a:pPr marL="177800" indent="-177800">
              <a:lnSpc>
                <a:spcPct val="130000"/>
              </a:lnSpc>
              <a:buFont typeface="Arial" panose="020B0604020202020204" pitchFamily="34" charset="0"/>
              <a:buChar char="•"/>
            </a:pP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4787CA2A-270F-4C83-845D-AE04407A75AC}"/>
              </a:ext>
            </a:extLst>
          </p:cNvPr>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157746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1"/>
            <a:ext cx="8568952" cy="2520281"/>
          </a:xfrm>
        </p:spPr>
        <p:txBody>
          <a:bodyPr/>
          <a:lstStyle/>
          <a:p>
            <a:pPr>
              <a:lnSpc>
                <a:spcPct val="110000"/>
              </a:lnSpc>
            </a:pPr>
            <a:r>
              <a:rPr lang="zh-CN" altLang="en-US" sz="2400" b="1" dirty="0">
                <a:solidFill>
                  <a:srgbClr val="0000FF"/>
                </a:solidFill>
                <a:latin typeface="微软雅黑 Light" panose="020B0502040204020203" pitchFamily="34" charset="-122"/>
                <a:ea typeface="微软雅黑 Light" panose="020B0502040204020203" pitchFamily="34" charset="-122"/>
              </a:rPr>
              <a:t>端口类型</a:t>
            </a:r>
            <a:endParaRPr lang="en-US" altLang="zh-CN" sz="2400" b="1" dirty="0">
              <a:solidFill>
                <a:srgbClr val="0000FF"/>
              </a:solidFill>
              <a:latin typeface="微软雅黑 Light" panose="020B0502040204020203" pitchFamily="34" charset="-122"/>
              <a:ea typeface="微软雅黑 Light" panose="020B0502040204020203" pitchFamily="34" charset="-122"/>
            </a:endParaRPr>
          </a:p>
          <a:p>
            <a:pPr lvl="1">
              <a:lnSpc>
                <a:spcPct val="110000"/>
              </a:lnSpc>
            </a:pPr>
            <a:r>
              <a:rPr lang="zh-CN" altLang="en-US" sz="2000" dirty="0">
                <a:latin typeface="微软雅黑 Light" panose="020B0502040204020203" pitchFamily="34" charset="-122"/>
                <a:ea typeface="微软雅黑 Light" panose="020B0502040204020203" pitchFamily="34" charset="-122"/>
              </a:rPr>
              <a:t>操作描述定义了一组消息交换的过程，而端口类型（</a:t>
            </a:r>
            <a:r>
              <a:rPr lang="en-US" altLang="zh-CN" sz="2000" dirty="0" err="1">
                <a:latin typeface="微软雅黑 Light" panose="020B0502040204020203" pitchFamily="34" charset="-122"/>
                <a:ea typeface="微软雅黑 Light" panose="020B0502040204020203" pitchFamily="34" charset="-122"/>
              </a:rPr>
              <a:t>portType</a:t>
            </a:r>
            <a:r>
              <a:rPr lang="zh-CN" altLang="en-US" sz="2000" dirty="0">
                <a:latin typeface="微软雅黑 Light" panose="020B0502040204020203" pitchFamily="34" charset="-122"/>
                <a:ea typeface="微软雅黑 Light" panose="020B0502040204020203" pitchFamily="34" charset="-122"/>
              </a:rPr>
              <a:t>）是对操作进行逻辑分组。</a:t>
            </a:r>
            <a:endParaRPr lang="en-US" altLang="zh-CN" sz="2000" dirty="0">
              <a:latin typeface="微软雅黑 Light" panose="020B0502040204020203" pitchFamily="34" charset="-122"/>
              <a:ea typeface="微软雅黑 Light" panose="020B0502040204020203" pitchFamily="34" charset="-122"/>
            </a:endParaRPr>
          </a:p>
          <a:p>
            <a:pPr lvl="1">
              <a:lnSpc>
                <a:spcPct val="110000"/>
              </a:lnSpc>
            </a:pPr>
            <a:r>
              <a:rPr lang="zh-CN" altLang="en-US" sz="2000" dirty="0">
                <a:latin typeface="微软雅黑 Light" panose="020B0502040204020203" pitchFamily="34" charset="-122"/>
                <a:ea typeface="微软雅黑 Light" panose="020B0502040204020203" pitchFamily="34" charset="-122"/>
              </a:rPr>
              <a:t>端口类型是抽象操作和抽象消息的组合。</a:t>
            </a:r>
            <a:endParaRPr lang="en-US" altLang="zh-CN" sz="2000" dirty="0">
              <a:latin typeface="微软雅黑 Light" panose="020B0502040204020203" pitchFamily="34" charset="-122"/>
              <a:ea typeface="微软雅黑 Light" panose="020B0502040204020203" pitchFamily="34" charset="-122"/>
            </a:endParaRPr>
          </a:p>
          <a:p>
            <a:pPr lvl="1">
              <a:lnSpc>
                <a:spcPct val="110000"/>
              </a:lnSpc>
            </a:pPr>
            <a:r>
              <a:rPr lang="en-US" altLang="zh-CN" sz="2000" dirty="0">
                <a:latin typeface="微软雅黑 Light" panose="020B0502040204020203" pitchFamily="34" charset="-122"/>
                <a:ea typeface="微软雅黑 Light" panose="020B0502040204020203" pitchFamily="34" charset="-122"/>
              </a:rPr>
              <a:t>WSDL1.2</a:t>
            </a:r>
            <a:r>
              <a:rPr lang="zh-CN" altLang="en-US" sz="2000" dirty="0">
                <a:latin typeface="微软雅黑 Light" panose="020B0502040204020203" pitchFamily="34" charset="-122"/>
                <a:ea typeface="微软雅黑 Light" panose="020B0502040204020203" pitchFamily="34" charset="-122"/>
              </a:rPr>
              <a:t>版本中，一个端口类型可以由其它端口类型扩展得到，此时，该端口类型将包含被扩展端口类型的所有操作和自己定义的所有操作。</a:t>
            </a:r>
          </a:p>
        </p:txBody>
      </p:sp>
      <p:sp>
        <p:nvSpPr>
          <p:cNvPr id="6" name="TextBox 5"/>
          <p:cNvSpPr txBox="1"/>
          <p:nvPr/>
        </p:nvSpPr>
        <p:spPr>
          <a:xfrm>
            <a:off x="683568" y="3068960"/>
            <a:ext cx="5256584" cy="3421962"/>
          </a:xfrm>
          <a:prstGeom prst="rect">
            <a:avLst/>
          </a:prstGeom>
          <a:solidFill>
            <a:schemeClr val="bg1">
              <a:lumMod val="95000"/>
            </a:schemeClr>
          </a:solidFill>
        </p:spPr>
        <p:txBody>
          <a:bodyPr wrap="square" rtlCol="0">
            <a:spAutoFit/>
          </a:bodyPr>
          <a:lstStyle/>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zh-CN" altLang="en-US" dirty="0">
                <a:solidFill>
                  <a:srgbClr val="0000FF"/>
                </a:solidFill>
                <a:latin typeface="Times New Roman" panose="02020603050405020304" pitchFamily="18" charset="0"/>
                <a:cs typeface="Times New Roman" panose="02020603050405020304" pitchFamily="18" charset="0"/>
              </a:rPr>
              <a:t>端口类型</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portType</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MathInterface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 name =“Add”/&gt;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 message =“y: </a:t>
            </a:r>
            <a:r>
              <a:rPr lang="en-US" altLang="zh-CN" dirty="0" err="1">
                <a:solidFill>
                  <a:srgbClr val="0000FF"/>
                </a:solidFill>
                <a:latin typeface="Times New Roman" panose="02020603050405020304" pitchFamily="18" charset="0"/>
                <a:cs typeface="Times New Roman" panose="02020603050405020304" pitchFamily="18" charset="0"/>
              </a:rPr>
              <a:t>AddMessage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 message =“y: </a:t>
            </a:r>
            <a:r>
              <a:rPr lang="en-US" altLang="zh-CN" dirty="0" err="1">
                <a:solidFill>
                  <a:srgbClr val="0000FF"/>
                </a:solidFill>
                <a:latin typeface="Times New Roman" panose="02020603050405020304" pitchFamily="18" charset="0"/>
                <a:cs typeface="Times New Roman" panose="02020603050405020304" pitchFamily="18" charset="0"/>
              </a:rPr>
              <a:t>AddResponseMessage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 operation  name=“Subtract”&gt;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 message =“y: </a:t>
            </a:r>
            <a:r>
              <a:rPr lang="en-US" altLang="zh-CN" dirty="0" err="1">
                <a:solidFill>
                  <a:srgbClr val="0000FF"/>
                </a:solidFill>
                <a:latin typeface="Times New Roman" panose="02020603050405020304" pitchFamily="18" charset="0"/>
                <a:cs typeface="Times New Roman" panose="02020603050405020304" pitchFamily="18" charset="0"/>
              </a:rPr>
              <a:t>SubtractMessage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 message =“y: </a:t>
            </a:r>
            <a:r>
              <a:rPr lang="en-US" altLang="zh-CN" dirty="0" err="1">
                <a:solidFill>
                  <a:srgbClr val="0000FF"/>
                </a:solidFill>
                <a:latin typeface="Times New Roman" panose="02020603050405020304" pitchFamily="18" charset="0"/>
                <a:cs typeface="Times New Roman" panose="02020603050405020304" pitchFamily="18" charset="0"/>
              </a:rPr>
              <a:t>SubtractResponseMessage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portType</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7" name="TextBox 6"/>
          <p:cNvSpPr txBox="1"/>
          <p:nvPr/>
        </p:nvSpPr>
        <p:spPr>
          <a:xfrm>
            <a:off x="611560" y="2548287"/>
            <a:ext cx="5351476" cy="400110"/>
          </a:xfrm>
          <a:prstGeom prst="rect">
            <a:avLst/>
          </a:prstGeom>
          <a:noFill/>
        </p:spPr>
        <p:txBody>
          <a:bodyPr wrap="square" rtlCol="0">
            <a:spAutoFit/>
          </a:bodyPr>
          <a:lstStyle/>
          <a:p>
            <a:r>
              <a:rPr lang="zh-CN" altLang="en-US" sz="2000" dirty="0">
                <a:solidFill>
                  <a:srgbClr val="FF0000"/>
                </a:solidFill>
                <a:latin typeface="Times New Roman" panose="02020603050405020304" pitchFamily="18" charset="0"/>
                <a:cs typeface="Times New Roman" panose="02020603050405020304" pitchFamily="18" charset="0"/>
              </a:rPr>
              <a:t>代码</a:t>
            </a:r>
            <a:r>
              <a:rPr lang="en-US" altLang="zh-CN" sz="2000" dirty="0">
                <a:solidFill>
                  <a:srgbClr val="FF0000"/>
                </a:solidFill>
                <a:latin typeface="Times New Roman" panose="02020603050405020304" pitchFamily="18" charset="0"/>
                <a:cs typeface="Times New Roman" panose="02020603050405020304" pitchFamily="18" charset="0"/>
              </a:rPr>
              <a:t>5.6  </a:t>
            </a:r>
            <a:r>
              <a:rPr lang="zh-CN" altLang="en-US" sz="2000" dirty="0">
                <a:solidFill>
                  <a:srgbClr val="FF0000"/>
                </a:solidFill>
                <a:latin typeface="Times New Roman" panose="02020603050405020304" pitchFamily="18" charset="0"/>
                <a:cs typeface="Times New Roman" panose="02020603050405020304" pitchFamily="18" charset="0"/>
              </a:rPr>
              <a:t>端口类型</a:t>
            </a:r>
            <a:r>
              <a:rPr lang="en-US" altLang="zh-CN" sz="2000" dirty="0" err="1">
                <a:solidFill>
                  <a:srgbClr val="FF0000"/>
                </a:solidFill>
                <a:latin typeface="Times New Roman" panose="02020603050405020304" pitchFamily="18" charset="0"/>
                <a:cs typeface="Times New Roman" panose="02020603050405020304" pitchFamily="18" charset="0"/>
              </a:rPr>
              <a:t>MathInterface</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940152" y="3068960"/>
            <a:ext cx="3024336" cy="2630913"/>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600" dirty="0">
                <a:solidFill>
                  <a:srgbClr val="0000FF"/>
                </a:solidFill>
                <a:latin typeface="Times New Roman" panose="02020603050405020304" pitchFamily="18" charset="0"/>
                <a:cs typeface="Times New Roman" panose="02020603050405020304" pitchFamily="18" charset="0"/>
              </a:rPr>
              <a:t>代码</a:t>
            </a:r>
            <a:r>
              <a:rPr lang="en-US" altLang="zh-CN" sz="1600" dirty="0">
                <a:solidFill>
                  <a:srgbClr val="0000FF"/>
                </a:solidFill>
                <a:latin typeface="Times New Roman" panose="02020603050405020304" pitchFamily="18" charset="0"/>
                <a:cs typeface="Times New Roman" panose="02020603050405020304" pitchFamily="18" charset="0"/>
              </a:rPr>
              <a:t>5.6</a:t>
            </a:r>
            <a:r>
              <a:rPr lang="zh-CN" altLang="en-US" sz="1600" dirty="0">
                <a:solidFill>
                  <a:srgbClr val="0000FF"/>
                </a:solidFill>
                <a:latin typeface="Times New Roman" panose="02020603050405020304" pitchFamily="18" charset="0"/>
                <a:cs typeface="Times New Roman" panose="02020603050405020304" pitchFamily="18" charset="0"/>
              </a:rPr>
              <a:t>描述了一个端口类型</a:t>
            </a:r>
            <a:r>
              <a:rPr lang="en-US" altLang="zh-CN" sz="1600" dirty="0" err="1">
                <a:solidFill>
                  <a:srgbClr val="0000FF"/>
                </a:solidFill>
                <a:latin typeface="Times New Roman" panose="02020603050405020304" pitchFamily="18" charset="0"/>
                <a:cs typeface="Times New Roman" panose="02020603050405020304" pitchFamily="18" charset="0"/>
              </a:rPr>
              <a:t>MathInterface</a:t>
            </a:r>
            <a:r>
              <a:rPr lang="zh-CN" altLang="en-US" sz="1600" dirty="0">
                <a:solidFill>
                  <a:srgbClr val="0000FF"/>
                </a:solidFill>
                <a:latin typeface="Times New Roman" panose="02020603050405020304" pitchFamily="18" charset="0"/>
                <a:cs typeface="Times New Roman" panose="02020603050405020304" pitchFamily="18" charset="0"/>
              </a:rPr>
              <a:t>，该端口类型包含</a:t>
            </a:r>
            <a:r>
              <a:rPr lang="en-US" altLang="zh-CN" sz="1600" dirty="0">
                <a:solidFill>
                  <a:srgbClr val="0000FF"/>
                </a:solidFill>
                <a:latin typeface="Times New Roman" panose="02020603050405020304" pitchFamily="18" charset="0"/>
                <a:cs typeface="Times New Roman" panose="02020603050405020304" pitchFamily="18" charset="0"/>
              </a:rPr>
              <a:t>Add</a:t>
            </a:r>
            <a:r>
              <a:rPr lang="zh-CN" altLang="en-US" sz="1600" dirty="0">
                <a:solidFill>
                  <a:srgbClr val="0000FF"/>
                </a:solidFill>
                <a:latin typeface="Times New Roman" panose="02020603050405020304" pitchFamily="18" charset="0"/>
                <a:cs typeface="Times New Roman" panose="02020603050405020304" pitchFamily="18" charset="0"/>
              </a:rPr>
              <a:t>和</a:t>
            </a:r>
            <a:r>
              <a:rPr lang="en-US" altLang="zh-CN" sz="1600" dirty="0">
                <a:solidFill>
                  <a:srgbClr val="0000FF"/>
                </a:solidFill>
                <a:latin typeface="Times New Roman" panose="02020603050405020304" pitchFamily="18" charset="0"/>
                <a:cs typeface="Times New Roman" panose="02020603050405020304" pitchFamily="18" charset="0"/>
              </a:rPr>
              <a:t>Subtract</a:t>
            </a:r>
            <a:r>
              <a:rPr lang="zh-CN" altLang="en-US" sz="1600" dirty="0">
                <a:solidFill>
                  <a:srgbClr val="0000FF"/>
                </a:solidFill>
                <a:latin typeface="Times New Roman" panose="02020603050405020304" pitchFamily="18" charset="0"/>
                <a:cs typeface="Times New Roman" panose="02020603050405020304" pitchFamily="18" charset="0"/>
              </a:rPr>
              <a:t>两个操作，即对前面定义的两个操作进行了分组，因为操作</a:t>
            </a:r>
            <a:r>
              <a:rPr lang="en-US" altLang="zh-CN" sz="1600" dirty="0">
                <a:solidFill>
                  <a:srgbClr val="0000FF"/>
                </a:solidFill>
                <a:latin typeface="Times New Roman" panose="02020603050405020304" pitchFamily="18" charset="0"/>
                <a:cs typeface="Times New Roman" panose="02020603050405020304" pitchFamily="18" charset="0"/>
              </a:rPr>
              <a:t>Add</a:t>
            </a:r>
            <a:r>
              <a:rPr lang="zh-CN" altLang="en-US" sz="1600" dirty="0">
                <a:solidFill>
                  <a:srgbClr val="0000FF"/>
                </a:solidFill>
                <a:latin typeface="Times New Roman" panose="02020603050405020304" pitchFamily="18" charset="0"/>
                <a:cs typeface="Times New Roman" panose="02020603050405020304" pitchFamily="18" charset="0"/>
              </a:rPr>
              <a:t>和</a:t>
            </a:r>
            <a:r>
              <a:rPr lang="en-US" altLang="zh-CN" sz="1600" dirty="0">
                <a:solidFill>
                  <a:srgbClr val="0000FF"/>
                </a:solidFill>
                <a:latin typeface="Times New Roman" panose="02020603050405020304" pitchFamily="18" charset="0"/>
                <a:cs typeface="Times New Roman" panose="02020603050405020304" pitchFamily="18" charset="0"/>
              </a:rPr>
              <a:t>Subtract</a:t>
            </a:r>
            <a:r>
              <a:rPr lang="zh-CN" altLang="en-US" sz="1600" dirty="0">
                <a:solidFill>
                  <a:srgbClr val="0000FF"/>
                </a:solidFill>
                <a:latin typeface="Times New Roman" panose="02020603050405020304" pitchFamily="18" charset="0"/>
                <a:cs typeface="Times New Roman" panose="02020603050405020304" pitchFamily="18" charset="0"/>
              </a:rPr>
              <a:t>的逻辑联系将其包含在同一个“接口”之中。</a:t>
            </a:r>
          </a:p>
        </p:txBody>
      </p:sp>
    </p:spTree>
    <p:extLst>
      <p:ext uri="{BB962C8B-B14F-4D97-AF65-F5344CB8AC3E}">
        <p14:creationId xmlns:p14="http://schemas.microsoft.com/office/powerpoint/2010/main" val="133814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p:txBody>
          <a:bodyPr/>
          <a:lstStyle/>
          <a:p>
            <a:pPr>
              <a:lnSpc>
                <a:spcPct val="150000"/>
              </a:lnSpc>
            </a:pPr>
            <a:r>
              <a:rPr lang="zh-CN" altLang="en-US" dirty="0"/>
              <a:t> 服务描述模型</a:t>
            </a:r>
          </a:p>
          <a:p>
            <a:pPr>
              <a:lnSpc>
                <a:spcPct val="150000"/>
              </a:lnSpc>
            </a:pPr>
            <a:r>
              <a:rPr lang="zh-CN" altLang="en-US" dirty="0"/>
              <a:t> </a:t>
            </a:r>
            <a:r>
              <a:rPr lang="en-US" altLang="zh-CN" dirty="0"/>
              <a:t>Web</a:t>
            </a:r>
            <a:r>
              <a:rPr lang="zh-CN" altLang="en-US" dirty="0"/>
              <a:t>服务接口描述语言</a:t>
            </a:r>
            <a:r>
              <a:rPr lang="en-US" altLang="zh-CN" dirty="0"/>
              <a:t>WSDL</a:t>
            </a:r>
          </a:p>
        </p:txBody>
      </p:sp>
      <p:pic>
        <p:nvPicPr>
          <p:cNvPr id="4" name="Picture 2">
            <a:extLst>
              <a:ext uri="{FF2B5EF4-FFF2-40B4-BE49-F238E27FC236}">
                <a16:creationId xmlns:a16="http://schemas.microsoft.com/office/drawing/2014/main" id="{23952EFC-67E1-4614-9395-812448556F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7604" y="2276872"/>
            <a:ext cx="7128792" cy="35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a:extLst>
              <a:ext uri="{FF2B5EF4-FFF2-40B4-BE49-F238E27FC236}">
                <a16:creationId xmlns:a16="http://schemas.microsoft.com/office/drawing/2014/main" id="{94650F80-7D6A-4352-B142-FF28701A341C}"/>
              </a:ext>
            </a:extLst>
          </p:cNvPr>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2.2.2 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的具体描述部分</a:t>
            </a:r>
          </a:p>
        </p:txBody>
      </p:sp>
      <p:sp>
        <p:nvSpPr>
          <p:cNvPr id="3" name="内容占位符 2"/>
          <p:cNvSpPr>
            <a:spLocks noGrp="1"/>
          </p:cNvSpPr>
          <p:nvPr>
            <p:ph idx="1"/>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rPr>
              <a:t>绑定（</a:t>
            </a:r>
            <a:r>
              <a:rPr lang="en-US" altLang="zh-CN" dirty="0">
                <a:solidFill>
                  <a:srgbClr val="FF0000"/>
                </a:solidFill>
                <a:latin typeface="微软雅黑" panose="020B0503020204020204" pitchFamily="34" charset="-122"/>
                <a:ea typeface="微软雅黑" panose="020B0503020204020204" pitchFamily="34" charset="-122"/>
              </a:rPr>
              <a:t>bindings</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端口（</a:t>
            </a:r>
            <a:r>
              <a:rPr lang="en-US" altLang="zh-CN" dirty="0">
                <a:solidFill>
                  <a:srgbClr val="FF0000"/>
                </a:solidFill>
                <a:latin typeface="微软雅黑" panose="020B0503020204020204" pitchFamily="34" charset="-122"/>
                <a:ea typeface="微软雅黑" panose="020B0503020204020204" pitchFamily="34" charset="-122"/>
              </a:rPr>
              <a:t>ports</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服务（</a:t>
            </a:r>
            <a:r>
              <a:rPr lang="en-US" altLang="zh-CN" dirty="0">
                <a:solidFill>
                  <a:srgbClr val="FF0000"/>
                </a:solidFill>
                <a:latin typeface="微软雅黑" panose="020B0503020204020204" pitchFamily="34" charset="-122"/>
                <a:ea typeface="微软雅黑" panose="020B0503020204020204" pitchFamily="34" charset="-122"/>
              </a:rPr>
              <a:t>service</a:t>
            </a:r>
            <a:r>
              <a:rPr lang="zh-CN" altLang="en-US"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3160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绑定</a:t>
            </a:r>
          </a:p>
        </p:txBody>
      </p:sp>
      <p:sp>
        <p:nvSpPr>
          <p:cNvPr id="3" name="内容占位符 2"/>
          <p:cNvSpPr>
            <a:spLocks noGrp="1"/>
          </p:cNvSpPr>
          <p:nvPr>
            <p:ph idx="1"/>
          </p:nvPr>
        </p:nvSpPr>
        <p:spPr>
          <a:xfrm>
            <a:off x="323528" y="836712"/>
            <a:ext cx="8363272" cy="5688632"/>
          </a:xfrm>
        </p:spPr>
        <p:txBody>
          <a:bodyPr>
            <a:normAutofit/>
          </a:bodyPr>
          <a:lstStyle/>
          <a:p>
            <a:pPr>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WSDL</a:t>
            </a:r>
            <a:r>
              <a:rPr lang="zh-CN" altLang="en-US" dirty="0">
                <a:latin typeface="微软雅黑" panose="020B0503020204020204" pitchFamily="34" charset="-122"/>
                <a:ea typeface="微软雅黑" panose="020B0503020204020204" pitchFamily="34" charset="-122"/>
              </a:rPr>
              <a:t>中，</a:t>
            </a:r>
            <a:r>
              <a:rPr lang="zh-CN" altLang="en-US" dirty="0">
                <a:solidFill>
                  <a:srgbClr val="0000FF"/>
                </a:solidFill>
                <a:latin typeface="微软雅黑" panose="020B0503020204020204" pitchFamily="34" charset="-122"/>
                <a:ea typeface="微软雅黑" panose="020B0503020204020204" pitchFamily="34" charset="-122"/>
              </a:rPr>
              <a:t>绑定指的是将协议、数据格式与</a:t>
            </a:r>
            <a:r>
              <a:rPr lang="en-US" altLang="zh-CN" dirty="0">
                <a:solidFill>
                  <a:srgbClr val="0000FF"/>
                </a:solidFill>
                <a:latin typeface="微软雅黑" panose="020B0503020204020204" pitchFamily="34" charset="-122"/>
                <a:ea typeface="微软雅黑" panose="020B0503020204020204" pitchFamily="34" charset="-122"/>
              </a:rPr>
              <a:t>&lt;message&gt;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&lt;operation&gt;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&lt;</a:t>
            </a:r>
            <a:r>
              <a:rPr lang="en-US" altLang="zh-CN" dirty="0" err="1">
                <a:solidFill>
                  <a:srgbClr val="0000FF"/>
                </a:solidFill>
                <a:latin typeface="微软雅黑" panose="020B0503020204020204" pitchFamily="34" charset="-122"/>
                <a:ea typeface="微软雅黑" panose="020B0503020204020204" pitchFamily="34" charset="-122"/>
              </a:rPr>
              <a:t>portType</a:t>
            </a:r>
            <a:r>
              <a:rPr lang="en-US" altLang="zh-CN" dirty="0">
                <a:solidFill>
                  <a:srgbClr val="0000FF"/>
                </a:solidFill>
                <a:latin typeface="微软雅黑" panose="020B0503020204020204" pitchFamily="34" charset="-122"/>
                <a:ea typeface="微软雅黑" panose="020B0503020204020204" pitchFamily="34" charset="-122"/>
              </a:rPr>
              <a:t>&gt;</a:t>
            </a:r>
            <a:r>
              <a:rPr lang="zh-CN" altLang="en-US" dirty="0">
                <a:solidFill>
                  <a:srgbClr val="0000FF"/>
                </a:solidFill>
                <a:latin typeface="微软雅黑" panose="020B0503020204020204" pitchFamily="34" charset="-122"/>
                <a:ea typeface="微软雅黑" panose="020B0503020204020204" pitchFamily="34" charset="-122"/>
              </a:rPr>
              <a:t>等抽象实体进行关联的过程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WSDL</a:t>
            </a:r>
            <a:r>
              <a:rPr lang="zh-CN" altLang="en-US" dirty="0">
                <a:latin typeface="微软雅黑" panose="020B0503020204020204" pitchFamily="34" charset="-122"/>
                <a:ea typeface="微软雅黑" panose="020B0503020204020204" pitchFamily="34" charset="-122"/>
              </a:rPr>
              <a:t>支持的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种操作类型（</a:t>
            </a:r>
            <a:r>
              <a:rPr lang="en-US" altLang="zh-CN" dirty="0">
                <a:latin typeface="微软雅黑" panose="020B0503020204020204" pitchFamily="34" charset="-122"/>
                <a:ea typeface="微软雅黑" panose="020B0503020204020204" pitchFamily="34" charset="-122"/>
              </a:rPr>
              <a:t>one-way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request-response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solicit-response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notification</a:t>
            </a:r>
            <a:r>
              <a:rPr lang="zh-CN" altLang="en-US" dirty="0">
                <a:latin typeface="微软雅黑" panose="020B0503020204020204" pitchFamily="34" charset="-122"/>
                <a:ea typeface="微软雅黑" panose="020B0503020204020204" pitchFamily="34" charset="-122"/>
              </a:rPr>
              <a:t>）是抽象的定义，绑定描述了这些抽象概念的具体关联，因此必须为特定的操作类型定义绑定，才能够成功执行该类型的操作。</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969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363272" cy="6192688"/>
          </a:xfrm>
        </p:spPr>
        <p:txBody>
          <a:bodyPr>
            <a:normAutofit/>
          </a:bodyPr>
          <a:lstStyle/>
          <a:p>
            <a:pPr>
              <a:lnSpc>
                <a:spcPct val="130000"/>
              </a:lnSpc>
            </a:pPr>
            <a:r>
              <a:rPr lang="zh-CN" altLang="en-US" dirty="0">
                <a:latin typeface="微软雅黑" panose="020B0503020204020204" pitchFamily="34" charset="-122"/>
                <a:ea typeface="微软雅黑" panose="020B0503020204020204" pitchFamily="34" charset="-122"/>
              </a:rPr>
              <a:t>绑定为一个端口类型定义了四方面的内容。</a:t>
            </a:r>
            <a:endParaRPr lang="en-US" altLang="zh-CN" dirty="0">
              <a:latin typeface="微软雅黑" panose="020B0503020204020204" pitchFamily="34" charset="-122"/>
              <a:ea typeface="微软雅黑" panose="020B0503020204020204" pitchFamily="34" charset="-122"/>
            </a:endParaRPr>
          </a:p>
          <a:p>
            <a:pPr lvl="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消息传输协议</a:t>
            </a:r>
            <a:r>
              <a:rPr lang="zh-CN" altLang="en-US" dirty="0">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如</a:t>
            </a:r>
            <a:r>
              <a:rPr lang="en-US" altLang="zh-CN" sz="2000" dirty="0">
                <a:solidFill>
                  <a:srgbClr val="0000FF"/>
                </a:solidFill>
                <a:latin typeface="微软雅黑" panose="020B0503020204020204" pitchFamily="34" charset="-122"/>
                <a:ea typeface="微软雅黑" panose="020B0503020204020204" pitchFamily="34" charset="-122"/>
              </a:rPr>
              <a:t>SOAP</a:t>
            </a:r>
          </a:p>
          <a:p>
            <a:pPr lvl="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网络传输协议</a:t>
            </a:r>
            <a:r>
              <a:rPr lang="zh-CN" altLang="en-US" dirty="0">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如</a:t>
            </a:r>
            <a:r>
              <a:rPr lang="en-US" altLang="zh-CN" sz="2000" dirty="0">
                <a:solidFill>
                  <a:srgbClr val="0000FF"/>
                </a:solidFill>
                <a:latin typeface="微软雅黑" panose="020B0503020204020204" pitchFamily="34" charset="-122"/>
                <a:ea typeface="微软雅黑" panose="020B0503020204020204" pitchFamily="34" charset="-122"/>
              </a:rPr>
              <a:t>HTTP</a:t>
            </a:r>
            <a:r>
              <a:rPr lang="zh-CN" altLang="en-US" sz="2000" dirty="0">
                <a:solidFill>
                  <a:srgbClr val="0000FF"/>
                </a:solidFill>
                <a:latin typeface="微软雅黑" panose="020B0503020204020204" pitchFamily="34" charset="-122"/>
                <a:ea typeface="微软雅黑" panose="020B0503020204020204" pitchFamily="34" charset="-122"/>
              </a:rPr>
              <a:t>或</a:t>
            </a:r>
            <a:r>
              <a:rPr lang="en-US" altLang="zh-CN" sz="2000" dirty="0">
                <a:solidFill>
                  <a:srgbClr val="0000FF"/>
                </a:solidFill>
                <a:latin typeface="微软雅黑" panose="020B0503020204020204" pitchFamily="34" charset="-122"/>
                <a:ea typeface="微软雅黑" panose="020B0503020204020204" pitchFamily="34" charset="-122"/>
              </a:rPr>
              <a:t>SMTP</a:t>
            </a:r>
          </a:p>
          <a:p>
            <a:pPr lvl="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消息风格</a:t>
            </a:r>
            <a:r>
              <a:rPr lang="zh-CN" altLang="en-US" dirty="0">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SOAP/RPC</a:t>
            </a:r>
            <a:r>
              <a:rPr lang="zh-CN" altLang="en-US" sz="2000" dirty="0">
                <a:solidFill>
                  <a:srgbClr val="0000FF"/>
                </a:solidFill>
                <a:latin typeface="微软雅黑" panose="020B0503020204020204" pitchFamily="34" charset="-122"/>
                <a:ea typeface="微软雅黑" panose="020B0503020204020204" pitchFamily="34" charset="-122"/>
              </a:rPr>
              <a:t>消息风格还是</a:t>
            </a:r>
            <a:r>
              <a:rPr lang="en-US" altLang="zh-CN" sz="2000" dirty="0">
                <a:solidFill>
                  <a:srgbClr val="0000FF"/>
                </a:solidFill>
                <a:latin typeface="微软雅黑" panose="020B0503020204020204" pitchFamily="34" charset="-122"/>
                <a:ea typeface="微软雅黑" panose="020B0503020204020204" pitchFamily="34" charset="-122"/>
              </a:rPr>
              <a:t>SOAP/document</a:t>
            </a:r>
            <a:r>
              <a:rPr lang="zh-CN" altLang="en-US" sz="2000" dirty="0">
                <a:solidFill>
                  <a:srgbClr val="0000FF"/>
                </a:solidFill>
                <a:latin typeface="微软雅黑" panose="020B0503020204020204" pitchFamily="34" charset="-122"/>
                <a:ea typeface="微软雅黑" panose="020B0503020204020204" pitchFamily="34" charset="-122"/>
              </a:rPr>
              <a:t>消息风格</a:t>
            </a:r>
            <a:endParaRPr lang="en-US" altLang="zh-CN" sz="2000" dirty="0">
              <a:solidFill>
                <a:srgbClr val="0000FF"/>
              </a:solidFill>
              <a:latin typeface="微软雅黑" panose="020B0503020204020204" pitchFamily="34" charset="-122"/>
              <a:ea typeface="微软雅黑" panose="020B0503020204020204" pitchFamily="34" charset="-122"/>
            </a:endParaRPr>
          </a:p>
          <a:p>
            <a:pPr lvl="2">
              <a:lnSpc>
                <a:spcPct val="130000"/>
              </a:lnSpc>
            </a:pPr>
            <a:r>
              <a:rPr lang="en-US" altLang="zh-CN" sz="1800" dirty="0">
                <a:solidFill>
                  <a:srgbClr val="0000FF"/>
                </a:solidFill>
                <a:latin typeface="微软雅黑" panose="020B0503020204020204" pitchFamily="34" charset="-122"/>
                <a:ea typeface="微软雅黑" panose="020B0503020204020204" pitchFamily="34" charset="-122"/>
              </a:rPr>
              <a:t>RPC</a:t>
            </a:r>
            <a:r>
              <a:rPr lang="zh-CN" altLang="en-US" sz="1800" dirty="0">
                <a:solidFill>
                  <a:srgbClr val="0000FF"/>
                </a:solidFill>
                <a:latin typeface="微软雅黑" panose="020B0503020204020204" pitchFamily="34" charset="-122"/>
                <a:ea typeface="微软雅黑" panose="020B0503020204020204" pitchFamily="34" charset="-122"/>
              </a:rPr>
              <a:t>风格操作的输入和输出消息包含的是对远程过程调用的输入和输出参数；</a:t>
            </a:r>
            <a:r>
              <a:rPr lang="en-US" altLang="zh-CN" sz="1800" dirty="0">
                <a:solidFill>
                  <a:srgbClr val="0000FF"/>
                </a:solidFill>
                <a:latin typeface="微软雅黑" panose="020B0503020204020204" pitchFamily="34" charset="-122"/>
                <a:ea typeface="微软雅黑" panose="020B0503020204020204" pitchFamily="34" charset="-122"/>
              </a:rPr>
              <a:t>document</a:t>
            </a:r>
            <a:r>
              <a:rPr lang="zh-CN" altLang="en-US" sz="1800" dirty="0">
                <a:solidFill>
                  <a:srgbClr val="0000FF"/>
                </a:solidFill>
                <a:latin typeface="微软雅黑" panose="020B0503020204020204" pitchFamily="34" charset="-122"/>
                <a:ea typeface="微软雅黑" panose="020B0503020204020204" pitchFamily="34" charset="-122"/>
              </a:rPr>
              <a:t>风格操作的输入和输出消息包含的是交互双方事先约定的任意</a:t>
            </a:r>
            <a:r>
              <a:rPr lang="en-US" altLang="zh-CN" sz="1800" dirty="0">
                <a:solidFill>
                  <a:srgbClr val="0000FF"/>
                </a:solidFill>
                <a:latin typeface="微软雅黑" panose="020B0503020204020204" pitchFamily="34" charset="-122"/>
                <a:ea typeface="微软雅黑" panose="020B0503020204020204" pitchFamily="34" charset="-122"/>
              </a:rPr>
              <a:t>XML</a:t>
            </a:r>
            <a:r>
              <a:rPr lang="zh-CN" altLang="en-US" sz="1800" dirty="0">
                <a:solidFill>
                  <a:srgbClr val="0000FF"/>
                </a:solidFill>
                <a:latin typeface="微软雅黑" panose="020B0503020204020204" pitchFamily="34" charset="-122"/>
                <a:ea typeface="微软雅黑" panose="020B0503020204020204" pitchFamily="34" charset="-122"/>
              </a:rPr>
              <a:t>文档</a:t>
            </a:r>
            <a:endParaRPr lang="en-US" altLang="zh-CN" sz="1800" dirty="0">
              <a:solidFill>
                <a:srgbClr val="0000FF"/>
              </a:solidFill>
              <a:latin typeface="微软雅黑" panose="020B0503020204020204" pitchFamily="34" charset="-122"/>
              <a:ea typeface="微软雅黑" panose="020B0503020204020204" pitchFamily="34" charset="-122"/>
            </a:endParaRPr>
          </a:p>
          <a:p>
            <a:pPr lvl="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编码规则，</a:t>
            </a:r>
            <a:r>
              <a:rPr lang="zh-CN" altLang="en-US" sz="2000" dirty="0">
                <a:solidFill>
                  <a:srgbClr val="0000FF"/>
                </a:solidFill>
                <a:latin typeface="微软雅黑" panose="020B0503020204020204" pitchFamily="34" charset="-122"/>
                <a:ea typeface="微软雅黑" panose="020B0503020204020204" pitchFamily="34" charset="-122"/>
              </a:rPr>
              <a:t>即用于定义把消息的各个部分序列化为</a:t>
            </a:r>
            <a:r>
              <a:rPr lang="en-US" altLang="zh-CN" sz="2000" dirty="0">
                <a:solidFill>
                  <a:srgbClr val="0000FF"/>
                </a:solidFill>
                <a:latin typeface="微软雅黑" panose="020B0503020204020204" pitchFamily="34" charset="-122"/>
                <a:ea typeface="微软雅黑" panose="020B0503020204020204" pitchFamily="34" charset="-122"/>
              </a:rPr>
              <a:t>XML</a:t>
            </a:r>
            <a:r>
              <a:rPr lang="zh-CN" altLang="en-US" sz="2000" dirty="0">
                <a:solidFill>
                  <a:srgbClr val="0000FF"/>
                </a:solidFill>
                <a:latin typeface="微软雅黑" panose="020B0503020204020204" pitchFamily="34" charset="-122"/>
                <a:ea typeface="微软雅黑" panose="020B0503020204020204" pitchFamily="34" charset="-122"/>
              </a:rPr>
              <a:t>文档流时所采用的编码规则：字面（</a:t>
            </a:r>
            <a:r>
              <a:rPr lang="en-US" altLang="zh-CN" sz="2000" dirty="0">
                <a:solidFill>
                  <a:srgbClr val="0000FF"/>
                </a:solidFill>
                <a:latin typeface="微软雅黑" panose="020B0503020204020204" pitchFamily="34" charset="-122"/>
                <a:ea typeface="微软雅黑" panose="020B0503020204020204" pitchFamily="34" charset="-122"/>
              </a:rPr>
              <a:t>literal</a:t>
            </a:r>
            <a:r>
              <a:rPr lang="zh-CN" altLang="en-US" sz="2000" dirty="0">
                <a:solidFill>
                  <a:srgbClr val="0000FF"/>
                </a:solidFill>
                <a:latin typeface="微软雅黑" panose="020B0503020204020204" pitchFamily="34" charset="-122"/>
                <a:ea typeface="微软雅黑" panose="020B0503020204020204" pitchFamily="34" charset="-122"/>
              </a:rPr>
              <a:t>）和</a:t>
            </a:r>
            <a:r>
              <a:rPr lang="en-US" altLang="zh-CN" sz="2000" dirty="0">
                <a:solidFill>
                  <a:srgbClr val="0000FF"/>
                </a:solidFill>
                <a:latin typeface="微软雅黑" panose="020B0503020204020204" pitchFamily="34" charset="-122"/>
                <a:ea typeface="微软雅黑" panose="020B0503020204020204" pitchFamily="34" charset="-122"/>
              </a:rPr>
              <a:t>SOAP</a:t>
            </a:r>
            <a:r>
              <a:rPr lang="zh-CN" altLang="en-US" sz="2000" dirty="0">
                <a:solidFill>
                  <a:srgbClr val="0000FF"/>
                </a:solidFill>
                <a:latin typeface="微软雅黑" panose="020B0503020204020204" pitchFamily="34" charset="-122"/>
                <a:ea typeface="微软雅黑" panose="020B0503020204020204" pitchFamily="34" charset="-122"/>
              </a:rPr>
              <a:t>。字面编码规则直接使用</a:t>
            </a:r>
            <a:r>
              <a:rPr lang="en-US" altLang="zh-CN" sz="2000" dirty="0">
                <a:solidFill>
                  <a:srgbClr val="0000FF"/>
                </a:solidFill>
                <a:latin typeface="微软雅黑" panose="020B0503020204020204" pitchFamily="34" charset="-122"/>
                <a:ea typeface="微软雅黑" panose="020B0503020204020204" pitchFamily="34" charset="-122"/>
              </a:rPr>
              <a:t>types</a:t>
            </a:r>
            <a:r>
              <a:rPr lang="zh-CN" altLang="en-US" sz="2000" dirty="0">
                <a:solidFill>
                  <a:srgbClr val="0000FF"/>
                </a:solidFill>
                <a:latin typeface="微软雅黑" panose="020B0503020204020204" pitchFamily="34" charset="-122"/>
                <a:ea typeface="微软雅黑" panose="020B0503020204020204" pitchFamily="34" charset="-122"/>
              </a:rPr>
              <a:t>元素或</a:t>
            </a:r>
            <a:r>
              <a:rPr lang="en-US" altLang="zh-CN" sz="2000" dirty="0">
                <a:solidFill>
                  <a:srgbClr val="0000FF"/>
                </a:solidFill>
                <a:latin typeface="微软雅黑" panose="020B0503020204020204" pitchFamily="34" charset="-122"/>
                <a:ea typeface="微软雅黑" panose="020B0503020204020204" pitchFamily="34" charset="-122"/>
              </a:rPr>
              <a:t>XML Schema</a:t>
            </a:r>
            <a:r>
              <a:rPr lang="zh-CN" altLang="en-US" sz="2000" dirty="0">
                <a:solidFill>
                  <a:srgbClr val="0000FF"/>
                </a:solidFill>
                <a:latin typeface="微软雅黑" panose="020B0503020204020204" pitchFamily="34" charset="-122"/>
                <a:ea typeface="微软雅黑" panose="020B0503020204020204" pitchFamily="34" charset="-122"/>
              </a:rPr>
              <a:t>定义的类型来表示消息内容；</a:t>
            </a:r>
            <a:r>
              <a:rPr lang="en-US" altLang="zh-CN" sz="2000" dirty="0">
                <a:solidFill>
                  <a:srgbClr val="0000FF"/>
                </a:solidFill>
                <a:latin typeface="微软雅黑" panose="020B0503020204020204" pitchFamily="34" charset="-122"/>
                <a:ea typeface="微软雅黑" panose="020B0503020204020204" pitchFamily="34" charset="-122"/>
              </a:rPr>
              <a:t>SOAP</a:t>
            </a:r>
            <a:r>
              <a:rPr lang="zh-CN" altLang="en-US" sz="2000" dirty="0">
                <a:solidFill>
                  <a:srgbClr val="0000FF"/>
                </a:solidFill>
                <a:latin typeface="微软雅黑" panose="020B0503020204020204" pitchFamily="34" charset="-122"/>
                <a:ea typeface="微软雅黑" panose="020B0503020204020204" pitchFamily="34" charset="-122"/>
              </a:rPr>
              <a:t>编码规则需要把</a:t>
            </a:r>
            <a:r>
              <a:rPr lang="en-US" altLang="zh-CN" sz="2000" dirty="0">
                <a:solidFill>
                  <a:srgbClr val="0000FF"/>
                </a:solidFill>
                <a:latin typeface="微软雅黑" panose="020B0503020204020204" pitchFamily="34" charset="-122"/>
                <a:ea typeface="微软雅黑" panose="020B0503020204020204" pitchFamily="34" charset="-122"/>
              </a:rPr>
              <a:t>XML Schema</a:t>
            </a:r>
            <a:r>
              <a:rPr lang="zh-CN" altLang="en-US" sz="2000" dirty="0">
                <a:solidFill>
                  <a:srgbClr val="0000FF"/>
                </a:solidFill>
                <a:latin typeface="微软雅黑" panose="020B0503020204020204" pitchFamily="34" charset="-122"/>
                <a:ea typeface="微软雅黑" panose="020B0503020204020204" pitchFamily="34" charset="-122"/>
              </a:rPr>
              <a:t>定义的类型根据</a:t>
            </a:r>
            <a:r>
              <a:rPr lang="en-US" altLang="zh-CN" sz="2000" dirty="0">
                <a:solidFill>
                  <a:srgbClr val="0000FF"/>
                </a:solidFill>
                <a:latin typeface="微软雅黑" panose="020B0503020204020204" pitchFamily="34" charset="-122"/>
                <a:ea typeface="微软雅黑" panose="020B0503020204020204" pitchFamily="34" charset="-122"/>
              </a:rPr>
              <a:t>SOAP</a:t>
            </a:r>
            <a:r>
              <a:rPr lang="zh-CN" altLang="en-US" sz="2000" dirty="0">
                <a:solidFill>
                  <a:srgbClr val="0000FF"/>
                </a:solidFill>
                <a:latin typeface="微软雅黑" panose="020B0503020204020204" pitchFamily="34" charset="-122"/>
                <a:ea typeface="微软雅黑" panose="020B0503020204020204" pitchFamily="34" charset="-122"/>
              </a:rPr>
              <a:t>规范定义的编码规则转换后填充为消息内容。通常字面编码用于文档风格操作，</a:t>
            </a:r>
            <a:r>
              <a:rPr lang="en-US" altLang="zh-CN" sz="2000" dirty="0">
                <a:solidFill>
                  <a:srgbClr val="0000FF"/>
                </a:solidFill>
                <a:latin typeface="微软雅黑" panose="020B0503020204020204" pitchFamily="34" charset="-122"/>
                <a:ea typeface="微软雅黑" panose="020B0503020204020204" pitchFamily="34" charset="-122"/>
              </a:rPr>
              <a:t>SOAP</a:t>
            </a:r>
            <a:r>
              <a:rPr lang="zh-CN" altLang="en-US" sz="2000" dirty="0">
                <a:solidFill>
                  <a:srgbClr val="0000FF"/>
                </a:solidFill>
                <a:latin typeface="微软雅黑" panose="020B0503020204020204" pitchFamily="34" charset="-122"/>
                <a:ea typeface="微软雅黑" panose="020B0503020204020204" pitchFamily="34" charset="-122"/>
              </a:rPr>
              <a:t>编码则适合于</a:t>
            </a:r>
            <a:r>
              <a:rPr lang="en-US" altLang="zh-CN" sz="2000" dirty="0">
                <a:solidFill>
                  <a:srgbClr val="0000FF"/>
                </a:solidFill>
                <a:latin typeface="微软雅黑" panose="020B0503020204020204" pitchFamily="34" charset="-122"/>
                <a:ea typeface="微软雅黑" panose="020B0503020204020204" pitchFamily="34" charset="-122"/>
              </a:rPr>
              <a:t>RPC</a:t>
            </a:r>
            <a:r>
              <a:rPr lang="zh-CN" altLang="en-US" sz="2000" dirty="0">
                <a:solidFill>
                  <a:srgbClr val="0000FF"/>
                </a:solidFill>
                <a:latin typeface="微软雅黑" panose="020B0503020204020204" pitchFamily="34" charset="-122"/>
                <a:ea typeface="微软雅黑" panose="020B0503020204020204" pitchFamily="34" charset="-122"/>
              </a:rPr>
              <a:t>风格的操作。</a:t>
            </a:r>
          </a:p>
        </p:txBody>
      </p:sp>
    </p:spTree>
    <p:extLst>
      <p:ext uri="{BB962C8B-B14F-4D97-AF65-F5344CB8AC3E}">
        <p14:creationId xmlns:p14="http://schemas.microsoft.com/office/powerpoint/2010/main" val="2219204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803699" y="908720"/>
            <a:ext cx="7898264" cy="4967514"/>
          </a:xfrm>
          <a:prstGeom prst="rect">
            <a:avLst/>
          </a:prstGeom>
          <a:solidFill>
            <a:schemeClr val="bg1">
              <a:lumMod val="95000"/>
            </a:schemeClr>
          </a:solidFill>
        </p:spPr>
        <p:txBody>
          <a:bodyPr wrap="square" rtlCol="0">
            <a:spAutoFit/>
          </a:bodyPr>
          <a:lstStyle/>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zh-CN" altLang="en-US" dirty="0">
                <a:solidFill>
                  <a:srgbClr val="0000FF"/>
                </a:solidFill>
                <a:latin typeface="Times New Roman" panose="02020603050405020304" pitchFamily="18" charset="0"/>
                <a:cs typeface="Times New Roman" panose="02020603050405020304" pitchFamily="18" charset="0"/>
              </a:rPr>
              <a:t>绑定</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&lt;binding  name=“</a:t>
            </a:r>
            <a:r>
              <a:rPr lang="en-US" altLang="zh-CN" dirty="0" err="1">
                <a:solidFill>
                  <a:srgbClr val="0000FF"/>
                </a:solidFill>
                <a:latin typeface="Times New Roman" panose="02020603050405020304" pitchFamily="18" charset="0"/>
                <a:cs typeface="Times New Roman" panose="02020603050405020304" pitchFamily="18" charset="0"/>
              </a:rPr>
              <a:t>MathSoapHttpBinding</a:t>
            </a:r>
            <a:r>
              <a:rPr lang="en-US" altLang="zh-CN" dirty="0">
                <a:solidFill>
                  <a:srgbClr val="0000FF"/>
                </a:solidFill>
                <a:latin typeface="Times New Roman" panose="02020603050405020304" pitchFamily="18" charset="0"/>
                <a:cs typeface="Times New Roman" panose="02020603050405020304" pitchFamily="18" charset="0"/>
              </a:rPr>
              <a:t>” type =“</a:t>
            </a:r>
            <a:r>
              <a:rPr lang="en-US" altLang="zh-CN" dirty="0" err="1">
                <a:solidFill>
                  <a:srgbClr val="0000FF"/>
                </a:solidFill>
                <a:latin typeface="Times New Roman" panose="02020603050405020304" pitchFamily="18" charset="0"/>
                <a:cs typeface="Times New Roman" panose="02020603050405020304" pitchFamily="18" charset="0"/>
              </a:rPr>
              <a:t>y:MathInterface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soap:binding</a:t>
            </a:r>
            <a:r>
              <a:rPr lang="en-US" altLang="zh-CN" dirty="0">
                <a:solidFill>
                  <a:srgbClr val="0000FF"/>
                </a:solidFill>
                <a:latin typeface="Times New Roman" panose="02020603050405020304" pitchFamily="18" charset="0"/>
                <a:cs typeface="Times New Roman" panose="02020603050405020304" pitchFamily="18" charset="0"/>
              </a:rPr>
              <a:t>  style =“document”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transport=“http://schema.xmlsoap.org/soap/http”/&gt;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 name=“Add”&gt;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soap:operation</a:t>
            </a:r>
            <a:endParaRPr lang="en-US" altLang="zh-CN"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soapAction</a:t>
            </a:r>
            <a:r>
              <a:rPr lang="en-US" altLang="zh-CN" dirty="0">
                <a:solidFill>
                  <a:srgbClr val="0000FF"/>
                </a:solidFill>
                <a:latin typeface="Times New Roman" panose="02020603050405020304" pitchFamily="18" charset="0"/>
                <a:cs typeface="Times New Roman" panose="02020603050405020304" pitchFamily="18" charset="0"/>
              </a:rPr>
              <a:t>=“http://example.org/math/#Add”/&gt;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soap:body</a:t>
            </a:r>
            <a:r>
              <a:rPr lang="en-US" altLang="zh-CN" dirty="0">
                <a:solidFill>
                  <a:srgbClr val="0000FF"/>
                </a:solidFill>
                <a:latin typeface="Times New Roman" panose="02020603050405020304" pitchFamily="18" charset="0"/>
                <a:cs typeface="Times New Roman" panose="02020603050405020304" pitchFamily="18" charset="0"/>
              </a:rPr>
              <a:t> use=“literal”/&gt;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soap:body</a:t>
            </a:r>
            <a:r>
              <a:rPr lang="en-US" altLang="zh-CN" dirty="0">
                <a:solidFill>
                  <a:srgbClr val="0000FF"/>
                </a:solidFill>
                <a:latin typeface="Times New Roman" panose="02020603050405020304" pitchFamily="18" charset="0"/>
                <a:cs typeface="Times New Roman" panose="02020603050405020304" pitchFamily="18" charset="0"/>
              </a:rPr>
              <a:t> use=“literal”/&gt;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&lt;/binding&gt;</a:t>
            </a:r>
          </a:p>
        </p:txBody>
      </p:sp>
      <p:sp>
        <p:nvSpPr>
          <p:cNvPr id="3" name="TextBox 2"/>
          <p:cNvSpPr txBox="1"/>
          <p:nvPr/>
        </p:nvSpPr>
        <p:spPr>
          <a:xfrm>
            <a:off x="251520" y="76562"/>
            <a:ext cx="8064896"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5.7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一个采用</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document/literal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绑定的加法运算服务</a:t>
            </a:r>
          </a:p>
        </p:txBody>
      </p:sp>
      <p:cxnSp>
        <p:nvCxnSpPr>
          <p:cNvPr id="5" name="直接箭头连接符 4"/>
          <p:cNvCxnSpPr/>
          <p:nvPr/>
        </p:nvCxnSpPr>
        <p:spPr>
          <a:xfrm flipH="1">
            <a:off x="3670212" y="703873"/>
            <a:ext cx="541748" cy="595446"/>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11960" y="473041"/>
            <a:ext cx="1368152" cy="455253"/>
          </a:xfrm>
          <a:prstGeom prst="rect">
            <a:avLst/>
          </a:prstGeom>
          <a:noFill/>
        </p:spPr>
        <p:txBody>
          <a:bodyPr wrap="square" rtlCol="0">
            <a:spAutoFit/>
          </a:bodyPr>
          <a:lstStyle/>
          <a:p>
            <a:pPr>
              <a:lnSpc>
                <a:spcPct val="150000"/>
              </a:lnSpc>
            </a:pPr>
            <a:r>
              <a:rPr lang="zh-CN" altLang="en-US" b="1" dirty="0">
                <a:solidFill>
                  <a:srgbClr val="006600"/>
                </a:solidFill>
                <a:latin typeface="Times New Roman" panose="02020603050405020304" pitchFamily="18" charset="0"/>
                <a:cs typeface="Times New Roman" panose="02020603050405020304" pitchFamily="18" charset="0"/>
              </a:rPr>
              <a:t>绑定的名称</a:t>
            </a:r>
          </a:p>
        </p:txBody>
      </p:sp>
      <p:cxnSp>
        <p:nvCxnSpPr>
          <p:cNvPr id="8" name="直接箭头连接符 7"/>
          <p:cNvCxnSpPr/>
          <p:nvPr/>
        </p:nvCxnSpPr>
        <p:spPr>
          <a:xfrm flipH="1">
            <a:off x="6156176" y="703873"/>
            <a:ext cx="397732" cy="595445"/>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35704" y="137092"/>
            <a:ext cx="2410580" cy="784254"/>
          </a:xfrm>
          <a:prstGeom prst="rect">
            <a:avLst/>
          </a:prstGeom>
          <a:noFill/>
        </p:spPr>
        <p:txBody>
          <a:bodyPr wrap="square" rtlCol="0">
            <a:spAutoFit/>
          </a:bodyPr>
          <a:lstStyle/>
          <a:p>
            <a:pPr>
              <a:lnSpc>
                <a:spcPct val="150000"/>
              </a:lnSpc>
            </a:pPr>
            <a:r>
              <a:rPr lang="en-US" altLang="zh-CN" sz="1600" b="1" dirty="0">
                <a:solidFill>
                  <a:srgbClr val="006600"/>
                </a:solidFill>
                <a:latin typeface="Times New Roman" panose="02020603050405020304" pitchFamily="18" charset="0"/>
                <a:cs typeface="Times New Roman" panose="02020603050405020304" pitchFamily="18" charset="0"/>
              </a:rPr>
              <a:t>Type</a:t>
            </a:r>
            <a:r>
              <a:rPr lang="zh-CN" altLang="en-US" sz="1600" b="1" dirty="0">
                <a:solidFill>
                  <a:srgbClr val="006600"/>
                </a:solidFill>
                <a:latin typeface="Times New Roman" panose="02020603050405020304" pitchFamily="18" charset="0"/>
                <a:cs typeface="Times New Roman" panose="02020603050405020304" pitchFamily="18" charset="0"/>
              </a:rPr>
              <a:t>属性指定了绑定关联的端口类型</a:t>
            </a:r>
          </a:p>
        </p:txBody>
      </p:sp>
      <p:cxnSp>
        <p:nvCxnSpPr>
          <p:cNvPr id="11" name="直接箭头连接符 10"/>
          <p:cNvCxnSpPr/>
          <p:nvPr/>
        </p:nvCxnSpPr>
        <p:spPr>
          <a:xfrm flipV="1">
            <a:off x="513610" y="1844824"/>
            <a:ext cx="602006" cy="432048"/>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974" y="2276872"/>
            <a:ext cx="1288606" cy="1692771"/>
          </a:xfrm>
          <a:prstGeom prst="rect">
            <a:avLst/>
          </a:prstGeom>
          <a:noFill/>
        </p:spPr>
        <p:txBody>
          <a:bodyPr wrap="square" rtlCol="0">
            <a:spAutoFit/>
          </a:bodyPr>
          <a:lstStyle/>
          <a:p>
            <a:pPr>
              <a:lnSpc>
                <a:spcPct val="130000"/>
              </a:lnSpc>
            </a:pPr>
            <a:r>
              <a:rPr lang="zh-CN" altLang="en-US" sz="1600" b="1" dirty="0">
                <a:solidFill>
                  <a:srgbClr val="006600"/>
                </a:solidFill>
                <a:latin typeface="Times New Roman" panose="02020603050405020304" pitchFamily="18" charset="0"/>
                <a:cs typeface="Times New Roman" panose="02020603050405020304" pitchFamily="18" charset="0"/>
              </a:rPr>
              <a:t>表示这是</a:t>
            </a:r>
            <a:r>
              <a:rPr lang="en-US" altLang="zh-CN" sz="1600" b="1" dirty="0">
                <a:solidFill>
                  <a:srgbClr val="006600"/>
                </a:solidFill>
                <a:latin typeface="Times New Roman" panose="02020603050405020304" pitchFamily="18" charset="0"/>
                <a:cs typeface="Times New Roman" panose="02020603050405020304" pitchFamily="18" charset="0"/>
              </a:rPr>
              <a:t>SOAP</a:t>
            </a:r>
            <a:r>
              <a:rPr lang="zh-CN" altLang="en-US" sz="1600" b="1" dirty="0">
                <a:solidFill>
                  <a:srgbClr val="006600"/>
                </a:solidFill>
                <a:latin typeface="Times New Roman" panose="02020603050405020304" pitchFamily="18" charset="0"/>
                <a:cs typeface="Times New Roman" panose="02020603050405020304" pitchFamily="18" charset="0"/>
              </a:rPr>
              <a:t>绑定，即采用的消息传输协议是</a:t>
            </a:r>
            <a:r>
              <a:rPr lang="en-US" altLang="zh-CN" sz="1600" b="1" dirty="0">
                <a:solidFill>
                  <a:srgbClr val="006600"/>
                </a:solidFill>
                <a:latin typeface="Times New Roman" panose="02020603050405020304" pitchFamily="18" charset="0"/>
                <a:cs typeface="Times New Roman" panose="02020603050405020304" pitchFamily="18" charset="0"/>
              </a:rPr>
              <a:t>SOAP</a:t>
            </a:r>
            <a:endParaRPr lang="zh-CN" altLang="en-US" sz="1600" b="1" dirty="0">
              <a:solidFill>
                <a:srgbClr val="0066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547664" y="1876926"/>
            <a:ext cx="4807378" cy="279396"/>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752831" y="1299318"/>
            <a:ext cx="2555473" cy="257474"/>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33911" y="1587350"/>
            <a:ext cx="1168240" cy="257474"/>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82519" y="1587351"/>
            <a:ext cx="1801450" cy="257473"/>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H="1">
            <a:off x="4295640" y="1806191"/>
            <a:ext cx="600396" cy="1"/>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08772" y="1543998"/>
            <a:ext cx="4037511" cy="461665"/>
          </a:xfrm>
          <a:prstGeom prst="rect">
            <a:avLst/>
          </a:prstGeom>
          <a:noFill/>
        </p:spPr>
        <p:txBody>
          <a:bodyPr wrap="square" rtlCol="0">
            <a:spAutoFit/>
          </a:bodyPr>
          <a:lstStyle/>
          <a:p>
            <a:pPr>
              <a:lnSpc>
                <a:spcPct val="150000"/>
              </a:lnSpc>
            </a:pPr>
            <a:r>
              <a:rPr lang="en-US" altLang="zh-CN" sz="1600" b="1" dirty="0">
                <a:solidFill>
                  <a:srgbClr val="006600"/>
                </a:solidFill>
                <a:latin typeface="Times New Roman" panose="02020603050405020304" pitchFamily="18" charset="0"/>
                <a:cs typeface="Times New Roman" panose="02020603050405020304" pitchFamily="18" charset="0"/>
              </a:rPr>
              <a:t>Style</a:t>
            </a:r>
            <a:r>
              <a:rPr lang="zh-CN" altLang="en-US" sz="1600" b="1" dirty="0">
                <a:solidFill>
                  <a:srgbClr val="006600"/>
                </a:solidFill>
                <a:latin typeface="Times New Roman" panose="02020603050405020304" pitchFamily="18" charset="0"/>
                <a:cs typeface="Times New Roman" panose="02020603050405020304" pitchFamily="18" charset="0"/>
              </a:rPr>
              <a:t>属性表明消息风格为</a:t>
            </a:r>
            <a:r>
              <a:rPr lang="en-US" altLang="zh-CN" sz="1600" b="1" dirty="0">
                <a:solidFill>
                  <a:srgbClr val="006600"/>
                </a:solidFill>
                <a:latin typeface="Times New Roman" panose="02020603050405020304" pitchFamily="18" charset="0"/>
                <a:cs typeface="Times New Roman" panose="02020603050405020304" pitchFamily="18" charset="0"/>
              </a:rPr>
              <a:t>document</a:t>
            </a:r>
            <a:r>
              <a:rPr lang="zh-CN" altLang="en-US" sz="1600" b="1" dirty="0">
                <a:solidFill>
                  <a:srgbClr val="006600"/>
                </a:solidFill>
                <a:latin typeface="Times New Roman" panose="02020603050405020304" pitchFamily="18" charset="0"/>
                <a:cs typeface="Times New Roman" panose="02020603050405020304" pitchFamily="18" charset="0"/>
              </a:rPr>
              <a:t>，即通</a:t>
            </a:r>
          </a:p>
        </p:txBody>
      </p:sp>
      <p:sp>
        <p:nvSpPr>
          <p:cNvPr id="26" name="矩形 25"/>
          <p:cNvSpPr/>
          <p:nvPr/>
        </p:nvSpPr>
        <p:spPr>
          <a:xfrm>
            <a:off x="6927527" y="1863935"/>
            <a:ext cx="2018756" cy="584775"/>
          </a:xfrm>
          <a:prstGeom prst="rect">
            <a:avLst/>
          </a:prstGeom>
        </p:spPr>
        <p:txBody>
          <a:bodyPr wrap="square">
            <a:spAutoFit/>
          </a:bodyPr>
          <a:lstStyle/>
          <a:p>
            <a:r>
              <a:rPr lang="zh-CN" altLang="en-US" sz="1600" b="1" dirty="0">
                <a:solidFill>
                  <a:srgbClr val="006600"/>
                </a:solidFill>
                <a:latin typeface="Times New Roman" panose="02020603050405020304" pitchFamily="18" charset="0"/>
                <a:cs typeface="Times New Roman" panose="02020603050405020304" pitchFamily="18" charset="0"/>
              </a:rPr>
              <a:t>信双方传递的是一个</a:t>
            </a:r>
            <a:r>
              <a:rPr lang="en-US" altLang="zh-CN" sz="1600" b="1" dirty="0">
                <a:solidFill>
                  <a:srgbClr val="006600"/>
                </a:solidFill>
                <a:latin typeface="Times New Roman" panose="02020603050405020304" pitchFamily="18" charset="0"/>
                <a:cs typeface="Times New Roman" panose="02020603050405020304" pitchFamily="18" charset="0"/>
              </a:rPr>
              <a:t>XML</a:t>
            </a:r>
            <a:r>
              <a:rPr lang="zh-CN" altLang="en-US" sz="1600" b="1" dirty="0">
                <a:solidFill>
                  <a:srgbClr val="006600"/>
                </a:solidFill>
                <a:latin typeface="Times New Roman" panose="02020603050405020304" pitchFamily="18" charset="0"/>
                <a:cs typeface="Times New Roman" panose="02020603050405020304" pitchFamily="18" charset="0"/>
              </a:rPr>
              <a:t>片段</a:t>
            </a:r>
          </a:p>
        </p:txBody>
      </p:sp>
      <p:sp>
        <p:nvSpPr>
          <p:cNvPr id="27" name="矩形 26"/>
          <p:cNvSpPr/>
          <p:nvPr/>
        </p:nvSpPr>
        <p:spPr>
          <a:xfrm>
            <a:off x="1818031" y="1286525"/>
            <a:ext cx="2917135" cy="257473"/>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V="1">
            <a:off x="4551749" y="2172022"/>
            <a:ext cx="1" cy="276688"/>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50753" y="2301863"/>
            <a:ext cx="4490241" cy="461665"/>
          </a:xfrm>
          <a:prstGeom prst="rect">
            <a:avLst/>
          </a:prstGeom>
          <a:noFill/>
        </p:spPr>
        <p:txBody>
          <a:bodyPr wrap="square" rtlCol="0">
            <a:spAutoFit/>
          </a:bodyPr>
          <a:lstStyle/>
          <a:p>
            <a:pPr>
              <a:lnSpc>
                <a:spcPct val="150000"/>
              </a:lnSpc>
            </a:pPr>
            <a:r>
              <a:rPr lang="en-US" altLang="zh-CN" sz="1600" b="1" dirty="0">
                <a:solidFill>
                  <a:srgbClr val="006600"/>
                </a:solidFill>
                <a:latin typeface="Times New Roman" panose="02020603050405020304" pitchFamily="18" charset="0"/>
                <a:cs typeface="Times New Roman" panose="02020603050405020304" pitchFamily="18" charset="0"/>
              </a:rPr>
              <a:t>Transport</a:t>
            </a:r>
            <a:r>
              <a:rPr lang="zh-CN" altLang="en-US" sz="1600" b="1" dirty="0">
                <a:solidFill>
                  <a:srgbClr val="006600"/>
                </a:solidFill>
                <a:latin typeface="Times New Roman" panose="02020603050405020304" pitchFamily="18" charset="0"/>
                <a:cs typeface="Times New Roman" panose="02020603050405020304" pitchFamily="18" charset="0"/>
              </a:rPr>
              <a:t>属性指定所使用的传输协议是</a:t>
            </a:r>
            <a:r>
              <a:rPr lang="en-US" altLang="zh-CN" sz="1600" b="1" dirty="0">
                <a:solidFill>
                  <a:srgbClr val="006600"/>
                </a:solidFill>
                <a:latin typeface="Times New Roman" panose="02020603050405020304" pitchFamily="18" charset="0"/>
                <a:cs typeface="Times New Roman" panose="02020603050405020304" pitchFamily="18" charset="0"/>
              </a:rPr>
              <a:t>HTTP</a:t>
            </a:r>
            <a:endParaRPr lang="zh-CN" altLang="en-US" sz="1600" b="1" dirty="0">
              <a:solidFill>
                <a:srgbClr val="006600"/>
              </a:solidFill>
              <a:latin typeface="Times New Roman" panose="02020603050405020304" pitchFamily="18" charset="0"/>
              <a:cs typeface="Times New Roman" panose="02020603050405020304" pitchFamily="18" charset="0"/>
            </a:endParaRPr>
          </a:p>
        </p:txBody>
      </p:sp>
      <p:cxnSp>
        <p:nvCxnSpPr>
          <p:cNvPr id="35" name="直接箭头连接符 34"/>
          <p:cNvCxnSpPr/>
          <p:nvPr/>
        </p:nvCxnSpPr>
        <p:spPr>
          <a:xfrm flipH="1" flipV="1">
            <a:off x="2880555" y="2660359"/>
            <a:ext cx="1671194" cy="552617"/>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56043" y="3123257"/>
            <a:ext cx="4490241" cy="1372683"/>
          </a:xfrm>
          <a:prstGeom prst="rect">
            <a:avLst/>
          </a:prstGeom>
          <a:noFill/>
        </p:spPr>
        <p:txBody>
          <a:bodyPr wrap="square" rtlCol="0">
            <a:spAutoFit/>
          </a:bodyPr>
          <a:lstStyle/>
          <a:p>
            <a:pPr>
              <a:lnSpc>
                <a:spcPct val="130000"/>
              </a:lnSpc>
            </a:pPr>
            <a:r>
              <a:rPr lang="en-US" altLang="zh-CN" sz="1600" b="1" dirty="0" err="1">
                <a:solidFill>
                  <a:srgbClr val="006600"/>
                </a:solidFill>
                <a:latin typeface="Times New Roman" panose="02020603050405020304" pitchFamily="18" charset="0"/>
                <a:cs typeface="Times New Roman" panose="02020603050405020304" pitchFamily="18" charset="0"/>
              </a:rPr>
              <a:t>Soap:operation</a:t>
            </a:r>
            <a:r>
              <a:rPr lang="en-US" altLang="zh-CN" sz="1600" b="1" dirty="0">
                <a:solidFill>
                  <a:srgbClr val="006600"/>
                </a:solidFill>
                <a:latin typeface="Times New Roman" panose="02020603050405020304" pitchFamily="18" charset="0"/>
                <a:cs typeface="Times New Roman" panose="02020603050405020304" pitchFamily="18" charset="0"/>
              </a:rPr>
              <a:t> </a:t>
            </a:r>
            <a:r>
              <a:rPr lang="zh-CN" altLang="en-US" sz="1600" b="1" dirty="0">
                <a:solidFill>
                  <a:srgbClr val="006600"/>
                </a:solidFill>
                <a:latin typeface="Times New Roman" panose="02020603050405020304" pitchFamily="18" charset="0"/>
                <a:cs typeface="Times New Roman" panose="02020603050405020304" pitchFamily="18" charset="0"/>
              </a:rPr>
              <a:t>为每个操作定义了传输过程中</a:t>
            </a:r>
            <a:r>
              <a:rPr lang="en-US" altLang="zh-CN" sz="1600" b="1" dirty="0">
                <a:solidFill>
                  <a:srgbClr val="006600"/>
                </a:solidFill>
                <a:latin typeface="Times New Roman" panose="02020603050405020304" pitchFamily="18" charset="0"/>
                <a:cs typeface="Times New Roman" panose="02020603050405020304" pitchFamily="18" charset="0"/>
              </a:rPr>
              <a:t>HTTP</a:t>
            </a:r>
            <a:r>
              <a:rPr lang="zh-CN" altLang="en-US" sz="1600" b="1" dirty="0">
                <a:solidFill>
                  <a:srgbClr val="006600"/>
                </a:solidFill>
                <a:latin typeface="Times New Roman" panose="02020603050405020304" pitchFamily="18" charset="0"/>
                <a:cs typeface="Times New Roman" panose="02020603050405020304" pitchFamily="18" charset="0"/>
              </a:rPr>
              <a:t>包头的</a:t>
            </a:r>
            <a:r>
              <a:rPr lang="en-US" altLang="zh-CN" sz="1600" b="1" dirty="0" err="1">
                <a:solidFill>
                  <a:srgbClr val="006600"/>
                </a:solidFill>
                <a:latin typeface="Times New Roman" panose="02020603050405020304" pitchFamily="18" charset="0"/>
                <a:cs typeface="Times New Roman" panose="02020603050405020304" pitchFamily="18" charset="0"/>
              </a:rPr>
              <a:t>SOAPAction</a:t>
            </a:r>
            <a:r>
              <a:rPr lang="zh-CN" altLang="en-US" sz="1600" b="1" dirty="0">
                <a:solidFill>
                  <a:srgbClr val="006600"/>
                </a:solidFill>
                <a:latin typeface="Times New Roman" panose="02020603050405020304" pitchFamily="18" charset="0"/>
                <a:cs typeface="Times New Roman" panose="02020603050405020304" pitchFamily="18" charset="0"/>
              </a:rPr>
              <a:t>值，以指定</a:t>
            </a:r>
            <a:r>
              <a:rPr lang="en-US" altLang="zh-CN" sz="1600" b="1" dirty="0">
                <a:solidFill>
                  <a:srgbClr val="006600"/>
                </a:solidFill>
                <a:latin typeface="Times New Roman" panose="02020603050405020304" pitchFamily="18" charset="0"/>
                <a:cs typeface="Times New Roman" panose="02020603050405020304" pitchFamily="18" charset="0"/>
              </a:rPr>
              <a:t>SOAP</a:t>
            </a:r>
            <a:r>
              <a:rPr lang="zh-CN" altLang="en-US" sz="1600" b="1" dirty="0">
                <a:solidFill>
                  <a:srgbClr val="006600"/>
                </a:solidFill>
                <a:latin typeface="Times New Roman" panose="02020603050405020304" pitchFamily="18" charset="0"/>
                <a:cs typeface="Times New Roman" panose="02020603050405020304" pitchFamily="18" charset="0"/>
              </a:rPr>
              <a:t>服务器接收到消息后采取的动作，通常是获取一个调用服务实现的方法名字。</a:t>
            </a:r>
          </a:p>
        </p:txBody>
      </p:sp>
      <p:cxnSp>
        <p:nvCxnSpPr>
          <p:cNvPr id="39" name="直接箭头连接符 38"/>
          <p:cNvCxnSpPr/>
          <p:nvPr/>
        </p:nvCxnSpPr>
        <p:spPr>
          <a:xfrm flipH="1" flipV="1">
            <a:off x="2783813" y="4581129"/>
            <a:ext cx="835597" cy="360039"/>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16152" y="4648534"/>
            <a:ext cx="4490241" cy="732508"/>
          </a:xfrm>
          <a:prstGeom prst="rect">
            <a:avLst/>
          </a:prstGeom>
          <a:noFill/>
        </p:spPr>
        <p:txBody>
          <a:bodyPr wrap="square" rtlCol="0">
            <a:spAutoFit/>
          </a:bodyPr>
          <a:lstStyle/>
          <a:p>
            <a:pPr>
              <a:lnSpc>
                <a:spcPct val="130000"/>
              </a:lnSpc>
            </a:pPr>
            <a:r>
              <a:rPr lang="en-US" altLang="zh-CN" sz="1600" b="1" dirty="0" err="1">
                <a:solidFill>
                  <a:srgbClr val="006600"/>
                </a:solidFill>
                <a:latin typeface="Times New Roman" panose="02020603050405020304" pitchFamily="18" charset="0"/>
                <a:cs typeface="Times New Roman" panose="02020603050405020304" pitchFamily="18" charset="0"/>
              </a:rPr>
              <a:t>Soap:body</a:t>
            </a:r>
            <a:r>
              <a:rPr lang="en-US" altLang="zh-CN" sz="1600" b="1" dirty="0">
                <a:solidFill>
                  <a:srgbClr val="006600"/>
                </a:solidFill>
                <a:latin typeface="Times New Roman" panose="02020603050405020304" pitchFamily="18" charset="0"/>
                <a:cs typeface="Times New Roman" panose="02020603050405020304" pitchFamily="18" charset="0"/>
              </a:rPr>
              <a:t> </a:t>
            </a:r>
            <a:r>
              <a:rPr lang="zh-CN" altLang="en-US" sz="1600" b="1" dirty="0">
                <a:solidFill>
                  <a:srgbClr val="006600"/>
                </a:solidFill>
                <a:latin typeface="Times New Roman" panose="02020603050405020304" pitchFamily="18" charset="0"/>
                <a:cs typeface="Times New Roman" panose="02020603050405020304" pitchFamily="18" charset="0"/>
              </a:rPr>
              <a:t>定义了消息内容在</a:t>
            </a:r>
            <a:r>
              <a:rPr lang="en-US" altLang="zh-CN" sz="1600" b="1" dirty="0">
                <a:solidFill>
                  <a:srgbClr val="006600"/>
                </a:solidFill>
                <a:latin typeface="Times New Roman" panose="02020603050405020304" pitchFamily="18" charset="0"/>
                <a:cs typeface="Times New Roman" panose="02020603050405020304" pitchFamily="18" charset="0"/>
              </a:rPr>
              <a:t>SOAP</a:t>
            </a:r>
            <a:r>
              <a:rPr lang="zh-CN" altLang="en-US" sz="1600" b="1" dirty="0">
                <a:solidFill>
                  <a:srgbClr val="006600"/>
                </a:solidFill>
                <a:latin typeface="Times New Roman" panose="02020603050405020304" pitchFamily="18" charset="0"/>
                <a:cs typeface="Times New Roman" panose="02020603050405020304" pitchFamily="18" charset="0"/>
              </a:rPr>
              <a:t>消息体中的表现形式，如，</a:t>
            </a:r>
            <a:r>
              <a:rPr lang="en-US" altLang="zh-CN" sz="1600" b="1" dirty="0">
                <a:solidFill>
                  <a:srgbClr val="006600"/>
                </a:solidFill>
                <a:latin typeface="Times New Roman" panose="02020603050405020304" pitchFamily="18" charset="0"/>
                <a:cs typeface="Times New Roman" panose="02020603050405020304" pitchFamily="18" charset="0"/>
              </a:rPr>
              <a:t>literal</a:t>
            </a:r>
            <a:r>
              <a:rPr lang="zh-CN" altLang="en-US" sz="1600" b="1" dirty="0">
                <a:solidFill>
                  <a:srgbClr val="006600"/>
                </a:solidFill>
                <a:latin typeface="Times New Roman" panose="02020603050405020304" pitchFamily="18" charset="0"/>
                <a:cs typeface="Times New Roman" panose="02020603050405020304" pitchFamily="18" charset="0"/>
              </a:rPr>
              <a:t>或</a:t>
            </a:r>
            <a:r>
              <a:rPr lang="en-US" altLang="zh-CN" sz="1600" b="1" dirty="0">
                <a:solidFill>
                  <a:srgbClr val="006600"/>
                </a:solidFill>
                <a:latin typeface="Times New Roman" panose="02020603050405020304" pitchFamily="18" charset="0"/>
                <a:cs typeface="Times New Roman" panose="02020603050405020304" pitchFamily="18" charset="0"/>
              </a:rPr>
              <a:t>encoded</a:t>
            </a:r>
            <a:endParaRPr lang="zh-CN" altLang="en-US" sz="1600" b="1" dirty="0">
              <a:solidFill>
                <a:srgbClr val="0066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44D582D5-593A-4C70-AE7E-272C99C33FB7}"/>
              </a:ext>
            </a:extLst>
          </p:cNvPr>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25160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67544" y="908720"/>
            <a:ext cx="7128792" cy="3831818"/>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&lt;SOAP-ENV: Envelope</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SOAP-ENV = “http://schema.xmlsoap.org/soap/envelope/”&gt;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&lt;SOAP-ENV: Body&gt;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&lt;m: Add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m=“http://example.org/math/types/”&gt;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&lt;x</a:t>
            </a:r>
            <a:r>
              <a:rPr lang="en-US" altLang="zh-CN">
                <a:solidFill>
                  <a:srgbClr val="0000FF"/>
                </a:solidFill>
                <a:latin typeface="Times New Roman" panose="02020603050405020304" pitchFamily="18" charset="0"/>
                <a:cs typeface="Times New Roman" panose="02020603050405020304" pitchFamily="18" charset="0"/>
              </a:rPr>
              <a:t>&gt; 3.14159265358979 &lt;/</a:t>
            </a:r>
            <a:r>
              <a:rPr lang="en-US" altLang="zh-CN" dirty="0">
                <a:solidFill>
                  <a:srgbClr val="0000FF"/>
                </a:solidFill>
                <a:latin typeface="Times New Roman" panose="02020603050405020304" pitchFamily="18" charset="0"/>
                <a:cs typeface="Times New Roman" panose="02020603050405020304" pitchFamily="18" charset="0"/>
              </a:rPr>
              <a:t>x&gt;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a:solidFill>
                  <a:srgbClr val="0000FF"/>
                </a:solidFill>
                <a:latin typeface="Times New Roman" panose="02020603050405020304" pitchFamily="18" charset="0"/>
                <a:cs typeface="Times New Roman" panose="02020603050405020304" pitchFamily="18" charset="0"/>
              </a:rPr>
              <a:t>y&gt; 3.14159265358979 &lt;/</a:t>
            </a:r>
            <a:r>
              <a:rPr lang="en-US" altLang="zh-CN" dirty="0">
                <a:solidFill>
                  <a:srgbClr val="0000FF"/>
                </a:solidFill>
                <a:latin typeface="Times New Roman" panose="02020603050405020304" pitchFamily="18" charset="0"/>
                <a:cs typeface="Times New Roman" panose="02020603050405020304" pitchFamily="18" charset="0"/>
              </a:rPr>
              <a:t>y&gt;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&lt;/m: Add&gt;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&lt;/SOAP-ENV: Body&gt;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&lt;/SOAP-ENV: Envelope&gt;</a:t>
            </a:r>
          </a:p>
        </p:txBody>
      </p:sp>
      <p:sp>
        <p:nvSpPr>
          <p:cNvPr id="3" name="TextBox 2"/>
          <p:cNvSpPr txBox="1"/>
          <p:nvPr/>
        </p:nvSpPr>
        <p:spPr>
          <a:xfrm>
            <a:off x="35496" y="196608"/>
            <a:ext cx="8927437" cy="458908"/>
          </a:xfrm>
          <a:prstGeom prst="rect">
            <a:avLst/>
          </a:prstGeom>
          <a:noFill/>
        </p:spPr>
        <p:txBody>
          <a:bodyPr wrap="square" rtlCol="0">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5.8  Add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操作采用</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document/literal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绑定方式后，在实际传输过程中的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消息流</a:t>
            </a:r>
          </a:p>
        </p:txBody>
      </p:sp>
      <p:cxnSp>
        <p:nvCxnSpPr>
          <p:cNvPr id="4" name="直接箭头连接符 3"/>
          <p:cNvCxnSpPr/>
          <p:nvPr/>
        </p:nvCxnSpPr>
        <p:spPr>
          <a:xfrm flipH="1" flipV="1">
            <a:off x="3635896" y="4275399"/>
            <a:ext cx="112744" cy="792088"/>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43608" y="1761151"/>
            <a:ext cx="5688632" cy="2520280"/>
          </a:xfrm>
          <a:prstGeom prst="rect">
            <a:avLst/>
          </a:prstGeom>
          <a:noFill/>
          <a:ln>
            <a:solidFill>
              <a:srgbClr val="00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544" y="5067487"/>
            <a:ext cx="7725131" cy="1286250"/>
          </a:xfrm>
          <a:prstGeom prst="rect">
            <a:avLst/>
          </a:prstGeom>
          <a:noFill/>
        </p:spPr>
        <p:txBody>
          <a:bodyPr wrap="square" rtlCol="0">
            <a:spAutoFit/>
          </a:bodyPr>
          <a:lstStyle/>
          <a:p>
            <a:pPr>
              <a:lnSpc>
                <a:spcPct val="150000"/>
              </a:lnSpc>
            </a:pPr>
            <a:r>
              <a:rPr lang="en-US" altLang="zh-CN" b="1" dirty="0">
                <a:solidFill>
                  <a:srgbClr val="006600"/>
                </a:solidFill>
                <a:latin typeface="Times New Roman" panose="02020603050405020304" pitchFamily="18" charset="0"/>
                <a:cs typeface="Times New Roman" panose="02020603050405020304" pitchFamily="18" charset="0"/>
              </a:rPr>
              <a:t>Literal</a:t>
            </a:r>
            <a:r>
              <a:rPr lang="zh-CN" altLang="en-US" b="1" dirty="0">
                <a:solidFill>
                  <a:srgbClr val="006600"/>
                </a:solidFill>
                <a:latin typeface="Times New Roman" panose="02020603050405020304" pitchFamily="18" charset="0"/>
                <a:cs typeface="Times New Roman" panose="02020603050405020304" pitchFamily="18" charset="0"/>
              </a:rPr>
              <a:t>编码规则在</a:t>
            </a:r>
            <a:r>
              <a:rPr lang="en-US" altLang="zh-CN" b="1" dirty="0">
                <a:solidFill>
                  <a:srgbClr val="006600"/>
                </a:solidFill>
                <a:latin typeface="Times New Roman" panose="02020603050405020304" pitchFamily="18" charset="0"/>
                <a:cs typeface="Times New Roman" panose="02020603050405020304" pitchFamily="18" charset="0"/>
              </a:rPr>
              <a:t>SOAP Body</a:t>
            </a:r>
            <a:r>
              <a:rPr lang="zh-CN" altLang="en-US" b="1" dirty="0">
                <a:solidFill>
                  <a:srgbClr val="006600"/>
                </a:solidFill>
                <a:latin typeface="Times New Roman" panose="02020603050405020304" pitchFamily="18" charset="0"/>
                <a:cs typeface="Times New Roman" panose="02020603050405020304" pitchFamily="18" charset="0"/>
              </a:rPr>
              <a:t>中只是简单地包含了</a:t>
            </a:r>
            <a:r>
              <a:rPr lang="en-US" altLang="zh-CN" b="1" dirty="0">
                <a:solidFill>
                  <a:srgbClr val="006600"/>
                </a:solidFill>
                <a:latin typeface="Times New Roman" panose="02020603050405020304" pitchFamily="18" charset="0"/>
                <a:cs typeface="Times New Roman" panose="02020603050405020304" pitchFamily="18" charset="0"/>
              </a:rPr>
              <a:t>Add</a:t>
            </a:r>
            <a:r>
              <a:rPr lang="zh-CN" altLang="en-US" b="1" dirty="0">
                <a:solidFill>
                  <a:srgbClr val="006600"/>
                </a:solidFill>
                <a:latin typeface="Times New Roman" panose="02020603050405020304" pitchFamily="18" charset="0"/>
                <a:cs typeface="Times New Roman" panose="02020603050405020304" pitchFamily="18" charset="0"/>
              </a:rPr>
              <a:t>操作输入和输出的字面数值，并没有指明这些数值的类型，因此数值的类型信息可以由消息接收方自行决定。</a:t>
            </a:r>
          </a:p>
        </p:txBody>
      </p:sp>
      <p:sp>
        <p:nvSpPr>
          <p:cNvPr id="5" name="灯片编号占位符 4">
            <a:extLst>
              <a:ext uri="{FF2B5EF4-FFF2-40B4-BE49-F238E27FC236}">
                <a16:creationId xmlns:a16="http://schemas.microsoft.com/office/drawing/2014/main" id="{1E691F27-92B1-46BE-BAB3-4D4D87691C47}"/>
              </a:ext>
            </a:extLst>
          </p:cNvPr>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20981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63471" y="332656"/>
            <a:ext cx="7488833" cy="495585"/>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5.9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加法运算服务的</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RPC/encoded</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绑定</a:t>
            </a:r>
          </a:p>
        </p:txBody>
      </p:sp>
      <p:sp>
        <p:nvSpPr>
          <p:cNvPr id="7" name="TextBox 6"/>
          <p:cNvSpPr txBox="1"/>
          <p:nvPr/>
        </p:nvSpPr>
        <p:spPr>
          <a:xfrm>
            <a:off x="595054" y="1124744"/>
            <a:ext cx="7898264" cy="4662815"/>
          </a:xfrm>
          <a:prstGeom prst="rect">
            <a:avLst/>
          </a:prstGeom>
          <a:solidFill>
            <a:schemeClr val="bg1">
              <a:lumMod val="95000"/>
            </a:schemeClr>
          </a:solidFill>
        </p:spPr>
        <p:txBody>
          <a:bodyPr wrap="square" rtlCol="0">
            <a:spAutoFit/>
          </a:bodyPr>
          <a:lstStyle/>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&lt;binding  name=“</a:t>
            </a:r>
            <a:r>
              <a:rPr lang="en-US" altLang="zh-CN" dirty="0" err="1">
                <a:solidFill>
                  <a:srgbClr val="0000FF"/>
                </a:solidFill>
                <a:latin typeface="Times New Roman" panose="02020603050405020304" pitchFamily="18" charset="0"/>
                <a:cs typeface="Times New Roman" panose="02020603050405020304" pitchFamily="18" charset="0"/>
              </a:rPr>
              <a:t>MathSoapHttpBinding</a:t>
            </a:r>
            <a:r>
              <a:rPr lang="en-US" altLang="zh-CN" dirty="0">
                <a:solidFill>
                  <a:srgbClr val="0000FF"/>
                </a:solidFill>
                <a:latin typeface="Times New Roman" panose="02020603050405020304" pitchFamily="18" charset="0"/>
                <a:cs typeface="Times New Roman" panose="02020603050405020304" pitchFamily="18" charset="0"/>
              </a:rPr>
              <a:t>” type =“</a:t>
            </a:r>
            <a:r>
              <a:rPr lang="en-US" altLang="zh-CN" dirty="0" err="1">
                <a:solidFill>
                  <a:srgbClr val="0000FF"/>
                </a:solidFill>
                <a:latin typeface="Times New Roman" panose="02020603050405020304" pitchFamily="18" charset="0"/>
                <a:cs typeface="Times New Roman" panose="02020603050405020304" pitchFamily="18" charset="0"/>
              </a:rPr>
              <a:t>y:MathInterface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soap:binding</a:t>
            </a:r>
            <a:r>
              <a:rPr lang="en-US" altLang="zh-CN" dirty="0">
                <a:solidFill>
                  <a:srgbClr val="0000FF"/>
                </a:solidFill>
                <a:latin typeface="Times New Roman" panose="02020603050405020304" pitchFamily="18" charset="0"/>
                <a:cs typeface="Times New Roman" panose="02020603050405020304" pitchFamily="18" charset="0"/>
              </a:rPr>
              <a:t>  style =“</a:t>
            </a:r>
            <a:r>
              <a:rPr lang="en-US" altLang="zh-CN" dirty="0" err="1">
                <a:solidFill>
                  <a:srgbClr val="0000FF"/>
                </a:solidFill>
                <a:latin typeface="Times New Roman" panose="02020603050405020304" pitchFamily="18" charset="0"/>
                <a:cs typeface="Times New Roman" panose="02020603050405020304" pitchFamily="18" charset="0"/>
              </a:rPr>
              <a:t>rpc</a:t>
            </a:r>
            <a:r>
              <a:rPr lang="en-US" altLang="zh-CN" dirty="0">
                <a:solidFill>
                  <a:srgbClr val="0000FF"/>
                </a:solidFill>
                <a:latin typeface="Times New Roman" panose="02020603050405020304" pitchFamily="18" charset="0"/>
                <a:cs typeface="Times New Roman" panose="02020603050405020304" pitchFamily="18" charset="0"/>
              </a:rPr>
              <a: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transport=“http://schema.xmlsoap.org/soap/http”/&gt;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 name=“Add”&gt;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soap:operation</a:t>
            </a:r>
            <a:endParaRPr lang="en-US" altLang="zh-CN"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soapAction</a:t>
            </a:r>
            <a:r>
              <a:rPr lang="en-US" altLang="zh-CN" dirty="0">
                <a:solidFill>
                  <a:srgbClr val="0000FF"/>
                </a:solidFill>
                <a:latin typeface="Times New Roman" panose="02020603050405020304" pitchFamily="18" charset="0"/>
                <a:cs typeface="Times New Roman" panose="02020603050405020304" pitchFamily="18" charset="0"/>
              </a:rPr>
              <a:t>=“http://example.org/math/#Add”/&gt;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soap:body</a:t>
            </a:r>
            <a:r>
              <a:rPr lang="en-US" altLang="zh-CN" dirty="0">
                <a:solidFill>
                  <a:srgbClr val="0000FF"/>
                </a:solidFill>
                <a:latin typeface="Times New Roman" panose="02020603050405020304" pitchFamily="18" charset="0"/>
                <a:cs typeface="Times New Roman" panose="02020603050405020304" pitchFamily="18" charset="0"/>
              </a:rPr>
              <a:t> use=“encoded”/&gt;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&lt;/input&gt;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soap:body</a:t>
            </a:r>
            <a:r>
              <a:rPr lang="en-US" altLang="zh-CN" dirty="0">
                <a:solidFill>
                  <a:srgbClr val="0000FF"/>
                </a:solidFill>
                <a:latin typeface="Times New Roman" panose="02020603050405020304" pitchFamily="18" charset="0"/>
                <a:cs typeface="Times New Roman" panose="02020603050405020304" pitchFamily="18" charset="0"/>
              </a:rPr>
              <a:t> use=“encoded”/&gt;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&lt;/output&gt;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&lt;/operation&gt;</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     …</a:t>
            </a:r>
          </a:p>
          <a:p>
            <a:pPr>
              <a:lnSpc>
                <a:spcPct val="110000"/>
              </a:lnSpc>
            </a:pPr>
            <a:r>
              <a:rPr lang="en-US" altLang="zh-CN" dirty="0">
                <a:solidFill>
                  <a:srgbClr val="0000FF"/>
                </a:solidFill>
                <a:latin typeface="Times New Roman" panose="02020603050405020304" pitchFamily="18" charset="0"/>
                <a:cs typeface="Times New Roman" panose="02020603050405020304" pitchFamily="18" charset="0"/>
              </a:rPr>
              <a:t>&lt;/binding&gt;</a:t>
            </a:r>
          </a:p>
        </p:txBody>
      </p:sp>
      <p:sp>
        <p:nvSpPr>
          <p:cNvPr id="2" name="灯片编号占位符 1">
            <a:extLst>
              <a:ext uri="{FF2B5EF4-FFF2-40B4-BE49-F238E27FC236}">
                <a16:creationId xmlns:a16="http://schemas.microsoft.com/office/drawing/2014/main" id="{1B0E8487-FA41-4448-8812-54DECBDD28D6}"/>
              </a:ext>
            </a:extLst>
          </p:cNvPr>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3167790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79762" y="836712"/>
            <a:ext cx="7836653" cy="5493812"/>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&lt;SOAP-ENV: Envelope</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SOAP-ENV = “http://schema.xmlsoap.org/soap/envelope/”</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SOAP-ENC = “http://schema.xmlsoap.org/soap/encoding/”</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xmlns:xsi</a:t>
            </a:r>
            <a:r>
              <a:rPr lang="en-US" altLang="zh-CN" dirty="0">
                <a:solidFill>
                  <a:srgbClr val="0000FF"/>
                </a:solidFill>
                <a:latin typeface="Times New Roman" panose="02020603050405020304" pitchFamily="18" charset="0"/>
                <a:cs typeface="Times New Roman" panose="02020603050405020304" pitchFamily="18" charset="0"/>
              </a:rPr>
              <a:t>=“http://www.w3.org/2001/</a:t>
            </a:r>
            <a:r>
              <a:rPr lang="en-US" altLang="zh-CN" dirty="0" err="1">
                <a:solidFill>
                  <a:srgbClr val="0000FF"/>
                </a:solidFill>
                <a:latin typeface="Times New Roman" panose="02020603050405020304" pitchFamily="18" charset="0"/>
                <a:cs typeface="Times New Roman" panose="02020603050405020304" pitchFamily="18" charset="0"/>
              </a:rPr>
              <a:t>XMLSchema</a:t>
            </a:r>
            <a:r>
              <a:rPr lang="en-US" altLang="zh-CN" dirty="0">
                <a:solidFill>
                  <a:srgbClr val="0000FF"/>
                </a:solidFill>
                <a:latin typeface="Times New Roman" panose="02020603050405020304" pitchFamily="18" charset="0"/>
                <a:cs typeface="Times New Roman" panose="02020603050405020304" pitchFamily="18" charset="0"/>
              </a:rPr>
              <a:t>-instance”</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xmlns:xsd</a:t>
            </a:r>
            <a:r>
              <a:rPr lang="en-US" altLang="zh-CN" dirty="0">
                <a:solidFill>
                  <a:srgbClr val="0000FF"/>
                </a:solidFill>
                <a:latin typeface="Times New Roman" panose="02020603050405020304" pitchFamily="18" charset="0"/>
                <a:cs typeface="Times New Roman" panose="02020603050405020304" pitchFamily="18" charset="0"/>
              </a:rPr>
              <a:t>=“http://www.w3.org/2001/</a:t>
            </a:r>
            <a:r>
              <a:rPr lang="en-US" altLang="zh-CN" dirty="0" err="1">
                <a:solidFill>
                  <a:srgbClr val="0000FF"/>
                </a:solidFill>
                <a:latin typeface="Times New Roman" panose="02020603050405020304" pitchFamily="18" charset="0"/>
                <a:cs typeface="Times New Roman" panose="02020603050405020304" pitchFamily="18" charset="0"/>
              </a:rPr>
              <a:t>XMLSchema</a:t>
            </a:r>
            <a:r>
              <a:rPr lang="en-US" altLang="zh-CN" dirty="0">
                <a:solidFill>
                  <a:srgbClr val="0000FF"/>
                </a:solidFill>
                <a:latin typeface="Times New Roman" panose="02020603050405020304" pitchFamily="18" charset="0"/>
                <a:cs typeface="Times New Roman" panose="02020603050405020304" pitchFamily="18" charset="0"/>
              </a:rPr>
              <a: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xmlns:m0=“http://example.org/math/types/”&gt;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&lt;SOAP-ENV: Body&gt;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&lt;m: Add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 m=“http://example.org/math/”&gt;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&lt;parameter </a:t>
            </a:r>
            <a:r>
              <a:rPr lang="en-US" altLang="zh-CN" dirty="0" err="1">
                <a:solidFill>
                  <a:srgbClr val="0000FF"/>
                </a:solidFill>
                <a:latin typeface="Times New Roman" panose="02020603050405020304" pitchFamily="18" charset="0"/>
                <a:cs typeface="Times New Roman" panose="02020603050405020304" pitchFamily="18" charset="0"/>
              </a:rPr>
              <a:t>xsi:type</a:t>
            </a:r>
            <a:r>
              <a:rPr lang="en-US" altLang="zh-CN" dirty="0">
                <a:solidFill>
                  <a:srgbClr val="0000FF"/>
                </a:solidFill>
                <a:latin typeface="Times New Roman" panose="02020603050405020304" pitchFamily="18" charset="0"/>
                <a:cs typeface="Times New Roman" panose="02020603050405020304" pitchFamily="18" charset="0"/>
              </a:rPr>
              <a:t>=“m0:MathInput”&gt;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&lt;x </a:t>
            </a:r>
            <a:r>
              <a:rPr lang="en-US" altLang="zh-CN" dirty="0" err="1">
                <a:solidFill>
                  <a:srgbClr val="0000FF"/>
                </a:solidFill>
                <a:latin typeface="Times New Roman" panose="02020603050405020304" pitchFamily="18" charset="0"/>
                <a:cs typeface="Times New Roman" panose="02020603050405020304" pitchFamily="18" charset="0"/>
              </a:rPr>
              <a:t>xsi:type</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xsd:double</a:t>
            </a:r>
            <a:r>
              <a:rPr lang="en-US" altLang="zh-CN" dirty="0">
                <a:solidFill>
                  <a:srgbClr val="0000FF"/>
                </a:solidFill>
                <a:latin typeface="Times New Roman" panose="02020603050405020304" pitchFamily="18" charset="0"/>
                <a:cs typeface="Times New Roman" panose="02020603050405020304" pitchFamily="18" charset="0"/>
              </a:rPr>
              <a:t>”&gt; 3.14159265358979&lt;/x&gt;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&lt;y </a:t>
            </a:r>
            <a:r>
              <a:rPr lang="en-US" altLang="zh-CN" dirty="0" err="1">
                <a:solidFill>
                  <a:srgbClr val="0000FF"/>
                </a:solidFill>
                <a:latin typeface="Times New Roman" panose="02020603050405020304" pitchFamily="18" charset="0"/>
                <a:cs typeface="Times New Roman" panose="02020603050405020304" pitchFamily="18" charset="0"/>
              </a:rPr>
              <a:t>xsi:type</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xsd:double</a:t>
            </a:r>
            <a:r>
              <a:rPr lang="en-US" altLang="zh-CN" dirty="0">
                <a:solidFill>
                  <a:srgbClr val="0000FF"/>
                </a:solidFill>
                <a:latin typeface="Times New Roman" panose="02020603050405020304" pitchFamily="18" charset="0"/>
                <a:cs typeface="Times New Roman" panose="02020603050405020304" pitchFamily="18" charset="0"/>
              </a:rPr>
              <a:t>”&gt; 3.14159265358979&lt;/y&gt;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&lt;parameter&gt;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&lt;/m: Add&gt;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&lt;/SOAP-ENV: Body&gt;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&lt;/SOAP-ENV: Envelope&gt;</a:t>
            </a:r>
          </a:p>
        </p:txBody>
      </p:sp>
      <p:sp>
        <p:nvSpPr>
          <p:cNvPr id="3" name="TextBox 2"/>
          <p:cNvSpPr txBox="1"/>
          <p:nvPr/>
        </p:nvSpPr>
        <p:spPr>
          <a:xfrm>
            <a:off x="0" y="196608"/>
            <a:ext cx="9144000" cy="458908"/>
          </a:xfrm>
          <a:prstGeom prst="rect">
            <a:avLst/>
          </a:prstGeom>
          <a:noFill/>
        </p:spPr>
        <p:txBody>
          <a:bodyPr wrap="square" rtlCol="0">
            <a:spAutoFit/>
          </a:bodyPr>
          <a:lstStyle/>
          <a:p>
            <a:pPr algn="ctr">
              <a:lnSpc>
                <a:spcPct val="150000"/>
              </a:lnSpc>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5.10  Add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操作采用</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rpc</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/encoded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绑定方式后，在实际传输过程中的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消息流</a:t>
            </a:r>
          </a:p>
        </p:txBody>
      </p:sp>
      <p:sp>
        <p:nvSpPr>
          <p:cNvPr id="4" name="灯片编号占位符 3">
            <a:extLst>
              <a:ext uri="{FF2B5EF4-FFF2-40B4-BE49-F238E27FC236}">
                <a16:creationId xmlns:a16="http://schemas.microsoft.com/office/drawing/2014/main" id="{ADB4B5C1-6DA2-4BC9-9E6F-11A7D8E56E05}"/>
              </a:ext>
            </a:extLst>
          </p:cNvPr>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88248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端口</a:t>
            </a:r>
          </a:p>
        </p:txBody>
      </p:sp>
      <p:sp>
        <p:nvSpPr>
          <p:cNvPr id="3" name="内容占位符 2"/>
          <p:cNvSpPr>
            <a:spLocks noGrp="1"/>
          </p:cNvSpPr>
          <p:nvPr>
            <p:ph idx="1"/>
          </p:nvPr>
        </p:nvSpPr>
        <p:spPr>
          <a:xfrm>
            <a:off x="323528" y="836712"/>
            <a:ext cx="8363272" cy="1872208"/>
          </a:xfrm>
        </p:spPr>
        <p:txBody>
          <a:bodyPr>
            <a:normAutofit/>
          </a:bodyPr>
          <a:lstStyle/>
          <a:p>
            <a:r>
              <a:rPr lang="zh-CN" altLang="en-US" sz="2400">
                <a:solidFill>
                  <a:srgbClr val="0000FF"/>
                </a:solidFill>
                <a:latin typeface="微软雅黑" panose="020B0503020204020204" pitchFamily="34" charset="-122"/>
                <a:ea typeface="微软雅黑" panose="020B0503020204020204" pitchFamily="34" charset="-122"/>
              </a:rPr>
              <a:t>端口</a:t>
            </a:r>
            <a:r>
              <a:rPr lang="en-US" altLang="zh-CN" sz="2400">
                <a:solidFill>
                  <a:srgbClr val="0000FF"/>
                </a:solidFill>
                <a:latin typeface="微软雅黑" panose="020B0503020204020204" pitchFamily="34" charset="-122"/>
                <a:ea typeface="微软雅黑" panose="020B0503020204020204" pitchFamily="34" charset="-122"/>
              </a:rPr>
              <a:t>(ports)</a:t>
            </a:r>
            <a:r>
              <a:rPr lang="zh-CN" altLang="en-US" sz="2400">
                <a:solidFill>
                  <a:srgbClr val="0000FF"/>
                </a:solidFill>
                <a:latin typeface="微软雅黑" panose="020B0503020204020204" pitchFamily="34" charset="-122"/>
                <a:ea typeface="微软雅黑" panose="020B0503020204020204" pitchFamily="34" charset="-122"/>
              </a:rPr>
              <a:t>也</a:t>
            </a:r>
            <a:r>
              <a:rPr lang="zh-CN" altLang="en-US" sz="2400" dirty="0">
                <a:solidFill>
                  <a:srgbClr val="0000FF"/>
                </a:solidFill>
                <a:latin typeface="微软雅黑" panose="020B0503020204020204" pitchFamily="34" charset="-122"/>
                <a:ea typeface="微软雅黑" panose="020B0503020204020204" pitchFamily="34" charset="-122"/>
              </a:rPr>
              <a:t>称为端点（</a:t>
            </a:r>
            <a:r>
              <a:rPr lang="en-US" altLang="zh-CN" sz="2400" dirty="0">
                <a:solidFill>
                  <a:srgbClr val="0000FF"/>
                </a:solidFill>
                <a:latin typeface="微软雅黑" panose="020B0503020204020204" pitchFamily="34" charset="-122"/>
                <a:ea typeface="微软雅黑" panose="020B0503020204020204" pitchFamily="34" charset="-122"/>
              </a:rPr>
              <a:t>endpoint</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。端口将接口绑定和一个具体的</a:t>
            </a:r>
            <a:r>
              <a:rPr lang="zh-CN" altLang="en-US" sz="2400">
                <a:latin typeface="微软雅黑" panose="020B0503020204020204" pitchFamily="34" charset="-122"/>
                <a:ea typeface="微软雅黑" panose="020B0503020204020204" pitchFamily="34" charset="-122"/>
              </a:rPr>
              <a:t>网络地址</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表现为</a:t>
            </a:r>
            <a:r>
              <a:rPr lang="en-US" altLang="zh-CN" sz="2400">
                <a:latin typeface="微软雅黑" panose="020B0503020204020204" pitchFamily="34" charset="-122"/>
                <a:ea typeface="微软雅黑" panose="020B0503020204020204" pitchFamily="34" charset="-122"/>
              </a:rPr>
              <a:t>URI)</a:t>
            </a:r>
            <a:r>
              <a:rPr lang="zh-CN" altLang="en-US" sz="2400">
                <a:latin typeface="微软雅黑" panose="020B0503020204020204" pitchFamily="34" charset="-122"/>
                <a:ea typeface="微软雅黑" panose="020B0503020204020204" pitchFamily="34" charset="-122"/>
              </a:rPr>
              <a:t>对应</a:t>
            </a:r>
            <a:r>
              <a:rPr lang="zh-CN" altLang="en-US" sz="2400" dirty="0">
                <a:latin typeface="微软雅黑" panose="020B0503020204020204" pitchFamily="34" charset="-122"/>
                <a:ea typeface="微软雅黑" panose="020B0503020204020204" pitchFamily="34" charset="-122"/>
              </a:rPr>
              <a:t>，从而可以通过该网络地址访问绑定对应的</a:t>
            </a:r>
            <a:r>
              <a:rPr lang="zh-CN" altLang="en-US" sz="2400">
                <a:latin typeface="微软雅黑" panose="020B0503020204020204" pitchFamily="34" charset="-122"/>
                <a:ea typeface="微软雅黑" panose="020B0503020204020204" pitchFamily="34" charset="-122"/>
              </a:rPr>
              <a:t>端口类型</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接口</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683568" y="3211235"/>
            <a:ext cx="7898264" cy="1421992"/>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0000FF"/>
                </a:solidFill>
                <a:latin typeface="Times New Roman" panose="02020603050405020304" pitchFamily="18" charset="0"/>
                <a:cs typeface="Times New Roman" panose="02020603050405020304" pitchFamily="18" charset="0"/>
              </a:rPr>
              <a:t>&lt;port  name=“</a:t>
            </a:r>
            <a:r>
              <a:rPr lang="en-US" altLang="zh-CN" sz="2000" dirty="0" err="1">
                <a:solidFill>
                  <a:srgbClr val="0000FF"/>
                </a:solidFill>
                <a:latin typeface="Times New Roman" panose="02020603050405020304" pitchFamily="18" charset="0"/>
                <a:cs typeface="Times New Roman" panose="02020603050405020304" pitchFamily="18" charset="0"/>
              </a:rPr>
              <a:t>MathEndpoint</a:t>
            </a:r>
            <a:r>
              <a:rPr lang="en-US" altLang="zh-CN" sz="2000" dirty="0">
                <a:solidFill>
                  <a:srgbClr val="0000FF"/>
                </a:solidFill>
                <a:latin typeface="Times New Roman" panose="02020603050405020304" pitchFamily="18" charset="0"/>
                <a:cs typeface="Times New Roman" panose="02020603050405020304" pitchFamily="18" charset="0"/>
              </a:rPr>
              <a:t>” binding=“y: </a:t>
            </a:r>
            <a:r>
              <a:rPr lang="en-US" altLang="zh-CN" sz="2000" dirty="0" err="1">
                <a:solidFill>
                  <a:srgbClr val="0000FF"/>
                </a:solidFill>
                <a:latin typeface="Times New Roman" panose="02020603050405020304" pitchFamily="18" charset="0"/>
                <a:cs typeface="Times New Roman" panose="02020603050405020304" pitchFamily="18" charset="0"/>
              </a:rPr>
              <a:t>MathSoapHttpBinding</a:t>
            </a:r>
            <a:r>
              <a:rPr lang="en-US" altLang="zh-CN" sz="2000"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sz="2000" dirty="0">
                <a:solidFill>
                  <a:srgbClr val="0000FF"/>
                </a:solidFill>
                <a:latin typeface="Times New Roman" panose="02020603050405020304" pitchFamily="18" charset="0"/>
                <a:cs typeface="Times New Roman" panose="02020603050405020304" pitchFamily="18" charset="0"/>
              </a:rPr>
              <a:t>   &lt;</a:t>
            </a:r>
            <a:r>
              <a:rPr lang="en-US" altLang="zh-CN" sz="2000" dirty="0" err="1">
                <a:solidFill>
                  <a:srgbClr val="0000FF"/>
                </a:solidFill>
                <a:latin typeface="Times New Roman" panose="02020603050405020304" pitchFamily="18" charset="0"/>
                <a:cs typeface="Times New Roman" panose="02020603050405020304" pitchFamily="18" charset="0"/>
              </a:rPr>
              <a:t>soap:address</a:t>
            </a:r>
            <a:r>
              <a:rPr lang="en-US" altLang="zh-CN" sz="2000" dirty="0">
                <a:solidFill>
                  <a:srgbClr val="0000FF"/>
                </a:solidFill>
                <a:latin typeface="Times New Roman" panose="02020603050405020304" pitchFamily="18" charset="0"/>
                <a:cs typeface="Times New Roman" panose="02020603050405020304" pitchFamily="18" charset="0"/>
              </a:rPr>
              <a:t>  location =“http://localhost/math/math” /&gt;</a:t>
            </a:r>
          </a:p>
          <a:p>
            <a:pPr>
              <a:lnSpc>
                <a:spcPct val="150000"/>
              </a:lnSpc>
            </a:pPr>
            <a:r>
              <a:rPr lang="en-US" altLang="zh-CN" sz="2000" dirty="0">
                <a:solidFill>
                  <a:srgbClr val="0000FF"/>
                </a:solidFill>
                <a:latin typeface="Times New Roman" panose="02020603050405020304" pitchFamily="18" charset="0"/>
                <a:cs typeface="Times New Roman" panose="02020603050405020304" pitchFamily="18" charset="0"/>
              </a:rPr>
              <a:t>&lt;/port&gt;</a:t>
            </a:r>
          </a:p>
        </p:txBody>
      </p:sp>
      <p:sp>
        <p:nvSpPr>
          <p:cNvPr id="5" name="TextBox 4"/>
          <p:cNvSpPr txBox="1"/>
          <p:nvPr/>
        </p:nvSpPr>
        <p:spPr>
          <a:xfrm>
            <a:off x="683568" y="2564904"/>
            <a:ext cx="5231889" cy="576248"/>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5.11</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TextBox 5"/>
          <p:cNvSpPr txBox="1"/>
          <p:nvPr/>
        </p:nvSpPr>
        <p:spPr>
          <a:xfrm>
            <a:off x="668367" y="4769642"/>
            <a:ext cx="7913465" cy="957250"/>
          </a:xfrm>
          <a:prstGeom prst="rect">
            <a:avLst/>
          </a:prstGeom>
          <a:noFill/>
        </p:spPr>
        <p:txBody>
          <a:bodyPr wrap="square" rtlCol="0">
            <a:spAutoFit/>
          </a:bodyPr>
          <a:lstStyle/>
          <a:p>
            <a:pPr>
              <a:lnSpc>
                <a:spcPct val="150000"/>
              </a:lnSpc>
            </a:pP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5.11</a:t>
            </a: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定义了端口</a:t>
            </a:r>
            <a:r>
              <a:rPr lang="en-US" altLang="zh-CN" sz="2000" b="1" dirty="0" err="1">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MathEndpoint</a:t>
            </a: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，用以将绑定</a:t>
            </a:r>
            <a:r>
              <a:rPr lang="en-US" altLang="zh-CN" sz="20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MathSoapHttpBinding</a:t>
            </a: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URI</a:t>
            </a: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http://localhost/math/math</a:t>
            </a:r>
            <a:r>
              <a:rPr lang="zh-CN" altLang="en-US" sz="2000" b="1"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对应。</a:t>
            </a:r>
          </a:p>
        </p:txBody>
      </p:sp>
    </p:spTree>
    <p:extLst>
      <p:ext uri="{BB962C8B-B14F-4D97-AF65-F5344CB8AC3E}">
        <p14:creationId xmlns:p14="http://schemas.microsoft.com/office/powerpoint/2010/main" val="669251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FF0000"/>
                </a:solidFill>
                <a:latin typeface="微软雅黑" panose="020B0503020204020204" pitchFamily="34" charset="-122"/>
                <a:ea typeface="微软雅黑" panose="020B0503020204020204" pitchFamily="34" charset="-122"/>
              </a:rPr>
              <a:t>(3) </a:t>
            </a:r>
            <a:r>
              <a:rPr lang="zh-CN" altLang="en-US">
                <a:solidFill>
                  <a:srgbClr val="FF0000"/>
                </a:solidFill>
                <a:latin typeface="微软雅黑" panose="020B0503020204020204" pitchFamily="34" charset="-122"/>
                <a:ea typeface="微软雅黑" panose="020B0503020204020204" pitchFamily="34" charset="-122"/>
              </a:rPr>
              <a:t>服务</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23528" y="836712"/>
            <a:ext cx="8363272" cy="3888432"/>
          </a:xfrm>
        </p:spPr>
        <p:txBody>
          <a:bodyPr>
            <a:normAutofit/>
          </a:bodyPr>
          <a:lstStyle/>
          <a:p>
            <a:pPr>
              <a:lnSpc>
                <a:spcPct val="120000"/>
              </a:lnSpc>
            </a:pPr>
            <a:r>
              <a:rPr lang="zh-CN" altLang="en-US" sz="2200" dirty="0">
                <a:solidFill>
                  <a:srgbClr val="0000FF"/>
                </a:solidFill>
                <a:latin typeface="微软雅黑" panose="020B0503020204020204" pitchFamily="34" charset="-122"/>
                <a:ea typeface="微软雅黑" panose="020B0503020204020204" pitchFamily="34" charset="-122"/>
              </a:rPr>
              <a:t>从描述形式上看</a:t>
            </a:r>
            <a:r>
              <a:rPr lang="zh-CN" altLang="en-US" sz="2200">
                <a:solidFill>
                  <a:srgbClr val="0000FF"/>
                </a:solidFill>
                <a:latin typeface="微软雅黑" panose="020B0503020204020204" pitchFamily="34" charset="-122"/>
                <a:ea typeface="微软雅黑" panose="020B0503020204020204" pitchFamily="34" charset="-122"/>
              </a:rPr>
              <a:t>，服务</a:t>
            </a:r>
            <a:r>
              <a:rPr lang="en-US" altLang="zh-CN" sz="2200">
                <a:solidFill>
                  <a:srgbClr val="0000FF"/>
                </a:solidFill>
                <a:latin typeface="微软雅黑" panose="020B0503020204020204" pitchFamily="34" charset="-122"/>
                <a:ea typeface="微软雅黑" panose="020B0503020204020204" pitchFamily="34" charset="-122"/>
              </a:rPr>
              <a:t>(service)</a:t>
            </a:r>
            <a:r>
              <a:rPr lang="zh-CN" altLang="en-US" sz="2200">
                <a:solidFill>
                  <a:srgbClr val="0000FF"/>
                </a:solidFill>
                <a:latin typeface="微软雅黑" panose="020B0503020204020204" pitchFamily="34" charset="-122"/>
                <a:ea typeface="微软雅黑" panose="020B0503020204020204" pitchFamily="34" charset="-122"/>
              </a:rPr>
              <a:t>是端口</a:t>
            </a:r>
            <a:r>
              <a:rPr lang="en-US" altLang="zh-CN" sz="2200">
                <a:solidFill>
                  <a:srgbClr val="0000FF"/>
                </a:solidFill>
                <a:latin typeface="微软雅黑" panose="020B0503020204020204" pitchFamily="34" charset="-122"/>
                <a:ea typeface="微软雅黑" panose="020B0503020204020204" pitchFamily="34" charset="-122"/>
              </a:rPr>
              <a:t>(ports)</a:t>
            </a:r>
            <a:r>
              <a:rPr lang="zh-CN" altLang="en-US" sz="2200">
                <a:solidFill>
                  <a:srgbClr val="0000FF"/>
                </a:solidFill>
                <a:latin typeface="微软雅黑" panose="020B0503020204020204" pitchFamily="34" charset="-122"/>
                <a:ea typeface="微软雅黑" panose="020B0503020204020204" pitchFamily="34" charset="-122"/>
              </a:rPr>
              <a:t>的</a:t>
            </a:r>
            <a:r>
              <a:rPr lang="zh-CN" altLang="en-US" sz="2200" dirty="0">
                <a:solidFill>
                  <a:srgbClr val="0000FF"/>
                </a:solidFill>
                <a:latin typeface="微软雅黑" panose="020B0503020204020204" pitchFamily="34" charset="-122"/>
                <a:ea typeface="微软雅黑" panose="020B0503020204020204" pitchFamily="34" charset="-122"/>
              </a:rPr>
              <a:t>逻辑分组</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200" dirty="0">
                <a:latin typeface="微软雅黑" panose="020B0503020204020204" pitchFamily="34" charset="-122"/>
                <a:ea typeface="微软雅黑" panose="020B0503020204020204" pitchFamily="34" charset="-122"/>
              </a:rPr>
              <a:t>一个特定的</a:t>
            </a:r>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服务可以与多个不同的</a:t>
            </a:r>
            <a:r>
              <a:rPr lang="en-US" altLang="zh-CN" sz="2200" dirty="0">
                <a:latin typeface="微软雅黑" panose="020B0503020204020204" pitchFamily="34" charset="-122"/>
                <a:ea typeface="微软雅黑" panose="020B0503020204020204" pitchFamily="34" charset="-122"/>
              </a:rPr>
              <a:t>URI</a:t>
            </a:r>
            <a:r>
              <a:rPr lang="zh-CN" altLang="en-US" sz="2200" dirty="0">
                <a:latin typeface="微软雅黑" panose="020B0503020204020204" pitchFamily="34" charset="-122"/>
                <a:ea typeface="微软雅黑" panose="020B0503020204020204" pitchFamily="34" charset="-122"/>
              </a:rPr>
              <a:t>关联，同时也可以和不同的端口类型关联。</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200" dirty="0">
                <a:latin typeface="微软雅黑" panose="020B0503020204020204" pitchFamily="34" charset="-122"/>
                <a:ea typeface="微软雅黑" panose="020B0503020204020204" pitchFamily="34" charset="-122"/>
              </a:rPr>
              <a:t>在实际应用中，服务可以按照不同的分类标准对端口进行分类。</a:t>
            </a:r>
            <a:endParaRPr lang="en-US" altLang="zh-CN" sz="22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如，按照服务可以有效访问的地址分类；按不同端口类型表示对同一端口类型的不同绑定进行分类；</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这样会带来很高的灵活性，即允许同一个端口类型通过多种传输协议和多种交互方式实现。</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0000FF"/>
                </a:solidFill>
                <a:latin typeface="微软雅黑" panose="020B0503020204020204" pitchFamily="34" charset="-122"/>
                <a:ea typeface="微软雅黑" panose="020B0503020204020204" pitchFamily="34" charset="-122"/>
              </a:rPr>
              <a:t>服务从定义上表现为端口的集合。</a:t>
            </a:r>
          </a:p>
        </p:txBody>
      </p:sp>
      <p:sp>
        <p:nvSpPr>
          <p:cNvPr id="4" name="TextBox 3"/>
          <p:cNvSpPr txBox="1"/>
          <p:nvPr/>
        </p:nvSpPr>
        <p:spPr>
          <a:xfrm>
            <a:off x="539552" y="5229200"/>
            <a:ext cx="7898264" cy="1477328"/>
          </a:xfrm>
          <a:prstGeom prst="rect">
            <a:avLst/>
          </a:prstGeom>
          <a:solidFill>
            <a:schemeClr val="bg1">
              <a:lumMod val="95000"/>
            </a:schemeClr>
          </a:solidFill>
        </p:spPr>
        <p:txBody>
          <a:bodyPr wrap="square" rtlCol="0">
            <a:spAutoFit/>
          </a:bodyPr>
          <a:lstStyle/>
          <a:p>
            <a:r>
              <a:rPr lang="en-US" altLang="zh-CN" dirty="0">
                <a:solidFill>
                  <a:srgbClr val="0000FF"/>
                </a:solidFill>
                <a:latin typeface="Times New Roman" panose="02020603050405020304" pitchFamily="18" charset="0"/>
                <a:cs typeface="Times New Roman" panose="02020603050405020304" pitchFamily="18" charset="0"/>
              </a:rPr>
              <a:t>&lt;service name=“</a:t>
            </a:r>
            <a:r>
              <a:rPr lang="en-US" altLang="zh-CN" dirty="0" err="1">
                <a:solidFill>
                  <a:srgbClr val="0000FF"/>
                </a:solidFill>
                <a:latin typeface="Times New Roman" panose="02020603050405020304" pitchFamily="18" charset="0"/>
                <a:cs typeface="Times New Roman" panose="02020603050405020304" pitchFamily="18" charset="0"/>
              </a:rPr>
              <a:t>MathService</a:t>
            </a:r>
            <a:r>
              <a:rPr lang="en-US" altLang="zh-CN" dirty="0">
                <a:solidFill>
                  <a:srgbClr val="0000FF"/>
                </a:solidFill>
                <a:latin typeface="Times New Roman" panose="02020603050405020304" pitchFamily="18" charset="0"/>
                <a:cs typeface="Times New Roman" panose="02020603050405020304" pitchFamily="18" charset="0"/>
              </a:rPr>
              <a:t>”&gt;       </a:t>
            </a:r>
          </a:p>
          <a:p>
            <a:r>
              <a:rPr lang="en-US" altLang="zh-CN" dirty="0">
                <a:solidFill>
                  <a:srgbClr val="0000FF"/>
                </a:solidFill>
                <a:latin typeface="Times New Roman" panose="02020603050405020304" pitchFamily="18" charset="0"/>
                <a:cs typeface="Times New Roman" panose="02020603050405020304" pitchFamily="18" charset="0"/>
              </a:rPr>
              <a:t>        &lt;port  name=“</a:t>
            </a:r>
            <a:r>
              <a:rPr lang="en-US" altLang="zh-CN" dirty="0" err="1">
                <a:solidFill>
                  <a:srgbClr val="0000FF"/>
                </a:solidFill>
                <a:latin typeface="Times New Roman" panose="02020603050405020304" pitchFamily="18" charset="0"/>
                <a:cs typeface="Times New Roman" panose="02020603050405020304" pitchFamily="18" charset="0"/>
              </a:rPr>
              <a:t>MathEndpoint</a:t>
            </a:r>
            <a:r>
              <a:rPr lang="en-US" altLang="zh-CN" dirty="0">
                <a:solidFill>
                  <a:srgbClr val="0000FF"/>
                </a:solidFill>
                <a:latin typeface="Times New Roman" panose="02020603050405020304" pitchFamily="18" charset="0"/>
                <a:cs typeface="Times New Roman" panose="02020603050405020304" pitchFamily="18" charset="0"/>
              </a:rPr>
              <a:t>” binding=“y: </a:t>
            </a:r>
            <a:r>
              <a:rPr lang="en-US" altLang="zh-CN" dirty="0" err="1">
                <a:solidFill>
                  <a:srgbClr val="0000FF"/>
                </a:solidFill>
                <a:latin typeface="Times New Roman" panose="02020603050405020304" pitchFamily="18" charset="0"/>
                <a:cs typeface="Times New Roman" panose="02020603050405020304" pitchFamily="18" charset="0"/>
              </a:rPr>
              <a:t>MathSoapHttpBinding</a:t>
            </a:r>
            <a:r>
              <a:rPr lang="en-US" altLang="zh-CN" dirty="0">
                <a:solidFill>
                  <a:srgbClr val="0000FF"/>
                </a:solidFill>
                <a:latin typeface="Times New Roman" panose="02020603050405020304" pitchFamily="18" charset="0"/>
                <a:cs typeface="Times New Roman" panose="02020603050405020304" pitchFamily="18" charset="0"/>
              </a:rPr>
              <a:t>” &gt;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soap:address</a:t>
            </a:r>
            <a:r>
              <a:rPr lang="en-US" altLang="zh-CN" dirty="0">
                <a:solidFill>
                  <a:srgbClr val="0000FF"/>
                </a:solidFill>
                <a:latin typeface="Times New Roman" panose="02020603050405020304" pitchFamily="18" charset="0"/>
                <a:cs typeface="Times New Roman" panose="02020603050405020304" pitchFamily="18" charset="0"/>
              </a:rPr>
              <a:t>  location =“http://localhost/math/math” /&gt;</a:t>
            </a:r>
          </a:p>
          <a:p>
            <a:r>
              <a:rPr lang="en-US" altLang="zh-CN" dirty="0">
                <a:solidFill>
                  <a:srgbClr val="0000FF"/>
                </a:solidFill>
                <a:latin typeface="Times New Roman" panose="02020603050405020304" pitchFamily="18" charset="0"/>
                <a:cs typeface="Times New Roman" panose="02020603050405020304" pitchFamily="18" charset="0"/>
              </a:rPr>
              <a:t>        &lt;/port&gt;</a:t>
            </a:r>
          </a:p>
          <a:p>
            <a:r>
              <a:rPr lang="en-US" altLang="zh-CN" dirty="0">
                <a:solidFill>
                  <a:srgbClr val="0000FF"/>
                </a:solidFill>
                <a:latin typeface="Times New Roman" panose="02020603050405020304" pitchFamily="18" charset="0"/>
                <a:cs typeface="Times New Roman" panose="02020603050405020304" pitchFamily="18" charset="0"/>
              </a:rPr>
              <a:t>&lt;/service&gt;</a:t>
            </a:r>
          </a:p>
        </p:txBody>
      </p:sp>
      <p:sp>
        <p:nvSpPr>
          <p:cNvPr id="5" name="TextBox 4"/>
          <p:cNvSpPr txBox="1"/>
          <p:nvPr/>
        </p:nvSpPr>
        <p:spPr>
          <a:xfrm>
            <a:off x="572189" y="4661684"/>
            <a:ext cx="7096155" cy="499624"/>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5.12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一个具体的</a:t>
            </a:r>
            <a:r>
              <a:rPr lang="en-US" altLang="zh-CN"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MathService</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，该服务只包括一个端口</a:t>
            </a:r>
          </a:p>
        </p:txBody>
      </p:sp>
    </p:spTree>
    <p:extLst>
      <p:ext uri="{BB962C8B-B14F-4D97-AF65-F5344CB8AC3E}">
        <p14:creationId xmlns:p14="http://schemas.microsoft.com/office/powerpoint/2010/main" val="155538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微软雅黑" panose="020B0503020204020204" pitchFamily="34" charset="-122"/>
                <a:ea typeface="微软雅黑" panose="020B0503020204020204" pitchFamily="34" charset="-122"/>
              </a:rPr>
              <a:t>2.3 WSDL</a:t>
            </a:r>
            <a:r>
              <a:rPr lang="zh-CN" altLang="en-US" dirty="0">
                <a:solidFill>
                  <a:srgbClr val="FF0000"/>
                </a:solidFill>
                <a:latin typeface="微软雅黑" panose="020B0503020204020204" pitchFamily="34" charset="-122"/>
                <a:ea typeface="微软雅黑" panose="020B0503020204020204" pitchFamily="34" charset="-122"/>
              </a:rPr>
              <a:t>实例分析</a:t>
            </a:r>
          </a:p>
        </p:txBody>
      </p:sp>
      <p:sp>
        <p:nvSpPr>
          <p:cNvPr id="3" name="内容占位符 2"/>
          <p:cNvSpPr>
            <a:spLocks noGrp="1"/>
          </p:cNvSpPr>
          <p:nvPr>
            <p:ph idx="1"/>
          </p:nvPr>
        </p:nvSpPr>
        <p:spPr>
          <a:xfrm>
            <a:off x="179512" y="836712"/>
            <a:ext cx="8784976" cy="4896544"/>
          </a:xfrm>
        </p:spPr>
        <p:txBody>
          <a:bodyPr>
            <a:normAutofit/>
          </a:bodyPr>
          <a:lstStyle/>
          <a:p>
            <a:r>
              <a:rPr lang="zh-CN" altLang="en-US" sz="2200" dirty="0">
                <a:latin typeface="微软雅黑" panose="020B0503020204020204" pitchFamily="34" charset="-122"/>
                <a:ea typeface="微软雅黑" panose="020B0503020204020204" pitchFamily="34" charset="-122"/>
              </a:rPr>
              <a:t>与任何一种接口描述语言相似，可以通过不同的途径来使用</a:t>
            </a:r>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，并应用于不同的目的。</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下面例子表现</a:t>
            </a:r>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潜在的应用方法，</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类和</a:t>
            </a:r>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的对应关系。</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的</a:t>
            </a:r>
            <a:r>
              <a:rPr lang="zh-CN" altLang="en-US" sz="2200" dirty="0">
                <a:solidFill>
                  <a:srgbClr val="FF0000"/>
                </a:solidFill>
                <a:latin typeface="微软雅黑" panose="020B0503020204020204" pitchFamily="34" charset="-122"/>
                <a:ea typeface="微软雅黑" panose="020B0503020204020204" pitchFamily="34" charset="-122"/>
              </a:rPr>
              <a:t>三种潜在用途</a:t>
            </a:r>
            <a:endParaRPr lang="en-US" altLang="zh-CN" sz="2200" dirty="0">
              <a:solidFill>
                <a:srgbClr val="FF0000"/>
              </a:solidFill>
              <a:latin typeface="微软雅黑" panose="020B0503020204020204" pitchFamily="34" charset="-122"/>
              <a:ea typeface="微软雅黑" panose="020B0503020204020204" pitchFamily="34" charset="-122"/>
            </a:endParaRPr>
          </a:p>
          <a:p>
            <a:pPr lvl="1"/>
            <a:r>
              <a:rPr lang="zh-CN" altLang="en-US" sz="2000" dirty="0">
                <a:solidFill>
                  <a:srgbClr val="FF0000"/>
                </a:solidFill>
                <a:latin typeface="微软雅黑" panose="020B0503020204020204" pitchFamily="34" charset="-122"/>
                <a:ea typeface="微软雅黑" panose="020B0503020204020204" pitchFamily="34" charset="-122"/>
              </a:rPr>
              <a:t>作为传统的服务描述语言</a:t>
            </a:r>
            <a:endParaRPr lang="en-US" altLang="zh-CN" sz="2000" dirty="0">
              <a:solidFill>
                <a:srgbClr val="FF0000"/>
              </a:solidFill>
              <a:latin typeface="微软雅黑" panose="020B0503020204020204" pitchFamily="34" charset="-122"/>
              <a:ea typeface="微软雅黑" panose="020B0503020204020204" pitchFamily="34" charset="-122"/>
            </a:endParaRPr>
          </a:p>
          <a:p>
            <a:pPr lvl="2"/>
            <a:r>
              <a:rPr lang="en-US" altLang="zh-CN" sz="1800" dirty="0">
                <a:latin typeface="微软雅黑" panose="020B0503020204020204" pitchFamily="34" charset="-122"/>
                <a:ea typeface="微软雅黑" panose="020B0503020204020204" pitchFamily="34" charset="-122"/>
              </a:rPr>
              <a:t>WSDL</a:t>
            </a:r>
            <a:r>
              <a:rPr lang="zh-CN" altLang="en-US" sz="1800" dirty="0">
                <a:latin typeface="微软雅黑" panose="020B0503020204020204" pitchFamily="34" charset="-122"/>
                <a:ea typeface="微软雅黑" panose="020B0503020204020204" pitchFamily="34" charset="-122"/>
              </a:rPr>
              <a:t>可以作为</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服务的实现规范，该规范限定了服务之间采用什么样的方式进行交互；限定了服务在交互过程中需要传输什么数据，期望返回什么数据；服务包含哪些操作；激活服务需要什么样的网络传输协议。</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34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服务描述模型</a:t>
            </a:r>
          </a:p>
        </p:txBody>
      </p:sp>
      <p:sp>
        <p:nvSpPr>
          <p:cNvPr id="3" name="内容占位符 2"/>
          <p:cNvSpPr>
            <a:spLocks noGrp="1"/>
          </p:cNvSpPr>
          <p:nvPr>
            <p:ph idx="1"/>
          </p:nvPr>
        </p:nvSpPr>
        <p:spPr>
          <a:xfrm>
            <a:off x="179512" y="836712"/>
            <a:ext cx="8712968" cy="5472608"/>
          </a:xfrm>
        </p:spPr>
        <p:txBody>
          <a:bodyPr>
            <a:normAutofit fontScale="92500"/>
          </a:bodyPr>
          <a:lstStyle/>
          <a:p>
            <a:r>
              <a:rPr lang="zh-CN" altLang="en-US" b="1" dirty="0">
                <a:solidFill>
                  <a:srgbClr val="FF0000"/>
                </a:solidFill>
              </a:rPr>
              <a:t>自描述</a:t>
            </a:r>
            <a:r>
              <a:rPr lang="zh-CN" altLang="en-US" dirty="0"/>
              <a:t>是服务的基本特征</a:t>
            </a:r>
            <a:endParaRPr lang="en-US" altLang="zh-CN" dirty="0"/>
          </a:p>
          <a:p>
            <a:pPr lvl="1"/>
            <a:r>
              <a:rPr lang="zh-CN" altLang="en-US" dirty="0"/>
              <a:t>通过自描述，作为开发网络构件的服务以与编程语言无关的方式对外公布其</a:t>
            </a:r>
            <a:r>
              <a:rPr lang="zh-CN" altLang="en-US" dirty="0">
                <a:solidFill>
                  <a:srgbClr val="0000FF"/>
                </a:solidFill>
              </a:rPr>
              <a:t>调用接口</a:t>
            </a:r>
            <a:r>
              <a:rPr lang="zh-CN" altLang="en-US" dirty="0"/>
              <a:t>和其它相关特征。</a:t>
            </a:r>
            <a:endParaRPr lang="en-US" altLang="zh-CN" dirty="0"/>
          </a:p>
          <a:p>
            <a:pPr lvl="1"/>
            <a:r>
              <a:rPr lang="zh-CN" altLang="en-US" dirty="0"/>
              <a:t>通过服务描述，服务屏蔽了其实现细节，使服务提供者和服务消费者能以一种松耦合的方式协作。</a:t>
            </a:r>
            <a:endParaRPr lang="en-US" altLang="zh-CN" dirty="0"/>
          </a:p>
          <a:p>
            <a:r>
              <a:rPr lang="zh-CN" altLang="en-US" b="1" dirty="0">
                <a:solidFill>
                  <a:srgbClr val="FF0000"/>
                </a:solidFill>
              </a:rPr>
              <a:t>接口描述</a:t>
            </a:r>
            <a:r>
              <a:rPr lang="zh-CN" altLang="en-US" dirty="0"/>
              <a:t>是对服务的最基本描述。</a:t>
            </a:r>
            <a:endParaRPr lang="en-US" altLang="zh-CN" dirty="0"/>
          </a:p>
          <a:p>
            <a:pPr lvl="1"/>
            <a:r>
              <a:rPr lang="zh-CN" altLang="en-US" dirty="0"/>
              <a:t>服务消费者只有获得接口描述才能向服务发送正确的调用消息。</a:t>
            </a:r>
            <a:endParaRPr lang="en-US" altLang="zh-CN" dirty="0"/>
          </a:p>
          <a:p>
            <a:r>
              <a:rPr lang="zh-CN" altLang="en-US" dirty="0"/>
              <a:t>服务的</a:t>
            </a:r>
            <a:r>
              <a:rPr lang="zh-CN" altLang="en-US" dirty="0">
                <a:solidFill>
                  <a:srgbClr val="0000FF"/>
                </a:solidFill>
              </a:rPr>
              <a:t>通信协议、访问地址</a:t>
            </a:r>
            <a:r>
              <a:rPr lang="zh-CN" altLang="en-US" dirty="0"/>
              <a:t>、发送给服务的</a:t>
            </a:r>
            <a:r>
              <a:rPr lang="zh-CN" altLang="en-US" dirty="0">
                <a:solidFill>
                  <a:srgbClr val="0000FF"/>
                </a:solidFill>
              </a:rPr>
              <a:t>消息格式</a:t>
            </a:r>
            <a:r>
              <a:rPr lang="zh-CN" altLang="en-US" dirty="0"/>
              <a:t>约定也是访问服务前必须获得的信息。</a:t>
            </a:r>
          </a:p>
        </p:txBody>
      </p:sp>
      <p:sp>
        <p:nvSpPr>
          <p:cNvPr id="4" name="灯片编号占位符 3">
            <a:extLst>
              <a:ext uri="{FF2B5EF4-FFF2-40B4-BE49-F238E27FC236}">
                <a16:creationId xmlns:a16="http://schemas.microsoft.com/office/drawing/2014/main" id="{E199DF87-3FF3-4ED5-96A8-5DDAEFA66B88}"/>
              </a:ext>
            </a:extLst>
          </p:cNvPr>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19301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363272" cy="1944216"/>
          </a:xfrm>
        </p:spPr>
        <p:txBody>
          <a:bodyPr>
            <a:normAutofit/>
          </a:bodyPr>
          <a:lstStyle/>
          <a:p>
            <a:pPr lvl="1"/>
            <a:r>
              <a:rPr lang="zh-CN" altLang="en-US" sz="2000" dirty="0">
                <a:solidFill>
                  <a:srgbClr val="FF0000"/>
                </a:solidFill>
                <a:latin typeface="微软雅黑" panose="020B0503020204020204" pitchFamily="34" charset="-122"/>
                <a:ea typeface="微软雅黑" panose="020B0503020204020204" pitchFamily="34" charset="-122"/>
              </a:rPr>
              <a:t>作为</a:t>
            </a:r>
            <a:r>
              <a:rPr lang="en-US" altLang="zh-CN" sz="2000" dirty="0">
                <a:solidFill>
                  <a:srgbClr val="FF0000"/>
                </a:solidFill>
                <a:latin typeface="微软雅黑" panose="020B0503020204020204" pitchFamily="34" charset="-122"/>
                <a:ea typeface="微软雅黑" panose="020B0503020204020204" pitchFamily="34" charset="-122"/>
              </a:rPr>
              <a:t>WSDL</a:t>
            </a:r>
            <a:r>
              <a:rPr lang="zh-CN" altLang="en-US" sz="2000" dirty="0">
                <a:solidFill>
                  <a:srgbClr val="FF0000"/>
                </a:solidFill>
                <a:latin typeface="微软雅黑" panose="020B0503020204020204" pitchFamily="34" charset="-122"/>
                <a:ea typeface="微软雅黑" panose="020B0503020204020204" pitchFamily="34" charset="-122"/>
              </a:rPr>
              <a:t>编译器的输入</a:t>
            </a:r>
            <a:endParaRPr lang="en-US" altLang="zh-CN" sz="2000" dirty="0">
              <a:solidFill>
                <a:srgbClr val="FF0000"/>
              </a:solidFill>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将</a:t>
            </a:r>
            <a:r>
              <a:rPr lang="en-US" altLang="zh-CN" sz="1800" dirty="0">
                <a:latin typeface="微软雅黑" panose="020B0503020204020204" pitchFamily="34" charset="-122"/>
                <a:ea typeface="微软雅黑" panose="020B0503020204020204" pitchFamily="34" charset="-122"/>
              </a:rPr>
              <a:t>WSDL</a:t>
            </a:r>
            <a:r>
              <a:rPr lang="zh-CN" altLang="en-US" sz="1800" dirty="0">
                <a:latin typeface="微软雅黑" panose="020B0503020204020204" pitchFamily="34" charset="-122"/>
                <a:ea typeface="微软雅黑" panose="020B0503020204020204" pitchFamily="34" charset="-122"/>
              </a:rPr>
              <a:t>描述作为输入，通过编译器或其它工具自动生成存根程序。使用类似的自动化工具可以加速和简化服务的开发过程，并且保证服务调用的正确性。</a:t>
            </a:r>
            <a:endParaRPr lang="en-US" altLang="zh-CN" sz="18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446" y="2132856"/>
            <a:ext cx="4823107" cy="451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2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363272" cy="4464496"/>
          </a:xfrm>
        </p:spPr>
        <p:txBody>
          <a:bodyPr>
            <a:normAutofit/>
          </a:bodyPr>
          <a:lstStyle/>
          <a:p>
            <a:pPr lvl="1"/>
            <a:r>
              <a:rPr lang="zh-CN" altLang="en-US" sz="2000" dirty="0">
                <a:solidFill>
                  <a:srgbClr val="FF0000"/>
                </a:solidFill>
                <a:latin typeface="微软雅黑" panose="020B0503020204020204" pitchFamily="34" charset="-122"/>
                <a:ea typeface="微软雅黑" panose="020B0503020204020204" pitchFamily="34" charset="-122"/>
              </a:rPr>
              <a:t>捕捉</a:t>
            </a:r>
            <a:r>
              <a:rPr lang="en-US" altLang="zh-CN" sz="2000" dirty="0">
                <a:solidFill>
                  <a:srgbClr val="FF0000"/>
                </a:solidFill>
                <a:latin typeface="微软雅黑" panose="020B0503020204020204" pitchFamily="34" charset="-122"/>
                <a:ea typeface="微软雅黑" panose="020B0503020204020204" pitchFamily="34" charset="-122"/>
              </a:rPr>
              <a:t>Web</a:t>
            </a:r>
            <a:r>
              <a:rPr lang="zh-CN" altLang="en-US" sz="2000" dirty="0">
                <a:solidFill>
                  <a:srgbClr val="FF0000"/>
                </a:solidFill>
                <a:latin typeface="微软雅黑" panose="020B0503020204020204" pitchFamily="34" charset="-122"/>
                <a:ea typeface="微软雅黑" panose="020B0503020204020204" pitchFamily="34" charset="-122"/>
              </a:rPr>
              <a:t>服务的语义</a:t>
            </a:r>
            <a:endParaRPr lang="en-US" altLang="zh-CN" sz="2000" dirty="0">
              <a:solidFill>
                <a:srgbClr val="FF0000"/>
              </a:solidFill>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使得服务设计者可以解释</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服务的语义（注：</a:t>
            </a:r>
            <a:r>
              <a:rPr lang="en-US" altLang="zh-CN" sz="1800" dirty="0">
                <a:latin typeface="微软雅黑" panose="020B0503020204020204" pitchFamily="34" charset="-122"/>
                <a:ea typeface="微软雅黑" panose="020B0503020204020204" pitchFamily="34" charset="-122"/>
              </a:rPr>
              <a:t>W3C</a:t>
            </a:r>
            <a:r>
              <a:rPr lang="zh-CN" altLang="en-US" sz="1800" dirty="0">
                <a:latin typeface="微软雅黑" panose="020B0503020204020204" pitchFamily="34" charset="-122"/>
                <a:ea typeface="微软雅黑" panose="020B0503020204020204" pitchFamily="34" charset="-122"/>
              </a:rPr>
              <a:t>规范没有明确表示）。</a:t>
            </a:r>
            <a:endParaRPr lang="en-US" altLang="zh-CN" sz="1800"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目前，语义超出了</a:t>
            </a:r>
            <a:r>
              <a:rPr lang="en-US" altLang="zh-CN" sz="1800" dirty="0">
                <a:latin typeface="微软雅黑" panose="020B0503020204020204" pitchFamily="34" charset="-122"/>
                <a:ea typeface="微软雅黑" panose="020B0503020204020204" pitchFamily="34" charset="-122"/>
              </a:rPr>
              <a:t>WSDL1.2</a:t>
            </a:r>
            <a:r>
              <a:rPr lang="zh-CN" altLang="en-US" sz="1800" dirty="0">
                <a:latin typeface="微软雅黑" panose="020B0503020204020204" pitchFamily="34" charset="-122"/>
                <a:ea typeface="微软雅黑" panose="020B0503020204020204" pitchFamily="34" charset="-122"/>
              </a:rPr>
              <a:t>规范，</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服务开发中，经常使用单独的规范对</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服务语义进行约束，或使用自定义机制建立一种语义上的约定，以帮助从语义角度来查找和使用服务。</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29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40"/>
            <a:ext cx="8244408" cy="692696"/>
          </a:xfrm>
        </p:spPr>
        <p:txBody>
          <a:bodyPr/>
          <a:lstStyle/>
          <a:p>
            <a:r>
              <a:rPr lang="en-US" altLang="zh-CN" dirty="0">
                <a:solidFill>
                  <a:srgbClr val="FF0000"/>
                </a:solidFill>
                <a:latin typeface="微软雅黑" panose="020B0503020204020204" pitchFamily="34" charset="-122"/>
                <a:ea typeface="微软雅黑" panose="020B0503020204020204" pitchFamily="34" charset="-122"/>
              </a:rPr>
              <a:t>2.3.1 WSDL</a:t>
            </a:r>
            <a:r>
              <a:rPr lang="zh-CN" altLang="en-US" dirty="0">
                <a:solidFill>
                  <a:srgbClr val="FF0000"/>
                </a:solidFill>
                <a:latin typeface="微软雅黑" panose="020B0503020204020204" pitchFamily="34" charset="-122"/>
                <a:ea typeface="微软雅黑" panose="020B0503020204020204" pitchFamily="34" charset="-122"/>
              </a:rPr>
              <a:t>应用实例</a:t>
            </a:r>
          </a:p>
        </p:txBody>
      </p:sp>
      <p:sp>
        <p:nvSpPr>
          <p:cNvPr id="3" name="内容占位符 2"/>
          <p:cNvSpPr>
            <a:spLocks noGrp="1"/>
          </p:cNvSpPr>
          <p:nvPr>
            <p:ph idx="1"/>
          </p:nvPr>
        </p:nvSpPr>
        <p:spPr/>
        <p:txBody>
          <a:bodyPr>
            <a:normAutofit/>
          </a:bodyPr>
          <a:lstStyle/>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手工编写</a:t>
            </a:r>
            <a:r>
              <a:rPr lang="en-US" altLang="zh-CN" sz="2400" dirty="0">
                <a:latin typeface="微软雅黑" panose="020B0503020204020204" pitchFamily="34" charset="-122"/>
                <a:ea typeface="微软雅黑" panose="020B0503020204020204" pitchFamily="34" charset="-122"/>
              </a:rPr>
              <a:t>WSDL</a:t>
            </a:r>
            <a:r>
              <a:rPr lang="zh-CN" altLang="en-US" sz="2400" dirty="0">
                <a:latin typeface="微软雅黑" panose="020B0503020204020204" pitchFamily="34" charset="-122"/>
                <a:ea typeface="微软雅黑" panose="020B0503020204020204" pitchFamily="34" charset="-122"/>
              </a:rPr>
              <a:t>是非常枯燥和繁琐的</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很多情况下，往往事先已经编写了服务的实现程序（如，</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类），然后才考虑如何将它部署为服务，以供服务调用者通过网络透明地调用。</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因此，如何从程序代码生成</a:t>
            </a:r>
            <a:r>
              <a:rPr lang="en-US" altLang="zh-CN" sz="2400" dirty="0">
                <a:latin typeface="微软雅黑" panose="020B0503020204020204" pitchFamily="34" charset="-122"/>
                <a:ea typeface="微软雅黑" panose="020B0503020204020204" pitchFamily="34" charset="-122"/>
              </a:rPr>
              <a:t>WSDL</a:t>
            </a:r>
            <a:r>
              <a:rPr lang="zh-CN" altLang="en-US" sz="2400" dirty="0">
                <a:latin typeface="微软雅黑" panose="020B0503020204020204" pitchFamily="34" charset="-122"/>
                <a:ea typeface="微软雅黑" panose="020B0503020204020204" pitchFamily="34" charset="-122"/>
              </a:rPr>
              <a:t>文件显得非常重要。有很多服务部署环境都提供这样的转换工具。</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Axis</a:t>
            </a:r>
            <a:r>
              <a:rPr lang="zh-CN" altLang="en-US" sz="2000" dirty="0">
                <a:latin typeface="微软雅黑" panose="020B0503020204020204" pitchFamily="34" charset="-122"/>
                <a:ea typeface="微软雅黑" panose="020B0503020204020204" pitchFamily="34" charset="-122"/>
              </a:rPr>
              <a:t>就具备这样的功能。</a:t>
            </a:r>
            <a:r>
              <a:rPr lang="en-US" altLang="zh-CN" sz="2000" dirty="0">
                <a:latin typeface="微软雅黑" panose="020B0503020204020204" pitchFamily="34" charset="-122"/>
                <a:ea typeface="微软雅黑" panose="020B0503020204020204" pitchFamily="34" charset="-122"/>
              </a:rPr>
              <a:t>Axis</a:t>
            </a:r>
            <a:r>
              <a:rPr lang="zh-CN" altLang="en-US" sz="2000" dirty="0">
                <a:latin typeface="微软雅黑" panose="020B0503020204020204" pitchFamily="34" charset="-122"/>
                <a:ea typeface="微软雅黑" panose="020B0503020204020204" pitchFamily="34" charset="-122"/>
              </a:rPr>
              <a:t>本质上是一个</a:t>
            </a:r>
            <a:r>
              <a:rPr lang="en-US" altLang="zh-CN" sz="2000" dirty="0">
                <a:latin typeface="微软雅黑" panose="020B0503020204020204" pitchFamily="34" charset="-122"/>
                <a:ea typeface="微软雅黑" panose="020B0503020204020204" pitchFamily="34" charset="-122"/>
              </a:rPr>
              <a:t>SOAP</a:t>
            </a:r>
            <a:r>
              <a:rPr lang="zh-CN" altLang="en-US" sz="2000" dirty="0">
                <a:latin typeface="微软雅黑" panose="020B0503020204020204" pitchFamily="34" charset="-122"/>
                <a:ea typeface="微软雅黑" panose="020B0503020204020204" pitchFamily="34" charset="-122"/>
              </a:rPr>
              <a:t>引擎，提供创建服务器端、客户端和网关</a:t>
            </a:r>
            <a:r>
              <a:rPr lang="en-US" altLang="zh-CN" sz="2000" dirty="0">
                <a:latin typeface="微软雅黑" panose="020B0503020204020204" pitchFamily="34" charset="-122"/>
                <a:ea typeface="微软雅黑" panose="020B0503020204020204" pitchFamily="34" charset="-122"/>
              </a:rPr>
              <a:t>SOAP</a:t>
            </a:r>
            <a:r>
              <a:rPr lang="zh-CN" altLang="en-US" sz="2000" dirty="0">
                <a:latin typeface="微软雅黑" panose="020B0503020204020204" pitchFamily="34" charset="-122"/>
                <a:ea typeface="微软雅黑" panose="020B0503020204020204" pitchFamily="34" charset="-122"/>
              </a:rPr>
              <a:t>操作的基本框架。</a:t>
            </a:r>
            <a:r>
              <a:rPr lang="en-US" altLang="zh-CN" sz="2000" dirty="0">
                <a:latin typeface="微软雅黑" panose="020B0503020204020204" pitchFamily="34" charset="-122"/>
                <a:ea typeface="微软雅黑" panose="020B0503020204020204" pitchFamily="34" charset="-122"/>
              </a:rPr>
              <a:t>Axis</a:t>
            </a:r>
            <a:r>
              <a:rPr lang="zh-CN" altLang="en-US" sz="2000" dirty="0">
                <a:latin typeface="微软雅黑" panose="020B0503020204020204" pitchFamily="34" charset="-122"/>
                <a:ea typeface="微软雅黑" panose="020B0503020204020204" pitchFamily="34" charset="-122"/>
              </a:rPr>
              <a:t>也是一个独立的</a:t>
            </a:r>
            <a:r>
              <a:rPr lang="en-US" altLang="zh-CN" sz="2000" dirty="0">
                <a:latin typeface="微软雅黑" panose="020B0503020204020204" pitchFamily="34" charset="-122"/>
                <a:ea typeface="微软雅黑" panose="020B0503020204020204" pitchFamily="34" charset="-122"/>
              </a:rPr>
              <a:t>SOAP</a:t>
            </a:r>
            <a:r>
              <a:rPr lang="zh-CN" altLang="en-US" sz="2000" dirty="0">
                <a:latin typeface="微软雅黑" panose="020B0503020204020204" pitchFamily="34" charset="-122"/>
                <a:ea typeface="微软雅黑" panose="020B0503020204020204" pitchFamily="34" charset="-122"/>
              </a:rPr>
              <a:t>服务器；一个嵌入</a:t>
            </a:r>
            <a:r>
              <a:rPr lang="en-US" altLang="zh-CN" sz="2000" dirty="0">
                <a:latin typeface="微软雅黑" panose="020B0503020204020204" pitchFamily="34" charset="-122"/>
                <a:ea typeface="微软雅黑" panose="020B0503020204020204" pitchFamily="34" charset="-122"/>
              </a:rPr>
              <a:t>Servlet</a:t>
            </a:r>
            <a:r>
              <a:rPr lang="zh-CN" altLang="en-US" sz="2000" dirty="0">
                <a:latin typeface="微软雅黑" panose="020B0503020204020204" pitchFamily="34" charset="-122"/>
                <a:ea typeface="微软雅黑" panose="020B0503020204020204" pitchFamily="34" charset="-122"/>
              </a:rPr>
              <a:t>引擎（如，</a:t>
            </a:r>
            <a:r>
              <a:rPr lang="en-US" altLang="zh-CN" sz="2000" dirty="0">
                <a:latin typeface="微软雅黑" panose="020B0503020204020204" pitchFamily="34" charset="-122"/>
                <a:ea typeface="微软雅黑" panose="020B0503020204020204" pitchFamily="34" charset="-122"/>
              </a:rPr>
              <a:t>Tomcat</a:t>
            </a:r>
            <a:r>
              <a:rPr lang="zh-CN" altLang="en-US" sz="2000" dirty="0">
                <a:latin typeface="微软雅黑" panose="020B0503020204020204" pitchFamily="34" charset="-122"/>
                <a:ea typeface="微软雅黑" panose="020B0503020204020204" pitchFamily="34" charset="-122"/>
              </a:rPr>
              <a:t>）的服务器；支持</a:t>
            </a:r>
            <a:r>
              <a:rPr lang="en-US" altLang="zh-CN" sz="2000" dirty="0">
                <a:latin typeface="微软雅黑" panose="020B0503020204020204" pitchFamily="34" charset="-122"/>
                <a:ea typeface="微软雅黑" panose="020B0503020204020204" pitchFamily="34" charset="-122"/>
              </a:rPr>
              <a:t>WSDL</a:t>
            </a:r>
            <a:r>
              <a:rPr lang="zh-CN" altLang="en-US" sz="2000" dirty="0">
                <a:latin typeface="微软雅黑" panose="020B0503020204020204" pitchFamily="34" charset="-122"/>
                <a:ea typeface="微软雅黑" panose="020B0503020204020204" pitchFamily="34" charset="-122"/>
              </a:rPr>
              <a:t>；提供转化</a:t>
            </a:r>
            <a:r>
              <a:rPr lang="en-US" altLang="zh-CN" sz="2000" dirty="0">
                <a:latin typeface="微软雅黑" panose="020B0503020204020204" pitchFamily="34" charset="-122"/>
                <a:ea typeface="微软雅黑" panose="020B0503020204020204" pitchFamily="34" charset="-122"/>
              </a:rPr>
              <a:t>WSDL</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类的工具。</a:t>
            </a:r>
          </a:p>
        </p:txBody>
      </p:sp>
    </p:spTree>
    <p:extLst>
      <p:ext uri="{BB962C8B-B14F-4D97-AF65-F5344CB8AC3E}">
        <p14:creationId xmlns:p14="http://schemas.microsoft.com/office/powerpoint/2010/main" val="349556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363272" cy="5472608"/>
          </a:xfrm>
        </p:spPr>
        <p:txBody>
          <a:bodyPr/>
          <a:lstStyle/>
          <a:p>
            <a:r>
              <a:rPr lang="en-US" altLang="zh-CN" dirty="0">
                <a:solidFill>
                  <a:srgbClr val="FF0000"/>
                </a:solidFill>
                <a:latin typeface="微软雅黑" panose="020B0503020204020204" pitchFamily="34" charset="-122"/>
                <a:ea typeface="微软雅黑" panose="020B0503020204020204" pitchFamily="34" charset="-122"/>
              </a:rPr>
              <a:t>Java</a:t>
            </a:r>
            <a:r>
              <a:rPr lang="zh-CN" altLang="en-US" dirty="0">
                <a:solidFill>
                  <a:srgbClr val="FF0000"/>
                </a:solidFill>
                <a:latin typeface="微软雅黑" panose="020B0503020204020204" pitchFamily="34" charset="-122"/>
                <a:ea typeface="微软雅黑" panose="020B0503020204020204" pitchFamily="34" charset="-122"/>
              </a:rPr>
              <a:t>类说明与</a:t>
            </a:r>
            <a:r>
              <a:rPr lang="en-US" altLang="zh-CN" dirty="0">
                <a:solidFill>
                  <a:srgbClr val="FF0000"/>
                </a:solidFill>
                <a:latin typeface="微软雅黑" panose="020B0503020204020204" pitchFamily="34" charset="-122"/>
                <a:ea typeface="微软雅黑" panose="020B0503020204020204" pitchFamily="34" charset="-122"/>
              </a:rPr>
              <a:t>WSDL</a:t>
            </a:r>
            <a:r>
              <a:rPr lang="zh-CN" altLang="en-US" dirty="0">
                <a:solidFill>
                  <a:srgbClr val="FF0000"/>
                </a:solidFill>
                <a:latin typeface="微软雅黑" panose="020B0503020204020204" pitchFamily="34" charset="-122"/>
                <a:ea typeface="微软雅黑" panose="020B0503020204020204" pitchFamily="34" charset="-122"/>
              </a:rPr>
              <a:t>的对应关系</a:t>
            </a:r>
            <a:endParaRPr lang="en-US" altLang="zh-CN" dirty="0">
              <a:solidFill>
                <a:srgbClr val="FF0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以库存为例说明如何从</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类生成</a:t>
            </a:r>
            <a:r>
              <a:rPr lang="en-US" altLang="zh-CN" sz="2200" dirty="0">
                <a:latin typeface="微软雅黑" panose="020B0503020204020204" pitchFamily="34" charset="-122"/>
                <a:ea typeface="微软雅黑" panose="020B0503020204020204" pitchFamily="34" charset="-122"/>
              </a:rPr>
              <a:t>WSDL</a:t>
            </a:r>
            <a:r>
              <a:rPr lang="zh-CN" altLang="en-US" sz="2200" dirty="0">
                <a:latin typeface="微软雅黑" panose="020B0503020204020204" pitchFamily="34" charset="-122"/>
                <a:ea typeface="微软雅黑" panose="020B0503020204020204" pitchFamily="34" charset="-122"/>
              </a:rPr>
              <a:t>文件</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使用的</a:t>
            </a:r>
            <a:r>
              <a:rPr lang="en-US" altLang="zh-CN" sz="2200" dirty="0">
                <a:latin typeface="微软雅黑" panose="020B0503020204020204" pitchFamily="34" charset="-122"/>
                <a:ea typeface="微软雅黑" panose="020B0503020204020204" pitchFamily="34" charset="-122"/>
              </a:rPr>
              <a:t>SOAP</a:t>
            </a:r>
            <a:r>
              <a:rPr lang="zh-CN" altLang="en-US" sz="2200" dirty="0">
                <a:latin typeface="微软雅黑" panose="020B0503020204020204" pitchFamily="34" charset="-122"/>
                <a:ea typeface="微软雅黑" panose="020B0503020204020204" pitchFamily="34" charset="-122"/>
              </a:rPr>
              <a:t>服务器为</a:t>
            </a:r>
            <a:r>
              <a:rPr lang="en-US" altLang="zh-CN" sz="2200" dirty="0">
                <a:latin typeface="微软雅黑" panose="020B0503020204020204" pitchFamily="34" charset="-122"/>
                <a:ea typeface="微软雅黑" panose="020B0503020204020204" pitchFamily="34" charset="-122"/>
              </a:rPr>
              <a:t>Axis1.2</a:t>
            </a:r>
            <a:r>
              <a:rPr lang="zh-CN" altLang="en-US" sz="2200" dirty="0">
                <a:latin typeface="微软雅黑" panose="020B0503020204020204" pitchFamily="34" charset="-122"/>
                <a:ea typeface="微软雅黑" panose="020B0503020204020204" pitchFamily="34" charset="-122"/>
              </a:rPr>
              <a:t>，应用服务器为</a:t>
            </a:r>
            <a:r>
              <a:rPr lang="en-US" altLang="zh-CN" sz="2200" dirty="0">
                <a:latin typeface="微软雅黑" panose="020B0503020204020204" pitchFamily="34" charset="-122"/>
                <a:ea typeface="微软雅黑" panose="020B0503020204020204" pitchFamily="34" charset="-122"/>
              </a:rPr>
              <a:t>Jboss4.0.2</a:t>
            </a:r>
          </a:p>
          <a:p>
            <a:pPr lvl="1"/>
            <a:r>
              <a:rPr lang="zh-CN" altLang="en-US" sz="2200" dirty="0">
                <a:latin typeface="微软雅黑" panose="020B0503020204020204" pitchFamily="34" charset="-122"/>
                <a:ea typeface="微软雅黑" panose="020B0503020204020204" pitchFamily="34" charset="-122"/>
              </a:rPr>
              <a:t>首先编写一个实现库存服务的</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类，类名为</a:t>
            </a:r>
            <a:r>
              <a:rPr lang="en-US" altLang="zh-CN" sz="2200" dirty="0" err="1">
                <a:latin typeface="微软雅黑" panose="020B0503020204020204" pitchFamily="34" charset="-122"/>
                <a:ea typeface="微软雅黑" panose="020B0503020204020204" pitchFamily="34" charset="-122"/>
              </a:rPr>
              <a:t>WareManage</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类</a:t>
            </a:r>
            <a:r>
              <a:rPr lang="en-US" altLang="zh-CN" sz="2200" dirty="0" err="1">
                <a:latin typeface="微软雅黑" panose="020B0503020204020204" pitchFamily="34" charset="-122"/>
                <a:ea typeface="微软雅黑" panose="020B0503020204020204" pitchFamily="34" charset="-122"/>
              </a:rPr>
              <a:t>WareManage</a:t>
            </a:r>
            <a:r>
              <a:rPr lang="zh-CN" altLang="en-US" sz="2200" dirty="0">
                <a:latin typeface="微软雅黑" panose="020B0503020204020204" pitchFamily="34" charset="-122"/>
                <a:ea typeface="微软雅黑" panose="020B0503020204020204" pitchFamily="34" charset="-122"/>
              </a:rPr>
              <a:t>提供了两个</a:t>
            </a:r>
            <a:r>
              <a:rPr lang="en-US" altLang="zh-CN" sz="2200" dirty="0">
                <a:latin typeface="微软雅黑" panose="020B0503020204020204" pitchFamily="34" charset="-122"/>
                <a:ea typeface="微软雅黑" panose="020B0503020204020204" pitchFamily="34" charset="-122"/>
              </a:rPr>
              <a:t>public</a:t>
            </a:r>
            <a:r>
              <a:rPr lang="zh-CN" altLang="en-US" sz="2200" dirty="0">
                <a:latin typeface="微软雅黑" panose="020B0503020204020204" pitchFamily="34" charset="-122"/>
                <a:ea typeface="微软雅黑" panose="020B0503020204020204" pitchFamily="34" charset="-122"/>
              </a:rPr>
              <a:t>类型的方法</a:t>
            </a:r>
            <a:r>
              <a:rPr lang="en-US" altLang="zh-CN" sz="2200" dirty="0" err="1">
                <a:latin typeface="微软雅黑" panose="020B0503020204020204" pitchFamily="34" charset="-122"/>
                <a:ea typeface="微软雅黑" panose="020B0503020204020204" pitchFamily="34" charset="-122"/>
              </a:rPr>
              <a:t>getStocks</a:t>
            </a:r>
            <a:r>
              <a:rPr lang="zh-CN" altLang="en-US" sz="2200" dirty="0">
                <a:latin typeface="微软雅黑" panose="020B0503020204020204" pitchFamily="34" charset="-122"/>
                <a:ea typeface="微软雅黑" panose="020B0503020204020204" pitchFamily="34" charset="-122"/>
              </a:rPr>
              <a:t>和</a:t>
            </a:r>
            <a:r>
              <a:rPr lang="en-US" altLang="zh-CN" sz="2200" dirty="0" err="1">
                <a:latin typeface="微软雅黑" panose="020B0503020204020204" pitchFamily="34" charset="-122"/>
                <a:ea typeface="微软雅黑" panose="020B0503020204020204" pitchFamily="34" charset="-122"/>
              </a:rPr>
              <a:t>changStocks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getStocks</a:t>
            </a:r>
            <a:r>
              <a:rPr lang="zh-CN" altLang="en-US" sz="2200" dirty="0">
                <a:latin typeface="微软雅黑" panose="020B0503020204020204" pitchFamily="34" charset="-122"/>
                <a:ea typeface="微软雅黑" panose="020B0503020204020204" pitchFamily="34" charset="-122"/>
              </a:rPr>
              <a:t>获取</a:t>
            </a:r>
            <a:r>
              <a:rPr lang="zh-CN" altLang="en-US" sz="2200">
                <a:latin typeface="微软雅黑" panose="020B0503020204020204" pitchFamily="34" charset="-122"/>
                <a:ea typeface="微软雅黑" panose="020B0503020204020204" pitchFamily="34" charset="-122"/>
              </a:rPr>
              <a:t>指定标识</a:t>
            </a:r>
            <a:r>
              <a:rPr lang="en-US" altLang="zh-CN" sz="2200">
                <a:latin typeface="微软雅黑" panose="020B0503020204020204" pitchFamily="34" charset="-122"/>
                <a:ea typeface="微软雅黑" panose="020B0503020204020204" pitchFamily="34" charset="-122"/>
              </a:rPr>
              <a:t>(ID)</a:t>
            </a:r>
            <a:r>
              <a:rPr lang="zh-CN" altLang="en-US" sz="220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货物的当前库存量；</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changStocks</a:t>
            </a:r>
            <a:r>
              <a:rPr lang="zh-CN" altLang="en-US" sz="2200" dirty="0">
                <a:latin typeface="微软雅黑" panose="020B0503020204020204" pitchFamily="34" charset="-122"/>
                <a:ea typeface="微软雅黑" panose="020B0503020204020204" pitchFamily="34" charset="-122"/>
              </a:rPr>
              <a:t>根据库存</a:t>
            </a:r>
            <a:r>
              <a:rPr lang="zh-CN" altLang="en-US" sz="2200">
                <a:latin typeface="微软雅黑" panose="020B0503020204020204" pitchFamily="34" charset="-122"/>
                <a:ea typeface="微软雅黑" panose="020B0503020204020204" pitchFamily="34" charset="-122"/>
              </a:rPr>
              <a:t>改变方式</a:t>
            </a:r>
            <a:r>
              <a:rPr lang="en-US" altLang="zh-CN" sz="2200">
                <a:latin typeface="微软雅黑" panose="020B0503020204020204" pitchFamily="34" charset="-122"/>
                <a:ea typeface="微软雅黑" panose="020B0503020204020204" pitchFamily="34" charset="-122"/>
              </a:rPr>
              <a:t>(chgType)</a:t>
            </a:r>
            <a:r>
              <a:rPr lang="zh-CN" altLang="en-US" sz="220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不同分别对指定货物的</a:t>
            </a:r>
            <a:r>
              <a:rPr lang="zh-CN" altLang="en-US" sz="2200">
                <a:latin typeface="微软雅黑" panose="020B0503020204020204" pitchFamily="34" charset="-122"/>
                <a:ea typeface="微软雅黑" panose="020B0503020204020204" pitchFamily="34" charset="-122"/>
              </a:rPr>
              <a:t>库存量增加</a:t>
            </a:r>
            <a:r>
              <a:rPr lang="en-US" altLang="zh-CN" sz="2200">
                <a:latin typeface="微软雅黑" panose="020B0503020204020204" pitchFamily="34" charset="-122"/>
                <a:ea typeface="微软雅黑" panose="020B0503020204020204" pitchFamily="34" charset="-122"/>
              </a:rPr>
              <a:t>(chgType=1)</a:t>
            </a:r>
            <a:r>
              <a:rPr lang="zh-CN" altLang="en-US" sz="2200">
                <a:latin typeface="微软雅黑" panose="020B0503020204020204" pitchFamily="34" charset="-122"/>
                <a:ea typeface="微软雅黑" panose="020B0503020204020204" pitchFamily="34" charset="-122"/>
              </a:rPr>
              <a:t>或减少</a:t>
            </a:r>
            <a:r>
              <a:rPr lang="en-US" altLang="zh-CN" sz="2200">
                <a:latin typeface="微软雅黑" panose="020B0503020204020204" pitchFamily="34" charset="-122"/>
                <a:ea typeface="微软雅黑" panose="020B0503020204020204" pitchFamily="34" charset="-122"/>
              </a:rPr>
              <a:t>(chgType=0)</a:t>
            </a:r>
            <a:r>
              <a:rPr lang="zh-CN" altLang="en-US" sz="2200">
                <a:latin typeface="微软雅黑" panose="020B0503020204020204" pitchFamily="34" charset="-122"/>
                <a:ea typeface="微软雅黑" panose="020B0503020204020204" pitchFamily="34" charset="-122"/>
              </a:rPr>
              <a:t>一</a:t>
            </a:r>
            <a:r>
              <a:rPr lang="zh-CN" altLang="en-US" sz="2200" dirty="0">
                <a:latin typeface="微软雅黑" panose="020B0503020204020204" pitchFamily="34" charset="-122"/>
                <a:ea typeface="微软雅黑" panose="020B0503020204020204" pitchFamily="34" charset="-122"/>
              </a:rPr>
              <a:t>个数量值</a:t>
            </a:r>
            <a:r>
              <a:rPr lang="en-US" altLang="zh-CN" sz="2200" dirty="0">
                <a:latin typeface="微软雅黑" panose="020B0503020204020204" pitchFamily="34" charset="-122"/>
                <a:ea typeface="微软雅黑" panose="020B0503020204020204" pitchFamily="34" charset="-122"/>
              </a:rPr>
              <a:t>amount.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8796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613776" y="670297"/>
            <a:ext cx="4750312" cy="5909310"/>
          </a:xfrm>
          <a:prstGeom prst="rect">
            <a:avLst/>
          </a:prstGeom>
          <a:solidFill>
            <a:schemeClr val="bg1">
              <a:lumMod val="95000"/>
            </a:schemeClr>
          </a:solidFill>
        </p:spPr>
        <p:txBody>
          <a:bodyPr wrap="square" rtlCol="0">
            <a:spAutoFit/>
          </a:bodyPr>
          <a:lstStyle/>
          <a:p>
            <a:r>
              <a:rPr lang="en-US" altLang="zh-CN" sz="1400" dirty="0">
                <a:solidFill>
                  <a:srgbClr val="0000FF"/>
                </a:solidFill>
                <a:latin typeface="Times New Roman" panose="02020603050405020304" pitchFamily="18" charset="0"/>
                <a:cs typeface="Times New Roman" panose="02020603050405020304" pitchFamily="18" charset="0"/>
              </a:rPr>
              <a:t>//</a:t>
            </a:r>
            <a:r>
              <a:rPr lang="zh-CN" altLang="en-US" sz="1400" dirty="0">
                <a:solidFill>
                  <a:srgbClr val="0000FF"/>
                </a:solidFill>
                <a:latin typeface="Times New Roman" panose="02020603050405020304" pitchFamily="18" charset="0"/>
                <a:cs typeface="Times New Roman" panose="02020603050405020304" pitchFamily="18" charset="0"/>
              </a:rPr>
              <a:t>库存管理服务端</a:t>
            </a:r>
            <a:r>
              <a:rPr lang="en-US" altLang="zh-CN" sz="1400" dirty="0">
                <a:solidFill>
                  <a:srgbClr val="0000FF"/>
                </a:solidFill>
                <a:latin typeface="Times New Roman" panose="02020603050405020304" pitchFamily="18" charset="0"/>
                <a:cs typeface="Times New Roman" panose="02020603050405020304" pitchFamily="18" charset="0"/>
              </a:rPr>
              <a:t>Java</a:t>
            </a:r>
            <a:r>
              <a:rPr lang="zh-CN" altLang="en-US" sz="1400" dirty="0">
                <a:solidFill>
                  <a:srgbClr val="0000FF"/>
                </a:solidFill>
                <a:latin typeface="Times New Roman" panose="02020603050405020304" pitchFamily="18" charset="0"/>
                <a:cs typeface="Times New Roman" panose="02020603050405020304" pitchFamily="18" charset="0"/>
              </a:rPr>
              <a:t>类</a:t>
            </a:r>
            <a:endParaRPr lang="en-US" altLang="zh-CN" sz="1400" dirty="0">
              <a:solidFill>
                <a:srgbClr val="0000FF"/>
              </a:solidFill>
              <a:latin typeface="Times New Roman" panose="02020603050405020304" pitchFamily="18" charset="0"/>
              <a:cs typeface="Times New Roman" panose="02020603050405020304" pitchFamily="18" charset="0"/>
            </a:endParaRPr>
          </a:p>
          <a:p>
            <a:r>
              <a:rPr lang="en-US" altLang="zh-CN" sz="1400" dirty="0">
                <a:solidFill>
                  <a:srgbClr val="0000FF"/>
                </a:solidFill>
                <a:latin typeface="Times New Roman" panose="02020603050405020304" pitchFamily="18" charset="0"/>
                <a:cs typeface="Times New Roman" panose="02020603050405020304" pitchFamily="18" charset="0"/>
              </a:rPr>
              <a:t>Public class </a:t>
            </a:r>
            <a:r>
              <a:rPr lang="en-US" altLang="zh-CN" sz="1400" dirty="0" err="1">
                <a:solidFill>
                  <a:srgbClr val="0000FF"/>
                </a:solidFill>
                <a:latin typeface="Times New Roman" panose="02020603050405020304" pitchFamily="18" charset="0"/>
                <a:cs typeface="Times New Roman" panose="02020603050405020304" pitchFamily="18" charset="0"/>
              </a:rPr>
              <a:t>WareManage</a:t>
            </a:r>
            <a:endParaRPr lang="en-US" altLang="zh-CN" sz="1400" dirty="0">
              <a:solidFill>
                <a:srgbClr val="0000FF"/>
              </a:solidFill>
              <a:latin typeface="Times New Roman" panose="02020603050405020304" pitchFamily="18" charset="0"/>
              <a:cs typeface="Times New Roman" panose="02020603050405020304" pitchFamily="18" charset="0"/>
            </a:endParaRPr>
          </a:p>
          <a:p>
            <a:r>
              <a:rPr lang="en-US" altLang="zh-CN" sz="1400" dirty="0">
                <a:solidFill>
                  <a:srgbClr val="0000FF"/>
                </a:solidFill>
                <a:latin typeface="Times New Roman" panose="02020603050405020304" pitchFamily="18" charset="0"/>
                <a:cs typeface="Times New Roman" panose="02020603050405020304" pitchFamily="18" charset="0"/>
              </a:rPr>
              <a:t>{</a:t>
            </a:r>
          </a:p>
          <a:p>
            <a:r>
              <a:rPr lang="en-US" altLang="zh-CN" sz="1400" dirty="0">
                <a:solidFill>
                  <a:srgbClr val="0000FF"/>
                </a:solidFill>
                <a:latin typeface="Times New Roman" panose="02020603050405020304" pitchFamily="18" charset="0"/>
                <a:cs typeface="Times New Roman" panose="02020603050405020304" pitchFamily="18" charset="0"/>
              </a:rPr>
              <a:t>     public </a:t>
            </a:r>
            <a:r>
              <a:rPr lang="en-US" altLang="zh-CN" sz="1400" dirty="0" err="1">
                <a:solidFill>
                  <a:srgbClr val="0000FF"/>
                </a:solidFill>
                <a:latin typeface="Times New Roman" panose="02020603050405020304" pitchFamily="18" charset="0"/>
                <a:cs typeface="Times New Roman" panose="02020603050405020304" pitchFamily="18" charset="0"/>
              </a:rPr>
              <a:t>WareManage</a:t>
            </a:r>
            <a:r>
              <a:rPr lang="en-US" altLang="zh-CN" sz="1400" dirty="0">
                <a:solidFill>
                  <a:srgbClr val="0000FF"/>
                </a:solidFill>
                <a:latin typeface="Times New Roman" panose="02020603050405020304" pitchFamily="18" charset="0"/>
                <a:cs typeface="Times New Roman" panose="02020603050405020304" pitchFamily="18" charset="0"/>
              </a:rPr>
              <a:t>(){}</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zh-CN" altLang="en-US" sz="1400" dirty="0">
                <a:solidFill>
                  <a:srgbClr val="0000FF"/>
                </a:solidFill>
                <a:latin typeface="Times New Roman" panose="02020603050405020304" pitchFamily="18" charset="0"/>
                <a:cs typeface="Times New Roman" panose="02020603050405020304" pitchFamily="18" charset="0"/>
              </a:rPr>
              <a:t>获取当前库存量</a:t>
            </a:r>
            <a:endParaRPr lang="en-US" altLang="zh-CN" sz="1400" dirty="0">
              <a:solidFill>
                <a:srgbClr val="0000FF"/>
              </a:solidFill>
              <a:latin typeface="Times New Roman" panose="02020603050405020304" pitchFamily="18" charset="0"/>
              <a:cs typeface="Times New Roman" panose="02020603050405020304" pitchFamily="18" charset="0"/>
            </a:endParaRPr>
          </a:p>
          <a:p>
            <a:r>
              <a:rPr lang="en-US" altLang="zh-CN" sz="1400" dirty="0">
                <a:solidFill>
                  <a:srgbClr val="0000FF"/>
                </a:solidFill>
                <a:latin typeface="Times New Roman" panose="02020603050405020304" pitchFamily="18" charset="0"/>
                <a:cs typeface="Times New Roman" panose="02020603050405020304" pitchFamily="18" charset="0"/>
              </a:rPr>
              <a:t>  public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getStocks</a:t>
            </a:r>
            <a:r>
              <a:rPr lang="en-US" altLang="zh-CN" sz="1400" dirty="0">
                <a:solidFill>
                  <a:srgbClr val="0000FF"/>
                </a:solidFill>
                <a:latin typeface="Times New Roman" panose="02020603050405020304" pitchFamily="18" charset="0"/>
                <a:cs typeface="Times New Roman" panose="02020603050405020304" pitchFamily="18" charset="0"/>
              </a:rPr>
              <a:t> (String ID)</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 = 0;</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//get the stocks from database;</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return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zh-CN" altLang="en-US" sz="1400" dirty="0">
                <a:solidFill>
                  <a:srgbClr val="0000FF"/>
                </a:solidFill>
                <a:latin typeface="Times New Roman" panose="02020603050405020304" pitchFamily="18" charset="0"/>
                <a:cs typeface="Times New Roman" panose="02020603050405020304" pitchFamily="18" charset="0"/>
              </a:rPr>
              <a:t>改变库存量</a:t>
            </a:r>
            <a:endParaRPr lang="en-US" altLang="zh-CN" sz="1400" dirty="0">
              <a:solidFill>
                <a:srgbClr val="0000FF"/>
              </a:solidFill>
              <a:latin typeface="Times New Roman" panose="02020603050405020304" pitchFamily="18" charset="0"/>
              <a:cs typeface="Times New Roman" panose="02020603050405020304" pitchFamily="18" charset="0"/>
            </a:endParaRPr>
          </a:p>
          <a:p>
            <a:r>
              <a:rPr lang="en-US" altLang="zh-CN" sz="1400" dirty="0">
                <a:solidFill>
                  <a:srgbClr val="0000FF"/>
                </a:solidFill>
                <a:latin typeface="Times New Roman" panose="02020603050405020304" pitchFamily="18" charset="0"/>
                <a:cs typeface="Times New Roman" panose="02020603050405020304" pitchFamily="18" charset="0"/>
              </a:rPr>
              <a:t>     public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changeStocks</a:t>
            </a:r>
            <a:r>
              <a:rPr lang="en-US" altLang="zh-CN" sz="1400" dirty="0">
                <a:solidFill>
                  <a:srgbClr val="0000FF"/>
                </a:solidFill>
                <a:latin typeface="Times New Roman" panose="02020603050405020304" pitchFamily="18" charset="0"/>
                <a:cs typeface="Times New Roman" panose="02020603050405020304" pitchFamily="18" charset="0"/>
              </a:rPr>
              <a:t>(String ID,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amount,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chgType</a:t>
            </a:r>
            <a:r>
              <a:rPr lang="en-US" altLang="zh-CN" sz="1400" dirty="0">
                <a:solidFill>
                  <a:srgbClr val="0000FF"/>
                </a:solidFill>
                <a:latin typeface="Times New Roman" panose="02020603050405020304" pitchFamily="18" charset="0"/>
                <a:cs typeface="Times New Roman" panose="02020603050405020304" pitchFamily="18" charset="0"/>
              </a:rPr>
              <a:t>)</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int</a:t>
            </a:r>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 = </a:t>
            </a:r>
            <a:r>
              <a:rPr lang="en-US" altLang="zh-CN" sz="1400" dirty="0" err="1">
                <a:solidFill>
                  <a:srgbClr val="0000FF"/>
                </a:solidFill>
                <a:latin typeface="Times New Roman" panose="02020603050405020304" pitchFamily="18" charset="0"/>
                <a:cs typeface="Times New Roman" panose="02020603050405020304" pitchFamily="18" charset="0"/>
              </a:rPr>
              <a:t>getStocks</a:t>
            </a:r>
            <a:r>
              <a:rPr lang="en-US" altLang="zh-CN" sz="1400" dirty="0">
                <a:solidFill>
                  <a:srgbClr val="0000FF"/>
                </a:solidFill>
                <a:latin typeface="Times New Roman" panose="02020603050405020304" pitchFamily="18" charset="0"/>
                <a:cs typeface="Times New Roman" panose="02020603050405020304" pitchFamily="18" charset="0"/>
              </a:rPr>
              <a:t> (ID);</a:t>
            </a:r>
          </a:p>
          <a:p>
            <a:r>
              <a:rPr lang="en-US" altLang="zh-CN" sz="1400" dirty="0">
                <a:solidFill>
                  <a:srgbClr val="0000FF"/>
                </a:solidFill>
                <a:latin typeface="Times New Roman" panose="02020603050405020304" pitchFamily="18" charset="0"/>
                <a:cs typeface="Times New Roman" panose="02020603050405020304" pitchFamily="18" charset="0"/>
              </a:rPr>
              <a:t>         if(</a:t>
            </a:r>
            <a:r>
              <a:rPr lang="en-US" altLang="zh-CN" sz="1400" dirty="0" err="1">
                <a:solidFill>
                  <a:srgbClr val="0000FF"/>
                </a:solidFill>
                <a:latin typeface="Times New Roman" panose="02020603050405020304" pitchFamily="18" charset="0"/>
                <a:cs typeface="Times New Roman" panose="02020603050405020304" pitchFamily="18" charset="0"/>
              </a:rPr>
              <a:t>chgType</a:t>
            </a:r>
            <a:r>
              <a:rPr lang="en-US" altLang="zh-CN" sz="1400" dirty="0">
                <a:solidFill>
                  <a:srgbClr val="0000FF"/>
                </a:solidFill>
                <a:latin typeface="Times New Roman" panose="02020603050405020304" pitchFamily="18" charset="0"/>
                <a:cs typeface="Times New Roman" panose="02020603050405020304" pitchFamily="18" charset="0"/>
              </a:rPr>
              <a:t> = = 0)</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 - = amount;</a:t>
            </a:r>
          </a:p>
          <a:p>
            <a:r>
              <a:rPr lang="en-US" altLang="zh-CN" sz="1400" dirty="0">
                <a:solidFill>
                  <a:srgbClr val="0000FF"/>
                </a:solidFill>
                <a:latin typeface="Times New Roman" panose="02020603050405020304" pitchFamily="18" charset="0"/>
                <a:cs typeface="Times New Roman" panose="02020603050405020304" pitchFamily="18" charset="0"/>
              </a:rPr>
              <a:t>         else</a:t>
            </a:r>
          </a:p>
          <a:p>
            <a:r>
              <a:rPr lang="en-US" altLang="zh-CN" sz="1400" dirty="0">
                <a:solidFill>
                  <a:srgbClr val="0000FF"/>
                </a:solidFill>
                <a:latin typeface="Times New Roman" panose="02020603050405020304" pitchFamily="18" charset="0"/>
                <a:cs typeface="Times New Roman" panose="02020603050405020304" pitchFamily="18" charset="0"/>
              </a:rPr>
              <a:t>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 +=amount;</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//write stocks into database;</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           Return </a:t>
            </a:r>
            <a:r>
              <a:rPr lang="en-US" altLang="zh-CN" sz="1400" dirty="0" err="1">
                <a:solidFill>
                  <a:srgbClr val="0000FF"/>
                </a:solidFill>
                <a:latin typeface="Times New Roman" panose="02020603050405020304" pitchFamily="18" charset="0"/>
                <a:cs typeface="Times New Roman" panose="02020603050405020304" pitchFamily="18" charset="0"/>
              </a:rPr>
              <a:t>iStocks</a:t>
            </a:r>
            <a:r>
              <a:rPr lang="en-US" altLang="zh-CN" sz="1400" dirty="0">
                <a:solidFill>
                  <a:srgbClr val="0000FF"/>
                </a:solidFill>
                <a:latin typeface="Times New Roman" panose="02020603050405020304" pitchFamily="18" charset="0"/>
                <a:cs typeface="Times New Roman" panose="02020603050405020304" pitchFamily="18" charset="0"/>
              </a:rPr>
              <a:t>;</a:t>
            </a:r>
          </a:p>
          <a:p>
            <a:r>
              <a:rPr lang="en-US" altLang="zh-CN" sz="1400" dirty="0">
                <a:solidFill>
                  <a:srgbClr val="0000FF"/>
                </a:solidFill>
                <a:latin typeface="Times New Roman" panose="02020603050405020304" pitchFamily="18" charset="0"/>
                <a:cs typeface="Times New Roman" panose="02020603050405020304" pitchFamily="18" charset="0"/>
              </a:rPr>
              <a:t>      }</a:t>
            </a:r>
          </a:p>
          <a:p>
            <a:r>
              <a:rPr lang="en-US" altLang="zh-CN" sz="1400" dirty="0">
                <a:solidFill>
                  <a:srgbClr val="0000FF"/>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634176" y="95606"/>
            <a:ext cx="5231889" cy="576248"/>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5.13  Java</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类生成</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a:t>
            </a:r>
          </a:p>
        </p:txBody>
      </p:sp>
      <p:sp>
        <p:nvSpPr>
          <p:cNvPr id="6" name="TextBox 5"/>
          <p:cNvSpPr txBox="1"/>
          <p:nvPr/>
        </p:nvSpPr>
        <p:spPr>
          <a:xfrm>
            <a:off x="5364089" y="670297"/>
            <a:ext cx="3672408" cy="5493812"/>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当服务端类定义编写完成后，如果希望该功能供服务调用者通过网络透明地访问，应如何处理？</a:t>
            </a:r>
            <a:endParaRPr lang="en-US" altLang="zh-CN" dirty="0">
              <a:solidFill>
                <a:srgbClr val="C00000"/>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方法：将该</a:t>
            </a:r>
            <a:r>
              <a:rPr lang="en-US" altLang="zh-CN" dirty="0">
                <a:solidFill>
                  <a:srgbClr val="C00000"/>
                </a:solidFill>
                <a:latin typeface="微软雅黑" panose="020B0503020204020204" pitchFamily="34" charset="-122"/>
                <a:ea typeface="微软雅黑" panose="020B0503020204020204" pitchFamily="34" charset="-122"/>
              </a:rPr>
              <a:t>Java</a:t>
            </a:r>
            <a:r>
              <a:rPr lang="zh-CN" altLang="en-US" dirty="0">
                <a:solidFill>
                  <a:srgbClr val="C00000"/>
                </a:solidFill>
                <a:latin typeface="微软雅黑" panose="020B0503020204020204" pitchFamily="34" charset="-122"/>
                <a:ea typeface="微软雅黑" panose="020B0503020204020204" pitchFamily="34" charset="-122"/>
              </a:rPr>
              <a:t>类作为</a:t>
            </a:r>
            <a:r>
              <a:rPr lang="en-US" altLang="zh-CN" dirty="0">
                <a:solidFill>
                  <a:srgbClr val="C00000"/>
                </a:solidFill>
                <a:latin typeface="微软雅黑" panose="020B0503020204020204" pitchFamily="34" charset="-122"/>
                <a:ea typeface="微软雅黑" panose="020B0503020204020204" pitchFamily="34" charset="-122"/>
              </a:rPr>
              <a:t>Web</a:t>
            </a:r>
            <a:r>
              <a:rPr lang="zh-CN" altLang="en-US" dirty="0">
                <a:solidFill>
                  <a:srgbClr val="C00000"/>
                </a:solidFill>
                <a:latin typeface="微软雅黑" panose="020B0503020204020204" pitchFamily="34" charset="-122"/>
                <a:ea typeface="微软雅黑" panose="020B0503020204020204" pitchFamily="34" charset="-122"/>
              </a:rPr>
              <a:t>服务部署到相应的中间件环境中，该中间件环境将生成</a:t>
            </a:r>
            <a:r>
              <a:rPr lang="en-US" altLang="zh-CN" dirty="0">
                <a:solidFill>
                  <a:srgbClr val="C00000"/>
                </a:solidFill>
                <a:latin typeface="微软雅黑" panose="020B0503020204020204" pitchFamily="34" charset="-122"/>
                <a:ea typeface="微软雅黑" panose="020B0503020204020204" pitchFamily="34" charset="-122"/>
              </a:rPr>
              <a:t>WSDL</a:t>
            </a:r>
            <a:r>
              <a:rPr lang="zh-CN" altLang="en-US" dirty="0">
                <a:solidFill>
                  <a:srgbClr val="C00000"/>
                </a:solidFill>
                <a:latin typeface="微软雅黑" panose="020B0503020204020204" pitchFamily="34" charset="-122"/>
                <a:ea typeface="微软雅黑" panose="020B0503020204020204" pitchFamily="34" charset="-122"/>
              </a:rPr>
              <a:t>文件，该文件进一步作为服务调用者使用服务的唯一途径。</a:t>
            </a:r>
            <a:endParaRPr lang="en-US" altLang="zh-CN" dirty="0">
              <a:solidFill>
                <a:srgbClr val="C00000"/>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具体部署方法随环境不同会有所不同，即使在相同的环境下，也会提供多种部署方法。</a:t>
            </a:r>
            <a:endParaRPr lang="en-US" altLang="zh-CN" dirty="0">
              <a:solidFill>
                <a:srgbClr val="C00000"/>
              </a:solidFill>
              <a:latin typeface="微软雅黑" panose="020B0503020204020204" pitchFamily="34" charset="-122"/>
              <a:ea typeface="微软雅黑" panose="020B0503020204020204" pitchFamily="34" charset="-122"/>
            </a:endParaRPr>
          </a:p>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假设已将</a:t>
            </a:r>
            <a:r>
              <a:rPr lang="en-US" altLang="zh-CN" dirty="0">
                <a:solidFill>
                  <a:srgbClr val="C00000"/>
                </a:solidFill>
                <a:latin typeface="微软雅黑" panose="020B0503020204020204" pitchFamily="34" charset="-122"/>
                <a:ea typeface="微软雅黑" panose="020B0503020204020204" pitchFamily="34" charset="-122"/>
              </a:rPr>
              <a:t>Java</a:t>
            </a:r>
            <a:r>
              <a:rPr lang="zh-CN" altLang="en-US" dirty="0">
                <a:solidFill>
                  <a:srgbClr val="C00000"/>
                </a:solidFill>
                <a:latin typeface="微软雅黑" panose="020B0503020204020204" pitchFamily="34" charset="-122"/>
                <a:ea typeface="微软雅黑" panose="020B0503020204020204" pitchFamily="34" charset="-122"/>
              </a:rPr>
              <a:t>类成功部署到</a:t>
            </a:r>
            <a:r>
              <a:rPr lang="en-US" altLang="zh-CN" dirty="0">
                <a:solidFill>
                  <a:srgbClr val="C00000"/>
                </a:solidFill>
                <a:latin typeface="微软雅黑" panose="020B0503020204020204" pitchFamily="34" charset="-122"/>
                <a:ea typeface="微软雅黑" panose="020B0503020204020204" pitchFamily="34" charset="-122"/>
              </a:rPr>
              <a:t>Axis</a:t>
            </a:r>
            <a:r>
              <a:rPr lang="zh-CN" altLang="en-US" dirty="0">
                <a:solidFill>
                  <a:srgbClr val="C00000"/>
                </a:solidFill>
                <a:latin typeface="微软雅黑" panose="020B0503020204020204" pitchFamily="34" charset="-122"/>
                <a:ea typeface="微软雅黑" panose="020B0503020204020204" pitchFamily="34" charset="-122"/>
              </a:rPr>
              <a:t>环境下。</a:t>
            </a:r>
          </a:p>
        </p:txBody>
      </p:sp>
      <p:sp>
        <p:nvSpPr>
          <p:cNvPr id="2" name="灯片编号占位符 1">
            <a:extLst>
              <a:ext uri="{FF2B5EF4-FFF2-40B4-BE49-F238E27FC236}">
                <a16:creationId xmlns:a16="http://schemas.microsoft.com/office/drawing/2014/main" id="{0C2416DB-042D-4EEA-A5CC-FAFF3F88A46B}"/>
              </a:ext>
            </a:extLst>
          </p:cNvPr>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253794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79512" y="918089"/>
            <a:ext cx="8712968" cy="4278094"/>
          </a:xfrm>
          <a:prstGeom prst="rect">
            <a:avLst/>
          </a:prstGeom>
          <a:solidFill>
            <a:schemeClr val="bg1">
              <a:lumMod val="95000"/>
            </a:schemeClr>
          </a:solidFill>
        </p:spPr>
        <p:txBody>
          <a:bodyPr wrap="square" rtlCol="0">
            <a:spAutoFit/>
          </a:bodyPr>
          <a:lstStyle/>
          <a:p>
            <a:r>
              <a:rPr lang="en-US" altLang="zh-CN" sz="1600" dirty="0">
                <a:solidFill>
                  <a:srgbClr val="0000FF"/>
                </a:solidFill>
                <a:latin typeface="Times New Roman" panose="02020603050405020304" pitchFamily="18" charset="0"/>
                <a:cs typeface="Times New Roman" panose="02020603050405020304" pitchFamily="18" charset="0"/>
              </a:rPr>
              <a:t>&lt;? Xml version =“1.0”  encoding=“UTF-8” ?&gt;</a:t>
            </a:r>
          </a:p>
          <a:p>
            <a:r>
              <a:rPr lang="en-US" altLang="zh-CN" sz="1600" dirty="0">
                <a:solidFill>
                  <a:srgbClr val="0000FF"/>
                </a:solidFill>
                <a:latin typeface="Times New Roman" panose="02020603050405020304" pitchFamily="18" charset="0"/>
                <a:cs typeface="Times New Roman" panose="02020603050405020304" pitchFamily="18" charset="0"/>
              </a:rPr>
              <a:t>    &lt;definitions..&gt;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zh-CN" altLang="en-US" sz="1600" dirty="0">
                <a:solidFill>
                  <a:srgbClr val="0000FF"/>
                </a:solidFill>
                <a:latin typeface="Times New Roman" panose="02020603050405020304" pitchFamily="18" charset="0"/>
                <a:cs typeface="Times New Roman" panose="02020603050405020304" pitchFamily="18" charset="0"/>
              </a:rPr>
              <a:t>消息</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&lt;message name=“</a:t>
            </a:r>
            <a:r>
              <a:rPr lang="en-US" altLang="zh-CN" sz="1600" dirty="0" err="1">
                <a:solidFill>
                  <a:srgbClr val="0000FF"/>
                </a:solidFill>
                <a:latin typeface="Times New Roman" panose="02020603050405020304" pitchFamily="18" charset="0"/>
                <a:cs typeface="Times New Roman" panose="02020603050405020304" pitchFamily="18" charset="0"/>
              </a:rPr>
              <a:t>getStoocksRequest</a:t>
            </a:r>
            <a:r>
              <a:rPr lang="en-US" altLang="zh-CN" sz="1600" dirty="0">
                <a:solidFill>
                  <a:srgbClr val="0000FF"/>
                </a:solidFill>
                <a:latin typeface="Times New Roman" panose="02020603050405020304" pitchFamily="18" charset="0"/>
                <a:cs typeface="Times New Roman" panose="02020603050405020304" pitchFamily="18" charset="0"/>
              </a:rPr>
              <a:t>”&gt; … &lt;/message&gt;</a:t>
            </a:r>
          </a:p>
          <a:p>
            <a:r>
              <a:rPr lang="en-US" altLang="zh-CN" sz="1600" dirty="0">
                <a:solidFill>
                  <a:srgbClr val="0000FF"/>
                </a:solidFill>
                <a:latin typeface="Times New Roman" panose="02020603050405020304" pitchFamily="18" charset="0"/>
                <a:cs typeface="Times New Roman" panose="02020603050405020304" pitchFamily="18" charset="0"/>
              </a:rPr>
              <a:t>         &lt;message name=“</a:t>
            </a:r>
            <a:r>
              <a:rPr lang="en-US" altLang="zh-CN" sz="1600" dirty="0" err="1">
                <a:solidFill>
                  <a:srgbClr val="0000FF"/>
                </a:solidFill>
                <a:latin typeface="Times New Roman" panose="02020603050405020304" pitchFamily="18" charset="0"/>
                <a:cs typeface="Times New Roman" panose="02020603050405020304" pitchFamily="18" charset="0"/>
              </a:rPr>
              <a:t>getStoocksResponse</a:t>
            </a:r>
            <a:r>
              <a:rPr lang="en-US" altLang="zh-CN" sz="1600" dirty="0">
                <a:solidFill>
                  <a:srgbClr val="0000FF"/>
                </a:solidFill>
                <a:latin typeface="Times New Roman" panose="02020603050405020304" pitchFamily="18" charset="0"/>
                <a:cs typeface="Times New Roman" panose="02020603050405020304" pitchFamily="18" charset="0"/>
              </a:rPr>
              <a:t>”&gt; … &lt;/message&gt;</a:t>
            </a:r>
          </a:p>
          <a:p>
            <a:r>
              <a:rPr lang="en-US" altLang="zh-CN" sz="1600" dirty="0">
                <a:solidFill>
                  <a:srgbClr val="0000FF"/>
                </a:solidFill>
                <a:latin typeface="Times New Roman" panose="02020603050405020304" pitchFamily="18" charset="0"/>
                <a:cs typeface="Times New Roman" panose="02020603050405020304" pitchFamily="18" charset="0"/>
              </a:rPr>
              <a:t>         &lt;message name=“</a:t>
            </a:r>
            <a:r>
              <a:rPr lang="en-US" altLang="zh-CN" sz="1600" dirty="0" err="1">
                <a:solidFill>
                  <a:srgbClr val="0000FF"/>
                </a:solidFill>
                <a:latin typeface="Times New Roman" panose="02020603050405020304" pitchFamily="18" charset="0"/>
                <a:cs typeface="Times New Roman" panose="02020603050405020304" pitchFamily="18" charset="0"/>
              </a:rPr>
              <a:t>changetStoocksRequest</a:t>
            </a:r>
            <a:r>
              <a:rPr lang="en-US" altLang="zh-CN" sz="1600" dirty="0">
                <a:solidFill>
                  <a:srgbClr val="0000FF"/>
                </a:solidFill>
                <a:latin typeface="Times New Roman" panose="02020603050405020304" pitchFamily="18" charset="0"/>
                <a:cs typeface="Times New Roman" panose="02020603050405020304" pitchFamily="18" charset="0"/>
              </a:rPr>
              <a:t>”&gt; … &lt;/message&gt;</a:t>
            </a:r>
          </a:p>
          <a:p>
            <a:r>
              <a:rPr lang="en-US" altLang="zh-CN" sz="1600" dirty="0">
                <a:solidFill>
                  <a:srgbClr val="0000FF"/>
                </a:solidFill>
                <a:latin typeface="Times New Roman" panose="02020603050405020304" pitchFamily="18" charset="0"/>
                <a:cs typeface="Times New Roman" panose="02020603050405020304" pitchFamily="18" charset="0"/>
              </a:rPr>
              <a:t>         &lt;message name=“</a:t>
            </a:r>
            <a:r>
              <a:rPr lang="en-US" altLang="zh-CN" sz="1600" dirty="0" err="1">
                <a:solidFill>
                  <a:srgbClr val="0000FF"/>
                </a:solidFill>
                <a:latin typeface="Times New Roman" panose="02020603050405020304" pitchFamily="18" charset="0"/>
                <a:cs typeface="Times New Roman" panose="02020603050405020304" pitchFamily="18" charset="0"/>
              </a:rPr>
              <a:t>changeStoocksResponse</a:t>
            </a:r>
            <a:r>
              <a:rPr lang="en-US" altLang="zh-CN" sz="1600" dirty="0">
                <a:solidFill>
                  <a:srgbClr val="0000FF"/>
                </a:solidFill>
                <a:latin typeface="Times New Roman" panose="02020603050405020304" pitchFamily="18" charset="0"/>
                <a:cs typeface="Times New Roman" panose="02020603050405020304" pitchFamily="18" charset="0"/>
              </a:rPr>
              <a:t>”&gt; … &lt;/message&gt;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zh-CN" altLang="en-US" sz="1600" dirty="0">
                <a:solidFill>
                  <a:srgbClr val="0000FF"/>
                </a:solidFill>
                <a:latin typeface="Times New Roman" panose="02020603050405020304" pitchFamily="18" charset="0"/>
                <a:cs typeface="Times New Roman" panose="02020603050405020304" pitchFamily="18" charset="0"/>
              </a:rPr>
              <a:t>端口类型</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portType</a:t>
            </a:r>
            <a:r>
              <a:rPr lang="en-US" altLang="zh-CN" sz="1600" dirty="0">
                <a:solidFill>
                  <a:srgbClr val="0000FF"/>
                </a:solidFill>
                <a:latin typeface="Times New Roman" panose="02020603050405020304" pitchFamily="18" charset="0"/>
                <a:cs typeface="Times New Roman" panose="02020603050405020304" pitchFamily="18" charset="0"/>
              </a:rPr>
              <a:t>  name=“</a:t>
            </a:r>
            <a:r>
              <a:rPr lang="en-US" altLang="zh-CN" sz="1600" dirty="0" err="1">
                <a:solidFill>
                  <a:srgbClr val="0000FF"/>
                </a:solidFill>
                <a:latin typeface="Times New Roman" panose="02020603050405020304" pitchFamily="18" charset="0"/>
                <a:cs typeface="Times New Roman" panose="02020603050405020304" pitchFamily="18" charset="0"/>
              </a:rPr>
              <a:t>WareManage</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&lt;operation  name=“</a:t>
            </a:r>
            <a:r>
              <a:rPr lang="en-US" altLang="zh-CN" sz="1600" dirty="0" err="1">
                <a:solidFill>
                  <a:srgbClr val="0000FF"/>
                </a:solidFill>
                <a:latin typeface="Times New Roman" panose="02020603050405020304" pitchFamily="18" charset="0"/>
                <a:cs typeface="Times New Roman" panose="02020603050405020304" pitchFamily="18" charset="0"/>
              </a:rPr>
              <a:t>getStocks</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parameterOrder</a:t>
            </a:r>
            <a:r>
              <a:rPr lang="en-US" altLang="zh-CN" sz="1600" dirty="0">
                <a:solidFill>
                  <a:srgbClr val="0000FF"/>
                </a:solidFill>
                <a:latin typeface="Times New Roman" panose="02020603050405020304" pitchFamily="18" charset="0"/>
                <a:cs typeface="Times New Roman" panose="02020603050405020304" pitchFamily="18" charset="0"/>
              </a:rPr>
              <a:t> =“ID” &gt; …&lt;/operation&gt;</a:t>
            </a:r>
          </a:p>
          <a:p>
            <a:r>
              <a:rPr lang="en-US" altLang="zh-CN" sz="1600" dirty="0">
                <a:solidFill>
                  <a:srgbClr val="0000FF"/>
                </a:solidFill>
                <a:latin typeface="Times New Roman" panose="02020603050405020304" pitchFamily="18" charset="0"/>
                <a:cs typeface="Times New Roman" panose="02020603050405020304" pitchFamily="18" charset="0"/>
              </a:rPr>
              <a:t>              &lt;operation  name=“</a:t>
            </a:r>
            <a:r>
              <a:rPr lang="en-US" altLang="zh-CN" sz="1600" dirty="0" err="1">
                <a:solidFill>
                  <a:srgbClr val="0000FF"/>
                </a:solidFill>
                <a:latin typeface="Times New Roman" panose="02020603050405020304" pitchFamily="18" charset="0"/>
                <a:cs typeface="Times New Roman" panose="02020603050405020304" pitchFamily="18" charset="0"/>
              </a:rPr>
              <a:t>changeStocks</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parameterOrder</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IDamount</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chgType</a:t>
            </a:r>
            <a:r>
              <a:rPr lang="en-US" altLang="zh-CN" sz="1600" dirty="0">
                <a:solidFill>
                  <a:srgbClr val="0000FF"/>
                </a:solidFill>
                <a:latin typeface="Times New Roman" panose="02020603050405020304" pitchFamily="18" charset="0"/>
                <a:cs typeface="Times New Roman" panose="02020603050405020304" pitchFamily="18" charset="0"/>
              </a:rPr>
              <a:t> ” &gt; …&lt;/operation&gt;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portType</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zh-CN" altLang="en-US" sz="1600" dirty="0">
                <a:solidFill>
                  <a:srgbClr val="0000FF"/>
                </a:solidFill>
                <a:latin typeface="Times New Roman" panose="02020603050405020304" pitchFamily="18" charset="0"/>
                <a:cs typeface="Times New Roman" panose="02020603050405020304" pitchFamily="18" charset="0"/>
              </a:rPr>
              <a:t>绑定</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&lt;binding name=“</a:t>
            </a:r>
            <a:r>
              <a:rPr lang="en-US" altLang="zh-CN" sz="1600" dirty="0" err="1">
                <a:solidFill>
                  <a:srgbClr val="0000FF"/>
                </a:solidFill>
                <a:latin typeface="Times New Roman" panose="02020603050405020304" pitchFamily="18" charset="0"/>
                <a:cs typeface="Times New Roman" panose="02020603050405020304" pitchFamily="18" charset="0"/>
              </a:rPr>
              <a:t>WareManageSoapBinding</a:t>
            </a:r>
            <a:r>
              <a:rPr lang="en-US" altLang="zh-CN" sz="1600" dirty="0">
                <a:solidFill>
                  <a:srgbClr val="0000FF"/>
                </a:solidFill>
                <a:latin typeface="Times New Roman" panose="02020603050405020304" pitchFamily="18" charset="0"/>
                <a:cs typeface="Times New Roman" panose="02020603050405020304" pitchFamily="18" charset="0"/>
              </a:rPr>
              <a:t>” type=“</a:t>
            </a:r>
            <a:r>
              <a:rPr lang="en-US" altLang="zh-CN" sz="1600" dirty="0" err="1">
                <a:solidFill>
                  <a:srgbClr val="0000FF"/>
                </a:solidFill>
                <a:latin typeface="Times New Roman" panose="02020603050405020304" pitchFamily="18" charset="0"/>
                <a:cs typeface="Times New Roman" panose="02020603050405020304" pitchFamily="18" charset="0"/>
              </a:rPr>
              <a:t>impl:WareManage</a:t>
            </a:r>
            <a:r>
              <a:rPr lang="en-US" altLang="zh-CN" sz="1600" dirty="0">
                <a:solidFill>
                  <a:srgbClr val="0000FF"/>
                </a:solidFill>
                <a:latin typeface="Times New Roman" panose="02020603050405020304" pitchFamily="18" charset="0"/>
                <a:cs typeface="Times New Roman" panose="02020603050405020304" pitchFamily="18" charset="0"/>
              </a:rPr>
              <a:t>”&gt; … &lt;/binding&gt;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zh-CN" altLang="en-US" sz="1600" dirty="0">
                <a:solidFill>
                  <a:srgbClr val="0000FF"/>
                </a:solidFill>
                <a:latin typeface="Times New Roman" panose="02020603050405020304" pitchFamily="18" charset="0"/>
                <a:cs typeface="Times New Roman" panose="02020603050405020304" pitchFamily="18" charset="0"/>
              </a:rPr>
              <a:t>服务</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&lt;service name=“</a:t>
            </a:r>
            <a:r>
              <a:rPr lang="en-US" altLang="zh-CN" sz="1600" dirty="0" err="1">
                <a:solidFill>
                  <a:srgbClr val="0000FF"/>
                </a:solidFill>
                <a:latin typeface="Times New Roman" panose="02020603050405020304" pitchFamily="18" charset="0"/>
                <a:cs typeface="Times New Roman" panose="02020603050405020304" pitchFamily="18" charset="0"/>
              </a:rPr>
              <a:t>WareManageService</a:t>
            </a:r>
            <a:r>
              <a:rPr lang="en-US" altLang="zh-CN" sz="1600" dirty="0">
                <a:solidFill>
                  <a:srgbClr val="0000FF"/>
                </a:solidFill>
                <a:latin typeface="Times New Roman" panose="02020603050405020304" pitchFamily="18" charset="0"/>
                <a:cs typeface="Times New Roman" panose="02020603050405020304" pitchFamily="18" charset="0"/>
              </a:rPr>
              <a:t>”&gt; .. &lt;/service&gt;</a:t>
            </a:r>
          </a:p>
          <a:p>
            <a:r>
              <a:rPr lang="en-US" altLang="zh-CN" sz="1600" dirty="0">
                <a:solidFill>
                  <a:srgbClr val="0000FF"/>
                </a:solidFill>
                <a:latin typeface="Times New Roman" panose="02020603050405020304" pitchFamily="18" charset="0"/>
                <a:cs typeface="Times New Roman" panose="02020603050405020304" pitchFamily="18" charset="0"/>
              </a:rPr>
              <a:t>    &lt;/definitions&gt;</a:t>
            </a:r>
          </a:p>
        </p:txBody>
      </p:sp>
      <p:sp>
        <p:nvSpPr>
          <p:cNvPr id="5" name="TextBox 4"/>
          <p:cNvSpPr txBox="1"/>
          <p:nvPr/>
        </p:nvSpPr>
        <p:spPr>
          <a:xfrm>
            <a:off x="124696" y="245471"/>
            <a:ext cx="8784976" cy="495585"/>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5.14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sz="20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部署到</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Axis1.2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环境下所生成的</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文件的框架</a:t>
            </a:r>
          </a:p>
        </p:txBody>
      </p:sp>
      <p:sp>
        <p:nvSpPr>
          <p:cNvPr id="7" name="TextBox 6"/>
          <p:cNvSpPr txBox="1"/>
          <p:nvPr/>
        </p:nvSpPr>
        <p:spPr>
          <a:xfrm>
            <a:off x="251520" y="5373216"/>
            <a:ext cx="8640960" cy="875881"/>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由类</a:t>
            </a:r>
            <a:r>
              <a:rPr lang="en-US" altLang="zh-CN" dirty="0" err="1">
                <a:solidFill>
                  <a:srgbClr val="C00000"/>
                </a:solidFill>
                <a:latin typeface="微软雅黑" panose="020B0503020204020204" pitchFamily="34" charset="-122"/>
                <a:ea typeface="微软雅黑" panose="020B0503020204020204" pitchFamily="34" charset="-122"/>
              </a:rPr>
              <a:t>WareManage</a:t>
            </a:r>
            <a:r>
              <a:rPr lang="zh-CN" altLang="en-US" dirty="0">
                <a:solidFill>
                  <a:srgbClr val="C00000"/>
                </a:solidFill>
                <a:latin typeface="微软雅黑" panose="020B0503020204020204" pitchFamily="34" charset="-122"/>
                <a:ea typeface="微软雅黑" panose="020B0503020204020204" pitchFamily="34" charset="-122"/>
              </a:rPr>
              <a:t>部署生成的</a:t>
            </a:r>
            <a:r>
              <a:rPr lang="en-US" altLang="zh-CN" dirty="0">
                <a:solidFill>
                  <a:srgbClr val="C00000"/>
                </a:solidFill>
                <a:latin typeface="微软雅黑" panose="020B0503020204020204" pitchFamily="34" charset="-122"/>
                <a:ea typeface="微软雅黑" panose="020B0503020204020204" pitchFamily="34" charset="-122"/>
              </a:rPr>
              <a:t>WSDL</a:t>
            </a:r>
            <a:r>
              <a:rPr lang="zh-CN" altLang="en-US" dirty="0">
                <a:solidFill>
                  <a:srgbClr val="C00000"/>
                </a:solidFill>
                <a:latin typeface="微软雅黑" panose="020B0503020204020204" pitchFamily="34" charset="-122"/>
                <a:ea typeface="微软雅黑" panose="020B0503020204020204" pitchFamily="34" charset="-122"/>
              </a:rPr>
              <a:t>文件的基本结构与之前描述规范中的结构完全相同，包含了消息、操作、端口类型、绑定和服务的定义。</a:t>
            </a:r>
          </a:p>
        </p:txBody>
      </p:sp>
      <p:sp>
        <p:nvSpPr>
          <p:cNvPr id="2" name="灯片编号占位符 1">
            <a:extLst>
              <a:ext uri="{FF2B5EF4-FFF2-40B4-BE49-F238E27FC236}">
                <a16:creationId xmlns:a16="http://schemas.microsoft.com/office/drawing/2014/main" id="{6A06F82F-DA6C-4B65-B595-67B44268FF06}"/>
              </a:ext>
            </a:extLst>
          </p:cNvPr>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4264080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899592" y="4575004"/>
            <a:ext cx="7344816" cy="581057"/>
          </a:xfrm>
          <a:prstGeom prst="rect">
            <a:avLst/>
          </a:prstGeom>
          <a:noFill/>
        </p:spPr>
        <p:txBody>
          <a:bodyPr wrap="square" rtlCol="0">
            <a:spAutoFit/>
          </a:bodyPr>
          <a:lstStyle/>
          <a:p>
            <a:pPr algn="ctr">
              <a:lnSpc>
                <a:spcPct val="150000"/>
              </a:lnSpc>
            </a:pPr>
            <a:r>
              <a:rPr lang="en-US" altLang="zh-CN" sz="2400" dirty="0">
                <a:solidFill>
                  <a:srgbClr val="C00000"/>
                </a:solidFill>
                <a:latin typeface="微软雅黑" panose="020B0503020204020204" pitchFamily="34" charset="-122"/>
                <a:ea typeface="微软雅黑" panose="020B0503020204020204" pitchFamily="34" charset="-122"/>
              </a:rPr>
              <a:t>Java</a:t>
            </a:r>
            <a:r>
              <a:rPr lang="zh-CN" altLang="en-US" sz="2400" dirty="0">
                <a:solidFill>
                  <a:srgbClr val="C00000"/>
                </a:solidFill>
                <a:latin typeface="微软雅黑" panose="020B0503020204020204" pitchFamily="34" charset="-122"/>
                <a:ea typeface="微软雅黑" panose="020B0503020204020204" pitchFamily="34" charset="-122"/>
              </a:rPr>
              <a:t>类与</a:t>
            </a:r>
            <a:r>
              <a:rPr lang="en-US" altLang="zh-CN" sz="2400" dirty="0">
                <a:solidFill>
                  <a:srgbClr val="C00000"/>
                </a:solidFill>
                <a:latin typeface="微软雅黑" panose="020B0503020204020204" pitchFamily="34" charset="-122"/>
                <a:ea typeface="微软雅黑" panose="020B0503020204020204" pitchFamily="34" charset="-122"/>
              </a:rPr>
              <a:t>WSDL</a:t>
            </a:r>
            <a:r>
              <a:rPr lang="zh-CN" altLang="en-US" sz="2400" dirty="0">
                <a:solidFill>
                  <a:srgbClr val="C00000"/>
                </a:solidFill>
                <a:latin typeface="微软雅黑" panose="020B0503020204020204" pitchFamily="34" charset="-122"/>
                <a:ea typeface="微软雅黑" panose="020B0503020204020204" pitchFamily="34" charset="-122"/>
              </a:rPr>
              <a:t>的对应关系图</a:t>
            </a:r>
          </a:p>
        </p:txBody>
      </p:sp>
      <p:sp>
        <p:nvSpPr>
          <p:cNvPr id="6" name="TextBox 5"/>
          <p:cNvSpPr txBox="1"/>
          <p:nvPr/>
        </p:nvSpPr>
        <p:spPr>
          <a:xfrm>
            <a:off x="899592" y="332656"/>
            <a:ext cx="7344816" cy="4154984"/>
          </a:xfrm>
          <a:prstGeom prst="rect">
            <a:avLst/>
          </a:prstGeom>
          <a:solidFill>
            <a:schemeClr val="bg1">
              <a:lumMod val="95000"/>
            </a:schemeClr>
          </a:solidFill>
        </p:spPr>
        <p:txBody>
          <a:bodyPr wrap="square" rtlCol="0">
            <a:spAutoFit/>
          </a:bodyPr>
          <a:lstStyle/>
          <a:p>
            <a:pPr algn="just">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a:t>
            </a:r>
            <a:r>
              <a:rPr lang="en-US" altLang="zh-CN" sz="1600" dirty="0" err="1">
                <a:solidFill>
                  <a:srgbClr val="0000FF"/>
                </a:solidFill>
                <a:latin typeface="Times New Roman" panose="02020603050405020304" pitchFamily="18" charset="0"/>
                <a:cs typeface="Times New Roman" panose="02020603050405020304" pitchFamily="18" charset="0"/>
              </a:rPr>
              <a:t>WareManage</a:t>
            </a:r>
            <a:r>
              <a:rPr lang="en-US" altLang="zh-CN" sz="1600" dirty="0">
                <a:solidFill>
                  <a:srgbClr val="0000FF"/>
                </a:solidFill>
                <a:latin typeface="Times New Roman" panose="02020603050405020304" pitchFamily="18" charset="0"/>
                <a:cs typeface="Times New Roman" panose="02020603050405020304" pitchFamily="18" charset="0"/>
              </a:rPr>
              <a:t>》                     message: </a:t>
            </a:r>
            <a:r>
              <a:rPr lang="en-US" altLang="zh-CN" sz="1600" dirty="0" err="1">
                <a:solidFill>
                  <a:srgbClr val="0000FF"/>
                </a:solidFill>
                <a:latin typeface="Times New Roman" panose="02020603050405020304" pitchFamily="18" charset="0"/>
                <a:cs typeface="Times New Roman" panose="02020603050405020304" pitchFamily="18" charset="0"/>
              </a:rPr>
              <a:t>GetStocksRequest</a:t>
            </a:r>
            <a:endParaRPr lang="en-US" altLang="zh-CN" sz="16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message: </a:t>
            </a:r>
            <a:r>
              <a:rPr lang="en-US" altLang="zh-CN" sz="1600" dirty="0" err="1">
                <a:solidFill>
                  <a:srgbClr val="0000FF"/>
                </a:solidFill>
                <a:latin typeface="Times New Roman" panose="02020603050405020304" pitchFamily="18" charset="0"/>
                <a:cs typeface="Times New Roman" panose="02020603050405020304" pitchFamily="18" charset="0"/>
              </a:rPr>
              <a:t>GetStocksResponse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message: </a:t>
            </a:r>
            <a:r>
              <a:rPr lang="en-US" altLang="zh-CN" sz="1600" dirty="0" err="1">
                <a:solidFill>
                  <a:srgbClr val="0000FF"/>
                </a:solidFill>
                <a:latin typeface="Times New Roman" panose="02020603050405020304" pitchFamily="18" charset="0"/>
                <a:cs typeface="Times New Roman" panose="02020603050405020304" pitchFamily="18" charset="0"/>
              </a:rPr>
              <a:t>changeStocksRequest</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message: </a:t>
            </a:r>
            <a:r>
              <a:rPr lang="en-US" altLang="zh-CN" sz="1600" dirty="0" err="1">
                <a:solidFill>
                  <a:srgbClr val="0000FF"/>
                </a:solidFill>
                <a:latin typeface="Times New Roman" panose="02020603050405020304" pitchFamily="18" charset="0"/>
                <a:cs typeface="Times New Roman" panose="02020603050405020304" pitchFamily="18" charset="0"/>
              </a:rPr>
              <a:t>changeStocksResponse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                                        </a:t>
            </a:r>
            <a:r>
              <a:rPr lang="en-US" altLang="zh-CN" sz="1600" dirty="0" err="1">
                <a:solidFill>
                  <a:srgbClr val="0000FF"/>
                </a:solidFill>
                <a:latin typeface="Times New Roman" panose="02020603050405020304" pitchFamily="18" charset="0"/>
                <a:cs typeface="Times New Roman" panose="02020603050405020304" pitchFamily="18" charset="0"/>
              </a:rPr>
              <a:t>portType:WareManage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err="1">
                <a:solidFill>
                  <a:srgbClr val="0000FF"/>
                </a:solidFill>
                <a:latin typeface="Times New Roman" panose="02020603050405020304" pitchFamily="18" charset="0"/>
                <a:cs typeface="Times New Roman" panose="02020603050405020304" pitchFamily="18" charset="0"/>
              </a:rPr>
              <a:t>int</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getStocks</a:t>
            </a:r>
            <a:r>
              <a:rPr lang="en-US" altLang="zh-CN" sz="1600" dirty="0">
                <a:solidFill>
                  <a:srgbClr val="0000FF"/>
                </a:solidFill>
                <a:latin typeface="Times New Roman" panose="02020603050405020304" pitchFamily="18" charset="0"/>
                <a:cs typeface="Times New Roman" panose="02020603050405020304" pitchFamily="18" charset="0"/>
              </a:rPr>
              <a:t>(String ID)            </a:t>
            </a:r>
            <a:r>
              <a:rPr lang="en-US" altLang="zh-CN" sz="1600" dirty="0" err="1">
                <a:solidFill>
                  <a:srgbClr val="0000FF"/>
                </a:solidFill>
                <a:latin typeface="Times New Roman" panose="02020603050405020304" pitchFamily="18" charset="0"/>
                <a:cs typeface="Times New Roman" panose="02020603050405020304" pitchFamily="18" charset="0"/>
              </a:rPr>
              <a:t>operation:getStocks</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operation:changeStocks</a:t>
            </a:r>
            <a:endParaRPr lang="en-US" altLang="zh-CN" sz="1600" dirty="0">
              <a:solidFill>
                <a:srgbClr val="0000FF"/>
              </a:solidFill>
              <a:latin typeface="Times New Roman" panose="02020603050405020304" pitchFamily="18" charset="0"/>
              <a:cs typeface="Times New Roman" panose="02020603050405020304" pitchFamily="18" charset="0"/>
            </a:endParaRPr>
          </a:p>
          <a:p>
            <a:r>
              <a:rPr lang="en-US" altLang="zh-CN" sz="1600" dirty="0" err="1">
                <a:solidFill>
                  <a:srgbClr val="0000FF"/>
                </a:solidFill>
                <a:latin typeface="Times New Roman" panose="02020603050405020304" pitchFamily="18" charset="0"/>
                <a:cs typeface="Times New Roman" panose="02020603050405020304" pitchFamily="18" charset="0"/>
              </a:rPr>
              <a:t>int</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changeStocks</a:t>
            </a:r>
            <a:r>
              <a:rPr lang="en-US" altLang="zh-CN" sz="1600" dirty="0">
                <a:solidFill>
                  <a:srgbClr val="0000FF"/>
                </a:solidFill>
                <a:latin typeface="Times New Roman" panose="02020603050405020304" pitchFamily="18" charset="0"/>
                <a:cs typeface="Times New Roman" panose="02020603050405020304" pitchFamily="18" charset="0"/>
              </a:rPr>
              <a:t>(String ID</a:t>
            </a:r>
            <a:r>
              <a:rPr lang="zh-CN" altLang="en-US" sz="1600" dirty="0">
                <a:solidFill>
                  <a:srgbClr val="0000FF"/>
                </a:solidFill>
                <a:latin typeface="Times New Roman" panose="02020603050405020304" pitchFamily="18" charset="0"/>
                <a:cs typeface="Times New Roman" panose="02020603050405020304" pitchFamily="18" charset="0"/>
              </a:rPr>
              <a:t>，</a:t>
            </a:r>
            <a:endParaRPr lang="en-US" altLang="zh-CN" sz="1600" dirty="0">
              <a:solidFill>
                <a:srgbClr val="0000FF"/>
              </a:solidFill>
              <a:latin typeface="Times New Roman" panose="02020603050405020304" pitchFamily="18" charset="0"/>
              <a:cs typeface="Times New Roman" panose="02020603050405020304" pitchFamily="18" charset="0"/>
            </a:endParaRPr>
          </a:p>
          <a:p>
            <a:endParaRPr lang="en-US" altLang="zh-CN" sz="1600" dirty="0">
              <a:solidFill>
                <a:srgbClr val="0000FF"/>
              </a:solidFill>
              <a:latin typeface="Times New Roman" panose="02020603050405020304" pitchFamily="18" charset="0"/>
              <a:cs typeface="Times New Roman" panose="02020603050405020304" pitchFamily="18" charset="0"/>
            </a:endParaRPr>
          </a:p>
          <a:p>
            <a:r>
              <a:rPr lang="en-US" altLang="zh-CN" sz="1600" dirty="0" err="1">
                <a:solidFill>
                  <a:srgbClr val="0000FF"/>
                </a:solidFill>
                <a:latin typeface="Times New Roman" panose="02020603050405020304" pitchFamily="18" charset="0"/>
                <a:cs typeface="Times New Roman" panose="02020603050405020304" pitchFamily="18" charset="0"/>
              </a:rPr>
              <a:t>int</a:t>
            </a:r>
            <a:r>
              <a:rPr lang="en-US" altLang="zh-CN" sz="1600" dirty="0">
                <a:solidFill>
                  <a:srgbClr val="0000FF"/>
                </a:solidFill>
                <a:latin typeface="Times New Roman" panose="02020603050405020304" pitchFamily="18" charset="0"/>
                <a:cs typeface="Times New Roman" panose="02020603050405020304" pitchFamily="18" charset="0"/>
              </a:rPr>
              <a:t> amount, </a:t>
            </a:r>
            <a:r>
              <a:rPr lang="en-US" altLang="zh-CN" sz="1600" dirty="0" err="1">
                <a:solidFill>
                  <a:srgbClr val="0000FF"/>
                </a:solidFill>
                <a:latin typeface="Times New Roman" panose="02020603050405020304" pitchFamily="18" charset="0"/>
                <a:cs typeface="Times New Roman" panose="02020603050405020304" pitchFamily="18" charset="0"/>
              </a:rPr>
              <a:t>int</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chgType</a:t>
            </a:r>
            <a:r>
              <a:rPr lang="en-US" altLang="zh-CN" sz="1600" dirty="0">
                <a:solidFill>
                  <a:srgbClr val="0000FF"/>
                </a:solidFill>
                <a:latin typeface="Times New Roman" panose="02020603050405020304" pitchFamily="18" charset="0"/>
                <a:cs typeface="Times New Roman" panose="02020603050405020304" pitchFamily="18" charset="0"/>
              </a:rPr>
              <a:t>)           binding: </a:t>
            </a:r>
            <a:r>
              <a:rPr lang="en-US" altLang="zh-CN" sz="1600" dirty="0" err="1">
                <a:solidFill>
                  <a:srgbClr val="0000FF"/>
                </a:solidFill>
                <a:latin typeface="Times New Roman" panose="02020603050405020304" pitchFamily="18" charset="0"/>
                <a:cs typeface="Times New Roman" panose="02020603050405020304" pitchFamily="18" charset="0"/>
              </a:rPr>
              <a:t>WareManageSoapBinding</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0000FF"/>
                </a:solidFill>
                <a:latin typeface="Times New Roman" panose="02020603050405020304" pitchFamily="18" charset="0"/>
                <a:cs typeface="Times New Roman" panose="02020603050405020304" pitchFamily="18" charset="0"/>
              </a:rPr>
              <a:t>                                                   service: </a:t>
            </a:r>
            <a:r>
              <a:rPr lang="en-US" altLang="zh-CN" sz="1600" dirty="0" err="1">
                <a:solidFill>
                  <a:srgbClr val="0000FF"/>
                </a:solidFill>
                <a:latin typeface="Times New Roman" panose="02020603050405020304" pitchFamily="18" charset="0"/>
                <a:cs typeface="Times New Roman" panose="02020603050405020304" pitchFamily="18" charset="0"/>
              </a:rPr>
              <a:t>WareManageService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endParaRPr lang="en-US" altLang="zh-CN" sz="1600"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592BB15-9452-49E6-AD29-C7A31741F7A9}"/>
              </a:ext>
            </a:extLst>
          </p:cNvPr>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650456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5516" y="624086"/>
            <a:ext cx="8712968" cy="4247317"/>
          </a:xfrm>
          <a:prstGeom prst="rect">
            <a:avLst/>
          </a:prstGeom>
          <a:solidFill>
            <a:schemeClr val="bg1">
              <a:lumMod val="95000"/>
            </a:schemeClr>
          </a:solidFill>
        </p:spPr>
        <p:txBody>
          <a:bodyPr wrap="square" rtlCol="0">
            <a:spAutoFit/>
          </a:bodyPr>
          <a:lstStyle/>
          <a:p>
            <a:r>
              <a:rPr lang="en-US" altLang="zh-CN" dirty="0">
                <a:solidFill>
                  <a:srgbClr val="0000FF"/>
                </a:solidFill>
                <a:latin typeface="Times New Roman" panose="02020603050405020304" pitchFamily="18" charset="0"/>
                <a:cs typeface="Times New Roman" panose="02020603050405020304" pitchFamily="18" charset="0"/>
              </a:rPr>
              <a:t>&lt; ! --</a:t>
            </a:r>
            <a:r>
              <a:rPr lang="zh-CN" altLang="en-US" dirty="0">
                <a:solidFill>
                  <a:srgbClr val="0000FF"/>
                </a:solidFill>
                <a:latin typeface="Times New Roman" panose="02020603050405020304" pitchFamily="18" charset="0"/>
                <a:cs typeface="Times New Roman" panose="02020603050405020304" pitchFamily="18" charset="0"/>
              </a:rPr>
              <a:t>消息定义</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getStocksRequest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name=“ID”  type =“</a:t>
            </a:r>
            <a:r>
              <a:rPr lang="en-US" altLang="zh-CN" dirty="0" err="1">
                <a:solidFill>
                  <a:srgbClr val="0000FF"/>
                </a:solidFill>
                <a:latin typeface="Times New Roman" panose="02020603050405020304" pitchFamily="18" charset="0"/>
                <a:cs typeface="Times New Roman" panose="02020603050405020304" pitchFamily="18" charset="0"/>
              </a:rPr>
              <a:t>soapenc:string</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changeStocksResponse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changeStocksReturn</a:t>
            </a:r>
            <a:r>
              <a:rPr lang="en-US" altLang="zh-CN" dirty="0">
                <a:solidFill>
                  <a:srgbClr val="0000FF"/>
                </a:solidFill>
                <a:latin typeface="Times New Roman" panose="02020603050405020304" pitchFamily="18" charset="0"/>
                <a:cs typeface="Times New Roman" panose="02020603050405020304" pitchFamily="18" charset="0"/>
              </a:rPr>
              <a:t>”  type =“</a:t>
            </a:r>
            <a:r>
              <a:rPr lang="en-US" altLang="zh-CN" dirty="0" err="1">
                <a:solidFill>
                  <a:srgbClr val="0000FF"/>
                </a:solidFill>
                <a:latin typeface="Times New Roman" panose="02020603050405020304" pitchFamily="18" charset="0"/>
                <a:cs typeface="Times New Roman" panose="02020603050405020304" pitchFamily="18" charset="0"/>
              </a:rPr>
              <a:t>xsd:int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changeStocksRequest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name=“ID”  type =“</a:t>
            </a:r>
            <a:r>
              <a:rPr lang="en-US" altLang="zh-CN" dirty="0" err="1">
                <a:solidFill>
                  <a:srgbClr val="0000FF"/>
                </a:solidFill>
                <a:latin typeface="Times New Roman" panose="02020603050405020304" pitchFamily="18" charset="0"/>
                <a:cs typeface="Times New Roman" panose="02020603050405020304" pitchFamily="18" charset="0"/>
              </a:rPr>
              <a:t>soapenc:string</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name=“amount”  type =“</a:t>
            </a:r>
            <a:r>
              <a:rPr lang="en-US" altLang="zh-CN" dirty="0" err="1">
                <a:solidFill>
                  <a:srgbClr val="0000FF"/>
                </a:solidFill>
                <a:latin typeface="Times New Roman" panose="02020603050405020304" pitchFamily="18" charset="0"/>
                <a:cs typeface="Times New Roman" panose="02020603050405020304" pitchFamily="18" charset="0"/>
              </a:rPr>
              <a:t>xsd:int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chgType</a:t>
            </a:r>
            <a:r>
              <a:rPr lang="en-US" altLang="zh-CN" dirty="0">
                <a:solidFill>
                  <a:srgbClr val="0000FF"/>
                </a:solidFill>
                <a:latin typeface="Times New Roman" panose="02020603050405020304" pitchFamily="18" charset="0"/>
                <a:cs typeface="Times New Roman" panose="02020603050405020304" pitchFamily="18" charset="0"/>
              </a:rPr>
              <a:t>”  type =“</a:t>
            </a:r>
            <a:r>
              <a:rPr lang="en-US" altLang="zh-CN" dirty="0" err="1">
                <a:solidFill>
                  <a:srgbClr val="0000FF"/>
                </a:solidFill>
                <a:latin typeface="Times New Roman" panose="02020603050405020304" pitchFamily="18" charset="0"/>
                <a:cs typeface="Times New Roman" panose="02020603050405020304" pitchFamily="18" charset="0"/>
              </a:rPr>
              <a:t>xsd:int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getStocksResponse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wsdl:part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getStocksReturn</a:t>
            </a:r>
            <a:r>
              <a:rPr lang="en-US" altLang="zh-CN" dirty="0">
                <a:solidFill>
                  <a:srgbClr val="0000FF"/>
                </a:solidFill>
                <a:latin typeface="Times New Roman" panose="02020603050405020304" pitchFamily="18" charset="0"/>
                <a:cs typeface="Times New Roman" panose="02020603050405020304" pitchFamily="18" charset="0"/>
              </a:rPr>
              <a:t>”  type =“</a:t>
            </a:r>
            <a:r>
              <a:rPr lang="en-US" altLang="zh-CN" dirty="0" err="1">
                <a:solidFill>
                  <a:srgbClr val="0000FF"/>
                </a:solidFill>
                <a:latin typeface="Times New Roman" panose="02020603050405020304" pitchFamily="18" charset="0"/>
                <a:cs typeface="Times New Roman" panose="02020603050405020304" pitchFamily="18" charset="0"/>
              </a:rPr>
              <a:t>xsd:int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wsdl:message</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179512" y="66399"/>
            <a:ext cx="8712968" cy="499624"/>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5.15  WSDL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定义的四个消息元素</a:t>
            </a:r>
          </a:p>
        </p:txBody>
      </p:sp>
      <p:sp>
        <p:nvSpPr>
          <p:cNvPr id="7" name="TextBox 6"/>
          <p:cNvSpPr txBox="1"/>
          <p:nvPr/>
        </p:nvSpPr>
        <p:spPr>
          <a:xfrm>
            <a:off x="215516" y="4908344"/>
            <a:ext cx="8712968" cy="1754326"/>
          </a:xfrm>
          <a:prstGeom prst="rect">
            <a:avLst/>
          </a:prstGeom>
          <a:noFill/>
        </p:spPr>
        <p:txBody>
          <a:bodyPr wrap="square" rtlCol="0">
            <a:spAutoFit/>
          </a:bodyPr>
          <a:lstStyle/>
          <a:p>
            <a:pPr marL="177800" indent="-1778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四个消息元素：</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GetStocksRequest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GetStocksResponse</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changeStocksRequest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changeStocksResponse</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分别对应两个方法</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getStocks</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changeStocks</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的输入和输出。如，</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changeStocksRequest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消息对应方法</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的输入，该消息由</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amount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chgType</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三个消息片段构成，分别对应</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的三个输入参数。消息</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getStocksResponse</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对应方法</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getStocks</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的返回值，该消息 包含一个</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xsd:int</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类型的</a:t>
            </a:r>
            <a:r>
              <a:rPr lang="en-US" altLang="zh-CN"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changeStocksReturn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部分。</a:t>
            </a:r>
          </a:p>
        </p:txBody>
      </p:sp>
      <p:sp>
        <p:nvSpPr>
          <p:cNvPr id="2" name="灯片编号占位符 1">
            <a:extLst>
              <a:ext uri="{FF2B5EF4-FFF2-40B4-BE49-F238E27FC236}">
                <a16:creationId xmlns:a16="http://schemas.microsoft.com/office/drawing/2014/main" id="{BB3F7A09-F861-4D10-8D7B-9EC920475223}"/>
              </a:ext>
            </a:extLst>
          </p:cNvPr>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3853950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5516" y="624086"/>
            <a:ext cx="8712968" cy="4247317"/>
          </a:xfrm>
          <a:prstGeom prst="rect">
            <a:avLst/>
          </a:prstGeom>
          <a:solidFill>
            <a:schemeClr val="bg1">
              <a:lumMod val="95000"/>
            </a:schemeClr>
          </a:solidFill>
        </p:spPr>
        <p:txBody>
          <a:bodyPr wrap="square" rtlCol="0">
            <a:spAutoFit/>
          </a:bodyPr>
          <a:lstStyle/>
          <a:p>
            <a:r>
              <a:rPr lang="en-US" altLang="zh-CN" dirty="0">
                <a:solidFill>
                  <a:srgbClr val="0000FF"/>
                </a:solidFill>
                <a:latin typeface="Times New Roman" panose="02020603050405020304" pitchFamily="18" charset="0"/>
                <a:cs typeface="Times New Roman" panose="02020603050405020304" pitchFamily="18" charset="0"/>
              </a:rPr>
              <a:t>&lt; ! --</a:t>
            </a:r>
            <a:r>
              <a:rPr lang="zh-CN" altLang="en-US" dirty="0">
                <a:solidFill>
                  <a:srgbClr val="0000FF"/>
                </a:solidFill>
                <a:latin typeface="Times New Roman" panose="02020603050405020304" pitchFamily="18" charset="0"/>
                <a:cs typeface="Times New Roman" panose="02020603050405020304" pitchFamily="18" charset="0"/>
              </a:rPr>
              <a:t>端口类型</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wsdl:portType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parameterOrder</a:t>
            </a:r>
            <a:r>
              <a:rPr lang="en-US" altLang="zh-CN" dirty="0">
                <a:solidFill>
                  <a:srgbClr val="0000FF"/>
                </a:solidFill>
                <a:latin typeface="Times New Roman" panose="02020603050405020304" pitchFamily="18" charset="0"/>
                <a:cs typeface="Times New Roman" panose="02020603050405020304" pitchFamily="18" charset="0"/>
              </a:rPr>
              <a:t> =“ID”&gt;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getStocksRequest</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message=“</a:t>
            </a:r>
            <a:r>
              <a:rPr lang="en-US" altLang="zh-CN" dirty="0" err="1">
                <a:solidFill>
                  <a:srgbClr val="0000FF"/>
                </a:solidFill>
                <a:latin typeface="Times New Roman" panose="02020603050405020304" pitchFamily="18" charset="0"/>
                <a:cs typeface="Times New Roman" panose="02020603050405020304" pitchFamily="18" charset="0"/>
              </a:rPr>
              <a:t>impl:getStocksRequest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getStocksResponse</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message=“</a:t>
            </a:r>
            <a:r>
              <a:rPr lang="en-US" altLang="zh-CN" dirty="0" err="1">
                <a:solidFill>
                  <a:srgbClr val="0000FF"/>
                </a:solidFill>
                <a:latin typeface="Times New Roman" panose="02020603050405020304" pitchFamily="18" charset="0"/>
                <a:cs typeface="Times New Roman" panose="02020603050405020304" pitchFamily="18" charset="0"/>
              </a:rPr>
              <a:t>impl:getStocksResponse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&lt;/operation&gt;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parameterOrder</a:t>
            </a:r>
            <a:r>
              <a:rPr lang="en-US" altLang="zh-CN" dirty="0">
                <a:solidFill>
                  <a:srgbClr val="0000FF"/>
                </a:solidFill>
                <a:latin typeface="Times New Roman" panose="02020603050405020304" pitchFamily="18" charset="0"/>
                <a:cs typeface="Times New Roman" panose="02020603050405020304" pitchFamily="18" charset="0"/>
              </a:rPr>
              <a:t> =“ID amount </a:t>
            </a:r>
            <a:r>
              <a:rPr lang="en-US" altLang="zh-CN" dirty="0" err="1">
                <a:solidFill>
                  <a:srgbClr val="0000FF"/>
                </a:solidFill>
                <a:latin typeface="Times New Roman" panose="02020603050405020304" pitchFamily="18" charset="0"/>
                <a:cs typeface="Times New Roman" panose="02020603050405020304" pitchFamily="18" charset="0"/>
              </a:rPr>
              <a:t>chgType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changeStocksRequest</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message=“</a:t>
            </a:r>
            <a:r>
              <a:rPr lang="en-US" altLang="zh-CN" dirty="0" err="1">
                <a:solidFill>
                  <a:srgbClr val="0000FF"/>
                </a:solidFill>
                <a:latin typeface="Times New Roman" panose="02020603050405020304" pitchFamily="18" charset="0"/>
                <a:cs typeface="Times New Roman" panose="02020603050405020304" pitchFamily="18" charset="0"/>
              </a:rPr>
              <a:t>impl:changeStocksRequest</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changeStocksResponse</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                message=“</a:t>
            </a:r>
            <a:r>
              <a:rPr lang="en-US" altLang="zh-CN" dirty="0" err="1">
                <a:solidFill>
                  <a:srgbClr val="0000FF"/>
                </a:solidFill>
                <a:latin typeface="Times New Roman" panose="02020603050405020304" pitchFamily="18" charset="0"/>
                <a:cs typeface="Times New Roman" panose="02020603050405020304" pitchFamily="18" charset="0"/>
              </a:rPr>
              <a:t>impl:changeStocksResponse</a:t>
            </a:r>
            <a:r>
              <a:rPr lang="en-US" altLang="zh-CN" dirty="0">
                <a:solidFill>
                  <a:srgbClr val="0000FF"/>
                </a:solidFill>
                <a:latin typeface="Times New Roman" panose="02020603050405020304" pitchFamily="18" charset="0"/>
                <a:cs typeface="Times New Roman" panose="02020603050405020304" pitchFamily="18" charset="0"/>
              </a:rPr>
              <a:t>”/&gt;</a:t>
            </a:r>
          </a:p>
          <a:p>
            <a:r>
              <a:rPr lang="en-US" altLang="zh-CN" dirty="0">
                <a:solidFill>
                  <a:srgbClr val="0000FF"/>
                </a:solidFill>
                <a:latin typeface="Times New Roman" panose="02020603050405020304" pitchFamily="18" charset="0"/>
                <a:cs typeface="Times New Roman" panose="02020603050405020304" pitchFamily="18" charset="0"/>
              </a:rPr>
              <a:t>      &lt;/operation&gt;</a:t>
            </a:r>
          </a:p>
          <a:p>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wsdl:portType</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179512" y="66399"/>
            <a:ext cx="8712968" cy="499624"/>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5.16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转换得到的</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文件的端口类型定义部分</a:t>
            </a:r>
          </a:p>
        </p:txBody>
      </p:sp>
      <p:sp>
        <p:nvSpPr>
          <p:cNvPr id="7" name="TextBox 6"/>
          <p:cNvSpPr txBox="1"/>
          <p:nvPr/>
        </p:nvSpPr>
        <p:spPr>
          <a:xfrm>
            <a:off x="215516" y="4908344"/>
            <a:ext cx="8712968" cy="1754326"/>
          </a:xfrm>
          <a:prstGeom prst="rect">
            <a:avLst/>
          </a:prstGeom>
          <a:noFill/>
        </p:spPr>
        <p:txBody>
          <a:bodyPr wrap="square" rtlCol="0">
            <a:spAutoFit/>
          </a:bodyPr>
          <a:lstStyle/>
          <a:p>
            <a:pPr marL="177800" indent="-1778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定义了一个端口类型</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，实际上是一个接口，因此与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类</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本身对应。</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端口类型</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包括两个操作：</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getStocks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changeStocks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，分别对应于类</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所提供的两个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public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类型的方法：</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getStocks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changeStocks</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同时，这两个消息均包含输入和输出消息，它们又恰好对应于方法的输入和输出参数。</a:t>
            </a:r>
          </a:p>
        </p:txBody>
      </p:sp>
      <p:sp>
        <p:nvSpPr>
          <p:cNvPr id="2" name="灯片编号占位符 1">
            <a:extLst>
              <a:ext uri="{FF2B5EF4-FFF2-40B4-BE49-F238E27FC236}">
                <a16:creationId xmlns:a16="http://schemas.microsoft.com/office/drawing/2014/main" id="{266CB417-88C3-4AFA-AB69-C381898D6A12}"/>
              </a:ext>
            </a:extLst>
          </p:cNvPr>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3299458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5516" y="624086"/>
            <a:ext cx="8712968" cy="5818003"/>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 ! --</a:t>
            </a:r>
            <a:r>
              <a:rPr lang="zh-CN" altLang="en-US" dirty="0">
                <a:solidFill>
                  <a:srgbClr val="0000FF"/>
                </a:solidFill>
                <a:latin typeface="Times New Roman" panose="02020603050405020304" pitchFamily="18" charset="0"/>
                <a:cs typeface="Times New Roman" panose="02020603050405020304" pitchFamily="18" charset="0"/>
              </a:rPr>
              <a:t>绑定定义</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wsdl:binding</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WareManageSoapBinding</a:t>
            </a:r>
            <a:r>
              <a:rPr lang="en-US" altLang="zh-CN" dirty="0">
                <a:solidFill>
                  <a:srgbClr val="0000FF"/>
                </a:solidFill>
                <a:latin typeface="Times New Roman" panose="02020603050405020304" pitchFamily="18" charset="0"/>
                <a:cs typeface="Times New Roman" panose="02020603050405020304" pitchFamily="18" charset="0"/>
              </a:rPr>
              <a:t>” type=“</a:t>
            </a:r>
            <a:r>
              <a:rPr lang="en-US" altLang="zh-CN" dirty="0" err="1">
                <a:solidFill>
                  <a:srgbClr val="0000FF"/>
                </a:solidFill>
                <a:latin typeface="Times New Roman" panose="02020603050405020304" pitchFamily="18" charset="0"/>
                <a:cs typeface="Times New Roman" panose="02020603050405020304" pitchFamily="18" charset="0"/>
              </a:rPr>
              <a:t>impl:WareManage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wsdlsoap:binding</a:t>
            </a:r>
            <a:r>
              <a:rPr lang="en-US" altLang="zh-CN" dirty="0">
                <a:solidFill>
                  <a:srgbClr val="0000FF"/>
                </a:solidFill>
                <a:latin typeface="Times New Roman" panose="02020603050405020304" pitchFamily="18" charset="0"/>
                <a:cs typeface="Times New Roman" panose="02020603050405020304" pitchFamily="18" charset="0"/>
              </a:rPr>
              <a:t> style=“</a:t>
            </a:r>
            <a:r>
              <a:rPr lang="en-US" altLang="zh-CN" dirty="0" err="1">
                <a:solidFill>
                  <a:srgbClr val="0000FF"/>
                </a:solidFill>
                <a:latin typeface="Times New Roman" panose="02020603050405020304" pitchFamily="18" charset="0"/>
                <a:cs typeface="Times New Roman" panose="02020603050405020304" pitchFamily="18" charset="0"/>
              </a:rPr>
              <a:t>rpc</a:t>
            </a:r>
            <a:r>
              <a:rPr lang="en-US" altLang="zh-CN" dirty="0">
                <a:solidFill>
                  <a:srgbClr val="0000FF"/>
                </a:solidFill>
                <a:latin typeface="Times New Roman" panose="02020603050405020304" pitchFamily="18" charset="0"/>
                <a:cs typeface="Times New Roman" panose="02020603050405020304" pitchFamily="18" charset="0"/>
              </a:rPr>
              <a:t>”  transport=“http://schemas.xmlsoap.org/soap/http”/&gt;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wsdlsoap:operation</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soapAction</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getStocksRequest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wsdlsoap:body</a:t>
            </a:r>
            <a:r>
              <a:rPr lang="en-US" altLang="zh-CN" dirty="0">
                <a:solidFill>
                  <a:srgbClr val="0000FF"/>
                </a:solidFill>
                <a:latin typeface="Times New Roman" panose="02020603050405020304" pitchFamily="18" charset="0"/>
                <a:cs typeface="Times New Roman" panose="02020603050405020304" pitchFamily="18" charset="0"/>
              </a:rPr>
              <a:t> use=“encoded”</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encodingStyle</a:t>
            </a:r>
            <a:r>
              <a:rPr lang="en-US" altLang="zh-CN" dirty="0">
                <a:solidFill>
                  <a:srgbClr val="0000FF"/>
                </a:solidFill>
                <a:latin typeface="Times New Roman" panose="02020603050405020304" pitchFamily="18" charset="0"/>
                <a:cs typeface="Times New Roman" panose="02020603050405020304" pitchFamily="18" charset="0"/>
              </a:rPr>
              <a:t> = “http://schemas.xmlsoap.org/soap/encoding/”</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namespace =“http://testservice”/&gt;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getStocksResponse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wsdlsoap:body</a:t>
            </a:r>
            <a:r>
              <a:rPr lang="en-US" altLang="zh-CN" dirty="0">
                <a:solidFill>
                  <a:srgbClr val="0000FF"/>
                </a:solidFill>
                <a:latin typeface="Times New Roman" panose="02020603050405020304" pitchFamily="18" charset="0"/>
                <a:cs typeface="Times New Roman" panose="02020603050405020304" pitchFamily="18" charset="0"/>
              </a:rPr>
              <a:t> use=“encoded”</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encodingStyle</a:t>
            </a:r>
            <a:r>
              <a:rPr lang="en-US" altLang="zh-CN" dirty="0">
                <a:solidFill>
                  <a:srgbClr val="0000FF"/>
                </a:solidFill>
                <a:latin typeface="Times New Roman" panose="02020603050405020304" pitchFamily="18" charset="0"/>
                <a:cs typeface="Times New Roman" panose="02020603050405020304" pitchFamily="18" charset="0"/>
              </a:rPr>
              <a:t> = “http://schemas.xmlsoap.org/soap/encoding/”</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namespace =“http://localhost:8080/axis/services/</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179512" y="66399"/>
            <a:ext cx="8712968" cy="495585"/>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5.17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转换得到的</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文件的绑定定义的内容</a:t>
            </a:r>
          </a:p>
        </p:txBody>
      </p:sp>
      <p:sp>
        <p:nvSpPr>
          <p:cNvPr id="2" name="灯片编号占位符 1">
            <a:extLst>
              <a:ext uri="{FF2B5EF4-FFF2-40B4-BE49-F238E27FC236}">
                <a16:creationId xmlns:a16="http://schemas.microsoft.com/office/drawing/2014/main" id="{48EC1230-9836-407B-8B6D-74113A76CAA3}"/>
              </a:ext>
            </a:extLst>
          </p:cNvPr>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124876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363272" cy="6120680"/>
          </a:xfrm>
        </p:spPr>
        <p:txBody>
          <a:bodyPr>
            <a:normAutofit lnSpcReduction="10000"/>
          </a:bodyPr>
          <a:lstStyle/>
          <a:p>
            <a:r>
              <a:rPr lang="zh-CN" altLang="en-US" dirty="0"/>
              <a:t>对服务的描述是多方面的，每一方面的描述都反映了服务的某种特征。</a:t>
            </a:r>
            <a:endParaRPr lang="en-US" altLang="zh-CN" dirty="0"/>
          </a:p>
          <a:p>
            <a:pPr lvl="1"/>
            <a:r>
              <a:rPr lang="en-US" altLang="zh-CN" sz="2000" dirty="0">
                <a:solidFill>
                  <a:srgbClr val="0000FF"/>
                </a:solidFill>
              </a:rPr>
              <a:t>WSDL</a:t>
            </a:r>
            <a:r>
              <a:rPr lang="zh-CN" altLang="en-US" sz="2000" dirty="0">
                <a:solidFill>
                  <a:srgbClr val="0000FF"/>
                </a:solidFill>
              </a:rPr>
              <a:t>：</a:t>
            </a:r>
            <a:r>
              <a:rPr lang="zh-CN" altLang="en-US" sz="2000" dirty="0"/>
              <a:t>描述</a:t>
            </a:r>
            <a:r>
              <a:rPr lang="en-US" altLang="zh-CN" sz="2000" dirty="0"/>
              <a:t>Web</a:t>
            </a:r>
            <a:r>
              <a:rPr lang="zh-CN" altLang="en-US" sz="2000" dirty="0"/>
              <a:t>服务的接口、访问消息格式和访问地址；</a:t>
            </a:r>
            <a:endParaRPr lang="en-US" altLang="zh-CN" sz="2000" dirty="0"/>
          </a:p>
          <a:p>
            <a:pPr lvl="1"/>
            <a:r>
              <a:rPr lang="en-US" altLang="zh-CN" sz="2000" dirty="0">
                <a:solidFill>
                  <a:srgbClr val="0000FF"/>
                </a:solidFill>
              </a:rPr>
              <a:t>BPEL4WS</a:t>
            </a:r>
            <a:r>
              <a:rPr lang="zh-CN" altLang="en-US" sz="2000" dirty="0">
                <a:solidFill>
                  <a:srgbClr val="0000FF"/>
                </a:solidFill>
              </a:rPr>
              <a:t>：</a:t>
            </a:r>
            <a:r>
              <a:rPr lang="zh-CN" altLang="en-US" sz="2000" dirty="0"/>
              <a:t>以过程的方式描述一个组合</a:t>
            </a:r>
            <a:r>
              <a:rPr lang="en-US" altLang="zh-CN" sz="2000" dirty="0"/>
              <a:t>Web</a:t>
            </a:r>
            <a:r>
              <a:rPr lang="zh-CN" altLang="en-US" sz="2000" dirty="0"/>
              <a:t>服务的内部结构；</a:t>
            </a:r>
            <a:endParaRPr lang="en-US" altLang="zh-CN" sz="2000" dirty="0"/>
          </a:p>
          <a:p>
            <a:pPr lvl="1"/>
            <a:r>
              <a:rPr lang="en-US" altLang="zh-CN" sz="2000" dirty="0">
                <a:solidFill>
                  <a:srgbClr val="0000FF"/>
                </a:solidFill>
              </a:rPr>
              <a:t>WS-CDL</a:t>
            </a:r>
            <a:r>
              <a:rPr lang="zh-CN" altLang="en-US" sz="2000" dirty="0">
                <a:solidFill>
                  <a:srgbClr val="0000FF"/>
                </a:solidFill>
              </a:rPr>
              <a:t>：</a:t>
            </a:r>
            <a:r>
              <a:rPr lang="zh-CN" altLang="en-US" sz="2000" dirty="0"/>
              <a:t>描述</a:t>
            </a:r>
            <a:r>
              <a:rPr lang="en-US" altLang="zh-CN" sz="2000" dirty="0"/>
              <a:t>Web</a:t>
            </a:r>
            <a:r>
              <a:rPr lang="zh-CN" altLang="en-US" sz="2000" dirty="0"/>
              <a:t>服务之间的通信约定；</a:t>
            </a:r>
            <a:endParaRPr lang="en-US" altLang="zh-CN" sz="2000" dirty="0"/>
          </a:p>
          <a:p>
            <a:pPr lvl="1"/>
            <a:r>
              <a:rPr lang="en-US" altLang="zh-CN" sz="2000" dirty="0">
                <a:solidFill>
                  <a:srgbClr val="0000FF"/>
                </a:solidFill>
              </a:rPr>
              <a:t>WS-Policy</a:t>
            </a:r>
            <a:r>
              <a:rPr lang="zh-CN" altLang="en-US" sz="2000" dirty="0">
                <a:solidFill>
                  <a:srgbClr val="0000FF"/>
                </a:solidFill>
              </a:rPr>
              <a:t>：</a:t>
            </a:r>
            <a:r>
              <a:rPr lang="zh-CN" altLang="en-US" sz="2000" dirty="0"/>
              <a:t>描述</a:t>
            </a:r>
            <a:r>
              <a:rPr lang="en-US" altLang="zh-CN" sz="2000" dirty="0"/>
              <a:t>Web</a:t>
            </a:r>
            <a:r>
              <a:rPr lang="zh-CN" altLang="en-US" sz="2000" dirty="0"/>
              <a:t>服务对调用的要求、服务的能力以及偏好选择；</a:t>
            </a:r>
            <a:endParaRPr lang="en-US" altLang="zh-CN" sz="2000" dirty="0"/>
          </a:p>
          <a:p>
            <a:pPr lvl="1"/>
            <a:r>
              <a:rPr lang="en-US" altLang="zh-CN" sz="2000" dirty="0">
                <a:solidFill>
                  <a:srgbClr val="0000FF"/>
                </a:solidFill>
              </a:rPr>
              <a:t>WS-Security</a:t>
            </a:r>
            <a:r>
              <a:rPr lang="zh-CN" altLang="en-US" sz="2000" dirty="0"/>
              <a:t>：描述</a:t>
            </a:r>
            <a:r>
              <a:rPr lang="en-US" altLang="zh-CN" sz="2000" dirty="0"/>
              <a:t>Web</a:t>
            </a:r>
            <a:r>
              <a:rPr lang="zh-CN" altLang="en-US" sz="2000" dirty="0"/>
              <a:t>服务的安全特征；</a:t>
            </a:r>
            <a:endParaRPr lang="en-US" altLang="zh-CN" sz="2000" dirty="0"/>
          </a:p>
          <a:p>
            <a:pPr lvl="1"/>
            <a:r>
              <a:rPr lang="en-US" altLang="zh-CN" sz="2000" dirty="0">
                <a:solidFill>
                  <a:srgbClr val="0000FF"/>
                </a:solidFill>
              </a:rPr>
              <a:t>WS-Transaction</a:t>
            </a:r>
            <a:r>
              <a:rPr lang="zh-CN" altLang="en-US" sz="2000" dirty="0">
                <a:solidFill>
                  <a:srgbClr val="0000FF"/>
                </a:solidFill>
              </a:rPr>
              <a:t>：</a:t>
            </a:r>
            <a:r>
              <a:rPr lang="zh-CN" altLang="en-US" sz="2000" dirty="0"/>
              <a:t>描述</a:t>
            </a:r>
            <a:r>
              <a:rPr lang="en-US" altLang="zh-CN" sz="2000" dirty="0"/>
              <a:t>Web</a:t>
            </a:r>
            <a:r>
              <a:rPr lang="zh-CN" altLang="en-US" sz="2000" dirty="0"/>
              <a:t>服务的事务特征。</a:t>
            </a:r>
            <a:endParaRPr lang="en-US" altLang="zh-CN" sz="2000" dirty="0"/>
          </a:p>
          <a:p>
            <a:r>
              <a:rPr lang="zh-CN" altLang="en-US" dirty="0"/>
              <a:t>服务调用者通过</a:t>
            </a:r>
            <a:r>
              <a:rPr lang="en-US" altLang="zh-CN" dirty="0"/>
              <a:t>Web</a:t>
            </a:r>
            <a:r>
              <a:rPr lang="zh-CN" altLang="en-US" dirty="0"/>
              <a:t>服务的</a:t>
            </a:r>
            <a:r>
              <a:rPr lang="en-US" altLang="zh-CN" dirty="0"/>
              <a:t>WSDL</a:t>
            </a:r>
            <a:r>
              <a:rPr lang="zh-CN" altLang="en-US" dirty="0"/>
              <a:t>描述来访问</a:t>
            </a:r>
            <a:r>
              <a:rPr lang="en-US" altLang="zh-CN" dirty="0"/>
              <a:t>Web</a:t>
            </a:r>
            <a:r>
              <a:rPr lang="zh-CN" altLang="en-US" dirty="0"/>
              <a:t>服务，因此，</a:t>
            </a:r>
            <a:r>
              <a:rPr lang="en-US" altLang="zh-CN" dirty="0"/>
              <a:t>WSDL</a:t>
            </a:r>
            <a:r>
              <a:rPr lang="zh-CN" altLang="en-US" dirty="0"/>
              <a:t>对理解</a:t>
            </a:r>
            <a:r>
              <a:rPr lang="en-US" altLang="zh-CN" dirty="0"/>
              <a:t>Web</a:t>
            </a:r>
            <a:r>
              <a:rPr lang="zh-CN" altLang="en-US" dirty="0"/>
              <a:t>服务尤其重要。</a:t>
            </a:r>
            <a:endParaRPr lang="en-US" altLang="zh-CN" dirty="0"/>
          </a:p>
          <a:p>
            <a:r>
              <a:rPr lang="en-US" altLang="zh-CN" dirty="0"/>
              <a:t>WSDL</a:t>
            </a:r>
            <a:r>
              <a:rPr lang="zh-CN" altLang="en-US" dirty="0"/>
              <a:t>的结构模型正是</a:t>
            </a:r>
            <a:r>
              <a:rPr lang="en-US" altLang="zh-CN" dirty="0"/>
              <a:t>Web</a:t>
            </a:r>
            <a:r>
              <a:rPr lang="zh-CN" altLang="en-US" dirty="0"/>
              <a:t>服务的元结构模型。</a:t>
            </a:r>
          </a:p>
        </p:txBody>
      </p:sp>
      <p:sp>
        <p:nvSpPr>
          <p:cNvPr id="2" name="灯片编号占位符 1">
            <a:extLst>
              <a:ext uri="{FF2B5EF4-FFF2-40B4-BE49-F238E27FC236}">
                <a16:creationId xmlns:a16="http://schemas.microsoft.com/office/drawing/2014/main" id="{539FE45F-093D-4740-B217-5869ED94EDF1}"/>
              </a:ext>
            </a:extLst>
          </p:cNvPr>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2329721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15516" y="116632"/>
            <a:ext cx="8712968" cy="5133713"/>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wsdlsoap:operation</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soapAction</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changeStocksRequest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wsdlsoap:body</a:t>
            </a:r>
            <a:r>
              <a:rPr lang="en-US" altLang="zh-CN" dirty="0">
                <a:solidFill>
                  <a:srgbClr val="0000FF"/>
                </a:solidFill>
                <a:latin typeface="Times New Roman" panose="02020603050405020304" pitchFamily="18" charset="0"/>
                <a:cs typeface="Times New Roman" panose="02020603050405020304" pitchFamily="18" charset="0"/>
              </a:rPr>
              <a:t> use=“encoded”</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encodingStyle</a:t>
            </a:r>
            <a:r>
              <a:rPr lang="en-US" altLang="zh-CN" dirty="0">
                <a:solidFill>
                  <a:srgbClr val="0000FF"/>
                </a:solidFill>
                <a:latin typeface="Times New Roman" panose="02020603050405020304" pitchFamily="18" charset="0"/>
                <a:cs typeface="Times New Roman" panose="02020603050405020304" pitchFamily="18" charset="0"/>
              </a:rPr>
              <a:t> = “http://schemas.xmlsoap.org/soap/encoding/”</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namespace =“http://testservice”/&gt;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wsdl:input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 name=“</a:t>
            </a:r>
            <a:r>
              <a:rPr lang="en-US" altLang="zh-CN" dirty="0" err="1">
                <a:solidFill>
                  <a:srgbClr val="0000FF"/>
                </a:solidFill>
                <a:latin typeface="Times New Roman" panose="02020603050405020304" pitchFamily="18" charset="0"/>
                <a:cs typeface="Times New Roman" panose="02020603050405020304" pitchFamily="18" charset="0"/>
              </a:rPr>
              <a:t>changeStocksResponse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wsdlsoap:body</a:t>
            </a:r>
            <a:r>
              <a:rPr lang="en-US" altLang="zh-CN" dirty="0">
                <a:solidFill>
                  <a:srgbClr val="0000FF"/>
                </a:solidFill>
                <a:latin typeface="Times New Roman" panose="02020603050405020304" pitchFamily="18" charset="0"/>
                <a:cs typeface="Times New Roman" panose="02020603050405020304" pitchFamily="18" charset="0"/>
              </a:rPr>
              <a:t> use=“encoded”</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encodingStyle</a:t>
            </a:r>
            <a:r>
              <a:rPr lang="en-US" altLang="zh-CN" dirty="0">
                <a:solidFill>
                  <a:srgbClr val="0000FF"/>
                </a:solidFill>
                <a:latin typeface="Times New Roman" panose="02020603050405020304" pitchFamily="18" charset="0"/>
                <a:cs typeface="Times New Roman" panose="02020603050405020304" pitchFamily="18" charset="0"/>
              </a:rPr>
              <a:t> = “http://schemas.xmlsoap.org/soap/encoding/”</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namespace =“http://localhost:8080/axis/services/</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wsdl:output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wsdl:operation</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wsdl:binding</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8" name="TextBox 7"/>
          <p:cNvSpPr txBox="1"/>
          <p:nvPr/>
        </p:nvSpPr>
        <p:spPr>
          <a:xfrm>
            <a:off x="210193" y="5373216"/>
            <a:ext cx="8712968" cy="1077218"/>
          </a:xfrm>
          <a:prstGeom prst="rect">
            <a:avLst/>
          </a:prstGeom>
          <a:noFill/>
        </p:spPr>
        <p:txBody>
          <a:bodyPr wrap="square" rtlCol="0">
            <a:spAutoFit/>
          </a:bodyPr>
          <a:lstStyle/>
          <a:p>
            <a:pPr marL="177800" indent="-177800">
              <a:buFont typeface="Arial" panose="020B0604020202020204" pitchFamily="34" charset="0"/>
              <a:buChar char="•"/>
            </a:pP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绑定名称</a:t>
            </a:r>
            <a:r>
              <a:rPr lang="en-US" altLang="zh-CN" sz="16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WareManageSoapBinding</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指定了端口类型</a:t>
            </a:r>
            <a:r>
              <a:rPr lang="en-US" altLang="zh-CN" sz="16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与具体的消息传输协议和网络传输协议</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SOAP/HTTP</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绑定。</a:t>
            </a:r>
            <a:r>
              <a:rPr lang="en-US" altLang="zh-CN" sz="16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Soap:body</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定义了消息内容在</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消息体中的表现形式，即进行</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编码（</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encoded</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），其中规定了在具体</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调用时，请求</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响应消息的编码风格都应当采用</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SOAP</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规范默认定义的编码风格“</a:t>
            </a:r>
            <a:r>
              <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http://schemas.xmlsoap.org/soap/encoding/</a:t>
            </a:r>
            <a:r>
              <a:rPr lang="zh-CN" altLang="en-US"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9088BFB7-D572-4D31-A720-BB579C8422B9}"/>
              </a:ext>
            </a:extLst>
          </p:cNvPr>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2557722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5516" y="624086"/>
            <a:ext cx="8820980" cy="2535566"/>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 ! --</a:t>
            </a:r>
            <a:r>
              <a:rPr lang="zh-CN" altLang="en-US" dirty="0">
                <a:solidFill>
                  <a:srgbClr val="0000FF"/>
                </a:solidFill>
                <a:latin typeface="Times New Roman" panose="02020603050405020304" pitchFamily="18" charset="0"/>
                <a:cs typeface="Times New Roman" panose="02020603050405020304" pitchFamily="18" charset="0"/>
              </a:rPr>
              <a:t>服务定义</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wsdl:service</a:t>
            </a:r>
            <a:r>
              <a:rPr lang="en-US" altLang="zh-CN" dirty="0">
                <a:solidFill>
                  <a:srgbClr val="0000FF"/>
                </a:solidFill>
                <a:latin typeface="Times New Roman" panose="02020603050405020304" pitchFamily="18" charset="0"/>
                <a:cs typeface="Times New Roman" panose="02020603050405020304" pitchFamily="18" charset="0"/>
              </a:rPr>
              <a:t> name =“</a:t>
            </a:r>
            <a:r>
              <a:rPr lang="en-US" altLang="zh-CN" dirty="0" err="1">
                <a:solidFill>
                  <a:srgbClr val="0000FF"/>
                </a:solidFill>
                <a:latin typeface="Times New Roman" panose="02020603050405020304" pitchFamily="18" charset="0"/>
                <a:cs typeface="Times New Roman" panose="02020603050405020304" pitchFamily="18" charset="0"/>
              </a:rPr>
              <a:t>WareManageService</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wsdl:port</a:t>
            </a:r>
            <a:r>
              <a:rPr lang="en-US" altLang="zh-CN" dirty="0">
                <a:solidFill>
                  <a:srgbClr val="0000FF"/>
                </a:solidFill>
                <a:latin typeface="Times New Roman" panose="02020603050405020304" pitchFamily="18" charset="0"/>
                <a:cs typeface="Times New Roman" panose="02020603050405020304" pitchFamily="18" charset="0"/>
              </a:rPr>
              <a:t> name = “</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  binding=“</a:t>
            </a:r>
            <a:r>
              <a:rPr lang="en-US" altLang="zh-CN" dirty="0" err="1">
                <a:solidFill>
                  <a:srgbClr val="0000FF"/>
                </a:solidFill>
                <a:latin typeface="Times New Roman" panose="02020603050405020304" pitchFamily="18" charset="0"/>
                <a:cs typeface="Times New Roman" panose="02020603050405020304" pitchFamily="18" charset="0"/>
              </a:rPr>
              <a:t>impl:WareManageSoapBinding</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wsdlsoap:address</a:t>
            </a:r>
            <a:r>
              <a:rPr lang="en-US" altLang="zh-CN" dirty="0">
                <a:solidFill>
                  <a:srgbClr val="0000FF"/>
                </a:solidFill>
                <a:latin typeface="Times New Roman" panose="02020603050405020304" pitchFamily="18" charset="0"/>
                <a:cs typeface="Times New Roman" panose="02020603050405020304" pitchFamily="18" charset="0"/>
              </a:rPr>
              <a:t> location=“http://vinca:8080/axis /services/</a:t>
            </a:r>
            <a:r>
              <a:rPr lang="en-US" altLang="zh-CN" dirty="0" err="1">
                <a:solidFill>
                  <a:srgbClr val="0000FF"/>
                </a:solidFill>
                <a:latin typeface="Times New Roman" panose="02020603050405020304" pitchFamily="18" charset="0"/>
                <a:cs typeface="Times New Roman" panose="02020603050405020304" pitchFamily="18" charset="0"/>
              </a:rPr>
              <a:t>testservice.WareManage</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a:t>
            </a:r>
            <a:r>
              <a:rPr lang="en-US" altLang="zh-CN" dirty="0" err="1">
                <a:solidFill>
                  <a:srgbClr val="0000FF"/>
                </a:solidFill>
                <a:latin typeface="Times New Roman" panose="02020603050405020304" pitchFamily="18" charset="0"/>
                <a:cs typeface="Times New Roman" panose="02020603050405020304" pitchFamily="18" charset="0"/>
              </a:rPr>
              <a:t>wsdl:port</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wsdl:service</a:t>
            </a:r>
            <a:r>
              <a:rPr lang="en-US" altLang="zh-CN"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179512" y="66399"/>
            <a:ext cx="8712968" cy="499624"/>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5.18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具体的</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服务定义</a:t>
            </a:r>
          </a:p>
        </p:txBody>
      </p:sp>
      <p:sp>
        <p:nvSpPr>
          <p:cNvPr id="6" name="TextBox 5"/>
          <p:cNvSpPr txBox="1"/>
          <p:nvPr/>
        </p:nvSpPr>
        <p:spPr>
          <a:xfrm>
            <a:off x="180040" y="3429000"/>
            <a:ext cx="8712968" cy="1938992"/>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服务名称：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WareManageService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，提供了一个服务访问入口，访问地址：</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hlinkClick r:id="rId2"/>
              </a:rPr>
              <a:t>http://vinca:8080/axis /services/</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hlinkClick r:id="rId2"/>
              </a:rPr>
              <a:t>testservice.WareManage</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，使用的消息模式为之前绑定</a:t>
            </a:r>
            <a:r>
              <a:rPr lang="en-US" altLang="zh-CN" sz="20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WareManageSoapBinding</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indent="-1778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服务与具体部署有关。</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7CEE3227-2809-445C-8006-115542557701}"/>
              </a:ext>
            </a:extLst>
          </p:cNvPr>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3572392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040" y="188640"/>
            <a:ext cx="8712968" cy="5262979"/>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Axis</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环境下</a:t>
            </a: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服务的部署两种方法</a:t>
            </a:r>
            <a:endPar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即时部署</a:t>
            </a:r>
            <a:r>
              <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(Instance Deployment</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107950">
              <a:lnSpc>
                <a:spcPct val="150000"/>
              </a:lnSpc>
              <a:buFont typeface="Times New Roman" panose="02020603050405020304" pitchFamily="18"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只需要将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类源文件（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文件）复制到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Axis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目录下，并将文件后缀改为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jws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，系统会自动生成相应的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107950">
              <a:lnSpc>
                <a:spcPct val="150000"/>
              </a:lnSpc>
              <a:buFont typeface="Times New Roman" panose="02020603050405020304" pitchFamily="18"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如果要直接访问部署后生成的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文件，只需在浏览器地址栏键入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hlinkClick r:id="rId2"/>
              </a:rPr>
              <a:t>http://vinca:8080/axis/WareManage.jws?wsdl</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107950">
              <a:lnSpc>
                <a:spcPct val="150000"/>
              </a:lnSpc>
              <a:buFont typeface="Times New Roman" panose="02020603050405020304" pitchFamily="18"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定制部署</a:t>
            </a:r>
            <a:r>
              <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(Custom Deployment</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69850">
              <a:lnSpc>
                <a:spcPct val="150000"/>
              </a:lnSpc>
              <a:buFont typeface="Times New Roman" panose="02020603050405020304" pitchFamily="18" charset="0"/>
              <a:buChar char="─"/>
            </a:pP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定制部署利用</a:t>
            </a: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服务部署描述符（</a:t>
            </a:r>
            <a:r>
              <a:rPr lang="en-US" altLang="zh-CN" sz="2000"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wsdd</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）进行服务部署。</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69850">
              <a:lnSpc>
                <a:spcPct val="150000"/>
              </a:lnSpc>
              <a:buFont typeface="Times New Roman" panose="02020603050405020304" pitchFamily="18" charset="0"/>
              <a:buChar char="─"/>
            </a:pP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适用情况：需要映射自己的类型；不能暴露源代码；使用自定义路径和包管理；对用户操作</a:t>
            </a: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服务的事件进行相应处理。</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02BBA7D8-E4AB-4AD8-926F-6920A1C6154C}"/>
              </a:ext>
            </a:extLst>
          </p:cNvPr>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2630456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23020" y="620396"/>
            <a:ext cx="8569460" cy="3000821"/>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&lt;deployment  </a:t>
            </a:r>
            <a:r>
              <a:rPr lang="en-US" altLang="zh-CN" dirty="0" err="1">
                <a:solidFill>
                  <a:srgbClr val="0000FF"/>
                </a:solidFill>
                <a:latin typeface="Times New Roman" panose="02020603050405020304" pitchFamily="18" charset="0"/>
                <a:cs typeface="Times New Roman" panose="02020603050405020304" pitchFamily="18" charset="0"/>
              </a:rPr>
              <a:t>xmlns</a:t>
            </a:r>
            <a:r>
              <a:rPr lang="en-US" altLang="zh-CN" dirty="0">
                <a:solidFill>
                  <a:srgbClr val="0000FF"/>
                </a:solidFill>
                <a:latin typeface="Times New Roman" panose="02020603050405020304" pitchFamily="18" charset="0"/>
                <a:cs typeface="Times New Roman" panose="02020603050405020304" pitchFamily="18" charset="0"/>
              </a:rPr>
              <a:t>=“http//xml.apache.org/axis/</a:t>
            </a:r>
            <a:r>
              <a:rPr lang="en-US" altLang="zh-CN" dirty="0" err="1">
                <a:solidFill>
                  <a:srgbClr val="0000FF"/>
                </a:solidFill>
                <a:latin typeface="Times New Roman" panose="02020603050405020304" pitchFamily="18" charset="0"/>
                <a:cs typeface="Times New Roman" panose="02020603050405020304" pitchFamily="18" charset="0"/>
              </a:rPr>
              <a:t>wsdd</a:t>
            </a:r>
            <a:r>
              <a:rPr lang="en-US" altLang="zh-CN" dirty="0">
                <a:solidFill>
                  <a:srgbClr val="0000FF"/>
                </a:solidFill>
                <a:latin typeface="Times New Roman" panose="02020603050405020304" pitchFamily="18" charset="0"/>
                <a:cs typeface="Times New Roman" panose="02020603050405020304" pitchFamily="18" charset="0"/>
              </a:rPr>
              <a: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xmlns:java</a:t>
            </a:r>
            <a:r>
              <a:rPr lang="en-US" altLang="zh-CN" dirty="0">
                <a:solidFill>
                  <a:srgbClr val="0000FF"/>
                </a:solidFill>
                <a:latin typeface="Times New Roman" panose="02020603050405020304" pitchFamily="18" charset="0"/>
                <a:cs typeface="Times New Roman" panose="02020603050405020304" pitchFamily="18" charset="0"/>
              </a:rPr>
              <a:t>=“http://xml.apache.org/axis/</a:t>
            </a:r>
            <a:r>
              <a:rPr lang="en-US" altLang="zh-CN" dirty="0" err="1">
                <a:solidFill>
                  <a:srgbClr val="0000FF"/>
                </a:solidFill>
                <a:latin typeface="Times New Roman" panose="02020603050405020304" pitchFamily="18" charset="0"/>
                <a:cs typeface="Times New Roman" panose="02020603050405020304" pitchFamily="18" charset="0"/>
              </a:rPr>
              <a:t>wsdd</a:t>
            </a:r>
            <a:r>
              <a:rPr lang="en-US" altLang="zh-CN" dirty="0">
                <a:solidFill>
                  <a:srgbClr val="0000FF"/>
                </a:solidFill>
                <a:latin typeface="Times New Roman" panose="02020603050405020304" pitchFamily="18" charset="0"/>
                <a:cs typeface="Times New Roman" panose="02020603050405020304" pitchFamily="18" charset="0"/>
              </a:rPr>
              <a:t>/providers/java”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&lt;service name = “</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  provider=“</a:t>
            </a:r>
            <a:r>
              <a:rPr lang="en-US" altLang="zh-CN" dirty="0" err="1">
                <a:solidFill>
                  <a:srgbClr val="0000FF"/>
                </a:solidFill>
                <a:latin typeface="Times New Roman" panose="02020603050405020304" pitchFamily="18" charset="0"/>
                <a:cs typeface="Times New Roman" panose="02020603050405020304" pitchFamily="18" charset="0"/>
              </a:rPr>
              <a:t>java:RPC</a:t>
            </a:r>
            <a:r>
              <a:rPr lang="en-US" altLang="zh-CN" dirty="0">
                <a:solidFill>
                  <a:srgbClr val="0000FF"/>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&lt;parameter name=“</a:t>
            </a:r>
            <a:r>
              <a:rPr lang="en-US" altLang="zh-CN" dirty="0" err="1">
                <a:solidFill>
                  <a:srgbClr val="0000FF"/>
                </a:solidFill>
                <a:latin typeface="Times New Roman" panose="02020603050405020304" pitchFamily="18" charset="0"/>
                <a:cs typeface="Times New Roman" panose="02020603050405020304" pitchFamily="18" charset="0"/>
              </a:rPr>
              <a:t>className</a:t>
            </a:r>
            <a:r>
              <a:rPr lang="en-US" altLang="zh-CN" dirty="0">
                <a:solidFill>
                  <a:srgbClr val="0000FF"/>
                </a:solidFill>
                <a:latin typeface="Times New Roman" panose="02020603050405020304" pitchFamily="18" charset="0"/>
                <a:cs typeface="Times New Roman" panose="02020603050405020304" pitchFamily="18" charset="0"/>
              </a:rPr>
              <a:t>”  value=“</a:t>
            </a:r>
            <a:r>
              <a:rPr lang="en-US" altLang="zh-CN" dirty="0" err="1">
                <a:solidFill>
                  <a:srgbClr val="0000FF"/>
                </a:solidFill>
                <a:latin typeface="Times New Roman" panose="02020603050405020304" pitchFamily="18" charset="0"/>
                <a:cs typeface="Times New Roman" panose="02020603050405020304" pitchFamily="18" charset="0"/>
              </a:rPr>
              <a:t>WareManage</a:t>
            </a:r>
            <a:r>
              <a:rPr lang="en-US" altLang="zh-CN" dirty="0">
                <a:solidFill>
                  <a:srgbClr val="0000FF"/>
                </a:solidFill>
                <a:latin typeface="Times New Roman" panose="02020603050405020304" pitchFamily="18" charset="0"/>
                <a:cs typeface="Times New Roman" panose="02020603050405020304" pitchFamily="18" charset="0"/>
              </a:rPr>
              <a:t>”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&lt;parameter name=“</a:t>
            </a:r>
            <a:r>
              <a:rPr lang="en-US" altLang="zh-CN" dirty="0" err="1">
                <a:solidFill>
                  <a:srgbClr val="0000FF"/>
                </a:solidFill>
                <a:latin typeface="Times New Roman" panose="02020603050405020304" pitchFamily="18" charset="0"/>
                <a:cs typeface="Times New Roman" panose="02020603050405020304" pitchFamily="18" charset="0"/>
              </a:rPr>
              <a:t>allowedMethods</a:t>
            </a:r>
            <a:r>
              <a:rPr lang="en-US" altLang="zh-CN" dirty="0">
                <a:solidFill>
                  <a:srgbClr val="0000FF"/>
                </a:solidFill>
                <a:latin typeface="Times New Roman" panose="02020603050405020304" pitchFamily="18" charset="0"/>
                <a:cs typeface="Times New Roman" panose="02020603050405020304" pitchFamily="18" charset="0"/>
              </a:rPr>
              <a:t>”  value=“*” /&gt;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     &lt;/service&gt;</a:t>
            </a:r>
          </a:p>
          <a:p>
            <a:pPr>
              <a:lnSpc>
                <a:spcPct val="150000"/>
              </a:lnSpc>
            </a:pPr>
            <a:r>
              <a:rPr lang="en-US" altLang="zh-CN" dirty="0">
                <a:solidFill>
                  <a:srgbClr val="0000FF"/>
                </a:solidFill>
                <a:latin typeface="Times New Roman" panose="02020603050405020304" pitchFamily="18" charset="0"/>
                <a:cs typeface="Times New Roman" panose="02020603050405020304" pitchFamily="18" charset="0"/>
              </a:rPr>
              <a:t>&lt;/deployment&gt;</a:t>
            </a:r>
          </a:p>
        </p:txBody>
      </p:sp>
      <p:sp>
        <p:nvSpPr>
          <p:cNvPr id="3" name="TextBox 2"/>
          <p:cNvSpPr txBox="1"/>
          <p:nvPr/>
        </p:nvSpPr>
        <p:spPr>
          <a:xfrm>
            <a:off x="179512" y="66399"/>
            <a:ext cx="8712968" cy="499624"/>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5.19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定制部署的部署描述符</a:t>
            </a:r>
          </a:p>
        </p:txBody>
      </p:sp>
      <p:sp>
        <p:nvSpPr>
          <p:cNvPr id="4" name="TextBox 3"/>
          <p:cNvSpPr txBox="1"/>
          <p:nvPr/>
        </p:nvSpPr>
        <p:spPr>
          <a:xfrm>
            <a:off x="323020" y="3621217"/>
            <a:ext cx="8712968" cy="2634183"/>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有了该文件后，就可以利用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AdminClient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来部署</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服务，基本步骤：</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）编译</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类，将编译后的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类文件复制到</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Axis_HOME</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/WEB-INF/classes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目录；</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）发布服务，基本命令格式如下：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&gt;java </a:t>
            </a:r>
            <a:r>
              <a:rPr lang="en-US" altLang="zh-CN" sz="16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org.apache.axis.client.AdminClient</a:t>
            </a:r>
            <a:r>
              <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deply.wsdd</a:t>
            </a:r>
            <a:endPar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）生成客户端存根文件，基本命令格式如下：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&gt;java </a:t>
            </a:r>
            <a:r>
              <a:rPr lang="en-US" altLang="zh-CN" sz="16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org.apache.Axis.wsdl</a:t>
            </a:r>
            <a:r>
              <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WSDL2Java  </a:t>
            </a:r>
            <a:r>
              <a:rPr lang="en-US" altLang="zh-CN" sz="16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WareManage.wsdl</a:t>
            </a:r>
            <a:r>
              <a:rPr lang="en-US" altLang="zh-CN" sz="16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-p client</a:t>
            </a: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）引用存根代码编写客户端程序来调用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WareManage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19A3FA1C-AE79-4FB4-BFE4-2648B2E52E39}"/>
              </a:ext>
            </a:extLst>
          </p:cNvPr>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3134561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323528" y="836712"/>
            <a:ext cx="8640960" cy="3672408"/>
          </a:xfrm>
        </p:spPr>
        <p:txBody>
          <a:bodyPr>
            <a:normAutofit/>
          </a:bodyPr>
          <a:lstStyle/>
          <a:p>
            <a:r>
              <a:rPr lang="zh-CN" altLang="en-US" sz="2200" dirty="0">
                <a:cs typeface="Times New Roman" panose="02020603050405020304" pitchFamily="18" charset="0"/>
              </a:rPr>
              <a:t>服务描述是面向服务计算最重要的核心技术之一，广义的服务描述涉及服务的接口、内容和上下文等方面的信息。</a:t>
            </a:r>
            <a:endParaRPr lang="en-US" altLang="zh-CN" sz="2200" dirty="0">
              <a:cs typeface="Times New Roman" panose="02020603050405020304" pitchFamily="18" charset="0"/>
            </a:endParaRPr>
          </a:p>
          <a:p>
            <a:r>
              <a:rPr lang="zh-CN" altLang="en-US" sz="2200" dirty="0">
                <a:cs typeface="Times New Roman" panose="02020603050405020304" pitchFamily="18" charset="0"/>
              </a:rPr>
              <a:t>重点讲述了</a:t>
            </a:r>
            <a:r>
              <a:rPr lang="en-US" altLang="zh-CN" sz="2200" dirty="0">
                <a:cs typeface="Times New Roman" panose="02020603050405020304" pitchFamily="18" charset="0"/>
              </a:rPr>
              <a:t>Web</a:t>
            </a:r>
            <a:r>
              <a:rPr lang="zh-CN" altLang="en-US" sz="2200" dirty="0">
                <a:cs typeface="Times New Roman" panose="02020603050405020304" pitchFamily="18" charset="0"/>
              </a:rPr>
              <a:t>服务描述语言</a:t>
            </a:r>
            <a:r>
              <a:rPr lang="en-US" altLang="zh-CN" sz="2200" dirty="0">
                <a:cs typeface="Times New Roman" panose="02020603050405020304" pitchFamily="18" charset="0"/>
              </a:rPr>
              <a:t>WSDL</a:t>
            </a:r>
            <a:r>
              <a:rPr lang="zh-CN" altLang="en-US" sz="2200" dirty="0">
                <a:cs typeface="Times New Roman" panose="02020603050405020304" pitchFamily="18" charset="0"/>
              </a:rPr>
              <a:t>的原理、结构和使用实例。</a:t>
            </a:r>
            <a:endParaRPr lang="en-US" altLang="zh-CN" sz="2200" dirty="0">
              <a:cs typeface="Times New Roman" panose="02020603050405020304" pitchFamily="18" charset="0"/>
            </a:endParaRPr>
          </a:p>
          <a:p>
            <a:r>
              <a:rPr lang="en-US" altLang="zh-CN" sz="2200" dirty="0">
                <a:cs typeface="Times New Roman" panose="02020603050405020304" pitchFamily="18" charset="0"/>
              </a:rPr>
              <a:t>WSDL</a:t>
            </a:r>
            <a:r>
              <a:rPr lang="zh-CN" altLang="en-US" sz="2200" dirty="0">
                <a:cs typeface="Times New Roman" panose="02020603050405020304" pitchFamily="18" charset="0"/>
              </a:rPr>
              <a:t>语言通常可以通过工具由具体分布式平台对象的接口（</a:t>
            </a:r>
            <a:r>
              <a:rPr lang="en-US" altLang="zh-CN" sz="2200" dirty="0">
                <a:cs typeface="Times New Roman" panose="02020603050405020304" pitchFamily="18" charset="0"/>
              </a:rPr>
              <a:t>Java</a:t>
            </a:r>
            <a:r>
              <a:rPr lang="zh-CN" altLang="en-US" sz="2200" dirty="0">
                <a:cs typeface="Times New Roman" panose="02020603050405020304" pitchFamily="18" charset="0"/>
              </a:rPr>
              <a:t>类、</a:t>
            </a:r>
            <a:r>
              <a:rPr lang="en-US" altLang="zh-CN" sz="2200" dirty="0">
                <a:cs typeface="Times New Roman" panose="02020603050405020304" pitchFamily="18" charset="0"/>
              </a:rPr>
              <a:t>CORBA</a:t>
            </a:r>
            <a:r>
              <a:rPr lang="zh-CN" altLang="en-US" sz="2200" dirty="0">
                <a:cs typeface="Times New Roman" panose="02020603050405020304" pitchFamily="18" charset="0"/>
              </a:rPr>
              <a:t>对象、</a:t>
            </a:r>
            <a:r>
              <a:rPr lang="en-US" altLang="zh-CN" sz="2200" dirty="0">
                <a:cs typeface="Times New Roman" panose="02020603050405020304" pitchFamily="18" charset="0"/>
              </a:rPr>
              <a:t>C#</a:t>
            </a:r>
            <a:r>
              <a:rPr lang="zh-CN" altLang="en-US" sz="2200" dirty="0">
                <a:cs typeface="Times New Roman" panose="02020603050405020304" pitchFamily="18" charset="0"/>
              </a:rPr>
              <a:t>类等）</a:t>
            </a:r>
            <a:r>
              <a:rPr lang="zh-CN" altLang="en-US" sz="2200" dirty="0">
                <a:solidFill>
                  <a:srgbClr val="FF0000"/>
                </a:solidFill>
                <a:cs typeface="Times New Roman" panose="02020603050405020304" pitchFamily="18" charset="0"/>
              </a:rPr>
              <a:t>直接生成其对应的</a:t>
            </a:r>
            <a:r>
              <a:rPr lang="en-US" altLang="zh-CN" sz="2200" dirty="0">
                <a:solidFill>
                  <a:srgbClr val="FF0000"/>
                </a:solidFill>
                <a:cs typeface="Times New Roman" panose="02020603050405020304" pitchFamily="18" charset="0"/>
              </a:rPr>
              <a:t>WSDL</a:t>
            </a:r>
            <a:r>
              <a:rPr lang="zh-CN" altLang="en-US" sz="2200" dirty="0">
                <a:solidFill>
                  <a:srgbClr val="FF0000"/>
                </a:solidFill>
                <a:cs typeface="Times New Roman" panose="02020603050405020304" pitchFamily="18" charset="0"/>
              </a:rPr>
              <a:t>文档</a:t>
            </a:r>
            <a:r>
              <a:rPr lang="zh-CN" altLang="en-US" sz="2200" dirty="0">
                <a:cs typeface="Times New Roman" panose="02020603050405020304" pitchFamily="18" charset="0"/>
              </a:rPr>
              <a:t>。</a:t>
            </a:r>
          </a:p>
        </p:txBody>
      </p:sp>
      <p:sp>
        <p:nvSpPr>
          <p:cNvPr id="4" name="灯片编号占位符 3">
            <a:extLst>
              <a:ext uri="{FF2B5EF4-FFF2-40B4-BE49-F238E27FC236}">
                <a16:creationId xmlns:a16="http://schemas.microsoft.com/office/drawing/2014/main" id="{18EECFFA-73D2-4A8B-B81E-4778CA0330DE}"/>
              </a:ext>
            </a:extLst>
          </p:cNvPr>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2116341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ED674-E096-4792-BAF0-777811D4C8BE}"/>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4309CBFA-4BFD-451E-B685-BCC0392CEEF8}"/>
              </a:ext>
            </a:extLst>
          </p:cNvPr>
          <p:cNvSpPr>
            <a:spLocks noGrp="1"/>
          </p:cNvSpPr>
          <p:nvPr>
            <p:ph idx="1"/>
          </p:nvPr>
        </p:nvSpPr>
        <p:spPr/>
        <p:txBody>
          <a:bodyPr/>
          <a:lstStyle/>
          <a:p>
            <a:r>
              <a:rPr lang="en-US" altLang="zh-CN"/>
              <a:t>1.</a:t>
            </a:r>
            <a:r>
              <a:rPr lang="zh-CN" altLang="en-US"/>
              <a:t>为什么说自描述是服务的基本特征？</a:t>
            </a:r>
          </a:p>
          <a:p>
            <a:r>
              <a:rPr lang="en-US" altLang="zh-CN"/>
              <a:t>2.</a:t>
            </a:r>
            <a:r>
              <a:rPr lang="zh-CN" altLang="en-US"/>
              <a:t>服务的最基本描述是什么？</a:t>
            </a:r>
          </a:p>
          <a:p>
            <a:r>
              <a:rPr lang="en-US" altLang="zh-CN"/>
              <a:t>3.</a:t>
            </a:r>
            <a:r>
              <a:rPr lang="zh-CN" altLang="en-US"/>
              <a:t>什么是</a:t>
            </a:r>
            <a:r>
              <a:rPr lang="en-US" altLang="zh-CN"/>
              <a:t>WSDL</a:t>
            </a:r>
            <a:r>
              <a:rPr lang="zh-CN" altLang="en-US"/>
              <a:t>？其设计目标是什么？</a:t>
            </a:r>
          </a:p>
          <a:p>
            <a:r>
              <a:rPr lang="en-US" altLang="zh-CN"/>
              <a:t>4.</a:t>
            </a:r>
            <a:r>
              <a:rPr lang="zh-CN" altLang="en-US"/>
              <a:t>简要介绍</a:t>
            </a:r>
            <a:r>
              <a:rPr lang="en-US" altLang="zh-CN"/>
              <a:t>WSDL</a:t>
            </a:r>
            <a:r>
              <a:rPr lang="zh-CN" altLang="en-US"/>
              <a:t>的总体结构及各部分组成。</a:t>
            </a:r>
          </a:p>
        </p:txBody>
      </p:sp>
      <p:sp>
        <p:nvSpPr>
          <p:cNvPr id="4" name="灯片编号占位符 3">
            <a:extLst>
              <a:ext uri="{FF2B5EF4-FFF2-40B4-BE49-F238E27FC236}">
                <a16:creationId xmlns:a16="http://schemas.microsoft.com/office/drawing/2014/main" id="{93A09238-1E60-4355-802A-6BE56219F6E5}"/>
              </a:ext>
            </a:extLst>
          </p:cNvPr>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204397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363272" cy="6120680"/>
          </a:xfrm>
        </p:spPr>
        <p:txBody>
          <a:bodyPr>
            <a:normAutofit lnSpcReduction="10000"/>
          </a:bodyPr>
          <a:lstStyle/>
          <a:p>
            <a:r>
              <a:rPr lang="zh-CN" altLang="en-US" dirty="0"/>
              <a:t>服务描述的</a:t>
            </a:r>
            <a:r>
              <a:rPr lang="en-US" altLang="zh-CN" b="1" dirty="0">
                <a:solidFill>
                  <a:srgbClr val="0000FF"/>
                </a:solidFill>
              </a:rPr>
              <a:t>3C</a:t>
            </a:r>
            <a:r>
              <a:rPr lang="zh-CN" altLang="en-US" b="1" dirty="0">
                <a:solidFill>
                  <a:srgbClr val="0000FF"/>
                </a:solidFill>
              </a:rPr>
              <a:t>模型</a:t>
            </a:r>
            <a:endParaRPr lang="en-US" altLang="zh-CN" b="1" dirty="0">
              <a:solidFill>
                <a:srgbClr val="0000FF"/>
              </a:solidFill>
            </a:endParaRPr>
          </a:p>
          <a:p>
            <a:pPr lvl="1"/>
            <a:r>
              <a:rPr lang="en-US" altLang="zh-CN" dirty="0"/>
              <a:t>3C</a:t>
            </a:r>
            <a:r>
              <a:rPr lang="zh-CN" altLang="en-US" dirty="0"/>
              <a:t>模型是</a:t>
            </a:r>
            <a:r>
              <a:rPr lang="en-US" altLang="zh-CN" dirty="0"/>
              <a:t>Will </a:t>
            </a:r>
            <a:r>
              <a:rPr lang="en-US" altLang="zh-CN" dirty="0" err="1"/>
              <a:t>Tracz</a:t>
            </a:r>
            <a:r>
              <a:rPr lang="zh-CN" altLang="en-US" dirty="0"/>
              <a:t>于</a:t>
            </a:r>
            <a:r>
              <a:rPr lang="en-US" altLang="zh-CN" dirty="0"/>
              <a:t>1990</a:t>
            </a:r>
            <a:r>
              <a:rPr lang="zh-CN" altLang="en-US" dirty="0"/>
              <a:t>年提出的。</a:t>
            </a:r>
            <a:endParaRPr lang="en-US" altLang="zh-CN" dirty="0"/>
          </a:p>
          <a:p>
            <a:pPr lvl="1"/>
            <a:r>
              <a:rPr lang="zh-CN" altLang="en-US" dirty="0"/>
              <a:t>模型</a:t>
            </a:r>
            <a:r>
              <a:rPr lang="zh-CN" altLang="en-US"/>
              <a:t>从</a:t>
            </a:r>
            <a:r>
              <a:rPr lang="zh-CN" altLang="en-US" b="1">
                <a:solidFill>
                  <a:srgbClr val="0000FF"/>
                </a:solidFill>
              </a:rPr>
              <a:t>概念</a:t>
            </a:r>
            <a:r>
              <a:rPr lang="en-US" altLang="zh-CN" b="1">
                <a:solidFill>
                  <a:srgbClr val="0000FF"/>
                </a:solidFill>
              </a:rPr>
              <a:t>(concept)</a:t>
            </a:r>
            <a:r>
              <a:rPr lang="zh-CN" altLang="en-US" b="1">
                <a:solidFill>
                  <a:srgbClr val="0000FF"/>
                </a:solidFill>
              </a:rPr>
              <a:t>、内容</a:t>
            </a:r>
            <a:r>
              <a:rPr lang="en-US" altLang="zh-CN" b="1">
                <a:solidFill>
                  <a:srgbClr val="0000FF"/>
                </a:solidFill>
              </a:rPr>
              <a:t>(content)</a:t>
            </a:r>
            <a:r>
              <a:rPr lang="zh-CN" altLang="en-US"/>
              <a:t>和</a:t>
            </a:r>
            <a:r>
              <a:rPr lang="zh-CN" altLang="en-US" b="1">
                <a:solidFill>
                  <a:srgbClr val="0000FF"/>
                </a:solidFill>
              </a:rPr>
              <a:t>上下文</a:t>
            </a:r>
            <a:r>
              <a:rPr lang="en-US" altLang="zh-CN" b="1">
                <a:solidFill>
                  <a:srgbClr val="0000FF"/>
                </a:solidFill>
              </a:rPr>
              <a:t>(context)</a:t>
            </a:r>
            <a:r>
              <a:rPr lang="zh-CN" altLang="en-US"/>
              <a:t>方面</a:t>
            </a:r>
            <a:r>
              <a:rPr lang="zh-CN" altLang="en-US" dirty="0"/>
              <a:t>来刻画构件。</a:t>
            </a:r>
            <a:endParaRPr lang="en-US" altLang="zh-CN" dirty="0"/>
          </a:p>
          <a:p>
            <a:r>
              <a:rPr lang="zh-CN" altLang="en-US" dirty="0">
                <a:solidFill>
                  <a:srgbClr val="FF0000"/>
                </a:solidFill>
              </a:rPr>
              <a:t>概念</a:t>
            </a:r>
            <a:r>
              <a:rPr lang="zh-CN" altLang="en-US" dirty="0"/>
              <a:t>：是对构件</a:t>
            </a:r>
            <a:r>
              <a:rPr lang="zh-CN" altLang="en-US"/>
              <a:t>做什么</a:t>
            </a:r>
            <a:r>
              <a:rPr lang="en-US" altLang="zh-CN">
                <a:solidFill>
                  <a:srgbClr val="C00000"/>
                </a:solidFill>
              </a:rPr>
              <a:t>(what)</a:t>
            </a:r>
            <a:r>
              <a:rPr lang="zh-CN" altLang="en-US"/>
              <a:t>的</a:t>
            </a:r>
            <a:r>
              <a:rPr lang="zh-CN" altLang="en-US" dirty="0"/>
              <a:t>抽象描述。</a:t>
            </a:r>
            <a:endParaRPr lang="en-US" altLang="zh-CN" dirty="0"/>
          </a:p>
          <a:p>
            <a:pPr lvl="2"/>
            <a:r>
              <a:rPr lang="zh-CN" altLang="en-US" dirty="0"/>
              <a:t>可以通过构件的概念了解构件的功能。</a:t>
            </a:r>
            <a:endParaRPr lang="en-US" altLang="zh-CN" dirty="0"/>
          </a:p>
          <a:p>
            <a:pPr lvl="2"/>
            <a:r>
              <a:rPr lang="zh-CN" altLang="en-US" dirty="0"/>
              <a:t>构件的概念包括构件的</a:t>
            </a:r>
            <a:r>
              <a:rPr lang="zh-CN" altLang="en-US" dirty="0">
                <a:solidFill>
                  <a:srgbClr val="0000FF"/>
                </a:solidFill>
              </a:rPr>
              <a:t>接口规范</a:t>
            </a:r>
            <a:r>
              <a:rPr lang="zh-CN" altLang="en-US" dirty="0"/>
              <a:t>和</a:t>
            </a:r>
            <a:r>
              <a:rPr lang="zh-CN" altLang="en-US" dirty="0">
                <a:solidFill>
                  <a:srgbClr val="0000FF"/>
                </a:solidFill>
              </a:rPr>
              <a:t>语义</a:t>
            </a:r>
            <a:r>
              <a:rPr lang="zh-CN" altLang="en-US" dirty="0"/>
              <a:t>两方面。</a:t>
            </a:r>
            <a:endParaRPr lang="en-US" altLang="zh-CN" dirty="0"/>
          </a:p>
          <a:p>
            <a:r>
              <a:rPr lang="zh-CN" altLang="en-US" dirty="0">
                <a:solidFill>
                  <a:srgbClr val="FF0000"/>
                </a:solidFill>
              </a:rPr>
              <a:t>内容</a:t>
            </a:r>
            <a:r>
              <a:rPr lang="zh-CN" altLang="en-US" dirty="0">
                <a:solidFill>
                  <a:srgbClr val="0000FF"/>
                </a:solidFill>
              </a:rPr>
              <a:t>：</a:t>
            </a:r>
            <a:r>
              <a:rPr lang="zh-CN" altLang="en-US" dirty="0"/>
              <a:t>对概念具体实现的描述，描述</a:t>
            </a:r>
            <a:r>
              <a:rPr lang="zh-CN" altLang="en-US"/>
              <a:t>构件如何</a:t>
            </a:r>
            <a:r>
              <a:rPr lang="en-US" altLang="zh-CN">
                <a:solidFill>
                  <a:srgbClr val="C00000"/>
                </a:solidFill>
              </a:rPr>
              <a:t>(how)</a:t>
            </a:r>
            <a:r>
              <a:rPr lang="zh-CN" altLang="en-US"/>
              <a:t>完成</a:t>
            </a:r>
            <a:r>
              <a:rPr lang="zh-CN" altLang="en-US" dirty="0"/>
              <a:t>概念所刻画的功能。</a:t>
            </a:r>
            <a:endParaRPr lang="en-US" altLang="zh-CN" dirty="0"/>
          </a:p>
          <a:p>
            <a:r>
              <a:rPr lang="zh-CN" altLang="en-US" dirty="0">
                <a:solidFill>
                  <a:srgbClr val="FF0000"/>
                </a:solidFill>
              </a:rPr>
              <a:t>上下文</a:t>
            </a:r>
            <a:r>
              <a:rPr lang="zh-CN" altLang="en-US" dirty="0">
                <a:solidFill>
                  <a:srgbClr val="0000FF"/>
                </a:solidFill>
              </a:rPr>
              <a:t>：</a:t>
            </a:r>
            <a:r>
              <a:rPr lang="zh-CN" altLang="en-US" dirty="0"/>
              <a:t>是构件和构件执行环境之间的关系。</a:t>
            </a:r>
            <a:endParaRPr lang="en-US" altLang="zh-CN" dirty="0"/>
          </a:p>
          <a:p>
            <a:pPr lvl="2"/>
            <a:r>
              <a:rPr lang="zh-CN" altLang="en-US" dirty="0"/>
              <a:t>上下文刻画构件的运行环境，为构件的选择和修改提供指导。</a:t>
            </a:r>
          </a:p>
        </p:txBody>
      </p:sp>
      <p:sp>
        <p:nvSpPr>
          <p:cNvPr id="2" name="灯片编号占位符 1">
            <a:extLst>
              <a:ext uri="{FF2B5EF4-FFF2-40B4-BE49-F238E27FC236}">
                <a16:creationId xmlns:a16="http://schemas.microsoft.com/office/drawing/2014/main" id="{2CC00301-A110-40C7-BDC9-DBC2C73273F7}"/>
              </a:ext>
            </a:extLst>
          </p:cNvPr>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163868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480720"/>
          </a:xfrm>
        </p:spPr>
        <p:txBody>
          <a:bodyPr>
            <a:normAutofit/>
          </a:bodyPr>
          <a:lstStyle/>
          <a:p>
            <a:r>
              <a:rPr lang="en-US" altLang="zh-CN" dirty="0"/>
              <a:t>3C</a:t>
            </a:r>
            <a:r>
              <a:rPr lang="zh-CN" altLang="en-US" dirty="0"/>
              <a:t>模型与</a:t>
            </a:r>
            <a:r>
              <a:rPr lang="en-US" altLang="zh-CN" dirty="0"/>
              <a:t>Web</a:t>
            </a:r>
            <a:r>
              <a:rPr lang="zh-CN" altLang="en-US" dirty="0"/>
              <a:t>服务技术规范的</a:t>
            </a:r>
            <a:r>
              <a:rPr lang="zh-CN" altLang="en-US" dirty="0">
                <a:solidFill>
                  <a:srgbClr val="FF0000"/>
                </a:solidFill>
              </a:rPr>
              <a:t>对应关系</a:t>
            </a:r>
            <a:r>
              <a:rPr lang="zh-CN" altLang="en-US" b="1" dirty="0">
                <a:solidFill>
                  <a:srgbClr val="0000FF"/>
                </a:solidFill>
              </a:rPr>
              <a:t>：</a:t>
            </a:r>
            <a:endParaRPr lang="en-US" altLang="zh-CN" b="1" dirty="0">
              <a:solidFill>
                <a:srgbClr val="0000FF"/>
              </a:solidFill>
            </a:endParaRPr>
          </a:p>
          <a:p>
            <a:pPr lvl="1"/>
            <a:r>
              <a:rPr lang="zh-CN" altLang="en-US" dirty="0">
                <a:solidFill>
                  <a:srgbClr val="0000FF"/>
                </a:solidFill>
              </a:rPr>
              <a:t>概念 </a:t>
            </a:r>
            <a:r>
              <a:rPr lang="zh-CN" altLang="en-US" dirty="0">
                <a:solidFill>
                  <a:srgbClr val="0000FF"/>
                </a:solidFill>
                <a:sym typeface="Symbol"/>
              </a:rPr>
              <a:t> </a:t>
            </a:r>
            <a:r>
              <a:rPr lang="en-US" altLang="zh-CN" dirty="0">
                <a:solidFill>
                  <a:srgbClr val="0000FF"/>
                </a:solidFill>
                <a:sym typeface="Symbol"/>
              </a:rPr>
              <a:t>Web</a:t>
            </a:r>
            <a:r>
              <a:rPr lang="zh-CN" altLang="en-US" dirty="0">
                <a:solidFill>
                  <a:srgbClr val="0000FF"/>
                </a:solidFill>
                <a:sym typeface="Symbol"/>
              </a:rPr>
              <a:t>服务描述语言（如</a:t>
            </a:r>
            <a:r>
              <a:rPr lang="en-US" altLang="zh-CN" dirty="0">
                <a:solidFill>
                  <a:srgbClr val="0000FF"/>
                </a:solidFill>
                <a:sym typeface="Symbol"/>
              </a:rPr>
              <a:t>WSDL</a:t>
            </a:r>
            <a:r>
              <a:rPr lang="zh-CN" altLang="en-US" dirty="0">
                <a:solidFill>
                  <a:srgbClr val="0000FF"/>
                </a:solidFill>
                <a:sym typeface="Symbol"/>
              </a:rPr>
              <a:t>）</a:t>
            </a:r>
            <a:endParaRPr lang="en-US" altLang="zh-CN" dirty="0">
              <a:solidFill>
                <a:srgbClr val="0000FF"/>
              </a:solidFill>
              <a:sym typeface="Symbol"/>
            </a:endParaRPr>
          </a:p>
          <a:p>
            <a:pPr lvl="2"/>
            <a:r>
              <a:rPr lang="en-US" altLang="zh-CN" dirty="0">
                <a:sym typeface="Symbol"/>
              </a:rPr>
              <a:t>WSDL</a:t>
            </a:r>
            <a:r>
              <a:rPr lang="zh-CN" altLang="en-US" dirty="0">
                <a:sym typeface="Symbol"/>
              </a:rPr>
              <a:t>描述了</a:t>
            </a:r>
            <a:r>
              <a:rPr lang="en-US" altLang="zh-CN" dirty="0">
                <a:sym typeface="Symbol"/>
              </a:rPr>
              <a:t>Web</a:t>
            </a:r>
            <a:r>
              <a:rPr lang="zh-CN" altLang="en-US" dirty="0">
                <a:sym typeface="Symbol"/>
              </a:rPr>
              <a:t>服务的接口规范，由</a:t>
            </a:r>
            <a:r>
              <a:rPr lang="zh-CN" altLang="en-US" dirty="0">
                <a:solidFill>
                  <a:srgbClr val="FF0000"/>
                </a:solidFill>
                <a:sym typeface="Symbol"/>
              </a:rPr>
              <a:t>接口</a:t>
            </a:r>
            <a:r>
              <a:rPr lang="zh-CN" altLang="en-US" dirty="0">
                <a:sym typeface="Symbol"/>
              </a:rPr>
              <a:t>可以了解</a:t>
            </a:r>
            <a:r>
              <a:rPr lang="en-US" altLang="zh-CN" dirty="0">
                <a:sym typeface="Symbol"/>
              </a:rPr>
              <a:t>Web</a:t>
            </a:r>
            <a:r>
              <a:rPr lang="zh-CN" altLang="en-US" dirty="0">
                <a:sym typeface="Symbol"/>
              </a:rPr>
              <a:t>服务的</a:t>
            </a:r>
            <a:r>
              <a:rPr lang="zh-CN" altLang="en-US" dirty="0">
                <a:solidFill>
                  <a:srgbClr val="FF0000"/>
                </a:solidFill>
                <a:sym typeface="Symbol"/>
              </a:rPr>
              <a:t>功能</a:t>
            </a:r>
            <a:r>
              <a:rPr lang="zh-CN" altLang="en-US" dirty="0">
                <a:sym typeface="Symbol"/>
              </a:rPr>
              <a:t>，包括</a:t>
            </a:r>
            <a:r>
              <a:rPr lang="zh-CN" altLang="en-US" dirty="0">
                <a:solidFill>
                  <a:srgbClr val="FF0000"/>
                </a:solidFill>
                <a:sym typeface="Symbol"/>
              </a:rPr>
              <a:t>操作</a:t>
            </a:r>
            <a:r>
              <a:rPr lang="zh-CN" altLang="en-US" dirty="0">
                <a:sym typeface="Symbol"/>
              </a:rPr>
              <a:t>及这些</a:t>
            </a:r>
            <a:r>
              <a:rPr lang="zh-CN" altLang="en-US" dirty="0">
                <a:solidFill>
                  <a:srgbClr val="FF0000"/>
                </a:solidFill>
                <a:sym typeface="Symbol"/>
              </a:rPr>
              <a:t>操作的输入和输出</a:t>
            </a:r>
            <a:r>
              <a:rPr lang="zh-CN" altLang="en-US" dirty="0">
                <a:sym typeface="Symbol"/>
              </a:rPr>
              <a:t>。</a:t>
            </a:r>
            <a:endParaRPr lang="en-US" altLang="zh-CN" dirty="0">
              <a:sym typeface="Symbol"/>
            </a:endParaRPr>
          </a:p>
          <a:p>
            <a:pPr lvl="1"/>
            <a:r>
              <a:rPr lang="zh-CN" altLang="en-US" dirty="0">
                <a:solidFill>
                  <a:srgbClr val="0000FF"/>
                </a:solidFill>
              </a:rPr>
              <a:t>内容</a:t>
            </a:r>
            <a:r>
              <a:rPr lang="zh-CN" altLang="en-US" dirty="0">
                <a:solidFill>
                  <a:srgbClr val="0000FF"/>
                </a:solidFill>
                <a:sym typeface="Symbol"/>
              </a:rPr>
              <a:t> </a:t>
            </a:r>
            <a:r>
              <a:rPr lang="en-US" altLang="zh-CN" dirty="0">
                <a:solidFill>
                  <a:srgbClr val="0000FF"/>
                </a:solidFill>
                <a:sym typeface="Symbol"/>
              </a:rPr>
              <a:t>Web</a:t>
            </a:r>
            <a:r>
              <a:rPr lang="zh-CN" altLang="en-US" dirty="0">
                <a:solidFill>
                  <a:srgbClr val="0000FF"/>
                </a:solidFill>
                <a:sym typeface="Symbol"/>
              </a:rPr>
              <a:t>服务组合语言（如</a:t>
            </a:r>
            <a:r>
              <a:rPr lang="en-US" altLang="zh-CN" dirty="0">
                <a:solidFill>
                  <a:srgbClr val="0000FF"/>
                </a:solidFill>
                <a:sym typeface="Symbol"/>
              </a:rPr>
              <a:t>BPEL4WS</a:t>
            </a:r>
            <a:r>
              <a:rPr lang="zh-CN" altLang="en-US" dirty="0">
                <a:solidFill>
                  <a:srgbClr val="0000FF"/>
                </a:solidFill>
                <a:sym typeface="Symbol"/>
              </a:rPr>
              <a:t>）</a:t>
            </a:r>
            <a:endParaRPr lang="en-US" altLang="zh-CN" dirty="0">
              <a:solidFill>
                <a:srgbClr val="0000FF"/>
              </a:solidFill>
              <a:sym typeface="Symbol"/>
            </a:endParaRPr>
          </a:p>
          <a:p>
            <a:pPr lvl="2"/>
            <a:r>
              <a:rPr lang="zh-CN" altLang="en-US" dirty="0">
                <a:sym typeface="Symbol"/>
              </a:rPr>
              <a:t>通过可以具体描述</a:t>
            </a:r>
            <a:r>
              <a:rPr lang="en-US" altLang="zh-CN" dirty="0">
                <a:sym typeface="Symbol"/>
              </a:rPr>
              <a:t>Web</a:t>
            </a:r>
            <a:r>
              <a:rPr lang="zh-CN" altLang="en-US" dirty="0">
                <a:sym typeface="Symbol"/>
              </a:rPr>
              <a:t>服务在接收到操作调用消息后的处理细节。</a:t>
            </a:r>
            <a:endParaRPr lang="en-US" altLang="zh-CN" dirty="0">
              <a:sym typeface="Symbol"/>
            </a:endParaRPr>
          </a:p>
          <a:p>
            <a:pPr lvl="1"/>
            <a:r>
              <a:rPr lang="zh-CN" altLang="en-US" dirty="0">
                <a:solidFill>
                  <a:srgbClr val="0000FF"/>
                </a:solidFill>
              </a:rPr>
              <a:t>上下文</a:t>
            </a:r>
            <a:r>
              <a:rPr lang="zh-CN" altLang="en-US" dirty="0">
                <a:solidFill>
                  <a:srgbClr val="0000FF"/>
                </a:solidFill>
                <a:sym typeface="Symbol"/>
              </a:rPr>
              <a:t> </a:t>
            </a:r>
            <a:r>
              <a:rPr lang="en-US" altLang="zh-CN" dirty="0">
                <a:solidFill>
                  <a:srgbClr val="0000FF"/>
                </a:solidFill>
                <a:sym typeface="Symbol"/>
              </a:rPr>
              <a:t>Web</a:t>
            </a:r>
            <a:r>
              <a:rPr lang="zh-CN" altLang="en-US" dirty="0">
                <a:solidFill>
                  <a:srgbClr val="0000FF"/>
                </a:solidFill>
                <a:sym typeface="Symbol"/>
              </a:rPr>
              <a:t>服务策略、协作、安全、事务等语言</a:t>
            </a:r>
            <a:endParaRPr lang="en-US" altLang="zh-CN" dirty="0">
              <a:solidFill>
                <a:srgbClr val="0000FF"/>
              </a:solidFill>
              <a:sym typeface="Symbol"/>
            </a:endParaRPr>
          </a:p>
          <a:p>
            <a:pPr lvl="2"/>
            <a:r>
              <a:rPr lang="zh-CN" altLang="en-US" dirty="0"/>
              <a:t>除基本的概念和内容，</a:t>
            </a:r>
            <a:r>
              <a:rPr lang="en-US" altLang="zh-CN" dirty="0"/>
              <a:t>Web</a:t>
            </a:r>
            <a:r>
              <a:rPr lang="zh-CN" altLang="en-US" dirty="0"/>
              <a:t>服务还需要许多上下文描述以刻画具体的执行环境，如，通过</a:t>
            </a:r>
            <a:r>
              <a:rPr lang="en-US" altLang="zh-CN" dirty="0"/>
              <a:t>WS-policy</a:t>
            </a:r>
            <a:r>
              <a:rPr lang="zh-CN" altLang="en-US" dirty="0"/>
              <a:t>描述</a:t>
            </a:r>
            <a:r>
              <a:rPr lang="en-US" altLang="zh-CN" dirty="0"/>
              <a:t>Web</a:t>
            </a:r>
            <a:r>
              <a:rPr lang="zh-CN" altLang="en-US" dirty="0"/>
              <a:t>服务者的偏好；通过</a:t>
            </a:r>
            <a:r>
              <a:rPr lang="en-US" altLang="zh-CN" dirty="0"/>
              <a:t>WS-CDL</a:t>
            </a:r>
            <a:r>
              <a:rPr lang="zh-CN" altLang="en-US" dirty="0"/>
              <a:t>描述多个</a:t>
            </a:r>
            <a:r>
              <a:rPr lang="en-US" altLang="zh-CN" dirty="0"/>
              <a:t>Web</a:t>
            </a:r>
            <a:r>
              <a:rPr lang="zh-CN" altLang="en-US" dirty="0"/>
              <a:t>服务在协作时应遵循的规则；通过</a:t>
            </a:r>
            <a:r>
              <a:rPr lang="en-US" altLang="zh-CN" dirty="0"/>
              <a:t>WS-Security</a:t>
            </a:r>
            <a:r>
              <a:rPr lang="zh-CN" altLang="en-US" dirty="0"/>
              <a:t>描述</a:t>
            </a:r>
            <a:r>
              <a:rPr lang="en-US" altLang="zh-CN" dirty="0"/>
              <a:t>Web</a:t>
            </a:r>
            <a:r>
              <a:rPr lang="zh-CN" altLang="en-US" dirty="0"/>
              <a:t>服务的安全上下文；通过</a:t>
            </a:r>
            <a:r>
              <a:rPr lang="en-US" altLang="zh-CN" dirty="0"/>
              <a:t>WS-Transaction</a:t>
            </a:r>
            <a:r>
              <a:rPr lang="zh-CN" altLang="en-US" dirty="0"/>
              <a:t>描述</a:t>
            </a:r>
            <a:r>
              <a:rPr lang="en-US" altLang="zh-CN" dirty="0"/>
              <a:t>Web</a:t>
            </a:r>
            <a:r>
              <a:rPr lang="zh-CN" altLang="en-US" dirty="0"/>
              <a:t>服务的事务上下文。</a:t>
            </a:r>
          </a:p>
        </p:txBody>
      </p:sp>
      <p:sp>
        <p:nvSpPr>
          <p:cNvPr id="2" name="灯片编号占位符 1">
            <a:extLst>
              <a:ext uri="{FF2B5EF4-FFF2-40B4-BE49-F238E27FC236}">
                <a16:creationId xmlns:a16="http://schemas.microsoft.com/office/drawing/2014/main" id="{157969DC-E8B2-4F93-A164-255F1E69DA04}"/>
              </a:ext>
            </a:extLst>
          </p:cNvPr>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32052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2.Web</a:t>
            </a:r>
            <a:r>
              <a:rPr lang="zh-CN" altLang="en-US" dirty="0"/>
              <a:t>服务接口描述语言</a:t>
            </a:r>
            <a:r>
              <a:rPr lang="en-US" altLang="zh-CN" dirty="0"/>
              <a:t>WSDL</a:t>
            </a:r>
            <a:endParaRPr lang="zh-CN" altLang="en-US" dirty="0"/>
          </a:p>
        </p:txBody>
      </p:sp>
      <p:sp>
        <p:nvSpPr>
          <p:cNvPr id="3" name="内容占位符 2"/>
          <p:cNvSpPr>
            <a:spLocks noGrp="1"/>
          </p:cNvSpPr>
          <p:nvPr>
            <p:ph idx="1"/>
          </p:nvPr>
        </p:nvSpPr>
        <p:spPr/>
        <p:txBody>
          <a:bodyPr/>
          <a:lstStyle/>
          <a:p>
            <a:r>
              <a:rPr lang="en-US" altLang="zh-CN" dirty="0"/>
              <a:t>WSDL</a:t>
            </a:r>
            <a:r>
              <a:rPr lang="zh-CN" altLang="en-US" dirty="0"/>
              <a:t>（</a:t>
            </a:r>
            <a:r>
              <a:rPr lang="en-US" altLang="zh-CN" dirty="0">
                <a:solidFill>
                  <a:srgbClr val="FF0000"/>
                </a:solidFill>
              </a:rPr>
              <a:t>W</a:t>
            </a:r>
            <a:r>
              <a:rPr lang="en-US" altLang="zh-CN" dirty="0"/>
              <a:t>eb </a:t>
            </a:r>
            <a:r>
              <a:rPr lang="en-US" altLang="zh-CN" dirty="0">
                <a:solidFill>
                  <a:srgbClr val="FF0000"/>
                </a:solidFill>
              </a:rPr>
              <a:t>S</a:t>
            </a:r>
            <a:r>
              <a:rPr lang="en-US" altLang="zh-CN" dirty="0"/>
              <a:t>ervice </a:t>
            </a:r>
            <a:r>
              <a:rPr lang="en-US" altLang="zh-CN" dirty="0">
                <a:solidFill>
                  <a:srgbClr val="FF0000"/>
                </a:solidFill>
              </a:rPr>
              <a:t>D</a:t>
            </a:r>
            <a:r>
              <a:rPr lang="en-US" altLang="zh-CN" dirty="0"/>
              <a:t>escription </a:t>
            </a:r>
            <a:r>
              <a:rPr lang="en-US" altLang="zh-CN" dirty="0">
                <a:solidFill>
                  <a:srgbClr val="FF0000"/>
                </a:solidFill>
              </a:rPr>
              <a:t>L</a:t>
            </a:r>
            <a:r>
              <a:rPr lang="en-US" altLang="zh-CN" dirty="0"/>
              <a:t>anguage</a:t>
            </a:r>
            <a:r>
              <a:rPr lang="zh-CN" altLang="en-US" dirty="0"/>
              <a:t>）描述了</a:t>
            </a:r>
            <a:r>
              <a:rPr lang="en-US" altLang="zh-CN" dirty="0"/>
              <a:t>Web</a:t>
            </a:r>
            <a:r>
              <a:rPr lang="zh-CN" altLang="en-US" dirty="0"/>
              <a:t>服务的</a:t>
            </a:r>
            <a:r>
              <a:rPr lang="zh-CN" altLang="en-US" dirty="0">
                <a:solidFill>
                  <a:srgbClr val="FF0000"/>
                </a:solidFill>
              </a:rPr>
              <a:t>接口</a:t>
            </a:r>
            <a:r>
              <a:rPr lang="zh-CN" altLang="en-US" dirty="0"/>
              <a:t>、</a:t>
            </a:r>
            <a:r>
              <a:rPr lang="zh-CN" altLang="en-US" dirty="0">
                <a:solidFill>
                  <a:srgbClr val="FF0000"/>
                </a:solidFill>
              </a:rPr>
              <a:t>消息格式约定</a:t>
            </a:r>
            <a:r>
              <a:rPr lang="zh-CN" altLang="en-US" dirty="0"/>
              <a:t>和</a:t>
            </a:r>
            <a:r>
              <a:rPr lang="zh-CN" altLang="en-US" dirty="0">
                <a:solidFill>
                  <a:srgbClr val="FF0000"/>
                </a:solidFill>
              </a:rPr>
              <a:t>访问地址</a:t>
            </a:r>
            <a:r>
              <a:rPr lang="zh-CN" altLang="en-US" dirty="0"/>
              <a:t>三方面内容。</a:t>
            </a:r>
            <a:endParaRPr lang="en-US" altLang="zh-CN" dirty="0"/>
          </a:p>
          <a:p>
            <a:r>
              <a:rPr lang="en-US" altLang="zh-CN" dirty="0"/>
              <a:t>WSDL 1.0</a:t>
            </a:r>
            <a:r>
              <a:rPr lang="zh-CN" altLang="en-US" dirty="0"/>
              <a:t>发布于</a:t>
            </a:r>
            <a:r>
              <a:rPr lang="en-US" altLang="zh-CN" dirty="0"/>
              <a:t>2000</a:t>
            </a:r>
            <a:r>
              <a:rPr lang="zh-CN" altLang="en-US" dirty="0"/>
              <a:t>年</a:t>
            </a:r>
            <a:r>
              <a:rPr lang="en-US" altLang="zh-CN" dirty="0"/>
              <a:t>9</a:t>
            </a:r>
            <a:r>
              <a:rPr lang="zh-CN" altLang="en-US" dirty="0"/>
              <a:t>月，由</a:t>
            </a:r>
            <a:r>
              <a:rPr lang="en-US" altLang="zh-CN" dirty="0"/>
              <a:t>IBM</a:t>
            </a:r>
            <a:r>
              <a:rPr lang="zh-CN" altLang="en-US" dirty="0"/>
              <a:t>、</a:t>
            </a:r>
            <a:r>
              <a:rPr lang="en-US" altLang="zh-CN" dirty="0"/>
              <a:t>Microsoft</a:t>
            </a:r>
            <a:r>
              <a:rPr lang="zh-CN" altLang="en-US" dirty="0"/>
              <a:t>、</a:t>
            </a:r>
            <a:r>
              <a:rPr lang="en-US" altLang="zh-CN" dirty="0" err="1"/>
              <a:t>Ariba</a:t>
            </a:r>
            <a:r>
              <a:rPr lang="zh-CN" altLang="en-US" dirty="0"/>
              <a:t>结合</a:t>
            </a:r>
            <a:r>
              <a:rPr lang="en-US" altLang="zh-CN" dirty="0"/>
              <a:t>Microsoft</a:t>
            </a:r>
            <a:r>
              <a:rPr lang="zh-CN" altLang="en-US" dirty="0"/>
              <a:t>的</a:t>
            </a:r>
            <a:r>
              <a:rPr lang="en-US" altLang="zh-CN" dirty="0"/>
              <a:t>SCL</a:t>
            </a:r>
            <a:r>
              <a:rPr lang="zh-CN" altLang="en-US" dirty="0"/>
              <a:t>（</a:t>
            </a:r>
            <a:r>
              <a:rPr lang="en-US" altLang="zh-CN" dirty="0"/>
              <a:t>SOAP Contract Language</a:t>
            </a:r>
            <a:r>
              <a:rPr lang="zh-CN" altLang="en-US" dirty="0"/>
              <a:t>）和</a:t>
            </a:r>
            <a:r>
              <a:rPr lang="en-US" altLang="zh-CN" dirty="0"/>
              <a:t>SDL</a:t>
            </a:r>
            <a:r>
              <a:rPr lang="zh-CN" altLang="en-US" dirty="0"/>
              <a:t>（</a:t>
            </a:r>
            <a:r>
              <a:rPr lang="en-US" altLang="zh-CN" dirty="0"/>
              <a:t>Service Description Language</a:t>
            </a:r>
            <a:r>
              <a:rPr lang="zh-CN" altLang="en-US" dirty="0"/>
              <a:t>），以及</a:t>
            </a:r>
            <a:r>
              <a:rPr lang="en-US" altLang="zh-CN" dirty="0"/>
              <a:t>IBM</a:t>
            </a:r>
            <a:r>
              <a:rPr lang="zh-CN" altLang="en-US" dirty="0"/>
              <a:t>的</a:t>
            </a:r>
            <a:r>
              <a:rPr lang="en-US" altLang="zh-CN" dirty="0"/>
              <a:t>NASSL</a:t>
            </a:r>
            <a:r>
              <a:rPr lang="zh-CN" altLang="en-US" dirty="0"/>
              <a:t>（</a:t>
            </a:r>
            <a:r>
              <a:rPr lang="en-US" altLang="zh-CN" dirty="0"/>
              <a:t>Network Accessible Service Specification Language</a:t>
            </a:r>
            <a:r>
              <a:rPr lang="zh-CN" altLang="en-US" dirty="0"/>
              <a:t>）指定而成。</a:t>
            </a:r>
            <a:endParaRPr lang="en-US" altLang="zh-CN" dirty="0"/>
          </a:p>
          <a:p>
            <a:r>
              <a:rPr lang="en-US" altLang="zh-CN" dirty="0"/>
              <a:t>WSDL 1.2</a:t>
            </a:r>
            <a:r>
              <a:rPr lang="zh-CN" altLang="en-US" dirty="0"/>
              <a:t>开始有</a:t>
            </a:r>
            <a:r>
              <a:rPr lang="en-US" altLang="zh-CN" dirty="0"/>
              <a:t>W3C</a:t>
            </a:r>
            <a:r>
              <a:rPr lang="zh-CN" altLang="en-US" dirty="0"/>
              <a:t>全权管理。</a:t>
            </a:r>
            <a:endParaRPr lang="en-US" altLang="zh-CN" dirty="0"/>
          </a:p>
          <a:p>
            <a:r>
              <a:rPr lang="en-US" altLang="zh-CN" dirty="0"/>
              <a:t>WSDL </a:t>
            </a:r>
            <a:r>
              <a:rPr lang="en-US" altLang="zh-CN"/>
              <a:t>2.0</a:t>
            </a:r>
            <a:r>
              <a:rPr lang="zh-CN" altLang="en-US"/>
              <a:t>，到现在</a:t>
            </a:r>
            <a:endParaRPr lang="zh-CN" altLang="en-US" dirty="0"/>
          </a:p>
        </p:txBody>
      </p:sp>
      <p:sp>
        <p:nvSpPr>
          <p:cNvPr id="4" name="灯片编号占位符 3">
            <a:extLst>
              <a:ext uri="{FF2B5EF4-FFF2-40B4-BE49-F238E27FC236}">
                <a16:creationId xmlns:a16="http://schemas.microsoft.com/office/drawing/2014/main" id="{A6D773B8-C535-4CAB-99F0-4F167691DB93}"/>
              </a:ext>
            </a:extLst>
          </p:cNvPr>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145125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480720"/>
          </a:xfrm>
        </p:spPr>
        <p:txBody>
          <a:bodyPr>
            <a:normAutofit/>
          </a:bodyPr>
          <a:lstStyle/>
          <a:p>
            <a:r>
              <a:rPr lang="en-US" altLang="zh-CN" sz="2200" dirty="0"/>
              <a:t>WSDL</a:t>
            </a:r>
            <a:r>
              <a:rPr lang="zh-CN" altLang="en-US" sz="2200" dirty="0"/>
              <a:t>采用</a:t>
            </a:r>
            <a:r>
              <a:rPr lang="en-US" altLang="zh-CN" sz="2200" dirty="0">
                <a:solidFill>
                  <a:srgbClr val="0000FF"/>
                </a:solidFill>
              </a:rPr>
              <a:t>XML Schema</a:t>
            </a:r>
            <a:r>
              <a:rPr lang="zh-CN" altLang="en-US" sz="2200" dirty="0"/>
              <a:t>界定应包含的内容，并以</a:t>
            </a:r>
            <a:r>
              <a:rPr lang="en-US" altLang="zh-CN" sz="2200" dirty="0">
                <a:solidFill>
                  <a:srgbClr val="0000FF"/>
                </a:solidFill>
              </a:rPr>
              <a:t>XML</a:t>
            </a:r>
            <a:r>
              <a:rPr lang="zh-CN" altLang="en-US" sz="2200" dirty="0">
                <a:solidFill>
                  <a:srgbClr val="0000FF"/>
                </a:solidFill>
              </a:rPr>
              <a:t>文件格式存储</a:t>
            </a:r>
            <a:r>
              <a:rPr lang="zh-CN" altLang="en-US" sz="2200" dirty="0"/>
              <a:t>。</a:t>
            </a:r>
            <a:endParaRPr lang="en-US" altLang="zh-CN" sz="2200" dirty="0"/>
          </a:p>
          <a:p>
            <a:r>
              <a:rPr lang="en-US" altLang="zh-CN" sz="2200" dirty="0"/>
              <a:t>WSDL</a:t>
            </a:r>
            <a:r>
              <a:rPr lang="zh-CN" altLang="en-US" sz="2200" dirty="0"/>
              <a:t>将</a:t>
            </a:r>
            <a:r>
              <a:rPr lang="en-US" altLang="zh-CN" sz="2200" dirty="0">
                <a:solidFill>
                  <a:srgbClr val="0000FF"/>
                </a:solidFill>
              </a:rPr>
              <a:t>Web</a:t>
            </a:r>
            <a:r>
              <a:rPr lang="zh-CN" altLang="en-US" sz="2200" dirty="0">
                <a:solidFill>
                  <a:srgbClr val="0000FF"/>
                </a:solidFill>
              </a:rPr>
              <a:t>服务描述为能够进行消息交换的通信端点集合</a:t>
            </a:r>
            <a:r>
              <a:rPr lang="zh-CN" altLang="en-US" sz="2200" dirty="0"/>
              <a:t>。通过网络服务提供者所提供的</a:t>
            </a:r>
            <a:r>
              <a:rPr lang="en-US" altLang="zh-CN" sz="2200" dirty="0"/>
              <a:t>WSDL</a:t>
            </a:r>
            <a:r>
              <a:rPr lang="zh-CN" altLang="en-US" sz="2200" dirty="0"/>
              <a:t>文档，服务使用者可以获取服务执行的相关信息，并基于该信息访问服务。</a:t>
            </a:r>
            <a:endParaRPr lang="en-US" altLang="zh-CN" sz="2200" dirty="0"/>
          </a:p>
          <a:p>
            <a:pPr lvl="1"/>
            <a:r>
              <a:rPr lang="en-US" altLang="zh-CN" sz="2200" dirty="0"/>
              <a:t>WSDL</a:t>
            </a:r>
            <a:r>
              <a:rPr lang="zh-CN" altLang="en-US" sz="2200" dirty="0"/>
              <a:t>文档的职责在于告诉服务的使用者如何将请求消息格式化，通过何种通信协议在何处访问</a:t>
            </a:r>
            <a:r>
              <a:rPr lang="en-US" altLang="zh-CN" sz="2200" dirty="0"/>
              <a:t>Web</a:t>
            </a:r>
            <a:r>
              <a:rPr lang="zh-CN" altLang="en-US" sz="2200" dirty="0"/>
              <a:t>服务。</a:t>
            </a:r>
            <a:endParaRPr lang="en-US" altLang="zh-CN" sz="2200" dirty="0"/>
          </a:p>
          <a:p>
            <a:pPr>
              <a:lnSpc>
                <a:spcPct val="120000"/>
              </a:lnSpc>
            </a:pPr>
            <a:endParaRPr lang="en-US" altLang="zh-C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964824"/>
            <a:ext cx="5112568" cy="275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42B5B0E8-BB4F-4F62-B9C2-D9ED6EA2112B}"/>
              </a:ext>
            </a:extLst>
          </p:cNvPr>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173530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2.1WSDL</a:t>
            </a:r>
            <a:r>
              <a:rPr lang="zh-CN" altLang="en-US" dirty="0"/>
              <a:t>设计目标</a:t>
            </a:r>
          </a:p>
        </p:txBody>
      </p:sp>
      <p:sp>
        <p:nvSpPr>
          <p:cNvPr id="3" name="内容占位符 2"/>
          <p:cNvSpPr>
            <a:spLocks noGrp="1"/>
          </p:cNvSpPr>
          <p:nvPr>
            <p:ph idx="1"/>
          </p:nvPr>
        </p:nvSpPr>
        <p:spPr/>
        <p:txBody>
          <a:bodyPr>
            <a:normAutofit lnSpcReduction="10000"/>
          </a:bodyPr>
          <a:lstStyle/>
          <a:p>
            <a:r>
              <a:rPr lang="en-US" altLang="zh-CN" sz="2200" dirty="0"/>
              <a:t>WSDL</a:t>
            </a:r>
            <a:r>
              <a:rPr lang="zh-CN" altLang="en-US" sz="2200" dirty="0"/>
              <a:t>描述了</a:t>
            </a:r>
            <a:r>
              <a:rPr lang="en-US" altLang="zh-CN" sz="2200" dirty="0"/>
              <a:t>Web</a:t>
            </a:r>
            <a:r>
              <a:rPr lang="zh-CN" altLang="en-US" sz="2200" dirty="0"/>
              <a:t>服务的规范，尤其是接口规范。</a:t>
            </a:r>
            <a:endParaRPr lang="en-US" altLang="zh-CN" sz="2200" dirty="0"/>
          </a:p>
          <a:p>
            <a:r>
              <a:rPr lang="en-US" altLang="zh-CN" sz="2200" dirty="0"/>
              <a:t>WSDL</a:t>
            </a:r>
            <a:r>
              <a:rPr lang="zh-CN" altLang="en-US" sz="2200" dirty="0"/>
              <a:t>的设计理念完全继承了以</a:t>
            </a:r>
            <a:r>
              <a:rPr lang="en-US" altLang="zh-CN" sz="2200" dirty="0"/>
              <a:t>XML</a:t>
            </a:r>
            <a:r>
              <a:rPr lang="zh-CN" altLang="en-US" sz="2200" dirty="0"/>
              <a:t>为</a:t>
            </a:r>
            <a:r>
              <a:rPr lang="zh-CN" altLang="en-US" sz="2200"/>
              <a:t>基础的</a:t>
            </a:r>
            <a:r>
              <a:rPr lang="en-US" altLang="zh-CN" sz="2200"/>
              <a:t>Web</a:t>
            </a:r>
            <a:r>
              <a:rPr lang="zh-CN" altLang="en-US" sz="2200" dirty="0"/>
              <a:t>技术标准的一贯设计理念</a:t>
            </a:r>
            <a:r>
              <a:rPr lang="en-US" altLang="zh-CN" sz="2200" dirty="0"/>
              <a:t>---</a:t>
            </a:r>
            <a:r>
              <a:rPr lang="zh-CN" altLang="en-US" sz="2200" dirty="0">
                <a:solidFill>
                  <a:srgbClr val="0000FF"/>
                </a:solidFill>
              </a:rPr>
              <a:t>开放</a:t>
            </a:r>
            <a:r>
              <a:rPr lang="zh-CN" altLang="en-US" sz="2200" dirty="0"/>
              <a:t>。</a:t>
            </a:r>
            <a:r>
              <a:rPr lang="en-US" altLang="zh-CN" sz="2200" dirty="0"/>
              <a:t>WSDL</a:t>
            </a:r>
            <a:r>
              <a:rPr lang="zh-CN" altLang="en-US" sz="2200" dirty="0"/>
              <a:t>允许通过扩展使用</a:t>
            </a:r>
            <a:r>
              <a:rPr lang="zh-CN" altLang="en-US" sz="2200" dirty="0">
                <a:solidFill>
                  <a:srgbClr val="0000FF"/>
                </a:solidFill>
              </a:rPr>
              <a:t>其它类型定义语言</a:t>
            </a:r>
            <a:r>
              <a:rPr lang="zh-CN" altLang="en-US" sz="2200" dirty="0"/>
              <a:t>，允许使用</a:t>
            </a:r>
            <a:r>
              <a:rPr lang="zh-CN" altLang="en-US" sz="2200" dirty="0">
                <a:solidFill>
                  <a:srgbClr val="0000FF"/>
                </a:solidFill>
              </a:rPr>
              <a:t>多种网络传输协议</a:t>
            </a:r>
            <a:r>
              <a:rPr lang="zh-CN" altLang="en-US" sz="2200" dirty="0"/>
              <a:t>和</a:t>
            </a:r>
            <a:r>
              <a:rPr lang="zh-CN" altLang="en-US" sz="2200" dirty="0">
                <a:solidFill>
                  <a:srgbClr val="0000FF"/>
                </a:solidFill>
              </a:rPr>
              <a:t>消息格式</a:t>
            </a:r>
            <a:r>
              <a:rPr lang="zh-CN" altLang="en-US" sz="2200" dirty="0"/>
              <a:t>。</a:t>
            </a:r>
            <a:endParaRPr lang="en-US" altLang="zh-CN" sz="2200" dirty="0"/>
          </a:p>
          <a:p>
            <a:r>
              <a:rPr lang="en-US" altLang="zh-CN" sz="2200" dirty="0"/>
              <a:t>WSDL</a:t>
            </a:r>
            <a:r>
              <a:rPr lang="zh-CN" altLang="en-US" sz="2200" dirty="0"/>
              <a:t>应用了软件工程中的复用理念，分离了抽象定义层和具体实现层，使得抽象定义层的复用性大大增加。</a:t>
            </a:r>
            <a:endParaRPr lang="en-US" altLang="zh-CN" sz="2200" dirty="0"/>
          </a:p>
          <a:p>
            <a:pPr lvl="1"/>
            <a:r>
              <a:rPr lang="zh-CN" altLang="en-US" sz="2000" dirty="0"/>
              <a:t>如，可以先使用抽象定义层为一类</a:t>
            </a:r>
            <a:r>
              <a:rPr lang="en-US" altLang="zh-CN" sz="2000" dirty="0"/>
              <a:t>Web</a:t>
            </a:r>
            <a:r>
              <a:rPr lang="zh-CN" altLang="en-US" sz="2000" dirty="0"/>
              <a:t>服务进行抽象定义，而不同服务提供者可以采用不同的具体实现层的描述结合抽象定义完成其自身的</a:t>
            </a:r>
            <a:r>
              <a:rPr lang="en-US" altLang="zh-CN" sz="2000" dirty="0"/>
              <a:t>Web</a:t>
            </a:r>
            <a:r>
              <a:rPr lang="zh-CN" altLang="en-US" sz="2000" dirty="0"/>
              <a:t>服务描述。</a:t>
            </a:r>
            <a:endParaRPr lang="en-US" altLang="zh-CN" sz="2000" dirty="0"/>
          </a:p>
          <a:p>
            <a:r>
              <a:rPr lang="en-US" altLang="zh-CN" sz="2200" dirty="0"/>
              <a:t>Web</a:t>
            </a:r>
            <a:r>
              <a:rPr lang="zh-CN" altLang="en-US" sz="2200" dirty="0"/>
              <a:t>服务的目标是即时装配，松散耦合以及自身集成，即</a:t>
            </a:r>
            <a:r>
              <a:rPr lang="en-US" altLang="zh-CN" sz="2200" dirty="0"/>
              <a:t>WSDL</a:t>
            </a:r>
            <a:r>
              <a:rPr lang="zh-CN" altLang="en-US" sz="2200" dirty="0"/>
              <a:t>描述文档应具备机器可识别能力。</a:t>
            </a:r>
            <a:endParaRPr lang="en-US" altLang="zh-CN" sz="2200" dirty="0"/>
          </a:p>
        </p:txBody>
      </p:sp>
      <p:sp>
        <p:nvSpPr>
          <p:cNvPr id="4" name="灯片编号占位符 3">
            <a:extLst>
              <a:ext uri="{FF2B5EF4-FFF2-40B4-BE49-F238E27FC236}">
                <a16:creationId xmlns:a16="http://schemas.microsoft.com/office/drawing/2014/main" id="{DD200402-36ED-488F-889E-BBA38906084A}"/>
              </a:ext>
            </a:extLst>
          </p:cNvPr>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26684149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20615</TotalTime>
  <Words>6017</Words>
  <Application>Microsoft Office PowerPoint</Application>
  <PresentationFormat>全屏显示(4:3)</PresentationFormat>
  <Paragraphs>494</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黑体</vt:lpstr>
      <vt:lpstr>华文楷体</vt:lpstr>
      <vt:lpstr>楷体_GB2312</vt:lpstr>
      <vt:lpstr>宋体</vt:lpstr>
      <vt:lpstr>微软雅黑</vt:lpstr>
      <vt:lpstr>微软雅黑 Light</vt:lpstr>
      <vt:lpstr>Arial</vt:lpstr>
      <vt:lpstr>Calibri</vt:lpstr>
      <vt:lpstr>Symbol</vt:lpstr>
      <vt:lpstr>Times New Roman</vt:lpstr>
      <vt:lpstr>Wingdings</vt:lpstr>
      <vt:lpstr>Office 主题</vt:lpstr>
      <vt:lpstr>服务描述与WSDL</vt:lpstr>
      <vt:lpstr>本章要点</vt:lpstr>
      <vt:lpstr>1. 服务描述模型</vt:lpstr>
      <vt:lpstr>PowerPoint 演示文稿</vt:lpstr>
      <vt:lpstr>PowerPoint 演示文稿</vt:lpstr>
      <vt:lpstr>PowerPoint 演示文稿</vt:lpstr>
      <vt:lpstr>2.Web服务接口描述语言WSDL</vt:lpstr>
      <vt:lpstr>PowerPoint 演示文稿</vt:lpstr>
      <vt:lpstr>2.1WSDL设计目标</vt:lpstr>
      <vt:lpstr>2.2 WSDL结构</vt:lpstr>
      <vt:lpstr>PowerPoint 演示文稿</vt:lpstr>
      <vt:lpstr>PowerPoint 演示文稿</vt:lpstr>
      <vt:lpstr>PowerPoint 演示文稿</vt:lpstr>
      <vt:lpstr>2.2.1 WSDL的抽象描述部分</vt:lpstr>
      <vt:lpstr>PowerPoint 演示文稿</vt:lpstr>
      <vt:lpstr>PowerPoint 演示文稿</vt:lpstr>
      <vt:lpstr>PowerPoint 演示文稿</vt:lpstr>
      <vt:lpstr>PowerPoint 演示文稿</vt:lpstr>
      <vt:lpstr>PowerPoint 演示文稿</vt:lpstr>
      <vt:lpstr>2.2.2 WSDL的具体描述部分</vt:lpstr>
      <vt:lpstr>(1)绑定</vt:lpstr>
      <vt:lpstr>PowerPoint 演示文稿</vt:lpstr>
      <vt:lpstr>PowerPoint 演示文稿</vt:lpstr>
      <vt:lpstr>PowerPoint 演示文稿</vt:lpstr>
      <vt:lpstr>PowerPoint 演示文稿</vt:lpstr>
      <vt:lpstr>PowerPoint 演示文稿</vt:lpstr>
      <vt:lpstr>(2)端口</vt:lpstr>
      <vt:lpstr>(3) 服务</vt:lpstr>
      <vt:lpstr>2.3 WSDL实例分析</vt:lpstr>
      <vt:lpstr>PowerPoint 演示文稿</vt:lpstr>
      <vt:lpstr>PowerPoint 演示文稿</vt:lpstr>
      <vt:lpstr>2.3.1 WSDL应用实例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michaelwin</cp:lastModifiedBy>
  <cp:revision>1471</cp:revision>
  <dcterms:modified xsi:type="dcterms:W3CDTF">2023-10-17T00:17:07Z</dcterms:modified>
</cp:coreProperties>
</file>