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53"/>
  </p:notesMasterIdLst>
  <p:sldIdLst>
    <p:sldId id="258" r:id="rId2"/>
    <p:sldId id="259" r:id="rId3"/>
    <p:sldId id="386" r:id="rId4"/>
    <p:sldId id="433" r:id="rId5"/>
    <p:sldId id="434" r:id="rId6"/>
    <p:sldId id="388" r:id="rId7"/>
    <p:sldId id="385" r:id="rId8"/>
    <p:sldId id="435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6" r:id="rId24"/>
    <p:sldId id="407" r:id="rId25"/>
    <p:sldId id="408" r:id="rId26"/>
    <p:sldId id="409" r:id="rId27"/>
    <p:sldId id="410" r:id="rId28"/>
    <p:sldId id="404" r:id="rId29"/>
    <p:sldId id="411" r:id="rId30"/>
    <p:sldId id="412" r:id="rId31"/>
    <p:sldId id="413" r:id="rId32"/>
    <p:sldId id="414" r:id="rId33"/>
    <p:sldId id="415" r:id="rId34"/>
    <p:sldId id="416" r:id="rId35"/>
    <p:sldId id="418" r:id="rId36"/>
    <p:sldId id="419" r:id="rId37"/>
    <p:sldId id="405" r:id="rId38"/>
    <p:sldId id="420" r:id="rId39"/>
    <p:sldId id="421" r:id="rId40"/>
    <p:sldId id="422" r:id="rId41"/>
    <p:sldId id="424" r:id="rId42"/>
    <p:sldId id="427" r:id="rId43"/>
    <p:sldId id="425" r:id="rId44"/>
    <p:sldId id="426" r:id="rId45"/>
    <p:sldId id="428" r:id="rId46"/>
    <p:sldId id="423" r:id="rId47"/>
    <p:sldId id="429" r:id="rId48"/>
    <p:sldId id="431" r:id="rId49"/>
    <p:sldId id="432" r:id="rId50"/>
    <p:sldId id="381" r:id="rId51"/>
    <p:sldId id="436" r:id="rId5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D24030C-0EBD-4CC4-8FE6-17DCF833B052}">
          <p14:sldIdLst>
            <p14:sldId id="258"/>
            <p14:sldId id="259"/>
            <p14:sldId id="386"/>
            <p14:sldId id="433"/>
            <p14:sldId id="434"/>
            <p14:sldId id="388"/>
            <p14:sldId id="385"/>
            <p14:sldId id="435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6"/>
            <p14:sldId id="407"/>
            <p14:sldId id="408"/>
            <p14:sldId id="409"/>
            <p14:sldId id="410"/>
            <p14:sldId id="404"/>
            <p14:sldId id="411"/>
            <p14:sldId id="412"/>
            <p14:sldId id="413"/>
            <p14:sldId id="414"/>
            <p14:sldId id="415"/>
            <p14:sldId id="416"/>
            <p14:sldId id="418"/>
            <p14:sldId id="419"/>
            <p14:sldId id="405"/>
            <p14:sldId id="420"/>
            <p14:sldId id="421"/>
            <p14:sldId id="422"/>
            <p14:sldId id="424"/>
            <p14:sldId id="427"/>
            <p14:sldId id="425"/>
            <p14:sldId id="426"/>
            <p14:sldId id="428"/>
            <p14:sldId id="423"/>
            <p14:sldId id="429"/>
            <p14:sldId id="431"/>
            <p14:sldId id="432"/>
          </p14:sldIdLst>
        </p14:section>
        <p14:section name="无标题节" id="{01EB97F2-2A05-45B6-9D78-610ACB989BF5}">
          <p14:sldIdLst>
            <p14:sldId id="381"/>
            <p14:sldId id="4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3333CC"/>
    <a:srgbClr val="990099"/>
    <a:srgbClr val="009900"/>
    <a:srgbClr val="000099"/>
    <a:srgbClr val="800080"/>
    <a:srgbClr val="CC00FF"/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35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0587A-C6EA-4FB7-880B-B271E614F62E}" type="datetimeFigureOut">
              <a:rPr lang="zh-CN" altLang="en-US" smtClean="0"/>
              <a:pPr/>
              <a:t>2023/10/30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94879-ABC6-4688-A767-6DE6C26C76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78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33528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686049"/>
          </a:xfrm>
        </p:spPr>
        <p:txBody>
          <a:bodyPr/>
          <a:lstStyle>
            <a:lvl1pPr algn="l">
              <a:defRPr sz="4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3996-C57D-4CE3-85A5-4FCA0CD95B96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应用密码学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F8A6-AB27-44D4-8B37-42EF6E80269E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应用密码学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0CEF-8CC3-46DE-8CEA-827E9000B7B7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应用密码学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6881A-EF8B-4D74-BEBF-FFF05E664D37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应用密码学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363272" cy="5472608"/>
          </a:xfrm>
        </p:spPr>
        <p:txBody>
          <a:bodyPr/>
          <a:lstStyle>
            <a:lvl1pPr marL="355600" indent="-35560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990099"/>
              </a:buClr>
              <a:buSzPct val="90000"/>
              <a:buFont typeface="Wingdings" pitchFamily="2" charset="2"/>
              <a:buChar char="Þ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Font typeface="Times New Roman" pitchFamily="18" charset="0"/>
              <a:buChar char="─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itchFamily="34" charset="0"/>
              <a:buChar char="•"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368FAA-B70D-4E1F-A800-9E9946E39FF9}" type="datetime1">
              <a:rPr lang="zh-CN" altLang="en-US" smtClean="0"/>
              <a:t>2023/10/30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华文楷体" pitchFamily="2" charset="-122"/>
                <a:ea typeface="华文楷体" pitchFamily="2" charset="-122"/>
                <a:cs typeface="Arial" pitchFamily="34" charset="0"/>
              </a:defRPr>
            </a:lvl1pPr>
          </a:lstStyle>
          <a:p>
            <a:r>
              <a:rPr lang="zh-CN" altLang="en-US"/>
              <a:t>应用密码学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363272" cy="5472608"/>
          </a:xfrm>
        </p:spPr>
        <p:txBody>
          <a:bodyPr/>
          <a:lstStyle>
            <a:lvl1pPr>
              <a:defRPr sz="2600"/>
            </a:lvl1pPr>
            <a:lvl2pPr>
              <a:buFont typeface="Wingdings" pitchFamily="2" charset="2"/>
              <a:buChar char="Þ"/>
              <a:defRPr sz="2400"/>
            </a:lvl2pPr>
            <a:lvl3pPr>
              <a:defRPr sz="2200" b="0"/>
            </a:lvl3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C811553-D15D-493E-BF53-28F19C1C0C09}" type="datetime1">
              <a:rPr lang="zh-CN" altLang="en-US" smtClean="0"/>
              <a:t>2023/10/30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华文楷体" pitchFamily="2" charset="-122"/>
                <a:ea typeface="华文楷体" pitchFamily="2" charset="-122"/>
                <a:cs typeface="Arial" pitchFamily="34" charset="0"/>
              </a:defRPr>
            </a:lvl1pPr>
          </a:lstStyle>
          <a:p>
            <a:r>
              <a:rPr lang="zh-CN" altLang="en-US"/>
              <a:t>应用密码学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F8C3-2A6C-4F5A-936D-075B4912566A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应用密码学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639E-19F9-4462-8A30-EA298643E09A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应用密码学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0425-8C0B-4CAA-BBB3-85EDD3DA5640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应用密码学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44DF-54DE-44CF-9B93-B98F799B9509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应用密码学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B7E7-735F-4721-B703-F7E9878054C3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应用密码学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C04-F9AA-4273-8270-F609C2988B29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应用密码学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99592" y="0"/>
            <a:ext cx="8244408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528" y="721496"/>
            <a:ext cx="8363272" cy="5587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9C609-9699-4BEF-A799-3991E186A03B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31840" y="6453336"/>
            <a:ext cx="2895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lang="zh-CN" altLang="en-US" dirty="0"/>
              <a:t>应用密码学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692696"/>
            <a:ext cx="9144000" cy="28800"/>
          </a:xfrm>
          <a:prstGeom prst="rect">
            <a:avLst/>
          </a:prstGeom>
          <a:solidFill>
            <a:srgbClr val="990099">
              <a:alpha val="90000"/>
            </a:srgbClr>
          </a:solidFill>
          <a:ln w="0">
            <a:gradFill flip="none" rotWithShape="1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path path="circle">
                <a:fillToRect t="100000" r="100000"/>
              </a:path>
              <a:tileRect l="-100000" b="-100000"/>
            </a:gra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899592" cy="692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黑体" pitchFamily="2" charset="-122"/>
          <a:ea typeface="黑体" pitchFamily="2" charset="-122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50000"/>
        </a:lnSpc>
        <a:spcBef>
          <a:spcPct val="20000"/>
        </a:spcBef>
        <a:buClr>
          <a:srgbClr val="0000FF"/>
        </a:buClr>
        <a:buSzPct val="100000"/>
        <a:buFont typeface="Wingdings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Clr>
          <a:srgbClr val="990099"/>
        </a:buClr>
        <a:buSzPct val="90000"/>
        <a:buFont typeface="Wingdings" pitchFamily="2" charset="2"/>
        <a:buChar char=""/>
        <a:defRPr sz="24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Times New Roman" pitchFamily="18" charset="0"/>
        <a:buChar char="─"/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None/>
        <a:defRPr sz="18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uddi.xml.org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服务发布发现与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UDDI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2656"/>
            <a:ext cx="7033144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115616" y="332656"/>
            <a:ext cx="3960440" cy="38884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5368634" y="1827443"/>
            <a:ext cx="64807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16706" y="1971459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引用关系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611560" y="2371569"/>
            <a:ext cx="432048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776" y="2679041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包含关系</a:t>
            </a:r>
          </a:p>
        </p:txBody>
      </p:sp>
    </p:spTree>
    <p:extLst>
      <p:ext uri="{BB962C8B-B14F-4D97-AF65-F5344CB8AC3E}">
        <p14:creationId xmlns:p14="http://schemas.microsoft.com/office/powerpoint/2010/main" val="2128482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商业实体数据结构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363272" cy="151216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商业实体</a:t>
            </a:r>
            <a:r>
              <a:rPr lang="en-US" altLang="zh-CN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(businessEntity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</a:t>
            </a:r>
            <a:r>
              <a:rPr lang="zh-CN" altLang="en-US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白页和黄页信息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的结构，包含企业的主要信息，如名称、联系方式根据特定分类法的企业类别、与其它商业实体的关系和特定业务的说明等。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551373"/>
              </p:ext>
            </p:extLst>
          </p:nvPr>
        </p:nvGraphicFramePr>
        <p:xfrm>
          <a:off x="683568" y="2338608"/>
          <a:ext cx="7848872" cy="4176464"/>
        </p:xfrm>
        <a:graphic>
          <a:graphicData uri="http://schemas.openxmlformats.org/drawingml/2006/table">
            <a:tbl>
              <a:tblPr firstRow="1" bandRow="1"/>
              <a:tblGrid>
                <a:gridCol w="1703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5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5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属性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描述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9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businessKey</a:t>
                      </a:r>
                      <a:endParaRPr lang="zh-CN" sz="1400" kern="10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指定了一个商业实体实例的唯一键值，该键值使用的数据类型是</a:t>
                      </a: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UDDI</a:t>
                      </a: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规范中定义的</a:t>
                      </a: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UUID(universal unique identifier)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5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authorizedName</a:t>
                      </a:r>
                      <a:endParaRPr lang="zh-CN" sz="1400" kern="10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是在商业实体注册时由操作站点分配给业务实体的官方名称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5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operator</a:t>
                      </a:r>
                      <a:endParaRPr lang="zh-CN" sz="1400" kern="10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保存创建该商业实体的操作站点的名称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5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discoveryURLs</a:t>
                      </a:r>
                      <a:endParaRPr lang="zh-CN" sz="1400" kern="10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通过该</a:t>
                      </a: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URL</a:t>
                      </a: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可以定制到描述该商业实体的文档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5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name</a:t>
                      </a:r>
                      <a:endParaRPr lang="zh-CN" sz="1400" kern="10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商业实体的名称</a:t>
                      </a: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，可以有多个（如用不同的语言表示）。必要元素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5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description</a:t>
                      </a:r>
                      <a:endParaRPr lang="zh-CN" sz="1400" kern="10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商业实体的描述。可选元素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5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contacts</a:t>
                      </a:r>
                      <a:endParaRPr lang="zh-CN" sz="1400" kern="10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商业实体的联系信息。可选元素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5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businessServices</a:t>
                      </a:r>
                      <a:endParaRPr lang="zh-CN" sz="1400" kern="10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商业服务列表。可选元素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5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identifierBag</a:t>
                      </a:r>
                      <a:endParaRPr lang="zh-CN" sz="1400" kern="10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记录商业实体的标识信息。可选元素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5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categoryBag</a:t>
                      </a:r>
                      <a:endParaRPr lang="zh-CN" sz="1400" kern="10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记录商业实体的特定分类信息。可选元素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325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262" y="836712"/>
            <a:ext cx="8712968" cy="550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&lt;!--UDDI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商业实体示例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businessEntity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businessKey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=“0ADACD80-2913-11DA-B2FE-000629DCD0A53”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operator = “www.ibm.com/services/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uddi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authorizedName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=“060000F049”&gt;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discoveryURLs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discoveryURL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useType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businessEntity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http://uddi.ibm.com/testregistry/uddiget?businessKey=0ADACD80-2913-11DA-B2FE-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000629DCD0A53 &lt;/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discoveryURLs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discoveryURLs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&lt;name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xml:lang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AdvantWise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Systems &lt;/name&gt;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&lt;description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xml:lang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AdvantWise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系统公司提供计算机 硬件设备 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&lt;/description&gt;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&lt;!--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自定义的中国企业工商注册号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identifierBag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keyedReference</a:t>
            </a:r>
            <a:endParaRPr lang="en-US" altLang="zh-CN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tModelKey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=“UUID: 28882A90-2917-11DA-B2FE--000629DCD0A53”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keyName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AdvantWise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Systems”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keyValue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=“9903005218088”/&gt;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&lt;/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identifierBag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188640"/>
            <a:ext cx="86764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6.1 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一个在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IBM UDDI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操作站点中定义的商业实体，即示例中的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AdvantWise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公司</a:t>
            </a:r>
          </a:p>
        </p:txBody>
      </p:sp>
      <p:sp>
        <p:nvSpPr>
          <p:cNvPr id="7" name="矩形 6"/>
          <p:cNvSpPr/>
          <p:nvPr/>
        </p:nvSpPr>
        <p:spPr>
          <a:xfrm>
            <a:off x="1835696" y="1240983"/>
            <a:ext cx="5616624" cy="936104"/>
          </a:xfrm>
          <a:prstGeom prst="rect">
            <a:avLst/>
          </a:prstGeom>
          <a:noFill/>
          <a:ln>
            <a:solidFill>
              <a:srgbClr val="0066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30192" y="2177087"/>
            <a:ext cx="7846264" cy="1539945"/>
          </a:xfrm>
          <a:prstGeom prst="rect">
            <a:avLst/>
          </a:prstGeom>
          <a:noFill/>
          <a:ln>
            <a:solidFill>
              <a:srgbClr val="0066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30192" y="3717032"/>
            <a:ext cx="7846264" cy="648072"/>
          </a:xfrm>
          <a:prstGeom prst="rect">
            <a:avLst/>
          </a:prstGeom>
          <a:noFill/>
          <a:ln>
            <a:solidFill>
              <a:srgbClr val="0066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55576" y="4725144"/>
            <a:ext cx="6552728" cy="1613459"/>
          </a:xfrm>
          <a:prstGeom prst="rect">
            <a:avLst/>
          </a:prstGeom>
          <a:noFill/>
          <a:ln>
            <a:solidFill>
              <a:srgbClr val="0066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000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513" y="188640"/>
            <a:ext cx="8712968" cy="44985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categoryBag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&lt;!--UNSPSC category--&gt;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keyedReference</a:t>
            </a:r>
            <a:endParaRPr lang="en-US" altLang="zh-CN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tModelKey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=“UUID: DB77450D-9FA8-45DA-A7BC-04411D14E384”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keyName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=“Computer Equipment and Accessories”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keyValue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=“43210000”/&gt;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&lt;!--NAICS category--&gt;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keyedReference</a:t>
            </a:r>
            <a:endParaRPr lang="en-US" altLang="zh-CN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tModelKey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=“UUID: C0B9FE13-179F-413D-8A5B-5004DB8E5BB2”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keyName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=“Computer and Electronic Product Manufacturing”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keyValue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=“334”/&gt;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&lt;!--ISO Geography category--&gt;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keyedReference</a:t>
            </a:r>
            <a:endParaRPr lang="en-US" altLang="zh-CN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tModelKey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=“UUID: 4E49A8D6-D5A2-4FC2-93A0-0411D8D19E88”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keyName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=“China”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keyValue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=“CN”/&gt;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&lt;/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categoryBag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businessEntity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513" y="4728807"/>
            <a:ext cx="87379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以上代码表示的是在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IBM UDDI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操作站点注册的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AdvantWise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商业实体。该商业实体有一项是中国企业工商注册号标识符，这是一个自定义的标识系统。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给出了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AdvantWise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赋予三个分类信息，分别表示了其在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UNSPSC(Universal Standard Products and Services Classification)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中的分类是属于“计算机设备和附件”，代码“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43210000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”；在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NAICS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North American Industry Classification System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）中的分类是属于“计算机和电子产品制造”，代码“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334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”；在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ISO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地理区域分类法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ISO 3166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的分类是属于“中国”，代码“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</a:p>
        </p:txBody>
      </p:sp>
    </p:spTree>
    <p:extLst>
      <p:ext uri="{BB962C8B-B14F-4D97-AF65-F5344CB8AC3E}">
        <p14:creationId xmlns:p14="http://schemas.microsoft.com/office/powerpoint/2010/main" val="2466436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商业服务数据结构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36712"/>
            <a:ext cx="8363272" cy="5472608"/>
          </a:xfrm>
        </p:spPr>
        <p:txBody>
          <a:bodyPr/>
          <a:lstStyle/>
          <a:p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商业服务</a:t>
            </a:r>
            <a:r>
              <a:rPr lang="en-US" altLang="zh-CN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(buinessService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绿页信息结构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。它的属性和元素如下：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861511"/>
              </p:ext>
            </p:extLst>
          </p:nvPr>
        </p:nvGraphicFramePr>
        <p:xfrm>
          <a:off x="467544" y="2276872"/>
          <a:ext cx="8280920" cy="2961030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51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属性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描述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93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businessKey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所属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商业实体</a:t>
                      </a:r>
                      <a:r>
                        <a:rPr lang="zh-CN" alt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的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键值</a:t>
                      </a:r>
                      <a:r>
                        <a:rPr lang="zh-CN" alt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。如果商业服务在商业实体内定义，则该属性可选；如果商业服务单独定义，则该属性必须填充以示其所属的商业实体。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55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serviceKey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注册时由注册中心分配的唯一键值，同样为</a:t>
                      </a:r>
                      <a:r>
                        <a:rPr lang="en-US" alt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UUID</a:t>
                      </a:r>
                      <a:r>
                        <a:rPr lang="zh-CN" alt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类型。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55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name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必要元素</a:t>
                      </a:r>
                      <a:r>
                        <a:rPr lang="zh-CN" alt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，可以有多个（如用不同的语言表示）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55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description</a:t>
                      </a:r>
                      <a:endParaRPr lang="zh-CN" sz="1600" kern="10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对商业服务的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描述。可选元素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55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bindingTemplates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包含属于该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商业</a:t>
                      </a:r>
                      <a:r>
                        <a:rPr lang="zh-CN" alt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服务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的</a:t>
                      </a:r>
                      <a:r>
                        <a:rPr lang="zh-CN" alt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绑定信息，也就是技术描述信息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。可选元素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55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categoryBag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记录商业服务的分类信息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。可选元素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057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262" y="836712"/>
            <a:ext cx="8712968" cy="4573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&lt;!--UDDI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商业服务示例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businessService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businessKey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=“0ADACD80-2913-11DA-B2FE-000629DCD0A53”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serviceKey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“E3DFE280-291A-11DA-B2FE-000629DCD0A53”&gt;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&lt;name&gt; Purchase Computer Service &lt;/name&gt;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&lt;description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xml:lang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 Purchase Computer Service &lt;/description&gt;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bindingTemplates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&lt;!--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分类指标声明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categoryBag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&lt;!--UNSPSC category--&gt;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keyedReference</a:t>
            </a:r>
            <a:endParaRPr lang="en-US" altLang="zh-CN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tModelKey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=“UUID: DB77450D-9FA8-45D4-A7BC-04411D14E384”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keyName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=“Computer Equipment and Accessories”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keyValue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=“43210000”/&gt;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&lt;/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categoryBag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&lt;/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businessService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188640"/>
            <a:ext cx="8676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6.2  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AdvantWise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订购计算机的商业服务示例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3262" y="5431225"/>
            <a:ext cx="8737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以上代码没有说明该服务的技术细节和访问方式，这些信息在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bindingTemplate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的数据结构中定义。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7461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绑定模板数据结构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1080120"/>
          </a:xfrm>
        </p:spPr>
        <p:txBody>
          <a:bodyPr>
            <a:normAutofit fontScale="92500"/>
          </a:bodyPr>
          <a:lstStyle/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绑定模板（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bindingTemplate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）数据结构定义了</a:t>
            </a:r>
            <a:r>
              <a:rPr lang="zh-CN" altLang="en-US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商业服务的访问方式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技术细节信息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的结构，这些信息属于绿页。它的属性和元素如下：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348221"/>
              </p:ext>
            </p:extLst>
          </p:nvPr>
        </p:nvGraphicFramePr>
        <p:xfrm>
          <a:off x="611560" y="1916832"/>
          <a:ext cx="7920880" cy="3883837"/>
        </p:xfrm>
        <a:graphic>
          <a:graphicData uri="http://schemas.openxmlformats.org/drawingml/2006/table">
            <a:tbl>
              <a:tblPr firstRow="1" bandRow="1"/>
              <a:tblGrid>
                <a:gridCol w="2167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3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51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属性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描述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4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bindingKey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注册时由注册中心分配的唯一</a:t>
                      </a: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键值</a:t>
                      </a:r>
                      <a:r>
                        <a:rPr lang="zh-CN" alt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。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55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err="1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serviceKey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所属</a:t>
                      </a:r>
                      <a:r>
                        <a:rPr lang="zh-CN" alt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商业</a:t>
                      </a:r>
                      <a:r>
                        <a:rPr lang="zh-CN" alt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服务的</a:t>
                      </a:r>
                      <a:r>
                        <a:rPr lang="zh-CN" alt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键值</a:t>
                      </a:r>
                      <a:r>
                        <a:rPr lang="zh-CN" alt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，如果绑定模板在商业服务内部定义则该属性是可选的。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55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description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对绑定模板的</a:t>
                      </a: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描述。可选元素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55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err="1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accessPoint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和下面的</a:t>
                      </a:r>
                      <a:r>
                        <a:rPr lang="en-US" altLang="zh-CN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hostingRedirection</a:t>
                      </a:r>
                      <a:r>
                        <a:rPr lang="zh-CN" alt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元素一起是二选一的必要元素，以文本方式描述了商业服务的入口点，该文本格式可以是</a:t>
                      </a:r>
                      <a:r>
                        <a:rPr lang="en-US" alt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URL</a:t>
                      </a:r>
                      <a:r>
                        <a:rPr lang="zh-CN" alt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E-mail</a:t>
                      </a:r>
                      <a:r>
                        <a:rPr lang="zh-CN" alt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地址、电话号码以及任何其他可能的访问地址。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55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hostingRedirection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和上面的</a:t>
                      </a:r>
                      <a:r>
                        <a:rPr lang="en-US" altLang="zh-CN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accessPoint</a:t>
                      </a:r>
                      <a:r>
                        <a:rPr lang="zh-CN" alt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元素一起是二选一的必要元素。当</a:t>
                      </a:r>
                      <a:r>
                        <a:rPr lang="en-US" altLang="zh-CN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accessPoint</a:t>
                      </a:r>
                      <a:r>
                        <a:rPr lang="zh-CN" alt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元素没有提供时，该元素是必须的，可以重定向到另一个绑定模板。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55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tModelInstanceDetails</a:t>
                      </a:r>
                      <a:endParaRPr lang="zh-CN" alt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技术模型列表，列表中的每一项都指向某个</a:t>
                      </a:r>
                      <a:r>
                        <a:rPr lang="en-US" altLang="zh-CN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tModel</a:t>
                      </a:r>
                      <a:r>
                        <a:rPr lang="zh-CN" alt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，并且每一项也可以添加额外的技术信息。列表整体表示了商业服务的技术指纹。技术指纹可以用于检验商业服务的兼容性，如</a:t>
                      </a:r>
                      <a:r>
                        <a:rPr lang="en-US" alt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Web</a:t>
                      </a:r>
                      <a:r>
                        <a:rPr lang="zh-CN" alt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服务都具有</a:t>
                      </a:r>
                      <a:r>
                        <a:rPr lang="en-US" alt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WSDL</a:t>
                      </a:r>
                      <a:r>
                        <a:rPr lang="zh-CN" alt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规范（</a:t>
                      </a:r>
                      <a:r>
                        <a:rPr lang="en-US" altLang="zh-CN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wsdlSpec</a:t>
                      </a:r>
                      <a:r>
                        <a:rPr lang="zh-CN" alt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）类型的</a:t>
                      </a:r>
                      <a:r>
                        <a:rPr lang="en-US" altLang="zh-CN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tModel</a:t>
                      </a:r>
                      <a:r>
                        <a:rPr lang="zh-CN" alt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。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647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262" y="836712"/>
            <a:ext cx="8712968" cy="4573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&lt;!--UDDI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绑定模板示例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bindingTemplates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bindingTemplate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bindingKey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=“57C8EA90-2952-11DA-B2FE-000629DCD0A53”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serviceKey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“E3DFE280-291A-11DA-B2FE-000629DCD0A53”&gt;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&lt;description&gt; Purchase Computer Service &lt;/description&gt;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accessPoint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URLTpye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=“http”&gt; http://www.AdvantWise.com/purchasegoods &lt;/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accessPoint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&lt;!--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指向技术模型实例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tMlodelInstanceDetails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tMlodelInstanceInfo</a:t>
            </a:r>
            <a:endParaRPr lang="en-US" altLang="zh-CN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tModelKey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=“UUID:38B8FBC0-2980-11DA-B2FE-000629DCD0A53”&gt;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&lt;/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tMlodelInstanceInfo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&lt;/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tMlodelInstanceDetails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&lt;/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bindingTemplate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&lt;/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bindingTemplates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188640"/>
            <a:ext cx="8676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6.3  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AdvantWise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公司购买计算机服务的绑定模板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3262" y="5431225"/>
            <a:ext cx="8737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以上代码提供了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AdvantWise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公司购买计算机服务的访问地址以及用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tModel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描述的技术细节。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628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技术模型数据结构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363272" cy="20882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技术模型（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technical model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tModel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）数据结构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用于声明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对某技术规范的引用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，如，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UDDI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内置的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wsdlSpec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技术模型就是对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WSDL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规范的引用。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tModel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UDDI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描述服务的核心机制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tModel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可以为服务添加任何元信息，从而使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UDDI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具有极大的通用性。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282576"/>
              </p:ext>
            </p:extLst>
          </p:nvPr>
        </p:nvGraphicFramePr>
        <p:xfrm>
          <a:off x="1043608" y="2708920"/>
          <a:ext cx="7200800" cy="3487289"/>
        </p:xfrm>
        <a:graphic>
          <a:graphicData uri="http://schemas.openxmlformats.org/drawingml/2006/table">
            <a:tbl>
              <a:tblPr firstRow="1" bandRow="1"/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4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属性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描述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tModelKey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注册时由注册中心分配的唯一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键值</a:t>
                      </a:r>
                      <a:r>
                        <a:rPr lang="zh-CN" alt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。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authorizedName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tModel</a:t>
                      </a:r>
                      <a:r>
                        <a:rPr lang="zh-CN" alt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注册时由注册中心分配的官方授权名称。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4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operator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注册</a:t>
                      </a:r>
                      <a:r>
                        <a:rPr lang="en-US" altLang="zh-CN" sz="18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tModel</a:t>
                      </a:r>
                      <a:r>
                        <a:rPr lang="zh-CN" alt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的原始操作站点。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4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name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名称，必要元素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4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description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描述，可选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607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overviewDoc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指向该</a:t>
                      </a:r>
                      <a:r>
                        <a:rPr lang="en-US" altLang="zh-CN" sz="18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tModel</a:t>
                      </a:r>
                      <a:r>
                        <a:rPr lang="zh-CN" alt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相关的规范文档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65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identifierBag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记录</a:t>
                      </a:r>
                      <a:r>
                        <a:rPr lang="en-US" altLang="zh-CN" sz="18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tModel</a:t>
                      </a:r>
                      <a:r>
                        <a:rPr lang="zh-CN" alt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的键值信息，可选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036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categoryBag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记录</a:t>
                      </a:r>
                      <a:r>
                        <a:rPr lang="en-US" altLang="zh-CN" sz="18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tModel</a:t>
                      </a:r>
                      <a:r>
                        <a:rPr lang="zh-CN" alt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的分类信息，可选</a:t>
                      </a:r>
                      <a:endParaRPr lang="zh-CN" alt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371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262" y="836712"/>
            <a:ext cx="8833234" cy="5853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&lt;!--UDDI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技术模型示例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tModelKey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=“UUID:38B8FBC0-2984-11DA-B2FE-000629DCD0A53”&gt;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&lt;name&gt; http://www.AdvantWise.com/PurchaseGoods-interface&lt;/name&gt;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&lt;description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xml:lang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 Purchase Computer Service &lt;/description&gt;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&lt;!--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综述文档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overviewDoc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&lt;description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xml:lang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 WSDL Service Interface Document &lt;/description&gt;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overviewURL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http://www.AdvantWise.com/PurchaseGoods-interface.wsdl#purchaseBinding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&lt;/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overiewURL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overviewDoc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&lt;!--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分类信息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categoryBag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keyedReference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tModelKey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=“UUID:C1ACF26D-9672-4404-9D70-39B756E62AB4”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keyName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uddi-org:types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keyValue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wsdlSpec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”/&gt;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&lt;!--UNSPSC category--&gt;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keyedReference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tModelKey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=“UUID:DB77450D-9FA8-45D4-A7BC-04411D14E384”/&gt;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categoryBag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833" y="111385"/>
            <a:ext cx="867645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6.4 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示例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把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Web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服务的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WSDL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接口描述文档定义为一个</a:t>
            </a:r>
            <a:r>
              <a:rPr lang="en-US" altLang="zh-CN" dirty="0" err="1">
                <a:solidFill>
                  <a:srgbClr val="C00000"/>
                </a:solidFill>
                <a:latin typeface="+mn-ea"/>
              </a:rPr>
              <a:t>tModel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，该</a:t>
            </a:r>
            <a:r>
              <a:rPr lang="en-US" altLang="zh-CN" dirty="0" err="1">
                <a:solidFill>
                  <a:srgbClr val="C00000"/>
                </a:solidFill>
                <a:latin typeface="+mn-ea"/>
              </a:rPr>
              <a:t>tModel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同属于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WSDL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规范类（</a:t>
            </a:r>
            <a:r>
              <a:rPr lang="en-US" altLang="zh-CN" dirty="0" err="1">
                <a:solidFill>
                  <a:srgbClr val="C00000"/>
                </a:solidFill>
                <a:latin typeface="+mn-ea"/>
              </a:rPr>
              <a:t>wsdlSpec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）和计算机设备类。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27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363272" cy="14401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名称和目录服务概述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通用服务发布和发现规范</a:t>
            </a:r>
            <a:r>
              <a:rPr lang="en-US" altLang="zh-CN" dirty="0"/>
              <a:t>UDDI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262" y="836712"/>
            <a:ext cx="8833234" cy="5853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中国企业工商注册号的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tModelKey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=“UUID:28882A90-2917-11DA-B2FE-000629DCD0A53”&gt;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&lt;name&gt; China enterprise Industry and commercial Register Number &lt;/name&gt;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&lt;description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xml:lang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 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中国企业工商注册号 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&lt;/description&gt;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&lt;!--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综述文档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overviewDoc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&lt;description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xml:lang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 WSDL Service Interface Document &lt;/description&gt;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overviewURL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http://www.AdvantWise.com/PurchaseGoods-interface.wsdl#purchaseBinding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&lt;/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overiewURL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overviewDoc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&lt;!--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分类信息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categoryBag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keyedReference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tModelKey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=“UUID:C1ACF26D-9672-4404-9D70-39B756E62AB4”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keyName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uddi-org:types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keyValue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wsdlSpec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”/&gt;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&lt;!--UNSPSC category--&gt;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keyedReference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tModelKey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=“UUID:DB77450D-9FA8-45D4-A7BC-04411D14E384”/&gt;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categoryBag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833" y="111385"/>
            <a:ext cx="867645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6.5 :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中国企业工商注册号的</a:t>
            </a:r>
            <a:r>
              <a:rPr lang="en-US" altLang="zh-CN" dirty="0" err="1">
                <a:solidFill>
                  <a:srgbClr val="C00000"/>
                </a:solidFill>
                <a:latin typeface="+mn-ea"/>
              </a:rPr>
              <a:t>tModel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定义，该</a:t>
            </a:r>
            <a:r>
              <a:rPr lang="en-US" altLang="zh-CN" dirty="0" err="1">
                <a:solidFill>
                  <a:srgbClr val="C00000"/>
                </a:solidFill>
                <a:latin typeface="+mn-ea"/>
              </a:rPr>
              <a:t>tModel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同属于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UDDI2.0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内置的唯一标识符类别。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182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发布者断言数据结构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115212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发布者断言（</a:t>
            </a:r>
            <a:r>
              <a:rPr lang="en-US" altLang="zh-CN" sz="2400" dirty="0" err="1"/>
              <a:t>publisherAssertion</a:t>
            </a:r>
            <a:r>
              <a:rPr lang="zh-CN" altLang="en-US" sz="2400" dirty="0"/>
              <a:t>）数据结构定义商业实体之间的关联关系，如父子公司关系。有以下属性和元素。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743646"/>
              </p:ext>
            </p:extLst>
          </p:nvPr>
        </p:nvGraphicFramePr>
        <p:xfrm>
          <a:off x="107504" y="1916832"/>
          <a:ext cx="8856984" cy="1907340"/>
        </p:xfrm>
        <a:graphic>
          <a:graphicData uri="http://schemas.openxmlformats.org/drawingml/2006/table">
            <a:tbl>
              <a:tblPr firstRow="1" bandRow="1"/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4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4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属性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描述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altLang="zh-CN" sz="1600" kern="100" dirty="0" err="1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</a:t>
                      </a:r>
                      <a:r>
                        <a:rPr lang="en-US" sz="1600" kern="100" dirty="0" err="1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omKey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对源商业实体键值的引用，必要元素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toKey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+mn-lt"/>
                          <a:ea typeface="+mn-ea"/>
                          <a:cs typeface="Times New Roman"/>
                        </a:rPr>
                        <a:t>对目标商业实体键值的引用，必要元素</a:t>
                      </a:r>
                      <a:endParaRPr lang="zh-CN" altLang="zh-CN" sz="16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4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keyedReference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指向关联关系断言，该关联关系断言由</a:t>
                      </a:r>
                      <a:r>
                        <a:rPr lang="en-US" altLang="zh-CN" sz="1600" kern="100" dirty="0" err="1">
                          <a:effectLst/>
                          <a:latin typeface="Calibri"/>
                          <a:ea typeface="宋体"/>
                          <a:cs typeface="Times New Roman"/>
                        </a:rPr>
                        <a:t>tModel</a:t>
                      </a:r>
                      <a:r>
                        <a:rPr lang="zh-CN" altLang="en-US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定义。</a:t>
                      </a:r>
                      <a:r>
                        <a:rPr lang="en-US" alt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UDDI</a:t>
                      </a:r>
                      <a:r>
                        <a:rPr lang="zh-CN" alt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内置</a:t>
                      </a:r>
                      <a:r>
                        <a:rPr lang="zh-CN" altLang="en-US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了名称为</a:t>
                      </a:r>
                      <a:r>
                        <a:rPr lang="en-US" altLang="zh-CN" sz="1600" kern="100" dirty="0" err="1">
                          <a:effectLst/>
                          <a:latin typeface="Calibri"/>
                          <a:ea typeface="宋体"/>
                          <a:cs typeface="Times New Roman"/>
                        </a:rPr>
                        <a:t>uddi-org:relationships</a:t>
                      </a:r>
                      <a:r>
                        <a:rPr lang="zh-CN" altLang="en-US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的</a:t>
                      </a:r>
                      <a:r>
                        <a:rPr lang="en-US" altLang="zh-CN" sz="1600" kern="100" dirty="0" err="1">
                          <a:effectLst/>
                          <a:latin typeface="Calibri"/>
                          <a:ea typeface="宋体"/>
                          <a:cs typeface="Times New Roman"/>
                        </a:rPr>
                        <a:t>tModel</a:t>
                      </a:r>
                      <a:r>
                        <a:rPr lang="zh-CN" altLang="en-US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，该</a:t>
                      </a:r>
                      <a:r>
                        <a:rPr lang="en-US" altLang="zh-CN" sz="1600" kern="100" dirty="0" err="1">
                          <a:effectLst/>
                          <a:latin typeface="+mn-lt"/>
                          <a:ea typeface="+mn-ea"/>
                          <a:cs typeface="Times New Roman"/>
                        </a:rPr>
                        <a:t>tModel</a:t>
                      </a:r>
                      <a:r>
                        <a:rPr lang="zh-CN" altLang="en-US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定义了三种关联关系：“</a:t>
                      </a:r>
                      <a:r>
                        <a:rPr lang="en-US" altLang="zh-CN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parent-child</a:t>
                      </a:r>
                      <a:r>
                        <a:rPr lang="zh-CN" altLang="en-US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”、“</a:t>
                      </a:r>
                      <a:r>
                        <a:rPr lang="en-US" altLang="zh-CN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peer-peer</a:t>
                      </a:r>
                      <a:r>
                        <a:rPr lang="zh-CN" altLang="en-US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”和“</a:t>
                      </a:r>
                      <a:r>
                        <a:rPr lang="en-US" altLang="zh-CN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identity</a:t>
                      </a:r>
                      <a:r>
                        <a:rPr lang="zh-CN" altLang="en-US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”，分别表示父子、对等和相同（同一商业实体）关系。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3534" y="4293096"/>
            <a:ext cx="8712968" cy="23329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&lt;!--UDDI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发布者断言示例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publisherAssertion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fromKey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0ADACD80-2913-11DA-B2FE-000629DCD0A53 &lt;/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fromKey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A547F090-2987-11DA-B2FE-000629DCD0A53 &lt;/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keyedReference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tModelKey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=“UUID:807A2C6A-EE22-470D-ABC7-E0424A337C03”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keyName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=“parent-child”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keyValue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=“parent-child”/&gt;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publisherAssertion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143" y="3868364"/>
            <a:ext cx="130732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6.6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764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4.UDDI</a:t>
            </a:r>
            <a:r>
              <a:rPr lang="zh-CN" altLang="en-US" dirty="0"/>
              <a:t>标识和分类系统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UDDI</a:t>
            </a:r>
            <a:r>
              <a:rPr lang="zh-CN" altLang="en-US" sz="2400" dirty="0">
                <a:solidFill>
                  <a:srgbClr val="0000FF"/>
                </a:solidFill>
              </a:rPr>
              <a:t>标识系统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/>
            <a:r>
              <a:rPr lang="zh-CN" altLang="en-US" sz="2000" dirty="0"/>
              <a:t>在商业实体和</a:t>
            </a:r>
            <a:r>
              <a:rPr lang="en-US" altLang="zh-CN" sz="2000" dirty="0" err="1"/>
              <a:t>tModel</a:t>
            </a:r>
            <a:r>
              <a:rPr lang="zh-CN" altLang="en-US" sz="2000" dirty="0"/>
              <a:t>的数据结构中都有</a:t>
            </a:r>
            <a:r>
              <a:rPr lang="en-US" altLang="zh-CN" sz="2000" dirty="0" err="1"/>
              <a:t>identifierBag</a:t>
            </a:r>
            <a:r>
              <a:rPr lang="zh-CN" altLang="en-US" sz="2000" dirty="0"/>
              <a:t>元素，该元素用于定义其在某一个标识系统（如工商注册号、身份证号等）的值，以方便通过标识查找已发布信息。</a:t>
            </a:r>
            <a:endParaRPr lang="en-US" altLang="zh-CN" sz="2000" dirty="0"/>
          </a:p>
          <a:p>
            <a:pPr lvl="1"/>
            <a:r>
              <a:rPr lang="zh-CN" altLang="en-US" sz="2000" dirty="0"/>
              <a:t>在</a:t>
            </a:r>
            <a:r>
              <a:rPr lang="en-US" altLang="zh-CN" sz="2000" dirty="0"/>
              <a:t>UDDI</a:t>
            </a:r>
            <a:r>
              <a:rPr lang="zh-CN" altLang="en-US" sz="2000" dirty="0"/>
              <a:t>中，标识系统本身是通过</a:t>
            </a:r>
            <a:r>
              <a:rPr lang="en-US" altLang="zh-CN" sz="2000" dirty="0" err="1"/>
              <a:t>tModel</a:t>
            </a:r>
            <a:r>
              <a:rPr lang="zh-CN" altLang="en-US" sz="2000" dirty="0"/>
              <a:t>定义的，</a:t>
            </a:r>
            <a:r>
              <a:rPr lang="en-US" altLang="zh-CN" sz="2000" dirty="0"/>
              <a:t>UDDI2.0</a:t>
            </a:r>
            <a:r>
              <a:rPr lang="zh-CN" altLang="en-US" sz="2000" dirty="0"/>
              <a:t>有两个内置标识系统：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1.Dun&amp;Bradstreet D-U-N-S </a:t>
            </a:r>
            <a:r>
              <a:rPr lang="zh-CN" altLang="en-US" sz="2000" dirty="0"/>
              <a:t>数字识别系统（</a:t>
            </a:r>
            <a:r>
              <a:rPr lang="en-US" altLang="zh-CN" sz="2000" dirty="0"/>
              <a:t>http://www.dnb.com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,</a:t>
            </a:r>
            <a:r>
              <a:rPr lang="en-US" altLang="zh-CN" sz="2000" dirty="0" err="1">
                <a:solidFill>
                  <a:srgbClr val="0000FF"/>
                </a:solidFill>
              </a:rPr>
              <a:t>tModel</a:t>
            </a:r>
            <a:r>
              <a:rPr lang="zh-CN" altLang="en-US" sz="2000" dirty="0">
                <a:solidFill>
                  <a:srgbClr val="0000FF"/>
                </a:solidFill>
              </a:rPr>
              <a:t>名为</a:t>
            </a:r>
            <a:r>
              <a:rPr lang="en-US" altLang="zh-CN" sz="2000" dirty="0" err="1">
                <a:solidFill>
                  <a:srgbClr val="0000FF"/>
                </a:solidFill>
              </a:rPr>
              <a:t>dnb-com:D-U-N-S</a:t>
            </a:r>
            <a:r>
              <a:rPr lang="en-US" altLang="zh-CN" sz="2000" dirty="0"/>
              <a:t>;</a:t>
            </a:r>
          </a:p>
          <a:p>
            <a:pPr marL="457200" lvl="1" indent="0">
              <a:buNone/>
            </a:pPr>
            <a:r>
              <a:rPr lang="en-US" altLang="zh-CN" sz="2000" dirty="0"/>
              <a:t>2.Thomas Register</a:t>
            </a:r>
            <a:r>
              <a:rPr lang="zh-CN" altLang="en-US" sz="2000" dirty="0"/>
              <a:t>供货商识别码系统（</a:t>
            </a:r>
            <a:r>
              <a:rPr lang="en-US" altLang="zh-CN" sz="2000" dirty="0"/>
              <a:t>http://www.thomasregister.com</a:t>
            </a:r>
            <a:r>
              <a:rPr lang="zh-CN" altLang="en-US" sz="2000" dirty="0"/>
              <a:t>） </a:t>
            </a:r>
            <a:r>
              <a:rPr lang="en-US" altLang="zh-CN" sz="2000" dirty="0"/>
              <a:t>,</a:t>
            </a:r>
            <a:r>
              <a:rPr lang="en-US" altLang="zh-CN" sz="2000" dirty="0" err="1"/>
              <a:t>tModel</a:t>
            </a:r>
            <a:r>
              <a:rPr lang="zh-CN" altLang="en-US" sz="2000" dirty="0"/>
              <a:t>名为</a:t>
            </a:r>
            <a:r>
              <a:rPr lang="en-US" altLang="zh-CN" sz="2000" dirty="0" err="1"/>
              <a:t>T</a:t>
            </a:r>
            <a:r>
              <a:rPr lang="en-US" altLang="zh-CN" sz="2000" dirty="0" err="1">
                <a:solidFill>
                  <a:srgbClr val="0000FF"/>
                </a:solidFill>
              </a:rPr>
              <a:t>homasregister-com:supplierID</a:t>
            </a:r>
            <a:r>
              <a:rPr lang="en-US" altLang="zh-CN" sz="2000" dirty="0"/>
              <a:t>.</a:t>
            </a:r>
          </a:p>
          <a:p>
            <a:pPr marL="457200" lvl="1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50635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833" y="536117"/>
            <a:ext cx="8833234" cy="617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&lt;!--D&amp;B D-U-N-S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tModelKey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=“UUID:8609C81E-EE1F-4D5A-B202-3EB13AD01823”&gt;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deleted=“false”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authorizedName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=“0100000M99”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operator=“www.ibm.com/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serives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uddi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&lt;name&gt;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dnb-com:D-U-N-S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&lt;/name&gt;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&lt;description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xml:lang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 Dun &amp;amp; Bradstreet D-U-N-S &amp; #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Number &lt;/description&gt;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overviewDoc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&lt;description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xml:lang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 This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used for the Dun &amp;amp; Bradstreet  D-U-N-S &amp; #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Number identifier. &lt;/description&gt;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overviewURL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http://www.uddi.org/taxonomies/Core_Taxonomy_OverviewDoc.htm#D-U-N-S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&lt;/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overviewURL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overviewDoc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&lt;!--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分类信息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categoryBag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keyedReference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tModelKey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=“UUID:C1ACF26D-9672-4404-9D70-39B756E62AB4”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keyName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=“types”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keyValue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=“identifier”/&gt;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categoryBag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833" y="111385"/>
            <a:ext cx="8676456" cy="392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6.7 : D&amp;B D-U-N-S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tModel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，它属于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UDDI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内置的标识类型。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6285383"/>
            <a:ext cx="748740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注：也可在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UDDI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中注册自己的标识系统，如中国企业工商注册号的示例。</a:t>
            </a:r>
          </a:p>
        </p:txBody>
      </p:sp>
    </p:spTree>
    <p:extLst>
      <p:ext uri="{BB962C8B-B14F-4D97-AF65-F5344CB8AC3E}">
        <p14:creationId xmlns:p14="http://schemas.microsoft.com/office/powerpoint/2010/main" val="3112824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612068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UDDI</a:t>
            </a:r>
            <a:r>
              <a:rPr lang="zh-CN" altLang="en-US" sz="2400" dirty="0">
                <a:solidFill>
                  <a:srgbClr val="0000FF"/>
                </a:solidFill>
              </a:rPr>
              <a:t>分类系统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531813" lvl="1" indent="-258763"/>
            <a:r>
              <a:rPr lang="zh-CN" altLang="en-US" sz="2000" dirty="0"/>
              <a:t>商业实体、商业服务和</a:t>
            </a:r>
            <a:r>
              <a:rPr lang="en-US" altLang="zh-CN" sz="2000" dirty="0" err="1"/>
              <a:t>tModel</a:t>
            </a:r>
            <a:r>
              <a:rPr lang="zh-CN" altLang="en-US" sz="2000" dirty="0"/>
              <a:t>中都有</a:t>
            </a:r>
            <a:r>
              <a:rPr lang="en-US" altLang="zh-CN" sz="2000" dirty="0" err="1"/>
              <a:t>categoryBag</a:t>
            </a:r>
            <a:r>
              <a:rPr lang="zh-CN" altLang="en-US" sz="2000" dirty="0"/>
              <a:t>元素，该元素用于定义其在某一分类系统下的值，以方便找到某一类别的信息。</a:t>
            </a:r>
            <a:endParaRPr lang="en-US" altLang="zh-CN" sz="2000" dirty="0"/>
          </a:p>
          <a:p>
            <a:pPr marL="531813" lvl="1" indent="-258763"/>
            <a:r>
              <a:rPr lang="en-US" altLang="zh-CN" sz="2000" dirty="0"/>
              <a:t>UDDI</a:t>
            </a:r>
            <a:r>
              <a:rPr lang="zh-CN" altLang="en-US" sz="2000" dirty="0"/>
              <a:t>中的分类系统也是通过</a:t>
            </a:r>
            <a:r>
              <a:rPr lang="en-US" altLang="zh-CN" sz="2000" dirty="0" err="1"/>
              <a:t>tModel</a:t>
            </a:r>
            <a:r>
              <a:rPr lang="zh-CN" altLang="en-US" sz="2000" dirty="0"/>
              <a:t>定义的，</a:t>
            </a:r>
            <a:r>
              <a:rPr lang="en-US" altLang="zh-CN" sz="2000" dirty="0"/>
              <a:t>UDDI</a:t>
            </a:r>
            <a:r>
              <a:rPr lang="zh-CN" altLang="en-US" sz="2000" dirty="0"/>
              <a:t>注册中心一般都预置了</a:t>
            </a:r>
            <a:r>
              <a:rPr lang="zh-CN" altLang="en-US" sz="2000" dirty="0">
                <a:solidFill>
                  <a:srgbClr val="0000FF"/>
                </a:solidFill>
              </a:rPr>
              <a:t>四种</a:t>
            </a:r>
            <a:r>
              <a:rPr lang="zh-CN" altLang="en-US" sz="2000" dirty="0"/>
              <a:t>常用的分类系统。</a:t>
            </a:r>
            <a:endParaRPr lang="en-US" altLang="zh-CN" sz="2000" dirty="0"/>
          </a:p>
          <a:p>
            <a:pPr marL="457200" lvl="1" indent="-184150">
              <a:buNone/>
            </a:pPr>
            <a:r>
              <a:rPr lang="zh-CN" altLang="en-US" sz="2000" dirty="0">
                <a:solidFill>
                  <a:srgbClr val="0000FF"/>
                </a:solidFill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</a:rPr>
              <a:t>1</a:t>
            </a:r>
            <a:r>
              <a:rPr lang="zh-CN" altLang="en-US" sz="2000" dirty="0">
                <a:solidFill>
                  <a:srgbClr val="0000FF"/>
                </a:solidFill>
              </a:rPr>
              <a:t>）</a:t>
            </a:r>
            <a:r>
              <a:rPr lang="en-US" altLang="zh-CN" sz="2000" dirty="0">
                <a:solidFill>
                  <a:srgbClr val="0000FF"/>
                </a:solidFill>
              </a:rPr>
              <a:t>NAICS</a:t>
            </a:r>
            <a:r>
              <a:rPr lang="en-US" altLang="zh-CN" sz="2000" dirty="0"/>
              <a:t>(North American Industry Classification System)</a:t>
            </a:r>
            <a:r>
              <a:rPr lang="zh-CN" altLang="en-US" sz="2000" dirty="0"/>
              <a:t>北美工业分类系统</a:t>
            </a:r>
            <a:r>
              <a:rPr lang="en-US" altLang="zh-CN" sz="2000" dirty="0"/>
              <a:t>(http://www.census.gov/naics), </a:t>
            </a:r>
            <a:r>
              <a:rPr lang="en-US" altLang="zh-CN" sz="2000" dirty="0" err="1"/>
              <a:t>tModel</a:t>
            </a:r>
            <a:r>
              <a:rPr lang="zh-CN" altLang="en-US" sz="2000" dirty="0"/>
              <a:t>名为</a:t>
            </a:r>
            <a:r>
              <a:rPr lang="en-US" altLang="zh-CN" sz="2000" dirty="0"/>
              <a:t>ntis-gov:naics:1997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457200" lvl="1" indent="-184150">
              <a:buNone/>
            </a:pPr>
            <a:r>
              <a:rPr lang="zh-CN" altLang="en-US" sz="2000" dirty="0">
                <a:solidFill>
                  <a:srgbClr val="0000FF"/>
                </a:solidFill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</a:rPr>
              <a:t>2</a:t>
            </a:r>
            <a:r>
              <a:rPr lang="zh-CN" altLang="en-US" sz="2000" dirty="0">
                <a:solidFill>
                  <a:srgbClr val="0000FF"/>
                </a:solidFill>
              </a:rPr>
              <a:t>）</a:t>
            </a:r>
            <a:r>
              <a:rPr lang="en-US" altLang="zh-CN" sz="2000" dirty="0">
                <a:solidFill>
                  <a:srgbClr val="0000FF"/>
                </a:solidFill>
              </a:rPr>
              <a:t>UNSPSC</a:t>
            </a:r>
            <a:r>
              <a:rPr lang="en-US" altLang="zh-CN" sz="2000" dirty="0"/>
              <a:t>(Universal Standard Products and Services Classification)</a:t>
            </a:r>
            <a:r>
              <a:rPr lang="zh-CN" altLang="en-US" sz="2000" dirty="0"/>
              <a:t>统一标准产品和服务分类系统</a:t>
            </a:r>
            <a:r>
              <a:rPr lang="en-US" altLang="zh-CN" sz="2000" dirty="0"/>
              <a:t>(http://www.unspsc.org/), </a:t>
            </a:r>
            <a:r>
              <a:rPr lang="en-US" altLang="zh-CN" sz="2000" dirty="0" err="1"/>
              <a:t>tModel</a:t>
            </a:r>
            <a:r>
              <a:rPr lang="zh-CN" altLang="en-US" sz="2000" dirty="0"/>
              <a:t>名为</a:t>
            </a:r>
            <a:r>
              <a:rPr lang="en-US" altLang="zh-CN" sz="2000" dirty="0"/>
              <a:t>unspsc-org:unspsc:3-1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23517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6120680"/>
          </a:xfrm>
        </p:spPr>
        <p:txBody>
          <a:bodyPr>
            <a:normAutofit/>
          </a:bodyPr>
          <a:lstStyle/>
          <a:p>
            <a:pPr marL="457200" lvl="1" indent="-184150"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3</a:t>
            </a:r>
            <a:r>
              <a:rPr lang="zh-CN" altLang="en-US" sz="2200" dirty="0"/>
              <a:t>）</a:t>
            </a:r>
            <a:r>
              <a:rPr lang="en-US" altLang="zh-CN" sz="2200" dirty="0">
                <a:solidFill>
                  <a:srgbClr val="0000FF"/>
                </a:solidFill>
              </a:rPr>
              <a:t>ISO 3166</a:t>
            </a:r>
            <a:r>
              <a:rPr lang="zh-CN" altLang="en-US" sz="2200" dirty="0">
                <a:solidFill>
                  <a:srgbClr val="0000FF"/>
                </a:solidFill>
              </a:rPr>
              <a:t>地理分类系统</a:t>
            </a:r>
            <a:r>
              <a:rPr lang="en-US" altLang="zh-CN" sz="2200" dirty="0"/>
              <a:t>(ISO 3166 Geographic Taxonomy, http://www.iso.org/iso/en/prods-services/iso3166ma/index.html), </a:t>
            </a:r>
            <a:r>
              <a:rPr lang="en-US" altLang="zh-CN" sz="2200" dirty="0" err="1"/>
              <a:t>tModel</a:t>
            </a:r>
            <a:r>
              <a:rPr lang="zh-CN" altLang="en-US" sz="2200" dirty="0"/>
              <a:t>名为</a:t>
            </a:r>
            <a:r>
              <a:rPr lang="en-US" altLang="zh-CN" sz="2200" dirty="0"/>
              <a:t>iso-ch:3166:1999</a:t>
            </a:r>
            <a:r>
              <a:rPr lang="zh-CN" altLang="en-US" sz="2200" dirty="0"/>
              <a:t>；</a:t>
            </a:r>
            <a:endParaRPr lang="en-US" altLang="zh-CN" sz="2200" dirty="0"/>
          </a:p>
          <a:p>
            <a:pPr marL="457200" lvl="1" indent="-184150"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4</a:t>
            </a:r>
            <a:r>
              <a:rPr lang="zh-CN" altLang="en-US" sz="2200" dirty="0"/>
              <a:t>）其他分类法，即</a:t>
            </a:r>
            <a:r>
              <a:rPr lang="zh-CN" altLang="en-US" sz="2200" dirty="0">
                <a:solidFill>
                  <a:srgbClr val="0000FF"/>
                </a:solidFill>
              </a:rPr>
              <a:t>通用的基于关键词分类法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tModel</a:t>
            </a:r>
            <a:r>
              <a:rPr lang="zh-CN" altLang="en-US" sz="2200" dirty="0"/>
              <a:t>名为</a:t>
            </a:r>
            <a:r>
              <a:rPr lang="en-US" altLang="zh-CN" sz="2200" dirty="0" err="1"/>
              <a:t>uddi-org:general_keywords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068778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833" y="536117"/>
            <a:ext cx="8833234" cy="55338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&lt;!--NAICS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tModelKey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=“UUID:CD153257-086A-4237-B336-6BDCBDCC6634”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operator=“www.ibm.com/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serives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uddi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authorizedName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=“0100000M99”&gt;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&lt;name&gt;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unspsc-org:unspsc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&lt;/name&gt;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&lt;description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xml:lang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 Product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Taxonomy:UNSPSC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(Version 7.3) &lt;/description&gt;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overviewDoc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&lt;description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xml:lang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 This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defines Version 7.3 of the UNSPSC  Product 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Taxonomy.&lt;/description&gt;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overviewURL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http://www.uddi.org/taxonomies/Core_Taxonomy_OverviewDoc.htm#UNSPSC7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&lt;/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overviewURL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overviewDoc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&lt;!--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分类信息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categoryBag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keyedReference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tModelKey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=“UUID:C1ACF26D-9672-4404-9D70-39B756E62AB4”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keyName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=“types”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keyValue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=“categorization”/&gt;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categoryBag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833" y="111385"/>
            <a:ext cx="8676456" cy="392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6.8 : NAICS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tModel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，该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tModel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属于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UDDI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内置的“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categroization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”类型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08" y="6073017"/>
            <a:ext cx="8833359" cy="392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注：也可在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UDDI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中加入自定义的分类系统，但同时需要提供该分类系统的验证服务。</a:t>
            </a:r>
          </a:p>
        </p:txBody>
      </p:sp>
    </p:spTree>
    <p:extLst>
      <p:ext uri="{BB962C8B-B14F-4D97-AF65-F5344CB8AC3E}">
        <p14:creationId xmlns:p14="http://schemas.microsoft.com/office/powerpoint/2010/main" val="3974011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90" y="168526"/>
            <a:ext cx="7416824" cy="44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308" y="5013176"/>
            <a:ext cx="898918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类型是顶级类型，其他类型都是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的子类型，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UDDI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的所有类型都是用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定义的。如，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wsdlSpec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类型为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类型的子类型，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类型是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类型的子类型。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D-U-N-S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类型的子类型，而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UNSPSC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NAICS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都是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categroization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的子类型。</a:t>
            </a:r>
          </a:p>
        </p:txBody>
      </p:sp>
    </p:spTree>
    <p:extLst>
      <p:ext uri="{BB962C8B-B14F-4D97-AF65-F5344CB8AC3E}">
        <p14:creationId xmlns:p14="http://schemas.microsoft.com/office/powerpoint/2010/main" val="2764312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5.WSDL</a:t>
            </a:r>
            <a:r>
              <a:rPr lang="zh-CN" altLang="en-US" dirty="0"/>
              <a:t>在</a:t>
            </a:r>
            <a:r>
              <a:rPr lang="en-US" altLang="zh-CN" dirty="0"/>
              <a:t>UDDI</a:t>
            </a:r>
            <a:r>
              <a:rPr lang="zh-CN" altLang="en-US" dirty="0"/>
              <a:t>中的注册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363272" cy="3888432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UDDI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的一个主要功能是用于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服务的发布和发现，此节介绍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如何把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服务的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WSDL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描述注册到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UDDI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中去。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一个完整的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WSDL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文档包含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部分内容：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portType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元素组成的抽象接口；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元素组成的从端口类型到消息传输协议的绑定；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元素组成的服务访问端口定义。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4493151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type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message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portType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binding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四种元素成为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服务接口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service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元素称为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服务实现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服务接口和服务实现分别放在不同的文档，服务接口就可以实现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复用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58281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615" y="184573"/>
            <a:ext cx="5639222" cy="4647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5085184"/>
            <a:ext cx="8496944" cy="1538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每一个包含服务接口的文档都被映射为一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tModel(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可以把每一个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binding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元素映射为一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tModel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service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元素被映射为一个商业服务，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service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元素包含的每个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port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元素都被映射为一个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UDDI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绑定模板。</a:t>
            </a:r>
          </a:p>
        </p:txBody>
      </p:sp>
    </p:spTree>
    <p:extLst>
      <p:ext uri="{BB962C8B-B14F-4D97-AF65-F5344CB8AC3E}">
        <p14:creationId xmlns:p14="http://schemas.microsoft.com/office/powerpoint/2010/main" val="327047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服务发布与发现概述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要调用一个</a:t>
            </a:r>
            <a:r>
              <a:rPr lang="en-US" altLang="zh-CN" dirty="0"/>
              <a:t>Web Service</a:t>
            </a:r>
            <a:r>
              <a:rPr lang="zh-CN" altLang="en-US" dirty="0"/>
              <a:t>需要几方面的信息。首先，需要找到满足需要的</a:t>
            </a:r>
            <a:r>
              <a:rPr lang="en-US" altLang="zh-CN" dirty="0"/>
              <a:t>Web Service</a:t>
            </a:r>
            <a:r>
              <a:rPr lang="zh-CN" altLang="en-US" dirty="0"/>
              <a:t>，还需要了解传送请求的模式，即如何调用这个</a:t>
            </a:r>
            <a:r>
              <a:rPr lang="en-US" altLang="zh-CN" dirty="0"/>
              <a:t>Web </a:t>
            </a:r>
            <a:r>
              <a:rPr lang="en-US" altLang="zh-CN"/>
              <a:t>Service</a:t>
            </a:r>
            <a:r>
              <a:rPr lang="zh-CN" altLang="en-US"/>
              <a:t>。</a:t>
            </a:r>
            <a:endParaRPr lang="en-US" altLang="zh-CN"/>
          </a:p>
          <a:p>
            <a:pPr lvl="1"/>
            <a:r>
              <a:rPr lang="en-US" altLang="zh-CN"/>
              <a:t>Web</a:t>
            </a:r>
            <a:r>
              <a:rPr lang="zh-CN" altLang="en-US" dirty="0"/>
              <a:t>是一个不固定的环境，新的</a:t>
            </a:r>
            <a:r>
              <a:rPr lang="en-US" altLang="zh-CN" dirty="0"/>
              <a:t>Web Service</a:t>
            </a:r>
            <a:r>
              <a:rPr lang="zh-CN" altLang="en-US" dirty="0"/>
              <a:t>在持续地增加，旧的</a:t>
            </a:r>
            <a:r>
              <a:rPr lang="en-US" altLang="zh-CN" dirty="0"/>
              <a:t>Web Service</a:t>
            </a:r>
            <a:r>
              <a:rPr lang="zh-CN" altLang="en-US" dirty="0"/>
              <a:t>在不断删除，已有的</a:t>
            </a:r>
            <a:r>
              <a:rPr lang="en-US" altLang="zh-CN" dirty="0"/>
              <a:t>Web Service</a:t>
            </a:r>
            <a:r>
              <a:rPr lang="zh-CN" altLang="en-US" dirty="0"/>
              <a:t>的调用方式可能会随时发生变化，所以客观上需要在</a:t>
            </a:r>
            <a:r>
              <a:rPr lang="en-US" altLang="zh-CN" dirty="0"/>
              <a:t>Web Service</a:t>
            </a:r>
            <a:r>
              <a:rPr lang="zh-CN" altLang="en-US" dirty="0"/>
              <a:t>的发布者和调用者之间建立一种便于</a:t>
            </a:r>
            <a:r>
              <a:rPr lang="zh-CN" altLang="en-US" dirty="0">
                <a:solidFill>
                  <a:srgbClr val="0000FF"/>
                </a:solidFill>
              </a:rPr>
              <a:t>查找和发布</a:t>
            </a:r>
            <a:r>
              <a:rPr lang="zh-CN" altLang="en-US">
                <a:solidFill>
                  <a:srgbClr val="0000FF"/>
                </a:solidFill>
              </a:rPr>
              <a:t>的机制</a:t>
            </a:r>
            <a:endParaRPr lang="en-US" altLang="zh-CN">
              <a:solidFill>
                <a:srgbClr val="0000FF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UDDI</a:t>
            </a:r>
            <a:r>
              <a:rPr lang="zh-CN" altLang="en-US" dirty="0">
                <a:solidFill>
                  <a:srgbClr val="FF0000"/>
                </a:solidFill>
              </a:rPr>
              <a:t>规范</a:t>
            </a:r>
            <a:r>
              <a:rPr lang="zh-CN" altLang="en-US" dirty="0"/>
              <a:t>为解决这些问题提供了一种途径，</a:t>
            </a:r>
            <a:r>
              <a:rPr lang="en-US" altLang="zh-CN" dirty="0"/>
              <a:t>Web Service</a:t>
            </a:r>
            <a:r>
              <a:rPr lang="zh-CN" altLang="en-US" dirty="0"/>
              <a:t>的发布者可以将其注册到</a:t>
            </a:r>
            <a:r>
              <a:rPr lang="zh-CN" altLang="en-US" dirty="0">
                <a:solidFill>
                  <a:srgbClr val="FF0000"/>
                </a:solidFill>
              </a:rPr>
              <a:t>注册中心</a:t>
            </a:r>
            <a:r>
              <a:rPr lang="zh-CN" altLang="en-US" dirty="0"/>
              <a:t>，而</a:t>
            </a:r>
            <a:r>
              <a:rPr lang="en-US" altLang="zh-CN" dirty="0"/>
              <a:t>Web Service</a:t>
            </a:r>
            <a:r>
              <a:rPr lang="zh-CN" altLang="en-US" dirty="0"/>
              <a:t>的调用者可以从注册中心查找到需要的</a:t>
            </a:r>
            <a:r>
              <a:rPr lang="en-US" altLang="zh-CN" dirty="0"/>
              <a:t>Web Service</a:t>
            </a:r>
            <a:r>
              <a:rPr lang="zh-CN" altLang="en-US" dirty="0"/>
              <a:t>并进行调用。</a:t>
            </a:r>
          </a:p>
        </p:txBody>
      </p:sp>
    </p:spTree>
    <p:extLst>
      <p:ext uri="{BB962C8B-B14F-4D97-AF65-F5344CB8AC3E}">
        <p14:creationId xmlns:p14="http://schemas.microsoft.com/office/powerpoint/2010/main" val="224902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</a:t>
            </a:r>
            <a:r>
              <a:rPr lang="zh-CN" altLang="en-US" dirty="0"/>
              <a:t>服务接口到</a:t>
            </a:r>
            <a:r>
              <a:rPr lang="en-US" altLang="zh-CN" dirty="0" err="1"/>
              <a:t>tModel</a:t>
            </a:r>
            <a:r>
              <a:rPr lang="zh-CN" altLang="en-US" dirty="0"/>
              <a:t>的映射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764705"/>
            <a:ext cx="6048672" cy="402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4850029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WSDL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文档的地址映射到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overViewURL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元素。如果要为每一个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元素建立一个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，则要在后面附加上到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的引用，见图中映射①和④。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WSDL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文档的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targetNamespace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映射到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元素，见图中映射② 。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WSDL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文档的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元素映射到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tModle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元素，见图中映射③。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分类为“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wsdlSpec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”类型。</a:t>
            </a:r>
          </a:p>
        </p:txBody>
      </p:sp>
    </p:spTree>
    <p:extLst>
      <p:ext uri="{BB962C8B-B14F-4D97-AF65-F5344CB8AC3E}">
        <p14:creationId xmlns:p14="http://schemas.microsoft.com/office/powerpoint/2010/main" val="1118235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833" y="536117"/>
            <a:ext cx="8833234" cy="617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查询账户的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WSDL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接口文档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&lt;definitions name=“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bankServiceInterface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targetNamespace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=“http://www.mybank.com/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BankService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”….&gt;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&lt;documentation&gt; Service interface definition for a bank account balance query service. 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&lt;/documentation&gt;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&lt;!--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消息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&lt;message name=“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inquireBalanceRequest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&lt;part name=“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accountNumber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type=“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xsd:String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”/&gt;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&lt;/message&gt;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&lt;message name=“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inquireBalanceResponse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&lt;part name=“amount” type=“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xsd:double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”/&gt;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&lt;/message&gt;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&lt;!--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端口类型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portType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name=“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InquireBalanceService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&lt;operation  name=“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inquireBalance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&lt;input message=“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tns:inquireBalanceRequest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”/&gt;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&lt;output message=“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tns:inquireBalanceResponse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”/&gt;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&lt;/operation&gt;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portType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833" y="111385"/>
            <a:ext cx="8676456" cy="392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6.9: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某银行提供的查询账户服务的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WSDL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接口文档</a:t>
            </a:r>
          </a:p>
        </p:txBody>
      </p:sp>
    </p:spTree>
    <p:extLst>
      <p:ext uri="{BB962C8B-B14F-4D97-AF65-F5344CB8AC3E}">
        <p14:creationId xmlns:p14="http://schemas.microsoft.com/office/powerpoint/2010/main" val="2830811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833" y="536117"/>
            <a:ext cx="8833234" cy="5853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&lt;!--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绑定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&lt;binding name=“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InquireBalanceBinding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 type=“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tns:InquireBalanceService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soap:binding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style=“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transport=“http://schemas.xmlsoap.org/soap/http”/&gt;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&lt;operation name=“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inquireBalance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soap:operation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soapAction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=“http://www.getquote.com/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inquireBalance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”/&gt;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&lt;input&gt;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soap:body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use=“encoded”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namespace=“http://www.mybank.com/bank.xsd”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encodingStyle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=“http://schemas.xmlsoap.org/soap/encoding/”/&gt;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&lt;/input&gt;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&lt;output&gt;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soap:body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use=“encoded”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namespace=“http://www.mybank.com/bank.xsd”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encodingStyle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=“http://schemas.xmlsoap.org/soap/encoding/”/&gt;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&lt;/output&gt;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&lt;/operation&gt;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&lt;/binding&gt;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&lt;./definitions&gt;</a:t>
            </a:r>
          </a:p>
        </p:txBody>
      </p:sp>
    </p:spTree>
    <p:extLst>
      <p:ext uri="{BB962C8B-B14F-4D97-AF65-F5344CB8AC3E}">
        <p14:creationId xmlns:p14="http://schemas.microsoft.com/office/powerpoint/2010/main" val="1634239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833" y="536117"/>
            <a:ext cx="8833234" cy="5853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查询账户服务的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WSDL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接口对应的技术模型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tModelKey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 ”&gt;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&lt;name&gt; http://www.mybank.com/BankService &lt;/name&gt;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&lt;description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xml:lang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 Service interface definition for a bank account balance query service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&lt;/description&gt;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overviewDoc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&lt;description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xml:lang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  WSDL Service Interface Document 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&lt;/description&gt;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overviewURL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http://www.mybank.com/bank.wsdl#InquireBalanceBinding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&lt;/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overviewURL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overviewDoc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&lt;!--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分类信息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&lt;!--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属于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WSDL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规范类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categoryBag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keyedReference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tModelKey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=“UUID:C1ACF26D-9672-4404-9D70-39B756E62ABA”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keyName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uddi-org:types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keyValue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wsdlSpec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”/&gt;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833" y="111385"/>
            <a:ext cx="8676456" cy="392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6.10: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查询账户服务的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WSDL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接口对应的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tModel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346318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服务实现到</a:t>
            </a:r>
            <a:r>
              <a:rPr lang="en-US" altLang="zh-CN" dirty="0"/>
              <a:t>UDDI</a:t>
            </a:r>
            <a:r>
              <a:rPr lang="zh-CN" altLang="en-US" dirty="0"/>
              <a:t>的映射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7" y="1043556"/>
            <a:ext cx="6112976" cy="462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2582" y="936389"/>
            <a:ext cx="2851906" cy="4791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WSDL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服务映射到商业服务，见图中映射② ；</a:t>
            </a:r>
            <a:endParaRPr lang="en-US" altLang="zh-CN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服务端口对应到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UDDI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商业服务的绑定模板，其中端口地址映射到绑定模板的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accessPoint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属性，见图中映射③ ；</a:t>
            </a:r>
            <a:endParaRPr lang="en-US" altLang="zh-CN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服务实现对应的服务接口映射生成的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的主键在绑定模板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tModelInstanceInfo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元素的属性中声明，见图中映射④ ；</a:t>
            </a:r>
            <a:endParaRPr lang="en-US" altLang="zh-CN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WSDL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文档的实际存放地址映射为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tModelInstanceInfo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元素中的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overViewURL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元素，见图中映射①。</a:t>
            </a:r>
          </a:p>
        </p:txBody>
      </p:sp>
    </p:spTree>
    <p:extLst>
      <p:ext uri="{BB962C8B-B14F-4D97-AF65-F5344CB8AC3E}">
        <p14:creationId xmlns:p14="http://schemas.microsoft.com/office/powerpoint/2010/main" val="4024074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833" y="836712"/>
            <a:ext cx="8676456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查询账户服务的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WSDL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实现文档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&lt;definitions name=“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BankService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targetNamespace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=“http://www.mybank.com/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wsdl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”….&gt;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&lt;documentation&gt; Service implementation definition for a bank account balance query service.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&lt;/documentation&gt;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&lt;!--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服务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&lt;service name=“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BankService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&lt;port name=“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InquireBalancePort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binding=“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tns:InquireBalanceBinding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soap:address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location=“http://www.mybank.com/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inquireBalanceService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”/&gt;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&lt;/port&gt;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&lt;/service&gt;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&lt;/definitions&gt;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833" y="307849"/>
            <a:ext cx="8676456" cy="392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6.11: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某银行提供的查询账户服务的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WSDL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实现文档</a:t>
            </a:r>
          </a:p>
        </p:txBody>
      </p:sp>
    </p:spTree>
    <p:extLst>
      <p:ext uri="{BB962C8B-B14F-4D97-AF65-F5344CB8AC3E}">
        <p14:creationId xmlns:p14="http://schemas.microsoft.com/office/powerpoint/2010/main" val="3691569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6756" y="524414"/>
            <a:ext cx="8676456" cy="61420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查询账户服务的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WSDL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实现对应的技术模型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businessService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businessKey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=“…”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serviceKey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=“…” 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&lt;name&gt;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BankService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&lt;/name&gt;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&lt;!--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绑定模板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bandingTemplates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bindingTemplate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bindingKey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=“…”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serviceKey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=“…”&gt;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accessPoint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URLType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=“http”&gt;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http://www.mybank.com/inquireBalanceService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&lt;/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accessPoint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tModelInstanceDetails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tModelInstanceInfo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tModelKey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=“[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服务接口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tModelKey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]”&gt;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instanceDetails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overviewURL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http://www.mybank.com/bank.wsdl &lt;/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overviewURL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&lt;/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instanceDetails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&lt;/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tModelInstanceInfo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&lt;/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tModelInstanceDetails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&lt;/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bindingTemplate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bandingTemplates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businessService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  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963" y="95483"/>
            <a:ext cx="8676456" cy="392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6.12: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查询账户服务的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WSDL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实现对应的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UDDI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商业服务定义</a:t>
            </a:r>
          </a:p>
        </p:txBody>
      </p:sp>
    </p:spTree>
    <p:extLst>
      <p:ext uri="{BB962C8B-B14F-4D97-AF65-F5344CB8AC3E}">
        <p14:creationId xmlns:p14="http://schemas.microsoft.com/office/powerpoint/2010/main" val="181834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6.UDDI</a:t>
            </a:r>
            <a:r>
              <a:rPr lang="zh-CN" altLang="en-US" dirty="0"/>
              <a:t>编程接口及编程实例简介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UDDI2.0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编程接口规范分为两部分，一部分用于发布的编程接口；另一部分用于查询的编程接口。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这些接口均以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服务的方式开放，可以通过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SOAP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发布接口只允许授权用户使用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传输协议访问，而对查询接口的访问可以不要任何验证和授权。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本节介绍用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来调用发布商业实体和查询商业实体的编程接口，也可以直接发送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消息来调用它们。</a:t>
            </a:r>
          </a:p>
        </p:txBody>
      </p:sp>
    </p:spTree>
    <p:extLst>
      <p:ext uri="{BB962C8B-B14F-4D97-AF65-F5344CB8AC3E}">
        <p14:creationId xmlns:p14="http://schemas.microsoft.com/office/powerpoint/2010/main" val="20438439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</a:t>
            </a:r>
            <a:r>
              <a:rPr lang="zh-CN" altLang="en-US" dirty="0"/>
              <a:t>用</a:t>
            </a:r>
            <a:r>
              <a:rPr lang="en-US" altLang="zh-CN" dirty="0"/>
              <a:t>UDDI4J</a:t>
            </a:r>
            <a:r>
              <a:rPr lang="zh-CN" altLang="en-US" dirty="0"/>
              <a:t>发布和查询商业实体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36712"/>
            <a:ext cx="8712968" cy="5760640"/>
          </a:xfrm>
        </p:spPr>
        <p:txBody>
          <a:bodyPr>
            <a:normAutofit lnSpcReduction="10000"/>
          </a:bodyPr>
          <a:lstStyle/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UDDI4J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工具包作为访问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UDDI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注册中心的基础支持，并以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IBM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UDDI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测试注册中心作为测试场。在发布代码可以执行之前，必须在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IBM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UDDI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上成为注册用户，假设注册的用户名和密码分别为：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software@xmu.edu.cn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password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发布商业实体的示例代码如代码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6.13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所示。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55600" lvl="1" indent="-177800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其中发布编程接口的实际访问地址为：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https://uddi.ibm.com/testregistry/publishapi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55600" lvl="1" indent="-177800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UDDI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注册中心的操作是通过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UDDIProxy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类实例实现的。此处创建了一个名为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AdvantWise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Systems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的商业实体，对该商业实体其它属性的设置可通过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BusinessEntity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类的接口实现。保存商业实体通过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UDDIProxy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类的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save_business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接口实现。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55600" lvl="1" indent="-177800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创建商业实体方法时的第一个参数为空字符串，表明此时其主键为空，需要注册中心生成后填入。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918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6756" y="524414"/>
            <a:ext cx="8676456" cy="5755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org.uddi4j.*;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PublishBusinessEntityExample</a:t>
            </a:r>
            <a:endParaRPr lang="en-US" altLang="zh-CN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public static void main(String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PublishBusinessEntityExample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example= new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PublishBusinessEntityExample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example.run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}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public void run() {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//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创建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UDDI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代理</a:t>
            </a:r>
            <a:endParaRPr lang="en-US" altLang="zh-CN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UDDIProxy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proxy= new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UDDIProxy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try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{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//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设置发布地址</a:t>
            </a:r>
            <a:endParaRPr lang="en-US" altLang="zh-CN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proxy.setPublishURL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(“http://uddi.ibm.com/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testregistry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publishapi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//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获得授权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//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设置用户和密码</a:t>
            </a:r>
            <a:endParaRPr lang="en-US" altLang="zh-CN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AuthToken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token=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proxy.get_authToken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(“software@xmu.edu.cn”, “password”);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Vector entities = new Vector();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//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创建商业实体</a:t>
            </a:r>
            <a:endParaRPr lang="en-US" altLang="zh-CN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BusinessEntity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be=new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BusinessEntity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”, “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AdvantWise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Systems”);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entities.addElement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(be);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963" y="95483"/>
            <a:ext cx="8676456" cy="392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6.13: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发布商业实体的示例</a:t>
            </a:r>
          </a:p>
        </p:txBody>
      </p:sp>
    </p:spTree>
    <p:extLst>
      <p:ext uri="{BB962C8B-B14F-4D97-AF65-F5344CB8AC3E}">
        <p14:creationId xmlns:p14="http://schemas.microsoft.com/office/powerpoint/2010/main" val="120268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4A16D-D33D-4966-AB1F-F4EDE198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DE14D8B-6A16-4E72-A5EE-5319A45AD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UDDI</a:t>
            </a: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Universal Description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Discovery and Integration</a:t>
            </a:r>
            <a:r>
              <a:rPr lang="zh-CN" altLang="en-US">
                <a:solidFill>
                  <a:srgbClr val="FF0000"/>
                </a:solidFill>
              </a:rPr>
              <a:t>，统一描述、发现和集成）</a:t>
            </a:r>
            <a:r>
              <a:rPr lang="zh-CN" altLang="en-US"/>
              <a:t>是一种基于分布式的</a:t>
            </a:r>
            <a:r>
              <a:rPr lang="en-US" altLang="zh-CN"/>
              <a:t>Web Service</a:t>
            </a:r>
            <a:r>
              <a:rPr lang="zh-CN" altLang="en-US"/>
              <a:t>信息注册中心的实现规范，即它是一种</a:t>
            </a:r>
            <a:r>
              <a:rPr lang="zh-CN" altLang="en-US">
                <a:solidFill>
                  <a:srgbClr val="FF0000"/>
                </a:solidFill>
              </a:rPr>
              <a:t>目录服务</a:t>
            </a:r>
            <a:r>
              <a:rPr lang="zh-CN" altLang="en-US"/>
              <a:t>，企业可以通过它对</a:t>
            </a:r>
            <a:r>
              <a:rPr lang="en-US" altLang="zh-CN"/>
              <a:t>Web Service</a:t>
            </a:r>
            <a:r>
              <a:rPr lang="zh-CN" altLang="en-US"/>
              <a:t>进行</a:t>
            </a:r>
            <a:r>
              <a:rPr lang="zh-CN" altLang="en-US">
                <a:solidFill>
                  <a:srgbClr val="FF0000"/>
                </a:solidFill>
              </a:rPr>
              <a:t>注册和检索</a:t>
            </a:r>
            <a:r>
              <a:rPr lang="zh-CN" altLang="en-US"/>
              <a:t>。</a:t>
            </a:r>
          </a:p>
          <a:p>
            <a:r>
              <a:rPr lang="en-US" altLang="zh-CN">
                <a:solidFill>
                  <a:srgbClr val="FF0000"/>
                </a:solidFill>
              </a:rPr>
              <a:t>UDDI</a:t>
            </a:r>
            <a:r>
              <a:rPr lang="zh-CN" altLang="en-US">
                <a:solidFill>
                  <a:srgbClr val="FF0000"/>
                </a:solidFill>
              </a:rPr>
              <a:t>技术是</a:t>
            </a:r>
            <a:r>
              <a:rPr lang="en-US" altLang="zh-CN">
                <a:solidFill>
                  <a:srgbClr val="FF0000"/>
                </a:solidFill>
              </a:rPr>
              <a:t>SOAP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</a:rPr>
              <a:t>WSDL</a:t>
            </a:r>
            <a:r>
              <a:rPr lang="zh-CN" altLang="en-US">
                <a:solidFill>
                  <a:srgbClr val="FF0000"/>
                </a:solidFill>
              </a:rPr>
              <a:t>之外的另一项</a:t>
            </a:r>
            <a:r>
              <a:rPr lang="en-US" altLang="zh-CN">
                <a:solidFill>
                  <a:srgbClr val="FF0000"/>
                </a:solidFill>
              </a:rPr>
              <a:t>Web Service</a:t>
            </a:r>
            <a:r>
              <a:rPr lang="zh-CN" altLang="en-US">
                <a:solidFill>
                  <a:srgbClr val="FF0000"/>
                </a:solidFill>
              </a:rPr>
              <a:t>的核心技术</a:t>
            </a:r>
            <a:r>
              <a:rPr lang="zh-CN" altLang="en-US"/>
              <a:t>。</a:t>
            </a:r>
            <a:endParaRPr lang="en-US" altLang="zh-CN"/>
          </a:p>
          <a:p>
            <a:pPr lvl="1"/>
            <a:r>
              <a:rPr lang="zh-CN" altLang="en-US"/>
              <a:t>它可以使提供</a:t>
            </a:r>
            <a:r>
              <a:rPr lang="en-US" altLang="zh-CN"/>
              <a:t>Web Service</a:t>
            </a:r>
            <a:r>
              <a:rPr lang="zh-CN" altLang="en-US"/>
              <a:t>的企业注册服务信息，从而使企业的合作伙伴或潜在的客户能够发现并访问这些</a:t>
            </a:r>
            <a:r>
              <a:rPr lang="en-US" altLang="zh-CN"/>
              <a:t>Web Service</a:t>
            </a:r>
            <a:r>
              <a:rPr lang="zh-CN" altLang="en-US"/>
              <a:t>，也可以使企业发现其他企业提供的服务，以便扩展潜在的业务伙伴关系。</a:t>
            </a:r>
          </a:p>
          <a:p>
            <a:r>
              <a:rPr lang="en-US" altLang="zh-CN">
                <a:solidFill>
                  <a:srgbClr val="FF0000"/>
                </a:solidFill>
              </a:rPr>
              <a:t>UDDI</a:t>
            </a:r>
            <a:r>
              <a:rPr lang="zh-CN" altLang="en-US">
                <a:solidFill>
                  <a:srgbClr val="FF0000"/>
                </a:solidFill>
              </a:rPr>
              <a:t>相当于</a:t>
            </a:r>
            <a:r>
              <a:rPr lang="en-US" altLang="zh-CN">
                <a:solidFill>
                  <a:srgbClr val="FF0000"/>
                </a:solidFill>
              </a:rPr>
              <a:t>Web Service</a:t>
            </a:r>
            <a:r>
              <a:rPr lang="zh-CN" altLang="en-US">
                <a:solidFill>
                  <a:srgbClr val="FF0000"/>
                </a:solidFill>
              </a:rPr>
              <a:t>的一个公共注册表</a:t>
            </a:r>
            <a:r>
              <a:rPr lang="zh-CN" altLang="en-US"/>
              <a:t>，可以理解成电子商务应用与服务的“网络黄页”</a:t>
            </a:r>
          </a:p>
        </p:txBody>
      </p:sp>
    </p:spTree>
    <p:extLst>
      <p:ext uri="{BB962C8B-B14F-4D97-AF65-F5344CB8AC3E}">
        <p14:creationId xmlns:p14="http://schemas.microsoft.com/office/powerpoint/2010/main" val="496025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6756" y="524414"/>
            <a:ext cx="8676456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//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保存商业实体</a:t>
            </a:r>
            <a:endParaRPr lang="en-US" altLang="zh-CN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BusinessDetail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proxy.save_business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token.getAuthInfoString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), entities);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商业实体创建成功！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//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打印</a:t>
            </a:r>
            <a:endParaRPr lang="en-US" altLang="zh-CN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Vector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businessEntities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bd.getBusinessEntity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Vector( 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BusinessEntity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returnedBusinessEntity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BusinessEntity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businessEntities.elementAt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商业实体名：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”+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returnedBusinessEntity.getDefaultNameString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商业实体主键：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”+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returnedBusinessEntity.getBusinessKey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}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catch(Exception e)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{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e.printStackTrace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}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23728" y="4956396"/>
            <a:ext cx="6595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代码返回的最终结果：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indent="-177800">
              <a:buFont typeface="Symbol" panose="05050102010706020507" pitchFamily="18" charset="2"/>
              <a:buChar char="&gt;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商业实体创建成功！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indent="-177800">
              <a:buFont typeface="Symbol" panose="05050102010706020507" pitchFamily="18" charset="2"/>
              <a:buChar char="&gt;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商业实体名：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AdvantWise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Systems</a:t>
            </a:r>
          </a:p>
          <a:p>
            <a:pPr marL="177800" indent="-177800">
              <a:buFont typeface="Symbol" panose="05050102010706020507" pitchFamily="18" charset="2"/>
              <a:buChar char="&gt;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商业实体主键：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5D8D08F0-2999-11DA-B2FE-000629DC0A53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7904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6756" y="524414"/>
            <a:ext cx="8676456" cy="617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save_business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HTTP/1.1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Host: https://uddi.ibm.com/testregistry/publishapi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Content-Type: text/xml; charset=“utf-8”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Content-Length: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nnnn</a:t>
            </a:r>
            <a:endParaRPr lang="en-US" altLang="zh-CN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SOAPAction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“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save_business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&lt;!--SOAP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消息开始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version=“1.0”  encoding=“UTF-8”?&gt;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&lt;Envelope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=“http://schemas/xmlsoap.org/soap/envelope/”&gt;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&lt;!--SOAP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体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&lt;Body&gt;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save_business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generic=“2.0”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=“urn:uddi-org:api_v2”&gt;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businessKey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=“”/&gt;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&lt;name&gt;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AdvantWise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Systems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&lt;/name&gt;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…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&lt;/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save_business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&lt;/Body&gt;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&lt;/Envelope&gt;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963" y="95483"/>
            <a:ext cx="8676456" cy="392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6.14: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实际发送给注册中心的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SOAP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消息代码</a:t>
            </a:r>
          </a:p>
        </p:txBody>
      </p:sp>
    </p:spTree>
    <p:extLst>
      <p:ext uri="{BB962C8B-B14F-4D97-AF65-F5344CB8AC3E}">
        <p14:creationId xmlns:p14="http://schemas.microsoft.com/office/powerpoint/2010/main" val="21974611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052736"/>
            <a:ext cx="7992888" cy="5013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查询商业实体的示例代码见代码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6.15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所示，其中查询编程接口的实际访问地址为：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http://uddi.ibm.com/testregistry/inquiryapi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https://uddi.ibm.com/testregistry/publishapi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UDDI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注册中心的操作是通过</a:t>
            </a:r>
            <a:r>
              <a:rPr lang="en-US" altLang="zh-CN"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UDDIProxy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类实例实现的。此处查询名为</a:t>
            </a:r>
            <a:r>
              <a:rPr lang="en-US" altLang="zh-CN"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AdvantWise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Systems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的商业实体，并且设定为精确查询，最终查询的结果最多返回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项。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查询商业实体通过</a:t>
            </a:r>
            <a:r>
              <a:rPr lang="en-US" altLang="zh-CN"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UDDIProxy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类的</a:t>
            </a:r>
            <a:r>
              <a:rPr lang="en-US" altLang="zh-CN"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find_business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接口实现。</a:t>
            </a:r>
          </a:p>
        </p:txBody>
      </p:sp>
    </p:spTree>
    <p:extLst>
      <p:ext uri="{BB962C8B-B14F-4D97-AF65-F5344CB8AC3E}">
        <p14:creationId xmlns:p14="http://schemas.microsoft.com/office/powerpoint/2010/main" val="4803476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6756" y="524414"/>
            <a:ext cx="8676456" cy="61420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org.uddi4j.*;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FindBusinessEntityExample</a:t>
            </a:r>
            <a:endParaRPr lang="en-US" altLang="zh-CN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public static void main(String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FindBusinessEntityExample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example= new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FindBusinessEntityExample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example.run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}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public void run() {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//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创建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UDDI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代理</a:t>
            </a:r>
            <a:endParaRPr lang="en-US" altLang="zh-CN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UDDIProxy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proxy= new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UDDIProxy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try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{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//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设置查询地址</a:t>
            </a:r>
            <a:endParaRPr lang="en-US" altLang="zh-CN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proxy.setInquiryURL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(“http://uddi.ibm.com/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testregistry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inquiryapi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//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创建名称对象列表</a:t>
            </a:r>
            <a:endParaRPr lang="en-US" altLang="zh-CN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Vector entities = new Vector();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names.add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(new Name(“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AdvantWise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Systems”));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963" y="95483"/>
            <a:ext cx="8676456" cy="392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6.15: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查询商业实体示例</a:t>
            </a:r>
          </a:p>
        </p:txBody>
      </p:sp>
    </p:spTree>
    <p:extLst>
      <p:ext uri="{BB962C8B-B14F-4D97-AF65-F5344CB8AC3E}">
        <p14:creationId xmlns:p14="http://schemas.microsoft.com/office/powerpoint/2010/main" val="21400767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6756" y="260648"/>
            <a:ext cx="8676456" cy="6302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//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设定为精确匹配</a:t>
            </a:r>
            <a:endParaRPr lang="en-US" altLang="zh-CN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FindQualifiers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findQualifiers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FindQualifiers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Vector qualifier = new Vector();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qualifier.add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FindQualifiers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exactNameMatch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 );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findQualifiers.setFindQualifier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Vector(qualifier);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//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查询，最多返回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</a:t>
            </a:r>
            <a:endParaRPr lang="en-US" altLang="zh-CN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BusinessList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businessList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proxy.find_business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(names,null,null,null,findQualifiers,10);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Vector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businessInfoVector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businessList.getBusinessInfos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getBusinessInfoVector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for(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businessInfoVector.size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{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BusinessInfo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bi=(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BusinessInfo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businessInfoVector.elementAt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找到业务实体！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 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业务实体名：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bi.getDefaultNameString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业务实体主键：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”+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bi.getBusinessKey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}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}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//catch any other exception that may occur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catch(Exception e)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{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e.printStackTrace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                 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}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59832" y="5229200"/>
            <a:ext cx="57155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代码返回的最终结果：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indent="-177800">
              <a:buFont typeface="Symbol" panose="05050102010706020507" pitchFamily="18" charset="2"/>
              <a:buChar char="&gt;"/>
            </a:pP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找到业务实体！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indent="-177800">
              <a:buFont typeface="Symbol" panose="05050102010706020507" pitchFamily="18" charset="2"/>
              <a:buChar char="&gt;"/>
            </a:pP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业务实体名：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AdvantWise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Systems</a:t>
            </a:r>
          </a:p>
          <a:p>
            <a:pPr marL="177800" indent="-177800">
              <a:buFont typeface="Symbol" panose="05050102010706020507" pitchFamily="18" charset="2"/>
              <a:buChar char="&gt;"/>
            </a:pP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业务实体主键：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5D8D08F0-2999-11DA-B2FE-000629DC0A53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5011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6756" y="524414"/>
            <a:ext cx="8676456" cy="55338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get_businessDetail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HTTP/1.1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Host: https://uddi.ibm.com/testregistry/inquiryapi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Content-Type: text/xml; charset=“utf-8”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Content-Length: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nnnn</a:t>
            </a:r>
            <a:endParaRPr lang="en-US" altLang="zh-CN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SOAPAction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“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find_business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&lt;!--SOAP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消息开始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version=“1.0”  encoding=“UTF-8”?&gt;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&lt;Envelope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=“http://schemas/xmlsoap.org/soap/envelope/”&gt;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&lt;!--SOAP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体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&lt;Body&gt;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find_business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generic=“2.0”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=“urn:uddi-org:api_v2”&gt;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findQualifiers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&lt;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findQualifier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exactNameMatch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findQualifier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findQualifiers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&lt;/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find_business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&lt;/Body&gt;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&lt;/Envelope&gt;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963" y="95483"/>
            <a:ext cx="8676456" cy="392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6.16: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实际发送给注册中心的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SOAP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消息代码</a:t>
            </a:r>
          </a:p>
        </p:txBody>
      </p:sp>
    </p:spTree>
    <p:extLst>
      <p:ext uri="{BB962C8B-B14F-4D97-AF65-F5344CB8AC3E}">
        <p14:creationId xmlns:p14="http://schemas.microsoft.com/office/powerpoint/2010/main" val="22119031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UDDI</a:t>
            </a:r>
            <a:r>
              <a:rPr lang="zh-CN" altLang="en-US" dirty="0"/>
              <a:t>发布编程接口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363272" cy="5760640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UDDI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发布编程接口可分为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7063" lvl="1" indent="-354013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权限认证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lvl="1" indent="0"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get_authToken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：申请认证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，相当于登录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lvl="1" indent="0"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discard_authToken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：放弃认证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，相当于退出登录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30250" lvl="1" indent="-457200">
              <a:lnSpc>
                <a:spcPct val="130000"/>
              </a:lnSpc>
              <a:buFont typeface="+mj-ea"/>
              <a:buAutoNum type="circleNumDbPlain" startAt="2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商业实体发布和删除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lvl="1" indent="0"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save_business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：注册新的商业实体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lvl="1" indent="0"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delete_business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：删除商业实体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30250" lvl="1" indent="-457200">
              <a:lnSpc>
                <a:spcPct val="130000"/>
              </a:lnSpc>
              <a:buFont typeface="+mj-ea"/>
              <a:buAutoNum type="circleNumDbPlain" startAt="3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商业服务发布和删除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lvl="1" indent="0"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save_service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：注册新的商业服务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lvl="1" indent="0"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delete_service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：删除商业服务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30250" lvl="1" indent="-457200">
              <a:lnSpc>
                <a:spcPct val="130000"/>
              </a:lnSpc>
              <a:buFont typeface="+mj-ea"/>
              <a:buAutoNum type="circleNumDbPlain" startAt="4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绑定模板发布和删除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lvl="1" indent="0"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save_binding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：注册信道 绑定模板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lvl="1" indent="0"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deleted_binding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：删除绑定模板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37951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88640"/>
            <a:ext cx="9144000" cy="6408712"/>
          </a:xfrm>
        </p:spPr>
        <p:txBody>
          <a:bodyPr>
            <a:noAutofit/>
          </a:bodyPr>
          <a:lstStyle/>
          <a:p>
            <a:pPr marL="730250" lvl="1" indent="-457200">
              <a:lnSpc>
                <a:spcPct val="120000"/>
              </a:lnSpc>
              <a:buFont typeface="+mj-ea"/>
              <a:buAutoNum type="circleNumDbPlain" startAt="5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技术模型发布和删除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lvl="1" indent="0">
              <a:lnSpc>
                <a:spcPct val="12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save_tModel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：注册新的技术模板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lvl="1" indent="0">
              <a:lnSpc>
                <a:spcPct val="12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delete_tModel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：删除技术模板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30250" lvl="1" indent="-457200">
              <a:lnSpc>
                <a:spcPct val="120000"/>
              </a:lnSpc>
              <a:buFont typeface="+mj-ea"/>
              <a:buAutoNum type="circleNumDbPlain" startAt="6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发布者断言发布和删除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lvl="1" indent="0">
              <a:lnSpc>
                <a:spcPct val="12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add_publisherAssertion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：增加新的发布者断言；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lvl="1" indent="0">
              <a:lnSpc>
                <a:spcPct val="12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delete_publisherAssertion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：删除发布者断言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lvl="1" indent="0">
              <a:lnSpc>
                <a:spcPct val="12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get_publisherAssertion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：获得和某个发布者关联的所有活动的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断言的列表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lvl="1" indent="0">
              <a:lnSpc>
                <a:spcPct val="12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set_publisherAssertion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：保存新的断言或替换现存的断言。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30250" lvl="1" indent="-457200">
              <a:buFont typeface="+mj-ea"/>
              <a:buAutoNum type="circleNumDbPlain" startAt="7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发布者断言管理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lvl="1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get_assertionStatusReport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：获得关于发布者断言状态信息的报告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30250" lvl="1" indent="-457200">
              <a:buFont typeface="+mj-ea"/>
              <a:buAutoNum type="circleNumDbPlain" startAt="8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注册信息管理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lvl="1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get_registeredInfo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：获得注册用户管理的所有信息的小结。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08678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UDDI</a:t>
            </a:r>
            <a:r>
              <a:rPr lang="zh-CN" altLang="en-US" dirty="0"/>
              <a:t>查询编程接口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568952" cy="547260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UDDI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查询编程接口可以分为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类，分别对应于商业实体、商业服务、绑定模板和技术模型的查询。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商业实体查询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find_business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：查找商业实体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find_relatedBusinesses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：查找和某商业实体相关的商业实体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get_businessDetail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：获得一个或多个商业实体的详细信息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get_businessDetailExt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：获得扩展的商业实体细节</a:t>
            </a:r>
          </a:p>
        </p:txBody>
      </p:sp>
    </p:spTree>
    <p:extLst>
      <p:ext uri="{BB962C8B-B14F-4D97-AF65-F5344CB8AC3E}">
        <p14:creationId xmlns:p14="http://schemas.microsoft.com/office/powerpoint/2010/main" val="18669351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60648"/>
            <a:ext cx="8363272" cy="6048672"/>
          </a:xfrm>
        </p:spPr>
        <p:txBody>
          <a:bodyPr>
            <a:normAutofit/>
          </a:bodyPr>
          <a:lstStyle/>
          <a:p>
            <a:pPr marL="914400" lvl="1" indent="-457200">
              <a:buFont typeface="+mj-ea"/>
              <a:buAutoNum type="circleNumDbPlain" startAt="2"/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商业服务查询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find_service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：查询商业服务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get_serviceDetail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：查找商业服务细节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ea"/>
              <a:buAutoNum type="circleNumDbPlain" startAt="3"/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绑定模板查询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find_binding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：查找绑定模板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get_bindingDetail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：获得绑定模板的详细信息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ea"/>
              <a:buAutoNum type="circleNumDbPlain" startAt="4"/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技术模板查询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find_tModel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：查找技术模型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get_tModelDetail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：查找技术模型的详细信息</a:t>
            </a:r>
          </a:p>
        </p:txBody>
      </p:sp>
    </p:spTree>
    <p:extLst>
      <p:ext uri="{BB962C8B-B14F-4D97-AF65-F5344CB8AC3E}">
        <p14:creationId xmlns:p14="http://schemas.microsoft.com/office/powerpoint/2010/main" val="320261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59E55-C0F8-4413-81AC-F3FFB998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03511-4892-4B70-9B57-6CE20B812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/>
              <a:t>UDDI</a:t>
            </a:r>
            <a:r>
              <a:rPr lang="zh-CN" altLang="en-US"/>
              <a:t>规范最初由</a:t>
            </a:r>
            <a:r>
              <a:rPr lang="en-US" altLang="zh-CN"/>
              <a:t>IBM</a:t>
            </a:r>
            <a:r>
              <a:rPr lang="zh-CN" altLang="en-US"/>
              <a:t>、</a:t>
            </a:r>
            <a:r>
              <a:rPr lang="en-US" altLang="zh-CN"/>
              <a:t>Ariba</a:t>
            </a:r>
            <a:r>
              <a:rPr lang="zh-CN" altLang="en-US"/>
              <a:t>和微软于</a:t>
            </a:r>
            <a:r>
              <a:rPr lang="en-US" altLang="zh-CN"/>
              <a:t>2000</a:t>
            </a:r>
            <a:r>
              <a:rPr lang="zh-CN" altLang="en-US"/>
              <a:t>年</a:t>
            </a:r>
            <a:r>
              <a:rPr lang="en-US" altLang="zh-CN"/>
              <a:t>9</a:t>
            </a:r>
            <a:r>
              <a:rPr lang="zh-CN" altLang="en-US"/>
              <a:t>月提出，</a:t>
            </a:r>
            <a:r>
              <a:rPr lang="en-US" altLang="zh-CN"/>
              <a:t>2001</a:t>
            </a:r>
            <a:r>
              <a:rPr lang="zh-CN" altLang="en-US"/>
              <a:t>年发布了第</a:t>
            </a:r>
            <a:r>
              <a:rPr lang="en-US" altLang="zh-CN"/>
              <a:t>2</a:t>
            </a:r>
            <a:r>
              <a:rPr lang="zh-CN" altLang="en-US"/>
              <a:t>版，</a:t>
            </a:r>
            <a:r>
              <a:rPr lang="en-US" altLang="zh-CN"/>
              <a:t>2002</a:t>
            </a:r>
            <a:r>
              <a:rPr lang="zh-CN" altLang="en-US"/>
              <a:t>年</a:t>
            </a:r>
            <a:r>
              <a:rPr lang="en-US" altLang="zh-CN"/>
              <a:t>7</a:t>
            </a:r>
            <a:r>
              <a:rPr lang="zh-CN" altLang="en-US"/>
              <a:t>月第</a:t>
            </a:r>
            <a:r>
              <a:rPr lang="en-US" altLang="zh-CN"/>
              <a:t>3</a:t>
            </a:r>
            <a:r>
              <a:rPr lang="zh-CN" altLang="en-US"/>
              <a:t>版，现交由</a:t>
            </a:r>
            <a:r>
              <a:rPr lang="en-US" altLang="zh-CN"/>
              <a:t>OASIS</a:t>
            </a:r>
            <a:r>
              <a:rPr lang="zh-CN" altLang="en-US"/>
              <a:t>开放标准组织管理。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UDDI</a:t>
            </a:r>
            <a:r>
              <a:rPr lang="zh-CN" altLang="en-US">
                <a:solidFill>
                  <a:srgbClr val="FF0000"/>
                </a:solidFill>
              </a:rPr>
              <a:t>第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版</a:t>
            </a:r>
            <a:r>
              <a:rPr lang="zh-CN" altLang="en-US"/>
              <a:t>包括两个规范：</a:t>
            </a:r>
          </a:p>
          <a:p>
            <a:pPr lvl="2"/>
            <a:r>
              <a:rPr lang="zh-CN" altLang="en-US"/>
              <a:t> </a:t>
            </a:r>
            <a:r>
              <a:rPr lang="en-US" altLang="zh-CN">
                <a:solidFill>
                  <a:srgbClr val="FF0000"/>
                </a:solidFill>
              </a:rPr>
              <a:t>UDDI</a:t>
            </a:r>
            <a:r>
              <a:rPr lang="zh-CN" altLang="en-US">
                <a:solidFill>
                  <a:srgbClr val="FF0000"/>
                </a:solidFill>
              </a:rPr>
              <a:t>应用编程接口（</a:t>
            </a:r>
            <a:r>
              <a:rPr lang="en-US" altLang="zh-CN">
                <a:solidFill>
                  <a:srgbClr val="FF0000"/>
                </a:solidFill>
              </a:rPr>
              <a:t>API</a:t>
            </a:r>
            <a:r>
              <a:rPr lang="zh-CN" altLang="en-US">
                <a:solidFill>
                  <a:srgbClr val="FF0000"/>
                </a:solidFill>
              </a:rPr>
              <a:t>）规范</a:t>
            </a:r>
            <a:r>
              <a:rPr lang="zh-CN" altLang="en-US"/>
              <a:t>：定义了访问</a:t>
            </a:r>
            <a:r>
              <a:rPr lang="en-US" altLang="zh-CN"/>
              <a:t>UDDI</a:t>
            </a:r>
            <a:r>
              <a:rPr lang="zh-CN" altLang="en-US"/>
              <a:t>系统，包括发布、发现、排序等操作的编程接口。</a:t>
            </a:r>
          </a:p>
          <a:p>
            <a:pPr lvl="2"/>
            <a:r>
              <a:rPr lang="zh-CN" altLang="en-US"/>
              <a:t> </a:t>
            </a:r>
            <a:r>
              <a:rPr lang="en-US" altLang="zh-CN"/>
              <a:t>UDDI</a:t>
            </a:r>
            <a:r>
              <a:rPr lang="zh-CN" altLang="en-US"/>
              <a:t>数据结构参考：定义了</a:t>
            </a:r>
            <a:r>
              <a:rPr lang="en-US" altLang="zh-CN"/>
              <a:t>UDDI</a:t>
            </a:r>
            <a:r>
              <a:rPr lang="zh-CN" altLang="en-US"/>
              <a:t>中各种实体的数据结构。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UDDI</a:t>
            </a:r>
            <a:r>
              <a:rPr lang="zh-CN" altLang="en-US">
                <a:solidFill>
                  <a:srgbClr val="FF0000"/>
                </a:solidFill>
              </a:rPr>
              <a:t>第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版</a:t>
            </a:r>
            <a:r>
              <a:rPr lang="zh-CN" altLang="en-US"/>
              <a:t>除了扩充和修订</a:t>
            </a:r>
            <a:r>
              <a:rPr lang="en-US" altLang="zh-CN"/>
              <a:t>1.0</a:t>
            </a:r>
            <a:r>
              <a:rPr lang="zh-CN" altLang="en-US"/>
              <a:t>版的两个规范外，还增加了</a:t>
            </a:r>
            <a:r>
              <a:rPr lang="zh-CN" altLang="en-US">
                <a:solidFill>
                  <a:srgbClr val="FF0000"/>
                </a:solidFill>
              </a:rPr>
              <a:t>信息复制</a:t>
            </a:r>
            <a:r>
              <a:rPr lang="zh-CN" altLang="en-US"/>
              <a:t>规范和</a:t>
            </a:r>
            <a:r>
              <a:rPr lang="zh-CN" altLang="en-US">
                <a:solidFill>
                  <a:srgbClr val="FF0000"/>
                </a:solidFill>
              </a:rPr>
              <a:t>操作站点</a:t>
            </a:r>
            <a:r>
              <a:rPr lang="zh-CN" altLang="en-US"/>
              <a:t>规范，这两个规范与</a:t>
            </a:r>
            <a:r>
              <a:rPr lang="en-US" altLang="zh-CN"/>
              <a:t>UDDI</a:t>
            </a:r>
            <a:r>
              <a:rPr lang="zh-CN" altLang="en-US"/>
              <a:t>实现体系结构是相关的。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UDDI</a:t>
            </a:r>
            <a:r>
              <a:rPr lang="zh-CN" altLang="en-US">
                <a:solidFill>
                  <a:srgbClr val="FF0000"/>
                </a:solidFill>
              </a:rPr>
              <a:t>第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版</a:t>
            </a:r>
            <a:r>
              <a:rPr lang="zh-CN" altLang="en-US"/>
              <a:t>在对第</a:t>
            </a:r>
            <a:r>
              <a:rPr lang="en-US" altLang="zh-CN"/>
              <a:t>2</a:t>
            </a:r>
            <a:r>
              <a:rPr lang="zh-CN" altLang="en-US"/>
              <a:t>版的扩展的集成上形成，重点在</a:t>
            </a:r>
            <a:r>
              <a:rPr lang="zh-CN" altLang="en-US">
                <a:solidFill>
                  <a:srgbClr val="FF0000"/>
                </a:solidFill>
              </a:rPr>
              <a:t>安全性</a:t>
            </a:r>
            <a:r>
              <a:rPr lang="zh-CN" altLang="en-US"/>
              <a:t>，增加了对私有和公有</a:t>
            </a:r>
            <a:r>
              <a:rPr lang="en-US" altLang="zh-CN"/>
              <a:t>UDDI</a:t>
            </a:r>
            <a:r>
              <a:rPr lang="zh-CN" altLang="en-US"/>
              <a:t>实现之间安全交互的支持。</a:t>
            </a:r>
          </a:p>
        </p:txBody>
      </p:sp>
    </p:spTree>
    <p:extLst>
      <p:ext uri="{BB962C8B-B14F-4D97-AF65-F5344CB8AC3E}">
        <p14:creationId xmlns:p14="http://schemas.microsoft.com/office/powerpoint/2010/main" val="35288962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472608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UDDI</a:t>
            </a:r>
            <a:r>
              <a:rPr lang="zh-CN" altLang="en-US" dirty="0"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cs typeface="Times New Roman" panose="02020603050405020304" pitchFamily="18" charset="0"/>
              </a:rPr>
              <a:t>Web</a:t>
            </a:r>
            <a:r>
              <a:rPr lang="zh-CN" altLang="en-US" dirty="0">
                <a:cs typeface="Times New Roman" panose="02020603050405020304" pitchFamily="18" charset="0"/>
              </a:rPr>
              <a:t>服务的发布和发现提供了一种灵活、高效、可扩展的机制。</a:t>
            </a:r>
            <a:endParaRPr lang="en-US" altLang="zh-CN" dirty="0">
              <a:cs typeface="Times New Roman" panose="02020603050405020304" pitchFamily="18" charset="0"/>
            </a:endParaRPr>
          </a:p>
          <a:p>
            <a:r>
              <a:rPr lang="zh-CN" altLang="en-US" dirty="0">
                <a:cs typeface="Times New Roman" panose="02020603050405020304" pitchFamily="18" charset="0"/>
              </a:rPr>
              <a:t>目前</a:t>
            </a:r>
            <a:r>
              <a:rPr lang="en-US" altLang="zh-CN" dirty="0">
                <a:cs typeface="Times New Roman" panose="02020603050405020304" pitchFamily="18" charset="0"/>
              </a:rPr>
              <a:t>UDDI</a:t>
            </a:r>
            <a:r>
              <a:rPr lang="zh-CN" altLang="en-US" dirty="0">
                <a:cs typeface="Times New Roman" panose="02020603050405020304" pitchFamily="18" charset="0"/>
              </a:rPr>
              <a:t>由</a:t>
            </a:r>
            <a:r>
              <a:rPr lang="en-US" altLang="zh-CN" dirty="0">
                <a:cs typeface="Times New Roman" panose="02020603050405020304" pitchFamily="18" charset="0"/>
              </a:rPr>
              <a:t>OASIS UDDI Specification Technical Committee</a:t>
            </a:r>
            <a:r>
              <a:rPr lang="zh-CN" altLang="en-US" dirty="0">
                <a:cs typeface="Times New Roman" panose="02020603050405020304" pitchFamily="18" charset="0"/>
              </a:rPr>
              <a:t>管理，相关信息可在</a:t>
            </a:r>
            <a:r>
              <a:rPr lang="en-US" altLang="zh-CN" dirty="0">
                <a:cs typeface="Times New Roman" panose="02020603050405020304" pitchFamily="18" charset="0"/>
                <a:hlinkClick r:id="rId2"/>
              </a:rPr>
              <a:t>http://uddi.xml.org/</a:t>
            </a:r>
            <a:r>
              <a:rPr lang="zh-CN" altLang="en-US" dirty="0">
                <a:cs typeface="Times New Roman" panose="02020603050405020304" pitchFamily="18" charset="0"/>
              </a:rPr>
              <a:t>上找到。</a:t>
            </a:r>
            <a:endParaRPr lang="en-US" altLang="zh-CN" dirty="0">
              <a:cs typeface="Times New Roman" panose="02020603050405020304" pitchFamily="18" charset="0"/>
            </a:endParaRPr>
          </a:p>
          <a:p>
            <a:r>
              <a:rPr lang="zh-CN" altLang="en-US" dirty="0">
                <a:cs typeface="Times New Roman" panose="02020603050405020304" pitchFamily="18" charset="0"/>
              </a:rPr>
              <a:t>尽管</a:t>
            </a:r>
            <a:r>
              <a:rPr lang="en-US" altLang="zh-CN" dirty="0">
                <a:cs typeface="Times New Roman" panose="02020603050405020304" pitchFamily="18" charset="0"/>
              </a:rPr>
              <a:t>UDDI</a:t>
            </a:r>
            <a:r>
              <a:rPr lang="zh-CN" altLang="en-US" dirty="0">
                <a:cs typeface="Times New Roman" panose="02020603050405020304" pitchFamily="18" charset="0"/>
              </a:rPr>
              <a:t>公共注册中心出现已久，但真正使用公共注册中心的项目却比较少。因为</a:t>
            </a:r>
            <a:r>
              <a:rPr lang="en-US" altLang="zh-CN" dirty="0">
                <a:cs typeface="Times New Roman" panose="02020603050405020304" pitchFamily="18" charset="0"/>
              </a:rPr>
              <a:t>UDDI</a:t>
            </a:r>
            <a:r>
              <a:rPr lang="zh-CN" altLang="en-US" dirty="0">
                <a:cs typeface="Times New Roman" panose="02020603050405020304" pitchFamily="18" charset="0"/>
              </a:rPr>
              <a:t>依然面临信任和信息质量等问题：商家是否真正信任由私有企业运行和维护的</a:t>
            </a:r>
            <a:r>
              <a:rPr lang="en-US" altLang="zh-CN" dirty="0">
                <a:cs typeface="Times New Roman" panose="02020603050405020304" pitchFamily="18" charset="0"/>
              </a:rPr>
              <a:t>UDDI</a:t>
            </a:r>
            <a:r>
              <a:rPr lang="zh-CN" altLang="en-US" dirty="0">
                <a:cs typeface="Times New Roman" panose="02020603050405020304" pitchFamily="18" charset="0"/>
              </a:rPr>
              <a:t>操作站点？</a:t>
            </a:r>
            <a:r>
              <a:rPr lang="en-US" altLang="zh-CN" dirty="0">
                <a:cs typeface="Times New Roman" panose="02020603050405020304" pitchFamily="18" charset="0"/>
              </a:rPr>
              <a:t>UDDI</a:t>
            </a:r>
            <a:r>
              <a:rPr lang="zh-CN" altLang="en-US" dirty="0">
                <a:cs typeface="Times New Roman" panose="02020603050405020304" pitchFamily="18" charset="0"/>
              </a:rPr>
              <a:t>中的信息是否有假？是否为最新数据？只有这些关键问题得到解决，</a:t>
            </a:r>
            <a:r>
              <a:rPr lang="en-US" altLang="zh-CN" dirty="0">
                <a:cs typeface="Times New Roman" panose="02020603050405020304" pitchFamily="18" charset="0"/>
              </a:rPr>
              <a:t>UDDI</a:t>
            </a:r>
            <a:r>
              <a:rPr lang="zh-CN" altLang="en-US" dirty="0">
                <a:cs typeface="Times New Roman" panose="02020603050405020304" pitchFamily="18" charset="0"/>
              </a:rPr>
              <a:t>才有可能在全球电子商务体系中真正发挥作用。</a:t>
            </a:r>
            <a:endParaRPr lang="en-US" altLang="zh-CN" dirty="0">
              <a:cs typeface="Times New Roman" panose="02020603050405020304" pitchFamily="18" charset="0"/>
            </a:endParaRPr>
          </a:p>
          <a:p>
            <a:r>
              <a:rPr lang="zh-CN" altLang="en-US" dirty="0">
                <a:cs typeface="Times New Roman" panose="02020603050405020304" pitchFamily="18" charset="0"/>
              </a:rPr>
              <a:t>本章介绍了服务的发布和发现机制，特别是</a:t>
            </a:r>
            <a:r>
              <a:rPr lang="en-US" altLang="zh-CN" dirty="0">
                <a:cs typeface="Times New Roman" panose="02020603050405020304" pitchFamily="18" charset="0"/>
              </a:rPr>
              <a:t>UDDI</a:t>
            </a:r>
            <a:r>
              <a:rPr lang="zh-CN" altLang="en-US" dirty="0">
                <a:cs typeface="Times New Roman" panose="02020603050405020304" pitchFamily="18" charset="0"/>
              </a:rPr>
              <a:t>规范。</a:t>
            </a:r>
            <a:endParaRPr lang="en-US" altLang="zh-CN" dirty="0">
              <a:cs typeface="Times New Roman" panose="02020603050405020304" pitchFamily="18" charset="0"/>
            </a:endParaRPr>
          </a:p>
          <a:p>
            <a:r>
              <a:rPr lang="zh-CN" altLang="en-US" dirty="0">
                <a:cs typeface="Times New Roman" panose="02020603050405020304" pitchFamily="18" charset="0"/>
              </a:rPr>
              <a:t>主要内容：名称和目录服务；</a:t>
            </a:r>
            <a:r>
              <a:rPr lang="en-US" altLang="zh-CN" dirty="0">
                <a:cs typeface="Times New Roman" panose="02020603050405020304" pitchFamily="18" charset="0"/>
              </a:rPr>
              <a:t>UDDI</a:t>
            </a:r>
            <a:r>
              <a:rPr lang="zh-CN" altLang="en-US" dirty="0">
                <a:cs typeface="Times New Roman" panose="02020603050405020304" pitchFamily="18" charset="0"/>
              </a:rPr>
              <a:t>信息的数据结构、标识和分类系统；</a:t>
            </a:r>
            <a:r>
              <a:rPr lang="en-US" altLang="zh-CN" dirty="0">
                <a:cs typeface="Times New Roman" panose="02020603050405020304" pitchFamily="18" charset="0"/>
              </a:rPr>
              <a:t>WSDL</a:t>
            </a:r>
            <a:r>
              <a:rPr lang="zh-CN" altLang="en-US" dirty="0"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cs typeface="Times New Roman" panose="02020603050405020304" pitchFamily="18" charset="0"/>
              </a:rPr>
              <a:t>UDDI</a:t>
            </a:r>
            <a:r>
              <a:rPr lang="zh-CN" altLang="en-US" dirty="0">
                <a:cs typeface="Times New Roman" panose="02020603050405020304" pitchFamily="18" charset="0"/>
              </a:rPr>
              <a:t>的映射；</a:t>
            </a:r>
            <a:r>
              <a:rPr lang="en-US" altLang="zh-CN" dirty="0">
                <a:cs typeface="Times New Roman" panose="02020603050405020304" pitchFamily="18" charset="0"/>
              </a:rPr>
              <a:t>UDDI</a:t>
            </a:r>
            <a:r>
              <a:rPr lang="zh-CN" altLang="en-US" dirty="0">
                <a:cs typeface="Times New Roman" panose="02020603050405020304" pitchFamily="18" charset="0"/>
              </a:rPr>
              <a:t>的编程接口；最后给出了一个实例。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411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5E304-71BA-4472-B2AC-053A4963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9BBED-83DC-4C92-925C-7A980C27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/>
              <a:t>解释</a:t>
            </a:r>
            <a:r>
              <a:rPr lang="en-US" altLang="zh-CN" sz="2000"/>
              <a:t>UDDI</a:t>
            </a:r>
            <a:r>
              <a:rPr lang="zh-CN" altLang="en-US" sz="2000"/>
              <a:t>的定义及其作用。</a:t>
            </a:r>
            <a:endParaRPr lang="en-US" altLang="zh-CN" sz="200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/>
              <a:t>简述</a:t>
            </a:r>
            <a:r>
              <a:rPr lang="en-US" altLang="zh-CN" sz="2000"/>
              <a:t>UDDI</a:t>
            </a:r>
            <a:r>
              <a:rPr lang="zh-CN" altLang="en-US" sz="2000"/>
              <a:t>的数据结构。</a:t>
            </a:r>
            <a:endParaRPr lang="en-US" altLang="zh-CN" sz="200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/>
              <a:t>给出</a:t>
            </a:r>
            <a:r>
              <a:rPr lang="en-US" altLang="zh-CN" sz="2000"/>
              <a:t>UDDI 2.0</a:t>
            </a:r>
            <a:r>
              <a:rPr lang="zh-CN" altLang="en-US" sz="2000"/>
              <a:t>内置的标识系统和分类系统的名称。</a:t>
            </a:r>
            <a:endParaRPr lang="en-US" altLang="zh-CN" sz="200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/>
              <a:t>试述</a:t>
            </a:r>
            <a:r>
              <a:rPr lang="en-US" altLang="zh-CN" sz="2000"/>
              <a:t>WSDL</a:t>
            </a:r>
            <a:r>
              <a:rPr lang="zh-CN" altLang="en-US" sz="2000"/>
              <a:t>在</a:t>
            </a:r>
            <a:r>
              <a:rPr lang="en-US" altLang="zh-CN" sz="2000"/>
              <a:t>UDDI</a:t>
            </a:r>
            <a:r>
              <a:rPr lang="zh-CN" altLang="en-US" sz="2000"/>
              <a:t>中注册的方法。</a:t>
            </a:r>
          </a:p>
        </p:txBody>
      </p:sp>
    </p:spTree>
    <p:extLst>
      <p:ext uri="{BB962C8B-B14F-4D97-AF65-F5344CB8AC3E}">
        <p14:creationId xmlns:p14="http://schemas.microsoft.com/office/powerpoint/2010/main" val="287907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2.UDDI</a:t>
            </a:r>
            <a:r>
              <a:rPr lang="zh-CN" altLang="en-US" dirty="0"/>
              <a:t>注册中心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8496944" cy="5760640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UDDI</a:t>
            </a:r>
            <a:r>
              <a:rPr lang="zh-CN" altLang="en-US" dirty="0">
                <a:solidFill>
                  <a:srgbClr val="C00000"/>
                </a:solidFill>
              </a:rPr>
              <a:t>规范的实现方案</a:t>
            </a:r>
            <a:r>
              <a:rPr lang="zh-CN" altLang="en-US" dirty="0"/>
              <a:t>称为</a:t>
            </a:r>
            <a:r>
              <a:rPr lang="en-US" altLang="zh-CN" dirty="0">
                <a:solidFill>
                  <a:srgbClr val="C00000"/>
                </a:solidFill>
              </a:rPr>
              <a:t>UDDI</a:t>
            </a:r>
            <a:r>
              <a:rPr lang="zh-CN" altLang="en-US">
                <a:solidFill>
                  <a:srgbClr val="C00000"/>
                </a:solidFill>
              </a:rPr>
              <a:t>注册中心</a:t>
            </a:r>
            <a:r>
              <a:rPr lang="en-US" altLang="zh-CN">
                <a:solidFill>
                  <a:srgbClr val="C00000"/>
                </a:solidFill>
              </a:rPr>
              <a:t>(</a:t>
            </a:r>
            <a:r>
              <a:rPr lang="en-US" altLang="zh-CN"/>
              <a:t>UDDI Registry)</a:t>
            </a:r>
            <a:r>
              <a:rPr lang="zh-CN" altLang="en-US"/>
              <a:t>。</a:t>
            </a:r>
            <a:endParaRPr lang="en-US" altLang="zh-CN" dirty="0"/>
          </a:p>
          <a:p>
            <a:r>
              <a:rPr lang="en-US" altLang="zh-CN" dirty="0"/>
              <a:t>UDDI</a:t>
            </a:r>
            <a:r>
              <a:rPr lang="zh-CN" altLang="en-US" dirty="0"/>
              <a:t>注册中心</a:t>
            </a:r>
            <a:r>
              <a:rPr lang="zh-CN" altLang="en-US"/>
              <a:t>分为</a:t>
            </a:r>
            <a:r>
              <a:rPr lang="zh-CN" altLang="en-US">
                <a:solidFill>
                  <a:srgbClr val="0000FF"/>
                </a:solidFill>
              </a:rPr>
              <a:t>公共</a:t>
            </a:r>
            <a:r>
              <a:rPr lang="en-US" altLang="zh-CN"/>
              <a:t>(public)</a:t>
            </a:r>
            <a:r>
              <a:rPr lang="zh-CN" altLang="en-US"/>
              <a:t>和</a:t>
            </a:r>
            <a:r>
              <a:rPr lang="zh-CN" altLang="en-US">
                <a:solidFill>
                  <a:srgbClr val="0000FF"/>
                </a:solidFill>
              </a:rPr>
              <a:t>私有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/>
              <a:t>private)</a:t>
            </a:r>
            <a:r>
              <a:rPr lang="zh-CN" altLang="en-US"/>
              <a:t>两种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sz="2200" dirty="0">
                <a:solidFill>
                  <a:srgbClr val="0000FF"/>
                </a:solidFill>
              </a:rPr>
              <a:t>公共的</a:t>
            </a:r>
            <a:r>
              <a:rPr lang="en-US" altLang="zh-CN" sz="2200" dirty="0">
                <a:solidFill>
                  <a:srgbClr val="0000FF"/>
                </a:solidFill>
              </a:rPr>
              <a:t>UDDI</a:t>
            </a:r>
            <a:r>
              <a:rPr lang="zh-CN" altLang="en-US" sz="2200" dirty="0">
                <a:solidFill>
                  <a:srgbClr val="0000FF"/>
                </a:solidFill>
              </a:rPr>
              <a:t>注册中心</a:t>
            </a:r>
            <a:r>
              <a:rPr lang="zh-CN" altLang="en-US" sz="2200" dirty="0"/>
              <a:t>基于</a:t>
            </a:r>
            <a:r>
              <a:rPr lang="en-US" altLang="zh-CN" sz="2200" dirty="0"/>
              <a:t>Internet</a:t>
            </a:r>
            <a:r>
              <a:rPr lang="zh-CN" altLang="en-US" sz="2200" dirty="0"/>
              <a:t>，面向全球企业，任何人都可以在</a:t>
            </a:r>
            <a:r>
              <a:rPr lang="en-US" altLang="zh-CN" sz="2200" dirty="0"/>
              <a:t>Internet</a:t>
            </a:r>
            <a:r>
              <a:rPr lang="zh-CN" altLang="en-US" sz="2200" dirty="0"/>
              <a:t>上查询或发布商业服务信息。它通常包含多个结点，结点之间采用</a:t>
            </a:r>
            <a:r>
              <a:rPr lang="zh-CN" altLang="en-US" sz="2200" dirty="0">
                <a:solidFill>
                  <a:srgbClr val="0000FF"/>
                </a:solidFill>
              </a:rPr>
              <a:t>对等网络</a:t>
            </a:r>
            <a:r>
              <a:rPr lang="zh-CN" altLang="en-US" sz="2200" dirty="0"/>
              <a:t>进行通信，各个结点同步复制了注册信息，因此访问任何一个结点都可以获得与访问其它结点相同的信息。</a:t>
            </a:r>
            <a:endParaRPr lang="en-US" altLang="zh-CN" sz="2200" dirty="0"/>
          </a:p>
          <a:p>
            <a:pPr lvl="1"/>
            <a:r>
              <a:rPr lang="zh-CN" altLang="en-US" sz="2200" dirty="0">
                <a:solidFill>
                  <a:srgbClr val="0000FF"/>
                </a:solidFill>
              </a:rPr>
              <a:t>私有的</a:t>
            </a:r>
            <a:r>
              <a:rPr lang="en-US" altLang="zh-CN" sz="2200" dirty="0">
                <a:solidFill>
                  <a:srgbClr val="0000FF"/>
                </a:solidFill>
              </a:rPr>
              <a:t>UDDI</a:t>
            </a:r>
            <a:r>
              <a:rPr lang="zh-CN" altLang="en-US" sz="2200" dirty="0">
                <a:solidFill>
                  <a:srgbClr val="0000FF"/>
                </a:solidFill>
              </a:rPr>
              <a:t>注册中心</a:t>
            </a:r>
            <a:r>
              <a:rPr lang="zh-CN" altLang="en-US" sz="2200" dirty="0"/>
              <a:t>由一个组织或一组协作的组织操作，信息</a:t>
            </a:r>
            <a:r>
              <a:rPr lang="zh-CN" altLang="en-US" sz="2200" dirty="0">
                <a:solidFill>
                  <a:srgbClr val="0000FF"/>
                </a:solidFill>
              </a:rPr>
              <a:t>只限于成员之间共享</a:t>
            </a:r>
            <a:r>
              <a:rPr lang="zh-CN" altLang="en-US" sz="2200" dirty="0"/>
              <a:t>。私有的</a:t>
            </a:r>
            <a:r>
              <a:rPr lang="en-US" altLang="zh-CN" sz="2200" dirty="0"/>
              <a:t>UDDI</a:t>
            </a:r>
            <a:r>
              <a:rPr lang="zh-CN" altLang="en-US" sz="2200" dirty="0"/>
              <a:t>注册中心可以添加更多的安全性控制，以保证</a:t>
            </a:r>
            <a:r>
              <a:rPr lang="en-US" altLang="zh-CN" sz="2200" dirty="0"/>
              <a:t>Web Service</a:t>
            </a:r>
            <a:r>
              <a:rPr lang="zh-CN" altLang="en-US" sz="2200" dirty="0"/>
              <a:t>注册信息的安全，防止未经授权的用户进行访问。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07485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3271291" cy="4135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51920" y="476672"/>
            <a:ext cx="5040560" cy="40626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物理的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UDDI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注册中心由分布在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操作站点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(operator site)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对等集群的方式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构成。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访问注册中心的任何一个节点都可以访问注册中心包含的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所有信息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UDDI2.0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信息复制规范定义了操作站点之间的数据复制和数据迁移规范，操作站点规范则定义了操作站点的具体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行为。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虽然通过注册中心的某个操作站点可以查询注册中心的全集信息，但在其上进行信息发布必须是该操作站点的授权用户，该规则同样适用于信息的更新和删除。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5013176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注：因各种原因，公共的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UDDI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注册中心，如微软、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IBM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都已不再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被维护。</a:t>
            </a:r>
          </a:p>
        </p:txBody>
      </p:sp>
    </p:spTree>
    <p:extLst>
      <p:ext uri="{BB962C8B-B14F-4D97-AF65-F5344CB8AC3E}">
        <p14:creationId xmlns:p14="http://schemas.microsoft.com/office/powerpoint/2010/main" val="84779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BC098-ABA6-4EB9-8FEC-18667700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7D955-DF2D-48AB-9329-F6B7648A1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UDDI</a:t>
            </a:r>
            <a:r>
              <a:rPr lang="zh-CN" altLang="en-US"/>
              <a:t>注册中心的数据可以分为</a:t>
            </a:r>
            <a:r>
              <a:rPr lang="en-US" altLang="zh-CN"/>
              <a:t>3</a:t>
            </a:r>
            <a:r>
              <a:rPr lang="zh-CN" altLang="en-US"/>
              <a:t>类。</a:t>
            </a:r>
            <a:endParaRPr lang="en-US" altLang="zh-CN"/>
          </a:p>
          <a:p>
            <a:pPr lvl="1"/>
            <a:r>
              <a:rPr lang="zh-CN" altLang="en-US" sz="2200">
                <a:solidFill>
                  <a:srgbClr val="0000FF"/>
                </a:solidFill>
              </a:rPr>
              <a:t>白页：</a:t>
            </a:r>
            <a:r>
              <a:rPr lang="zh-CN" altLang="en-US" sz="2200"/>
              <a:t>企业</a:t>
            </a:r>
            <a:r>
              <a:rPr lang="zh-CN" altLang="en-US" sz="2000"/>
              <a:t>实体基本信息。包括公司名称、联络信息、住址、电子邮件地址、电话、企业标识等。</a:t>
            </a:r>
            <a:endParaRPr lang="en-US" altLang="zh-CN" sz="2000"/>
          </a:p>
          <a:p>
            <a:pPr lvl="1"/>
            <a:r>
              <a:rPr lang="zh-CN" altLang="en-US" sz="2000">
                <a:solidFill>
                  <a:srgbClr val="0000FF"/>
                </a:solidFill>
              </a:rPr>
              <a:t>黄页：</a:t>
            </a:r>
            <a:r>
              <a:rPr lang="zh-CN" altLang="en-US" sz="2000"/>
              <a:t>根据企业的业务类别来划分的信息类别，如工业分类索引、服务和产品分类索引、地理分类所有等。</a:t>
            </a:r>
            <a:endParaRPr lang="en-US" altLang="zh-CN" sz="2000"/>
          </a:p>
          <a:p>
            <a:pPr lvl="1"/>
            <a:r>
              <a:rPr lang="zh-CN" altLang="en-US" sz="2200">
                <a:solidFill>
                  <a:srgbClr val="0000FF"/>
                </a:solidFill>
              </a:rPr>
              <a:t>绿页：</a:t>
            </a:r>
            <a:r>
              <a:rPr lang="zh-CN" altLang="en-US" sz="2200"/>
              <a:t>具体描述企业发布的</a:t>
            </a:r>
            <a:r>
              <a:rPr lang="en-US" altLang="zh-CN" sz="2200"/>
              <a:t>Web Service</a:t>
            </a:r>
            <a:r>
              <a:rPr lang="zh-CN" altLang="en-US" sz="2200"/>
              <a:t>的行为和功能，</a:t>
            </a:r>
            <a:r>
              <a:rPr lang="zh-CN" altLang="en-US" sz="2000"/>
              <a:t>包括电子商务的交易规则、服务的描述与技术信息等。</a:t>
            </a:r>
            <a:endParaRPr lang="en-US" altLang="zh-CN" sz="2000"/>
          </a:p>
          <a:p>
            <a:r>
              <a:rPr lang="en-US" altLang="zh-CN"/>
              <a:t>UDDI</a:t>
            </a:r>
            <a:r>
              <a:rPr lang="zh-CN" altLang="en-US"/>
              <a:t>注册中心本身也是一个</a:t>
            </a:r>
            <a:r>
              <a:rPr lang="en-US" altLang="zh-CN"/>
              <a:t>Web Service</a:t>
            </a:r>
            <a:r>
              <a:rPr lang="zh-CN" altLang="en-US"/>
              <a:t>，用户可以使用</a:t>
            </a:r>
            <a:r>
              <a:rPr lang="en-US" altLang="zh-CN">
                <a:solidFill>
                  <a:srgbClr val="0000FF"/>
                </a:solidFill>
              </a:rPr>
              <a:t>UDDI</a:t>
            </a:r>
            <a:r>
              <a:rPr lang="zh-CN" altLang="en-US">
                <a:solidFill>
                  <a:srgbClr val="0000FF"/>
                </a:solidFill>
              </a:rPr>
              <a:t>规范中定义的</a:t>
            </a:r>
            <a:r>
              <a:rPr lang="en-US" altLang="zh-CN">
                <a:solidFill>
                  <a:srgbClr val="0000FF"/>
                </a:solidFill>
              </a:rPr>
              <a:t>SOAP API</a:t>
            </a:r>
            <a:r>
              <a:rPr lang="zh-CN" altLang="en-US">
                <a:solidFill>
                  <a:srgbClr val="0000FF"/>
                </a:solidFill>
              </a:rPr>
              <a:t>查询注册信息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20887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3.UDDI</a:t>
            </a:r>
            <a:r>
              <a:rPr lang="zh-CN" altLang="en-US" dirty="0"/>
              <a:t>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UDDI</a:t>
            </a:r>
            <a:r>
              <a:rPr lang="zh-CN" altLang="en-US" dirty="0"/>
              <a:t>注册中心存储的信息以</a:t>
            </a:r>
            <a:r>
              <a:rPr lang="en-US" altLang="zh-CN" dirty="0">
                <a:solidFill>
                  <a:srgbClr val="FF0000"/>
                </a:solidFill>
              </a:rPr>
              <a:t>XML</a:t>
            </a:r>
            <a:r>
              <a:rPr lang="zh-CN" altLang="en-US" dirty="0"/>
              <a:t>形式表示，称为</a:t>
            </a:r>
            <a:r>
              <a:rPr lang="en-US" altLang="zh-CN" dirty="0">
                <a:solidFill>
                  <a:srgbClr val="FF0000"/>
                </a:solidFill>
              </a:rPr>
              <a:t>UDDI</a:t>
            </a:r>
            <a:r>
              <a:rPr lang="zh-CN" altLang="en-US" dirty="0">
                <a:solidFill>
                  <a:srgbClr val="FF0000"/>
                </a:solidFill>
              </a:rPr>
              <a:t>数据结构</a:t>
            </a:r>
            <a:r>
              <a:rPr lang="zh-CN" altLang="en-US" dirty="0"/>
              <a:t>，</a:t>
            </a:r>
            <a:r>
              <a:rPr lang="en-US" altLang="zh-CN" dirty="0"/>
              <a:t>UDDI</a:t>
            </a:r>
            <a:r>
              <a:rPr lang="zh-CN" altLang="en-US" dirty="0"/>
              <a:t>规范中定义了这些数据结构的含义以及彼此之间的关系。</a:t>
            </a:r>
            <a:endParaRPr lang="en-US" altLang="zh-CN" dirty="0"/>
          </a:p>
          <a:p>
            <a:r>
              <a:rPr lang="en-US" altLang="zh-CN" dirty="0"/>
              <a:t>UDDI</a:t>
            </a:r>
            <a:r>
              <a:rPr lang="zh-CN" altLang="en-US" dirty="0"/>
              <a:t>的使用者需要处理的就是这些数据结构，可以使用这些数据结构以及相关的</a:t>
            </a:r>
            <a:r>
              <a:rPr lang="en-US" altLang="zh-CN" dirty="0"/>
              <a:t>API</a:t>
            </a:r>
            <a:r>
              <a:rPr lang="zh-CN" altLang="en-US" dirty="0"/>
              <a:t>来处理</a:t>
            </a:r>
            <a:r>
              <a:rPr lang="en-US" altLang="zh-CN" dirty="0"/>
              <a:t>UDDI</a:t>
            </a:r>
            <a:r>
              <a:rPr lang="zh-CN" altLang="en-US" dirty="0"/>
              <a:t>注册中心的信息，对</a:t>
            </a:r>
            <a:r>
              <a:rPr lang="en-US" altLang="zh-CN" dirty="0"/>
              <a:t>UDDI</a:t>
            </a:r>
            <a:r>
              <a:rPr lang="zh-CN" altLang="en-US" dirty="0"/>
              <a:t>注册中心的搜索结果也是使用这些数据结构来表达，所以</a:t>
            </a:r>
            <a:r>
              <a:rPr lang="en-US" altLang="zh-CN" dirty="0">
                <a:solidFill>
                  <a:srgbClr val="FF0000"/>
                </a:solidFill>
              </a:rPr>
              <a:t>UDDI</a:t>
            </a:r>
            <a:r>
              <a:rPr lang="zh-CN" altLang="en-US" dirty="0">
                <a:solidFill>
                  <a:srgbClr val="FF0000"/>
                </a:solidFill>
              </a:rPr>
              <a:t>数据结构实际上</a:t>
            </a:r>
            <a:r>
              <a:rPr lang="zh-CN" altLang="en-US" dirty="0"/>
              <a:t>就是</a:t>
            </a:r>
            <a:r>
              <a:rPr lang="en-US" altLang="zh-CN" dirty="0">
                <a:solidFill>
                  <a:srgbClr val="FF0000"/>
                </a:solidFill>
              </a:rPr>
              <a:t>UDDI</a:t>
            </a:r>
            <a:r>
              <a:rPr lang="zh-CN" altLang="en-US" dirty="0">
                <a:solidFill>
                  <a:srgbClr val="FF0000"/>
                </a:solidFill>
              </a:rPr>
              <a:t>编程</a:t>
            </a:r>
            <a:r>
              <a:rPr lang="en-US" altLang="zh-CN" dirty="0">
                <a:solidFill>
                  <a:srgbClr val="FF0000"/>
                </a:solidFill>
              </a:rPr>
              <a:t>API</a:t>
            </a:r>
            <a:r>
              <a:rPr lang="zh-CN" altLang="en-US" dirty="0">
                <a:solidFill>
                  <a:srgbClr val="FF0000"/>
                </a:solidFill>
              </a:rPr>
              <a:t>的输入输出参数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UDDI</a:t>
            </a:r>
            <a:r>
              <a:rPr lang="zh-CN" altLang="en-US" dirty="0"/>
              <a:t>数据结构主要包括</a:t>
            </a:r>
            <a:r>
              <a:rPr lang="zh-CN" altLang="en-US" dirty="0">
                <a:solidFill>
                  <a:srgbClr val="0000FF"/>
                </a:solidFill>
              </a:rPr>
              <a:t>五种元素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sz="2000">
                <a:solidFill>
                  <a:srgbClr val="FF0000"/>
                </a:solidFill>
              </a:rPr>
              <a:t>businessEntity</a:t>
            </a:r>
            <a:r>
              <a:rPr lang="zh-CN" altLang="en-US" sz="2000">
                <a:solidFill>
                  <a:srgbClr val="FF0000"/>
                </a:solidFill>
              </a:rPr>
              <a:t>，</a:t>
            </a:r>
            <a:r>
              <a:rPr lang="en-US" altLang="zh-CN" sz="2000">
                <a:solidFill>
                  <a:srgbClr val="FF0000"/>
                </a:solidFill>
              </a:rPr>
              <a:t>businessService</a:t>
            </a:r>
            <a:r>
              <a:rPr lang="zh-CN" altLang="en-US" sz="2000">
                <a:solidFill>
                  <a:srgbClr val="FF0000"/>
                </a:solidFill>
              </a:rPr>
              <a:t>，</a:t>
            </a:r>
            <a:r>
              <a:rPr lang="en-US" altLang="zh-CN" sz="2000">
                <a:solidFill>
                  <a:srgbClr val="FF0000"/>
                </a:solidFill>
              </a:rPr>
              <a:t>bindingTemplate</a:t>
            </a:r>
            <a:r>
              <a:rPr lang="zh-CN" altLang="en-US" sz="2000">
                <a:solidFill>
                  <a:srgbClr val="FF0000"/>
                </a:solidFill>
              </a:rPr>
              <a:t>，</a:t>
            </a:r>
            <a:r>
              <a:rPr lang="en-US" altLang="zh-CN" sz="2000">
                <a:solidFill>
                  <a:srgbClr val="FF0000"/>
                </a:solidFill>
              </a:rPr>
              <a:t>tModel</a:t>
            </a:r>
            <a:r>
              <a:rPr lang="zh-CN" altLang="en-US" sz="2000">
                <a:solidFill>
                  <a:srgbClr val="FF0000"/>
                </a:solidFill>
              </a:rPr>
              <a:t>，</a:t>
            </a:r>
            <a:r>
              <a:rPr lang="en-US" altLang="zh-CN" sz="2000">
                <a:solidFill>
                  <a:srgbClr val="FF0000"/>
                </a:solidFill>
              </a:rPr>
              <a:t>publisherAssertion</a:t>
            </a:r>
            <a:r>
              <a:rPr lang="en-US" altLang="zh-CN" sz="2000" dirty="0">
                <a:solidFill>
                  <a:srgbClr val="FF0000"/>
                </a:solidFill>
              </a:rPr>
              <a:t>.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132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22933</TotalTime>
  <Words>6581</Words>
  <Application>Microsoft Office PowerPoint</Application>
  <PresentationFormat>全屏显示(4:3)</PresentationFormat>
  <Paragraphs>606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2" baseType="lpstr">
      <vt:lpstr>黑体</vt:lpstr>
      <vt:lpstr>华文楷体</vt:lpstr>
      <vt:lpstr>楷体_GB2312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Office 主题</vt:lpstr>
      <vt:lpstr>服务发布发现与UDDI</vt:lpstr>
      <vt:lpstr>本章要点</vt:lpstr>
      <vt:lpstr>1.服务发布与发现概述</vt:lpstr>
      <vt:lpstr>PowerPoint 演示文稿</vt:lpstr>
      <vt:lpstr>PowerPoint 演示文稿</vt:lpstr>
      <vt:lpstr>2.UDDI注册中心</vt:lpstr>
      <vt:lpstr>PowerPoint 演示文稿</vt:lpstr>
      <vt:lpstr>PowerPoint 演示文稿</vt:lpstr>
      <vt:lpstr>3.UDDI数据结构</vt:lpstr>
      <vt:lpstr>PowerPoint 演示文稿</vt:lpstr>
      <vt:lpstr>3.1 商业实体数据结构</vt:lpstr>
      <vt:lpstr>PowerPoint 演示文稿</vt:lpstr>
      <vt:lpstr>PowerPoint 演示文稿</vt:lpstr>
      <vt:lpstr>3.2 商业服务数据结构</vt:lpstr>
      <vt:lpstr>PowerPoint 演示文稿</vt:lpstr>
      <vt:lpstr>3.3 绑定模板数据结构</vt:lpstr>
      <vt:lpstr>PowerPoint 演示文稿</vt:lpstr>
      <vt:lpstr>3.4 技术模型数据结构</vt:lpstr>
      <vt:lpstr>PowerPoint 演示文稿</vt:lpstr>
      <vt:lpstr>PowerPoint 演示文稿</vt:lpstr>
      <vt:lpstr>3.5 发布者断言数据结构</vt:lpstr>
      <vt:lpstr>4.UDDI标识和分类系统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5.WSDL在UDDI中的注册</vt:lpstr>
      <vt:lpstr>PowerPoint 演示文稿</vt:lpstr>
      <vt:lpstr>5.1服务接口到tModel的映射</vt:lpstr>
      <vt:lpstr>PowerPoint 演示文稿</vt:lpstr>
      <vt:lpstr>PowerPoint 演示文稿</vt:lpstr>
      <vt:lpstr>PowerPoint 演示文稿</vt:lpstr>
      <vt:lpstr>5.2 服务实现到UDDI的映射</vt:lpstr>
      <vt:lpstr>PowerPoint 演示文稿</vt:lpstr>
      <vt:lpstr>PowerPoint 演示文稿</vt:lpstr>
      <vt:lpstr>6.UDDI编程接口及编程实例简介</vt:lpstr>
      <vt:lpstr>6.1用UDDI4J发布和查询商业实体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6.2 UDDI发布编程接口</vt:lpstr>
      <vt:lpstr>PowerPoint 演示文稿</vt:lpstr>
      <vt:lpstr>6.3 UDDI查询编程接口</vt:lpstr>
      <vt:lpstr>PowerPoint 演示文稿</vt:lpstr>
      <vt:lpstr>小结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michaelwin</cp:lastModifiedBy>
  <cp:revision>1523</cp:revision>
  <dcterms:modified xsi:type="dcterms:W3CDTF">2023-10-30T15:55:51Z</dcterms:modified>
</cp:coreProperties>
</file>