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2"/>
  </p:notesMasterIdLst>
  <p:sldIdLst>
    <p:sldId id="258" r:id="rId2"/>
    <p:sldId id="259" r:id="rId3"/>
    <p:sldId id="382" r:id="rId4"/>
    <p:sldId id="383" r:id="rId5"/>
    <p:sldId id="384" r:id="rId6"/>
    <p:sldId id="386" r:id="rId7"/>
    <p:sldId id="385" r:id="rId8"/>
    <p:sldId id="387" r:id="rId9"/>
    <p:sldId id="388" r:id="rId10"/>
    <p:sldId id="389" r:id="rId11"/>
    <p:sldId id="391" r:id="rId12"/>
    <p:sldId id="394" r:id="rId13"/>
    <p:sldId id="395" r:id="rId14"/>
    <p:sldId id="396" r:id="rId15"/>
    <p:sldId id="392" r:id="rId16"/>
    <p:sldId id="397" r:id="rId17"/>
    <p:sldId id="401" r:id="rId18"/>
    <p:sldId id="400" r:id="rId19"/>
    <p:sldId id="402" r:id="rId20"/>
    <p:sldId id="403" r:id="rId21"/>
    <p:sldId id="432" r:id="rId22"/>
    <p:sldId id="433"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34" r:id="rId39"/>
    <p:sldId id="435" r:id="rId40"/>
    <p:sldId id="436" r:id="rId41"/>
    <p:sldId id="424" r:id="rId42"/>
    <p:sldId id="425" r:id="rId43"/>
    <p:sldId id="426" r:id="rId44"/>
    <p:sldId id="427" r:id="rId45"/>
    <p:sldId id="428" r:id="rId46"/>
    <p:sldId id="429" r:id="rId47"/>
    <p:sldId id="437" r:id="rId48"/>
    <p:sldId id="438" r:id="rId49"/>
    <p:sldId id="381" r:id="rId50"/>
    <p:sldId id="439"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D24030C-0EBD-4CC4-8FE6-17DCF833B052}">
          <p14:sldIdLst>
            <p14:sldId id="258"/>
            <p14:sldId id="259"/>
            <p14:sldId id="382"/>
            <p14:sldId id="383"/>
            <p14:sldId id="384"/>
            <p14:sldId id="386"/>
            <p14:sldId id="385"/>
            <p14:sldId id="387"/>
            <p14:sldId id="388"/>
            <p14:sldId id="389"/>
            <p14:sldId id="391"/>
            <p14:sldId id="394"/>
            <p14:sldId id="395"/>
            <p14:sldId id="396"/>
            <p14:sldId id="392"/>
            <p14:sldId id="397"/>
            <p14:sldId id="401"/>
            <p14:sldId id="400"/>
            <p14:sldId id="402"/>
            <p14:sldId id="403"/>
            <p14:sldId id="432"/>
            <p14:sldId id="433"/>
            <p14:sldId id="405"/>
            <p14:sldId id="406"/>
            <p14:sldId id="407"/>
            <p14:sldId id="408"/>
            <p14:sldId id="409"/>
            <p14:sldId id="410"/>
            <p14:sldId id="411"/>
            <p14:sldId id="412"/>
            <p14:sldId id="413"/>
            <p14:sldId id="414"/>
            <p14:sldId id="415"/>
            <p14:sldId id="416"/>
            <p14:sldId id="417"/>
            <p14:sldId id="418"/>
            <p14:sldId id="419"/>
            <p14:sldId id="434"/>
            <p14:sldId id="435"/>
            <p14:sldId id="436"/>
            <p14:sldId id="424"/>
            <p14:sldId id="425"/>
            <p14:sldId id="426"/>
            <p14:sldId id="427"/>
            <p14:sldId id="428"/>
            <p14:sldId id="429"/>
            <p14:sldId id="437"/>
            <p14:sldId id="438"/>
          </p14:sldIdLst>
        </p14:section>
        <p14:section name="无标题节" id="{01EB97F2-2A05-45B6-9D78-610ACB989BF5}">
          <p14:sldIdLst>
            <p14:sldId id="381"/>
            <p14:sldId id="43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990099"/>
    <a:srgbClr val="006600"/>
    <a:srgbClr val="009900"/>
    <a:srgbClr val="000099"/>
    <a:srgbClr val="800080"/>
    <a:srgbClr val="CC00FF"/>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4" d="100"/>
          <a:sy n="84" d="100"/>
        </p:scale>
        <p:origin x="135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0587A-C6EA-4FB7-880B-B271E614F62E}" type="datetimeFigureOut">
              <a:rPr lang="zh-CN" altLang="en-US" smtClean="0"/>
              <a:pPr/>
              <a:t>2023/11/6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94879-ABC6-4688-A767-6DE6C26C764E}" type="slidenum">
              <a:rPr lang="zh-CN" altLang="en-US" smtClean="0"/>
              <a:pPr/>
              <a:t>‹#›</a:t>
            </a:fld>
            <a:endParaRPr lang="zh-CN" altLang="en-US"/>
          </a:p>
        </p:txBody>
      </p:sp>
    </p:spTree>
    <p:extLst>
      <p:ext uri="{BB962C8B-B14F-4D97-AF65-F5344CB8AC3E}">
        <p14:creationId xmlns:p14="http://schemas.microsoft.com/office/powerpoint/2010/main" val="298978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0"/>
            <a:ext cx="9144000" cy="3352800"/>
          </a:xfrm>
          <a:prstGeom prst="rect">
            <a:avLst/>
          </a:prstGeom>
          <a:solidFill>
            <a:srgbClr val="800080"/>
          </a:solidFill>
          <a:ln w="9525">
            <a:noFill/>
            <a:miter lim="800000"/>
            <a:headEnd/>
            <a:tailEnd/>
          </a:ln>
        </p:spPr>
        <p:txBody>
          <a:bodyPr wrap="none" anchor="ctr"/>
          <a:lstStyle/>
          <a:p>
            <a:pPr>
              <a:defRPr/>
            </a:pPr>
            <a:endParaRPr lang="zh-CN" altLang="en-US"/>
          </a:p>
        </p:txBody>
      </p:sp>
      <p:sp>
        <p:nvSpPr>
          <p:cNvPr id="2" name="标题 1"/>
          <p:cNvSpPr>
            <a:spLocks noGrp="1"/>
          </p:cNvSpPr>
          <p:nvPr>
            <p:ph type="ctrTitle"/>
          </p:nvPr>
        </p:nvSpPr>
        <p:spPr>
          <a:xfrm>
            <a:off x="683568" y="1484784"/>
            <a:ext cx="7772400" cy="1686049"/>
          </a:xfrm>
        </p:spPr>
        <p:txBody>
          <a:bodyPr/>
          <a:lstStyle>
            <a:lvl1pPr algn="l">
              <a:defRPr sz="4400" b="1">
                <a:solidFill>
                  <a:srgbClr val="FFC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l">
              <a:buNone/>
              <a:defRPr sz="3200">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8C43996-C57D-4CE3-85A5-4FCA0CD95B96}" type="datetime1">
              <a:rPr lang="zh-CN" altLang="en-US" smtClean="0"/>
              <a:t>2023/11/6</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7CFF8A6-AB27-44D4-8B37-42EF6E80269E}" type="datetime1">
              <a:rPr lang="zh-CN" altLang="en-US" smtClean="0"/>
              <a:t>2023/11/6</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2B0CEF-8CC3-46DE-8CEA-827E9000B7B7}" type="datetime1">
              <a:rPr lang="zh-CN" altLang="en-US" smtClean="0"/>
              <a:t>2023/11/6</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E06881A-EF8B-4D74-BEBF-FFF05E664D37}" type="datetime1">
              <a:rPr lang="zh-CN" altLang="en-US" smtClean="0"/>
              <a:t>2023/11/6</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solidFill>
                  <a:srgbClr val="3333CC"/>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marL="355600" indent="-355600">
              <a:defRPr sz="2400">
                <a:latin typeface="微软雅黑" panose="020B0503020204020204" pitchFamily="34" charset="-122"/>
                <a:ea typeface="微软雅黑" panose="020B0503020204020204" pitchFamily="34" charset="-122"/>
              </a:defRPr>
            </a:lvl1pPr>
            <a:lvl2pPr>
              <a:buClr>
                <a:srgbClr val="990099"/>
              </a:buClr>
              <a:buSzPct val="90000"/>
              <a:buFont typeface="Wingdings" pitchFamily="2" charset="2"/>
              <a:buChar char="Þ"/>
              <a:defRPr sz="2400">
                <a:latin typeface="微软雅黑" panose="020B0503020204020204" pitchFamily="34" charset="-122"/>
                <a:ea typeface="微软雅黑" panose="020B0503020204020204" pitchFamily="34" charset="-122"/>
              </a:defRPr>
            </a:lvl2pPr>
            <a:lvl3pPr>
              <a:buFont typeface="Times New Roman" pitchFamily="18" charset="0"/>
              <a:buChar char="─"/>
              <a:defRPr sz="2000">
                <a:latin typeface="微软雅黑" panose="020B0503020204020204" pitchFamily="34" charset="-122"/>
                <a:ea typeface="微软雅黑" panose="020B0503020204020204" pitchFamily="34" charset="-122"/>
              </a:defRPr>
            </a:lvl3pPr>
            <a:lvl4pPr>
              <a:buFont typeface="Arial" pitchFamily="34" charset="0"/>
              <a:buChar char="•"/>
              <a:defRPr b="1">
                <a:latin typeface="微软雅黑" panose="020B0503020204020204" pitchFamily="34" charset="-122"/>
                <a:ea typeface="微软雅黑" panose="020B0503020204020204" pitchFamily="34" charset="-122"/>
              </a:defRPr>
            </a:lvl4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endParaRPr lang="zh-CN" altLang="en-US" dirty="0"/>
          </a:p>
        </p:txBody>
      </p:sp>
      <p:sp>
        <p:nvSpPr>
          <p:cNvPr id="4" name="日期占位符 3"/>
          <p:cNvSpPr>
            <a:spLocks noGrp="1"/>
          </p:cNvSpPr>
          <p:nvPr>
            <p:ph type="dt" sz="half" idx="10"/>
          </p:nvPr>
        </p:nvSpPr>
        <p:spPr/>
        <p:txBody>
          <a:bodyPr/>
          <a:lstStyle>
            <a:lvl1pPr>
              <a:defRPr sz="1600">
                <a:solidFill>
                  <a:schemeClr val="tx1"/>
                </a:solidFill>
                <a:latin typeface="Arial" pitchFamily="34" charset="0"/>
                <a:cs typeface="Arial" pitchFamily="34" charset="0"/>
              </a:defRPr>
            </a:lvl1pPr>
          </a:lstStyle>
          <a:p>
            <a:fld id="{97368FAA-B70D-4E1F-A800-9E9946E39FF9}" type="datetime1">
              <a:rPr lang="zh-CN" altLang="en-US" smtClean="0"/>
              <a:t>2023/11/6</a:t>
            </a:fld>
            <a:endParaRPr lang="zh-CN" altLang="en-US" dirty="0"/>
          </a:p>
        </p:txBody>
      </p:sp>
      <p:sp>
        <p:nvSpPr>
          <p:cNvPr id="5" name="页脚占位符 4"/>
          <p:cNvSpPr>
            <a:spLocks noGrp="1"/>
          </p:cNvSpPr>
          <p:nvPr>
            <p:ph type="ftr" sz="quarter" idx="11"/>
          </p:nvPr>
        </p:nvSpPr>
        <p:spPr/>
        <p:txBody>
          <a:bodyPr/>
          <a:lstStyle>
            <a:lvl1pPr>
              <a:defRPr sz="1800" b="0">
                <a:latin typeface="华文楷体" pitchFamily="2" charset="-122"/>
                <a:ea typeface="华文楷体" pitchFamily="2" charset="-122"/>
                <a:cs typeface="Arial" pitchFamily="34" charset="0"/>
              </a:defRPr>
            </a:lvl1pPr>
          </a:lstStyle>
          <a:p>
            <a:r>
              <a:rPr lang="zh-CN" altLang="en-US"/>
              <a:t>应用密码学</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a:lnSpc>
                <a:spcPct val="130000"/>
              </a:lnSpc>
              <a:defRPr sz="2600">
                <a:latin typeface="微软雅黑" panose="020B0503020204020204" pitchFamily="34" charset="-122"/>
                <a:ea typeface="微软雅黑" panose="020B0503020204020204" pitchFamily="34" charset="-122"/>
              </a:defRPr>
            </a:lvl1pPr>
            <a:lvl2pPr>
              <a:lnSpc>
                <a:spcPct val="130000"/>
              </a:lnSpc>
              <a:buFont typeface="Wingdings" pitchFamily="2" charset="2"/>
              <a:buChar char="Þ"/>
              <a:defRPr sz="2400">
                <a:latin typeface="微软雅黑" panose="020B0503020204020204" pitchFamily="34" charset="-122"/>
                <a:ea typeface="微软雅黑" panose="020B0503020204020204" pitchFamily="34" charset="-122"/>
              </a:defRPr>
            </a:lvl2pPr>
            <a:lvl3pPr>
              <a:lnSpc>
                <a:spcPct val="130000"/>
              </a:lnSpc>
              <a:defRPr sz="2200" b="0">
                <a:latin typeface="微软雅黑" panose="020B0503020204020204" pitchFamily="34" charset="-122"/>
                <a:ea typeface="微软雅黑" panose="020B0503020204020204" pitchFamily="34" charset="-122"/>
              </a:defRPr>
            </a:lvl3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881F8C3-2A6C-4F5A-936D-075B4912566A}" type="datetime1">
              <a:rPr lang="zh-CN" altLang="en-US" smtClean="0"/>
              <a:t>2023/11/6</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629639E-19F9-4462-8A30-EA298643E09A}" type="datetime1">
              <a:rPr lang="zh-CN" altLang="en-US" smtClean="0"/>
              <a:t>2023/11/6</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5CF0425-8C0B-4CAA-BBB3-85EDD3DA5640}" type="datetime1">
              <a:rPr lang="zh-CN" altLang="en-US" smtClean="0"/>
              <a:t>2023/11/6</a:t>
            </a:fld>
            <a:endParaRPr lang="zh-CN" altLang="en-US"/>
          </a:p>
        </p:txBody>
      </p:sp>
      <p:sp>
        <p:nvSpPr>
          <p:cNvPr id="8" name="页脚占位符 7"/>
          <p:cNvSpPr>
            <a:spLocks noGrp="1"/>
          </p:cNvSpPr>
          <p:nvPr>
            <p:ph type="ftr" sz="quarter" idx="11"/>
          </p:nvPr>
        </p:nvSpPr>
        <p:spPr/>
        <p:txBody>
          <a:bodyPr/>
          <a:lstStyle/>
          <a:p>
            <a:r>
              <a:rPr lang="zh-CN" altLang="en-US"/>
              <a:t>应用密码学</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02544DF-54DE-44CF-9B93-B98F799B9509}" type="datetime1">
              <a:rPr lang="zh-CN" altLang="en-US" smtClean="0"/>
              <a:t>2023/11/6</a:t>
            </a:fld>
            <a:endParaRPr lang="zh-CN" altLang="en-US"/>
          </a:p>
        </p:txBody>
      </p:sp>
      <p:sp>
        <p:nvSpPr>
          <p:cNvPr id="4" name="页脚占位符 3"/>
          <p:cNvSpPr>
            <a:spLocks noGrp="1"/>
          </p:cNvSpPr>
          <p:nvPr>
            <p:ph type="ftr" sz="quarter" idx="11"/>
          </p:nvPr>
        </p:nvSpPr>
        <p:spPr/>
        <p:txBody>
          <a:bodyPr/>
          <a:lstStyle/>
          <a:p>
            <a:r>
              <a:rPr lang="zh-CN" altLang="en-US"/>
              <a:t>应用密码学</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ABB7E7-735F-4721-B703-F7E9878054C3}" type="datetime1">
              <a:rPr lang="zh-CN" altLang="en-US" smtClean="0"/>
              <a:t>2023/11/6</a:t>
            </a:fld>
            <a:endParaRPr lang="zh-CN" altLang="en-US"/>
          </a:p>
        </p:txBody>
      </p:sp>
      <p:sp>
        <p:nvSpPr>
          <p:cNvPr id="3" name="页脚占位符 2"/>
          <p:cNvSpPr>
            <a:spLocks noGrp="1"/>
          </p:cNvSpPr>
          <p:nvPr>
            <p:ph type="ftr" sz="quarter" idx="11"/>
          </p:nvPr>
        </p:nvSpPr>
        <p:spPr/>
        <p:txBody>
          <a:bodyPr/>
          <a:lstStyle/>
          <a:p>
            <a:r>
              <a:rPr lang="zh-CN" altLang="en-US"/>
              <a:t>应用密码学</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4B4DC04-F9AA-4273-8270-F609C2988B29}" type="datetime1">
              <a:rPr lang="zh-CN" altLang="en-US" smtClean="0"/>
              <a:t>2023/11/6</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99592" y="0"/>
            <a:ext cx="8244408" cy="69269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323528" y="721496"/>
            <a:ext cx="8363272" cy="55878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2"/>
          </p:nvPr>
        </p:nvSpPr>
        <p:spPr>
          <a:xfrm>
            <a:off x="457200" y="6453336"/>
            <a:ext cx="2133600" cy="268139"/>
          </a:xfrm>
          <a:prstGeom prst="rect">
            <a:avLst/>
          </a:prstGeom>
        </p:spPr>
        <p:txBody>
          <a:bodyPr vert="horz" lIns="91440" tIns="45720" rIns="91440" bIns="45720" rtlCol="0" anchor="ctr"/>
          <a:lstStyle>
            <a:lvl1pPr algn="l">
              <a:defRPr sz="1200">
                <a:solidFill>
                  <a:schemeClr val="tx1">
                    <a:tint val="75000"/>
                  </a:schemeClr>
                </a:solidFill>
              </a:defRPr>
            </a:lvl1pPr>
          </a:lstStyle>
          <a:p>
            <a:fld id="{FFE9C609-9699-4BEF-A799-3991E186A03B}" type="datetime1">
              <a:rPr lang="zh-CN" altLang="en-US" smtClean="0"/>
              <a:t>2023/11/6</a:t>
            </a:fld>
            <a:endParaRPr lang="zh-CN" altLang="en-US"/>
          </a:p>
        </p:txBody>
      </p:sp>
      <p:sp>
        <p:nvSpPr>
          <p:cNvPr id="5" name="页脚占位符 4"/>
          <p:cNvSpPr>
            <a:spLocks noGrp="1"/>
          </p:cNvSpPr>
          <p:nvPr>
            <p:ph type="ftr" sz="quarter" idx="3"/>
          </p:nvPr>
        </p:nvSpPr>
        <p:spPr>
          <a:xfrm>
            <a:off x="3131840" y="6453336"/>
            <a:ext cx="2895600" cy="268139"/>
          </a:xfrm>
          <a:prstGeom prst="rect">
            <a:avLst/>
          </a:prstGeom>
        </p:spPr>
        <p:txBody>
          <a:bodyPr vert="horz" lIns="91440" tIns="45720" rIns="91440" bIns="45720" rtlCol="0" anchor="ctr"/>
          <a:lstStyle>
            <a:lvl1pPr algn="ctr">
              <a:defRPr sz="1800">
                <a:solidFill>
                  <a:schemeClr val="tx1"/>
                </a:solidFill>
                <a:latin typeface="华文楷体" pitchFamily="2" charset="-122"/>
                <a:ea typeface="华文楷体" pitchFamily="2" charset="-122"/>
              </a:defRPr>
            </a:lvl1pPr>
          </a:lstStyle>
          <a:p>
            <a:r>
              <a:rPr lang="zh-CN" altLang="en-US" dirty="0"/>
              <a:t>应用密码学</a:t>
            </a:r>
          </a:p>
        </p:txBody>
      </p:sp>
      <p:sp>
        <p:nvSpPr>
          <p:cNvPr id="6" name="灯片编号占位符 5"/>
          <p:cNvSpPr>
            <a:spLocks noGrp="1"/>
          </p:cNvSpPr>
          <p:nvPr>
            <p:ph type="sldNum" sz="quarter" idx="4"/>
          </p:nvPr>
        </p:nvSpPr>
        <p:spPr>
          <a:xfrm>
            <a:off x="6553200" y="6453336"/>
            <a:ext cx="2133600" cy="268139"/>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8" name="Rectangle 2"/>
          <p:cNvSpPr>
            <a:spLocks noChangeArrowheads="1"/>
          </p:cNvSpPr>
          <p:nvPr/>
        </p:nvSpPr>
        <p:spPr bwMode="auto">
          <a:xfrm>
            <a:off x="0" y="692696"/>
            <a:ext cx="9144000" cy="28800"/>
          </a:xfrm>
          <a:prstGeom prst="rect">
            <a:avLst/>
          </a:prstGeom>
          <a:solidFill>
            <a:srgbClr val="990099">
              <a:alpha val="90000"/>
            </a:srgbClr>
          </a:solidFill>
          <a:ln w="0">
            <a:gradFill flip="none" rotWithShape="1">
              <a:gsLst>
                <a:gs pos="0">
                  <a:srgbClr val="000000"/>
                </a:gs>
                <a:gs pos="20000">
                  <a:srgbClr val="000040"/>
                </a:gs>
                <a:gs pos="50000">
                  <a:srgbClr val="400040"/>
                </a:gs>
                <a:gs pos="75000">
                  <a:srgbClr val="8F0040"/>
                </a:gs>
                <a:gs pos="89999">
                  <a:srgbClr val="F27300"/>
                </a:gs>
                <a:gs pos="100000">
                  <a:srgbClr val="FFBF00"/>
                </a:gs>
              </a:gsLst>
              <a:path path="circle">
                <a:fillToRect t="100000" r="100000"/>
              </a:path>
              <a:tileRect l="-100000" b="-100000"/>
            </a:gradFill>
            <a:miter lim="800000"/>
            <a:headEnd/>
            <a:tailEnd/>
          </a:ln>
          <a:effectLst/>
        </p:spPr>
        <p:txBody>
          <a:bodyPr wrap="none" anchor="ctr"/>
          <a:lstStyle/>
          <a:p>
            <a:pPr>
              <a:defRPr/>
            </a:pPr>
            <a:endParaRPr lang="zh-CN" altLang="en-US"/>
          </a:p>
        </p:txBody>
      </p:sp>
      <p:pic>
        <p:nvPicPr>
          <p:cNvPr id="9" name="Picture 3"/>
          <p:cNvPicPr>
            <a:picLocks noChangeAspect="1" noChangeArrowheads="1"/>
          </p:cNvPicPr>
          <p:nvPr userDrawn="1"/>
        </p:nvPicPr>
        <p:blipFill>
          <a:blip r:embed="rId14" cstate="print"/>
          <a:srcRect/>
          <a:stretch>
            <a:fillRect/>
          </a:stretch>
        </p:blipFill>
        <p:spPr bwMode="auto">
          <a:xfrm>
            <a:off x="0" y="0"/>
            <a:ext cx="899592" cy="69269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marL="0" indent="0" algn="l" defTabSz="914400" rtl="0" eaLnBrk="1" latinLnBrk="0" hangingPunct="1">
        <a:spcBef>
          <a:spcPct val="0"/>
        </a:spcBef>
        <a:buNone/>
        <a:defRPr sz="3200" kern="1200">
          <a:solidFill>
            <a:srgbClr val="3333CC"/>
          </a:solidFill>
          <a:latin typeface="黑体" pitchFamily="2" charset="-122"/>
          <a:ea typeface="黑体" pitchFamily="2" charset="-122"/>
          <a:cs typeface="+mj-cs"/>
        </a:defRPr>
      </a:lvl1pPr>
    </p:titleStyle>
    <p:body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400" kern="1200">
          <a:solidFill>
            <a:schemeClr val="tx1"/>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
        <a:defRPr sz="24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pPr algn="ctr"/>
            <a:r>
              <a:rPr lang="zh-CN" altLang="en-US" dirty="0"/>
              <a:t>服务组合建模与</a:t>
            </a:r>
            <a:r>
              <a:rPr lang="en-US" altLang="zh-CN" dirty="0"/>
              <a:t>BPMN</a:t>
            </a:r>
            <a:r>
              <a:rPr lang="zh-CN" altLang="en-US" dirty="0"/>
              <a:t>语言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服务组合技术分解</a:t>
            </a:r>
          </a:p>
        </p:txBody>
      </p:sp>
      <p:sp>
        <p:nvSpPr>
          <p:cNvPr id="3" name="内容占位符 2"/>
          <p:cNvSpPr>
            <a:spLocks noGrp="1"/>
          </p:cNvSpPr>
          <p:nvPr>
            <p:ph idx="1"/>
          </p:nvPr>
        </p:nvSpPr>
        <p:spPr/>
        <p:txBody>
          <a:bodyPr>
            <a:normAutofit/>
          </a:bodyPr>
          <a:lstStyle/>
          <a:p>
            <a:r>
              <a:rPr lang="zh-CN" altLang="en-US" sz="2400" dirty="0">
                <a:latin typeface="微软雅黑" panose="020B0503020204020204" pitchFamily="34" charset="-122"/>
                <a:ea typeface="微软雅黑" panose="020B0503020204020204" pitchFamily="34" charset="-122"/>
              </a:rPr>
              <a:t>服务组合作为一种构造</a:t>
            </a:r>
            <a:r>
              <a:rPr lang="en-US" altLang="zh-CN" sz="2400" dirty="0">
                <a:latin typeface="微软雅黑" panose="020B0503020204020204" pitchFamily="34" charset="-122"/>
                <a:ea typeface="微软雅黑" panose="020B0503020204020204" pitchFamily="34" charset="-122"/>
              </a:rPr>
              <a:t>SOA</a:t>
            </a:r>
            <a:r>
              <a:rPr lang="zh-CN" altLang="en-US" sz="2400" dirty="0">
                <a:latin typeface="微软雅黑" panose="020B0503020204020204" pitchFamily="34" charset="-122"/>
                <a:ea typeface="微软雅黑" panose="020B0503020204020204" pitchFamily="34" charset="-122"/>
              </a:rPr>
              <a:t>应用的技术不仅包含编码技术，还包含一系列与</a:t>
            </a:r>
            <a:r>
              <a:rPr lang="en-US" altLang="zh-CN" sz="2400" dirty="0">
                <a:solidFill>
                  <a:srgbClr val="3333CC"/>
                </a:solidFill>
                <a:latin typeface="微软雅黑" panose="020B0503020204020204" pitchFamily="34" charset="-122"/>
                <a:ea typeface="微软雅黑" panose="020B0503020204020204" pitchFamily="34" charset="-122"/>
              </a:rPr>
              <a:t>SOA</a:t>
            </a:r>
            <a:r>
              <a:rPr lang="zh-CN" altLang="en-US" sz="2400" dirty="0">
                <a:solidFill>
                  <a:srgbClr val="3333CC"/>
                </a:solidFill>
                <a:latin typeface="微软雅黑" panose="020B0503020204020204" pitchFamily="34" charset="-122"/>
                <a:ea typeface="微软雅黑" panose="020B0503020204020204" pitchFamily="34" charset="-122"/>
              </a:rPr>
              <a:t>应用开发的生命周期</a:t>
            </a:r>
            <a:r>
              <a:rPr lang="zh-CN" altLang="en-US" sz="2400" dirty="0">
                <a:latin typeface="微软雅黑" panose="020B0503020204020204" pitchFamily="34" charset="-122"/>
                <a:ea typeface="微软雅黑" panose="020B0503020204020204" pitchFamily="34" charset="-122"/>
              </a:rPr>
              <a:t>相关的技术，如</a:t>
            </a:r>
            <a:r>
              <a:rPr lang="zh-CN" altLang="en-US" sz="2400" dirty="0">
                <a:solidFill>
                  <a:srgbClr val="3333CC"/>
                </a:solidFill>
                <a:latin typeface="微软雅黑" panose="020B0503020204020204" pitchFamily="34" charset="-122"/>
                <a:ea typeface="微软雅黑" panose="020B0503020204020204" pitchFamily="34" charset="-122"/>
              </a:rPr>
              <a:t>建模、分析、部署、执行、监控和优化</a:t>
            </a:r>
            <a:r>
              <a:rPr lang="zh-CN" altLang="en-US" sz="2400" dirty="0">
                <a:latin typeface="微软雅黑" panose="020B0503020204020204" pitchFamily="34" charset="-122"/>
                <a:ea typeface="微软雅黑" panose="020B0503020204020204" pitchFamily="34" charset="-122"/>
              </a:rPr>
              <a:t>等。</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2852936"/>
            <a:ext cx="3397729"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20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363272" cy="5040560"/>
          </a:xfrm>
        </p:spPr>
        <p:txBody>
          <a:bodyPr>
            <a:normAutofit/>
          </a:bodyPr>
          <a:lstStyle/>
          <a:p>
            <a:pPr>
              <a:buFont typeface="+mj-lt"/>
              <a:buAutoNum type="arabicPeriod"/>
            </a:pPr>
            <a:r>
              <a:rPr lang="zh-CN" altLang="en-US" sz="2800" b="1" dirty="0">
                <a:solidFill>
                  <a:srgbClr val="3333CC"/>
                </a:solidFill>
                <a:latin typeface="微软雅黑" panose="020B0503020204020204" pitchFamily="34" charset="-122"/>
                <a:ea typeface="微软雅黑" panose="020B0503020204020204" pitchFamily="34" charset="-122"/>
              </a:rPr>
              <a:t>建模技术</a:t>
            </a:r>
            <a:endParaRPr lang="en-US" altLang="zh-CN" sz="2800" b="1" dirty="0">
              <a:solidFill>
                <a:srgbClr val="3333CC"/>
              </a:solidFill>
              <a:latin typeface="微软雅黑" panose="020B0503020204020204" pitchFamily="34" charset="-122"/>
              <a:ea typeface="微软雅黑" panose="020B0503020204020204" pitchFamily="34" charset="-122"/>
            </a:endParaRPr>
          </a:p>
          <a:p>
            <a:pPr indent="0">
              <a:buFont typeface="Calibri" panose="020F0502020204030204" pitchFamily="34" charset="0"/>
              <a:buChar cha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建立服务组合模型的技术。</a:t>
            </a:r>
            <a:endParaRPr lang="en-US" altLang="zh-CN" sz="2400" dirty="0">
              <a:latin typeface="微软雅黑" panose="020B0503020204020204" pitchFamily="34" charset="-122"/>
              <a:ea typeface="微软雅黑" panose="020B0503020204020204" pitchFamily="34" charset="-122"/>
            </a:endParaRPr>
          </a:p>
          <a:p>
            <a:pPr indent="0">
              <a:buFont typeface="Calibri" panose="020F0502020204030204" pitchFamily="34" charset="0"/>
              <a:buChar cha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服务组合模型类似于业务过程模型，在该阶段，业务过程</a:t>
            </a:r>
            <a:r>
              <a:rPr lang="zh-CN" altLang="en-US" sz="2400">
                <a:latin typeface="微软雅黑" panose="020B0503020204020204" pitchFamily="34" charset="-122"/>
                <a:ea typeface="微软雅黑" panose="020B0503020204020204" pitchFamily="34" charset="-122"/>
              </a:rPr>
              <a:t>制定者</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通常</a:t>
            </a:r>
            <a:r>
              <a:rPr lang="zh-CN" altLang="en-US" sz="2400" dirty="0">
                <a:latin typeface="微软雅黑" panose="020B0503020204020204" pitchFamily="34" charset="-122"/>
                <a:ea typeface="微软雅黑" panose="020B0503020204020204" pitchFamily="34" charset="-122"/>
              </a:rPr>
              <a:t>为</a:t>
            </a:r>
            <a:r>
              <a:rPr lang="zh-CN" altLang="en-US" sz="2400">
                <a:solidFill>
                  <a:srgbClr val="3333CC"/>
                </a:solidFill>
                <a:latin typeface="微软雅黑" panose="020B0503020204020204" pitchFamily="34" charset="-122"/>
                <a:ea typeface="微软雅黑" panose="020B0503020204020204" pitchFamily="34" charset="-122"/>
              </a:rPr>
              <a:t>业务专家</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创建</a:t>
            </a:r>
            <a:r>
              <a:rPr lang="zh-CN" altLang="en-US" sz="2400" dirty="0">
                <a:latin typeface="微软雅黑" panose="020B0503020204020204" pitchFamily="34" charset="-122"/>
                <a:ea typeface="微软雅黑" panose="020B0503020204020204" pitchFamily="34" charset="-122"/>
              </a:rPr>
              <a:t>过程的高层模型，该模型通常包括</a:t>
            </a:r>
            <a:r>
              <a:rPr lang="zh-CN" altLang="en-US" sz="2400" dirty="0">
                <a:solidFill>
                  <a:srgbClr val="3333CC"/>
                </a:solidFill>
                <a:latin typeface="微软雅黑" panose="020B0503020204020204" pitchFamily="34" charset="-122"/>
                <a:ea typeface="微软雅黑" panose="020B0503020204020204" pitchFamily="34" charset="-122"/>
              </a:rPr>
              <a:t>任务</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3333CC"/>
                </a:solidFill>
                <a:latin typeface="微软雅黑" panose="020B0503020204020204" pitchFamily="34" charset="-122"/>
                <a:ea typeface="微软雅黑" panose="020B0503020204020204" pitchFamily="34" charset="-122"/>
              </a:rPr>
              <a:t>任务的编排</a:t>
            </a:r>
            <a:r>
              <a:rPr lang="zh-CN" altLang="en-US" sz="2400" dirty="0">
                <a:latin typeface="微软雅黑" panose="020B0503020204020204" pitchFamily="34" charset="-122"/>
                <a:ea typeface="微软雅黑" panose="020B0503020204020204" pitchFamily="34" charset="-122"/>
              </a:rPr>
              <a:t>、对</a:t>
            </a:r>
            <a:r>
              <a:rPr lang="zh-CN" altLang="en-US" sz="2400" dirty="0">
                <a:solidFill>
                  <a:srgbClr val="3333CC"/>
                </a:solidFill>
                <a:latin typeface="微软雅黑" panose="020B0503020204020204" pitchFamily="34" charset="-122"/>
                <a:ea typeface="微软雅黑" panose="020B0503020204020204" pitchFamily="34" charset="-122"/>
              </a:rPr>
              <a:t>任务时间和经费开销的估计</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3333CC"/>
                </a:solidFill>
                <a:latin typeface="微软雅黑" panose="020B0503020204020204" pitchFamily="34" charset="-122"/>
                <a:ea typeface="微软雅黑" panose="020B0503020204020204" pitchFamily="34" charset="-122"/>
              </a:rPr>
              <a:t>任务执行涉及的人员和资源</a:t>
            </a:r>
            <a:r>
              <a:rPr lang="zh-CN" altLang="en-US" sz="2400" dirty="0">
                <a:latin typeface="微软雅黑" panose="020B0503020204020204" pitchFamily="34" charset="-122"/>
                <a:ea typeface="微软雅黑" panose="020B0503020204020204" pitchFamily="34" charset="-122"/>
              </a:rPr>
              <a:t>等。</a:t>
            </a:r>
            <a:endParaRPr lang="en-US" altLang="zh-CN" sz="2400" dirty="0">
              <a:latin typeface="微软雅黑" panose="020B0503020204020204" pitchFamily="34" charset="-122"/>
              <a:ea typeface="微软雅黑" panose="020B0503020204020204" pitchFamily="34" charset="-122"/>
            </a:endParaRPr>
          </a:p>
          <a:p>
            <a:pPr indent="0">
              <a:buFont typeface="Calibri" panose="020F0502020204030204" pitchFamily="34" charset="0"/>
              <a:buChar cha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当前可用的服务组合建模语言包括：</a:t>
            </a:r>
            <a:r>
              <a:rPr lang="en-US" altLang="zh-CN" sz="2400" dirty="0">
                <a:latin typeface="微软雅黑" panose="020B0503020204020204" pitchFamily="34" charset="-122"/>
                <a:ea typeface="微软雅黑" panose="020B0503020204020204" pitchFamily="34" charset="-122"/>
              </a:rPr>
              <a:t>BPMN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UML EDOC Business Process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IDEF</a:t>
            </a:r>
            <a:r>
              <a:rPr lang="zh-CN" altLang="en-US" sz="2400" dirty="0">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169546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363272" cy="5832648"/>
          </a:xfrm>
        </p:spPr>
        <p:txBody>
          <a:bodyPr>
            <a:normAutofit/>
          </a:bodyPr>
          <a:lstStyle/>
          <a:p>
            <a:pPr marL="514350" indent="-514350">
              <a:buFont typeface="+mj-lt"/>
              <a:buAutoNum type="arabicPeriod" startAt="2"/>
            </a:pPr>
            <a:r>
              <a:rPr lang="zh-CN" altLang="en-US" sz="2800" b="1" dirty="0">
                <a:solidFill>
                  <a:srgbClr val="3333CC"/>
                </a:solidFill>
                <a:latin typeface="微软雅黑" panose="020B0503020204020204" pitchFamily="34" charset="-122"/>
                <a:ea typeface="微软雅黑" panose="020B0503020204020204" pitchFamily="34" charset="-122"/>
              </a:rPr>
              <a:t>分析和仿真技术</a:t>
            </a:r>
            <a:endParaRPr lang="en-US" altLang="zh-CN" sz="2800" b="1" dirty="0">
              <a:solidFill>
                <a:srgbClr val="3333CC"/>
              </a:solidFill>
              <a:latin typeface="微软雅黑" panose="020B0503020204020204" pitchFamily="34" charset="-122"/>
              <a:ea typeface="微软雅黑" panose="020B0503020204020204" pitchFamily="34" charset="-122"/>
            </a:endParaRPr>
          </a:p>
          <a:p>
            <a:pPr indent="0">
              <a:buFont typeface="Calibri" panose="020F0502020204030204" pitchFamily="34" charset="0"/>
              <a:buChar cha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包括可以对服务组合模型的</a:t>
            </a:r>
            <a:r>
              <a:rPr lang="zh-CN" altLang="en-US" sz="2400" dirty="0">
                <a:solidFill>
                  <a:srgbClr val="3333CC"/>
                </a:solidFill>
                <a:latin typeface="微软雅黑" panose="020B0503020204020204" pitchFamily="34" charset="-122"/>
                <a:ea typeface="微软雅黑" panose="020B0503020204020204" pitchFamily="34" charset="-122"/>
              </a:rPr>
              <a:t>可达性、结构、资源使用、性能</a:t>
            </a:r>
            <a:r>
              <a:rPr lang="zh-CN" altLang="en-US" sz="2400" dirty="0">
                <a:latin typeface="微软雅黑" panose="020B0503020204020204" pitchFamily="34" charset="-122"/>
                <a:ea typeface="微软雅黑" panose="020B0503020204020204" pitchFamily="34" charset="-122"/>
              </a:rPr>
              <a:t>等进行</a:t>
            </a:r>
            <a:r>
              <a:rPr lang="zh-CN" altLang="en-US" sz="2400" dirty="0">
                <a:solidFill>
                  <a:srgbClr val="3333CC"/>
                </a:solidFill>
                <a:latin typeface="微软雅黑" panose="020B0503020204020204" pitchFamily="34" charset="-122"/>
                <a:ea typeface="微软雅黑" panose="020B0503020204020204" pitchFamily="34" charset="-122"/>
              </a:rPr>
              <a:t>定性和定量分析</a:t>
            </a:r>
            <a:r>
              <a:rPr lang="zh-CN" altLang="en-US" sz="2400" dirty="0">
                <a:latin typeface="微软雅黑" panose="020B0503020204020204" pitchFamily="34" charset="-122"/>
                <a:ea typeface="微软雅黑" panose="020B0503020204020204" pitchFamily="34" charset="-122"/>
              </a:rPr>
              <a:t>的技术，以及设计业务场景对过程进行仿真测试，发现关键路径和瓶颈的技术。这种技术不仅有助于发现过程的问题，有针对性地对过程进行修正，还可以确定如事务吞吐量、可能的故障率等量化指标。</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42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6632"/>
            <a:ext cx="8640960" cy="3960440"/>
          </a:xfrm>
        </p:spPr>
        <p:txBody>
          <a:bodyPr>
            <a:normAutofit/>
          </a:bodyPr>
          <a:lstStyle/>
          <a:p>
            <a:pPr marL="514350" indent="-514350">
              <a:lnSpc>
                <a:spcPct val="130000"/>
              </a:lnSpc>
              <a:buFont typeface="+mj-lt"/>
              <a:buAutoNum type="arabicPeriod" startAt="3"/>
            </a:pPr>
            <a:r>
              <a:rPr lang="zh-CN" altLang="en-US" sz="2800" b="1" dirty="0">
                <a:solidFill>
                  <a:srgbClr val="3333CC"/>
                </a:solidFill>
                <a:latin typeface="微软雅黑" panose="020B0503020204020204" pitchFamily="34" charset="-122"/>
                <a:ea typeface="微软雅黑" panose="020B0503020204020204" pitchFamily="34" charset="-122"/>
              </a:rPr>
              <a:t>编程技术</a:t>
            </a:r>
            <a:endParaRPr lang="en-US" altLang="zh-CN" sz="2800" b="1" dirty="0">
              <a:solidFill>
                <a:srgbClr val="3333CC"/>
              </a:solidFill>
              <a:latin typeface="微软雅黑" panose="020B0503020204020204" pitchFamily="34" charset="-122"/>
              <a:ea typeface="微软雅黑" panose="020B0503020204020204" pitchFamily="34" charset="-122"/>
            </a:endParaRPr>
          </a:p>
          <a:p>
            <a:pPr indent="0">
              <a:lnSpc>
                <a:spcPct val="130000"/>
              </a:lnSpc>
              <a:buFont typeface="Calibri" panose="020F0502020204030204" pitchFamily="34" charset="0"/>
              <a:buChar cha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在该阶段，高层服务组合模型被转换成</a:t>
            </a:r>
            <a:r>
              <a:rPr lang="zh-CN" altLang="en-US" sz="2400" dirty="0">
                <a:solidFill>
                  <a:srgbClr val="3333CC"/>
                </a:solidFill>
                <a:latin typeface="微软雅黑" panose="020B0503020204020204" pitchFamily="34" charset="-122"/>
                <a:ea typeface="微软雅黑" panose="020B0503020204020204" pitchFamily="34" charset="-122"/>
              </a:rPr>
              <a:t>可执行的服务组合代码</a:t>
            </a:r>
            <a:r>
              <a:rPr lang="zh-CN" altLang="en-US" sz="2400" dirty="0">
                <a:latin typeface="微软雅黑" panose="020B0503020204020204" pitchFamily="34" charset="-122"/>
                <a:ea typeface="微软雅黑" panose="020B0503020204020204" pitchFamily="34" charset="-122"/>
              </a:rPr>
              <a:t>。服务组合编程技术大致可以分为</a:t>
            </a:r>
            <a:r>
              <a:rPr lang="zh-CN" altLang="en-US" sz="2400" dirty="0">
                <a:solidFill>
                  <a:srgbClr val="3333CC"/>
                </a:solidFill>
                <a:latin typeface="微软雅黑" panose="020B0503020204020204" pitchFamily="34" charset="-122"/>
                <a:ea typeface="微软雅黑" panose="020B0503020204020204" pitchFamily="34" charset="-122"/>
              </a:rPr>
              <a:t>三种</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812800" indent="-457200">
              <a:lnSpc>
                <a:spcPct val="130000"/>
              </a:lnSpc>
              <a:buFont typeface="+mj-ea"/>
              <a:buAutoNum type="circleNumDbPlain"/>
            </a:pPr>
            <a:r>
              <a:rPr lang="zh-CN" altLang="en-US" sz="2000" dirty="0">
                <a:solidFill>
                  <a:srgbClr val="3333CC"/>
                </a:solidFill>
                <a:latin typeface="微软雅黑" panose="020B0503020204020204" pitchFamily="34" charset="-122"/>
                <a:ea typeface="微软雅黑" panose="020B0503020204020204" pitchFamily="34" charset="-122"/>
              </a:rPr>
              <a:t>手工编码技术</a:t>
            </a:r>
            <a:r>
              <a:rPr lang="zh-CN" altLang="en-US" sz="2000" dirty="0">
                <a:latin typeface="微软雅黑" panose="020B0503020204020204" pitchFamily="34" charset="-122"/>
                <a:ea typeface="微软雅黑" panose="020B0503020204020204" pitchFamily="34" charset="-122"/>
              </a:rPr>
              <a:t>：完全通过手工完成服务组合编码；</a:t>
            </a:r>
            <a:endParaRPr lang="en-US" altLang="zh-CN" sz="2000" dirty="0">
              <a:latin typeface="微软雅黑" panose="020B0503020204020204" pitchFamily="34" charset="-122"/>
              <a:ea typeface="微软雅黑" panose="020B0503020204020204" pitchFamily="34" charset="-122"/>
            </a:endParaRPr>
          </a:p>
          <a:p>
            <a:pPr marL="812800" indent="-457200">
              <a:lnSpc>
                <a:spcPct val="130000"/>
              </a:lnSpc>
              <a:buFont typeface="+mj-ea"/>
              <a:buAutoNum type="circleNumDbPlain"/>
            </a:pPr>
            <a:r>
              <a:rPr lang="zh-CN" altLang="en-US" sz="2000" dirty="0">
                <a:solidFill>
                  <a:srgbClr val="3333CC"/>
                </a:solidFill>
                <a:latin typeface="微软雅黑" panose="020B0503020204020204" pitchFamily="34" charset="-122"/>
                <a:ea typeface="微软雅黑" panose="020B0503020204020204" pitchFamily="34" charset="-122"/>
              </a:rPr>
              <a:t>模型驱动的半自动编码技术</a:t>
            </a:r>
            <a:r>
              <a:rPr lang="zh-CN" altLang="en-US" sz="2000" dirty="0">
                <a:latin typeface="微软雅黑" panose="020B0503020204020204" pitchFamily="34" charset="-122"/>
                <a:ea typeface="微软雅黑" panose="020B0503020204020204" pitchFamily="34" charset="-122"/>
              </a:rPr>
              <a:t>：通过软件工具由服务组合模型自动产生服务组合代码的骨架，然后再手工添加必要的成分；</a:t>
            </a:r>
            <a:endParaRPr lang="en-US" altLang="zh-CN" sz="2000" dirty="0">
              <a:latin typeface="微软雅黑" panose="020B0503020204020204" pitchFamily="34" charset="-122"/>
              <a:ea typeface="微软雅黑" panose="020B0503020204020204" pitchFamily="34" charset="-122"/>
            </a:endParaRPr>
          </a:p>
          <a:p>
            <a:pPr marL="812800" indent="-457200">
              <a:lnSpc>
                <a:spcPct val="130000"/>
              </a:lnSpc>
              <a:buFont typeface="+mj-ea"/>
              <a:buAutoNum type="circleNumDbPlain"/>
            </a:pPr>
            <a:r>
              <a:rPr lang="zh-CN" altLang="en-US" sz="2000" dirty="0">
                <a:solidFill>
                  <a:srgbClr val="3333CC"/>
                </a:solidFill>
                <a:latin typeface="微软雅黑" panose="020B0503020204020204" pitchFamily="34" charset="-122"/>
                <a:ea typeface="微软雅黑" panose="020B0503020204020204" pitchFamily="34" charset="-122"/>
              </a:rPr>
              <a:t>自动编码技术</a:t>
            </a:r>
            <a:r>
              <a:rPr lang="zh-CN" altLang="en-US" sz="2000" dirty="0">
                <a:latin typeface="微软雅黑" panose="020B0503020204020204" pitchFamily="34" charset="-122"/>
                <a:ea typeface="微软雅黑" panose="020B0503020204020204" pitchFamily="34" charset="-122"/>
              </a:rPr>
              <a:t>：在服务具备语义信息的前提下，可通过服务组合代理自动产出服务组合代码。</a:t>
            </a:r>
            <a:endParaRPr lang="en-US" altLang="zh-CN" sz="2000" dirty="0">
              <a:latin typeface="微软雅黑" panose="020B0503020204020204" pitchFamily="34" charset="-122"/>
              <a:ea typeface="微软雅黑" panose="020B0503020204020204" pitchFamily="34" charset="-122"/>
            </a:endParaRPr>
          </a:p>
        </p:txBody>
      </p:sp>
      <p:sp>
        <p:nvSpPr>
          <p:cNvPr id="4" name="TextBox 3"/>
          <p:cNvSpPr txBox="1"/>
          <p:nvPr/>
        </p:nvSpPr>
        <p:spPr>
          <a:xfrm>
            <a:off x="611560" y="3933056"/>
            <a:ext cx="8154714"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BPEL4WS(</a:t>
            </a:r>
            <a:r>
              <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简称</a:t>
            </a:r>
            <a:r>
              <a:rPr lang="en-US" altLang="zh-CN">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服务组合编程语言的业界事实标准；</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其它</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服务组合编程语言</a:t>
            </a:r>
            <a:r>
              <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BPML(Business </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Process </a:t>
            </a:r>
            <a:r>
              <a:rPr lang="en-US" altLang="zh-CN">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Markup Language)</a:t>
            </a:r>
            <a:r>
              <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早期的</a:t>
            </a:r>
            <a:r>
              <a:rPr lang="en-US" altLang="zh-CN"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Xlang</a:t>
            </a:r>
            <a:r>
              <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WSFL(Web  </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service  </a:t>
            </a:r>
            <a:r>
              <a:rPr lang="en-US" altLang="zh-CN">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Flow  Language)</a:t>
            </a:r>
            <a:r>
              <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BPMN</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规范定义了从</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BPMN</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模型到</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的自动转换。</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W3C</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发布的</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服务本体语言</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OWL-S</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可以为基本</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服务以及复合</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服务添加语义信息，从而支持</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服务的自动组合编码。</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18794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363272" cy="5832648"/>
          </a:xfrm>
        </p:spPr>
        <p:txBody>
          <a:bodyPr>
            <a:normAutofit/>
          </a:bodyPr>
          <a:lstStyle/>
          <a:p>
            <a:pPr marL="514350" indent="-514350">
              <a:buFont typeface="+mj-lt"/>
              <a:buAutoNum type="arabicPeriod" startAt="4"/>
            </a:pPr>
            <a:r>
              <a:rPr lang="zh-CN" altLang="en-US" sz="2800" b="1" dirty="0">
                <a:solidFill>
                  <a:srgbClr val="3333CC"/>
                </a:solidFill>
                <a:latin typeface="微软雅黑" panose="020B0503020204020204" pitchFamily="34" charset="-122"/>
                <a:ea typeface="微软雅黑" panose="020B0503020204020204" pitchFamily="34" charset="-122"/>
              </a:rPr>
              <a:t>部署和执行技术</a:t>
            </a:r>
            <a:endParaRPr lang="en-US" altLang="zh-CN" sz="2800" b="1" dirty="0">
              <a:solidFill>
                <a:srgbClr val="3333CC"/>
              </a:solidFill>
              <a:latin typeface="微软雅黑" panose="020B0503020204020204" pitchFamily="34" charset="-122"/>
              <a:ea typeface="微软雅黑" panose="020B0503020204020204" pitchFamily="34" charset="-122"/>
            </a:endParaRPr>
          </a:p>
          <a:p>
            <a:pPr indent="0">
              <a:buFont typeface="Calibri" panose="020F0502020204030204" pitchFamily="34" charset="0"/>
              <a:buChar cha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主要指服务组合执行引擎技术，包括服务组合代码在执行引擎上的部署和执行。</a:t>
            </a:r>
            <a:endParaRPr lang="en-US" altLang="zh-CN" sz="2400" dirty="0">
              <a:latin typeface="微软雅黑" panose="020B0503020204020204" pitchFamily="34" charset="-122"/>
              <a:ea typeface="微软雅黑" panose="020B0503020204020204" pitchFamily="34" charset="-122"/>
            </a:endParaRPr>
          </a:p>
          <a:p>
            <a:pPr marL="514350" lvl="0" indent="-514350">
              <a:buFont typeface="+mj-lt"/>
              <a:buAutoNum type="arabicPeriod" startAt="5"/>
            </a:pPr>
            <a:r>
              <a:rPr lang="zh-CN" altLang="en-US" sz="2800" b="1" dirty="0">
                <a:solidFill>
                  <a:srgbClr val="3333CC"/>
                </a:solidFill>
                <a:latin typeface="微软雅黑" panose="020B0503020204020204" pitchFamily="34" charset="-122"/>
                <a:ea typeface="微软雅黑" panose="020B0503020204020204" pitchFamily="34" charset="-122"/>
              </a:rPr>
              <a:t>监控技术</a:t>
            </a:r>
            <a:endParaRPr lang="en-US" altLang="zh-CN" sz="2800" b="1" dirty="0">
              <a:solidFill>
                <a:srgbClr val="3333CC"/>
              </a:solidFill>
              <a:latin typeface="微软雅黑" panose="020B0503020204020204" pitchFamily="34" charset="-122"/>
              <a:ea typeface="微软雅黑" panose="020B0503020204020204" pitchFamily="34" charset="-122"/>
            </a:endParaRPr>
          </a:p>
          <a:p>
            <a:pPr indent="0">
              <a:buFont typeface="Calibri" panose="020F0502020204030204" pitchFamily="34" charset="0"/>
              <a:buChar char="─"/>
            </a:pPr>
            <a:r>
              <a:rPr lang="en-US" altLang="zh-CN" sz="2400" dirty="0">
                <a:solidFill>
                  <a:prstClr val="black"/>
                </a:solidFill>
                <a:latin typeface="微软雅黑" panose="020B0503020204020204" pitchFamily="34" charset="-122"/>
                <a:ea typeface="微软雅黑" panose="020B0503020204020204" pitchFamily="34" charset="-122"/>
              </a:rPr>
              <a:t> </a:t>
            </a:r>
            <a:r>
              <a:rPr lang="zh-CN" altLang="en-US" sz="2400" dirty="0">
                <a:solidFill>
                  <a:prstClr val="black"/>
                </a:solidFill>
                <a:latin typeface="微软雅黑" panose="020B0503020204020204" pitchFamily="34" charset="-122"/>
                <a:ea typeface="微软雅黑" panose="020B0503020204020204" pitchFamily="34" charset="-122"/>
              </a:rPr>
              <a:t>在监控工具的帮助下，服务组合代码的实际执行及执行中各项关键指标的测量数据可以实时地以各种图表等可视方式提供给用户，高级工具还能提供自动预警等功能。</a:t>
            </a:r>
            <a:endParaRPr lang="en-US" altLang="zh-CN" sz="2400" dirty="0">
              <a:solidFill>
                <a:prstClr val="black"/>
              </a:solidFill>
              <a:latin typeface="微软雅黑" panose="020B0503020204020204" pitchFamily="34" charset="-122"/>
              <a:ea typeface="微软雅黑" panose="020B0503020204020204" pitchFamily="34" charset="-122"/>
            </a:endParaRPr>
          </a:p>
          <a:p>
            <a:pPr marL="514350" lvl="0" indent="-514350">
              <a:buFont typeface="+mj-lt"/>
              <a:buAutoNum type="arabicPeriod" startAt="6"/>
            </a:pPr>
            <a:r>
              <a:rPr lang="zh-CN" altLang="en-US" sz="2800" b="1" dirty="0">
                <a:solidFill>
                  <a:srgbClr val="3333CC"/>
                </a:solidFill>
                <a:latin typeface="微软雅黑" panose="020B0503020204020204" pitchFamily="34" charset="-122"/>
                <a:ea typeface="微软雅黑" panose="020B0503020204020204" pitchFamily="34" charset="-122"/>
              </a:rPr>
              <a:t>优化技术</a:t>
            </a:r>
            <a:endParaRPr lang="en-US" altLang="zh-CN" sz="2800" b="1" dirty="0">
              <a:solidFill>
                <a:srgbClr val="3333CC"/>
              </a:solidFill>
              <a:latin typeface="微软雅黑" panose="020B0503020204020204" pitchFamily="34" charset="-122"/>
              <a:ea typeface="微软雅黑" panose="020B0503020204020204" pitchFamily="34" charset="-122"/>
            </a:endParaRPr>
          </a:p>
          <a:p>
            <a:pPr indent="0">
              <a:buFont typeface="Calibri" panose="020F0502020204030204" pitchFamily="34" charset="0"/>
              <a:buChar char="─"/>
            </a:pPr>
            <a:r>
              <a:rPr lang="zh-CN" altLang="en-US" sz="2400" dirty="0">
                <a:solidFill>
                  <a:prstClr val="black"/>
                </a:solidFill>
                <a:latin typeface="微软雅黑" panose="020B0503020204020204" pitchFamily="34" charset="-122"/>
                <a:ea typeface="微软雅黑" panose="020B0503020204020204" pitchFamily="34" charset="-122"/>
              </a:rPr>
              <a:t>根据服务组合代码执行的历史数据对代码进行优化的技术。</a:t>
            </a:r>
            <a:endParaRPr lang="en-US" altLang="zh-CN" sz="2400" dirty="0">
              <a:solidFill>
                <a:prstClr val="black"/>
              </a:solidFill>
              <a:latin typeface="微软雅黑" panose="020B0503020204020204" pitchFamily="34" charset="-122"/>
              <a:ea typeface="微软雅黑" panose="020B0503020204020204" pitchFamily="34" charset="-122"/>
            </a:endParaRPr>
          </a:p>
          <a:p>
            <a:pPr indent="0">
              <a:buFont typeface="Calibri" panose="020F0502020204030204" pitchFamily="34" charset="0"/>
              <a:buChar char="─"/>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0507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服务组合建模和</a:t>
            </a:r>
            <a:r>
              <a:rPr lang="en-US" altLang="zh-CN" dirty="0">
                <a:latin typeface="微软雅黑" panose="020B0503020204020204" pitchFamily="34" charset="-122"/>
                <a:ea typeface="微软雅黑" panose="020B0503020204020204" pitchFamily="34" charset="-122"/>
              </a:rPr>
              <a:t>BPMN</a:t>
            </a:r>
            <a:r>
              <a:rPr lang="zh-CN" altLang="en-US" dirty="0">
                <a:latin typeface="微软雅黑" panose="020B0503020204020204" pitchFamily="34" charset="-122"/>
                <a:ea typeface="微软雅黑" panose="020B0503020204020204" pitchFamily="34" charset="-122"/>
              </a:rPr>
              <a:t>语言</a:t>
            </a:r>
          </a:p>
        </p:txBody>
      </p:sp>
      <p:sp>
        <p:nvSpPr>
          <p:cNvPr id="3" name="内容占位符 2"/>
          <p:cNvSpPr>
            <a:spLocks noGrp="1"/>
          </p:cNvSpPr>
          <p:nvPr>
            <p:ph idx="1"/>
          </p:nvPr>
        </p:nvSpPr>
        <p:spPr>
          <a:xfrm>
            <a:off x="323528" y="836712"/>
            <a:ext cx="8568952" cy="4680520"/>
          </a:xfrm>
        </p:spPr>
        <p:txBody>
          <a:bodyPr>
            <a:normAutofit/>
          </a:bodyPr>
          <a:lstStyle/>
          <a:p>
            <a:r>
              <a:rPr lang="zh-CN" altLang="en-US" sz="2400" dirty="0">
                <a:latin typeface="微软雅黑" panose="020B0503020204020204" pitchFamily="34" charset="-122"/>
                <a:ea typeface="微软雅黑" panose="020B0503020204020204" pitchFamily="34" charset="-122"/>
              </a:rPr>
              <a:t>服务组合建模的意义在于在较高的抽象层次对业务问题进行规范和定义，为服务组合编码活动提供设计蓝图。</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服务组合建模活动的结果是服务组合模型，</a:t>
            </a:r>
            <a:r>
              <a:rPr lang="zh-CN" altLang="en-US" sz="2400" dirty="0">
                <a:solidFill>
                  <a:srgbClr val="0000FF"/>
                </a:solidFill>
                <a:latin typeface="微软雅黑" panose="020B0503020204020204" pitchFamily="34" charset="-122"/>
                <a:ea typeface="微软雅黑" panose="020B0503020204020204" pitchFamily="34" charset="-122"/>
              </a:rPr>
              <a:t>该模型并不能执行，但却可以被分析和验证</a:t>
            </a:r>
            <a:r>
              <a:rPr lang="zh-CN" altLang="en-US" sz="2400" dirty="0">
                <a:latin typeface="微软雅黑" panose="020B0503020204020204" pitchFamily="34" charset="-122"/>
                <a:ea typeface="微软雅黑" panose="020B0503020204020204" pitchFamily="34" charset="-122"/>
              </a:rPr>
              <a:t>。由于模型比实现代码具有更高的抽象等级，所以更容易理解和修改。</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通过模型驱动的方法，服务组合模型和服务组合代码可以互相自动映射，这对服务组合代码的产生和维护都很有帮助。</a:t>
            </a:r>
          </a:p>
        </p:txBody>
      </p:sp>
    </p:spTree>
    <p:extLst>
      <p:ext uri="{BB962C8B-B14F-4D97-AF65-F5344CB8AC3E}">
        <p14:creationId xmlns:p14="http://schemas.microsoft.com/office/powerpoint/2010/main" val="4723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712968" cy="5976664"/>
          </a:xfrm>
        </p:spPr>
        <p:txBody>
          <a:bodyPr>
            <a:norm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目前较有影响力的服务组合建模语言</a:t>
            </a:r>
            <a:r>
              <a:rPr lang="zh-CN" altLang="en-US" sz="2400">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24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BPMN</a:t>
            </a: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(Business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Process </a:t>
            </a: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Modeling Notation)</a:t>
            </a:r>
            <a:r>
              <a:rPr lang="zh-CN" altLang="en-US" sz="240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531813" lvl="1" indent="-258763"/>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BPMN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由开放标准</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组织</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BPMI(Business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Process </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Modeling Initiative)</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2004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月发布，是表示</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业务过程步骤的规范图形符号</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，用于解决企业间动态协作和跨组织业务过程建模问题。</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531813" lvl="1" indent="-258763"/>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BPMN1.0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规范详细定义了</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如何实现从</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BPMN</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的转换</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，非常适合作为开发服务组合代码前进行服务组合建模的语言，目前版本为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531813" lvl="1" indent="-258763"/>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BPMN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两个</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主要设计</a:t>
            </a:r>
            <a:r>
              <a:rPr lang="zh-CN" altLang="en-US" sz="20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目标</a:t>
            </a:r>
            <a:r>
              <a:rPr lang="zh-CN" altLang="en-US" sz="200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r>
              <a:rPr lang="en-US" altLang="zh-CN" sz="200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(1)</a:t>
            </a:r>
            <a:r>
              <a:rPr lang="zh-CN" altLang="en-US" sz="200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为</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高层业务用户提供业务过程建模的标准图形表示，用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BPMN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建立的业务过程模型应该能被业务人员和技术人员容易阅读和</a:t>
            </a:r>
            <a:r>
              <a:rPr lang="zh-CN" altLang="en-US" sz="200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理解；</a:t>
            </a:r>
            <a:r>
              <a:rPr lang="en-US" altLang="zh-CN" sz="200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(2)</a:t>
            </a:r>
            <a:r>
              <a:rPr lang="zh-CN" altLang="en-US" sz="200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为</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需要交流业务过程的用户、厂商和服务提供者提供描述业务过程的标准方法。</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6740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3333CC"/>
                </a:solidFill>
                <a:latin typeface="微软雅黑" panose="020B0503020204020204" pitchFamily="34" charset="-122"/>
                <a:ea typeface="微软雅黑" panose="020B0503020204020204" pitchFamily="34" charset="-122"/>
              </a:rPr>
              <a:t>2.1 </a:t>
            </a:r>
            <a:r>
              <a:rPr lang="zh-CN" altLang="en-US" b="1" dirty="0">
                <a:solidFill>
                  <a:srgbClr val="3333CC"/>
                </a:solidFill>
                <a:latin typeface="微软雅黑" panose="020B0503020204020204" pitchFamily="34" charset="-122"/>
                <a:ea typeface="微软雅黑" panose="020B0503020204020204" pitchFamily="34" charset="-122"/>
              </a:rPr>
              <a:t>一个</a:t>
            </a:r>
            <a:r>
              <a:rPr lang="en-US" altLang="zh-CN" b="1" dirty="0">
                <a:solidFill>
                  <a:srgbClr val="3333CC"/>
                </a:solidFill>
                <a:latin typeface="微软雅黑" panose="020B0503020204020204" pitchFamily="34" charset="-122"/>
                <a:ea typeface="微软雅黑" panose="020B0503020204020204" pitchFamily="34" charset="-122"/>
              </a:rPr>
              <a:t>BPMN</a:t>
            </a:r>
            <a:r>
              <a:rPr lang="zh-CN" altLang="en-US" b="1" dirty="0">
                <a:solidFill>
                  <a:srgbClr val="3333CC"/>
                </a:solidFill>
                <a:latin typeface="微软雅黑" panose="020B0503020204020204" pitchFamily="34" charset="-122"/>
                <a:ea typeface="微软雅黑" panose="020B0503020204020204" pitchFamily="34" charset="-122"/>
              </a:rPr>
              <a:t>的简单例子</a:t>
            </a:r>
            <a:endParaRPr lang="zh-CN" altLang="en-US"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908720"/>
            <a:ext cx="8136904" cy="450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2" y="5557153"/>
            <a:ext cx="8784976" cy="784254"/>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此例表示顾客在购买商品后的处理流程，该流程开始于识别顾客的付款方式。如果用支票或现金付款，则接受支票或现金；如果用信用卡付款，则进行信用卡的处理，最后准备商品打包。</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98186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2.2 BPMN</a:t>
            </a:r>
            <a:r>
              <a:rPr lang="zh-CN" altLang="en-US" dirty="0">
                <a:latin typeface="微软雅黑" panose="020B0503020204020204" pitchFamily="34" charset="-122"/>
                <a:ea typeface="微软雅黑" panose="020B0503020204020204" pitchFamily="34" charset="-122"/>
              </a:rPr>
              <a:t>元模型</a:t>
            </a:r>
          </a:p>
        </p:txBody>
      </p:sp>
      <p:sp>
        <p:nvSpPr>
          <p:cNvPr id="3" name="内容占位符 2"/>
          <p:cNvSpPr>
            <a:spLocks noGrp="1"/>
          </p:cNvSpPr>
          <p:nvPr>
            <p:ph idx="1"/>
          </p:nvPr>
        </p:nvSpPr>
        <p:spPr/>
        <p:txBody>
          <a:bodyPr/>
          <a:lstStyle/>
          <a:p>
            <a:r>
              <a:rPr lang="zh-CN" altLang="en-US" dirty="0">
                <a:solidFill>
                  <a:srgbClr val="3333CC"/>
                </a:solidFill>
                <a:latin typeface="微软雅黑" panose="020B0503020204020204" pitchFamily="34" charset="-122"/>
                <a:ea typeface="微软雅黑" panose="020B0503020204020204" pitchFamily="34" charset="-122"/>
              </a:rPr>
              <a:t>元模型是关于模型的模型</a:t>
            </a:r>
            <a:r>
              <a:rPr lang="zh-CN" altLang="en-US" dirty="0">
                <a:latin typeface="微软雅黑" panose="020B0503020204020204" pitchFamily="34" charset="-122"/>
                <a:ea typeface="微软雅黑" panose="020B0503020204020204" pitchFamily="34" charset="-122"/>
              </a:rPr>
              <a:t>，通过对元模型的认识可以帮助我们理解组成模型语言的元素之间的关系。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通过对</a:t>
            </a:r>
            <a:r>
              <a:rPr lang="en-US" altLang="zh-CN" dirty="0">
                <a:latin typeface="微软雅黑" panose="020B0503020204020204" pitchFamily="34" charset="-122"/>
                <a:ea typeface="微软雅黑" panose="020B0503020204020204" pitchFamily="34" charset="-122"/>
              </a:rPr>
              <a:t>BPMN</a:t>
            </a:r>
            <a:r>
              <a:rPr lang="zh-CN" altLang="en-US" dirty="0">
                <a:latin typeface="微软雅黑" panose="020B0503020204020204" pitchFamily="34" charset="-122"/>
                <a:ea typeface="微软雅黑" panose="020B0503020204020204" pitchFamily="34" charset="-122"/>
              </a:rPr>
              <a:t>元模型的认识也可以帮助我们了解服务组合技术的一些本质内涵。</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BPMN</a:t>
            </a:r>
            <a:r>
              <a:rPr lang="zh-CN" altLang="en-US" dirty="0">
                <a:latin typeface="微软雅黑" panose="020B0503020204020204" pitchFamily="34" charset="-122"/>
                <a:ea typeface="微软雅黑" panose="020B0503020204020204" pitchFamily="34" charset="-122"/>
              </a:rPr>
              <a:t>元模型的两个组成部分：</a:t>
            </a:r>
            <a:endParaRPr lang="en-US" altLang="zh-CN" dirty="0">
              <a:latin typeface="微软雅黑" panose="020B0503020204020204" pitchFamily="34" charset="-122"/>
              <a:ea typeface="微软雅黑" panose="020B0503020204020204" pitchFamily="34" charset="-122"/>
            </a:endParaRPr>
          </a:p>
          <a:p>
            <a:pPr marL="804863" lvl="1" indent="-347663">
              <a:buFont typeface="+mj-lt"/>
              <a:buAutoNum type="arabicPeriod"/>
            </a:pPr>
            <a:r>
              <a:rPr lang="zh-CN" altLang="en-US" dirty="0">
                <a:latin typeface="微软雅黑" panose="020B0503020204020204" pitchFamily="34" charset="-122"/>
                <a:ea typeface="微软雅黑" panose="020B0503020204020204" pitchFamily="34" charset="-122"/>
              </a:rPr>
              <a:t>最高层的图形元素及其所有的子</a:t>
            </a:r>
            <a:r>
              <a:rPr lang="zh-CN" altLang="en-US">
                <a:latin typeface="微软雅黑" panose="020B0503020204020204" pitchFamily="34" charset="-122"/>
                <a:ea typeface="微软雅黑" panose="020B0503020204020204" pitchFamily="34" charset="-122"/>
              </a:rPr>
              <a:t>类元素</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图</a:t>
            </a:r>
            <a:r>
              <a:rPr lang="en-US" altLang="zh-CN">
                <a:latin typeface="微软雅黑" panose="020B0503020204020204" pitchFamily="34" charset="-122"/>
                <a:ea typeface="微软雅黑" panose="020B0503020204020204" pitchFamily="34" charset="-122"/>
              </a:rPr>
              <a:t>7.5)</a:t>
            </a:r>
            <a:r>
              <a:rPr lang="zh-CN" altLang="en-US">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804863" lvl="1" indent="-347663">
              <a:buFont typeface="+mj-lt"/>
              <a:buAutoNum type="arabicPeriod"/>
            </a:pPr>
            <a:r>
              <a:rPr lang="zh-CN" altLang="en-US" dirty="0">
                <a:latin typeface="微软雅黑" panose="020B0503020204020204" pitchFamily="34" charset="-122"/>
                <a:ea typeface="微软雅黑" panose="020B0503020204020204" pitchFamily="34" charset="-122"/>
              </a:rPr>
              <a:t>流对象的所有子</a:t>
            </a:r>
            <a:r>
              <a:rPr lang="zh-CN" altLang="en-US">
                <a:latin typeface="微软雅黑" panose="020B0503020204020204" pitchFamily="34" charset="-122"/>
                <a:ea typeface="微软雅黑" panose="020B0503020204020204" pitchFamily="34" charset="-122"/>
              </a:rPr>
              <a:t>类元素</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图</a:t>
            </a:r>
            <a:r>
              <a:rPr lang="en-US" altLang="zh-CN">
                <a:latin typeface="微软雅黑" panose="020B0503020204020204" pitchFamily="34" charset="-122"/>
                <a:ea typeface="微软雅黑" panose="020B0503020204020204" pitchFamily="34" charset="-122"/>
              </a:rPr>
              <a:t>7.6)</a:t>
            </a:r>
            <a:r>
              <a:rPr lang="zh-CN" altLang="en-US">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2283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88640"/>
            <a:ext cx="6332713"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23528" y="4540272"/>
            <a:ext cx="8568952" cy="1569660"/>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流对象</a:t>
            </a:r>
            <a:r>
              <a:rPr lang="zh-CN" altLang="en-US" sz="16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是定义业务流程的主要元素，类似于有向图中的节点，可以用连接对象相互连接；</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177800" indent="-177800">
              <a:lnSpc>
                <a:spcPct val="15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连接对象：</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用于流对象之间的互相连接，或用以建立流对象和其它信息的关联；</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177800" indent="-177800">
              <a:lnSpc>
                <a:spcPct val="15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泳道：</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用于对基本建模元素进行分组；</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177800" indent="-177800">
              <a:lnSpc>
                <a:spcPct val="150000"/>
              </a:lnSpc>
              <a:buFont typeface="Arial" panose="020B0604020202020204" pitchFamily="34" charset="0"/>
              <a:buChar char="•"/>
            </a:pPr>
            <a:r>
              <a:rPr lang="zh-CN" altLang="en-US" sz="16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物件</a:t>
            </a:r>
            <a:r>
              <a:rPr lang="en-US" altLang="zh-CN" sz="16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(artifact)</a:t>
            </a:r>
            <a:r>
              <a:rPr lang="zh-CN" altLang="en-US" sz="16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用于对流程提供额外信息。</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5420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本章要点</a:t>
            </a:r>
          </a:p>
        </p:txBody>
      </p:sp>
      <p:sp>
        <p:nvSpPr>
          <p:cNvPr id="3" name="内容占位符 2"/>
          <p:cNvSpPr>
            <a:spLocks noGrp="1"/>
          </p:cNvSpPr>
          <p:nvPr>
            <p:ph idx="1"/>
          </p:nvPr>
        </p:nvSpPr>
        <p:spPr>
          <a:xfrm>
            <a:off x="323528" y="836712"/>
            <a:ext cx="8363272" cy="2016224"/>
          </a:xfrm>
        </p:spPr>
        <p:txBody>
          <a:bodyPr/>
          <a:lstStyle/>
          <a:p>
            <a:pPr>
              <a:lnSpc>
                <a:spcPct val="150000"/>
              </a:lnSpc>
            </a:pPr>
            <a:r>
              <a:rPr lang="zh-CN" altLang="en-US" dirty="0"/>
              <a:t> 服务组合基础</a:t>
            </a:r>
          </a:p>
          <a:p>
            <a:pPr>
              <a:lnSpc>
                <a:spcPct val="150000"/>
              </a:lnSpc>
            </a:pPr>
            <a:r>
              <a:rPr lang="zh-CN" altLang="en-US" dirty="0"/>
              <a:t> 服务组合建模和</a:t>
            </a:r>
            <a:r>
              <a:rPr lang="en-US" altLang="zh-CN" dirty="0"/>
              <a:t>BPMN</a:t>
            </a:r>
            <a:r>
              <a:rPr lang="zh-CN" altLang="en-US" dirty="0"/>
              <a:t>语言</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395536" y="4437112"/>
            <a:ext cx="8568952" cy="1286250"/>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该图表示流对象的所有子类元素。</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indent="-17780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流对象有三种：活动对象、事件和网关。其中，活动对象和过程都是活动的子类，但过程本身不是图形对象，因此没有图形表示。</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1918" y="188640"/>
            <a:ext cx="7292172" cy="416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0412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3F7F4-5572-454A-B1C6-688DF95EC57E}"/>
              </a:ext>
            </a:extLst>
          </p:cNvPr>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2.3 BPMN</a:t>
            </a:r>
            <a:r>
              <a:rPr lang="zh-CN" altLang="en-US">
                <a:latin typeface="微软雅黑" panose="020B0503020204020204" pitchFamily="34" charset="-122"/>
                <a:ea typeface="微软雅黑" panose="020B0503020204020204" pitchFamily="34" charset="-122"/>
              </a:rPr>
              <a:t>流对象</a:t>
            </a:r>
            <a:endParaRPr lang="zh-CN" altLang="en-US"/>
          </a:p>
        </p:txBody>
      </p:sp>
      <p:sp>
        <p:nvSpPr>
          <p:cNvPr id="5" name="内容占位符 4">
            <a:extLst>
              <a:ext uri="{FF2B5EF4-FFF2-40B4-BE49-F238E27FC236}">
                <a16:creationId xmlns:a16="http://schemas.microsoft.com/office/drawing/2014/main" id="{8A0EB95E-0AA1-4A32-BB98-B5818B5F0FEA}"/>
              </a:ext>
            </a:extLst>
          </p:cNvPr>
          <p:cNvSpPr>
            <a:spLocks noGrp="1"/>
          </p:cNvSpPr>
          <p:nvPr>
            <p:ph idx="1"/>
          </p:nvPr>
        </p:nvSpPr>
        <p:spPr/>
        <p:txBody>
          <a:bodyPr>
            <a:normAutofit/>
          </a:bodyPr>
          <a:lstStyle/>
          <a:p>
            <a:r>
              <a:rPr lang="zh-CN" altLang="en-US"/>
              <a:t>流对象是</a:t>
            </a:r>
            <a:r>
              <a:rPr lang="en-US" altLang="zh-CN"/>
              <a:t>BPMN</a:t>
            </a:r>
            <a:r>
              <a:rPr lang="zh-CN" altLang="en-US"/>
              <a:t>的核心元素，共有三种：</a:t>
            </a:r>
            <a:r>
              <a:rPr lang="zh-CN" altLang="en-US">
                <a:solidFill>
                  <a:srgbClr val="FF0000"/>
                </a:solidFill>
              </a:rPr>
              <a:t>活动对象、事件和网关</a:t>
            </a:r>
            <a:r>
              <a:rPr lang="zh-CN" altLang="en-US"/>
              <a:t>。</a:t>
            </a:r>
          </a:p>
          <a:p>
            <a:r>
              <a:rPr lang="zh-CN" altLang="en-US">
                <a:solidFill>
                  <a:srgbClr val="FF0000"/>
                </a:solidFill>
              </a:rPr>
              <a:t>活动对象</a:t>
            </a:r>
          </a:p>
          <a:p>
            <a:pPr lvl="2"/>
            <a:r>
              <a:rPr lang="zh-CN" altLang="en-US">
                <a:solidFill>
                  <a:srgbClr val="FF0000"/>
                </a:solidFill>
              </a:rPr>
              <a:t>活动对象</a:t>
            </a:r>
            <a:r>
              <a:rPr lang="zh-CN" altLang="en-US"/>
              <a:t>是对一定行为的抽象。</a:t>
            </a:r>
          </a:p>
          <a:p>
            <a:pPr lvl="2"/>
            <a:r>
              <a:rPr lang="zh-CN" altLang="en-US"/>
              <a:t>活动对象可以是原子的，也可以是复合的。原子活动称为任务，复合活动称为子过程。</a:t>
            </a:r>
          </a:p>
          <a:p>
            <a:pPr lvl="2"/>
            <a:r>
              <a:rPr lang="zh-CN" altLang="en-US">
                <a:solidFill>
                  <a:srgbClr val="FF0000"/>
                </a:solidFill>
              </a:rPr>
              <a:t>一个</a:t>
            </a:r>
            <a:r>
              <a:rPr lang="en-US" altLang="zh-CN">
                <a:solidFill>
                  <a:srgbClr val="FF0000"/>
                </a:solidFill>
              </a:rPr>
              <a:t>BPMN</a:t>
            </a:r>
            <a:r>
              <a:rPr lang="zh-CN" altLang="en-US">
                <a:solidFill>
                  <a:srgbClr val="FF0000"/>
                </a:solidFill>
              </a:rPr>
              <a:t>模型也称为过程</a:t>
            </a:r>
            <a:r>
              <a:rPr lang="zh-CN" altLang="en-US"/>
              <a:t>，因为过程本身没有图形表示，所以</a:t>
            </a:r>
            <a:r>
              <a:rPr lang="en-US" altLang="zh-CN"/>
              <a:t>BPMN</a:t>
            </a:r>
            <a:r>
              <a:rPr lang="zh-CN" altLang="en-US"/>
              <a:t>定义了活动元素，作为过程和活动对象的父类。</a:t>
            </a:r>
          </a:p>
          <a:p>
            <a:endParaRPr lang="zh-CN" altLang="en-US"/>
          </a:p>
        </p:txBody>
      </p:sp>
    </p:spTree>
    <p:extLst>
      <p:ext uri="{BB962C8B-B14F-4D97-AF65-F5344CB8AC3E}">
        <p14:creationId xmlns:p14="http://schemas.microsoft.com/office/powerpoint/2010/main" val="2397428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019FD-A058-46FB-9E07-EB5F6F861BD5}"/>
              </a:ext>
            </a:extLst>
          </p:cNvPr>
          <p:cNvSpPr>
            <a:spLocks noGrp="1"/>
          </p:cNvSpPr>
          <p:nvPr>
            <p:ph type="title"/>
          </p:nvPr>
        </p:nvSpPr>
        <p:spPr/>
        <p:txBody>
          <a:bodyPr/>
          <a:lstStyle/>
          <a:p>
            <a:endParaRPr lang="zh-CN" altLang="en-US"/>
          </a:p>
        </p:txBody>
      </p:sp>
      <p:pic>
        <p:nvPicPr>
          <p:cNvPr id="4" name="Picture 2">
            <a:extLst>
              <a:ext uri="{FF2B5EF4-FFF2-40B4-BE49-F238E27FC236}">
                <a16:creationId xmlns:a16="http://schemas.microsoft.com/office/drawing/2014/main" id="{844EA515-983C-4A27-9A14-6C00A6C25B1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0525" y="1710379"/>
            <a:ext cx="8362950" cy="343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0575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9036496" cy="6120680"/>
          </a:xfrm>
        </p:spPr>
        <p:txBody>
          <a:bodyPr/>
          <a:lstStyle/>
          <a:p>
            <a:pPr>
              <a:lnSpc>
                <a:spcPct val="120000"/>
              </a:lnSpc>
            </a:pPr>
            <a:r>
              <a:rPr lang="zh-CN" altLang="en-US" sz="2400" dirty="0">
                <a:solidFill>
                  <a:srgbClr val="FF0000"/>
                </a:solidFill>
                <a:cs typeface="Times New Roman" panose="02020603050405020304" pitchFamily="18" charset="0"/>
              </a:rPr>
              <a:t>事件</a:t>
            </a:r>
            <a:endParaRPr lang="en-US" altLang="zh-CN" sz="2400" dirty="0">
              <a:solidFill>
                <a:srgbClr val="FF0000"/>
              </a:solidFill>
              <a:cs typeface="Times New Roman" panose="02020603050405020304" pitchFamily="18" charset="0"/>
            </a:endParaRPr>
          </a:p>
          <a:p>
            <a:pPr marL="531813" lvl="1" indent="-258763">
              <a:lnSpc>
                <a:spcPct val="120000"/>
              </a:lnSpc>
            </a:pPr>
            <a:r>
              <a:rPr lang="zh-CN" altLang="en-US" sz="2000" dirty="0">
                <a:cs typeface="Times New Roman" panose="02020603050405020304" pitchFamily="18" charset="0"/>
              </a:rPr>
              <a:t>事件是在</a:t>
            </a:r>
            <a:r>
              <a:rPr lang="zh-CN" altLang="en-US" sz="2000" dirty="0">
                <a:solidFill>
                  <a:srgbClr val="3333CC"/>
                </a:solidFill>
                <a:cs typeface="Times New Roman" panose="02020603050405020304" pitchFamily="18" charset="0"/>
              </a:rPr>
              <a:t>流程活动期间发生的情况</a:t>
            </a:r>
            <a:r>
              <a:rPr lang="zh-CN" altLang="en-US" sz="2000" dirty="0">
                <a:cs typeface="Times New Roman" panose="02020603050405020304" pitchFamily="18" charset="0"/>
              </a:rPr>
              <a:t>。</a:t>
            </a:r>
            <a:endParaRPr lang="en-US" altLang="zh-CN" sz="2000" dirty="0">
              <a:cs typeface="Times New Roman" panose="02020603050405020304" pitchFamily="18" charset="0"/>
            </a:endParaRPr>
          </a:p>
          <a:p>
            <a:pPr marL="531813" lvl="1" indent="-258763">
              <a:lnSpc>
                <a:spcPct val="130000"/>
              </a:lnSpc>
            </a:pPr>
            <a:r>
              <a:rPr lang="en-US" altLang="zh-CN" sz="2000" dirty="0">
                <a:cs typeface="Times New Roman" panose="02020603050405020304" pitchFamily="18" charset="0"/>
              </a:rPr>
              <a:t>BPMN</a:t>
            </a:r>
            <a:r>
              <a:rPr lang="zh-CN" altLang="en-US" sz="2000" dirty="0">
                <a:cs typeface="Times New Roman" panose="02020603050405020304" pitchFamily="18" charset="0"/>
              </a:rPr>
              <a:t>共有三种事件：</a:t>
            </a:r>
            <a:r>
              <a:rPr lang="zh-CN" altLang="en-US" sz="2000">
                <a:solidFill>
                  <a:srgbClr val="3333CC"/>
                </a:solidFill>
                <a:cs typeface="Times New Roman" panose="02020603050405020304" pitchFamily="18" charset="0"/>
              </a:rPr>
              <a:t>开始事件</a:t>
            </a:r>
            <a:r>
              <a:rPr lang="en-US" altLang="zh-CN" sz="2000">
                <a:solidFill>
                  <a:srgbClr val="3333CC"/>
                </a:solidFill>
                <a:cs typeface="Times New Roman" panose="02020603050405020304" pitchFamily="18" charset="0"/>
              </a:rPr>
              <a:t>(start event)</a:t>
            </a:r>
            <a:r>
              <a:rPr lang="zh-CN" altLang="en-US" sz="2000">
                <a:cs typeface="Times New Roman" panose="02020603050405020304" pitchFamily="18" charset="0"/>
              </a:rPr>
              <a:t>、</a:t>
            </a:r>
            <a:r>
              <a:rPr lang="zh-CN" altLang="en-US" sz="2000">
                <a:solidFill>
                  <a:srgbClr val="3333CC"/>
                </a:solidFill>
                <a:cs typeface="Times New Roman" panose="02020603050405020304" pitchFamily="18" charset="0"/>
              </a:rPr>
              <a:t>结束事件</a:t>
            </a:r>
            <a:r>
              <a:rPr lang="en-US" altLang="zh-CN" sz="2000">
                <a:solidFill>
                  <a:srgbClr val="3333CC"/>
                </a:solidFill>
                <a:cs typeface="Times New Roman" panose="02020603050405020304" pitchFamily="18" charset="0"/>
              </a:rPr>
              <a:t>(end event)</a:t>
            </a:r>
            <a:r>
              <a:rPr lang="zh-CN" altLang="en-US" sz="2000">
                <a:cs typeface="Times New Roman" panose="02020603050405020304" pitchFamily="18" charset="0"/>
              </a:rPr>
              <a:t>和</a:t>
            </a:r>
            <a:r>
              <a:rPr lang="zh-CN" altLang="en-US" sz="2000">
                <a:solidFill>
                  <a:srgbClr val="3333CC"/>
                </a:solidFill>
                <a:cs typeface="Times New Roman" panose="02020603050405020304" pitchFamily="18" charset="0"/>
              </a:rPr>
              <a:t>中间事件</a:t>
            </a:r>
            <a:r>
              <a:rPr lang="en-US" altLang="zh-CN" sz="2000">
                <a:solidFill>
                  <a:srgbClr val="3333CC"/>
                </a:solidFill>
                <a:cs typeface="Times New Roman" panose="02020603050405020304" pitchFamily="18" charset="0"/>
              </a:rPr>
              <a:t>(intermediate event)</a:t>
            </a:r>
            <a:r>
              <a:rPr lang="zh-CN" altLang="en-US" sz="2000">
                <a:cs typeface="Times New Roman" panose="02020603050405020304" pitchFamily="18" charset="0"/>
              </a:rPr>
              <a:t>。</a:t>
            </a:r>
            <a:endParaRPr lang="zh-CN" altLang="en-US" sz="2000" dirty="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36268"/>
            <a:ext cx="8491971"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85037" y="4030020"/>
            <a:ext cx="8568952" cy="2169825"/>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更加复杂的业务事件可以</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通过给事件</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加上触发器</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(trigger)</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获得</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indent="-177800">
              <a:lnSpc>
                <a:spcPct val="150000"/>
              </a:lnSpc>
              <a:buFont typeface="Arial" panose="020B0604020202020204" pitchFamily="34" charset="0"/>
              <a:buChar char="•"/>
            </a:pP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触发器</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有很多</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类型</a:t>
            </a:r>
            <a:r>
              <a:rPr lang="zh-CN" altLang="en-US">
                <a:latin typeface="微软雅黑" panose="020B0503020204020204" pitchFamily="34" charset="-122"/>
                <a:ea typeface="微软雅黑" panose="020B0503020204020204" pitchFamily="34" charset="-122"/>
                <a:cs typeface="Times New Roman" panose="02020603050405020304" pitchFamily="18" charset="0"/>
              </a:rPr>
              <a:t>：</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消息</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(message)</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、计时</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(timer)</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、规则</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(rule)</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、错误</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(error)</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、链接</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(link)</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、多重</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(multiple)</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、异常</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(exception)</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、补偿</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(compensation)</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、取消</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(cancel)</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和终止</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(kill)</a:t>
            </a:r>
            <a:r>
              <a:rPr lang="zh-CN" altLang="en-US">
                <a:latin typeface="微软雅黑" panose="020B0503020204020204" pitchFamily="34" charset="-122"/>
                <a:ea typeface="微软雅黑" panose="020B0503020204020204" pitchFamily="34" charset="-122"/>
                <a:cs typeface="Times New Roman" panose="02020603050405020304" pitchFamily="18" charset="0"/>
              </a:rPr>
              <a:t>等</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177800" indent="-177800">
              <a:lnSpc>
                <a:spcPct val="15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并不是所有触发器类型都能和某类事件匹配</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88383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407685" y="581840"/>
            <a:ext cx="7260659" cy="581057"/>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开始事件相关触发器的作用是启动过程。</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07" y="1628800"/>
            <a:ext cx="8359025" cy="367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578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95537" y="476672"/>
            <a:ext cx="8352928" cy="2169825"/>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中间事件相关触发器</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的作用是</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异常处理、事务补偿处理和时间相关的事件触发</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177800" indent="-177800">
              <a:lnSpc>
                <a:spcPct val="150000"/>
              </a:lnSpc>
              <a:buFont typeface="Arial" panose="020B0604020202020204" pitchFamily="34" charset="0"/>
              <a:buChar char="•"/>
            </a:pP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中间事件可以在过程内部作为节点单独出现，也可以附在子过程或任务上，但语义不同。当作为</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节点单独出现</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时，可</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表示发出或</a:t>
            </a:r>
            <a:r>
              <a:rPr lang="zh-CN" altLang="en-US">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等待事件</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如</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，带错误触发器的中间事件表示</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抛出错误</a:t>
            </a:r>
            <a:r>
              <a:rPr lang="zh-CN" altLang="en-US">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的语义</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当其附在子过程或任务上时，往往</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表示捕捉并处理</a:t>
            </a:r>
            <a:r>
              <a:rPr lang="zh-CN" altLang="en-US">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异常事件</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如</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，上述触发器表示</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捕捉错误</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的语义</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2924944"/>
            <a:ext cx="8352928" cy="299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4664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539552" y="3583966"/>
            <a:ext cx="3942310" cy="2585323"/>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这是由一个消息启动的过程，该过程的任务</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task 1</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附着了一个带错误触发器的中间事件，正常情况下，</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task 1</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完成后将执行</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task 2</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，但如果出现异常，错误中间事件将被触发，流程转入异常处理。</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32656"/>
            <a:ext cx="7957143" cy="2761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08226" y="3356992"/>
            <a:ext cx="3932485" cy="2551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p:nvPr/>
        </p:nvCxnSpPr>
        <p:spPr>
          <a:xfrm flipV="1">
            <a:off x="4662139" y="4365104"/>
            <a:ext cx="1206005" cy="511524"/>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69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251519" y="332656"/>
            <a:ext cx="8517011" cy="576248"/>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结束事件相关触发器的作用是在过程结束后发出相关的信号。</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549" y="1124744"/>
            <a:ext cx="8362950" cy="5345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119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9036496" cy="6120680"/>
          </a:xfrm>
        </p:spPr>
        <p:txBody>
          <a:bodyPr/>
          <a:lstStyle/>
          <a:p>
            <a:pPr>
              <a:lnSpc>
                <a:spcPct val="120000"/>
              </a:lnSpc>
            </a:pPr>
            <a:r>
              <a:rPr lang="zh-CN" altLang="en-US" sz="2400">
                <a:solidFill>
                  <a:srgbClr val="FF0000"/>
                </a:solidFill>
                <a:latin typeface="Times New Roman" panose="02020603050405020304" pitchFamily="18" charset="0"/>
                <a:cs typeface="Times New Roman" panose="02020603050405020304" pitchFamily="18" charset="0"/>
              </a:rPr>
              <a:t>网关</a:t>
            </a:r>
            <a:r>
              <a:rPr lang="en-US" altLang="zh-CN" sz="2400">
                <a:solidFill>
                  <a:srgbClr val="FF0000"/>
                </a:solidFill>
                <a:latin typeface="Times New Roman" panose="02020603050405020304" pitchFamily="18" charset="0"/>
                <a:cs typeface="Times New Roman" panose="02020603050405020304" pitchFamily="18" charset="0"/>
              </a:rPr>
              <a:t>(Gateway)</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531813" lvl="1" indent="-258763">
              <a:lnSpc>
                <a:spcPct val="120000"/>
              </a:lnSpc>
            </a:pPr>
            <a:r>
              <a:rPr lang="zh-CN" altLang="en-US" sz="2000" dirty="0">
                <a:latin typeface="Times New Roman" panose="02020603050405020304" pitchFamily="18" charset="0"/>
                <a:cs typeface="Times New Roman" panose="02020603050405020304" pitchFamily="18" charset="0"/>
              </a:rPr>
              <a:t>网关元素类似于工作流中的路由节点，由其决定</a:t>
            </a:r>
            <a:r>
              <a:rPr lang="zh-CN" altLang="en-US" sz="2000" dirty="0">
                <a:solidFill>
                  <a:srgbClr val="3333CC"/>
                </a:solidFill>
                <a:latin typeface="Times New Roman" panose="02020603050405020304" pitchFamily="18" charset="0"/>
                <a:cs typeface="Times New Roman" panose="02020603050405020304" pitchFamily="18" charset="0"/>
              </a:rPr>
              <a:t>业务过程的分支、合并</a:t>
            </a:r>
            <a:r>
              <a:rPr lang="zh-CN" altLang="en-US" sz="2000" dirty="0">
                <a:latin typeface="Times New Roman" panose="02020603050405020304" pitchFamily="18" charset="0"/>
                <a:cs typeface="Times New Roman" panose="02020603050405020304" pitchFamily="18" charset="0"/>
              </a:rPr>
              <a:t>等路由情况。</a:t>
            </a:r>
            <a:endParaRPr lang="en-US" altLang="zh-CN" sz="2000" dirty="0">
              <a:latin typeface="Times New Roman" panose="02020603050405020304" pitchFamily="18" charset="0"/>
              <a:cs typeface="Times New Roman" panose="02020603050405020304" pitchFamily="18" charset="0"/>
            </a:endParaRPr>
          </a:p>
          <a:p>
            <a:pPr marL="531813" lvl="1" indent="-258763">
              <a:lnSpc>
                <a:spcPct val="130000"/>
              </a:lnSpc>
            </a:pPr>
            <a:r>
              <a:rPr lang="zh-CN" altLang="en-US" sz="2000" dirty="0">
                <a:latin typeface="Times New Roman" panose="02020603050405020304" pitchFamily="18" charset="0"/>
                <a:cs typeface="Times New Roman" panose="02020603050405020304" pitchFamily="18" charset="0"/>
              </a:rPr>
              <a:t>一个网关</a:t>
            </a:r>
            <a:r>
              <a:rPr lang="zh-CN" altLang="en-US" sz="2000" dirty="0">
                <a:solidFill>
                  <a:srgbClr val="3333CC"/>
                </a:solidFill>
                <a:latin typeface="Times New Roman" panose="02020603050405020304" pitchFamily="18" charset="0"/>
                <a:cs typeface="Times New Roman" panose="02020603050405020304" pitchFamily="18" charset="0"/>
              </a:rPr>
              <a:t>必然有入流和出流</a:t>
            </a:r>
            <a:r>
              <a:rPr lang="zh-CN" altLang="en-US" sz="2000" dirty="0">
                <a:latin typeface="Times New Roman" panose="02020603050405020304" pitchFamily="18" charset="0"/>
                <a:cs typeface="Times New Roman" panose="02020603050405020304" pitchFamily="18" charset="0"/>
              </a:rPr>
              <a:t>，</a:t>
            </a:r>
            <a:r>
              <a:rPr lang="zh-CN" altLang="en-US" sz="2000" dirty="0">
                <a:solidFill>
                  <a:srgbClr val="3333CC"/>
                </a:solidFill>
                <a:latin typeface="Times New Roman" panose="02020603050405020304" pitchFamily="18" charset="0"/>
                <a:cs typeface="Times New Roman" panose="02020603050405020304" pitchFamily="18" charset="0"/>
              </a:rPr>
              <a:t>入流是进入网关的顺序流</a:t>
            </a:r>
            <a:r>
              <a:rPr lang="zh-CN" altLang="en-US" sz="2000" dirty="0">
                <a:latin typeface="Times New Roman" panose="02020603050405020304" pitchFamily="18" charset="0"/>
                <a:cs typeface="Times New Roman" panose="02020603050405020304" pitchFamily="18" charset="0"/>
              </a:rPr>
              <a:t>，</a:t>
            </a:r>
            <a:r>
              <a:rPr lang="zh-CN" altLang="en-US" sz="2000" dirty="0">
                <a:solidFill>
                  <a:srgbClr val="3333CC"/>
                </a:solidFill>
                <a:latin typeface="Times New Roman" panose="02020603050405020304" pitchFamily="18" charset="0"/>
                <a:cs typeface="Times New Roman" panose="02020603050405020304" pitchFamily="18" charset="0"/>
              </a:rPr>
              <a:t>出流是离开网关的顺序流</a:t>
            </a:r>
            <a:r>
              <a:rPr lang="zh-CN" altLang="en-US" sz="2000" dirty="0">
                <a:latin typeface="Times New Roman" panose="02020603050405020304" pitchFamily="18" charset="0"/>
                <a:cs typeface="Times New Roman" panose="02020603050405020304" pitchFamily="18" charset="0"/>
              </a:rPr>
              <a:t>。网关由</a:t>
            </a:r>
            <a:r>
              <a:rPr lang="zh-CN" altLang="en-US" sz="2000" dirty="0">
                <a:solidFill>
                  <a:srgbClr val="3333CC"/>
                </a:solidFill>
                <a:latin typeface="Times New Roman" panose="02020603050405020304" pitchFamily="18" charset="0"/>
                <a:cs typeface="Times New Roman" panose="02020603050405020304" pitchFamily="18" charset="0"/>
              </a:rPr>
              <a:t>其入流激活</a:t>
            </a:r>
            <a:r>
              <a:rPr lang="zh-CN" altLang="en-US" sz="2000" dirty="0">
                <a:latin typeface="Times New Roman" panose="02020603050405020304" pitchFamily="18" charset="0"/>
                <a:cs typeface="Times New Roman" panose="02020603050405020304" pitchFamily="18" charset="0"/>
              </a:rPr>
              <a:t>，然后决定是否激活出流以及激活哪个出流。</a:t>
            </a:r>
            <a:endParaRPr lang="en-US" altLang="zh-CN" sz="2000" dirty="0">
              <a:latin typeface="Times New Roman" panose="02020603050405020304" pitchFamily="18" charset="0"/>
              <a:cs typeface="Times New Roman" panose="02020603050405020304" pitchFamily="18" charset="0"/>
            </a:endParaRPr>
          </a:p>
          <a:p>
            <a:pPr lvl="1">
              <a:lnSpc>
                <a:spcPct val="130000"/>
              </a:lnSpc>
            </a:pPr>
            <a:r>
              <a:rPr lang="zh-CN" altLang="en-US" sz="2000" dirty="0">
                <a:latin typeface="Times New Roman" panose="02020603050405020304" pitchFamily="18" charset="0"/>
                <a:cs typeface="Times New Roman" panose="02020603050405020304" pitchFamily="18" charset="0"/>
              </a:rPr>
              <a:t>当网关的入流只有一条而出流有多条时，该网关</a:t>
            </a:r>
            <a:r>
              <a:rPr lang="zh-CN" altLang="en-US" sz="2000">
                <a:latin typeface="Times New Roman" panose="02020603050405020304" pitchFamily="18" charset="0"/>
                <a:cs typeface="Times New Roman" panose="02020603050405020304" pitchFamily="18" charset="0"/>
              </a:rPr>
              <a:t>为</a:t>
            </a:r>
            <a:r>
              <a:rPr lang="zh-CN" altLang="en-US" sz="2000">
                <a:solidFill>
                  <a:srgbClr val="3333CC"/>
                </a:solidFill>
                <a:latin typeface="Times New Roman" panose="02020603050405020304" pitchFamily="18" charset="0"/>
                <a:cs typeface="Times New Roman" panose="02020603050405020304" pitchFamily="18" charset="0"/>
              </a:rPr>
              <a:t>判定</a:t>
            </a:r>
            <a:r>
              <a:rPr lang="en-US" altLang="zh-CN" sz="2000">
                <a:solidFill>
                  <a:srgbClr val="3333CC"/>
                </a:solidFill>
                <a:latin typeface="Times New Roman" panose="02020603050405020304" pitchFamily="18" charset="0"/>
                <a:cs typeface="Times New Roman" panose="02020603050405020304" pitchFamily="18" charset="0"/>
              </a:rPr>
              <a:t>(decision)</a:t>
            </a:r>
            <a:r>
              <a:rPr lang="zh-CN" altLang="en-US" sz="2000">
                <a:solidFill>
                  <a:srgbClr val="3333CC"/>
                </a:solidFill>
                <a:latin typeface="Times New Roman" panose="02020603050405020304" pitchFamily="18" charset="0"/>
                <a:cs typeface="Times New Roman" panose="02020603050405020304" pitchFamily="18" charset="0"/>
              </a:rPr>
              <a:t>网关</a:t>
            </a:r>
            <a:r>
              <a:rPr lang="zh-CN" altLang="en-US" sz="2000" dirty="0">
                <a:latin typeface="Times New Roman" panose="02020603050405020304" pitchFamily="18" charset="0"/>
                <a:cs typeface="Times New Roman" panose="02020603050405020304" pitchFamily="18" charset="0"/>
              </a:rPr>
              <a:t>；当网关的入流是多条而出流是一条时，该网关</a:t>
            </a:r>
            <a:r>
              <a:rPr lang="zh-CN" altLang="en-US" sz="2000">
                <a:latin typeface="Times New Roman" panose="02020603050405020304" pitchFamily="18" charset="0"/>
                <a:cs typeface="Times New Roman" panose="02020603050405020304" pitchFamily="18" charset="0"/>
              </a:rPr>
              <a:t>是</a:t>
            </a:r>
            <a:r>
              <a:rPr lang="zh-CN" altLang="en-US" sz="2000">
                <a:solidFill>
                  <a:srgbClr val="3333CC"/>
                </a:solidFill>
                <a:latin typeface="Times New Roman" panose="02020603050405020304" pitchFamily="18" charset="0"/>
                <a:cs typeface="Times New Roman" panose="02020603050405020304" pitchFamily="18" charset="0"/>
              </a:rPr>
              <a:t>归并</a:t>
            </a:r>
            <a:r>
              <a:rPr lang="en-US" altLang="zh-CN" sz="2000">
                <a:solidFill>
                  <a:srgbClr val="3333CC"/>
                </a:solidFill>
                <a:latin typeface="Times New Roman" panose="02020603050405020304" pitchFamily="18" charset="0"/>
                <a:cs typeface="Times New Roman" panose="02020603050405020304" pitchFamily="18" charset="0"/>
              </a:rPr>
              <a:t>(merge)</a:t>
            </a:r>
            <a:r>
              <a:rPr lang="zh-CN" altLang="en-US" sz="2000">
                <a:solidFill>
                  <a:srgbClr val="3333CC"/>
                </a:solidFill>
                <a:latin typeface="Times New Roman" panose="02020603050405020304" pitchFamily="18" charset="0"/>
                <a:cs typeface="Times New Roman" panose="02020603050405020304" pitchFamily="18" charset="0"/>
              </a:rPr>
              <a:t>网关</a:t>
            </a:r>
            <a:r>
              <a:rPr lang="zh-CN" altLang="en-US" sz="2000" dirty="0">
                <a:latin typeface="Times New Roman" panose="02020603050405020304" pitchFamily="18" charset="0"/>
                <a:cs typeface="Times New Roman" panose="02020603050405020304" pitchFamily="18" charset="0"/>
              </a:rPr>
              <a: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573016"/>
            <a:ext cx="6264374" cy="2605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244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784976" cy="6120680"/>
          </a:xfrm>
        </p:spPr>
        <p:txBody>
          <a:bodyPr/>
          <a:lstStyle/>
          <a:p>
            <a:pPr lvl="1"/>
            <a:r>
              <a:rPr lang="en-US" altLang="zh-CN" sz="2000" dirty="0">
                <a:cs typeface="Times New Roman" panose="02020603050405020304" pitchFamily="18" charset="0"/>
              </a:rPr>
              <a:t>BPMN</a:t>
            </a:r>
            <a:r>
              <a:rPr lang="zh-CN" altLang="en-US" sz="2000" dirty="0">
                <a:cs typeface="Times New Roman" panose="02020603050405020304" pitchFamily="18" charset="0"/>
              </a:rPr>
              <a:t>网关除了可以表达通常</a:t>
            </a:r>
            <a:r>
              <a:rPr lang="zh-CN" altLang="en-US" sz="2000" dirty="0">
                <a:solidFill>
                  <a:srgbClr val="3333CC"/>
                </a:solidFill>
                <a:cs typeface="Times New Roman" panose="02020603050405020304" pitchFamily="18" charset="0"/>
              </a:rPr>
              <a:t>基于数据的“与分支</a:t>
            </a:r>
            <a:r>
              <a:rPr lang="en-US" altLang="zh-CN" sz="2000" dirty="0">
                <a:solidFill>
                  <a:srgbClr val="3333CC"/>
                </a:solidFill>
                <a:cs typeface="Times New Roman" panose="02020603050405020304" pitchFamily="18" charset="0"/>
              </a:rPr>
              <a:t>/</a:t>
            </a:r>
            <a:r>
              <a:rPr lang="zh-CN" altLang="en-US" sz="2000" dirty="0">
                <a:solidFill>
                  <a:srgbClr val="3333CC"/>
                </a:solidFill>
                <a:cs typeface="Times New Roman" panose="02020603050405020304" pitchFamily="18" charset="0"/>
              </a:rPr>
              <a:t>归并”和“或分支</a:t>
            </a:r>
            <a:r>
              <a:rPr lang="en-US" altLang="zh-CN" sz="2000" dirty="0">
                <a:solidFill>
                  <a:srgbClr val="3333CC"/>
                </a:solidFill>
                <a:cs typeface="Times New Roman" panose="02020603050405020304" pitchFamily="18" charset="0"/>
              </a:rPr>
              <a:t>/</a:t>
            </a:r>
            <a:r>
              <a:rPr lang="zh-CN" altLang="en-US" sz="2000" dirty="0">
                <a:solidFill>
                  <a:srgbClr val="3333CC"/>
                </a:solidFill>
                <a:cs typeface="Times New Roman" panose="02020603050405020304" pitchFamily="18" charset="0"/>
              </a:rPr>
              <a:t>归并”路由</a:t>
            </a:r>
            <a:r>
              <a:rPr lang="zh-CN" altLang="en-US" sz="2000" dirty="0">
                <a:cs typeface="Times New Roman" panose="02020603050405020304" pitchFamily="18" charset="0"/>
              </a:rPr>
              <a:t>外，还可以基于</a:t>
            </a:r>
            <a:r>
              <a:rPr lang="zh-CN" altLang="en-US" sz="2000" dirty="0">
                <a:solidFill>
                  <a:srgbClr val="3333CC"/>
                </a:solidFill>
                <a:cs typeface="Times New Roman" panose="02020603050405020304" pitchFamily="18" charset="0"/>
              </a:rPr>
              <a:t>事件选择分支路由</a:t>
            </a:r>
            <a:r>
              <a:rPr lang="zh-CN" altLang="en-US" sz="2000" dirty="0">
                <a:cs typeface="Times New Roman" panose="02020603050405020304" pitchFamily="18" charset="0"/>
              </a:rPr>
              <a:t>，并可以表示在</a:t>
            </a:r>
            <a:r>
              <a:rPr lang="en-US" altLang="zh-CN" sz="2000" dirty="0">
                <a:cs typeface="Times New Roman" panose="02020603050405020304" pitchFamily="18" charset="0"/>
              </a:rPr>
              <a:t>M</a:t>
            </a:r>
            <a:r>
              <a:rPr lang="zh-CN" altLang="en-US" sz="2000" dirty="0">
                <a:cs typeface="Times New Roman" panose="02020603050405020304" pitchFamily="18" charset="0"/>
              </a:rPr>
              <a:t>个分支路径中</a:t>
            </a:r>
            <a:r>
              <a:rPr lang="zh-CN" altLang="en-US" sz="2000">
                <a:cs typeface="Times New Roman" panose="02020603050405020304" pitchFamily="18" charset="0"/>
              </a:rPr>
              <a:t>选择</a:t>
            </a:r>
            <a:r>
              <a:rPr lang="en-US" altLang="zh-CN" sz="2000">
                <a:cs typeface="Times New Roman" panose="02020603050405020304" pitchFamily="18" charset="0"/>
              </a:rPr>
              <a:t>N(N≤M)</a:t>
            </a:r>
            <a:r>
              <a:rPr lang="zh-CN" altLang="en-US" sz="2000">
                <a:cs typeface="Times New Roman" panose="02020603050405020304" pitchFamily="18" charset="0"/>
              </a:rPr>
              <a:t>个情况。</a:t>
            </a:r>
            <a:endParaRPr lang="en-US" altLang="zh-CN" sz="2000">
              <a:cs typeface="Times New Roman" panose="02020603050405020304" pitchFamily="18" charset="0"/>
            </a:endParaRPr>
          </a:p>
          <a:p>
            <a:pPr lvl="1"/>
            <a:endParaRPr lang="en-US" altLang="zh-CN" sz="800" dirty="0">
              <a:cs typeface="Times New Roman" panose="02020603050405020304" pitchFamily="18" charset="0"/>
            </a:endParaRPr>
          </a:p>
          <a:p>
            <a:pPr lvl="1"/>
            <a:r>
              <a:rPr lang="en-US" altLang="zh-CN" sz="2000" dirty="0">
                <a:cs typeface="Times New Roman" panose="02020603050405020304" pitchFamily="18" charset="0"/>
              </a:rPr>
              <a:t>BPMN</a:t>
            </a:r>
            <a:r>
              <a:rPr lang="zh-CN" altLang="en-US" sz="2000" dirty="0">
                <a:cs typeface="Times New Roman" panose="02020603050405020304" pitchFamily="18" charset="0"/>
              </a:rPr>
              <a:t>网关从逻辑上可分为</a:t>
            </a:r>
            <a:r>
              <a:rPr lang="zh-CN" altLang="en-US" sz="2000" dirty="0">
                <a:solidFill>
                  <a:srgbClr val="3333CC"/>
                </a:solidFill>
                <a:cs typeface="Times New Roman" panose="02020603050405020304" pitchFamily="18" charset="0"/>
              </a:rPr>
              <a:t>四种类型</a:t>
            </a:r>
            <a:r>
              <a:rPr lang="zh-CN" altLang="en-US" sz="2000" dirty="0">
                <a:cs typeface="Times New Roman" panose="02020603050405020304" pitchFamily="18" charset="0"/>
              </a:rPr>
              <a:t>：</a:t>
            </a:r>
            <a:r>
              <a:rPr lang="zh-CN" altLang="en-US" sz="2000" dirty="0">
                <a:solidFill>
                  <a:srgbClr val="3333CC"/>
                </a:solidFill>
                <a:cs typeface="Times New Roman" panose="02020603050405020304" pitchFamily="18" charset="0"/>
              </a:rPr>
              <a:t>异</a:t>
            </a:r>
            <a:r>
              <a:rPr lang="zh-CN" altLang="en-US" sz="2000">
                <a:solidFill>
                  <a:srgbClr val="3333CC"/>
                </a:solidFill>
                <a:cs typeface="Times New Roman" panose="02020603050405020304" pitchFamily="18" charset="0"/>
              </a:rPr>
              <a:t>或网关</a:t>
            </a:r>
            <a:r>
              <a:rPr lang="en-US" altLang="zh-CN" sz="2000">
                <a:solidFill>
                  <a:srgbClr val="3333CC"/>
                </a:solidFill>
                <a:cs typeface="Times New Roman" panose="02020603050405020304" pitchFamily="18" charset="0"/>
              </a:rPr>
              <a:t>(XOR)</a:t>
            </a:r>
            <a:r>
              <a:rPr lang="zh-CN" altLang="en-US" sz="2000">
                <a:cs typeface="Times New Roman" panose="02020603050405020304" pitchFamily="18" charset="0"/>
              </a:rPr>
              <a:t>、</a:t>
            </a:r>
            <a:r>
              <a:rPr lang="zh-CN" altLang="en-US" sz="2000">
                <a:solidFill>
                  <a:srgbClr val="3333CC"/>
                </a:solidFill>
                <a:cs typeface="Times New Roman" panose="02020603050405020304" pitchFamily="18" charset="0"/>
              </a:rPr>
              <a:t>或网关</a:t>
            </a:r>
            <a:r>
              <a:rPr lang="en-US" altLang="zh-CN" sz="2000">
                <a:solidFill>
                  <a:srgbClr val="3333CC"/>
                </a:solidFill>
                <a:cs typeface="Times New Roman" panose="02020603050405020304" pitchFamily="18" charset="0"/>
              </a:rPr>
              <a:t>(OR)</a:t>
            </a:r>
            <a:r>
              <a:rPr lang="zh-CN" altLang="en-US" sz="2000">
                <a:solidFill>
                  <a:srgbClr val="3333CC"/>
                </a:solidFill>
                <a:cs typeface="Times New Roman" panose="02020603050405020304" pitchFamily="18" charset="0"/>
              </a:rPr>
              <a:t>、与网关</a:t>
            </a:r>
            <a:r>
              <a:rPr lang="en-US" altLang="zh-CN" sz="2000">
                <a:solidFill>
                  <a:srgbClr val="3333CC"/>
                </a:solidFill>
                <a:cs typeface="Times New Roman" panose="02020603050405020304" pitchFamily="18" charset="0"/>
              </a:rPr>
              <a:t>(AND)</a:t>
            </a:r>
            <a:r>
              <a:rPr lang="zh-CN" altLang="en-US" sz="2000">
                <a:cs typeface="Times New Roman" panose="02020603050405020304" pitchFamily="18" charset="0"/>
              </a:rPr>
              <a:t>以及</a:t>
            </a:r>
            <a:r>
              <a:rPr lang="zh-CN" altLang="en-US" sz="2000">
                <a:solidFill>
                  <a:srgbClr val="3333CC"/>
                </a:solidFill>
                <a:cs typeface="Times New Roman" panose="02020603050405020304" pitchFamily="18" charset="0"/>
              </a:rPr>
              <a:t>复杂网关</a:t>
            </a:r>
            <a:r>
              <a:rPr lang="en-US" altLang="zh-CN" sz="2000">
                <a:solidFill>
                  <a:srgbClr val="3333CC"/>
                </a:solidFill>
                <a:cs typeface="Times New Roman" panose="02020603050405020304" pitchFamily="18" charset="0"/>
              </a:rPr>
              <a:t>(Complex)</a:t>
            </a:r>
            <a:r>
              <a:rPr lang="zh-CN" altLang="en-US" sz="2000">
                <a:cs typeface="Times New Roman" panose="02020603050405020304" pitchFamily="18" charset="0"/>
              </a:rPr>
              <a:t>。</a:t>
            </a:r>
            <a:r>
              <a:rPr lang="zh-CN" altLang="en-US" sz="2000" dirty="0">
                <a:cs typeface="Times New Roman" panose="02020603050405020304" pitchFamily="18" charset="0"/>
              </a:rPr>
              <a:t>每类网关都可作为判定网关和归并网关。</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68960"/>
            <a:ext cx="778671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91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服务组合基础</a:t>
            </a:r>
          </a:p>
        </p:txBody>
      </p:sp>
      <p:sp>
        <p:nvSpPr>
          <p:cNvPr id="3" name="内容占位符 2"/>
          <p:cNvSpPr>
            <a:spLocks noGrp="1"/>
          </p:cNvSpPr>
          <p:nvPr>
            <p:ph idx="1"/>
          </p:nvPr>
        </p:nvSpPr>
        <p:spPr/>
        <p:txBody>
          <a:bodyPr/>
          <a:lstStyle/>
          <a:p>
            <a:r>
              <a:rPr lang="zh-CN" altLang="en-US" sz="2600" dirty="0">
                <a:solidFill>
                  <a:srgbClr val="FF0000"/>
                </a:solidFill>
              </a:rPr>
              <a:t>服务组合</a:t>
            </a:r>
            <a:r>
              <a:rPr lang="zh-CN" altLang="en-US" sz="2600" dirty="0"/>
              <a:t>是</a:t>
            </a:r>
            <a:r>
              <a:rPr lang="en-US" altLang="zh-CN" sz="2600" dirty="0"/>
              <a:t>SOA</a:t>
            </a:r>
            <a:r>
              <a:rPr lang="zh-CN" altLang="en-US" sz="2600" dirty="0"/>
              <a:t>开发软件应用、实现业务过程的核心方法和技术。</a:t>
            </a:r>
            <a:endParaRPr lang="en-US" altLang="zh-CN" sz="2600" dirty="0"/>
          </a:p>
          <a:p>
            <a:pPr lvl="1"/>
            <a:r>
              <a:rPr lang="zh-CN" altLang="en-US" sz="2200" dirty="0">
                <a:solidFill>
                  <a:srgbClr val="FF0000"/>
                </a:solidFill>
              </a:rPr>
              <a:t>服务通信、服务描述、服务发布和查找</a:t>
            </a:r>
            <a:r>
              <a:rPr lang="zh-CN" altLang="en-US" sz="2200" dirty="0"/>
              <a:t>等技术为开发面向服务的松散耦合分布应用提供了基础平台，服务组合是在这个基础平台上进行应用集成和开发的主要手段。</a:t>
            </a:r>
          </a:p>
        </p:txBody>
      </p:sp>
    </p:spTree>
    <p:extLst>
      <p:ext uri="{BB962C8B-B14F-4D97-AF65-F5344CB8AC3E}">
        <p14:creationId xmlns:p14="http://schemas.microsoft.com/office/powerpoint/2010/main" val="4184666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30" y="2996952"/>
            <a:ext cx="7234116" cy="2048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内容占位符 2"/>
          <p:cNvSpPr>
            <a:spLocks noGrp="1"/>
          </p:cNvSpPr>
          <p:nvPr>
            <p:ph idx="1"/>
          </p:nvPr>
        </p:nvSpPr>
        <p:spPr>
          <a:xfrm>
            <a:off x="107504" y="188640"/>
            <a:ext cx="8784976" cy="6120680"/>
          </a:xfrm>
        </p:spPr>
        <p:txBody>
          <a:bodyPr/>
          <a:lstStyle/>
          <a:p>
            <a:pPr marL="273050" lvl="1" indent="-273050">
              <a:lnSpc>
                <a:spcPct val="140000"/>
              </a:lnSpc>
            </a:pPr>
            <a:r>
              <a:rPr lang="zh-CN" altLang="en-US">
                <a:solidFill>
                  <a:srgbClr val="FF0000"/>
                </a:solidFill>
                <a:cs typeface="Times New Roman" panose="02020603050405020304" pitchFamily="18" charset="0"/>
              </a:rPr>
              <a:t>基于数据异或网关</a:t>
            </a:r>
            <a:r>
              <a:rPr lang="en-US" altLang="zh-CN">
                <a:solidFill>
                  <a:srgbClr val="FF0000"/>
                </a:solidFill>
                <a:cs typeface="Times New Roman" panose="02020603050405020304" pitchFamily="18" charset="0"/>
              </a:rPr>
              <a:t>(XOR)</a:t>
            </a:r>
            <a:endParaRPr lang="en-US" altLang="zh-CN" dirty="0">
              <a:solidFill>
                <a:srgbClr val="FF0000"/>
              </a:solidFill>
              <a:cs typeface="Times New Roman" panose="02020603050405020304" pitchFamily="18" charset="0"/>
            </a:endParaRPr>
          </a:p>
          <a:p>
            <a:pPr marL="531813" lvl="2" indent="-258763">
              <a:lnSpc>
                <a:spcPct val="140000"/>
              </a:lnSpc>
            </a:pPr>
            <a:r>
              <a:rPr lang="zh-CN" altLang="en-US" sz="2000" dirty="0">
                <a:cs typeface="Times New Roman" panose="02020603050405020304" pitchFamily="18" charset="0"/>
              </a:rPr>
              <a:t>异或</a:t>
            </a:r>
            <a:r>
              <a:rPr lang="zh-CN" altLang="en-US" sz="2000" dirty="0">
                <a:solidFill>
                  <a:srgbClr val="3333CC"/>
                </a:solidFill>
                <a:cs typeface="Times New Roman" panose="02020603050405020304" pitchFamily="18" charset="0"/>
              </a:rPr>
              <a:t>判定</a:t>
            </a:r>
            <a:r>
              <a:rPr lang="zh-CN" altLang="en-US" sz="2000" dirty="0">
                <a:cs typeface="Times New Roman" panose="02020603050405020304" pitchFamily="18" charset="0"/>
              </a:rPr>
              <a:t>网关是从</a:t>
            </a:r>
            <a:r>
              <a:rPr lang="zh-CN" altLang="en-US" sz="2000" dirty="0">
                <a:solidFill>
                  <a:srgbClr val="3333CC"/>
                </a:solidFill>
                <a:cs typeface="Times New Roman" panose="02020603050405020304" pitchFamily="18" charset="0"/>
              </a:rPr>
              <a:t>多个出流中选择激活一个</a:t>
            </a:r>
            <a:r>
              <a:rPr lang="zh-CN" altLang="en-US" sz="2000" dirty="0">
                <a:cs typeface="Times New Roman" panose="02020603050405020304" pitchFamily="18" charset="0"/>
              </a:rPr>
              <a:t>，选择的判定条件由网关决定，判定条件通常可以是基于数据的表达式，也可以是当时发生的事件。</a:t>
            </a:r>
            <a:endParaRPr lang="en-US" altLang="zh-CN" sz="2000" dirty="0">
              <a:cs typeface="Times New Roman" panose="02020603050405020304" pitchFamily="18" charset="0"/>
            </a:endParaRPr>
          </a:p>
          <a:p>
            <a:pPr marL="531813" lvl="2" indent="-258763">
              <a:lnSpc>
                <a:spcPct val="140000"/>
              </a:lnSpc>
            </a:pPr>
            <a:r>
              <a:rPr lang="zh-CN" altLang="en-US" sz="2000" dirty="0">
                <a:cs typeface="Times New Roman" panose="02020603050405020304" pitchFamily="18" charset="0"/>
              </a:rPr>
              <a:t>异或</a:t>
            </a:r>
            <a:r>
              <a:rPr lang="zh-CN" altLang="en-US" sz="2000" dirty="0">
                <a:solidFill>
                  <a:srgbClr val="3333CC"/>
                </a:solidFill>
                <a:cs typeface="Times New Roman" panose="02020603050405020304" pitchFamily="18" charset="0"/>
              </a:rPr>
              <a:t>归并</a:t>
            </a:r>
            <a:r>
              <a:rPr lang="zh-CN" altLang="en-US" sz="2000" dirty="0">
                <a:cs typeface="Times New Roman" panose="02020603050405020304" pitchFamily="18" charset="0"/>
              </a:rPr>
              <a:t>网关的入流虽然有多个，但</a:t>
            </a:r>
            <a:r>
              <a:rPr lang="zh-CN" altLang="en-US" sz="2000" dirty="0">
                <a:solidFill>
                  <a:srgbClr val="3333CC"/>
                </a:solidFill>
                <a:cs typeface="Times New Roman" panose="02020603050405020304" pitchFamily="18" charset="0"/>
              </a:rPr>
              <a:t>其中只能有一个是活动的</a:t>
            </a:r>
            <a:r>
              <a:rPr lang="zh-CN" altLang="en-US" sz="2000" dirty="0">
                <a:cs typeface="Times New Roman" panose="02020603050405020304" pitchFamily="18" charset="0"/>
              </a:rPr>
              <a:t>，因此任何一个入流到达异或归并网关时，异或归并网关都会激活其出流让过程继续。</a:t>
            </a:r>
            <a:endParaRPr lang="en-US" altLang="zh-CN" sz="2000" dirty="0">
              <a:cs typeface="Times New Roman" panose="02020603050405020304" pitchFamily="18" charset="0"/>
            </a:endParaRPr>
          </a:p>
        </p:txBody>
      </p:sp>
      <p:sp>
        <p:nvSpPr>
          <p:cNvPr id="6" name="TextBox 5"/>
          <p:cNvSpPr txBox="1"/>
          <p:nvPr/>
        </p:nvSpPr>
        <p:spPr>
          <a:xfrm>
            <a:off x="539552" y="5217660"/>
            <a:ext cx="7920880" cy="870751"/>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该过程片段的异或判定网关利用库存检查的结果数据在两个出流中选择激活其中的一个，并用异或归并网关合并两个分支。</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23079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784976" cy="6120680"/>
          </a:xfrm>
        </p:spPr>
        <p:txBody>
          <a:bodyPr/>
          <a:lstStyle/>
          <a:p>
            <a:pPr marL="273050" lvl="1" indent="-273050">
              <a:lnSpc>
                <a:spcPct val="140000"/>
              </a:lnSpc>
            </a:pPr>
            <a:r>
              <a:rPr lang="zh-CN" altLang="en-US">
                <a:solidFill>
                  <a:srgbClr val="FF0000"/>
                </a:solidFill>
                <a:cs typeface="Times New Roman" panose="02020603050405020304" pitchFamily="18" charset="0"/>
              </a:rPr>
              <a:t>基于事件的异或网关</a:t>
            </a:r>
            <a:r>
              <a:rPr lang="en-US" altLang="zh-CN">
                <a:solidFill>
                  <a:srgbClr val="FF0000"/>
                </a:solidFill>
                <a:cs typeface="Times New Roman" panose="02020603050405020304" pitchFamily="18" charset="0"/>
              </a:rPr>
              <a:t>(XOR)</a:t>
            </a:r>
            <a:endParaRPr lang="en-US" altLang="zh-CN" dirty="0">
              <a:solidFill>
                <a:srgbClr val="FF0000"/>
              </a:solidFill>
              <a:cs typeface="Times New Roman" panose="02020603050405020304" pitchFamily="18" charset="0"/>
            </a:endParaRPr>
          </a:p>
          <a:p>
            <a:pPr marL="531813" lvl="2" indent="-258763">
              <a:lnSpc>
                <a:spcPct val="140000"/>
              </a:lnSpc>
            </a:pPr>
            <a:r>
              <a:rPr lang="zh-CN" altLang="en-US" sz="2000" dirty="0">
                <a:solidFill>
                  <a:srgbClr val="FF0000"/>
                </a:solidFill>
                <a:cs typeface="Times New Roman" panose="02020603050405020304" pitchFamily="18" charset="0"/>
              </a:rPr>
              <a:t>基于事件</a:t>
            </a:r>
            <a:r>
              <a:rPr lang="zh-CN" altLang="en-US" sz="2000" dirty="0">
                <a:cs typeface="Times New Roman" panose="02020603050405020304" pitchFamily="18" charset="0"/>
              </a:rPr>
              <a:t>的异或网关可以根据到达的事件选择激活其出流中的一个。</a:t>
            </a:r>
            <a:endParaRPr lang="en-US" altLang="zh-CN" sz="2000" dirty="0">
              <a:cs typeface="Times New Roman" panose="02020603050405020304" pitchFamily="18" charset="0"/>
            </a:endParaRPr>
          </a:p>
        </p:txBody>
      </p:sp>
      <p:sp>
        <p:nvSpPr>
          <p:cNvPr id="6" name="TextBox 5"/>
          <p:cNvSpPr txBox="1"/>
          <p:nvPr/>
        </p:nvSpPr>
        <p:spPr>
          <a:xfrm>
            <a:off x="539552" y="4346909"/>
            <a:ext cx="7920880" cy="1286250"/>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基于事件的异或网关被激活后，一方面等待消息事件，并根据到达的消息决定激活哪个出流；另一方面计时事件也被激活，当规定的时间到达后没有收到合适的消息，那么同计时事件相关的路径就会被激活。</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484783"/>
            <a:ext cx="4104456" cy="2535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5870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784976" cy="6120680"/>
          </a:xfrm>
        </p:spPr>
        <p:txBody>
          <a:bodyPr/>
          <a:lstStyle/>
          <a:p>
            <a:pPr marL="273050" lvl="1" indent="-273050">
              <a:lnSpc>
                <a:spcPct val="140000"/>
              </a:lnSpc>
            </a:pPr>
            <a:r>
              <a:rPr lang="zh-CN" altLang="en-US" sz="2600">
                <a:solidFill>
                  <a:srgbClr val="FF0000"/>
                </a:solidFill>
                <a:cs typeface="Times New Roman" panose="02020603050405020304" pitchFamily="18" charset="0"/>
              </a:rPr>
              <a:t>或判定网关</a:t>
            </a:r>
            <a:r>
              <a:rPr lang="en-US" altLang="zh-CN" sz="2600">
                <a:solidFill>
                  <a:srgbClr val="FF0000"/>
                </a:solidFill>
                <a:cs typeface="Times New Roman" panose="02020603050405020304" pitchFamily="18" charset="0"/>
              </a:rPr>
              <a:t>(OR)</a:t>
            </a:r>
            <a:endParaRPr lang="en-US" altLang="zh-CN" sz="2600" dirty="0">
              <a:solidFill>
                <a:srgbClr val="FF0000"/>
              </a:solidFill>
              <a:cs typeface="Times New Roman" panose="02020603050405020304" pitchFamily="18" charset="0"/>
            </a:endParaRPr>
          </a:p>
          <a:p>
            <a:pPr marL="531813" lvl="2" indent="-258763">
              <a:lnSpc>
                <a:spcPct val="140000"/>
              </a:lnSpc>
            </a:pPr>
            <a:r>
              <a:rPr lang="zh-CN" altLang="en-US" dirty="0">
                <a:solidFill>
                  <a:srgbClr val="3333CC"/>
                </a:solidFill>
                <a:cs typeface="Times New Roman" panose="02020603050405020304" pitchFamily="18" charset="0"/>
              </a:rPr>
              <a:t>或判定网关可以激活多个满足条件的出流。</a:t>
            </a:r>
            <a:endParaRPr lang="en-US" altLang="zh-CN" dirty="0">
              <a:cs typeface="Times New Roman" panose="02020603050405020304" pitchFamily="18" charset="0"/>
            </a:endParaRPr>
          </a:p>
        </p:txBody>
      </p:sp>
      <p:sp>
        <p:nvSpPr>
          <p:cNvPr id="6" name="TextBox 5"/>
          <p:cNvSpPr txBox="1"/>
          <p:nvPr/>
        </p:nvSpPr>
        <p:spPr>
          <a:xfrm>
            <a:off x="307022" y="4725144"/>
            <a:ext cx="8568952" cy="1418915"/>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只要条件</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或者条件</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满足，或判定网关都会激活相关出流，由于或判定网关至少要激活一条出流，因此必须为或判定网关设置一条默认</a:t>
            </a:r>
            <a:r>
              <a:rPr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出流</a:t>
            </a:r>
            <a:r>
              <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最</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下端的</a:t>
            </a:r>
            <a:r>
              <a:rPr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出流</a:t>
            </a:r>
            <a:r>
              <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这样当其它判定条件都无法满足时，默认出流将被激活。</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622" y="1484784"/>
            <a:ext cx="3799508" cy="2892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0259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784976" cy="6120680"/>
          </a:xfrm>
        </p:spPr>
        <p:txBody>
          <a:bodyPr/>
          <a:lstStyle/>
          <a:p>
            <a:pPr marL="273050" lvl="1" indent="-273050">
              <a:lnSpc>
                <a:spcPct val="140000"/>
              </a:lnSpc>
            </a:pPr>
            <a:r>
              <a:rPr lang="zh-CN" altLang="en-US" sz="2600">
                <a:solidFill>
                  <a:srgbClr val="FF0000"/>
                </a:solidFill>
                <a:cs typeface="Times New Roman" panose="02020603050405020304" pitchFamily="18" charset="0"/>
              </a:rPr>
              <a:t>或判定网关</a:t>
            </a:r>
            <a:r>
              <a:rPr lang="en-US" altLang="zh-CN" sz="2600">
                <a:solidFill>
                  <a:srgbClr val="FF0000"/>
                </a:solidFill>
                <a:cs typeface="Times New Roman" panose="02020603050405020304" pitchFamily="18" charset="0"/>
              </a:rPr>
              <a:t>(OR)</a:t>
            </a:r>
            <a:endParaRPr lang="en-US" altLang="zh-CN" sz="2600" dirty="0">
              <a:solidFill>
                <a:srgbClr val="FF0000"/>
              </a:solidFill>
              <a:cs typeface="Times New Roman" panose="02020603050405020304" pitchFamily="18" charset="0"/>
            </a:endParaRPr>
          </a:p>
          <a:p>
            <a:pPr marL="531813" lvl="2" indent="-258763">
              <a:lnSpc>
                <a:spcPct val="140000"/>
              </a:lnSpc>
            </a:pPr>
            <a:r>
              <a:rPr lang="en-US" altLang="zh-CN" dirty="0">
                <a:solidFill>
                  <a:srgbClr val="3333CC"/>
                </a:solidFill>
                <a:cs typeface="Times New Roman" panose="02020603050405020304" pitchFamily="18" charset="0"/>
              </a:rPr>
              <a:t>BPMN</a:t>
            </a:r>
            <a:r>
              <a:rPr lang="zh-CN" altLang="en-US" dirty="0">
                <a:solidFill>
                  <a:srgbClr val="3333CC"/>
                </a:solidFill>
                <a:cs typeface="Times New Roman" panose="02020603050405020304" pitchFamily="18" charset="0"/>
              </a:rPr>
              <a:t>的另外一种或判定网关语义的图形表示。</a:t>
            </a:r>
            <a:endParaRPr lang="en-US" altLang="zh-CN" dirty="0">
              <a:cs typeface="Times New Roman" panose="02020603050405020304" pitchFamily="18" charset="0"/>
            </a:endParaRPr>
          </a:p>
        </p:txBody>
      </p:sp>
      <p:sp>
        <p:nvSpPr>
          <p:cNvPr id="6" name="TextBox 5"/>
          <p:cNvSpPr txBox="1"/>
          <p:nvPr/>
        </p:nvSpPr>
        <p:spPr>
          <a:xfrm>
            <a:off x="307022" y="4869160"/>
            <a:ext cx="8568952" cy="576248"/>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本图形的语义与前面图形的语义完全一致。</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519555"/>
            <a:ext cx="2880320" cy="3118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671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784976" cy="6120680"/>
          </a:xfrm>
        </p:spPr>
        <p:txBody>
          <a:bodyPr/>
          <a:lstStyle/>
          <a:p>
            <a:pPr marL="273050" lvl="1" indent="-273050">
              <a:lnSpc>
                <a:spcPct val="140000"/>
              </a:lnSpc>
            </a:pPr>
            <a:r>
              <a:rPr lang="zh-CN" altLang="en-US" sz="2600">
                <a:solidFill>
                  <a:srgbClr val="3333CC"/>
                </a:solidFill>
                <a:cs typeface="Times New Roman" panose="02020603050405020304" pitchFamily="18" charset="0"/>
              </a:rPr>
              <a:t>或归并网关</a:t>
            </a:r>
            <a:r>
              <a:rPr lang="en-US" altLang="zh-CN" sz="2600">
                <a:solidFill>
                  <a:srgbClr val="3333CC"/>
                </a:solidFill>
                <a:cs typeface="Times New Roman" panose="02020603050405020304" pitchFamily="18" charset="0"/>
              </a:rPr>
              <a:t>(OR)</a:t>
            </a:r>
            <a:endParaRPr lang="en-US" altLang="zh-CN" sz="2600" dirty="0">
              <a:solidFill>
                <a:srgbClr val="3333CC"/>
              </a:solidFill>
              <a:cs typeface="Times New Roman" panose="02020603050405020304" pitchFamily="18" charset="0"/>
            </a:endParaRPr>
          </a:p>
          <a:p>
            <a:pPr marL="531813" lvl="2" indent="-258763">
              <a:lnSpc>
                <a:spcPct val="140000"/>
              </a:lnSpc>
            </a:pPr>
            <a:r>
              <a:rPr lang="zh-CN" altLang="en-US" dirty="0">
                <a:solidFill>
                  <a:srgbClr val="3333CC"/>
                </a:solidFill>
                <a:cs typeface="Times New Roman" panose="02020603050405020304" pitchFamily="18" charset="0"/>
              </a:rPr>
              <a:t>或归并网关的作用是所有流向它的</a:t>
            </a:r>
            <a:r>
              <a:rPr lang="en-US" altLang="zh-CN" dirty="0">
                <a:solidFill>
                  <a:srgbClr val="3333CC"/>
                </a:solidFill>
                <a:cs typeface="Times New Roman" panose="02020603050405020304" pitchFamily="18" charset="0"/>
              </a:rPr>
              <a:t>token</a:t>
            </a:r>
            <a:r>
              <a:rPr lang="zh-CN" altLang="en-US" dirty="0">
                <a:solidFill>
                  <a:srgbClr val="3333CC"/>
                </a:solidFill>
                <a:cs typeface="Times New Roman" panose="02020603050405020304" pitchFamily="18" charset="0"/>
              </a:rPr>
              <a:t>的同步。</a:t>
            </a:r>
            <a:endParaRPr lang="en-US" altLang="zh-CN" dirty="0">
              <a:cs typeface="Times New Roman" panose="02020603050405020304" pitchFamily="18" charset="0"/>
            </a:endParaRPr>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125" y="1772816"/>
            <a:ext cx="5805303"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18598" y="4581128"/>
            <a:ext cx="8568952" cy="1422954"/>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如果条件</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和条件</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都为真，那么和其相关的路径都会获得一个</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token</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，其后的或归并网关会等待这两个</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token</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到达，然后再激活其出流继续过程的执行。</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70729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784976" cy="6120680"/>
          </a:xfrm>
        </p:spPr>
        <p:txBody>
          <a:bodyPr/>
          <a:lstStyle/>
          <a:p>
            <a:pPr marL="273050" lvl="1" indent="-273050"/>
            <a:r>
              <a:rPr lang="zh-CN" altLang="en-US" sz="2600">
                <a:solidFill>
                  <a:srgbClr val="FF0000"/>
                </a:solidFill>
                <a:cs typeface="Times New Roman" panose="02020603050405020304" pitchFamily="18" charset="0"/>
              </a:rPr>
              <a:t>与网关</a:t>
            </a:r>
            <a:r>
              <a:rPr lang="en-US" altLang="zh-CN" sz="2600">
                <a:solidFill>
                  <a:srgbClr val="FF0000"/>
                </a:solidFill>
                <a:cs typeface="Times New Roman" panose="02020603050405020304" pitchFamily="18" charset="0"/>
              </a:rPr>
              <a:t>(AND)</a:t>
            </a:r>
            <a:endParaRPr lang="en-US" altLang="zh-CN" sz="2600" dirty="0">
              <a:solidFill>
                <a:srgbClr val="FF0000"/>
              </a:solidFill>
              <a:cs typeface="Times New Roman" panose="02020603050405020304" pitchFamily="18" charset="0"/>
            </a:endParaRPr>
          </a:p>
          <a:p>
            <a:pPr marL="531813" lvl="2" indent="-258763"/>
            <a:r>
              <a:rPr lang="zh-CN" altLang="en-US" dirty="0">
                <a:solidFill>
                  <a:srgbClr val="3333CC"/>
                </a:solidFill>
                <a:cs typeface="Times New Roman" panose="02020603050405020304" pitchFamily="18" charset="0"/>
              </a:rPr>
              <a:t>与网关</a:t>
            </a:r>
            <a:r>
              <a:rPr lang="zh-CN" altLang="en-US" dirty="0">
                <a:cs typeface="Times New Roman" panose="02020603050405020304" pitchFamily="18" charset="0"/>
              </a:rPr>
              <a:t>有两种：</a:t>
            </a:r>
            <a:r>
              <a:rPr lang="zh-CN" altLang="en-US" dirty="0">
                <a:solidFill>
                  <a:srgbClr val="3333CC"/>
                </a:solidFill>
                <a:cs typeface="Times New Roman" panose="02020603050405020304" pitchFamily="18" charset="0"/>
              </a:rPr>
              <a:t>并行分叉网关</a:t>
            </a:r>
            <a:r>
              <a:rPr lang="zh-CN" altLang="en-US" dirty="0">
                <a:cs typeface="Times New Roman" panose="02020603050405020304" pitchFamily="18" charset="0"/>
              </a:rPr>
              <a:t>和</a:t>
            </a:r>
            <a:r>
              <a:rPr lang="zh-CN" altLang="en-US" dirty="0">
                <a:solidFill>
                  <a:srgbClr val="3333CC"/>
                </a:solidFill>
                <a:cs typeface="Times New Roman" panose="02020603050405020304" pitchFamily="18" charset="0"/>
              </a:rPr>
              <a:t>并行归并网关</a:t>
            </a:r>
            <a:r>
              <a:rPr lang="zh-CN" altLang="en-US" dirty="0">
                <a:cs typeface="Times New Roman" panose="02020603050405020304" pitchFamily="18" charset="0"/>
              </a:rPr>
              <a:t>，分别用于</a:t>
            </a:r>
            <a:r>
              <a:rPr lang="zh-CN" altLang="en-US" dirty="0">
                <a:solidFill>
                  <a:srgbClr val="3333CC"/>
                </a:solidFill>
                <a:cs typeface="Times New Roman" panose="02020603050405020304" pitchFamily="18" charset="0"/>
              </a:rPr>
              <a:t>开始并行路径</a:t>
            </a:r>
            <a:r>
              <a:rPr lang="zh-CN" altLang="en-US" dirty="0">
                <a:cs typeface="Times New Roman" panose="02020603050405020304" pitchFamily="18" charset="0"/>
              </a:rPr>
              <a:t>和</a:t>
            </a:r>
            <a:r>
              <a:rPr lang="zh-CN" altLang="en-US" dirty="0">
                <a:solidFill>
                  <a:srgbClr val="3333CC"/>
                </a:solidFill>
                <a:cs typeface="Times New Roman" panose="02020603050405020304" pitchFamily="18" charset="0"/>
              </a:rPr>
              <a:t>同步并行路径</a:t>
            </a:r>
            <a:r>
              <a:rPr lang="zh-CN" altLang="en-US" dirty="0">
                <a:cs typeface="Times New Roman" panose="02020603050405020304" pitchFamily="18" charset="0"/>
              </a:rPr>
              <a:t>。</a:t>
            </a:r>
            <a:endParaRPr lang="en-US" altLang="zh-CN" dirty="0">
              <a:cs typeface="Times New Roman" panose="02020603050405020304" pitchFamily="18" charset="0"/>
            </a:endParaRPr>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603" y="2420888"/>
            <a:ext cx="5544294" cy="218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632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784976" cy="6120680"/>
          </a:xfrm>
        </p:spPr>
        <p:txBody>
          <a:bodyPr/>
          <a:lstStyle/>
          <a:p>
            <a:pPr marL="273050" lvl="1" indent="-273050"/>
            <a:r>
              <a:rPr lang="zh-CN" altLang="en-US" sz="2600">
                <a:solidFill>
                  <a:srgbClr val="FF0000"/>
                </a:solidFill>
                <a:cs typeface="Times New Roman" panose="02020603050405020304" pitchFamily="18" charset="0"/>
              </a:rPr>
              <a:t>复杂网关</a:t>
            </a:r>
            <a:r>
              <a:rPr lang="en-US" altLang="zh-CN" sz="2600">
                <a:solidFill>
                  <a:srgbClr val="FF0000"/>
                </a:solidFill>
                <a:cs typeface="Times New Roman" panose="02020603050405020304" pitchFamily="18" charset="0"/>
              </a:rPr>
              <a:t>(complex)</a:t>
            </a:r>
            <a:endParaRPr lang="en-US" altLang="zh-CN" sz="2600" dirty="0">
              <a:solidFill>
                <a:srgbClr val="FF0000"/>
              </a:solidFill>
              <a:cs typeface="Times New Roman" panose="02020603050405020304" pitchFamily="18" charset="0"/>
            </a:endParaRPr>
          </a:p>
          <a:p>
            <a:pPr marL="531813" lvl="2" indent="-258763"/>
            <a:r>
              <a:rPr lang="zh-CN" altLang="en-US" dirty="0">
                <a:solidFill>
                  <a:srgbClr val="FF0000"/>
                </a:solidFill>
                <a:cs typeface="Times New Roman" panose="02020603050405020304" pitchFamily="18" charset="0"/>
              </a:rPr>
              <a:t>复杂判定网关</a:t>
            </a:r>
            <a:r>
              <a:rPr lang="zh-CN" altLang="en-US" dirty="0">
                <a:cs typeface="Times New Roman" panose="02020603050405020304" pitchFamily="18" charset="0"/>
              </a:rPr>
              <a:t>可以处理其它判定网关不容易处理的场景，如需要分组决定出流的激活情况。</a:t>
            </a:r>
            <a:endParaRPr lang="en-US" altLang="zh-CN" dirty="0">
              <a:cs typeface="Times New Roman" panose="02020603050405020304" pitchFamily="18" charset="0"/>
            </a:endParaRPr>
          </a:p>
          <a:p>
            <a:pPr marL="531813" lvl="2" indent="-258763"/>
            <a:r>
              <a:rPr lang="zh-CN" altLang="en-US" dirty="0">
                <a:solidFill>
                  <a:srgbClr val="FF0000"/>
                </a:solidFill>
                <a:cs typeface="Times New Roman" panose="02020603050405020304" pitchFamily="18" charset="0"/>
              </a:rPr>
              <a:t>复杂归并网关</a:t>
            </a:r>
            <a:r>
              <a:rPr lang="zh-CN" altLang="en-US" dirty="0">
                <a:cs typeface="Times New Roman" panose="02020603050405020304" pitchFamily="18" charset="0"/>
              </a:rPr>
              <a:t>可以用表达式决定入流的情况是否满足继续执行过程的条件。</a:t>
            </a:r>
            <a:endParaRPr lang="en-US" altLang="zh-CN" dirty="0">
              <a:cs typeface="Times New Roman" panose="02020603050405020304" pitchFamily="18" charset="0"/>
            </a:endParaRPr>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852936"/>
            <a:ext cx="2606068"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6405" y="5373216"/>
            <a:ext cx="8568952" cy="957250"/>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上例为一种“选举”模式的复杂归并网关，当其中的复杂归并网关的任意两个入流被激活时，该网关才会激活其出流让过程继续执行。</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20536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BPMN</a:t>
            </a:r>
            <a:r>
              <a:rPr lang="zh-CN" altLang="en-US" dirty="0"/>
              <a:t>连接对象</a:t>
            </a:r>
          </a:p>
        </p:txBody>
      </p:sp>
      <p:sp>
        <p:nvSpPr>
          <p:cNvPr id="3" name="内容占位符 2"/>
          <p:cNvSpPr>
            <a:spLocks noGrp="1"/>
          </p:cNvSpPr>
          <p:nvPr>
            <p:ph idx="1"/>
          </p:nvPr>
        </p:nvSpPr>
        <p:spPr/>
        <p:txBody>
          <a:bodyPr/>
          <a:lstStyle/>
          <a:p>
            <a:r>
              <a:rPr lang="en-US" altLang="zh-CN" dirty="0"/>
              <a:t>BPMN</a:t>
            </a:r>
            <a:r>
              <a:rPr lang="zh-CN" altLang="en-US" dirty="0"/>
              <a:t>共有三种连接对象：</a:t>
            </a:r>
            <a:r>
              <a:rPr lang="zh-CN" altLang="en-US" dirty="0">
                <a:solidFill>
                  <a:srgbClr val="0000FF"/>
                </a:solidFill>
              </a:rPr>
              <a:t>顺序流、消息流</a:t>
            </a:r>
            <a:r>
              <a:rPr lang="zh-CN" altLang="en-US" dirty="0"/>
              <a:t>和</a:t>
            </a:r>
            <a:r>
              <a:rPr lang="zh-CN" altLang="en-US" dirty="0">
                <a:solidFill>
                  <a:srgbClr val="0000FF"/>
                </a:solidFill>
              </a:rPr>
              <a:t>关联</a:t>
            </a:r>
            <a:r>
              <a:rPr lang="zh-CN" altLang="en-US" dirty="0"/>
              <a:t>。</a:t>
            </a:r>
            <a:endParaRPr lang="en-US" altLang="zh-CN" dirty="0"/>
          </a:p>
          <a:p>
            <a:pPr lvl="2"/>
            <a:r>
              <a:rPr lang="zh-CN" altLang="en-US" dirty="0">
                <a:solidFill>
                  <a:srgbClr val="FF0000"/>
                </a:solidFill>
              </a:rPr>
              <a:t>顺序流</a:t>
            </a:r>
            <a:r>
              <a:rPr lang="zh-CN" altLang="en-US" dirty="0"/>
              <a:t>用于表示流对象之间的</a:t>
            </a:r>
            <a:r>
              <a:rPr lang="zh-CN" altLang="en-US" dirty="0">
                <a:solidFill>
                  <a:srgbClr val="FF0000"/>
                </a:solidFill>
              </a:rPr>
              <a:t>顺序控制流关系</a:t>
            </a:r>
            <a:r>
              <a:rPr lang="zh-CN" altLang="en-US" dirty="0"/>
              <a:t>；</a:t>
            </a:r>
            <a:endParaRPr lang="en-US" altLang="zh-CN" dirty="0"/>
          </a:p>
          <a:p>
            <a:pPr lvl="2"/>
            <a:r>
              <a:rPr lang="zh-CN" altLang="en-US" dirty="0">
                <a:solidFill>
                  <a:srgbClr val="FF0000"/>
                </a:solidFill>
              </a:rPr>
              <a:t>消息流</a:t>
            </a:r>
            <a:r>
              <a:rPr lang="zh-CN" altLang="en-US" dirty="0"/>
              <a:t>用于表示流对象之间的</a:t>
            </a:r>
            <a:r>
              <a:rPr lang="zh-CN" altLang="en-US" dirty="0">
                <a:solidFill>
                  <a:srgbClr val="FF0000"/>
                </a:solidFill>
              </a:rPr>
              <a:t>消息流动关系</a:t>
            </a:r>
            <a:r>
              <a:rPr lang="zh-CN" altLang="en-US" dirty="0"/>
              <a:t>；</a:t>
            </a:r>
            <a:endParaRPr lang="en-US" altLang="zh-CN" dirty="0"/>
          </a:p>
          <a:p>
            <a:pPr lvl="2"/>
            <a:r>
              <a:rPr lang="zh-CN" altLang="en-US" dirty="0">
                <a:solidFill>
                  <a:srgbClr val="FF0000"/>
                </a:solidFill>
              </a:rPr>
              <a:t>关联</a:t>
            </a:r>
            <a:r>
              <a:rPr lang="zh-CN" altLang="en-US" dirty="0"/>
              <a:t>把额外的信息</a:t>
            </a:r>
            <a:r>
              <a:rPr lang="zh-CN" altLang="en-US" dirty="0">
                <a:solidFill>
                  <a:srgbClr val="FF0000"/>
                </a:solidFill>
              </a:rPr>
              <a:t>关联到流对象</a:t>
            </a:r>
            <a:r>
              <a:rPr lang="zh-CN" altLang="en-US" dirty="0"/>
              <a:t>。</a:t>
            </a:r>
            <a:endParaRPr lang="en-US" altLang="zh-CN" dirty="0"/>
          </a:p>
          <a:p>
            <a:pPr lvl="2"/>
            <a:r>
              <a:rPr lang="zh-CN" altLang="en-US" dirty="0">
                <a:solidFill>
                  <a:srgbClr val="FF0000"/>
                </a:solidFill>
              </a:rPr>
              <a:t>顺序流</a:t>
            </a:r>
            <a:r>
              <a:rPr lang="zh-CN" altLang="en-US" dirty="0"/>
              <a:t>只用于表示组织内部节点之间的流关系，</a:t>
            </a:r>
            <a:r>
              <a:rPr lang="zh-CN" altLang="en-US" dirty="0">
                <a:solidFill>
                  <a:srgbClr val="FF0000"/>
                </a:solidFill>
              </a:rPr>
              <a:t>不能在跨组织的节点间建立顺序流关系</a:t>
            </a:r>
            <a:r>
              <a:rPr lang="zh-CN" altLang="en-US" dirty="0"/>
              <a:t>，而</a:t>
            </a:r>
            <a:r>
              <a:rPr lang="zh-CN" altLang="en-US" dirty="0">
                <a:solidFill>
                  <a:srgbClr val="FF0000"/>
                </a:solidFill>
              </a:rPr>
              <a:t>消息流一般用于表示组织间互相发送消息</a:t>
            </a:r>
            <a:r>
              <a:rPr lang="zh-CN" altLang="en-US" dirty="0"/>
              <a:t>的情形。</a:t>
            </a:r>
          </a:p>
        </p:txBody>
      </p:sp>
    </p:spTree>
    <p:extLst>
      <p:ext uri="{BB962C8B-B14F-4D97-AF65-F5344CB8AC3E}">
        <p14:creationId xmlns:p14="http://schemas.microsoft.com/office/powerpoint/2010/main" val="2232925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C842F-BBA2-4669-AF49-D5F42F60297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DC7656E-859E-482A-B87A-54F23AE8CECA}"/>
              </a:ext>
            </a:extLst>
          </p:cNvPr>
          <p:cNvSpPr>
            <a:spLocks noGrp="1"/>
          </p:cNvSpPr>
          <p:nvPr>
            <p:ph idx="1"/>
          </p:nvPr>
        </p:nvSpPr>
        <p:spPr/>
        <p:txBody>
          <a:bodyPr/>
          <a:lstStyle/>
          <a:p>
            <a:r>
              <a:rPr lang="zh-CN" altLang="en-US">
                <a:solidFill>
                  <a:srgbClr val="FF0000"/>
                </a:solidFill>
              </a:rPr>
              <a:t>顺序流</a:t>
            </a:r>
          </a:p>
          <a:p>
            <a:pPr lvl="1"/>
            <a:r>
              <a:rPr lang="zh-CN" altLang="en-US"/>
              <a:t>在</a:t>
            </a:r>
            <a:r>
              <a:rPr lang="en-US" altLang="zh-CN"/>
              <a:t>BPMN</a:t>
            </a:r>
            <a:r>
              <a:rPr lang="zh-CN" altLang="en-US"/>
              <a:t>中顺序流共分三种：</a:t>
            </a:r>
            <a:r>
              <a:rPr lang="zh-CN" altLang="en-US">
                <a:solidFill>
                  <a:srgbClr val="FF0000"/>
                </a:solidFill>
              </a:rPr>
              <a:t>普通顺序流、条件顺序流和默认顺序流</a:t>
            </a:r>
            <a:r>
              <a:rPr lang="zh-CN" altLang="en-US"/>
              <a:t>。</a:t>
            </a:r>
          </a:p>
          <a:p>
            <a:endParaRPr lang="zh-CN" altLang="en-US"/>
          </a:p>
        </p:txBody>
      </p:sp>
      <p:pic>
        <p:nvPicPr>
          <p:cNvPr id="4" name="Picture 12">
            <a:extLst>
              <a:ext uri="{FF2B5EF4-FFF2-40B4-BE49-F238E27FC236}">
                <a16:creationId xmlns:a16="http://schemas.microsoft.com/office/drawing/2014/main" id="{11DEE30B-C373-4E80-9ACE-2D7EADFFF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86" y="2492822"/>
            <a:ext cx="8362950" cy="21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519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F4DEC-255C-4A2D-A177-30F235C3BB7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686E7A-2452-4442-AE0C-770708C007FD}"/>
              </a:ext>
            </a:extLst>
          </p:cNvPr>
          <p:cNvSpPr>
            <a:spLocks noGrp="1"/>
          </p:cNvSpPr>
          <p:nvPr>
            <p:ph idx="1"/>
          </p:nvPr>
        </p:nvSpPr>
        <p:spPr/>
        <p:txBody>
          <a:bodyPr/>
          <a:lstStyle/>
          <a:p>
            <a:r>
              <a:rPr lang="zh-CN" altLang="en-US">
                <a:solidFill>
                  <a:srgbClr val="FF0000"/>
                </a:solidFill>
              </a:rPr>
              <a:t>消息流</a:t>
            </a:r>
            <a:endParaRPr lang="en-US" altLang="zh-CN">
              <a:solidFill>
                <a:srgbClr val="FF0000"/>
              </a:solidFill>
            </a:endParaRPr>
          </a:p>
          <a:p>
            <a:pPr marL="627063" lvl="2" indent="-271463"/>
            <a:r>
              <a:rPr lang="zh-CN" altLang="en-US"/>
              <a:t>消息流是对节点间消息发送和接收的建模；</a:t>
            </a:r>
            <a:endParaRPr lang="en-US" altLang="zh-CN"/>
          </a:p>
          <a:p>
            <a:pPr marL="627063" lvl="2" indent="-271463"/>
            <a:r>
              <a:rPr lang="zh-CN" altLang="en-US"/>
              <a:t>消息流是服务组合建模语言区别于工作流建模语言的重要特征。</a:t>
            </a:r>
            <a:endParaRPr lang="en-US" altLang="zh-CN"/>
          </a:p>
          <a:p>
            <a:pPr marL="627063" lvl="2" indent="-271463"/>
            <a:r>
              <a:rPr lang="zh-CN" altLang="en-US"/>
              <a:t>消息流主要用于组织间松耦合的基于消息的交互。除了连接节点外，消息流也可以连接到“池”，</a:t>
            </a:r>
            <a:r>
              <a:rPr lang="zh-CN" altLang="en-US">
                <a:solidFill>
                  <a:srgbClr val="FF0000"/>
                </a:solidFill>
              </a:rPr>
              <a:t>池是</a:t>
            </a:r>
            <a:r>
              <a:rPr lang="en-US" altLang="zh-CN">
                <a:solidFill>
                  <a:srgbClr val="FF0000"/>
                </a:solidFill>
              </a:rPr>
              <a:t>BPNM</a:t>
            </a:r>
            <a:r>
              <a:rPr lang="zh-CN" altLang="en-US">
                <a:solidFill>
                  <a:srgbClr val="FF0000"/>
                </a:solidFill>
              </a:rPr>
              <a:t>中表示组织机构的元素</a:t>
            </a:r>
            <a:r>
              <a:rPr lang="zh-CN" altLang="en-US"/>
              <a:t>，用消息流和池可以为组织间的会话协作建模。</a:t>
            </a:r>
          </a:p>
          <a:p>
            <a:endParaRPr lang="zh-CN" altLang="en-US"/>
          </a:p>
        </p:txBody>
      </p:sp>
      <p:pic>
        <p:nvPicPr>
          <p:cNvPr id="4" name="Picture 11">
            <a:extLst>
              <a:ext uri="{FF2B5EF4-FFF2-40B4-BE49-F238E27FC236}">
                <a16:creationId xmlns:a16="http://schemas.microsoft.com/office/drawing/2014/main" id="{4D90104C-9884-4D25-A821-F9C13240F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16" y="4221088"/>
            <a:ext cx="8362950" cy="137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72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认识服务组合</a:t>
            </a:r>
          </a:p>
        </p:txBody>
      </p:sp>
      <p:sp>
        <p:nvSpPr>
          <p:cNvPr id="3" name="内容占位符 2"/>
          <p:cNvSpPr>
            <a:spLocks noGrp="1"/>
          </p:cNvSpPr>
          <p:nvPr>
            <p:ph idx="1"/>
          </p:nvPr>
        </p:nvSpPr>
        <p:spPr/>
        <p:txBody>
          <a:bodyPr>
            <a:normAutofit/>
          </a:bodyPr>
          <a:lstStyle/>
          <a:p>
            <a:pPr>
              <a:lnSpc>
                <a:spcPct val="110000"/>
              </a:lnSpc>
            </a:pPr>
            <a:r>
              <a:rPr lang="en-US" altLang="zh-CN" dirty="0">
                <a:solidFill>
                  <a:srgbClr val="3333CC"/>
                </a:solidFill>
                <a:cs typeface="Times New Roman" panose="02020603050405020304" pitchFamily="18" charset="0"/>
              </a:rPr>
              <a:t>“Web service composition </a:t>
            </a:r>
            <a:r>
              <a:rPr lang="en-US" altLang="zh-CN" dirty="0">
                <a:cs typeface="Times New Roman" panose="02020603050405020304" pitchFamily="18" charset="0"/>
              </a:rPr>
              <a:t>refers to the process of combing several Web services to provide a </a:t>
            </a:r>
            <a:r>
              <a:rPr lang="en-US" altLang="zh-CN" dirty="0">
                <a:solidFill>
                  <a:srgbClr val="0000FF"/>
                </a:solidFill>
                <a:cs typeface="Times New Roman" panose="02020603050405020304" pitchFamily="18" charset="0"/>
              </a:rPr>
              <a:t>value-added</a:t>
            </a:r>
            <a:r>
              <a:rPr lang="en-US" altLang="zh-CN" dirty="0">
                <a:cs typeface="Times New Roman" panose="02020603050405020304" pitchFamily="18" charset="0"/>
              </a:rPr>
              <a:t> service”. It is emerging as the technology of choice for building cross-organizational applications on the </a:t>
            </a:r>
            <a:r>
              <a:rPr lang="en-US" altLang="zh-CN">
                <a:cs typeface="Times New Roman" panose="02020603050405020304" pitchFamily="18" charset="0"/>
              </a:rPr>
              <a:t>Web.</a:t>
            </a:r>
          </a:p>
          <a:p>
            <a:pPr>
              <a:lnSpc>
                <a:spcPct val="110000"/>
              </a:lnSpc>
            </a:pPr>
            <a:endParaRPr lang="en-US" altLang="zh-CN" sz="900" dirty="0">
              <a:cs typeface="Times New Roman" panose="02020603050405020304" pitchFamily="18" charset="0"/>
            </a:endParaRPr>
          </a:p>
          <a:p>
            <a:pPr>
              <a:lnSpc>
                <a:spcPct val="110000"/>
              </a:lnSpc>
            </a:pPr>
            <a:r>
              <a:rPr lang="zh-CN" altLang="en-US" dirty="0">
                <a:cs typeface="Times New Roman" panose="02020603050405020304" pitchFamily="18" charset="0"/>
              </a:rPr>
              <a:t>该定义包含如下特点：</a:t>
            </a:r>
            <a:endParaRPr lang="en-US" altLang="zh-CN" dirty="0">
              <a:cs typeface="Times New Roman" panose="02020603050405020304" pitchFamily="18" charset="0"/>
            </a:endParaRPr>
          </a:p>
          <a:p>
            <a:pPr marL="914400" lvl="1" indent="-457200">
              <a:lnSpc>
                <a:spcPct val="110000"/>
              </a:lnSpc>
              <a:buFont typeface="+mj-ea"/>
              <a:buAutoNum type="circleNumDbPlain"/>
            </a:pPr>
            <a:r>
              <a:rPr lang="zh-CN" altLang="en-US" sz="2000" dirty="0">
                <a:cs typeface="Times New Roman" panose="02020603050405020304" pitchFamily="18" charset="0"/>
              </a:rPr>
              <a:t>服务组合需要使用其他服务；</a:t>
            </a:r>
            <a:endParaRPr lang="en-US" altLang="zh-CN" sz="2000" dirty="0">
              <a:cs typeface="Times New Roman" panose="02020603050405020304" pitchFamily="18" charset="0"/>
            </a:endParaRPr>
          </a:p>
          <a:p>
            <a:pPr marL="914400" lvl="1" indent="-457200">
              <a:lnSpc>
                <a:spcPct val="110000"/>
              </a:lnSpc>
              <a:buFont typeface="+mj-ea"/>
              <a:buAutoNum type="circleNumDbPlain"/>
            </a:pPr>
            <a:r>
              <a:rPr lang="zh-CN" altLang="en-US" sz="2000" dirty="0">
                <a:cs typeface="Times New Roman" panose="02020603050405020304" pitchFamily="18" charset="0"/>
              </a:rPr>
              <a:t>组合后形成的是一个具有增值的服务；</a:t>
            </a:r>
            <a:endParaRPr lang="en-US" altLang="zh-CN" sz="2000" dirty="0">
              <a:cs typeface="Times New Roman" panose="02020603050405020304" pitchFamily="18" charset="0"/>
            </a:endParaRPr>
          </a:p>
          <a:p>
            <a:pPr marL="914400" lvl="1" indent="-457200">
              <a:lnSpc>
                <a:spcPct val="110000"/>
              </a:lnSpc>
              <a:buFont typeface="+mj-ea"/>
              <a:buAutoNum type="circleNumDbPlain"/>
            </a:pPr>
            <a:r>
              <a:rPr lang="zh-CN" altLang="en-US" sz="2000" dirty="0">
                <a:cs typeface="Times New Roman" panose="02020603050405020304" pitchFamily="18" charset="0"/>
              </a:rPr>
              <a:t>服务组合使用的基本服务可以是组织外部</a:t>
            </a:r>
            <a:r>
              <a:rPr lang="zh-CN" altLang="en-US" sz="2000">
                <a:cs typeface="Times New Roman" panose="02020603050405020304" pitchFamily="18" charset="0"/>
              </a:rPr>
              <a:t>的。</a:t>
            </a:r>
            <a:endParaRPr lang="en-US" altLang="zh-CN" sz="2000">
              <a:cs typeface="Times New Roman" panose="02020603050405020304" pitchFamily="18" charset="0"/>
            </a:endParaRPr>
          </a:p>
          <a:p>
            <a:pPr marL="457200" lvl="1" indent="0">
              <a:lnSpc>
                <a:spcPct val="110000"/>
              </a:lnSpc>
              <a:buNone/>
            </a:pPr>
            <a:endParaRPr lang="en-US" altLang="zh-CN" sz="1200" dirty="0">
              <a:cs typeface="Times New Roman" panose="02020603050405020304" pitchFamily="18" charset="0"/>
            </a:endParaRPr>
          </a:p>
          <a:p>
            <a:pPr marL="527050" indent="-457200">
              <a:lnSpc>
                <a:spcPct val="110000"/>
              </a:lnSpc>
            </a:pPr>
            <a:r>
              <a:rPr lang="zh-CN" altLang="en-US" dirty="0">
                <a:solidFill>
                  <a:srgbClr val="3333CC"/>
                </a:solidFill>
                <a:cs typeface="Times New Roman" panose="02020603050405020304" pitchFamily="18" charset="0"/>
              </a:rPr>
              <a:t>一个示例</a:t>
            </a:r>
          </a:p>
        </p:txBody>
      </p:sp>
    </p:spTree>
    <p:extLst>
      <p:ext uri="{BB962C8B-B14F-4D97-AF65-F5344CB8AC3E}">
        <p14:creationId xmlns:p14="http://schemas.microsoft.com/office/powerpoint/2010/main" val="3867710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A3527-195A-4416-A030-4AA42066566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F31CC93-C819-48CD-9051-D21BB956A6BE}"/>
              </a:ext>
            </a:extLst>
          </p:cNvPr>
          <p:cNvSpPr>
            <a:spLocks noGrp="1"/>
          </p:cNvSpPr>
          <p:nvPr>
            <p:ph idx="1"/>
          </p:nvPr>
        </p:nvSpPr>
        <p:spPr/>
        <p:txBody>
          <a:bodyPr/>
          <a:lstStyle/>
          <a:p>
            <a:r>
              <a:rPr lang="zh-CN" altLang="en-US">
                <a:solidFill>
                  <a:srgbClr val="FF0000"/>
                </a:solidFill>
              </a:rPr>
              <a:t>关联</a:t>
            </a:r>
            <a:endParaRPr lang="en-US" altLang="zh-CN">
              <a:solidFill>
                <a:srgbClr val="FF0000"/>
              </a:solidFill>
            </a:endParaRPr>
          </a:p>
          <a:p>
            <a:pPr lvl="2"/>
            <a:r>
              <a:rPr lang="zh-CN" altLang="en-US"/>
              <a:t>关联为流对象提供额外的信息，如注释、数据对象等</a:t>
            </a:r>
          </a:p>
        </p:txBody>
      </p:sp>
      <p:pic>
        <p:nvPicPr>
          <p:cNvPr id="4" name="Picture 13">
            <a:extLst>
              <a:ext uri="{FF2B5EF4-FFF2-40B4-BE49-F238E27FC236}">
                <a16:creationId xmlns:a16="http://schemas.microsoft.com/office/drawing/2014/main" id="{0F4ED4FF-2D3E-4F4B-AB5E-B2EE8E68E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121756"/>
            <a:ext cx="8362950" cy="145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8755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BPMN</a:t>
            </a:r>
            <a:r>
              <a:rPr lang="zh-CN" altLang="en-US" dirty="0"/>
              <a:t>泳道</a:t>
            </a:r>
          </a:p>
        </p:txBody>
      </p:sp>
      <p:sp>
        <p:nvSpPr>
          <p:cNvPr id="3" name="内容占位符 2"/>
          <p:cNvSpPr>
            <a:spLocks noGrp="1"/>
          </p:cNvSpPr>
          <p:nvPr>
            <p:ph idx="1"/>
          </p:nvPr>
        </p:nvSpPr>
        <p:spPr>
          <a:xfrm>
            <a:off x="179512" y="836712"/>
            <a:ext cx="8784976" cy="5472608"/>
          </a:xfrm>
        </p:spPr>
        <p:txBody>
          <a:bodyPr>
            <a:normAutofit/>
          </a:bodyPr>
          <a:lstStyle/>
          <a:p>
            <a:pPr>
              <a:lnSpc>
                <a:spcPct val="100000"/>
              </a:lnSpc>
            </a:pPr>
            <a:r>
              <a:rPr lang="en-US" altLang="zh-CN" sz="2400" dirty="0"/>
              <a:t>BPMN</a:t>
            </a:r>
            <a:r>
              <a:rPr lang="zh-CN" altLang="en-US" sz="2400" dirty="0"/>
              <a:t>泳道用于分组模型元素。泳道</a:t>
            </a:r>
            <a:r>
              <a:rPr lang="zh-CN" altLang="en-US" sz="2400"/>
              <a:t>有</a:t>
            </a:r>
            <a:r>
              <a:rPr lang="zh-CN" altLang="en-US" sz="2400">
                <a:solidFill>
                  <a:srgbClr val="3333CC"/>
                </a:solidFill>
              </a:rPr>
              <a:t>两种：池</a:t>
            </a:r>
            <a:r>
              <a:rPr lang="en-US" altLang="zh-CN" sz="2400">
                <a:solidFill>
                  <a:srgbClr val="3333CC"/>
                </a:solidFill>
              </a:rPr>
              <a:t>(pool)</a:t>
            </a:r>
            <a:r>
              <a:rPr lang="zh-CN" altLang="en-US" sz="2400"/>
              <a:t>和</a:t>
            </a:r>
            <a:r>
              <a:rPr lang="zh-CN" altLang="en-US" sz="2400">
                <a:solidFill>
                  <a:srgbClr val="3333CC"/>
                </a:solidFill>
              </a:rPr>
              <a:t>道</a:t>
            </a:r>
            <a:r>
              <a:rPr lang="en-US" altLang="zh-CN" sz="2400">
                <a:solidFill>
                  <a:srgbClr val="3333CC"/>
                </a:solidFill>
              </a:rPr>
              <a:t>(lane)</a:t>
            </a:r>
            <a:r>
              <a:rPr lang="zh-CN" altLang="en-US" sz="2400"/>
              <a:t>。</a:t>
            </a:r>
            <a:endParaRPr lang="en-US" altLang="zh-CN" sz="2400" dirty="0"/>
          </a:p>
          <a:p>
            <a:pPr marL="450850" lvl="2">
              <a:lnSpc>
                <a:spcPct val="100000"/>
              </a:lnSpc>
            </a:pPr>
            <a:r>
              <a:rPr lang="zh-CN" altLang="en-US" sz="2000" dirty="0"/>
              <a:t>池表示过程的参与者：可以是</a:t>
            </a:r>
            <a:r>
              <a:rPr lang="zh-CN" altLang="en-US" sz="2000"/>
              <a:t>业务实体</a:t>
            </a:r>
            <a:r>
              <a:rPr lang="en-US" altLang="zh-CN" sz="2000"/>
              <a:t>(</a:t>
            </a:r>
            <a:r>
              <a:rPr lang="zh-CN" altLang="en-US" sz="2000"/>
              <a:t>如公司</a:t>
            </a:r>
            <a:r>
              <a:rPr lang="en-US" altLang="zh-CN" sz="2000"/>
              <a:t>)</a:t>
            </a:r>
            <a:r>
              <a:rPr lang="zh-CN" altLang="en-US" sz="2000"/>
              <a:t>或业务角色</a:t>
            </a:r>
            <a:r>
              <a:rPr lang="en-US" altLang="zh-CN" sz="2000"/>
              <a:t>(</a:t>
            </a:r>
            <a:r>
              <a:rPr lang="zh-CN" altLang="en-US" sz="2000"/>
              <a:t>如</a:t>
            </a:r>
            <a:r>
              <a:rPr lang="zh-CN" altLang="en-US" sz="2000" dirty="0"/>
              <a:t>生产者、购买者、销售</a:t>
            </a:r>
            <a:r>
              <a:rPr lang="zh-CN" altLang="en-US" sz="2000"/>
              <a:t>者等</a:t>
            </a:r>
            <a:r>
              <a:rPr lang="en-US" altLang="zh-CN" sz="2000"/>
              <a:t>)</a:t>
            </a:r>
            <a:r>
              <a:rPr lang="zh-CN" altLang="en-US" sz="2000"/>
              <a:t>。</a:t>
            </a:r>
            <a:endParaRPr lang="en-US" altLang="zh-CN" sz="2000"/>
          </a:p>
          <a:p>
            <a:pPr marL="450850" lvl="2">
              <a:lnSpc>
                <a:spcPct val="100000"/>
              </a:lnSpc>
            </a:pPr>
            <a:r>
              <a:rPr lang="zh-CN" altLang="en-US" sz="2000"/>
              <a:t>道把池划分为几个部分，用于表示池的各个组成部分。</a:t>
            </a:r>
            <a:endParaRPr lang="en-US" altLang="zh-CN" sz="2000"/>
          </a:p>
          <a:p>
            <a:pPr>
              <a:lnSpc>
                <a:spcPct val="100000"/>
              </a:lnSpc>
            </a:pPr>
            <a:endParaRPr lang="en-US" altLang="zh-CN" sz="2400" dirty="0"/>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878262"/>
            <a:ext cx="5112568" cy="357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437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0465" y="1268760"/>
            <a:ext cx="4360295" cy="363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6137" y="116632"/>
            <a:ext cx="8568952" cy="957250"/>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池可以以黑盒形式出现，此时组织已被抽象为一个实体，其内部细节并不暴露，仅仅利用池和消息流建立组织之间的会话协作模型。</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TextBox 5"/>
          <p:cNvSpPr txBox="1"/>
          <p:nvPr/>
        </p:nvSpPr>
        <p:spPr>
          <a:xfrm>
            <a:off x="326137" y="5085184"/>
            <a:ext cx="8568952" cy="1292662"/>
          </a:xfrm>
          <a:prstGeom prst="rect">
            <a:avLst/>
          </a:prstGeom>
          <a:noFill/>
        </p:spPr>
        <p:txBody>
          <a:bodyPr wrap="square" rtlCol="0">
            <a:spAutoFit/>
          </a:bodyPr>
          <a:lstStyle/>
          <a:p>
            <a:pPr marL="177800" indent="-177800">
              <a:lnSpc>
                <a:spcPct val="13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上图为客户和</a:t>
            </a:r>
            <a:r>
              <a:rPr lang="en-US" altLang="zh-CN" sz="20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AdvantWise</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公司之间的会话片段，其中客户先向</a:t>
            </a:r>
            <a:r>
              <a:rPr lang="en-US" altLang="zh-CN" sz="20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AdvantWise</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公司发送订单消息，而</a:t>
            </a:r>
            <a:r>
              <a:rPr lang="en-US" altLang="zh-CN" sz="20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AdvantWise</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公司在处理订单的过程中会向客户返回“订单取消”、“订单接收”和“订单完成”等消息。</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36580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BPMN</a:t>
            </a:r>
            <a:r>
              <a:rPr lang="zh-CN" altLang="en-US" dirty="0"/>
              <a:t>物件</a:t>
            </a:r>
          </a:p>
        </p:txBody>
      </p:sp>
      <p:sp>
        <p:nvSpPr>
          <p:cNvPr id="3" name="内容占位符 2"/>
          <p:cNvSpPr>
            <a:spLocks noGrp="1"/>
          </p:cNvSpPr>
          <p:nvPr>
            <p:ph idx="1"/>
          </p:nvPr>
        </p:nvSpPr>
        <p:spPr/>
        <p:txBody>
          <a:bodyPr>
            <a:normAutofit/>
          </a:bodyPr>
          <a:lstStyle/>
          <a:p>
            <a:pPr>
              <a:lnSpc>
                <a:spcPct val="130000"/>
              </a:lnSpc>
            </a:pPr>
            <a:r>
              <a:rPr lang="zh-CN" altLang="en-US" sz="2400">
                <a:solidFill>
                  <a:srgbClr val="3333CC"/>
                </a:solidFill>
              </a:rPr>
              <a:t>物件</a:t>
            </a:r>
            <a:r>
              <a:rPr lang="en-US" altLang="zh-CN" sz="2400">
                <a:solidFill>
                  <a:srgbClr val="3333CC"/>
                </a:solidFill>
              </a:rPr>
              <a:t>(artifact)</a:t>
            </a:r>
            <a:r>
              <a:rPr lang="zh-CN" altLang="en-US" sz="2400"/>
              <a:t>是</a:t>
            </a:r>
            <a:r>
              <a:rPr lang="zh-CN" altLang="en-US" sz="2400" dirty="0"/>
              <a:t>为过程建模</a:t>
            </a:r>
            <a:r>
              <a:rPr lang="zh-CN" altLang="en-US" sz="2400" dirty="0">
                <a:solidFill>
                  <a:srgbClr val="FF0000"/>
                </a:solidFill>
              </a:rPr>
              <a:t>提供注释的实体</a:t>
            </a:r>
            <a:r>
              <a:rPr lang="zh-CN" altLang="en-US" sz="2400" dirty="0"/>
              <a:t>，其本身不会对过程的语义产生影响，</a:t>
            </a:r>
            <a:r>
              <a:rPr lang="zh-CN" altLang="en-US" sz="2400"/>
              <a:t>而</a:t>
            </a:r>
            <a:r>
              <a:rPr lang="zh-CN" altLang="en-US" sz="2400">
                <a:solidFill>
                  <a:srgbClr val="3333CC"/>
                </a:solidFill>
              </a:rPr>
              <a:t>关联</a:t>
            </a:r>
            <a:r>
              <a:rPr lang="en-US" altLang="zh-CN" sz="2400">
                <a:solidFill>
                  <a:srgbClr val="3333CC"/>
                </a:solidFill>
              </a:rPr>
              <a:t>(associate)</a:t>
            </a:r>
            <a:r>
              <a:rPr lang="zh-CN" altLang="en-US" sz="2400"/>
              <a:t>为</a:t>
            </a:r>
            <a:r>
              <a:rPr lang="zh-CN" altLang="en-US" sz="2400" dirty="0"/>
              <a:t>物件和过程模型中的实体建立联系。</a:t>
            </a:r>
            <a:endParaRPr lang="en-US" altLang="zh-CN" sz="2400" dirty="0"/>
          </a:p>
          <a:p>
            <a:pPr>
              <a:lnSpc>
                <a:spcPct val="130000"/>
              </a:lnSpc>
            </a:pPr>
            <a:r>
              <a:rPr lang="zh-CN" altLang="en-US" sz="2400" dirty="0"/>
              <a:t>目前</a:t>
            </a:r>
            <a:r>
              <a:rPr lang="en-US" altLang="zh-CN" sz="2400" dirty="0"/>
              <a:t>BPMN</a:t>
            </a:r>
            <a:r>
              <a:rPr lang="zh-CN" altLang="en-US" sz="2400" dirty="0"/>
              <a:t>共定义了三种物件：</a:t>
            </a:r>
            <a:r>
              <a:rPr lang="zh-CN" altLang="en-US" sz="2400">
                <a:solidFill>
                  <a:srgbClr val="FF0000"/>
                </a:solidFill>
              </a:rPr>
              <a:t>数据对象</a:t>
            </a:r>
            <a:r>
              <a:rPr lang="en-US" altLang="zh-CN" sz="2400">
                <a:solidFill>
                  <a:srgbClr val="FF0000"/>
                </a:solidFill>
              </a:rPr>
              <a:t>(data object)</a:t>
            </a:r>
            <a:r>
              <a:rPr lang="zh-CN" altLang="en-US" sz="2400">
                <a:solidFill>
                  <a:srgbClr val="FF0000"/>
                </a:solidFill>
              </a:rPr>
              <a:t>、注释</a:t>
            </a:r>
            <a:r>
              <a:rPr lang="en-US" altLang="zh-CN" sz="2400">
                <a:solidFill>
                  <a:srgbClr val="FF0000"/>
                </a:solidFill>
              </a:rPr>
              <a:t>(annotation)</a:t>
            </a:r>
            <a:r>
              <a:rPr lang="zh-CN" altLang="en-US" sz="2400"/>
              <a:t>和</a:t>
            </a:r>
            <a:r>
              <a:rPr lang="zh-CN" altLang="en-US" sz="2400">
                <a:solidFill>
                  <a:srgbClr val="FF0000"/>
                </a:solidFill>
              </a:rPr>
              <a:t>分组</a:t>
            </a:r>
            <a:r>
              <a:rPr lang="en-US" altLang="zh-CN" sz="2400">
                <a:solidFill>
                  <a:srgbClr val="FF0000"/>
                </a:solidFill>
              </a:rPr>
              <a:t>(group)</a:t>
            </a:r>
            <a:r>
              <a:rPr lang="zh-CN" altLang="en-US" sz="2400"/>
              <a:t>。</a:t>
            </a:r>
            <a:endParaRPr lang="zh-CN" altLang="en-US" sz="2400" dirty="0"/>
          </a:p>
        </p:txBody>
      </p:sp>
      <p:pic>
        <p:nvPicPr>
          <p:cNvPr id="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546052"/>
            <a:ext cx="7732865" cy="2524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5928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 BPMN</a:t>
            </a:r>
            <a:r>
              <a:rPr lang="zh-CN" altLang="en-US" dirty="0"/>
              <a:t>实例</a:t>
            </a:r>
          </a:p>
        </p:txBody>
      </p:sp>
      <p:sp>
        <p:nvSpPr>
          <p:cNvPr id="3" name="内容占位符 2"/>
          <p:cNvSpPr>
            <a:spLocks noGrp="1"/>
          </p:cNvSpPr>
          <p:nvPr>
            <p:ph idx="1"/>
          </p:nvPr>
        </p:nvSpPr>
        <p:spPr/>
        <p:txBody>
          <a:bodyPr>
            <a:normAutofit/>
          </a:bodyPr>
          <a:lstStyle/>
          <a:p>
            <a:r>
              <a:rPr lang="zh-CN" altLang="en-US" sz="2400" dirty="0"/>
              <a:t>介绍如何用</a:t>
            </a:r>
            <a:r>
              <a:rPr lang="en-US" altLang="zh-CN" sz="2400" dirty="0"/>
              <a:t>BPMN</a:t>
            </a:r>
            <a:r>
              <a:rPr lang="zh-CN" altLang="en-US" sz="2400" dirty="0"/>
              <a:t>为</a:t>
            </a:r>
            <a:r>
              <a:rPr lang="en-US" altLang="zh-CN" sz="2400" dirty="0" err="1"/>
              <a:t>AdvantWise</a:t>
            </a:r>
            <a:r>
              <a:rPr lang="zh-CN" altLang="en-US" sz="2400" dirty="0"/>
              <a:t>公司的购货业务过程建模。</a:t>
            </a:r>
            <a:endParaRPr lang="en-US" altLang="zh-CN" sz="2400" dirty="0"/>
          </a:p>
          <a:p>
            <a:pPr lvl="1"/>
            <a:r>
              <a:rPr lang="zh-CN" altLang="en-US" sz="2200" dirty="0"/>
              <a:t>首先要建立</a:t>
            </a:r>
            <a:r>
              <a:rPr lang="en-US" altLang="zh-CN" sz="2000" dirty="0" err="1"/>
              <a:t>AdvantWise</a:t>
            </a:r>
            <a:r>
              <a:rPr lang="zh-CN" altLang="en-US" sz="2000" dirty="0"/>
              <a:t>公司、客户和银行之间的会话协作模型。模型定义了业务过程参与者之间的消息交互，帮助从总体上认识三者之间的关系。</a:t>
            </a:r>
            <a:endParaRPr lang="en-US" altLang="zh-CN" sz="2000" dirty="0"/>
          </a:p>
          <a:p>
            <a:pPr lvl="1"/>
            <a:r>
              <a:rPr lang="zh-CN" altLang="en-US" sz="2000" dirty="0"/>
              <a:t>协作模型为服务组合模型的交互活动建立会话协议，参与过程的不同角色必须依据该协议来封装交互过程，否则就</a:t>
            </a:r>
            <a:r>
              <a:rPr lang="zh-CN" altLang="en-US" sz="2000"/>
              <a:t>会出错</a:t>
            </a:r>
            <a:r>
              <a:rPr lang="en-US" altLang="zh-CN" sz="2000"/>
              <a:t>(</a:t>
            </a:r>
            <a:r>
              <a:rPr lang="zh-CN" altLang="en-US" sz="2000"/>
              <a:t>如</a:t>
            </a:r>
            <a:r>
              <a:rPr lang="zh-CN" altLang="en-US" sz="2000" dirty="0"/>
              <a:t>，</a:t>
            </a:r>
            <a:r>
              <a:rPr lang="en-US" altLang="zh-CN" sz="2000" dirty="0"/>
              <a:t>WS-CDL</a:t>
            </a:r>
            <a:r>
              <a:rPr lang="zh-CN" altLang="en-US" sz="2000" dirty="0"/>
              <a:t>语言就是一种服务协作</a:t>
            </a:r>
            <a:r>
              <a:rPr lang="zh-CN" altLang="en-US" sz="2000"/>
              <a:t>定义语言</a:t>
            </a:r>
            <a:r>
              <a:rPr lang="en-US" altLang="zh-CN" sz="2000"/>
              <a:t>)</a:t>
            </a:r>
            <a:r>
              <a:rPr lang="zh-CN" altLang="en-US" sz="2000"/>
              <a:t>，</a:t>
            </a:r>
            <a:r>
              <a:rPr lang="zh-CN" altLang="en-US" sz="2000" dirty="0"/>
              <a:t>而执行服务协作语言的系统职责就是依据会话协议保障服务会话以正确的顺序进行。</a:t>
            </a:r>
            <a:endParaRPr lang="zh-CN" altLang="en-US" sz="2200" dirty="0"/>
          </a:p>
        </p:txBody>
      </p:sp>
    </p:spTree>
    <p:extLst>
      <p:ext uri="{BB962C8B-B14F-4D97-AF65-F5344CB8AC3E}">
        <p14:creationId xmlns:p14="http://schemas.microsoft.com/office/powerpoint/2010/main" val="25599492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16632"/>
            <a:ext cx="6347048" cy="4135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2" y="4437111"/>
            <a:ext cx="8784976" cy="2062103"/>
          </a:xfrm>
          <a:prstGeom prst="rect">
            <a:avLst/>
          </a:prstGeom>
          <a:noFill/>
        </p:spPr>
        <p:txBody>
          <a:bodyPr wrap="square" rtlCol="0">
            <a:spAutoFit/>
          </a:bodyPr>
          <a:lstStyle/>
          <a:p>
            <a:r>
              <a:rPr lang="en-US" altLang="zh-CN" sz="16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16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客户</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向</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AdvantWise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公司下订单；</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6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(2)-(3) AdvantWise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公司验证订单后或取消订单或接收订单，并且把该消息反馈给客户；</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6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(4)-(5) </a:t>
            </a:r>
            <a:r>
              <a:rPr lang="zh-CN" altLang="en-US" sz="16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如果</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客户得知订单被接收了，就向银行发出预存款申请，银行完成预存款后通知</a:t>
            </a:r>
            <a:r>
              <a:rPr lang="en-US" altLang="zh-CN" sz="1600" dirty="0" err="1">
                <a:solidFill>
                  <a:srgbClr val="FF0000"/>
                </a:solidFill>
                <a:latin typeface="微软雅黑" panose="020B0503020204020204" pitchFamily="34" charset="-122"/>
                <a:ea typeface="微软雅黑" panose="020B0503020204020204" pitchFamily="34" charset="-122"/>
              </a:rPr>
              <a:t>AdvantWise</a:t>
            </a:r>
            <a:r>
              <a:rPr lang="zh-CN" altLang="en-US" sz="1600" dirty="0">
                <a:solidFill>
                  <a:srgbClr val="FF0000"/>
                </a:solidFill>
                <a:latin typeface="微软雅黑" panose="020B0503020204020204" pitchFamily="34" charset="-122"/>
                <a:ea typeface="微软雅黑" panose="020B0503020204020204" pitchFamily="34" charset="-122"/>
              </a:rPr>
              <a:t>公司；</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(6)-(7) AdvantWise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公司得知预存款已完成则开始处理订单，这期间如果出现异常使订单无法完成，</a:t>
            </a:r>
            <a:r>
              <a:rPr lang="en-US" altLang="zh-CN" sz="1600" dirty="0">
                <a:solidFill>
                  <a:srgbClr val="FF0000"/>
                </a:solidFill>
                <a:latin typeface="微软雅黑" panose="020B0503020204020204" pitchFamily="34" charset="-122"/>
                <a:ea typeface="微软雅黑" panose="020B0503020204020204" pitchFamily="34" charset="-122"/>
              </a:rPr>
              <a:t> </a:t>
            </a:r>
            <a:r>
              <a:rPr lang="en-US" altLang="zh-CN" sz="1600" dirty="0" err="1">
                <a:solidFill>
                  <a:srgbClr val="FF0000"/>
                </a:solidFill>
                <a:latin typeface="微软雅黑" panose="020B0503020204020204" pitchFamily="34" charset="-122"/>
                <a:ea typeface="微软雅黑" panose="020B0503020204020204" pitchFamily="34" charset="-122"/>
              </a:rPr>
              <a:t>AdvantWise</a:t>
            </a:r>
            <a:r>
              <a:rPr lang="zh-CN" altLang="en-US" sz="1600" dirty="0">
                <a:solidFill>
                  <a:srgbClr val="FF0000"/>
                </a:solidFill>
                <a:latin typeface="微软雅黑" panose="020B0503020204020204" pitchFamily="34" charset="-122"/>
                <a:ea typeface="微软雅黑" panose="020B0503020204020204" pitchFamily="34" charset="-122"/>
              </a:rPr>
              <a:t>公司就会通知客户和银行。</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a:solidFill>
                  <a:srgbClr val="FF0000"/>
                </a:solidFill>
                <a:latin typeface="微软雅黑" panose="020B0503020204020204" pitchFamily="34" charset="-122"/>
                <a:ea typeface="微软雅黑" panose="020B0503020204020204" pitchFamily="34" charset="-122"/>
              </a:rPr>
              <a:t>(8)-(10) </a:t>
            </a:r>
            <a:r>
              <a:rPr lang="zh-CN" altLang="en-US" sz="1600">
                <a:solidFill>
                  <a:srgbClr val="FF0000"/>
                </a:solidFill>
                <a:latin typeface="微软雅黑" panose="020B0503020204020204" pitchFamily="34" charset="-122"/>
                <a:ea typeface="微软雅黑" panose="020B0503020204020204" pitchFamily="34" charset="-122"/>
              </a:rPr>
              <a:t>订单</a:t>
            </a:r>
            <a:r>
              <a:rPr lang="zh-CN" altLang="en-US" sz="1600" dirty="0">
                <a:solidFill>
                  <a:srgbClr val="FF0000"/>
                </a:solidFill>
                <a:latin typeface="微软雅黑" panose="020B0503020204020204" pitchFamily="34" charset="-122"/>
                <a:ea typeface="微软雅黑" panose="020B0503020204020204" pitchFamily="34" charset="-122"/>
              </a:rPr>
              <a:t>完成后客户得到通知，然后客户通知银行转账，银行转账完成后通知</a:t>
            </a:r>
            <a:r>
              <a:rPr lang="en-US" altLang="zh-CN" sz="1600" dirty="0" err="1">
                <a:solidFill>
                  <a:srgbClr val="FF0000"/>
                </a:solidFill>
                <a:latin typeface="微软雅黑" panose="020B0503020204020204" pitchFamily="34" charset="-122"/>
                <a:ea typeface="微软雅黑" panose="020B0503020204020204" pitchFamily="34" charset="-122"/>
              </a:rPr>
              <a:t>AdvantWise</a:t>
            </a:r>
            <a:r>
              <a:rPr lang="zh-CN" altLang="en-US" sz="1600" dirty="0">
                <a:solidFill>
                  <a:srgbClr val="FF0000"/>
                </a:solidFill>
                <a:latin typeface="微软雅黑" panose="020B0503020204020204" pitchFamily="34" charset="-122"/>
                <a:ea typeface="微软雅黑" panose="020B0503020204020204" pitchFamily="34" charset="-122"/>
              </a:rPr>
              <a:t>公司，从而完成整个业务过程。</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34099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98811" y="116632"/>
            <a:ext cx="7746378"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2" y="5733256"/>
            <a:ext cx="8784976" cy="7842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用</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BPMN</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建立的完整购货业务过程模型，其中</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AdvantWise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公司为和客户各建立了一个过程，而银行提供的服务以子过程的形式出现。</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15757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E0F9F-4DF3-406B-8AED-ED551F4F29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B16A954-E2EF-4F5C-B854-D7ECE119355C}"/>
              </a:ext>
            </a:extLst>
          </p:cNvPr>
          <p:cNvSpPr>
            <a:spLocks noGrp="1"/>
          </p:cNvSpPr>
          <p:nvPr>
            <p:ph idx="1"/>
          </p:nvPr>
        </p:nvSpPr>
        <p:spPr/>
        <p:txBody>
          <a:bodyPr>
            <a:normAutofit lnSpcReduction="10000"/>
          </a:bodyPr>
          <a:lstStyle/>
          <a:p>
            <a:r>
              <a:rPr lang="zh-CN" altLang="en-US" sz="2400"/>
              <a:t>整个业务过程描述如下</a:t>
            </a:r>
            <a:r>
              <a:rPr lang="en-US" altLang="zh-CN" sz="2400"/>
              <a:t>(</a:t>
            </a:r>
            <a:r>
              <a:rPr lang="zh-CN" altLang="en-US" sz="2400"/>
              <a:t>按任务编号顺序</a:t>
            </a:r>
            <a:r>
              <a:rPr lang="en-US" altLang="zh-CN" sz="2400"/>
              <a:t>)</a:t>
            </a:r>
          </a:p>
          <a:p>
            <a:pPr marL="273050" lvl="1" indent="0">
              <a:buNone/>
            </a:pPr>
            <a:r>
              <a:rPr lang="en-US" altLang="zh-CN" sz="2000"/>
              <a:t>(1)</a:t>
            </a:r>
            <a:r>
              <a:rPr lang="zh-CN" altLang="en-US" sz="2000"/>
              <a:t>业务过程始于客户向</a:t>
            </a:r>
            <a:r>
              <a:rPr lang="en-US" altLang="zh-CN" sz="2000"/>
              <a:t>AdvantWise</a:t>
            </a:r>
            <a:r>
              <a:rPr lang="zh-CN" altLang="en-US" sz="2000"/>
              <a:t>公司发“订单”消息，因此</a:t>
            </a:r>
            <a:r>
              <a:rPr lang="en-US" altLang="zh-CN" sz="2000"/>
              <a:t>AdvantWise</a:t>
            </a:r>
            <a:r>
              <a:rPr lang="zh-CN" altLang="en-US" sz="2000"/>
              <a:t>公司的过程始于消息开始事件。</a:t>
            </a:r>
            <a:endParaRPr lang="en-US" altLang="zh-CN" sz="2000"/>
          </a:p>
          <a:p>
            <a:pPr marL="273050" lvl="1" indent="0">
              <a:buNone/>
            </a:pPr>
            <a:r>
              <a:rPr lang="en-US" altLang="zh-CN" sz="2000"/>
              <a:t>(2)</a:t>
            </a:r>
            <a:r>
              <a:rPr lang="zh-CN" altLang="en-US" sz="2000"/>
              <a:t>销售部提供的“验证订单”服务验证订单的有效性，该任务之后是基于验证结果的异或网关，如果订单无效，则向客户发出“订单取消”消息并接收过程；如果订单有效，则向客户发“订单接收”消息。此时在客户端用基于事件的异或网关为其建模：如果收到“订单取消”消息则结束本次业务，如果收到“订单接收”消息则向银行发“预存款申请”消息。</a:t>
            </a:r>
            <a:endParaRPr lang="en-US" altLang="zh-CN" sz="2000"/>
          </a:p>
          <a:p>
            <a:pPr marL="273050" lvl="1" indent="0">
              <a:buNone/>
            </a:pPr>
            <a:r>
              <a:rPr lang="en-US" altLang="zh-CN" sz="2000"/>
              <a:t>(3)</a:t>
            </a:r>
            <a:r>
              <a:rPr lang="zh-CN" altLang="en-US" sz="2000"/>
              <a:t>银行收到申请并完成“预存款服务”后向</a:t>
            </a:r>
            <a:r>
              <a:rPr lang="en-US" altLang="zh-CN" sz="2000">
                <a:cs typeface="Times New Roman" panose="02020603050405020304" pitchFamily="18" charset="0"/>
              </a:rPr>
              <a:t>AdvantWise</a:t>
            </a:r>
            <a:r>
              <a:rPr lang="zh-CN" altLang="en-US" sz="2000">
                <a:cs typeface="Times New Roman" panose="02020603050405020304" pitchFamily="18" charset="0"/>
              </a:rPr>
              <a:t>公司发出“预存款完成”消息。</a:t>
            </a:r>
            <a:endParaRPr lang="en-US" altLang="zh-CN" sz="2000">
              <a:cs typeface="Times New Roman" panose="02020603050405020304" pitchFamily="18" charset="0"/>
            </a:endParaRPr>
          </a:p>
          <a:p>
            <a:pPr marL="273050" lvl="1" indent="0">
              <a:buNone/>
            </a:pPr>
            <a:r>
              <a:rPr lang="en-US" altLang="zh-CN" sz="2000">
                <a:cs typeface="Times New Roman" panose="02020603050405020304" pitchFamily="18" charset="0"/>
              </a:rPr>
              <a:t>(4)AdvantWise</a:t>
            </a:r>
            <a:r>
              <a:rPr lang="zh-CN" altLang="en-US" sz="2000">
                <a:cs typeface="Times New Roman" panose="02020603050405020304" pitchFamily="18" charset="0"/>
              </a:rPr>
              <a:t>公司接收</a:t>
            </a:r>
            <a:r>
              <a:rPr lang="zh-CN" altLang="en-US" sz="2000"/>
              <a:t>银行发来的</a:t>
            </a:r>
            <a:r>
              <a:rPr lang="zh-CN" altLang="en-US" sz="2000">
                <a:cs typeface="Times New Roman" panose="02020603050405020304" pitchFamily="18" charset="0"/>
              </a:rPr>
              <a:t>“预存款完成”消息后开始处理订单。首先掉那个库存部的“检查库存”服务。</a:t>
            </a:r>
            <a:endParaRPr lang="zh-CN" altLang="en-US" sz="2000"/>
          </a:p>
        </p:txBody>
      </p:sp>
    </p:spTree>
    <p:extLst>
      <p:ext uri="{BB962C8B-B14F-4D97-AF65-F5344CB8AC3E}">
        <p14:creationId xmlns:p14="http://schemas.microsoft.com/office/powerpoint/2010/main" val="3979438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6E6E1-D658-4BE6-81D7-2169AC6BE2D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4F2A76-FABA-4301-96B2-8261C6266385}"/>
              </a:ext>
            </a:extLst>
          </p:cNvPr>
          <p:cNvSpPr>
            <a:spLocks noGrp="1"/>
          </p:cNvSpPr>
          <p:nvPr>
            <p:ph idx="1"/>
          </p:nvPr>
        </p:nvSpPr>
        <p:spPr/>
        <p:txBody>
          <a:bodyPr>
            <a:normAutofit lnSpcReduction="10000"/>
          </a:bodyPr>
          <a:lstStyle/>
          <a:p>
            <a:pPr marL="273050" lvl="1" indent="0">
              <a:buNone/>
            </a:pPr>
            <a:r>
              <a:rPr lang="en-US" altLang="zh-CN" sz="2000">
                <a:cs typeface="Times New Roman" panose="02020603050405020304" pitchFamily="18" charset="0"/>
              </a:rPr>
              <a:t>(5)</a:t>
            </a:r>
            <a:r>
              <a:rPr lang="zh-CN" altLang="en-US" sz="2000">
                <a:cs typeface="Times New Roman" panose="02020603050405020304" pitchFamily="18" charset="0"/>
              </a:rPr>
              <a:t>接下来是一个就要库存检查结果的异或网关，如果库存充足，则进入下一个环节，如果库存不足，则调用制造部的“调度生成”服务。注意“调度生成”服务可能发生异常，因此有异常中间事件附着在该服务上，异常发生后将引发补偿事件，补偿处理器会向客户和银行都发出“订单取消”消息。</a:t>
            </a:r>
            <a:endParaRPr lang="en-US" altLang="zh-CN" sz="2000">
              <a:cs typeface="Times New Roman" panose="02020603050405020304" pitchFamily="18" charset="0"/>
            </a:endParaRPr>
          </a:p>
          <a:p>
            <a:pPr marL="273050" lvl="1" indent="0">
              <a:buNone/>
            </a:pPr>
            <a:r>
              <a:rPr lang="en-US" altLang="zh-CN" sz="2000">
                <a:cs typeface="Times New Roman" panose="02020603050405020304" pitchFamily="18" charset="0"/>
              </a:rPr>
              <a:t>(6)</a:t>
            </a:r>
            <a:r>
              <a:rPr lang="zh-CN" altLang="en-US" sz="2000">
                <a:cs typeface="Times New Roman" panose="02020603050405020304" pitchFamily="18" charset="0"/>
              </a:rPr>
              <a:t>客户收到消息后结束，而银行收到消息则会执行“取消预存款服务”，把以及预存的货款返还给客户。</a:t>
            </a:r>
            <a:endParaRPr lang="en-US" altLang="zh-CN" sz="2000">
              <a:cs typeface="Times New Roman" panose="02020603050405020304" pitchFamily="18" charset="0"/>
            </a:endParaRPr>
          </a:p>
          <a:p>
            <a:pPr marL="273050" lvl="1" indent="0">
              <a:buNone/>
            </a:pPr>
            <a:r>
              <a:rPr lang="en-US" altLang="zh-CN" sz="2000">
                <a:cs typeface="Times New Roman" panose="02020603050405020304" pitchFamily="18" charset="0"/>
              </a:rPr>
              <a:t>(7)-(8)</a:t>
            </a:r>
            <a:r>
              <a:rPr lang="zh-CN" altLang="en-US" sz="2000">
                <a:cs typeface="Times New Roman" panose="02020603050405020304" pitchFamily="18" charset="0"/>
              </a:rPr>
              <a:t>如果订单可以满足，那么</a:t>
            </a:r>
            <a:r>
              <a:rPr lang="en-US" altLang="zh-CN" sz="2000">
                <a:cs typeface="Times New Roman" panose="02020603050405020304" pitchFamily="18" charset="0"/>
              </a:rPr>
              <a:t>AdvantWise</a:t>
            </a:r>
            <a:r>
              <a:rPr lang="zh-CN" altLang="en-US" sz="2000">
                <a:cs typeface="Times New Roman" panose="02020603050405020304" pitchFamily="18" charset="0"/>
              </a:rPr>
              <a:t>公司将同时进行库存部负责的“准备发货”服务和财务部负责的“准备发票”服务，因此与并行网关使这两个服务并行执行。然后</a:t>
            </a:r>
            <a:r>
              <a:rPr lang="en-US" altLang="zh-CN" sz="2000">
                <a:cs typeface="Times New Roman" panose="02020603050405020304" pitchFamily="18" charset="0"/>
              </a:rPr>
              <a:t>AdvantWise</a:t>
            </a:r>
            <a:r>
              <a:rPr lang="zh-CN" altLang="en-US" sz="2000">
                <a:cs typeface="Times New Roman" panose="02020603050405020304" pitchFamily="18" charset="0"/>
              </a:rPr>
              <a:t>公司向客户发出“收货通知”消息。</a:t>
            </a:r>
            <a:endParaRPr lang="en-US" altLang="zh-CN" sz="2000">
              <a:cs typeface="Times New Roman" panose="02020603050405020304" pitchFamily="18" charset="0"/>
            </a:endParaRPr>
          </a:p>
          <a:p>
            <a:pPr marL="273050" lvl="1" indent="0">
              <a:buNone/>
            </a:pPr>
            <a:r>
              <a:rPr lang="en-US" altLang="zh-CN" sz="2000">
                <a:cs typeface="Times New Roman" panose="02020603050405020304" pitchFamily="18" charset="0"/>
              </a:rPr>
              <a:t>(9)</a:t>
            </a:r>
            <a:r>
              <a:rPr lang="zh-CN" altLang="en-US" sz="2000">
                <a:cs typeface="Times New Roman" panose="02020603050405020304" pitchFamily="18" charset="0"/>
              </a:rPr>
              <a:t>客户收到货物后向银行发“转账”消息，银行的“转账服务”实现转账后向</a:t>
            </a:r>
            <a:r>
              <a:rPr lang="en-US" altLang="zh-CN" sz="2000">
                <a:cs typeface="Times New Roman" panose="02020603050405020304" pitchFamily="18" charset="0"/>
              </a:rPr>
              <a:t>AdvantWise</a:t>
            </a:r>
            <a:r>
              <a:rPr lang="zh-CN" altLang="en-US" sz="2000">
                <a:cs typeface="Times New Roman" panose="02020603050405020304" pitchFamily="18" charset="0"/>
              </a:rPr>
              <a:t>公司发“转账完成”消息，</a:t>
            </a:r>
            <a:r>
              <a:rPr lang="en-US" altLang="zh-CN" sz="2000">
                <a:cs typeface="Times New Roman" panose="02020603050405020304" pitchFamily="18" charset="0"/>
              </a:rPr>
              <a:t>AdvantWise</a:t>
            </a:r>
            <a:r>
              <a:rPr lang="zh-CN" altLang="en-US" sz="2000">
                <a:cs typeface="Times New Roman" panose="02020603050405020304" pitchFamily="18" charset="0"/>
              </a:rPr>
              <a:t>公司得知转账完成后结束本次业务过程。</a:t>
            </a:r>
            <a:endParaRPr lang="zh-CN" altLang="en-US" sz="2000"/>
          </a:p>
        </p:txBody>
      </p:sp>
    </p:spTree>
    <p:extLst>
      <p:ext uri="{BB962C8B-B14F-4D97-AF65-F5344CB8AC3E}">
        <p14:creationId xmlns:p14="http://schemas.microsoft.com/office/powerpoint/2010/main" val="1991340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07504" y="836712"/>
            <a:ext cx="8928992" cy="3600400"/>
          </a:xfrm>
        </p:spPr>
        <p:txBody>
          <a:bodyPr>
            <a:normAutofit/>
          </a:bodyPr>
          <a:lstStyle/>
          <a:p>
            <a:r>
              <a:rPr lang="zh-CN" altLang="en-US" dirty="0">
                <a:cs typeface="Times New Roman" panose="02020603050405020304" pitchFamily="18" charset="0"/>
              </a:rPr>
              <a:t>本章介绍了服务组合的基本概念及</a:t>
            </a:r>
            <a:r>
              <a:rPr lang="zh-CN" altLang="en-US" dirty="0">
                <a:solidFill>
                  <a:srgbClr val="3333CC"/>
                </a:solidFill>
                <a:cs typeface="Times New Roman" panose="02020603050405020304" pitchFamily="18" charset="0"/>
              </a:rPr>
              <a:t>建模语言</a:t>
            </a:r>
            <a:r>
              <a:rPr lang="en-US" altLang="zh-CN" dirty="0">
                <a:solidFill>
                  <a:srgbClr val="3333CC"/>
                </a:solidFill>
                <a:cs typeface="Times New Roman" panose="02020603050405020304" pitchFamily="18" charset="0"/>
              </a:rPr>
              <a:t>BPMN</a:t>
            </a:r>
            <a:r>
              <a:rPr lang="zh-CN" altLang="en-US" dirty="0">
                <a:cs typeface="Times New Roman" panose="02020603050405020304" pitchFamily="18" charset="0"/>
              </a:rPr>
              <a:t>。</a:t>
            </a:r>
            <a:endParaRPr lang="en-US" altLang="zh-CN" dirty="0">
              <a:cs typeface="Times New Roman" panose="02020603050405020304" pitchFamily="18" charset="0"/>
            </a:endParaRPr>
          </a:p>
          <a:p>
            <a:r>
              <a:rPr lang="en-US" altLang="zh-CN" dirty="0">
                <a:cs typeface="Times New Roman" panose="02020603050405020304" pitchFamily="18" charset="0"/>
              </a:rPr>
              <a:t>BPMN</a:t>
            </a:r>
            <a:r>
              <a:rPr lang="zh-CN" altLang="en-US" dirty="0">
                <a:cs typeface="Times New Roman" panose="02020603050405020304" pitchFamily="18" charset="0"/>
              </a:rPr>
              <a:t>是首个为企业间基于消息交互的松耦合集成建模而设计的业务过程建模语言。</a:t>
            </a:r>
            <a:r>
              <a:rPr lang="en-US" altLang="zh-CN" dirty="0">
                <a:cs typeface="Times New Roman" panose="02020603050405020304" pitchFamily="18" charset="0"/>
              </a:rPr>
              <a:t>BPMN</a:t>
            </a:r>
            <a:r>
              <a:rPr lang="zh-CN" altLang="en-US" dirty="0">
                <a:cs typeface="Times New Roman" panose="02020603050405020304" pitchFamily="18" charset="0"/>
              </a:rPr>
              <a:t>最大的特点是把消息作为顶级元素并用于表示企业间的松散交互。</a:t>
            </a:r>
            <a:r>
              <a:rPr lang="en-US" altLang="zh-CN" dirty="0">
                <a:cs typeface="Times New Roman" panose="02020603050405020304" pitchFamily="18" charset="0"/>
              </a:rPr>
              <a:t>BPMN</a:t>
            </a:r>
            <a:r>
              <a:rPr lang="zh-CN" altLang="en-US" dirty="0">
                <a:cs typeface="Times New Roman" panose="02020603050405020304" pitchFamily="18" charset="0"/>
              </a:rPr>
              <a:t>的设计也要考虑到从业务过程模型到可执行业务过程定义。</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211634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79083"/>
            <a:ext cx="5904656" cy="6439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a:off x="5950570" y="476672"/>
            <a:ext cx="1207215" cy="1"/>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57784" y="179083"/>
            <a:ext cx="1719145" cy="698076"/>
          </a:xfrm>
          <a:prstGeom prst="rect">
            <a:avLst/>
          </a:prstGeom>
          <a:noFill/>
        </p:spPr>
        <p:txBody>
          <a:bodyPr wrap="square" rtlCol="0">
            <a:spAutoFit/>
          </a:bodyPr>
          <a:lstStyle/>
          <a:p>
            <a:pPr>
              <a:lnSpc>
                <a:spcPct val="130000"/>
              </a:lnSpc>
            </a:pP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圆角矩形代表基本的业务活动</a:t>
            </a:r>
          </a:p>
        </p:txBody>
      </p:sp>
      <p:cxnSp>
        <p:nvCxnSpPr>
          <p:cNvPr id="12" name="直接箭头连接符 11"/>
          <p:cNvCxnSpPr/>
          <p:nvPr/>
        </p:nvCxnSpPr>
        <p:spPr>
          <a:xfrm flipH="1">
            <a:off x="6210944" y="1340768"/>
            <a:ext cx="946841" cy="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20745" y="1087455"/>
            <a:ext cx="1656184" cy="1018164"/>
          </a:xfrm>
          <a:prstGeom prst="rect">
            <a:avLst/>
          </a:prstGeom>
          <a:noFill/>
        </p:spPr>
        <p:txBody>
          <a:bodyPr wrap="square" rtlCol="0">
            <a:spAutoFit/>
          </a:bodyPr>
          <a:lstStyle/>
          <a:p>
            <a:pPr>
              <a:lnSpc>
                <a:spcPct val="130000"/>
              </a:lnSpc>
            </a:pP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有向连接线代表业务活动之间的顺序关系</a:t>
            </a:r>
          </a:p>
        </p:txBody>
      </p:sp>
      <p:cxnSp>
        <p:nvCxnSpPr>
          <p:cNvPr id="20" name="直接箭头连接符 19"/>
          <p:cNvCxnSpPr>
            <a:stCxn id="26" idx="3"/>
          </p:cNvCxnSpPr>
          <p:nvPr/>
        </p:nvCxnSpPr>
        <p:spPr>
          <a:xfrm>
            <a:off x="1403648" y="3460264"/>
            <a:ext cx="1368153" cy="14269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8032" y="2798544"/>
            <a:ext cx="1115616" cy="1323439"/>
          </a:xfrm>
          <a:prstGeom prst="rect">
            <a:avLst/>
          </a:prstGeom>
          <a:noFill/>
        </p:spPr>
        <p:txBody>
          <a:bodyPr wrap="square" rtlCol="0">
            <a:spAutoFit/>
          </a:bodyPr>
          <a:lstStyle/>
          <a:p>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带菱形头的有向连接线代表流程的分支选择</a:t>
            </a:r>
          </a:p>
        </p:txBody>
      </p:sp>
      <p:cxnSp>
        <p:nvCxnSpPr>
          <p:cNvPr id="34" name="直接箭头连接符 33"/>
          <p:cNvCxnSpPr/>
          <p:nvPr/>
        </p:nvCxnSpPr>
        <p:spPr>
          <a:xfrm flipH="1" flipV="1">
            <a:off x="3914880" y="3467254"/>
            <a:ext cx="3305866" cy="321786"/>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240513" y="3467254"/>
            <a:ext cx="1719145" cy="1052596"/>
          </a:xfrm>
          <a:prstGeom prst="rect">
            <a:avLst/>
          </a:prstGeom>
          <a:noFill/>
        </p:spPr>
        <p:txBody>
          <a:bodyPr wrap="square" rtlCol="0">
            <a:spAutoFit/>
          </a:bodyPr>
          <a:lstStyle/>
          <a:p>
            <a:pPr>
              <a:lnSpc>
                <a:spcPct val="130000"/>
              </a:lnSpc>
            </a:pP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矩形棒代表并行执行的活动的开始和结束</a:t>
            </a:r>
          </a:p>
        </p:txBody>
      </p:sp>
      <p:sp>
        <p:nvSpPr>
          <p:cNvPr id="40" name="TextBox 39"/>
          <p:cNvSpPr txBox="1"/>
          <p:nvPr/>
        </p:nvSpPr>
        <p:spPr>
          <a:xfrm>
            <a:off x="3425588" y="5445224"/>
            <a:ext cx="5097016" cy="698076"/>
          </a:xfrm>
          <a:prstGeom prst="rect">
            <a:avLst/>
          </a:prstGeom>
          <a:noFill/>
        </p:spPr>
        <p:txBody>
          <a:bodyPr wrap="square" rtlCol="0">
            <a:spAutoFit/>
          </a:bodyPr>
          <a:lstStyle/>
          <a:p>
            <a:pPr indent="-177800">
              <a:lnSpc>
                <a:spcPct val="13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公司内部的角色有：销售部、库存、制造和</a:t>
            </a:r>
            <a:r>
              <a:rPr lang="zh-CN" altLang="en-US" sz="16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财务；</a:t>
            </a:r>
            <a:endPar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177800">
              <a:lnSpc>
                <a:spcPct val="13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公司外部的角色有：顾客、银行</a:t>
            </a:r>
          </a:p>
        </p:txBody>
      </p:sp>
    </p:spTree>
    <p:extLst>
      <p:ext uri="{BB962C8B-B14F-4D97-AF65-F5344CB8AC3E}">
        <p14:creationId xmlns:p14="http://schemas.microsoft.com/office/powerpoint/2010/main" val="4235279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6401C-1464-46AE-862A-96BE08BAB78A}"/>
              </a:ext>
            </a:extLst>
          </p:cNvPr>
          <p:cNvSpPr>
            <a:spLocks noGrp="1"/>
          </p:cNvSpPr>
          <p:nvPr>
            <p:ph type="title"/>
          </p:nvPr>
        </p:nvSpPr>
        <p:spPr/>
        <p:txBody>
          <a:bodyPr/>
          <a:lstStyle/>
          <a:p>
            <a:r>
              <a:rPr lang="zh-CN" altLang="en-US"/>
              <a:t>作业</a:t>
            </a:r>
          </a:p>
        </p:txBody>
      </p:sp>
      <p:sp>
        <p:nvSpPr>
          <p:cNvPr id="3" name="内容占位符 2">
            <a:extLst>
              <a:ext uri="{FF2B5EF4-FFF2-40B4-BE49-F238E27FC236}">
                <a16:creationId xmlns:a16="http://schemas.microsoft.com/office/drawing/2014/main" id="{9ABCAE37-229B-4013-9FF4-955868DDD661}"/>
              </a:ext>
            </a:extLst>
          </p:cNvPr>
          <p:cNvSpPr>
            <a:spLocks noGrp="1"/>
          </p:cNvSpPr>
          <p:nvPr>
            <p:ph idx="1"/>
          </p:nvPr>
        </p:nvSpPr>
        <p:spPr/>
        <p:txBody>
          <a:bodyPr>
            <a:normAutofit/>
          </a:bodyPr>
          <a:lstStyle/>
          <a:p>
            <a:pPr marL="457200" indent="-457200">
              <a:buFont typeface="+mj-lt"/>
              <a:buAutoNum type="arabicPeriod"/>
            </a:pPr>
            <a:r>
              <a:rPr lang="zh-CN" altLang="en-US" sz="2000"/>
              <a:t>什么是服务组合？它的特点和作用分别是什么？</a:t>
            </a:r>
            <a:endParaRPr lang="en-US" altLang="zh-CN" sz="2000"/>
          </a:p>
          <a:p>
            <a:pPr marL="457200" indent="-457200">
              <a:buFont typeface="+mj-lt"/>
              <a:buAutoNum type="arabicPeriod"/>
            </a:pPr>
            <a:r>
              <a:rPr lang="zh-CN" altLang="en-US" sz="2000"/>
              <a:t>与</a:t>
            </a:r>
            <a:r>
              <a:rPr lang="en-US" altLang="zh-CN" sz="2000"/>
              <a:t>SOA</a:t>
            </a:r>
            <a:r>
              <a:rPr lang="zh-CN" altLang="en-US" sz="2000"/>
              <a:t>应用开发的生命周期对应的服务组合技术有哪些？各自的作用是什么？</a:t>
            </a:r>
            <a:endParaRPr lang="en-US" altLang="zh-CN" sz="2000"/>
          </a:p>
          <a:p>
            <a:pPr marL="457200" indent="-457200">
              <a:buFont typeface="+mj-lt"/>
              <a:buAutoNum type="arabicPeriod"/>
            </a:pPr>
            <a:r>
              <a:rPr lang="zh-CN" altLang="en-US" sz="2000"/>
              <a:t>什么是</a:t>
            </a:r>
            <a:r>
              <a:rPr lang="en-US" altLang="zh-CN" sz="2000"/>
              <a:t>BPMN</a:t>
            </a:r>
            <a:r>
              <a:rPr lang="zh-CN" altLang="en-US" sz="2000"/>
              <a:t>？它的作用有哪些？</a:t>
            </a:r>
            <a:endParaRPr lang="en-US" altLang="zh-CN" sz="2000"/>
          </a:p>
          <a:p>
            <a:pPr marL="457200" indent="-457200">
              <a:buFont typeface="+mj-lt"/>
              <a:buAutoNum type="arabicPeriod"/>
            </a:pPr>
            <a:r>
              <a:rPr lang="zh-CN" altLang="en-US" sz="2000"/>
              <a:t>请简要介绍</a:t>
            </a:r>
            <a:r>
              <a:rPr lang="en-US" altLang="zh-CN" sz="2000"/>
              <a:t>BPMN</a:t>
            </a:r>
            <a:r>
              <a:rPr lang="zh-CN" altLang="en-US" sz="2000"/>
              <a:t>元模型各组成部分及其作用。</a:t>
            </a:r>
          </a:p>
        </p:txBody>
      </p:sp>
    </p:spTree>
    <p:extLst>
      <p:ext uri="{BB962C8B-B14F-4D97-AF65-F5344CB8AC3E}">
        <p14:creationId xmlns:p14="http://schemas.microsoft.com/office/powerpoint/2010/main" val="385421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51520" y="260648"/>
            <a:ext cx="8640960" cy="613360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上述业务过程通常由</a:t>
            </a:r>
            <a:r>
              <a:rPr lang="zh-CN" altLang="en-US" sz="2200" dirty="0">
                <a:solidFill>
                  <a:srgbClr val="3333CC"/>
                </a:solidFill>
                <a:latin typeface="微软雅黑" panose="020B0503020204020204" pitchFamily="34" charset="-122"/>
                <a:ea typeface="微软雅黑" panose="020B0503020204020204" pitchFamily="34" charset="-122"/>
              </a:rPr>
              <a:t>领域专家</a:t>
            </a:r>
            <a:r>
              <a:rPr lang="zh-CN" altLang="en-US" sz="2200" dirty="0">
                <a:latin typeface="微软雅黑" panose="020B0503020204020204" pitchFamily="34" charset="-122"/>
                <a:ea typeface="微软雅黑" panose="020B0503020204020204" pitchFamily="34" charset="-122"/>
              </a:rPr>
              <a:t>完成，起</a:t>
            </a:r>
            <a:r>
              <a:rPr lang="zh-CN" altLang="en-US" sz="2200" dirty="0">
                <a:solidFill>
                  <a:srgbClr val="3333CC"/>
                </a:solidFill>
                <a:latin typeface="微软雅黑" panose="020B0503020204020204" pitchFamily="34" charset="-122"/>
                <a:ea typeface="微软雅黑" panose="020B0503020204020204" pitchFamily="34" charset="-122"/>
              </a:rPr>
              <a:t>定义问题</a:t>
            </a:r>
            <a:r>
              <a:rPr lang="zh-CN" altLang="en-US" sz="2200" dirty="0">
                <a:latin typeface="微软雅黑" panose="020B0503020204020204" pitchFamily="34" charset="-122"/>
                <a:ea typeface="微软雅黑" panose="020B0503020204020204" pitchFamily="34" charset="-122"/>
              </a:rPr>
              <a:t>的作用。为了让该业务过程成为可执行的，需要将</a:t>
            </a:r>
            <a:r>
              <a:rPr lang="zh-CN" altLang="en-US" sz="2200" dirty="0">
                <a:solidFill>
                  <a:srgbClr val="3333CC"/>
                </a:solidFill>
                <a:latin typeface="微软雅黑" panose="020B0503020204020204" pitchFamily="34" charset="-122"/>
                <a:ea typeface="微软雅黑" panose="020B0503020204020204" pitchFamily="34" charset="-122"/>
              </a:rPr>
              <a:t>其映射为具体的</a:t>
            </a:r>
            <a:r>
              <a:rPr lang="en-US" altLang="zh-CN" sz="2200" dirty="0">
                <a:solidFill>
                  <a:srgbClr val="3333CC"/>
                </a:solidFill>
                <a:latin typeface="微软雅黑" panose="020B0503020204020204" pitchFamily="34" charset="-122"/>
                <a:ea typeface="微软雅黑" panose="020B0503020204020204" pitchFamily="34" charset="-122"/>
              </a:rPr>
              <a:t>IT</a:t>
            </a:r>
            <a:r>
              <a:rPr lang="zh-CN" altLang="en-US" sz="2200" dirty="0">
                <a:solidFill>
                  <a:srgbClr val="3333CC"/>
                </a:solidFill>
                <a:latin typeface="微软雅黑" panose="020B0503020204020204" pitchFamily="34" charset="-122"/>
                <a:ea typeface="微软雅黑" panose="020B0503020204020204" pitchFamily="34" charset="-122"/>
              </a:rPr>
              <a:t>实现规范</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900113" lvl="2" indent="-273050">
              <a:lnSpc>
                <a:spcPct val="150000"/>
              </a:lnSpc>
              <a:buFont typeface="Calibri" panose="020F0502020204030204" pitchFamily="34" charset="0"/>
              <a:buChar char="─"/>
            </a:pPr>
            <a:r>
              <a:rPr lang="zh-CN" altLang="en-US" sz="2000" dirty="0">
                <a:latin typeface="微软雅黑" panose="020B0503020204020204" pitchFamily="34" charset="-122"/>
                <a:ea typeface="微软雅黑" panose="020B0503020204020204" pitchFamily="34" charset="-122"/>
              </a:rPr>
              <a:t>上例中，用</a:t>
            </a:r>
            <a:r>
              <a:rPr lang="zh-CN" altLang="en-US" sz="2000" dirty="0">
                <a:solidFill>
                  <a:srgbClr val="3333CC"/>
                </a:solidFill>
                <a:latin typeface="微软雅黑" panose="020B0503020204020204" pitchFamily="34" charset="-122"/>
                <a:ea typeface="微软雅黑" panose="020B0503020204020204" pitchFamily="34" charset="-122"/>
              </a:rPr>
              <a:t>银行</a:t>
            </a:r>
            <a:r>
              <a:rPr lang="en-US" altLang="zh-CN" sz="2000" dirty="0">
                <a:solidFill>
                  <a:srgbClr val="3333CC"/>
                </a:solidFill>
                <a:latin typeface="微软雅黑" panose="020B0503020204020204" pitchFamily="34" charset="-122"/>
                <a:ea typeface="微软雅黑" panose="020B0503020204020204" pitchFamily="34" charset="-122"/>
              </a:rPr>
              <a:t>Web</a:t>
            </a:r>
            <a:r>
              <a:rPr lang="zh-CN" altLang="en-US" sz="2000" dirty="0">
                <a:solidFill>
                  <a:srgbClr val="3333CC"/>
                </a:solidFill>
                <a:latin typeface="微软雅黑" panose="020B0503020204020204" pitchFamily="34" charset="-122"/>
                <a:ea typeface="微软雅黑" panose="020B0503020204020204" pitchFamily="34" charset="-122"/>
              </a:rPr>
              <a:t>服务</a:t>
            </a:r>
            <a:r>
              <a:rPr lang="zh-CN" altLang="en-US" sz="2000" dirty="0">
                <a:latin typeface="微软雅黑" panose="020B0503020204020204" pitchFamily="34" charset="-122"/>
                <a:ea typeface="微软雅黑" panose="020B0503020204020204" pitchFamily="34" charset="-122"/>
              </a:rPr>
              <a:t>完成预存货款、通知支付货款和转账货款活动；用</a:t>
            </a:r>
            <a:r>
              <a:rPr lang="zh-CN" altLang="en-US" sz="2000" dirty="0">
                <a:solidFill>
                  <a:srgbClr val="3333CC"/>
                </a:solidFill>
                <a:latin typeface="微软雅黑" panose="020B0503020204020204" pitchFamily="34" charset="-122"/>
                <a:ea typeface="微软雅黑" panose="020B0503020204020204" pitchFamily="34" charset="-122"/>
              </a:rPr>
              <a:t>库存</a:t>
            </a:r>
            <a:r>
              <a:rPr lang="en-US" altLang="zh-CN" sz="2000" dirty="0">
                <a:solidFill>
                  <a:srgbClr val="3333CC"/>
                </a:solidFill>
                <a:latin typeface="微软雅黑" panose="020B0503020204020204" pitchFamily="34" charset="-122"/>
                <a:ea typeface="微软雅黑" panose="020B0503020204020204" pitchFamily="34" charset="-122"/>
              </a:rPr>
              <a:t>Web</a:t>
            </a:r>
            <a:r>
              <a:rPr lang="zh-CN" altLang="en-US" sz="2000" dirty="0">
                <a:solidFill>
                  <a:srgbClr val="3333CC"/>
                </a:solidFill>
                <a:latin typeface="微软雅黑" panose="020B0503020204020204" pitchFamily="34" charset="-122"/>
                <a:ea typeface="微软雅黑" panose="020B0503020204020204" pitchFamily="34" charset="-122"/>
              </a:rPr>
              <a:t>服务</a:t>
            </a:r>
            <a:r>
              <a:rPr lang="zh-CN" altLang="en-US" sz="2000" dirty="0">
                <a:latin typeface="微软雅黑" panose="020B0503020204020204" pitchFamily="34" charset="-122"/>
                <a:ea typeface="微软雅黑" panose="020B0503020204020204" pitchFamily="34" charset="-122"/>
              </a:rPr>
              <a:t>完成检查库存和发货活动。</a:t>
            </a:r>
            <a:endParaRPr lang="en-US" altLang="zh-CN" sz="2000" dirty="0">
              <a:latin typeface="微软雅黑" panose="020B0503020204020204" pitchFamily="34" charset="-122"/>
              <a:ea typeface="微软雅黑" panose="020B0503020204020204" pitchFamily="34" charset="-122"/>
            </a:endParaRPr>
          </a:p>
          <a:p>
            <a:pPr marL="900113" lvl="2" indent="-273050">
              <a:lnSpc>
                <a:spcPct val="150000"/>
              </a:lnSpc>
              <a:buFont typeface="Calibri" panose="020F0502020204030204" pitchFamily="34" charset="0"/>
              <a:buChar char="─"/>
            </a:pPr>
            <a:r>
              <a:rPr lang="zh-CN" altLang="en-US" sz="2000" dirty="0">
                <a:solidFill>
                  <a:srgbClr val="3333CC"/>
                </a:solidFill>
                <a:latin typeface="微软雅黑" panose="020B0503020204020204" pitchFamily="34" charset="-122"/>
                <a:ea typeface="微软雅黑" panose="020B0503020204020204" pitchFamily="34" charset="-122"/>
              </a:rPr>
              <a:t>具体活动</a:t>
            </a:r>
            <a:r>
              <a:rPr lang="zh-CN" altLang="en-US" sz="2000" dirty="0">
                <a:latin typeface="微软雅黑" panose="020B0503020204020204" pitchFamily="34" charset="-122"/>
                <a:ea typeface="微软雅黑" panose="020B0503020204020204" pitchFamily="34" charset="-122"/>
              </a:rPr>
              <a:t>对应为</a:t>
            </a:r>
            <a:r>
              <a:rPr lang="en-US" altLang="zh-CN" sz="2000" dirty="0">
                <a:solidFill>
                  <a:srgbClr val="3333CC"/>
                </a:solidFill>
                <a:latin typeface="微软雅黑" panose="020B0503020204020204" pitchFamily="34" charset="-122"/>
                <a:ea typeface="微软雅黑" panose="020B0503020204020204" pitchFamily="34" charset="-122"/>
              </a:rPr>
              <a:t>Web</a:t>
            </a:r>
            <a:r>
              <a:rPr lang="zh-CN" altLang="en-US" sz="2000" dirty="0">
                <a:solidFill>
                  <a:srgbClr val="3333CC"/>
                </a:solidFill>
                <a:latin typeface="微软雅黑" panose="020B0503020204020204" pitchFamily="34" charset="-122"/>
                <a:ea typeface="微软雅黑" panose="020B0503020204020204" pitchFamily="34" charset="-122"/>
              </a:rPr>
              <a:t>服务中的操作</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3333CC"/>
                </a:solidFill>
                <a:latin typeface="微软雅黑" panose="020B0503020204020204" pitchFamily="34" charset="-122"/>
                <a:ea typeface="微软雅黑" panose="020B0503020204020204" pitchFamily="34" charset="-122"/>
              </a:rPr>
              <a:t>活动的执行</a:t>
            </a:r>
            <a:r>
              <a:rPr lang="zh-CN" altLang="en-US" sz="2000" dirty="0">
                <a:latin typeface="微软雅黑" panose="020B0503020204020204" pitchFamily="34" charset="-122"/>
                <a:ea typeface="微软雅黑" panose="020B0503020204020204" pitchFamily="34" charset="-122"/>
              </a:rPr>
              <a:t>对应为对</a:t>
            </a:r>
            <a:r>
              <a:rPr lang="en-US" altLang="zh-CN" sz="2000" dirty="0">
                <a:solidFill>
                  <a:srgbClr val="3333CC"/>
                </a:solidFill>
                <a:latin typeface="微软雅黑" panose="020B0503020204020204" pitchFamily="34" charset="-122"/>
                <a:ea typeface="微软雅黑" panose="020B0503020204020204" pitchFamily="34" charset="-122"/>
              </a:rPr>
              <a:t>Web</a:t>
            </a:r>
            <a:r>
              <a:rPr lang="zh-CN" altLang="en-US" sz="2000" dirty="0">
                <a:solidFill>
                  <a:srgbClr val="3333CC"/>
                </a:solidFill>
                <a:latin typeface="微软雅黑" panose="020B0503020204020204" pitchFamily="34" charset="-122"/>
                <a:ea typeface="微软雅黑" panose="020B0503020204020204" pitchFamily="34" charset="-122"/>
              </a:rPr>
              <a:t>服务操作的调用</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900113" lvl="2" indent="-273050">
              <a:lnSpc>
                <a:spcPct val="150000"/>
              </a:lnSpc>
              <a:buFont typeface="Calibri" panose="020F0502020204030204" pitchFamily="34" charset="0"/>
              <a:buChar char="─"/>
            </a:pPr>
            <a:r>
              <a:rPr lang="zh-CN" altLang="en-US" sz="2000" dirty="0">
                <a:latin typeface="微软雅黑" panose="020B0503020204020204" pitchFamily="34" charset="-122"/>
                <a:ea typeface="微软雅黑" panose="020B0503020204020204" pitchFamily="34" charset="-122"/>
              </a:rPr>
              <a:t>为了表示</a:t>
            </a:r>
            <a:r>
              <a:rPr lang="zh-CN" altLang="en-US" sz="2000" dirty="0">
                <a:solidFill>
                  <a:srgbClr val="3333CC"/>
                </a:solidFill>
                <a:latin typeface="微软雅黑" panose="020B0503020204020204" pitchFamily="34" charset="-122"/>
                <a:ea typeface="微软雅黑" panose="020B0503020204020204" pitchFamily="34" charset="-122"/>
              </a:rPr>
              <a:t>活动之间的流关系</a:t>
            </a:r>
            <a:r>
              <a:rPr lang="zh-CN" altLang="en-US" sz="2000" dirty="0">
                <a:latin typeface="微软雅黑" panose="020B0503020204020204" pitchFamily="34" charset="-122"/>
                <a:ea typeface="微软雅黑" panose="020B0503020204020204" pitchFamily="34" charset="-122"/>
              </a:rPr>
              <a:t>，可以</a:t>
            </a:r>
            <a:r>
              <a:rPr lang="zh-CN" altLang="en-US" sz="2000">
                <a:solidFill>
                  <a:srgbClr val="3333CC"/>
                </a:solidFill>
                <a:latin typeface="微软雅黑" panose="020B0503020204020204" pitchFamily="34" charset="-122"/>
                <a:ea typeface="微软雅黑" panose="020B0503020204020204" pitchFamily="34" charset="-122"/>
              </a:rPr>
              <a:t>使用控制结构</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如</a:t>
            </a:r>
            <a:r>
              <a:rPr lang="zh-CN" altLang="en-US" sz="2000" dirty="0">
                <a:latin typeface="微软雅黑" panose="020B0503020204020204" pitchFamily="34" charset="-122"/>
                <a:ea typeface="微软雅黑" panose="020B0503020204020204" pitchFamily="34" charset="-122"/>
              </a:rPr>
              <a:t>顺序、并行</a:t>
            </a:r>
            <a:r>
              <a:rPr lang="zh-CN" altLang="en-US" sz="2000">
                <a:latin typeface="微软雅黑" panose="020B0503020204020204" pitchFamily="34" charset="-122"/>
                <a:ea typeface="微软雅黑" panose="020B0503020204020204" pitchFamily="34" charset="-122"/>
              </a:rPr>
              <a:t>、选择</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来</a:t>
            </a:r>
            <a:r>
              <a:rPr lang="zh-CN" altLang="en-US" sz="2000" dirty="0">
                <a:latin typeface="微软雅黑" panose="020B0503020204020204" pitchFamily="34" charset="-122"/>
                <a:ea typeface="微软雅黑" panose="020B0503020204020204" pitchFamily="34" charset="-122"/>
              </a:rPr>
              <a:t>规范对</a:t>
            </a:r>
            <a:r>
              <a:rPr lang="en-US" altLang="zh-CN" sz="2000" dirty="0">
                <a:solidFill>
                  <a:srgbClr val="3333CC"/>
                </a:solidFill>
                <a:latin typeface="微软雅黑" panose="020B0503020204020204" pitchFamily="34" charset="-122"/>
                <a:ea typeface="微软雅黑" panose="020B0503020204020204" pitchFamily="34" charset="-122"/>
              </a:rPr>
              <a:t>Web</a:t>
            </a:r>
            <a:r>
              <a:rPr lang="zh-CN" altLang="en-US" sz="2000" dirty="0">
                <a:solidFill>
                  <a:srgbClr val="3333CC"/>
                </a:solidFill>
                <a:latin typeface="微软雅黑" panose="020B0503020204020204" pitchFamily="34" charset="-122"/>
                <a:ea typeface="微软雅黑" panose="020B0503020204020204" pitchFamily="34" charset="-122"/>
              </a:rPr>
              <a:t>服务操作的调用次序</a:t>
            </a:r>
            <a:r>
              <a:rPr lang="zh-CN" altLang="en-US" sz="2000" dirty="0">
                <a:latin typeface="微软雅黑" panose="020B0503020204020204" pitchFamily="34" charset="-122"/>
                <a:ea typeface="微软雅黑" panose="020B0503020204020204" pitchFamily="34" charset="-122"/>
              </a:rPr>
              <a:t>；为了表示</a:t>
            </a:r>
            <a:r>
              <a:rPr lang="zh-CN" altLang="en-US" sz="2000" dirty="0">
                <a:solidFill>
                  <a:srgbClr val="3333CC"/>
                </a:solidFill>
                <a:latin typeface="微软雅黑" panose="020B0503020204020204" pitchFamily="34" charset="-122"/>
                <a:ea typeface="微软雅黑" panose="020B0503020204020204" pitchFamily="34" charset="-122"/>
              </a:rPr>
              <a:t>活动之间的</a:t>
            </a:r>
            <a:r>
              <a:rPr lang="zh-CN" altLang="en-US" sz="2000">
                <a:solidFill>
                  <a:srgbClr val="3333CC"/>
                </a:solidFill>
                <a:latin typeface="微软雅黑" panose="020B0503020204020204" pitchFamily="34" charset="-122"/>
                <a:ea typeface="微软雅黑" panose="020B0503020204020204" pitchFamily="34" charset="-122"/>
              </a:rPr>
              <a:t>信息传递</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如</a:t>
            </a:r>
            <a:r>
              <a:rPr lang="zh-CN" altLang="en-US" sz="2000" dirty="0">
                <a:latin typeface="微软雅黑" panose="020B0503020204020204" pitchFamily="34" charset="-122"/>
                <a:ea typeface="微软雅黑" panose="020B0503020204020204" pitchFamily="34" charset="-122"/>
              </a:rPr>
              <a:t>订单</a:t>
            </a:r>
            <a:r>
              <a:rPr lang="zh-CN" altLang="en-US" sz="2000">
                <a:latin typeface="微软雅黑" panose="020B0503020204020204" pitchFamily="34" charset="-122"/>
                <a:ea typeface="微软雅黑" panose="020B0503020204020204" pitchFamily="34" charset="-122"/>
              </a:rPr>
              <a:t>的传递</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可以</a:t>
            </a:r>
            <a:r>
              <a:rPr lang="zh-CN" altLang="en-US" sz="2000" dirty="0">
                <a:solidFill>
                  <a:srgbClr val="3333CC"/>
                </a:solidFill>
                <a:latin typeface="微软雅黑" panose="020B0503020204020204" pitchFamily="34" charset="-122"/>
                <a:ea typeface="微软雅黑" panose="020B0503020204020204" pitchFamily="34" charset="-122"/>
              </a:rPr>
              <a:t>按一定的格式用数据流或变量规范</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900113" lvl="2" indent="-273050">
              <a:lnSpc>
                <a:spcPct val="150000"/>
              </a:lnSpc>
              <a:buFont typeface="Calibri" panose="020F0502020204030204" pitchFamily="34" charset="0"/>
              <a:buChar char="─"/>
            </a:pPr>
            <a:r>
              <a:rPr lang="zh-CN" altLang="en-US" sz="2000" dirty="0">
                <a:latin typeface="微软雅黑" panose="020B0503020204020204" pitchFamily="34" charset="-122"/>
                <a:ea typeface="微软雅黑" panose="020B0503020204020204" pitchFamily="34" charset="-122"/>
              </a:rPr>
              <a:t>用一种语言来</a:t>
            </a:r>
            <a:r>
              <a:rPr lang="zh-CN" altLang="en-US" sz="2000" dirty="0">
                <a:solidFill>
                  <a:srgbClr val="3333CC"/>
                </a:solidFill>
                <a:latin typeface="微软雅黑" panose="020B0503020204020204" pitchFamily="34" charset="-122"/>
                <a:ea typeface="微软雅黑" panose="020B0503020204020204" pitchFamily="34" charset="-122"/>
              </a:rPr>
              <a:t>规范</a:t>
            </a:r>
            <a:r>
              <a:rPr lang="en-US" altLang="zh-CN" sz="2000" dirty="0">
                <a:solidFill>
                  <a:srgbClr val="3333CC"/>
                </a:solidFill>
                <a:latin typeface="微软雅黑" panose="020B0503020204020204" pitchFamily="34" charset="-122"/>
                <a:ea typeface="微软雅黑" panose="020B0503020204020204" pitchFamily="34" charset="-122"/>
              </a:rPr>
              <a:t>Web</a:t>
            </a:r>
            <a:r>
              <a:rPr lang="zh-CN" altLang="en-US" sz="2000" dirty="0">
                <a:solidFill>
                  <a:srgbClr val="3333CC"/>
                </a:solidFill>
                <a:latin typeface="微软雅黑" panose="020B0503020204020204" pitchFamily="34" charset="-122"/>
                <a:ea typeface="微软雅黑" panose="020B0503020204020204" pitchFamily="34" charset="-122"/>
              </a:rPr>
              <a:t>服务操作的调用以实现业务过程</a:t>
            </a:r>
            <a:r>
              <a:rPr lang="zh-CN" altLang="en-US" sz="2000" dirty="0">
                <a:latin typeface="微软雅黑" panose="020B0503020204020204" pitchFamily="34" charset="-122"/>
                <a:ea typeface="微软雅黑" panose="020B0503020204020204" pitchFamily="34" charset="-122"/>
              </a:rPr>
              <a:t>，这种语言就是所谓的</a:t>
            </a:r>
            <a:r>
              <a:rPr lang="zh-CN" altLang="en-US" sz="2000" dirty="0">
                <a:solidFill>
                  <a:srgbClr val="3333CC"/>
                </a:solidFill>
                <a:latin typeface="微软雅黑" panose="020B0503020204020204" pitchFamily="34" charset="-122"/>
                <a:ea typeface="微软雅黑" panose="020B0503020204020204" pitchFamily="34" charset="-122"/>
              </a:rPr>
              <a:t>服务组合语言</a:t>
            </a:r>
            <a:r>
              <a:rPr lang="zh-CN" altLang="en-US" sz="2000" dirty="0">
                <a:latin typeface="微软雅黑" panose="020B0503020204020204" pitchFamily="34" charset="-122"/>
                <a:ea typeface="微软雅黑" panose="020B0503020204020204" pitchFamily="34" charset="-122"/>
              </a:rPr>
              <a:t>。用该语言定义的实现过程通常称为</a:t>
            </a:r>
            <a:r>
              <a:rPr lang="zh-CN" altLang="en-US" sz="2000" dirty="0">
                <a:solidFill>
                  <a:srgbClr val="3333CC"/>
                </a:solidFill>
                <a:latin typeface="微软雅黑" panose="020B0503020204020204" pitchFamily="34" charset="-122"/>
                <a:ea typeface="微软雅黑" panose="020B0503020204020204" pitchFamily="34" charset="-122"/>
              </a:rPr>
              <a:t>服务</a:t>
            </a:r>
            <a:r>
              <a:rPr lang="zh-CN" altLang="en-US" sz="2000">
                <a:solidFill>
                  <a:srgbClr val="3333CC"/>
                </a:solidFill>
                <a:latin typeface="微软雅黑" panose="020B0503020204020204" pitchFamily="34" charset="-122"/>
                <a:ea typeface="微软雅黑" panose="020B0503020204020204" pitchFamily="34" charset="-122"/>
              </a:rPr>
              <a:t>组合规范</a:t>
            </a:r>
            <a:r>
              <a:rPr lang="en-US" altLang="zh-CN" sz="2000">
                <a:latin typeface="微软雅黑" panose="020B0503020204020204" pitchFamily="34" charset="-122"/>
                <a:ea typeface="微软雅黑" panose="020B0503020204020204" pitchFamily="34" charset="-122"/>
              </a:rPr>
              <a:t>(Specification)</a:t>
            </a:r>
            <a:r>
              <a:rPr lang="zh-CN" altLang="en-US" sz="2000">
                <a:latin typeface="微软雅黑" panose="020B0503020204020204" pitchFamily="34" charset="-122"/>
                <a:ea typeface="微软雅黑" panose="020B0503020204020204" pitchFamily="34" charset="-122"/>
              </a:rPr>
              <a:t>或规划</a:t>
            </a:r>
            <a:r>
              <a:rPr lang="en-US" altLang="zh-CN" sz="2000">
                <a:latin typeface="微软雅黑" panose="020B0503020204020204" pitchFamily="34" charset="-122"/>
                <a:ea typeface="微软雅黑" panose="020B0503020204020204" pitchFamily="34" charset="-122"/>
              </a:rPr>
              <a:t>(Schema)</a:t>
            </a:r>
            <a:r>
              <a:rPr lang="zh-CN" altLang="en-US" sz="200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简称</a:t>
            </a:r>
            <a:r>
              <a:rPr lang="zh-CN" altLang="en-US" sz="2000" dirty="0">
                <a:solidFill>
                  <a:srgbClr val="3333CC"/>
                </a:solidFill>
                <a:latin typeface="微软雅黑" panose="020B0503020204020204" pitchFamily="34" charset="-122"/>
                <a:ea typeface="微软雅黑" panose="020B0503020204020204" pitchFamily="34" charset="-122"/>
              </a:rPr>
              <a:t>服务组合代码或程序</a:t>
            </a:r>
            <a:r>
              <a:rPr lang="zh-CN" altLang="en-US" sz="2000" dirty="0">
                <a:latin typeface="微软雅黑" panose="020B0503020204020204" pitchFamily="34" charset="-122"/>
                <a:ea typeface="微软雅黑" panose="020B0503020204020204" pitchFamily="34" charset="-122"/>
              </a:rPr>
              <a:t>。这种规范是实际可执行的。</a:t>
            </a:r>
          </a:p>
        </p:txBody>
      </p:sp>
    </p:spTree>
    <p:extLst>
      <p:ext uri="{BB962C8B-B14F-4D97-AF65-F5344CB8AC3E}">
        <p14:creationId xmlns:p14="http://schemas.microsoft.com/office/powerpoint/2010/main" val="50060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88640"/>
            <a:ext cx="7087554" cy="43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347864" y="1268760"/>
            <a:ext cx="1656184" cy="237626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a:off x="2123728" y="2636912"/>
            <a:ext cx="1224136" cy="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6127" y="2110614"/>
            <a:ext cx="1719145" cy="1052596"/>
          </a:xfrm>
          <a:prstGeom prst="rect">
            <a:avLst/>
          </a:prstGeom>
          <a:noFill/>
        </p:spPr>
        <p:txBody>
          <a:bodyPr wrap="square" rtlCol="0">
            <a:spAutoFit/>
          </a:bodyPr>
          <a:lstStyle/>
          <a:p>
            <a:pPr>
              <a:lnSpc>
                <a:spcPct val="130000"/>
              </a:lnSpc>
            </a:pPr>
            <a:r>
              <a:rPr lang="zh-CN" altLang="en-US" sz="16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a:t>
            </a: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服务的调用是通过消息交互实现的。</a:t>
            </a:r>
          </a:p>
        </p:txBody>
      </p:sp>
      <p:sp>
        <p:nvSpPr>
          <p:cNvPr id="8" name="TextBox 7"/>
          <p:cNvSpPr txBox="1"/>
          <p:nvPr/>
        </p:nvSpPr>
        <p:spPr>
          <a:xfrm>
            <a:off x="528527" y="4725144"/>
            <a:ext cx="8219937" cy="1338251"/>
          </a:xfrm>
          <a:prstGeom prst="rect">
            <a:avLst/>
          </a:prstGeom>
          <a:noFill/>
        </p:spPr>
        <p:txBody>
          <a:bodyPr wrap="square" rtlCol="0">
            <a:spAutoFit/>
          </a:bodyPr>
          <a:lstStyle/>
          <a:p>
            <a:pPr indent="-285750">
              <a:lnSpc>
                <a:spcPct val="13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服务组合语言通常包含“接收消息”和</a:t>
            </a:r>
            <a:r>
              <a:rPr lang="zh-CN" altLang="en-US" sz="16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“发送消息”。</a:t>
            </a:r>
            <a:endPar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285750">
              <a:lnSpc>
                <a:spcPct val="130000"/>
              </a:lnSpc>
              <a:buFont typeface="Arial" panose="020B0604020202020204" pitchFamily="34" charset="0"/>
              <a:buChar char="•"/>
            </a:pP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服务组合代码的消息发送和消息接收形成了其外部交互接口。</a:t>
            </a:r>
            <a:r>
              <a:rPr lang="zh-CN" altLang="en-US" sz="16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如果用</a:t>
            </a: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来定义这种外部交互接口</a:t>
            </a:r>
            <a:r>
              <a:rPr lang="zh-CN" altLang="en-US" sz="16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，那么</a:t>
            </a: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服务组合代码本身不仅是一段过程代码，而且也是一</a:t>
            </a:r>
            <a:r>
              <a:rPr lang="zh-CN" altLang="en-US" sz="16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个带</a:t>
            </a: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接口</a:t>
            </a:r>
            <a:r>
              <a:rPr lang="zh-CN" altLang="en-US" sz="16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的增值</a:t>
            </a: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a:t>
            </a:r>
          </a:p>
        </p:txBody>
      </p:sp>
    </p:spTree>
    <p:extLst>
      <p:ext uri="{BB962C8B-B14F-4D97-AF65-F5344CB8AC3E}">
        <p14:creationId xmlns:p14="http://schemas.microsoft.com/office/powerpoint/2010/main" val="199204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en-US" dirty="0"/>
              <a:t>服务组合的基本概念</a:t>
            </a:r>
          </a:p>
        </p:txBody>
      </p:sp>
      <p:sp>
        <p:nvSpPr>
          <p:cNvPr id="3" name="内容占位符 2"/>
          <p:cNvSpPr>
            <a:spLocks noGrp="1"/>
          </p:cNvSpPr>
          <p:nvPr>
            <p:ph idx="1"/>
          </p:nvPr>
        </p:nvSpPr>
        <p:spPr>
          <a:xfrm>
            <a:off x="323528" y="836712"/>
            <a:ext cx="8496944" cy="5472608"/>
          </a:xfrm>
        </p:spPr>
        <p:txBody>
          <a:bodyPr/>
          <a:lstStyle/>
          <a:p>
            <a:r>
              <a:rPr lang="zh-CN" altLang="en-US">
                <a:solidFill>
                  <a:srgbClr val="3333CC"/>
                </a:solidFill>
                <a:latin typeface="微软雅黑" panose="020B0503020204020204" pitchFamily="34" charset="-122"/>
                <a:ea typeface="微软雅黑" panose="020B0503020204020204" pitchFamily="34" charset="-122"/>
              </a:rPr>
              <a:t>服务组合</a:t>
            </a:r>
            <a:r>
              <a:rPr lang="en-US" altLang="zh-CN">
                <a:solidFill>
                  <a:srgbClr val="3333CC"/>
                </a:solidFill>
                <a:latin typeface="微软雅黑" panose="020B0503020204020204" pitchFamily="34" charset="-122"/>
                <a:ea typeface="微软雅黑" panose="020B0503020204020204" pitchFamily="34" charset="-122"/>
              </a:rPr>
              <a:t>(service composition)</a:t>
            </a:r>
            <a:endParaRPr lang="en-US" altLang="zh-CN" dirty="0">
              <a:solidFill>
                <a:srgbClr val="3333CC"/>
              </a:solidFill>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以</a:t>
            </a:r>
            <a:r>
              <a:rPr lang="zh-CN" altLang="en-US" sz="2200">
                <a:latin typeface="微软雅黑" panose="020B0503020204020204" pitchFamily="34" charset="-122"/>
                <a:ea typeface="微软雅黑" panose="020B0503020204020204" pitchFamily="34" charset="-122"/>
              </a:rPr>
              <a:t>特定方式</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取决于</a:t>
            </a:r>
            <a:r>
              <a:rPr lang="zh-CN" altLang="en-US" sz="2200" dirty="0">
                <a:latin typeface="微软雅黑" panose="020B0503020204020204" pitchFamily="34" charset="-122"/>
                <a:ea typeface="微软雅黑" panose="020B0503020204020204" pitchFamily="34" charset="-122"/>
              </a:rPr>
              <a:t>服务</a:t>
            </a:r>
            <a:r>
              <a:rPr lang="zh-CN" altLang="en-US" sz="2200">
                <a:latin typeface="微软雅黑" panose="020B0503020204020204" pitchFamily="34" charset="-122"/>
                <a:ea typeface="微软雅黑" panose="020B0503020204020204" pitchFamily="34" charset="-122"/>
              </a:rPr>
              <a:t>组合语言</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按</a:t>
            </a:r>
            <a:r>
              <a:rPr lang="zh-CN" altLang="en-US" sz="2200" dirty="0">
                <a:latin typeface="微软雅黑" panose="020B0503020204020204" pitchFamily="34" charset="-122"/>
                <a:ea typeface="微软雅黑" panose="020B0503020204020204" pitchFamily="34" charset="-122"/>
              </a:rPr>
              <a:t>给定应用逻辑将若干服务组织成为一个逻辑整体的方法、过程和技术。</a:t>
            </a:r>
            <a:endParaRPr lang="en-US" altLang="zh-CN" sz="2200" dirty="0">
              <a:latin typeface="微软雅黑" panose="020B0503020204020204" pitchFamily="34" charset="-122"/>
              <a:ea typeface="微软雅黑" panose="020B0503020204020204" pitchFamily="34" charset="-122"/>
            </a:endParaRPr>
          </a:p>
          <a:p>
            <a:r>
              <a:rPr lang="zh-CN" altLang="en-US">
                <a:solidFill>
                  <a:srgbClr val="3333CC"/>
                </a:solidFill>
                <a:latin typeface="微软雅黑" panose="020B0503020204020204" pitchFamily="34" charset="-122"/>
                <a:ea typeface="微软雅黑" panose="020B0503020204020204" pitchFamily="34" charset="-122"/>
              </a:rPr>
              <a:t>复合服务</a:t>
            </a:r>
            <a:r>
              <a:rPr lang="en-US" altLang="zh-CN">
                <a:solidFill>
                  <a:srgbClr val="3333CC"/>
                </a:solidFill>
                <a:latin typeface="微软雅黑" panose="020B0503020204020204" pitchFamily="34" charset="-122"/>
                <a:ea typeface="微软雅黑" panose="020B0503020204020204" pitchFamily="34" charset="-122"/>
              </a:rPr>
              <a:t>(composite service)</a:t>
            </a:r>
            <a:endParaRPr lang="en-US" altLang="zh-CN" dirty="0">
              <a:solidFill>
                <a:srgbClr val="3333CC"/>
              </a:solidFill>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通过服务组合产生的逻辑整体，该逻辑整体本身也是一个服务。</a:t>
            </a:r>
            <a:endParaRPr lang="en-US" altLang="zh-CN" sz="2200" dirty="0">
              <a:latin typeface="微软雅黑" panose="020B0503020204020204" pitchFamily="34" charset="-122"/>
              <a:ea typeface="微软雅黑" panose="020B0503020204020204" pitchFamily="34" charset="-122"/>
            </a:endParaRPr>
          </a:p>
          <a:p>
            <a:r>
              <a:rPr lang="zh-CN" altLang="en-US">
                <a:solidFill>
                  <a:srgbClr val="3333CC"/>
                </a:solidFill>
                <a:latin typeface="微软雅黑" panose="020B0503020204020204" pitchFamily="34" charset="-122"/>
                <a:ea typeface="微软雅黑" panose="020B0503020204020204" pitchFamily="34" charset="-122"/>
              </a:rPr>
              <a:t>成员服务</a:t>
            </a:r>
            <a:r>
              <a:rPr lang="en-US" altLang="zh-CN">
                <a:solidFill>
                  <a:srgbClr val="3333CC"/>
                </a:solidFill>
                <a:latin typeface="微软雅黑" panose="020B0503020204020204" pitchFamily="34" charset="-122"/>
                <a:ea typeface="微软雅黑" panose="020B0503020204020204" pitchFamily="34" charset="-122"/>
              </a:rPr>
              <a:t>(component service)</a:t>
            </a:r>
            <a:endParaRPr lang="en-US" altLang="zh-CN" dirty="0">
              <a:solidFill>
                <a:srgbClr val="3333CC"/>
              </a:solidFill>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为某复合服务提供功能的服务称为该复合服务的成员服务。</a:t>
            </a:r>
          </a:p>
        </p:txBody>
      </p:sp>
    </p:spTree>
    <p:extLst>
      <p:ext uri="{BB962C8B-B14F-4D97-AF65-F5344CB8AC3E}">
        <p14:creationId xmlns:p14="http://schemas.microsoft.com/office/powerpoint/2010/main" val="388103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496944" cy="5904656"/>
          </a:xfrm>
        </p:spPr>
        <p:txBody>
          <a:bodyPr/>
          <a:lstStyle/>
          <a:p>
            <a:r>
              <a:rPr lang="zh-CN" altLang="en-US" dirty="0">
                <a:latin typeface="微软雅黑" panose="020B0503020204020204" pitchFamily="34" charset="-122"/>
                <a:ea typeface="微软雅黑" panose="020B0503020204020204" pitchFamily="34" charset="-122"/>
              </a:rPr>
              <a:t>服务组合的主要作用</a:t>
            </a:r>
            <a:endParaRPr lang="en-US" altLang="zh-CN" dirty="0">
              <a:latin typeface="微软雅黑" panose="020B0503020204020204" pitchFamily="34" charset="-122"/>
              <a:ea typeface="微软雅黑" panose="020B0503020204020204" pitchFamily="34" charset="-122"/>
            </a:endParaRPr>
          </a:p>
          <a:p>
            <a:pPr marL="450850" lvl="1" indent="-273050">
              <a:buFont typeface="+mj-ea"/>
              <a:buAutoNum type="circleNumDbPlain"/>
            </a:pPr>
            <a:r>
              <a:rPr lang="zh-CN" altLang="en-US" sz="2200" dirty="0">
                <a:latin typeface="微软雅黑" panose="020B0503020204020204" pitchFamily="34" charset="-122"/>
                <a:ea typeface="微软雅黑" panose="020B0503020204020204" pitchFamily="34" charset="-122"/>
              </a:rPr>
              <a:t>通过服务组合可以生成新的</a:t>
            </a:r>
            <a:r>
              <a:rPr lang="zh-CN" altLang="en-US" sz="2200" dirty="0">
                <a:solidFill>
                  <a:srgbClr val="3333CC"/>
                </a:solidFill>
                <a:latin typeface="微软雅黑" panose="020B0503020204020204" pitchFamily="34" charset="-122"/>
                <a:ea typeface="微软雅黑" panose="020B0503020204020204" pitchFamily="34" charset="-122"/>
              </a:rPr>
              <a:t>增值服务</a:t>
            </a:r>
            <a:r>
              <a:rPr lang="zh-CN" altLang="en-US" sz="2200" dirty="0">
                <a:latin typeface="微软雅黑" panose="020B0503020204020204" pitchFamily="34" charset="-122"/>
                <a:ea typeface="微软雅黑" panose="020B0503020204020204" pitchFamily="34" charset="-122"/>
              </a:rPr>
              <a:t>，使系统功能得以灵活扩展；</a:t>
            </a:r>
            <a:endParaRPr lang="en-US" altLang="zh-CN" sz="2200" dirty="0">
              <a:latin typeface="微软雅黑" panose="020B0503020204020204" pitchFamily="34" charset="-122"/>
              <a:ea typeface="微软雅黑" panose="020B0503020204020204" pitchFamily="34" charset="-122"/>
            </a:endParaRPr>
          </a:p>
          <a:p>
            <a:pPr marL="531813" lvl="1" indent="-354013">
              <a:buFont typeface="+mj-ea"/>
              <a:buAutoNum type="circleNumDbPlain"/>
            </a:pPr>
            <a:r>
              <a:rPr lang="zh-CN" altLang="en-US" sz="2200" dirty="0">
                <a:latin typeface="微软雅黑" panose="020B0503020204020204" pitchFamily="34" charset="-122"/>
                <a:ea typeface="微软雅黑" panose="020B0503020204020204" pitchFamily="34" charset="-122"/>
              </a:rPr>
              <a:t>复合服务对成员服务操作的调用是服务复用的一种体现，服务组合促进了服务的复用；</a:t>
            </a:r>
            <a:endParaRPr lang="en-US" altLang="zh-CN" sz="2200" dirty="0">
              <a:latin typeface="微软雅黑" panose="020B0503020204020204" pitchFamily="34" charset="-122"/>
              <a:ea typeface="微软雅黑" panose="020B0503020204020204" pitchFamily="34" charset="-122"/>
            </a:endParaRPr>
          </a:p>
          <a:p>
            <a:pPr marL="531813" lvl="1" indent="-354013">
              <a:buFont typeface="+mj-ea"/>
              <a:buAutoNum type="circleNumDbPlain"/>
            </a:pPr>
            <a:r>
              <a:rPr lang="zh-CN" altLang="en-US" sz="2200" dirty="0">
                <a:latin typeface="微软雅黑" panose="020B0503020204020204" pitchFamily="34" charset="-122"/>
                <a:ea typeface="微软雅黑" panose="020B0503020204020204" pitchFamily="34" charset="-122"/>
              </a:rPr>
              <a:t>服务组合是一种控制复杂性的手段。通过小粒度服务组合成大粒度的、具有业务含义的复合服务，可以使客户仅仅关心复合服务的接口和功能而不用知道复合服务的组成和结构，有效降低了客户使用系统的复杂性。</a:t>
            </a:r>
            <a:endParaRPr lang="en-US" altLang="zh-CN" sz="2200" dirty="0">
              <a:latin typeface="微软雅黑" panose="020B0503020204020204" pitchFamily="34" charset="-122"/>
              <a:ea typeface="微软雅黑" panose="020B0503020204020204" pitchFamily="34" charset="-122"/>
            </a:endParaRPr>
          </a:p>
          <a:p>
            <a:pPr marL="531813" lvl="1" indent="95250">
              <a:buFontTx/>
              <a:buChar char="─"/>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如，对</a:t>
            </a:r>
            <a:r>
              <a:rPr lang="en-US" altLang="zh-CN" sz="2200" dirty="0" err="1">
                <a:latin typeface="微软雅黑" panose="020B0503020204020204" pitchFamily="34" charset="-122"/>
                <a:ea typeface="微软雅黑" panose="020B0503020204020204" pitchFamily="34" charset="-122"/>
              </a:rPr>
              <a:t>AdvantWise</a:t>
            </a:r>
            <a:r>
              <a:rPr lang="zh-CN" altLang="en-US" sz="2200" dirty="0">
                <a:latin typeface="微软雅黑" panose="020B0503020204020204" pitchFamily="34" charset="-122"/>
                <a:ea typeface="微软雅黑" panose="020B0503020204020204" pitchFamily="34" charset="-122"/>
              </a:rPr>
              <a:t>公司的“购货”复合服务，用户看到的是一个具有业务意义的整体功能，不用关心具体订单的处理过程。</a:t>
            </a:r>
          </a:p>
        </p:txBody>
      </p:sp>
    </p:spTree>
    <p:extLst>
      <p:ext uri="{BB962C8B-B14F-4D97-AF65-F5344CB8AC3E}">
        <p14:creationId xmlns:p14="http://schemas.microsoft.com/office/powerpoint/2010/main" val="14946166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26139</TotalTime>
  <Words>4073</Words>
  <Application>Microsoft Office PowerPoint</Application>
  <PresentationFormat>全屏显示(4:3)</PresentationFormat>
  <Paragraphs>183</Paragraphs>
  <Slides>50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黑体</vt:lpstr>
      <vt:lpstr>华文楷体</vt:lpstr>
      <vt:lpstr>楷体_GB2312</vt:lpstr>
      <vt:lpstr>宋体</vt:lpstr>
      <vt:lpstr>微软雅黑</vt:lpstr>
      <vt:lpstr>Arial</vt:lpstr>
      <vt:lpstr>Calibri</vt:lpstr>
      <vt:lpstr>Times New Roman</vt:lpstr>
      <vt:lpstr>Wingdings</vt:lpstr>
      <vt:lpstr>Office 主题</vt:lpstr>
      <vt:lpstr>服务组合建模与BPMN语言</vt:lpstr>
      <vt:lpstr>本章要点</vt:lpstr>
      <vt:lpstr>1.服务组合基础</vt:lpstr>
      <vt:lpstr>1.1认识服务组合</vt:lpstr>
      <vt:lpstr>PowerPoint 演示文稿</vt:lpstr>
      <vt:lpstr>PowerPoint 演示文稿</vt:lpstr>
      <vt:lpstr>PowerPoint 演示文稿</vt:lpstr>
      <vt:lpstr>1.2服务组合的基本概念</vt:lpstr>
      <vt:lpstr>PowerPoint 演示文稿</vt:lpstr>
      <vt:lpstr>1.3 服务组合技术分解</vt:lpstr>
      <vt:lpstr>PowerPoint 演示文稿</vt:lpstr>
      <vt:lpstr>PowerPoint 演示文稿</vt:lpstr>
      <vt:lpstr>PowerPoint 演示文稿</vt:lpstr>
      <vt:lpstr>PowerPoint 演示文稿</vt:lpstr>
      <vt:lpstr>2.服务组合建模和BPMN语言</vt:lpstr>
      <vt:lpstr>PowerPoint 演示文稿</vt:lpstr>
      <vt:lpstr>2.1 一个BPMN的简单例子</vt:lpstr>
      <vt:lpstr>2.2 BPMN元模型</vt:lpstr>
      <vt:lpstr>PowerPoint 演示文稿</vt:lpstr>
      <vt:lpstr>PowerPoint 演示文稿</vt:lpstr>
      <vt:lpstr>2.3 BPMN流对象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BPMN连接对象</vt:lpstr>
      <vt:lpstr>PowerPoint 演示文稿</vt:lpstr>
      <vt:lpstr>PowerPoint 演示文稿</vt:lpstr>
      <vt:lpstr>PowerPoint 演示文稿</vt:lpstr>
      <vt:lpstr>2.5 BPMN泳道</vt:lpstr>
      <vt:lpstr>PowerPoint 演示文稿</vt:lpstr>
      <vt:lpstr>2.6 BPMN物件</vt:lpstr>
      <vt:lpstr>2.7 BPMN实例</vt:lpstr>
      <vt:lpstr>PowerPoint 演示文稿</vt:lpstr>
      <vt:lpstr>PowerPoint 演示文稿</vt:lpstr>
      <vt:lpstr>PowerPoint 演示文稿</vt:lpstr>
      <vt:lpstr>PowerPoint 演示文稿</vt:lpstr>
      <vt:lpstr>小结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michaelwin</cp:lastModifiedBy>
  <cp:revision>1776</cp:revision>
  <dcterms:modified xsi:type="dcterms:W3CDTF">2023-11-06T15:57:26Z</dcterms:modified>
</cp:coreProperties>
</file>