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5"/>
  </p:notesMasterIdLst>
  <p:sldIdLst>
    <p:sldId id="258" r:id="rId2"/>
    <p:sldId id="259" r:id="rId3"/>
    <p:sldId id="382" r:id="rId4"/>
    <p:sldId id="384" r:id="rId5"/>
    <p:sldId id="385" r:id="rId6"/>
    <p:sldId id="387" r:id="rId7"/>
    <p:sldId id="386" r:id="rId8"/>
    <p:sldId id="383" r:id="rId9"/>
    <p:sldId id="390" r:id="rId10"/>
    <p:sldId id="391" r:id="rId11"/>
    <p:sldId id="393" r:id="rId12"/>
    <p:sldId id="397" r:id="rId13"/>
    <p:sldId id="392" r:id="rId14"/>
    <p:sldId id="395" r:id="rId15"/>
    <p:sldId id="396" r:id="rId16"/>
    <p:sldId id="389" r:id="rId17"/>
    <p:sldId id="400" r:id="rId18"/>
    <p:sldId id="398" r:id="rId19"/>
    <p:sldId id="401" r:id="rId20"/>
    <p:sldId id="402" r:id="rId21"/>
    <p:sldId id="403" r:id="rId22"/>
    <p:sldId id="381" r:id="rId23"/>
    <p:sldId id="404"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D24030C-0EBD-4CC4-8FE6-17DCF833B052}">
          <p14:sldIdLst>
            <p14:sldId id="258"/>
            <p14:sldId id="259"/>
            <p14:sldId id="382"/>
            <p14:sldId id="384"/>
            <p14:sldId id="385"/>
            <p14:sldId id="387"/>
            <p14:sldId id="386"/>
            <p14:sldId id="383"/>
            <p14:sldId id="390"/>
            <p14:sldId id="391"/>
            <p14:sldId id="393"/>
            <p14:sldId id="397"/>
            <p14:sldId id="392"/>
            <p14:sldId id="395"/>
            <p14:sldId id="396"/>
            <p14:sldId id="389"/>
            <p14:sldId id="400"/>
            <p14:sldId id="398"/>
            <p14:sldId id="401"/>
            <p14:sldId id="402"/>
            <p14:sldId id="403"/>
          </p14:sldIdLst>
        </p14:section>
        <p14:section name="无标题节" id="{01EB97F2-2A05-45B6-9D78-610ACB989BF5}">
          <p14:sldIdLst>
            <p14:sldId id="381"/>
            <p14:sldId id="4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00FF"/>
    <a:srgbClr val="990099"/>
    <a:srgbClr val="006600"/>
    <a:srgbClr val="009900"/>
    <a:srgbClr val="000099"/>
    <a:srgbClr val="800080"/>
    <a:srgbClr val="CC00FF"/>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1354"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00587A-C6EA-4FB7-880B-B271E614F62E}" type="datetimeFigureOut">
              <a:rPr lang="zh-CN" altLang="en-US" smtClean="0"/>
              <a:pPr/>
              <a:t>2023/11/20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394879-ABC6-4688-A767-6DE6C26C764E}" type="slidenum">
              <a:rPr lang="zh-CN" altLang="en-US" smtClean="0"/>
              <a:pPr/>
              <a:t>‹#›</a:t>
            </a:fld>
            <a:endParaRPr lang="zh-CN" altLang="en-US"/>
          </a:p>
        </p:txBody>
      </p:sp>
    </p:spTree>
    <p:extLst>
      <p:ext uri="{BB962C8B-B14F-4D97-AF65-F5344CB8AC3E}">
        <p14:creationId xmlns:p14="http://schemas.microsoft.com/office/powerpoint/2010/main" val="29897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0"/>
            <a:ext cx="9144000" cy="3352800"/>
          </a:xfrm>
          <a:prstGeom prst="rect">
            <a:avLst/>
          </a:prstGeom>
          <a:solidFill>
            <a:srgbClr val="800080"/>
          </a:solidFill>
          <a:ln w="9525">
            <a:noFill/>
            <a:miter lim="800000"/>
            <a:headEnd/>
            <a:tailEnd/>
          </a:ln>
        </p:spPr>
        <p:txBody>
          <a:bodyPr wrap="none" anchor="ctr"/>
          <a:lstStyle/>
          <a:p>
            <a:pPr>
              <a:defRPr/>
            </a:pPr>
            <a:endParaRPr lang="zh-CN" altLang="en-US"/>
          </a:p>
        </p:txBody>
      </p:sp>
      <p:sp>
        <p:nvSpPr>
          <p:cNvPr id="2" name="标题 1"/>
          <p:cNvSpPr>
            <a:spLocks noGrp="1"/>
          </p:cNvSpPr>
          <p:nvPr>
            <p:ph type="ctrTitle"/>
          </p:nvPr>
        </p:nvSpPr>
        <p:spPr>
          <a:xfrm>
            <a:off x="683568" y="1484784"/>
            <a:ext cx="7772400" cy="1686049"/>
          </a:xfrm>
        </p:spPr>
        <p:txBody>
          <a:bodyPr/>
          <a:lstStyle>
            <a:lvl1pPr algn="l">
              <a:defRPr sz="4400">
                <a:solidFill>
                  <a:srgbClr val="FFC000"/>
                </a:solidFill>
                <a:latin typeface="黑体" pitchFamily="2" charset="-122"/>
                <a:ea typeface="黑体" pitchFamily="2"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l">
              <a:buNone/>
              <a:defRPr sz="3200">
                <a:solidFill>
                  <a:schemeClr val="tx1"/>
                </a:solidFill>
                <a:latin typeface="黑体" pitchFamily="2" charset="-122"/>
                <a:ea typeface="黑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8C43996-C57D-4CE3-85A5-4FCA0CD95B96}" type="datetime1">
              <a:rPr lang="zh-CN" altLang="en-US" smtClean="0"/>
              <a:t>2023/11/20</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7CFF8A6-AB27-44D4-8B37-42EF6E80269E}" type="datetime1">
              <a:rPr lang="zh-CN" altLang="en-US" smtClean="0"/>
              <a:t>2023/11/20</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2B0CEF-8CC3-46DE-8CEA-827E9000B7B7}" type="datetime1">
              <a:rPr lang="zh-CN" altLang="en-US" smtClean="0"/>
              <a:t>2023/11/20</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E06881A-EF8B-4D74-BEBF-FFF05E664D37}" type="datetime1">
              <a:rPr lang="zh-CN" altLang="en-US" smtClean="0"/>
              <a:t>2023/11/20</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aseline="0">
                <a:solidFill>
                  <a:srgbClr val="3333CC"/>
                </a:solidFill>
                <a:latin typeface="Times New Roman" panose="02020603050405020304" pitchFamily="18" charset="0"/>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marL="355600" indent="-355600">
              <a:defRPr sz="2400"/>
            </a:lvl1pPr>
            <a:lvl2pPr>
              <a:buClr>
                <a:srgbClr val="990099"/>
              </a:buClr>
              <a:buSzPct val="90000"/>
              <a:buFont typeface="Wingdings" pitchFamily="2" charset="2"/>
              <a:buChar char="Þ"/>
              <a:defRPr sz="2400">
                <a:latin typeface="楷体_GB2312" pitchFamily="49" charset="-122"/>
                <a:ea typeface="楷体_GB2312" pitchFamily="49" charset="-122"/>
              </a:defRPr>
            </a:lvl2pPr>
            <a:lvl3pPr marL="804863" indent="-273050">
              <a:buFont typeface="Times New Roman" pitchFamily="18" charset="0"/>
              <a:buChar char="─"/>
              <a:defRPr sz="2000">
                <a:latin typeface="楷体_GB2312" pitchFamily="49" charset="-122"/>
                <a:ea typeface="楷体_GB2312" pitchFamily="49" charset="-122"/>
              </a:defRPr>
            </a:lvl3pPr>
            <a:lvl4pPr>
              <a:buFont typeface="Arial" pitchFamily="34" charset="0"/>
              <a:buChar char="•"/>
              <a:defRPr b="1"/>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endParaRPr lang="zh-CN" altLang="en-US" dirty="0"/>
          </a:p>
        </p:txBody>
      </p:sp>
      <p:sp>
        <p:nvSpPr>
          <p:cNvPr id="4" name="日期占位符 3"/>
          <p:cNvSpPr>
            <a:spLocks noGrp="1"/>
          </p:cNvSpPr>
          <p:nvPr>
            <p:ph type="dt" sz="half" idx="10"/>
          </p:nvPr>
        </p:nvSpPr>
        <p:spPr/>
        <p:txBody>
          <a:bodyPr/>
          <a:lstStyle>
            <a:lvl1pPr>
              <a:defRPr sz="1600">
                <a:solidFill>
                  <a:schemeClr val="tx1"/>
                </a:solidFill>
                <a:latin typeface="Arial" pitchFamily="34" charset="0"/>
                <a:cs typeface="Arial" pitchFamily="34" charset="0"/>
              </a:defRPr>
            </a:lvl1pPr>
          </a:lstStyle>
          <a:p>
            <a:fld id="{97368FAA-B70D-4E1F-A800-9E9946E39FF9}" type="datetime1">
              <a:rPr lang="zh-CN" altLang="en-US" smtClean="0"/>
              <a:t>2023/11/20</a:t>
            </a:fld>
            <a:endParaRPr lang="zh-CN" altLang="en-US" dirty="0"/>
          </a:p>
        </p:txBody>
      </p:sp>
      <p:sp>
        <p:nvSpPr>
          <p:cNvPr id="5" name="页脚占位符 4"/>
          <p:cNvSpPr>
            <a:spLocks noGrp="1"/>
          </p:cNvSpPr>
          <p:nvPr>
            <p:ph type="ftr" sz="quarter" idx="11"/>
          </p:nvPr>
        </p:nvSpPr>
        <p:spPr/>
        <p:txBody>
          <a:bodyPr/>
          <a:lstStyle>
            <a:lvl1pPr>
              <a:defRPr sz="1800" b="0">
                <a:latin typeface="华文楷体" pitchFamily="2" charset="-122"/>
                <a:ea typeface="华文楷体" pitchFamily="2" charset="-122"/>
                <a:cs typeface="Arial" pitchFamily="34" charset="0"/>
              </a:defRPr>
            </a:lvl1pPr>
          </a:lstStyle>
          <a:p>
            <a:r>
              <a:rPr lang="zh-CN" altLang="en-US"/>
              <a:t>应用密码学</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aseline="0">
                <a:latin typeface="Times New Roman" panose="02020603050405020304" pitchFamily="18" charset="0"/>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323528" y="836712"/>
            <a:ext cx="8363272" cy="5472608"/>
          </a:xfrm>
        </p:spPr>
        <p:txBody>
          <a:bodyPr/>
          <a:lstStyle>
            <a:lvl1pPr>
              <a:defRPr sz="2600"/>
            </a:lvl1pPr>
            <a:lvl2pPr>
              <a:buFont typeface="Wingdings" pitchFamily="2" charset="2"/>
              <a:buChar char="Þ"/>
              <a:defRPr sz="2400"/>
            </a:lvl2pPr>
            <a:lvl3pPr>
              <a:defRPr sz="2200" b="0"/>
            </a:lvl3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10"/>
          </p:nvPr>
        </p:nvSpPr>
        <p:spPr/>
        <p:txBody>
          <a:bodyPr/>
          <a:lstStyle>
            <a:lvl1pPr>
              <a:defRPr sz="1600">
                <a:solidFill>
                  <a:schemeClr val="tx1"/>
                </a:solidFill>
                <a:latin typeface="Arial" pitchFamily="34" charset="0"/>
                <a:cs typeface="Arial" pitchFamily="34" charset="0"/>
              </a:defRPr>
            </a:lvl1pPr>
          </a:lstStyle>
          <a:p>
            <a:fld id="{DC811553-D15D-493E-BF53-28F19C1C0C09}" type="datetime1">
              <a:rPr lang="zh-CN" altLang="en-US" smtClean="0"/>
              <a:t>2023/11/20</a:t>
            </a:fld>
            <a:endParaRPr lang="zh-CN" altLang="en-US" dirty="0"/>
          </a:p>
        </p:txBody>
      </p:sp>
      <p:sp>
        <p:nvSpPr>
          <p:cNvPr id="5" name="页脚占位符 4"/>
          <p:cNvSpPr>
            <a:spLocks noGrp="1"/>
          </p:cNvSpPr>
          <p:nvPr>
            <p:ph type="ftr" sz="quarter" idx="11"/>
          </p:nvPr>
        </p:nvSpPr>
        <p:spPr/>
        <p:txBody>
          <a:bodyPr/>
          <a:lstStyle>
            <a:lvl1pPr>
              <a:defRPr sz="1800" b="0">
                <a:latin typeface="华文楷体" pitchFamily="2" charset="-122"/>
                <a:ea typeface="华文楷体" pitchFamily="2" charset="-122"/>
                <a:cs typeface="Arial" pitchFamily="34" charset="0"/>
              </a:defRPr>
            </a:lvl1pPr>
          </a:lstStyle>
          <a:p>
            <a:r>
              <a:rPr lang="zh-CN" altLang="en-US"/>
              <a:t>应用密码学</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881F8C3-2A6C-4F5A-936D-075B4912566A}" type="datetime1">
              <a:rPr lang="zh-CN" altLang="en-US" smtClean="0"/>
              <a:t>2023/11/20</a:t>
            </a:fld>
            <a:endParaRPr lang="zh-CN" altLang="en-US"/>
          </a:p>
        </p:txBody>
      </p:sp>
      <p:sp>
        <p:nvSpPr>
          <p:cNvPr id="5" name="页脚占位符 4"/>
          <p:cNvSpPr>
            <a:spLocks noGrp="1"/>
          </p:cNvSpPr>
          <p:nvPr>
            <p:ph type="ftr" sz="quarter" idx="11"/>
          </p:nvPr>
        </p:nvSpPr>
        <p:spPr/>
        <p:txBody>
          <a:bodyPr/>
          <a:lstStyle/>
          <a:p>
            <a:r>
              <a:rPr lang="zh-CN" altLang="en-US"/>
              <a:t>应用密码学</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629639E-19F9-4462-8A30-EA298643E09A}" type="datetime1">
              <a:rPr lang="zh-CN" altLang="en-US" smtClean="0"/>
              <a:t>2023/11/20</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5CF0425-8C0B-4CAA-BBB3-85EDD3DA5640}" type="datetime1">
              <a:rPr lang="zh-CN" altLang="en-US" smtClean="0"/>
              <a:t>2023/11/20</a:t>
            </a:fld>
            <a:endParaRPr lang="zh-CN" altLang="en-US"/>
          </a:p>
        </p:txBody>
      </p:sp>
      <p:sp>
        <p:nvSpPr>
          <p:cNvPr id="8" name="页脚占位符 7"/>
          <p:cNvSpPr>
            <a:spLocks noGrp="1"/>
          </p:cNvSpPr>
          <p:nvPr>
            <p:ph type="ftr" sz="quarter" idx="11"/>
          </p:nvPr>
        </p:nvSpPr>
        <p:spPr/>
        <p:txBody>
          <a:bodyPr/>
          <a:lstStyle/>
          <a:p>
            <a:r>
              <a:rPr lang="zh-CN" altLang="en-US"/>
              <a:t>应用密码学</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02544DF-54DE-44CF-9B93-B98F799B9509}" type="datetime1">
              <a:rPr lang="zh-CN" altLang="en-US" smtClean="0"/>
              <a:t>2023/11/20</a:t>
            </a:fld>
            <a:endParaRPr lang="zh-CN" altLang="en-US"/>
          </a:p>
        </p:txBody>
      </p:sp>
      <p:sp>
        <p:nvSpPr>
          <p:cNvPr id="4" name="页脚占位符 3"/>
          <p:cNvSpPr>
            <a:spLocks noGrp="1"/>
          </p:cNvSpPr>
          <p:nvPr>
            <p:ph type="ftr" sz="quarter" idx="11"/>
          </p:nvPr>
        </p:nvSpPr>
        <p:spPr/>
        <p:txBody>
          <a:bodyPr/>
          <a:lstStyle/>
          <a:p>
            <a:r>
              <a:rPr lang="zh-CN" altLang="en-US"/>
              <a:t>应用密码学</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ABB7E7-735F-4721-B703-F7E9878054C3}" type="datetime1">
              <a:rPr lang="zh-CN" altLang="en-US" smtClean="0"/>
              <a:t>2023/11/20</a:t>
            </a:fld>
            <a:endParaRPr lang="zh-CN" altLang="en-US"/>
          </a:p>
        </p:txBody>
      </p:sp>
      <p:sp>
        <p:nvSpPr>
          <p:cNvPr id="3" name="页脚占位符 2"/>
          <p:cNvSpPr>
            <a:spLocks noGrp="1"/>
          </p:cNvSpPr>
          <p:nvPr>
            <p:ph type="ftr" sz="quarter" idx="11"/>
          </p:nvPr>
        </p:nvSpPr>
        <p:spPr/>
        <p:txBody>
          <a:bodyPr/>
          <a:lstStyle/>
          <a:p>
            <a:r>
              <a:rPr lang="zh-CN" altLang="en-US"/>
              <a:t>应用密码学</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4B4DC04-F9AA-4273-8270-F609C2988B29}" type="datetime1">
              <a:rPr lang="zh-CN" altLang="en-US" smtClean="0"/>
              <a:t>2023/11/20</a:t>
            </a:fld>
            <a:endParaRPr lang="zh-CN" altLang="en-US"/>
          </a:p>
        </p:txBody>
      </p:sp>
      <p:sp>
        <p:nvSpPr>
          <p:cNvPr id="6" name="页脚占位符 5"/>
          <p:cNvSpPr>
            <a:spLocks noGrp="1"/>
          </p:cNvSpPr>
          <p:nvPr>
            <p:ph type="ftr" sz="quarter" idx="11"/>
          </p:nvPr>
        </p:nvSpPr>
        <p:spPr/>
        <p:txBody>
          <a:bodyPr/>
          <a:lstStyle/>
          <a:p>
            <a:r>
              <a:rPr lang="zh-CN" altLang="en-US"/>
              <a:t>应用密码学</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99592" y="0"/>
            <a:ext cx="8244408" cy="692696"/>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323528" y="721496"/>
            <a:ext cx="8363272" cy="55878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日期占位符 3"/>
          <p:cNvSpPr>
            <a:spLocks noGrp="1"/>
          </p:cNvSpPr>
          <p:nvPr>
            <p:ph type="dt" sz="half" idx="2"/>
          </p:nvPr>
        </p:nvSpPr>
        <p:spPr>
          <a:xfrm>
            <a:off x="457200" y="6453336"/>
            <a:ext cx="2133600" cy="268139"/>
          </a:xfrm>
          <a:prstGeom prst="rect">
            <a:avLst/>
          </a:prstGeom>
        </p:spPr>
        <p:txBody>
          <a:bodyPr vert="horz" lIns="91440" tIns="45720" rIns="91440" bIns="45720" rtlCol="0" anchor="ctr"/>
          <a:lstStyle>
            <a:lvl1pPr algn="l">
              <a:defRPr sz="1200">
                <a:solidFill>
                  <a:schemeClr val="tx1">
                    <a:tint val="75000"/>
                  </a:schemeClr>
                </a:solidFill>
              </a:defRPr>
            </a:lvl1pPr>
          </a:lstStyle>
          <a:p>
            <a:fld id="{FFE9C609-9699-4BEF-A799-3991E186A03B}" type="datetime1">
              <a:rPr lang="zh-CN" altLang="en-US" smtClean="0"/>
              <a:t>2023/11/20</a:t>
            </a:fld>
            <a:endParaRPr lang="zh-CN" altLang="en-US"/>
          </a:p>
        </p:txBody>
      </p:sp>
      <p:sp>
        <p:nvSpPr>
          <p:cNvPr id="5" name="页脚占位符 4"/>
          <p:cNvSpPr>
            <a:spLocks noGrp="1"/>
          </p:cNvSpPr>
          <p:nvPr>
            <p:ph type="ftr" sz="quarter" idx="3"/>
          </p:nvPr>
        </p:nvSpPr>
        <p:spPr>
          <a:xfrm>
            <a:off x="3131840" y="6453336"/>
            <a:ext cx="2895600" cy="268139"/>
          </a:xfrm>
          <a:prstGeom prst="rect">
            <a:avLst/>
          </a:prstGeom>
        </p:spPr>
        <p:txBody>
          <a:bodyPr vert="horz" lIns="91440" tIns="45720" rIns="91440" bIns="45720" rtlCol="0" anchor="ctr"/>
          <a:lstStyle>
            <a:lvl1pPr algn="ctr">
              <a:defRPr sz="1800">
                <a:solidFill>
                  <a:schemeClr val="tx1"/>
                </a:solidFill>
                <a:latin typeface="华文楷体" pitchFamily="2" charset="-122"/>
                <a:ea typeface="华文楷体" pitchFamily="2" charset="-122"/>
              </a:defRPr>
            </a:lvl1pPr>
          </a:lstStyle>
          <a:p>
            <a:r>
              <a:rPr lang="zh-CN" altLang="en-US" dirty="0"/>
              <a:t>应用密码学</a:t>
            </a:r>
          </a:p>
        </p:txBody>
      </p:sp>
      <p:sp>
        <p:nvSpPr>
          <p:cNvPr id="6" name="灯片编号占位符 5"/>
          <p:cNvSpPr>
            <a:spLocks noGrp="1"/>
          </p:cNvSpPr>
          <p:nvPr>
            <p:ph type="sldNum" sz="quarter" idx="4"/>
          </p:nvPr>
        </p:nvSpPr>
        <p:spPr>
          <a:xfrm>
            <a:off x="6553200" y="6453336"/>
            <a:ext cx="2133600" cy="26813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8" name="Rectangle 2"/>
          <p:cNvSpPr>
            <a:spLocks noChangeArrowheads="1"/>
          </p:cNvSpPr>
          <p:nvPr/>
        </p:nvSpPr>
        <p:spPr bwMode="auto">
          <a:xfrm>
            <a:off x="0" y="692696"/>
            <a:ext cx="9144000" cy="28800"/>
          </a:xfrm>
          <a:prstGeom prst="rect">
            <a:avLst/>
          </a:prstGeom>
          <a:solidFill>
            <a:srgbClr val="990099">
              <a:alpha val="90000"/>
            </a:srgbClr>
          </a:solidFill>
          <a:ln w="0">
            <a:gradFill flip="none" rotWithShape="1">
              <a:gsLst>
                <a:gs pos="0">
                  <a:srgbClr val="000000"/>
                </a:gs>
                <a:gs pos="20000">
                  <a:srgbClr val="000040"/>
                </a:gs>
                <a:gs pos="50000">
                  <a:srgbClr val="400040"/>
                </a:gs>
                <a:gs pos="75000">
                  <a:srgbClr val="8F0040"/>
                </a:gs>
                <a:gs pos="89999">
                  <a:srgbClr val="F27300"/>
                </a:gs>
                <a:gs pos="100000">
                  <a:srgbClr val="FFBF00"/>
                </a:gs>
              </a:gsLst>
              <a:path path="circle">
                <a:fillToRect t="100000" r="100000"/>
              </a:path>
              <a:tileRect l="-100000" b="-100000"/>
            </a:gradFill>
            <a:miter lim="800000"/>
            <a:headEnd/>
            <a:tailEnd/>
          </a:ln>
          <a:effectLst/>
        </p:spPr>
        <p:txBody>
          <a:bodyPr wrap="none" anchor="ctr"/>
          <a:lstStyle/>
          <a:p>
            <a:pPr>
              <a:defRPr/>
            </a:pPr>
            <a:endParaRPr lang="zh-CN" altLang="en-US"/>
          </a:p>
        </p:txBody>
      </p:sp>
      <p:pic>
        <p:nvPicPr>
          <p:cNvPr id="10" name="Picture 3"/>
          <p:cNvPicPr>
            <a:picLocks noChangeAspect="1" noChangeArrowheads="1"/>
          </p:cNvPicPr>
          <p:nvPr userDrawn="1"/>
        </p:nvPicPr>
        <p:blipFill>
          <a:blip r:embed="rId14" cstate="print"/>
          <a:srcRect/>
          <a:stretch>
            <a:fillRect/>
          </a:stretch>
        </p:blipFill>
        <p:spPr bwMode="auto">
          <a:xfrm>
            <a:off x="0" y="-11868"/>
            <a:ext cx="899592" cy="69269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marL="0" indent="0" algn="l" defTabSz="914400" rtl="0" eaLnBrk="1" latinLnBrk="0" hangingPunct="1">
        <a:spcBef>
          <a:spcPct val="0"/>
        </a:spcBef>
        <a:buNone/>
        <a:defRPr sz="3200" kern="1200" baseline="0">
          <a:solidFill>
            <a:srgbClr val="3333CC"/>
          </a:solidFill>
          <a:latin typeface="Times New Roman" panose="02020603050405020304" pitchFamily="18" charset="0"/>
          <a:ea typeface="黑体" pitchFamily="2" charset="-122"/>
          <a:cs typeface="+mj-cs"/>
        </a:defRPr>
      </a:lvl1pPr>
    </p:titleStyle>
    <p:bodyStyle>
      <a:lvl1pPr marL="355600" indent="-355600" algn="l" defTabSz="914400" rtl="0" eaLnBrk="1" latinLnBrk="0" hangingPunct="1">
        <a:lnSpc>
          <a:spcPct val="150000"/>
        </a:lnSpc>
        <a:spcBef>
          <a:spcPct val="20000"/>
        </a:spcBef>
        <a:buClr>
          <a:srgbClr val="0000FF"/>
        </a:buClr>
        <a:buSzPct val="100000"/>
        <a:buFont typeface="Wingdings" pitchFamily="2" charset="2"/>
        <a:buChar char="q"/>
        <a:defRPr sz="2400" kern="1200" baseline="0">
          <a:solidFill>
            <a:schemeClr val="tx1"/>
          </a:solidFill>
          <a:latin typeface="Times New Roman" panose="02020603050405020304" pitchFamily="18" charset="0"/>
          <a:ea typeface="+mn-ea"/>
          <a:cs typeface="+mn-cs"/>
        </a:defRPr>
      </a:lvl1pPr>
      <a:lvl2pPr marL="531813" indent="-258763" algn="l" defTabSz="914400" rtl="0" eaLnBrk="1" latinLnBrk="0" hangingPunct="1">
        <a:lnSpc>
          <a:spcPct val="150000"/>
        </a:lnSpc>
        <a:spcBef>
          <a:spcPct val="20000"/>
        </a:spcBef>
        <a:buClr>
          <a:srgbClr val="990099"/>
        </a:buClr>
        <a:buSzPct val="90000"/>
        <a:buFont typeface="Wingdings" pitchFamily="2" charset="2"/>
        <a:buChar char=""/>
        <a:defRPr sz="2400" kern="1200" baseline="0">
          <a:solidFill>
            <a:schemeClr val="tx1"/>
          </a:solidFill>
          <a:latin typeface="Times New Roman" panose="02020603050405020304" pitchFamily="18" charset="0"/>
          <a:ea typeface="楷体_GB2312" pitchFamily="49" charset="-122"/>
          <a:cs typeface="+mn-cs"/>
        </a:defRPr>
      </a:lvl2pPr>
      <a:lvl3pPr marL="804863" indent="-273050" algn="l" defTabSz="914400" rtl="0" eaLnBrk="1" latinLnBrk="0" hangingPunct="1">
        <a:lnSpc>
          <a:spcPct val="150000"/>
        </a:lnSpc>
        <a:spcBef>
          <a:spcPct val="20000"/>
        </a:spcBef>
        <a:buFont typeface="Times New Roman" pitchFamily="18" charset="0"/>
        <a:buChar char="─"/>
        <a:defRPr sz="2000" kern="1200" baseline="0">
          <a:solidFill>
            <a:schemeClr val="tx1"/>
          </a:solidFill>
          <a:latin typeface="Times New Roman" panose="02020603050405020304" pitchFamily="18" charset="0"/>
          <a:ea typeface="楷体_GB2312" pitchFamily="49" charset="-122"/>
          <a:cs typeface="+mn-cs"/>
        </a:defRPr>
      </a:lvl3pPr>
      <a:lvl4pPr marL="1600200" indent="-228600" algn="l" defTabSz="914400" rtl="0" eaLnBrk="1" latinLnBrk="0" hangingPunct="1">
        <a:spcBef>
          <a:spcPct val="20000"/>
        </a:spcBef>
        <a:buFont typeface="Wingdings" pitchFamily="2" charset="2"/>
        <a:buNone/>
        <a:defRPr sz="18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None/>
        <a:defRPr sz="16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pPr algn="ctr"/>
            <a:r>
              <a:rPr lang="zh-CN" altLang="en-US" dirty="0">
                <a:latin typeface="微软雅黑" panose="020B0503020204020204" pitchFamily="34" charset="-122"/>
                <a:ea typeface="微软雅黑" panose="020B0503020204020204" pitchFamily="34" charset="-122"/>
              </a:rPr>
              <a:t>服务协作与</a:t>
            </a:r>
            <a:r>
              <a:rPr lang="en-US" altLang="zh-CN" dirty="0">
                <a:latin typeface="微软雅黑" panose="020B0503020204020204" pitchFamily="34" charset="-122"/>
                <a:ea typeface="微软雅黑" panose="020B0503020204020204" pitchFamily="34" charset="-122"/>
              </a:rPr>
              <a:t>WS-CDL</a:t>
            </a:r>
            <a:r>
              <a:rPr lang="zh-CN" altLang="en-US" dirty="0">
                <a:latin typeface="微软雅黑" panose="020B0503020204020204" pitchFamily="34" charset="-122"/>
                <a:ea typeface="微软雅黑" panose="020B0503020204020204" pitchFamily="34" charset="-122"/>
              </a:rPr>
              <a:t>语言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4.Web</a:t>
            </a:r>
            <a:r>
              <a:rPr lang="zh-CN" altLang="en-US" dirty="0"/>
              <a:t>服务编舞描述语言</a:t>
            </a:r>
            <a:r>
              <a:rPr lang="en-US" altLang="zh-CN" dirty="0"/>
              <a:t>WS-CDL</a:t>
            </a:r>
            <a:endParaRPr lang="zh-CN" altLang="en-US" dirty="0"/>
          </a:p>
        </p:txBody>
      </p:sp>
      <p:sp>
        <p:nvSpPr>
          <p:cNvPr id="3" name="内容占位符 2"/>
          <p:cNvSpPr>
            <a:spLocks noGrp="1"/>
          </p:cNvSpPr>
          <p:nvPr>
            <p:ph idx="1"/>
          </p:nvPr>
        </p:nvSpPr>
        <p:spPr/>
        <p:txBody>
          <a:bodyPr/>
          <a:lstStyle/>
          <a:p>
            <a:pPr>
              <a:lnSpc>
                <a:spcPct val="200000"/>
              </a:lnSpc>
            </a:pPr>
            <a:r>
              <a:rPr lang="en-US" altLang="zh-CN" dirty="0">
                <a:latin typeface="微软雅黑" panose="020B0503020204020204" pitchFamily="34" charset="-122"/>
                <a:ea typeface="微软雅黑" panose="020B0503020204020204" pitchFamily="34" charset="-122"/>
              </a:rPr>
              <a:t>WS-CDL(Web Service Choreography Description Language)</a:t>
            </a:r>
          </a:p>
          <a:p>
            <a:pPr marL="531813" lvl="2" indent="-258763">
              <a:lnSpc>
                <a:spcPct val="200000"/>
              </a:lnSpc>
            </a:pPr>
            <a:r>
              <a:rPr lang="en-US" altLang="zh-CN" dirty="0">
                <a:latin typeface="微软雅黑" panose="020B0503020204020204" pitchFamily="34" charset="-122"/>
                <a:ea typeface="微软雅黑" panose="020B0503020204020204" pitchFamily="34" charset="-122"/>
              </a:rPr>
              <a:t>1.0 draft</a:t>
            </a:r>
            <a:r>
              <a:rPr lang="zh-CN" altLang="en-US" dirty="0">
                <a:latin typeface="微软雅黑" panose="020B0503020204020204" pitchFamily="34" charset="-122"/>
                <a:ea typeface="微软雅黑" panose="020B0503020204020204" pitchFamily="34" charset="-122"/>
              </a:rPr>
              <a:t>版由</a:t>
            </a:r>
            <a:r>
              <a:rPr lang="en-US" altLang="zh-CN" dirty="0">
                <a:latin typeface="微软雅黑" panose="020B0503020204020204" pitchFamily="34" charset="-122"/>
                <a:ea typeface="微软雅黑" panose="020B0503020204020204" pitchFamily="34" charset="-122"/>
              </a:rPr>
              <a:t>W3C</a:t>
            </a:r>
            <a:r>
              <a:rPr lang="zh-CN" altLang="en-US" dirty="0">
                <a:latin typeface="微软雅黑" panose="020B0503020204020204" pitchFamily="34" charset="-122"/>
                <a:ea typeface="微软雅黑" panose="020B0503020204020204" pitchFamily="34" charset="-122"/>
              </a:rPr>
              <a:t>于</a:t>
            </a:r>
            <a:r>
              <a:rPr lang="en-US" altLang="zh-CN" dirty="0">
                <a:latin typeface="微软雅黑" panose="020B0503020204020204" pitchFamily="34" charset="-122"/>
                <a:ea typeface="微软雅黑" panose="020B0503020204020204" pitchFamily="34" charset="-122"/>
              </a:rPr>
              <a:t>2004</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月发布；</a:t>
            </a:r>
            <a:endParaRPr lang="en-US" altLang="zh-CN" dirty="0">
              <a:latin typeface="微软雅黑" panose="020B0503020204020204" pitchFamily="34" charset="-122"/>
              <a:ea typeface="微软雅黑" panose="020B0503020204020204" pitchFamily="34" charset="-122"/>
            </a:endParaRPr>
          </a:p>
          <a:p>
            <a:pPr marL="531813" lvl="2" indent="-258763">
              <a:lnSpc>
                <a:spcPct val="200000"/>
              </a:lnSpc>
            </a:pPr>
            <a:r>
              <a:rPr lang="zh-CN" altLang="en-US" dirty="0">
                <a:latin typeface="微软雅黑" panose="020B0503020204020204" pitchFamily="34" charset="-122"/>
                <a:ea typeface="微软雅黑" panose="020B0503020204020204" pitchFamily="34" charset="-122"/>
              </a:rPr>
              <a:t>采用进程代数中</a:t>
            </a:r>
            <a:r>
              <a:rPr lang="en-US" altLang="zh-CN" dirty="0">
                <a:latin typeface="微软雅黑" panose="020B0503020204020204" pitchFamily="34" charset="-122"/>
                <a:ea typeface="微软雅黑" panose="020B0503020204020204" pitchFamily="34" charset="-122"/>
              </a:rPr>
              <a:t>Pi</a:t>
            </a:r>
            <a:r>
              <a:rPr lang="zh-CN" altLang="en-US" dirty="0">
                <a:latin typeface="微软雅黑" panose="020B0503020204020204" pitchFamily="34" charset="-122"/>
                <a:ea typeface="微软雅黑" panose="020B0503020204020204" pitchFamily="34" charset="-122"/>
              </a:rPr>
              <a:t>演算作为其理论模型，主要用</a:t>
            </a:r>
            <a:r>
              <a:rPr lang="zh-CN" altLang="en-US">
                <a:latin typeface="微软雅黑" panose="020B0503020204020204" pitchFamily="34" charset="-122"/>
                <a:ea typeface="微软雅黑" panose="020B0503020204020204" pitchFamily="34" charset="-122"/>
              </a:rPr>
              <a:t>基于</a:t>
            </a:r>
            <a:r>
              <a:rPr lang="zh-CN" altLang="en-US">
                <a:solidFill>
                  <a:srgbClr val="3333CC"/>
                </a:solidFill>
                <a:latin typeface="微软雅黑" panose="020B0503020204020204" pitchFamily="34" charset="-122"/>
                <a:ea typeface="微软雅黑" panose="020B0503020204020204" pitchFamily="34" charset="-122"/>
              </a:rPr>
              <a:t>信道</a:t>
            </a:r>
            <a:r>
              <a:rPr lang="en-US" altLang="zh-CN">
                <a:solidFill>
                  <a:srgbClr val="3333CC"/>
                </a:solidFill>
                <a:latin typeface="微软雅黑" panose="020B0503020204020204" pitchFamily="34" charset="-122"/>
                <a:ea typeface="微软雅黑" panose="020B0503020204020204" pitchFamily="34" charset="-122"/>
              </a:rPr>
              <a:t>(channel)</a:t>
            </a:r>
            <a:r>
              <a:rPr lang="zh-CN" altLang="en-US">
                <a:latin typeface="微软雅黑" panose="020B0503020204020204" pitchFamily="34" charset="-122"/>
                <a:ea typeface="微软雅黑" panose="020B0503020204020204" pitchFamily="34" charset="-122"/>
              </a:rPr>
              <a:t>的</a:t>
            </a:r>
            <a:r>
              <a:rPr lang="zh-CN" altLang="en-US" dirty="0">
                <a:solidFill>
                  <a:srgbClr val="3333CC"/>
                </a:solidFill>
                <a:latin typeface="微软雅黑" panose="020B0503020204020204" pitchFamily="34" charset="-122"/>
                <a:ea typeface="微软雅黑" panose="020B0503020204020204" pitchFamily="34" charset="-122"/>
              </a:rPr>
              <a:t>交互</a:t>
            </a:r>
            <a:r>
              <a:rPr lang="zh-CN" altLang="en-US" dirty="0">
                <a:latin typeface="微软雅黑" panose="020B0503020204020204" pitchFamily="34" charset="-122"/>
                <a:ea typeface="微软雅黑" panose="020B0503020204020204" pitchFamily="34" charset="-122"/>
              </a:rPr>
              <a:t>表示</a:t>
            </a:r>
            <a:r>
              <a:rPr lang="en-US" altLang="zh-CN" dirty="0">
                <a:solidFill>
                  <a:srgbClr val="3333CC"/>
                </a:solidFill>
                <a:latin typeface="微软雅黑" panose="020B0503020204020204" pitchFamily="34" charset="-122"/>
                <a:ea typeface="微软雅黑" panose="020B0503020204020204" pitchFamily="34" charset="-122"/>
              </a:rPr>
              <a:t>Web</a:t>
            </a:r>
            <a:r>
              <a:rPr lang="zh-CN" altLang="en-US" dirty="0">
                <a:solidFill>
                  <a:srgbClr val="3333CC"/>
                </a:solidFill>
                <a:latin typeface="微软雅黑" panose="020B0503020204020204" pitchFamily="34" charset="-122"/>
                <a:ea typeface="微软雅黑" panose="020B0503020204020204" pitchFamily="34" charset="-122"/>
              </a:rPr>
              <a:t>服务编舞</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531813" lvl="2" indent="-258763">
              <a:lnSpc>
                <a:spcPct val="200000"/>
              </a:lnSpc>
            </a:pPr>
            <a:r>
              <a:rPr lang="zh-CN" altLang="en-US" dirty="0">
                <a:latin typeface="微软雅黑" panose="020B0503020204020204" pitchFamily="34" charset="-122"/>
                <a:ea typeface="微软雅黑" panose="020B0503020204020204" pitchFamily="34" charset="-122"/>
              </a:rPr>
              <a:t>信道本身可以作为数据通过信道传递，以实现动态交互。</a:t>
            </a:r>
            <a:r>
              <a:rPr lang="zh-CN" altLang="en-US" dirty="0">
                <a:solidFill>
                  <a:srgbClr val="3333CC"/>
                </a:solidFill>
                <a:latin typeface="微软雅黑" panose="020B0503020204020204" pitchFamily="34" charset="-122"/>
                <a:ea typeface="微软雅黑" panose="020B0503020204020204" pitchFamily="34" charset="-122"/>
              </a:rPr>
              <a:t>交互的次序</a:t>
            </a:r>
            <a:r>
              <a:rPr lang="zh-CN" altLang="en-US" dirty="0">
                <a:latin typeface="微软雅黑" panose="020B0503020204020204" pitchFamily="34" charset="-122"/>
                <a:ea typeface="微软雅黑" panose="020B0503020204020204" pitchFamily="34" charset="-122"/>
              </a:rPr>
              <a:t>以</a:t>
            </a:r>
            <a:r>
              <a:rPr lang="zh-CN" altLang="en-US" dirty="0">
                <a:solidFill>
                  <a:srgbClr val="3333CC"/>
                </a:solidFill>
                <a:latin typeface="微软雅黑" panose="020B0503020204020204" pitchFamily="34" charset="-122"/>
                <a:ea typeface="微软雅黑" panose="020B0503020204020204" pitchFamily="34" charset="-122"/>
              </a:rPr>
              <a:t>顺序、选择和并行</a:t>
            </a:r>
            <a:r>
              <a:rPr lang="zh-CN" altLang="en-US" dirty="0">
                <a:latin typeface="微软雅黑" panose="020B0503020204020204" pitchFamily="34" charset="-122"/>
                <a:ea typeface="微软雅黑" panose="020B0503020204020204" pitchFamily="34" charset="-122"/>
              </a:rPr>
              <a:t>三种基本控制结构来描述。</a:t>
            </a:r>
          </a:p>
        </p:txBody>
      </p:sp>
    </p:spTree>
    <p:extLst>
      <p:ext uri="{BB962C8B-B14F-4D97-AF65-F5344CB8AC3E}">
        <p14:creationId xmlns:p14="http://schemas.microsoft.com/office/powerpoint/2010/main" val="393959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4.Web</a:t>
            </a:r>
            <a:r>
              <a:rPr lang="zh-CN" altLang="en-US" dirty="0"/>
              <a:t>服务编舞描述语言</a:t>
            </a:r>
            <a:r>
              <a:rPr lang="en-US" altLang="zh-CN" dirty="0"/>
              <a:t>WS-CDL(</a:t>
            </a:r>
            <a:r>
              <a:rPr lang="zh-CN" altLang="en-US" dirty="0"/>
              <a:t>续</a:t>
            </a:r>
            <a:r>
              <a:rPr lang="en-US" altLang="zh-CN" dirty="0"/>
              <a:t>)</a:t>
            </a:r>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7579" y="1681050"/>
            <a:ext cx="4908801"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99792" y="5066616"/>
            <a:ext cx="3384376" cy="369332"/>
          </a:xfrm>
          <a:prstGeom prst="rect">
            <a:avLst/>
          </a:prstGeom>
          <a:noFill/>
        </p:spPr>
        <p:txBody>
          <a:bodyPr wrap="square" rtlCol="0">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 </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5  WS-CDL </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核心语言成分</a:t>
            </a:r>
          </a:p>
        </p:txBody>
      </p:sp>
      <p:sp>
        <p:nvSpPr>
          <p:cNvPr id="6" name="TextBox 5"/>
          <p:cNvSpPr txBox="1"/>
          <p:nvPr/>
        </p:nvSpPr>
        <p:spPr>
          <a:xfrm>
            <a:off x="6948264" y="3740839"/>
            <a:ext cx="2022142" cy="1200329"/>
          </a:xfrm>
          <a:prstGeom prst="rect">
            <a:avLst/>
          </a:prstGeom>
          <a:noFill/>
        </p:spPr>
        <p:txBody>
          <a:bodyPr wrap="square" rtlCol="0">
            <a:spAutoFit/>
          </a:bodyPr>
          <a:lstStyle/>
          <a:p>
            <a:pPr>
              <a:lnSpc>
                <a:spcPct val="150000"/>
              </a:lnSpc>
            </a:pPr>
            <a:r>
              <a:rPr lang="zh-CN" altLang="en-US" sz="1600" dirty="0">
                <a:solidFill>
                  <a:srgbClr val="0000FF"/>
                </a:solidFill>
                <a:latin typeface="Times New Roman" panose="02020603050405020304" pitchFamily="18" charset="0"/>
                <a:cs typeface="Times New Roman" panose="02020603050405020304" pitchFamily="18" charset="0"/>
              </a:rPr>
              <a:t>编舞是</a:t>
            </a:r>
            <a:r>
              <a:rPr lang="en-US" altLang="zh-CN" sz="1600" dirty="0">
                <a:solidFill>
                  <a:srgbClr val="0000FF"/>
                </a:solidFill>
                <a:latin typeface="Times New Roman" panose="02020603050405020304" pitchFamily="18" charset="0"/>
                <a:cs typeface="Times New Roman" panose="02020603050405020304" pitchFamily="18" charset="0"/>
              </a:rPr>
              <a:t>WS-CDL</a:t>
            </a:r>
            <a:r>
              <a:rPr lang="zh-CN" altLang="en-US" sz="1600" dirty="0">
                <a:solidFill>
                  <a:srgbClr val="0000FF"/>
                </a:solidFill>
                <a:latin typeface="Times New Roman" panose="02020603050405020304" pitchFamily="18" charset="0"/>
                <a:cs typeface="Times New Roman" panose="02020603050405020304" pitchFamily="18" charset="0"/>
              </a:rPr>
              <a:t>最核心元素，用于定义具体的编舞活动。</a:t>
            </a:r>
          </a:p>
        </p:txBody>
      </p:sp>
      <p:cxnSp>
        <p:nvCxnSpPr>
          <p:cNvPr id="8" name="直接箭头连接符 7"/>
          <p:cNvCxnSpPr/>
          <p:nvPr/>
        </p:nvCxnSpPr>
        <p:spPr>
          <a:xfrm flipH="1" flipV="1">
            <a:off x="6084168" y="3579846"/>
            <a:ext cx="888735" cy="456149"/>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8089" y="4789617"/>
            <a:ext cx="1563010" cy="1522917"/>
          </a:xfrm>
          <a:prstGeom prst="rect">
            <a:avLst/>
          </a:prstGeom>
          <a:noFill/>
        </p:spPr>
        <p:txBody>
          <a:bodyPr wrap="square" rtlCol="0">
            <a:spAutoFit/>
          </a:bodyPr>
          <a:lstStyle/>
          <a:p>
            <a:pPr>
              <a:lnSpc>
                <a:spcPct val="150000"/>
              </a:lnSpc>
            </a:pPr>
            <a:r>
              <a:rPr lang="zh-CN" altLang="en-US" sz="1600" dirty="0">
                <a:solidFill>
                  <a:srgbClr val="0000FF"/>
                </a:solidFill>
                <a:latin typeface="Times New Roman" panose="02020603050405020304" pitchFamily="18" charset="0"/>
                <a:cs typeface="Times New Roman" panose="02020603050405020304" pitchFamily="18" charset="0"/>
              </a:rPr>
              <a:t>采用</a:t>
            </a:r>
            <a:r>
              <a:rPr lang="en-US" altLang="zh-CN" sz="1600" dirty="0">
                <a:solidFill>
                  <a:srgbClr val="0000FF"/>
                </a:solidFill>
                <a:latin typeface="Times New Roman" panose="02020603050405020304" pitchFamily="18" charset="0"/>
                <a:cs typeface="Times New Roman" panose="02020603050405020304" pitchFamily="18" charset="0"/>
              </a:rPr>
              <a:t>Pi</a:t>
            </a:r>
            <a:r>
              <a:rPr lang="zh-CN" altLang="en-US" sz="1600" dirty="0">
                <a:solidFill>
                  <a:srgbClr val="0000FF"/>
                </a:solidFill>
                <a:latin typeface="Times New Roman" panose="02020603050405020304" pitchFamily="18" charset="0"/>
                <a:cs typeface="Times New Roman" panose="02020603050405020304" pitchFamily="18" charset="0"/>
              </a:rPr>
              <a:t>演算进程模型中的信道概念作为传递消息的通道。</a:t>
            </a:r>
          </a:p>
        </p:txBody>
      </p:sp>
      <p:cxnSp>
        <p:nvCxnSpPr>
          <p:cNvPr id="10" name="直接箭头连接符 9"/>
          <p:cNvCxnSpPr/>
          <p:nvPr/>
        </p:nvCxnSpPr>
        <p:spPr>
          <a:xfrm flipV="1">
            <a:off x="1451972" y="4221088"/>
            <a:ext cx="815772" cy="641384"/>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504" y="764705"/>
            <a:ext cx="1872207" cy="2677656"/>
          </a:xfrm>
          <a:prstGeom prst="rect">
            <a:avLst/>
          </a:prstGeom>
          <a:noFill/>
        </p:spPr>
        <p:txBody>
          <a:bodyPr wrap="square" rtlCol="0">
            <a:spAutoFit/>
          </a:bodyPr>
          <a:lstStyle/>
          <a:p>
            <a:pPr>
              <a:lnSpc>
                <a:spcPct val="150000"/>
              </a:lnSpc>
            </a:pPr>
            <a:r>
              <a:rPr lang="zh-CN" altLang="en-US" sz="1600" dirty="0">
                <a:solidFill>
                  <a:srgbClr val="0000FF"/>
                </a:solidFill>
                <a:latin typeface="Times New Roman" panose="02020603050405020304" pitchFamily="18" charset="0"/>
                <a:cs typeface="Times New Roman" panose="02020603050405020304" pitchFamily="18" charset="0"/>
              </a:rPr>
              <a:t>定义参与编舞活动者的角色和关系类型，包括角色、角色之间的二元关系、参与者；</a:t>
            </a:r>
            <a:endParaRPr lang="en-US" altLang="zh-CN" sz="16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1600" dirty="0">
                <a:solidFill>
                  <a:srgbClr val="0000FF"/>
                </a:solidFill>
                <a:latin typeface="Times New Roman" panose="02020603050405020304" pitchFamily="18" charset="0"/>
                <a:cs typeface="Times New Roman" panose="02020603050405020304" pitchFamily="18" charset="0"/>
              </a:rPr>
              <a:t>参与者是某一组织所扮演的角色集合。</a:t>
            </a:r>
            <a:endParaRPr lang="en-US" altLang="zh-CN" sz="1600" dirty="0">
              <a:solidFill>
                <a:srgbClr val="0000FF"/>
              </a:solidFill>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a:off x="1936409" y="1406089"/>
            <a:ext cx="619367" cy="870783"/>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32240" y="850053"/>
            <a:ext cx="2238166" cy="830997"/>
          </a:xfrm>
          <a:prstGeom prst="rect">
            <a:avLst/>
          </a:prstGeom>
          <a:noFill/>
        </p:spPr>
        <p:txBody>
          <a:bodyPr wrap="square" rtlCol="0">
            <a:spAutoFit/>
          </a:bodyPr>
          <a:lstStyle/>
          <a:p>
            <a:pPr>
              <a:lnSpc>
                <a:spcPct val="150000"/>
              </a:lnSpc>
            </a:pPr>
            <a:r>
              <a:rPr lang="zh-CN" altLang="en-US" sz="1600" dirty="0">
                <a:solidFill>
                  <a:srgbClr val="0000FF"/>
                </a:solidFill>
                <a:latin typeface="Times New Roman" panose="02020603050405020304" pitchFamily="18" charset="0"/>
                <a:cs typeface="Times New Roman" panose="02020603050405020304" pitchFamily="18" charset="0"/>
              </a:rPr>
              <a:t>定义编舞代码用到的数据和消息的数据类型。</a:t>
            </a:r>
          </a:p>
        </p:txBody>
      </p:sp>
      <p:cxnSp>
        <p:nvCxnSpPr>
          <p:cNvPr id="20" name="直接箭头连接符 19"/>
          <p:cNvCxnSpPr/>
          <p:nvPr/>
        </p:nvCxnSpPr>
        <p:spPr>
          <a:xfrm flipH="1">
            <a:off x="5940153" y="1556792"/>
            <a:ext cx="792087" cy="546741"/>
          </a:xfrm>
          <a:prstGeom prst="straightConnector1">
            <a:avLst/>
          </a:prstGeom>
          <a:ln w="2540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83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http://www.ebpml.org/ws-cdl_p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5976" y="260648"/>
            <a:ext cx="3456384" cy="63758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7504" y="620688"/>
            <a:ext cx="5112568" cy="499624"/>
          </a:xfrm>
          <a:prstGeom prst="rect">
            <a:avLst/>
          </a:prstGeom>
          <a:noFill/>
        </p:spPr>
        <p:txBody>
          <a:bodyPr wrap="square" rtlCol="0">
            <a:spAutoFit/>
          </a:bodyPr>
          <a:lstStyle/>
          <a:p>
            <a:pPr marL="177800" indent="-177800">
              <a:lnSpc>
                <a:spcPct val="15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整个</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WS-CDL</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定义以</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&lt;package&gt;</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为根元素</a:t>
            </a:r>
          </a:p>
        </p:txBody>
      </p:sp>
      <p:sp>
        <p:nvSpPr>
          <p:cNvPr id="6" name="矩形 5"/>
          <p:cNvSpPr/>
          <p:nvPr/>
        </p:nvSpPr>
        <p:spPr>
          <a:xfrm>
            <a:off x="206916" y="2564904"/>
            <a:ext cx="4825768" cy="378885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3333CC"/>
                </a:solidFill>
                <a:cs typeface="Times New Roman" panose="02020603050405020304" pitchFamily="18" charset="0"/>
              </a:rPr>
              <a:t>A choreography is aware of some of the content of message exchanges via tokens and </a:t>
            </a:r>
            <a:r>
              <a:rPr lang="en-US" altLang="zh-CN" dirty="0" err="1">
                <a:solidFill>
                  <a:srgbClr val="3333CC"/>
                </a:solidFill>
                <a:cs typeface="Times New Roman" panose="02020603050405020304" pitchFamily="18" charset="0"/>
              </a:rPr>
              <a:t>tokenLocators</a:t>
            </a:r>
            <a:r>
              <a:rPr lang="en-US" altLang="zh-CN" dirty="0">
                <a:solidFill>
                  <a:srgbClr val="3333CC"/>
                </a:solidFill>
                <a:cs typeface="Times New Roman" panose="02020603050405020304" pitchFamily="18" charset="0"/>
              </a:rPr>
              <a:t>.</a:t>
            </a:r>
          </a:p>
          <a:p>
            <a:pPr marL="285750" indent="-285750">
              <a:lnSpc>
                <a:spcPct val="150000"/>
              </a:lnSpc>
              <a:buFont typeface="Arial" panose="020B0604020202020204" pitchFamily="34" charset="0"/>
              <a:buChar char="•"/>
            </a:pPr>
            <a:r>
              <a:rPr lang="en-US" altLang="zh-CN" b="1" dirty="0" err="1">
                <a:solidFill>
                  <a:srgbClr val="3333CC"/>
                </a:solidFill>
                <a:cs typeface="Times New Roman" panose="02020603050405020304" pitchFamily="18" charset="0"/>
              </a:rPr>
              <a:t>informationType</a:t>
            </a:r>
            <a:r>
              <a:rPr lang="en-US" altLang="zh-CN" dirty="0">
                <a:solidFill>
                  <a:srgbClr val="3333CC"/>
                </a:solidFill>
                <a:cs typeface="Times New Roman" panose="02020603050405020304" pitchFamily="18" charset="0"/>
              </a:rPr>
              <a:t>: aliases to WSDL types, XSD or other typing mechanism</a:t>
            </a:r>
          </a:p>
          <a:p>
            <a:pPr marL="285750" indent="-285750">
              <a:lnSpc>
                <a:spcPct val="150000"/>
              </a:lnSpc>
              <a:buFont typeface="Arial" panose="020B0604020202020204" pitchFamily="34" charset="0"/>
              <a:buChar char="•"/>
            </a:pPr>
            <a:r>
              <a:rPr lang="en-US" altLang="zh-CN" b="1" dirty="0">
                <a:solidFill>
                  <a:srgbClr val="3333CC"/>
                </a:solidFill>
                <a:cs typeface="Times New Roman" panose="02020603050405020304" pitchFamily="18" charset="0"/>
              </a:rPr>
              <a:t>token</a:t>
            </a:r>
            <a:r>
              <a:rPr lang="en-US" altLang="zh-CN" dirty="0">
                <a:solidFill>
                  <a:srgbClr val="3333CC"/>
                </a:solidFill>
                <a:cs typeface="Times New Roman" panose="02020603050405020304" pitchFamily="18" charset="0"/>
              </a:rPr>
              <a:t>: this is basically a variable of the choreography bound to a document content</a:t>
            </a:r>
          </a:p>
          <a:p>
            <a:pPr marL="285750" indent="-285750">
              <a:lnSpc>
                <a:spcPct val="150000"/>
              </a:lnSpc>
              <a:buFont typeface="Arial" panose="020B0604020202020204" pitchFamily="34" charset="0"/>
              <a:buChar char="•"/>
            </a:pPr>
            <a:r>
              <a:rPr lang="en-US" altLang="zh-CN" b="1" dirty="0" err="1">
                <a:solidFill>
                  <a:srgbClr val="3333CC"/>
                </a:solidFill>
                <a:cs typeface="Times New Roman" panose="02020603050405020304" pitchFamily="18" charset="0"/>
              </a:rPr>
              <a:t>tokenLocator</a:t>
            </a:r>
            <a:r>
              <a:rPr lang="en-US" altLang="zh-CN" dirty="0">
                <a:solidFill>
                  <a:srgbClr val="3333CC"/>
                </a:solidFill>
                <a:cs typeface="Times New Roman" panose="02020603050405020304" pitchFamily="18" charset="0"/>
              </a:rPr>
              <a:t>: this is a condition expression, expressed in XPath</a:t>
            </a:r>
            <a:endParaRPr lang="zh-CN" altLang="en-US" dirty="0">
              <a:solidFill>
                <a:srgbClr val="3333CC"/>
              </a:solidFill>
              <a:cs typeface="Times New Roman" panose="02020603050405020304" pitchFamily="18" charset="0"/>
            </a:endParaRPr>
          </a:p>
        </p:txBody>
      </p:sp>
    </p:spTree>
    <p:extLst>
      <p:ext uri="{BB962C8B-B14F-4D97-AF65-F5344CB8AC3E}">
        <p14:creationId xmlns:p14="http://schemas.microsoft.com/office/powerpoint/2010/main" val="373225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WS-CDL</a:t>
            </a:r>
            <a:r>
              <a:rPr lang="zh-CN" altLang="en-US" dirty="0"/>
              <a:t>编舞</a:t>
            </a:r>
          </a:p>
        </p:txBody>
      </p:sp>
      <p:sp>
        <p:nvSpPr>
          <p:cNvPr id="3" name="内容占位符 2"/>
          <p:cNvSpPr>
            <a:spLocks noGrp="1"/>
          </p:cNvSpPr>
          <p:nvPr>
            <p:ph idx="1"/>
          </p:nvPr>
        </p:nvSpPr>
        <p:spPr>
          <a:xfrm>
            <a:off x="246348" y="836712"/>
            <a:ext cx="8574124" cy="2050970"/>
          </a:xfrm>
        </p:spPr>
        <p:txBody>
          <a:bodyPr/>
          <a:lstStyle/>
          <a:p>
            <a:pPr>
              <a:lnSpc>
                <a:spcPct val="130000"/>
              </a:lnSpc>
            </a:pPr>
            <a:r>
              <a:rPr lang="en-US" altLang="zh-CN" dirty="0">
                <a:latin typeface="微软雅黑" panose="020B0503020204020204" pitchFamily="34" charset="-122"/>
                <a:ea typeface="微软雅黑" panose="020B0503020204020204" pitchFamily="34" charset="-122"/>
              </a:rPr>
              <a:t>WS-CDL</a:t>
            </a:r>
            <a:r>
              <a:rPr lang="zh-CN" altLang="en-US" dirty="0">
                <a:latin typeface="微软雅黑" panose="020B0503020204020204" pitchFamily="34" charset="-122"/>
                <a:ea typeface="微软雅黑" panose="020B0503020204020204" pitchFamily="34" charset="-122"/>
              </a:rPr>
              <a:t>编舞以</a:t>
            </a:r>
            <a:r>
              <a:rPr lang="en-US" altLang="zh-CN" dirty="0">
                <a:solidFill>
                  <a:srgbClr val="3333CC"/>
                </a:solidFill>
                <a:latin typeface="微软雅黑" panose="020B0503020204020204" pitchFamily="34" charset="-122"/>
                <a:ea typeface="微软雅黑" panose="020B0503020204020204" pitchFamily="34" charset="-122"/>
              </a:rPr>
              <a:t>&lt;choreography&gt;</a:t>
            </a:r>
            <a:r>
              <a:rPr lang="zh-CN" altLang="en-US" dirty="0">
                <a:latin typeface="微软雅黑" panose="020B0503020204020204" pitchFamily="34" charset="-122"/>
                <a:ea typeface="微软雅黑" panose="020B0503020204020204" pitchFamily="34" charset="-122"/>
              </a:rPr>
              <a:t>作为其根元素，其中可包含交互、控制接口和工作单元等元素。</a:t>
            </a:r>
            <a:endParaRPr lang="en-US" altLang="zh-CN" dirty="0">
              <a:latin typeface="微软雅黑" panose="020B0503020204020204" pitchFamily="34" charset="-122"/>
              <a:ea typeface="微软雅黑" panose="020B0503020204020204" pitchFamily="34" charset="-122"/>
            </a:endParaRPr>
          </a:p>
          <a:p>
            <a:pPr>
              <a:lnSpc>
                <a:spcPct val="130000"/>
              </a:lnSpc>
            </a:pPr>
            <a:r>
              <a:rPr lang="en-US" altLang="zh-CN" dirty="0">
                <a:latin typeface="微软雅黑" panose="020B0503020204020204" pitchFamily="34" charset="-122"/>
                <a:ea typeface="微软雅黑" panose="020B0503020204020204" pitchFamily="34" charset="-122"/>
              </a:rPr>
              <a:t>Interaction</a:t>
            </a:r>
            <a:r>
              <a:rPr lang="zh-CN" altLang="en-US" dirty="0">
                <a:latin typeface="微软雅黑" panose="020B0503020204020204" pitchFamily="34" charset="-122"/>
                <a:ea typeface="微软雅黑" panose="020B0503020204020204" pitchFamily="34" charset="-122"/>
              </a:rPr>
              <a:t>元素</a:t>
            </a:r>
            <a:endParaRPr lang="en-US" altLang="zh-CN" dirty="0">
              <a:latin typeface="微软雅黑" panose="020B0503020204020204" pitchFamily="34" charset="-122"/>
              <a:ea typeface="微软雅黑" panose="020B0503020204020204" pitchFamily="34" charset="-122"/>
            </a:endParaRPr>
          </a:p>
          <a:p>
            <a:pPr marL="531813" lvl="2" indent="-258763">
              <a:lnSpc>
                <a:spcPct val="130000"/>
              </a:lnSpc>
            </a:pPr>
            <a:r>
              <a:rPr lang="en-US" altLang="zh-CN" dirty="0">
                <a:latin typeface="微软雅黑" panose="020B0503020204020204" pitchFamily="34" charset="-122"/>
                <a:ea typeface="微软雅黑" panose="020B0503020204020204" pitchFamily="34" charset="-122"/>
              </a:rPr>
              <a:t>Interaction</a:t>
            </a:r>
            <a:r>
              <a:rPr lang="zh-CN" altLang="en-US" dirty="0">
                <a:latin typeface="微软雅黑" panose="020B0503020204020204" pitchFamily="34" charset="-122"/>
                <a:ea typeface="微软雅黑" panose="020B0503020204020204" pitchFamily="34" charset="-122"/>
              </a:rPr>
              <a:t>元素定义了编舞中的基本交互活动。</a:t>
            </a:r>
          </a:p>
        </p:txBody>
      </p:sp>
      <p:sp>
        <p:nvSpPr>
          <p:cNvPr id="6" name="TextBox 5"/>
          <p:cNvSpPr txBox="1"/>
          <p:nvPr/>
        </p:nvSpPr>
        <p:spPr>
          <a:xfrm>
            <a:off x="179512" y="3042187"/>
            <a:ext cx="8712968" cy="3539430"/>
          </a:xfrm>
          <a:prstGeom prst="rect">
            <a:avLst/>
          </a:prstGeom>
          <a:solidFill>
            <a:schemeClr val="bg1">
              <a:lumMod val="95000"/>
            </a:schemeClr>
          </a:solidFill>
        </p:spPr>
        <p:txBody>
          <a:bodyPr wrap="square" rtlCol="0">
            <a:spAutoFit/>
          </a:bodyPr>
          <a:lstStyle/>
          <a:p>
            <a:r>
              <a:rPr lang="en-US" altLang="zh-CN" sz="1600" dirty="0">
                <a:solidFill>
                  <a:srgbClr val="3333CC"/>
                </a:solidFill>
                <a:latin typeface="Times New Roman" panose="02020603050405020304" pitchFamily="18" charset="0"/>
                <a:cs typeface="Times New Roman" panose="02020603050405020304" pitchFamily="18" charset="0"/>
              </a:rPr>
              <a:t>&lt;interaction name=“</a:t>
            </a:r>
            <a:r>
              <a:rPr lang="en-US" altLang="zh-CN" sz="1600" dirty="0" err="1">
                <a:solidFill>
                  <a:srgbClr val="3333CC"/>
                </a:solidFill>
                <a:latin typeface="Times New Roman" panose="02020603050405020304" pitchFamily="18" charset="0"/>
                <a:cs typeface="Times New Roman" panose="02020603050405020304" pitchFamily="18" charset="0"/>
              </a:rPr>
              <a:t>PurchaseOrderSubmission</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channelVariable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tns:SubmitPurchaseOrderChannel</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operation=“</a:t>
            </a:r>
            <a:r>
              <a:rPr lang="en-US" altLang="zh-CN" sz="1600" dirty="0" err="1">
                <a:solidFill>
                  <a:srgbClr val="3333CC"/>
                </a:solidFill>
                <a:latin typeface="Times New Roman" panose="02020603050405020304" pitchFamily="18" charset="0"/>
                <a:cs typeface="Times New Roman" panose="02020603050405020304" pitchFamily="18" charset="0"/>
              </a:rPr>
              <a:t>ReceivePurchaseOrder</a:t>
            </a:r>
            <a:r>
              <a:rPr lang="en-US" altLang="zh-CN" sz="1600" dirty="0">
                <a:solidFill>
                  <a:srgbClr val="3333CC"/>
                </a:solidFill>
                <a:latin typeface="Times New Roman" panose="02020603050405020304" pitchFamily="18" charset="0"/>
                <a:cs typeface="Times New Roman" panose="02020603050405020304" pitchFamily="18" charset="0"/>
              </a:rPr>
              <a:t>” initiate=“true”&gt;</a:t>
            </a:r>
          </a:p>
          <a:p>
            <a:r>
              <a:rPr lang="en-US" altLang="zh-CN" sz="1600" dirty="0">
                <a:solidFill>
                  <a:srgbClr val="3333CC"/>
                </a:solidFill>
                <a:latin typeface="Times New Roman" panose="02020603050405020304" pitchFamily="18" charset="0"/>
                <a:cs typeface="Times New Roman" panose="02020603050405020304" pitchFamily="18" charset="0"/>
              </a:rPr>
              <a:t>        &lt;participate  </a:t>
            </a:r>
            <a:r>
              <a:rPr lang="en-US" altLang="zh-CN" sz="1600" dirty="0" err="1">
                <a:solidFill>
                  <a:srgbClr val="3333CC"/>
                </a:solidFill>
                <a:latin typeface="Times New Roman" panose="02020603050405020304" pitchFamily="18" charset="0"/>
                <a:cs typeface="Times New Roman" panose="02020603050405020304" pitchFamily="18" charset="0"/>
              </a:rPr>
              <a:t>relationshipType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ClientVendor</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fromRole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tns:ClientRole</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toRole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VendorRole</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交换声明</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&lt;exchange  name=“</a:t>
            </a:r>
            <a:r>
              <a:rPr lang="en-US" altLang="zh-CN" sz="1600" dirty="0" err="1">
                <a:solidFill>
                  <a:srgbClr val="3333CC"/>
                </a:solidFill>
                <a:latin typeface="Times New Roman" panose="02020603050405020304" pitchFamily="18" charset="0"/>
                <a:cs typeface="Times New Roman" panose="02020603050405020304" pitchFamily="18" charset="0"/>
              </a:rPr>
              <a:t>PurchaseOrderSubmissionExchange</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action=“request”</a:t>
            </a:r>
          </a:p>
          <a:p>
            <a:r>
              <a:rPr lang="en-US" altLang="zh-CN" sz="1600" dirty="0">
                <a:solidFill>
                  <a:srgbClr val="3333CC"/>
                </a:solidFill>
                <a:latin typeface="Times New Roman" panose="02020603050405020304" pitchFamily="18" charset="0"/>
                <a:cs typeface="Times New Roman" panose="02020603050405020304" pitchFamily="18" charset="0"/>
              </a:rPr>
              <a:t>               </a:t>
            </a:r>
            <a:r>
              <a:rPr lang="en-US" altLang="zh-CN" sz="1600" dirty="0" err="1">
                <a:solidFill>
                  <a:srgbClr val="3333CC"/>
                </a:solidFill>
                <a:latin typeface="Times New Roman" panose="02020603050405020304" pitchFamily="18" charset="0"/>
                <a:cs typeface="Times New Roman" panose="02020603050405020304" pitchFamily="18" charset="0"/>
              </a:rPr>
              <a:t>informationType</a:t>
            </a:r>
            <a:r>
              <a:rPr lang="en-US" altLang="zh-CN" sz="1600" dirty="0">
                <a:solidFill>
                  <a:srgbClr val="3333CC"/>
                </a:solidFill>
                <a:latin typeface="Times New Roman" panose="02020603050405020304" pitchFamily="18" charset="0"/>
                <a:cs typeface="Times New Roman" panose="02020603050405020304" pitchFamily="18" charset="0"/>
              </a:rPr>
              <a:t>=“</a:t>
            </a:r>
            <a:r>
              <a:rPr lang="en-US" altLang="zh-CN" sz="1600" dirty="0" err="1">
                <a:solidFill>
                  <a:srgbClr val="3333CC"/>
                </a:solidFill>
                <a:latin typeface="Times New Roman" panose="02020603050405020304" pitchFamily="18" charset="0"/>
                <a:cs typeface="Times New Roman" panose="02020603050405020304" pitchFamily="18" charset="0"/>
              </a:rPr>
              <a:t>PurchaseOrder</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&lt;send  variable=“PO”/&gt;</a:t>
            </a:r>
          </a:p>
          <a:p>
            <a:r>
              <a:rPr lang="en-US" altLang="zh-CN" sz="1600" dirty="0">
                <a:solidFill>
                  <a:srgbClr val="3333CC"/>
                </a:solidFill>
                <a:latin typeface="Times New Roman" panose="02020603050405020304" pitchFamily="18" charset="0"/>
                <a:cs typeface="Times New Roman" panose="02020603050405020304" pitchFamily="18" charset="0"/>
              </a:rPr>
              <a:t>              &lt;receive  variable=“PO”/&gt;</a:t>
            </a:r>
          </a:p>
          <a:p>
            <a:r>
              <a:rPr lang="en-US" altLang="zh-CN" sz="1600" dirty="0">
                <a:solidFill>
                  <a:srgbClr val="3333CC"/>
                </a:solidFill>
                <a:latin typeface="Times New Roman" panose="02020603050405020304" pitchFamily="18" charset="0"/>
                <a:cs typeface="Times New Roman" panose="02020603050405020304" pitchFamily="18" charset="0"/>
              </a:rPr>
              <a:t>         &lt;/exchange&gt;</a:t>
            </a:r>
          </a:p>
          <a:p>
            <a:r>
              <a:rPr lang="en-US" altLang="zh-CN" sz="1600" dirty="0">
                <a:solidFill>
                  <a:srgbClr val="3333CC"/>
                </a:solidFill>
                <a:latin typeface="Times New Roman" panose="02020603050405020304" pitchFamily="18" charset="0"/>
                <a:cs typeface="Times New Roman" panose="02020603050405020304" pitchFamily="18" charset="0"/>
              </a:rPr>
              <a:t>&lt;/interaction&gt;</a:t>
            </a:r>
          </a:p>
        </p:txBody>
      </p:sp>
      <p:sp>
        <p:nvSpPr>
          <p:cNvPr id="7" name="矩形 6"/>
          <p:cNvSpPr/>
          <p:nvPr/>
        </p:nvSpPr>
        <p:spPr>
          <a:xfrm>
            <a:off x="5436095" y="3140968"/>
            <a:ext cx="3600401" cy="3046988"/>
          </a:xfrm>
          <a:prstGeom prst="rect">
            <a:avLst/>
          </a:prstGeom>
        </p:spPr>
        <p:txBody>
          <a:bodyPr wrap="square">
            <a:spAutoFit/>
          </a:bodyPr>
          <a:lstStyle/>
          <a:p>
            <a:pPr marL="177800" indent="-177800">
              <a:lnSpc>
                <a:spcPct val="150000"/>
              </a:lnSpc>
              <a:buFont typeface="Arial" panose="020B0604020202020204" pitchFamily="34" charset="0"/>
              <a:buChar char="•"/>
            </a:pPr>
            <a:r>
              <a:rPr lang="en-US" altLang="zh-CN" sz="1600" dirty="0" err="1">
                <a:solidFill>
                  <a:srgbClr val="C00000"/>
                </a:solidFill>
                <a:latin typeface="Times New Roman" panose="02020603050405020304" pitchFamily="18" charset="0"/>
                <a:cs typeface="Times New Roman" panose="02020603050405020304" pitchFamily="18" charset="0"/>
              </a:rPr>
              <a:t>channelVariable</a:t>
            </a:r>
            <a:r>
              <a:rPr lang="zh-CN" altLang="en-US" sz="1600" dirty="0">
                <a:solidFill>
                  <a:srgbClr val="C00000"/>
                </a:solidFill>
                <a:latin typeface="Times New Roman" panose="02020603050405020304" pitchFamily="18" charset="0"/>
                <a:cs typeface="Times New Roman" panose="02020603050405020304" pitchFamily="18" charset="0"/>
              </a:rPr>
              <a:t>：交互所使用的信道；</a:t>
            </a:r>
            <a:endParaRPr lang="en-US" altLang="zh-CN" sz="1600" dirty="0">
              <a:solidFill>
                <a:srgbClr val="C00000"/>
              </a:solidFill>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en-US" altLang="zh-CN" sz="1600" dirty="0">
                <a:solidFill>
                  <a:srgbClr val="C00000"/>
                </a:solidFill>
                <a:latin typeface="Times New Roman" panose="02020603050405020304" pitchFamily="18" charset="0"/>
                <a:cs typeface="Times New Roman" panose="02020603050405020304" pitchFamily="18" charset="0"/>
              </a:rPr>
              <a:t>operation</a:t>
            </a:r>
            <a:r>
              <a:rPr lang="zh-CN" altLang="en-US" sz="1600" dirty="0">
                <a:solidFill>
                  <a:srgbClr val="C00000"/>
                </a:solidFill>
                <a:latin typeface="Times New Roman" panose="02020603050405020304" pitchFamily="18" charset="0"/>
                <a:cs typeface="Times New Roman" panose="02020603050405020304" pitchFamily="18" charset="0"/>
              </a:rPr>
              <a:t>：接收消息的操作；</a:t>
            </a:r>
            <a:endParaRPr lang="en-US" altLang="zh-CN" sz="1600" dirty="0">
              <a:solidFill>
                <a:srgbClr val="C00000"/>
              </a:solidFill>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en-US" altLang="zh-CN" sz="1600" dirty="0">
                <a:solidFill>
                  <a:srgbClr val="C00000"/>
                </a:solidFill>
                <a:latin typeface="Times New Roman" panose="02020603050405020304" pitchFamily="18" charset="0"/>
                <a:cs typeface="Times New Roman" panose="02020603050405020304" pitchFamily="18" charset="0"/>
              </a:rPr>
              <a:t>initiate</a:t>
            </a:r>
            <a:r>
              <a:rPr lang="zh-CN" altLang="en-US" sz="1600" dirty="0">
                <a:solidFill>
                  <a:srgbClr val="C00000"/>
                </a:solidFill>
                <a:latin typeface="Times New Roman" panose="02020603050405020304" pitchFamily="18" charset="0"/>
                <a:cs typeface="Times New Roman" panose="02020603050405020304" pitchFamily="18" charset="0"/>
              </a:rPr>
              <a:t>：当前的交互是否是编舞的起始交互；</a:t>
            </a:r>
            <a:endParaRPr lang="en-US" altLang="zh-CN" sz="1600" dirty="0">
              <a:solidFill>
                <a:srgbClr val="C00000"/>
              </a:solidFill>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en-US" altLang="zh-CN" sz="1600" dirty="0">
                <a:solidFill>
                  <a:srgbClr val="C00000"/>
                </a:solidFill>
                <a:latin typeface="Times New Roman" panose="02020603050405020304" pitchFamily="18" charset="0"/>
                <a:cs typeface="Times New Roman" panose="02020603050405020304" pitchFamily="18" charset="0"/>
              </a:rPr>
              <a:t>participate</a:t>
            </a:r>
            <a:r>
              <a:rPr lang="zh-CN" altLang="en-US" sz="1600" dirty="0">
                <a:solidFill>
                  <a:srgbClr val="C00000"/>
                </a:solidFill>
                <a:latin typeface="Times New Roman" panose="02020603050405020304" pitchFamily="18" charset="0"/>
                <a:cs typeface="Times New Roman" panose="02020603050405020304" pitchFamily="18" charset="0"/>
              </a:rPr>
              <a:t>：发送消息者和接收消息者之间的联系；消息从</a:t>
            </a:r>
            <a:r>
              <a:rPr lang="en-US" altLang="zh-CN" sz="1600" dirty="0" err="1">
                <a:solidFill>
                  <a:srgbClr val="C00000"/>
                </a:solidFill>
                <a:latin typeface="Times New Roman" panose="02020603050405020304" pitchFamily="18" charset="0"/>
                <a:cs typeface="Times New Roman" panose="02020603050405020304" pitchFamily="18" charset="0"/>
              </a:rPr>
              <a:t>fromRole</a:t>
            </a:r>
            <a:r>
              <a:rPr lang="zh-CN" altLang="en-US" sz="1600" dirty="0">
                <a:solidFill>
                  <a:srgbClr val="C00000"/>
                </a:solidFill>
                <a:latin typeface="Times New Roman" panose="02020603050405020304" pitchFamily="18" charset="0"/>
                <a:cs typeface="Times New Roman" panose="02020603050405020304" pitchFamily="18" charset="0"/>
              </a:rPr>
              <a:t>发给</a:t>
            </a:r>
            <a:r>
              <a:rPr lang="en-US" altLang="zh-CN" sz="1600" dirty="0" err="1">
                <a:solidFill>
                  <a:srgbClr val="C00000"/>
                </a:solidFill>
                <a:latin typeface="Times New Roman" panose="02020603050405020304" pitchFamily="18" charset="0"/>
                <a:cs typeface="Times New Roman" panose="02020603050405020304" pitchFamily="18" charset="0"/>
              </a:rPr>
              <a:t>toRole</a:t>
            </a:r>
            <a:r>
              <a:rPr lang="zh-CN" altLang="en-US" sz="1600" dirty="0">
                <a:solidFill>
                  <a:srgbClr val="C00000"/>
                </a:solidFill>
                <a:latin typeface="Times New Roman" panose="02020603050405020304" pitchFamily="18" charset="0"/>
                <a:cs typeface="Times New Roman" panose="02020603050405020304" pitchFamily="18" charset="0"/>
              </a:rPr>
              <a:t>；</a:t>
            </a:r>
            <a:endParaRPr lang="en-US" altLang="zh-CN" sz="1600" dirty="0">
              <a:solidFill>
                <a:srgbClr val="C00000"/>
              </a:solidFill>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en-US" altLang="zh-CN" sz="1600" dirty="0">
                <a:solidFill>
                  <a:srgbClr val="C00000"/>
                </a:solidFill>
                <a:latin typeface="Times New Roman" panose="02020603050405020304" pitchFamily="18" charset="0"/>
                <a:cs typeface="Times New Roman" panose="02020603050405020304" pitchFamily="18" charset="0"/>
              </a:rPr>
              <a:t>exchange</a:t>
            </a:r>
            <a:r>
              <a:rPr lang="zh-CN" altLang="en-US" sz="1600" dirty="0">
                <a:solidFill>
                  <a:srgbClr val="C00000"/>
                </a:solidFill>
                <a:latin typeface="Times New Roman" panose="02020603050405020304" pitchFamily="18" charset="0"/>
                <a:cs typeface="Times New Roman" panose="02020603050405020304" pitchFamily="18" charset="0"/>
              </a:rPr>
              <a:t>：定义在交互中传送的数据。</a:t>
            </a:r>
            <a:endParaRPr lang="zh-CN" altLang="en-US" sz="1600" dirty="0">
              <a:solidFill>
                <a:srgbClr val="C00000"/>
              </a:solidFill>
            </a:endParaRPr>
          </a:p>
        </p:txBody>
      </p:sp>
    </p:spTree>
    <p:extLst>
      <p:ext uri="{BB962C8B-B14F-4D97-AF65-F5344CB8AC3E}">
        <p14:creationId xmlns:p14="http://schemas.microsoft.com/office/powerpoint/2010/main" val="376938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WS-CDL</a:t>
            </a:r>
            <a:r>
              <a:rPr lang="zh-CN" altLang="en-US" dirty="0"/>
              <a:t>编舞</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a:xfrm>
            <a:off x="246348" y="836712"/>
            <a:ext cx="8574124" cy="5544616"/>
          </a:xfrm>
        </p:spPr>
        <p:txBody>
          <a:bodyPr>
            <a:normAutofit/>
          </a:bodyPr>
          <a:lstStyle/>
          <a:p>
            <a:pPr>
              <a:lnSpc>
                <a:spcPct val="130000"/>
              </a:lnSpc>
            </a:pPr>
            <a:r>
              <a:rPr lang="en-US" altLang="zh-CN" dirty="0" err="1">
                <a:latin typeface="微软雅黑" panose="020B0503020204020204" pitchFamily="34" charset="-122"/>
                <a:ea typeface="微软雅黑" panose="020B0503020204020204" pitchFamily="34" charset="-122"/>
              </a:rPr>
              <a:t>workUnit</a:t>
            </a:r>
            <a:r>
              <a:rPr lang="zh-CN" altLang="en-US" dirty="0">
                <a:latin typeface="微软雅黑" panose="020B0503020204020204" pitchFamily="34" charset="-122"/>
                <a:ea typeface="微软雅黑" panose="020B0503020204020204" pitchFamily="34" charset="-122"/>
              </a:rPr>
              <a:t>元素</a:t>
            </a:r>
            <a:endParaRPr lang="en-US" altLang="zh-CN" dirty="0">
              <a:latin typeface="微软雅黑" panose="020B0503020204020204" pitchFamily="34" charset="-122"/>
              <a:ea typeface="微软雅黑" panose="020B0503020204020204" pitchFamily="34" charset="-122"/>
            </a:endParaRPr>
          </a:p>
          <a:p>
            <a:pPr marL="531813" lvl="2" indent="-258763">
              <a:lnSpc>
                <a:spcPct val="130000"/>
              </a:lnSpc>
            </a:pPr>
            <a:r>
              <a:rPr lang="zh-CN" altLang="en-US" dirty="0">
                <a:latin typeface="微软雅黑" panose="020B0503020204020204" pitchFamily="34" charset="-122"/>
                <a:ea typeface="微软雅黑" panose="020B0503020204020204" pitchFamily="34" charset="-122"/>
              </a:rPr>
              <a:t>类似于</a:t>
            </a:r>
            <a:r>
              <a:rPr lang="en-US" altLang="zh-CN" dirty="0">
                <a:latin typeface="微软雅黑" panose="020B0503020204020204" pitchFamily="34" charset="-122"/>
                <a:ea typeface="微软雅黑" panose="020B0503020204020204" pitchFamily="34" charset="-122"/>
              </a:rPr>
              <a:t>BPEL</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scope</a:t>
            </a:r>
            <a:r>
              <a:rPr lang="zh-CN" altLang="en-US" dirty="0">
                <a:latin typeface="微软雅黑" panose="020B0503020204020204" pitchFamily="34" charset="-122"/>
                <a:ea typeface="微软雅黑" panose="020B0503020204020204" pitchFamily="34" charset="-122"/>
              </a:rPr>
              <a:t>，可以在其中定义一组活动。</a:t>
            </a:r>
            <a:endParaRPr lang="en-US" altLang="zh-CN" dirty="0">
              <a:latin typeface="微软雅黑" panose="020B0503020204020204" pitchFamily="34" charset="-122"/>
              <a:ea typeface="微软雅黑" panose="020B0503020204020204" pitchFamily="34" charset="-122"/>
            </a:endParaRPr>
          </a:p>
          <a:p>
            <a:pPr marL="531813" lvl="2" indent="-258763">
              <a:lnSpc>
                <a:spcPct val="130000"/>
              </a:lnSpc>
            </a:pPr>
            <a:r>
              <a:rPr lang="zh-CN" altLang="en-US" dirty="0">
                <a:solidFill>
                  <a:srgbClr val="0000FF"/>
                </a:solidFill>
                <a:latin typeface="微软雅黑" panose="020B0503020204020204" pitchFamily="34" charset="-122"/>
                <a:ea typeface="微软雅黑" panose="020B0503020204020204" pitchFamily="34" charset="-122"/>
              </a:rPr>
              <a:t>哨</a:t>
            </a:r>
            <a:r>
              <a:rPr lang="en-US" altLang="zh-CN" dirty="0">
                <a:solidFill>
                  <a:srgbClr val="0000FF"/>
                </a:solidFill>
                <a:latin typeface="微软雅黑" panose="020B0503020204020204" pitchFamily="34" charset="-122"/>
                <a:ea typeface="微软雅黑" panose="020B0503020204020204" pitchFamily="34" charset="-122"/>
              </a:rPr>
              <a:t>(guard)</a:t>
            </a:r>
            <a:r>
              <a:rPr lang="zh-CN" altLang="en-US" dirty="0">
                <a:solidFill>
                  <a:srgbClr val="0000FF"/>
                </a:solidFill>
                <a:latin typeface="微软雅黑" panose="020B0503020204020204" pitchFamily="34" charset="-122"/>
                <a:ea typeface="微软雅黑" panose="020B0503020204020204" pitchFamily="34" charset="-122"/>
              </a:rPr>
              <a:t>属性</a:t>
            </a:r>
            <a:r>
              <a:rPr lang="zh-CN" altLang="en-US" dirty="0">
                <a:latin typeface="微软雅黑" panose="020B0503020204020204" pitchFamily="34" charset="-122"/>
                <a:ea typeface="微软雅黑" panose="020B0503020204020204" pitchFamily="34" charset="-122"/>
              </a:rPr>
              <a:t>：在哨中可定义一个条件表达式，在条件表达式为真的情况下，</a:t>
            </a:r>
            <a:r>
              <a:rPr lang="en-US" altLang="zh-CN" dirty="0" err="1">
                <a:latin typeface="微软雅黑" panose="020B0503020204020204" pitchFamily="34" charset="-122"/>
                <a:ea typeface="微软雅黑" panose="020B0503020204020204" pitchFamily="34" charset="-122"/>
              </a:rPr>
              <a:t>workUnit</a:t>
            </a:r>
            <a:r>
              <a:rPr lang="zh-CN" altLang="en-US" dirty="0">
                <a:latin typeface="微软雅黑" panose="020B0503020204020204" pitchFamily="34" charset="-122"/>
                <a:ea typeface="微软雅黑" panose="020B0503020204020204" pitchFamily="34" charset="-122"/>
              </a:rPr>
              <a:t>才执行；否则就跳过</a:t>
            </a:r>
            <a:r>
              <a:rPr lang="en-US" altLang="zh-CN" dirty="0">
                <a:latin typeface="微软雅黑" panose="020B0503020204020204" pitchFamily="34" charset="-122"/>
                <a:ea typeface="微软雅黑" panose="020B0503020204020204" pitchFamily="34" charset="-122"/>
              </a:rPr>
              <a:t>(skip)</a:t>
            </a:r>
            <a:r>
              <a:rPr lang="zh-CN" altLang="en-US" dirty="0">
                <a:latin typeface="微软雅黑" panose="020B0503020204020204" pitchFamily="34" charset="-122"/>
                <a:ea typeface="微软雅黑" panose="020B0503020204020204" pitchFamily="34" charset="-122"/>
              </a:rPr>
              <a:t>该</a:t>
            </a:r>
            <a:r>
              <a:rPr lang="en-US" altLang="zh-CN" dirty="0" err="1">
                <a:latin typeface="微软雅黑" panose="020B0503020204020204" pitchFamily="34" charset="-122"/>
                <a:ea typeface="微软雅黑" panose="020B0503020204020204" pitchFamily="34" charset="-122"/>
              </a:rPr>
              <a:t>workUnit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531813" lvl="2" indent="-258763">
              <a:lnSpc>
                <a:spcPct val="130000"/>
              </a:lnSpc>
            </a:pPr>
            <a:r>
              <a:rPr lang="zh-CN" altLang="en-US">
                <a:solidFill>
                  <a:srgbClr val="0000FF"/>
                </a:solidFill>
                <a:latin typeface="微软雅黑" panose="020B0503020204020204" pitchFamily="34" charset="-122"/>
                <a:ea typeface="微软雅黑" panose="020B0503020204020204" pitchFamily="34" charset="-122"/>
              </a:rPr>
              <a:t>循环条件</a:t>
            </a:r>
            <a:r>
              <a:rPr lang="en-US" altLang="zh-CN">
                <a:solidFill>
                  <a:srgbClr val="0000FF"/>
                </a:solidFill>
                <a:latin typeface="微软雅黑" panose="020B0503020204020204" pitchFamily="34" charset="-122"/>
                <a:ea typeface="微软雅黑" panose="020B0503020204020204" pitchFamily="34" charset="-122"/>
              </a:rPr>
              <a:t>(repeat</a:t>
            </a:r>
            <a:r>
              <a:rPr lang="zh-CN" altLang="en-US">
                <a:solidFill>
                  <a:srgbClr val="0000FF"/>
                </a:solidFill>
                <a:latin typeface="微软雅黑" panose="020B0503020204020204" pitchFamily="34" charset="-122"/>
                <a:ea typeface="微软雅黑" panose="020B0503020204020204" pitchFamily="34" charset="-122"/>
              </a:rPr>
              <a:t>属性</a:t>
            </a:r>
            <a:r>
              <a:rPr lang="en-US" altLang="zh-CN">
                <a:solidFill>
                  <a:srgbClr val="0000FF"/>
                </a:solidFill>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定义了一个条件表达式，每次当</a:t>
            </a:r>
            <a:r>
              <a:rPr lang="en-US" altLang="zh-CN" dirty="0" err="1">
                <a:latin typeface="微软雅黑" panose="020B0503020204020204" pitchFamily="34" charset="-122"/>
                <a:ea typeface="微软雅黑" panose="020B0503020204020204" pitchFamily="34" charset="-122"/>
              </a:rPr>
              <a:t>workUnit</a:t>
            </a:r>
            <a:r>
              <a:rPr lang="zh-CN" altLang="en-US" dirty="0">
                <a:latin typeface="微软雅黑" panose="020B0503020204020204" pitchFamily="34" charset="-122"/>
                <a:ea typeface="微软雅黑" panose="020B0503020204020204" pitchFamily="34" charset="-122"/>
              </a:rPr>
              <a:t>中的活动执行完之后，该表达式都会被运算求值。若值为真的则重复执行</a:t>
            </a:r>
            <a:r>
              <a:rPr lang="en-US" altLang="zh-CN" dirty="0" err="1">
                <a:latin typeface="微软雅黑" panose="020B0503020204020204" pitchFamily="34" charset="-122"/>
                <a:ea typeface="微软雅黑" panose="020B0503020204020204" pitchFamily="34" charset="-122"/>
              </a:rPr>
              <a:t>workUnit</a:t>
            </a:r>
            <a:r>
              <a:rPr lang="zh-CN" altLang="en-US" dirty="0">
                <a:latin typeface="微软雅黑" panose="020B0503020204020204" pitchFamily="34" charset="-122"/>
                <a:ea typeface="微软雅黑" panose="020B0503020204020204" pitchFamily="34" charset="-122"/>
              </a:rPr>
              <a:t>中的活动。</a:t>
            </a:r>
            <a:endParaRPr lang="en-US" altLang="zh-CN"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控制结构</a:t>
            </a:r>
            <a:endParaRPr lang="en-US" altLang="zh-CN" dirty="0">
              <a:latin typeface="微软雅黑" panose="020B0503020204020204" pitchFamily="34" charset="-122"/>
              <a:ea typeface="微软雅黑" panose="020B0503020204020204" pitchFamily="34" charset="-122"/>
            </a:endParaRPr>
          </a:p>
          <a:p>
            <a:pPr marL="531813" lvl="2" indent="-258763">
              <a:lnSpc>
                <a:spcPct val="130000"/>
              </a:lnSpc>
            </a:pPr>
            <a:r>
              <a:rPr lang="en-US" altLang="zh-CN" dirty="0">
                <a:latin typeface="微软雅黑" panose="020B0503020204020204" pitchFamily="34" charset="-122"/>
                <a:ea typeface="微软雅黑" panose="020B0503020204020204" pitchFamily="34" charset="-122"/>
              </a:rPr>
              <a:t>WS-CDL</a:t>
            </a:r>
            <a:r>
              <a:rPr lang="zh-CN" altLang="en-US" dirty="0">
                <a:latin typeface="微软雅黑" panose="020B0503020204020204" pitchFamily="34" charset="-122"/>
                <a:ea typeface="微软雅黑" panose="020B0503020204020204" pitchFamily="34" charset="-122"/>
              </a:rPr>
              <a:t>有三种基本流程控制结构：</a:t>
            </a:r>
            <a:r>
              <a:rPr lang="zh-CN" altLang="en-US" dirty="0">
                <a:solidFill>
                  <a:srgbClr val="0000FF"/>
                </a:solidFill>
                <a:latin typeface="微软雅黑" panose="020B0503020204020204" pitchFamily="34" charset="-122"/>
                <a:ea typeface="微软雅黑" panose="020B0503020204020204" pitchFamily="34" charset="-122"/>
              </a:rPr>
              <a:t>顺序</a:t>
            </a:r>
            <a:r>
              <a:rPr lang="en-US" altLang="zh-CN" dirty="0">
                <a:solidFill>
                  <a:srgbClr val="0000FF"/>
                </a:solidFill>
                <a:latin typeface="微软雅黑" panose="020B0503020204020204" pitchFamily="34" charset="-122"/>
                <a:ea typeface="微软雅黑" panose="020B0503020204020204" pitchFamily="34" charset="-122"/>
              </a:rPr>
              <a:t>(&lt;sequence&gt;)</a:t>
            </a:r>
            <a:r>
              <a:rPr lang="zh-CN" altLang="en-US" dirty="0">
                <a:solidFill>
                  <a:srgbClr val="0000FF"/>
                </a:solidFill>
                <a:latin typeface="微软雅黑" panose="020B0503020204020204" pitchFamily="34" charset="-122"/>
                <a:ea typeface="微软雅黑" panose="020B0503020204020204" pitchFamily="34" charset="-122"/>
              </a:rPr>
              <a:t>、选择</a:t>
            </a:r>
            <a:r>
              <a:rPr lang="en-US" altLang="zh-CN" dirty="0">
                <a:solidFill>
                  <a:srgbClr val="0000FF"/>
                </a:solidFill>
                <a:latin typeface="微软雅黑" panose="020B0503020204020204" pitchFamily="34" charset="-122"/>
                <a:ea typeface="微软雅黑" panose="020B0503020204020204" pitchFamily="34" charset="-122"/>
              </a:rPr>
              <a:t>(&lt;choice&gt;)</a:t>
            </a:r>
            <a:r>
              <a:rPr lang="zh-CN" altLang="en-US" dirty="0">
                <a:solidFill>
                  <a:srgbClr val="0000FF"/>
                </a:solidFill>
                <a:latin typeface="微软雅黑" panose="020B0503020204020204" pitchFamily="34" charset="-122"/>
                <a:ea typeface="微软雅黑" panose="020B0503020204020204" pitchFamily="34" charset="-122"/>
              </a:rPr>
              <a:t>和并行</a:t>
            </a:r>
            <a:r>
              <a:rPr lang="en-US" altLang="zh-CN" dirty="0">
                <a:solidFill>
                  <a:srgbClr val="0000FF"/>
                </a:solidFill>
                <a:latin typeface="微软雅黑" panose="020B0503020204020204" pitchFamily="34" charset="-122"/>
                <a:ea typeface="微软雅黑" panose="020B0503020204020204" pitchFamily="34" charset="-122"/>
              </a:rPr>
              <a:t>(&lt;parallel&gt;)</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006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4" descr="http://www.ebpml.org/ws-cdl_p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769" y="332656"/>
            <a:ext cx="4824536" cy="599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609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4.2 WS-CDL</a:t>
            </a:r>
            <a:r>
              <a:rPr lang="zh-CN" altLang="en-US" dirty="0">
                <a:latin typeface="Times New Roman" panose="02020603050405020304" pitchFamily="18" charset="0"/>
                <a:cs typeface="Times New Roman" panose="02020603050405020304" pitchFamily="18" charset="0"/>
              </a:rPr>
              <a:t>信道类型定义</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channelType</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p:txBody>
          <a:bodyPr>
            <a:normAutofit/>
          </a:bodyPr>
          <a:lstStyle/>
          <a:p>
            <a:r>
              <a:rPr lang="en-US" altLang="zh-CN" dirty="0">
                <a:solidFill>
                  <a:srgbClr val="3333CC"/>
                </a:solidFill>
              </a:rPr>
              <a:t>Channels</a:t>
            </a:r>
          </a:p>
          <a:p>
            <a:pPr lvl="1"/>
            <a:r>
              <a:rPr lang="en-US" altLang="zh-CN" dirty="0">
                <a:latin typeface="Times New Roman" panose="02020603050405020304" pitchFamily="18" charset="0"/>
                <a:cs typeface="Times New Roman" panose="02020603050405020304" pitchFamily="18" charset="0"/>
              </a:rPr>
              <a:t>What is important to realize, is that WSDL does not have an official correlation mechanism. As a matter of fact, </a:t>
            </a:r>
            <a:r>
              <a:rPr lang="en-US" altLang="zh-CN" dirty="0">
                <a:solidFill>
                  <a:srgbClr val="3333CC"/>
                </a:solidFill>
                <a:latin typeface="Times New Roman" panose="02020603050405020304" pitchFamily="18" charset="0"/>
                <a:cs typeface="Times New Roman" panose="02020603050405020304" pitchFamily="18" charset="0"/>
              </a:rPr>
              <a:t>WSDL does not even acknowledge the notion of instances of a service invocation</a:t>
            </a:r>
            <a:r>
              <a:rPr lang="en-US" altLang="zh-CN" dirty="0">
                <a:latin typeface="Times New Roman" panose="02020603050405020304" pitchFamily="18" charset="0"/>
                <a:cs typeface="Times New Roman" panose="02020603050405020304" pitchFamily="18" charset="0"/>
              </a:rPr>
              <a:t>. So even though WSDL lets you define groups of operations, it does not give you the tools to express how these operations are related. The </a:t>
            </a:r>
            <a:r>
              <a:rPr lang="en-US" altLang="zh-CN" dirty="0">
                <a:solidFill>
                  <a:srgbClr val="3333CC"/>
                </a:solidFill>
                <a:latin typeface="Times New Roman" panose="02020603050405020304" pitchFamily="18" charset="0"/>
                <a:cs typeface="Times New Roman" panose="02020603050405020304" pitchFamily="18" charset="0"/>
              </a:rPr>
              <a:t>goal of channel </a:t>
            </a:r>
            <a:r>
              <a:rPr lang="en-US" altLang="zh-CN" dirty="0">
                <a:latin typeface="Times New Roman" panose="02020603050405020304" pitchFamily="18" charset="0"/>
                <a:cs typeface="Times New Roman" panose="02020603050405020304" pitchFamily="18" charset="0"/>
              </a:rPr>
              <a:t>is to alleviate this severe limitation of WSDL.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9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4.2 WS-CDL</a:t>
            </a:r>
            <a:r>
              <a:rPr lang="zh-CN" altLang="en-US" dirty="0">
                <a:latin typeface="Times New Roman" panose="02020603050405020304" pitchFamily="18" charset="0"/>
                <a:cs typeface="Times New Roman" panose="02020603050405020304" pitchFamily="18" charset="0"/>
              </a:rPr>
              <a:t>信道类型定义</a:t>
            </a:r>
            <a:r>
              <a:rPr lang="en-US" altLang="zh-CN" dirty="0">
                <a:latin typeface="Times New Roman" panose="02020603050405020304" pitchFamily="18"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a:xfrm>
            <a:off x="251520" y="692696"/>
            <a:ext cx="8568952" cy="2205475"/>
          </a:xfrm>
        </p:spPr>
        <p:txBody>
          <a:bodyPr>
            <a:normAutofit fontScale="92500"/>
          </a:bodyPr>
          <a:lstStyle/>
          <a:p>
            <a:r>
              <a:rPr lang="zh-CN" altLang="en-US" sz="2200" dirty="0">
                <a:latin typeface="微软雅黑" panose="020B0503020204020204" pitchFamily="34" charset="-122"/>
                <a:ea typeface="微软雅黑" panose="020B0503020204020204" pitchFamily="34" charset="-122"/>
              </a:rPr>
              <a:t>受</a:t>
            </a:r>
            <a:r>
              <a:rPr lang="en-US" altLang="zh-CN" sz="2200" dirty="0">
                <a:latin typeface="微软雅黑" panose="020B0503020204020204" pitchFamily="34" charset="-122"/>
                <a:ea typeface="微软雅黑" panose="020B0503020204020204" pitchFamily="34" charset="-122"/>
              </a:rPr>
              <a:t>Pi</a:t>
            </a:r>
            <a:r>
              <a:rPr lang="zh-CN" altLang="en-US" sz="2200" dirty="0">
                <a:latin typeface="微软雅黑" panose="020B0503020204020204" pitchFamily="34" charset="-122"/>
                <a:ea typeface="微软雅黑" panose="020B0503020204020204" pitchFamily="34" charset="-122"/>
              </a:rPr>
              <a:t>演算理论的影响，</a:t>
            </a:r>
            <a:r>
              <a:rPr lang="en-US" altLang="zh-CN" sz="2200" dirty="0">
                <a:latin typeface="微软雅黑" panose="020B0503020204020204" pitchFamily="34" charset="-122"/>
                <a:ea typeface="微软雅黑" panose="020B0503020204020204" pitchFamily="34" charset="-122"/>
              </a:rPr>
              <a:t>WS-CDL</a:t>
            </a:r>
            <a:r>
              <a:rPr lang="zh-CN" altLang="en-US" sz="2200" dirty="0">
                <a:latin typeface="微软雅黑" panose="020B0503020204020204" pitchFamily="34" charset="-122"/>
                <a:ea typeface="微软雅黑" panose="020B0503020204020204" pitchFamily="34" charset="-122"/>
              </a:rPr>
              <a:t>要求交互都通过</a:t>
            </a:r>
            <a:r>
              <a:rPr lang="zh-CN" altLang="en-US" sz="2200" dirty="0">
                <a:solidFill>
                  <a:srgbClr val="0000FF"/>
                </a:solidFill>
                <a:latin typeface="微软雅黑" panose="020B0503020204020204" pitchFamily="34" charset="-122"/>
                <a:ea typeface="微软雅黑" panose="020B0503020204020204" pitchFamily="34" charset="-122"/>
              </a:rPr>
              <a:t>信道</a:t>
            </a:r>
            <a:r>
              <a:rPr lang="en-US" altLang="zh-CN" sz="2200" dirty="0">
                <a:solidFill>
                  <a:srgbClr val="0000FF"/>
                </a:solidFill>
                <a:latin typeface="微软雅黑" panose="020B0503020204020204" pitchFamily="34" charset="-122"/>
                <a:ea typeface="微软雅黑" panose="020B0503020204020204" pitchFamily="34" charset="-122"/>
              </a:rPr>
              <a:t>(channel)</a:t>
            </a:r>
            <a:r>
              <a:rPr lang="zh-CN" altLang="en-US" sz="2200" dirty="0">
                <a:latin typeface="微软雅黑" panose="020B0503020204020204" pitchFamily="34" charset="-122"/>
                <a:ea typeface="微软雅黑" panose="020B0503020204020204" pitchFamily="34" charset="-122"/>
              </a:rPr>
              <a:t>进行。</a:t>
            </a:r>
            <a:endParaRPr lang="en-US" altLang="zh-CN" sz="2200" dirty="0">
              <a:latin typeface="微软雅黑" panose="020B0503020204020204" pitchFamily="34" charset="-122"/>
              <a:ea typeface="微软雅黑" panose="020B0503020204020204" pitchFamily="34" charset="-122"/>
            </a:endParaRPr>
          </a:p>
          <a:p>
            <a:pPr marL="627063" lvl="2" indent="-271463"/>
            <a:r>
              <a:rPr lang="zh-CN" altLang="en-US" dirty="0">
                <a:latin typeface="微软雅黑" panose="020B0503020204020204" pitchFamily="34" charset="-122"/>
                <a:ea typeface="微软雅黑" panose="020B0503020204020204" pitchFamily="34" charset="-122"/>
              </a:rPr>
              <a:t>通过信道可以定义参与者</a:t>
            </a:r>
            <a:r>
              <a:rPr lang="en-US" altLang="zh-CN" dirty="0">
                <a:latin typeface="微软雅黑" panose="020B0503020204020204" pitchFamily="34" charset="-122"/>
                <a:ea typeface="微软雅黑" panose="020B0503020204020204" pitchFamily="34" charset="-122"/>
              </a:rPr>
              <a:t>(participant)</a:t>
            </a:r>
            <a:r>
              <a:rPr lang="zh-CN" altLang="en-US" dirty="0">
                <a:latin typeface="微软雅黑" panose="020B0503020204020204" pitchFamily="34" charset="-122"/>
                <a:ea typeface="微软雅黑" panose="020B0503020204020204" pitchFamily="34" charset="-122"/>
              </a:rPr>
              <a:t>之间的关联性，类似于</a:t>
            </a:r>
            <a:r>
              <a:rPr lang="en-US" altLang="zh-CN" dirty="0">
                <a:latin typeface="微软雅黑" panose="020B0503020204020204" pitchFamily="34" charset="-122"/>
                <a:ea typeface="微软雅黑" panose="020B0503020204020204" pitchFamily="34" charset="-122"/>
              </a:rPr>
              <a:t>BPEL</a:t>
            </a:r>
            <a:r>
              <a:rPr lang="zh-CN" altLang="en-US" dirty="0">
                <a:latin typeface="微软雅黑" panose="020B0503020204020204" pitchFamily="34" charset="-122"/>
                <a:ea typeface="微软雅黑" panose="020B0503020204020204" pitchFamily="34" charset="-122"/>
              </a:rPr>
              <a:t>中的</a:t>
            </a:r>
            <a:r>
              <a:rPr lang="en-US" altLang="zh-CN" dirty="0" err="1">
                <a:latin typeface="微软雅黑" panose="020B0503020204020204" pitchFamily="34" charset="-122"/>
                <a:ea typeface="微软雅黑" panose="020B0503020204020204" pitchFamily="34" charset="-122"/>
              </a:rPr>
              <a:t>correlationSet</a:t>
            </a:r>
            <a:r>
              <a:rPr lang="zh-CN" altLang="en-US" dirty="0">
                <a:latin typeface="微软雅黑" panose="020B0503020204020204" pitchFamily="34" charset="-122"/>
                <a:ea typeface="微软雅黑" panose="020B0503020204020204" pitchFamily="34" charset="-122"/>
              </a:rPr>
              <a:t>元素。</a:t>
            </a:r>
            <a:endParaRPr lang="en-US" altLang="zh-CN" dirty="0">
              <a:latin typeface="微软雅黑" panose="020B0503020204020204" pitchFamily="34" charset="-122"/>
              <a:ea typeface="微软雅黑" panose="020B0503020204020204" pitchFamily="34" charset="-122"/>
            </a:endParaRPr>
          </a:p>
          <a:p>
            <a:pPr marL="627063" lvl="2" indent="-271463"/>
            <a:r>
              <a:rPr lang="zh-CN" altLang="en-US" dirty="0">
                <a:latin typeface="微软雅黑" panose="020B0503020204020204" pitchFamily="34" charset="-122"/>
                <a:ea typeface="微软雅黑" panose="020B0503020204020204" pitchFamily="34" charset="-122"/>
              </a:rPr>
              <a:t>除了定义静态的信道外，信道还可以被传递以实现动态的交互。</a:t>
            </a:r>
            <a:endParaRPr lang="en-US" altLang="zh-CN" dirty="0">
              <a:latin typeface="微软雅黑" panose="020B0503020204020204" pitchFamily="34" charset="-122"/>
              <a:ea typeface="微软雅黑" panose="020B0503020204020204" pitchFamily="34" charset="-122"/>
            </a:endParaRPr>
          </a:p>
        </p:txBody>
      </p:sp>
      <p:sp>
        <p:nvSpPr>
          <p:cNvPr id="4" name="TextBox 3"/>
          <p:cNvSpPr txBox="1"/>
          <p:nvPr/>
        </p:nvSpPr>
        <p:spPr>
          <a:xfrm>
            <a:off x="206290" y="2996952"/>
            <a:ext cx="8712968" cy="3539430"/>
          </a:xfrm>
          <a:prstGeom prst="rect">
            <a:avLst/>
          </a:prstGeom>
          <a:solidFill>
            <a:schemeClr val="bg1">
              <a:lumMod val="95000"/>
            </a:schemeClr>
          </a:solidFill>
        </p:spPr>
        <p:txBody>
          <a:bodyPr wrap="square" rtlCol="0">
            <a:spAutoFit/>
          </a:bodyPr>
          <a:lstStyle/>
          <a:p>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channelType</a:t>
            </a:r>
            <a:r>
              <a:rPr lang="en-US" altLang="zh-CN" sz="1600" dirty="0">
                <a:solidFill>
                  <a:srgbClr val="3333CC"/>
                </a:solidFill>
                <a:latin typeface="Times New Roman" panose="02020603050405020304" pitchFamily="18" charset="0"/>
                <a:cs typeface="Times New Roman" panose="02020603050405020304" pitchFamily="18" charset="0"/>
              </a:rPr>
              <a:t> name=“</a:t>
            </a:r>
            <a:r>
              <a:rPr lang="en-US" altLang="zh-CN" sz="1600" dirty="0" err="1">
                <a:solidFill>
                  <a:srgbClr val="3333CC"/>
                </a:solidFill>
                <a:latin typeface="Times New Roman" panose="02020603050405020304" pitchFamily="18" charset="0"/>
                <a:cs typeface="Times New Roman" panose="02020603050405020304" pitchFamily="18" charset="0"/>
              </a:rPr>
              <a:t>SubmitPurchaseOrderChannel</a:t>
            </a:r>
            <a:r>
              <a:rPr lang="en-US" altLang="zh-CN" sz="1600" dirty="0">
                <a:solidFill>
                  <a:srgbClr val="3333CC"/>
                </a:solidFill>
                <a:latin typeface="Times New Roman" panose="02020603050405020304" pitchFamily="18" charset="0"/>
                <a:cs typeface="Times New Roman" panose="02020603050405020304" pitchFamily="18" charset="0"/>
              </a:rPr>
              <a:t>”</a:t>
            </a:r>
          </a:p>
          <a:p>
            <a:r>
              <a:rPr lang="en-US" altLang="zh-CN" sz="1600" dirty="0">
                <a:solidFill>
                  <a:srgbClr val="3333CC"/>
                </a:solidFill>
                <a:latin typeface="Times New Roman" panose="02020603050405020304" pitchFamily="18" charset="0"/>
                <a:cs typeface="Times New Roman" panose="02020603050405020304" pitchFamily="18" charset="0"/>
              </a:rPr>
              <a:t>        action=“request”</a:t>
            </a:r>
          </a:p>
          <a:p>
            <a:r>
              <a:rPr lang="en-US" altLang="zh-CN" sz="1600" dirty="0">
                <a:solidFill>
                  <a:srgbClr val="3333CC"/>
                </a:solidFill>
                <a:latin typeface="Times New Roman" panose="02020603050405020304" pitchFamily="18" charset="0"/>
                <a:cs typeface="Times New Roman" panose="02020603050405020304" pitchFamily="18" charset="0"/>
              </a:rPr>
              <a:t>        &lt;passing</a:t>
            </a:r>
          </a:p>
          <a:p>
            <a:r>
              <a:rPr lang="en-US" altLang="zh-CN" sz="1600" dirty="0">
                <a:solidFill>
                  <a:srgbClr val="3333CC"/>
                </a:solidFill>
                <a:latin typeface="Times New Roman" panose="02020603050405020304" pitchFamily="18" charset="0"/>
                <a:cs typeface="Times New Roman" panose="02020603050405020304" pitchFamily="18" charset="0"/>
              </a:rPr>
              <a:t>             action=“respond”</a:t>
            </a:r>
          </a:p>
          <a:p>
            <a:r>
              <a:rPr lang="en-US" altLang="zh-CN" sz="1600" dirty="0">
                <a:solidFill>
                  <a:srgbClr val="3333CC"/>
                </a:solidFill>
                <a:latin typeface="Times New Roman" panose="02020603050405020304" pitchFamily="18" charset="0"/>
                <a:cs typeface="Times New Roman" panose="02020603050405020304" pitchFamily="18" charset="0"/>
              </a:rPr>
              <a:t>             channel=“</a:t>
            </a:r>
            <a:r>
              <a:rPr lang="en-US" altLang="zh-CN" sz="1600" dirty="0" err="1">
                <a:solidFill>
                  <a:srgbClr val="3333CC"/>
                </a:solidFill>
                <a:latin typeface="Times New Roman" panose="02020603050405020304" pitchFamily="18" charset="0"/>
                <a:cs typeface="Times New Roman" panose="02020603050405020304" pitchFamily="18" charset="0"/>
              </a:rPr>
              <a:t>ReturnProcessPurchaseOrderChannel</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接收者类型引用</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&lt;reference&gt;</a:t>
            </a:r>
          </a:p>
          <a:p>
            <a:r>
              <a:rPr lang="en-US" altLang="zh-CN" sz="1600" dirty="0">
                <a:solidFill>
                  <a:srgbClr val="3333CC"/>
                </a:solidFill>
                <a:latin typeface="Times New Roman" panose="02020603050405020304" pitchFamily="18" charset="0"/>
                <a:cs typeface="Times New Roman" panose="02020603050405020304" pitchFamily="18" charset="0"/>
              </a:rPr>
              <a:t>                 &lt;token name=“</a:t>
            </a:r>
            <a:r>
              <a:rPr lang="en-US" altLang="zh-CN" sz="1600" dirty="0" err="1">
                <a:solidFill>
                  <a:srgbClr val="3333CC"/>
                </a:solidFill>
                <a:latin typeface="Times New Roman" panose="02020603050405020304" pitchFamily="18" charset="0"/>
                <a:cs typeface="Times New Roman" panose="02020603050405020304" pitchFamily="18" charset="0"/>
              </a:rPr>
              <a:t>VendorRef</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&lt;/reference&gt;</a:t>
            </a:r>
          </a:p>
          <a:p>
            <a:r>
              <a:rPr lang="en-US" altLang="zh-CN" sz="1600" dirty="0">
                <a:solidFill>
                  <a:srgbClr val="3333CC"/>
                </a:solidFill>
                <a:latin typeface="Times New Roman" panose="02020603050405020304" pitchFamily="18" charset="0"/>
                <a:cs typeface="Times New Roman" panose="02020603050405020304" pitchFamily="18" charset="0"/>
              </a:rPr>
              <a:t>             &lt;!--</a:t>
            </a:r>
            <a:r>
              <a:rPr lang="zh-CN" altLang="en-US" sz="1600" dirty="0">
                <a:solidFill>
                  <a:srgbClr val="3333CC"/>
                </a:solidFill>
                <a:latin typeface="Times New Roman" panose="02020603050405020304" pitchFamily="18" charset="0"/>
                <a:cs typeface="Times New Roman" panose="02020603050405020304" pitchFamily="18" charset="0"/>
              </a:rPr>
              <a:t>消息关联声明</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&lt;identity&gt;</a:t>
            </a:r>
          </a:p>
          <a:p>
            <a:r>
              <a:rPr lang="en-US" altLang="zh-CN" sz="1600" dirty="0">
                <a:solidFill>
                  <a:srgbClr val="3333CC"/>
                </a:solidFill>
                <a:latin typeface="Times New Roman" panose="02020603050405020304" pitchFamily="18" charset="0"/>
                <a:cs typeface="Times New Roman" panose="02020603050405020304" pitchFamily="18" charset="0"/>
              </a:rPr>
              <a:t>                    &lt;token name=“</a:t>
            </a:r>
            <a:r>
              <a:rPr lang="en-US" altLang="zh-CN" sz="1600" dirty="0" err="1">
                <a:solidFill>
                  <a:srgbClr val="3333CC"/>
                </a:solidFill>
                <a:latin typeface="Times New Roman" panose="02020603050405020304" pitchFamily="18" charset="0"/>
                <a:cs typeface="Times New Roman" panose="02020603050405020304" pitchFamily="18" charset="0"/>
              </a:rPr>
              <a:t>PurchaseOrderId</a:t>
            </a:r>
            <a:r>
              <a:rPr lang="en-US" altLang="zh-CN" sz="1600" dirty="0">
                <a:solidFill>
                  <a:srgbClr val="3333CC"/>
                </a:solidFill>
                <a:latin typeface="Times New Roman" panose="02020603050405020304" pitchFamily="18" charset="0"/>
                <a:cs typeface="Times New Roman" panose="02020603050405020304" pitchFamily="18" charset="0"/>
              </a:rPr>
              <a:t>”/&gt;</a:t>
            </a:r>
          </a:p>
          <a:p>
            <a:r>
              <a:rPr lang="en-US" altLang="zh-CN" sz="1600" dirty="0">
                <a:solidFill>
                  <a:srgbClr val="3333CC"/>
                </a:solidFill>
                <a:latin typeface="Times New Roman" panose="02020603050405020304" pitchFamily="18" charset="0"/>
                <a:cs typeface="Times New Roman" panose="02020603050405020304" pitchFamily="18" charset="0"/>
              </a:rPr>
              <a:t>                 &lt;/identity&gt;</a:t>
            </a:r>
          </a:p>
          <a:p>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channelType</a:t>
            </a:r>
            <a:r>
              <a:rPr lang="en-US" altLang="zh-CN" sz="1600" dirty="0">
                <a:solidFill>
                  <a:srgbClr val="3333CC"/>
                </a:solidFill>
                <a:latin typeface="Times New Roman" panose="02020603050405020304" pitchFamily="18" charset="0"/>
                <a:cs typeface="Times New Roman" panose="02020603050405020304" pitchFamily="18" charset="0"/>
              </a:rPr>
              <a:t>&gt;</a:t>
            </a:r>
          </a:p>
        </p:txBody>
      </p:sp>
      <p:sp>
        <p:nvSpPr>
          <p:cNvPr id="6" name="矩形 5"/>
          <p:cNvSpPr/>
          <p:nvPr/>
        </p:nvSpPr>
        <p:spPr>
          <a:xfrm>
            <a:off x="5148064" y="3000918"/>
            <a:ext cx="3794845" cy="3785652"/>
          </a:xfrm>
          <a:prstGeom prst="rect">
            <a:avLst/>
          </a:prstGeom>
        </p:spPr>
        <p:txBody>
          <a:bodyPr wrap="square">
            <a:spAutoFit/>
          </a:bodyPr>
          <a:lstStyle/>
          <a:p>
            <a:pPr marL="177800" indent="-177800">
              <a:lnSpc>
                <a:spcPct val="150000"/>
              </a:lnSpc>
              <a:buFont typeface="Arial" panose="020B0604020202020204" pitchFamily="34" charset="0"/>
              <a:buChar char="•"/>
            </a:pPr>
            <a:r>
              <a:rPr lang="en-US" altLang="zh-CN" sz="1600" b="1" dirty="0">
                <a:solidFill>
                  <a:srgbClr val="C00000"/>
                </a:solidFill>
                <a:latin typeface="Times New Roman" panose="02020603050405020304" pitchFamily="18" charset="0"/>
                <a:cs typeface="Times New Roman" panose="02020603050405020304" pitchFamily="18" charset="0"/>
              </a:rPr>
              <a:t>action</a:t>
            </a:r>
            <a:r>
              <a:rPr lang="zh-CN" altLang="en-US" sz="1600" dirty="0">
                <a:solidFill>
                  <a:srgbClr val="C00000"/>
                </a:solidFill>
                <a:latin typeface="Times New Roman" panose="02020603050405020304" pitchFamily="18" charset="0"/>
                <a:cs typeface="Times New Roman" panose="02020603050405020304" pitchFamily="18" charset="0"/>
              </a:rPr>
              <a:t>：说明该信道是一个请求信息；</a:t>
            </a:r>
            <a:endParaRPr lang="en-US" altLang="zh-CN" sz="1600" dirty="0">
              <a:solidFill>
                <a:srgbClr val="C00000"/>
              </a:solidFill>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en-US" altLang="zh-CN" sz="1600" b="1" dirty="0">
                <a:solidFill>
                  <a:srgbClr val="C00000"/>
                </a:solidFill>
                <a:latin typeface="Times New Roman" panose="02020603050405020304" pitchFamily="18" charset="0"/>
                <a:cs typeface="Times New Roman" panose="02020603050405020304" pitchFamily="18" charset="0"/>
              </a:rPr>
              <a:t>passing</a:t>
            </a:r>
            <a:r>
              <a:rPr lang="zh-CN" altLang="en-US" sz="1600" dirty="0">
                <a:solidFill>
                  <a:srgbClr val="C00000"/>
                </a:solidFill>
                <a:latin typeface="Times New Roman" panose="02020603050405020304" pitchFamily="18" charset="0"/>
                <a:cs typeface="Times New Roman" panose="02020603050405020304" pitchFamily="18" charset="0"/>
              </a:rPr>
              <a:t>：用于实现信道的动态传递。本例说明</a:t>
            </a:r>
            <a:r>
              <a:rPr lang="en-US" altLang="zh-CN" sz="1600" dirty="0" err="1">
                <a:solidFill>
                  <a:srgbClr val="C00000"/>
                </a:solidFill>
                <a:latin typeface="Times New Roman" panose="02020603050405020304" pitchFamily="18" charset="0"/>
                <a:cs typeface="Times New Roman" panose="02020603050405020304" pitchFamily="18" charset="0"/>
              </a:rPr>
              <a:t>SubmitPurchaseOrderChannel</a:t>
            </a:r>
            <a:r>
              <a:rPr lang="zh-CN" altLang="en-US" sz="1600" dirty="0">
                <a:solidFill>
                  <a:srgbClr val="C00000"/>
                </a:solidFill>
                <a:latin typeface="Times New Roman" panose="02020603050405020304" pitchFamily="18" charset="0"/>
                <a:cs typeface="Times New Roman" panose="02020603050405020304" pitchFamily="18" charset="0"/>
              </a:rPr>
              <a:t>信道可以传递一个类型的响应信道变量，这样在接收者接收到该信息变量后就可以通过它动态地发送消息。</a:t>
            </a:r>
            <a:endParaRPr lang="en-US" altLang="zh-CN" sz="1600" dirty="0">
              <a:solidFill>
                <a:srgbClr val="C00000"/>
              </a:solidFill>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en-US" altLang="zh-CN" sz="1600" b="1" dirty="0">
                <a:solidFill>
                  <a:srgbClr val="C00000"/>
                </a:solidFill>
                <a:latin typeface="Times New Roman" panose="02020603050405020304" pitchFamily="18" charset="0"/>
                <a:cs typeface="Times New Roman" panose="02020603050405020304" pitchFamily="18" charset="0"/>
              </a:rPr>
              <a:t>reference</a:t>
            </a:r>
            <a:r>
              <a:rPr lang="zh-CN" altLang="en-US" sz="1600" dirty="0">
                <a:solidFill>
                  <a:srgbClr val="C00000"/>
                </a:solidFill>
                <a:latin typeface="Times New Roman" panose="02020603050405020304" pitchFamily="18" charset="0"/>
                <a:cs typeface="Times New Roman" panose="02020603050405020304" pitchFamily="18" charset="0"/>
              </a:rPr>
              <a:t>：定义了一个指向消息接收者类型的引用。</a:t>
            </a:r>
            <a:endParaRPr lang="en-US" altLang="zh-CN" sz="1600" dirty="0">
              <a:solidFill>
                <a:srgbClr val="C00000"/>
              </a:solidFill>
              <a:latin typeface="Times New Roman" panose="02020603050405020304" pitchFamily="18" charset="0"/>
              <a:cs typeface="Times New Roman" panose="02020603050405020304" pitchFamily="18" charset="0"/>
            </a:endParaRPr>
          </a:p>
          <a:p>
            <a:pPr marL="177800" indent="-177800">
              <a:lnSpc>
                <a:spcPct val="150000"/>
              </a:lnSpc>
              <a:buFont typeface="Arial" panose="020B0604020202020204" pitchFamily="34" charset="0"/>
              <a:buChar char="•"/>
            </a:pPr>
            <a:r>
              <a:rPr lang="en-US" altLang="zh-CN" sz="1600" b="1" dirty="0">
                <a:solidFill>
                  <a:srgbClr val="C00000"/>
                </a:solidFill>
                <a:latin typeface="Times New Roman" panose="02020603050405020304" pitchFamily="18" charset="0"/>
                <a:cs typeface="Times New Roman" panose="02020603050405020304" pitchFamily="18" charset="0"/>
              </a:rPr>
              <a:t>identity</a:t>
            </a:r>
            <a:r>
              <a:rPr lang="zh-CN" altLang="en-US" sz="1600" b="1" dirty="0">
                <a:solidFill>
                  <a:srgbClr val="C00000"/>
                </a:solidFill>
                <a:latin typeface="Times New Roman" panose="02020603050405020304" pitchFamily="18" charset="0"/>
                <a:cs typeface="Times New Roman" panose="02020603050405020304" pitchFamily="18" charset="0"/>
              </a:rPr>
              <a:t>：</a:t>
            </a:r>
            <a:r>
              <a:rPr lang="zh-CN" altLang="en-US" sz="1600" dirty="0">
                <a:solidFill>
                  <a:srgbClr val="C00000"/>
                </a:solidFill>
                <a:latin typeface="Times New Roman" panose="02020603050405020304" pitchFamily="18" charset="0"/>
                <a:cs typeface="Times New Roman" panose="02020603050405020304" pitchFamily="18" charset="0"/>
              </a:rPr>
              <a:t>定义用于实例定位的消息关联集。</a:t>
            </a:r>
            <a:endParaRPr lang="zh-CN" altLang="en-US" sz="1600" dirty="0">
              <a:solidFill>
                <a:srgbClr val="C00000"/>
              </a:solidFill>
            </a:endParaRPr>
          </a:p>
        </p:txBody>
      </p:sp>
    </p:spTree>
    <p:extLst>
      <p:ext uri="{BB962C8B-B14F-4D97-AF65-F5344CB8AC3E}">
        <p14:creationId xmlns:p14="http://schemas.microsoft.com/office/powerpoint/2010/main" val="1908780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4.3 WS-CDL</a:t>
            </a:r>
            <a:r>
              <a:rPr lang="zh-CN" altLang="en-US" dirty="0">
                <a:latin typeface="Times New Roman" panose="02020603050405020304" pitchFamily="18" charset="0"/>
                <a:cs typeface="Times New Roman" panose="02020603050405020304" pitchFamily="18" charset="0"/>
              </a:rPr>
              <a:t>角色类型</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roleType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定义</a:t>
            </a: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编舞需要多个角色参与，</a:t>
            </a:r>
            <a:r>
              <a:rPr lang="en-US" altLang="zh-CN" dirty="0">
                <a:latin typeface="微软雅黑" panose="020B0503020204020204" pitchFamily="34" charset="-122"/>
                <a:ea typeface="微软雅黑" panose="020B0503020204020204" pitchFamily="34" charset="-122"/>
              </a:rPr>
              <a:t>WS-CDL</a:t>
            </a:r>
            <a:r>
              <a:rPr lang="zh-CN" altLang="en-US" dirty="0">
                <a:latin typeface="微软雅黑" panose="020B0503020204020204" pitchFamily="34" charset="-122"/>
                <a:ea typeface="微软雅黑" panose="020B0503020204020204" pitchFamily="34" charset="-122"/>
              </a:rPr>
              <a:t>可定义角色、二元角色关系、参与者类型（某组织扮演的角色集合）。</a:t>
            </a:r>
            <a:endParaRPr lang="en-US" altLang="zh-CN" dirty="0">
              <a:latin typeface="微软雅黑" panose="020B0503020204020204" pitchFamily="34" charset="-122"/>
              <a:ea typeface="微软雅黑" panose="020B0503020204020204" pitchFamily="34" charset="-122"/>
            </a:endParaRPr>
          </a:p>
          <a:p>
            <a:r>
              <a:rPr lang="en-US" altLang="zh-CN" dirty="0" err="1">
                <a:solidFill>
                  <a:srgbClr val="3333CC"/>
                </a:solidFill>
                <a:latin typeface="微软雅黑" panose="020B0503020204020204" pitchFamily="34" charset="-122"/>
                <a:ea typeface="微软雅黑" panose="020B0503020204020204" pitchFamily="34" charset="-122"/>
              </a:rPr>
              <a:t>roleType</a:t>
            </a:r>
            <a:r>
              <a:rPr lang="zh-CN" altLang="en-US" dirty="0">
                <a:solidFill>
                  <a:srgbClr val="3333CC"/>
                </a:solidFill>
                <a:latin typeface="微软雅黑" panose="020B0503020204020204" pitchFamily="34" charset="-122"/>
                <a:ea typeface="微软雅黑" panose="020B0503020204020204" pitchFamily="34" charset="-122"/>
              </a:rPr>
              <a:t>元素</a:t>
            </a:r>
            <a:endParaRPr lang="en-US" altLang="zh-CN" dirty="0">
              <a:solidFill>
                <a:srgbClr val="3333CC"/>
              </a:solidFill>
              <a:latin typeface="微软雅黑" panose="020B0503020204020204" pitchFamily="34" charset="-122"/>
              <a:ea typeface="微软雅黑" panose="020B0503020204020204" pitchFamily="34" charset="-122"/>
            </a:endParaRPr>
          </a:p>
          <a:p>
            <a:pPr marL="531813" lvl="2" indent="-258763"/>
            <a:r>
              <a:rPr lang="en-US" altLang="zh-CN" dirty="0">
                <a:latin typeface="微软雅黑" panose="020B0503020204020204" pitchFamily="34" charset="-122"/>
                <a:ea typeface="微软雅黑" panose="020B0503020204020204" pitchFamily="34" charset="-122"/>
              </a:rPr>
              <a:t>WS-CDL</a:t>
            </a:r>
            <a:r>
              <a:rPr lang="zh-CN" altLang="en-US" dirty="0">
                <a:latin typeface="微软雅黑" panose="020B0503020204020204" pitchFamily="34" charset="-122"/>
                <a:ea typeface="微软雅黑" panose="020B0503020204020204" pitchFamily="34" charset="-122"/>
              </a:rPr>
              <a:t>是某一个具体操作来定义角色的。</a:t>
            </a:r>
          </a:p>
        </p:txBody>
      </p:sp>
      <p:sp>
        <p:nvSpPr>
          <p:cNvPr id="4" name="TextBox 3"/>
          <p:cNvSpPr txBox="1"/>
          <p:nvPr/>
        </p:nvSpPr>
        <p:spPr>
          <a:xfrm>
            <a:off x="206290" y="3284984"/>
            <a:ext cx="8712968" cy="3046988"/>
          </a:xfrm>
          <a:prstGeom prst="rect">
            <a:avLst/>
          </a:prstGeom>
          <a:solidFill>
            <a:schemeClr val="bg1">
              <a:lumMod val="95000"/>
            </a:schemeClr>
          </a:solidFill>
        </p:spPr>
        <p:txBody>
          <a:bodyPr wrap="square" rtlCol="0">
            <a:spAutoFit/>
          </a:bodyPr>
          <a:lstStyle/>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roleType</a:t>
            </a:r>
            <a:r>
              <a:rPr lang="en-US" altLang="zh-CN" sz="1600" dirty="0">
                <a:solidFill>
                  <a:srgbClr val="3333CC"/>
                </a:solidFill>
                <a:latin typeface="Times New Roman" panose="02020603050405020304" pitchFamily="18" charset="0"/>
                <a:cs typeface="Times New Roman" panose="02020603050405020304" pitchFamily="18" charset="0"/>
              </a:rPr>
              <a:t> name=“</a:t>
            </a:r>
            <a:r>
              <a:rPr lang="en-US" altLang="zh-CN" sz="1600" dirty="0" err="1">
                <a:solidFill>
                  <a:srgbClr val="3333CC"/>
                </a:solidFill>
                <a:latin typeface="Times New Roman" panose="02020603050405020304" pitchFamily="18" charset="0"/>
                <a:cs typeface="Times New Roman" panose="02020603050405020304" pitchFamily="18" charset="0"/>
              </a:rPr>
              <a:t>VendorRole</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&lt;behavior name=“</a:t>
            </a:r>
            <a:r>
              <a:rPr lang="en-US" altLang="zh-CN" sz="1600" dirty="0" err="1">
                <a:solidFill>
                  <a:srgbClr val="3333CC"/>
                </a:solidFill>
                <a:latin typeface="Times New Roman" panose="02020603050405020304" pitchFamily="18" charset="0"/>
                <a:cs typeface="Times New Roman" panose="02020603050405020304" pitchFamily="18" charset="0"/>
              </a:rPr>
              <a:t>ReceivePurchaseOrder</a:t>
            </a:r>
            <a:r>
              <a:rPr lang="en-US" altLang="zh-CN" sz="16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interface=“</a:t>
            </a:r>
            <a:r>
              <a:rPr lang="en-US" altLang="zh-CN" sz="1600" dirty="0" err="1">
                <a:solidFill>
                  <a:srgbClr val="3333CC"/>
                </a:solidFill>
                <a:latin typeface="Times New Roman" panose="02020603050405020304" pitchFamily="18" charset="0"/>
                <a:cs typeface="Times New Roman" panose="02020603050405020304" pitchFamily="18" charset="0"/>
              </a:rPr>
              <a:t>Vendor.wsdl</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&lt;/</a:t>
            </a:r>
            <a:r>
              <a:rPr lang="en-US" altLang="zh-CN" sz="1600" dirty="0" err="1">
                <a:solidFill>
                  <a:srgbClr val="3333CC"/>
                </a:solidFill>
                <a:latin typeface="Times New Roman" panose="02020603050405020304" pitchFamily="18" charset="0"/>
                <a:cs typeface="Times New Roman" panose="02020603050405020304" pitchFamily="18" charset="0"/>
              </a:rPr>
              <a:t>roleType</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roleType</a:t>
            </a:r>
            <a:r>
              <a:rPr lang="en-US" altLang="zh-CN" sz="1600" dirty="0">
                <a:solidFill>
                  <a:srgbClr val="3333CC"/>
                </a:solidFill>
                <a:latin typeface="Times New Roman" panose="02020603050405020304" pitchFamily="18" charset="0"/>
                <a:cs typeface="Times New Roman" panose="02020603050405020304" pitchFamily="18" charset="0"/>
              </a:rPr>
              <a:t> name=“</a:t>
            </a:r>
            <a:r>
              <a:rPr lang="en-US" altLang="zh-CN" sz="1600" dirty="0" err="1">
                <a:solidFill>
                  <a:srgbClr val="3333CC"/>
                </a:solidFill>
                <a:latin typeface="Times New Roman" panose="02020603050405020304" pitchFamily="18" charset="0"/>
                <a:cs typeface="Times New Roman" panose="02020603050405020304" pitchFamily="18" charset="0"/>
              </a:rPr>
              <a:t>CustomerRole</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&lt;behavior name=“</a:t>
            </a:r>
            <a:r>
              <a:rPr lang="en-US" altLang="zh-CN" sz="1600" dirty="0" err="1">
                <a:solidFill>
                  <a:srgbClr val="3333CC"/>
                </a:solidFill>
                <a:latin typeface="Times New Roman" panose="02020603050405020304" pitchFamily="18" charset="0"/>
                <a:cs typeface="Times New Roman" panose="02020603050405020304" pitchFamily="18" charset="0"/>
              </a:rPr>
              <a:t>ReceiveInvoice</a:t>
            </a:r>
            <a:r>
              <a:rPr lang="en-US" altLang="zh-CN" sz="1600" dirty="0">
                <a:solidFill>
                  <a:srgbClr val="3333CC"/>
                </a:solidFill>
                <a:latin typeface="Times New Roman" panose="02020603050405020304" pitchFamily="18" charset="0"/>
                <a:cs typeface="Times New Roman" panose="02020603050405020304" pitchFamily="18" charset="0"/>
              </a:rPr>
              <a: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            interface=“</a:t>
            </a:r>
            <a:r>
              <a:rPr lang="en-US" altLang="zh-CN" sz="1600" dirty="0" err="1">
                <a:solidFill>
                  <a:srgbClr val="3333CC"/>
                </a:solidFill>
                <a:latin typeface="Times New Roman" panose="02020603050405020304" pitchFamily="18" charset="0"/>
                <a:cs typeface="Times New Roman" panose="02020603050405020304" pitchFamily="18" charset="0"/>
              </a:rPr>
              <a:t>Customer.wsdl</a:t>
            </a:r>
            <a:r>
              <a:rPr lang="en-US" altLang="zh-CN" sz="1600"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sz="1600" dirty="0">
                <a:solidFill>
                  <a:srgbClr val="3333CC"/>
                </a:solidFill>
                <a:latin typeface="Times New Roman" panose="02020603050405020304" pitchFamily="18" charset="0"/>
                <a:cs typeface="Times New Roman" panose="02020603050405020304" pitchFamily="18" charset="0"/>
              </a:rPr>
              <a:t>&lt;/</a:t>
            </a:r>
            <a:r>
              <a:rPr lang="en-US" altLang="zh-CN" sz="1600" dirty="0" err="1">
                <a:solidFill>
                  <a:srgbClr val="3333CC"/>
                </a:solidFill>
                <a:latin typeface="Times New Roman" panose="02020603050405020304" pitchFamily="18" charset="0"/>
                <a:cs typeface="Times New Roman" panose="02020603050405020304" pitchFamily="18" charset="0"/>
              </a:rPr>
              <a:t>roleType</a:t>
            </a:r>
            <a:r>
              <a:rPr lang="en-US" altLang="zh-CN" sz="1600" dirty="0">
                <a:solidFill>
                  <a:srgbClr val="3333CC"/>
                </a:solidFill>
                <a:latin typeface="Times New Roman" panose="02020603050405020304" pitchFamily="18" charset="0"/>
                <a:cs typeface="Times New Roman" panose="02020603050405020304" pitchFamily="18" charset="0"/>
              </a:rPr>
              <a:t>&gt;</a:t>
            </a:r>
          </a:p>
        </p:txBody>
      </p:sp>
      <p:sp>
        <p:nvSpPr>
          <p:cNvPr id="5" name="矩形 4"/>
          <p:cNvSpPr/>
          <p:nvPr/>
        </p:nvSpPr>
        <p:spPr>
          <a:xfrm>
            <a:off x="5004048" y="3651311"/>
            <a:ext cx="3794845" cy="1200329"/>
          </a:xfrm>
          <a:prstGeom prst="rect">
            <a:avLst/>
          </a:prstGeom>
        </p:spPr>
        <p:txBody>
          <a:bodyPr wrap="square">
            <a:spAutoFit/>
          </a:bodyPr>
          <a:lstStyle/>
          <a:p>
            <a:pPr marL="177800" indent="-177800">
              <a:lnSpc>
                <a:spcPct val="150000"/>
              </a:lnSpc>
              <a:buFont typeface="Arial" panose="020B0604020202020204" pitchFamily="34" charset="0"/>
              <a:buChar char="•"/>
            </a:pPr>
            <a:r>
              <a:rPr lang="zh-CN" altLang="en-US" sz="1600" b="1" dirty="0">
                <a:solidFill>
                  <a:srgbClr val="C00000"/>
                </a:solidFill>
                <a:latin typeface="Times New Roman" panose="02020603050405020304" pitchFamily="18" charset="0"/>
                <a:cs typeface="Times New Roman" panose="02020603050405020304" pitchFamily="18" charset="0"/>
              </a:rPr>
              <a:t>本代码定义了供货商和客户两个角色，其中供货商能提供接收订单操作，该操作在</a:t>
            </a:r>
            <a:r>
              <a:rPr lang="en-US" altLang="zh-CN" sz="1600" b="1" dirty="0" err="1">
                <a:solidFill>
                  <a:srgbClr val="C00000"/>
                </a:solidFill>
                <a:latin typeface="Times New Roman" panose="02020603050405020304" pitchFamily="18" charset="0"/>
                <a:cs typeface="Times New Roman" panose="02020603050405020304" pitchFamily="18" charset="0"/>
              </a:rPr>
              <a:t>Vendor.wsdl</a:t>
            </a:r>
            <a:r>
              <a:rPr lang="zh-CN" altLang="en-US" sz="1600" b="1" dirty="0">
                <a:solidFill>
                  <a:srgbClr val="C00000"/>
                </a:solidFill>
                <a:latin typeface="Times New Roman" panose="02020603050405020304" pitchFamily="18" charset="0"/>
                <a:cs typeface="Times New Roman" panose="02020603050405020304" pitchFamily="18" charset="0"/>
              </a:rPr>
              <a:t>中描述。</a:t>
            </a:r>
            <a:endParaRPr lang="zh-CN" altLang="en-US" sz="1600" dirty="0">
              <a:solidFill>
                <a:srgbClr val="C00000"/>
              </a:solidFill>
            </a:endParaRPr>
          </a:p>
        </p:txBody>
      </p:sp>
    </p:spTree>
    <p:extLst>
      <p:ext uri="{BB962C8B-B14F-4D97-AF65-F5344CB8AC3E}">
        <p14:creationId xmlns:p14="http://schemas.microsoft.com/office/powerpoint/2010/main" val="493661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4.3 WS-CDL</a:t>
            </a:r>
            <a:r>
              <a:rPr lang="zh-CN" altLang="en-US" dirty="0">
                <a:latin typeface="Times New Roman" panose="02020603050405020304" pitchFamily="18" charset="0"/>
                <a:cs typeface="Times New Roman" panose="02020603050405020304" pitchFamily="18" charset="0"/>
              </a:rPr>
              <a:t>角色类型</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roleType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定义</a:t>
            </a:r>
            <a:r>
              <a:rPr lang="en-US" altLang="zh-CN" dirty="0">
                <a:latin typeface="Times New Roman" panose="02020603050405020304" pitchFamily="18"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23528" y="836712"/>
            <a:ext cx="8363272" cy="1584176"/>
          </a:xfrm>
        </p:spPr>
        <p:txBody>
          <a:bodyPr/>
          <a:lstStyle/>
          <a:p>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relationshipType</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元素</a:t>
            </a:r>
            <a:endPar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pPr marL="531813" lvl="2" indent="-258763"/>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relationshipType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元素定义了相互之间有交互的角色的关系类型。</a:t>
            </a:r>
          </a:p>
        </p:txBody>
      </p:sp>
      <p:sp>
        <p:nvSpPr>
          <p:cNvPr id="4" name="TextBox 3"/>
          <p:cNvSpPr txBox="1"/>
          <p:nvPr/>
        </p:nvSpPr>
        <p:spPr>
          <a:xfrm>
            <a:off x="208506" y="2564904"/>
            <a:ext cx="8712968" cy="1704569"/>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relationshipType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ClientTaxAdvisor</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&lt;role  type=“</a:t>
            </a:r>
            <a:r>
              <a:rPr lang="en-US" altLang="zh-CN" dirty="0" err="1">
                <a:solidFill>
                  <a:srgbClr val="3333CC"/>
                </a:solidFill>
                <a:latin typeface="Times New Roman" panose="02020603050405020304" pitchFamily="18" charset="0"/>
                <a:cs typeface="Times New Roman" panose="02020603050405020304" pitchFamily="18" charset="0"/>
              </a:rPr>
              <a:t>CustomerRole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&lt;role  type=“</a:t>
            </a:r>
            <a:r>
              <a:rPr lang="en-US" altLang="zh-CN" dirty="0" err="1">
                <a:solidFill>
                  <a:srgbClr val="3333CC"/>
                </a:solidFill>
                <a:latin typeface="Times New Roman" panose="02020603050405020304" pitchFamily="18" charset="0"/>
                <a:cs typeface="Times New Roman" panose="02020603050405020304" pitchFamily="18" charset="0"/>
              </a:rPr>
              <a:t>VendorRole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relationshipType</a:t>
            </a:r>
            <a:r>
              <a:rPr lang="en-US" altLang="zh-CN" dirty="0">
                <a:solidFill>
                  <a:srgbClr val="3333CC"/>
                </a:solidFill>
                <a:latin typeface="Times New Roman" panose="02020603050405020304" pitchFamily="18" charset="0"/>
                <a:cs typeface="Times New Roman" panose="02020603050405020304" pitchFamily="18" charset="0"/>
              </a:rPr>
              <a:t>&gt;</a:t>
            </a:r>
          </a:p>
        </p:txBody>
      </p:sp>
      <p:sp>
        <p:nvSpPr>
          <p:cNvPr id="5" name="矩形 4"/>
          <p:cNvSpPr/>
          <p:nvPr/>
        </p:nvSpPr>
        <p:spPr>
          <a:xfrm>
            <a:off x="208506" y="4509120"/>
            <a:ext cx="8712968" cy="499624"/>
          </a:xfrm>
          <a:prstGeom prst="rect">
            <a:avLst/>
          </a:prstGeom>
        </p:spPr>
        <p:txBody>
          <a:bodyPr wrap="square">
            <a:spAutoFit/>
          </a:bodyPr>
          <a:lstStyle/>
          <a:p>
            <a:pPr marL="177800" indent="-177800">
              <a:lnSpc>
                <a:spcPct val="150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本代码表示的是“客户</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供货商”的关系。</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051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本章要点</a:t>
            </a:r>
          </a:p>
        </p:txBody>
      </p:sp>
      <p:sp>
        <p:nvSpPr>
          <p:cNvPr id="3" name="内容占位符 2"/>
          <p:cNvSpPr>
            <a:spLocks noGrp="1"/>
          </p:cNvSpPr>
          <p:nvPr>
            <p:ph idx="1"/>
          </p:nvPr>
        </p:nvSpPr>
        <p:spPr>
          <a:xfrm>
            <a:off x="323528" y="836712"/>
            <a:ext cx="8363272" cy="2160240"/>
          </a:xfrm>
        </p:spPr>
        <p:txBody>
          <a:bodyPr>
            <a:normAutofit/>
          </a:bodyPr>
          <a:lstStyle/>
          <a:p>
            <a:pPr>
              <a:lnSpc>
                <a:spcPct val="150000"/>
              </a:lnSpc>
            </a:pPr>
            <a:r>
              <a:rPr lang="zh-CN" altLang="en-US" dirty="0">
                <a:latin typeface="微软雅黑" panose="020B0503020204020204" pitchFamily="34" charset="-122"/>
                <a:ea typeface="微软雅黑" panose="020B0503020204020204" pitchFamily="34" charset="-122"/>
              </a:rPr>
              <a:t>服务协作</a:t>
            </a:r>
          </a:p>
          <a:p>
            <a:pPr>
              <a:lnSpc>
                <a:spcPct val="150000"/>
              </a:lnSpc>
            </a:pPr>
            <a:r>
              <a:rPr lang="zh-CN" altLang="en-US" dirty="0">
                <a:latin typeface="微软雅黑" panose="020B0503020204020204" pitchFamily="34" charset="-122"/>
                <a:ea typeface="微软雅黑" panose="020B0503020204020204" pitchFamily="34" charset="-122"/>
              </a:rPr>
              <a:t>服务编排与服务编舞之间的关系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WS-CDL</a:t>
            </a:r>
            <a:r>
              <a:rPr lang="zh-CN" altLang="en-US" dirty="0">
                <a:latin typeface="微软雅黑" panose="020B0503020204020204" pitchFamily="34" charset="-122"/>
                <a:ea typeface="微软雅黑" panose="020B0503020204020204" pitchFamily="34" charset="-122"/>
              </a:rPr>
              <a:t>语言</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4.3 WS-CDL</a:t>
            </a:r>
            <a:r>
              <a:rPr lang="zh-CN" altLang="en-US" dirty="0">
                <a:latin typeface="Times New Roman" panose="02020603050405020304" pitchFamily="18" charset="0"/>
                <a:cs typeface="Times New Roman" panose="02020603050405020304" pitchFamily="18" charset="0"/>
              </a:rPr>
              <a:t>角色类型</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roleType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定义</a:t>
            </a:r>
            <a:r>
              <a:rPr lang="en-US" altLang="zh-CN" dirty="0">
                <a:latin typeface="Times New Roman" panose="02020603050405020304" pitchFamily="18" charset="0"/>
                <a:cs typeface="Times New Roman" panose="02020603050405020304" pitchFamily="18" charset="0"/>
              </a:rPr>
              <a:t>(cont’d)</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23528" y="836712"/>
            <a:ext cx="8363272" cy="1584176"/>
          </a:xfrm>
        </p:spPr>
        <p:txBody>
          <a:bodyPr>
            <a:normAutofit/>
          </a:bodyPr>
          <a:lstStyle/>
          <a:p>
            <a:r>
              <a:rPr lang="en-US" altLang="zh-CN" dirty="0" err="1">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participantType</a:t>
            </a:r>
            <a:r>
              <a:rPr lang="zh-CN" altLang="en-US"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rPr>
              <a:t>元素</a:t>
            </a:r>
            <a:endParaRPr lang="en-US" altLang="zh-CN" dirty="0">
              <a:solidFill>
                <a:srgbClr val="3333CC"/>
              </a:solidFill>
              <a:latin typeface="微软雅黑" panose="020B0503020204020204" pitchFamily="34" charset="-122"/>
              <a:ea typeface="微软雅黑" panose="020B0503020204020204" pitchFamily="34" charset="-122"/>
              <a:cs typeface="Times New Roman" panose="02020603050405020304" pitchFamily="18" charset="0"/>
            </a:endParaRPr>
          </a:p>
          <a:p>
            <a:pPr marL="531813" lvl="2" indent="-258763"/>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participantType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元素是对角色进行打包，定义了某个参与者在编舞中会扮演的各种角色。</a:t>
            </a:r>
          </a:p>
        </p:txBody>
      </p:sp>
      <p:sp>
        <p:nvSpPr>
          <p:cNvPr id="4" name="TextBox 3"/>
          <p:cNvSpPr txBox="1"/>
          <p:nvPr/>
        </p:nvSpPr>
        <p:spPr>
          <a:xfrm>
            <a:off x="208506" y="2564904"/>
            <a:ext cx="8712968" cy="1754326"/>
          </a:xfrm>
          <a:prstGeom prst="rect">
            <a:avLst/>
          </a:prstGeom>
          <a:solidFill>
            <a:schemeClr val="bg1">
              <a:lumMod val="95000"/>
            </a:schemeClr>
          </a:solidFill>
        </p:spPr>
        <p:txBody>
          <a:bodyPr wrap="square" rtlCol="0">
            <a:spAutoFit/>
          </a:bodyPr>
          <a:lstStyle/>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participantType</a:t>
            </a:r>
            <a:r>
              <a:rPr lang="en-US" altLang="zh-CN" dirty="0">
                <a:solidFill>
                  <a:srgbClr val="3333CC"/>
                </a:solidFill>
                <a:latin typeface="Times New Roman" panose="02020603050405020304" pitchFamily="18" charset="0"/>
                <a:cs typeface="Times New Roman" panose="02020603050405020304" pitchFamily="18" charset="0"/>
              </a:rPr>
              <a:t> name=“Hybrid”&gt;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&lt;role  type=“</a:t>
            </a:r>
            <a:r>
              <a:rPr lang="en-US" altLang="zh-CN" dirty="0" err="1">
                <a:solidFill>
                  <a:srgbClr val="3333CC"/>
                </a:solidFill>
                <a:latin typeface="Times New Roman" panose="02020603050405020304" pitchFamily="18" charset="0"/>
                <a:cs typeface="Times New Roman" panose="02020603050405020304" pitchFamily="18" charset="0"/>
              </a:rPr>
              <a:t>CustomerRole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&lt;role  type=“</a:t>
            </a:r>
            <a:r>
              <a:rPr lang="en-US" altLang="zh-CN" dirty="0" err="1">
                <a:solidFill>
                  <a:srgbClr val="3333CC"/>
                </a:solidFill>
                <a:latin typeface="Times New Roman" panose="02020603050405020304" pitchFamily="18" charset="0"/>
                <a:cs typeface="Times New Roman" panose="02020603050405020304" pitchFamily="18" charset="0"/>
              </a:rPr>
              <a:t>VendorRole</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50000"/>
              </a:lnSpc>
            </a:pPr>
            <a:r>
              <a:rPr lang="en-US" altLang="zh-CN" dirty="0">
                <a:solidFill>
                  <a:srgbClr val="3333CC"/>
                </a:solidFill>
                <a:latin typeface="Times New Roman" panose="02020603050405020304" pitchFamily="18" charset="0"/>
                <a:cs typeface="Times New Roman" panose="02020603050405020304" pitchFamily="18" charset="0"/>
              </a:rPr>
              <a:t> &lt;/ </a:t>
            </a:r>
            <a:r>
              <a:rPr lang="en-US" altLang="zh-CN" dirty="0" err="1">
                <a:solidFill>
                  <a:srgbClr val="3333CC"/>
                </a:solidFill>
                <a:latin typeface="Times New Roman" panose="02020603050405020304" pitchFamily="18" charset="0"/>
                <a:cs typeface="Times New Roman" panose="02020603050405020304" pitchFamily="18" charset="0"/>
              </a:rPr>
              <a:t>participantType</a:t>
            </a:r>
            <a:r>
              <a:rPr lang="en-US" altLang="zh-CN" dirty="0">
                <a:solidFill>
                  <a:srgbClr val="3333CC"/>
                </a:solidFill>
                <a:latin typeface="Times New Roman" panose="02020603050405020304" pitchFamily="18" charset="0"/>
                <a:cs typeface="Times New Roman" panose="02020603050405020304" pitchFamily="18" charset="0"/>
              </a:rPr>
              <a:t> &gt;</a:t>
            </a:r>
          </a:p>
        </p:txBody>
      </p:sp>
      <p:sp>
        <p:nvSpPr>
          <p:cNvPr id="5" name="矩形 4"/>
          <p:cNvSpPr/>
          <p:nvPr/>
        </p:nvSpPr>
        <p:spPr>
          <a:xfrm>
            <a:off x="208506" y="4509120"/>
            <a:ext cx="8712968" cy="499624"/>
          </a:xfrm>
          <a:prstGeom prst="rect">
            <a:avLst/>
          </a:prstGeom>
        </p:spPr>
        <p:txBody>
          <a:bodyPr wrap="square">
            <a:spAutoFit/>
          </a:bodyPr>
          <a:lstStyle/>
          <a:p>
            <a:pPr marL="177800" indent="-177800">
              <a:lnSpc>
                <a:spcPct val="150000"/>
              </a:lnSpc>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本代码描述了一个扮演两个角色的参与者。</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8018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WS-CDL</a:t>
            </a:r>
            <a:r>
              <a:rPr lang="zh-CN" altLang="en-US" dirty="0"/>
              <a:t>数据类型定义</a:t>
            </a:r>
            <a:r>
              <a:rPr lang="en-US" altLang="zh-CN" dirty="0"/>
              <a:t> </a:t>
            </a:r>
            <a:endParaRPr lang="zh-CN" altLang="en-US" dirty="0"/>
          </a:p>
        </p:txBody>
      </p:sp>
      <p:sp>
        <p:nvSpPr>
          <p:cNvPr id="3" name="内容占位符 2"/>
          <p:cNvSpPr>
            <a:spLocks noGrp="1"/>
          </p:cNvSpPr>
          <p:nvPr>
            <p:ph idx="1"/>
          </p:nvPr>
        </p:nvSpPr>
        <p:spPr>
          <a:xfrm>
            <a:off x="323528" y="836712"/>
            <a:ext cx="8363272" cy="3312368"/>
          </a:xfrm>
        </p:spPr>
        <p:txBody>
          <a:bodyPr/>
          <a:lstStyle/>
          <a:p>
            <a:pPr>
              <a:lnSpc>
                <a:spcPct val="130000"/>
              </a:lnSpc>
            </a:pPr>
            <a:r>
              <a:rPr lang="en-US" altLang="zh-CN" dirty="0">
                <a:latin typeface="微软雅黑" panose="020B0503020204020204" pitchFamily="34" charset="-122"/>
                <a:ea typeface="微软雅黑" panose="020B0503020204020204" pitchFamily="34" charset="-122"/>
              </a:rPr>
              <a:t>WS-CDL</a:t>
            </a:r>
            <a:r>
              <a:rPr lang="zh-CN" altLang="en-US" dirty="0">
                <a:latin typeface="微软雅黑" panose="020B0503020204020204" pitchFamily="34" charset="-122"/>
                <a:ea typeface="微软雅黑" panose="020B0503020204020204" pitchFamily="34" charset="-122"/>
              </a:rPr>
              <a:t>用</a:t>
            </a:r>
            <a:r>
              <a:rPr lang="en-US" altLang="zh-CN" dirty="0" err="1">
                <a:latin typeface="微软雅黑" panose="020B0503020204020204" pitchFamily="34" charset="-122"/>
                <a:ea typeface="微软雅黑" panose="020B0503020204020204" pitchFamily="34" charset="-122"/>
              </a:rPr>
              <a:t>informationType</a:t>
            </a:r>
            <a:r>
              <a:rPr lang="zh-CN" altLang="en-US" dirty="0">
                <a:latin typeface="微软雅黑" panose="020B0503020204020204" pitchFamily="34" charset="-122"/>
                <a:ea typeface="微软雅黑" panose="020B0503020204020204" pitchFamily="34" charset="-122"/>
              </a:rPr>
              <a:t>元素定义数据的类型。</a:t>
            </a:r>
            <a:endParaRPr lang="en-US" altLang="zh-CN" dirty="0">
              <a:latin typeface="微软雅黑" panose="020B0503020204020204" pitchFamily="34" charset="-122"/>
              <a:ea typeface="微软雅黑" panose="020B0503020204020204" pitchFamily="34" charset="-122"/>
            </a:endParaRPr>
          </a:p>
          <a:p>
            <a:pPr marL="531813" lvl="2" indent="-258763">
              <a:lnSpc>
                <a:spcPct val="130000"/>
              </a:lnSpc>
            </a:pPr>
            <a:r>
              <a:rPr lang="en-US" altLang="zh-CN" dirty="0">
                <a:latin typeface="微软雅黑" panose="020B0503020204020204" pitchFamily="34" charset="-122"/>
                <a:ea typeface="微软雅黑" panose="020B0503020204020204" pitchFamily="34" charset="-122"/>
              </a:rPr>
              <a:t>WSDL</a:t>
            </a:r>
            <a:r>
              <a:rPr lang="zh-CN" altLang="en-US" dirty="0">
                <a:latin typeface="微软雅黑" panose="020B0503020204020204" pitchFamily="34" charset="-122"/>
                <a:ea typeface="微软雅黑" panose="020B0503020204020204" pitchFamily="34" charset="-122"/>
              </a:rPr>
              <a:t>类型、</a:t>
            </a:r>
            <a:r>
              <a:rPr lang="en-US" altLang="zh-CN" dirty="0">
                <a:latin typeface="微软雅黑" panose="020B0503020204020204" pitchFamily="34" charset="-122"/>
                <a:ea typeface="微软雅黑" panose="020B0503020204020204" pitchFamily="34" charset="-122"/>
              </a:rPr>
              <a:t>XML Schema</a:t>
            </a:r>
            <a:r>
              <a:rPr lang="zh-CN" altLang="en-US" dirty="0">
                <a:latin typeface="微软雅黑" panose="020B0503020204020204" pitchFamily="34" charset="-122"/>
                <a:ea typeface="微软雅黑" panose="020B0503020204020204" pitchFamily="34" charset="-122"/>
              </a:rPr>
              <a:t>类型、或其他类型系统。</a:t>
            </a:r>
            <a:endParaRPr lang="en-US" altLang="zh-CN" dirty="0">
              <a:latin typeface="微软雅黑" panose="020B0503020204020204" pitchFamily="34" charset="-122"/>
              <a:ea typeface="微软雅黑" panose="020B0503020204020204" pitchFamily="34" charset="-122"/>
            </a:endParaRPr>
          </a:p>
          <a:p>
            <a:pPr marL="82550" indent="-258763">
              <a:lnSpc>
                <a:spcPct val="130000"/>
              </a:lnSpc>
            </a:pPr>
            <a:r>
              <a:rPr lang="en-US" altLang="zh-CN" dirty="0">
                <a:latin typeface="微软雅黑" panose="020B0503020204020204" pitchFamily="34" charset="-122"/>
                <a:ea typeface="微软雅黑" panose="020B0503020204020204" pitchFamily="34" charset="-122"/>
              </a:rPr>
              <a:t> token</a:t>
            </a:r>
            <a:r>
              <a:rPr lang="zh-CN" altLang="en-US" dirty="0">
                <a:latin typeface="微软雅黑" panose="020B0503020204020204" pitchFamily="34" charset="-122"/>
                <a:ea typeface="微软雅黑" panose="020B0503020204020204" pitchFamily="34" charset="-122"/>
              </a:rPr>
              <a:t>元素和</a:t>
            </a:r>
            <a:r>
              <a:rPr lang="en-US" altLang="zh-CN" dirty="0" err="1">
                <a:latin typeface="微软雅黑" panose="020B0503020204020204" pitchFamily="34" charset="-122"/>
                <a:ea typeface="微软雅黑" panose="020B0503020204020204" pitchFamily="34" charset="-122"/>
              </a:rPr>
              <a:t>tokenLocator</a:t>
            </a:r>
            <a:r>
              <a:rPr lang="zh-CN" altLang="en-US" dirty="0">
                <a:latin typeface="微软雅黑" panose="020B0503020204020204" pitchFamily="34" charset="-122"/>
                <a:ea typeface="微软雅黑" panose="020B0503020204020204" pitchFamily="34" charset="-122"/>
              </a:rPr>
              <a:t>元素</a:t>
            </a:r>
            <a:endParaRPr lang="en-US" altLang="zh-CN" dirty="0">
              <a:latin typeface="微软雅黑" panose="020B0503020204020204" pitchFamily="34" charset="-122"/>
              <a:ea typeface="微软雅黑" panose="020B0503020204020204" pitchFamily="34" charset="-122"/>
            </a:endParaRPr>
          </a:p>
          <a:p>
            <a:pPr marL="531813" lvl="2">
              <a:lnSpc>
                <a:spcPct val="130000"/>
              </a:lnSpc>
            </a:pPr>
            <a:r>
              <a:rPr lang="zh-CN" altLang="en-US" dirty="0">
                <a:latin typeface="微软雅黑" panose="020B0503020204020204" pitchFamily="34" charset="-122"/>
                <a:ea typeface="微软雅黑" panose="020B0503020204020204" pitchFamily="34" charset="-122"/>
              </a:rPr>
              <a:t>类似于</a:t>
            </a:r>
            <a:r>
              <a:rPr lang="en-US" altLang="zh-CN" dirty="0">
                <a:latin typeface="微软雅黑" panose="020B0503020204020204" pitchFamily="34" charset="-122"/>
                <a:ea typeface="微软雅黑" panose="020B0503020204020204" pitchFamily="34" charset="-122"/>
              </a:rPr>
              <a:t>BPEL</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property</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propertyAlia</a:t>
            </a:r>
            <a:r>
              <a:rPr lang="zh-CN" altLang="en-US" dirty="0">
                <a:latin typeface="微软雅黑" panose="020B0503020204020204" pitchFamily="34" charset="-122"/>
                <a:ea typeface="微软雅黑" panose="020B0503020204020204" pitchFamily="34" charset="-122"/>
              </a:rPr>
              <a:t>元素；</a:t>
            </a:r>
            <a:endParaRPr lang="en-US" altLang="zh-CN" dirty="0">
              <a:latin typeface="微软雅黑" panose="020B0503020204020204" pitchFamily="34" charset="-122"/>
              <a:ea typeface="微软雅黑" panose="020B0503020204020204" pitchFamily="34" charset="-122"/>
            </a:endParaRPr>
          </a:p>
          <a:p>
            <a:pPr marL="531813" lvl="2">
              <a:lnSpc>
                <a:spcPct val="130000"/>
              </a:lnSpc>
            </a:pP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用于定义一个具有某类型的变量引用；</a:t>
            </a:r>
            <a:endParaRPr lang="en-US" altLang="zh-CN" dirty="0">
              <a:latin typeface="微软雅黑" panose="020B0503020204020204" pitchFamily="34" charset="-122"/>
              <a:ea typeface="微软雅黑" panose="020B0503020204020204" pitchFamily="34" charset="-122"/>
            </a:endParaRPr>
          </a:p>
          <a:p>
            <a:pPr marL="531813" lvl="2">
              <a:lnSpc>
                <a:spcPct val="130000"/>
              </a:lnSpc>
            </a:pPr>
            <a:r>
              <a:rPr lang="en-US" altLang="zh-CN" dirty="0" err="1">
                <a:latin typeface="微软雅黑" panose="020B0503020204020204" pitchFamily="34" charset="-122"/>
                <a:ea typeface="微软雅黑" panose="020B0503020204020204" pitchFamily="34" charset="-122"/>
              </a:rPr>
              <a:t>tokenLocator</a:t>
            </a:r>
            <a:r>
              <a:rPr lang="zh-CN" altLang="en-US" dirty="0">
                <a:latin typeface="微软雅黑" panose="020B0503020204020204" pitchFamily="34" charset="-122"/>
                <a:ea typeface="微软雅黑" panose="020B0503020204020204" pitchFamily="34" charset="-122"/>
              </a:rPr>
              <a:t>则绑定某</a:t>
            </a:r>
            <a:r>
              <a:rPr lang="en-US" altLang="zh-CN" dirty="0">
                <a:latin typeface="微软雅黑" panose="020B0503020204020204" pitchFamily="34" charset="-122"/>
                <a:ea typeface="微软雅黑" panose="020B0503020204020204" pitchFamily="34" charset="-122"/>
              </a:rPr>
              <a:t>token</a:t>
            </a:r>
            <a:r>
              <a:rPr lang="zh-CN" altLang="en-US" dirty="0">
                <a:latin typeface="微软雅黑" panose="020B0503020204020204" pitchFamily="34" charset="-122"/>
                <a:ea typeface="微软雅黑" panose="020B0503020204020204" pitchFamily="34" charset="-122"/>
              </a:rPr>
              <a:t>和变量或消息的某一部分。</a:t>
            </a:r>
            <a:endParaRPr lang="en-US" altLang="zh-CN" dirty="0">
              <a:latin typeface="微软雅黑" panose="020B0503020204020204" pitchFamily="34" charset="-122"/>
              <a:ea typeface="微软雅黑" panose="020B0503020204020204" pitchFamily="34" charset="-122"/>
            </a:endParaRPr>
          </a:p>
          <a:p>
            <a:pPr marL="82550" indent="-258763">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4" name="TextBox 3"/>
          <p:cNvSpPr txBox="1"/>
          <p:nvPr/>
        </p:nvSpPr>
        <p:spPr>
          <a:xfrm>
            <a:off x="208506" y="3861048"/>
            <a:ext cx="8712968" cy="2751522"/>
          </a:xfrm>
          <a:prstGeom prst="rect">
            <a:avLst/>
          </a:prstGeom>
          <a:solidFill>
            <a:schemeClr val="bg1">
              <a:lumMod val="95000"/>
            </a:schemeClr>
          </a:solidFill>
        </p:spPr>
        <p:txBody>
          <a:bodyPr wrap="square" rtlCol="0">
            <a:spAutoFit/>
          </a:bodyPr>
          <a:lstStyle/>
          <a:p>
            <a:pPr>
              <a:lnSpc>
                <a:spcPct val="120000"/>
              </a:lnSpc>
            </a:pPr>
            <a:r>
              <a:rPr lang="en-US" altLang="zh-CN" dirty="0">
                <a:solidFill>
                  <a:srgbClr val="3333CC"/>
                </a:solidFill>
                <a:latin typeface="Times New Roman" panose="02020603050405020304" pitchFamily="18" charset="0"/>
                <a:cs typeface="Times New Roman" panose="02020603050405020304" pitchFamily="18" charset="0"/>
              </a:rPr>
              <a:t>&lt;</a:t>
            </a:r>
            <a:r>
              <a:rPr lang="en-US" altLang="zh-CN" dirty="0" err="1">
                <a:solidFill>
                  <a:srgbClr val="3333CC"/>
                </a:solidFill>
                <a:latin typeface="Times New Roman" panose="02020603050405020304" pitchFamily="18" charset="0"/>
                <a:cs typeface="Times New Roman" panose="02020603050405020304" pitchFamily="18" charset="0"/>
              </a:rPr>
              <a:t>informationType</a:t>
            </a:r>
            <a:r>
              <a:rPr lang="en-US" altLang="zh-CN" dirty="0">
                <a:solidFill>
                  <a:srgbClr val="3333CC"/>
                </a:solidFill>
                <a:latin typeface="Times New Roman" panose="02020603050405020304" pitchFamily="18" charset="0"/>
                <a:cs typeface="Times New Roman" panose="02020603050405020304" pitchFamily="18" charset="0"/>
              </a:rPr>
              <a:t> name=“</a:t>
            </a:r>
            <a:r>
              <a:rPr lang="en-US" altLang="zh-CN" dirty="0" err="1">
                <a:solidFill>
                  <a:srgbClr val="3333CC"/>
                </a:solidFill>
                <a:latin typeface="Times New Roman" panose="02020603050405020304" pitchFamily="18" charset="0"/>
                <a:cs typeface="Times New Roman" panose="02020603050405020304" pitchFamily="18" charset="0"/>
              </a:rPr>
              <a:t>correlationId</a:t>
            </a:r>
            <a:r>
              <a:rPr lang="en-US" altLang="zh-CN" dirty="0">
                <a:solidFill>
                  <a:srgbClr val="3333CC"/>
                </a:solidFill>
                <a:latin typeface="Times New Roman" panose="02020603050405020304" pitchFamily="18" charset="0"/>
                <a:cs typeface="Times New Roman" panose="02020603050405020304" pitchFamily="18" charset="0"/>
              </a:rPr>
              <a:t>”</a:t>
            </a:r>
          </a:p>
          <a:p>
            <a:pPr>
              <a:lnSpc>
                <a:spcPct val="120000"/>
              </a:lnSpc>
            </a:pPr>
            <a:r>
              <a:rPr lang="en-US" altLang="zh-CN" dirty="0">
                <a:solidFill>
                  <a:srgbClr val="3333CC"/>
                </a:solidFill>
                <a:latin typeface="Times New Roman" panose="02020603050405020304" pitchFamily="18" charset="0"/>
                <a:cs typeface="Times New Roman" panose="02020603050405020304" pitchFamily="18" charset="0"/>
              </a:rPr>
              <a:t>         type=“</a:t>
            </a:r>
            <a:r>
              <a:rPr lang="en-US" altLang="zh-CN" dirty="0" err="1">
                <a:solidFill>
                  <a:srgbClr val="3333CC"/>
                </a:solidFill>
                <a:latin typeface="Times New Roman" panose="02020603050405020304" pitchFamily="18" charset="0"/>
                <a:cs typeface="Times New Roman" panose="02020603050405020304" pitchFamily="18" charset="0"/>
              </a:rPr>
              <a:t>xsd:string</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20000"/>
              </a:lnSpc>
            </a:pPr>
            <a:r>
              <a:rPr lang="en-US" altLang="zh-CN" dirty="0">
                <a:solidFill>
                  <a:srgbClr val="3333CC"/>
                </a:solidFill>
                <a:latin typeface="Times New Roman" panose="02020603050405020304" pitchFamily="18" charset="0"/>
                <a:cs typeface="Times New Roman" panose="02020603050405020304" pitchFamily="18" charset="0"/>
              </a:rPr>
              <a:t> &lt;token name=“</a:t>
            </a:r>
            <a:r>
              <a:rPr lang="en-US" altLang="zh-CN" dirty="0" err="1">
                <a:solidFill>
                  <a:srgbClr val="3333CC"/>
                </a:solidFill>
                <a:latin typeface="Times New Roman" panose="02020603050405020304" pitchFamily="18" charset="0"/>
                <a:cs typeface="Times New Roman" panose="02020603050405020304" pitchFamily="18" charset="0"/>
              </a:rPr>
              <a:t>quoteId</a:t>
            </a:r>
            <a:r>
              <a:rPr lang="en-US" altLang="zh-CN" dirty="0">
                <a:solidFill>
                  <a:srgbClr val="3333CC"/>
                </a:solidFill>
                <a:latin typeface="Times New Roman" panose="02020603050405020304" pitchFamily="18" charset="0"/>
                <a:cs typeface="Times New Roman" panose="02020603050405020304" pitchFamily="18" charset="0"/>
              </a:rPr>
              <a:t>”</a:t>
            </a:r>
          </a:p>
          <a:p>
            <a:pPr>
              <a:lnSpc>
                <a:spcPct val="120000"/>
              </a:lnSpc>
            </a:pPr>
            <a:r>
              <a:rPr lang="en-US" altLang="zh-CN" dirty="0">
                <a:solidFill>
                  <a:srgbClr val="3333CC"/>
                </a:solidFill>
                <a:latin typeface="Times New Roman" panose="02020603050405020304" pitchFamily="18" charset="0"/>
                <a:cs typeface="Times New Roman" panose="02020603050405020304" pitchFamily="18" charset="0"/>
              </a:rPr>
              <a:t>         </a:t>
            </a:r>
            <a:r>
              <a:rPr lang="en-US" altLang="zh-CN" dirty="0" err="1">
                <a:solidFill>
                  <a:srgbClr val="3333CC"/>
                </a:solidFill>
                <a:latin typeface="Times New Roman" panose="02020603050405020304" pitchFamily="18" charset="0"/>
                <a:cs typeface="Times New Roman" panose="02020603050405020304" pitchFamily="18" charset="0"/>
              </a:rPr>
              <a:t>informationType</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correlationId</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2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tokenLocator</a:t>
            </a:r>
            <a:r>
              <a:rPr lang="en-US" altLang="zh-CN" dirty="0">
                <a:solidFill>
                  <a:srgbClr val="3333CC"/>
                </a:solidFill>
                <a:latin typeface="Times New Roman" panose="02020603050405020304" pitchFamily="18" charset="0"/>
                <a:cs typeface="Times New Roman" panose="02020603050405020304" pitchFamily="18" charset="0"/>
              </a:rPr>
              <a:t>  </a:t>
            </a:r>
            <a:r>
              <a:rPr lang="en-US" altLang="zh-CN" dirty="0" err="1">
                <a:solidFill>
                  <a:srgbClr val="3333CC"/>
                </a:solidFill>
                <a:latin typeface="Times New Roman" panose="02020603050405020304" pitchFamily="18" charset="0"/>
                <a:cs typeface="Times New Roman" panose="02020603050405020304" pitchFamily="18" charset="0"/>
              </a:rPr>
              <a:t>tokenName</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quoteId</a:t>
            </a:r>
            <a:r>
              <a:rPr lang="en-US" altLang="zh-CN" dirty="0">
                <a:solidFill>
                  <a:srgbClr val="3333CC"/>
                </a:solidFill>
                <a:latin typeface="Times New Roman" panose="02020603050405020304" pitchFamily="18" charset="0"/>
                <a:cs typeface="Times New Roman" panose="02020603050405020304" pitchFamily="18" charset="0"/>
              </a:rPr>
              <a:t>”</a:t>
            </a:r>
          </a:p>
          <a:p>
            <a:pPr>
              <a:lnSpc>
                <a:spcPct val="120000"/>
              </a:lnSpc>
            </a:pPr>
            <a:r>
              <a:rPr lang="en-US" altLang="zh-CN" dirty="0">
                <a:solidFill>
                  <a:srgbClr val="3333CC"/>
                </a:solidFill>
                <a:latin typeface="Times New Roman" panose="02020603050405020304" pitchFamily="18" charset="0"/>
                <a:cs typeface="Times New Roman" panose="02020603050405020304" pitchFamily="18" charset="0"/>
              </a:rPr>
              <a:t>          query=“</a:t>
            </a:r>
            <a:r>
              <a:rPr lang="en-US" altLang="zh-CN" dirty="0" err="1">
                <a:solidFill>
                  <a:srgbClr val="3333CC"/>
                </a:solidFill>
                <a:latin typeface="Times New Roman" panose="02020603050405020304" pitchFamily="18" charset="0"/>
                <a:cs typeface="Times New Roman" panose="02020603050405020304" pitchFamily="18" charset="0"/>
              </a:rPr>
              <a:t>quoteRequest</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docId</a:t>
            </a:r>
            <a:r>
              <a:rPr lang="en-US" altLang="zh-CN" dirty="0">
                <a:solidFill>
                  <a:srgbClr val="3333CC"/>
                </a:solidFill>
                <a:latin typeface="Times New Roman" panose="02020603050405020304" pitchFamily="18" charset="0"/>
                <a:cs typeface="Times New Roman" panose="02020603050405020304" pitchFamily="18" charset="0"/>
              </a:rPr>
              <a:t>”</a:t>
            </a:r>
          </a:p>
          <a:p>
            <a:pPr>
              <a:lnSpc>
                <a:spcPct val="120000"/>
              </a:lnSpc>
            </a:pPr>
            <a:r>
              <a:rPr lang="en-US" altLang="zh-CN" dirty="0">
                <a:solidFill>
                  <a:srgbClr val="3333CC"/>
                </a:solidFill>
                <a:latin typeface="Times New Roman" panose="02020603050405020304" pitchFamily="18" charset="0"/>
                <a:cs typeface="Times New Roman" panose="02020603050405020304" pitchFamily="18" charset="0"/>
              </a:rPr>
              <a:t>           </a:t>
            </a:r>
            <a:r>
              <a:rPr lang="en-US" altLang="zh-CN" dirty="0" err="1">
                <a:solidFill>
                  <a:srgbClr val="3333CC"/>
                </a:solidFill>
                <a:latin typeface="Times New Roman" panose="02020603050405020304" pitchFamily="18" charset="0"/>
                <a:cs typeface="Times New Roman" panose="02020603050405020304" pitchFamily="18" charset="0"/>
              </a:rPr>
              <a:t>informationType</a:t>
            </a:r>
            <a:r>
              <a:rPr lang="en-US" altLang="zh-CN" dirty="0">
                <a:solidFill>
                  <a:srgbClr val="3333CC"/>
                </a:solidFill>
                <a:latin typeface="Times New Roman" panose="02020603050405020304" pitchFamily="18" charset="0"/>
                <a:cs typeface="Times New Roman" panose="02020603050405020304" pitchFamily="18" charset="0"/>
              </a:rPr>
              <a:t>=“</a:t>
            </a:r>
            <a:r>
              <a:rPr lang="en-US" altLang="zh-CN" dirty="0" err="1">
                <a:solidFill>
                  <a:srgbClr val="3333CC"/>
                </a:solidFill>
                <a:latin typeface="Times New Roman" panose="02020603050405020304" pitchFamily="18" charset="0"/>
                <a:cs typeface="Times New Roman" panose="02020603050405020304" pitchFamily="18" charset="0"/>
              </a:rPr>
              <a:t>quoteRequest</a:t>
            </a:r>
            <a:r>
              <a:rPr lang="en-US" altLang="zh-CN" dirty="0">
                <a:solidFill>
                  <a:srgbClr val="3333CC"/>
                </a:solidFill>
                <a:latin typeface="Times New Roman" panose="02020603050405020304" pitchFamily="18" charset="0"/>
                <a:cs typeface="Times New Roman" panose="02020603050405020304" pitchFamily="18" charset="0"/>
              </a:rPr>
              <a:t>”&gt;</a:t>
            </a:r>
          </a:p>
          <a:p>
            <a:pPr>
              <a:lnSpc>
                <a:spcPct val="120000"/>
              </a:lnSpc>
            </a:pPr>
            <a:r>
              <a:rPr lang="en-US" altLang="zh-CN" dirty="0">
                <a:solidFill>
                  <a:srgbClr val="3333CC"/>
                </a:solidFill>
                <a:latin typeface="Times New Roman" panose="02020603050405020304" pitchFamily="18" charset="0"/>
                <a:cs typeface="Times New Roman" panose="02020603050405020304" pitchFamily="18" charset="0"/>
              </a:rPr>
              <a:t> &lt;/</a:t>
            </a:r>
            <a:r>
              <a:rPr lang="en-US" altLang="zh-CN" dirty="0" err="1">
                <a:solidFill>
                  <a:srgbClr val="3333CC"/>
                </a:solidFill>
                <a:latin typeface="Times New Roman" panose="02020603050405020304" pitchFamily="18" charset="0"/>
                <a:cs typeface="Times New Roman" panose="02020603050405020304" pitchFamily="18" charset="0"/>
              </a:rPr>
              <a:t>tokenLocator</a:t>
            </a:r>
            <a:r>
              <a:rPr lang="en-US" altLang="zh-CN" dirty="0">
                <a:solidFill>
                  <a:srgbClr val="3333CC"/>
                </a:solidFill>
                <a:latin typeface="Times New Roman" panose="02020603050405020304" pitchFamily="18" charset="0"/>
                <a:cs typeface="Times New Roman" panose="02020603050405020304" pitchFamily="18" charset="0"/>
              </a:rPr>
              <a:t>&gt;</a:t>
            </a:r>
          </a:p>
        </p:txBody>
      </p:sp>
      <p:sp>
        <p:nvSpPr>
          <p:cNvPr id="5" name="矩形 4"/>
          <p:cNvSpPr/>
          <p:nvPr/>
        </p:nvSpPr>
        <p:spPr>
          <a:xfrm>
            <a:off x="4972590" y="4245186"/>
            <a:ext cx="3794845" cy="1015663"/>
          </a:xfrm>
          <a:prstGeom prst="rect">
            <a:avLst/>
          </a:prstGeom>
        </p:spPr>
        <p:txBody>
          <a:bodyPr wrap="square">
            <a:spAutoFit/>
          </a:bodyPr>
          <a:lstStyle/>
          <a:p>
            <a:pPr marL="177800" indent="-177800">
              <a:buFont typeface="Arial" panose="020B0604020202020204" pitchFamily="34" charset="0"/>
              <a:buChar char="•"/>
            </a:pP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本代码定义了一个</a:t>
            </a:r>
            <a:r>
              <a:rPr lang="en-US" altLang="zh-CN" sz="20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informationType</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，并把一个</a:t>
            </a:r>
            <a:r>
              <a:rPr lang="en-US" altLang="zh-CN"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token</a:t>
            </a:r>
            <a:r>
              <a:rPr lang="zh-CN" altLang="en-US" sz="2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和其中的部分内容绑定。</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4378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07504" y="836712"/>
            <a:ext cx="8928992" cy="5472608"/>
          </a:xfrm>
        </p:spPr>
        <p:txBody>
          <a:bodyPr>
            <a:norm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本章介绍了服务协作的基本概念、编舞和编排的两种概念及区别、</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W3C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提出的</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服务编舞描述语言</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WS-CDL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WS-CDL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是以进程代数系统</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Pi</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演算作为其理论基础，不仅可以表示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服务之间静态的协作约定，也可以通过传递信道表达</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服务之间的动态交互。</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16341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39E68-1BB0-4B90-B30A-BFDEB5C3E03B}"/>
              </a:ext>
            </a:extLst>
          </p:cNvPr>
          <p:cNvSpPr>
            <a:spLocks noGrp="1"/>
          </p:cNvSpPr>
          <p:nvPr>
            <p:ph type="title"/>
          </p:nvPr>
        </p:nvSpPr>
        <p:spPr/>
        <p:txBody>
          <a:bodyPr/>
          <a:lstStyle/>
          <a:p>
            <a:r>
              <a:rPr lang="zh-CN" altLang="en-US"/>
              <a:t>作业</a:t>
            </a:r>
          </a:p>
        </p:txBody>
      </p:sp>
      <p:sp>
        <p:nvSpPr>
          <p:cNvPr id="3" name="内容占位符 2">
            <a:extLst>
              <a:ext uri="{FF2B5EF4-FFF2-40B4-BE49-F238E27FC236}">
                <a16:creationId xmlns:a16="http://schemas.microsoft.com/office/drawing/2014/main" id="{88D8636C-FE6C-4F11-8894-BF62645452F7}"/>
              </a:ext>
            </a:extLst>
          </p:cNvPr>
          <p:cNvSpPr>
            <a:spLocks noGrp="1"/>
          </p:cNvSpPr>
          <p:nvPr>
            <p:ph idx="1"/>
          </p:nvPr>
        </p:nvSpPr>
        <p:spPr/>
        <p:txBody>
          <a:bodyPr>
            <a:normAutofit/>
          </a:bodyPr>
          <a:lstStyle/>
          <a:p>
            <a:pPr marL="0" indent="0">
              <a:buNone/>
            </a:pP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比较服务组合与服务协作的异同。</a:t>
            </a:r>
          </a:p>
          <a:p>
            <a:pPr marL="0" indent="0">
              <a:buNone/>
            </a:pP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比较服务编舞与服务编排的异同。</a:t>
            </a:r>
          </a:p>
        </p:txBody>
      </p:sp>
    </p:spTree>
    <p:extLst>
      <p:ext uri="{BB962C8B-B14F-4D97-AF65-F5344CB8AC3E}">
        <p14:creationId xmlns:p14="http://schemas.microsoft.com/office/powerpoint/2010/main" val="112226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服务协作的概念</a:t>
            </a:r>
          </a:p>
        </p:txBody>
      </p:sp>
      <p:sp>
        <p:nvSpPr>
          <p:cNvPr id="3" name="内容占位符 2"/>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SOA</a:t>
            </a:r>
            <a:r>
              <a:rPr lang="zh-CN" altLang="en-US" dirty="0">
                <a:latin typeface="微软雅黑" panose="020B0503020204020204" pitchFamily="34" charset="-122"/>
                <a:ea typeface="微软雅黑" panose="020B0503020204020204" pitchFamily="34" charset="-122"/>
              </a:rPr>
              <a:t>应用的实现有赖于一个</a:t>
            </a:r>
            <a:r>
              <a:rPr lang="en-US" altLang="zh-CN" dirty="0">
                <a:latin typeface="微软雅黑" panose="020B0503020204020204" pitchFamily="34" charset="-122"/>
                <a:ea typeface="微软雅黑" panose="020B0503020204020204" pitchFamily="34" charset="-122"/>
              </a:rPr>
              <a:t>SOA</a:t>
            </a:r>
            <a:r>
              <a:rPr lang="zh-CN" altLang="en-US" dirty="0">
                <a:latin typeface="微软雅黑" panose="020B0503020204020204" pitchFamily="34" charset="-122"/>
                <a:ea typeface="微软雅黑" panose="020B0503020204020204" pitchFamily="34" charset="-122"/>
              </a:rPr>
              <a:t>的实现平台，如</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服务平台。</a:t>
            </a:r>
            <a:endParaRPr lang="en-US" altLang="zh-CN" dirty="0">
              <a:latin typeface="微软雅黑" panose="020B0503020204020204" pitchFamily="34" charset="-122"/>
              <a:ea typeface="微软雅黑" panose="020B0503020204020204" pitchFamily="34" charset="-122"/>
            </a:endParaRPr>
          </a:p>
          <a:p>
            <a:pPr marL="531813" lvl="2" indent="-258763"/>
            <a:r>
              <a:rPr lang="en-US" altLang="zh-CN" dirty="0">
                <a:latin typeface="微软雅黑" panose="020B0503020204020204" pitchFamily="34" charset="-122"/>
                <a:ea typeface="微软雅黑" panose="020B0503020204020204" pitchFamily="34" charset="-122"/>
              </a:rPr>
              <a:t>SOA</a:t>
            </a:r>
            <a:r>
              <a:rPr lang="zh-CN" altLang="en-US" dirty="0">
                <a:latin typeface="微软雅黑" panose="020B0503020204020204" pitchFamily="34" charset="-122"/>
                <a:ea typeface="微软雅黑" panose="020B0503020204020204" pitchFamily="34" charset="-122"/>
              </a:rPr>
              <a:t>实现平台包含的组件可分为两类：</a:t>
            </a:r>
            <a:r>
              <a:rPr lang="zh-CN" altLang="en-US" dirty="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1</a:t>
            </a:r>
            <a:r>
              <a:rPr lang="zh-CN" altLang="en-US" dirty="0">
                <a:solidFill>
                  <a:srgbClr val="0000FF"/>
                </a:solidFill>
                <a:latin typeface="微软雅黑" panose="020B0503020204020204" pitchFamily="34" charset="-122"/>
                <a:ea typeface="微软雅黑" panose="020B0503020204020204" pitchFamily="34" charset="-122"/>
              </a:rPr>
              <a:t>）面向系统功能</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）面向系统功能的质量，即</a:t>
            </a:r>
            <a:r>
              <a:rPr lang="zh-CN" altLang="en-US" dirty="0">
                <a:solidFill>
                  <a:srgbClr val="0000FF"/>
                </a:solidFill>
                <a:latin typeface="微软雅黑" panose="020B0503020204020204" pitchFamily="34" charset="-122"/>
                <a:ea typeface="微软雅黑" panose="020B0503020204020204" pitchFamily="34" charset="-122"/>
              </a:rPr>
              <a:t>系统功能的质量属性</a:t>
            </a:r>
            <a:r>
              <a:rPr lang="zh-CN" altLang="en-US" dirty="0">
                <a:latin typeface="微软雅黑" panose="020B0503020204020204" pitchFamily="34" charset="-122"/>
                <a:ea typeface="微软雅黑" panose="020B0503020204020204" pitchFamily="34" charset="-122"/>
              </a:rPr>
              <a:t>，或称为</a:t>
            </a:r>
            <a:r>
              <a:rPr lang="zh-CN" altLang="en-US" dirty="0">
                <a:solidFill>
                  <a:srgbClr val="0000FF"/>
                </a:solidFill>
                <a:latin typeface="微软雅黑" panose="020B0503020204020204" pitchFamily="34" charset="-122"/>
                <a:ea typeface="微软雅黑" panose="020B0503020204020204" pitchFamily="34" charset="-122"/>
              </a:rPr>
              <a:t>非功能属性</a:t>
            </a:r>
            <a:r>
              <a:rPr lang="zh-CN" altLang="en-US" dirty="0">
                <a:latin typeface="微软雅黑" panose="020B0503020204020204" pitchFamily="34" charset="-122"/>
                <a:ea typeface="微软雅黑" panose="020B0503020204020204" pitchFamily="34" charset="-122"/>
              </a:rPr>
              <a:t>。</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8268" y="3212976"/>
            <a:ext cx="5847709" cy="252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835696" y="5877272"/>
            <a:ext cx="5256584" cy="369332"/>
          </a:xfrm>
          <a:prstGeom prst="rect">
            <a:avLst/>
          </a:prstGeom>
          <a:noFill/>
        </p:spPr>
        <p:txBody>
          <a:bodyPr wrap="square" rtlCol="0">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 </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 SOA</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实现平台的基本组件</a:t>
            </a:r>
          </a:p>
        </p:txBody>
      </p:sp>
    </p:spTree>
    <p:extLst>
      <p:ext uri="{BB962C8B-B14F-4D97-AF65-F5344CB8AC3E}">
        <p14:creationId xmlns:p14="http://schemas.microsoft.com/office/powerpoint/2010/main" val="302265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服务协作</a:t>
            </a:r>
            <a:r>
              <a:rPr lang="zh-CN" altLang="en-US"/>
              <a:t>的概念</a:t>
            </a:r>
            <a:r>
              <a:rPr lang="en-US" altLang="zh-CN"/>
              <a:t>(</a:t>
            </a:r>
            <a:r>
              <a:rPr lang="zh-CN" altLang="en-US"/>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服务组合</a:t>
            </a:r>
            <a:endParaRPr lang="en-US" altLang="zh-CN" dirty="0">
              <a:latin typeface="微软雅黑" panose="020B0503020204020204" pitchFamily="34" charset="-122"/>
              <a:ea typeface="微软雅黑" panose="020B0503020204020204" pitchFamily="34" charset="-122"/>
            </a:endParaRPr>
          </a:p>
          <a:p>
            <a:pPr marL="627063" lvl="2" indent="-271463"/>
            <a:r>
              <a:rPr lang="zh-CN" altLang="en-US" dirty="0">
                <a:latin typeface="微软雅黑" panose="020B0503020204020204" pitchFamily="34" charset="-122"/>
                <a:ea typeface="微软雅黑" panose="020B0503020204020204" pitchFamily="34" charset="-122"/>
              </a:rPr>
              <a:t>提供编排基本服务形成复合服务的语言，并提供执行这种语言的引擎，如</a:t>
            </a:r>
            <a:r>
              <a:rPr lang="en-US" altLang="zh-CN" dirty="0">
                <a:solidFill>
                  <a:srgbClr val="0000FF"/>
                </a:solidFill>
                <a:latin typeface="微软雅黑" panose="020B0503020204020204" pitchFamily="34" charset="-122"/>
                <a:ea typeface="微软雅黑" panose="020B0503020204020204" pitchFamily="34" charset="-122"/>
              </a:rPr>
              <a:t>BPEL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627063" lvl="2" indent="-271463"/>
            <a:r>
              <a:rPr lang="zh-CN" altLang="en-US" dirty="0">
                <a:latin typeface="微软雅黑" panose="020B0503020204020204" pitchFamily="34" charset="-122"/>
                <a:ea typeface="微软雅黑" panose="020B0503020204020204" pitchFamily="34" charset="-122"/>
              </a:rPr>
              <a:t>编排的含义：把服务按一定的逻辑组织成一个可执行的业务过程。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服务协作</a:t>
            </a:r>
            <a:endParaRPr lang="en-US" altLang="zh-CN" dirty="0">
              <a:latin typeface="微软雅黑" panose="020B0503020204020204" pitchFamily="34" charset="-122"/>
              <a:ea typeface="微软雅黑" panose="020B0503020204020204" pitchFamily="34" charset="-122"/>
            </a:endParaRPr>
          </a:p>
          <a:p>
            <a:pPr marL="627063" lvl="2" indent="-271463"/>
            <a:r>
              <a:rPr lang="zh-CN" altLang="en-US" dirty="0">
                <a:latin typeface="微软雅黑" panose="020B0503020204020204" pitchFamily="34" charset="-122"/>
                <a:ea typeface="微软雅黑" panose="020B0503020204020204" pitchFamily="34" charset="-122"/>
              </a:rPr>
              <a:t>服务协作是管理服务之间的协作通信，如</a:t>
            </a:r>
            <a:r>
              <a:rPr lang="en-US" altLang="zh-CN" dirty="0">
                <a:solidFill>
                  <a:srgbClr val="0000FF"/>
                </a:solidFill>
                <a:latin typeface="微软雅黑" panose="020B0503020204020204" pitchFamily="34" charset="-122"/>
                <a:ea typeface="微软雅黑" panose="020B0503020204020204" pitchFamily="34" charset="-122"/>
              </a:rPr>
              <a:t>WS-CDL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服务组合和服务协作存在一些共性。</a:t>
            </a:r>
            <a:endParaRPr lang="en-US" altLang="zh-CN" dirty="0">
              <a:latin typeface="微软雅黑" panose="020B0503020204020204" pitchFamily="34" charset="-122"/>
              <a:ea typeface="微软雅黑" panose="020B0503020204020204" pitchFamily="34" charset="-122"/>
            </a:endParaRPr>
          </a:p>
          <a:p>
            <a:pPr marL="627063" lvl="2" indent="-271463"/>
            <a:r>
              <a:rPr lang="zh-CN" altLang="en-US" dirty="0">
                <a:latin typeface="微软雅黑" panose="020B0503020204020204" pitchFamily="34" charset="-122"/>
                <a:ea typeface="微软雅黑" panose="020B0503020204020204" pitchFamily="34" charset="-122"/>
              </a:rPr>
              <a:t>两者都涉及一组服务以及这些服务之间的交互和协作。</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833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服务协作</a:t>
            </a:r>
            <a:r>
              <a:rPr lang="zh-CN" altLang="en-US"/>
              <a:t>的概念</a:t>
            </a:r>
            <a:r>
              <a:rPr lang="en-US" altLang="zh-CN"/>
              <a:t>(</a:t>
            </a:r>
            <a:r>
              <a:rPr lang="zh-CN" altLang="en-US"/>
              <a:t>续</a:t>
            </a:r>
            <a:r>
              <a:rPr lang="en-US" altLang="zh-CN"/>
              <a:t>)</a:t>
            </a:r>
            <a:endParaRPr lang="zh-CN" altLang="en-US" dirty="0"/>
          </a:p>
        </p:txBody>
      </p:sp>
      <p:sp>
        <p:nvSpPr>
          <p:cNvPr id="3" name="内容占位符 2"/>
          <p:cNvSpPr>
            <a:spLocks noGrp="1"/>
          </p:cNvSpPr>
          <p:nvPr>
            <p:ph idx="1"/>
          </p:nvPr>
        </p:nvSpPr>
        <p:spPr>
          <a:xfrm>
            <a:off x="179512" y="836712"/>
            <a:ext cx="8712968" cy="5472608"/>
          </a:xfrm>
        </p:spPr>
        <p:txBody>
          <a:bodyPr/>
          <a:lstStyle/>
          <a:p>
            <a:pPr marL="177800" indent="-271463"/>
            <a:r>
              <a:rPr lang="zh-CN" altLang="en-US" dirty="0">
                <a:latin typeface="微软雅黑" panose="020B0503020204020204" pitchFamily="34" charset="-122"/>
                <a:ea typeface="微软雅黑" panose="020B0503020204020204" pitchFamily="34" charset="-122"/>
              </a:rPr>
              <a:t>服务组合和服务协作也存在一些差异。</a:t>
            </a:r>
            <a:endParaRPr lang="en-US" altLang="zh-CN" dirty="0">
              <a:latin typeface="微软雅黑" panose="020B0503020204020204" pitchFamily="34" charset="-122"/>
              <a:ea typeface="微软雅黑" panose="020B0503020204020204" pitchFamily="34" charset="-122"/>
            </a:endParaRPr>
          </a:p>
          <a:p>
            <a:pPr marL="531813" lvl="2" indent="-258763"/>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SOA</a:t>
            </a:r>
            <a:r>
              <a:rPr lang="zh-CN" altLang="en-US" dirty="0">
                <a:latin typeface="微软雅黑" panose="020B0503020204020204" pitchFamily="34" charset="-122"/>
                <a:ea typeface="微软雅黑" panose="020B0503020204020204" pitchFamily="34" charset="-122"/>
              </a:rPr>
              <a:t>中的服务组合是指以流程的方式完成服务的</a:t>
            </a:r>
            <a:r>
              <a:rPr lang="zh-CN" altLang="en-US" dirty="0">
                <a:solidFill>
                  <a:srgbClr val="3333CC"/>
                </a:solidFill>
                <a:latin typeface="微软雅黑" panose="020B0503020204020204" pitchFamily="34" charset="-122"/>
                <a:ea typeface="微软雅黑" panose="020B0503020204020204" pitchFamily="34" charset="-122"/>
              </a:rPr>
              <a:t>编排</a:t>
            </a:r>
            <a:r>
              <a:rPr lang="en-US" altLang="zh-CN" dirty="0">
                <a:solidFill>
                  <a:srgbClr val="3333CC"/>
                </a:solidFill>
                <a:latin typeface="微软雅黑" panose="020B0503020204020204" pitchFamily="34" charset="-122"/>
                <a:ea typeface="微软雅黑" panose="020B0503020204020204" pitchFamily="34" charset="-122"/>
              </a:rPr>
              <a:t>(Orchestration)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531813" lvl="2" indent="-258763"/>
            <a:r>
              <a:rPr lang="zh-CN" altLang="en-US" dirty="0">
                <a:latin typeface="微软雅黑" panose="020B0503020204020204" pitchFamily="34" charset="-122"/>
                <a:ea typeface="微软雅黑" panose="020B0503020204020204" pitchFamily="34" charset="-122"/>
              </a:rPr>
              <a:t>服务的编排由</a:t>
            </a:r>
            <a:r>
              <a:rPr lang="zh-CN" altLang="en-US" dirty="0">
                <a:solidFill>
                  <a:srgbClr val="C00000"/>
                </a:solidFill>
                <a:latin typeface="微软雅黑" panose="020B0503020204020204" pitchFamily="34" charset="-122"/>
                <a:ea typeface="微软雅黑" panose="020B0503020204020204" pitchFamily="34" charset="-122"/>
              </a:rPr>
              <a:t>一个中心</a:t>
            </a:r>
            <a:r>
              <a:rPr lang="zh-CN" altLang="en-US">
                <a:solidFill>
                  <a:srgbClr val="C00000"/>
                </a:solidFill>
                <a:latin typeface="微软雅黑" panose="020B0503020204020204" pitchFamily="34" charset="-122"/>
                <a:ea typeface="微软雅黑" panose="020B0503020204020204" pitchFamily="34" charset="-122"/>
              </a:rPr>
              <a:t>协调者</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指挥</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完成</a:t>
            </a:r>
            <a:r>
              <a:rPr lang="zh-CN" altLang="en-US" dirty="0">
                <a:latin typeface="微软雅黑" panose="020B0503020204020204" pitchFamily="34" charset="-122"/>
                <a:ea typeface="微软雅黑" panose="020B0503020204020204" pitchFamily="34" charset="-122"/>
              </a:rPr>
              <a:t>。中心协调者依据流程规划</a:t>
            </a:r>
            <a:r>
              <a:rPr lang="en-US" altLang="zh-CN" dirty="0">
                <a:latin typeface="微软雅黑" panose="020B0503020204020204" pitchFamily="34" charset="-122"/>
                <a:ea typeface="微软雅黑" panose="020B0503020204020204" pitchFamily="34" charset="-122"/>
              </a:rPr>
              <a:t>(schema)</a:t>
            </a:r>
            <a:r>
              <a:rPr lang="zh-CN" altLang="en-US" dirty="0">
                <a:latin typeface="微软雅黑" panose="020B0503020204020204" pitchFamily="34" charset="-122"/>
                <a:ea typeface="微软雅黑" panose="020B0503020204020204" pitchFamily="34" charset="-122"/>
              </a:rPr>
              <a:t>协调对不同服务的调用，完成既定业务目标，参与流程的服务并不知道流程的全貌。</a:t>
            </a:r>
            <a:endParaRPr lang="en-US" altLang="zh-CN" dirty="0">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3717032"/>
            <a:ext cx="5544294" cy="142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07543" y="5429621"/>
            <a:ext cx="5256584" cy="369332"/>
          </a:xfrm>
          <a:prstGeom prst="rect">
            <a:avLst/>
          </a:prstGeom>
          <a:noFill/>
        </p:spPr>
        <p:txBody>
          <a:bodyPr wrap="square" rtlCol="0">
            <a:spAutoFit/>
          </a:bodyPr>
          <a:lstStyle/>
          <a:p>
            <a:pPr algn="ctr"/>
            <a:r>
              <a:rPr lang="zh-CN" altLang="en-US" b="1" dirty="0">
                <a:solidFill>
                  <a:srgbClr val="C00000"/>
                </a:solidFill>
                <a:latin typeface="Times New Roman" panose="02020603050405020304" pitchFamily="18" charset="0"/>
                <a:cs typeface="Times New Roman" panose="02020603050405020304" pitchFamily="18" charset="0"/>
              </a:rPr>
              <a:t>图 </a:t>
            </a:r>
            <a:r>
              <a:rPr lang="en-US" altLang="zh-CN" b="1" dirty="0">
                <a:solidFill>
                  <a:srgbClr val="C00000"/>
                </a:solidFill>
                <a:latin typeface="Times New Roman" panose="02020603050405020304" pitchFamily="18" charset="0"/>
                <a:cs typeface="Times New Roman" panose="02020603050405020304" pitchFamily="18" charset="0"/>
              </a:rPr>
              <a:t>2 </a:t>
            </a:r>
            <a:r>
              <a:rPr lang="zh-CN" altLang="en-US" b="1" dirty="0">
                <a:solidFill>
                  <a:srgbClr val="C00000"/>
                </a:solidFill>
                <a:latin typeface="Times New Roman" panose="02020603050405020304" pitchFamily="18" charset="0"/>
                <a:cs typeface="Times New Roman" panose="02020603050405020304" pitchFamily="18" charset="0"/>
              </a:rPr>
              <a:t>中心协调者控制服务的编排</a:t>
            </a:r>
          </a:p>
        </p:txBody>
      </p:sp>
    </p:spTree>
    <p:extLst>
      <p:ext uri="{BB962C8B-B14F-4D97-AF65-F5344CB8AC3E}">
        <p14:creationId xmlns:p14="http://schemas.microsoft.com/office/powerpoint/2010/main" val="7199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服务协作</a:t>
            </a:r>
            <a:r>
              <a:rPr lang="zh-CN" altLang="en-US"/>
              <a:t>的概念</a:t>
            </a:r>
            <a:r>
              <a:rPr lang="en-US" altLang="zh-CN"/>
              <a:t>(</a:t>
            </a:r>
            <a:r>
              <a:rPr lang="zh-CN" altLang="en-US"/>
              <a:t>续</a:t>
            </a:r>
            <a:r>
              <a:rPr lang="en-US" altLang="zh-CN"/>
              <a:t>)</a:t>
            </a:r>
            <a:endParaRPr lang="zh-CN" altLang="en-US" dirty="0"/>
          </a:p>
        </p:txBody>
      </p:sp>
      <p:sp>
        <p:nvSpPr>
          <p:cNvPr id="3" name="内容占位符 2"/>
          <p:cNvSpPr>
            <a:spLocks noGrp="1"/>
          </p:cNvSpPr>
          <p:nvPr>
            <p:ph idx="1"/>
          </p:nvPr>
        </p:nvSpPr>
        <p:spPr>
          <a:xfrm>
            <a:off x="179512" y="836712"/>
            <a:ext cx="8712968" cy="4104456"/>
          </a:xfrm>
        </p:spPr>
        <p:txBody>
          <a:bodyPr/>
          <a:lstStyle/>
          <a:p>
            <a:pPr marL="177800" indent="-271463"/>
            <a:r>
              <a:rPr lang="zh-CN" altLang="en-US" dirty="0">
                <a:latin typeface="微软雅黑" panose="020B0503020204020204" pitchFamily="34" charset="-122"/>
                <a:ea typeface="微软雅黑" panose="020B0503020204020204" pitchFamily="34" charset="-122"/>
              </a:rPr>
              <a:t>服务组合和服务协作也存在一些差异。</a:t>
            </a:r>
            <a:endParaRPr lang="en-US" altLang="zh-CN" dirty="0">
              <a:latin typeface="微软雅黑" panose="020B0503020204020204" pitchFamily="34" charset="-122"/>
              <a:ea typeface="微软雅黑" panose="020B0503020204020204" pitchFamily="34" charset="-122"/>
            </a:endParaRPr>
          </a:p>
          <a:p>
            <a:pPr marL="531813" lvl="2" indent="-258763"/>
            <a:r>
              <a:rPr lang="zh-CN" altLang="en-US" dirty="0">
                <a:latin typeface="微软雅黑" panose="020B0503020204020204" pitchFamily="34" charset="-122"/>
                <a:ea typeface="微软雅黑" panose="020B0503020204020204" pitchFamily="34" charset="-122"/>
              </a:rPr>
              <a:t>在服务协作中</a:t>
            </a:r>
            <a:r>
              <a:rPr lang="zh-CN" altLang="en-US" dirty="0">
                <a:solidFill>
                  <a:srgbClr val="C00000"/>
                </a:solidFill>
                <a:latin typeface="微软雅黑" panose="020B0503020204020204" pitchFamily="34" charset="-122"/>
                <a:ea typeface="微软雅黑" panose="020B0503020204020204" pitchFamily="34" charset="-122"/>
              </a:rPr>
              <a:t>并不存在一个中心协调者</a:t>
            </a:r>
            <a:r>
              <a:rPr lang="zh-CN" altLang="en-US" dirty="0">
                <a:latin typeface="微软雅黑" panose="020B0503020204020204" pitchFamily="34" charset="-122"/>
                <a:ea typeface="微软雅黑" panose="020B0503020204020204" pitchFamily="34" charset="-122"/>
              </a:rPr>
              <a:t>，所有服务以</a:t>
            </a:r>
            <a:r>
              <a:rPr lang="zh-CN" altLang="en-US" dirty="0">
                <a:solidFill>
                  <a:srgbClr val="C00000"/>
                </a:solidFill>
                <a:latin typeface="微软雅黑" panose="020B0503020204020204" pitchFamily="34" charset="-122"/>
                <a:ea typeface="微软雅黑" panose="020B0503020204020204" pitchFamily="34" charset="-122"/>
              </a:rPr>
              <a:t>对等方式</a:t>
            </a:r>
            <a:r>
              <a:rPr lang="zh-CN" altLang="en-US" dirty="0">
                <a:latin typeface="微软雅黑" panose="020B0503020204020204" pitchFamily="34" charset="-122"/>
                <a:ea typeface="微软雅黑" panose="020B0503020204020204" pitchFamily="34" charset="-122"/>
              </a:rPr>
              <a:t>互相协作，因此每个服务都需要知道和说明自己接收和发送消息的约定。</a:t>
            </a:r>
            <a:endParaRPr lang="en-US" altLang="zh-CN" dirty="0">
              <a:latin typeface="微软雅黑" panose="020B0503020204020204" pitchFamily="34" charset="-122"/>
              <a:ea typeface="微软雅黑" panose="020B0503020204020204" pitchFamily="34" charset="-122"/>
            </a:endParaRPr>
          </a:p>
          <a:p>
            <a:pPr marL="531813" lvl="2" indent="-258763"/>
            <a:r>
              <a:rPr lang="zh-CN" altLang="en-US" dirty="0">
                <a:latin typeface="微软雅黑" panose="020B0503020204020204" pitchFamily="34" charset="-122"/>
                <a:ea typeface="微软雅黑" panose="020B0503020204020204" pitchFamily="34" charset="-122"/>
              </a:rPr>
              <a:t>描述上述约定的语言通常称为</a:t>
            </a:r>
            <a:r>
              <a:rPr lang="zh-CN" altLang="en-US" dirty="0">
                <a:solidFill>
                  <a:srgbClr val="3333CC"/>
                </a:solidFill>
                <a:latin typeface="微软雅黑" panose="020B0503020204020204" pitchFamily="34" charset="-122"/>
                <a:ea typeface="微软雅黑" panose="020B0503020204020204" pitchFamily="34" charset="-122"/>
              </a:rPr>
              <a:t>编舞</a:t>
            </a:r>
            <a:r>
              <a:rPr lang="en-US" altLang="zh-CN" dirty="0">
                <a:solidFill>
                  <a:srgbClr val="3333CC"/>
                </a:solidFill>
                <a:latin typeface="微软雅黑" panose="020B0503020204020204" pitchFamily="34" charset="-122"/>
                <a:ea typeface="微软雅黑" panose="020B0503020204020204" pitchFamily="34" charset="-122"/>
              </a:rPr>
              <a:t>(Choreography)</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5" name="TextBox 4"/>
          <p:cNvSpPr txBox="1"/>
          <p:nvPr/>
        </p:nvSpPr>
        <p:spPr>
          <a:xfrm>
            <a:off x="2411760" y="5680155"/>
            <a:ext cx="4176464" cy="369332"/>
          </a:xfrm>
          <a:prstGeom prst="rect">
            <a:avLst/>
          </a:prstGeom>
          <a:noFill/>
        </p:spPr>
        <p:txBody>
          <a:bodyPr wrap="square" rtlCol="0">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 </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服务协作不存在一个中心协调者</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5" y="3501008"/>
            <a:ext cx="3691890" cy="1968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80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267173"/>
            <a:ext cx="5850298" cy="2823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7584" y="3335234"/>
            <a:ext cx="7144367" cy="369332"/>
          </a:xfrm>
          <a:prstGeom prst="rect">
            <a:avLst/>
          </a:prstGeom>
          <a:noFill/>
        </p:spPr>
        <p:txBody>
          <a:bodyPr wrap="square" rtlCol="0">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 </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 </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购货</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服务、客户</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服务和银行</a:t>
            </a: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服务之间的对等协作</a:t>
            </a:r>
          </a:p>
        </p:txBody>
      </p:sp>
      <p:sp>
        <p:nvSpPr>
          <p:cNvPr id="3" name="TextBox 2"/>
          <p:cNvSpPr txBox="1"/>
          <p:nvPr/>
        </p:nvSpPr>
        <p:spPr>
          <a:xfrm>
            <a:off x="194071" y="3949205"/>
            <a:ext cx="8496943"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0000FF"/>
                </a:solidFill>
                <a:latin typeface="Times New Roman" panose="02020603050405020304" pitchFamily="18" charset="0"/>
                <a:cs typeface="Times New Roman" panose="02020603050405020304" pitchFamily="18" charset="0"/>
              </a:rPr>
              <a:t>“购货”流程的</a:t>
            </a:r>
            <a:r>
              <a:rPr lang="en-US" altLang="zh-CN" dirty="0">
                <a:solidFill>
                  <a:srgbClr val="0000FF"/>
                </a:solidFill>
                <a:latin typeface="Times New Roman" panose="02020603050405020304" pitchFamily="18" charset="0"/>
                <a:cs typeface="Times New Roman" panose="02020603050405020304" pitchFamily="18" charset="0"/>
              </a:rPr>
              <a:t>BPEL</a:t>
            </a:r>
            <a:r>
              <a:rPr lang="zh-CN" altLang="en-US" dirty="0">
                <a:solidFill>
                  <a:srgbClr val="0000FF"/>
                </a:solidFill>
                <a:latin typeface="Times New Roman" panose="02020603050405020304" pitchFamily="18" charset="0"/>
                <a:cs typeface="Times New Roman" panose="02020603050405020304" pitchFamily="18" charset="0"/>
              </a:rPr>
              <a:t>服务组合程序体现了流程作为中心协调者对外部的客户</a:t>
            </a:r>
            <a:r>
              <a:rPr lang="en-US" altLang="zh-CN" dirty="0">
                <a:solidFill>
                  <a:srgbClr val="0000FF"/>
                </a:solidFill>
                <a:latin typeface="Times New Roman" panose="02020603050405020304" pitchFamily="18" charset="0"/>
                <a:cs typeface="Times New Roman" panose="02020603050405020304" pitchFamily="18" charset="0"/>
              </a:rPr>
              <a:t>Web</a:t>
            </a:r>
            <a:r>
              <a:rPr lang="zh-CN" altLang="en-US" dirty="0">
                <a:solidFill>
                  <a:srgbClr val="0000FF"/>
                </a:solidFill>
                <a:latin typeface="Times New Roman" panose="02020603050405020304" pitchFamily="18" charset="0"/>
                <a:cs typeface="Times New Roman" panose="02020603050405020304" pitchFamily="18" charset="0"/>
              </a:rPr>
              <a:t>服务和银行</a:t>
            </a:r>
            <a:r>
              <a:rPr lang="en-US" altLang="zh-CN" dirty="0">
                <a:solidFill>
                  <a:srgbClr val="0000FF"/>
                </a:solidFill>
                <a:latin typeface="Times New Roman" panose="02020603050405020304" pitchFamily="18" charset="0"/>
                <a:cs typeface="Times New Roman" panose="02020603050405020304" pitchFamily="18" charset="0"/>
              </a:rPr>
              <a:t>Web</a:t>
            </a:r>
            <a:r>
              <a:rPr lang="zh-CN" altLang="en-US" dirty="0">
                <a:solidFill>
                  <a:srgbClr val="0000FF"/>
                </a:solidFill>
                <a:latin typeface="Times New Roman" panose="02020603050405020304" pitchFamily="18" charset="0"/>
                <a:cs typeface="Times New Roman" panose="02020603050405020304" pitchFamily="18" charset="0"/>
              </a:rPr>
              <a:t>服务的组织和编排；</a:t>
            </a:r>
            <a:endParaRPr lang="en-US" altLang="zh-CN" dirty="0">
              <a:solidFill>
                <a:srgbClr val="0000FF"/>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solidFill>
                  <a:srgbClr val="0000FF"/>
                </a:solidFill>
                <a:latin typeface="Times New Roman" panose="02020603050405020304" pitchFamily="18" charset="0"/>
                <a:cs typeface="Times New Roman" panose="02020603050405020304" pitchFamily="18" charset="0"/>
              </a:rPr>
              <a:t>如果把这三者看成是一个整体，则为一个复合服务。这三个服务之间是对等协作的，即服务的协作是通过服务之间的对等消息传递来实现的，协作的特点：（</a:t>
            </a:r>
            <a:r>
              <a:rPr lang="en-US" altLang="zh-CN" dirty="0">
                <a:solidFill>
                  <a:srgbClr val="0000FF"/>
                </a:solidFill>
                <a:latin typeface="Times New Roman" panose="02020603050405020304" pitchFamily="18" charset="0"/>
                <a:cs typeface="Times New Roman" panose="02020603050405020304" pitchFamily="18" charset="0"/>
              </a:rPr>
              <a:t>1</a:t>
            </a:r>
            <a:r>
              <a:rPr lang="zh-CN" altLang="en-US" dirty="0">
                <a:solidFill>
                  <a:srgbClr val="0000FF"/>
                </a:solidFill>
                <a:latin typeface="Times New Roman" panose="02020603050405020304" pitchFamily="18" charset="0"/>
                <a:cs typeface="Times New Roman" panose="02020603050405020304" pitchFamily="18" charset="0"/>
              </a:rPr>
              <a:t>）协作过程一般需要经过多次交互；（</a:t>
            </a:r>
            <a:r>
              <a:rPr lang="en-US" altLang="zh-CN" dirty="0">
                <a:solidFill>
                  <a:srgbClr val="0000FF"/>
                </a:solidFill>
                <a:latin typeface="Times New Roman" panose="02020603050405020304" pitchFamily="18" charset="0"/>
                <a:cs typeface="Times New Roman" panose="02020603050405020304" pitchFamily="18" charset="0"/>
              </a:rPr>
              <a:t>2</a:t>
            </a:r>
            <a:r>
              <a:rPr lang="zh-CN" altLang="en-US" dirty="0">
                <a:solidFill>
                  <a:srgbClr val="0000FF"/>
                </a:solidFill>
                <a:latin typeface="Times New Roman" panose="02020603050405020304" pitchFamily="18" charset="0"/>
                <a:cs typeface="Times New Roman" panose="02020603050405020304" pitchFamily="18" charset="0"/>
              </a:rPr>
              <a:t>）服务之间的消息交互需要按一定次序进行。这些约束可通过服务协作语言来表达。</a:t>
            </a:r>
          </a:p>
        </p:txBody>
      </p:sp>
    </p:spTree>
    <p:extLst>
      <p:ext uri="{BB962C8B-B14F-4D97-AF65-F5344CB8AC3E}">
        <p14:creationId xmlns:p14="http://schemas.microsoft.com/office/powerpoint/2010/main" val="190929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服务编舞和服务编排</a:t>
            </a:r>
          </a:p>
        </p:txBody>
      </p:sp>
      <p:sp>
        <p:nvSpPr>
          <p:cNvPr id="4" name="内容占位符 3"/>
          <p:cNvSpPr>
            <a:spLocks noGrp="1"/>
          </p:cNvSpPr>
          <p:nvPr>
            <p:ph idx="1"/>
          </p:nvPr>
        </p:nvSpPr>
        <p:spPr/>
        <p:txBody>
          <a:bodyPr>
            <a:normAutofit fontScale="92500" lnSpcReduction="10000"/>
          </a:bodyPr>
          <a:lstStyle/>
          <a:p>
            <a:pPr marL="82550" indent="-258763"/>
            <a:r>
              <a:rPr lang="zh-CN" altLang="en-US" dirty="0">
                <a:solidFill>
                  <a:srgbClr val="3333CC"/>
                </a:solidFill>
                <a:latin typeface="微软雅黑" panose="020B0503020204020204" pitchFamily="34" charset="-122"/>
                <a:ea typeface="微软雅黑" panose="020B0503020204020204" pitchFamily="34" charset="-122"/>
              </a:rPr>
              <a:t>服务编舞含义</a:t>
            </a:r>
            <a:endParaRPr lang="en-US" altLang="zh-CN" dirty="0">
              <a:solidFill>
                <a:srgbClr val="3333CC"/>
              </a:solidFill>
              <a:latin typeface="微软雅黑" panose="020B0503020204020204" pitchFamily="34" charset="-122"/>
              <a:ea typeface="微软雅黑" panose="020B0503020204020204" pitchFamily="34" charset="-122"/>
            </a:endParaRPr>
          </a:p>
          <a:p>
            <a:pPr marL="531813" lvl="2"/>
            <a:r>
              <a:rPr lang="zh-CN" altLang="en-US" dirty="0">
                <a:latin typeface="微软雅黑" panose="020B0503020204020204" pitchFamily="34" charset="-122"/>
                <a:ea typeface="微软雅黑" panose="020B0503020204020204" pitchFamily="34" charset="-122"/>
              </a:rPr>
              <a:t>描述参与某次协作多个服务之间的对等消息交互协议。该协议一般是公开发布的，由协作的所有参与者共享。</a:t>
            </a:r>
            <a:r>
              <a:rPr lang="en-US" altLang="zh-CN" dirty="0">
                <a:latin typeface="微软雅黑" panose="020B0503020204020204" pitchFamily="34" charset="-122"/>
                <a:ea typeface="微软雅黑" panose="020B0503020204020204" pitchFamily="34" charset="-122"/>
              </a:rPr>
              <a:t>//peer-to-</a:t>
            </a:r>
            <a:r>
              <a:rPr lang="en-US" altLang="zh-CN" dirty="0" err="1">
                <a:latin typeface="微软雅黑" panose="020B0503020204020204" pitchFamily="34" charset="-122"/>
                <a:ea typeface="微软雅黑" panose="020B0503020204020204" pitchFamily="34" charset="-122"/>
              </a:rPr>
              <a:t>peer,automous</a:t>
            </a:r>
            <a:r>
              <a:rPr lang="en-US" altLang="zh-CN" dirty="0">
                <a:latin typeface="微软雅黑" panose="020B0503020204020204" pitchFamily="34" charset="-122"/>
                <a:ea typeface="微软雅黑" panose="020B0503020204020204" pitchFamily="34" charset="-122"/>
              </a:rPr>
              <a:t>,</a:t>
            </a:r>
          </a:p>
          <a:p>
            <a:pPr marL="82550" indent="-258763"/>
            <a:r>
              <a:rPr lang="zh-CN" altLang="en-US" dirty="0">
                <a:solidFill>
                  <a:srgbClr val="3333CC"/>
                </a:solidFill>
                <a:latin typeface="微软雅黑" panose="020B0503020204020204" pitchFamily="34" charset="-122"/>
                <a:ea typeface="微软雅黑" panose="020B0503020204020204" pitchFamily="34" charset="-122"/>
              </a:rPr>
              <a:t>服务编排含义</a:t>
            </a:r>
            <a:endParaRPr lang="en-US" altLang="zh-CN" dirty="0">
              <a:solidFill>
                <a:srgbClr val="3333CC"/>
              </a:solidFill>
              <a:latin typeface="微软雅黑" panose="020B0503020204020204" pitchFamily="34" charset="-122"/>
              <a:ea typeface="微软雅黑" panose="020B0503020204020204" pitchFamily="34" charset="-122"/>
            </a:endParaRPr>
          </a:p>
          <a:p>
            <a:pPr marL="531813" lvl="2"/>
            <a:r>
              <a:rPr lang="zh-CN" altLang="en-US" dirty="0">
                <a:latin typeface="微软雅黑" panose="020B0503020204020204" pitchFamily="34" charset="-122"/>
                <a:ea typeface="微软雅黑" panose="020B0503020204020204" pitchFamily="34" charset="-122"/>
              </a:rPr>
              <a:t>描述服务组合的一个过程模型，该过程模型描述如何按一定的次序和参与过程的服务进行消息交互以完成组合服务的应用逻辑。服务编排逻辑受全局服务编舞逻辑的约束。</a:t>
            </a:r>
            <a:endParaRPr lang="en-US" altLang="zh-CN" dirty="0">
              <a:latin typeface="微软雅黑" panose="020B0503020204020204" pitchFamily="34" charset="-122"/>
              <a:ea typeface="微软雅黑" panose="020B0503020204020204" pitchFamily="34" charset="-122"/>
            </a:endParaRPr>
          </a:p>
          <a:p>
            <a:pPr marL="82550"/>
            <a:r>
              <a:rPr lang="zh-CN" altLang="en-US" dirty="0">
                <a:solidFill>
                  <a:srgbClr val="3333CC"/>
                </a:solidFill>
                <a:latin typeface="微软雅黑" panose="020B0503020204020204" pitchFamily="34" charset="-122"/>
                <a:ea typeface="微软雅黑" panose="020B0503020204020204" pitchFamily="34" charset="-122"/>
              </a:rPr>
              <a:t>服务编舞和服务编排的主要区别在于应用层面不同</a:t>
            </a:r>
            <a:endParaRPr lang="en-US" altLang="zh-CN" dirty="0">
              <a:solidFill>
                <a:srgbClr val="3333CC"/>
              </a:solidFill>
              <a:latin typeface="微软雅黑" panose="020B0503020204020204" pitchFamily="34" charset="-122"/>
              <a:ea typeface="微软雅黑" panose="020B0503020204020204" pitchFamily="34" charset="-122"/>
            </a:endParaRPr>
          </a:p>
          <a:p>
            <a:pPr marL="531813" lvl="2"/>
            <a:r>
              <a:rPr lang="zh-CN" altLang="en-US" dirty="0">
                <a:latin typeface="微软雅黑" panose="020B0503020204020204" pitchFamily="34" charset="-122"/>
                <a:ea typeface="微软雅黑" panose="020B0503020204020204" pitchFamily="34" charset="-122"/>
              </a:rPr>
              <a:t>服务编舞体现一个全局的、服务之间要开展协作必须遵守的公共协议，该协议凌驾于参与服务编舞的服务编排逻辑之上；服务编排是一种服务组合的编程手段，是组织实现业务逻辑的方法和途径，一般由组织私有，且其行为受到全局服务编舞协议的约束。</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77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服务编舞模型实例</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8253" y="817141"/>
            <a:ext cx="4378153"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8253" y="6281554"/>
            <a:ext cx="4925795" cy="338554"/>
          </a:xfrm>
          <a:prstGeom prst="rect">
            <a:avLst/>
          </a:prstGeom>
          <a:noFill/>
        </p:spPr>
        <p:txBody>
          <a:bodyPr wrap="square" rtlCol="0">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图 </a:t>
            </a:r>
            <a:r>
              <a:rPr lang="en-US" altLang="zh-CN"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 </a:t>
            </a:r>
            <a:r>
              <a:rPr lang="en-US" altLang="zh-CN" sz="1600"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AdvantWise</a:t>
            </a:r>
            <a:r>
              <a:rPr lang="zh-CN" altLang="en-US"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公司购货业务的服务编舞模型</a:t>
            </a:r>
          </a:p>
        </p:txBody>
      </p:sp>
      <p:sp>
        <p:nvSpPr>
          <p:cNvPr id="6" name="TextBox 5"/>
          <p:cNvSpPr txBox="1"/>
          <p:nvPr/>
        </p:nvSpPr>
        <p:spPr>
          <a:xfrm>
            <a:off x="4716016" y="787742"/>
            <a:ext cx="4255618" cy="54938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BMPN</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给出的复合服务编排模型的不同：</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服务编舞模型是从全局的角度描述所有参与者的一种对等协作；服务编排模型描述某一复合服务如何具体完成自己的活动。</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服务编舞主要描述了参与者之间的消息交互协议，只需描述参与者之间的约束关系；服务编排则需要详细描述流程的执行细节。</a:t>
            </a:r>
            <a:endParaRPr lang="en-US" altLang="zh-CN"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编舞模型没有体现参与者的内部行为，如，没有描述</a:t>
            </a:r>
            <a:r>
              <a:rPr lang="en-US" altLang="zh-CN" dirty="0" err="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AdvantWise</a:t>
            </a:r>
            <a:r>
              <a:rPr lang="zh-CN" altLang="en-US"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公司是如何处理订单的，因为这和协作无关。</a:t>
            </a:r>
          </a:p>
        </p:txBody>
      </p:sp>
    </p:spTree>
    <p:extLst>
      <p:ext uri="{BB962C8B-B14F-4D97-AF65-F5344CB8AC3E}">
        <p14:creationId xmlns:p14="http://schemas.microsoft.com/office/powerpoint/2010/main" val="3627840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35601</TotalTime>
  <Words>2092</Words>
  <Application>Microsoft Office PowerPoint</Application>
  <PresentationFormat>全屏显示(4:3)</PresentationFormat>
  <Paragraphs>166</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黑体</vt:lpstr>
      <vt:lpstr>华文楷体</vt:lpstr>
      <vt:lpstr>楷体_GB2312</vt:lpstr>
      <vt:lpstr>宋体</vt:lpstr>
      <vt:lpstr>微软雅黑</vt:lpstr>
      <vt:lpstr>Arial</vt:lpstr>
      <vt:lpstr>Calibri</vt:lpstr>
      <vt:lpstr>Times New Roman</vt:lpstr>
      <vt:lpstr>Wingdings</vt:lpstr>
      <vt:lpstr>Office 主题</vt:lpstr>
      <vt:lpstr>服务协作与WS-CDL语言</vt:lpstr>
      <vt:lpstr>本章要点</vt:lpstr>
      <vt:lpstr>1.服务协作的概念</vt:lpstr>
      <vt:lpstr>1.服务协作的概念(续)</vt:lpstr>
      <vt:lpstr>1.服务协作的概念(续)</vt:lpstr>
      <vt:lpstr>1.服务协作的概念(续)</vt:lpstr>
      <vt:lpstr>PowerPoint 演示文稿</vt:lpstr>
      <vt:lpstr>2.服务编舞和服务编排</vt:lpstr>
      <vt:lpstr>3.服务编舞模型实例</vt:lpstr>
      <vt:lpstr>4.Web服务编舞描述语言WS-CDL</vt:lpstr>
      <vt:lpstr>4.Web服务编舞描述语言WS-CDL(续)</vt:lpstr>
      <vt:lpstr>PowerPoint 演示文稿</vt:lpstr>
      <vt:lpstr>4.1 WS-CDL编舞</vt:lpstr>
      <vt:lpstr>4.1 WS-CDL编舞(续)</vt:lpstr>
      <vt:lpstr>PowerPoint 演示文稿</vt:lpstr>
      <vt:lpstr>4.2 WS-CDL信道类型定义(channelType)</vt:lpstr>
      <vt:lpstr>4.2 WS-CDL信道类型定义(cont’d)</vt:lpstr>
      <vt:lpstr>4.3 WS-CDL角色类型(roleType)定义</vt:lpstr>
      <vt:lpstr>4.3 WS-CDL角色类型(roleType)定义(cont’d)</vt:lpstr>
      <vt:lpstr>4.3 WS-CDL角色类型(roleType)定义(cont’d)</vt:lpstr>
      <vt:lpstr>4.4 WS-CDL数据类型定义 </vt:lpstr>
      <vt:lpstr>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apple</dc:creator>
  <cp:lastModifiedBy>michaelwin</cp:lastModifiedBy>
  <cp:revision>2060</cp:revision>
  <dcterms:modified xsi:type="dcterms:W3CDTF">2023-11-20T15:28:07Z</dcterms:modified>
</cp:coreProperties>
</file>