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7"/>
  </p:notesMasterIdLst>
  <p:sldIdLst>
    <p:sldId id="258" r:id="rId2"/>
    <p:sldId id="259" r:id="rId3"/>
    <p:sldId id="382" r:id="rId4"/>
    <p:sldId id="383" r:id="rId5"/>
    <p:sldId id="385" r:id="rId6"/>
    <p:sldId id="386" r:id="rId7"/>
    <p:sldId id="387" r:id="rId8"/>
    <p:sldId id="388" r:id="rId9"/>
    <p:sldId id="389" r:id="rId10"/>
    <p:sldId id="384" r:id="rId11"/>
    <p:sldId id="390" r:id="rId12"/>
    <p:sldId id="392" r:id="rId13"/>
    <p:sldId id="393" r:id="rId14"/>
    <p:sldId id="391"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08" r:id="rId30"/>
    <p:sldId id="409" r:id="rId31"/>
    <p:sldId id="410" r:id="rId32"/>
    <p:sldId id="412" r:id="rId33"/>
    <p:sldId id="413" r:id="rId34"/>
    <p:sldId id="381" r:id="rId35"/>
    <p:sldId id="414"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D24030C-0EBD-4CC4-8FE6-17DCF833B052}">
          <p14:sldIdLst>
            <p14:sldId id="258"/>
            <p14:sldId id="259"/>
            <p14:sldId id="382"/>
            <p14:sldId id="383"/>
            <p14:sldId id="385"/>
            <p14:sldId id="386"/>
            <p14:sldId id="387"/>
            <p14:sldId id="388"/>
            <p14:sldId id="389"/>
            <p14:sldId id="384"/>
            <p14:sldId id="390"/>
            <p14:sldId id="392"/>
            <p14:sldId id="393"/>
            <p14:sldId id="391"/>
            <p14:sldId id="394"/>
            <p14:sldId id="395"/>
            <p14:sldId id="396"/>
            <p14:sldId id="397"/>
            <p14:sldId id="398"/>
            <p14:sldId id="399"/>
            <p14:sldId id="400"/>
            <p14:sldId id="401"/>
            <p14:sldId id="402"/>
            <p14:sldId id="403"/>
            <p14:sldId id="404"/>
            <p14:sldId id="405"/>
            <p14:sldId id="406"/>
            <p14:sldId id="407"/>
            <p14:sldId id="408"/>
            <p14:sldId id="409"/>
            <p14:sldId id="410"/>
            <p14:sldId id="412"/>
            <p14:sldId id="413"/>
          </p14:sldIdLst>
        </p14:section>
        <p14:section name="无标题节" id="{01EB97F2-2A05-45B6-9D78-610ACB989BF5}">
          <p14:sldIdLst>
            <p14:sldId id="381"/>
            <p14:sldId id="4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CC"/>
    <a:srgbClr val="990099"/>
    <a:srgbClr val="006600"/>
    <a:srgbClr val="009900"/>
    <a:srgbClr val="000099"/>
    <a:srgbClr val="800080"/>
    <a:srgbClr val="CC00FF"/>
    <a:srgbClr val="CC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2" d="100"/>
          <a:sy n="82" d="100"/>
        </p:scale>
        <p:origin x="14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0587A-C6EA-4FB7-880B-B271E614F62E}" type="datetimeFigureOut">
              <a:rPr lang="zh-CN" altLang="en-US" smtClean="0"/>
              <a:pPr/>
              <a:t>2023/11/27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94879-ABC6-4688-A767-6DE6C26C764E}" type="slidenum">
              <a:rPr lang="zh-CN" altLang="en-US" smtClean="0"/>
              <a:pPr/>
              <a:t>‹#›</a:t>
            </a:fld>
            <a:endParaRPr lang="zh-CN" altLang="en-US"/>
          </a:p>
        </p:txBody>
      </p:sp>
    </p:spTree>
    <p:extLst>
      <p:ext uri="{BB962C8B-B14F-4D97-AF65-F5344CB8AC3E}">
        <p14:creationId xmlns:p14="http://schemas.microsoft.com/office/powerpoint/2010/main" val="298978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0"/>
            <a:ext cx="9144000" cy="3352800"/>
          </a:xfrm>
          <a:prstGeom prst="rect">
            <a:avLst/>
          </a:prstGeom>
          <a:solidFill>
            <a:srgbClr val="800080"/>
          </a:solidFill>
          <a:ln w="9525">
            <a:noFill/>
            <a:miter lim="800000"/>
            <a:headEnd/>
            <a:tailEnd/>
          </a:ln>
        </p:spPr>
        <p:txBody>
          <a:bodyPr wrap="none" anchor="ctr"/>
          <a:lstStyle/>
          <a:p>
            <a:pPr>
              <a:defRPr/>
            </a:pPr>
            <a:endParaRPr lang="zh-CN" altLang="en-US"/>
          </a:p>
        </p:txBody>
      </p:sp>
      <p:sp>
        <p:nvSpPr>
          <p:cNvPr id="2" name="标题 1"/>
          <p:cNvSpPr>
            <a:spLocks noGrp="1"/>
          </p:cNvSpPr>
          <p:nvPr>
            <p:ph type="ctrTitle"/>
          </p:nvPr>
        </p:nvSpPr>
        <p:spPr>
          <a:xfrm>
            <a:off x="683568" y="1484784"/>
            <a:ext cx="7772400" cy="1686049"/>
          </a:xfrm>
        </p:spPr>
        <p:txBody>
          <a:bodyPr/>
          <a:lstStyle>
            <a:lvl1pPr algn="l">
              <a:defRPr sz="4400">
                <a:solidFill>
                  <a:srgbClr val="FFC000"/>
                </a:solidFill>
                <a:latin typeface="黑体" pitchFamily="2" charset="-122"/>
                <a:ea typeface="黑体" pitchFamily="2" charset="-122"/>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l">
              <a:buNone/>
              <a:defRPr sz="3200">
                <a:solidFill>
                  <a:schemeClr val="tx1"/>
                </a:solidFill>
                <a:latin typeface="黑体" pitchFamily="2" charset="-122"/>
                <a:ea typeface="黑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8C43996-C57D-4CE3-85A5-4FCA0CD95B96}" type="datetime1">
              <a:rPr lang="zh-CN" altLang="en-US" smtClean="0"/>
              <a:t>2023/11/27</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7CFF8A6-AB27-44D4-8B37-42EF6E80269E}" type="datetime1">
              <a:rPr lang="zh-CN" altLang="en-US" smtClean="0"/>
              <a:t>2023/11/27</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2B0CEF-8CC3-46DE-8CEA-827E9000B7B7}" type="datetime1">
              <a:rPr lang="zh-CN" altLang="en-US" smtClean="0"/>
              <a:t>2023/11/27</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E06881A-EF8B-4D74-BEBF-FFF05E664D37}" type="datetime1">
              <a:rPr lang="zh-CN" altLang="en-US" smtClean="0"/>
              <a:t>2023/11/27</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aseline="0">
                <a:solidFill>
                  <a:srgbClr val="3333CC"/>
                </a:solidFill>
                <a:latin typeface="Times New Roman" panose="02020603050405020304" pitchFamily="18" charset="0"/>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323528" y="836712"/>
            <a:ext cx="8363272" cy="5472608"/>
          </a:xfrm>
        </p:spPr>
        <p:txBody>
          <a:bodyPr/>
          <a:lstStyle>
            <a:lvl1pPr marL="355600" indent="-355600">
              <a:defRPr sz="2400">
                <a:latin typeface="微软雅黑" panose="020B0503020204020204" pitchFamily="34" charset="-122"/>
                <a:ea typeface="微软雅黑" panose="020B0503020204020204" pitchFamily="34" charset="-122"/>
              </a:defRPr>
            </a:lvl1pPr>
            <a:lvl2pPr>
              <a:buClr>
                <a:srgbClr val="990099"/>
              </a:buClr>
              <a:buSzPct val="90000"/>
              <a:buFont typeface="Wingdings" pitchFamily="2" charset="2"/>
              <a:buChar char="Þ"/>
              <a:defRPr sz="2400">
                <a:latin typeface="微软雅黑" panose="020B0503020204020204" pitchFamily="34" charset="-122"/>
                <a:ea typeface="微软雅黑" panose="020B0503020204020204" pitchFamily="34" charset="-122"/>
              </a:defRPr>
            </a:lvl2pPr>
            <a:lvl3pPr marL="804863" indent="-273050">
              <a:buFont typeface="Times New Roman" pitchFamily="18" charset="0"/>
              <a:buChar char="─"/>
              <a:defRPr sz="2000">
                <a:latin typeface="微软雅黑" panose="020B0503020204020204" pitchFamily="34" charset="-122"/>
                <a:ea typeface="微软雅黑" panose="020B0503020204020204" pitchFamily="34" charset="-122"/>
              </a:defRPr>
            </a:lvl3pPr>
            <a:lvl4pPr>
              <a:buFont typeface="Arial" pitchFamily="34" charset="0"/>
              <a:buChar char="•"/>
              <a:defRPr b="1">
                <a:latin typeface="微软雅黑" panose="020B0503020204020204" pitchFamily="34" charset="-122"/>
                <a:ea typeface="微软雅黑" panose="020B0503020204020204" pitchFamily="34" charset="-122"/>
              </a:defRPr>
            </a:lvl4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endParaRPr lang="en-US" altLang="zh-CN" dirty="0"/>
          </a:p>
          <a:p>
            <a:pPr lvl="3"/>
            <a:endParaRPr lang="zh-CN" altLang="en-US" dirty="0"/>
          </a:p>
        </p:txBody>
      </p:sp>
      <p:sp>
        <p:nvSpPr>
          <p:cNvPr id="4" name="日期占位符 3"/>
          <p:cNvSpPr>
            <a:spLocks noGrp="1"/>
          </p:cNvSpPr>
          <p:nvPr>
            <p:ph type="dt" sz="half" idx="10"/>
          </p:nvPr>
        </p:nvSpPr>
        <p:spPr/>
        <p:txBody>
          <a:bodyPr/>
          <a:lstStyle>
            <a:lvl1pPr>
              <a:defRPr sz="1600">
                <a:solidFill>
                  <a:schemeClr val="tx1"/>
                </a:solidFill>
                <a:latin typeface="Arial" pitchFamily="34" charset="0"/>
                <a:cs typeface="Arial" pitchFamily="34" charset="0"/>
              </a:defRPr>
            </a:lvl1pPr>
          </a:lstStyle>
          <a:p>
            <a:fld id="{97368FAA-B70D-4E1F-A800-9E9946E39FF9}" type="datetime1">
              <a:rPr lang="zh-CN" altLang="en-US" smtClean="0"/>
              <a:t>2023/11/27</a:t>
            </a:fld>
            <a:endParaRPr lang="zh-CN" altLang="en-US" dirty="0"/>
          </a:p>
        </p:txBody>
      </p:sp>
      <p:sp>
        <p:nvSpPr>
          <p:cNvPr id="5" name="页脚占位符 4"/>
          <p:cNvSpPr>
            <a:spLocks noGrp="1"/>
          </p:cNvSpPr>
          <p:nvPr>
            <p:ph type="ftr" sz="quarter" idx="11"/>
          </p:nvPr>
        </p:nvSpPr>
        <p:spPr/>
        <p:txBody>
          <a:bodyPr/>
          <a:lstStyle>
            <a:lvl1pPr>
              <a:defRPr sz="1800" b="0">
                <a:latin typeface="华文楷体" pitchFamily="2" charset="-122"/>
                <a:ea typeface="华文楷体" pitchFamily="2" charset="-122"/>
                <a:cs typeface="Arial" pitchFamily="34" charset="0"/>
              </a:defRPr>
            </a:lvl1pPr>
          </a:lstStyle>
          <a:p>
            <a:r>
              <a:rPr lang="zh-CN" altLang="en-US"/>
              <a:t>应用密码学</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aseline="0">
                <a:latin typeface="Times New Roman" panose="02020603050405020304" pitchFamily="18" charset="0"/>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323528" y="836712"/>
            <a:ext cx="8363272" cy="5472608"/>
          </a:xfrm>
        </p:spPr>
        <p:txBody>
          <a:bodyPr/>
          <a:lstStyle>
            <a:lvl1pPr>
              <a:defRPr sz="2600"/>
            </a:lvl1pPr>
            <a:lvl2pPr>
              <a:buFont typeface="Wingdings" pitchFamily="2" charset="2"/>
              <a:buChar char="Þ"/>
              <a:defRPr sz="2400"/>
            </a:lvl2pPr>
            <a:lvl3pPr>
              <a:defRPr sz="2200" b="0"/>
            </a:lvl3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10"/>
          </p:nvPr>
        </p:nvSpPr>
        <p:spPr/>
        <p:txBody>
          <a:bodyPr/>
          <a:lstStyle>
            <a:lvl1pPr>
              <a:defRPr sz="1600">
                <a:solidFill>
                  <a:schemeClr val="tx1"/>
                </a:solidFill>
                <a:latin typeface="Arial" pitchFamily="34" charset="0"/>
                <a:cs typeface="Arial" pitchFamily="34" charset="0"/>
              </a:defRPr>
            </a:lvl1pPr>
          </a:lstStyle>
          <a:p>
            <a:fld id="{DC811553-D15D-493E-BF53-28F19C1C0C09}" type="datetime1">
              <a:rPr lang="zh-CN" altLang="en-US" smtClean="0"/>
              <a:t>2023/11/27</a:t>
            </a:fld>
            <a:endParaRPr lang="zh-CN" altLang="en-US" dirty="0"/>
          </a:p>
        </p:txBody>
      </p:sp>
      <p:sp>
        <p:nvSpPr>
          <p:cNvPr id="5" name="页脚占位符 4"/>
          <p:cNvSpPr>
            <a:spLocks noGrp="1"/>
          </p:cNvSpPr>
          <p:nvPr>
            <p:ph type="ftr" sz="quarter" idx="11"/>
          </p:nvPr>
        </p:nvSpPr>
        <p:spPr/>
        <p:txBody>
          <a:bodyPr/>
          <a:lstStyle>
            <a:lvl1pPr>
              <a:defRPr sz="1800" b="0">
                <a:latin typeface="华文楷体" pitchFamily="2" charset="-122"/>
                <a:ea typeface="华文楷体" pitchFamily="2" charset="-122"/>
                <a:cs typeface="Arial" pitchFamily="34" charset="0"/>
              </a:defRPr>
            </a:lvl1pPr>
          </a:lstStyle>
          <a:p>
            <a:r>
              <a:rPr lang="zh-CN" altLang="en-US"/>
              <a:t>应用密码学</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881F8C3-2A6C-4F5A-936D-075B4912566A}" type="datetime1">
              <a:rPr lang="zh-CN" altLang="en-US" smtClean="0"/>
              <a:t>2023/11/27</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629639E-19F9-4462-8A30-EA298643E09A}" type="datetime1">
              <a:rPr lang="zh-CN" altLang="en-US" smtClean="0"/>
              <a:t>2023/11/27</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5CF0425-8C0B-4CAA-BBB3-85EDD3DA5640}" type="datetime1">
              <a:rPr lang="zh-CN" altLang="en-US" smtClean="0"/>
              <a:t>2023/11/27</a:t>
            </a:fld>
            <a:endParaRPr lang="zh-CN" altLang="en-US"/>
          </a:p>
        </p:txBody>
      </p:sp>
      <p:sp>
        <p:nvSpPr>
          <p:cNvPr id="8" name="页脚占位符 7"/>
          <p:cNvSpPr>
            <a:spLocks noGrp="1"/>
          </p:cNvSpPr>
          <p:nvPr>
            <p:ph type="ftr" sz="quarter" idx="11"/>
          </p:nvPr>
        </p:nvSpPr>
        <p:spPr/>
        <p:txBody>
          <a:bodyPr/>
          <a:lstStyle/>
          <a:p>
            <a:r>
              <a:rPr lang="zh-CN" altLang="en-US"/>
              <a:t>应用密码学</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02544DF-54DE-44CF-9B93-B98F799B9509}" type="datetime1">
              <a:rPr lang="zh-CN" altLang="en-US" smtClean="0"/>
              <a:t>2023/11/27</a:t>
            </a:fld>
            <a:endParaRPr lang="zh-CN" altLang="en-US"/>
          </a:p>
        </p:txBody>
      </p:sp>
      <p:sp>
        <p:nvSpPr>
          <p:cNvPr id="4" name="页脚占位符 3"/>
          <p:cNvSpPr>
            <a:spLocks noGrp="1"/>
          </p:cNvSpPr>
          <p:nvPr>
            <p:ph type="ftr" sz="quarter" idx="11"/>
          </p:nvPr>
        </p:nvSpPr>
        <p:spPr/>
        <p:txBody>
          <a:bodyPr/>
          <a:lstStyle/>
          <a:p>
            <a:r>
              <a:rPr lang="zh-CN" altLang="en-US"/>
              <a:t>应用密码学</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ABB7E7-735F-4721-B703-F7E9878054C3}" type="datetime1">
              <a:rPr lang="zh-CN" altLang="en-US" smtClean="0"/>
              <a:t>2023/11/27</a:t>
            </a:fld>
            <a:endParaRPr lang="zh-CN" altLang="en-US"/>
          </a:p>
        </p:txBody>
      </p:sp>
      <p:sp>
        <p:nvSpPr>
          <p:cNvPr id="3" name="页脚占位符 2"/>
          <p:cNvSpPr>
            <a:spLocks noGrp="1"/>
          </p:cNvSpPr>
          <p:nvPr>
            <p:ph type="ftr" sz="quarter" idx="11"/>
          </p:nvPr>
        </p:nvSpPr>
        <p:spPr/>
        <p:txBody>
          <a:bodyPr/>
          <a:lstStyle/>
          <a:p>
            <a:r>
              <a:rPr lang="zh-CN" altLang="en-US"/>
              <a:t>应用密码学</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4B4DC04-F9AA-4273-8270-F609C2988B29}" type="datetime1">
              <a:rPr lang="zh-CN" altLang="en-US" smtClean="0"/>
              <a:t>2023/11/27</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99592" y="0"/>
            <a:ext cx="8244408" cy="69269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323528" y="721496"/>
            <a:ext cx="8363272" cy="55878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2"/>
          </p:nvPr>
        </p:nvSpPr>
        <p:spPr>
          <a:xfrm>
            <a:off x="457200" y="6453336"/>
            <a:ext cx="2133600" cy="268139"/>
          </a:xfrm>
          <a:prstGeom prst="rect">
            <a:avLst/>
          </a:prstGeom>
        </p:spPr>
        <p:txBody>
          <a:bodyPr vert="horz" lIns="91440" tIns="45720" rIns="91440" bIns="45720" rtlCol="0" anchor="ctr"/>
          <a:lstStyle>
            <a:lvl1pPr algn="l">
              <a:defRPr sz="1200">
                <a:solidFill>
                  <a:schemeClr val="tx1">
                    <a:tint val="75000"/>
                  </a:schemeClr>
                </a:solidFill>
              </a:defRPr>
            </a:lvl1pPr>
          </a:lstStyle>
          <a:p>
            <a:fld id="{FFE9C609-9699-4BEF-A799-3991E186A03B}" type="datetime1">
              <a:rPr lang="zh-CN" altLang="en-US" smtClean="0"/>
              <a:t>2023/11/27</a:t>
            </a:fld>
            <a:endParaRPr lang="zh-CN" altLang="en-US"/>
          </a:p>
        </p:txBody>
      </p:sp>
      <p:sp>
        <p:nvSpPr>
          <p:cNvPr id="5" name="页脚占位符 4"/>
          <p:cNvSpPr>
            <a:spLocks noGrp="1"/>
          </p:cNvSpPr>
          <p:nvPr>
            <p:ph type="ftr" sz="quarter" idx="3"/>
          </p:nvPr>
        </p:nvSpPr>
        <p:spPr>
          <a:xfrm>
            <a:off x="3131840" y="6453336"/>
            <a:ext cx="2895600" cy="268139"/>
          </a:xfrm>
          <a:prstGeom prst="rect">
            <a:avLst/>
          </a:prstGeom>
        </p:spPr>
        <p:txBody>
          <a:bodyPr vert="horz" lIns="91440" tIns="45720" rIns="91440" bIns="45720" rtlCol="0" anchor="ctr"/>
          <a:lstStyle>
            <a:lvl1pPr algn="ctr">
              <a:defRPr sz="1800">
                <a:solidFill>
                  <a:schemeClr val="tx1"/>
                </a:solidFill>
                <a:latin typeface="华文楷体" pitchFamily="2" charset="-122"/>
                <a:ea typeface="华文楷体" pitchFamily="2" charset="-122"/>
              </a:defRPr>
            </a:lvl1pPr>
          </a:lstStyle>
          <a:p>
            <a:r>
              <a:rPr lang="zh-CN" altLang="en-US" dirty="0"/>
              <a:t>应用密码学</a:t>
            </a:r>
          </a:p>
        </p:txBody>
      </p:sp>
      <p:sp>
        <p:nvSpPr>
          <p:cNvPr id="6" name="灯片编号占位符 5"/>
          <p:cNvSpPr>
            <a:spLocks noGrp="1"/>
          </p:cNvSpPr>
          <p:nvPr>
            <p:ph type="sldNum" sz="quarter" idx="4"/>
          </p:nvPr>
        </p:nvSpPr>
        <p:spPr>
          <a:xfrm>
            <a:off x="6553200" y="6453336"/>
            <a:ext cx="2133600" cy="268139"/>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
        <p:nvSpPr>
          <p:cNvPr id="8" name="Rectangle 2"/>
          <p:cNvSpPr>
            <a:spLocks noChangeArrowheads="1"/>
          </p:cNvSpPr>
          <p:nvPr/>
        </p:nvSpPr>
        <p:spPr bwMode="auto">
          <a:xfrm>
            <a:off x="0" y="692696"/>
            <a:ext cx="9144000" cy="28800"/>
          </a:xfrm>
          <a:prstGeom prst="rect">
            <a:avLst/>
          </a:prstGeom>
          <a:solidFill>
            <a:srgbClr val="990099">
              <a:alpha val="90000"/>
            </a:srgbClr>
          </a:solidFill>
          <a:ln w="0">
            <a:gradFill flip="none" rotWithShape="1">
              <a:gsLst>
                <a:gs pos="0">
                  <a:srgbClr val="000000"/>
                </a:gs>
                <a:gs pos="20000">
                  <a:srgbClr val="000040"/>
                </a:gs>
                <a:gs pos="50000">
                  <a:srgbClr val="400040"/>
                </a:gs>
                <a:gs pos="75000">
                  <a:srgbClr val="8F0040"/>
                </a:gs>
                <a:gs pos="89999">
                  <a:srgbClr val="F27300"/>
                </a:gs>
                <a:gs pos="100000">
                  <a:srgbClr val="FFBF00"/>
                </a:gs>
              </a:gsLst>
              <a:path path="circle">
                <a:fillToRect t="100000" r="100000"/>
              </a:path>
              <a:tileRect l="-100000" b="-100000"/>
            </a:gradFill>
            <a:miter lim="800000"/>
            <a:headEnd/>
            <a:tailEnd/>
          </a:ln>
          <a:effectLst/>
        </p:spPr>
        <p:txBody>
          <a:bodyPr wrap="none" anchor="ctr"/>
          <a:lstStyle/>
          <a:p>
            <a:pPr>
              <a:defRPr/>
            </a:pPr>
            <a:endParaRPr lang="zh-CN" altLang="en-US"/>
          </a:p>
        </p:txBody>
      </p:sp>
      <p:pic>
        <p:nvPicPr>
          <p:cNvPr id="10" name="Picture 3"/>
          <p:cNvPicPr>
            <a:picLocks noChangeAspect="1" noChangeArrowheads="1"/>
          </p:cNvPicPr>
          <p:nvPr userDrawn="1"/>
        </p:nvPicPr>
        <p:blipFill>
          <a:blip r:embed="rId14" cstate="print"/>
          <a:srcRect/>
          <a:stretch>
            <a:fillRect/>
          </a:stretch>
        </p:blipFill>
        <p:spPr bwMode="auto">
          <a:xfrm>
            <a:off x="0" y="-11868"/>
            <a:ext cx="899592" cy="69269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marL="0" indent="0" algn="l" defTabSz="914400" rtl="0" eaLnBrk="1" latinLnBrk="0" hangingPunct="1">
        <a:spcBef>
          <a:spcPct val="0"/>
        </a:spcBef>
        <a:buNone/>
        <a:defRPr sz="3200" kern="1200" baseline="0">
          <a:solidFill>
            <a:srgbClr val="3333CC"/>
          </a:solidFill>
          <a:latin typeface="Times New Roman" panose="02020603050405020304" pitchFamily="18" charset="0"/>
          <a:ea typeface="黑体" pitchFamily="2" charset="-122"/>
          <a:cs typeface="+mj-cs"/>
        </a:defRPr>
      </a:lvl1pPr>
    </p:titleStyle>
    <p:bodyStyle>
      <a:lvl1pPr marL="355600" indent="-355600" algn="l" defTabSz="914400" rtl="0" eaLnBrk="1" latinLnBrk="0" hangingPunct="1">
        <a:lnSpc>
          <a:spcPct val="150000"/>
        </a:lnSpc>
        <a:spcBef>
          <a:spcPct val="20000"/>
        </a:spcBef>
        <a:buClr>
          <a:srgbClr val="0000FF"/>
        </a:buClr>
        <a:buSzPct val="100000"/>
        <a:buFont typeface="Wingdings" pitchFamily="2" charset="2"/>
        <a:buChar char="q"/>
        <a:defRPr sz="2400" kern="1200" baseline="0">
          <a:solidFill>
            <a:schemeClr val="tx1"/>
          </a:solidFill>
          <a:latin typeface="Times New Roman" panose="02020603050405020304" pitchFamily="18" charset="0"/>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
        <a:defRPr sz="2400" kern="1200" baseline="0">
          <a:solidFill>
            <a:schemeClr val="tx1"/>
          </a:solidFill>
          <a:latin typeface="Times New Roman" panose="02020603050405020304" pitchFamily="18" charset="0"/>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baseline="0">
          <a:solidFill>
            <a:schemeClr val="tx1"/>
          </a:solidFill>
          <a:latin typeface="Times New Roman" panose="02020603050405020304" pitchFamily="18" charset="0"/>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idior.cnblogs.com/articles/408296.html"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oasis-open.org/committees/tc_home.php?wg_abbrev=xacml" TargetMode="External"/><Relationship Id="rId2" Type="http://schemas.openxmlformats.org/officeDocument/2006/relationships/hyperlink" Target="https://www.oasis-open.org/committees/tc_home.php?wg_abbrev=securit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w3.org/Signature/2001/" TargetMode="External"/><Relationship Id="rId2" Type="http://schemas.openxmlformats.org/officeDocument/2006/relationships/hyperlink" Target="http://www.w3.org/Encryption/2001/"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pPr algn="ctr"/>
            <a:r>
              <a:rPr lang="zh-CN" altLang="en-US" dirty="0">
                <a:latin typeface="微软雅黑" panose="020B0503020204020204" pitchFamily="34" charset="-122"/>
                <a:ea typeface="微软雅黑" panose="020B0503020204020204" pitchFamily="34" charset="-122"/>
              </a:rPr>
              <a:t>服务事务和安全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Web</a:t>
            </a:r>
            <a:r>
              <a:rPr lang="zh-CN" altLang="en-US" dirty="0"/>
              <a:t>服务协调框架规范</a:t>
            </a:r>
            <a:r>
              <a:rPr lang="en-US" altLang="zh-CN" dirty="0"/>
              <a:t>WS-Coordination</a:t>
            </a:r>
            <a:endParaRPr lang="zh-CN" altLang="en-US" dirty="0"/>
          </a:p>
        </p:txBody>
      </p:sp>
      <p:sp>
        <p:nvSpPr>
          <p:cNvPr id="5" name="内容占位符 4"/>
          <p:cNvSpPr>
            <a:spLocks noGrp="1"/>
          </p:cNvSpPr>
          <p:nvPr>
            <p:ph idx="1"/>
          </p:nvPr>
        </p:nvSpPr>
        <p:spPr>
          <a:xfrm>
            <a:off x="323528" y="836712"/>
            <a:ext cx="8363272" cy="5184576"/>
          </a:xfrm>
        </p:spPr>
        <p:txBody>
          <a:bodyPr/>
          <a:lstStyle/>
          <a:p>
            <a:r>
              <a:rPr lang="en-US" altLang="zh-CN" dirty="0">
                <a:latin typeface="微软雅黑" panose="020B0503020204020204" pitchFamily="34" charset="-122"/>
                <a:ea typeface="微软雅黑" panose="020B0503020204020204" pitchFamily="34" charset="-122"/>
              </a:rPr>
              <a:t>WS-Coordination</a:t>
            </a:r>
            <a:r>
              <a:rPr lang="zh-CN" altLang="en-US" dirty="0">
                <a:latin typeface="微软雅黑" panose="020B0503020204020204" pitchFamily="34" charset="-122"/>
                <a:ea typeface="微软雅黑" panose="020B0503020204020204" pitchFamily="34" charset="-122"/>
              </a:rPr>
              <a:t>规范的核心概念包括：</a:t>
            </a:r>
            <a:r>
              <a:rPr lang="zh-CN" altLang="en-US" dirty="0">
                <a:solidFill>
                  <a:srgbClr val="0000FF"/>
                </a:solidFill>
                <a:latin typeface="微软雅黑" panose="020B0503020204020204" pitchFamily="34" charset="-122"/>
                <a:ea typeface="微软雅黑" panose="020B0503020204020204" pitchFamily="34" charset="-122"/>
              </a:rPr>
              <a:t>协调协议、协调类型和协调上下文</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a:solidFill>
                  <a:srgbClr val="0000FF"/>
                </a:solidFill>
                <a:latin typeface="微软雅黑" panose="020B0503020204020204" pitchFamily="34" charset="-122"/>
                <a:ea typeface="微软雅黑" panose="020B0503020204020204" pitchFamily="34" charset="-122"/>
              </a:rPr>
              <a:t>协调协议</a:t>
            </a:r>
            <a:r>
              <a:rPr lang="en-US" altLang="zh-CN" dirty="0">
                <a:solidFill>
                  <a:srgbClr val="0000FF"/>
                </a:solidFill>
                <a:latin typeface="微软雅黑" panose="020B0503020204020204" pitchFamily="34" charset="-122"/>
                <a:ea typeface="微软雅黑" panose="020B0503020204020204" pitchFamily="34" charset="-122"/>
              </a:rPr>
              <a:t>(coordination protocol)</a:t>
            </a:r>
          </a:p>
          <a:p>
            <a:pPr marL="627063" lvl="2" indent="-271463"/>
            <a:r>
              <a:rPr lang="zh-CN" altLang="en-US" dirty="0">
                <a:latin typeface="微软雅黑" panose="020B0503020204020204" pitchFamily="34" charset="-122"/>
                <a:ea typeface="微软雅黑" panose="020B0503020204020204" pitchFamily="34" charset="-122"/>
              </a:rPr>
              <a:t>协调协议是一组管理协调者和参与者之间会话的规则。如，两阶段提交（</a:t>
            </a:r>
            <a:r>
              <a:rPr lang="en-US" altLang="zh-CN" dirty="0">
                <a:latin typeface="微软雅黑" panose="020B0503020204020204" pitchFamily="34" charset="-122"/>
                <a:ea typeface="微软雅黑" panose="020B0503020204020204" pitchFamily="34" charset="-122"/>
              </a:rPr>
              <a:t>two-phase commit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2PC</a:t>
            </a:r>
            <a:r>
              <a:rPr lang="zh-CN" altLang="en-US" dirty="0">
                <a:latin typeface="微软雅黑" panose="020B0503020204020204" pitchFamily="34" charset="-122"/>
                <a:ea typeface="微软雅黑" panose="020B0503020204020204" pitchFamily="34" charset="-122"/>
              </a:rPr>
              <a:t>）协议。</a:t>
            </a:r>
            <a:endParaRPr lang="en-US" altLang="zh-CN" dirty="0">
              <a:latin typeface="微软雅黑" panose="020B0503020204020204" pitchFamily="34" charset="-122"/>
              <a:ea typeface="微软雅黑" panose="020B0503020204020204" pitchFamily="34" charset="-122"/>
            </a:endParaRPr>
          </a:p>
          <a:p>
            <a:r>
              <a:rPr lang="zh-CN" altLang="en-US" dirty="0">
                <a:solidFill>
                  <a:srgbClr val="0000FF"/>
                </a:solidFill>
                <a:latin typeface="微软雅黑" panose="020B0503020204020204" pitchFamily="34" charset="-122"/>
                <a:ea typeface="微软雅黑" panose="020B0503020204020204" pitchFamily="34" charset="-122"/>
              </a:rPr>
              <a:t>协调类型</a:t>
            </a:r>
            <a:r>
              <a:rPr lang="en-US" altLang="zh-CN" dirty="0">
                <a:solidFill>
                  <a:srgbClr val="0000FF"/>
                </a:solidFill>
                <a:latin typeface="微软雅黑" panose="020B0503020204020204" pitchFamily="34" charset="-122"/>
                <a:ea typeface="微软雅黑" panose="020B0503020204020204" pitchFamily="34" charset="-122"/>
              </a:rPr>
              <a:t>(coordination type)</a:t>
            </a:r>
          </a:p>
          <a:p>
            <a:pPr marL="627063" lvl="2" indent="-271463"/>
            <a:r>
              <a:rPr lang="zh-CN" altLang="en-US" dirty="0">
                <a:latin typeface="微软雅黑" panose="020B0503020204020204" pitchFamily="34" charset="-122"/>
                <a:ea typeface="微软雅黑" panose="020B0503020204020204" pitchFamily="34" charset="-122"/>
              </a:rPr>
              <a:t>协调类型代表一组逻辑上相关联的协调协议。如，原子事务就是一种协调类型，它包括了</a:t>
            </a:r>
            <a:r>
              <a:rPr lang="en-US" altLang="zh-CN" dirty="0">
                <a:latin typeface="微软雅黑" panose="020B0503020204020204" pitchFamily="34" charset="-122"/>
                <a:ea typeface="微软雅黑" panose="020B0503020204020204" pitchFamily="34" charset="-122"/>
              </a:rPr>
              <a:t>2PC</a:t>
            </a:r>
            <a:r>
              <a:rPr lang="zh-CN" altLang="en-US" dirty="0">
                <a:latin typeface="微软雅黑" panose="020B0503020204020204" pitchFamily="34" charset="-122"/>
                <a:ea typeface="微软雅黑" panose="020B0503020204020204" pitchFamily="34" charset="-122"/>
              </a:rPr>
              <a:t>协议和结果通知协议（被希望得到</a:t>
            </a:r>
            <a:r>
              <a:rPr lang="en-US" altLang="zh-CN" dirty="0">
                <a:latin typeface="微软雅黑" panose="020B0503020204020204" pitchFamily="34" charset="-122"/>
                <a:ea typeface="微软雅黑" panose="020B0503020204020204" pitchFamily="34" charset="-122"/>
              </a:rPr>
              <a:t>2PC</a:t>
            </a:r>
            <a:r>
              <a:rPr lang="zh-CN" altLang="en-US" dirty="0">
                <a:latin typeface="微软雅黑" panose="020B0503020204020204" pitchFamily="34" charset="-122"/>
                <a:ea typeface="微软雅黑" panose="020B0503020204020204" pitchFamily="34" charset="-122"/>
              </a:rPr>
              <a:t>执行结果的事务参与者使用）</a:t>
            </a:r>
            <a:r>
              <a:rPr lang="zh-CN" altLang="en-US" dirty="0">
                <a:solidFill>
                  <a:srgbClr val="0000FF"/>
                </a:solidFill>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475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WS-Coordination(cont’d)</a:t>
            </a:r>
            <a:endParaRPr lang="zh-CN" altLang="en-US" dirty="0"/>
          </a:p>
        </p:txBody>
      </p:sp>
      <p:sp>
        <p:nvSpPr>
          <p:cNvPr id="5" name="内容占位符 4"/>
          <p:cNvSpPr>
            <a:spLocks noGrp="1"/>
          </p:cNvSpPr>
          <p:nvPr>
            <p:ph idx="1"/>
          </p:nvPr>
        </p:nvSpPr>
        <p:spPr/>
        <p:txBody>
          <a:bodyPr/>
          <a:lstStyle/>
          <a:p>
            <a:r>
              <a:rPr lang="zh-CN" altLang="en-US" dirty="0">
                <a:solidFill>
                  <a:srgbClr val="0000FF"/>
                </a:solidFill>
                <a:latin typeface="微软雅黑" panose="020B0503020204020204" pitchFamily="34" charset="-122"/>
                <a:ea typeface="微软雅黑" panose="020B0503020204020204" pitchFamily="34" charset="-122"/>
              </a:rPr>
              <a:t>协调上下文</a:t>
            </a:r>
            <a:r>
              <a:rPr lang="en-US" altLang="zh-CN" dirty="0">
                <a:solidFill>
                  <a:srgbClr val="0000FF"/>
                </a:solidFill>
                <a:latin typeface="微软雅黑" panose="020B0503020204020204" pitchFamily="34" charset="-122"/>
                <a:ea typeface="微软雅黑" panose="020B0503020204020204" pitchFamily="34" charset="-122"/>
              </a:rPr>
              <a:t>(coordination context)</a:t>
            </a:r>
          </a:p>
          <a:p>
            <a:pPr marL="531813" lvl="2" indent="-258763"/>
            <a:r>
              <a:rPr lang="zh-CN" altLang="en-US" dirty="0">
                <a:latin typeface="微软雅黑" panose="020B0503020204020204" pitchFamily="34" charset="-122"/>
                <a:ea typeface="微软雅黑" panose="020B0503020204020204" pitchFamily="34" charset="-122"/>
              </a:rPr>
              <a:t>协调上下文用于标识一次会话（如某事务从开始到结束的会话）的数据结构，其内容包括：</a:t>
            </a:r>
            <a:r>
              <a:rPr lang="zh-CN" altLang="en-US" dirty="0">
                <a:solidFill>
                  <a:srgbClr val="0000FF"/>
                </a:solidFill>
                <a:latin typeface="微软雅黑" panose="020B0503020204020204" pitchFamily="34" charset="-122"/>
                <a:ea typeface="微软雅黑" panose="020B0503020204020204" pitchFamily="34" charset="-122"/>
              </a:rPr>
              <a:t>会话</a:t>
            </a:r>
            <a:r>
              <a:rPr lang="en-US" altLang="zh-CN" dirty="0">
                <a:solidFill>
                  <a:srgbClr val="0000FF"/>
                </a:solidFill>
                <a:latin typeface="微软雅黑" panose="020B0503020204020204" pitchFamily="34" charset="-122"/>
                <a:ea typeface="微软雅黑" panose="020B0503020204020204" pitchFamily="34" charset="-122"/>
              </a:rPr>
              <a:t>ID</a:t>
            </a:r>
            <a:r>
              <a:rPr lang="zh-CN" altLang="en-US" dirty="0">
                <a:solidFill>
                  <a:srgbClr val="0000FF"/>
                </a:solidFill>
                <a:latin typeface="微软雅黑" panose="020B0503020204020204" pitchFamily="34" charset="-122"/>
                <a:ea typeface="微软雅黑" panose="020B0503020204020204" pitchFamily="34" charset="-122"/>
              </a:rPr>
              <a:t>、会话过期时间、协调类型、注册服务的地址</a:t>
            </a:r>
            <a:r>
              <a:rPr lang="zh-CN" altLang="en-US" dirty="0">
                <a:latin typeface="微软雅黑" panose="020B0503020204020204" pitchFamily="34" charset="-122"/>
                <a:ea typeface="微软雅黑" panose="020B0503020204020204" pitchFamily="34" charset="-122"/>
              </a:rPr>
              <a:t>等。</a:t>
            </a:r>
            <a:endParaRPr lang="en-US" altLang="zh-CN" dirty="0">
              <a:latin typeface="微软雅黑" panose="020B0503020204020204" pitchFamily="34" charset="-122"/>
              <a:ea typeface="微软雅黑" panose="020B0503020204020204" pitchFamily="34" charset="-122"/>
            </a:endParaRPr>
          </a:p>
          <a:p>
            <a:pPr marL="531813" lvl="2" indent="-258763"/>
            <a:r>
              <a:rPr lang="zh-CN" altLang="en-US" dirty="0">
                <a:latin typeface="微软雅黑" panose="020B0503020204020204" pitchFamily="34" charset="-122"/>
                <a:ea typeface="微软雅黑" panose="020B0503020204020204" pitchFamily="34" charset="-122"/>
              </a:rPr>
              <a:t>在参与者和协调者的某次会话期间，互相发送的</a:t>
            </a:r>
            <a:r>
              <a:rPr lang="en-US" altLang="zh-CN" dirty="0">
                <a:latin typeface="微软雅黑" panose="020B0503020204020204" pitchFamily="34" charset="-122"/>
                <a:ea typeface="微软雅黑" panose="020B0503020204020204" pitchFamily="34" charset="-122"/>
              </a:rPr>
              <a:t>SOAP</a:t>
            </a:r>
            <a:r>
              <a:rPr lang="zh-CN" altLang="en-US" dirty="0">
                <a:latin typeface="微软雅黑" panose="020B0503020204020204" pitchFamily="34" charset="-122"/>
                <a:ea typeface="微软雅黑" panose="020B0503020204020204" pitchFamily="34" charset="-122"/>
              </a:rPr>
              <a:t>消息头部都要包含协议上下文。示例见以下代码。</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452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683568" y="116632"/>
            <a:ext cx="7920880" cy="6555641"/>
          </a:xfrm>
          <a:prstGeom prst="rect">
            <a:avLst/>
          </a:prstGeom>
          <a:solidFill>
            <a:schemeClr val="bg1">
              <a:lumMod val="95000"/>
            </a:schemeClr>
          </a:solidFill>
        </p:spPr>
        <p:txBody>
          <a:bodyPr wrap="square">
            <a:spAutoFit/>
          </a:bodyPr>
          <a:lstStyle/>
          <a:p>
            <a:r>
              <a:rPr lang="en-US" altLang="zh-CN" sz="1200" dirty="0">
                <a:solidFill>
                  <a:srgbClr val="0000FF"/>
                </a:solidFill>
                <a:latin typeface="Times New Roman" panose="02020603050405020304" pitchFamily="18" charset="0"/>
                <a:cs typeface="Times New Roman" panose="02020603050405020304" pitchFamily="18" charset="0"/>
              </a:rPr>
              <a:t>&lt;?xml version="1.0" encoding="utf-8"?&gt;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&lt;S11:Envelope xmlns:S11="</a:t>
            </a:r>
            <a:r>
              <a:rPr lang="zh-CN" altLang="zh-CN" sz="1200" dirty="0">
                <a:solidFill>
                  <a:srgbClr val="0000FF"/>
                </a:solidFill>
                <a:latin typeface="Times New Roman" panose="02020603050405020304" pitchFamily="18" charset="0"/>
                <a:cs typeface="Times New Roman" panose="02020603050405020304" pitchFamily="18" charset="0"/>
              </a:rPr>
              <a:t>http://www.w3.org/2003/05/soap-envelope</a:t>
            </a:r>
            <a:r>
              <a:rPr lang="en-US" altLang="zh-CN" sz="1200" dirty="0">
                <a:solidFill>
                  <a:srgbClr val="0000FF"/>
                </a:solidFill>
                <a:latin typeface="Times New Roman" panose="02020603050405020304" pitchFamily="18" charset="0"/>
                <a:cs typeface="Times New Roman" panose="02020603050405020304" pitchFamily="18" charset="0"/>
              </a:rPr>
              <a:t>"&gt;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&lt;S11:Header&gt;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 . .</a:t>
            </a:r>
            <a:br>
              <a:rPr lang="en-US" altLang="zh-CN" sz="1200" dirty="0">
                <a:solidFill>
                  <a:srgbClr val="0000FF"/>
                </a:solidFill>
                <a:latin typeface="Times New Roman" panose="02020603050405020304" pitchFamily="18" charset="0"/>
                <a:cs typeface="Times New Roman" panose="02020603050405020304" pitchFamily="18" charset="0"/>
              </a:rPr>
            </a:br>
            <a:r>
              <a:rPr lang="en-US" altLang="zh-CN" sz="1200" dirty="0">
                <a:solidFill>
                  <a:srgbClr val="0000FF"/>
                </a:solidFill>
                <a:latin typeface="Times New Roman" panose="02020603050405020304" pitchFamily="18" charset="0"/>
                <a:cs typeface="Times New Roman" panose="02020603050405020304" pitchFamily="18" charset="0"/>
              </a:rPr>
              <a:t>        &lt;</a:t>
            </a:r>
            <a:r>
              <a:rPr lang="en-US" altLang="zh-CN" sz="1200" dirty="0" err="1">
                <a:solidFill>
                  <a:srgbClr val="0000FF"/>
                </a:solidFill>
                <a:latin typeface="Times New Roman" panose="02020603050405020304" pitchFamily="18" charset="0"/>
                <a:cs typeface="Times New Roman" panose="02020603050405020304" pitchFamily="18" charset="0"/>
              </a:rPr>
              <a:t>wscoor:CoordinationContext</a:t>
            </a:r>
            <a:r>
              <a:rPr lang="en-US" altLang="zh-CN" sz="1200" dirty="0">
                <a:solidFill>
                  <a:srgbClr val="0000FF"/>
                </a:solidFill>
                <a:latin typeface="Times New Roman" panose="02020603050405020304" pitchFamily="18" charset="0"/>
                <a:cs typeface="Times New Roman" panose="02020603050405020304" pitchFamily="18" charset="0"/>
              </a:rPr>
              <a:t> </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a:t>
            </a:r>
            <a:r>
              <a:rPr lang="en-US" altLang="zh-CN" sz="1200" dirty="0" err="1">
                <a:solidFill>
                  <a:srgbClr val="0000FF"/>
                </a:solidFill>
                <a:latin typeface="Times New Roman" panose="02020603050405020304" pitchFamily="18" charset="0"/>
                <a:cs typeface="Times New Roman" panose="02020603050405020304" pitchFamily="18" charset="0"/>
              </a:rPr>
              <a:t>xmlns:wsa</a:t>
            </a:r>
            <a:r>
              <a:rPr lang="en-US" altLang="zh-CN" sz="1200" dirty="0">
                <a:solidFill>
                  <a:srgbClr val="0000FF"/>
                </a:solidFill>
                <a:latin typeface="Times New Roman" panose="02020603050405020304" pitchFamily="18" charset="0"/>
                <a:cs typeface="Times New Roman" panose="02020603050405020304" pitchFamily="18" charset="0"/>
              </a:rPr>
              <a:t>="http://www.w3.org/2005/08/addressing"</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a:t>
            </a:r>
            <a:r>
              <a:rPr lang="en-US" altLang="zh-CN" sz="1200" dirty="0" err="1">
                <a:solidFill>
                  <a:srgbClr val="0000FF"/>
                </a:solidFill>
                <a:latin typeface="Times New Roman" panose="02020603050405020304" pitchFamily="18" charset="0"/>
                <a:cs typeface="Times New Roman" panose="02020603050405020304" pitchFamily="18" charset="0"/>
              </a:rPr>
              <a:t>xmlns:wscoor</a:t>
            </a:r>
            <a:r>
              <a:rPr lang="en-US" altLang="zh-CN" sz="1200" dirty="0">
                <a:solidFill>
                  <a:srgbClr val="0000FF"/>
                </a:solidFill>
                <a:latin typeface="Times New Roman" panose="02020603050405020304" pitchFamily="18" charset="0"/>
                <a:cs typeface="Times New Roman" panose="02020603050405020304" pitchFamily="18" charset="0"/>
              </a:rPr>
              <a:t>="http://docs.oasis-open.org/</a:t>
            </a:r>
            <a:r>
              <a:rPr lang="en-US" altLang="zh-CN" sz="1200" dirty="0" err="1">
                <a:solidFill>
                  <a:srgbClr val="0000FF"/>
                </a:solidFill>
                <a:latin typeface="Times New Roman" panose="02020603050405020304" pitchFamily="18" charset="0"/>
                <a:cs typeface="Times New Roman" panose="02020603050405020304" pitchFamily="18" charset="0"/>
              </a:rPr>
              <a:t>ws-tx</a:t>
            </a:r>
            <a:r>
              <a:rPr lang="en-US" altLang="zh-CN" sz="1200" dirty="0">
                <a:solidFill>
                  <a:srgbClr val="0000FF"/>
                </a:solidFill>
                <a:latin typeface="Times New Roman" panose="02020603050405020304" pitchFamily="18" charset="0"/>
                <a:cs typeface="Times New Roman" panose="02020603050405020304" pitchFamily="18" charset="0"/>
              </a:rPr>
              <a:t>/</a:t>
            </a:r>
            <a:r>
              <a:rPr lang="en-US" altLang="zh-CN" sz="1200" dirty="0" err="1">
                <a:solidFill>
                  <a:srgbClr val="0000FF"/>
                </a:solidFill>
                <a:latin typeface="Times New Roman" panose="02020603050405020304" pitchFamily="18" charset="0"/>
                <a:cs typeface="Times New Roman" panose="02020603050405020304" pitchFamily="18" charset="0"/>
              </a:rPr>
              <a:t>wscoor</a:t>
            </a:r>
            <a:r>
              <a:rPr lang="en-US" altLang="zh-CN" sz="1200" dirty="0">
                <a:solidFill>
                  <a:srgbClr val="0000FF"/>
                </a:solidFill>
                <a:latin typeface="Times New Roman" panose="02020603050405020304" pitchFamily="18" charset="0"/>
                <a:cs typeface="Times New Roman" panose="02020603050405020304" pitchFamily="18" charset="0"/>
              </a:rPr>
              <a:t>/2006/06"</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a:t>
            </a:r>
            <a:r>
              <a:rPr lang="en-US" altLang="zh-CN" sz="1200" dirty="0" err="1">
                <a:solidFill>
                  <a:srgbClr val="0000FF"/>
                </a:solidFill>
                <a:latin typeface="Times New Roman" panose="02020603050405020304" pitchFamily="18" charset="0"/>
                <a:cs typeface="Times New Roman" panose="02020603050405020304" pitchFamily="18" charset="0"/>
              </a:rPr>
              <a:t>xmlns:myApp</a:t>
            </a:r>
            <a:r>
              <a:rPr lang="en-US" altLang="zh-CN" sz="1200" dirty="0">
                <a:solidFill>
                  <a:srgbClr val="0000FF"/>
                </a:solidFill>
                <a:latin typeface="Times New Roman" panose="02020603050405020304" pitchFamily="18" charset="0"/>
                <a:cs typeface="Times New Roman" panose="02020603050405020304" pitchFamily="18" charset="0"/>
              </a:rPr>
              <a:t>="http://www.example.com/myApp"</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S11:mustUnderstand="true"&gt;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&lt;</a:t>
            </a:r>
            <a:r>
              <a:rPr lang="en-US" altLang="zh-CN" sz="1200" dirty="0" err="1">
                <a:solidFill>
                  <a:srgbClr val="0000FF"/>
                </a:solidFill>
                <a:latin typeface="Times New Roman" panose="02020603050405020304" pitchFamily="18" charset="0"/>
                <a:cs typeface="Times New Roman" panose="02020603050405020304" pitchFamily="18" charset="0"/>
              </a:rPr>
              <a:t>wscoor:Identifier</a:t>
            </a:r>
            <a:r>
              <a:rPr lang="en-US" altLang="zh-CN" sz="1200" dirty="0">
                <a:solidFill>
                  <a:srgbClr val="0000FF"/>
                </a:solidFill>
                <a:latin typeface="Times New Roman" panose="02020603050405020304" pitchFamily="18" charset="0"/>
                <a:cs typeface="Times New Roman" panose="02020603050405020304" pitchFamily="18" charset="0"/>
              </a:rPr>
              <a:t>&gt;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a:t>
            </a:r>
            <a:r>
              <a:rPr lang="en-GB" altLang="zh-CN" sz="1200" dirty="0">
                <a:solidFill>
                  <a:srgbClr val="0000FF"/>
                </a:solidFill>
                <a:latin typeface="Times New Roman" panose="02020603050405020304" pitchFamily="18" charset="0"/>
                <a:cs typeface="Times New Roman" panose="02020603050405020304" pitchFamily="18" charset="0"/>
              </a:rPr>
              <a:t>http://Fabrikam123.com/SS/1234</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GB" altLang="zh-CN" sz="1200" dirty="0">
                <a:solidFill>
                  <a:srgbClr val="0000FF"/>
                </a:solidFill>
                <a:latin typeface="Times New Roman" panose="02020603050405020304" pitchFamily="18" charset="0"/>
                <a:cs typeface="Times New Roman" panose="02020603050405020304" pitchFamily="18" charset="0"/>
              </a:rPr>
              <a:t>            &lt;/</a:t>
            </a:r>
            <a:r>
              <a:rPr lang="en-GB" altLang="zh-CN" sz="1200" dirty="0" err="1">
                <a:solidFill>
                  <a:srgbClr val="0000FF"/>
                </a:solidFill>
                <a:latin typeface="Times New Roman" panose="02020603050405020304" pitchFamily="18" charset="0"/>
                <a:cs typeface="Times New Roman" panose="02020603050405020304" pitchFamily="18" charset="0"/>
              </a:rPr>
              <a:t>wscoor:Identifier</a:t>
            </a:r>
            <a:r>
              <a:rPr lang="en-GB" altLang="zh-CN" sz="1200" dirty="0">
                <a:solidFill>
                  <a:srgbClr val="0000FF"/>
                </a:solidFill>
                <a:latin typeface="Times New Roman" panose="02020603050405020304" pitchFamily="18" charset="0"/>
                <a:cs typeface="Times New Roman" panose="02020603050405020304" pitchFamily="18" charset="0"/>
              </a:rPr>
              <a:t>&gt;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&lt;</a:t>
            </a:r>
            <a:r>
              <a:rPr lang="en-US" altLang="zh-CN" sz="1200" dirty="0" err="1">
                <a:solidFill>
                  <a:srgbClr val="0000FF"/>
                </a:solidFill>
                <a:latin typeface="Times New Roman" panose="02020603050405020304" pitchFamily="18" charset="0"/>
                <a:cs typeface="Times New Roman" panose="02020603050405020304" pitchFamily="18" charset="0"/>
              </a:rPr>
              <a:t>wscoor:Expires</a:t>
            </a:r>
            <a:r>
              <a:rPr lang="en-US" altLang="zh-CN" sz="1200" dirty="0">
                <a:solidFill>
                  <a:srgbClr val="0000FF"/>
                </a:solidFill>
                <a:latin typeface="Times New Roman" panose="02020603050405020304" pitchFamily="18" charset="0"/>
                <a:cs typeface="Times New Roman" panose="02020603050405020304" pitchFamily="18" charset="0"/>
              </a:rPr>
              <a:t>&gt;3000&lt;/</a:t>
            </a:r>
            <a:r>
              <a:rPr lang="en-US" altLang="zh-CN" sz="1200" dirty="0" err="1">
                <a:solidFill>
                  <a:srgbClr val="0000FF"/>
                </a:solidFill>
                <a:latin typeface="Times New Roman" panose="02020603050405020304" pitchFamily="18" charset="0"/>
                <a:cs typeface="Times New Roman" panose="02020603050405020304" pitchFamily="18" charset="0"/>
              </a:rPr>
              <a:t>wscoor:Expires</a:t>
            </a:r>
            <a:r>
              <a:rPr lang="en-US" altLang="zh-CN" sz="1200" dirty="0">
                <a:solidFill>
                  <a:srgbClr val="0000FF"/>
                </a:solidFill>
                <a:latin typeface="Times New Roman" panose="02020603050405020304" pitchFamily="18" charset="0"/>
                <a:cs typeface="Times New Roman" panose="02020603050405020304" pitchFamily="18" charset="0"/>
              </a:rPr>
              <a:t>&gt;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GB" altLang="zh-CN" sz="1200" dirty="0">
                <a:solidFill>
                  <a:srgbClr val="0000FF"/>
                </a:solidFill>
                <a:latin typeface="Times New Roman" panose="02020603050405020304" pitchFamily="18" charset="0"/>
                <a:cs typeface="Times New Roman" panose="02020603050405020304" pitchFamily="18" charset="0"/>
              </a:rPr>
              <a:t>            &lt;</a:t>
            </a:r>
            <a:r>
              <a:rPr lang="en-GB" altLang="zh-CN" sz="1200" dirty="0" err="1">
                <a:solidFill>
                  <a:srgbClr val="0000FF"/>
                </a:solidFill>
                <a:latin typeface="Times New Roman" panose="02020603050405020304" pitchFamily="18" charset="0"/>
                <a:cs typeface="Times New Roman" panose="02020603050405020304" pitchFamily="18" charset="0"/>
              </a:rPr>
              <a:t>wscoor:CoordinationType</a:t>
            </a:r>
            <a:r>
              <a:rPr lang="en-GB" altLang="zh-CN" sz="1200" dirty="0">
                <a:solidFill>
                  <a:srgbClr val="0000FF"/>
                </a:solidFill>
                <a:latin typeface="Times New Roman" panose="02020603050405020304" pitchFamily="18" charset="0"/>
                <a:cs typeface="Times New Roman" panose="02020603050405020304" pitchFamily="18" charset="0"/>
              </a:rPr>
              <a:t>&gt;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GB" altLang="zh-CN" sz="1200" dirty="0">
                <a:solidFill>
                  <a:srgbClr val="0000FF"/>
                </a:solidFill>
                <a:latin typeface="Times New Roman" panose="02020603050405020304" pitchFamily="18" charset="0"/>
                <a:cs typeface="Times New Roman" panose="02020603050405020304" pitchFamily="18" charset="0"/>
              </a:rPr>
              <a:t>               http://docs.oasis-open.org/ws-tx/wsat/2006/06</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GB" altLang="zh-CN" sz="1200" dirty="0">
                <a:solidFill>
                  <a:srgbClr val="0000FF"/>
                </a:solidFill>
                <a:latin typeface="Times New Roman" panose="02020603050405020304" pitchFamily="18" charset="0"/>
                <a:cs typeface="Times New Roman" panose="02020603050405020304" pitchFamily="18" charset="0"/>
              </a:rPr>
              <a:t>            </a:t>
            </a:r>
            <a:r>
              <a:rPr lang="en-US" altLang="zh-CN" sz="1200" dirty="0">
                <a:solidFill>
                  <a:srgbClr val="0000FF"/>
                </a:solidFill>
                <a:latin typeface="Times New Roman" panose="02020603050405020304" pitchFamily="18" charset="0"/>
                <a:cs typeface="Times New Roman" panose="02020603050405020304" pitchFamily="18" charset="0"/>
              </a:rPr>
              <a:t>&lt;/</a:t>
            </a:r>
            <a:r>
              <a:rPr lang="en-US" altLang="zh-CN" sz="1200" dirty="0" err="1">
                <a:solidFill>
                  <a:srgbClr val="0000FF"/>
                </a:solidFill>
                <a:latin typeface="Times New Roman" panose="02020603050405020304" pitchFamily="18" charset="0"/>
                <a:cs typeface="Times New Roman" panose="02020603050405020304" pitchFamily="18" charset="0"/>
              </a:rPr>
              <a:t>wscoor:CoordinationType</a:t>
            </a:r>
            <a:r>
              <a:rPr lang="en-US" altLang="zh-CN" sz="1200" dirty="0">
                <a:solidFill>
                  <a:srgbClr val="0000FF"/>
                </a:solidFill>
                <a:latin typeface="Times New Roman" panose="02020603050405020304" pitchFamily="18" charset="0"/>
                <a:cs typeface="Times New Roman" panose="02020603050405020304" pitchFamily="18" charset="0"/>
              </a:rPr>
              <a:t>&gt;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&lt;</a:t>
            </a:r>
            <a:r>
              <a:rPr lang="en-US" altLang="zh-CN" sz="1200" dirty="0" err="1">
                <a:solidFill>
                  <a:srgbClr val="0000FF"/>
                </a:solidFill>
                <a:latin typeface="Times New Roman" panose="02020603050405020304" pitchFamily="18" charset="0"/>
                <a:cs typeface="Times New Roman" panose="02020603050405020304" pitchFamily="18" charset="0"/>
              </a:rPr>
              <a:t>wscoor:RegistrationService</a:t>
            </a:r>
            <a:r>
              <a:rPr lang="en-US" altLang="zh-CN" sz="1200" dirty="0">
                <a:solidFill>
                  <a:srgbClr val="0000FF"/>
                </a:solidFill>
                <a:latin typeface="Times New Roman" panose="02020603050405020304" pitchFamily="18" charset="0"/>
                <a:cs typeface="Times New Roman" panose="02020603050405020304" pitchFamily="18" charset="0"/>
              </a:rPr>
              <a:t>&gt;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&lt;</a:t>
            </a:r>
            <a:r>
              <a:rPr lang="en-US" altLang="zh-CN" sz="1200" dirty="0" err="1">
                <a:solidFill>
                  <a:srgbClr val="0000FF"/>
                </a:solidFill>
                <a:latin typeface="Times New Roman" panose="02020603050405020304" pitchFamily="18" charset="0"/>
                <a:cs typeface="Times New Roman" panose="02020603050405020304" pitchFamily="18" charset="0"/>
              </a:rPr>
              <a:t>wsa:Address</a:t>
            </a:r>
            <a:r>
              <a:rPr lang="en-US" altLang="zh-CN" sz="1200" dirty="0">
                <a:solidFill>
                  <a:srgbClr val="0000FF"/>
                </a:solidFill>
                <a:latin typeface="Times New Roman" panose="02020603050405020304" pitchFamily="18" charset="0"/>
                <a:cs typeface="Times New Roman" panose="02020603050405020304" pitchFamily="18" charset="0"/>
              </a:rPr>
              <a:t>&gt;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http://Business456.com/mycoordinationservice/registration</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&lt;/</a:t>
            </a:r>
            <a:r>
              <a:rPr lang="en-US" altLang="zh-CN" sz="1200" dirty="0" err="1">
                <a:solidFill>
                  <a:srgbClr val="0000FF"/>
                </a:solidFill>
                <a:latin typeface="Times New Roman" panose="02020603050405020304" pitchFamily="18" charset="0"/>
                <a:cs typeface="Times New Roman" panose="02020603050405020304" pitchFamily="18" charset="0"/>
              </a:rPr>
              <a:t>wsa:Address</a:t>
            </a:r>
            <a:r>
              <a:rPr lang="en-US" altLang="zh-CN" sz="1200" dirty="0">
                <a:solidFill>
                  <a:srgbClr val="0000FF"/>
                </a:solidFill>
                <a:latin typeface="Times New Roman" panose="02020603050405020304" pitchFamily="18" charset="0"/>
                <a:cs typeface="Times New Roman" panose="02020603050405020304" pitchFamily="18" charset="0"/>
              </a:rPr>
              <a:t>&gt;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&lt;</a:t>
            </a:r>
            <a:r>
              <a:rPr lang="en-US" altLang="zh-CN" sz="1200" dirty="0" err="1">
                <a:solidFill>
                  <a:srgbClr val="0000FF"/>
                </a:solidFill>
                <a:latin typeface="Times New Roman" panose="02020603050405020304" pitchFamily="18" charset="0"/>
                <a:cs typeface="Times New Roman" panose="02020603050405020304" pitchFamily="18" charset="0"/>
              </a:rPr>
              <a:t>wsa:ReferenceParameters</a:t>
            </a:r>
            <a:r>
              <a:rPr lang="en-US" altLang="zh-CN" sz="1200" dirty="0">
                <a:solidFill>
                  <a:srgbClr val="0000FF"/>
                </a:solidFill>
                <a:latin typeface="Times New Roman" panose="02020603050405020304" pitchFamily="18" charset="0"/>
                <a:cs typeface="Times New Roman" panose="02020603050405020304" pitchFamily="18" charset="0"/>
              </a:rPr>
              <a:t>&gt;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&lt;</a:t>
            </a:r>
            <a:r>
              <a:rPr lang="en-US" altLang="zh-CN" sz="1200" dirty="0" err="1">
                <a:solidFill>
                  <a:srgbClr val="0000FF"/>
                </a:solidFill>
                <a:latin typeface="Times New Roman" panose="02020603050405020304" pitchFamily="18" charset="0"/>
                <a:cs typeface="Times New Roman" panose="02020603050405020304" pitchFamily="18" charset="0"/>
              </a:rPr>
              <a:t>myApp:BetaMark</a:t>
            </a:r>
            <a:r>
              <a:rPr lang="en-US" altLang="zh-CN" sz="1200" dirty="0">
                <a:solidFill>
                  <a:srgbClr val="0000FF"/>
                </a:solidFill>
                <a:latin typeface="Times New Roman" panose="02020603050405020304" pitchFamily="18" charset="0"/>
                <a:cs typeface="Times New Roman" panose="02020603050405020304" pitchFamily="18" charset="0"/>
              </a:rPr>
              <a:t>&gt; ... &lt;/</a:t>
            </a:r>
            <a:r>
              <a:rPr lang="en-US" altLang="zh-CN" sz="1200" dirty="0" err="1">
                <a:solidFill>
                  <a:srgbClr val="0000FF"/>
                </a:solidFill>
                <a:latin typeface="Times New Roman" panose="02020603050405020304" pitchFamily="18" charset="0"/>
                <a:cs typeface="Times New Roman" panose="02020603050405020304" pitchFamily="18" charset="0"/>
              </a:rPr>
              <a:t>myApp:BetaMark</a:t>
            </a:r>
            <a:r>
              <a:rPr lang="en-US" altLang="zh-CN" sz="1200" dirty="0">
                <a:solidFill>
                  <a:srgbClr val="0000FF"/>
                </a:solidFill>
                <a:latin typeface="Times New Roman" panose="02020603050405020304" pitchFamily="18" charset="0"/>
                <a:cs typeface="Times New Roman" panose="02020603050405020304" pitchFamily="18" charset="0"/>
              </a:rPr>
              <a:t>&gt;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&lt;</a:t>
            </a:r>
            <a:r>
              <a:rPr lang="en-US" altLang="zh-CN" sz="1200" dirty="0" err="1">
                <a:solidFill>
                  <a:srgbClr val="0000FF"/>
                </a:solidFill>
                <a:latin typeface="Times New Roman" panose="02020603050405020304" pitchFamily="18" charset="0"/>
                <a:cs typeface="Times New Roman" panose="02020603050405020304" pitchFamily="18" charset="0"/>
              </a:rPr>
              <a:t>myApp:EBDCode</a:t>
            </a:r>
            <a:r>
              <a:rPr lang="en-US" altLang="zh-CN" sz="1200" dirty="0">
                <a:solidFill>
                  <a:srgbClr val="0000FF"/>
                </a:solidFill>
                <a:latin typeface="Times New Roman" panose="02020603050405020304" pitchFamily="18" charset="0"/>
                <a:cs typeface="Times New Roman" panose="02020603050405020304" pitchFamily="18" charset="0"/>
              </a:rPr>
              <a:t>&gt; ... &lt;/</a:t>
            </a:r>
            <a:r>
              <a:rPr lang="en-US" altLang="zh-CN" sz="1200" dirty="0" err="1">
                <a:solidFill>
                  <a:srgbClr val="0000FF"/>
                </a:solidFill>
                <a:latin typeface="Times New Roman" panose="02020603050405020304" pitchFamily="18" charset="0"/>
                <a:cs typeface="Times New Roman" panose="02020603050405020304" pitchFamily="18" charset="0"/>
              </a:rPr>
              <a:t>myApp:EBDCode</a:t>
            </a:r>
            <a:r>
              <a:rPr lang="en-US" altLang="zh-CN" sz="1200" dirty="0">
                <a:solidFill>
                  <a:srgbClr val="0000FF"/>
                </a:solidFill>
                <a:latin typeface="Times New Roman" panose="02020603050405020304" pitchFamily="18" charset="0"/>
                <a:cs typeface="Times New Roman" panose="02020603050405020304" pitchFamily="18" charset="0"/>
              </a:rPr>
              <a:t>&gt;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&lt;/</a:t>
            </a:r>
            <a:r>
              <a:rPr lang="en-US" altLang="zh-CN" sz="1200" dirty="0" err="1">
                <a:solidFill>
                  <a:srgbClr val="0000FF"/>
                </a:solidFill>
                <a:latin typeface="Times New Roman" panose="02020603050405020304" pitchFamily="18" charset="0"/>
                <a:cs typeface="Times New Roman" panose="02020603050405020304" pitchFamily="18" charset="0"/>
              </a:rPr>
              <a:t>wsa:ReferenceParameters</a:t>
            </a:r>
            <a:r>
              <a:rPr lang="en-US" altLang="zh-CN" sz="1200" dirty="0">
                <a:solidFill>
                  <a:srgbClr val="0000FF"/>
                </a:solidFill>
                <a:latin typeface="Times New Roman" panose="02020603050405020304" pitchFamily="18" charset="0"/>
                <a:cs typeface="Times New Roman" panose="02020603050405020304" pitchFamily="18" charset="0"/>
              </a:rPr>
              <a:t>&gt;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&lt;/</a:t>
            </a:r>
            <a:r>
              <a:rPr lang="en-US" altLang="zh-CN" sz="1200" dirty="0" err="1">
                <a:solidFill>
                  <a:srgbClr val="0000FF"/>
                </a:solidFill>
                <a:latin typeface="Times New Roman" panose="02020603050405020304" pitchFamily="18" charset="0"/>
                <a:cs typeface="Times New Roman" panose="02020603050405020304" pitchFamily="18" charset="0"/>
              </a:rPr>
              <a:t>wscoor:RegistrationService</a:t>
            </a:r>
            <a:r>
              <a:rPr lang="en-US" altLang="zh-CN" sz="1200" dirty="0">
                <a:solidFill>
                  <a:srgbClr val="0000FF"/>
                </a:solidFill>
                <a:latin typeface="Times New Roman" panose="02020603050405020304" pitchFamily="18" charset="0"/>
                <a:cs typeface="Times New Roman" panose="02020603050405020304" pitchFamily="18" charset="0"/>
              </a:rPr>
              <a:t>&gt;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&lt;</a:t>
            </a:r>
            <a:r>
              <a:rPr lang="en-US" altLang="zh-CN" sz="1200" dirty="0" err="1">
                <a:solidFill>
                  <a:srgbClr val="0000FF"/>
                </a:solidFill>
                <a:latin typeface="Times New Roman" panose="02020603050405020304" pitchFamily="18" charset="0"/>
                <a:cs typeface="Times New Roman" panose="02020603050405020304" pitchFamily="18" charset="0"/>
              </a:rPr>
              <a:t>myApp:IsolationLevel</a:t>
            </a:r>
            <a:r>
              <a:rPr lang="en-US" altLang="zh-CN" sz="1200" dirty="0">
                <a:solidFill>
                  <a:srgbClr val="0000FF"/>
                </a:solidFill>
                <a:latin typeface="Times New Roman" panose="02020603050405020304" pitchFamily="18" charset="0"/>
                <a:cs typeface="Times New Roman" panose="02020603050405020304" pitchFamily="18" charset="0"/>
              </a:rPr>
              <a:t>&gt;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a:t>
            </a:r>
            <a:r>
              <a:rPr lang="en-US" altLang="zh-CN" sz="1200" dirty="0" err="1">
                <a:solidFill>
                  <a:srgbClr val="0000FF"/>
                </a:solidFill>
                <a:latin typeface="Times New Roman" panose="02020603050405020304" pitchFamily="18" charset="0"/>
                <a:cs typeface="Times New Roman" panose="02020603050405020304" pitchFamily="18" charset="0"/>
              </a:rPr>
              <a:t>RepeatableRead</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&lt;/</a:t>
            </a:r>
            <a:r>
              <a:rPr lang="en-US" altLang="zh-CN" sz="1200" dirty="0" err="1">
                <a:solidFill>
                  <a:srgbClr val="0000FF"/>
                </a:solidFill>
                <a:latin typeface="Times New Roman" panose="02020603050405020304" pitchFamily="18" charset="0"/>
                <a:cs typeface="Times New Roman" panose="02020603050405020304" pitchFamily="18" charset="0"/>
              </a:rPr>
              <a:t>myApp:IsolationLevel</a:t>
            </a:r>
            <a:r>
              <a:rPr lang="en-US" altLang="zh-CN" sz="1200" dirty="0">
                <a:solidFill>
                  <a:srgbClr val="0000FF"/>
                </a:solidFill>
                <a:latin typeface="Times New Roman" panose="02020603050405020304" pitchFamily="18" charset="0"/>
                <a:cs typeface="Times New Roman" panose="02020603050405020304" pitchFamily="18" charset="0"/>
              </a:rPr>
              <a:t>&gt;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&lt;/</a:t>
            </a:r>
            <a:r>
              <a:rPr lang="en-US" altLang="zh-CN" sz="1200" dirty="0" err="1">
                <a:solidFill>
                  <a:srgbClr val="0000FF"/>
                </a:solidFill>
                <a:latin typeface="Times New Roman" panose="02020603050405020304" pitchFamily="18" charset="0"/>
                <a:cs typeface="Times New Roman" panose="02020603050405020304" pitchFamily="18" charset="0"/>
              </a:rPr>
              <a:t>wscoor:CoordinationContext</a:t>
            </a:r>
            <a:r>
              <a:rPr lang="en-US" altLang="zh-CN" sz="1200" dirty="0">
                <a:solidFill>
                  <a:srgbClr val="0000FF"/>
                </a:solidFill>
                <a:latin typeface="Times New Roman" panose="02020603050405020304" pitchFamily="18" charset="0"/>
                <a:cs typeface="Times New Roman" panose="02020603050405020304" pitchFamily="18" charset="0"/>
              </a:rPr>
              <a:t>&gt;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 . .</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&lt;/S11:Header&gt;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&lt;/S11:Body&gt;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 . .</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    &lt;/S11:Body &gt;</a:t>
            </a:r>
            <a:endParaRPr lang="zh-CN" altLang="zh-CN" sz="1200" dirty="0">
              <a:solidFill>
                <a:srgbClr val="0000FF"/>
              </a:solidFill>
              <a:latin typeface="Times New Roman" panose="02020603050405020304" pitchFamily="18" charset="0"/>
              <a:cs typeface="Times New Roman" panose="02020603050405020304" pitchFamily="18" charset="0"/>
            </a:endParaRPr>
          </a:p>
          <a:p>
            <a:r>
              <a:rPr lang="en-US" altLang="zh-CN" sz="1200" dirty="0">
                <a:solidFill>
                  <a:srgbClr val="0000FF"/>
                </a:solidFill>
                <a:latin typeface="Times New Roman" panose="02020603050405020304" pitchFamily="18" charset="0"/>
                <a:cs typeface="Times New Roman" panose="02020603050405020304" pitchFamily="18" charset="0"/>
              </a:rPr>
              <a:t>&lt;/S11:Envelope&gt;</a:t>
            </a:r>
            <a:endParaRPr lang="zh-CN" altLang="zh-CN" sz="1200" dirty="0">
              <a:solidFill>
                <a:srgbClr val="0000FF"/>
              </a:solidFill>
              <a:latin typeface="Times New Roman" panose="02020603050405020304" pitchFamily="18" charset="0"/>
              <a:cs typeface="Times New Roman" panose="02020603050405020304" pitchFamily="18" charset="0"/>
            </a:endParaRPr>
          </a:p>
        </p:txBody>
      </p:sp>
      <p:sp>
        <p:nvSpPr>
          <p:cNvPr id="7" name="矩形 6"/>
          <p:cNvSpPr/>
          <p:nvPr/>
        </p:nvSpPr>
        <p:spPr>
          <a:xfrm>
            <a:off x="1168962" y="1844824"/>
            <a:ext cx="2394926" cy="504056"/>
          </a:xfrm>
          <a:prstGeom prst="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68962" y="2564904"/>
            <a:ext cx="3042998" cy="504056"/>
          </a:xfrm>
          <a:prstGeom prst="rect">
            <a:avLst/>
          </a:pr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flipH="1">
            <a:off x="4215085" y="2848504"/>
            <a:ext cx="646286" cy="0"/>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3877923" y="2420888"/>
            <a:ext cx="646286" cy="0"/>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3635896" y="1988840"/>
            <a:ext cx="646286" cy="0"/>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21282" y="1789075"/>
            <a:ext cx="3168353" cy="307777"/>
          </a:xfrm>
          <a:prstGeom prst="rect">
            <a:avLst/>
          </a:prstGeom>
          <a:noFill/>
        </p:spPr>
        <p:txBody>
          <a:bodyPr wrap="square" rtlCol="0">
            <a:spAutoFit/>
          </a:bodyPr>
          <a:lstStyle/>
          <a:p>
            <a:r>
              <a:rPr lang="en-US" altLang="zh-CN" sz="1400" dirty="0">
                <a:solidFill>
                  <a:srgbClr val="C00000"/>
                </a:solidFill>
                <a:latin typeface="Times New Roman" panose="02020603050405020304" pitchFamily="18" charset="0"/>
                <a:cs typeface="Times New Roman" panose="02020603050405020304" pitchFamily="18" charset="0"/>
              </a:rPr>
              <a:t>identifier</a:t>
            </a:r>
            <a:r>
              <a:rPr lang="zh-CN" altLang="en-US" sz="1400" dirty="0">
                <a:solidFill>
                  <a:srgbClr val="C00000"/>
                </a:solidFill>
                <a:latin typeface="Times New Roman" panose="02020603050405020304" pitchFamily="18" charset="0"/>
                <a:cs typeface="Times New Roman" panose="02020603050405020304" pitchFamily="18" charset="0"/>
              </a:rPr>
              <a:t>为协调上下文标识</a:t>
            </a:r>
            <a:endParaRPr lang="zh-CN" altLang="en-US" sz="1400" dirty="0">
              <a:solidFill>
                <a:srgbClr val="0000FF"/>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4486220" y="2249252"/>
            <a:ext cx="3168353" cy="307777"/>
          </a:xfrm>
          <a:prstGeom prst="rect">
            <a:avLst/>
          </a:prstGeom>
          <a:noFill/>
        </p:spPr>
        <p:txBody>
          <a:bodyPr wrap="square" rtlCol="0">
            <a:spAutoFit/>
          </a:bodyPr>
          <a:lstStyle/>
          <a:p>
            <a:r>
              <a:rPr lang="en-US" altLang="zh-CN" sz="1400" dirty="0">
                <a:solidFill>
                  <a:srgbClr val="C00000"/>
                </a:solidFill>
                <a:latin typeface="Times New Roman" panose="02020603050405020304" pitchFamily="18" charset="0"/>
                <a:cs typeface="Times New Roman" panose="02020603050405020304" pitchFamily="18" charset="0"/>
              </a:rPr>
              <a:t>expire</a:t>
            </a:r>
            <a:r>
              <a:rPr lang="zh-CN" altLang="en-US" sz="1400" dirty="0">
                <a:solidFill>
                  <a:srgbClr val="C00000"/>
                </a:solidFill>
                <a:latin typeface="Times New Roman" panose="02020603050405020304" pitchFamily="18" charset="0"/>
                <a:cs typeface="Times New Roman" panose="02020603050405020304" pitchFamily="18" charset="0"/>
              </a:rPr>
              <a:t>表示有效期，单位：毫秒</a:t>
            </a:r>
            <a:endParaRPr lang="zh-CN" altLang="en-US" sz="1400" dirty="0">
              <a:solidFill>
                <a:srgbClr val="0000FF"/>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4855779" y="2564904"/>
            <a:ext cx="3743077" cy="738664"/>
          </a:xfrm>
          <a:prstGeom prst="rect">
            <a:avLst/>
          </a:prstGeom>
          <a:noFill/>
        </p:spPr>
        <p:txBody>
          <a:bodyPr wrap="square" rtlCol="0">
            <a:spAutoFit/>
          </a:bodyPr>
          <a:lstStyle/>
          <a:p>
            <a:pPr>
              <a:lnSpc>
                <a:spcPct val="150000"/>
              </a:lnSpc>
            </a:pPr>
            <a:r>
              <a:rPr lang="en-US" altLang="zh-CN" sz="1400" dirty="0" err="1">
                <a:solidFill>
                  <a:srgbClr val="C00000"/>
                </a:solidFill>
                <a:latin typeface="Times New Roman" panose="02020603050405020304" pitchFamily="18" charset="0"/>
                <a:cs typeface="Times New Roman" panose="02020603050405020304" pitchFamily="18" charset="0"/>
              </a:rPr>
              <a:t>coordinationType</a:t>
            </a:r>
            <a:r>
              <a:rPr lang="zh-CN" altLang="en-US" sz="1400" dirty="0">
                <a:solidFill>
                  <a:srgbClr val="C00000"/>
                </a:solidFill>
                <a:latin typeface="Times New Roman" panose="02020603050405020304" pitchFamily="18" charset="0"/>
                <a:cs typeface="Times New Roman" panose="02020603050405020304" pitchFamily="18" charset="0"/>
              </a:rPr>
              <a:t>为协调类型，此处用</a:t>
            </a:r>
            <a:r>
              <a:rPr lang="en-US" altLang="zh-CN" sz="1400" dirty="0">
                <a:solidFill>
                  <a:srgbClr val="C00000"/>
                </a:solidFill>
                <a:latin typeface="Times New Roman" panose="02020603050405020304" pitchFamily="18" charset="0"/>
                <a:cs typeface="Times New Roman" panose="02020603050405020304" pitchFamily="18" charset="0"/>
              </a:rPr>
              <a:t>URI</a:t>
            </a:r>
            <a:r>
              <a:rPr lang="zh-CN" altLang="en-US" sz="1400" dirty="0">
                <a:solidFill>
                  <a:srgbClr val="C00000"/>
                </a:solidFill>
                <a:latin typeface="Times New Roman" panose="02020603050405020304" pitchFamily="18" charset="0"/>
                <a:cs typeface="Times New Roman" panose="02020603050405020304" pitchFamily="18" charset="0"/>
              </a:rPr>
              <a:t>代表原子事务</a:t>
            </a:r>
            <a:endParaRPr lang="zh-CN" altLang="en-US" sz="14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673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WS-Coordination(cont’d)</a:t>
            </a:r>
            <a:endParaRPr lang="zh-CN" altLang="en-US" dirty="0"/>
          </a:p>
        </p:txBody>
      </p:sp>
      <p:sp>
        <p:nvSpPr>
          <p:cNvPr id="5" name="内容占位符 4"/>
          <p:cNvSpPr>
            <a:spLocks noGrp="1"/>
          </p:cNvSpPr>
          <p:nvPr>
            <p:ph idx="1"/>
          </p:nvPr>
        </p:nvSpPr>
        <p:spPr/>
        <p:txBody>
          <a:bodyPr/>
          <a:lstStyle/>
          <a:p>
            <a:r>
              <a:rPr lang="en-US" altLang="zh-CN" dirty="0"/>
              <a:t>WS-Coordination</a:t>
            </a:r>
            <a:r>
              <a:rPr lang="zh-CN" altLang="en-US" dirty="0"/>
              <a:t>规范定义的</a:t>
            </a:r>
            <a:r>
              <a:rPr lang="zh-CN" altLang="en-US" dirty="0">
                <a:solidFill>
                  <a:srgbClr val="0000FF"/>
                </a:solidFill>
              </a:rPr>
              <a:t>协调框架包括三类核心服务：激活服务、注册服务和协调服务。</a:t>
            </a:r>
            <a:endParaRPr lang="en-US" altLang="zh-CN" dirty="0">
              <a:solidFill>
                <a:srgbClr val="0000FF"/>
              </a:solidFill>
            </a:endParaRPr>
          </a:p>
          <a:p>
            <a:pPr marL="730250" lvl="2" indent="-457200">
              <a:buFont typeface="+mj-ea"/>
              <a:buAutoNum type="circleNumDbPlain"/>
            </a:pPr>
            <a:r>
              <a:rPr lang="zh-CN" altLang="en-US" dirty="0">
                <a:solidFill>
                  <a:srgbClr val="0000FF"/>
                </a:solidFill>
              </a:rPr>
              <a:t>激活服务</a:t>
            </a:r>
            <a:r>
              <a:rPr lang="en-US" altLang="zh-CN" dirty="0">
                <a:solidFill>
                  <a:srgbClr val="0000FF"/>
                </a:solidFill>
              </a:rPr>
              <a:t>(activation)</a:t>
            </a:r>
          </a:p>
          <a:p>
            <a:pPr marL="730250" lvl="2" indent="-198438"/>
            <a:r>
              <a:rPr lang="en-US" altLang="zh-CN" sz="1800" dirty="0">
                <a:solidFill>
                  <a:srgbClr val="0000FF"/>
                </a:solidFill>
              </a:rPr>
              <a:t> </a:t>
            </a:r>
            <a:r>
              <a:rPr lang="zh-CN" altLang="en-US" sz="1800" dirty="0"/>
              <a:t>参与者调用该服务启动一次新的会话，协调者创建新会话后返回一个新的协调上下文。</a:t>
            </a:r>
            <a:endParaRPr lang="en-US" altLang="zh-CN" sz="1800" dirty="0"/>
          </a:p>
          <a:p>
            <a:pPr marL="730250" lvl="2" indent="-457200">
              <a:buFont typeface="+mj-ea"/>
              <a:buAutoNum type="circleNumDbPlain" startAt="2"/>
            </a:pPr>
            <a:r>
              <a:rPr lang="zh-CN" altLang="en-US" dirty="0">
                <a:solidFill>
                  <a:srgbClr val="0000FF"/>
                </a:solidFill>
              </a:rPr>
              <a:t>注册服务</a:t>
            </a:r>
            <a:r>
              <a:rPr lang="en-US" altLang="zh-CN" dirty="0">
                <a:solidFill>
                  <a:srgbClr val="0000FF"/>
                </a:solidFill>
              </a:rPr>
              <a:t>(registration)</a:t>
            </a:r>
          </a:p>
          <a:p>
            <a:pPr marL="730250" lvl="2" indent="-279400"/>
            <a:r>
              <a:rPr lang="en-US" altLang="zh-CN" sz="1800" dirty="0"/>
              <a:t>Web</a:t>
            </a:r>
            <a:r>
              <a:rPr lang="zh-CN" altLang="en-US" sz="1800" dirty="0"/>
              <a:t>服务调用该服务注册为会话的参与者，并在协调协议执行期间得到进展通知。</a:t>
            </a:r>
            <a:endParaRPr lang="en-US" altLang="zh-CN" sz="1800" dirty="0"/>
          </a:p>
          <a:p>
            <a:pPr marL="730250" lvl="2" indent="-457200">
              <a:buFont typeface="+mj-ea"/>
              <a:buAutoNum type="circleNumDbPlain" startAt="3"/>
            </a:pPr>
            <a:r>
              <a:rPr lang="zh-CN" altLang="en-US" dirty="0">
                <a:solidFill>
                  <a:srgbClr val="0000FF"/>
                </a:solidFill>
              </a:rPr>
              <a:t>协调服务</a:t>
            </a:r>
            <a:r>
              <a:rPr lang="en-US" altLang="zh-CN" dirty="0">
                <a:solidFill>
                  <a:srgbClr val="0000FF"/>
                </a:solidFill>
              </a:rPr>
              <a:t>(coordination)</a:t>
            </a:r>
          </a:p>
          <a:p>
            <a:pPr marL="730250" lvl="2" indent="-279400"/>
            <a:r>
              <a:rPr lang="zh-CN" altLang="en-US" sz="1800" dirty="0"/>
              <a:t>该服务实际控制协调协议的执行，</a:t>
            </a:r>
            <a:r>
              <a:rPr lang="en-US" altLang="zh-CN" sz="1800"/>
              <a:t>WS-Coordination</a:t>
            </a:r>
            <a:r>
              <a:rPr lang="zh-CN" altLang="en-US" sz="1800" dirty="0"/>
              <a:t>本身不定义任何协调协议，具体的协调协议在</a:t>
            </a:r>
            <a:r>
              <a:rPr lang="en-US" altLang="zh-CN" sz="1800" dirty="0"/>
              <a:t>WS-Transaction</a:t>
            </a:r>
            <a:r>
              <a:rPr lang="zh-CN" altLang="en-US" sz="1800" dirty="0"/>
              <a:t>规范中定义。</a:t>
            </a:r>
            <a:endParaRPr lang="en-US" altLang="zh-CN" sz="1800" dirty="0"/>
          </a:p>
        </p:txBody>
      </p:sp>
    </p:spTree>
    <p:extLst>
      <p:ext uri="{BB962C8B-B14F-4D97-AF65-F5344CB8AC3E}">
        <p14:creationId xmlns:p14="http://schemas.microsoft.com/office/powerpoint/2010/main" val="2071418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309831" cy="234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43842" y="3701063"/>
            <a:ext cx="4957906" cy="400110"/>
          </a:xfrm>
          <a:prstGeom prst="rect">
            <a:avLst/>
          </a:prstGeom>
          <a:noFill/>
        </p:spPr>
        <p:txBody>
          <a:bodyPr wrap="square" rtlCol="0">
            <a:spAutoFit/>
          </a:bodyPr>
          <a:lstStyle/>
          <a:p>
            <a:pPr algn="ctr"/>
            <a:r>
              <a:rPr lang="zh-CN" altLang="en-US" sz="2000" dirty="0">
                <a:solidFill>
                  <a:srgbClr val="0000FF"/>
                </a:solidFill>
                <a:latin typeface="Times New Roman" panose="02020603050405020304" pitchFamily="18" charset="0"/>
                <a:cs typeface="Times New Roman" panose="02020603050405020304" pitchFamily="18" charset="0"/>
              </a:rPr>
              <a:t>图</a:t>
            </a:r>
            <a:r>
              <a:rPr lang="en-US" altLang="zh-CN" sz="2000" dirty="0">
                <a:solidFill>
                  <a:srgbClr val="0000FF"/>
                </a:solidFill>
                <a:latin typeface="Times New Roman" panose="02020603050405020304" pitchFamily="18" charset="0"/>
                <a:cs typeface="Times New Roman" panose="02020603050405020304" pitchFamily="18" charset="0"/>
              </a:rPr>
              <a:t> 5 </a:t>
            </a:r>
            <a:r>
              <a:rPr lang="zh-CN" altLang="en-US" sz="2000" dirty="0">
                <a:solidFill>
                  <a:srgbClr val="0000FF"/>
                </a:solidFill>
                <a:latin typeface="Times New Roman" panose="02020603050405020304" pitchFamily="18" charset="0"/>
                <a:cs typeface="Times New Roman" panose="02020603050405020304" pitchFamily="18" charset="0"/>
              </a:rPr>
              <a:t>会话参与者与协调者</a:t>
            </a:r>
          </a:p>
        </p:txBody>
      </p:sp>
      <p:sp>
        <p:nvSpPr>
          <p:cNvPr id="6" name="TextBox 5"/>
          <p:cNvSpPr txBox="1"/>
          <p:nvPr/>
        </p:nvSpPr>
        <p:spPr>
          <a:xfrm>
            <a:off x="749860" y="4365104"/>
            <a:ext cx="7776864"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协议者提供激活、注册和协调服务，所有参与会话的</a:t>
            </a:r>
            <a:r>
              <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服务都要实现激活参与、注册参与和协调参与接口，以便协议者回调通知参与者。</a:t>
            </a:r>
          </a:p>
        </p:txBody>
      </p:sp>
      <p:sp>
        <p:nvSpPr>
          <p:cNvPr id="4" name="矩形 3"/>
          <p:cNvSpPr/>
          <p:nvPr/>
        </p:nvSpPr>
        <p:spPr>
          <a:xfrm>
            <a:off x="1115616" y="5733256"/>
            <a:ext cx="6768752" cy="646331"/>
          </a:xfrm>
          <a:prstGeom prst="rect">
            <a:avLst/>
          </a:prstGeom>
        </p:spPr>
        <p:txBody>
          <a:bodyPr wrap="square">
            <a:spAutoFit/>
          </a:bodyPr>
          <a:lstStyle/>
          <a:p>
            <a:r>
              <a:rPr lang="zh-CN" altLang="en-US" dirty="0">
                <a:solidFill>
                  <a:srgbClr val="0000FF"/>
                </a:solidFill>
              </a:rPr>
              <a:t>参考资料：</a:t>
            </a:r>
            <a:r>
              <a:rPr lang="en-US" altLang="zh-CN" dirty="0">
                <a:solidFill>
                  <a:srgbClr val="0000FF"/>
                </a:solidFill>
                <a:hlinkClick r:id="rId3"/>
              </a:rPr>
              <a:t>http://idior.cnblogs.com/articles/408296.html</a:t>
            </a:r>
            <a:endParaRPr lang="en-US" altLang="zh-CN" dirty="0">
              <a:solidFill>
                <a:srgbClr val="0000FF"/>
              </a:solidFill>
            </a:endParaRPr>
          </a:p>
          <a:p>
            <a:endParaRPr lang="en-US" altLang="zh-CN" dirty="0">
              <a:solidFill>
                <a:srgbClr val="0000FF"/>
              </a:solidFill>
            </a:endParaRPr>
          </a:p>
        </p:txBody>
      </p:sp>
    </p:spTree>
    <p:extLst>
      <p:ext uri="{BB962C8B-B14F-4D97-AF65-F5344CB8AC3E}">
        <p14:creationId xmlns:p14="http://schemas.microsoft.com/office/powerpoint/2010/main" val="108143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341" y="260647"/>
            <a:ext cx="8862506" cy="5744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29141" y="6192030"/>
            <a:ext cx="4957906" cy="400110"/>
          </a:xfrm>
          <a:prstGeom prst="rect">
            <a:avLst/>
          </a:prstGeom>
          <a:noFill/>
        </p:spPr>
        <p:txBody>
          <a:bodyPr wrap="square" rtlCol="0">
            <a:spAutoFit/>
          </a:bodyPr>
          <a:lstStyle/>
          <a:p>
            <a:pPr algn="ctr"/>
            <a:r>
              <a:rPr lang="zh-CN" altLang="en-US" sz="2000" dirty="0">
                <a:solidFill>
                  <a:srgbClr val="0000FF"/>
                </a:solidFill>
                <a:latin typeface="Times New Roman" panose="02020603050405020304" pitchFamily="18" charset="0"/>
                <a:cs typeface="Times New Roman" panose="02020603050405020304" pitchFamily="18" charset="0"/>
              </a:rPr>
              <a:t>图</a:t>
            </a:r>
            <a:r>
              <a:rPr lang="en-US" altLang="zh-CN" sz="2000" dirty="0">
                <a:solidFill>
                  <a:srgbClr val="0000FF"/>
                </a:solidFill>
                <a:latin typeface="Times New Roman" panose="02020603050405020304" pitchFamily="18" charset="0"/>
                <a:cs typeface="Times New Roman" panose="02020603050405020304" pitchFamily="18" charset="0"/>
              </a:rPr>
              <a:t> 6 </a:t>
            </a:r>
            <a:r>
              <a:rPr lang="zh-CN" altLang="en-US" sz="2000" dirty="0">
                <a:solidFill>
                  <a:srgbClr val="0000FF"/>
                </a:solidFill>
                <a:latin typeface="Times New Roman" panose="02020603050405020304" pitchFamily="18" charset="0"/>
                <a:cs typeface="Times New Roman" panose="02020603050405020304" pitchFamily="18" charset="0"/>
              </a:rPr>
              <a:t>集中式协调管理器执行的一次会话</a:t>
            </a:r>
          </a:p>
        </p:txBody>
      </p:sp>
      <p:sp>
        <p:nvSpPr>
          <p:cNvPr id="6" name="TextBox 5"/>
          <p:cNvSpPr txBox="1"/>
          <p:nvPr/>
        </p:nvSpPr>
        <p:spPr>
          <a:xfrm>
            <a:off x="2422031" y="2214772"/>
            <a:ext cx="1944217" cy="307777"/>
          </a:xfrm>
          <a:prstGeom prst="rect">
            <a:avLst/>
          </a:prstGeom>
          <a:noFill/>
        </p:spPr>
        <p:txBody>
          <a:bodyPr wrap="square" rtlCol="0">
            <a:spAutoFit/>
          </a:bodyPr>
          <a:lstStyle/>
          <a:p>
            <a:r>
              <a:rPr lang="zh-CN" altLang="en-US" sz="1400" dirty="0">
                <a:solidFill>
                  <a:srgbClr val="C00000"/>
                </a:solidFill>
                <a:latin typeface="Times New Roman" panose="02020603050405020304" pitchFamily="18" charset="0"/>
                <a:cs typeface="Times New Roman" panose="02020603050405020304" pitchFamily="18" charset="0"/>
              </a:rPr>
              <a:t>激活</a:t>
            </a:r>
            <a:r>
              <a:rPr lang="en-US" altLang="zh-CN" sz="1400" dirty="0">
                <a:solidFill>
                  <a:srgbClr val="C00000"/>
                </a:solidFill>
                <a:latin typeface="Times New Roman" panose="02020603050405020304" pitchFamily="18" charset="0"/>
                <a:cs typeface="Times New Roman" panose="02020603050405020304" pitchFamily="18" charset="0"/>
              </a:rPr>
              <a:t>(</a:t>
            </a:r>
            <a:r>
              <a:rPr lang="zh-CN" altLang="en-US" sz="1400" dirty="0">
                <a:solidFill>
                  <a:srgbClr val="C00000"/>
                </a:solidFill>
                <a:latin typeface="Times New Roman" panose="02020603050405020304" pitchFamily="18" charset="0"/>
                <a:cs typeface="Times New Roman" panose="02020603050405020304" pitchFamily="18" charset="0"/>
              </a:rPr>
              <a:t>开始会话</a:t>
            </a:r>
            <a:r>
              <a:rPr lang="en-US" altLang="zh-CN" sz="1400" dirty="0">
                <a:solidFill>
                  <a:srgbClr val="C00000"/>
                </a:solidFill>
                <a:latin typeface="Times New Roman" panose="02020603050405020304" pitchFamily="18" charset="0"/>
                <a:cs typeface="Times New Roman" panose="02020603050405020304" pitchFamily="18" charset="0"/>
              </a:rPr>
              <a:t>)</a:t>
            </a:r>
            <a:r>
              <a:rPr lang="zh-CN" altLang="en-US" sz="1400" dirty="0">
                <a:solidFill>
                  <a:srgbClr val="C00000"/>
                </a:solidFill>
                <a:latin typeface="Times New Roman" panose="02020603050405020304" pitchFamily="18" charset="0"/>
                <a:cs typeface="Times New Roman" panose="02020603050405020304" pitchFamily="18" charset="0"/>
              </a:rPr>
              <a:t>请求</a:t>
            </a:r>
            <a:endParaRPr lang="zh-CN" altLang="en-US" sz="1400" dirty="0">
              <a:solidFill>
                <a:srgbClr val="0000FF"/>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329490" y="2708920"/>
            <a:ext cx="3538654" cy="307777"/>
          </a:xfrm>
          <a:prstGeom prst="rect">
            <a:avLst/>
          </a:prstGeom>
          <a:noFill/>
        </p:spPr>
        <p:txBody>
          <a:bodyPr wrap="square" rtlCol="0">
            <a:spAutoFit/>
          </a:bodyPr>
          <a:lstStyle/>
          <a:p>
            <a:r>
              <a:rPr lang="zh-CN" altLang="en-US" sz="1400" dirty="0">
                <a:solidFill>
                  <a:srgbClr val="C00000"/>
                </a:solidFill>
                <a:latin typeface="Times New Roman" panose="02020603050405020304" pitchFamily="18" charset="0"/>
                <a:cs typeface="Times New Roman" panose="02020603050405020304" pitchFamily="18" charset="0"/>
              </a:rPr>
              <a:t>返回协调上下文，包含</a:t>
            </a:r>
            <a:r>
              <a:rPr lang="en-US" altLang="zh-CN" sz="1400" dirty="0">
                <a:solidFill>
                  <a:srgbClr val="C00000"/>
                </a:solidFill>
                <a:latin typeface="Times New Roman" panose="02020603050405020304" pitchFamily="18" charset="0"/>
                <a:cs typeface="Times New Roman" panose="02020603050405020304" pitchFamily="18" charset="0"/>
              </a:rPr>
              <a:t>C</a:t>
            </a:r>
            <a:r>
              <a:rPr lang="zh-CN" altLang="en-US" sz="1400" dirty="0">
                <a:solidFill>
                  <a:srgbClr val="C00000"/>
                </a:solidFill>
                <a:latin typeface="Times New Roman" panose="02020603050405020304" pitchFamily="18" charset="0"/>
                <a:cs typeface="Times New Roman" panose="02020603050405020304" pitchFamily="18" charset="0"/>
              </a:rPr>
              <a:t>的注册服务地址</a:t>
            </a:r>
          </a:p>
        </p:txBody>
      </p:sp>
      <p:sp>
        <p:nvSpPr>
          <p:cNvPr id="8" name="TextBox 7"/>
          <p:cNvSpPr txBox="1"/>
          <p:nvPr/>
        </p:nvSpPr>
        <p:spPr>
          <a:xfrm>
            <a:off x="3095836" y="3165469"/>
            <a:ext cx="5580620" cy="307777"/>
          </a:xfrm>
          <a:prstGeom prst="rect">
            <a:avLst/>
          </a:prstGeom>
          <a:noFill/>
        </p:spPr>
        <p:txBody>
          <a:bodyPr wrap="square" rtlCol="0">
            <a:spAutoFit/>
          </a:bodyPr>
          <a:lstStyle/>
          <a:p>
            <a:r>
              <a:rPr lang="en-US" altLang="zh-CN" sz="1400" dirty="0">
                <a:solidFill>
                  <a:srgbClr val="C00000"/>
                </a:solidFill>
                <a:latin typeface="Times New Roman" panose="02020603050405020304" pitchFamily="18" charset="0"/>
                <a:cs typeface="Times New Roman" panose="02020603050405020304" pitchFamily="18" charset="0"/>
              </a:rPr>
              <a:t>A</a:t>
            </a:r>
            <a:r>
              <a:rPr lang="zh-CN" altLang="en-US" sz="1400" dirty="0">
                <a:solidFill>
                  <a:srgbClr val="C00000"/>
                </a:solidFill>
                <a:latin typeface="Times New Roman" panose="02020603050405020304" pitchFamily="18" charset="0"/>
                <a:cs typeface="Times New Roman" panose="02020603050405020304" pitchFamily="18" charset="0"/>
              </a:rPr>
              <a:t>注册为协议</a:t>
            </a:r>
            <a:r>
              <a:rPr lang="en-US" altLang="zh-CN" sz="1400" dirty="0">
                <a:solidFill>
                  <a:srgbClr val="C00000"/>
                </a:solidFill>
                <a:latin typeface="Times New Roman" panose="02020603050405020304" pitchFamily="18" charset="0"/>
                <a:cs typeface="Times New Roman" panose="02020603050405020304" pitchFamily="18" charset="0"/>
              </a:rPr>
              <a:t>X</a:t>
            </a:r>
            <a:r>
              <a:rPr lang="zh-CN" altLang="en-US" sz="1400" dirty="0">
                <a:solidFill>
                  <a:srgbClr val="C00000"/>
                </a:solidFill>
                <a:latin typeface="Times New Roman" panose="02020603050405020304" pitchFamily="18" charset="0"/>
                <a:cs typeface="Times New Roman" panose="02020603050405020304" pitchFamily="18" charset="0"/>
              </a:rPr>
              <a:t>的参与者，同时把用于接收通知的回调服务地址传给</a:t>
            </a:r>
            <a:r>
              <a:rPr lang="en-US" altLang="zh-CN" sz="1400" dirty="0">
                <a:solidFill>
                  <a:srgbClr val="C00000"/>
                </a:solidFill>
                <a:latin typeface="Times New Roman" panose="02020603050405020304" pitchFamily="18" charset="0"/>
                <a:cs typeface="Times New Roman" panose="02020603050405020304" pitchFamily="18" charset="0"/>
              </a:rPr>
              <a:t>C</a:t>
            </a:r>
            <a:endParaRPr lang="zh-CN" altLang="en-US" sz="1400" dirty="0">
              <a:solidFill>
                <a:srgbClr val="C00000"/>
              </a:solidFill>
              <a:latin typeface="Times New Roman" panose="02020603050405020304" pitchFamily="18" charset="0"/>
              <a:cs typeface="Times New Roman" panose="02020603050405020304" pitchFamily="18" charset="0"/>
            </a:endParaRPr>
          </a:p>
        </p:txBody>
      </p:sp>
      <p:cxnSp>
        <p:nvCxnSpPr>
          <p:cNvPr id="9" name="直接箭头连接符 8"/>
          <p:cNvCxnSpPr/>
          <p:nvPr/>
        </p:nvCxnSpPr>
        <p:spPr>
          <a:xfrm flipH="1">
            <a:off x="1043608" y="3914803"/>
            <a:ext cx="504056"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50224" y="3876383"/>
            <a:ext cx="432048" cy="8819"/>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34362" y="3573016"/>
            <a:ext cx="3538654" cy="307777"/>
          </a:xfrm>
          <a:prstGeom prst="rect">
            <a:avLst/>
          </a:prstGeom>
          <a:noFill/>
        </p:spPr>
        <p:txBody>
          <a:bodyPr wrap="square" rtlCol="0">
            <a:spAutoFit/>
          </a:bodyPr>
          <a:lstStyle/>
          <a:p>
            <a:r>
              <a:rPr lang="en-US" altLang="zh-CN" sz="1400" dirty="0">
                <a:solidFill>
                  <a:srgbClr val="C00000"/>
                </a:solidFill>
                <a:latin typeface="Times New Roman" panose="02020603050405020304" pitchFamily="18" charset="0"/>
                <a:cs typeface="Times New Roman" panose="02020603050405020304" pitchFamily="18" charset="0"/>
              </a:rPr>
              <a:t>C</a:t>
            </a:r>
            <a:r>
              <a:rPr lang="zh-CN" altLang="en-US" sz="1400" dirty="0">
                <a:solidFill>
                  <a:srgbClr val="C00000"/>
                </a:solidFill>
                <a:latin typeface="Times New Roman" panose="02020603050405020304" pitchFamily="18" charset="0"/>
                <a:cs typeface="Times New Roman" panose="02020603050405020304" pitchFamily="18" charset="0"/>
              </a:rPr>
              <a:t>把其协调服务地址返回给</a:t>
            </a:r>
            <a:r>
              <a:rPr lang="en-US" altLang="zh-CN" sz="1400" dirty="0">
                <a:solidFill>
                  <a:srgbClr val="C00000"/>
                </a:solidFill>
                <a:latin typeface="Times New Roman" panose="02020603050405020304" pitchFamily="18" charset="0"/>
                <a:cs typeface="Times New Roman" panose="02020603050405020304" pitchFamily="18" charset="0"/>
              </a:rPr>
              <a:t>A</a:t>
            </a:r>
            <a:endParaRPr lang="zh-CN" altLang="en-US" sz="1400" dirty="0">
              <a:solidFill>
                <a:srgbClr val="C00000"/>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5137802" y="4005064"/>
            <a:ext cx="3898694" cy="738664"/>
          </a:xfrm>
          <a:prstGeom prst="rect">
            <a:avLst/>
          </a:prstGeom>
          <a:noFill/>
        </p:spPr>
        <p:txBody>
          <a:bodyPr wrap="square" rtlCol="0">
            <a:spAutoFit/>
          </a:bodyPr>
          <a:lstStyle/>
          <a:p>
            <a:r>
              <a:rPr lang="en-US" altLang="zh-CN" sz="1400" dirty="0">
                <a:solidFill>
                  <a:srgbClr val="C00000"/>
                </a:solidFill>
                <a:latin typeface="Times New Roman" panose="02020603050405020304" pitchFamily="18" charset="0"/>
                <a:cs typeface="Times New Roman" panose="02020603050405020304" pitchFamily="18" charset="0"/>
              </a:rPr>
              <a:t>A</a:t>
            </a:r>
            <a:r>
              <a:rPr lang="zh-CN" altLang="en-US" sz="1400" dirty="0">
                <a:solidFill>
                  <a:srgbClr val="C00000"/>
                </a:solidFill>
                <a:latin typeface="Times New Roman" panose="02020603050405020304" pitchFamily="18" charset="0"/>
                <a:cs typeface="Times New Roman" panose="02020603050405020304" pitchFamily="18" charset="0"/>
              </a:rPr>
              <a:t>在会话期间向 </a:t>
            </a:r>
            <a:r>
              <a:rPr lang="en-US" altLang="zh-CN" sz="1400" dirty="0">
                <a:solidFill>
                  <a:srgbClr val="C00000"/>
                </a:solidFill>
                <a:latin typeface="Times New Roman" panose="02020603050405020304" pitchFamily="18" charset="0"/>
                <a:cs typeface="Times New Roman" panose="02020603050405020304" pitchFamily="18" charset="0"/>
              </a:rPr>
              <a:t>B</a:t>
            </a:r>
            <a:r>
              <a:rPr lang="zh-CN" altLang="en-US" sz="1400" dirty="0">
                <a:solidFill>
                  <a:srgbClr val="C00000"/>
                </a:solidFill>
                <a:latin typeface="Times New Roman" panose="02020603050405020304" pitchFamily="18" charset="0"/>
                <a:cs typeface="Times New Roman" panose="02020603050405020304" pitchFamily="18" charset="0"/>
              </a:rPr>
              <a:t>发送消息，为了传播会话，</a:t>
            </a:r>
            <a:r>
              <a:rPr lang="en-US" altLang="zh-CN" sz="1400" dirty="0">
                <a:solidFill>
                  <a:srgbClr val="C00000"/>
                </a:solidFill>
                <a:latin typeface="Times New Roman" panose="02020603050405020304" pitchFamily="18" charset="0"/>
                <a:cs typeface="Times New Roman" panose="02020603050405020304" pitchFamily="18" charset="0"/>
              </a:rPr>
              <a:t>A</a:t>
            </a:r>
            <a:r>
              <a:rPr lang="zh-CN" altLang="en-US" sz="1400" dirty="0">
                <a:solidFill>
                  <a:srgbClr val="C00000"/>
                </a:solidFill>
                <a:latin typeface="Times New Roman" panose="02020603050405020304" pitchFamily="18" charset="0"/>
                <a:cs typeface="Times New Roman" panose="02020603050405020304" pitchFamily="18" charset="0"/>
              </a:rPr>
              <a:t>在其第二步中获得的</a:t>
            </a:r>
            <a:r>
              <a:rPr lang="en-US" altLang="zh-CN" sz="1400" dirty="0">
                <a:solidFill>
                  <a:srgbClr val="C00000"/>
                </a:solidFill>
                <a:latin typeface="Times New Roman" panose="02020603050405020304" pitchFamily="18" charset="0"/>
                <a:cs typeface="Times New Roman" panose="02020603050405020304" pitchFamily="18" charset="0"/>
              </a:rPr>
              <a:t>X1</a:t>
            </a:r>
            <a:r>
              <a:rPr lang="zh-CN" altLang="en-US" sz="1400" dirty="0">
                <a:solidFill>
                  <a:srgbClr val="C00000"/>
                </a:solidFill>
                <a:latin typeface="Times New Roman" panose="02020603050405020304" pitchFamily="18" charset="0"/>
                <a:cs typeface="Times New Roman" panose="02020603050405020304" pitchFamily="18" charset="0"/>
              </a:rPr>
              <a:t>放入该消息的</a:t>
            </a:r>
            <a:r>
              <a:rPr lang="en-US" altLang="zh-CN" sz="1400" dirty="0">
                <a:solidFill>
                  <a:srgbClr val="C00000"/>
                </a:solidFill>
                <a:latin typeface="Times New Roman" panose="02020603050405020304" pitchFamily="18" charset="0"/>
                <a:cs typeface="Times New Roman" panose="02020603050405020304" pitchFamily="18" charset="0"/>
              </a:rPr>
              <a:t>SOAP</a:t>
            </a:r>
            <a:r>
              <a:rPr lang="zh-CN" altLang="en-US" sz="1400" dirty="0">
                <a:solidFill>
                  <a:srgbClr val="C00000"/>
                </a:solidFill>
                <a:latin typeface="Times New Roman" panose="02020603050405020304" pitchFamily="18" charset="0"/>
                <a:cs typeface="Times New Roman" panose="02020603050405020304" pitchFamily="18" charset="0"/>
              </a:rPr>
              <a:t>消息头中</a:t>
            </a:r>
          </a:p>
        </p:txBody>
      </p:sp>
      <p:sp>
        <p:nvSpPr>
          <p:cNvPr id="20" name="TextBox 19"/>
          <p:cNvSpPr txBox="1"/>
          <p:nvPr/>
        </p:nvSpPr>
        <p:spPr>
          <a:xfrm>
            <a:off x="124279" y="4310802"/>
            <a:ext cx="5030298" cy="523220"/>
          </a:xfrm>
          <a:prstGeom prst="rect">
            <a:avLst/>
          </a:prstGeom>
          <a:noFill/>
        </p:spPr>
        <p:txBody>
          <a:bodyPr wrap="square" rtlCol="0">
            <a:spAutoFit/>
          </a:bodyPr>
          <a:lstStyle/>
          <a:p>
            <a:r>
              <a:rPr lang="en-US" altLang="zh-CN" sz="1400" dirty="0">
                <a:solidFill>
                  <a:srgbClr val="C00000"/>
                </a:solidFill>
                <a:latin typeface="Times New Roman" panose="02020603050405020304" pitchFamily="18" charset="0"/>
                <a:cs typeface="Times New Roman" panose="02020603050405020304" pitchFamily="18" charset="0"/>
              </a:rPr>
              <a:t>B</a:t>
            </a:r>
            <a:r>
              <a:rPr lang="zh-CN" altLang="en-US" sz="1400" dirty="0">
                <a:solidFill>
                  <a:srgbClr val="C00000"/>
                </a:solidFill>
                <a:latin typeface="Times New Roman" panose="02020603050405020304" pitchFamily="18" charset="0"/>
                <a:cs typeface="Times New Roman" panose="02020603050405020304" pitchFamily="18" charset="0"/>
              </a:rPr>
              <a:t>从</a:t>
            </a:r>
            <a:r>
              <a:rPr lang="en-US" altLang="zh-CN" sz="1400" dirty="0">
                <a:solidFill>
                  <a:srgbClr val="C00000"/>
                </a:solidFill>
                <a:latin typeface="Times New Roman" panose="02020603050405020304" pitchFamily="18" charset="0"/>
                <a:cs typeface="Times New Roman" panose="02020603050405020304" pitchFamily="18" charset="0"/>
              </a:rPr>
              <a:t>X1</a:t>
            </a:r>
            <a:r>
              <a:rPr lang="zh-CN" altLang="en-US" sz="1400" dirty="0">
                <a:solidFill>
                  <a:srgbClr val="C00000"/>
                </a:solidFill>
                <a:latin typeface="Times New Roman" panose="02020603050405020304" pitchFamily="18" charset="0"/>
                <a:cs typeface="Times New Roman" panose="02020603050405020304" pitchFamily="18" charset="0"/>
              </a:rPr>
              <a:t>中获得</a:t>
            </a:r>
            <a:r>
              <a:rPr lang="en-US" altLang="zh-CN" sz="1400" dirty="0">
                <a:solidFill>
                  <a:srgbClr val="C00000"/>
                </a:solidFill>
                <a:latin typeface="Times New Roman" panose="02020603050405020304" pitchFamily="18" charset="0"/>
                <a:cs typeface="Times New Roman" panose="02020603050405020304" pitchFamily="18" charset="0"/>
              </a:rPr>
              <a:t>C</a:t>
            </a:r>
            <a:r>
              <a:rPr lang="zh-CN" altLang="en-US" sz="1400" dirty="0">
                <a:solidFill>
                  <a:srgbClr val="C00000"/>
                </a:solidFill>
                <a:latin typeface="Times New Roman" panose="02020603050405020304" pitchFamily="18" charset="0"/>
                <a:cs typeface="Times New Roman" panose="02020603050405020304" pitchFamily="18" charset="0"/>
              </a:rPr>
              <a:t>的注册服务地址并向</a:t>
            </a:r>
            <a:r>
              <a:rPr lang="en-US" altLang="zh-CN" sz="1400" dirty="0">
                <a:solidFill>
                  <a:srgbClr val="C00000"/>
                </a:solidFill>
                <a:latin typeface="Times New Roman" panose="02020603050405020304" pitchFamily="18" charset="0"/>
                <a:cs typeface="Times New Roman" panose="02020603050405020304" pitchFamily="18" charset="0"/>
              </a:rPr>
              <a:t>C</a:t>
            </a:r>
            <a:r>
              <a:rPr lang="zh-CN" altLang="en-US" sz="1400" dirty="0">
                <a:solidFill>
                  <a:srgbClr val="C00000"/>
                </a:solidFill>
                <a:latin typeface="Times New Roman" panose="02020603050405020304" pitchFamily="18" charset="0"/>
                <a:cs typeface="Times New Roman" panose="02020603050405020304" pitchFamily="18" charset="0"/>
              </a:rPr>
              <a:t>注册为协议</a:t>
            </a:r>
            <a:r>
              <a:rPr lang="en-US" altLang="zh-CN" sz="1400" dirty="0">
                <a:solidFill>
                  <a:srgbClr val="C00000"/>
                </a:solidFill>
                <a:latin typeface="Times New Roman" panose="02020603050405020304" pitchFamily="18" charset="0"/>
                <a:cs typeface="Times New Roman" panose="02020603050405020304" pitchFamily="18" charset="0"/>
              </a:rPr>
              <a:t>X</a:t>
            </a:r>
            <a:r>
              <a:rPr lang="zh-CN" altLang="en-US" sz="1400" dirty="0">
                <a:solidFill>
                  <a:srgbClr val="C00000"/>
                </a:solidFill>
                <a:latin typeface="Times New Roman" panose="02020603050405020304" pitchFamily="18" charset="0"/>
                <a:cs typeface="Times New Roman" panose="02020603050405020304" pitchFamily="18" charset="0"/>
              </a:rPr>
              <a:t>的参与者，同时向</a:t>
            </a:r>
            <a:r>
              <a:rPr lang="en-US" altLang="zh-CN" sz="1400" dirty="0">
                <a:solidFill>
                  <a:srgbClr val="C00000"/>
                </a:solidFill>
                <a:latin typeface="Times New Roman" panose="02020603050405020304" pitchFamily="18" charset="0"/>
                <a:cs typeface="Times New Roman" panose="02020603050405020304" pitchFamily="18" charset="0"/>
              </a:rPr>
              <a:t>C</a:t>
            </a:r>
            <a:r>
              <a:rPr lang="zh-CN" altLang="en-US" sz="1400" dirty="0">
                <a:solidFill>
                  <a:srgbClr val="C00000"/>
                </a:solidFill>
                <a:latin typeface="Times New Roman" panose="02020603050405020304" pitchFamily="18" charset="0"/>
                <a:cs typeface="Times New Roman" panose="02020603050405020304" pitchFamily="18" charset="0"/>
              </a:rPr>
              <a:t>提供自己回调服务地址</a:t>
            </a:r>
          </a:p>
        </p:txBody>
      </p:sp>
      <p:sp>
        <p:nvSpPr>
          <p:cNvPr id="21" name="TextBox 20"/>
          <p:cNvSpPr txBox="1"/>
          <p:nvPr/>
        </p:nvSpPr>
        <p:spPr>
          <a:xfrm>
            <a:off x="107504" y="4845267"/>
            <a:ext cx="5030298" cy="523220"/>
          </a:xfrm>
          <a:prstGeom prst="rect">
            <a:avLst/>
          </a:prstGeom>
          <a:noFill/>
        </p:spPr>
        <p:txBody>
          <a:bodyPr wrap="square" rtlCol="0">
            <a:spAutoFit/>
          </a:bodyPr>
          <a:lstStyle/>
          <a:p>
            <a:r>
              <a:rPr lang="en-US" altLang="zh-CN" sz="1400" dirty="0">
                <a:solidFill>
                  <a:srgbClr val="C00000"/>
                </a:solidFill>
                <a:latin typeface="Times New Roman" panose="02020603050405020304" pitchFamily="18" charset="0"/>
                <a:cs typeface="Times New Roman" panose="02020603050405020304" pitchFamily="18" charset="0"/>
              </a:rPr>
              <a:t>C</a:t>
            </a:r>
            <a:r>
              <a:rPr lang="zh-CN" altLang="en-US" sz="1400" dirty="0">
                <a:solidFill>
                  <a:srgbClr val="C00000"/>
                </a:solidFill>
                <a:latin typeface="Times New Roman" panose="02020603050405020304" pitchFamily="18" charset="0"/>
                <a:cs typeface="Times New Roman" panose="02020603050405020304" pitchFamily="18" charset="0"/>
              </a:rPr>
              <a:t>把其协调服务地址返回给</a:t>
            </a:r>
            <a:r>
              <a:rPr lang="en-US" altLang="zh-CN" sz="1400" dirty="0">
                <a:solidFill>
                  <a:srgbClr val="C00000"/>
                </a:solidFill>
                <a:latin typeface="Times New Roman" panose="02020603050405020304" pitchFamily="18" charset="0"/>
                <a:cs typeface="Times New Roman" panose="02020603050405020304" pitchFamily="18" charset="0"/>
              </a:rPr>
              <a:t>B</a:t>
            </a:r>
            <a:r>
              <a:rPr lang="zh-CN" altLang="en-US" sz="1400" dirty="0">
                <a:solidFill>
                  <a:srgbClr val="C00000"/>
                </a:solidFill>
                <a:latin typeface="Times New Roman" panose="02020603050405020304" pitchFamily="18" charset="0"/>
                <a:cs typeface="Times New Roman" panose="02020603050405020304" pitchFamily="18" charset="0"/>
              </a:rPr>
              <a:t>，至此协调者和参与者经过多次交互后建立起执行协议</a:t>
            </a:r>
            <a:r>
              <a:rPr lang="en-US" altLang="zh-CN" sz="1400" dirty="0">
                <a:solidFill>
                  <a:srgbClr val="C00000"/>
                </a:solidFill>
                <a:latin typeface="Times New Roman" panose="02020603050405020304" pitchFamily="18" charset="0"/>
                <a:cs typeface="Times New Roman" panose="02020603050405020304" pitchFamily="18" charset="0"/>
              </a:rPr>
              <a:t>X</a:t>
            </a:r>
            <a:r>
              <a:rPr lang="zh-CN" altLang="en-US" sz="1400" dirty="0">
                <a:solidFill>
                  <a:srgbClr val="C00000"/>
                </a:solidFill>
                <a:latin typeface="Times New Roman" panose="02020603050405020304" pitchFamily="18" charset="0"/>
                <a:cs typeface="Times New Roman" panose="02020603050405020304" pitchFamily="18" charset="0"/>
              </a:rPr>
              <a:t>所需的联系</a:t>
            </a:r>
          </a:p>
        </p:txBody>
      </p:sp>
      <p:sp>
        <p:nvSpPr>
          <p:cNvPr id="22" name="TextBox 21"/>
          <p:cNvSpPr txBox="1"/>
          <p:nvPr/>
        </p:nvSpPr>
        <p:spPr>
          <a:xfrm>
            <a:off x="4355976" y="5214598"/>
            <a:ext cx="1944217" cy="307777"/>
          </a:xfrm>
          <a:prstGeom prst="rect">
            <a:avLst/>
          </a:prstGeom>
          <a:noFill/>
        </p:spPr>
        <p:txBody>
          <a:bodyPr wrap="square" rtlCol="0">
            <a:spAutoFit/>
          </a:bodyPr>
          <a:lstStyle/>
          <a:p>
            <a:r>
              <a:rPr lang="zh-CN" altLang="en-US" sz="1400" dirty="0">
                <a:solidFill>
                  <a:srgbClr val="C00000"/>
                </a:solidFill>
                <a:latin typeface="Times New Roman" panose="02020603050405020304" pitchFamily="18" charset="0"/>
                <a:cs typeface="Times New Roman" panose="02020603050405020304" pitchFamily="18" charset="0"/>
              </a:rPr>
              <a:t>和协议</a:t>
            </a:r>
            <a:r>
              <a:rPr lang="en-US" altLang="zh-CN" sz="1400" dirty="0">
                <a:solidFill>
                  <a:srgbClr val="C00000"/>
                </a:solidFill>
                <a:latin typeface="Times New Roman" panose="02020603050405020304" pitchFamily="18" charset="0"/>
                <a:cs typeface="Times New Roman" panose="02020603050405020304" pitchFamily="18" charset="0"/>
              </a:rPr>
              <a:t>X</a:t>
            </a:r>
            <a:r>
              <a:rPr lang="zh-CN" altLang="en-US" sz="1400" dirty="0">
                <a:solidFill>
                  <a:srgbClr val="C00000"/>
                </a:solidFill>
                <a:latin typeface="Times New Roman" panose="02020603050405020304" pitchFamily="18" charset="0"/>
                <a:cs typeface="Times New Roman" panose="02020603050405020304" pitchFamily="18" charset="0"/>
              </a:rPr>
              <a:t>相关的消息</a:t>
            </a:r>
            <a:endParaRPr lang="zh-CN" altLang="en-US" sz="1400" dirty="0">
              <a:solidFill>
                <a:srgbClr val="0000FF"/>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6516216" y="5822698"/>
            <a:ext cx="2029469" cy="307777"/>
          </a:xfrm>
          <a:prstGeom prst="rect">
            <a:avLst/>
          </a:prstGeom>
          <a:noFill/>
        </p:spPr>
        <p:txBody>
          <a:bodyPr wrap="square" rtlCol="0">
            <a:spAutoFit/>
          </a:bodyPr>
          <a:lstStyle/>
          <a:p>
            <a:r>
              <a:rPr lang="zh-CN" altLang="en-US" sz="1400" dirty="0">
                <a:solidFill>
                  <a:srgbClr val="C00000"/>
                </a:solidFill>
                <a:latin typeface="Times New Roman" panose="02020603050405020304" pitchFamily="18" charset="0"/>
                <a:cs typeface="Times New Roman" panose="02020603050405020304" pitchFamily="18" charset="0"/>
              </a:rPr>
              <a:t>和协议</a:t>
            </a:r>
            <a:r>
              <a:rPr lang="en-US" altLang="zh-CN" sz="1400" dirty="0">
                <a:solidFill>
                  <a:srgbClr val="C00000"/>
                </a:solidFill>
                <a:latin typeface="Times New Roman" panose="02020603050405020304" pitchFamily="18" charset="0"/>
                <a:cs typeface="Times New Roman" panose="02020603050405020304" pitchFamily="18" charset="0"/>
              </a:rPr>
              <a:t>X</a:t>
            </a:r>
            <a:r>
              <a:rPr lang="zh-CN" altLang="en-US" sz="1400" dirty="0">
                <a:solidFill>
                  <a:srgbClr val="C00000"/>
                </a:solidFill>
                <a:latin typeface="Times New Roman" panose="02020603050405020304" pitchFamily="18" charset="0"/>
                <a:cs typeface="Times New Roman" panose="02020603050405020304" pitchFamily="18" charset="0"/>
              </a:rPr>
              <a:t>相关的消息</a:t>
            </a:r>
            <a:endParaRPr lang="zh-CN" altLang="en-US" sz="14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530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Web</a:t>
            </a:r>
            <a:r>
              <a:rPr lang="zh-CN" altLang="en-US" dirty="0"/>
              <a:t>服务协议规范</a:t>
            </a:r>
            <a:r>
              <a:rPr lang="en-US" altLang="zh-CN" dirty="0"/>
              <a:t>(WS-Transaction)</a:t>
            </a:r>
            <a:endParaRPr lang="zh-CN" altLang="en-US" dirty="0"/>
          </a:p>
        </p:txBody>
      </p:sp>
      <p:sp>
        <p:nvSpPr>
          <p:cNvPr id="3" name="内容占位符 2"/>
          <p:cNvSpPr>
            <a:spLocks noGrp="1"/>
          </p:cNvSpPr>
          <p:nvPr>
            <p:ph idx="1"/>
          </p:nvPr>
        </p:nvSpPr>
        <p:spPr>
          <a:xfrm>
            <a:off x="323528" y="836712"/>
            <a:ext cx="8496944" cy="5760640"/>
          </a:xfrm>
        </p:spPr>
        <p:txBody>
          <a:bodyPr>
            <a:normAutofit/>
          </a:bodyPr>
          <a:lstStyle/>
          <a:p>
            <a:r>
              <a:rPr lang="en-US" altLang="zh-CN" dirty="0"/>
              <a:t>WS-Transaction</a:t>
            </a:r>
            <a:r>
              <a:rPr lang="zh-CN" altLang="en-US" dirty="0"/>
              <a:t>在</a:t>
            </a:r>
            <a:r>
              <a:rPr lang="en-US" altLang="zh-CN" dirty="0"/>
              <a:t>WS-Coordination</a:t>
            </a:r>
            <a:r>
              <a:rPr lang="zh-CN" altLang="en-US" dirty="0"/>
              <a:t>的基础上定义了两类协调类型：</a:t>
            </a:r>
            <a:r>
              <a:rPr lang="zh-CN" altLang="en-US" dirty="0">
                <a:solidFill>
                  <a:srgbClr val="0000FF"/>
                </a:solidFill>
              </a:rPr>
              <a:t>原子事务（</a:t>
            </a:r>
            <a:r>
              <a:rPr lang="en-US" altLang="zh-CN" dirty="0">
                <a:solidFill>
                  <a:srgbClr val="0000FF"/>
                </a:solidFill>
              </a:rPr>
              <a:t>Atomic Transaction</a:t>
            </a:r>
            <a:r>
              <a:rPr lang="zh-CN" altLang="en-US" dirty="0">
                <a:solidFill>
                  <a:srgbClr val="0000FF"/>
                </a:solidFill>
              </a:rPr>
              <a:t>）</a:t>
            </a:r>
            <a:r>
              <a:rPr lang="zh-CN" altLang="en-US" dirty="0"/>
              <a:t>和</a:t>
            </a:r>
            <a:r>
              <a:rPr lang="zh-CN" altLang="en-US" dirty="0">
                <a:solidFill>
                  <a:srgbClr val="0000FF"/>
                </a:solidFill>
              </a:rPr>
              <a:t>业务活动（</a:t>
            </a:r>
            <a:r>
              <a:rPr lang="en-US" altLang="zh-CN" dirty="0">
                <a:solidFill>
                  <a:srgbClr val="0000FF"/>
                </a:solidFill>
              </a:rPr>
              <a:t>Business Activity</a:t>
            </a:r>
            <a:r>
              <a:rPr lang="zh-CN" altLang="en-US" dirty="0">
                <a:solidFill>
                  <a:srgbClr val="0000FF"/>
                </a:solidFill>
              </a:rPr>
              <a:t>，是基于补偿的事务）</a:t>
            </a:r>
            <a:r>
              <a:rPr lang="zh-CN" altLang="en-US" dirty="0"/>
              <a:t>。</a:t>
            </a:r>
            <a:endParaRPr lang="en-US" altLang="zh-CN" dirty="0"/>
          </a:p>
          <a:p>
            <a:r>
              <a:rPr lang="zh-CN" altLang="en-US" b="1" dirty="0">
                <a:solidFill>
                  <a:srgbClr val="0000FF"/>
                </a:solidFill>
              </a:rPr>
              <a:t>原子事务</a:t>
            </a:r>
            <a:endParaRPr lang="en-US" altLang="zh-CN" b="1" dirty="0">
              <a:solidFill>
                <a:srgbClr val="0000FF"/>
              </a:solidFill>
            </a:endParaRPr>
          </a:p>
          <a:p>
            <a:pPr marL="531813" lvl="2" indent="-258763"/>
            <a:r>
              <a:rPr lang="zh-CN" altLang="en-US" dirty="0"/>
              <a:t>原子事务协调类型由</a:t>
            </a:r>
            <a:r>
              <a:rPr lang="en-US" altLang="zh-CN" dirty="0"/>
              <a:t>5</a:t>
            </a:r>
            <a:r>
              <a:rPr lang="zh-CN" altLang="en-US" dirty="0"/>
              <a:t>种协调协议组成：</a:t>
            </a:r>
            <a:r>
              <a:rPr lang="en-US" altLang="zh-CN" dirty="0">
                <a:solidFill>
                  <a:srgbClr val="0000FF"/>
                </a:solidFill>
              </a:rPr>
              <a:t>Completion</a:t>
            </a:r>
            <a:r>
              <a:rPr lang="zh-CN" altLang="en-US" dirty="0">
                <a:solidFill>
                  <a:srgbClr val="0000FF"/>
                </a:solidFill>
              </a:rPr>
              <a:t>，</a:t>
            </a:r>
            <a:r>
              <a:rPr lang="en-US" altLang="zh-CN" dirty="0" err="1">
                <a:solidFill>
                  <a:srgbClr val="0000FF"/>
                </a:solidFill>
              </a:rPr>
              <a:t>CompletionWithAck</a:t>
            </a:r>
            <a:r>
              <a:rPr lang="zh-CN" altLang="en-US" dirty="0">
                <a:solidFill>
                  <a:srgbClr val="0000FF"/>
                </a:solidFill>
              </a:rPr>
              <a:t>，</a:t>
            </a:r>
            <a:r>
              <a:rPr lang="en-US" altLang="zh-CN" dirty="0">
                <a:solidFill>
                  <a:srgbClr val="0000FF"/>
                </a:solidFill>
              </a:rPr>
              <a:t>2PC</a:t>
            </a:r>
            <a:r>
              <a:rPr lang="zh-CN" altLang="en-US" dirty="0">
                <a:solidFill>
                  <a:srgbClr val="0000FF"/>
                </a:solidFill>
              </a:rPr>
              <a:t>，</a:t>
            </a:r>
            <a:r>
              <a:rPr lang="en-US" altLang="zh-CN" dirty="0" err="1">
                <a:solidFill>
                  <a:srgbClr val="0000FF"/>
                </a:solidFill>
              </a:rPr>
              <a:t>PhaseZero</a:t>
            </a:r>
            <a:r>
              <a:rPr lang="zh-CN" altLang="en-US" dirty="0">
                <a:solidFill>
                  <a:srgbClr val="0000FF"/>
                </a:solidFill>
              </a:rPr>
              <a:t>，</a:t>
            </a:r>
            <a:r>
              <a:rPr lang="en-US" altLang="zh-CN" dirty="0" err="1">
                <a:solidFill>
                  <a:srgbClr val="0000FF"/>
                </a:solidFill>
              </a:rPr>
              <a:t>OutcomeNotification</a:t>
            </a:r>
            <a:endParaRPr lang="en-US" altLang="zh-CN" dirty="0">
              <a:solidFill>
                <a:srgbClr val="0000FF"/>
              </a:solidFill>
            </a:endParaRPr>
          </a:p>
          <a:p>
            <a:pPr marL="457200" indent="-457200">
              <a:buFont typeface="+mj-ea"/>
              <a:buAutoNum type="circleNumDbPlain"/>
            </a:pPr>
            <a:r>
              <a:rPr lang="en-US" altLang="zh-CN" b="1" dirty="0">
                <a:solidFill>
                  <a:srgbClr val="0000FF"/>
                </a:solidFill>
              </a:rPr>
              <a:t>Completion</a:t>
            </a:r>
          </a:p>
          <a:p>
            <a:pPr marL="531813" lvl="2" indent="-258763"/>
            <a:r>
              <a:rPr lang="zh-CN" altLang="en-US" dirty="0"/>
              <a:t>当发起事务的</a:t>
            </a:r>
            <a:r>
              <a:rPr lang="en-US" altLang="zh-CN" dirty="0"/>
              <a:t>Web</a:t>
            </a:r>
            <a:r>
              <a:rPr lang="zh-CN" altLang="en-US" dirty="0"/>
              <a:t>服务希望完成事务，它向协调者发出</a:t>
            </a:r>
            <a:r>
              <a:rPr lang="zh-CN" altLang="en-US"/>
              <a:t>执行</a:t>
            </a:r>
            <a:r>
              <a:rPr lang="en-US" altLang="zh-CN"/>
              <a:t>Completion</a:t>
            </a:r>
            <a:r>
              <a:rPr lang="zh-CN" altLang="en-US"/>
              <a:t>协议</a:t>
            </a:r>
            <a:r>
              <a:rPr lang="zh-CN" altLang="en-US" dirty="0"/>
              <a:t>的请求。该请求的目的是通知协调者，让协议者开始执行</a:t>
            </a:r>
            <a:r>
              <a:rPr lang="en-US" altLang="zh-CN" dirty="0"/>
              <a:t>2PC</a:t>
            </a:r>
            <a:r>
              <a:rPr lang="zh-CN" altLang="en-US" dirty="0"/>
              <a:t>协议。</a:t>
            </a:r>
            <a:endParaRPr lang="en-US" altLang="zh-CN" dirty="0"/>
          </a:p>
        </p:txBody>
      </p:sp>
    </p:spTree>
    <p:extLst>
      <p:ext uri="{BB962C8B-B14F-4D97-AF65-F5344CB8AC3E}">
        <p14:creationId xmlns:p14="http://schemas.microsoft.com/office/powerpoint/2010/main" val="3832264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WS-Transaction(cont’d)</a:t>
            </a:r>
            <a:endParaRPr lang="zh-CN" altLang="en-US" dirty="0"/>
          </a:p>
        </p:txBody>
      </p:sp>
      <p:sp>
        <p:nvSpPr>
          <p:cNvPr id="3" name="内容占位符 2"/>
          <p:cNvSpPr>
            <a:spLocks noGrp="1"/>
          </p:cNvSpPr>
          <p:nvPr>
            <p:ph idx="1"/>
          </p:nvPr>
        </p:nvSpPr>
        <p:spPr>
          <a:xfrm>
            <a:off x="323528" y="836712"/>
            <a:ext cx="8496944" cy="5760640"/>
          </a:xfrm>
        </p:spPr>
        <p:txBody>
          <a:bodyPr>
            <a:normAutofit/>
          </a:bodyPr>
          <a:lstStyle/>
          <a:p>
            <a:pPr marL="457200" indent="-457200">
              <a:buFont typeface="+mj-ea"/>
              <a:buAutoNum type="circleNumDbPlain" startAt="2"/>
            </a:pPr>
            <a:r>
              <a:rPr lang="en-US" altLang="zh-CN" b="1" dirty="0" err="1">
                <a:solidFill>
                  <a:srgbClr val="0000FF"/>
                </a:solidFill>
              </a:rPr>
              <a:t>CompletionWithAck</a:t>
            </a:r>
            <a:endParaRPr lang="en-US" altLang="zh-CN" b="1" dirty="0">
              <a:solidFill>
                <a:srgbClr val="0000FF"/>
              </a:solidFill>
            </a:endParaRPr>
          </a:p>
          <a:p>
            <a:pPr marL="531813" lvl="2" indent="-258763"/>
            <a:r>
              <a:rPr lang="zh-CN" altLang="en-US" sz="1800" dirty="0"/>
              <a:t>该协议的作用和</a:t>
            </a:r>
            <a:r>
              <a:rPr lang="en-US" altLang="zh-CN" sz="1800" dirty="0"/>
              <a:t>Completion</a:t>
            </a:r>
            <a:r>
              <a:rPr lang="zh-CN" altLang="en-US" sz="1800" dirty="0"/>
              <a:t>协议类似，不同的是协调者在执行完事务后要先保留执行结果，直到收到事务发起者的确认信号才能抛弃。</a:t>
            </a:r>
            <a:endParaRPr lang="en-US" altLang="zh-CN" sz="1800" dirty="0"/>
          </a:p>
          <a:p>
            <a:pPr marL="280987" indent="-457200">
              <a:buFont typeface="+mj-ea"/>
              <a:buAutoNum type="circleNumDbPlain" startAt="3"/>
            </a:pPr>
            <a:r>
              <a:rPr lang="en-US" altLang="zh-CN" b="1" dirty="0">
                <a:solidFill>
                  <a:srgbClr val="0000FF"/>
                </a:solidFill>
              </a:rPr>
              <a:t>2PC</a:t>
            </a:r>
          </a:p>
          <a:p>
            <a:pPr marL="531813" lvl="2" indent="-258763">
              <a:buClr>
                <a:srgbClr val="0000FF"/>
              </a:buClr>
              <a:buSzPct val="100000"/>
            </a:pPr>
            <a:r>
              <a:rPr lang="en-US" altLang="zh-CN" sz="1800" dirty="0"/>
              <a:t>2PC</a:t>
            </a:r>
            <a:r>
              <a:rPr lang="zh-CN" altLang="en-US" sz="1800" dirty="0"/>
              <a:t>是包含准备阶段和提交或中止阶段的标准两阶段提交协议。</a:t>
            </a:r>
            <a:r>
              <a:rPr lang="en-US" altLang="zh-CN" sz="1800" dirty="0"/>
              <a:t>2PC</a:t>
            </a:r>
            <a:r>
              <a:rPr lang="zh-CN" altLang="en-US" sz="1800" dirty="0"/>
              <a:t>执行完成意味着事务已经完成，最终结果会返回事务发起者。</a:t>
            </a:r>
            <a:endParaRPr lang="en-US" altLang="zh-CN" sz="1800" dirty="0"/>
          </a:p>
          <a:p>
            <a:pPr marL="280987" indent="-457200">
              <a:buFont typeface="+mj-ea"/>
              <a:buAutoNum type="circleNumDbPlain" startAt="3"/>
            </a:pPr>
            <a:r>
              <a:rPr lang="en-US" altLang="zh-CN" b="1" dirty="0" err="1">
                <a:solidFill>
                  <a:srgbClr val="0000FF"/>
                </a:solidFill>
              </a:rPr>
              <a:t>PhaseZero</a:t>
            </a:r>
            <a:endParaRPr lang="en-US" altLang="zh-CN" b="1" dirty="0">
              <a:solidFill>
                <a:srgbClr val="0000FF"/>
              </a:solidFill>
            </a:endParaRPr>
          </a:p>
          <a:p>
            <a:pPr marL="531813" lvl="2" indent="-258763"/>
            <a:r>
              <a:rPr lang="zh-CN" altLang="en-US" sz="1800" dirty="0"/>
              <a:t>在开始执行</a:t>
            </a:r>
            <a:r>
              <a:rPr lang="en-US" altLang="zh-CN" sz="1800" dirty="0"/>
              <a:t>2PC</a:t>
            </a:r>
            <a:r>
              <a:rPr lang="zh-CN" altLang="en-US" sz="1800" dirty="0"/>
              <a:t>协议前，协调者可以向参与者发出</a:t>
            </a:r>
            <a:r>
              <a:rPr lang="en-US" altLang="zh-CN" sz="1800" dirty="0" err="1"/>
              <a:t>PhaseZero</a:t>
            </a:r>
            <a:r>
              <a:rPr lang="zh-CN" altLang="en-US" sz="1800" dirty="0"/>
              <a:t>消息，以通知它们</a:t>
            </a:r>
            <a:r>
              <a:rPr lang="en-US" altLang="zh-CN" sz="1800" dirty="0"/>
              <a:t>2PC</a:t>
            </a:r>
            <a:r>
              <a:rPr lang="zh-CN" altLang="en-US" sz="1800" dirty="0"/>
              <a:t>协议将要开始，这样参与者可以做一些准备工作。</a:t>
            </a:r>
            <a:endParaRPr lang="en-US" altLang="zh-CN" sz="1800" dirty="0"/>
          </a:p>
          <a:p>
            <a:pPr marL="280987" indent="-457200">
              <a:buFont typeface="+mj-ea"/>
              <a:buAutoNum type="circleNumDbPlain" startAt="3"/>
            </a:pPr>
            <a:r>
              <a:rPr lang="en-US" altLang="zh-CN" b="1" dirty="0" err="1">
                <a:solidFill>
                  <a:srgbClr val="0000FF"/>
                </a:solidFill>
              </a:rPr>
              <a:t>OutcomeNotification</a:t>
            </a:r>
            <a:endParaRPr lang="en-US" altLang="zh-CN" b="1" dirty="0">
              <a:solidFill>
                <a:srgbClr val="0000FF"/>
              </a:solidFill>
            </a:endParaRPr>
          </a:p>
          <a:p>
            <a:pPr marL="531813" lvl="2" indent="-258763"/>
            <a:r>
              <a:rPr lang="zh-CN" altLang="en-US" sz="1800" dirty="0"/>
              <a:t>在</a:t>
            </a:r>
            <a:r>
              <a:rPr lang="en-US" altLang="zh-CN" sz="1800" dirty="0"/>
              <a:t>2PC</a:t>
            </a:r>
            <a:r>
              <a:rPr lang="zh-CN" altLang="en-US" sz="1800" dirty="0"/>
              <a:t>进行期间或结束后，参与者都可以使用该协议询问事务的处理结果。</a:t>
            </a:r>
            <a:endParaRPr lang="en-US" altLang="zh-CN" sz="1800" dirty="0"/>
          </a:p>
          <a:p>
            <a:pPr marL="280987" indent="-457200">
              <a:buFont typeface="+mj-ea"/>
              <a:buAutoNum type="circleNumDbPlain" startAt="3"/>
            </a:pPr>
            <a:endParaRPr lang="en-US" altLang="zh-CN" dirty="0"/>
          </a:p>
        </p:txBody>
      </p:sp>
    </p:spTree>
    <p:extLst>
      <p:ext uri="{BB962C8B-B14F-4D97-AF65-F5344CB8AC3E}">
        <p14:creationId xmlns:p14="http://schemas.microsoft.com/office/powerpoint/2010/main" val="388716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WS-Transaction(cont’d)</a:t>
            </a:r>
            <a:endParaRPr lang="zh-CN" altLang="en-US" dirty="0"/>
          </a:p>
        </p:txBody>
      </p:sp>
      <p:sp>
        <p:nvSpPr>
          <p:cNvPr id="3" name="内容占位符 2"/>
          <p:cNvSpPr>
            <a:spLocks noGrp="1"/>
          </p:cNvSpPr>
          <p:nvPr>
            <p:ph idx="1"/>
          </p:nvPr>
        </p:nvSpPr>
        <p:spPr>
          <a:xfrm>
            <a:off x="323528" y="836712"/>
            <a:ext cx="8496944" cy="5760640"/>
          </a:xfrm>
        </p:spPr>
        <p:txBody>
          <a:bodyPr>
            <a:normAutofit/>
          </a:bodyPr>
          <a:lstStyle/>
          <a:p>
            <a:pPr marL="280987" indent="-457200"/>
            <a:r>
              <a:rPr lang="zh-CN" altLang="en-US" dirty="0"/>
              <a:t>和上述协议相对应，原子事务协调管理器软件要实现相应的协议接口以及协议参与者接口（用于分布式协调管理）；参与原子事务的</a:t>
            </a:r>
            <a:r>
              <a:rPr lang="en-US" altLang="zh-CN" dirty="0"/>
              <a:t>Web</a:t>
            </a:r>
            <a:r>
              <a:rPr lang="zh-CN" altLang="en-US" dirty="0"/>
              <a:t>服务也要实现相应的协议参与者接口。</a:t>
            </a:r>
            <a:endParaRPr lang="en-US" altLang="zh-CN" dirty="0"/>
          </a:p>
          <a:p>
            <a:pPr marL="531813" lvl="2" indent="-258763"/>
            <a:r>
              <a:rPr lang="zh-CN" altLang="en-US" dirty="0"/>
              <a:t>如，在</a:t>
            </a:r>
            <a:r>
              <a:rPr lang="en-US" altLang="zh-CN" dirty="0"/>
              <a:t>WS-Transaction</a:t>
            </a:r>
            <a:r>
              <a:rPr lang="zh-CN" altLang="en-US" dirty="0"/>
              <a:t>规范中规定的</a:t>
            </a:r>
            <a:r>
              <a:rPr lang="en-US" altLang="zh-CN" dirty="0"/>
              <a:t>2PC</a:t>
            </a:r>
            <a:r>
              <a:rPr lang="zh-CN" altLang="en-US" dirty="0"/>
              <a:t>协议接口及其参与者接口分别为：</a:t>
            </a:r>
            <a:r>
              <a:rPr lang="en-US" altLang="zh-CN" dirty="0">
                <a:solidFill>
                  <a:srgbClr val="0000FF"/>
                </a:solidFill>
              </a:rPr>
              <a:t>2PCCordinatorPortType</a:t>
            </a:r>
            <a:r>
              <a:rPr lang="zh-CN" altLang="en-US" dirty="0"/>
              <a:t>和</a:t>
            </a:r>
            <a:r>
              <a:rPr lang="en-US" altLang="zh-CN" dirty="0">
                <a:solidFill>
                  <a:srgbClr val="0000FF"/>
                </a:solidFill>
              </a:rPr>
              <a:t>2PCParticipantPortType</a:t>
            </a:r>
            <a:r>
              <a:rPr lang="zh-CN" altLang="en-US" dirty="0"/>
              <a:t>。</a:t>
            </a:r>
            <a:endParaRPr lang="en-US" altLang="zh-CN" dirty="0"/>
          </a:p>
        </p:txBody>
      </p:sp>
    </p:spTree>
    <p:extLst>
      <p:ext uri="{BB962C8B-B14F-4D97-AF65-F5344CB8AC3E}">
        <p14:creationId xmlns:p14="http://schemas.microsoft.com/office/powerpoint/2010/main" val="1988548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08355"/>
            <a:ext cx="4183306" cy="610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7504" y="6309320"/>
            <a:ext cx="4392488" cy="400110"/>
          </a:xfrm>
          <a:prstGeom prst="rect">
            <a:avLst/>
          </a:prstGeom>
          <a:noFill/>
        </p:spPr>
        <p:txBody>
          <a:bodyPr wrap="square" rtlCol="0">
            <a:spAutoFit/>
          </a:bodyPr>
          <a:lstStyle/>
          <a:p>
            <a:pPr algn="ctr"/>
            <a:r>
              <a:rPr lang="zh-CN" altLang="en-US" sz="2000" dirty="0">
                <a:solidFill>
                  <a:srgbClr val="0000FF"/>
                </a:solidFill>
                <a:latin typeface="Times New Roman" panose="02020603050405020304" pitchFamily="18" charset="0"/>
                <a:cs typeface="Times New Roman" panose="02020603050405020304" pitchFamily="18" charset="0"/>
              </a:rPr>
              <a:t>图</a:t>
            </a:r>
            <a:r>
              <a:rPr lang="en-US" altLang="zh-CN" sz="2000" dirty="0">
                <a:solidFill>
                  <a:srgbClr val="0000FF"/>
                </a:solidFill>
                <a:latin typeface="Times New Roman" panose="02020603050405020304" pitchFamily="18" charset="0"/>
                <a:cs typeface="Times New Roman" panose="02020603050405020304" pitchFamily="18" charset="0"/>
              </a:rPr>
              <a:t> 6 </a:t>
            </a:r>
            <a:r>
              <a:rPr lang="zh-CN" altLang="en-US" sz="2000" dirty="0">
                <a:solidFill>
                  <a:srgbClr val="0000FF"/>
                </a:solidFill>
                <a:latin typeface="Times New Roman" panose="02020603050405020304" pitchFamily="18" charset="0"/>
                <a:cs typeface="Times New Roman" panose="02020603050405020304" pitchFamily="18" charset="0"/>
              </a:rPr>
              <a:t>分布式原子事务协调示例</a:t>
            </a:r>
          </a:p>
        </p:txBody>
      </p:sp>
      <p:sp>
        <p:nvSpPr>
          <p:cNvPr id="6" name="TextBox 5"/>
          <p:cNvSpPr txBox="1"/>
          <p:nvPr/>
        </p:nvSpPr>
        <p:spPr>
          <a:xfrm>
            <a:off x="4789971" y="215345"/>
            <a:ext cx="4032448" cy="6494085"/>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solidFill>
                  <a:srgbClr val="C00000"/>
                </a:solidFill>
                <a:latin typeface="Times New Roman" panose="02020603050405020304" pitchFamily="18" charset="0"/>
                <a:cs typeface="Times New Roman" panose="02020603050405020304" pitchFamily="18" charset="0"/>
              </a:rPr>
              <a:t>消息交互解释：</a:t>
            </a:r>
            <a:endParaRPr lang="en-US" altLang="zh-CN" sz="1600" dirty="0">
              <a:solidFill>
                <a:srgbClr val="C00000"/>
              </a:solidFill>
              <a:latin typeface="Times New Roman" panose="02020603050405020304" pitchFamily="18" charset="0"/>
              <a:cs typeface="Times New Roman" panose="02020603050405020304" pitchFamily="18" charset="0"/>
            </a:endParaRPr>
          </a:p>
          <a:p>
            <a:r>
              <a:rPr lang="en-US" altLang="zh-CN" sz="1600" dirty="0">
                <a:solidFill>
                  <a:srgbClr val="C00000"/>
                </a:solidFill>
                <a:latin typeface="Times New Roman" panose="02020603050405020304" pitchFamily="18" charset="0"/>
                <a:cs typeface="Times New Roman" panose="02020603050405020304" pitchFamily="18" charset="0"/>
              </a:rPr>
              <a:t>(1)-(4) A</a:t>
            </a:r>
            <a:r>
              <a:rPr lang="zh-CN" altLang="en-US" sz="1600" dirty="0">
                <a:solidFill>
                  <a:srgbClr val="C00000"/>
                </a:solidFill>
                <a:latin typeface="Times New Roman" panose="02020603050405020304" pitchFamily="18" charset="0"/>
                <a:cs typeface="Times New Roman" panose="02020603050405020304" pitchFamily="18" charset="0"/>
              </a:rPr>
              <a:t>发起事务，请求</a:t>
            </a:r>
            <a:r>
              <a:rPr lang="en-US" altLang="zh-CN" sz="1600" dirty="0">
                <a:solidFill>
                  <a:srgbClr val="C00000"/>
                </a:solidFill>
                <a:latin typeface="Times New Roman" panose="02020603050405020304" pitchFamily="18" charset="0"/>
                <a:cs typeface="Times New Roman" panose="02020603050405020304" pitchFamily="18" charset="0"/>
              </a:rPr>
              <a:t>Ca</a:t>
            </a:r>
            <a:r>
              <a:rPr lang="zh-CN" altLang="en-US" sz="1600" dirty="0">
                <a:solidFill>
                  <a:srgbClr val="C00000"/>
                </a:solidFill>
                <a:latin typeface="Times New Roman" panose="02020603050405020304" pitchFamily="18" charset="0"/>
                <a:cs typeface="Times New Roman" panose="02020603050405020304" pitchFamily="18" charset="0"/>
              </a:rPr>
              <a:t>创建事务上下文</a:t>
            </a:r>
            <a:r>
              <a:rPr lang="en-US" altLang="zh-CN" sz="1600" dirty="0">
                <a:solidFill>
                  <a:srgbClr val="C00000"/>
                </a:solidFill>
                <a:latin typeface="Times New Roman" panose="02020603050405020304" pitchFamily="18" charset="0"/>
                <a:cs typeface="Times New Roman" panose="02020603050405020304" pitchFamily="18" charset="0"/>
              </a:rPr>
              <a:t>T1</a:t>
            </a:r>
            <a:r>
              <a:rPr lang="zh-CN" altLang="en-US" sz="1600" dirty="0">
                <a:solidFill>
                  <a:srgbClr val="C00000"/>
                </a:solidFill>
                <a:latin typeface="Times New Roman" panose="02020603050405020304" pitchFamily="18" charset="0"/>
                <a:cs typeface="Times New Roman" panose="02020603050405020304" pitchFamily="18" charset="0"/>
              </a:rPr>
              <a:t>，并把自己注册为</a:t>
            </a:r>
            <a:r>
              <a:rPr lang="en-US" altLang="zh-CN" sz="1600" dirty="0">
                <a:solidFill>
                  <a:srgbClr val="C00000"/>
                </a:solidFill>
                <a:latin typeface="Times New Roman" panose="02020603050405020304" pitchFamily="18" charset="0"/>
                <a:cs typeface="Times New Roman" panose="02020603050405020304" pitchFamily="18" charset="0"/>
              </a:rPr>
              <a:t>Completion</a:t>
            </a:r>
            <a:r>
              <a:rPr lang="zh-CN" altLang="en-US" sz="1600" dirty="0">
                <a:solidFill>
                  <a:srgbClr val="C00000"/>
                </a:solidFill>
                <a:latin typeface="Times New Roman" panose="02020603050405020304" pitchFamily="18" charset="0"/>
                <a:cs typeface="Times New Roman" panose="02020603050405020304" pitchFamily="18" charset="0"/>
              </a:rPr>
              <a:t>协议的参与者；</a:t>
            </a:r>
            <a:endParaRPr lang="en-US" altLang="zh-CN" sz="1600" dirty="0">
              <a:solidFill>
                <a:srgbClr val="C00000"/>
              </a:solidFill>
              <a:latin typeface="Times New Roman" panose="02020603050405020304" pitchFamily="18" charset="0"/>
              <a:cs typeface="Times New Roman" panose="02020603050405020304" pitchFamily="18" charset="0"/>
            </a:endParaRPr>
          </a:p>
          <a:p>
            <a:r>
              <a:rPr lang="en-US" altLang="zh-CN" sz="1600" dirty="0">
                <a:solidFill>
                  <a:srgbClr val="C00000"/>
                </a:solidFill>
                <a:latin typeface="Times New Roman" panose="02020603050405020304" pitchFamily="18" charset="0"/>
                <a:cs typeface="Times New Roman" panose="02020603050405020304" pitchFamily="18" charset="0"/>
              </a:rPr>
              <a:t>(5) A</a:t>
            </a:r>
            <a:r>
              <a:rPr lang="zh-CN" altLang="en-US" sz="1600" dirty="0">
                <a:solidFill>
                  <a:srgbClr val="C00000"/>
                </a:solidFill>
                <a:latin typeface="Times New Roman" panose="02020603050405020304" pitchFamily="18" charset="0"/>
                <a:cs typeface="Times New Roman" panose="02020603050405020304" pitchFamily="18" charset="0"/>
              </a:rPr>
              <a:t>在事务范围内向</a:t>
            </a:r>
            <a:r>
              <a:rPr lang="en-US" altLang="zh-CN" sz="1600" dirty="0">
                <a:solidFill>
                  <a:srgbClr val="C00000"/>
                </a:solidFill>
                <a:latin typeface="Times New Roman" panose="02020603050405020304" pitchFamily="18" charset="0"/>
                <a:cs typeface="Times New Roman" panose="02020603050405020304" pitchFamily="18" charset="0"/>
              </a:rPr>
              <a:t>B</a:t>
            </a:r>
            <a:r>
              <a:rPr lang="zh-CN" altLang="en-US" sz="1600" dirty="0">
                <a:solidFill>
                  <a:srgbClr val="C00000"/>
                </a:solidFill>
                <a:latin typeface="Times New Roman" panose="02020603050405020304" pitchFamily="18" charset="0"/>
                <a:cs typeface="Times New Roman" panose="02020603050405020304" pitchFamily="18" charset="0"/>
              </a:rPr>
              <a:t>发送消息，其中包含了</a:t>
            </a:r>
            <a:r>
              <a:rPr lang="en-US" altLang="zh-CN" sz="1600" dirty="0">
                <a:solidFill>
                  <a:srgbClr val="C00000"/>
                </a:solidFill>
                <a:latin typeface="Times New Roman" panose="02020603050405020304" pitchFamily="18" charset="0"/>
                <a:cs typeface="Times New Roman" panose="02020603050405020304" pitchFamily="18" charset="0"/>
              </a:rPr>
              <a:t>T1</a:t>
            </a:r>
            <a:r>
              <a:rPr lang="zh-CN" altLang="en-US" sz="1600" dirty="0">
                <a:solidFill>
                  <a:srgbClr val="C00000"/>
                </a:solidFill>
                <a:latin typeface="Times New Roman" panose="02020603050405020304" pitchFamily="18" charset="0"/>
                <a:cs typeface="Times New Roman" panose="02020603050405020304" pitchFamily="18" charset="0"/>
              </a:rPr>
              <a:t>；</a:t>
            </a:r>
            <a:endParaRPr lang="en-US" altLang="zh-CN" sz="1600" dirty="0">
              <a:solidFill>
                <a:srgbClr val="C00000"/>
              </a:solidFill>
              <a:latin typeface="Times New Roman" panose="02020603050405020304" pitchFamily="18" charset="0"/>
              <a:cs typeface="Times New Roman" panose="02020603050405020304" pitchFamily="18" charset="0"/>
            </a:endParaRPr>
          </a:p>
          <a:p>
            <a:r>
              <a:rPr lang="en-US" altLang="zh-CN" sz="1600" dirty="0">
                <a:solidFill>
                  <a:srgbClr val="C00000"/>
                </a:solidFill>
                <a:latin typeface="Times New Roman" panose="02020603050405020304" pitchFamily="18" charset="0"/>
                <a:cs typeface="Times New Roman" panose="02020603050405020304" pitchFamily="18" charset="0"/>
              </a:rPr>
              <a:t>(6)--(7) B</a:t>
            </a:r>
            <a:r>
              <a:rPr lang="zh-CN" altLang="en-US" sz="1600" dirty="0">
                <a:solidFill>
                  <a:srgbClr val="C00000"/>
                </a:solidFill>
                <a:latin typeface="Times New Roman" panose="02020603050405020304" pitchFamily="18" charset="0"/>
                <a:cs typeface="Times New Roman" panose="02020603050405020304" pitchFamily="18" charset="0"/>
              </a:rPr>
              <a:t>注意到</a:t>
            </a:r>
            <a:r>
              <a:rPr lang="en-US" altLang="zh-CN" sz="1600" dirty="0">
                <a:solidFill>
                  <a:srgbClr val="C00000"/>
                </a:solidFill>
                <a:latin typeface="Times New Roman" panose="02020603050405020304" pitchFamily="18" charset="0"/>
                <a:cs typeface="Times New Roman" panose="02020603050405020304" pitchFamily="18" charset="0"/>
              </a:rPr>
              <a:t>SOAP</a:t>
            </a:r>
            <a:r>
              <a:rPr lang="zh-CN" altLang="en-US" sz="1600" dirty="0">
                <a:solidFill>
                  <a:srgbClr val="C00000"/>
                </a:solidFill>
                <a:latin typeface="Times New Roman" panose="02020603050405020304" pitchFamily="18" charset="0"/>
                <a:cs typeface="Times New Roman" panose="02020603050405020304" pitchFamily="18" charset="0"/>
              </a:rPr>
              <a:t>消息头中的事务上下文</a:t>
            </a:r>
            <a:r>
              <a:rPr lang="en-US" altLang="zh-CN" sz="1600" dirty="0">
                <a:solidFill>
                  <a:srgbClr val="C00000"/>
                </a:solidFill>
                <a:latin typeface="Times New Roman" panose="02020603050405020304" pitchFamily="18" charset="0"/>
                <a:cs typeface="Times New Roman" panose="02020603050405020304" pitchFamily="18" charset="0"/>
              </a:rPr>
              <a:t>T1</a:t>
            </a:r>
            <a:r>
              <a:rPr lang="zh-CN" altLang="en-US" sz="1600" dirty="0">
                <a:solidFill>
                  <a:srgbClr val="C00000"/>
                </a:solidFill>
                <a:latin typeface="Times New Roman" panose="02020603050405020304" pitchFamily="18" charset="0"/>
                <a:cs typeface="Times New Roman" panose="02020603050405020304" pitchFamily="18" charset="0"/>
              </a:rPr>
              <a:t>，于是请求</a:t>
            </a:r>
            <a:r>
              <a:rPr lang="en-US" altLang="zh-CN" sz="1600" dirty="0" err="1">
                <a:solidFill>
                  <a:srgbClr val="C00000"/>
                </a:solidFill>
                <a:latin typeface="Times New Roman" panose="02020603050405020304" pitchFamily="18" charset="0"/>
                <a:cs typeface="Times New Roman" panose="02020603050405020304" pitchFamily="18" charset="0"/>
              </a:rPr>
              <a:t>Cb</a:t>
            </a:r>
            <a:r>
              <a:rPr lang="zh-CN" altLang="en-US" sz="1600" dirty="0">
                <a:solidFill>
                  <a:srgbClr val="C00000"/>
                </a:solidFill>
                <a:latin typeface="Times New Roman" panose="02020603050405020304" pitchFamily="18" charset="0"/>
                <a:cs typeface="Times New Roman" panose="02020603050405020304" pitchFamily="18" charset="0"/>
              </a:rPr>
              <a:t>为创建事务上下文</a:t>
            </a:r>
            <a:r>
              <a:rPr lang="en-US" altLang="zh-CN" sz="1600" dirty="0">
                <a:solidFill>
                  <a:srgbClr val="C00000"/>
                </a:solidFill>
                <a:latin typeface="Times New Roman" panose="02020603050405020304" pitchFamily="18" charset="0"/>
                <a:cs typeface="Times New Roman" panose="02020603050405020304" pitchFamily="18" charset="0"/>
              </a:rPr>
              <a:t>T2</a:t>
            </a:r>
            <a:r>
              <a:rPr lang="zh-CN" altLang="en-US" sz="1600" dirty="0">
                <a:solidFill>
                  <a:srgbClr val="C00000"/>
                </a:solidFill>
                <a:latin typeface="Times New Roman" panose="02020603050405020304" pitchFamily="18" charset="0"/>
                <a:cs typeface="Times New Roman" panose="02020603050405020304" pitchFamily="18" charset="0"/>
              </a:rPr>
              <a:t>，且</a:t>
            </a:r>
            <a:r>
              <a:rPr lang="en-US" altLang="zh-CN" sz="1600" dirty="0">
                <a:solidFill>
                  <a:srgbClr val="C00000"/>
                </a:solidFill>
                <a:latin typeface="Times New Roman" panose="02020603050405020304" pitchFamily="18" charset="0"/>
                <a:cs typeface="Times New Roman" panose="02020603050405020304" pitchFamily="18" charset="0"/>
              </a:rPr>
              <a:t>T2</a:t>
            </a:r>
            <a:r>
              <a:rPr lang="zh-CN" altLang="en-US" sz="1600" dirty="0">
                <a:solidFill>
                  <a:srgbClr val="C00000"/>
                </a:solidFill>
                <a:latin typeface="Times New Roman" panose="02020603050405020304" pitchFamily="18" charset="0"/>
                <a:cs typeface="Times New Roman" panose="02020603050405020304" pitchFamily="18" charset="0"/>
              </a:rPr>
              <a:t>是</a:t>
            </a:r>
            <a:r>
              <a:rPr lang="en-US" altLang="zh-CN" sz="1600" dirty="0">
                <a:solidFill>
                  <a:srgbClr val="C00000"/>
                </a:solidFill>
                <a:latin typeface="Times New Roman" panose="02020603050405020304" pitchFamily="18" charset="0"/>
                <a:cs typeface="Times New Roman" panose="02020603050405020304" pitchFamily="18" charset="0"/>
              </a:rPr>
              <a:t>T1</a:t>
            </a:r>
            <a:r>
              <a:rPr lang="zh-CN" altLang="en-US" sz="1600" dirty="0">
                <a:solidFill>
                  <a:srgbClr val="C00000"/>
                </a:solidFill>
                <a:latin typeface="Times New Roman" panose="02020603050405020304" pitchFamily="18" charset="0"/>
                <a:cs typeface="Times New Roman" panose="02020603050405020304" pitchFamily="18" charset="0"/>
              </a:rPr>
              <a:t>的子上下文</a:t>
            </a:r>
            <a:r>
              <a:rPr lang="en-US" altLang="zh-CN" sz="1600" dirty="0">
                <a:solidFill>
                  <a:srgbClr val="C00000"/>
                </a:solidFill>
                <a:latin typeface="Times New Roman" panose="02020603050405020304" pitchFamily="18" charset="0"/>
                <a:cs typeface="Times New Roman" panose="02020603050405020304" pitchFamily="18" charset="0"/>
              </a:rPr>
              <a:t>(sub-context)</a:t>
            </a:r>
            <a:r>
              <a:rPr lang="zh-CN" altLang="en-US" sz="1600" dirty="0">
                <a:solidFill>
                  <a:srgbClr val="C00000"/>
                </a:solidFill>
                <a:latin typeface="Times New Roman" panose="02020603050405020304" pitchFamily="18" charset="0"/>
                <a:cs typeface="Times New Roman" panose="02020603050405020304" pitchFamily="18" charset="0"/>
              </a:rPr>
              <a:t>；</a:t>
            </a:r>
            <a:endParaRPr lang="en-US" altLang="zh-CN" sz="1600" dirty="0">
              <a:solidFill>
                <a:srgbClr val="C00000"/>
              </a:solidFill>
              <a:latin typeface="Times New Roman" panose="02020603050405020304" pitchFamily="18" charset="0"/>
              <a:cs typeface="Times New Roman" panose="02020603050405020304" pitchFamily="18" charset="0"/>
            </a:endParaRPr>
          </a:p>
          <a:p>
            <a:r>
              <a:rPr lang="en-US" altLang="zh-CN" sz="1600" dirty="0">
                <a:solidFill>
                  <a:srgbClr val="C00000"/>
                </a:solidFill>
                <a:latin typeface="Times New Roman" panose="02020603050405020304" pitchFamily="18" charset="0"/>
                <a:cs typeface="Times New Roman" panose="02020603050405020304" pitchFamily="18" charset="0"/>
              </a:rPr>
              <a:t>(8)--(15) B</a:t>
            </a:r>
            <a:r>
              <a:rPr lang="zh-CN" altLang="en-US" sz="1600" dirty="0">
                <a:solidFill>
                  <a:srgbClr val="C00000"/>
                </a:solidFill>
                <a:latin typeface="Times New Roman" panose="02020603050405020304" pitchFamily="18" charset="0"/>
                <a:cs typeface="Times New Roman" panose="02020603050405020304" pitchFamily="18" charset="0"/>
              </a:rPr>
              <a:t>在</a:t>
            </a:r>
            <a:r>
              <a:rPr lang="en-US" altLang="zh-CN" sz="1600" dirty="0" err="1">
                <a:solidFill>
                  <a:srgbClr val="C00000"/>
                </a:solidFill>
                <a:latin typeface="Times New Roman" panose="02020603050405020304" pitchFamily="18" charset="0"/>
                <a:cs typeface="Times New Roman" panose="02020603050405020304" pitchFamily="18" charset="0"/>
              </a:rPr>
              <a:t>Cb</a:t>
            </a:r>
            <a:r>
              <a:rPr lang="zh-CN" altLang="en-US" sz="1600" dirty="0">
                <a:solidFill>
                  <a:srgbClr val="C00000"/>
                </a:solidFill>
                <a:latin typeface="Times New Roman" panose="02020603050405020304" pitchFamily="18" charset="0"/>
                <a:cs typeface="Times New Roman" panose="02020603050405020304" pitchFamily="18" charset="0"/>
              </a:rPr>
              <a:t>中把自己注册为</a:t>
            </a:r>
            <a:r>
              <a:rPr lang="en-US" altLang="zh-CN" sz="1600" dirty="0" err="1">
                <a:solidFill>
                  <a:srgbClr val="C00000"/>
                </a:solidFill>
                <a:latin typeface="Times New Roman" panose="02020603050405020304" pitchFamily="18" charset="0"/>
                <a:cs typeface="Times New Roman" panose="02020603050405020304" pitchFamily="18" charset="0"/>
              </a:rPr>
              <a:t>PhaseZero</a:t>
            </a:r>
            <a:r>
              <a:rPr lang="zh-CN" altLang="en-US" sz="1600" dirty="0">
                <a:solidFill>
                  <a:srgbClr val="C00000"/>
                </a:solidFill>
                <a:latin typeface="Times New Roman" panose="02020603050405020304" pitchFamily="18" charset="0"/>
                <a:cs typeface="Times New Roman" panose="02020603050405020304" pitchFamily="18" charset="0"/>
              </a:rPr>
              <a:t>和</a:t>
            </a:r>
            <a:r>
              <a:rPr lang="en-US" altLang="zh-CN" sz="1600" dirty="0">
                <a:solidFill>
                  <a:srgbClr val="C00000"/>
                </a:solidFill>
                <a:latin typeface="Times New Roman" panose="02020603050405020304" pitchFamily="18" charset="0"/>
                <a:cs typeface="Times New Roman" panose="02020603050405020304" pitchFamily="18" charset="0"/>
              </a:rPr>
              <a:t>2PC</a:t>
            </a:r>
            <a:r>
              <a:rPr lang="zh-CN" altLang="en-US" sz="1600" dirty="0">
                <a:solidFill>
                  <a:srgbClr val="C00000"/>
                </a:solidFill>
                <a:latin typeface="Times New Roman" panose="02020603050405020304" pitchFamily="18" charset="0"/>
                <a:cs typeface="Times New Roman" panose="02020603050405020304" pitchFamily="18" charset="0"/>
              </a:rPr>
              <a:t>协议的参与者，</a:t>
            </a:r>
            <a:r>
              <a:rPr lang="en-US" altLang="zh-CN" sz="1600" dirty="0" err="1">
                <a:solidFill>
                  <a:srgbClr val="C00000"/>
                </a:solidFill>
                <a:latin typeface="Times New Roman" panose="02020603050405020304" pitchFamily="18" charset="0"/>
                <a:cs typeface="Times New Roman" panose="02020603050405020304" pitchFamily="18" charset="0"/>
              </a:rPr>
              <a:t>Cb</a:t>
            </a:r>
            <a:r>
              <a:rPr lang="zh-CN" altLang="en-US" sz="1600" dirty="0">
                <a:solidFill>
                  <a:srgbClr val="C00000"/>
                </a:solidFill>
                <a:latin typeface="Times New Roman" panose="02020603050405020304" pitchFamily="18" charset="0"/>
                <a:cs typeface="Times New Roman" panose="02020603050405020304" pitchFamily="18" charset="0"/>
              </a:rPr>
              <a:t>反过来也在</a:t>
            </a:r>
            <a:r>
              <a:rPr lang="en-US" altLang="zh-CN" sz="1600" dirty="0">
                <a:solidFill>
                  <a:srgbClr val="C00000"/>
                </a:solidFill>
                <a:latin typeface="Times New Roman" panose="02020603050405020304" pitchFamily="18" charset="0"/>
                <a:cs typeface="Times New Roman" panose="02020603050405020304" pitchFamily="18" charset="0"/>
              </a:rPr>
              <a:t>Ca</a:t>
            </a:r>
            <a:r>
              <a:rPr lang="zh-CN" altLang="en-US" sz="1600" dirty="0">
                <a:solidFill>
                  <a:srgbClr val="C00000"/>
                </a:solidFill>
                <a:latin typeface="Times New Roman" panose="02020603050405020304" pitchFamily="18" charset="0"/>
                <a:cs typeface="Times New Roman" panose="02020603050405020304" pitchFamily="18" charset="0"/>
              </a:rPr>
              <a:t>中把自己注册为</a:t>
            </a:r>
            <a:r>
              <a:rPr lang="en-US" altLang="zh-CN" sz="1600" dirty="0" err="1">
                <a:solidFill>
                  <a:srgbClr val="C00000"/>
                </a:solidFill>
                <a:latin typeface="Times New Roman" panose="02020603050405020304" pitchFamily="18" charset="0"/>
                <a:cs typeface="Times New Roman" panose="02020603050405020304" pitchFamily="18" charset="0"/>
              </a:rPr>
              <a:t>PhaseZero</a:t>
            </a:r>
            <a:r>
              <a:rPr lang="zh-CN" altLang="en-US" sz="1600" dirty="0">
                <a:solidFill>
                  <a:srgbClr val="C00000"/>
                </a:solidFill>
                <a:latin typeface="Times New Roman" panose="02020603050405020304" pitchFamily="18" charset="0"/>
                <a:cs typeface="Times New Roman" panose="02020603050405020304" pitchFamily="18" charset="0"/>
              </a:rPr>
              <a:t>和</a:t>
            </a:r>
            <a:r>
              <a:rPr lang="en-US" altLang="zh-CN" sz="1600" dirty="0">
                <a:solidFill>
                  <a:srgbClr val="C00000"/>
                </a:solidFill>
                <a:latin typeface="Times New Roman" panose="02020603050405020304" pitchFamily="18" charset="0"/>
                <a:cs typeface="Times New Roman" panose="02020603050405020304" pitchFamily="18" charset="0"/>
              </a:rPr>
              <a:t>2PC</a:t>
            </a:r>
            <a:r>
              <a:rPr lang="zh-CN" altLang="en-US" sz="1600" dirty="0">
                <a:solidFill>
                  <a:srgbClr val="C00000"/>
                </a:solidFill>
                <a:latin typeface="Times New Roman" panose="02020603050405020304" pitchFamily="18" charset="0"/>
                <a:cs typeface="Times New Roman" panose="02020603050405020304" pitchFamily="18" charset="0"/>
              </a:rPr>
              <a:t>协议的参与者；</a:t>
            </a:r>
            <a:endParaRPr lang="en-US" altLang="zh-CN" sz="1600" dirty="0">
              <a:solidFill>
                <a:srgbClr val="C00000"/>
              </a:solidFill>
              <a:latin typeface="Times New Roman" panose="02020603050405020304" pitchFamily="18" charset="0"/>
              <a:cs typeface="Times New Roman" panose="02020603050405020304" pitchFamily="18" charset="0"/>
            </a:endParaRPr>
          </a:p>
          <a:p>
            <a:r>
              <a:rPr lang="en-US" altLang="zh-CN" sz="1600" dirty="0">
                <a:solidFill>
                  <a:srgbClr val="C00000"/>
                </a:solidFill>
                <a:latin typeface="Times New Roman" panose="02020603050405020304" pitchFamily="18" charset="0"/>
                <a:cs typeface="Times New Roman" panose="02020603050405020304" pitchFamily="18" charset="0"/>
              </a:rPr>
              <a:t>(16) A</a:t>
            </a:r>
            <a:r>
              <a:rPr lang="zh-CN" altLang="en-US" sz="1600" dirty="0">
                <a:solidFill>
                  <a:srgbClr val="C00000"/>
                </a:solidFill>
                <a:latin typeface="Times New Roman" panose="02020603050405020304" pitchFamily="18" charset="0"/>
                <a:cs typeface="Times New Roman" panose="02020603050405020304" pitchFamily="18" charset="0"/>
              </a:rPr>
              <a:t>发送完成事务</a:t>
            </a:r>
            <a:r>
              <a:rPr lang="en-US" altLang="zh-CN" sz="1600" dirty="0">
                <a:solidFill>
                  <a:srgbClr val="C00000"/>
                </a:solidFill>
                <a:latin typeface="Times New Roman" panose="02020603050405020304" pitchFamily="18" charset="0"/>
                <a:cs typeface="Times New Roman" panose="02020603050405020304" pitchFamily="18" charset="0"/>
              </a:rPr>
              <a:t>Completion</a:t>
            </a:r>
            <a:r>
              <a:rPr lang="zh-CN" altLang="en-US" sz="1600" dirty="0">
                <a:solidFill>
                  <a:srgbClr val="C00000"/>
                </a:solidFill>
                <a:latin typeface="Times New Roman" panose="02020603050405020304" pitchFamily="18" charset="0"/>
                <a:cs typeface="Times New Roman" panose="02020603050405020304" pitchFamily="18" charset="0"/>
              </a:rPr>
              <a:t>消息给</a:t>
            </a:r>
            <a:r>
              <a:rPr lang="en-US" altLang="zh-CN" sz="1600" dirty="0">
                <a:solidFill>
                  <a:srgbClr val="C00000"/>
                </a:solidFill>
                <a:latin typeface="Times New Roman" panose="02020603050405020304" pitchFamily="18" charset="0"/>
                <a:cs typeface="Times New Roman" panose="02020603050405020304" pitchFamily="18" charset="0"/>
              </a:rPr>
              <a:t>Ca</a:t>
            </a:r>
            <a:r>
              <a:rPr lang="zh-CN" altLang="en-US" sz="1600" dirty="0">
                <a:solidFill>
                  <a:srgbClr val="C00000"/>
                </a:solidFill>
                <a:latin typeface="Times New Roman" panose="02020603050405020304" pitchFamily="18" charset="0"/>
                <a:cs typeface="Times New Roman" panose="02020603050405020304" pitchFamily="18" charset="0"/>
              </a:rPr>
              <a:t>；</a:t>
            </a:r>
            <a:endParaRPr lang="en-US" altLang="zh-CN" sz="1600" dirty="0">
              <a:solidFill>
                <a:srgbClr val="C00000"/>
              </a:solidFill>
              <a:latin typeface="Times New Roman" panose="02020603050405020304" pitchFamily="18" charset="0"/>
              <a:cs typeface="Times New Roman" panose="02020603050405020304" pitchFamily="18" charset="0"/>
            </a:endParaRPr>
          </a:p>
          <a:p>
            <a:r>
              <a:rPr lang="en-US" altLang="zh-CN" sz="1600" dirty="0">
                <a:solidFill>
                  <a:srgbClr val="C00000"/>
                </a:solidFill>
                <a:latin typeface="Times New Roman" panose="02020603050405020304" pitchFamily="18" charset="0"/>
                <a:cs typeface="Times New Roman" panose="02020603050405020304" pitchFamily="18" charset="0"/>
              </a:rPr>
              <a:t>(17)--(18) Ca</a:t>
            </a:r>
            <a:r>
              <a:rPr lang="zh-CN" altLang="en-US" sz="1600" dirty="0">
                <a:solidFill>
                  <a:srgbClr val="C00000"/>
                </a:solidFill>
                <a:latin typeface="Times New Roman" panose="02020603050405020304" pitchFamily="18" charset="0"/>
                <a:cs typeface="Times New Roman" panose="02020603050405020304" pitchFamily="18" charset="0"/>
              </a:rPr>
              <a:t>发送</a:t>
            </a:r>
            <a:r>
              <a:rPr lang="en-US" altLang="zh-CN" sz="1600" dirty="0" err="1">
                <a:solidFill>
                  <a:srgbClr val="C00000"/>
                </a:solidFill>
                <a:latin typeface="Times New Roman" panose="02020603050405020304" pitchFamily="18" charset="0"/>
                <a:cs typeface="Times New Roman" panose="02020603050405020304" pitchFamily="18" charset="0"/>
              </a:rPr>
              <a:t>PhaseZero</a:t>
            </a:r>
            <a:r>
              <a:rPr lang="zh-CN" altLang="en-US" sz="1600" dirty="0">
                <a:solidFill>
                  <a:srgbClr val="C00000"/>
                </a:solidFill>
                <a:latin typeface="Times New Roman" panose="02020603050405020304" pitchFamily="18" charset="0"/>
                <a:cs typeface="Times New Roman" panose="02020603050405020304" pitchFamily="18" charset="0"/>
              </a:rPr>
              <a:t>消息给</a:t>
            </a:r>
            <a:r>
              <a:rPr lang="en-US" altLang="zh-CN" sz="1600" dirty="0" err="1">
                <a:solidFill>
                  <a:srgbClr val="C00000"/>
                </a:solidFill>
                <a:latin typeface="Times New Roman" panose="02020603050405020304" pitchFamily="18" charset="0"/>
                <a:cs typeface="Times New Roman" panose="02020603050405020304" pitchFamily="18" charset="0"/>
              </a:rPr>
              <a:t>Cb</a:t>
            </a:r>
            <a:r>
              <a:rPr lang="zh-CN" altLang="en-US" sz="1600" dirty="0">
                <a:solidFill>
                  <a:srgbClr val="C00000"/>
                </a:solidFill>
                <a:latin typeface="Times New Roman" panose="02020603050405020304" pitchFamily="18" charset="0"/>
                <a:cs typeface="Times New Roman" panose="02020603050405020304" pitchFamily="18" charset="0"/>
              </a:rPr>
              <a:t>，</a:t>
            </a:r>
            <a:r>
              <a:rPr lang="en-US" altLang="zh-CN" sz="1600" dirty="0" err="1">
                <a:solidFill>
                  <a:srgbClr val="C00000"/>
                </a:solidFill>
                <a:latin typeface="Times New Roman" panose="02020603050405020304" pitchFamily="18" charset="0"/>
                <a:cs typeface="Times New Roman" panose="02020603050405020304" pitchFamily="18" charset="0"/>
              </a:rPr>
              <a:t>Cb</a:t>
            </a:r>
            <a:r>
              <a:rPr lang="zh-CN" altLang="en-US" sz="1600" dirty="0">
                <a:solidFill>
                  <a:srgbClr val="C00000"/>
                </a:solidFill>
                <a:latin typeface="Times New Roman" panose="02020603050405020304" pitchFamily="18" charset="0"/>
                <a:cs typeface="Times New Roman" panose="02020603050405020304" pitchFamily="18" charset="0"/>
              </a:rPr>
              <a:t>再把消息转发给</a:t>
            </a:r>
            <a:r>
              <a:rPr lang="en-US" altLang="zh-CN" sz="1600" dirty="0">
                <a:solidFill>
                  <a:srgbClr val="C00000"/>
                </a:solidFill>
                <a:latin typeface="Times New Roman" panose="02020603050405020304" pitchFamily="18" charset="0"/>
                <a:cs typeface="Times New Roman" panose="02020603050405020304" pitchFamily="18" charset="0"/>
              </a:rPr>
              <a:t>B</a:t>
            </a:r>
            <a:r>
              <a:rPr lang="zh-CN" altLang="en-US" sz="1600" dirty="0">
                <a:solidFill>
                  <a:srgbClr val="C00000"/>
                </a:solidFill>
                <a:latin typeface="Times New Roman" panose="02020603050405020304" pitchFamily="18" charset="0"/>
                <a:cs typeface="Times New Roman" panose="02020603050405020304" pitchFamily="18" charset="0"/>
              </a:rPr>
              <a:t>；</a:t>
            </a:r>
            <a:endParaRPr lang="en-US" altLang="zh-CN" sz="1600" dirty="0">
              <a:solidFill>
                <a:srgbClr val="C00000"/>
              </a:solidFill>
              <a:latin typeface="Times New Roman" panose="02020603050405020304" pitchFamily="18" charset="0"/>
              <a:cs typeface="Times New Roman" panose="02020603050405020304" pitchFamily="18" charset="0"/>
            </a:endParaRPr>
          </a:p>
          <a:p>
            <a:r>
              <a:rPr lang="en-US" altLang="zh-CN" sz="1600" dirty="0">
                <a:solidFill>
                  <a:srgbClr val="C00000"/>
                </a:solidFill>
                <a:latin typeface="Times New Roman" panose="02020603050405020304" pitchFamily="18" charset="0"/>
                <a:cs typeface="Times New Roman" panose="02020603050405020304" pitchFamily="18" charset="0"/>
              </a:rPr>
              <a:t>(19)--(20) B</a:t>
            </a:r>
            <a:r>
              <a:rPr lang="zh-CN" altLang="en-US" sz="1600" dirty="0">
                <a:solidFill>
                  <a:srgbClr val="C00000"/>
                </a:solidFill>
                <a:latin typeface="Times New Roman" panose="02020603050405020304" pitchFamily="18" charset="0"/>
                <a:cs typeface="Times New Roman" panose="02020603050405020304" pitchFamily="18" charset="0"/>
              </a:rPr>
              <a:t>回复</a:t>
            </a:r>
            <a:r>
              <a:rPr lang="en-US" altLang="zh-CN" sz="1600" dirty="0" err="1">
                <a:solidFill>
                  <a:srgbClr val="C00000"/>
                </a:solidFill>
                <a:latin typeface="Times New Roman" panose="02020603050405020304" pitchFamily="18" charset="0"/>
                <a:cs typeface="Times New Roman" panose="02020603050405020304" pitchFamily="18" charset="0"/>
              </a:rPr>
              <a:t>phaseZeroCompletion</a:t>
            </a:r>
            <a:r>
              <a:rPr lang="zh-CN" altLang="en-US" sz="1600" dirty="0">
                <a:solidFill>
                  <a:srgbClr val="C00000"/>
                </a:solidFill>
                <a:latin typeface="Times New Roman" panose="02020603050405020304" pitchFamily="18" charset="0"/>
                <a:cs typeface="Times New Roman" panose="02020603050405020304" pitchFamily="18" charset="0"/>
              </a:rPr>
              <a:t>消息给</a:t>
            </a:r>
            <a:r>
              <a:rPr lang="en-US" altLang="zh-CN" sz="1600" dirty="0" err="1">
                <a:solidFill>
                  <a:srgbClr val="C00000"/>
                </a:solidFill>
                <a:latin typeface="Times New Roman" panose="02020603050405020304" pitchFamily="18" charset="0"/>
                <a:cs typeface="Times New Roman" panose="02020603050405020304" pitchFamily="18" charset="0"/>
              </a:rPr>
              <a:t>Cb</a:t>
            </a:r>
            <a:r>
              <a:rPr lang="en-US" altLang="zh-CN" sz="1600" dirty="0">
                <a:solidFill>
                  <a:srgbClr val="C00000"/>
                </a:solidFill>
                <a:latin typeface="Times New Roman" panose="02020603050405020304" pitchFamily="18" charset="0"/>
                <a:cs typeface="Times New Roman" panose="02020603050405020304" pitchFamily="18" charset="0"/>
              </a:rPr>
              <a:t> </a:t>
            </a:r>
            <a:r>
              <a:rPr lang="zh-CN" altLang="en-US" sz="1600" dirty="0">
                <a:solidFill>
                  <a:srgbClr val="C00000"/>
                </a:solidFill>
                <a:latin typeface="Times New Roman" panose="02020603050405020304" pitchFamily="18" charset="0"/>
                <a:cs typeface="Times New Roman" panose="02020603050405020304" pitchFamily="18" charset="0"/>
              </a:rPr>
              <a:t>，</a:t>
            </a:r>
            <a:r>
              <a:rPr lang="en-US" altLang="zh-CN" sz="1600" dirty="0" err="1">
                <a:solidFill>
                  <a:srgbClr val="C00000"/>
                </a:solidFill>
                <a:latin typeface="Times New Roman" panose="02020603050405020304" pitchFamily="18" charset="0"/>
                <a:cs typeface="Times New Roman" panose="02020603050405020304" pitchFamily="18" charset="0"/>
              </a:rPr>
              <a:t>Cb</a:t>
            </a:r>
            <a:r>
              <a:rPr lang="zh-CN" altLang="en-US" sz="1600" dirty="0">
                <a:solidFill>
                  <a:srgbClr val="C00000"/>
                </a:solidFill>
                <a:latin typeface="Times New Roman" panose="02020603050405020304" pitchFamily="18" charset="0"/>
                <a:cs typeface="Times New Roman" panose="02020603050405020304" pitchFamily="18" charset="0"/>
              </a:rPr>
              <a:t>把该消息转发给</a:t>
            </a:r>
            <a:r>
              <a:rPr lang="en-US" altLang="zh-CN" sz="1600" dirty="0">
                <a:solidFill>
                  <a:srgbClr val="C00000"/>
                </a:solidFill>
                <a:latin typeface="Times New Roman" panose="02020603050405020304" pitchFamily="18" charset="0"/>
                <a:cs typeface="Times New Roman" panose="02020603050405020304" pitchFamily="18" charset="0"/>
              </a:rPr>
              <a:t>B</a:t>
            </a:r>
            <a:r>
              <a:rPr lang="zh-CN" altLang="en-US" sz="1600" dirty="0">
                <a:solidFill>
                  <a:srgbClr val="C00000"/>
                </a:solidFill>
                <a:latin typeface="Times New Roman" panose="02020603050405020304" pitchFamily="18" charset="0"/>
                <a:cs typeface="Times New Roman" panose="02020603050405020304" pitchFamily="18" charset="0"/>
              </a:rPr>
              <a:t>；</a:t>
            </a:r>
            <a:endParaRPr lang="en-US" altLang="zh-CN" sz="1600" dirty="0">
              <a:solidFill>
                <a:srgbClr val="C00000"/>
              </a:solidFill>
              <a:latin typeface="Times New Roman" panose="02020603050405020304" pitchFamily="18" charset="0"/>
              <a:cs typeface="Times New Roman" panose="02020603050405020304" pitchFamily="18" charset="0"/>
            </a:endParaRPr>
          </a:p>
          <a:p>
            <a:r>
              <a:rPr lang="en-US" altLang="zh-CN" sz="1600" dirty="0">
                <a:solidFill>
                  <a:srgbClr val="C00000"/>
                </a:solidFill>
                <a:latin typeface="Times New Roman" panose="02020603050405020304" pitchFamily="18" charset="0"/>
                <a:cs typeface="Times New Roman" panose="02020603050405020304" pitchFamily="18" charset="0"/>
              </a:rPr>
              <a:t>(21)--(22) Ca</a:t>
            </a:r>
            <a:r>
              <a:rPr lang="zh-CN" altLang="en-US" sz="1600" dirty="0">
                <a:solidFill>
                  <a:srgbClr val="C00000"/>
                </a:solidFill>
                <a:latin typeface="Times New Roman" panose="02020603050405020304" pitchFamily="18" charset="0"/>
                <a:cs typeface="Times New Roman" panose="02020603050405020304" pitchFamily="18" charset="0"/>
              </a:rPr>
              <a:t>开始</a:t>
            </a:r>
            <a:r>
              <a:rPr lang="en-US" altLang="zh-CN" sz="1600" dirty="0">
                <a:solidFill>
                  <a:srgbClr val="C00000"/>
                </a:solidFill>
                <a:latin typeface="Times New Roman" panose="02020603050405020304" pitchFamily="18" charset="0"/>
                <a:cs typeface="Times New Roman" panose="02020603050405020304" pitchFamily="18" charset="0"/>
              </a:rPr>
              <a:t>2PC</a:t>
            </a:r>
            <a:r>
              <a:rPr lang="zh-CN" altLang="en-US" sz="1600" dirty="0">
                <a:solidFill>
                  <a:srgbClr val="C00000"/>
                </a:solidFill>
                <a:latin typeface="Times New Roman" panose="02020603050405020304" pitchFamily="18" charset="0"/>
                <a:cs typeface="Times New Roman" panose="02020603050405020304" pitchFamily="18" charset="0"/>
              </a:rPr>
              <a:t>协议，发送</a:t>
            </a:r>
            <a:r>
              <a:rPr lang="en-US" altLang="zh-CN" sz="1600" dirty="0">
                <a:solidFill>
                  <a:srgbClr val="C00000"/>
                </a:solidFill>
                <a:latin typeface="Times New Roman" panose="02020603050405020304" pitchFamily="18" charset="0"/>
                <a:cs typeface="Times New Roman" panose="02020603050405020304" pitchFamily="18" charset="0"/>
              </a:rPr>
              <a:t>Prepare</a:t>
            </a:r>
            <a:r>
              <a:rPr lang="zh-CN" altLang="en-US" sz="1600" dirty="0">
                <a:solidFill>
                  <a:srgbClr val="C00000"/>
                </a:solidFill>
                <a:latin typeface="Times New Roman" panose="02020603050405020304" pitchFamily="18" charset="0"/>
                <a:cs typeface="Times New Roman" panose="02020603050405020304" pitchFamily="18" charset="0"/>
              </a:rPr>
              <a:t>消息给</a:t>
            </a:r>
            <a:r>
              <a:rPr lang="en-US" altLang="zh-CN" sz="1600" dirty="0" err="1">
                <a:solidFill>
                  <a:srgbClr val="C00000"/>
                </a:solidFill>
                <a:latin typeface="Times New Roman" panose="02020603050405020304" pitchFamily="18" charset="0"/>
                <a:cs typeface="Times New Roman" panose="02020603050405020304" pitchFamily="18" charset="0"/>
              </a:rPr>
              <a:t>Cb</a:t>
            </a:r>
            <a:r>
              <a:rPr lang="zh-CN" altLang="en-US" sz="1600" dirty="0">
                <a:solidFill>
                  <a:srgbClr val="C00000"/>
                </a:solidFill>
                <a:latin typeface="Times New Roman" panose="02020603050405020304" pitchFamily="18" charset="0"/>
                <a:cs typeface="Times New Roman" panose="02020603050405020304" pitchFamily="18" charset="0"/>
              </a:rPr>
              <a:t>，</a:t>
            </a:r>
            <a:r>
              <a:rPr lang="en-US" altLang="zh-CN" sz="1600" dirty="0" err="1">
                <a:solidFill>
                  <a:srgbClr val="C00000"/>
                </a:solidFill>
                <a:latin typeface="Times New Roman" panose="02020603050405020304" pitchFamily="18" charset="0"/>
                <a:cs typeface="Times New Roman" panose="02020603050405020304" pitchFamily="18" charset="0"/>
              </a:rPr>
              <a:t>Cb</a:t>
            </a:r>
            <a:r>
              <a:rPr lang="zh-CN" altLang="en-US" sz="1600" dirty="0">
                <a:solidFill>
                  <a:srgbClr val="C00000"/>
                </a:solidFill>
                <a:latin typeface="Times New Roman" panose="02020603050405020304" pitchFamily="18" charset="0"/>
                <a:cs typeface="Times New Roman" panose="02020603050405020304" pitchFamily="18" charset="0"/>
              </a:rPr>
              <a:t>把该消息转发给</a:t>
            </a:r>
            <a:r>
              <a:rPr lang="en-US" altLang="zh-CN" sz="1600" dirty="0">
                <a:solidFill>
                  <a:srgbClr val="C00000"/>
                </a:solidFill>
                <a:latin typeface="Times New Roman" panose="02020603050405020304" pitchFamily="18" charset="0"/>
                <a:cs typeface="Times New Roman" panose="02020603050405020304" pitchFamily="18" charset="0"/>
              </a:rPr>
              <a:t>B</a:t>
            </a:r>
            <a:r>
              <a:rPr lang="zh-CN" altLang="en-US" sz="1600" dirty="0">
                <a:solidFill>
                  <a:srgbClr val="C00000"/>
                </a:solidFill>
                <a:latin typeface="Times New Roman" panose="02020603050405020304" pitchFamily="18" charset="0"/>
                <a:cs typeface="Times New Roman" panose="02020603050405020304" pitchFamily="18" charset="0"/>
              </a:rPr>
              <a:t>；</a:t>
            </a:r>
            <a:endParaRPr lang="en-US" altLang="zh-CN" sz="1600" dirty="0">
              <a:solidFill>
                <a:srgbClr val="C00000"/>
              </a:solidFill>
              <a:latin typeface="Times New Roman" panose="02020603050405020304" pitchFamily="18" charset="0"/>
              <a:cs typeface="Times New Roman" panose="02020603050405020304" pitchFamily="18" charset="0"/>
            </a:endParaRPr>
          </a:p>
          <a:p>
            <a:r>
              <a:rPr lang="en-US" altLang="zh-CN" sz="1600" dirty="0">
                <a:solidFill>
                  <a:srgbClr val="C00000"/>
                </a:solidFill>
                <a:latin typeface="Times New Roman" panose="02020603050405020304" pitchFamily="18" charset="0"/>
                <a:cs typeface="Times New Roman" panose="02020603050405020304" pitchFamily="18" charset="0"/>
              </a:rPr>
              <a:t>(23)--(24) B</a:t>
            </a:r>
            <a:r>
              <a:rPr lang="zh-CN" altLang="en-US" sz="1600" dirty="0">
                <a:solidFill>
                  <a:srgbClr val="C00000"/>
                </a:solidFill>
                <a:latin typeface="Times New Roman" panose="02020603050405020304" pitchFamily="18" charset="0"/>
                <a:cs typeface="Times New Roman" panose="02020603050405020304" pitchFamily="18" charset="0"/>
              </a:rPr>
              <a:t>回复</a:t>
            </a:r>
            <a:r>
              <a:rPr lang="en-US" altLang="zh-CN" sz="1600" dirty="0">
                <a:solidFill>
                  <a:srgbClr val="C00000"/>
                </a:solidFill>
                <a:latin typeface="Times New Roman" panose="02020603050405020304" pitchFamily="18" charset="0"/>
                <a:cs typeface="Times New Roman" panose="02020603050405020304" pitchFamily="18" charset="0"/>
              </a:rPr>
              <a:t>Prepare</a:t>
            </a:r>
            <a:r>
              <a:rPr lang="zh-CN" altLang="en-US" sz="1600" dirty="0">
                <a:solidFill>
                  <a:srgbClr val="C00000"/>
                </a:solidFill>
                <a:latin typeface="Times New Roman" panose="02020603050405020304" pitchFamily="18" charset="0"/>
                <a:cs typeface="Times New Roman" panose="02020603050405020304" pitchFamily="18" charset="0"/>
              </a:rPr>
              <a:t>消息给</a:t>
            </a:r>
            <a:r>
              <a:rPr lang="en-US" altLang="zh-CN" sz="1600" dirty="0" err="1">
                <a:solidFill>
                  <a:srgbClr val="C00000"/>
                </a:solidFill>
                <a:latin typeface="Times New Roman" panose="02020603050405020304" pitchFamily="18" charset="0"/>
                <a:cs typeface="Times New Roman" panose="02020603050405020304" pitchFamily="18" charset="0"/>
              </a:rPr>
              <a:t>Cb</a:t>
            </a:r>
            <a:r>
              <a:rPr lang="en-US" altLang="zh-CN" sz="1600" dirty="0">
                <a:solidFill>
                  <a:srgbClr val="C00000"/>
                </a:solidFill>
                <a:latin typeface="Times New Roman" panose="02020603050405020304" pitchFamily="18" charset="0"/>
                <a:cs typeface="Times New Roman" panose="02020603050405020304" pitchFamily="18" charset="0"/>
              </a:rPr>
              <a:t> </a:t>
            </a:r>
            <a:r>
              <a:rPr lang="zh-CN" altLang="en-US" sz="1600" dirty="0">
                <a:solidFill>
                  <a:srgbClr val="C00000"/>
                </a:solidFill>
                <a:latin typeface="Times New Roman" panose="02020603050405020304" pitchFamily="18" charset="0"/>
                <a:cs typeface="Times New Roman" panose="02020603050405020304" pitchFamily="18" charset="0"/>
              </a:rPr>
              <a:t>，</a:t>
            </a:r>
            <a:r>
              <a:rPr lang="en-US" altLang="zh-CN" sz="1600" dirty="0" err="1">
                <a:solidFill>
                  <a:srgbClr val="C00000"/>
                </a:solidFill>
                <a:latin typeface="Times New Roman" panose="02020603050405020304" pitchFamily="18" charset="0"/>
                <a:cs typeface="Times New Roman" panose="02020603050405020304" pitchFamily="18" charset="0"/>
              </a:rPr>
              <a:t>Cb</a:t>
            </a:r>
            <a:r>
              <a:rPr lang="zh-CN" altLang="en-US" sz="1600" dirty="0">
                <a:solidFill>
                  <a:srgbClr val="C00000"/>
                </a:solidFill>
                <a:latin typeface="Times New Roman" panose="02020603050405020304" pitchFamily="18" charset="0"/>
                <a:cs typeface="Times New Roman" panose="02020603050405020304" pitchFamily="18" charset="0"/>
              </a:rPr>
              <a:t>把该消息转发给</a:t>
            </a:r>
            <a:r>
              <a:rPr lang="en-US" altLang="zh-CN" sz="1600" dirty="0">
                <a:solidFill>
                  <a:srgbClr val="C00000"/>
                </a:solidFill>
                <a:latin typeface="Times New Roman" panose="02020603050405020304" pitchFamily="18" charset="0"/>
                <a:cs typeface="Times New Roman" panose="02020603050405020304" pitchFamily="18" charset="0"/>
              </a:rPr>
              <a:t>Ca</a:t>
            </a:r>
            <a:r>
              <a:rPr lang="zh-CN" altLang="en-US" sz="1600" dirty="0">
                <a:solidFill>
                  <a:srgbClr val="C00000"/>
                </a:solidFill>
                <a:latin typeface="Times New Roman" panose="02020603050405020304" pitchFamily="18" charset="0"/>
                <a:cs typeface="Times New Roman" panose="02020603050405020304" pitchFamily="18" charset="0"/>
              </a:rPr>
              <a:t>；</a:t>
            </a:r>
            <a:endParaRPr lang="en-US" altLang="zh-CN" sz="1600" dirty="0">
              <a:solidFill>
                <a:srgbClr val="C00000"/>
              </a:solidFill>
              <a:latin typeface="Times New Roman" panose="02020603050405020304" pitchFamily="18" charset="0"/>
              <a:cs typeface="Times New Roman" panose="02020603050405020304" pitchFamily="18" charset="0"/>
            </a:endParaRPr>
          </a:p>
          <a:p>
            <a:r>
              <a:rPr lang="en-US" altLang="zh-CN" sz="1600" dirty="0">
                <a:solidFill>
                  <a:srgbClr val="C00000"/>
                </a:solidFill>
                <a:latin typeface="Times New Roman" panose="02020603050405020304" pitchFamily="18" charset="0"/>
                <a:cs typeface="Times New Roman" panose="02020603050405020304" pitchFamily="18" charset="0"/>
              </a:rPr>
              <a:t>(25)--(26) Ca</a:t>
            </a:r>
            <a:r>
              <a:rPr lang="zh-CN" altLang="en-US" sz="1600" dirty="0">
                <a:solidFill>
                  <a:srgbClr val="C00000"/>
                </a:solidFill>
                <a:latin typeface="Times New Roman" panose="02020603050405020304" pitchFamily="18" charset="0"/>
                <a:cs typeface="Times New Roman" panose="02020603050405020304" pitchFamily="18" charset="0"/>
              </a:rPr>
              <a:t>发送</a:t>
            </a:r>
            <a:r>
              <a:rPr lang="en-US" altLang="zh-CN" sz="1600" dirty="0">
                <a:solidFill>
                  <a:srgbClr val="C00000"/>
                </a:solidFill>
                <a:latin typeface="Times New Roman" panose="02020603050405020304" pitchFamily="18" charset="0"/>
                <a:cs typeface="Times New Roman" panose="02020603050405020304" pitchFamily="18" charset="0"/>
              </a:rPr>
              <a:t>Commit</a:t>
            </a:r>
            <a:r>
              <a:rPr lang="zh-CN" altLang="en-US" sz="1600" dirty="0">
                <a:solidFill>
                  <a:srgbClr val="C00000"/>
                </a:solidFill>
                <a:latin typeface="Times New Roman" panose="02020603050405020304" pitchFamily="18" charset="0"/>
                <a:cs typeface="Times New Roman" panose="02020603050405020304" pitchFamily="18" charset="0"/>
              </a:rPr>
              <a:t>消息给</a:t>
            </a:r>
            <a:r>
              <a:rPr lang="en-US" altLang="zh-CN" sz="1600" dirty="0" err="1">
                <a:solidFill>
                  <a:srgbClr val="C00000"/>
                </a:solidFill>
                <a:latin typeface="Times New Roman" panose="02020603050405020304" pitchFamily="18" charset="0"/>
                <a:cs typeface="Times New Roman" panose="02020603050405020304" pitchFamily="18" charset="0"/>
              </a:rPr>
              <a:t>Cb</a:t>
            </a:r>
            <a:r>
              <a:rPr lang="en-US" altLang="zh-CN" sz="1600" dirty="0">
                <a:solidFill>
                  <a:srgbClr val="C00000"/>
                </a:solidFill>
                <a:latin typeface="Times New Roman" panose="02020603050405020304" pitchFamily="18" charset="0"/>
                <a:cs typeface="Times New Roman" panose="02020603050405020304" pitchFamily="18" charset="0"/>
              </a:rPr>
              <a:t> </a:t>
            </a:r>
            <a:r>
              <a:rPr lang="zh-CN" altLang="en-US" sz="1600" dirty="0">
                <a:solidFill>
                  <a:srgbClr val="C00000"/>
                </a:solidFill>
                <a:latin typeface="Times New Roman" panose="02020603050405020304" pitchFamily="18" charset="0"/>
                <a:cs typeface="Times New Roman" panose="02020603050405020304" pitchFamily="18" charset="0"/>
              </a:rPr>
              <a:t>，</a:t>
            </a:r>
            <a:r>
              <a:rPr lang="en-US" altLang="zh-CN" sz="1600" dirty="0" err="1">
                <a:solidFill>
                  <a:srgbClr val="C00000"/>
                </a:solidFill>
                <a:latin typeface="Times New Roman" panose="02020603050405020304" pitchFamily="18" charset="0"/>
                <a:cs typeface="Times New Roman" panose="02020603050405020304" pitchFamily="18" charset="0"/>
              </a:rPr>
              <a:t>Cb</a:t>
            </a:r>
            <a:r>
              <a:rPr lang="zh-CN" altLang="en-US" sz="1600" dirty="0">
                <a:solidFill>
                  <a:srgbClr val="C00000"/>
                </a:solidFill>
                <a:latin typeface="Times New Roman" panose="02020603050405020304" pitchFamily="18" charset="0"/>
                <a:cs typeface="Times New Roman" panose="02020603050405020304" pitchFamily="18" charset="0"/>
              </a:rPr>
              <a:t>把该消息转发给</a:t>
            </a:r>
            <a:r>
              <a:rPr lang="en-US" altLang="zh-CN" sz="1600" dirty="0">
                <a:solidFill>
                  <a:srgbClr val="C00000"/>
                </a:solidFill>
                <a:latin typeface="Times New Roman" panose="02020603050405020304" pitchFamily="18" charset="0"/>
                <a:cs typeface="Times New Roman" panose="02020603050405020304" pitchFamily="18" charset="0"/>
              </a:rPr>
              <a:t>B</a:t>
            </a:r>
            <a:r>
              <a:rPr lang="zh-CN" altLang="en-US" sz="1600" dirty="0">
                <a:solidFill>
                  <a:srgbClr val="C00000"/>
                </a:solidFill>
                <a:latin typeface="Times New Roman" panose="02020603050405020304" pitchFamily="18" charset="0"/>
                <a:cs typeface="Times New Roman" panose="02020603050405020304" pitchFamily="18" charset="0"/>
              </a:rPr>
              <a:t>；</a:t>
            </a:r>
            <a:endParaRPr lang="en-US" altLang="zh-CN" sz="1600" dirty="0">
              <a:solidFill>
                <a:srgbClr val="C00000"/>
              </a:solidFill>
              <a:latin typeface="Times New Roman" panose="02020603050405020304" pitchFamily="18" charset="0"/>
              <a:cs typeface="Times New Roman" panose="02020603050405020304" pitchFamily="18" charset="0"/>
            </a:endParaRPr>
          </a:p>
          <a:p>
            <a:r>
              <a:rPr lang="en-US" altLang="zh-CN" sz="1600" dirty="0">
                <a:solidFill>
                  <a:srgbClr val="C00000"/>
                </a:solidFill>
                <a:latin typeface="Times New Roman" panose="02020603050405020304" pitchFamily="18" charset="0"/>
                <a:cs typeface="Times New Roman" panose="02020603050405020304" pitchFamily="18" charset="0"/>
              </a:rPr>
              <a:t>(27)--(28) ) B</a:t>
            </a:r>
            <a:r>
              <a:rPr lang="zh-CN" altLang="en-US" sz="1600" dirty="0">
                <a:solidFill>
                  <a:srgbClr val="C00000"/>
                </a:solidFill>
                <a:latin typeface="Times New Roman" panose="02020603050405020304" pitchFamily="18" charset="0"/>
                <a:cs typeface="Times New Roman" panose="02020603050405020304" pitchFamily="18" charset="0"/>
              </a:rPr>
              <a:t>回复</a:t>
            </a:r>
            <a:r>
              <a:rPr lang="en-US" altLang="zh-CN" sz="1600" dirty="0">
                <a:solidFill>
                  <a:srgbClr val="C00000"/>
                </a:solidFill>
                <a:latin typeface="Times New Roman" panose="02020603050405020304" pitchFamily="18" charset="0"/>
                <a:cs typeface="Times New Roman" panose="02020603050405020304" pitchFamily="18" charset="0"/>
              </a:rPr>
              <a:t>Commit</a:t>
            </a:r>
            <a:r>
              <a:rPr lang="zh-CN" altLang="en-US" sz="1600" dirty="0">
                <a:solidFill>
                  <a:srgbClr val="C00000"/>
                </a:solidFill>
                <a:latin typeface="Times New Roman" panose="02020603050405020304" pitchFamily="18" charset="0"/>
                <a:cs typeface="Times New Roman" panose="02020603050405020304" pitchFamily="18" charset="0"/>
              </a:rPr>
              <a:t>消息给</a:t>
            </a:r>
            <a:r>
              <a:rPr lang="en-US" altLang="zh-CN" sz="1600" dirty="0" err="1">
                <a:solidFill>
                  <a:srgbClr val="C00000"/>
                </a:solidFill>
                <a:latin typeface="Times New Roman" panose="02020603050405020304" pitchFamily="18" charset="0"/>
                <a:cs typeface="Times New Roman" panose="02020603050405020304" pitchFamily="18" charset="0"/>
              </a:rPr>
              <a:t>Cb</a:t>
            </a:r>
            <a:r>
              <a:rPr lang="en-US" altLang="zh-CN" sz="1600" dirty="0">
                <a:solidFill>
                  <a:srgbClr val="C00000"/>
                </a:solidFill>
                <a:latin typeface="Times New Roman" panose="02020603050405020304" pitchFamily="18" charset="0"/>
                <a:cs typeface="Times New Roman" panose="02020603050405020304" pitchFamily="18" charset="0"/>
              </a:rPr>
              <a:t> </a:t>
            </a:r>
            <a:r>
              <a:rPr lang="zh-CN" altLang="en-US" sz="1600" dirty="0">
                <a:solidFill>
                  <a:srgbClr val="C00000"/>
                </a:solidFill>
                <a:latin typeface="Times New Roman" panose="02020603050405020304" pitchFamily="18" charset="0"/>
                <a:cs typeface="Times New Roman" panose="02020603050405020304" pitchFamily="18" charset="0"/>
              </a:rPr>
              <a:t>，</a:t>
            </a:r>
            <a:r>
              <a:rPr lang="en-US" altLang="zh-CN" sz="1600" dirty="0" err="1">
                <a:solidFill>
                  <a:srgbClr val="C00000"/>
                </a:solidFill>
                <a:latin typeface="Times New Roman" panose="02020603050405020304" pitchFamily="18" charset="0"/>
                <a:cs typeface="Times New Roman" panose="02020603050405020304" pitchFamily="18" charset="0"/>
              </a:rPr>
              <a:t>Cb</a:t>
            </a:r>
            <a:r>
              <a:rPr lang="zh-CN" altLang="en-US" sz="1600" dirty="0">
                <a:solidFill>
                  <a:srgbClr val="C00000"/>
                </a:solidFill>
                <a:latin typeface="Times New Roman" panose="02020603050405020304" pitchFamily="18" charset="0"/>
                <a:cs typeface="Times New Roman" panose="02020603050405020304" pitchFamily="18" charset="0"/>
              </a:rPr>
              <a:t>把该消息转发给</a:t>
            </a:r>
            <a:r>
              <a:rPr lang="en-US" altLang="zh-CN" sz="1600" dirty="0">
                <a:solidFill>
                  <a:srgbClr val="C00000"/>
                </a:solidFill>
                <a:latin typeface="Times New Roman" panose="02020603050405020304" pitchFamily="18" charset="0"/>
                <a:cs typeface="Times New Roman" panose="02020603050405020304" pitchFamily="18" charset="0"/>
              </a:rPr>
              <a:t>Ca</a:t>
            </a:r>
            <a:r>
              <a:rPr lang="zh-CN" altLang="en-US" sz="1600" dirty="0">
                <a:solidFill>
                  <a:srgbClr val="C00000"/>
                </a:solidFill>
                <a:latin typeface="Times New Roman" panose="02020603050405020304" pitchFamily="18" charset="0"/>
                <a:cs typeface="Times New Roman" panose="02020603050405020304" pitchFamily="18" charset="0"/>
              </a:rPr>
              <a:t>；</a:t>
            </a:r>
            <a:endParaRPr lang="en-US" altLang="zh-CN" sz="1600" dirty="0">
              <a:solidFill>
                <a:srgbClr val="C00000"/>
              </a:solidFill>
              <a:latin typeface="Times New Roman" panose="02020603050405020304" pitchFamily="18" charset="0"/>
              <a:cs typeface="Times New Roman" panose="02020603050405020304" pitchFamily="18" charset="0"/>
            </a:endParaRPr>
          </a:p>
          <a:p>
            <a:r>
              <a:rPr lang="en-US" altLang="zh-CN" sz="1600" dirty="0">
                <a:solidFill>
                  <a:srgbClr val="C00000"/>
                </a:solidFill>
                <a:latin typeface="Times New Roman" panose="02020603050405020304" pitchFamily="18" charset="0"/>
                <a:cs typeface="Times New Roman" panose="02020603050405020304" pitchFamily="18" charset="0"/>
              </a:rPr>
              <a:t>(29)  Ca</a:t>
            </a:r>
            <a:r>
              <a:rPr lang="zh-CN" altLang="en-US" sz="1600" dirty="0">
                <a:solidFill>
                  <a:srgbClr val="C00000"/>
                </a:solidFill>
                <a:latin typeface="Times New Roman" panose="02020603050405020304" pitchFamily="18" charset="0"/>
                <a:cs typeface="Times New Roman" panose="02020603050405020304" pitchFamily="18" charset="0"/>
              </a:rPr>
              <a:t>回复</a:t>
            </a:r>
            <a:r>
              <a:rPr lang="en-US" altLang="zh-CN" sz="1600" dirty="0">
                <a:solidFill>
                  <a:srgbClr val="C00000"/>
                </a:solidFill>
                <a:latin typeface="Times New Roman" panose="02020603050405020304" pitchFamily="18" charset="0"/>
                <a:cs typeface="Times New Roman" panose="02020603050405020304" pitchFamily="18" charset="0"/>
              </a:rPr>
              <a:t>Completed</a:t>
            </a:r>
            <a:r>
              <a:rPr lang="zh-CN" altLang="en-US" sz="1600" dirty="0">
                <a:solidFill>
                  <a:srgbClr val="C00000"/>
                </a:solidFill>
                <a:latin typeface="Times New Roman" panose="02020603050405020304" pitchFamily="18" charset="0"/>
                <a:cs typeface="Times New Roman" panose="02020603050405020304" pitchFamily="18" charset="0"/>
              </a:rPr>
              <a:t>消息给</a:t>
            </a:r>
            <a:r>
              <a:rPr lang="en-US" altLang="zh-CN" sz="1600" dirty="0">
                <a:solidFill>
                  <a:srgbClr val="C00000"/>
                </a:solidFill>
                <a:latin typeface="Times New Roman" panose="02020603050405020304" pitchFamily="18" charset="0"/>
                <a:cs typeface="Times New Roman" panose="02020603050405020304" pitchFamily="18" charset="0"/>
              </a:rPr>
              <a:t>A</a:t>
            </a:r>
            <a:r>
              <a:rPr lang="zh-CN" altLang="en-US" sz="1600" dirty="0">
                <a:solidFill>
                  <a:srgbClr val="C00000"/>
                </a:solidFill>
                <a:latin typeface="Times New Roman" panose="02020603050405020304" pitchFamily="18" charset="0"/>
                <a:cs typeface="Times New Roman" panose="02020603050405020304" pitchFamily="18" charset="0"/>
              </a:rPr>
              <a:t>。</a:t>
            </a:r>
            <a:endParaRPr lang="en-US" altLang="zh-CN" sz="16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745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本章要点</a:t>
            </a:r>
          </a:p>
        </p:txBody>
      </p:sp>
      <p:sp>
        <p:nvSpPr>
          <p:cNvPr id="3" name="内容占位符 2"/>
          <p:cNvSpPr>
            <a:spLocks noGrp="1"/>
          </p:cNvSpPr>
          <p:nvPr>
            <p:ph idx="1"/>
          </p:nvPr>
        </p:nvSpPr>
        <p:spPr>
          <a:xfrm>
            <a:off x="323528" y="836712"/>
            <a:ext cx="8363272" cy="2160240"/>
          </a:xfrm>
        </p:spPr>
        <p:txBody>
          <a:bodyPr>
            <a:normAutofit/>
          </a:bodyPr>
          <a:lstStyle/>
          <a:p>
            <a:pPr>
              <a:lnSpc>
                <a:spcPct val="150000"/>
              </a:lnSpc>
            </a:pPr>
            <a:r>
              <a:rPr lang="zh-CN" altLang="en-US" dirty="0">
                <a:latin typeface="微软雅黑" panose="020B0503020204020204" pitchFamily="34" charset="-122"/>
                <a:ea typeface="微软雅黑" panose="020B0503020204020204" pitchFamily="34" charset="-122"/>
              </a:rPr>
              <a:t>服务事务</a:t>
            </a:r>
          </a:p>
          <a:p>
            <a:pPr>
              <a:lnSpc>
                <a:spcPct val="150000"/>
              </a:lnSpc>
            </a:pPr>
            <a:r>
              <a:rPr lang="zh-CN" altLang="en-US" dirty="0">
                <a:latin typeface="微软雅黑" panose="020B0503020204020204" pitchFamily="34" charset="-122"/>
                <a:ea typeface="微软雅黑" panose="020B0503020204020204" pitchFamily="34" charset="-122"/>
              </a:rPr>
              <a:t>服务安全</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WS-Transaction(cont’d)</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业务活动</a:t>
            </a:r>
            <a:endParaRPr lang="en-US" altLang="zh-CN" dirty="0"/>
          </a:p>
          <a:p>
            <a:pPr marL="531813" lvl="2" indent="-258763"/>
            <a:r>
              <a:rPr lang="zh-CN" altLang="en-US" dirty="0"/>
              <a:t>业务活动协调类型包含两个协调协议：</a:t>
            </a:r>
            <a:r>
              <a:rPr lang="en-US" altLang="zh-CN" dirty="0" err="1"/>
              <a:t>BusinessAgreement</a:t>
            </a:r>
            <a:r>
              <a:rPr lang="zh-CN" altLang="en-US" dirty="0"/>
              <a:t>和</a:t>
            </a:r>
            <a:r>
              <a:rPr lang="en-US" altLang="zh-CN" dirty="0" err="1"/>
              <a:t>BusinessAgreementWithComplete</a:t>
            </a:r>
            <a:r>
              <a:rPr lang="zh-CN" altLang="en-US" dirty="0"/>
              <a:t>。</a:t>
            </a:r>
            <a:endParaRPr lang="en-US" altLang="zh-CN" dirty="0"/>
          </a:p>
          <a:p>
            <a:pPr marL="82550" indent="-258763"/>
            <a:r>
              <a:rPr lang="en-US" altLang="zh-CN" dirty="0" err="1"/>
              <a:t>BusinessAgreement</a:t>
            </a:r>
            <a:endParaRPr lang="en-US" altLang="zh-CN" dirty="0"/>
          </a:p>
          <a:p>
            <a:pPr marL="531813" lvl="2" indent="-258763"/>
            <a:r>
              <a:rPr lang="zh-CN" altLang="en-US" dirty="0"/>
              <a:t>该协议被参与者用于向协调者通知其目前的执行状态</a:t>
            </a:r>
            <a:r>
              <a:rPr lang="en-US" altLang="zh-CN" dirty="0"/>
              <a:t>(Existed</a:t>
            </a:r>
            <a:r>
              <a:rPr lang="zh-CN" altLang="en-US" dirty="0"/>
              <a:t>，</a:t>
            </a:r>
            <a:r>
              <a:rPr lang="en-US" altLang="zh-CN" dirty="0"/>
              <a:t>Completed</a:t>
            </a:r>
            <a:r>
              <a:rPr lang="zh-CN" altLang="en-US" dirty="0"/>
              <a:t>或</a:t>
            </a:r>
            <a:r>
              <a:rPr lang="en-US" altLang="zh-CN" dirty="0"/>
              <a:t>Faulted)</a:t>
            </a:r>
            <a:r>
              <a:rPr lang="zh-CN" altLang="en-US" dirty="0"/>
              <a:t>。在协调者得到所有参与者的状态后，可以决定下一步是继续事务还是中止事务，并返回给所有参与者以下消息之一：</a:t>
            </a:r>
            <a:r>
              <a:rPr lang="en-US" altLang="zh-CN" dirty="0"/>
              <a:t>Close</a:t>
            </a:r>
            <a:r>
              <a:rPr lang="zh-CN" altLang="en-US" dirty="0"/>
              <a:t>、</a:t>
            </a:r>
            <a:r>
              <a:rPr lang="en-US" altLang="zh-CN" dirty="0"/>
              <a:t>Complete</a:t>
            </a:r>
            <a:r>
              <a:rPr lang="zh-CN" altLang="en-US" dirty="0"/>
              <a:t>、</a:t>
            </a:r>
            <a:r>
              <a:rPr lang="en-US" altLang="zh-CN" dirty="0"/>
              <a:t>Compensate</a:t>
            </a:r>
            <a:r>
              <a:rPr lang="zh-CN" altLang="en-US" dirty="0"/>
              <a:t>、</a:t>
            </a:r>
            <a:r>
              <a:rPr lang="en-US" altLang="zh-CN" dirty="0"/>
              <a:t>Forget</a:t>
            </a:r>
            <a:r>
              <a:rPr lang="zh-CN" altLang="en-US" dirty="0"/>
              <a:t>。</a:t>
            </a:r>
            <a:endParaRPr lang="en-US" altLang="zh-CN" dirty="0"/>
          </a:p>
          <a:p>
            <a:pPr marL="82550" indent="-258763"/>
            <a:r>
              <a:rPr lang="en-US" altLang="zh-CN" dirty="0" err="1"/>
              <a:t>BusinessAgreementWithComplete</a:t>
            </a:r>
            <a:endParaRPr lang="en-US" altLang="zh-CN" dirty="0"/>
          </a:p>
          <a:p>
            <a:pPr marL="531813" lvl="2" indent="-258763"/>
            <a:r>
              <a:rPr lang="zh-CN" altLang="en-US" dirty="0"/>
              <a:t>该协议和</a:t>
            </a:r>
            <a:r>
              <a:rPr lang="en-US" altLang="zh-CN" dirty="0" err="1"/>
              <a:t>BusinessAgreement</a:t>
            </a:r>
            <a:r>
              <a:rPr lang="zh-CN" altLang="en-US" dirty="0"/>
              <a:t>类型，唯一区别：协调者在收到所有参与者的状态后，在完成或补偿事务前，要向参与者通知以便参与者为随后的事务完成或事务补偿消息做好准备。</a:t>
            </a:r>
            <a:endParaRPr lang="en-US" altLang="zh-CN" dirty="0"/>
          </a:p>
        </p:txBody>
      </p:sp>
    </p:spTree>
    <p:extLst>
      <p:ext uri="{BB962C8B-B14F-4D97-AF65-F5344CB8AC3E}">
        <p14:creationId xmlns:p14="http://schemas.microsoft.com/office/powerpoint/2010/main" val="1221504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625275"/>
            <a:ext cx="5256584"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84016" y="5410176"/>
            <a:ext cx="4118228" cy="400110"/>
          </a:xfrm>
          <a:prstGeom prst="rect">
            <a:avLst/>
          </a:prstGeom>
          <a:noFill/>
        </p:spPr>
        <p:txBody>
          <a:bodyPr wrap="square" rtlCol="0">
            <a:spAutoFit/>
          </a:bodyPr>
          <a:lstStyle/>
          <a:p>
            <a:pPr algn="ctr"/>
            <a:r>
              <a:rPr lang="zh-CN" altLang="en-US" sz="2000" dirty="0">
                <a:solidFill>
                  <a:srgbClr val="0000FF"/>
                </a:solidFill>
                <a:latin typeface="Times New Roman" panose="02020603050405020304" pitchFamily="18" charset="0"/>
                <a:cs typeface="Times New Roman" panose="02020603050405020304" pitchFamily="18" charset="0"/>
              </a:rPr>
              <a:t>图</a:t>
            </a:r>
            <a:r>
              <a:rPr lang="en-US" altLang="zh-CN" sz="2000" dirty="0">
                <a:solidFill>
                  <a:srgbClr val="0000FF"/>
                </a:solidFill>
                <a:latin typeface="Times New Roman" panose="02020603050405020304" pitchFamily="18" charset="0"/>
                <a:cs typeface="Times New Roman" panose="02020603050405020304" pitchFamily="18" charset="0"/>
              </a:rPr>
              <a:t> 7 </a:t>
            </a:r>
            <a:r>
              <a:rPr lang="zh-CN" altLang="en-US" sz="2000" dirty="0">
                <a:solidFill>
                  <a:srgbClr val="0000FF"/>
                </a:solidFill>
                <a:latin typeface="Times New Roman" panose="02020603050405020304" pitchFamily="18" charset="0"/>
                <a:cs typeface="Times New Roman" panose="02020603050405020304" pitchFamily="18" charset="0"/>
              </a:rPr>
              <a:t>业务获得事务协调示例</a:t>
            </a:r>
          </a:p>
        </p:txBody>
      </p:sp>
      <p:sp>
        <p:nvSpPr>
          <p:cNvPr id="6" name="TextBox 5"/>
          <p:cNvSpPr txBox="1"/>
          <p:nvPr/>
        </p:nvSpPr>
        <p:spPr>
          <a:xfrm>
            <a:off x="5537864" y="594050"/>
            <a:ext cx="3348506" cy="52162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solidFill>
                  <a:srgbClr val="C00000"/>
                </a:solidFill>
                <a:latin typeface="Times New Roman" panose="02020603050405020304" pitchFamily="18" charset="0"/>
                <a:cs typeface="Times New Roman" panose="02020603050405020304" pitchFamily="18" charset="0"/>
              </a:rPr>
              <a:t>消息交互解释：</a:t>
            </a:r>
            <a:endParaRPr lang="en-US" altLang="zh-CN" sz="1600"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C00000"/>
                </a:solidFill>
                <a:latin typeface="Times New Roman" panose="02020603050405020304" pitchFamily="18" charset="0"/>
                <a:cs typeface="Times New Roman" panose="02020603050405020304" pitchFamily="18" charset="0"/>
              </a:rPr>
              <a:t>(1)-(8) A</a:t>
            </a:r>
            <a:r>
              <a:rPr lang="zh-CN" altLang="en-US" sz="1600" dirty="0">
                <a:solidFill>
                  <a:srgbClr val="C00000"/>
                </a:solidFill>
                <a:latin typeface="Times New Roman" panose="02020603050405020304" pitchFamily="18" charset="0"/>
                <a:cs typeface="Times New Roman" panose="02020603050405020304" pitchFamily="18" charset="0"/>
              </a:rPr>
              <a:t>发起业务活动事务并传递事务上下文给</a:t>
            </a:r>
            <a:r>
              <a:rPr lang="en-US" altLang="zh-CN" sz="1600" dirty="0">
                <a:solidFill>
                  <a:srgbClr val="C00000"/>
                </a:solidFill>
                <a:latin typeface="Times New Roman" panose="02020603050405020304" pitchFamily="18" charset="0"/>
                <a:cs typeface="Times New Roman" panose="02020603050405020304" pitchFamily="18" charset="0"/>
              </a:rPr>
              <a:t>B</a:t>
            </a:r>
            <a:r>
              <a:rPr lang="zh-CN" altLang="en-US" sz="1600" dirty="0">
                <a:solidFill>
                  <a:srgbClr val="C00000"/>
                </a:solidFill>
                <a:latin typeface="Times New Roman" panose="02020603050405020304" pitchFamily="18" charset="0"/>
                <a:cs typeface="Times New Roman" panose="02020603050405020304" pitchFamily="18" charset="0"/>
              </a:rPr>
              <a:t>和</a:t>
            </a:r>
            <a:r>
              <a:rPr lang="en-US" altLang="zh-CN" sz="1600" dirty="0">
                <a:solidFill>
                  <a:srgbClr val="C00000"/>
                </a:solidFill>
                <a:latin typeface="Times New Roman" panose="02020603050405020304" pitchFamily="18" charset="0"/>
                <a:cs typeface="Times New Roman" panose="02020603050405020304" pitchFamily="18" charset="0"/>
              </a:rPr>
              <a:t>C</a:t>
            </a:r>
            <a:r>
              <a:rPr lang="zh-CN" altLang="en-US" sz="1600" dirty="0">
                <a:solidFill>
                  <a:srgbClr val="C00000"/>
                </a:solidFill>
                <a:latin typeface="Times New Roman" panose="02020603050405020304" pitchFamily="18" charset="0"/>
                <a:cs typeface="Times New Roman" panose="02020603050405020304" pitchFamily="18" charset="0"/>
              </a:rPr>
              <a:t>。</a:t>
            </a:r>
            <a:r>
              <a:rPr lang="en-US" altLang="zh-CN" sz="1600" dirty="0">
                <a:solidFill>
                  <a:srgbClr val="C00000"/>
                </a:solidFill>
                <a:latin typeface="Times New Roman" panose="02020603050405020304" pitchFamily="18" charset="0"/>
                <a:cs typeface="Times New Roman" panose="02020603050405020304" pitchFamily="18" charset="0"/>
              </a:rPr>
              <a:t>B</a:t>
            </a:r>
            <a:r>
              <a:rPr lang="zh-CN" altLang="en-US" sz="1600" dirty="0">
                <a:solidFill>
                  <a:srgbClr val="C00000"/>
                </a:solidFill>
                <a:latin typeface="Times New Roman" panose="02020603050405020304" pitchFamily="18" charset="0"/>
                <a:cs typeface="Times New Roman" panose="02020603050405020304" pitchFamily="18" charset="0"/>
              </a:rPr>
              <a:t>和</a:t>
            </a:r>
            <a:r>
              <a:rPr lang="en-US" altLang="zh-CN" sz="1600" dirty="0">
                <a:solidFill>
                  <a:srgbClr val="C00000"/>
                </a:solidFill>
                <a:latin typeface="Times New Roman" panose="02020603050405020304" pitchFamily="18" charset="0"/>
                <a:cs typeface="Times New Roman" panose="02020603050405020304" pitchFamily="18" charset="0"/>
              </a:rPr>
              <a:t>C</a:t>
            </a:r>
            <a:r>
              <a:rPr lang="zh-CN" altLang="en-US" sz="1600" dirty="0">
                <a:solidFill>
                  <a:srgbClr val="C00000"/>
                </a:solidFill>
                <a:latin typeface="Times New Roman" panose="02020603050405020304" pitchFamily="18" charset="0"/>
                <a:cs typeface="Times New Roman" panose="02020603050405020304" pitchFamily="18" charset="0"/>
              </a:rPr>
              <a:t>在事务协调者</a:t>
            </a:r>
            <a:r>
              <a:rPr lang="en-US" altLang="zh-CN" sz="1600" dirty="0">
                <a:solidFill>
                  <a:srgbClr val="C00000"/>
                </a:solidFill>
                <a:latin typeface="Times New Roman" panose="02020603050405020304" pitchFamily="18" charset="0"/>
                <a:cs typeface="Times New Roman" panose="02020603050405020304" pitchFamily="18" charset="0"/>
              </a:rPr>
              <a:t>R</a:t>
            </a:r>
            <a:r>
              <a:rPr lang="zh-CN" altLang="en-US" sz="1600" dirty="0">
                <a:solidFill>
                  <a:srgbClr val="C00000"/>
                </a:solidFill>
                <a:latin typeface="Times New Roman" panose="02020603050405020304" pitchFamily="18" charset="0"/>
                <a:cs typeface="Times New Roman" panose="02020603050405020304" pitchFamily="18" charset="0"/>
              </a:rPr>
              <a:t>处注册为</a:t>
            </a:r>
            <a:r>
              <a:rPr lang="en-US" altLang="zh-CN" sz="1600" dirty="0" err="1">
                <a:solidFill>
                  <a:srgbClr val="C00000"/>
                </a:solidFill>
                <a:latin typeface="Times New Roman" panose="02020603050405020304" pitchFamily="18" charset="0"/>
                <a:cs typeface="Times New Roman" panose="02020603050405020304" pitchFamily="18" charset="0"/>
              </a:rPr>
              <a:t>BusinessAgreement</a:t>
            </a:r>
            <a:r>
              <a:rPr lang="zh-CN" altLang="en-US" sz="1600" dirty="0">
                <a:solidFill>
                  <a:srgbClr val="C00000"/>
                </a:solidFill>
                <a:latin typeface="Times New Roman" panose="02020603050405020304" pitchFamily="18" charset="0"/>
                <a:cs typeface="Times New Roman" panose="02020603050405020304" pitchFamily="18" charset="0"/>
              </a:rPr>
              <a:t>协议的参与者；</a:t>
            </a:r>
            <a:endParaRPr lang="en-US" altLang="zh-CN" sz="1600"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C00000"/>
                </a:solidFill>
                <a:latin typeface="Times New Roman" panose="02020603050405020304" pitchFamily="18" charset="0"/>
                <a:cs typeface="Times New Roman" panose="02020603050405020304" pitchFamily="18" charset="0"/>
              </a:rPr>
              <a:t>(9)--(10) B</a:t>
            </a:r>
            <a:r>
              <a:rPr lang="zh-CN" altLang="en-US" sz="1600" dirty="0">
                <a:solidFill>
                  <a:srgbClr val="C00000"/>
                </a:solidFill>
                <a:latin typeface="Times New Roman" panose="02020603050405020304" pitchFamily="18" charset="0"/>
                <a:cs typeface="Times New Roman" panose="02020603050405020304" pitchFamily="18" charset="0"/>
              </a:rPr>
              <a:t>成功执行完成，向</a:t>
            </a:r>
            <a:r>
              <a:rPr lang="en-US" altLang="zh-CN" sz="1600" dirty="0">
                <a:solidFill>
                  <a:srgbClr val="C00000"/>
                </a:solidFill>
                <a:latin typeface="Times New Roman" panose="02020603050405020304" pitchFamily="18" charset="0"/>
                <a:cs typeface="Times New Roman" panose="02020603050405020304" pitchFamily="18" charset="0"/>
              </a:rPr>
              <a:t>R</a:t>
            </a:r>
            <a:r>
              <a:rPr lang="zh-CN" altLang="en-US" sz="1600" dirty="0">
                <a:solidFill>
                  <a:srgbClr val="C00000"/>
                </a:solidFill>
                <a:latin typeface="Times New Roman" panose="02020603050405020304" pitchFamily="18" charset="0"/>
                <a:cs typeface="Times New Roman" panose="02020603050405020304" pitchFamily="18" charset="0"/>
              </a:rPr>
              <a:t>发</a:t>
            </a:r>
            <a:r>
              <a:rPr lang="en-US" altLang="zh-CN" sz="1600" dirty="0">
                <a:solidFill>
                  <a:srgbClr val="C00000"/>
                </a:solidFill>
                <a:latin typeface="Times New Roman" panose="02020603050405020304" pitchFamily="18" charset="0"/>
                <a:cs typeface="Times New Roman" panose="02020603050405020304" pitchFamily="18" charset="0"/>
              </a:rPr>
              <a:t>Completed</a:t>
            </a:r>
            <a:r>
              <a:rPr lang="zh-CN" altLang="en-US" sz="1600" dirty="0">
                <a:solidFill>
                  <a:srgbClr val="C00000"/>
                </a:solidFill>
                <a:latin typeface="Times New Roman" panose="02020603050405020304" pitchFamily="18" charset="0"/>
                <a:cs typeface="Times New Roman" panose="02020603050405020304" pitchFamily="18" charset="0"/>
              </a:rPr>
              <a:t>消息；但</a:t>
            </a:r>
            <a:r>
              <a:rPr lang="en-US" altLang="zh-CN" sz="1600" dirty="0">
                <a:solidFill>
                  <a:srgbClr val="C00000"/>
                </a:solidFill>
                <a:latin typeface="Times New Roman" panose="02020603050405020304" pitchFamily="18" charset="0"/>
                <a:cs typeface="Times New Roman" panose="02020603050405020304" pitchFamily="18" charset="0"/>
              </a:rPr>
              <a:t>C</a:t>
            </a:r>
            <a:r>
              <a:rPr lang="zh-CN" altLang="en-US" sz="1600" dirty="0">
                <a:solidFill>
                  <a:srgbClr val="C00000"/>
                </a:solidFill>
                <a:latin typeface="Times New Roman" panose="02020603050405020304" pitchFamily="18" charset="0"/>
                <a:cs typeface="Times New Roman" panose="02020603050405020304" pitchFamily="18" charset="0"/>
              </a:rPr>
              <a:t>却出错，于是向</a:t>
            </a:r>
            <a:r>
              <a:rPr lang="en-US" altLang="zh-CN" sz="1600" dirty="0">
                <a:solidFill>
                  <a:srgbClr val="C00000"/>
                </a:solidFill>
                <a:latin typeface="Times New Roman" panose="02020603050405020304" pitchFamily="18" charset="0"/>
                <a:cs typeface="Times New Roman" panose="02020603050405020304" pitchFamily="18" charset="0"/>
              </a:rPr>
              <a:t>R</a:t>
            </a:r>
            <a:r>
              <a:rPr lang="zh-CN" altLang="en-US" sz="1600" dirty="0">
                <a:solidFill>
                  <a:srgbClr val="C00000"/>
                </a:solidFill>
                <a:latin typeface="Times New Roman" panose="02020603050405020304" pitchFamily="18" charset="0"/>
                <a:cs typeface="Times New Roman" panose="02020603050405020304" pitchFamily="18" charset="0"/>
              </a:rPr>
              <a:t>发</a:t>
            </a:r>
            <a:r>
              <a:rPr lang="en-US" altLang="zh-CN" sz="1600" dirty="0">
                <a:solidFill>
                  <a:srgbClr val="C00000"/>
                </a:solidFill>
                <a:latin typeface="Times New Roman" panose="02020603050405020304" pitchFamily="18" charset="0"/>
                <a:cs typeface="Times New Roman" panose="02020603050405020304" pitchFamily="18" charset="0"/>
              </a:rPr>
              <a:t>Faulted</a:t>
            </a:r>
            <a:r>
              <a:rPr lang="zh-CN" altLang="en-US" sz="1600" dirty="0">
                <a:solidFill>
                  <a:srgbClr val="C00000"/>
                </a:solidFill>
                <a:latin typeface="Times New Roman" panose="02020603050405020304" pitchFamily="18" charset="0"/>
                <a:cs typeface="Times New Roman" panose="02020603050405020304" pitchFamily="18" charset="0"/>
              </a:rPr>
              <a:t>消息；</a:t>
            </a:r>
            <a:endParaRPr lang="en-US" altLang="zh-CN" sz="1600"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C00000"/>
                </a:solidFill>
                <a:latin typeface="Times New Roman" panose="02020603050405020304" pitchFamily="18" charset="0"/>
                <a:cs typeface="Times New Roman" panose="02020603050405020304" pitchFamily="18" charset="0"/>
              </a:rPr>
              <a:t>(11) </a:t>
            </a:r>
            <a:r>
              <a:rPr lang="zh-CN" altLang="en-US" sz="1600" dirty="0">
                <a:solidFill>
                  <a:srgbClr val="C00000"/>
                </a:solidFill>
                <a:latin typeface="Times New Roman" panose="02020603050405020304" pitchFamily="18" charset="0"/>
                <a:cs typeface="Times New Roman" panose="02020603050405020304" pitchFamily="18" charset="0"/>
              </a:rPr>
              <a:t>在</a:t>
            </a:r>
            <a:r>
              <a:rPr lang="en-US" altLang="zh-CN" sz="1600" dirty="0">
                <a:solidFill>
                  <a:srgbClr val="C00000"/>
                </a:solidFill>
                <a:latin typeface="Times New Roman" panose="02020603050405020304" pitchFamily="18" charset="0"/>
                <a:cs typeface="Times New Roman" panose="02020603050405020304" pitchFamily="18" charset="0"/>
              </a:rPr>
              <a:t>R</a:t>
            </a:r>
            <a:r>
              <a:rPr lang="zh-CN" altLang="en-US" sz="1600" dirty="0">
                <a:solidFill>
                  <a:srgbClr val="C00000"/>
                </a:solidFill>
                <a:latin typeface="Times New Roman" panose="02020603050405020304" pitchFamily="18" charset="0"/>
                <a:cs typeface="Times New Roman" panose="02020603050405020304" pitchFamily="18" charset="0"/>
              </a:rPr>
              <a:t>从</a:t>
            </a:r>
            <a:r>
              <a:rPr lang="en-US" altLang="zh-CN" sz="1600" dirty="0">
                <a:solidFill>
                  <a:srgbClr val="C00000"/>
                </a:solidFill>
                <a:latin typeface="Times New Roman" panose="02020603050405020304" pitchFamily="18" charset="0"/>
                <a:cs typeface="Times New Roman" panose="02020603050405020304" pitchFamily="18" charset="0"/>
              </a:rPr>
              <a:t>C</a:t>
            </a:r>
            <a:r>
              <a:rPr lang="zh-CN" altLang="en-US" sz="1600" dirty="0">
                <a:solidFill>
                  <a:srgbClr val="C00000"/>
                </a:solidFill>
                <a:latin typeface="Times New Roman" panose="02020603050405020304" pitchFamily="18" charset="0"/>
                <a:cs typeface="Times New Roman" panose="02020603050405020304" pitchFamily="18" charset="0"/>
              </a:rPr>
              <a:t>处接收到</a:t>
            </a:r>
            <a:r>
              <a:rPr lang="en-US" altLang="zh-CN" sz="1600" dirty="0">
                <a:solidFill>
                  <a:srgbClr val="C00000"/>
                </a:solidFill>
                <a:latin typeface="Times New Roman" panose="02020603050405020304" pitchFamily="18" charset="0"/>
                <a:cs typeface="Times New Roman" panose="02020603050405020304" pitchFamily="18" charset="0"/>
              </a:rPr>
              <a:t>Faulted</a:t>
            </a:r>
            <a:r>
              <a:rPr lang="zh-CN" altLang="en-US" sz="1600" dirty="0">
                <a:solidFill>
                  <a:srgbClr val="C00000"/>
                </a:solidFill>
                <a:latin typeface="Times New Roman" panose="02020603050405020304" pitchFamily="18" charset="0"/>
                <a:cs typeface="Times New Roman" panose="02020603050405020304" pitchFamily="18" charset="0"/>
              </a:rPr>
              <a:t>消息时，如果已经收到了</a:t>
            </a:r>
            <a:r>
              <a:rPr lang="en-US" altLang="zh-CN" sz="1600" dirty="0">
                <a:solidFill>
                  <a:srgbClr val="C00000"/>
                </a:solidFill>
                <a:latin typeface="Times New Roman" panose="02020603050405020304" pitchFamily="18" charset="0"/>
                <a:cs typeface="Times New Roman" panose="02020603050405020304" pitchFamily="18" charset="0"/>
              </a:rPr>
              <a:t>B</a:t>
            </a:r>
            <a:r>
              <a:rPr lang="zh-CN" altLang="en-US" sz="1600" dirty="0">
                <a:solidFill>
                  <a:srgbClr val="C00000"/>
                </a:solidFill>
                <a:latin typeface="Times New Roman" panose="02020603050405020304" pitchFamily="18" charset="0"/>
                <a:cs typeface="Times New Roman" panose="02020603050405020304" pitchFamily="18" charset="0"/>
              </a:rPr>
              <a:t>的</a:t>
            </a:r>
            <a:r>
              <a:rPr lang="en-US" altLang="zh-CN" sz="1600" dirty="0">
                <a:solidFill>
                  <a:srgbClr val="C00000"/>
                </a:solidFill>
                <a:latin typeface="Times New Roman" panose="02020603050405020304" pitchFamily="18" charset="0"/>
                <a:cs typeface="Times New Roman" panose="02020603050405020304" pitchFamily="18" charset="0"/>
              </a:rPr>
              <a:t>Completed</a:t>
            </a:r>
            <a:r>
              <a:rPr lang="zh-CN" altLang="en-US" sz="1600" dirty="0">
                <a:solidFill>
                  <a:srgbClr val="C00000"/>
                </a:solidFill>
                <a:latin typeface="Times New Roman" panose="02020603050405020304" pitchFamily="18" charset="0"/>
                <a:cs typeface="Times New Roman" panose="02020603050405020304" pitchFamily="18" charset="0"/>
              </a:rPr>
              <a:t>消息，则向</a:t>
            </a:r>
            <a:r>
              <a:rPr lang="en-US" altLang="zh-CN" sz="1600" dirty="0">
                <a:solidFill>
                  <a:srgbClr val="C00000"/>
                </a:solidFill>
                <a:latin typeface="Times New Roman" panose="02020603050405020304" pitchFamily="18" charset="0"/>
                <a:cs typeface="Times New Roman" panose="02020603050405020304" pitchFamily="18" charset="0"/>
              </a:rPr>
              <a:t>B</a:t>
            </a:r>
            <a:r>
              <a:rPr lang="zh-CN" altLang="en-US" sz="1600" dirty="0">
                <a:solidFill>
                  <a:srgbClr val="C00000"/>
                </a:solidFill>
                <a:latin typeface="Times New Roman" panose="02020603050405020304" pitchFamily="18" charset="0"/>
                <a:cs typeface="Times New Roman" panose="02020603050405020304" pitchFamily="18" charset="0"/>
              </a:rPr>
              <a:t>发</a:t>
            </a:r>
            <a:r>
              <a:rPr lang="en-US" altLang="zh-CN" sz="1600" dirty="0">
                <a:solidFill>
                  <a:srgbClr val="C00000"/>
                </a:solidFill>
                <a:latin typeface="Times New Roman" panose="02020603050405020304" pitchFamily="18" charset="0"/>
                <a:cs typeface="Times New Roman" panose="02020603050405020304" pitchFamily="18" charset="0"/>
              </a:rPr>
              <a:t>Compensate</a:t>
            </a:r>
            <a:r>
              <a:rPr lang="zh-CN" altLang="en-US" sz="1600" dirty="0">
                <a:solidFill>
                  <a:srgbClr val="C00000"/>
                </a:solidFill>
                <a:latin typeface="Times New Roman" panose="02020603050405020304" pitchFamily="18" charset="0"/>
                <a:cs typeface="Times New Roman" panose="02020603050405020304" pitchFamily="18" charset="0"/>
              </a:rPr>
              <a:t>消息，否则向</a:t>
            </a:r>
            <a:r>
              <a:rPr lang="en-US" altLang="zh-CN" sz="1600" dirty="0">
                <a:solidFill>
                  <a:srgbClr val="C00000"/>
                </a:solidFill>
                <a:latin typeface="Times New Roman" panose="02020603050405020304" pitchFamily="18" charset="0"/>
                <a:cs typeface="Times New Roman" panose="02020603050405020304" pitchFamily="18" charset="0"/>
              </a:rPr>
              <a:t>B</a:t>
            </a:r>
            <a:r>
              <a:rPr lang="zh-CN" altLang="en-US" sz="1600" dirty="0">
                <a:solidFill>
                  <a:srgbClr val="C00000"/>
                </a:solidFill>
                <a:latin typeface="Times New Roman" panose="02020603050405020304" pitchFamily="18" charset="0"/>
                <a:cs typeface="Times New Roman" panose="02020603050405020304" pitchFamily="18" charset="0"/>
              </a:rPr>
              <a:t>发</a:t>
            </a:r>
            <a:r>
              <a:rPr lang="en-US" altLang="zh-CN" sz="1600" dirty="0">
                <a:solidFill>
                  <a:srgbClr val="C00000"/>
                </a:solidFill>
                <a:latin typeface="Times New Roman" panose="02020603050405020304" pitchFamily="18" charset="0"/>
                <a:cs typeface="Times New Roman" panose="02020603050405020304" pitchFamily="18" charset="0"/>
              </a:rPr>
              <a:t>Cancel</a:t>
            </a:r>
            <a:r>
              <a:rPr lang="zh-CN" altLang="en-US" sz="1600" dirty="0">
                <a:solidFill>
                  <a:srgbClr val="C00000"/>
                </a:solidFill>
                <a:latin typeface="Times New Roman" panose="02020603050405020304" pitchFamily="18" charset="0"/>
                <a:cs typeface="Times New Roman" panose="02020603050405020304" pitchFamily="18" charset="0"/>
              </a:rPr>
              <a:t>消息；</a:t>
            </a:r>
            <a:endParaRPr lang="en-US" altLang="zh-CN" sz="1600"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C00000"/>
                </a:solidFill>
                <a:latin typeface="Times New Roman" panose="02020603050405020304" pitchFamily="18" charset="0"/>
                <a:cs typeface="Times New Roman" panose="02020603050405020304" pitchFamily="18" charset="0"/>
              </a:rPr>
              <a:t>(12) R</a:t>
            </a:r>
            <a:r>
              <a:rPr lang="zh-CN" altLang="en-US" sz="1600" dirty="0">
                <a:solidFill>
                  <a:srgbClr val="C00000"/>
                </a:solidFill>
                <a:latin typeface="Times New Roman" panose="02020603050405020304" pitchFamily="18" charset="0"/>
                <a:cs typeface="Times New Roman" panose="02020603050405020304" pitchFamily="18" charset="0"/>
              </a:rPr>
              <a:t>向</a:t>
            </a:r>
            <a:r>
              <a:rPr lang="en-US" altLang="zh-CN" sz="1600" dirty="0">
                <a:solidFill>
                  <a:srgbClr val="C00000"/>
                </a:solidFill>
                <a:latin typeface="Times New Roman" panose="02020603050405020304" pitchFamily="18" charset="0"/>
                <a:cs typeface="Times New Roman" panose="02020603050405020304" pitchFamily="18" charset="0"/>
              </a:rPr>
              <a:t>C</a:t>
            </a:r>
            <a:r>
              <a:rPr lang="zh-CN" altLang="en-US" sz="1600" dirty="0">
                <a:solidFill>
                  <a:srgbClr val="C00000"/>
                </a:solidFill>
                <a:latin typeface="Times New Roman" panose="02020603050405020304" pitchFamily="18" charset="0"/>
                <a:cs typeface="Times New Roman" panose="02020603050405020304" pitchFamily="18" charset="0"/>
              </a:rPr>
              <a:t>发</a:t>
            </a:r>
            <a:r>
              <a:rPr lang="en-US" altLang="zh-CN" sz="1600" dirty="0">
                <a:solidFill>
                  <a:srgbClr val="C00000"/>
                </a:solidFill>
                <a:latin typeface="Times New Roman" panose="02020603050405020304" pitchFamily="18" charset="0"/>
                <a:cs typeface="Times New Roman" panose="02020603050405020304" pitchFamily="18" charset="0"/>
              </a:rPr>
              <a:t>Forget</a:t>
            </a:r>
            <a:r>
              <a:rPr lang="zh-CN" altLang="en-US" sz="1600" dirty="0">
                <a:solidFill>
                  <a:srgbClr val="C00000"/>
                </a:solidFill>
                <a:latin typeface="Times New Roman" panose="02020603050405020304" pitchFamily="18" charset="0"/>
                <a:cs typeface="Times New Roman" panose="02020603050405020304" pitchFamily="18" charset="0"/>
              </a:rPr>
              <a:t>消息以表明协议执行已经中止，</a:t>
            </a:r>
            <a:r>
              <a:rPr lang="en-US" altLang="zh-CN" sz="1600" dirty="0">
                <a:solidFill>
                  <a:srgbClr val="C00000"/>
                </a:solidFill>
                <a:latin typeface="Times New Roman" panose="02020603050405020304" pitchFamily="18" charset="0"/>
                <a:cs typeface="Times New Roman" panose="02020603050405020304" pitchFamily="18" charset="0"/>
              </a:rPr>
              <a:t>C</a:t>
            </a:r>
            <a:r>
              <a:rPr lang="zh-CN" altLang="en-US" sz="1600" dirty="0">
                <a:solidFill>
                  <a:srgbClr val="C00000"/>
                </a:solidFill>
                <a:latin typeface="Times New Roman" panose="02020603050405020304" pitchFamily="18" charset="0"/>
                <a:cs typeface="Times New Roman" panose="02020603050405020304" pitchFamily="18" charset="0"/>
              </a:rPr>
              <a:t>可以自行善后。</a:t>
            </a:r>
            <a:endParaRPr lang="en-US" altLang="zh-CN" sz="16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0807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服务安全</a:t>
            </a:r>
          </a:p>
        </p:txBody>
      </p:sp>
      <p:sp>
        <p:nvSpPr>
          <p:cNvPr id="3" name="内容占位符 2"/>
          <p:cNvSpPr>
            <a:spLocks noGrp="1"/>
          </p:cNvSpPr>
          <p:nvPr>
            <p:ph idx="1"/>
          </p:nvPr>
        </p:nvSpPr>
        <p:spPr/>
        <p:txBody>
          <a:bodyPr/>
          <a:lstStyle/>
          <a:p>
            <a:pPr>
              <a:lnSpc>
                <a:spcPct val="130000"/>
              </a:lnSpc>
            </a:pPr>
            <a:r>
              <a:rPr lang="zh-CN" altLang="en-US" dirty="0"/>
              <a:t>安全框架是分布式软件平台不可或缺的组成部分。</a:t>
            </a:r>
            <a:endParaRPr lang="en-US" altLang="zh-CN" dirty="0"/>
          </a:p>
          <a:p>
            <a:pPr marL="531813" lvl="2" indent="-258763">
              <a:lnSpc>
                <a:spcPct val="130000"/>
              </a:lnSpc>
            </a:pPr>
            <a:r>
              <a:rPr lang="zh-CN" altLang="en-US" dirty="0"/>
              <a:t>分布式应用安全框架的基本要求</a:t>
            </a:r>
            <a:endParaRPr lang="en-US" altLang="zh-CN" dirty="0"/>
          </a:p>
          <a:p>
            <a:pPr marL="531813" lvl="2" indent="-258763">
              <a:lnSpc>
                <a:spcPct val="130000"/>
              </a:lnSpc>
            </a:pPr>
            <a:r>
              <a:rPr lang="en-US" altLang="zh-CN" dirty="0"/>
              <a:t>Web</a:t>
            </a:r>
            <a:r>
              <a:rPr lang="zh-CN" altLang="en-US" dirty="0"/>
              <a:t>服务安全性需求和规范</a:t>
            </a:r>
            <a:endParaRPr lang="en-US" altLang="zh-CN" dirty="0"/>
          </a:p>
          <a:p>
            <a:pPr marL="531813" lvl="2" indent="-258763">
              <a:lnSpc>
                <a:spcPct val="130000"/>
              </a:lnSpc>
            </a:pPr>
            <a:r>
              <a:rPr lang="en-US" altLang="zh-CN" dirty="0"/>
              <a:t>Web</a:t>
            </a:r>
            <a:r>
              <a:rPr lang="zh-CN" altLang="en-US" dirty="0"/>
              <a:t>服务安全规范：</a:t>
            </a:r>
            <a:r>
              <a:rPr lang="en-US" altLang="zh-CN" dirty="0"/>
              <a:t>WS-Security</a:t>
            </a:r>
          </a:p>
          <a:p>
            <a:pPr marL="531813" lvl="2" indent="-258763">
              <a:lnSpc>
                <a:spcPct val="130000"/>
              </a:lnSpc>
            </a:pPr>
            <a:r>
              <a:rPr lang="en-US" altLang="zh-CN" dirty="0"/>
              <a:t>WS-Security</a:t>
            </a:r>
            <a:r>
              <a:rPr lang="zh-CN" altLang="en-US" dirty="0"/>
              <a:t>是对</a:t>
            </a:r>
            <a:r>
              <a:rPr lang="en-US" altLang="zh-CN" dirty="0"/>
              <a:t>SOAP</a:t>
            </a:r>
            <a:r>
              <a:rPr lang="zh-CN" altLang="en-US" dirty="0"/>
              <a:t>的增强</a:t>
            </a:r>
            <a:endParaRPr lang="en-US" altLang="zh-CN" dirty="0"/>
          </a:p>
        </p:txBody>
      </p:sp>
      <p:sp>
        <p:nvSpPr>
          <p:cNvPr id="7" name="Rectangle 4"/>
          <p:cNvSpPr>
            <a:spLocks noChangeArrowheads="1"/>
          </p:cNvSpPr>
          <p:nvPr/>
        </p:nvSpPr>
        <p:spPr bwMode="auto">
          <a:xfrm>
            <a:off x="4718504" y="3465267"/>
            <a:ext cx="3012280" cy="2700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zh-CN"/>
              <a:t>SOAP Envelope</a:t>
            </a:r>
          </a:p>
        </p:txBody>
      </p:sp>
      <p:sp>
        <p:nvSpPr>
          <p:cNvPr id="8" name="Rectangle 6"/>
          <p:cNvSpPr>
            <a:spLocks noChangeArrowheads="1"/>
          </p:cNvSpPr>
          <p:nvPr/>
        </p:nvSpPr>
        <p:spPr bwMode="auto">
          <a:xfrm>
            <a:off x="4780770" y="5619390"/>
            <a:ext cx="2887749" cy="4442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solidFill>
                  <a:schemeClr val="bg1"/>
                </a:solidFill>
              </a:rPr>
              <a:t>SOAP Body</a:t>
            </a:r>
          </a:p>
        </p:txBody>
      </p:sp>
      <p:sp>
        <p:nvSpPr>
          <p:cNvPr id="9" name="Rectangle 7"/>
          <p:cNvSpPr>
            <a:spLocks noChangeArrowheads="1"/>
          </p:cNvSpPr>
          <p:nvPr/>
        </p:nvSpPr>
        <p:spPr bwMode="auto">
          <a:xfrm>
            <a:off x="4780770" y="3782378"/>
            <a:ext cx="2887749" cy="177414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zh-CN"/>
              <a:t>Security Feeder</a:t>
            </a:r>
          </a:p>
        </p:txBody>
      </p:sp>
      <p:sp>
        <p:nvSpPr>
          <p:cNvPr id="10" name="Rectangle 8"/>
          <p:cNvSpPr>
            <a:spLocks noChangeArrowheads="1"/>
          </p:cNvSpPr>
          <p:nvPr/>
        </p:nvSpPr>
        <p:spPr bwMode="auto">
          <a:xfrm>
            <a:off x="4843036" y="4098093"/>
            <a:ext cx="2761833" cy="7613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Security Token</a:t>
            </a:r>
          </a:p>
        </p:txBody>
      </p:sp>
      <p:sp>
        <p:nvSpPr>
          <p:cNvPr id="11" name="Rectangle 9"/>
          <p:cNvSpPr>
            <a:spLocks noChangeArrowheads="1"/>
          </p:cNvSpPr>
          <p:nvPr/>
        </p:nvSpPr>
        <p:spPr bwMode="auto">
          <a:xfrm>
            <a:off x="4843036" y="4922303"/>
            <a:ext cx="2761833" cy="5699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Signature</a:t>
            </a:r>
          </a:p>
        </p:txBody>
      </p:sp>
      <p:grpSp>
        <p:nvGrpSpPr>
          <p:cNvPr id="16" name="组合 15"/>
          <p:cNvGrpSpPr/>
          <p:nvPr/>
        </p:nvGrpSpPr>
        <p:grpSpPr>
          <a:xfrm>
            <a:off x="889850" y="4352341"/>
            <a:ext cx="3012281" cy="863326"/>
            <a:chOff x="889850" y="4352341"/>
            <a:chExt cx="3012281" cy="863326"/>
          </a:xfrm>
        </p:grpSpPr>
        <p:sp>
          <p:nvSpPr>
            <p:cNvPr id="12" name="Rectangle 10"/>
            <p:cNvSpPr>
              <a:spLocks noChangeArrowheads="1"/>
            </p:cNvSpPr>
            <p:nvPr/>
          </p:nvSpPr>
          <p:spPr bwMode="auto">
            <a:xfrm>
              <a:off x="889850" y="4352341"/>
              <a:ext cx="3012281" cy="863326"/>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zh-CN" dirty="0"/>
                <a:t>SOAP Envelope</a:t>
              </a:r>
            </a:p>
          </p:txBody>
        </p:sp>
        <p:sp>
          <p:nvSpPr>
            <p:cNvPr id="13" name="Rectangle 11"/>
            <p:cNvSpPr>
              <a:spLocks noChangeArrowheads="1"/>
            </p:cNvSpPr>
            <p:nvPr/>
          </p:nvSpPr>
          <p:spPr bwMode="auto">
            <a:xfrm>
              <a:off x="952116" y="4669453"/>
              <a:ext cx="2887748" cy="4442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solidFill>
                    <a:schemeClr val="bg1"/>
                  </a:solidFill>
                </a:rPr>
                <a:t>SOAP Body</a:t>
              </a:r>
            </a:p>
          </p:txBody>
        </p:sp>
      </p:grpSp>
      <p:sp>
        <p:nvSpPr>
          <p:cNvPr id="14" name="Line 15"/>
          <p:cNvSpPr>
            <a:spLocks noChangeShapeType="1"/>
          </p:cNvSpPr>
          <p:nvPr/>
        </p:nvSpPr>
        <p:spPr bwMode="auto">
          <a:xfrm>
            <a:off x="3902131" y="4859440"/>
            <a:ext cx="816374" cy="0"/>
          </a:xfrm>
          <a:prstGeom prst="line">
            <a:avLst/>
          </a:prstGeom>
          <a:noFill/>
          <a:ln w="25400">
            <a:solidFill>
              <a:srgbClr val="C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Box 14"/>
          <p:cNvSpPr txBox="1"/>
          <p:nvPr/>
        </p:nvSpPr>
        <p:spPr>
          <a:xfrm>
            <a:off x="624350" y="5669914"/>
            <a:ext cx="3841481" cy="400110"/>
          </a:xfrm>
          <a:prstGeom prst="rect">
            <a:avLst/>
          </a:prstGeom>
          <a:noFill/>
        </p:spPr>
        <p:txBody>
          <a:bodyPr wrap="square" rtlCol="0">
            <a:spAutoFit/>
          </a:bodyPr>
          <a:lstStyle/>
          <a:p>
            <a:pPr algn="ct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8 </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安全信息在</a:t>
            </a: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SOAP</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的位置</a:t>
            </a:r>
          </a:p>
        </p:txBody>
      </p:sp>
    </p:spTree>
    <p:extLst>
      <p:ext uri="{BB962C8B-B14F-4D97-AF65-F5344CB8AC3E}">
        <p14:creationId xmlns:p14="http://schemas.microsoft.com/office/powerpoint/2010/main" val="279860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a:t>
            </a:r>
            <a:r>
              <a:rPr lang="zh-CN" altLang="en-US" dirty="0"/>
              <a:t>分布式应用安全框架的基本要求</a:t>
            </a:r>
          </a:p>
        </p:txBody>
      </p:sp>
      <p:sp>
        <p:nvSpPr>
          <p:cNvPr id="3" name="内容占位符 2"/>
          <p:cNvSpPr>
            <a:spLocks noGrp="1"/>
          </p:cNvSpPr>
          <p:nvPr>
            <p:ph idx="1"/>
          </p:nvPr>
        </p:nvSpPr>
        <p:spPr>
          <a:xfrm>
            <a:off x="323528" y="836712"/>
            <a:ext cx="8496944" cy="5256584"/>
          </a:xfrm>
        </p:spPr>
        <p:txBody>
          <a:bodyPr/>
          <a:lstStyle/>
          <a:p>
            <a:pPr>
              <a:lnSpc>
                <a:spcPct val="100000"/>
              </a:lnSpc>
            </a:pPr>
            <a:r>
              <a:rPr lang="zh-CN" altLang="en-US" dirty="0"/>
              <a:t>分布式软件系统的安全性需要考虑</a:t>
            </a:r>
            <a:r>
              <a:rPr lang="zh-CN" altLang="en-US"/>
              <a:t>以下问题：</a:t>
            </a:r>
            <a:endParaRPr lang="en-US" altLang="zh-CN"/>
          </a:p>
          <a:p>
            <a:pPr>
              <a:lnSpc>
                <a:spcPct val="100000"/>
              </a:lnSpc>
            </a:pPr>
            <a:endParaRPr lang="en-US" altLang="zh-CN" sz="1200" dirty="0"/>
          </a:p>
          <a:p>
            <a:pPr marL="531813" lvl="2" indent="-258763">
              <a:lnSpc>
                <a:spcPct val="100000"/>
              </a:lnSpc>
            </a:pPr>
            <a:r>
              <a:rPr lang="zh-CN" altLang="en-US" dirty="0">
                <a:solidFill>
                  <a:srgbClr val="3333CC"/>
                </a:solidFill>
              </a:rPr>
              <a:t>标识</a:t>
            </a:r>
            <a:r>
              <a:rPr lang="en-US" altLang="zh-CN" dirty="0">
                <a:solidFill>
                  <a:srgbClr val="3333CC"/>
                </a:solidFill>
              </a:rPr>
              <a:t>(identification</a:t>
            </a:r>
            <a:r>
              <a:rPr lang="en-US" altLang="zh-CN">
                <a:solidFill>
                  <a:srgbClr val="3333CC"/>
                </a:solidFill>
              </a:rPr>
              <a:t>)</a:t>
            </a:r>
            <a:r>
              <a:rPr lang="zh-CN" altLang="en-US"/>
              <a:t>：识别</a:t>
            </a:r>
            <a:r>
              <a:rPr lang="zh-CN" altLang="en-US" dirty="0"/>
              <a:t>系统访问者</a:t>
            </a:r>
            <a:r>
              <a:rPr lang="zh-CN" altLang="en-US"/>
              <a:t>的身份</a:t>
            </a:r>
            <a:endParaRPr lang="en-US" altLang="zh-CN"/>
          </a:p>
          <a:p>
            <a:pPr marL="531813" lvl="2" indent="-258763">
              <a:lnSpc>
                <a:spcPct val="100000"/>
              </a:lnSpc>
            </a:pPr>
            <a:endParaRPr lang="en-US" altLang="zh-CN" sz="1200" dirty="0"/>
          </a:p>
          <a:p>
            <a:pPr marL="531813" lvl="2" indent="-258763">
              <a:lnSpc>
                <a:spcPct val="100000"/>
              </a:lnSpc>
            </a:pPr>
            <a:r>
              <a:rPr lang="zh-CN" altLang="en-US" dirty="0">
                <a:solidFill>
                  <a:srgbClr val="3333CC"/>
                </a:solidFill>
              </a:rPr>
              <a:t>认证</a:t>
            </a:r>
            <a:r>
              <a:rPr lang="en-US" altLang="zh-CN" dirty="0">
                <a:solidFill>
                  <a:srgbClr val="3333CC"/>
                </a:solidFill>
              </a:rPr>
              <a:t>(authentication)</a:t>
            </a:r>
            <a:r>
              <a:rPr lang="zh-CN" altLang="en-US" dirty="0"/>
              <a:t>：认证系统访问者标识</a:t>
            </a:r>
            <a:r>
              <a:rPr lang="zh-CN" altLang="en-US"/>
              <a:t>的有效性</a:t>
            </a:r>
            <a:endParaRPr lang="en-US" altLang="zh-CN"/>
          </a:p>
          <a:p>
            <a:pPr marL="531813" lvl="2" indent="-258763">
              <a:lnSpc>
                <a:spcPct val="100000"/>
              </a:lnSpc>
            </a:pPr>
            <a:endParaRPr lang="en-US" altLang="zh-CN" sz="1200" dirty="0"/>
          </a:p>
          <a:p>
            <a:pPr marL="531813" lvl="2" indent="-258763">
              <a:lnSpc>
                <a:spcPct val="100000"/>
              </a:lnSpc>
            </a:pPr>
            <a:r>
              <a:rPr lang="zh-CN" altLang="en-US" dirty="0">
                <a:solidFill>
                  <a:srgbClr val="3333CC"/>
                </a:solidFill>
              </a:rPr>
              <a:t>授权</a:t>
            </a:r>
            <a:r>
              <a:rPr lang="en-US" altLang="zh-CN" dirty="0">
                <a:solidFill>
                  <a:srgbClr val="3333CC"/>
                </a:solidFill>
              </a:rPr>
              <a:t>(authorization)</a:t>
            </a:r>
            <a:r>
              <a:rPr lang="zh-CN" altLang="en-US" dirty="0"/>
              <a:t>：系统访问者只能访问系统中被授权的</a:t>
            </a:r>
            <a:r>
              <a:rPr lang="zh-CN" altLang="en-US"/>
              <a:t>特定操</a:t>
            </a:r>
            <a:r>
              <a:rPr lang="en-US" altLang="zh-CN"/>
              <a:t>                        </a:t>
            </a:r>
            <a:r>
              <a:rPr lang="zh-CN" altLang="en-US" dirty="0"/>
              <a:t>作</a:t>
            </a:r>
            <a:r>
              <a:rPr lang="zh-CN" altLang="en-US"/>
              <a:t>和资源</a:t>
            </a:r>
            <a:endParaRPr lang="en-US" altLang="zh-CN"/>
          </a:p>
          <a:p>
            <a:pPr marL="531813" lvl="2" indent="-258763">
              <a:lnSpc>
                <a:spcPct val="100000"/>
              </a:lnSpc>
            </a:pPr>
            <a:endParaRPr lang="en-US" altLang="zh-CN" sz="1200" dirty="0"/>
          </a:p>
          <a:p>
            <a:pPr marL="531813" lvl="2" indent="-258763">
              <a:lnSpc>
                <a:spcPct val="100000"/>
              </a:lnSpc>
            </a:pPr>
            <a:r>
              <a:rPr lang="zh-CN" altLang="en-US" dirty="0">
                <a:solidFill>
                  <a:srgbClr val="3333CC"/>
                </a:solidFill>
              </a:rPr>
              <a:t>机密性</a:t>
            </a:r>
            <a:r>
              <a:rPr lang="en-US" altLang="zh-CN" dirty="0">
                <a:solidFill>
                  <a:srgbClr val="3333CC"/>
                </a:solidFill>
              </a:rPr>
              <a:t>(confidentiality</a:t>
            </a:r>
            <a:r>
              <a:rPr lang="en-US" altLang="zh-CN">
                <a:solidFill>
                  <a:srgbClr val="3333CC"/>
                </a:solidFill>
              </a:rPr>
              <a:t>)</a:t>
            </a:r>
            <a:r>
              <a:rPr lang="zh-CN" altLang="en-US"/>
              <a:t>：消息</a:t>
            </a:r>
            <a:r>
              <a:rPr lang="zh-CN" altLang="en-US" dirty="0"/>
              <a:t>在发送者和接收者之间传输</a:t>
            </a:r>
            <a:r>
              <a:rPr lang="zh-CN" altLang="en-US"/>
              <a:t>时不能</a:t>
            </a:r>
            <a:r>
              <a:rPr lang="en-US" altLang="zh-CN"/>
              <a:t>                            </a:t>
            </a:r>
            <a:r>
              <a:rPr lang="zh-CN" altLang="en-US" dirty="0"/>
              <a:t>被第三</a:t>
            </a:r>
            <a:r>
              <a:rPr lang="zh-CN" altLang="en-US"/>
              <a:t>方窃听</a:t>
            </a:r>
            <a:endParaRPr lang="en-US" altLang="zh-CN"/>
          </a:p>
          <a:p>
            <a:pPr marL="531813" lvl="2" indent="-258763">
              <a:lnSpc>
                <a:spcPct val="100000"/>
              </a:lnSpc>
            </a:pPr>
            <a:endParaRPr lang="en-US" altLang="zh-CN" sz="1200" dirty="0"/>
          </a:p>
          <a:p>
            <a:pPr marL="531813" lvl="2" indent="-258763">
              <a:lnSpc>
                <a:spcPct val="100000"/>
              </a:lnSpc>
            </a:pPr>
            <a:r>
              <a:rPr lang="zh-CN" altLang="en-US" dirty="0">
                <a:solidFill>
                  <a:srgbClr val="3333CC"/>
                </a:solidFill>
              </a:rPr>
              <a:t>完整性</a:t>
            </a:r>
            <a:r>
              <a:rPr lang="en-US" altLang="zh-CN" dirty="0">
                <a:solidFill>
                  <a:srgbClr val="3333CC"/>
                </a:solidFill>
              </a:rPr>
              <a:t>(integrity)</a:t>
            </a:r>
            <a:r>
              <a:rPr lang="zh-CN" altLang="en-US" dirty="0"/>
              <a:t>：消息在传送过程中要保持完整，不能被</a:t>
            </a:r>
            <a:r>
              <a:rPr lang="zh-CN" altLang="en-US"/>
              <a:t>非法篡改</a:t>
            </a:r>
            <a:endParaRPr lang="zh-CN" altLang="en-US" dirty="0"/>
          </a:p>
        </p:txBody>
      </p:sp>
    </p:spTree>
    <p:extLst>
      <p:ext uri="{BB962C8B-B14F-4D97-AF65-F5344CB8AC3E}">
        <p14:creationId xmlns:p14="http://schemas.microsoft.com/office/powerpoint/2010/main" val="1182360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Web</a:t>
            </a:r>
            <a:r>
              <a:rPr lang="zh-CN" altLang="en-US" dirty="0"/>
              <a:t>服务安全性需要和规范</a:t>
            </a:r>
          </a:p>
        </p:txBody>
      </p:sp>
      <p:sp>
        <p:nvSpPr>
          <p:cNvPr id="3" name="内容占位符 2"/>
          <p:cNvSpPr>
            <a:spLocks noGrp="1"/>
          </p:cNvSpPr>
          <p:nvPr>
            <p:ph idx="1"/>
          </p:nvPr>
        </p:nvSpPr>
        <p:spPr>
          <a:xfrm>
            <a:off x="323528" y="836712"/>
            <a:ext cx="8363272" cy="5616624"/>
          </a:xfrm>
        </p:spPr>
        <p:txBody>
          <a:bodyPr>
            <a:normAutofit/>
          </a:bodyPr>
          <a:lstStyle/>
          <a:p>
            <a:pPr>
              <a:lnSpc>
                <a:spcPct val="100000"/>
              </a:lnSpc>
            </a:pPr>
            <a:r>
              <a:rPr lang="en-US" altLang="zh-CN" dirty="0"/>
              <a:t>W3C</a:t>
            </a:r>
            <a:r>
              <a:rPr lang="zh-CN" altLang="en-US" dirty="0"/>
              <a:t>、</a:t>
            </a:r>
            <a:r>
              <a:rPr lang="en-US" altLang="zh-CN" dirty="0"/>
              <a:t>OASIS</a:t>
            </a:r>
            <a:r>
              <a:rPr lang="zh-CN" altLang="en-US" dirty="0"/>
              <a:t>、</a:t>
            </a:r>
            <a:r>
              <a:rPr lang="en-US" altLang="zh-CN" dirty="0"/>
              <a:t>IBM</a:t>
            </a:r>
            <a:r>
              <a:rPr lang="zh-CN" altLang="en-US" dirty="0"/>
              <a:t>和微软等一起制订了</a:t>
            </a:r>
            <a:r>
              <a:rPr lang="en-US" altLang="zh-CN" dirty="0"/>
              <a:t>Web</a:t>
            </a:r>
            <a:r>
              <a:rPr lang="zh-CN" altLang="en-US" dirty="0"/>
              <a:t>服务的</a:t>
            </a:r>
            <a:r>
              <a:rPr lang="zh-CN" altLang="en-US"/>
              <a:t>安全标准。</a:t>
            </a:r>
            <a:endParaRPr lang="en-US" altLang="zh-CN"/>
          </a:p>
          <a:p>
            <a:pPr>
              <a:lnSpc>
                <a:spcPct val="100000"/>
              </a:lnSpc>
            </a:pPr>
            <a:endParaRPr lang="en-US" altLang="zh-CN" dirty="0"/>
          </a:p>
          <a:p>
            <a:pPr lvl="1">
              <a:lnSpc>
                <a:spcPct val="100000"/>
              </a:lnSpc>
            </a:pPr>
            <a:r>
              <a:rPr lang="zh-CN" altLang="en-US" dirty="0">
                <a:solidFill>
                  <a:srgbClr val="0000FF"/>
                </a:solidFill>
              </a:rPr>
              <a:t>认证和权限</a:t>
            </a:r>
            <a:endParaRPr lang="en-US" altLang="zh-CN" dirty="0">
              <a:solidFill>
                <a:srgbClr val="0000FF"/>
              </a:solidFill>
            </a:endParaRPr>
          </a:p>
          <a:p>
            <a:pPr lvl="2">
              <a:lnSpc>
                <a:spcPct val="100000"/>
              </a:lnSpc>
            </a:pPr>
            <a:r>
              <a:rPr lang="zh-CN" altLang="en-US" dirty="0"/>
              <a:t>通过在</a:t>
            </a:r>
            <a:r>
              <a:rPr lang="en-US" altLang="zh-CN" dirty="0"/>
              <a:t>SOAP</a:t>
            </a:r>
            <a:r>
              <a:rPr lang="zh-CN" altLang="en-US" dirty="0"/>
              <a:t>消息头中包含认证和权限信息实现。</a:t>
            </a:r>
            <a:endParaRPr lang="en-US" altLang="zh-CN" dirty="0"/>
          </a:p>
          <a:p>
            <a:pPr lvl="2">
              <a:lnSpc>
                <a:spcPct val="100000"/>
              </a:lnSpc>
            </a:pPr>
            <a:r>
              <a:rPr lang="en-US" altLang="zh-CN" dirty="0"/>
              <a:t>SAML(Security Assertions Markup Language)</a:t>
            </a:r>
            <a:r>
              <a:rPr lang="zh-CN" altLang="en-US" dirty="0"/>
              <a:t>和</a:t>
            </a:r>
            <a:r>
              <a:rPr lang="en-US" altLang="zh-CN" dirty="0"/>
              <a:t>XACML(XML Access Control Markup Language)</a:t>
            </a:r>
            <a:r>
              <a:rPr lang="zh-CN" altLang="en-US" dirty="0"/>
              <a:t>规范可以一起实现单点登录</a:t>
            </a:r>
            <a:r>
              <a:rPr lang="en-US" altLang="zh-CN" dirty="0"/>
              <a:t>SSO(Single Sign-on)</a:t>
            </a:r>
            <a:r>
              <a:rPr lang="zh-CN" altLang="en-US" dirty="0"/>
              <a:t>。</a:t>
            </a:r>
            <a:endParaRPr lang="en-US" altLang="zh-CN" dirty="0"/>
          </a:p>
          <a:p>
            <a:pPr lvl="2">
              <a:lnSpc>
                <a:spcPct val="100000"/>
              </a:lnSpc>
            </a:pPr>
            <a:r>
              <a:rPr lang="en-US" altLang="zh-CN" dirty="0"/>
              <a:t>SAML: </a:t>
            </a:r>
            <a:r>
              <a:rPr lang="en-US" altLang="zh-CN" sz="1400" dirty="0">
                <a:hlinkClick r:id="rId2"/>
              </a:rPr>
              <a:t>https://www.oasis-open.org/committees/tc_home.php?wg_abbrev=security</a:t>
            </a:r>
            <a:endParaRPr lang="en-US" altLang="zh-CN" sz="1400" dirty="0"/>
          </a:p>
          <a:p>
            <a:pPr lvl="2">
              <a:lnSpc>
                <a:spcPct val="100000"/>
              </a:lnSpc>
            </a:pPr>
            <a:r>
              <a:rPr lang="en-US" altLang="zh-CN" dirty="0"/>
              <a:t>XACML: </a:t>
            </a:r>
            <a:r>
              <a:rPr lang="en-US" altLang="zh-CN" sz="1400" dirty="0">
                <a:hlinkClick r:id="rId3"/>
              </a:rPr>
              <a:t>https://www.oasis-open.org/committees/tc_home.php?wg_abbrev=xacml</a:t>
            </a:r>
            <a:endParaRPr lang="en-US" altLang="zh-CN" sz="1400" dirty="0"/>
          </a:p>
        </p:txBody>
      </p:sp>
    </p:spTree>
    <p:extLst>
      <p:ext uri="{BB962C8B-B14F-4D97-AF65-F5344CB8AC3E}">
        <p14:creationId xmlns:p14="http://schemas.microsoft.com/office/powerpoint/2010/main" val="292023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Web</a:t>
            </a:r>
            <a:r>
              <a:rPr lang="zh-CN" altLang="en-US" dirty="0"/>
              <a:t>服务安全性需要和规范</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323528" y="836712"/>
            <a:ext cx="8363272" cy="5616624"/>
          </a:xfrm>
        </p:spPr>
        <p:txBody>
          <a:bodyPr>
            <a:normAutofit/>
          </a:bodyPr>
          <a:lstStyle/>
          <a:p>
            <a:pPr lvl="1"/>
            <a:r>
              <a:rPr lang="zh-CN" altLang="en-US" dirty="0">
                <a:solidFill>
                  <a:srgbClr val="0000FF"/>
                </a:solidFill>
              </a:rPr>
              <a:t>机密性</a:t>
            </a:r>
            <a:endParaRPr lang="en-US" altLang="zh-CN" dirty="0">
              <a:solidFill>
                <a:srgbClr val="0000FF"/>
              </a:solidFill>
            </a:endParaRPr>
          </a:p>
          <a:p>
            <a:pPr lvl="2"/>
            <a:r>
              <a:rPr lang="zh-CN" altLang="en-US" dirty="0"/>
              <a:t>通过</a:t>
            </a:r>
            <a:r>
              <a:rPr lang="en-US" altLang="zh-CN" dirty="0"/>
              <a:t>XML-Encryption</a:t>
            </a:r>
            <a:r>
              <a:rPr lang="zh-CN" altLang="en-US" dirty="0"/>
              <a:t>规范实现。</a:t>
            </a:r>
            <a:endParaRPr lang="en-US" altLang="zh-CN" dirty="0"/>
          </a:p>
          <a:p>
            <a:pPr lvl="2"/>
            <a:r>
              <a:rPr lang="en-US" altLang="zh-CN" dirty="0">
                <a:hlinkClick r:id="rId2"/>
              </a:rPr>
              <a:t>http://www.w3.org/Encryption/2001/</a:t>
            </a:r>
            <a:endParaRPr lang="en-US" altLang="zh-CN" dirty="0"/>
          </a:p>
          <a:p>
            <a:pPr lvl="1"/>
            <a:r>
              <a:rPr lang="zh-CN" altLang="en-US" dirty="0">
                <a:solidFill>
                  <a:srgbClr val="0000FF"/>
                </a:solidFill>
              </a:rPr>
              <a:t>完整性</a:t>
            </a:r>
            <a:endParaRPr lang="en-US" altLang="zh-CN" dirty="0">
              <a:solidFill>
                <a:srgbClr val="0000FF"/>
              </a:solidFill>
            </a:endParaRPr>
          </a:p>
          <a:p>
            <a:pPr lvl="2"/>
            <a:r>
              <a:rPr lang="zh-CN" altLang="en-US" dirty="0"/>
              <a:t>通过</a:t>
            </a:r>
            <a:r>
              <a:rPr lang="en-US" altLang="zh-CN" dirty="0"/>
              <a:t>XML-Encryption</a:t>
            </a:r>
            <a:r>
              <a:rPr lang="zh-CN" altLang="en-US" dirty="0"/>
              <a:t>规范实现。</a:t>
            </a:r>
            <a:endParaRPr lang="en-US" altLang="zh-CN" dirty="0"/>
          </a:p>
          <a:p>
            <a:pPr lvl="2"/>
            <a:r>
              <a:rPr lang="en-US" altLang="zh-CN" dirty="0">
                <a:hlinkClick r:id="rId3"/>
              </a:rPr>
              <a:t>http://www.w3.org/Signature/2001/</a:t>
            </a:r>
            <a:endParaRPr lang="en-US" altLang="zh-CN" dirty="0"/>
          </a:p>
          <a:p>
            <a:pPr lvl="2"/>
            <a:r>
              <a:rPr lang="en-US" altLang="zh-CN" dirty="0"/>
              <a:t>Web</a:t>
            </a:r>
            <a:r>
              <a:rPr lang="zh-CN" altLang="en-US" dirty="0"/>
              <a:t>服务安全性不仅要求在传输层实现点到点</a:t>
            </a:r>
            <a:r>
              <a:rPr lang="en-US" altLang="zh-CN" dirty="0"/>
              <a:t>(point-to-point)</a:t>
            </a:r>
            <a:r>
              <a:rPr lang="zh-CN" altLang="en-US" dirty="0"/>
              <a:t>的安全，而且需要在消息层实现端到端</a:t>
            </a:r>
            <a:r>
              <a:rPr lang="en-US" altLang="zh-CN" dirty="0"/>
              <a:t>(end-to-end)</a:t>
            </a:r>
            <a:r>
              <a:rPr lang="zh-CN" altLang="en-US" dirty="0"/>
              <a:t>的安全。</a:t>
            </a:r>
            <a:endParaRPr lang="en-US" altLang="zh-CN" dirty="0"/>
          </a:p>
          <a:p>
            <a:pPr lvl="1"/>
            <a:endParaRPr lang="en-US" altLang="zh-CN" dirty="0"/>
          </a:p>
        </p:txBody>
      </p:sp>
    </p:spTree>
    <p:extLst>
      <p:ext uri="{BB962C8B-B14F-4D97-AF65-F5344CB8AC3E}">
        <p14:creationId xmlns:p14="http://schemas.microsoft.com/office/powerpoint/2010/main" val="1333741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Web</a:t>
            </a:r>
            <a:r>
              <a:rPr lang="zh-CN" altLang="en-US" dirty="0"/>
              <a:t>服务安全性需要和规范</a:t>
            </a:r>
            <a:r>
              <a:rPr lang="en-US" altLang="zh-CN" dirty="0"/>
              <a:t>(</a:t>
            </a:r>
            <a:r>
              <a:rPr lang="zh-CN" altLang="en-US" dirty="0"/>
              <a:t>续</a:t>
            </a:r>
            <a:r>
              <a:rPr lang="en-US" altLang="zh-CN" dirty="0"/>
              <a:t>)</a:t>
            </a:r>
            <a:endParaRPr lang="zh-CN"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836712"/>
            <a:ext cx="8362950" cy="225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411760" y="3294486"/>
            <a:ext cx="4118228" cy="400110"/>
          </a:xfrm>
          <a:prstGeom prst="rect">
            <a:avLst/>
          </a:prstGeom>
          <a:noFill/>
        </p:spPr>
        <p:txBody>
          <a:bodyPr wrap="square" rtlCol="0">
            <a:spAutoFit/>
          </a:bodyPr>
          <a:lstStyle/>
          <a:p>
            <a:pPr algn="ctr"/>
            <a:r>
              <a:rPr lang="zh-CN" altLang="en-US" sz="2000" dirty="0">
                <a:solidFill>
                  <a:srgbClr val="0000FF"/>
                </a:solidFill>
                <a:latin typeface="Times New Roman" panose="02020603050405020304" pitchFamily="18" charset="0"/>
                <a:cs typeface="Times New Roman" panose="02020603050405020304" pitchFamily="18" charset="0"/>
              </a:rPr>
              <a:t>图</a:t>
            </a:r>
            <a:r>
              <a:rPr lang="en-US" altLang="zh-CN" sz="2000" dirty="0">
                <a:solidFill>
                  <a:srgbClr val="0000FF"/>
                </a:solidFill>
                <a:latin typeface="Times New Roman" panose="02020603050405020304" pitchFamily="18" charset="0"/>
                <a:cs typeface="Times New Roman" panose="02020603050405020304" pitchFamily="18" charset="0"/>
              </a:rPr>
              <a:t> 9  Web</a:t>
            </a:r>
            <a:r>
              <a:rPr lang="zh-CN" altLang="en-US" sz="2000" dirty="0">
                <a:solidFill>
                  <a:srgbClr val="0000FF"/>
                </a:solidFill>
                <a:latin typeface="Times New Roman" panose="02020603050405020304" pitchFamily="18" charset="0"/>
                <a:cs typeface="Times New Roman" panose="02020603050405020304" pitchFamily="18" charset="0"/>
              </a:rPr>
              <a:t>服务安全性需求</a:t>
            </a:r>
          </a:p>
        </p:txBody>
      </p:sp>
      <p:sp>
        <p:nvSpPr>
          <p:cNvPr id="6" name="TextBox 5"/>
          <p:cNvSpPr txBox="1"/>
          <p:nvPr/>
        </p:nvSpPr>
        <p:spPr>
          <a:xfrm>
            <a:off x="251520" y="3908340"/>
            <a:ext cx="8706858" cy="2618602"/>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1600" dirty="0">
                <a:solidFill>
                  <a:srgbClr val="C00000"/>
                </a:solidFill>
                <a:latin typeface="Times New Roman" panose="02020603050405020304" pitchFamily="18" charset="0"/>
                <a:cs typeface="Times New Roman" panose="02020603050405020304" pitchFamily="18" charset="0"/>
              </a:rPr>
              <a:t>传输层安全只实现点到点的安全，无法保证消息从发送者到接收者的全程安全。上图中若消息在中间节点被劫持，将出现安全问题（如重放攻击）；</a:t>
            </a:r>
            <a:endParaRPr lang="en-US" altLang="zh-CN" sz="1600" dirty="0">
              <a:solidFill>
                <a:srgbClr val="C00000"/>
              </a:solidFill>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600" dirty="0">
                <a:solidFill>
                  <a:srgbClr val="C00000"/>
                </a:solidFill>
                <a:latin typeface="Times New Roman" panose="02020603050405020304" pitchFamily="18" charset="0"/>
                <a:cs typeface="Times New Roman" panose="02020603050405020304" pitchFamily="18" charset="0"/>
              </a:rPr>
              <a:t>Web</a:t>
            </a:r>
            <a:r>
              <a:rPr lang="zh-CN" altLang="en-US" sz="1600" dirty="0">
                <a:solidFill>
                  <a:srgbClr val="C00000"/>
                </a:solidFill>
                <a:latin typeface="Times New Roman" panose="02020603050405020304" pitchFamily="18" charset="0"/>
                <a:cs typeface="Times New Roman" panose="02020603050405020304" pitchFamily="18" charset="0"/>
              </a:rPr>
              <a:t>服务应用通常仅需要对</a:t>
            </a:r>
            <a:r>
              <a:rPr lang="en-US" altLang="zh-CN" sz="1600" dirty="0">
                <a:solidFill>
                  <a:srgbClr val="C00000"/>
                </a:solidFill>
                <a:latin typeface="Times New Roman" panose="02020603050405020304" pitchFamily="18" charset="0"/>
                <a:cs typeface="Times New Roman" panose="02020603050405020304" pitchFamily="18" charset="0"/>
              </a:rPr>
              <a:t>SOAP</a:t>
            </a:r>
            <a:r>
              <a:rPr lang="zh-CN" altLang="en-US" sz="1600" dirty="0">
                <a:solidFill>
                  <a:srgbClr val="C00000"/>
                </a:solidFill>
                <a:latin typeface="Times New Roman" panose="02020603050405020304" pitchFamily="18" charset="0"/>
                <a:cs typeface="Times New Roman" panose="02020603050405020304" pitchFamily="18" charset="0"/>
              </a:rPr>
              <a:t>消息中的敏感信息进行加密，如信用卡卡号，但传输层安全机制会把整个</a:t>
            </a:r>
            <a:r>
              <a:rPr lang="en-US" altLang="zh-CN" sz="1600" dirty="0">
                <a:solidFill>
                  <a:srgbClr val="C00000"/>
                </a:solidFill>
                <a:latin typeface="Times New Roman" panose="02020603050405020304" pitchFamily="18" charset="0"/>
                <a:cs typeface="Times New Roman" panose="02020603050405020304" pitchFamily="18" charset="0"/>
              </a:rPr>
              <a:t>SOAP</a:t>
            </a:r>
            <a:r>
              <a:rPr lang="zh-CN" altLang="en-US" sz="1600" dirty="0">
                <a:solidFill>
                  <a:srgbClr val="C00000"/>
                </a:solidFill>
                <a:latin typeface="Times New Roman" panose="02020603050405020304" pitchFamily="18" charset="0"/>
                <a:cs typeface="Times New Roman" panose="02020603050405020304" pitchFamily="18" charset="0"/>
              </a:rPr>
              <a:t>消息作为负载进行加密；</a:t>
            </a:r>
            <a:endParaRPr lang="en-US" altLang="zh-CN" sz="1600" dirty="0">
              <a:solidFill>
                <a:srgbClr val="C00000"/>
              </a:solidFill>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zh-CN" altLang="en-US" sz="1600" dirty="0">
                <a:solidFill>
                  <a:srgbClr val="C00000"/>
                </a:solidFill>
                <a:latin typeface="Times New Roman" panose="02020603050405020304" pitchFamily="18" charset="0"/>
                <a:cs typeface="Times New Roman" panose="02020603050405020304" pitchFamily="18" charset="0"/>
              </a:rPr>
              <a:t>因此，在</a:t>
            </a:r>
            <a:r>
              <a:rPr lang="en-US" altLang="zh-CN" sz="1600" dirty="0">
                <a:solidFill>
                  <a:srgbClr val="C00000"/>
                </a:solidFill>
                <a:latin typeface="Times New Roman" panose="02020603050405020304" pitchFamily="18" charset="0"/>
                <a:cs typeface="Times New Roman" panose="02020603050405020304" pitchFamily="18" charset="0"/>
              </a:rPr>
              <a:t>Web</a:t>
            </a:r>
            <a:r>
              <a:rPr lang="zh-CN" altLang="en-US" sz="1600" dirty="0">
                <a:solidFill>
                  <a:srgbClr val="C00000"/>
                </a:solidFill>
                <a:latin typeface="Times New Roman" panose="02020603050405020304" pitchFamily="18" charset="0"/>
                <a:cs typeface="Times New Roman" panose="02020603050405020304" pitchFamily="18" charset="0"/>
              </a:rPr>
              <a:t>服务的安全机制中，使用</a:t>
            </a:r>
            <a:r>
              <a:rPr lang="en-US" altLang="zh-CN" sz="1600" dirty="0">
                <a:solidFill>
                  <a:srgbClr val="C00000"/>
                </a:solidFill>
                <a:latin typeface="Times New Roman" panose="02020603050405020304" pitchFamily="18" charset="0"/>
                <a:cs typeface="Times New Roman" panose="02020603050405020304" pitchFamily="18" charset="0"/>
              </a:rPr>
              <a:t>SSL/TLS</a:t>
            </a:r>
            <a:r>
              <a:rPr lang="zh-CN" altLang="en-US" sz="1600" dirty="0">
                <a:solidFill>
                  <a:srgbClr val="C00000"/>
                </a:solidFill>
                <a:latin typeface="Times New Roman" panose="02020603050405020304" pitchFamily="18" charset="0"/>
                <a:cs typeface="Times New Roman" panose="02020603050405020304" pitchFamily="18" charset="0"/>
              </a:rPr>
              <a:t>、</a:t>
            </a:r>
            <a:r>
              <a:rPr lang="en-US" altLang="zh-CN" sz="1600" dirty="0" err="1">
                <a:solidFill>
                  <a:srgbClr val="C00000"/>
                </a:solidFill>
                <a:latin typeface="Times New Roman" panose="02020603050405020304" pitchFamily="18" charset="0"/>
                <a:cs typeface="Times New Roman" panose="02020603050405020304" pitchFamily="18" charset="0"/>
              </a:rPr>
              <a:t>IPSec</a:t>
            </a:r>
            <a:r>
              <a:rPr lang="zh-CN" altLang="en-US" sz="1600" dirty="0">
                <a:solidFill>
                  <a:srgbClr val="C00000"/>
                </a:solidFill>
                <a:latin typeface="Times New Roman" panose="02020603050405020304" pitchFamily="18" charset="0"/>
                <a:cs typeface="Times New Roman" panose="02020603050405020304" pitchFamily="18" charset="0"/>
              </a:rPr>
              <a:t>等规范实现传输层安全的同时，通过</a:t>
            </a:r>
            <a:r>
              <a:rPr lang="en-US" altLang="zh-CN" sz="1600" dirty="0">
                <a:solidFill>
                  <a:srgbClr val="C00000"/>
                </a:solidFill>
                <a:latin typeface="Times New Roman" panose="02020603050405020304" pitchFamily="18" charset="0"/>
                <a:cs typeface="Times New Roman" panose="02020603050405020304" pitchFamily="18" charset="0"/>
              </a:rPr>
              <a:t>WS-Security</a:t>
            </a:r>
            <a:r>
              <a:rPr lang="zh-CN" altLang="en-US" sz="1600" dirty="0">
                <a:solidFill>
                  <a:srgbClr val="C00000"/>
                </a:solidFill>
                <a:latin typeface="Times New Roman" panose="02020603050405020304" pitchFamily="18" charset="0"/>
                <a:cs typeface="Times New Roman" panose="02020603050405020304" pitchFamily="18" charset="0"/>
              </a:rPr>
              <a:t>规范来实现</a:t>
            </a:r>
            <a:r>
              <a:rPr lang="en-US" altLang="zh-CN" sz="1600" dirty="0">
                <a:solidFill>
                  <a:srgbClr val="C00000"/>
                </a:solidFill>
                <a:latin typeface="Times New Roman" panose="02020603050405020304" pitchFamily="18" charset="0"/>
                <a:cs typeface="Times New Roman" panose="02020603050405020304" pitchFamily="18" charset="0"/>
              </a:rPr>
              <a:t>Web</a:t>
            </a:r>
            <a:r>
              <a:rPr lang="zh-CN" altLang="en-US" sz="1600" dirty="0">
                <a:solidFill>
                  <a:srgbClr val="C00000"/>
                </a:solidFill>
                <a:latin typeface="Times New Roman" panose="02020603050405020304" pitchFamily="18" charset="0"/>
                <a:cs typeface="Times New Roman" panose="02020603050405020304" pitchFamily="18" charset="0"/>
              </a:rPr>
              <a:t>服务消息层端到端的安全性。</a:t>
            </a:r>
            <a:endParaRPr lang="en-US" altLang="zh-CN" sz="1600" dirty="0">
              <a:solidFill>
                <a:srgbClr val="C00000"/>
              </a:solidFill>
              <a:latin typeface="Times New Roman" panose="02020603050405020304" pitchFamily="18" charset="0"/>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600" dirty="0">
                <a:solidFill>
                  <a:srgbClr val="C00000"/>
                </a:solidFill>
                <a:latin typeface="Times New Roman" panose="02020603050405020304" pitchFamily="18" charset="0"/>
                <a:cs typeface="Times New Roman" panose="02020603050405020304" pitchFamily="18" charset="0"/>
              </a:rPr>
              <a:t>WS-Security</a:t>
            </a:r>
            <a:r>
              <a:rPr lang="zh-CN" altLang="en-US" sz="1600" dirty="0">
                <a:solidFill>
                  <a:srgbClr val="C00000"/>
                </a:solidFill>
                <a:latin typeface="Times New Roman" panose="02020603050405020304" pitchFamily="18" charset="0"/>
                <a:cs typeface="Times New Roman" panose="02020603050405020304" pitchFamily="18" charset="0"/>
              </a:rPr>
              <a:t>定义了如何通过扩展</a:t>
            </a:r>
            <a:r>
              <a:rPr lang="en-US" altLang="zh-CN" sz="1600" dirty="0">
                <a:solidFill>
                  <a:srgbClr val="C00000"/>
                </a:solidFill>
                <a:latin typeface="Times New Roman" panose="02020603050405020304" pitchFamily="18" charset="0"/>
                <a:cs typeface="Times New Roman" panose="02020603050405020304" pitchFamily="18" charset="0"/>
              </a:rPr>
              <a:t>SOAP</a:t>
            </a:r>
            <a:r>
              <a:rPr lang="zh-CN" altLang="en-US" sz="1600" dirty="0">
                <a:solidFill>
                  <a:srgbClr val="C00000"/>
                </a:solidFill>
                <a:latin typeface="Times New Roman" panose="02020603050405020304" pitchFamily="18" charset="0"/>
                <a:cs typeface="Times New Roman" panose="02020603050405020304" pitchFamily="18" charset="0"/>
              </a:rPr>
              <a:t>协议，在</a:t>
            </a:r>
            <a:r>
              <a:rPr lang="en-US" altLang="zh-CN" sz="1600" dirty="0">
                <a:solidFill>
                  <a:srgbClr val="C00000"/>
                </a:solidFill>
                <a:latin typeface="Times New Roman" panose="02020603050405020304" pitchFamily="18" charset="0"/>
                <a:cs typeface="Times New Roman" panose="02020603050405020304" pitchFamily="18" charset="0"/>
              </a:rPr>
              <a:t>SOAP</a:t>
            </a:r>
            <a:r>
              <a:rPr lang="zh-CN" altLang="en-US" sz="1600" dirty="0">
                <a:solidFill>
                  <a:srgbClr val="C00000"/>
                </a:solidFill>
                <a:latin typeface="Times New Roman" panose="02020603050405020304" pitchFamily="18" charset="0"/>
                <a:cs typeface="Times New Roman" panose="02020603050405020304" pitchFamily="18" charset="0"/>
              </a:rPr>
              <a:t>消息头中包含认证、权限、签名等安全信息，利用</a:t>
            </a:r>
            <a:r>
              <a:rPr lang="en-US" altLang="zh-CN" sz="1600" dirty="0">
                <a:solidFill>
                  <a:srgbClr val="C00000"/>
                </a:solidFill>
                <a:latin typeface="Times New Roman" panose="02020603050405020304" pitchFamily="18" charset="0"/>
                <a:cs typeface="Times New Roman" panose="02020603050405020304" pitchFamily="18" charset="0"/>
              </a:rPr>
              <a:t>XML-Encryption</a:t>
            </a:r>
            <a:r>
              <a:rPr lang="zh-CN" altLang="en-US" sz="1600" dirty="0">
                <a:solidFill>
                  <a:srgbClr val="C00000"/>
                </a:solidFill>
                <a:latin typeface="Times New Roman" panose="02020603050405020304" pitchFamily="18" charset="0"/>
                <a:cs typeface="Times New Roman" panose="02020603050405020304" pitchFamily="18" charset="0"/>
              </a:rPr>
              <a:t>机制及进行</a:t>
            </a:r>
            <a:r>
              <a:rPr lang="en-US" altLang="zh-CN" sz="1600" dirty="0">
                <a:solidFill>
                  <a:srgbClr val="C00000"/>
                </a:solidFill>
                <a:latin typeface="Times New Roman" panose="02020603050405020304" pitchFamily="18" charset="0"/>
                <a:cs typeface="Times New Roman" panose="02020603050405020304" pitchFamily="18" charset="0"/>
              </a:rPr>
              <a:t>SOAP</a:t>
            </a:r>
            <a:r>
              <a:rPr lang="zh-CN" altLang="en-US" sz="1600" dirty="0">
                <a:solidFill>
                  <a:srgbClr val="C00000"/>
                </a:solidFill>
                <a:latin typeface="Times New Roman" panose="02020603050405020304" pitchFamily="18" charset="0"/>
                <a:cs typeface="Times New Roman" panose="02020603050405020304" pitchFamily="18" charset="0"/>
              </a:rPr>
              <a:t>消息加密。</a:t>
            </a:r>
            <a:endParaRPr lang="en-US" altLang="zh-CN" sz="16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674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Web</a:t>
            </a:r>
            <a:r>
              <a:rPr lang="zh-CN" altLang="en-US" dirty="0"/>
              <a:t>服务安全语言：</a:t>
            </a:r>
            <a:r>
              <a:rPr lang="en-US" altLang="zh-CN" dirty="0"/>
              <a:t>WS-Security</a:t>
            </a:r>
            <a:endParaRPr lang="zh-CN" altLang="en-US" dirty="0"/>
          </a:p>
        </p:txBody>
      </p:sp>
      <p:sp>
        <p:nvSpPr>
          <p:cNvPr id="3" name="内容占位符 2"/>
          <p:cNvSpPr>
            <a:spLocks noGrp="1"/>
          </p:cNvSpPr>
          <p:nvPr>
            <p:ph idx="1"/>
          </p:nvPr>
        </p:nvSpPr>
        <p:spPr/>
        <p:txBody>
          <a:bodyPr/>
          <a:lstStyle/>
          <a:p>
            <a:r>
              <a:rPr lang="en-US" altLang="zh-CN" dirty="0"/>
              <a:t>WS-Security</a:t>
            </a:r>
            <a:r>
              <a:rPr lang="zh-CN" altLang="en-US" dirty="0"/>
              <a:t>是由</a:t>
            </a:r>
            <a:r>
              <a:rPr lang="en-US" altLang="zh-CN" dirty="0"/>
              <a:t>IBM</a:t>
            </a:r>
            <a:r>
              <a:rPr lang="zh-CN" altLang="en-US" dirty="0"/>
              <a:t>、微软和</a:t>
            </a:r>
            <a:r>
              <a:rPr lang="en-US" altLang="zh-CN" dirty="0"/>
              <a:t>Verisign</a:t>
            </a:r>
            <a:r>
              <a:rPr lang="zh-CN" altLang="en-US" dirty="0"/>
              <a:t>于</a:t>
            </a:r>
            <a:r>
              <a:rPr lang="en-US" altLang="zh-CN" dirty="0"/>
              <a:t>2002</a:t>
            </a:r>
            <a:r>
              <a:rPr lang="zh-CN" altLang="en-US" dirty="0"/>
              <a:t>年共同提出的，</a:t>
            </a:r>
            <a:r>
              <a:rPr lang="zh-CN" altLang="en-US"/>
              <a:t>现已成为</a:t>
            </a:r>
            <a:r>
              <a:rPr lang="en-US" altLang="zh-CN" dirty="0"/>
              <a:t>OASIS</a:t>
            </a:r>
            <a:r>
              <a:rPr lang="zh-CN" altLang="en-US" dirty="0"/>
              <a:t>标准。</a:t>
            </a:r>
            <a:endParaRPr lang="en-US" altLang="zh-CN" dirty="0"/>
          </a:p>
          <a:p>
            <a:r>
              <a:rPr lang="en-US" altLang="zh-CN" dirty="0"/>
              <a:t>WS-Security</a:t>
            </a:r>
            <a:r>
              <a:rPr lang="zh-CN" altLang="en-US" dirty="0"/>
              <a:t>实际上是一种扩展</a:t>
            </a:r>
            <a:r>
              <a:rPr lang="en-US" altLang="zh-CN" dirty="0"/>
              <a:t>SOAP</a:t>
            </a:r>
            <a:r>
              <a:rPr lang="zh-CN" altLang="en-US" dirty="0"/>
              <a:t>，用以描述</a:t>
            </a:r>
            <a:r>
              <a:rPr lang="en-US" altLang="zh-CN" dirty="0"/>
              <a:t>Web</a:t>
            </a:r>
            <a:r>
              <a:rPr lang="zh-CN" altLang="en-US" dirty="0"/>
              <a:t>服务消息的各种安全特性的语言。</a:t>
            </a:r>
            <a:endParaRPr lang="en-US" altLang="zh-CN" dirty="0"/>
          </a:p>
          <a:p>
            <a:pPr lvl="2"/>
            <a:r>
              <a:rPr lang="zh-CN" altLang="en-US" dirty="0"/>
              <a:t>可以使用</a:t>
            </a:r>
            <a:r>
              <a:rPr lang="en-US" altLang="zh-CN" dirty="0"/>
              <a:t>WS-Security</a:t>
            </a:r>
            <a:r>
              <a:rPr lang="zh-CN" altLang="en-US" dirty="0"/>
              <a:t>在</a:t>
            </a:r>
            <a:r>
              <a:rPr lang="en-US" altLang="zh-CN" dirty="0"/>
              <a:t>SOAP</a:t>
            </a:r>
            <a:r>
              <a:rPr lang="zh-CN" altLang="en-US" dirty="0"/>
              <a:t>消息中增加用户名、密码、安全性和签名信息，以及对消息进行加密。</a:t>
            </a:r>
          </a:p>
        </p:txBody>
      </p:sp>
    </p:spTree>
    <p:extLst>
      <p:ext uri="{BB962C8B-B14F-4D97-AF65-F5344CB8AC3E}">
        <p14:creationId xmlns:p14="http://schemas.microsoft.com/office/powerpoint/2010/main" val="3841822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Web</a:t>
            </a:r>
            <a:r>
              <a:rPr lang="zh-CN" altLang="en-US" dirty="0"/>
              <a:t>服务安全语言：</a:t>
            </a:r>
            <a:r>
              <a:rPr lang="en-US" altLang="zh-CN" dirty="0"/>
              <a:t>WS-Security(</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pPr lvl="1"/>
            <a:r>
              <a:rPr lang="en-US" altLang="zh-CN" dirty="0"/>
              <a:t>WS-Security</a:t>
            </a:r>
            <a:r>
              <a:rPr lang="zh-CN" altLang="en-US" dirty="0"/>
              <a:t>在</a:t>
            </a:r>
            <a:r>
              <a:rPr lang="en-US" altLang="zh-CN" dirty="0"/>
              <a:t>SOAP</a:t>
            </a:r>
            <a:r>
              <a:rPr lang="zh-CN" altLang="en-US" dirty="0"/>
              <a:t>消息中增加用户名</a:t>
            </a:r>
            <a:r>
              <a:rPr lang="en-US" altLang="zh-CN" dirty="0"/>
              <a:t>/</a:t>
            </a:r>
            <a:r>
              <a:rPr lang="zh-CN" altLang="en-US" dirty="0"/>
              <a:t>密码信息。</a:t>
            </a:r>
            <a:endParaRPr lang="en-US" altLang="zh-CN" dirty="0"/>
          </a:p>
          <a:p>
            <a:pPr marL="273050" lvl="1" indent="0">
              <a:buNone/>
            </a:pPr>
            <a:endParaRPr lang="zh-CN" altLang="en-US" dirty="0"/>
          </a:p>
        </p:txBody>
      </p:sp>
      <p:sp>
        <p:nvSpPr>
          <p:cNvPr id="4" name="TextBox 3"/>
          <p:cNvSpPr txBox="1"/>
          <p:nvPr/>
        </p:nvSpPr>
        <p:spPr>
          <a:xfrm>
            <a:off x="683568" y="1700808"/>
            <a:ext cx="7488832" cy="4498539"/>
          </a:xfrm>
          <a:prstGeom prst="rect">
            <a:avLst/>
          </a:prstGeom>
          <a:solidFill>
            <a:schemeClr val="bg1">
              <a:lumMod val="95000"/>
            </a:schemeClr>
          </a:solidFill>
        </p:spPr>
        <p:txBody>
          <a:bodyPr wrap="square" rtlCol="0">
            <a:spAutoFit/>
          </a:bodyPr>
          <a:lstStyle/>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&lt;?xml version="1.0" encoding="UTF-8"?&gt;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&lt;</a:t>
            </a:r>
            <a:r>
              <a:rPr lang="en-US" altLang="zh-CN" sz="1600" dirty="0" err="1">
                <a:solidFill>
                  <a:srgbClr val="0000FF"/>
                </a:solidFill>
                <a:latin typeface="Times New Roman" panose="02020603050405020304" pitchFamily="18" charset="0"/>
                <a:cs typeface="Times New Roman" panose="02020603050405020304" pitchFamily="18" charset="0"/>
              </a:rPr>
              <a:t>s:Envelope</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xmlns:s</a:t>
            </a:r>
            <a:r>
              <a:rPr lang="en-US" altLang="zh-CN" sz="1600" dirty="0">
                <a:solidFill>
                  <a:srgbClr val="0000FF"/>
                </a:solidFill>
                <a:latin typeface="Times New Roman" panose="02020603050405020304" pitchFamily="18" charset="0"/>
                <a:cs typeface="Times New Roman" panose="02020603050405020304" pitchFamily="18" charset="0"/>
              </a:rPr>
              <a:t>="http://schemas.xmlsoap.org/soap/envelop"</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xmlns:wsse</a:t>
            </a:r>
            <a:r>
              <a:rPr lang="en-US" altLang="zh-CN" sz="1600" dirty="0">
                <a:solidFill>
                  <a:srgbClr val="0000FF"/>
                </a:solidFill>
                <a:latin typeface="Times New Roman" panose="02020603050405020304" pitchFamily="18" charset="0"/>
                <a:cs typeface="Times New Roman" panose="02020603050405020304" pitchFamily="18" charset="0"/>
              </a:rPr>
              <a:t>="http://schemas.xmlsoap.org/</a:t>
            </a:r>
            <a:r>
              <a:rPr lang="en-US" altLang="zh-CN" sz="1600" dirty="0" err="1">
                <a:solidFill>
                  <a:srgbClr val="0000FF"/>
                </a:solidFill>
                <a:latin typeface="Times New Roman" panose="02020603050405020304" pitchFamily="18" charset="0"/>
                <a:cs typeface="Times New Roman" panose="02020603050405020304" pitchFamily="18" charset="0"/>
              </a:rPr>
              <a:t>ws</a:t>
            </a:r>
            <a:r>
              <a:rPr lang="en-US" altLang="zh-CN" sz="1600" dirty="0">
                <a:solidFill>
                  <a:srgbClr val="0000FF"/>
                </a:solidFill>
                <a:latin typeface="Times New Roman" panose="02020603050405020304" pitchFamily="18" charset="0"/>
                <a:cs typeface="Times New Roman" panose="02020603050405020304" pitchFamily="18" charset="0"/>
              </a:rPr>
              <a:t>/2002/12/</a:t>
            </a:r>
            <a:r>
              <a:rPr lang="en-US" altLang="zh-CN" sz="1600" dirty="0" err="1">
                <a:solidFill>
                  <a:srgbClr val="0000FF"/>
                </a:solidFill>
                <a:latin typeface="Times New Roman" panose="02020603050405020304" pitchFamily="18" charset="0"/>
                <a:cs typeface="Times New Roman" panose="02020603050405020304" pitchFamily="18" charset="0"/>
              </a:rPr>
              <a:t>secext</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s:Header</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wsse:Security</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zh-CN" altLang="en-US" sz="1600" dirty="0">
                <a:solidFill>
                  <a:srgbClr val="0000FF"/>
                </a:solidFill>
                <a:latin typeface="Times New Roman" panose="02020603050405020304" pitchFamily="18" charset="0"/>
                <a:cs typeface="Times New Roman" panose="02020603050405020304" pitchFamily="18" charset="0"/>
              </a:rPr>
              <a:t>        </a:t>
            </a:r>
            <a:r>
              <a:rPr lang="en-US" altLang="zh-CN" sz="1600" dirty="0">
                <a:solidFill>
                  <a:srgbClr val="0000FF"/>
                </a:solidFill>
                <a:latin typeface="Times New Roman" panose="02020603050405020304" pitchFamily="18" charset="0"/>
                <a:cs typeface="Times New Roman" panose="02020603050405020304" pitchFamily="18" charset="0"/>
              </a:rPr>
              <a:t>&lt;!-- </a:t>
            </a:r>
            <a:r>
              <a:rPr lang="zh-CN" altLang="en-US" sz="1600" dirty="0">
                <a:solidFill>
                  <a:srgbClr val="0000FF"/>
                </a:solidFill>
                <a:latin typeface="Times New Roman" panose="02020603050405020304" pitchFamily="18" charset="0"/>
                <a:cs typeface="Times New Roman" panose="02020603050405020304" pitchFamily="18" charset="0"/>
              </a:rPr>
              <a:t>用户名和密码 </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wsse:UsernameToken</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wsse:Username</a:t>
            </a:r>
            <a:r>
              <a:rPr lang="en-US" altLang="zh-CN" sz="1600" dirty="0">
                <a:solidFill>
                  <a:srgbClr val="0000FF"/>
                </a:solidFill>
                <a:latin typeface="Times New Roman" panose="02020603050405020304" pitchFamily="18" charset="0"/>
                <a:cs typeface="Times New Roman" panose="02020603050405020304" pitchFamily="18" charset="0"/>
              </a:rPr>
              <a:t>&gt;students&lt;/</a:t>
            </a:r>
            <a:r>
              <a:rPr lang="en-US" altLang="zh-CN" sz="1600" dirty="0" err="1">
                <a:solidFill>
                  <a:srgbClr val="0000FF"/>
                </a:solidFill>
                <a:latin typeface="Times New Roman" panose="02020603050405020304" pitchFamily="18" charset="0"/>
                <a:cs typeface="Times New Roman" panose="02020603050405020304" pitchFamily="18" charset="0"/>
              </a:rPr>
              <a:t>wsse:Username</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wsse:Password</a:t>
            </a:r>
            <a:r>
              <a:rPr lang="en-US" altLang="zh-CN" sz="1600" dirty="0">
                <a:solidFill>
                  <a:srgbClr val="0000FF"/>
                </a:solidFill>
                <a:latin typeface="Times New Roman" panose="02020603050405020304" pitchFamily="18" charset="0"/>
                <a:cs typeface="Times New Roman" panose="02020603050405020304" pitchFamily="18" charset="0"/>
              </a:rPr>
              <a:t>&gt;software&lt;/</a:t>
            </a:r>
            <a:r>
              <a:rPr lang="en-US" altLang="zh-CN" sz="1600" dirty="0" err="1">
                <a:solidFill>
                  <a:srgbClr val="0000FF"/>
                </a:solidFill>
                <a:latin typeface="Times New Roman" panose="02020603050405020304" pitchFamily="18" charset="0"/>
                <a:cs typeface="Times New Roman" panose="02020603050405020304" pitchFamily="18" charset="0"/>
              </a:rPr>
              <a:t>wsse:Password</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wsse:UsernameToken</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wsse:Security</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s:Header</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zh-CN" altLang="en-US" sz="1600" dirty="0">
                <a:solidFill>
                  <a:srgbClr val="0000FF"/>
                </a:solidFill>
                <a:latin typeface="Times New Roman" panose="02020603050405020304" pitchFamily="18" charset="0"/>
                <a:cs typeface="Times New Roman" panose="02020603050405020304" pitchFamily="18" charset="0"/>
              </a:rPr>
              <a:t>   </a:t>
            </a:r>
            <a:r>
              <a:rPr lang="en-US" altLang="zh-CN" sz="1600" dirty="0">
                <a:solidFill>
                  <a:srgbClr val="0000FF"/>
                </a:solidFill>
                <a:latin typeface="Times New Roman" panose="02020603050405020304" pitchFamily="18" charset="0"/>
                <a:cs typeface="Times New Roman" panose="02020603050405020304" pitchFamily="18" charset="0"/>
              </a:rPr>
              <a: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s:Envelope</a:t>
            </a:r>
            <a:r>
              <a:rPr lang="en-US" altLang="zh-CN" sz="1600" dirty="0">
                <a:solidFill>
                  <a:srgbClr val="0000FF"/>
                </a:solidFill>
                <a:latin typeface="Times New Roman" panose="02020603050405020304" pitchFamily="18" charset="0"/>
                <a:cs typeface="Times New Roman" panose="02020603050405020304" pitchFamily="18" charset="0"/>
              </a:rPr>
              <a:t>&gt;</a:t>
            </a:r>
          </a:p>
        </p:txBody>
      </p:sp>
      <p:sp>
        <p:nvSpPr>
          <p:cNvPr id="5" name="TextBox 4"/>
          <p:cNvSpPr txBox="1"/>
          <p:nvPr/>
        </p:nvSpPr>
        <p:spPr>
          <a:xfrm>
            <a:off x="4081788" y="3796188"/>
            <a:ext cx="3168353" cy="307777"/>
          </a:xfrm>
          <a:prstGeom prst="rect">
            <a:avLst/>
          </a:prstGeom>
          <a:noFill/>
        </p:spPr>
        <p:txBody>
          <a:bodyPr wrap="square" rtlCol="0">
            <a:spAutoFit/>
          </a:bodyPr>
          <a:lstStyle/>
          <a:p>
            <a:r>
              <a:rPr lang="en-US" altLang="zh-CN" sz="1400" b="1" dirty="0">
                <a:solidFill>
                  <a:srgbClr val="C00000"/>
                </a:solidFill>
                <a:latin typeface="Times New Roman" panose="02020603050405020304" pitchFamily="18" charset="0"/>
                <a:cs typeface="Times New Roman" panose="02020603050405020304" pitchFamily="18" charset="0"/>
              </a:rPr>
              <a:t>Username</a:t>
            </a:r>
            <a:r>
              <a:rPr lang="zh-CN" altLang="en-US" sz="1400" b="1" dirty="0">
                <a:solidFill>
                  <a:srgbClr val="C00000"/>
                </a:solidFill>
                <a:latin typeface="Times New Roman" panose="02020603050405020304" pitchFamily="18" charset="0"/>
                <a:cs typeface="Times New Roman" panose="02020603050405020304" pitchFamily="18" charset="0"/>
              </a:rPr>
              <a:t>元素包含了用户名和密码</a:t>
            </a:r>
            <a:endParaRPr lang="zh-CN" altLang="en-US" sz="1400" b="1" dirty="0">
              <a:solidFill>
                <a:srgbClr val="0000FF"/>
              </a:solidFill>
              <a:latin typeface="Times New Roman" panose="02020603050405020304" pitchFamily="18" charset="0"/>
              <a:cs typeface="Times New Roman" panose="02020603050405020304" pitchFamily="18" charset="0"/>
            </a:endParaRPr>
          </a:p>
        </p:txBody>
      </p:sp>
      <p:cxnSp>
        <p:nvCxnSpPr>
          <p:cNvPr id="6" name="直接箭头连接符 5"/>
          <p:cNvCxnSpPr/>
          <p:nvPr/>
        </p:nvCxnSpPr>
        <p:spPr>
          <a:xfrm flipH="1">
            <a:off x="3312753" y="3973639"/>
            <a:ext cx="646286" cy="0"/>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71800" y="5085184"/>
            <a:ext cx="5184575" cy="697820"/>
          </a:xfrm>
          <a:prstGeom prst="rect">
            <a:avLst/>
          </a:prstGeom>
          <a:noFill/>
        </p:spPr>
        <p:txBody>
          <a:bodyPr wrap="square" rtlCol="0">
            <a:spAutoFit/>
          </a:bodyPr>
          <a:lstStyle/>
          <a:p>
            <a:pPr>
              <a:lnSpc>
                <a:spcPct val="150000"/>
              </a:lnSpc>
            </a:pPr>
            <a:r>
              <a:rPr lang="zh-CN" altLang="en-US" sz="1400" b="1" dirty="0">
                <a:solidFill>
                  <a:srgbClr val="C00000"/>
                </a:solidFill>
                <a:latin typeface="Times New Roman" panose="02020603050405020304" pitchFamily="18" charset="0"/>
                <a:cs typeface="Times New Roman" panose="02020603050405020304" pitchFamily="18" charset="0"/>
              </a:rPr>
              <a:t>注意：虽然在</a:t>
            </a:r>
            <a:r>
              <a:rPr lang="en-US" altLang="zh-CN" sz="1400" b="1" dirty="0">
                <a:solidFill>
                  <a:srgbClr val="C00000"/>
                </a:solidFill>
                <a:latin typeface="Times New Roman" panose="02020603050405020304" pitchFamily="18" charset="0"/>
                <a:cs typeface="Times New Roman" panose="02020603050405020304" pitchFamily="18" charset="0"/>
              </a:rPr>
              <a:t>SOAP</a:t>
            </a:r>
            <a:r>
              <a:rPr lang="zh-CN" altLang="en-US" sz="1400" b="1" dirty="0">
                <a:solidFill>
                  <a:srgbClr val="C00000"/>
                </a:solidFill>
                <a:latin typeface="Times New Roman" panose="02020603050405020304" pitchFamily="18" charset="0"/>
                <a:cs typeface="Times New Roman" panose="02020603050405020304" pitchFamily="18" charset="0"/>
              </a:rPr>
              <a:t>消息中没有对这些信息进行加密，但在传输层会通过</a:t>
            </a:r>
            <a:r>
              <a:rPr lang="en-US" altLang="zh-CN" sz="1400" b="1" dirty="0">
                <a:solidFill>
                  <a:srgbClr val="C00000"/>
                </a:solidFill>
                <a:latin typeface="Times New Roman" panose="02020603050405020304" pitchFamily="18" charset="0"/>
                <a:cs typeface="Times New Roman" panose="02020603050405020304" pitchFamily="18" charset="0"/>
              </a:rPr>
              <a:t>SSL</a:t>
            </a:r>
            <a:r>
              <a:rPr lang="zh-CN" altLang="en-US" sz="1400" b="1" dirty="0">
                <a:solidFill>
                  <a:srgbClr val="C00000"/>
                </a:solidFill>
                <a:latin typeface="Times New Roman" panose="02020603050405020304" pitchFamily="18" charset="0"/>
                <a:cs typeface="Times New Roman" panose="02020603050405020304" pitchFamily="18" charset="0"/>
              </a:rPr>
              <a:t>等安全协议对整个</a:t>
            </a:r>
            <a:r>
              <a:rPr lang="en-US" altLang="zh-CN" sz="1400" b="1" dirty="0">
                <a:solidFill>
                  <a:srgbClr val="C00000"/>
                </a:solidFill>
                <a:latin typeface="Times New Roman" panose="02020603050405020304" pitchFamily="18" charset="0"/>
                <a:cs typeface="Times New Roman" panose="02020603050405020304" pitchFamily="18" charset="0"/>
              </a:rPr>
              <a:t>SOAP</a:t>
            </a:r>
            <a:r>
              <a:rPr lang="zh-CN" altLang="en-US" sz="1400" b="1" dirty="0">
                <a:solidFill>
                  <a:srgbClr val="C00000"/>
                </a:solidFill>
                <a:latin typeface="Times New Roman" panose="02020603050405020304" pitchFamily="18" charset="0"/>
                <a:cs typeface="Times New Roman" panose="02020603050405020304" pitchFamily="18" charset="0"/>
              </a:rPr>
              <a:t>消息进行加密。</a:t>
            </a:r>
            <a:endParaRPr lang="zh-CN" altLang="en-US" sz="14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343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Web</a:t>
            </a:r>
            <a:r>
              <a:rPr lang="zh-CN" altLang="en-US" dirty="0"/>
              <a:t>服务安全语言：</a:t>
            </a:r>
            <a:r>
              <a:rPr lang="en-US" altLang="zh-CN" dirty="0"/>
              <a:t>WS-Security(</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pPr lvl="1"/>
            <a:r>
              <a:rPr lang="en-US" altLang="zh-CN" dirty="0"/>
              <a:t>WS-Security</a:t>
            </a:r>
            <a:r>
              <a:rPr lang="zh-CN" altLang="en-US" dirty="0"/>
              <a:t>在</a:t>
            </a:r>
            <a:r>
              <a:rPr lang="en-US" altLang="zh-CN" dirty="0"/>
              <a:t>SOAP</a:t>
            </a:r>
            <a:r>
              <a:rPr lang="zh-CN" altLang="en-US" dirty="0"/>
              <a:t>消息中增加</a:t>
            </a:r>
            <a:r>
              <a:rPr lang="en-US" altLang="zh-CN" dirty="0"/>
              <a:t>Kerberos</a:t>
            </a:r>
            <a:r>
              <a:rPr lang="zh-CN" altLang="en-US" dirty="0"/>
              <a:t>安全证书。</a:t>
            </a:r>
          </a:p>
        </p:txBody>
      </p:sp>
      <p:sp>
        <p:nvSpPr>
          <p:cNvPr id="4" name="TextBox 3"/>
          <p:cNvSpPr txBox="1"/>
          <p:nvPr/>
        </p:nvSpPr>
        <p:spPr>
          <a:xfrm>
            <a:off x="683568" y="1700808"/>
            <a:ext cx="8136904" cy="4819781"/>
          </a:xfrm>
          <a:prstGeom prst="rect">
            <a:avLst/>
          </a:prstGeom>
          <a:solidFill>
            <a:schemeClr val="bg1">
              <a:lumMod val="95000"/>
            </a:schemeClr>
          </a:solidFill>
        </p:spPr>
        <p:txBody>
          <a:bodyPr wrap="square" rtlCol="0">
            <a:spAutoFit/>
          </a:bodyPr>
          <a:lstStyle/>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&lt;?xml version="1.0" encoding="UTF-8"?&gt;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&lt;</a:t>
            </a:r>
            <a:r>
              <a:rPr lang="en-US" altLang="zh-CN" sz="1600" dirty="0" err="1">
                <a:solidFill>
                  <a:srgbClr val="0000FF"/>
                </a:solidFill>
                <a:latin typeface="Times New Roman" panose="02020603050405020304" pitchFamily="18" charset="0"/>
                <a:cs typeface="Times New Roman" panose="02020603050405020304" pitchFamily="18" charset="0"/>
              </a:rPr>
              <a:t>s:Envelope</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xmlns:s</a:t>
            </a:r>
            <a:r>
              <a:rPr lang="en-US" altLang="zh-CN" sz="1600" dirty="0">
                <a:solidFill>
                  <a:srgbClr val="0000FF"/>
                </a:solidFill>
                <a:latin typeface="Times New Roman" panose="02020603050405020304" pitchFamily="18" charset="0"/>
                <a:cs typeface="Times New Roman" panose="02020603050405020304" pitchFamily="18" charset="0"/>
              </a:rPr>
              <a:t>="http://schemas.xmlsoap.org/soap/envelop"</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xmlns:wsse</a:t>
            </a:r>
            <a:r>
              <a:rPr lang="en-US" altLang="zh-CN" sz="1600" dirty="0">
                <a:solidFill>
                  <a:srgbClr val="0000FF"/>
                </a:solidFill>
                <a:latin typeface="Times New Roman" panose="02020603050405020304" pitchFamily="18" charset="0"/>
                <a:cs typeface="Times New Roman" panose="02020603050405020304" pitchFamily="18" charset="0"/>
              </a:rPr>
              <a:t>="http://schemas.xmlsoap.org/</a:t>
            </a:r>
            <a:r>
              <a:rPr lang="en-US" altLang="zh-CN" sz="1600" dirty="0" err="1">
                <a:solidFill>
                  <a:srgbClr val="0000FF"/>
                </a:solidFill>
                <a:latin typeface="Times New Roman" panose="02020603050405020304" pitchFamily="18" charset="0"/>
                <a:cs typeface="Times New Roman" panose="02020603050405020304" pitchFamily="18" charset="0"/>
              </a:rPr>
              <a:t>ws</a:t>
            </a:r>
            <a:r>
              <a:rPr lang="en-US" altLang="zh-CN" sz="1600" dirty="0">
                <a:solidFill>
                  <a:srgbClr val="0000FF"/>
                </a:solidFill>
                <a:latin typeface="Times New Roman" panose="02020603050405020304" pitchFamily="18" charset="0"/>
                <a:cs typeface="Times New Roman" panose="02020603050405020304" pitchFamily="18" charset="0"/>
              </a:rPr>
              <a:t>/2002/12/</a:t>
            </a:r>
            <a:r>
              <a:rPr lang="en-US" altLang="zh-CN" sz="1600" dirty="0" err="1">
                <a:solidFill>
                  <a:srgbClr val="0000FF"/>
                </a:solidFill>
                <a:latin typeface="Times New Roman" panose="02020603050405020304" pitchFamily="18" charset="0"/>
                <a:cs typeface="Times New Roman" panose="02020603050405020304" pitchFamily="18" charset="0"/>
              </a:rPr>
              <a:t>secext</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s:Header</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wsse:Security</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zh-CN" altLang="en-US" sz="1600" dirty="0">
                <a:solidFill>
                  <a:srgbClr val="0000FF"/>
                </a:solidFill>
                <a:latin typeface="Times New Roman" panose="02020603050405020304" pitchFamily="18" charset="0"/>
                <a:cs typeface="Times New Roman" panose="02020603050405020304" pitchFamily="18" charset="0"/>
              </a:rPr>
              <a:t>        </a:t>
            </a:r>
            <a:r>
              <a:rPr lang="en-US" altLang="zh-CN" sz="1600" dirty="0">
                <a:solidFill>
                  <a:srgbClr val="0000FF"/>
                </a:solidFill>
                <a:latin typeface="Times New Roman" panose="02020603050405020304" pitchFamily="18" charset="0"/>
                <a:cs typeface="Times New Roman" panose="02020603050405020304" pitchFamily="18" charset="0"/>
              </a:rPr>
              <a:t>&lt;!-- Kerberos</a:t>
            </a:r>
            <a:r>
              <a:rPr lang="zh-CN" altLang="en-US" sz="1600" dirty="0">
                <a:solidFill>
                  <a:srgbClr val="0000FF"/>
                </a:solidFill>
                <a:latin typeface="Times New Roman" panose="02020603050405020304" pitchFamily="18" charset="0"/>
                <a:cs typeface="Times New Roman" panose="02020603050405020304" pitchFamily="18" charset="0"/>
              </a:rPr>
              <a:t>安全证书声明</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wsse:BinarySecurityToken</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ValueType</a:t>
            </a:r>
            <a:r>
              <a:rPr lang="en-US" altLang="zh-CN" sz="1600" dirty="0">
                <a:solidFill>
                  <a:srgbClr val="0000FF"/>
                </a:solidFill>
                <a:latin typeface="Times New Roman" panose="02020603050405020304" pitchFamily="18" charset="0"/>
                <a:cs typeface="Times New Roman" panose="02020603050405020304" pitchFamily="18" charset="0"/>
              </a:rPr>
              <a:t>=“wsse:Kerberosv5ST”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EncodingType</a:t>
            </a:r>
            <a:r>
              <a:rPr lang="en-US" altLang="zh-CN" sz="1600" dirty="0">
                <a:solidFill>
                  <a:srgbClr val="0000FF"/>
                </a:solidFill>
                <a:latin typeface="Times New Roman" panose="02020603050405020304" pitchFamily="18" charset="0"/>
                <a:cs typeface="Times New Roman" panose="02020603050405020304" pitchFamily="18" charset="0"/>
              </a:rPr>
              <a:t>=“wsse:Base64Binary”&gt;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XSETt</a:t>
            </a:r>
            <a:r>
              <a:rPr lang="en-US" altLang="zh-CN" sz="1600" dirty="0">
                <a:solidFill>
                  <a:srgbClr val="0000FF"/>
                </a:solidFill>
                <a:latin typeface="Times New Roman" panose="02020603050405020304" pitchFamily="18" charset="0"/>
                <a:cs typeface="Times New Roman" panose="02020603050405020304" pitchFamily="18" charset="0"/>
              </a:rPr>
              <a: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wsse:BinarySecurityToken</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wsse:Security</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s:Header</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zh-CN" altLang="en-US" sz="1600" dirty="0">
                <a:solidFill>
                  <a:srgbClr val="0000FF"/>
                </a:solidFill>
                <a:latin typeface="Times New Roman" panose="02020603050405020304" pitchFamily="18" charset="0"/>
                <a:cs typeface="Times New Roman" panose="02020603050405020304" pitchFamily="18" charset="0"/>
              </a:rPr>
              <a:t>   </a:t>
            </a:r>
            <a:r>
              <a:rPr lang="en-US" altLang="zh-CN" sz="1600" dirty="0">
                <a:solidFill>
                  <a:srgbClr val="0000FF"/>
                </a:solidFill>
                <a:latin typeface="Times New Roman" panose="02020603050405020304" pitchFamily="18" charset="0"/>
                <a:cs typeface="Times New Roman" panose="02020603050405020304" pitchFamily="18" charset="0"/>
              </a:rPr>
              <a: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s:Envelope</a:t>
            </a:r>
            <a:r>
              <a:rPr lang="en-US" altLang="zh-CN" sz="1600" dirty="0">
                <a:solidFill>
                  <a:srgbClr val="0000FF"/>
                </a:solidFill>
                <a:latin typeface="Times New Roman" panose="02020603050405020304" pitchFamily="18" charset="0"/>
                <a:cs typeface="Times New Roman" panose="02020603050405020304" pitchFamily="18" charset="0"/>
              </a:rPr>
              <a:t>&gt;</a:t>
            </a:r>
          </a:p>
        </p:txBody>
      </p:sp>
      <p:sp>
        <p:nvSpPr>
          <p:cNvPr id="5" name="TextBox 4"/>
          <p:cNvSpPr txBox="1"/>
          <p:nvPr/>
        </p:nvSpPr>
        <p:spPr>
          <a:xfrm>
            <a:off x="4752020" y="3579783"/>
            <a:ext cx="3996444" cy="1020985"/>
          </a:xfrm>
          <a:prstGeom prst="rect">
            <a:avLst/>
          </a:prstGeom>
          <a:noFill/>
        </p:spPr>
        <p:txBody>
          <a:bodyPr wrap="square" rtlCol="0">
            <a:spAutoFit/>
          </a:bodyPr>
          <a:lstStyle/>
          <a:p>
            <a:pPr>
              <a:lnSpc>
                <a:spcPct val="150000"/>
              </a:lnSpc>
            </a:pPr>
            <a:r>
              <a:rPr lang="en-US" altLang="zh-CN" sz="1400" b="1" dirty="0" err="1">
                <a:solidFill>
                  <a:srgbClr val="C00000"/>
                </a:solidFill>
                <a:latin typeface="Times New Roman" panose="02020603050405020304" pitchFamily="18" charset="0"/>
                <a:cs typeface="Times New Roman" panose="02020603050405020304" pitchFamily="18" charset="0"/>
              </a:rPr>
              <a:t>BinarySecurityToken</a:t>
            </a:r>
            <a:r>
              <a:rPr lang="zh-CN" altLang="en-US" sz="1400" b="1" dirty="0">
                <a:solidFill>
                  <a:srgbClr val="C00000"/>
                </a:solidFill>
                <a:latin typeface="Times New Roman" panose="02020603050405020304" pitchFamily="18" charset="0"/>
                <a:cs typeface="Times New Roman" panose="02020603050405020304" pitchFamily="18" charset="0"/>
              </a:rPr>
              <a:t>元素包含了二进制的</a:t>
            </a:r>
            <a:r>
              <a:rPr lang="en-US" altLang="zh-CN" sz="1400" b="1" dirty="0">
                <a:solidFill>
                  <a:srgbClr val="C00000"/>
                </a:solidFill>
                <a:latin typeface="Times New Roman" panose="02020603050405020304" pitchFamily="18" charset="0"/>
                <a:cs typeface="Times New Roman" panose="02020603050405020304" pitchFamily="18" charset="0"/>
              </a:rPr>
              <a:t>Kerberos</a:t>
            </a:r>
            <a:r>
              <a:rPr lang="zh-CN" altLang="en-US" sz="1400" b="1" dirty="0">
                <a:solidFill>
                  <a:srgbClr val="C00000"/>
                </a:solidFill>
                <a:latin typeface="Times New Roman" panose="02020603050405020304" pitchFamily="18" charset="0"/>
                <a:cs typeface="Times New Roman" panose="02020603050405020304" pitchFamily="18" charset="0"/>
              </a:rPr>
              <a:t>安全令牌，其中</a:t>
            </a:r>
            <a:r>
              <a:rPr lang="en-US" altLang="zh-CN" sz="1400" b="1" dirty="0" err="1">
                <a:solidFill>
                  <a:srgbClr val="C00000"/>
                </a:solidFill>
                <a:latin typeface="Times New Roman" panose="02020603050405020304" pitchFamily="18" charset="0"/>
                <a:cs typeface="Times New Roman" panose="02020603050405020304" pitchFamily="18" charset="0"/>
              </a:rPr>
              <a:t>ValueType</a:t>
            </a:r>
            <a:r>
              <a:rPr lang="zh-CN" altLang="en-US" sz="1400" b="1" dirty="0">
                <a:solidFill>
                  <a:srgbClr val="C00000"/>
                </a:solidFill>
                <a:latin typeface="Times New Roman" panose="02020603050405020304" pitchFamily="18" charset="0"/>
                <a:cs typeface="Times New Roman" panose="02020603050405020304" pitchFamily="18" charset="0"/>
              </a:rPr>
              <a:t>属性指明遵循的是</a:t>
            </a:r>
            <a:r>
              <a:rPr lang="en-US" altLang="zh-CN" sz="1400" b="1" dirty="0">
                <a:solidFill>
                  <a:srgbClr val="C00000"/>
                </a:solidFill>
                <a:latin typeface="Times New Roman" panose="02020603050405020304" pitchFamily="18" charset="0"/>
                <a:cs typeface="Times New Roman" panose="02020603050405020304" pitchFamily="18" charset="0"/>
              </a:rPr>
              <a:t>Kerberos  V5</a:t>
            </a:r>
            <a:r>
              <a:rPr lang="zh-CN" altLang="en-US" sz="1400" b="1" dirty="0">
                <a:solidFill>
                  <a:srgbClr val="C00000"/>
                </a:solidFill>
                <a:latin typeface="Times New Roman" panose="02020603050405020304" pitchFamily="18" charset="0"/>
                <a:cs typeface="Times New Roman" panose="02020603050405020304" pitchFamily="18" charset="0"/>
              </a:rPr>
              <a:t>标准。</a:t>
            </a:r>
            <a:endParaRPr lang="zh-CN" altLang="en-US" sz="1400" b="1" dirty="0">
              <a:solidFill>
                <a:srgbClr val="0000FF"/>
              </a:solidFill>
              <a:latin typeface="Times New Roman" panose="02020603050405020304" pitchFamily="18" charset="0"/>
              <a:cs typeface="Times New Roman" panose="02020603050405020304" pitchFamily="18" charset="0"/>
            </a:endParaRPr>
          </a:p>
        </p:txBody>
      </p:sp>
      <p:cxnSp>
        <p:nvCxnSpPr>
          <p:cNvPr id="6" name="直接箭头连接符 5"/>
          <p:cNvCxnSpPr/>
          <p:nvPr/>
        </p:nvCxnSpPr>
        <p:spPr>
          <a:xfrm flipH="1">
            <a:off x="3995936" y="3950077"/>
            <a:ext cx="646286" cy="0"/>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94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服务事务</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5033" y="1127831"/>
            <a:ext cx="6828268"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39465" y="4390578"/>
            <a:ext cx="5256584" cy="400110"/>
          </a:xfrm>
          <a:prstGeom prst="rect">
            <a:avLst/>
          </a:prstGeom>
          <a:noFill/>
        </p:spPr>
        <p:txBody>
          <a:bodyPr wrap="square" rtlCol="0">
            <a:spAutoFit/>
          </a:bodyPr>
          <a:lstStyle/>
          <a:p>
            <a:pPr algn="ct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图 </a:t>
            </a: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1 SOA</a:t>
            </a:r>
            <a:r>
              <a:rPr lang="zh-CN" altLang="en-US"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实现平台的基本组件</a:t>
            </a:r>
          </a:p>
        </p:txBody>
      </p:sp>
      <p:sp>
        <p:nvSpPr>
          <p:cNvPr id="7" name="椭圆 6"/>
          <p:cNvSpPr/>
          <p:nvPr/>
        </p:nvSpPr>
        <p:spPr>
          <a:xfrm>
            <a:off x="5061497" y="1127831"/>
            <a:ext cx="2808312" cy="2736304"/>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2650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Web</a:t>
            </a:r>
            <a:r>
              <a:rPr lang="zh-CN" altLang="en-US" dirty="0"/>
              <a:t>服务安全语言：</a:t>
            </a:r>
            <a:r>
              <a:rPr lang="en-US" altLang="zh-CN" dirty="0"/>
              <a:t>WS-Security(</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pPr lvl="1"/>
            <a:r>
              <a:rPr lang="en-US" altLang="zh-CN" dirty="0"/>
              <a:t>WS-Security</a:t>
            </a:r>
            <a:r>
              <a:rPr lang="zh-CN" altLang="en-US" dirty="0"/>
              <a:t>在</a:t>
            </a:r>
            <a:r>
              <a:rPr lang="en-US" altLang="zh-CN" dirty="0"/>
              <a:t>SOAP</a:t>
            </a:r>
            <a:r>
              <a:rPr lang="zh-CN" altLang="en-US" dirty="0"/>
              <a:t>消息中增</a:t>
            </a:r>
            <a:r>
              <a:rPr lang="en-US" altLang="zh-CN" dirty="0"/>
              <a:t>X.509</a:t>
            </a:r>
            <a:r>
              <a:rPr lang="zh-CN" altLang="en-US" dirty="0"/>
              <a:t>数字签名。</a:t>
            </a:r>
          </a:p>
        </p:txBody>
      </p:sp>
      <p:sp>
        <p:nvSpPr>
          <p:cNvPr id="4" name="TextBox 3"/>
          <p:cNvSpPr txBox="1"/>
          <p:nvPr/>
        </p:nvSpPr>
        <p:spPr>
          <a:xfrm>
            <a:off x="683568" y="1700808"/>
            <a:ext cx="8136904" cy="4524315"/>
          </a:xfrm>
          <a:prstGeom prst="rect">
            <a:avLst/>
          </a:prstGeom>
          <a:solidFill>
            <a:schemeClr val="bg1">
              <a:lumMod val="95000"/>
            </a:schemeClr>
          </a:solidFill>
        </p:spPr>
        <p:txBody>
          <a:bodyPr wrap="square" rtlCol="0">
            <a:spAutoFit/>
          </a:bodyPr>
          <a:lstStyle/>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&lt;?xml version="1.0" encoding="UTF-8"?&gt;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&lt;</a:t>
            </a:r>
            <a:r>
              <a:rPr lang="en-US" altLang="zh-CN" sz="1600" dirty="0" err="1">
                <a:solidFill>
                  <a:srgbClr val="0000FF"/>
                </a:solidFill>
                <a:latin typeface="Times New Roman" panose="02020603050405020304" pitchFamily="18" charset="0"/>
                <a:cs typeface="Times New Roman" panose="02020603050405020304" pitchFamily="18" charset="0"/>
              </a:rPr>
              <a:t>s:Envelope</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xmlns:s</a:t>
            </a:r>
            <a:r>
              <a:rPr lang="en-US" altLang="zh-CN" sz="1600" dirty="0">
                <a:solidFill>
                  <a:srgbClr val="0000FF"/>
                </a:solidFill>
                <a:latin typeface="Times New Roman" panose="02020603050405020304" pitchFamily="18" charset="0"/>
                <a:cs typeface="Times New Roman" panose="02020603050405020304" pitchFamily="18" charset="0"/>
              </a:rPr>
              <a:t>="http://schemas.xmlsoap.org/soap/envelop"</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xmlns:wsse</a:t>
            </a:r>
            <a:r>
              <a:rPr lang="en-US" altLang="zh-CN" sz="1600" dirty="0">
                <a:solidFill>
                  <a:srgbClr val="0000FF"/>
                </a:solidFill>
                <a:latin typeface="Times New Roman" panose="02020603050405020304" pitchFamily="18" charset="0"/>
                <a:cs typeface="Times New Roman" panose="02020603050405020304" pitchFamily="18" charset="0"/>
              </a:rPr>
              <a:t>="http://schemas.xmlsoap.org/</a:t>
            </a:r>
            <a:r>
              <a:rPr lang="en-US" altLang="zh-CN" sz="1600" dirty="0" err="1">
                <a:solidFill>
                  <a:srgbClr val="0000FF"/>
                </a:solidFill>
                <a:latin typeface="Times New Roman" panose="02020603050405020304" pitchFamily="18" charset="0"/>
                <a:cs typeface="Times New Roman" panose="02020603050405020304" pitchFamily="18" charset="0"/>
              </a:rPr>
              <a:t>ws</a:t>
            </a:r>
            <a:r>
              <a:rPr lang="en-US" altLang="zh-CN" sz="1600" dirty="0">
                <a:solidFill>
                  <a:srgbClr val="0000FF"/>
                </a:solidFill>
                <a:latin typeface="Times New Roman" panose="02020603050405020304" pitchFamily="18" charset="0"/>
                <a:cs typeface="Times New Roman" panose="02020603050405020304" pitchFamily="18" charset="0"/>
              </a:rPr>
              <a:t>/2002/12/</a:t>
            </a:r>
            <a:r>
              <a:rPr lang="en-US" altLang="zh-CN" sz="1600" dirty="0" err="1">
                <a:solidFill>
                  <a:srgbClr val="0000FF"/>
                </a:solidFill>
                <a:latin typeface="Times New Roman" panose="02020603050405020304" pitchFamily="18" charset="0"/>
                <a:cs typeface="Times New Roman" panose="02020603050405020304" pitchFamily="18" charset="0"/>
              </a:rPr>
              <a:t>secext</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s:Header</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wsse:Security</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zh-CN" altLang="en-US" sz="1600" dirty="0">
                <a:solidFill>
                  <a:srgbClr val="0000FF"/>
                </a:solidFill>
                <a:latin typeface="Times New Roman" panose="02020603050405020304" pitchFamily="18" charset="0"/>
                <a:cs typeface="Times New Roman" panose="02020603050405020304" pitchFamily="18" charset="0"/>
              </a:rPr>
              <a:t>        </a:t>
            </a:r>
            <a:r>
              <a:rPr lang="en-US" altLang="zh-CN" sz="1600" dirty="0">
                <a:solidFill>
                  <a:srgbClr val="0000FF"/>
                </a:solidFill>
                <a:latin typeface="Times New Roman" panose="02020603050405020304" pitchFamily="18" charset="0"/>
                <a:cs typeface="Times New Roman" panose="02020603050405020304" pitchFamily="18" charset="0"/>
              </a:rPr>
              <a:t>&lt;!-- X.509</a:t>
            </a:r>
            <a:r>
              <a:rPr lang="zh-CN" altLang="en-US" sz="1600" dirty="0">
                <a:solidFill>
                  <a:srgbClr val="0000FF"/>
                </a:solidFill>
                <a:latin typeface="Times New Roman" panose="02020603050405020304" pitchFamily="18" charset="0"/>
                <a:cs typeface="Times New Roman" panose="02020603050405020304" pitchFamily="18" charset="0"/>
              </a:rPr>
              <a:t>安全证书凭证声明</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wsse:BinarySecurityToken</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ValueType</a:t>
            </a:r>
            <a:r>
              <a:rPr lang="en-US" altLang="zh-CN" sz="1600" dirty="0">
                <a:solidFill>
                  <a:srgbClr val="0000FF"/>
                </a:solidFill>
                <a:latin typeface="Times New Roman" panose="02020603050405020304" pitchFamily="18" charset="0"/>
                <a:cs typeface="Times New Roman" panose="02020603050405020304" pitchFamily="18" charset="0"/>
              </a:rPr>
              <a:t>=“wsse:X509v3” </a:t>
            </a:r>
            <a:r>
              <a:rPr lang="en-US" altLang="zh-CN" sz="1600" dirty="0" err="1">
                <a:solidFill>
                  <a:srgbClr val="0000FF"/>
                </a:solidFill>
                <a:latin typeface="Times New Roman" panose="02020603050405020304" pitchFamily="18" charset="0"/>
                <a:cs typeface="Times New Roman" panose="02020603050405020304" pitchFamily="18" charset="0"/>
              </a:rPr>
              <a:t>wsu:Id</a:t>
            </a:r>
            <a:r>
              <a:rPr lang="en-US" altLang="zh-CN" sz="1600" dirty="0">
                <a:solidFill>
                  <a:srgbClr val="0000FF"/>
                </a:solidFill>
                <a:latin typeface="Times New Roman" panose="02020603050405020304" pitchFamily="18" charset="0"/>
                <a:cs typeface="Times New Roman" panose="02020603050405020304" pitchFamily="18" charset="0"/>
              </a:rPr>
              <a:t>=“X509Cert”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EncodingType</a:t>
            </a:r>
            <a:r>
              <a:rPr lang="en-US" altLang="zh-CN" sz="1600" dirty="0">
                <a:solidFill>
                  <a:srgbClr val="0000FF"/>
                </a:solidFill>
                <a:latin typeface="Times New Roman" panose="02020603050405020304" pitchFamily="18" charset="0"/>
                <a:cs typeface="Times New Roman" panose="02020603050405020304" pitchFamily="18" charset="0"/>
              </a:rPr>
              <a:t>=“wsse:Base64Binary”&gt;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XSETt</a:t>
            </a:r>
            <a:r>
              <a:rPr lang="en-US" altLang="zh-CN" sz="1600" dirty="0">
                <a:solidFill>
                  <a:srgbClr val="0000FF"/>
                </a:solidFill>
                <a:latin typeface="Times New Roman" panose="02020603050405020304" pitchFamily="18" charset="0"/>
                <a:cs typeface="Times New Roman" panose="02020603050405020304" pitchFamily="18" charset="0"/>
              </a:rPr>
              <a: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wsse:BinarySecurityToken</a:t>
            </a:r>
            <a:r>
              <a:rPr lang="en-US" altLang="zh-CN" sz="1600" dirty="0">
                <a:solidFill>
                  <a:srgbClr val="0000FF"/>
                </a:solidFill>
                <a:latin typeface="Times New Roman" panose="02020603050405020304" pitchFamily="18" charset="0"/>
                <a:cs typeface="Times New Roman" panose="02020603050405020304" pitchFamily="18" charset="0"/>
              </a:rPr>
              <a:t>&gt;  </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zh-CN" altLang="en-US" sz="1600" dirty="0">
                <a:solidFill>
                  <a:srgbClr val="0000FF"/>
                </a:solidFill>
                <a:latin typeface="Times New Roman" panose="02020603050405020304" pitchFamily="18" charset="0"/>
                <a:cs typeface="Times New Roman" panose="02020603050405020304" pitchFamily="18" charset="0"/>
              </a:rPr>
              <a:t>数字签名声明</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ds:Signature</a:t>
            </a: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xmlns</a:t>
            </a:r>
            <a:r>
              <a:rPr lang="en-US" altLang="zh-CN" sz="1600" dirty="0">
                <a:solidFill>
                  <a:srgbClr val="0000FF"/>
                </a:solidFill>
                <a:latin typeface="Times New Roman" panose="02020603050405020304" pitchFamily="18" charset="0"/>
                <a:cs typeface="Times New Roman" panose="02020603050405020304" pitchFamily="18" charset="0"/>
              </a:rPr>
              <a:t>=“http://www.w3.org/2000/09/</a:t>
            </a:r>
            <a:r>
              <a:rPr lang="en-US" altLang="zh-CN" sz="1600" dirty="0" err="1">
                <a:solidFill>
                  <a:srgbClr val="0000FF"/>
                </a:solidFill>
                <a:latin typeface="Times New Roman" panose="02020603050405020304" pitchFamily="18" charset="0"/>
                <a:cs typeface="Times New Roman" panose="02020603050405020304" pitchFamily="18" charset="0"/>
              </a:rPr>
              <a:t>xmldsig</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ds:SignedInfo</a:t>
            </a:r>
            <a:r>
              <a:rPr lang="en-US" altLang="zh-CN" sz="1600" dirty="0">
                <a:solidFill>
                  <a:srgbClr val="0000FF"/>
                </a:solidFill>
                <a:latin typeface="Times New Roman" panose="02020603050405020304" pitchFamily="18" charset="0"/>
                <a:cs typeface="Times New Roman" panose="02020603050405020304" pitchFamily="18" charset="0"/>
              </a:rPr>
              <a:t>&gt;</a:t>
            </a:r>
          </a:p>
        </p:txBody>
      </p:sp>
      <p:sp>
        <p:nvSpPr>
          <p:cNvPr id="5" name="TextBox 4"/>
          <p:cNvSpPr txBox="1"/>
          <p:nvPr/>
        </p:nvSpPr>
        <p:spPr>
          <a:xfrm>
            <a:off x="5652120" y="3418200"/>
            <a:ext cx="3096344" cy="1384995"/>
          </a:xfrm>
          <a:prstGeom prst="rect">
            <a:avLst/>
          </a:prstGeom>
          <a:noFill/>
        </p:spPr>
        <p:txBody>
          <a:bodyPr wrap="square" rtlCol="0">
            <a:spAutoFit/>
          </a:bodyPr>
          <a:lstStyle/>
          <a:p>
            <a:pPr>
              <a:lnSpc>
                <a:spcPct val="150000"/>
              </a:lnSpc>
            </a:pPr>
            <a:r>
              <a:rPr lang="en-US" altLang="zh-CN" sz="1400" b="1" dirty="0" err="1">
                <a:solidFill>
                  <a:srgbClr val="C00000"/>
                </a:solidFill>
                <a:latin typeface="Times New Roman" panose="02020603050405020304" pitchFamily="18" charset="0"/>
                <a:cs typeface="Times New Roman" panose="02020603050405020304" pitchFamily="18" charset="0"/>
              </a:rPr>
              <a:t>BinarySecurityToken</a:t>
            </a:r>
            <a:r>
              <a:rPr lang="zh-CN" altLang="en-US" sz="1400" b="1" dirty="0">
                <a:solidFill>
                  <a:srgbClr val="C00000"/>
                </a:solidFill>
                <a:latin typeface="Times New Roman" panose="02020603050405020304" pitchFamily="18" charset="0"/>
                <a:cs typeface="Times New Roman" panose="02020603050405020304" pitchFamily="18" charset="0"/>
              </a:rPr>
              <a:t>元素指定了消息发送者的安全证书符合</a:t>
            </a:r>
            <a:r>
              <a:rPr lang="en-US" altLang="zh-CN" sz="1400" b="1" dirty="0">
                <a:solidFill>
                  <a:srgbClr val="C00000"/>
                </a:solidFill>
                <a:latin typeface="Times New Roman" panose="02020603050405020304" pitchFamily="18" charset="0"/>
                <a:cs typeface="Times New Roman" panose="02020603050405020304" pitchFamily="18" charset="0"/>
              </a:rPr>
              <a:t>X.509</a:t>
            </a:r>
            <a:r>
              <a:rPr lang="zh-CN" altLang="en-US" sz="1400" b="1" dirty="0">
                <a:solidFill>
                  <a:srgbClr val="C00000"/>
                </a:solidFill>
                <a:latin typeface="Times New Roman" panose="02020603050405020304" pitchFamily="18" charset="0"/>
                <a:cs typeface="Times New Roman" panose="02020603050405020304" pitchFamily="18" charset="0"/>
              </a:rPr>
              <a:t>标准，且在</a:t>
            </a:r>
            <a:r>
              <a:rPr lang="en-US" altLang="zh-CN" sz="1400" b="1" dirty="0">
                <a:solidFill>
                  <a:srgbClr val="C00000"/>
                </a:solidFill>
                <a:latin typeface="Times New Roman" panose="02020603050405020304" pitchFamily="18" charset="0"/>
                <a:cs typeface="Times New Roman" panose="02020603050405020304" pitchFamily="18" charset="0"/>
              </a:rPr>
              <a:t>XML-Signature</a:t>
            </a:r>
            <a:r>
              <a:rPr lang="zh-CN" altLang="en-US" sz="1400" b="1" dirty="0">
                <a:solidFill>
                  <a:srgbClr val="C00000"/>
                </a:solidFill>
                <a:latin typeface="Times New Roman" panose="02020603050405020304" pitchFamily="18" charset="0"/>
                <a:cs typeface="Times New Roman" panose="02020603050405020304" pitchFamily="18" charset="0"/>
              </a:rPr>
              <a:t>为消息体进行了数字签名。</a:t>
            </a:r>
            <a:endParaRPr lang="zh-CN" altLang="en-US" sz="1400" b="1" dirty="0">
              <a:solidFill>
                <a:srgbClr val="0000FF"/>
              </a:solidFill>
              <a:latin typeface="Times New Roman" panose="02020603050405020304" pitchFamily="18" charset="0"/>
              <a:cs typeface="Times New Roman" panose="02020603050405020304" pitchFamily="18" charset="0"/>
            </a:endParaRPr>
          </a:p>
        </p:txBody>
      </p:sp>
      <p:cxnSp>
        <p:nvCxnSpPr>
          <p:cNvPr id="6" name="直接箭头连接符 5"/>
          <p:cNvCxnSpPr/>
          <p:nvPr/>
        </p:nvCxnSpPr>
        <p:spPr>
          <a:xfrm flipH="1">
            <a:off x="4752020" y="3950077"/>
            <a:ext cx="646286" cy="0"/>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412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467544" y="404664"/>
            <a:ext cx="8136904" cy="5410712"/>
          </a:xfrm>
          <a:prstGeom prst="rect">
            <a:avLst/>
          </a:prstGeom>
          <a:solidFill>
            <a:schemeClr val="bg1">
              <a:lumMod val="95000"/>
            </a:schemeClr>
          </a:solidFill>
        </p:spPr>
        <p:txBody>
          <a:bodyPr wrap="square" rtlCol="0">
            <a:spAutoFit/>
          </a:bodyPr>
          <a:lstStyle/>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ds:CanonicalizationMethod</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Algorithm=“http://www.w3.org/2000/10/xml-3xc-c14N/”&gt;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ds:SignatureMethod</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Algorithm=“http://www.w3.org/2000/09/xmlsig#rsa-sha1”&gt;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ds:Reference</a:t>
            </a:r>
            <a:r>
              <a:rPr lang="en-US" altLang="zh-CN" sz="1600" dirty="0">
                <a:solidFill>
                  <a:srgbClr val="0000FF"/>
                </a:solidFill>
                <a:latin typeface="Times New Roman" panose="02020603050405020304" pitchFamily="18" charset="0"/>
                <a:cs typeface="Times New Roman" panose="02020603050405020304" pitchFamily="18" charset="0"/>
              </a:rPr>
              <a:t>  URI=“</a:t>
            </a:r>
            <a:r>
              <a:rPr lang="en-US" altLang="zh-CN" sz="1600" dirty="0" err="1">
                <a:solidFill>
                  <a:srgbClr val="0000FF"/>
                </a:solidFill>
                <a:latin typeface="Times New Roman" panose="02020603050405020304" pitchFamily="18" charset="0"/>
                <a:cs typeface="Times New Roman" panose="02020603050405020304" pitchFamily="18" charset="0"/>
              </a:rPr>
              <a:t>MessageBody</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ds:DigestValue</a:t>
            </a:r>
            <a:r>
              <a:rPr lang="en-US" altLang="zh-CN" sz="1600" dirty="0">
                <a:solidFill>
                  <a:srgbClr val="0000FF"/>
                </a:solidFill>
                <a:latin typeface="Times New Roman" panose="02020603050405020304" pitchFamily="18" charset="0"/>
                <a:cs typeface="Times New Roman" panose="02020603050405020304" pitchFamily="18" charset="0"/>
              </a:rPr>
              <a:t>&gt;…&lt;/</a:t>
            </a:r>
            <a:r>
              <a:rPr lang="en-US" altLang="zh-CN" sz="1600" dirty="0" err="1">
                <a:solidFill>
                  <a:srgbClr val="0000FF"/>
                </a:solidFill>
                <a:latin typeface="Times New Roman" panose="02020603050405020304" pitchFamily="18" charset="0"/>
                <a:cs typeface="Times New Roman" panose="02020603050405020304" pitchFamily="18" charset="0"/>
              </a:rPr>
              <a:t>ds:DigestValue</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ds:Reference</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ds:SignedValue</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ds:SignedValue</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ds:keyInfo</a:t>
            </a:r>
            <a:r>
              <a:rPr lang="en-US" altLang="zh-CN" sz="1600" dirty="0">
                <a:solidFill>
                  <a:srgbClr val="0000FF"/>
                </a:solidFill>
                <a:latin typeface="Times New Roman" panose="02020603050405020304" pitchFamily="18" charset="0"/>
                <a:cs typeface="Times New Roman" panose="02020603050405020304" pitchFamily="18" charset="0"/>
              </a:rPr>
              <a:t>&gt; … &lt;/</a:t>
            </a:r>
            <a:r>
              <a:rPr lang="en-US" altLang="zh-CN" sz="1600" dirty="0" err="1">
                <a:solidFill>
                  <a:srgbClr val="0000FF"/>
                </a:solidFill>
                <a:latin typeface="Times New Roman" panose="02020603050405020304" pitchFamily="18" charset="0"/>
                <a:cs typeface="Times New Roman" panose="02020603050405020304" pitchFamily="18" charset="0"/>
              </a:rPr>
              <a:t>ds:keyInfo</a:t>
            </a:r>
            <a:r>
              <a:rPr lang="en-US" altLang="zh-CN" sz="1600" dirty="0">
                <a:solidFill>
                  <a:srgbClr val="0000FF"/>
                </a:solidFill>
                <a:latin typeface="Times New Roman" panose="02020603050405020304" pitchFamily="18" charset="0"/>
                <a:cs typeface="Times New Roman" panose="02020603050405020304" pitchFamily="18" charset="0"/>
              </a:rPr>
              <a:t>&gt;      </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ds:SignedInfo</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wsse:Security</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s:Header</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s:Body</a:t>
            </a: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wsu:Id</a:t>
            </a:r>
            <a:r>
              <a:rPr lang="en-US" altLang="zh-CN" sz="1600" dirty="0">
                <a:solidFill>
                  <a:srgbClr val="0000FF"/>
                </a:solidFill>
                <a:latin typeface="Times New Roman" panose="02020603050405020304" pitchFamily="18" charset="0"/>
                <a:cs typeface="Times New Roman" panose="02020603050405020304" pitchFamily="18" charset="0"/>
              </a:rPr>
              <a:t>=“</a:t>
            </a:r>
            <a:r>
              <a:rPr lang="en-US" altLang="zh-CN" sz="1600" dirty="0" err="1">
                <a:solidFill>
                  <a:srgbClr val="0000FF"/>
                </a:solidFill>
                <a:latin typeface="Times New Roman" panose="02020603050405020304" pitchFamily="18" charset="0"/>
                <a:cs typeface="Times New Roman" panose="02020603050405020304" pitchFamily="18" charset="0"/>
              </a:rPr>
              <a:t>MessageBody</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zh-CN" altLang="en-US" sz="1600" dirty="0">
                <a:solidFill>
                  <a:srgbClr val="0000FF"/>
                </a:solidFill>
                <a:latin typeface="Times New Roman" panose="02020603050405020304" pitchFamily="18" charset="0"/>
                <a:cs typeface="Times New Roman" panose="02020603050405020304" pitchFamily="18" charset="0"/>
              </a:rPr>
              <a:t>          </a:t>
            </a:r>
            <a:r>
              <a:rPr lang="en-US" altLang="zh-CN" sz="1600" dirty="0">
                <a:solidFill>
                  <a:srgbClr val="0000FF"/>
                </a:solidFill>
                <a:latin typeface="Times New Roman" panose="02020603050405020304" pitchFamily="18" charset="0"/>
                <a:cs typeface="Times New Roman" panose="02020603050405020304" pitchFamily="18" charset="0"/>
              </a:rPr>
              <a: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s:Body</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s:Envelope</a:t>
            </a:r>
            <a:r>
              <a:rPr lang="en-US" altLang="zh-CN" sz="1600" dirty="0">
                <a:solidFill>
                  <a:srgbClr val="0000FF"/>
                </a:solidFill>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222509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Web</a:t>
            </a:r>
            <a:r>
              <a:rPr lang="zh-CN" altLang="en-US" dirty="0"/>
              <a:t>服务安全语言：</a:t>
            </a:r>
            <a:r>
              <a:rPr lang="en-US" altLang="zh-CN" dirty="0"/>
              <a:t>WS-Security(</a:t>
            </a:r>
            <a:r>
              <a:rPr lang="zh-CN" altLang="en-US" dirty="0"/>
              <a:t>续</a:t>
            </a:r>
            <a:r>
              <a:rPr lang="en-US" altLang="zh-CN" dirty="0"/>
              <a:t>)</a:t>
            </a:r>
            <a:endParaRPr lang="zh-CN" altLang="en-US" dirty="0"/>
          </a:p>
        </p:txBody>
      </p:sp>
      <p:sp>
        <p:nvSpPr>
          <p:cNvPr id="3" name="内容占位符 2"/>
          <p:cNvSpPr>
            <a:spLocks noGrp="1"/>
          </p:cNvSpPr>
          <p:nvPr>
            <p:ph idx="1"/>
          </p:nvPr>
        </p:nvSpPr>
        <p:spPr>
          <a:xfrm>
            <a:off x="251520" y="692696"/>
            <a:ext cx="8363272" cy="636352"/>
          </a:xfrm>
        </p:spPr>
        <p:txBody>
          <a:bodyPr>
            <a:normAutofit/>
          </a:bodyPr>
          <a:lstStyle/>
          <a:p>
            <a:pPr lvl="1"/>
            <a:r>
              <a:rPr lang="en-US" altLang="zh-CN" dirty="0"/>
              <a:t>WS-Security</a:t>
            </a:r>
            <a:r>
              <a:rPr lang="zh-CN" altLang="en-US" dirty="0"/>
              <a:t>为</a:t>
            </a:r>
            <a:r>
              <a:rPr lang="en-US" altLang="zh-CN" dirty="0"/>
              <a:t>SOAP</a:t>
            </a:r>
            <a:r>
              <a:rPr lang="zh-CN" altLang="en-US" dirty="0"/>
              <a:t>消息体加密。</a:t>
            </a:r>
          </a:p>
        </p:txBody>
      </p:sp>
      <p:sp>
        <p:nvSpPr>
          <p:cNvPr id="4" name="TextBox 3"/>
          <p:cNvSpPr txBox="1"/>
          <p:nvPr/>
        </p:nvSpPr>
        <p:spPr>
          <a:xfrm>
            <a:off x="683568" y="1473064"/>
            <a:ext cx="8136904" cy="4947893"/>
          </a:xfrm>
          <a:prstGeom prst="rect">
            <a:avLst/>
          </a:prstGeom>
          <a:solidFill>
            <a:schemeClr val="bg1">
              <a:lumMod val="95000"/>
            </a:schemeClr>
          </a:solidFill>
        </p:spPr>
        <p:txBody>
          <a:bodyPr wrap="square" rtlCol="0">
            <a:spAutoFit/>
          </a:bodyPr>
          <a:lstStyle/>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&lt;?xml version="1.0" encoding="UTF-8"?&gt;</a:t>
            </a: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&lt;</a:t>
            </a:r>
            <a:r>
              <a:rPr lang="en-US" altLang="zh-CN" sz="1600" dirty="0" err="1">
                <a:solidFill>
                  <a:srgbClr val="0000FF"/>
                </a:solidFill>
                <a:latin typeface="Times New Roman" panose="02020603050405020304" pitchFamily="18" charset="0"/>
                <a:cs typeface="Times New Roman" panose="02020603050405020304" pitchFamily="18" charset="0"/>
              </a:rPr>
              <a:t>s:Envelope</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xmlns:s</a:t>
            </a:r>
            <a:r>
              <a:rPr lang="en-US" altLang="zh-CN" sz="1600" dirty="0">
                <a:solidFill>
                  <a:srgbClr val="0000FF"/>
                </a:solidFill>
                <a:latin typeface="Times New Roman" panose="02020603050405020304" pitchFamily="18" charset="0"/>
                <a:cs typeface="Times New Roman" panose="02020603050405020304" pitchFamily="18" charset="0"/>
              </a:rPr>
              <a:t>="http://schemas.xmlsoap.org/soap/envelop"</a:t>
            </a: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xmlns:wsse</a:t>
            </a:r>
            <a:r>
              <a:rPr lang="en-US" altLang="zh-CN" sz="1600" dirty="0">
                <a:solidFill>
                  <a:srgbClr val="0000FF"/>
                </a:solidFill>
                <a:latin typeface="Times New Roman" panose="02020603050405020304" pitchFamily="18" charset="0"/>
                <a:cs typeface="Times New Roman" panose="02020603050405020304" pitchFamily="18" charset="0"/>
              </a:rPr>
              <a:t>="http://schemas.xmlsoap.org/</a:t>
            </a:r>
            <a:r>
              <a:rPr lang="en-US" altLang="zh-CN" sz="1600" dirty="0" err="1">
                <a:solidFill>
                  <a:srgbClr val="0000FF"/>
                </a:solidFill>
                <a:latin typeface="Times New Roman" panose="02020603050405020304" pitchFamily="18" charset="0"/>
                <a:cs typeface="Times New Roman" panose="02020603050405020304" pitchFamily="18" charset="0"/>
              </a:rPr>
              <a:t>ws</a:t>
            </a:r>
            <a:r>
              <a:rPr lang="en-US" altLang="zh-CN" sz="1600" dirty="0">
                <a:solidFill>
                  <a:srgbClr val="0000FF"/>
                </a:solidFill>
                <a:latin typeface="Times New Roman" panose="02020603050405020304" pitchFamily="18" charset="0"/>
                <a:cs typeface="Times New Roman" panose="02020603050405020304" pitchFamily="18" charset="0"/>
              </a:rPr>
              <a:t>/2002/12/</a:t>
            </a:r>
            <a:r>
              <a:rPr lang="en-US" altLang="zh-CN" sz="1600" dirty="0" err="1">
                <a:solidFill>
                  <a:srgbClr val="0000FF"/>
                </a:solidFill>
                <a:latin typeface="Times New Roman" panose="02020603050405020304" pitchFamily="18" charset="0"/>
                <a:cs typeface="Times New Roman" panose="02020603050405020304" pitchFamily="18" charset="0"/>
              </a:rPr>
              <a:t>secext</a:t>
            </a:r>
            <a:r>
              <a:rPr lang="en-US" altLang="zh-CN" sz="1600" dirty="0">
                <a:solidFill>
                  <a:srgbClr val="0000FF"/>
                </a:solidFill>
                <a:latin typeface="Times New Roman" panose="02020603050405020304" pitchFamily="18" charset="0"/>
                <a:cs typeface="Times New Roman" panose="02020603050405020304" pitchFamily="18" charset="0"/>
              </a:rPr>
              <a:t>"</a:t>
            </a: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xmlns:wsu</a:t>
            </a:r>
            <a:r>
              <a:rPr lang="en-US" altLang="zh-CN" sz="1600" dirty="0">
                <a:solidFill>
                  <a:srgbClr val="0000FF"/>
                </a:solidFill>
                <a:latin typeface="Times New Roman" panose="02020603050405020304" pitchFamily="18" charset="0"/>
                <a:cs typeface="Times New Roman" panose="02020603050405020304" pitchFamily="18" charset="0"/>
              </a:rPr>
              <a:t>="http://schemas.xmlsoap.org/</a:t>
            </a:r>
            <a:r>
              <a:rPr lang="en-US" altLang="zh-CN" sz="1600" dirty="0" err="1">
                <a:solidFill>
                  <a:srgbClr val="0000FF"/>
                </a:solidFill>
                <a:latin typeface="Times New Roman" panose="02020603050405020304" pitchFamily="18" charset="0"/>
                <a:cs typeface="Times New Roman" panose="02020603050405020304" pitchFamily="18" charset="0"/>
              </a:rPr>
              <a:t>ws</a:t>
            </a:r>
            <a:r>
              <a:rPr lang="en-US" altLang="zh-CN" sz="1600" dirty="0">
                <a:solidFill>
                  <a:srgbClr val="0000FF"/>
                </a:solidFill>
                <a:latin typeface="Times New Roman" panose="02020603050405020304" pitchFamily="18" charset="0"/>
                <a:cs typeface="Times New Roman" panose="02020603050405020304" pitchFamily="18" charset="0"/>
              </a:rPr>
              <a:t>/2002/07/utility"</a:t>
            </a: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xmlns:ds</a:t>
            </a:r>
            <a:r>
              <a:rPr lang="en-US" altLang="zh-CN" sz="1600" dirty="0">
                <a:solidFill>
                  <a:srgbClr val="0000FF"/>
                </a:solidFill>
                <a:latin typeface="Times New Roman" panose="02020603050405020304" pitchFamily="18" charset="0"/>
                <a:cs typeface="Times New Roman" panose="02020603050405020304" pitchFamily="18" charset="0"/>
              </a:rPr>
              <a:t>="http://www.w3.org/2002/09/xmldsig#"</a:t>
            </a: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xmlns:xenc</a:t>
            </a:r>
            <a:r>
              <a:rPr lang="en-US" altLang="zh-CN" sz="1600" dirty="0">
                <a:solidFill>
                  <a:srgbClr val="0000FF"/>
                </a:solidFill>
                <a:latin typeface="Times New Roman" panose="02020603050405020304" pitchFamily="18" charset="0"/>
                <a:cs typeface="Times New Roman" panose="02020603050405020304" pitchFamily="18" charset="0"/>
              </a:rPr>
              <a:t>="http://www.w3.org/2002/09/xmlenc#"&gt;</a:t>
            </a: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s:Header</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wsse:Security</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zh-CN" altLang="en-US" sz="1600" dirty="0">
                <a:solidFill>
                  <a:srgbClr val="0000FF"/>
                </a:solidFill>
                <a:latin typeface="Times New Roman" panose="02020603050405020304" pitchFamily="18" charset="0"/>
                <a:cs typeface="Times New Roman" panose="02020603050405020304" pitchFamily="18" charset="0"/>
              </a:rPr>
              <a:t>        </a:t>
            </a:r>
            <a:r>
              <a:rPr lang="en-US" altLang="zh-CN" sz="1600" dirty="0">
                <a:solidFill>
                  <a:srgbClr val="0000FF"/>
                </a:solidFill>
                <a:latin typeface="Times New Roman" panose="02020603050405020304" pitchFamily="18" charset="0"/>
                <a:cs typeface="Times New Roman" panose="02020603050405020304" pitchFamily="18" charset="0"/>
              </a:rPr>
              <a:t>&lt;!-- </a:t>
            </a:r>
            <a:r>
              <a:rPr lang="zh-CN" altLang="en-US" sz="1600" dirty="0">
                <a:solidFill>
                  <a:srgbClr val="0000FF"/>
                </a:solidFill>
                <a:latin typeface="Times New Roman" panose="02020603050405020304" pitchFamily="18" charset="0"/>
                <a:cs typeface="Times New Roman" panose="02020603050405020304" pitchFamily="18" charset="0"/>
              </a:rPr>
              <a:t>加密方法声明</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xenc:EncryptionKey</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xenc:EncryptionMethod</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Algorithm="http://www.w3.org/2001/04/xmlenc#rsa-1_5"/&gt;</a:t>
            </a: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ds:KeyInfo</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ds:KeyName</a:t>
            </a:r>
            <a:r>
              <a:rPr lang="en-US" altLang="zh-CN" sz="1600" dirty="0">
                <a:solidFill>
                  <a:srgbClr val="0000FF"/>
                </a:solidFill>
                <a:latin typeface="Times New Roman" panose="02020603050405020304" pitchFamily="18" charset="0"/>
                <a:cs typeface="Times New Roman" panose="02020603050405020304" pitchFamily="18" charset="0"/>
              </a:rPr>
              <a:t>&gt;</a:t>
            </a: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CN=Key13, C=US</a:t>
            </a: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ds:KeyName</a:t>
            </a:r>
            <a:r>
              <a:rPr lang="en-US" altLang="zh-CN" sz="1600" dirty="0">
                <a:solidFill>
                  <a:srgbClr val="0000FF"/>
                </a:solidFill>
                <a:latin typeface="Times New Roman" panose="02020603050405020304" pitchFamily="18" charset="0"/>
                <a:cs typeface="Times New Roman" panose="02020603050405020304" pitchFamily="18" charset="0"/>
              </a:rPr>
              <a:t>&gt;    </a:t>
            </a:r>
          </a:p>
          <a:p>
            <a:pPr>
              <a:lnSpc>
                <a:spcPct val="110000"/>
              </a:lnSpc>
            </a:pPr>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ds:KeyInfo</a:t>
            </a:r>
            <a:r>
              <a:rPr lang="en-US" altLang="zh-CN" sz="1600" dirty="0">
                <a:solidFill>
                  <a:srgbClr val="0000FF"/>
                </a:solidFill>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1708205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759221" y="404664"/>
            <a:ext cx="7776864" cy="6001643"/>
          </a:xfrm>
          <a:prstGeom prst="rect">
            <a:avLst/>
          </a:prstGeom>
          <a:solidFill>
            <a:schemeClr val="bg1">
              <a:lumMod val="95000"/>
            </a:schemeClr>
          </a:solidFill>
        </p:spPr>
        <p:txBody>
          <a:bodyPr wrap="square">
            <a:spAutoFit/>
          </a:bodyPr>
          <a:lstStyle/>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xenc:CipherData</a:t>
            </a:r>
            <a:r>
              <a:rPr lang="en-US" altLang="zh-CN" sz="1600" dirty="0">
                <a:solidFill>
                  <a:srgbClr val="0000FF"/>
                </a:solidFill>
                <a:latin typeface="Times New Roman" panose="02020603050405020304" pitchFamily="18" charset="0"/>
                <a:cs typeface="Times New Roman" panose="02020603050405020304" pitchFamily="18" charset="0"/>
              </a:rPr>
              <a:t>&gt;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xenc:CipherValue</a:t>
            </a:r>
            <a:r>
              <a:rPr lang="en-US" altLang="zh-CN" sz="1600" dirty="0">
                <a:solidFill>
                  <a:srgbClr val="0000FF"/>
                </a:solidFill>
                <a:latin typeface="Times New Roman" panose="02020603050405020304" pitchFamily="18" charset="0"/>
                <a:cs typeface="Times New Roman" panose="02020603050405020304" pitchFamily="18" charset="0"/>
              </a:rPr>
              <a:t>&gt;</a:t>
            </a:r>
          </a:p>
          <a:p>
            <a:r>
              <a:rPr lang="en-US" altLang="zh-CN" sz="1600" dirty="0">
                <a:solidFill>
                  <a:srgbClr val="0000FF"/>
                </a:solidFill>
                <a:latin typeface="Times New Roman" panose="02020603050405020304" pitchFamily="18" charset="0"/>
                <a:cs typeface="Times New Roman" panose="02020603050405020304" pitchFamily="18" charset="0"/>
              </a:rPr>
              <a:t>              fds7#rt...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xenc:CipherValue</a:t>
            </a:r>
            <a:r>
              <a:rPr lang="en-US" altLang="zh-CN" sz="1600" dirty="0">
                <a:solidFill>
                  <a:srgbClr val="0000FF"/>
                </a:solidFill>
                <a:latin typeface="Times New Roman" panose="02020603050405020304" pitchFamily="18" charset="0"/>
                <a:cs typeface="Times New Roman" panose="02020603050405020304" pitchFamily="18" charset="0"/>
              </a:rPr>
              <a:t>&gt; </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xenc:CipherData</a:t>
            </a:r>
            <a:r>
              <a:rPr lang="en-US" altLang="zh-CN" sz="1600" dirty="0">
                <a:solidFill>
                  <a:srgbClr val="0000FF"/>
                </a:solidFill>
                <a:latin typeface="Times New Roman" panose="02020603050405020304" pitchFamily="18" charset="0"/>
                <a:cs typeface="Times New Roman" panose="02020603050405020304" pitchFamily="18" charset="0"/>
              </a:rPr>
              <a:t>&gt;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xenc:ReferenceList</a:t>
            </a:r>
            <a:r>
              <a:rPr lang="en-US" altLang="zh-CN" sz="1600" dirty="0">
                <a:solidFill>
                  <a:srgbClr val="0000FF"/>
                </a:solidFill>
                <a:latin typeface="Times New Roman" panose="02020603050405020304" pitchFamily="18" charset="0"/>
                <a:cs typeface="Times New Roman" panose="02020603050405020304" pitchFamily="18" charset="0"/>
              </a:rPr>
              <a:t>&gt;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xenc:DataReference</a:t>
            </a:r>
            <a:r>
              <a:rPr lang="en-US" altLang="zh-CN" sz="1600" dirty="0">
                <a:solidFill>
                  <a:srgbClr val="0000FF"/>
                </a:solidFill>
                <a:latin typeface="Times New Roman" panose="02020603050405020304" pitchFamily="18" charset="0"/>
                <a:cs typeface="Times New Roman" panose="02020603050405020304" pitchFamily="18" charset="0"/>
              </a:rPr>
              <a:t>  URI="#</a:t>
            </a:r>
            <a:r>
              <a:rPr lang="en-US" altLang="zh-CN" sz="1600" dirty="0" err="1">
                <a:solidFill>
                  <a:srgbClr val="0000FF"/>
                </a:solidFill>
                <a:latin typeface="Times New Roman" panose="02020603050405020304" pitchFamily="18" charset="0"/>
                <a:cs typeface="Times New Roman" panose="02020603050405020304" pitchFamily="18" charset="0"/>
              </a:rPr>
              <a:t>EncryptionMessageBody</a:t>
            </a:r>
            <a:r>
              <a:rPr lang="en-US" altLang="zh-CN" sz="1600" dirty="0">
                <a:solidFill>
                  <a:srgbClr val="0000FF"/>
                </a:solidFill>
                <a:latin typeface="Times New Roman" panose="02020603050405020304" pitchFamily="18" charset="0"/>
                <a:cs typeface="Times New Roman" panose="02020603050405020304" pitchFamily="18" charset="0"/>
              </a:rPr>
              <a:t>"/&gt;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xenc:ReferenceList</a:t>
            </a:r>
            <a:r>
              <a:rPr lang="en-US" altLang="zh-CN" sz="1600" dirty="0">
                <a:solidFill>
                  <a:srgbClr val="0000FF"/>
                </a:solidFill>
                <a:latin typeface="Times New Roman" panose="02020603050405020304" pitchFamily="18" charset="0"/>
                <a:cs typeface="Times New Roman" panose="02020603050405020304" pitchFamily="18" charset="0"/>
              </a:rPr>
              <a:t>&gt;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xenc:EncryptionKey</a:t>
            </a:r>
            <a:r>
              <a:rPr lang="en-US" altLang="zh-CN" sz="1600" dirty="0">
                <a:solidFill>
                  <a:srgbClr val="0000FF"/>
                </a:solidFill>
                <a:latin typeface="Times New Roman" panose="02020603050405020304" pitchFamily="18" charset="0"/>
                <a:cs typeface="Times New Roman" panose="02020603050405020304" pitchFamily="18" charset="0"/>
              </a:rPr>
              <a:t>&gt; </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wsse:Security</a:t>
            </a:r>
            <a:r>
              <a:rPr lang="en-US" altLang="zh-CN" sz="1600" dirty="0">
                <a:solidFill>
                  <a:srgbClr val="0000FF"/>
                </a:solidFill>
                <a:latin typeface="Times New Roman" panose="02020603050405020304" pitchFamily="18" charset="0"/>
                <a:cs typeface="Times New Roman" panose="02020603050405020304" pitchFamily="18" charset="0"/>
              </a:rPr>
              <a:t>&gt;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s:Header</a:t>
            </a:r>
            <a:r>
              <a:rPr lang="en-US" altLang="zh-CN" sz="1600" dirty="0">
                <a:solidFill>
                  <a:srgbClr val="0000FF"/>
                </a:solidFill>
                <a:latin typeface="Times New Roman" panose="02020603050405020304" pitchFamily="18" charset="0"/>
                <a:cs typeface="Times New Roman" panose="02020603050405020304" pitchFamily="18" charset="0"/>
              </a:rPr>
              <a:t>&gt;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s:Body</a:t>
            </a:r>
            <a:r>
              <a:rPr lang="en-US" altLang="zh-CN" sz="1600" dirty="0">
                <a:solidFill>
                  <a:srgbClr val="0000FF"/>
                </a:solidFill>
                <a:latin typeface="Times New Roman" panose="02020603050405020304" pitchFamily="18" charset="0"/>
                <a:cs typeface="Times New Roman" panose="02020603050405020304" pitchFamily="18" charset="0"/>
              </a:rPr>
              <a:t>&gt;</a:t>
            </a:r>
          </a:p>
          <a:p>
            <a:r>
              <a:rPr lang="en-US" altLang="zh-CN" sz="1600" dirty="0">
                <a:solidFill>
                  <a:srgbClr val="0000FF"/>
                </a:solidFill>
                <a:latin typeface="Times New Roman" panose="02020603050405020304" pitchFamily="18" charset="0"/>
                <a:cs typeface="Times New Roman" panose="02020603050405020304" pitchFamily="18" charset="0"/>
              </a:rPr>
              <a:t>      &lt;!-- </a:t>
            </a:r>
            <a:r>
              <a:rPr lang="zh-CN" altLang="en-US" sz="1600" dirty="0">
                <a:solidFill>
                  <a:srgbClr val="0000FF"/>
                </a:solidFill>
                <a:latin typeface="Times New Roman" panose="02020603050405020304" pitchFamily="18" charset="0"/>
                <a:cs typeface="Times New Roman" panose="02020603050405020304" pitchFamily="18" charset="0"/>
              </a:rPr>
              <a:t>加密声明 </a:t>
            </a:r>
            <a:r>
              <a:rPr lang="en-US" altLang="zh-CN" sz="1600" dirty="0">
                <a:solidFill>
                  <a:srgbClr val="0000FF"/>
                </a:solidFill>
                <a:latin typeface="Times New Roman" panose="02020603050405020304" pitchFamily="18" charset="0"/>
                <a:cs typeface="Times New Roman" panose="02020603050405020304" pitchFamily="18" charset="0"/>
              </a:rPr>
              <a:t>--&gt;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xenc:EncryptedData</a:t>
            </a:r>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wsu</a:t>
            </a:r>
            <a:r>
              <a:rPr lang="en-US" altLang="zh-CN" sz="1600" dirty="0">
                <a:solidFill>
                  <a:srgbClr val="0000FF"/>
                </a:solidFill>
                <a:latin typeface="Times New Roman" panose="02020603050405020304" pitchFamily="18" charset="0"/>
                <a:cs typeface="Times New Roman" panose="02020603050405020304" pitchFamily="18" charset="0"/>
              </a:rPr>
              <a:t>="</a:t>
            </a:r>
            <a:r>
              <a:rPr lang="en-US" altLang="zh-CN" sz="1600" dirty="0" err="1">
                <a:solidFill>
                  <a:srgbClr val="0000FF"/>
                </a:solidFill>
                <a:latin typeface="Times New Roman" panose="02020603050405020304" pitchFamily="18" charset="0"/>
                <a:cs typeface="Times New Roman" panose="02020603050405020304" pitchFamily="18" charset="0"/>
              </a:rPr>
              <a:t>EncryptedMessageBody</a:t>
            </a:r>
            <a:r>
              <a:rPr lang="en-US" altLang="zh-CN" sz="1600" dirty="0">
                <a:solidFill>
                  <a:srgbClr val="0000FF"/>
                </a:solidFill>
                <a:latin typeface="Times New Roman" panose="02020603050405020304" pitchFamily="18" charset="0"/>
                <a:cs typeface="Times New Roman" panose="02020603050405020304" pitchFamily="18" charset="0"/>
              </a:rPr>
              <a:t>"&gt;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xenc:EncryptedMethod</a:t>
            </a:r>
            <a:endParaRPr lang="en-US" altLang="zh-CN" sz="1600" dirty="0">
              <a:solidFill>
                <a:srgbClr val="0000FF"/>
              </a:solidFill>
              <a:latin typeface="Times New Roman" panose="02020603050405020304" pitchFamily="18" charset="0"/>
              <a:cs typeface="Times New Roman" panose="02020603050405020304" pitchFamily="18" charset="0"/>
            </a:endParaRPr>
          </a:p>
          <a:p>
            <a:r>
              <a:rPr lang="en-US" altLang="zh-CN" sz="1600" dirty="0">
                <a:solidFill>
                  <a:srgbClr val="0000FF"/>
                </a:solidFill>
                <a:latin typeface="Times New Roman" panose="02020603050405020304" pitchFamily="18" charset="0"/>
                <a:cs typeface="Times New Roman" panose="02020603050405020304" pitchFamily="18" charset="0"/>
              </a:rPr>
              <a:t>            Algorithm="http://www.w3.org/2001/04/xmlenc#triplededs-cbc"/&gt;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xenc:CipherData</a:t>
            </a:r>
            <a:r>
              <a:rPr lang="en-US" altLang="zh-CN" sz="1600" dirty="0">
                <a:solidFill>
                  <a:srgbClr val="0000FF"/>
                </a:solidFill>
                <a:latin typeface="Times New Roman" panose="02020603050405020304" pitchFamily="18" charset="0"/>
                <a:cs typeface="Times New Roman" panose="02020603050405020304" pitchFamily="18" charset="0"/>
              </a:rPr>
              <a:t>&gt;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xenc:CipherValues</a:t>
            </a:r>
            <a:r>
              <a:rPr lang="en-US" altLang="zh-CN" sz="1600" dirty="0">
                <a:solidFill>
                  <a:srgbClr val="0000FF"/>
                </a:solidFill>
                <a:latin typeface="Times New Roman" panose="02020603050405020304" pitchFamily="18" charset="0"/>
                <a:cs typeface="Times New Roman" panose="02020603050405020304" pitchFamily="18" charset="0"/>
              </a:rPr>
              <a:t>&gt;</a:t>
            </a:r>
          </a:p>
          <a:p>
            <a:r>
              <a:rPr lang="en-US" altLang="zh-CN" sz="1600" dirty="0">
                <a:solidFill>
                  <a:srgbClr val="0000FF"/>
                </a:solidFill>
                <a:latin typeface="Times New Roman" panose="02020603050405020304" pitchFamily="18" charset="0"/>
                <a:cs typeface="Times New Roman" panose="02020603050405020304" pitchFamily="18" charset="0"/>
              </a:rPr>
              <a:t>               </a:t>
            </a:r>
            <a:r>
              <a:rPr lang="en-US" altLang="zh-CN" sz="1600" dirty="0" err="1">
                <a:solidFill>
                  <a:srgbClr val="0000FF"/>
                </a:solidFill>
                <a:latin typeface="Times New Roman" panose="02020603050405020304" pitchFamily="18" charset="0"/>
                <a:cs typeface="Times New Roman" panose="02020603050405020304" pitchFamily="18" charset="0"/>
              </a:rPr>
              <a:t>GDSW#df</a:t>
            </a:r>
            <a:r>
              <a:rPr lang="en-US" altLang="zh-CN" sz="1600" dirty="0">
                <a:solidFill>
                  <a:srgbClr val="0000FF"/>
                </a:solidFill>
                <a:latin typeface="Times New Roman" panose="02020603050405020304" pitchFamily="18" charset="0"/>
                <a:cs typeface="Times New Roman" panose="02020603050405020304" pitchFamily="18" charset="0"/>
              </a:rPr>
              <a: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xenc:CipherValues</a:t>
            </a:r>
            <a:r>
              <a:rPr lang="en-US" altLang="zh-CN" sz="1600" dirty="0">
                <a:solidFill>
                  <a:srgbClr val="0000FF"/>
                </a:solidFill>
                <a:latin typeface="Times New Roman" panose="02020603050405020304" pitchFamily="18" charset="0"/>
                <a:cs typeface="Times New Roman" panose="02020603050405020304" pitchFamily="18" charset="0"/>
              </a:rPr>
              <a:t>&gt;</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xenc:CipherData</a:t>
            </a:r>
            <a:r>
              <a:rPr lang="en-US" altLang="zh-CN" sz="1600" dirty="0">
                <a:solidFill>
                  <a:srgbClr val="0000FF"/>
                </a:solidFill>
                <a:latin typeface="Times New Roman" panose="02020603050405020304" pitchFamily="18" charset="0"/>
                <a:cs typeface="Times New Roman" panose="02020603050405020304" pitchFamily="18" charset="0"/>
              </a:rPr>
              <a:t>&gt;  </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xenc:EncryptedData</a:t>
            </a:r>
            <a:r>
              <a:rPr lang="en-US" altLang="zh-CN" sz="1600" dirty="0">
                <a:solidFill>
                  <a:srgbClr val="0000FF"/>
                </a:solidFill>
                <a:latin typeface="Times New Roman" panose="02020603050405020304" pitchFamily="18" charset="0"/>
                <a:cs typeface="Times New Roman" panose="02020603050405020304" pitchFamily="18" charset="0"/>
              </a:rPr>
              <a:t>&gt; </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s:Body</a:t>
            </a:r>
            <a:r>
              <a:rPr lang="en-US" altLang="zh-CN" sz="1600" dirty="0">
                <a:solidFill>
                  <a:srgbClr val="0000FF"/>
                </a:solidFill>
                <a:latin typeface="Times New Roman" panose="02020603050405020304" pitchFamily="18" charset="0"/>
                <a:cs typeface="Times New Roman" panose="02020603050405020304" pitchFamily="18" charset="0"/>
              </a:rPr>
              <a:t>&gt;  </a:t>
            </a:r>
          </a:p>
          <a:p>
            <a:r>
              <a:rPr lang="en-US" altLang="zh-CN" sz="1600" dirty="0">
                <a:solidFill>
                  <a:srgbClr val="0000FF"/>
                </a:solidFill>
                <a:latin typeface="Times New Roman" panose="02020603050405020304" pitchFamily="18" charset="0"/>
                <a:cs typeface="Times New Roman" panose="02020603050405020304" pitchFamily="18" charset="0"/>
              </a:rPr>
              <a:t> &lt;/</a:t>
            </a:r>
            <a:r>
              <a:rPr lang="en-US" altLang="zh-CN" sz="1600" dirty="0" err="1">
                <a:solidFill>
                  <a:srgbClr val="0000FF"/>
                </a:solidFill>
                <a:latin typeface="Times New Roman" panose="02020603050405020304" pitchFamily="18" charset="0"/>
                <a:cs typeface="Times New Roman" panose="02020603050405020304" pitchFamily="18" charset="0"/>
              </a:rPr>
              <a:t>s:Envelope</a:t>
            </a:r>
            <a:r>
              <a:rPr lang="en-US" altLang="zh-CN" sz="1600" dirty="0">
                <a:solidFill>
                  <a:srgbClr val="0000FF"/>
                </a:solidFill>
                <a:latin typeface="Times New Roman" panose="02020603050405020304" pitchFamily="18" charset="0"/>
                <a:cs typeface="Times New Roman" panose="02020603050405020304" pitchFamily="18" charset="0"/>
              </a:rPr>
              <a:t>&gt;</a:t>
            </a:r>
            <a:endParaRPr lang="zh-CN" altLang="en-US" sz="1600" dirty="0">
              <a:solidFill>
                <a:srgbClr val="0000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725197" y="2906360"/>
            <a:ext cx="4608512" cy="697820"/>
          </a:xfrm>
          <a:prstGeom prst="rect">
            <a:avLst/>
          </a:prstGeom>
          <a:noFill/>
        </p:spPr>
        <p:txBody>
          <a:bodyPr wrap="square" rtlCol="0">
            <a:spAutoFit/>
          </a:bodyPr>
          <a:lstStyle/>
          <a:p>
            <a:pPr>
              <a:lnSpc>
                <a:spcPct val="150000"/>
              </a:lnSpc>
            </a:pPr>
            <a:r>
              <a:rPr lang="en-US" altLang="zh-CN" sz="1400" b="1" dirty="0" err="1">
                <a:solidFill>
                  <a:srgbClr val="C00000"/>
                </a:solidFill>
                <a:latin typeface="Times New Roman" panose="02020603050405020304" pitchFamily="18" charset="0"/>
                <a:cs typeface="Times New Roman" panose="02020603050405020304" pitchFamily="18" charset="0"/>
              </a:rPr>
              <a:t>EncryptedData</a:t>
            </a:r>
            <a:r>
              <a:rPr lang="zh-CN" altLang="en-US" sz="1400" b="1" dirty="0">
                <a:solidFill>
                  <a:srgbClr val="C00000"/>
                </a:solidFill>
                <a:latin typeface="Times New Roman" panose="02020603050405020304" pitchFamily="18" charset="0"/>
                <a:cs typeface="Times New Roman" panose="02020603050405020304" pitchFamily="18" charset="0"/>
              </a:rPr>
              <a:t>元素包含了实际加密的数据，加密方法和密钥在消息头中给出。</a:t>
            </a:r>
            <a:endParaRPr lang="zh-CN" altLang="en-US" sz="1400" b="1" dirty="0">
              <a:solidFill>
                <a:srgbClr val="0000FF"/>
              </a:solidFill>
              <a:latin typeface="Times New Roman" panose="02020603050405020304" pitchFamily="18" charset="0"/>
              <a:cs typeface="Times New Roman" panose="02020603050405020304" pitchFamily="18" charset="0"/>
            </a:endParaRPr>
          </a:p>
        </p:txBody>
      </p:sp>
      <p:cxnSp>
        <p:nvCxnSpPr>
          <p:cNvPr id="7" name="直接箭头连接符 6"/>
          <p:cNvCxnSpPr/>
          <p:nvPr/>
        </p:nvCxnSpPr>
        <p:spPr>
          <a:xfrm flipH="1">
            <a:off x="2927393" y="3269237"/>
            <a:ext cx="792088" cy="375787"/>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404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107504" y="836712"/>
            <a:ext cx="8928992" cy="5472608"/>
          </a:xfrm>
        </p:spPr>
        <p:txBody>
          <a:bodyPr>
            <a:normAutofit lnSpcReduction="10000"/>
          </a:bodyPr>
          <a:lstStyle/>
          <a:p>
            <a:r>
              <a:rPr lang="zh-CN" altLang="en-US" dirty="0">
                <a:latin typeface="Times New Roman" panose="02020603050405020304" pitchFamily="18" charset="0"/>
                <a:cs typeface="Times New Roman" panose="02020603050405020304" pitchFamily="18" charset="0"/>
              </a:rPr>
              <a:t>本章介绍了为</a:t>
            </a:r>
            <a:r>
              <a:rPr lang="en-US" altLang="zh-CN" dirty="0">
                <a:latin typeface="Times New Roman" panose="02020603050405020304" pitchFamily="18" charset="0"/>
                <a:cs typeface="Times New Roman" panose="02020603050405020304" pitchFamily="18" charset="0"/>
              </a:rPr>
              <a:t>Web</a:t>
            </a:r>
            <a:r>
              <a:rPr lang="zh-CN" altLang="en-US" dirty="0">
                <a:latin typeface="Times New Roman" panose="02020603050405020304" pitchFamily="18" charset="0"/>
                <a:cs typeface="Times New Roman" panose="02020603050405020304" pitchFamily="18" charset="0"/>
              </a:rPr>
              <a:t>服务应用提供质量保障的事务规范</a:t>
            </a:r>
            <a:r>
              <a:rPr lang="en-US" altLang="zh-CN" dirty="0">
                <a:latin typeface="Times New Roman" panose="02020603050405020304" pitchFamily="18" charset="0"/>
                <a:cs typeface="Times New Roman" panose="02020603050405020304" pitchFamily="18" charset="0"/>
              </a:rPr>
              <a:t>WS-Transaction</a:t>
            </a:r>
            <a:r>
              <a:rPr lang="zh-CN" altLang="en-US" dirty="0">
                <a:latin typeface="Times New Roman" panose="02020603050405020304" pitchFamily="18" charset="0"/>
                <a:cs typeface="Times New Roman" panose="02020603050405020304" pitchFamily="18" charset="0"/>
              </a:rPr>
              <a:t>和安全规范</a:t>
            </a:r>
            <a:r>
              <a:rPr lang="en-US" altLang="zh-CN" dirty="0">
                <a:latin typeface="Times New Roman" panose="02020603050405020304" pitchFamily="18" charset="0"/>
                <a:cs typeface="Times New Roman" panose="02020603050405020304" pitchFamily="18" charset="0"/>
              </a:rPr>
              <a:t>WS-Security</a:t>
            </a:r>
            <a:r>
              <a:rPr lang="zh-CN" altLang="en-US" dirty="0">
                <a:latin typeface="Times New Roman" panose="02020603050405020304" pitchFamily="18" charset="0"/>
                <a:cs typeface="Times New Roman" panose="02020603050405020304" pitchFamily="18" charset="0"/>
              </a:rPr>
              <a:t>，这两个规范都是通过扩展</a:t>
            </a:r>
            <a:r>
              <a:rPr lang="en-US" altLang="zh-CN" dirty="0">
                <a:latin typeface="Times New Roman" panose="02020603050405020304" pitchFamily="18" charset="0"/>
                <a:cs typeface="Times New Roman" panose="02020603050405020304" pitchFamily="18" charset="0"/>
              </a:rPr>
              <a:t>SOAP</a:t>
            </a:r>
            <a:r>
              <a:rPr lang="zh-CN" altLang="en-US" dirty="0">
                <a:latin typeface="Times New Roman" panose="02020603050405020304" pitchFamily="18" charset="0"/>
                <a:cs typeface="Times New Roman" panose="02020603050405020304" pitchFamily="18" charset="0"/>
              </a:rPr>
              <a:t>的消息头来实现的。</a:t>
            </a:r>
            <a:endParaRPr lang="en-US" altLang="zh-CN" dirty="0">
              <a:latin typeface="Times New Roman" panose="02020603050405020304" pitchFamily="18" charset="0"/>
              <a:cs typeface="Times New Roman" panose="02020603050405020304" pitchFamily="18" charset="0"/>
            </a:endParaRPr>
          </a:p>
          <a:p>
            <a:r>
              <a:rPr lang="en-US" altLang="zh-CN" dirty="0">
                <a:cs typeface="Times New Roman" panose="02020603050405020304" pitchFamily="18" charset="0"/>
              </a:rPr>
              <a:t>WS-Transaction</a:t>
            </a:r>
            <a:r>
              <a:rPr lang="zh-CN" altLang="en-US" dirty="0">
                <a:cs typeface="Times New Roman" panose="02020603050405020304" pitchFamily="18" charset="0"/>
              </a:rPr>
              <a:t>建立在协议框架</a:t>
            </a:r>
            <a:r>
              <a:rPr lang="en-US" altLang="zh-CN" dirty="0">
                <a:cs typeface="Times New Roman" panose="02020603050405020304" pitchFamily="18" charset="0"/>
              </a:rPr>
              <a:t>WS-</a:t>
            </a:r>
            <a:r>
              <a:rPr lang="en-US" altLang="zh-CN" dirty="0" err="1">
                <a:cs typeface="Times New Roman" panose="02020603050405020304" pitchFamily="18" charset="0"/>
              </a:rPr>
              <a:t>Coordiantion</a:t>
            </a:r>
            <a:r>
              <a:rPr lang="zh-CN" altLang="en-US" dirty="0">
                <a:cs typeface="Times New Roman" panose="02020603050405020304" pitchFamily="18" charset="0"/>
              </a:rPr>
              <a:t>的基础之上，同时支持原子事务和基于补偿的业务活动事务。在使用</a:t>
            </a:r>
            <a:r>
              <a:rPr lang="en-US" altLang="zh-CN" dirty="0">
                <a:cs typeface="Times New Roman" panose="02020603050405020304" pitchFamily="18" charset="0"/>
              </a:rPr>
              <a:t>WS-Transaction</a:t>
            </a:r>
            <a:r>
              <a:rPr lang="zh-CN" altLang="en-US" dirty="0">
                <a:cs typeface="Times New Roman" panose="02020603050405020304" pitchFamily="18" charset="0"/>
              </a:rPr>
              <a:t>进行事务管理时，</a:t>
            </a:r>
            <a:r>
              <a:rPr lang="en-US" altLang="zh-CN" dirty="0">
                <a:cs typeface="Times New Roman" panose="02020603050405020304" pitchFamily="18" charset="0"/>
              </a:rPr>
              <a:t>Web</a:t>
            </a:r>
            <a:r>
              <a:rPr lang="zh-CN" altLang="en-US" dirty="0">
                <a:cs typeface="Times New Roman" panose="02020603050405020304" pitchFamily="18" charset="0"/>
              </a:rPr>
              <a:t>服务应用既可采用集中式事务协调，也可采用分布式的事务协调。</a:t>
            </a:r>
            <a:endParaRPr lang="en-US" altLang="zh-CN" dirty="0">
              <a:cs typeface="Times New Roman" panose="02020603050405020304" pitchFamily="18" charset="0"/>
            </a:endParaRPr>
          </a:p>
          <a:p>
            <a:r>
              <a:rPr lang="en-US" altLang="zh-CN" dirty="0">
                <a:cs typeface="Times New Roman" panose="02020603050405020304" pitchFamily="18" charset="0"/>
              </a:rPr>
              <a:t>WS-Security</a:t>
            </a:r>
            <a:r>
              <a:rPr lang="zh-CN" altLang="en-US" dirty="0">
                <a:cs typeface="Times New Roman" panose="02020603050405020304" pitchFamily="18" charset="0"/>
              </a:rPr>
              <a:t>是一种描述安全机制的语言，能够为</a:t>
            </a:r>
            <a:r>
              <a:rPr lang="en-US" altLang="zh-CN" dirty="0">
                <a:cs typeface="Times New Roman" panose="02020603050405020304" pitchFamily="18" charset="0"/>
              </a:rPr>
              <a:t>SOAP</a:t>
            </a:r>
            <a:r>
              <a:rPr lang="zh-CN" altLang="en-US" dirty="0">
                <a:cs typeface="Times New Roman" panose="02020603050405020304" pitchFamily="18" charset="0"/>
              </a:rPr>
              <a:t>消息头增加认证、授权、机密、完整等安全信息，保障</a:t>
            </a:r>
            <a:r>
              <a:rPr lang="en-US" altLang="zh-CN" dirty="0">
                <a:cs typeface="Times New Roman" panose="02020603050405020304" pitchFamily="18" charset="0"/>
              </a:rPr>
              <a:t>Web</a:t>
            </a:r>
            <a:r>
              <a:rPr lang="zh-CN" altLang="en-US" dirty="0">
                <a:cs typeface="Times New Roman" panose="02020603050405020304" pitchFamily="18" charset="0"/>
              </a:rPr>
              <a:t>服务之间的端到端的消息安全性。</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341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75D92-9BBA-46B4-82CD-FA57CA22D049}"/>
              </a:ext>
            </a:extLst>
          </p:cNvPr>
          <p:cNvSpPr>
            <a:spLocks noGrp="1"/>
          </p:cNvSpPr>
          <p:nvPr>
            <p:ph type="title"/>
          </p:nvPr>
        </p:nvSpPr>
        <p:spPr/>
        <p:txBody>
          <a:bodyPr/>
          <a:lstStyle/>
          <a:p>
            <a:r>
              <a:rPr lang="zh-CN" altLang="en-US"/>
              <a:t>作业</a:t>
            </a:r>
          </a:p>
        </p:txBody>
      </p:sp>
      <p:sp>
        <p:nvSpPr>
          <p:cNvPr id="3" name="内容占位符 2">
            <a:extLst>
              <a:ext uri="{FF2B5EF4-FFF2-40B4-BE49-F238E27FC236}">
                <a16:creationId xmlns:a16="http://schemas.microsoft.com/office/drawing/2014/main" id="{2ADB15A0-F9C3-45F3-BD34-C188386958E0}"/>
              </a:ext>
            </a:extLst>
          </p:cNvPr>
          <p:cNvSpPr>
            <a:spLocks noGrp="1"/>
          </p:cNvSpPr>
          <p:nvPr>
            <p:ph idx="1"/>
          </p:nvPr>
        </p:nvSpPr>
        <p:spPr>
          <a:xfrm>
            <a:off x="323528" y="836712"/>
            <a:ext cx="8363272" cy="5472608"/>
          </a:xfrm>
        </p:spPr>
        <p:txBody>
          <a:bodyPr/>
          <a:lstStyle/>
          <a:p>
            <a:pPr marL="0" indent="0">
              <a:buNone/>
            </a:pPr>
            <a:r>
              <a:rPr lang="en-US" altLang="zh-CN"/>
              <a:t>1.</a:t>
            </a:r>
            <a:r>
              <a:rPr lang="zh-CN" altLang="en-US"/>
              <a:t>比较数据库中事务与</a:t>
            </a:r>
            <a:r>
              <a:rPr lang="en-US" altLang="zh-CN"/>
              <a:t>web</a:t>
            </a:r>
            <a:r>
              <a:rPr lang="zh-CN" altLang="en-US"/>
              <a:t>服务事务概念的异同。</a:t>
            </a:r>
          </a:p>
          <a:p>
            <a:pPr marL="0" indent="0">
              <a:buNone/>
            </a:pPr>
            <a:r>
              <a:rPr lang="en-US" altLang="zh-CN"/>
              <a:t>2.Web</a:t>
            </a:r>
            <a:r>
              <a:rPr lang="zh-CN" altLang="en-US"/>
              <a:t>服务的安全标准包括哪些内容？</a:t>
            </a:r>
          </a:p>
          <a:p>
            <a:pPr marL="0" indent="0">
              <a:buNone/>
            </a:pPr>
            <a:r>
              <a:rPr lang="en-US" altLang="zh-CN"/>
              <a:t>3.WS-Security</a:t>
            </a:r>
            <a:r>
              <a:rPr lang="zh-CN" altLang="en-US"/>
              <a:t>是</a:t>
            </a:r>
            <a:r>
              <a:rPr lang="en-US" altLang="zh-CN"/>
              <a:t>Web</a:t>
            </a:r>
            <a:r>
              <a:rPr lang="zh-CN" altLang="en-US"/>
              <a:t>服务安全的标准语言，请介绍在</a:t>
            </a:r>
            <a:r>
              <a:rPr lang="en-US" altLang="zh-CN"/>
              <a:t>SOAP</a:t>
            </a:r>
            <a:r>
              <a:rPr lang="zh-CN" altLang="en-US"/>
              <a:t>消息中添加用户名</a:t>
            </a:r>
            <a:r>
              <a:rPr lang="en-US" altLang="zh-CN"/>
              <a:t>/</a:t>
            </a:r>
            <a:r>
              <a:rPr lang="zh-CN" altLang="en-US"/>
              <a:t>密码信息，</a:t>
            </a:r>
            <a:r>
              <a:rPr lang="en-US" altLang="zh-CN"/>
              <a:t>Kerberos</a:t>
            </a:r>
            <a:r>
              <a:rPr lang="zh-CN" altLang="en-US"/>
              <a:t>安全证书，</a:t>
            </a:r>
            <a:r>
              <a:rPr lang="en-US" altLang="zh-CN"/>
              <a:t>X.509</a:t>
            </a:r>
            <a:r>
              <a:rPr lang="zh-CN" altLang="en-US"/>
              <a:t>数字签名，以及为</a:t>
            </a:r>
            <a:r>
              <a:rPr lang="en-US" altLang="zh-CN"/>
              <a:t>SOAP</a:t>
            </a:r>
            <a:r>
              <a:rPr lang="zh-CN" altLang="en-US"/>
              <a:t>消息体加密的方法。</a:t>
            </a:r>
          </a:p>
        </p:txBody>
      </p:sp>
    </p:spTree>
    <p:extLst>
      <p:ext uri="{BB962C8B-B14F-4D97-AF65-F5344CB8AC3E}">
        <p14:creationId xmlns:p14="http://schemas.microsoft.com/office/powerpoint/2010/main" val="52244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事务的概念</a:t>
            </a:r>
          </a:p>
        </p:txBody>
      </p:sp>
      <p:sp>
        <p:nvSpPr>
          <p:cNvPr id="3" name="内容占位符 2"/>
          <p:cNvSpPr>
            <a:spLocks noGrp="1"/>
          </p:cNvSpPr>
          <p:nvPr>
            <p:ph idx="1"/>
          </p:nvPr>
        </p:nvSpPr>
        <p:spPr/>
        <p:txBody>
          <a:bodyPr/>
          <a:lstStyle/>
          <a:p>
            <a:r>
              <a:rPr lang="en-US" altLang="zh-CN" dirty="0">
                <a:solidFill>
                  <a:srgbClr val="3333CC"/>
                </a:solidFill>
                <a:latin typeface="微软雅黑" panose="020B0503020204020204" pitchFamily="34" charset="-122"/>
                <a:ea typeface="微软雅黑" panose="020B0503020204020204" pitchFamily="34" charset="-122"/>
              </a:rPr>
              <a:t>ACID</a:t>
            </a:r>
            <a:r>
              <a:rPr lang="zh-CN" altLang="en-US" dirty="0">
                <a:solidFill>
                  <a:srgbClr val="3333CC"/>
                </a:solidFill>
                <a:latin typeface="微软雅黑" panose="020B0503020204020204" pitchFamily="34" charset="-122"/>
                <a:ea typeface="微软雅黑" panose="020B0503020204020204" pitchFamily="34" charset="-122"/>
              </a:rPr>
              <a:t>特性</a:t>
            </a:r>
            <a:endParaRPr lang="en-US" altLang="zh-CN" dirty="0">
              <a:solidFill>
                <a:srgbClr val="3333CC"/>
              </a:solidFill>
              <a:latin typeface="微软雅黑" panose="020B0503020204020204" pitchFamily="34" charset="-122"/>
              <a:ea typeface="微软雅黑" panose="020B0503020204020204" pitchFamily="34" charset="-122"/>
            </a:endParaRPr>
          </a:p>
          <a:p>
            <a:pPr marL="531813" lvl="2" indent="-258763"/>
            <a:r>
              <a:rPr lang="zh-CN" altLang="en-US" dirty="0">
                <a:latin typeface="微软雅黑" panose="020B0503020204020204" pitchFamily="34" charset="-122"/>
                <a:ea typeface="微软雅黑" panose="020B0503020204020204" pitchFamily="34" charset="-122"/>
              </a:rPr>
              <a:t>原子性</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、一致性</a:t>
            </a:r>
            <a:r>
              <a:rPr lang="en-US" altLang="zh-CN" dirty="0">
                <a:latin typeface="微软雅黑" panose="020B0503020204020204" pitchFamily="34" charset="-122"/>
                <a:ea typeface="微软雅黑" panose="020B0503020204020204" pitchFamily="34" charset="-122"/>
              </a:rPr>
              <a:t>(C) </a:t>
            </a:r>
            <a:r>
              <a:rPr lang="zh-CN" altLang="en-US" dirty="0">
                <a:latin typeface="微软雅黑" panose="020B0503020204020204" pitchFamily="34" charset="-122"/>
                <a:ea typeface="微软雅黑" panose="020B0503020204020204" pitchFamily="34" charset="-122"/>
              </a:rPr>
              <a:t>、隔离性</a:t>
            </a:r>
            <a:r>
              <a:rPr lang="en-US" altLang="zh-CN"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和持久性</a:t>
            </a:r>
            <a:r>
              <a:rPr lang="en-US" altLang="zh-CN" dirty="0">
                <a:latin typeface="微软雅黑" panose="020B0503020204020204" pitchFamily="34" charset="-122"/>
                <a:ea typeface="微软雅黑" panose="020B0503020204020204" pitchFamily="34" charset="-122"/>
              </a:rPr>
              <a:t>(D)</a:t>
            </a:r>
          </a:p>
          <a:p>
            <a:pPr marL="531813" lvl="2" indent="-258763"/>
            <a:endParaRPr lang="en-US" altLang="zh-CN" dirty="0">
              <a:latin typeface="微软雅黑" panose="020B0503020204020204" pitchFamily="34" charset="-122"/>
              <a:ea typeface="微软雅黑" panose="020B0503020204020204" pitchFamily="34" charset="-122"/>
            </a:endParaRPr>
          </a:p>
          <a:p>
            <a:pPr marL="531813" lvl="2" indent="-258763"/>
            <a:endParaRPr lang="en-US" altLang="zh-CN" dirty="0">
              <a:latin typeface="微软雅黑" panose="020B0503020204020204" pitchFamily="34" charset="-122"/>
              <a:ea typeface="微软雅黑" panose="020B0503020204020204" pitchFamily="34" charset="-122"/>
            </a:endParaRPr>
          </a:p>
          <a:p>
            <a:pPr marL="531813" lvl="2" indent="-258763"/>
            <a:endParaRPr lang="en-US" altLang="zh-CN" dirty="0">
              <a:latin typeface="微软雅黑" panose="020B0503020204020204" pitchFamily="34" charset="-122"/>
              <a:ea typeface="微软雅黑" panose="020B0503020204020204" pitchFamily="34" charset="-122"/>
            </a:endParaRPr>
          </a:p>
          <a:p>
            <a:pPr marL="531813" lvl="2" indent="-258763"/>
            <a:endParaRPr lang="en-US" altLang="zh-CN" dirty="0">
              <a:latin typeface="微软雅黑" panose="020B0503020204020204" pitchFamily="34" charset="-122"/>
              <a:ea typeface="微软雅黑" panose="020B0503020204020204" pitchFamily="34" charset="-122"/>
            </a:endParaRPr>
          </a:p>
          <a:p>
            <a:pPr marL="531813" lvl="2" indent="-258763"/>
            <a:endParaRPr lang="en-US" altLang="zh-CN" dirty="0">
              <a:latin typeface="微软雅黑" panose="020B0503020204020204" pitchFamily="34" charset="-122"/>
              <a:ea typeface="微软雅黑" panose="020B0503020204020204" pitchFamily="34" charset="-122"/>
            </a:endParaRPr>
          </a:p>
          <a:p>
            <a:pPr marL="531813" lvl="2" indent="-258763"/>
            <a:r>
              <a:rPr lang="zh-CN" altLang="en-US" dirty="0">
                <a:latin typeface="微软雅黑" panose="020B0503020204020204" pitchFamily="34" charset="-122"/>
                <a:ea typeface="微软雅黑" panose="020B0503020204020204" pitchFamily="34" charset="-122"/>
              </a:rPr>
              <a:t>原子事务被广泛应用于数据库系统中，但原子事务在执行时要进行资源的锁定，因此不适用于某些时间跨度比较大的电子商务协作场景。因此，出现了</a:t>
            </a:r>
            <a:r>
              <a:rPr lang="zh-CN" altLang="en-US" dirty="0">
                <a:solidFill>
                  <a:srgbClr val="3333CC"/>
                </a:solidFill>
                <a:latin typeface="微软雅黑" panose="020B0503020204020204" pitchFamily="34" charset="-122"/>
                <a:ea typeface="微软雅黑" panose="020B0503020204020204" pitchFamily="34" charset="-122"/>
              </a:rPr>
              <a:t>基于补偿的事务模型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172705"/>
            <a:ext cx="4474840" cy="1707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411760" y="3915525"/>
            <a:ext cx="3888432" cy="400110"/>
          </a:xfrm>
          <a:prstGeom prst="rect">
            <a:avLst/>
          </a:prstGeom>
          <a:noFill/>
        </p:spPr>
        <p:txBody>
          <a:bodyPr wrap="square" rtlCol="0">
            <a:spAutoFit/>
          </a:bodyPr>
          <a:lstStyle/>
          <a:p>
            <a:pPr algn="ctr"/>
            <a:r>
              <a:rPr lang="zh-CN" altLang="en-US" sz="2000" dirty="0">
                <a:solidFill>
                  <a:srgbClr val="0000FF"/>
                </a:solidFill>
                <a:latin typeface="Times New Roman" panose="02020603050405020304" pitchFamily="18" charset="0"/>
                <a:cs typeface="Times New Roman" panose="02020603050405020304" pitchFamily="18" charset="0"/>
              </a:rPr>
              <a:t>图</a:t>
            </a:r>
            <a:r>
              <a:rPr lang="en-US" altLang="zh-CN" sz="2000" dirty="0">
                <a:solidFill>
                  <a:srgbClr val="0000FF"/>
                </a:solidFill>
                <a:latin typeface="Times New Roman" panose="02020603050405020304" pitchFamily="18" charset="0"/>
                <a:cs typeface="Times New Roman" panose="02020603050405020304" pitchFamily="18" charset="0"/>
              </a:rPr>
              <a:t> 2 </a:t>
            </a:r>
            <a:r>
              <a:rPr lang="zh-CN" altLang="en-US" sz="2000" dirty="0">
                <a:solidFill>
                  <a:srgbClr val="0000FF"/>
                </a:solidFill>
                <a:latin typeface="Times New Roman" panose="02020603050405020304" pitchFamily="18" charset="0"/>
                <a:cs typeface="Times New Roman" panose="02020603050405020304" pitchFamily="18" charset="0"/>
              </a:rPr>
              <a:t>原子事务的执行模型</a:t>
            </a:r>
          </a:p>
        </p:txBody>
      </p:sp>
    </p:spTree>
    <p:extLst>
      <p:ext uri="{BB962C8B-B14F-4D97-AF65-F5344CB8AC3E}">
        <p14:creationId xmlns:p14="http://schemas.microsoft.com/office/powerpoint/2010/main" val="60021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事务的概念</a:t>
            </a:r>
            <a:r>
              <a:rPr lang="en-US" altLang="zh-CN" dirty="0"/>
              <a:t>(cont’d)</a:t>
            </a:r>
            <a:endParaRPr lang="zh-CN" altLang="en-US" dirty="0"/>
          </a:p>
        </p:txBody>
      </p:sp>
      <p:sp>
        <p:nvSpPr>
          <p:cNvPr id="3" name="内容占位符 2"/>
          <p:cNvSpPr>
            <a:spLocks noGrp="1"/>
          </p:cNvSpPr>
          <p:nvPr>
            <p:ph idx="1"/>
          </p:nvPr>
        </p:nvSpPr>
        <p:spPr/>
        <p:txBody>
          <a:bodyPr/>
          <a:lstStyle/>
          <a:p>
            <a:pPr marL="531813" lvl="2" indent="-258763"/>
            <a:r>
              <a:rPr lang="zh-CN" altLang="en-US" dirty="0">
                <a:solidFill>
                  <a:srgbClr val="C00000"/>
                </a:solidFill>
              </a:rPr>
              <a:t>基于补偿的事务模型放宽了对原子事务的原子性和隔离性要求</a:t>
            </a:r>
            <a:r>
              <a:rPr lang="zh-CN" altLang="en-US" dirty="0"/>
              <a:t>，允许事务中的操作改变系统的状态，而在事务失败时采取补偿机制，以便将系统恢复到有效状态。</a:t>
            </a:r>
            <a:endParaRPr lang="en-US" altLang="zh-CN" dirty="0"/>
          </a:p>
          <a:p>
            <a:pPr marL="531813" lvl="2" indent="-258763"/>
            <a:r>
              <a:rPr lang="zh-CN" altLang="en-US" b="1" dirty="0">
                <a:solidFill>
                  <a:srgbClr val="C00000"/>
                </a:solidFill>
              </a:rPr>
              <a:t>示例：</a:t>
            </a:r>
            <a:r>
              <a:rPr lang="zh-CN" altLang="en-US" dirty="0"/>
              <a:t>在转账系统中，允许系统出现转出金额的账户余额已经减少而转入金额的账户余额尚未增加的状态，但如果转入操作失败，系统将采取补偿措施补回转出账户减少的金额。</a:t>
            </a:r>
            <a:endParaRPr lang="en-US" altLang="zh-C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077071"/>
            <a:ext cx="7931224" cy="1470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555776" y="5805264"/>
            <a:ext cx="3888432" cy="400110"/>
          </a:xfrm>
          <a:prstGeom prst="rect">
            <a:avLst/>
          </a:prstGeom>
          <a:noFill/>
        </p:spPr>
        <p:txBody>
          <a:bodyPr wrap="square" rtlCol="0">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3 </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基于补偿事务的执行模型</a:t>
            </a:r>
          </a:p>
        </p:txBody>
      </p:sp>
      <p:cxnSp>
        <p:nvCxnSpPr>
          <p:cNvPr id="8" name="直接箭头连接符 7"/>
          <p:cNvCxnSpPr>
            <a:stCxn id="9" idx="1"/>
          </p:cNvCxnSpPr>
          <p:nvPr/>
        </p:nvCxnSpPr>
        <p:spPr>
          <a:xfrm flipH="1">
            <a:off x="4860033" y="3877157"/>
            <a:ext cx="792086" cy="712982"/>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52119" y="3461658"/>
            <a:ext cx="3168353" cy="830997"/>
          </a:xfrm>
          <a:prstGeom prst="rect">
            <a:avLst/>
          </a:prstGeom>
          <a:noFill/>
        </p:spPr>
        <p:txBody>
          <a:bodyPr wrap="square" rtlCol="0">
            <a:spAutoFit/>
          </a:bodyPr>
          <a:lstStyle/>
          <a:p>
            <a:pPr>
              <a:lnSpc>
                <a:spcPct val="150000"/>
              </a:lnSpc>
            </a:pPr>
            <a:r>
              <a:rPr lang="zh-CN" altLang="en-US" sz="1600" b="1" dirty="0">
                <a:solidFill>
                  <a:srgbClr val="C00000"/>
                </a:solidFill>
                <a:latin typeface="Times New Roman" panose="02020603050405020304" pitchFamily="18" charset="0"/>
                <a:cs typeface="Times New Roman" panose="02020603050405020304" pitchFamily="18" charset="0"/>
              </a:rPr>
              <a:t>中间状态</a:t>
            </a:r>
            <a:r>
              <a:rPr lang="zh-CN" altLang="en-US" sz="1600" dirty="0">
                <a:solidFill>
                  <a:srgbClr val="0000FF"/>
                </a:solidFill>
                <a:latin typeface="Times New Roman" panose="02020603050405020304" pitchFamily="18" charset="0"/>
                <a:cs typeface="Times New Roman" panose="02020603050405020304" pitchFamily="18" charset="0"/>
              </a:rPr>
              <a:t>：如果执行事务操作</a:t>
            </a:r>
            <a:r>
              <a:rPr lang="en-US" altLang="zh-CN" sz="1600" dirty="0">
                <a:solidFill>
                  <a:srgbClr val="0000FF"/>
                </a:solidFill>
                <a:latin typeface="Times New Roman" panose="02020603050405020304" pitchFamily="18" charset="0"/>
                <a:cs typeface="Times New Roman" panose="02020603050405020304" pitchFamily="18" charset="0"/>
              </a:rPr>
              <a:t>2</a:t>
            </a:r>
            <a:r>
              <a:rPr lang="zh-CN" altLang="en-US" sz="1600" dirty="0">
                <a:solidFill>
                  <a:srgbClr val="0000FF"/>
                </a:solidFill>
                <a:latin typeface="Times New Roman" panose="02020603050405020304" pitchFamily="18" charset="0"/>
                <a:cs typeface="Times New Roman" panose="02020603050405020304" pitchFamily="18" charset="0"/>
              </a:rPr>
              <a:t>失败，则系统调用操作</a:t>
            </a:r>
            <a:r>
              <a:rPr lang="en-US" altLang="zh-CN" sz="1600" dirty="0">
                <a:solidFill>
                  <a:srgbClr val="0000FF"/>
                </a:solidFill>
                <a:latin typeface="Times New Roman" panose="02020603050405020304" pitchFamily="18" charset="0"/>
                <a:cs typeface="Times New Roman" panose="02020603050405020304" pitchFamily="18" charset="0"/>
              </a:rPr>
              <a:t>1</a:t>
            </a:r>
            <a:r>
              <a:rPr lang="zh-CN" altLang="en-US" sz="1600" dirty="0">
                <a:solidFill>
                  <a:srgbClr val="0000FF"/>
                </a:solidFill>
                <a:latin typeface="Times New Roman" panose="02020603050405020304" pitchFamily="18" charset="0"/>
                <a:cs typeface="Times New Roman" panose="02020603050405020304" pitchFamily="18" charset="0"/>
              </a:rPr>
              <a:t>的补偿操作</a:t>
            </a:r>
          </a:p>
        </p:txBody>
      </p:sp>
    </p:spTree>
    <p:extLst>
      <p:ext uri="{BB962C8B-B14F-4D97-AF65-F5344CB8AC3E}">
        <p14:creationId xmlns:p14="http://schemas.microsoft.com/office/powerpoint/2010/main" val="66360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事务的概念</a:t>
            </a:r>
            <a:r>
              <a:rPr lang="en-US" altLang="zh-CN" dirty="0"/>
              <a:t>(cont’d)</a:t>
            </a:r>
            <a:endParaRPr lang="zh-CN" altLang="en-US" dirty="0"/>
          </a:p>
        </p:txBody>
      </p:sp>
      <p:sp>
        <p:nvSpPr>
          <p:cNvPr id="3" name="内容占位符 2"/>
          <p:cNvSpPr>
            <a:spLocks noGrp="1"/>
          </p:cNvSpPr>
          <p:nvPr>
            <p:ph idx="1"/>
          </p:nvPr>
        </p:nvSpPr>
        <p:spPr/>
        <p:txBody>
          <a:bodyPr/>
          <a:lstStyle/>
          <a:p>
            <a:pPr marL="531813" lvl="2" indent="-258763"/>
            <a:r>
              <a:rPr lang="zh-CN" altLang="en-US" dirty="0">
                <a:latin typeface="微软雅黑" panose="020B0503020204020204" pitchFamily="34" charset="-122"/>
                <a:ea typeface="微软雅黑" panose="020B0503020204020204" pitchFamily="34" charset="-122"/>
              </a:rPr>
              <a:t>尽管基于补偿的事务和原子事务采用的策略有所不同，但同样可以保障</a:t>
            </a:r>
            <a:r>
              <a:rPr lang="zh-CN" altLang="en-US" dirty="0">
                <a:solidFill>
                  <a:srgbClr val="C00000"/>
                </a:solidFill>
                <a:latin typeface="微软雅黑" panose="020B0503020204020204" pitchFamily="34" charset="-122"/>
                <a:ea typeface="微软雅黑" panose="020B0503020204020204" pitchFamily="34" charset="-122"/>
              </a:rPr>
              <a:t>系统的一致性</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82550" indent="-258763"/>
            <a:r>
              <a:rPr lang="zh-CN" altLang="en-US" dirty="0">
                <a:latin typeface="微软雅黑" panose="020B0503020204020204" pitchFamily="34" charset="-122"/>
                <a:ea typeface="微软雅黑" panose="020B0503020204020204" pitchFamily="34" charset="-122"/>
              </a:rPr>
              <a:t>在服务计算环境中，同样存在事务，包括服务内部操作构成的事务和服务协作形成的更为松散的事务。</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515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Web</a:t>
            </a:r>
            <a:r>
              <a:rPr lang="zh-CN" altLang="en-US" dirty="0"/>
              <a:t>服务事务</a:t>
            </a: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由于</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服务具有</a:t>
            </a:r>
            <a:r>
              <a:rPr lang="zh-CN" altLang="en-US" dirty="0">
                <a:solidFill>
                  <a:srgbClr val="C00000"/>
                </a:solidFill>
                <a:latin typeface="微软雅黑" panose="020B0503020204020204" pitchFamily="34" charset="-122"/>
                <a:ea typeface="微软雅黑" panose="020B0503020204020204" pitchFamily="34" charset="-122"/>
              </a:rPr>
              <a:t>分布式、松耦合</a:t>
            </a:r>
            <a:r>
              <a:rPr lang="zh-CN" altLang="en-US" dirty="0">
                <a:latin typeface="微软雅黑" panose="020B0503020204020204" pitchFamily="34" charset="-122"/>
                <a:ea typeface="微软雅黑" panose="020B0503020204020204" pitchFamily="34" charset="-122"/>
              </a:rPr>
              <a:t>的特点，因此</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服务应保证事务的</a:t>
            </a:r>
            <a:r>
              <a:rPr lang="zh-CN" altLang="en-US" dirty="0">
                <a:solidFill>
                  <a:srgbClr val="0000FF"/>
                </a:solidFill>
                <a:latin typeface="微软雅黑" panose="020B0503020204020204" pitchFamily="34" charset="-122"/>
                <a:ea typeface="微软雅黑" panose="020B0503020204020204" pitchFamily="34" charset="-122"/>
              </a:rPr>
              <a:t>两个重要条件</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2">
              <a:buFont typeface="+mj-lt"/>
              <a:buAutoNum type="arabicPeriod"/>
              <a:tabLst>
                <a:tab pos="804863" algn="l"/>
              </a:tabLst>
            </a:pPr>
            <a:r>
              <a:rPr lang="zh-CN" altLang="en-US" dirty="0">
                <a:latin typeface="微软雅黑" panose="020B0503020204020204" pitchFamily="34" charset="-122"/>
                <a:ea typeface="微软雅黑" panose="020B0503020204020204" pitchFamily="34" charset="-122"/>
              </a:rPr>
              <a:t>需要同时支持</a:t>
            </a:r>
            <a:r>
              <a:rPr lang="zh-CN" altLang="en-US" dirty="0">
                <a:solidFill>
                  <a:srgbClr val="C00000"/>
                </a:solidFill>
                <a:latin typeface="微软雅黑" panose="020B0503020204020204" pitchFamily="34" charset="-122"/>
                <a:ea typeface="微软雅黑" panose="020B0503020204020204" pitchFamily="34" charset="-122"/>
              </a:rPr>
              <a:t>原子事务</a:t>
            </a:r>
            <a:r>
              <a:rPr lang="zh-CN" altLang="en-US" dirty="0">
                <a:latin typeface="微软雅黑" panose="020B0503020204020204" pitchFamily="34" charset="-122"/>
                <a:ea typeface="微软雅黑" panose="020B0503020204020204" pitchFamily="34" charset="-122"/>
              </a:rPr>
              <a:t>和</a:t>
            </a:r>
            <a:r>
              <a:rPr lang="zh-CN" altLang="en-US" dirty="0">
                <a:solidFill>
                  <a:srgbClr val="C00000"/>
                </a:solidFill>
                <a:latin typeface="微软雅黑" panose="020B0503020204020204" pitchFamily="34" charset="-122"/>
                <a:ea typeface="微软雅黑" panose="020B0503020204020204" pitchFamily="34" charset="-122"/>
              </a:rPr>
              <a:t>基于补偿的事务</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2"/>
            <a:r>
              <a:rPr lang="zh-CN" altLang="en-US" sz="1800" dirty="0">
                <a:latin typeface="微软雅黑" panose="020B0503020204020204" pitchFamily="34" charset="-122"/>
                <a:ea typeface="微软雅黑" panose="020B0503020204020204" pitchFamily="34" charset="-122"/>
              </a:rPr>
              <a:t>因为在</a:t>
            </a:r>
            <a:r>
              <a:rPr lang="en-US" altLang="zh-CN" sz="1800" dirty="0">
                <a:latin typeface="微软雅黑" panose="020B0503020204020204" pitchFamily="34" charset="-122"/>
                <a:ea typeface="微软雅黑" panose="020B0503020204020204" pitchFamily="34" charset="-122"/>
              </a:rPr>
              <a:t>Web</a:t>
            </a:r>
            <a:r>
              <a:rPr lang="zh-CN" altLang="en-US" sz="1800" dirty="0">
                <a:latin typeface="微软雅黑" panose="020B0503020204020204" pitchFamily="34" charset="-122"/>
                <a:ea typeface="微软雅黑" panose="020B0503020204020204" pitchFamily="34" charset="-122"/>
              </a:rPr>
              <a:t>服务的应用场景中，既有资源可控的短期事务，也有时间跨度较长的</a:t>
            </a:r>
            <a:r>
              <a:rPr lang="zh-CN" altLang="en-US" sz="1800" dirty="0">
                <a:solidFill>
                  <a:srgbClr val="C00000"/>
                </a:solidFill>
                <a:latin typeface="微软雅黑" panose="020B0503020204020204" pitchFamily="34" charset="-122"/>
                <a:ea typeface="微软雅黑" panose="020B0503020204020204" pitchFamily="34" charset="-122"/>
              </a:rPr>
              <a:t>长事务</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lvl="2">
              <a:buFont typeface="+mj-lt"/>
              <a:buAutoNum type="arabicPeriod" startAt="2"/>
            </a:pPr>
            <a:r>
              <a:rPr lang="zh-CN" altLang="en-US" dirty="0">
                <a:latin typeface="微软雅黑" panose="020B0503020204020204" pitchFamily="34" charset="-122"/>
                <a:ea typeface="微软雅黑" panose="020B0503020204020204" pitchFamily="34" charset="-122"/>
              </a:rPr>
              <a:t>需要同时支持</a:t>
            </a:r>
            <a:r>
              <a:rPr lang="zh-CN" altLang="en-US" dirty="0">
                <a:solidFill>
                  <a:srgbClr val="C00000"/>
                </a:solidFill>
                <a:latin typeface="微软雅黑" panose="020B0503020204020204" pitchFamily="34" charset="-122"/>
                <a:ea typeface="微软雅黑" panose="020B0503020204020204" pitchFamily="34" charset="-122"/>
              </a:rPr>
              <a:t>集中式</a:t>
            </a:r>
            <a:r>
              <a:rPr lang="zh-CN" altLang="en-US" dirty="0">
                <a:latin typeface="微软雅黑" panose="020B0503020204020204" pitchFamily="34" charset="-122"/>
                <a:ea typeface="微软雅黑" panose="020B0503020204020204" pitchFamily="34" charset="-122"/>
              </a:rPr>
              <a:t>管理和</a:t>
            </a:r>
            <a:r>
              <a:rPr lang="zh-CN" altLang="en-US" dirty="0">
                <a:solidFill>
                  <a:srgbClr val="C00000"/>
                </a:solidFill>
                <a:latin typeface="微软雅黑" panose="020B0503020204020204" pitchFamily="34" charset="-122"/>
                <a:ea typeface="微软雅黑" panose="020B0503020204020204" pitchFamily="34" charset="-122"/>
              </a:rPr>
              <a:t>分布式</a:t>
            </a:r>
            <a:r>
              <a:rPr lang="zh-CN" altLang="en-US" dirty="0">
                <a:latin typeface="微软雅黑" panose="020B0503020204020204" pitchFamily="34" charset="-122"/>
                <a:ea typeface="微软雅黑" panose="020B0503020204020204" pitchFamily="34" charset="-122"/>
              </a:rPr>
              <a:t>事务管理。</a:t>
            </a:r>
            <a:endParaRPr lang="en-US" altLang="zh-CN" dirty="0">
              <a:latin typeface="微软雅黑" panose="020B0503020204020204" pitchFamily="34" charset="-122"/>
              <a:ea typeface="微软雅黑" panose="020B0503020204020204" pitchFamily="34" charset="-122"/>
            </a:endParaRPr>
          </a:p>
          <a:p>
            <a:pPr lvl="2"/>
            <a:r>
              <a:rPr lang="zh-CN" altLang="en-US" sz="1800" dirty="0">
                <a:latin typeface="微软雅黑" panose="020B0503020204020204" pitchFamily="34" charset="-122"/>
                <a:ea typeface="微软雅黑" panose="020B0503020204020204" pitchFamily="34" charset="-122"/>
              </a:rPr>
              <a:t>分布式事务管理是指事务管理器本身是分布的，这是</a:t>
            </a:r>
            <a:r>
              <a:rPr lang="en-US" altLang="zh-CN" sz="1800" dirty="0">
                <a:latin typeface="微软雅黑" panose="020B0503020204020204" pitchFamily="34" charset="-122"/>
                <a:ea typeface="微软雅黑" panose="020B0503020204020204" pitchFamily="34" charset="-122"/>
              </a:rPr>
              <a:t>Web</a:t>
            </a:r>
            <a:r>
              <a:rPr lang="zh-CN" altLang="en-US" sz="1800" dirty="0">
                <a:latin typeface="微软雅黑" panose="020B0503020204020204" pitchFamily="34" charset="-122"/>
                <a:ea typeface="微软雅黑" panose="020B0503020204020204" pitchFamily="34" charset="-122"/>
              </a:rPr>
              <a:t>服务自主性所要求的。</a:t>
            </a:r>
          </a:p>
        </p:txBody>
      </p:sp>
    </p:spTree>
    <p:extLst>
      <p:ext uri="{BB962C8B-B14F-4D97-AF65-F5344CB8AC3E}">
        <p14:creationId xmlns:p14="http://schemas.microsoft.com/office/powerpoint/2010/main" val="34403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Web</a:t>
            </a:r>
            <a:r>
              <a:rPr lang="zh-CN" altLang="en-US" dirty="0"/>
              <a:t>服务事务</a:t>
            </a:r>
            <a:r>
              <a:rPr lang="en-US" altLang="zh-CN" dirty="0"/>
              <a:t>(cont’d)</a:t>
            </a:r>
            <a:endParaRPr lang="zh-CN" altLang="en-US" dirty="0"/>
          </a:p>
        </p:txBody>
      </p:sp>
      <p:pic>
        <p:nvPicPr>
          <p:cNvPr id="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3928" y="908720"/>
            <a:ext cx="4248472" cy="4918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728553" y="6096341"/>
            <a:ext cx="4957906" cy="400110"/>
          </a:xfrm>
          <a:prstGeom prst="rect">
            <a:avLst/>
          </a:prstGeom>
          <a:noFill/>
        </p:spPr>
        <p:txBody>
          <a:bodyPr wrap="square" rtlCol="0">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4 Web</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服务的集中式和分布式事务管理</a:t>
            </a:r>
          </a:p>
        </p:txBody>
      </p:sp>
      <p:sp>
        <p:nvSpPr>
          <p:cNvPr id="6" name="TextBox 5"/>
          <p:cNvSpPr txBox="1"/>
          <p:nvPr/>
        </p:nvSpPr>
        <p:spPr>
          <a:xfrm>
            <a:off x="217864" y="2060848"/>
            <a:ext cx="3308642"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在分布式管理场景下，</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服务有各自的事务管理器，事务管理器之间以对等的方式进行协作，从而完成事务管理。</a:t>
            </a:r>
          </a:p>
        </p:txBody>
      </p:sp>
      <p:cxnSp>
        <p:nvCxnSpPr>
          <p:cNvPr id="7" name="直接箭头连接符 6"/>
          <p:cNvCxnSpPr/>
          <p:nvPr/>
        </p:nvCxnSpPr>
        <p:spPr>
          <a:xfrm>
            <a:off x="3162500" y="3830379"/>
            <a:ext cx="728012" cy="534725"/>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9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Web</a:t>
            </a:r>
            <a:r>
              <a:rPr lang="zh-CN" altLang="en-US" dirty="0"/>
              <a:t>服务事务</a:t>
            </a:r>
            <a:r>
              <a:rPr lang="en-US" altLang="zh-CN" dirty="0"/>
              <a:t>(cont’d)</a:t>
            </a:r>
            <a:endParaRPr lang="zh-CN" altLang="en-US" dirty="0"/>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为应对日益增长的对事务一致性支持的需要，保证跨</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服务操作的可靠协调，</a:t>
            </a:r>
            <a:r>
              <a:rPr lang="en-US" altLang="zh-CN" dirty="0">
                <a:latin typeface="微软雅黑" panose="020B0503020204020204" pitchFamily="34" charset="-122"/>
                <a:ea typeface="微软雅黑" panose="020B0503020204020204" pitchFamily="34" charset="-122"/>
              </a:rPr>
              <a:t>BEA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IBM</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Microsoft</a:t>
            </a:r>
            <a:r>
              <a:rPr lang="zh-CN" altLang="en-US" dirty="0">
                <a:latin typeface="微软雅黑" panose="020B0503020204020204" pitchFamily="34" charset="-122"/>
                <a:ea typeface="微软雅黑" panose="020B0503020204020204" pitchFamily="34" charset="-122"/>
              </a:rPr>
              <a:t>公司在</a:t>
            </a:r>
            <a:r>
              <a:rPr lang="en-US" altLang="zh-CN" dirty="0">
                <a:latin typeface="微软雅黑" panose="020B0503020204020204" pitchFamily="34" charset="-122"/>
                <a:ea typeface="微软雅黑" panose="020B0503020204020204" pitchFamily="34" charset="-122"/>
              </a:rPr>
              <a:t>2002</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月共同发布了</a:t>
            </a:r>
            <a:r>
              <a:rPr lang="en-US" altLang="zh-CN" dirty="0">
                <a:latin typeface="微软雅黑" panose="020B0503020204020204" pitchFamily="34" charset="-122"/>
                <a:ea typeface="微软雅黑" panose="020B0503020204020204" pitchFamily="34" charset="-122"/>
              </a:rPr>
              <a:t>WS-</a:t>
            </a:r>
            <a:r>
              <a:rPr lang="zh-CN" altLang="en-US" dirty="0">
                <a:latin typeface="微软雅黑" panose="020B0503020204020204" pitchFamily="34" charset="-122"/>
                <a:ea typeface="微软雅黑" panose="020B0503020204020204" pitchFamily="34" charset="-122"/>
              </a:rPr>
              <a:t>事务</a:t>
            </a:r>
            <a:r>
              <a:rPr lang="en-US" altLang="zh-CN" dirty="0">
                <a:latin typeface="微软雅黑" panose="020B0503020204020204" pitchFamily="34" charset="-122"/>
                <a:ea typeface="微软雅黑" panose="020B0503020204020204" pitchFamily="34" charset="-122"/>
              </a:rPr>
              <a:t>(WS-Transaction)</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WS-</a:t>
            </a:r>
            <a:r>
              <a:rPr lang="zh-CN" altLang="en-US" dirty="0">
                <a:latin typeface="微软雅黑" panose="020B0503020204020204" pitchFamily="34" charset="-122"/>
                <a:ea typeface="微软雅黑" panose="020B0503020204020204" pitchFamily="34" charset="-122"/>
              </a:rPr>
              <a:t>协调</a:t>
            </a:r>
            <a:r>
              <a:rPr lang="en-US" altLang="zh-CN" dirty="0">
                <a:latin typeface="微软雅黑" panose="020B0503020204020204" pitchFamily="34" charset="-122"/>
                <a:ea typeface="微软雅黑" panose="020B0503020204020204" pitchFamily="34" charset="-122"/>
              </a:rPr>
              <a:t>(WS-Coordination)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531813" lvl="2" indent="-258763"/>
            <a:r>
              <a:rPr lang="zh-CN" altLang="en-US" dirty="0">
                <a:latin typeface="微软雅黑" panose="020B0503020204020204" pitchFamily="34" charset="-122"/>
                <a:ea typeface="微软雅黑" panose="020B0503020204020204" pitchFamily="34" charset="-122"/>
              </a:rPr>
              <a:t>在图</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中，</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服务之间的事务需要在事务管理器的统一协调下完成。</a:t>
            </a:r>
            <a:endParaRPr lang="en-US" altLang="zh-CN" dirty="0">
              <a:latin typeface="微软雅黑" panose="020B0503020204020204" pitchFamily="34" charset="-122"/>
              <a:ea typeface="微软雅黑" panose="020B0503020204020204" pitchFamily="34" charset="-122"/>
            </a:endParaRPr>
          </a:p>
          <a:p>
            <a:pPr marL="82550" indent="-258763"/>
            <a:r>
              <a:rPr lang="zh-CN" altLang="en-US" dirty="0">
                <a:latin typeface="微软雅黑" panose="020B0503020204020204" pitchFamily="34" charset="-122"/>
                <a:ea typeface="微软雅黑" panose="020B0503020204020204" pitchFamily="34" charset="-122"/>
              </a:rPr>
              <a:t>为支持协议的可复用性和可扩展性，定义</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服务事务的规范由两部分组成</a:t>
            </a:r>
            <a:r>
              <a:rPr lang="zh-CN" altLang="en-US" dirty="0">
                <a:latin typeface="微软雅黑" panose="020B0503020204020204" pitchFamily="34" charset="-122"/>
                <a:ea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sym typeface="Wingdings" panose="05000000000000000000" pitchFamily="2" charset="2"/>
              </a:rPr>
              <a:t>1</a:t>
            </a:r>
            <a:r>
              <a:rPr lang="zh-CN" altLang="en-US" dirty="0">
                <a:latin typeface="微软雅黑" panose="020B0503020204020204" pitchFamily="34" charset="-122"/>
                <a:ea typeface="微软雅黑" panose="020B0503020204020204" pitchFamily="34" charset="-122"/>
                <a:sym typeface="Wingdings" panose="05000000000000000000" pitchFamily="2" charset="2"/>
              </a:rPr>
              <a:t>）底层的协调框架规范</a:t>
            </a:r>
            <a:r>
              <a:rPr lang="en-US" altLang="zh-CN" dirty="0">
                <a:latin typeface="微软雅黑" panose="020B0503020204020204" pitchFamily="34" charset="-122"/>
                <a:ea typeface="微软雅黑" panose="020B0503020204020204" pitchFamily="34" charset="-122"/>
              </a:rPr>
              <a:t>(WS-Coordination</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a:t>
            </a:r>
            <a:r>
              <a:rPr lang="en-US" altLang="zh-CN" dirty="0">
                <a:latin typeface="微软雅黑" panose="020B0503020204020204" pitchFamily="34" charset="-122"/>
                <a:ea typeface="微软雅黑" panose="020B0503020204020204" pitchFamily="34" charset="-122"/>
                <a:sym typeface="Wingdings" panose="05000000000000000000" pitchFamily="2" charset="2"/>
              </a:rPr>
              <a:t>(2) </a:t>
            </a:r>
            <a:r>
              <a:rPr lang="zh-CN" altLang="en-US" dirty="0">
                <a:latin typeface="微软雅黑" panose="020B0503020204020204" pitchFamily="34" charset="-122"/>
                <a:ea typeface="微软雅黑" panose="020B0503020204020204" pitchFamily="34" charset="-122"/>
                <a:sym typeface="Wingdings" panose="05000000000000000000" pitchFamily="2" charset="2"/>
              </a:rPr>
              <a:t>在协调框架之上的用以定义和事务相关的协议规范</a:t>
            </a:r>
            <a:r>
              <a:rPr lang="en-US" altLang="zh-CN" dirty="0">
                <a:latin typeface="微软雅黑" panose="020B0503020204020204" pitchFamily="34" charset="-122"/>
                <a:ea typeface="微软雅黑" panose="020B0503020204020204" pitchFamily="34" charset="-122"/>
              </a:rPr>
              <a:t>WS-Transaction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33951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37072</TotalTime>
  <Words>3763</Words>
  <Application>Microsoft Office PowerPoint</Application>
  <PresentationFormat>全屏显示(4:3)</PresentationFormat>
  <Paragraphs>329</Paragraphs>
  <Slides>35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黑体</vt:lpstr>
      <vt:lpstr>华文楷体</vt:lpstr>
      <vt:lpstr>楷体_GB2312</vt:lpstr>
      <vt:lpstr>宋体</vt:lpstr>
      <vt:lpstr>微软雅黑</vt:lpstr>
      <vt:lpstr>Arial</vt:lpstr>
      <vt:lpstr>Calibri</vt:lpstr>
      <vt:lpstr>Times New Roman</vt:lpstr>
      <vt:lpstr>Wingdings</vt:lpstr>
      <vt:lpstr>Office 主题</vt:lpstr>
      <vt:lpstr>服务事务和安全</vt:lpstr>
      <vt:lpstr>本章要点</vt:lpstr>
      <vt:lpstr>1.服务事务</vt:lpstr>
      <vt:lpstr>1.1 事务的概念</vt:lpstr>
      <vt:lpstr>1.1 事务的概念(cont’d)</vt:lpstr>
      <vt:lpstr>1.1 事务的概念(cont’d)</vt:lpstr>
      <vt:lpstr>1.2 Web服务事务</vt:lpstr>
      <vt:lpstr>1.2 Web服务事务(cont’d)</vt:lpstr>
      <vt:lpstr>1.2 Web服务事务(cont’d)</vt:lpstr>
      <vt:lpstr>1.2.1 Web服务协调框架规范WS-Coordination</vt:lpstr>
      <vt:lpstr>1.2.1 WS-Coordination(cont’d)</vt:lpstr>
      <vt:lpstr>PowerPoint 演示文稿</vt:lpstr>
      <vt:lpstr>1.2.1 WS-Coordination(cont’d)</vt:lpstr>
      <vt:lpstr>PowerPoint 演示文稿</vt:lpstr>
      <vt:lpstr>PowerPoint 演示文稿</vt:lpstr>
      <vt:lpstr>1.2.2 Web服务协议规范(WS-Transaction)</vt:lpstr>
      <vt:lpstr>1.2.2 WS-Transaction(cont’d)</vt:lpstr>
      <vt:lpstr>1.2.2 WS-Transaction(cont’d)</vt:lpstr>
      <vt:lpstr>PowerPoint 演示文稿</vt:lpstr>
      <vt:lpstr>1.2.2 WS-Transaction(cont’d)</vt:lpstr>
      <vt:lpstr>PowerPoint 演示文稿</vt:lpstr>
      <vt:lpstr>2.服务安全</vt:lpstr>
      <vt:lpstr>2.1分布式应用安全框架的基本要求</vt:lpstr>
      <vt:lpstr>2.2 Web服务安全性需要和规范</vt:lpstr>
      <vt:lpstr>2.2 Web服务安全性需要和规范(续)</vt:lpstr>
      <vt:lpstr>2.2 Web服务安全性需要和规范(续)</vt:lpstr>
      <vt:lpstr>3. Web服务安全语言：WS-Security</vt:lpstr>
      <vt:lpstr>3. Web服务安全语言：WS-Security(续)</vt:lpstr>
      <vt:lpstr>3. Web服务安全语言：WS-Security(续)</vt:lpstr>
      <vt:lpstr>3. Web服务安全语言：WS-Security(续)</vt:lpstr>
      <vt:lpstr>PowerPoint 演示文稿</vt:lpstr>
      <vt:lpstr>3. Web服务安全语言：WS-Security(续)</vt:lpstr>
      <vt:lpstr>PowerPoint 演示文稿</vt:lpstr>
      <vt:lpstr>小结</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apple</dc:creator>
  <cp:lastModifiedBy>michaelwin</cp:lastModifiedBy>
  <cp:revision>2162</cp:revision>
  <dcterms:modified xsi:type="dcterms:W3CDTF">2023-11-27T14:11:38Z</dcterms:modified>
</cp:coreProperties>
</file>