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4"/>
  </p:notesMasterIdLst>
  <p:sldIdLst>
    <p:sldId id="258" r:id="rId2"/>
    <p:sldId id="259" r:id="rId3"/>
    <p:sldId id="382" r:id="rId4"/>
    <p:sldId id="384" r:id="rId5"/>
    <p:sldId id="385" r:id="rId6"/>
    <p:sldId id="386" r:id="rId7"/>
    <p:sldId id="383" r:id="rId8"/>
    <p:sldId id="387" r:id="rId9"/>
    <p:sldId id="388" r:id="rId10"/>
    <p:sldId id="389" r:id="rId11"/>
    <p:sldId id="390" r:id="rId12"/>
    <p:sldId id="392" r:id="rId13"/>
    <p:sldId id="393" r:id="rId14"/>
    <p:sldId id="394" r:id="rId15"/>
    <p:sldId id="391" r:id="rId16"/>
    <p:sldId id="395" r:id="rId17"/>
    <p:sldId id="396" r:id="rId18"/>
    <p:sldId id="397" r:id="rId19"/>
    <p:sldId id="398"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38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82"/>
            <p14:sldId id="384"/>
            <p14:sldId id="385"/>
            <p14:sldId id="386"/>
            <p14:sldId id="383"/>
            <p14:sldId id="387"/>
            <p14:sldId id="388"/>
            <p14:sldId id="389"/>
            <p14:sldId id="390"/>
            <p14:sldId id="392"/>
            <p14:sldId id="393"/>
            <p14:sldId id="394"/>
            <p14:sldId id="391"/>
            <p14:sldId id="395"/>
            <p14:sldId id="396"/>
            <p14:sldId id="397"/>
            <p14:sldId id="398"/>
            <p14:sldId id="400"/>
            <p14:sldId id="401"/>
            <p14:sldId id="402"/>
            <p14:sldId id="403"/>
            <p14:sldId id="404"/>
            <p14:sldId id="405"/>
            <p14:sldId id="406"/>
            <p14:sldId id="407"/>
            <p14:sldId id="408"/>
            <p14:sldId id="409"/>
            <p14:sldId id="410"/>
            <p14:sldId id="411"/>
          </p14:sldIdLst>
        </p14:section>
        <p14:section name="无标题节" id="{01EB97F2-2A05-45B6-9D78-610ACB989BF5}">
          <p14:sldIdLst>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990099"/>
    <a:srgbClr val="006600"/>
    <a:srgbClr val="009900"/>
    <a:srgbClr val="000099"/>
    <a:srgbClr val="800080"/>
    <a:srgbClr val="CC00FF"/>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a:solidFill>
                  <a:srgbClr val="FFC000"/>
                </a:solidFill>
                <a:latin typeface="黑体" pitchFamily="2" charset="-122"/>
                <a:ea typeface="黑体"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C43996-C57D-4CE3-85A5-4FCA0CD95B96}"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CFF8A6-AB27-44D4-8B37-42EF6E80269E}"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2B0CEF-8CC3-46DE-8CEA-827E9000B7B7}"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06881A-EF8B-4D74-BEBF-FFF05E664D37}"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solidFill>
                  <a:srgbClr val="3333CC"/>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200">
                <a:latin typeface="微软雅黑" panose="020B0503020204020204" pitchFamily="34" charset="-122"/>
                <a:ea typeface="微软雅黑" panose="020B0503020204020204" pitchFamily="34" charset="-122"/>
              </a:defRPr>
            </a:lvl2pPr>
            <a:lvl3pPr marL="804863" indent="-273050">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97368FAA-B70D-4E1F-A800-9E9946E39FF9}" type="datetime1">
              <a:rPr lang="zh-CN" altLang="en-US" smtClean="0"/>
              <a:t>2023/11/27</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Times New Roman" panose="02020603050405020304"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DC811553-D15D-493E-BF53-28F19C1C0C09}" type="datetime1">
              <a:rPr lang="zh-CN" altLang="en-US" smtClean="0"/>
              <a:t>2023/11/27</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81F8C3-2A6C-4F5A-936D-075B4912566A}"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629639E-19F9-4462-8A30-EA298643E09A}"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CF0425-8C0B-4CAA-BBB3-85EDD3DA5640}" type="datetime1">
              <a:rPr lang="zh-CN" altLang="en-US" smtClean="0"/>
              <a:t>2023/11/27</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2544DF-54DE-44CF-9B93-B98F799B9509}" type="datetime1">
              <a:rPr lang="zh-CN" altLang="en-US" smtClean="0"/>
              <a:t>2023/11/27</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BB7E7-735F-4721-B703-F7E9878054C3}" type="datetime1">
              <a:rPr lang="zh-CN" altLang="en-US" smtClean="0"/>
              <a:t>2023/11/27</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4B4DC04-F9AA-4273-8270-F609C2988B29}"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FFE9C609-9699-4BEF-A799-3991E186A03B}" type="datetime1">
              <a:rPr lang="zh-CN" altLang="en-US" smtClean="0"/>
              <a:t>2023/11/27</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10" name="Picture 3"/>
          <p:cNvPicPr>
            <a:picLocks noChangeAspect="1" noChangeArrowheads="1"/>
          </p:cNvPicPr>
          <p:nvPr userDrawn="1"/>
        </p:nvPicPr>
        <p:blipFill>
          <a:blip r:embed="rId14" cstate="print"/>
          <a:srcRect/>
          <a:stretch>
            <a:fillRect/>
          </a:stretch>
        </p:blipFill>
        <p:spPr bwMode="auto">
          <a:xfrm>
            <a:off x="0" y="-11868"/>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indent="0" algn="l" defTabSz="914400" rtl="0" eaLnBrk="1" latinLnBrk="0" hangingPunct="1">
        <a:spcBef>
          <a:spcPct val="0"/>
        </a:spcBef>
        <a:buNone/>
        <a:defRPr sz="3200" kern="1200" baseline="0">
          <a:solidFill>
            <a:srgbClr val="3333CC"/>
          </a:solidFill>
          <a:latin typeface="Times New Roman" panose="02020603050405020304" pitchFamily="18" charset="0"/>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Times New Roman" panose="02020603050405020304" pitchFamily="18"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Times New Roman" panose="02020603050405020304" pitchFamily="18" charset="0"/>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Times New Roman" panose="02020603050405020304" pitchFamily="18"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t>服务工程</a:t>
            </a:r>
          </a:p>
        </p:txBody>
      </p:sp>
      <p:sp>
        <p:nvSpPr>
          <p:cNvPr id="2" name="TextBox 1"/>
          <p:cNvSpPr txBox="1"/>
          <p:nvPr/>
        </p:nvSpPr>
        <p:spPr>
          <a:xfrm>
            <a:off x="323528" y="3645024"/>
            <a:ext cx="8640960" cy="1137106"/>
          </a:xfrm>
          <a:prstGeom prst="rect">
            <a:avLst/>
          </a:prstGeom>
          <a:noFill/>
        </p:spPr>
        <p:txBody>
          <a:bodyPr wrap="square" rtlCol="0">
            <a:spAutoFit/>
          </a:bodyPr>
          <a:lstStyle/>
          <a:p>
            <a:pPr>
              <a:lnSpc>
                <a:spcPct val="150000"/>
              </a:lnSpc>
            </a:pPr>
            <a:r>
              <a:rPr lang="zh-CN" altLang="en-US" sz="2400" dirty="0">
                <a:solidFill>
                  <a:srgbClr val="0000FF"/>
                </a:solidFill>
              </a:rPr>
              <a:t>抽象和问题分离的原则是工程的精要</a:t>
            </a:r>
            <a:r>
              <a:rPr lang="zh-CN" altLang="en-US" sz="2400">
                <a:solidFill>
                  <a:srgbClr val="0000FF"/>
                </a:solidFill>
              </a:rPr>
              <a:t>，而且</a:t>
            </a:r>
            <a:r>
              <a:rPr lang="en-US" altLang="zh-CN" sz="2400">
                <a:solidFill>
                  <a:srgbClr val="0000FF"/>
                </a:solidFill>
              </a:rPr>
              <a:t>(</a:t>
            </a:r>
            <a:r>
              <a:rPr lang="zh-CN" altLang="en-US" sz="2400">
                <a:solidFill>
                  <a:srgbClr val="0000FF"/>
                </a:solidFill>
              </a:rPr>
              <a:t>它们</a:t>
            </a:r>
            <a:r>
              <a:rPr lang="en-US" altLang="zh-CN" sz="2400">
                <a:solidFill>
                  <a:srgbClr val="0000FF"/>
                </a:solidFill>
              </a:rPr>
              <a:t>)</a:t>
            </a:r>
            <a:r>
              <a:rPr lang="zh-CN" altLang="en-US" sz="2400">
                <a:solidFill>
                  <a:srgbClr val="0000FF"/>
                </a:solidFill>
              </a:rPr>
              <a:t>永不</a:t>
            </a:r>
            <a:r>
              <a:rPr lang="zh-CN" altLang="en-US" sz="2400" dirty="0">
                <a:solidFill>
                  <a:srgbClr val="0000FF"/>
                </a:solidFill>
              </a:rPr>
              <a:t>过时。</a:t>
            </a:r>
            <a:endParaRPr lang="en-US" altLang="zh-CN" sz="2400" dirty="0">
              <a:solidFill>
                <a:srgbClr val="0000FF"/>
              </a:solidFill>
            </a:endParaRPr>
          </a:p>
          <a:p>
            <a:pPr algn="r">
              <a:lnSpc>
                <a:spcPct val="150000"/>
              </a:lnSpc>
            </a:pPr>
            <a:r>
              <a:rPr lang="zh-CN" altLang="zh-CN" sz="2400">
                <a:solidFill>
                  <a:srgbClr val="0000FF"/>
                </a:solidFill>
                <a:sym typeface="Symbol"/>
              </a:rPr>
              <a:t></a:t>
            </a:r>
            <a:r>
              <a:rPr lang="zh-CN" altLang="en-US" sz="2400">
                <a:solidFill>
                  <a:srgbClr val="0000FF"/>
                </a:solidFill>
                <a:sym typeface="Symbol"/>
              </a:rPr>
              <a:t>格</a:t>
            </a:r>
            <a:r>
              <a:rPr lang="zh-CN" altLang="en-US" sz="2400" dirty="0">
                <a:solidFill>
                  <a:srgbClr val="0000FF"/>
                </a:solidFill>
                <a:sym typeface="Symbol"/>
              </a:rPr>
              <a:t>兰迪</a:t>
            </a:r>
            <a:r>
              <a:rPr lang="en-US" altLang="zh-CN" sz="2400">
                <a:solidFill>
                  <a:srgbClr val="0000FF"/>
                </a:solidFill>
                <a:sym typeface="Symbol"/>
              </a:rPr>
              <a:t></a:t>
            </a:r>
            <a:r>
              <a:rPr lang="zh-CN" altLang="en-US" sz="2400">
                <a:solidFill>
                  <a:srgbClr val="0000FF"/>
                </a:solidFill>
                <a:sym typeface="Symbol"/>
              </a:rPr>
              <a:t>布特</a:t>
            </a:r>
            <a:r>
              <a:rPr lang="en-US" altLang="zh-CN" sz="2400">
                <a:solidFill>
                  <a:srgbClr val="0000FF"/>
                </a:solidFill>
                <a:sym typeface="Symbol"/>
              </a:rPr>
              <a:t>(Grandy </a:t>
            </a:r>
            <a:r>
              <a:rPr lang="en-US" altLang="zh-CN" sz="2400" dirty="0" err="1">
                <a:solidFill>
                  <a:srgbClr val="0000FF"/>
                </a:solidFill>
                <a:sym typeface="Symbol"/>
              </a:rPr>
              <a:t>Booch</a:t>
            </a:r>
            <a:r>
              <a:rPr lang="zh-CN" altLang="en-US" sz="2400" dirty="0">
                <a:solidFill>
                  <a:srgbClr val="0000FF"/>
                </a:solidFill>
                <a:sym typeface="Symbol"/>
              </a:rPr>
              <a:t>，</a:t>
            </a:r>
            <a:r>
              <a:rPr lang="zh-CN" altLang="en-US" sz="2400">
                <a:solidFill>
                  <a:srgbClr val="0000FF"/>
                </a:solidFill>
                <a:sym typeface="Symbol"/>
              </a:rPr>
              <a:t>软件工程专家</a:t>
            </a:r>
            <a:r>
              <a:rPr lang="en-US" altLang="zh-CN" sz="2400">
                <a:solidFill>
                  <a:srgbClr val="0000FF"/>
                </a:solidFill>
                <a:sym typeface="Symbol"/>
              </a:rPr>
              <a:t>)</a:t>
            </a:r>
            <a:endParaRPr lang="en-US" altLang="zh-CN" sz="2400"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dirty="0"/>
              <a:t>过程框架</a:t>
            </a:r>
          </a:p>
        </p:txBody>
      </p:sp>
      <p:sp>
        <p:nvSpPr>
          <p:cNvPr id="3" name="内容占位符 2"/>
          <p:cNvSpPr>
            <a:spLocks noGrp="1"/>
          </p:cNvSpPr>
          <p:nvPr>
            <p:ph idx="1"/>
          </p:nvPr>
        </p:nvSpPr>
        <p:spPr/>
        <p:txBody>
          <a:bodyPr/>
          <a:lstStyle/>
          <a:p>
            <a:pPr>
              <a:lnSpc>
                <a:spcPct val="100000"/>
              </a:lnSpc>
            </a:pPr>
            <a:r>
              <a:rPr lang="en-US" altLang="zh-CN" dirty="0"/>
              <a:t>SOAD</a:t>
            </a:r>
            <a:r>
              <a:rPr lang="zh-CN" altLang="en-US" dirty="0"/>
              <a:t>过程的框架包括</a:t>
            </a:r>
            <a:r>
              <a:rPr lang="en-US" altLang="zh-CN" dirty="0"/>
              <a:t>4</a:t>
            </a:r>
            <a:r>
              <a:rPr lang="zh-CN" altLang="en-US" dirty="0"/>
              <a:t>个主要步骤：</a:t>
            </a:r>
            <a:endParaRPr lang="en-US" altLang="zh-CN" dirty="0"/>
          </a:p>
          <a:p>
            <a:pPr lvl="2">
              <a:lnSpc>
                <a:spcPct val="100000"/>
              </a:lnSpc>
            </a:pPr>
            <a:r>
              <a:rPr lang="zh-CN" altLang="en-US" dirty="0">
                <a:solidFill>
                  <a:srgbClr val="3333CC"/>
                </a:solidFill>
              </a:rPr>
              <a:t>服务识别</a:t>
            </a:r>
            <a:r>
              <a:rPr lang="en-US" altLang="zh-CN" dirty="0">
                <a:solidFill>
                  <a:srgbClr val="3333CC"/>
                </a:solidFill>
              </a:rPr>
              <a:t>(identification)</a:t>
            </a:r>
          </a:p>
          <a:p>
            <a:pPr lvl="2">
              <a:lnSpc>
                <a:spcPct val="100000"/>
              </a:lnSpc>
            </a:pPr>
            <a:r>
              <a:rPr lang="zh-CN" altLang="en-US" dirty="0">
                <a:solidFill>
                  <a:srgbClr val="3333CC"/>
                </a:solidFill>
              </a:rPr>
              <a:t>服务编目</a:t>
            </a:r>
            <a:r>
              <a:rPr lang="zh-CN" altLang="en-US">
                <a:solidFill>
                  <a:srgbClr val="3333CC"/>
                </a:solidFill>
              </a:rPr>
              <a:t>和聚合（</a:t>
            </a:r>
            <a:r>
              <a:rPr lang="en-US" altLang="zh-CN" dirty="0">
                <a:solidFill>
                  <a:srgbClr val="3333CC"/>
                </a:solidFill>
              </a:rPr>
              <a:t>service categorization and aggregation</a:t>
            </a:r>
            <a:r>
              <a:rPr lang="zh-CN" altLang="en-US" dirty="0">
                <a:solidFill>
                  <a:srgbClr val="3333CC"/>
                </a:solidFill>
              </a:rPr>
              <a:t>）</a:t>
            </a:r>
            <a:endParaRPr lang="en-US" altLang="zh-CN" dirty="0">
              <a:solidFill>
                <a:srgbClr val="3333CC"/>
              </a:solidFill>
            </a:endParaRPr>
          </a:p>
          <a:p>
            <a:pPr lvl="2">
              <a:lnSpc>
                <a:spcPct val="100000"/>
              </a:lnSpc>
            </a:pPr>
            <a:r>
              <a:rPr lang="zh-CN" altLang="en-US" dirty="0">
                <a:solidFill>
                  <a:srgbClr val="3333CC"/>
                </a:solidFill>
              </a:rPr>
              <a:t>服务和构件规范（</a:t>
            </a:r>
            <a:r>
              <a:rPr lang="en-US" altLang="zh-CN" dirty="0">
                <a:solidFill>
                  <a:srgbClr val="3333CC"/>
                </a:solidFill>
              </a:rPr>
              <a:t>Specification</a:t>
            </a:r>
            <a:r>
              <a:rPr lang="zh-CN" altLang="en-US" dirty="0">
                <a:solidFill>
                  <a:srgbClr val="3333CC"/>
                </a:solidFill>
              </a:rPr>
              <a:t>）</a:t>
            </a:r>
            <a:endParaRPr lang="en-US" altLang="zh-CN" dirty="0">
              <a:solidFill>
                <a:srgbClr val="3333CC"/>
              </a:solidFill>
            </a:endParaRPr>
          </a:p>
          <a:p>
            <a:pPr lvl="2">
              <a:lnSpc>
                <a:spcPct val="100000"/>
              </a:lnSpc>
            </a:pPr>
            <a:r>
              <a:rPr lang="zh-CN" altLang="en-US" dirty="0">
                <a:solidFill>
                  <a:srgbClr val="3333CC"/>
                </a:solidFill>
              </a:rPr>
              <a:t>服务实现（</a:t>
            </a:r>
            <a:r>
              <a:rPr lang="en-US" altLang="zh-CN" dirty="0">
                <a:solidFill>
                  <a:srgbClr val="3333CC"/>
                </a:solidFill>
              </a:rPr>
              <a:t>service realization</a:t>
            </a:r>
            <a:r>
              <a:rPr lang="zh-CN" altLang="en-US" dirty="0">
                <a:solidFill>
                  <a:srgbClr val="3333CC"/>
                </a:solidFill>
              </a:rPr>
              <a:t>）</a:t>
            </a:r>
            <a:endParaRPr lang="en-US" altLang="zh-CN" dirty="0">
              <a:solidFill>
                <a:srgbClr val="3333CC"/>
              </a:solidFill>
            </a:endParaRPr>
          </a:p>
          <a:p>
            <a:pPr>
              <a:lnSpc>
                <a:spcPct val="100000"/>
              </a:lnSpc>
            </a:pP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858454"/>
            <a:ext cx="6552728" cy="313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67744" y="6165304"/>
            <a:ext cx="4536504" cy="400110"/>
          </a:xfrm>
          <a:prstGeom prst="rect">
            <a:avLst/>
          </a:prstGeom>
          <a:noFill/>
        </p:spPr>
        <p:txBody>
          <a:bodyPr wrap="square" rtlCol="0">
            <a:spAutoFit/>
          </a:bodyPr>
          <a:lstStyle/>
          <a:p>
            <a:pPr algn="ctr"/>
            <a:r>
              <a:rPr lang="zh-CN" altLang="en-US"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SOAD</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过程框架</a:t>
            </a:r>
          </a:p>
        </p:txBody>
      </p:sp>
    </p:spTree>
    <p:extLst>
      <p:ext uri="{BB962C8B-B14F-4D97-AF65-F5344CB8AC3E}">
        <p14:creationId xmlns:p14="http://schemas.microsoft.com/office/powerpoint/2010/main" val="37969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服务识别</a:t>
            </a:r>
            <a:endParaRPr lang="en-US" altLang="zh-CN" dirty="0">
              <a:solidFill>
                <a:srgbClr val="0000FF"/>
              </a:solidFill>
            </a:endParaRPr>
          </a:p>
          <a:p>
            <a:pPr marL="531813" lvl="2" indent="-258763"/>
            <a:r>
              <a:rPr lang="zh-CN" altLang="en-US" dirty="0"/>
              <a:t>目的：定义系统功能，并把系统功能合理地组织成服务。</a:t>
            </a:r>
            <a:endParaRPr lang="en-US" altLang="zh-CN" dirty="0"/>
          </a:p>
          <a:p>
            <a:pPr marL="531813" lvl="2" indent="-258763"/>
            <a:r>
              <a:rPr lang="zh-CN" altLang="en-US" dirty="0"/>
              <a:t>从业务域出发，对业务域进行分解和分析是服务识别的主要途径；</a:t>
            </a:r>
            <a:endParaRPr lang="en-US" altLang="zh-CN" dirty="0"/>
          </a:p>
          <a:p>
            <a:pPr marL="531813" lvl="2" indent="-258763"/>
            <a:r>
              <a:rPr lang="zh-CN" altLang="en-US" dirty="0"/>
              <a:t>由于</a:t>
            </a:r>
            <a:r>
              <a:rPr lang="en-US" altLang="zh-CN" dirty="0"/>
              <a:t>SOA</a:t>
            </a:r>
            <a:r>
              <a:rPr lang="zh-CN" altLang="en-US" dirty="0"/>
              <a:t>的优势之一是可以充分利用现有的遗留系统，把遗留系统的功能提升为可复用的服务，因此分析现有系统识别出服务也是大多数</a:t>
            </a:r>
            <a:r>
              <a:rPr lang="en-US" altLang="zh-CN" dirty="0"/>
              <a:t>SOA</a:t>
            </a:r>
            <a:r>
              <a:rPr lang="zh-CN" altLang="en-US" dirty="0"/>
              <a:t>项目需要做的工作。</a:t>
            </a:r>
            <a:endParaRPr lang="en-US" altLang="zh-CN" dirty="0"/>
          </a:p>
          <a:p>
            <a:pPr marL="531813" lvl="2" indent="-258763"/>
            <a:r>
              <a:rPr lang="zh-CN" altLang="en-US" dirty="0"/>
              <a:t>另外，由于自顶向下和自底向上识别服务难免不够全面，因此可以利用“目标</a:t>
            </a:r>
            <a:r>
              <a:rPr lang="en-US" altLang="zh-CN" dirty="0"/>
              <a:t>-</a:t>
            </a:r>
            <a:r>
              <a:rPr lang="zh-CN" altLang="en-US" dirty="0"/>
              <a:t>服务”对应</a:t>
            </a:r>
            <a:r>
              <a:rPr lang="zh-CN" altLang="en-US"/>
              <a:t>建模方法</a:t>
            </a:r>
            <a:r>
              <a:rPr lang="en-US" altLang="zh-CN"/>
              <a:t>(goal-service modeling</a:t>
            </a:r>
            <a:r>
              <a:rPr lang="en-US" altLang="zh-CN" dirty="0"/>
              <a:t>)</a:t>
            </a:r>
            <a:r>
              <a:rPr lang="zh-CN" altLang="en-US"/>
              <a:t>，</a:t>
            </a:r>
            <a:r>
              <a:rPr lang="zh-CN" altLang="en-US" dirty="0"/>
              <a:t>以项目目标为基准，检验已识别服务的完备性。</a:t>
            </a:r>
            <a:endParaRPr lang="en-US" altLang="zh-CN" dirty="0"/>
          </a:p>
          <a:p>
            <a:pPr marL="531813" lvl="2" indent="-258763"/>
            <a:r>
              <a:rPr lang="zh-CN" altLang="en-US" dirty="0"/>
              <a:t>进行服务识别时需要掌握服务粒度原则和命名规范原则：</a:t>
            </a:r>
            <a:endParaRPr lang="en-US" altLang="zh-CN" dirty="0"/>
          </a:p>
        </p:txBody>
      </p:sp>
    </p:spTree>
    <p:extLst>
      <p:ext uri="{BB962C8B-B14F-4D97-AF65-F5344CB8AC3E}">
        <p14:creationId xmlns:p14="http://schemas.microsoft.com/office/powerpoint/2010/main" val="190491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p:txBody>
          <a:bodyPr/>
          <a:lstStyle/>
          <a:p>
            <a:r>
              <a:rPr lang="zh-CN" altLang="en-US" dirty="0"/>
              <a:t>服务识别（续）</a:t>
            </a:r>
            <a:endParaRPr lang="en-US" altLang="zh-CN" dirty="0"/>
          </a:p>
          <a:p>
            <a:pPr marL="531813" lvl="2" indent="-258763"/>
            <a:r>
              <a:rPr lang="zh-CN" altLang="en-US" dirty="0">
                <a:solidFill>
                  <a:srgbClr val="3333CC"/>
                </a:solidFill>
              </a:rPr>
              <a:t>服务粒度的基本原则</a:t>
            </a:r>
            <a:r>
              <a:rPr lang="zh-CN" altLang="en-US"/>
              <a:t>是</a:t>
            </a:r>
            <a:r>
              <a:rPr lang="zh-CN" altLang="en-US" b="1">
                <a:solidFill>
                  <a:srgbClr val="3333CC"/>
                </a:solidFill>
              </a:rPr>
              <a:t>粗粒度</a:t>
            </a:r>
            <a:r>
              <a:rPr lang="en-US" altLang="zh-CN" b="1">
                <a:solidFill>
                  <a:srgbClr val="3333CC"/>
                </a:solidFill>
              </a:rPr>
              <a:t>(</a:t>
            </a:r>
            <a:r>
              <a:rPr lang="en-US" altLang="zh-CN"/>
              <a:t>coarse-grained</a:t>
            </a:r>
            <a:r>
              <a:rPr lang="en-US" altLang="zh-CN" dirty="0"/>
              <a:t>)</a:t>
            </a:r>
            <a:r>
              <a:rPr lang="zh-CN" altLang="en-US"/>
              <a:t>，</a:t>
            </a:r>
            <a:r>
              <a:rPr lang="zh-CN" altLang="en-US" dirty="0"/>
              <a:t>我们需要在不失服务相关性、一致性和完整性的前提下尽量放大服务的粒度。</a:t>
            </a:r>
            <a:endParaRPr lang="en-US" altLang="zh-CN" dirty="0"/>
          </a:p>
          <a:p>
            <a:pPr marL="531813" lvl="2" indent="-258763"/>
            <a:r>
              <a:rPr lang="zh-CN" altLang="en-US" dirty="0"/>
              <a:t>细粒度服务在业务需要的情况下依然有其存在空间，因为</a:t>
            </a:r>
            <a:r>
              <a:rPr lang="en-US" altLang="zh-CN" dirty="0"/>
              <a:t>SOA</a:t>
            </a:r>
            <a:r>
              <a:rPr lang="zh-CN" altLang="en-US" dirty="0"/>
              <a:t>不同于</a:t>
            </a:r>
            <a:r>
              <a:rPr lang="en-US" altLang="zh-CN" dirty="0"/>
              <a:t>Web</a:t>
            </a:r>
            <a:r>
              <a:rPr lang="zh-CN" altLang="en-US" dirty="0"/>
              <a:t>服务和</a:t>
            </a:r>
            <a:r>
              <a:rPr lang="en-US" altLang="zh-CN" dirty="0"/>
              <a:t>SOAP</a:t>
            </a:r>
            <a:r>
              <a:rPr lang="zh-CN" altLang="en-US" dirty="0"/>
              <a:t>，它可以使用不同的协议绑定以访问处于不同抽象级别的服务。</a:t>
            </a:r>
            <a:endParaRPr lang="en-US" altLang="zh-CN" dirty="0"/>
          </a:p>
          <a:p>
            <a:pPr marL="531813" lvl="2" indent="-258763"/>
            <a:r>
              <a:rPr lang="zh-CN" altLang="en-US" dirty="0"/>
              <a:t>另一个选择是</a:t>
            </a:r>
            <a:r>
              <a:rPr lang="zh-CN" altLang="en-US"/>
              <a:t>借鉴正面</a:t>
            </a:r>
            <a:r>
              <a:rPr lang="en-US" altLang="zh-CN"/>
              <a:t>(façade)</a:t>
            </a:r>
            <a:r>
              <a:rPr lang="zh-CN" altLang="en-US"/>
              <a:t>模式</a:t>
            </a:r>
            <a:r>
              <a:rPr lang="zh-CN" altLang="en-US" dirty="0"/>
              <a:t>，把一些相关服务打包为粗粒度的服务定义。</a:t>
            </a:r>
            <a:endParaRPr lang="en-US" altLang="zh-CN" dirty="0"/>
          </a:p>
          <a:p>
            <a:pPr marL="531813" lvl="2" indent="-258763"/>
            <a:r>
              <a:rPr lang="zh-CN" altLang="en-US" dirty="0">
                <a:solidFill>
                  <a:srgbClr val="3333CC"/>
                </a:solidFill>
              </a:rPr>
              <a:t>命名规范原则：需要</a:t>
            </a:r>
            <a:r>
              <a:rPr lang="zh-CN" altLang="en-US" b="1" dirty="0">
                <a:solidFill>
                  <a:srgbClr val="3333CC"/>
                </a:solidFill>
              </a:rPr>
              <a:t>定义企业级的命名模式</a:t>
            </a:r>
            <a:r>
              <a:rPr lang="zh-CN" altLang="en-US" dirty="0"/>
              <a:t>。如，用名词给服务命名，用动词为服务的操作命名。</a:t>
            </a:r>
            <a:endParaRPr lang="en-US" altLang="zh-CN" dirty="0"/>
          </a:p>
        </p:txBody>
      </p:sp>
    </p:spTree>
    <p:extLst>
      <p:ext uri="{BB962C8B-B14F-4D97-AF65-F5344CB8AC3E}">
        <p14:creationId xmlns:p14="http://schemas.microsoft.com/office/powerpoint/2010/main" val="242169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251520" y="836712"/>
            <a:ext cx="8640960" cy="5688632"/>
          </a:xfrm>
        </p:spPr>
        <p:txBody>
          <a:bodyPr>
            <a:normAutofit/>
          </a:bodyPr>
          <a:lstStyle/>
          <a:p>
            <a:pPr marL="627063" lvl="2" indent="-354013">
              <a:lnSpc>
                <a:spcPct val="140000"/>
              </a:lnSpc>
              <a:buFont typeface="+mj-ea"/>
              <a:buAutoNum type="circleNumDbPlain"/>
            </a:pPr>
            <a:r>
              <a:rPr lang="zh-CN" altLang="en-US" dirty="0">
                <a:solidFill>
                  <a:srgbClr val="0000FF"/>
                </a:solidFill>
              </a:rPr>
              <a:t>领域分解</a:t>
            </a:r>
            <a:endParaRPr lang="en-US" altLang="zh-CN" dirty="0">
              <a:solidFill>
                <a:srgbClr val="0000FF"/>
              </a:solidFill>
            </a:endParaRPr>
          </a:p>
          <a:p>
            <a:pPr marL="273050" lvl="2" indent="354013">
              <a:lnSpc>
                <a:spcPct val="140000"/>
              </a:lnSpc>
              <a:buNone/>
            </a:pPr>
            <a:r>
              <a:rPr lang="zh-CN" altLang="en-US" dirty="0"/>
              <a:t>领域分解是业务驱动的、自顶向下的服务识别活动。</a:t>
            </a:r>
            <a:endParaRPr lang="en-US" altLang="zh-CN" dirty="0"/>
          </a:p>
          <a:p>
            <a:pPr marL="273050" lvl="2" indent="354013">
              <a:lnSpc>
                <a:spcPct val="140000"/>
              </a:lnSpc>
              <a:buNone/>
            </a:pPr>
            <a:r>
              <a:rPr lang="zh-CN" altLang="en-US" dirty="0"/>
              <a:t>从业务的角度，领域是一组业务功能域的集合。</a:t>
            </a:r>
            <a:endParaRPr lang="en-US" altLang="zh-CN" dirty="0"/>
          </a:p>
          <a:p>
            <a:pPr marL="273050" lvl="2" indent="354013">
              <a:lnSpc>
                <a:spcPct val="140000"/>
              </a:lnSpc>
              <a:buNone/>
            </a:pPr>
            <a:r>
              <a:rPr lang="zh-CN" altLang="en-US" dirty="0"/>
              <a:t>领域分解把业务域分解为业务功能域，这些业务功能域包括</a:t>
            </a:r>
            <a:r>
              <a:rPr lang="zh-CN" altLang="en-US"/>
              <a:t>相关的</a:t>
            </a:r>
            <a:endParaRPr lang="en-US" altLang="zh-CN"/>
          </a:p>
          <a:p>
            <a:pPr marL="273050" lvl="2" indent="354013">
              <a:lnSpc>
                <a:spcPct val="140000"/>
              </a:lnSpc>
              <a:buNone/>
            </a:pPr>
            <a:r>
              <a:rPr lang="zh-CN" altLang="en-US"/>
              <a:t>过程</a:t>
            </a:r>
            <a:r>
              <a:rPr lang="zh-CN" altLang="en-US" dirty="0"/>
              <a:t>、子过程和业务</a:t>
            </a:r>
            <a:r>
              <a:rPr lang="zh-CN" altLang="en-US"/>
              <a:t>用例。</a:t>
            </a:r>
            <a:endParaRPr lang="en-US" altLang="zh-CN"/>
          </a:p>
          <a:p>
            <a:pPr marL="273050" lvl="2" indent="354013">
              <a:lnSpc>
                <a:spcPct val="140000"/>
              </a:lnSpc>
              <a:buNone/>
            </a:pPr>
            <a:r>
              <a:rPr lang="zh-CN" altLang="en-US"/>
              <a:t>业务</a:t>
            </a:r>
            <a:r>
              <a:rPr lang="zh-CN" altLang="en-US" dirty="0"/>
              <a:t>用例通常是业务服务的极佳候选。</a:t>
            </a:r>
            <a:endParaRPr lang="en-US" altLang="zh-CN" dirty="0"/>
          </a:p>
          <a:p>
            <a:pPr marL="627063" lvl="2" indent="-354013">
              <a:lnSpc>
                <a:spcPct val="140000"/>
              </a:lnSpc>
              <a:buFont typeface="+mj-ea"/>
              <a:buAutoNum type="circleNumDbPlain" startAt="2"/>
            </a:pPr>
            <a:r>
              <a:rPr lang="zh-CN" altLang="en-US" dirty="0">
                <a:solidFill>
                  <a:srgbClr val="0000FF"/>
                </a:solidFill>
              </a:rPr>
              <a:t>现存系统分析</a:t>
            </a:r>
            <a:endParaRPr lang="en-US" altLang="zh-CN" dirty="0">
              <a:solidFill>
                <a:srgbClr val="0000FF"/>
              </a:solidFill>
            </a:endParaRPr>
          </a:p>
          <a:p>
            <a:pPr marL="273050" lvl="2" indent="354013">
              <a:lnSpc>
                <a:spcPct val="140000"/>
              </a:lnSpc>
              <a:buNone/>
            </a:pPr>
            <a:r>
              <a:rPr lang="zh-CN" altLang="en-US" dirty="0"/>
              <a:t>现存系统分析是自底向上，分析现存遗留系统方案以识别服务的活动。</a:t>
            </a:r>
            <a:endParaRPr lang="en-US" altLang="zh-CN" dirty="0"/>
          </a:p>
          <a:p>
            <a:pPr marL="273050" lvl="2" indent="354013">
              <a:lnSpc>
                <a:spcPct val="140000"/>
              </a:lnSpc>
              <a:buNone/>
            </a:pPr>
            <a:r>
              <a:rPr lang="zh-CN" altLang="en-US" dirty="0"/>
              <a:t>现存系统作为实现部分业务过程功能的低成本解决方案，其相关</a:t>
            </a:r>
            <a:r>
              <a:rPr lang="en-US" altLang="zh-CN" dirty="0"/>
              <a:t>API</a:t>
            </a:r>
            <a:r>
              <a:rPr lang="zh-CN" altLang="en-US" dirty="0"/>
              <a:t>、</a:t>
            </a:r>
            <a:endParaRPr lang="en-US" altLang="zh-CN" dirty="0"/>
          </a:p>
          <a:p>
            <a:pPr marL="273050" lvl="2" indent="354013">
              <a:lnSpc>
                <a:spcPct val="140000"/>
              </a:lnSpc>
              <a:buNone/>
            </a:pPr>
            <a:r>
              <a:rPr lang="zh-CN" altLang="en-US" dirty="0"/>
              <a:t>事务、模块经过分析后提升为</a:t>
            </a:r>
            <a:r>
              <a:rPr lang="zh-CN" altLang="en-US"/>
              <a:t>服务。有时</a:t>
            </a:r>
            <a:r>
              <a:rPr lang="zh-CN" altLang="en-US" dirty="0"/>
              <a:t>，遗留系统需要先构件</a:t>
            </a:r>
            <a:r>
              <a:rPr lang="zh-CN" altLang="en-US"/>
              <a:t>化以</a:t>
            </a:r>
            <a:endParaRPr lang="en-US" altLang="zh-CN"/>
          </a:p>
          <a:p>
            <a:pPr marL="273050" lvl="2" indent="354013">
              <a:lnSpc>
                <a:spcPct val="140000"/>
              </a:lnSpc>
              <a:buNone/>
            </a:pPr>
            <a:r>
              <a:rPr lang="zh-CN" altLang="en-US"/>
              <a:t>支持</a:t>
            </a:r>
            <a:r>
              <a:rPr lang="zh-CN" altLang="en-US" dirty="0"/>
              <a:t>服务功能。</a:t>
            </a:r>
            <a:endParaRPr lang="en-US" altLang="zh-CN" dirty="0"/>
          </a:p>
          <a:p>
            <a:pPr marL="627063" lvl="2" indent="-354013">
              <a:lnSpc>
                <a:spcPct val="140000"/>
              </a:lnSpc>
              <a:buFont typeface="+mj-ea"/>
              <a:buAutoNum type="circleNumDbPlain" startAt="2"/>
            </a:pPr>
            <a:endParaRPr lang="en-US" altLang="zh-CN" dirty="0"/>
          </a:p>
        </p:txBody>
      </p:sp>
    </p:spTree>
    <p:extLst>
      <p:ext uri="{BB962C8B-B14F-4D97-AF65-F5344CB8AC3E}">
        <p14:creationId xmlns:p14="http://schemas.microsoft.com/office/powerpoint/2010/main" val="383367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251520" y="836712"/>
            <a:ext cx="8640960" cy="5328592"/>
          </a:xfrm>
        </p:spPr>
        <p:txBody>
          <a:bodyPr>
            <a:normAutofit/>
          </a:bodyPr>
          <a:lstStyle/>
          <a:p>
            <a:pPr marL="630238" lvl="2" indent="-357188">
              <a:buFont typeface="+mj-ea"/>
              <a:buAutoNum type="circleNumDbPlain" startAt="3"/>
            </a:pPr>
            <a:r>
              <a:rPr lang="zh-CN" altLang="en-US" dirty="0">
                <a:solidFill>
                  <a:srgbClr val="0000FF"/>
                </a:solidFill>
              </a:rPr>
              <a:t>“目标</a:t>
            </a:r>
            <a:r>
              <a:rPr lang="en-US" altLang="zh-CN" dirty="0">
                <a:solidFill>
                  <a:srgbClr val="0000FF"/>
                </a:solidFill>
              </a:rPr>
              <a:t>-</a:t>
            </a:r>
            <a:r>
              <a:rPr lang="zh-CN" altLang="en-US" dirty="0">
                <a:solidFill>
                  <a:srgbClr val="0000FF"/>
                </a:solidFill>
              </a:rPr>
              <a:t>服务”建模</a:t>
            </a:r>
            <a:endParaRPr lang="en-US" altLang="zh-CN" dirty="0">
              <a:solidFill>
                <a:srgbClr val="0000FF"/>
              </a:solidFill>
            </a:endParaRPr>
          </a:p>
          <a:p>
            <a:pPr marL="615950" lvl="2" indent="-342900">
              <a:buFont typeface="Arial" panose="020B0604020202020204" pitchFamily="34" charset="0"/>
              <a:buChar char="•"/>
            </a:pPr>
            <a:r>
              <a:rPr lang="zh-CN" altLang="en-US" dirty="0"/>
              <a:t>服务识别的目的是发现和整个组织业务相匹配的</a:t>
            </a:r>
            <a:r>
              <a:rPr lang="zh-CN" altLang="en-US"/>
              <a:t>服务集</a:t>
            </a:r>
            <a:endParaRPr lang="en-US" altLang="zh-CN"/>
          </a:p>
          <a:p>
            <a:pPr marL="615950" lvl="2" indent="-342900">
              <a:buFont typeface="Arial" panose="020B0604020202020204" pitchFamily="34" charset="0"/>
              <a:buChar char="•"/>
            </a:pPr>
            <a:r>
              <a:rPr lang="zh-CN" altLang="en-US"/>
              <a:t>“目标</a:t>
            </a:r>
            <a:r>
              <a:rPr lang="en-US" altLang="zh-CN" dirty="0"/>
              <a:t>-</a:t>
            </a:r>
            <a:r>
              <a:rPr lang="zh-CN" altLang="en-US"/>
              <a:t>服务”建模</a:t>
            </a:r>
            <a:r>
              <a:rPr lang="zh-CN" altLang="en-US" dirty="0"/>
              <a:t>活动的目的是测试领域分解和现存系统分析识别的服务的</a:t>
            </a:r>
            <a:r>
              <a:rPr lang="zh-CN" altLang="en-US"/>
              <a:t>完整性，并</a:t>
            </a:r>
            <a:r>
              <a:rPr lang="zh-CN" altLang="en-US" dirty="0"/>
              <a:t>适当地补充业务需要而未识别的服务。</a:t>
            </a:r>
            <a:endParaRPr lang="en-US" altLang="zh-CN" dirty="0"/>
          </a:p>
          <a:p>
            <a:pPr marL="615950" lvl="2" indent="-342900">
              <a:buFont typeface="Arial" panose="020B0604020202020204" pitchFamily="34" charset="0"/>
              <a:buChar char="•"/>
            </a:pPr>
            <a:r>
              <a:rPr lang="zh-CN" altLang="en-US" dirty="0"/>
              <a:t>“目标</a:t>
            </a:r>
            <a:r>
              <a:rPr lang="en-US" altLang="zh-CN" dirty="0"/>
              <a:t>-</a:t>
            </a:r>
            <a:r>
              <a:rPr lang="zh-CN" altLang="en-US" dirty="0"/>
              <a:t>服务”建模活动首先建立由目标和子目标组成的树状结构</a:t>
            </a:r>
            <a:r>
              <a:rPr lang="zh-CN" altLang="en-US"/>
              <a:t>，然后</a:t>
            </a:r>
            <a:r>
              <a:rPr lang="zh-CN" altLang="en-US" dirty="0"/>
              <a:t>把已识别的服务对应到树的叶节点，即最细目标，以测试</a:t>
            </a:r>
            <a:r>
              <a:rPr lang="zh-CN" altLang="en-US"/>
              <a:t>服务识别的</a:t>
            </a:r>
            <a:r>
              <a:rPr lang="zh-CN" altLang="en-US" dirty="0"/>
              <a:t>完整性。</a:t>
            </a:r>
            <a:endParaRPr lang="en-US" altLang="zh-CN" dirty="0"/>
          </a:p>
          <a:p>
            <a:pPr marL="273050" lvl="2" indent="354013">
              <a:buNone/>
            </a:pPr>
            <a:endParaRPr lang="en-US" altLang="zh-CN" dirty="0"/>
          </a:p>
        </p:txBody>
      </p:sp>
    </p:spTree>
    <p:extLst>
      <p:ext uri="{BB962C8B-B14F-4D97-AF65-F5344CB8AC3E}">
        <p14:creationId xmlns:p14="http://schemas.microsoft.com/office/powerpoint/2010/main" val="816914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323528" y="836712"/>
            <a:ext cx="8363272" cy="5616624"/>
          </a:xfrm>
        </p:spPr>
        <p:txBody>
          <a:bodyPr>
            <a:normAutofit fontScale="92500" lnSpcReduction="10000"/>
          </a:bodyPr>
          <a:lstStyle/>
          <a:p>
            <a:r>
              <a:rPr lang="zh-CN" altLang="en-US" dirty="0">
                <a:solidFill>
                  <a:srgbClr val="3333CC"/>
                </a:solidFill>
              </a:rPr>
              <a:t>服务编目和聚集</a:t>
            </a:r>
            <a:endParaRPr lang="en-US" altLang="zh-CN" dirty="0">
              <a:solidFill>
                <a:srgbClr val="3333CC"/>
              </a:solidFill>
            </a:endParaRPr>
          </a:p>
          <a:p>
            <a:pPr marL="531813" lvl="2" indent="-258763"/>
            <a:r>
              <a:rPr lang="zh-CN" altLang="en-US" dirty="0"/>
              <a:t>该活动在服务识别完成后进行。把服务进行分类编目有利于服务的使用，如业务服务和技术服务具有不同的功能和目的。</a:t>
            </a:r>
            <a:endParaRPr lang="en-US" altLang="zh-CN" dirty="0"/>
          </a:p>
          <a:p>
            <a:pPr marL="531813" lvl="2" indent="-258763"/>
            <a:r>
              <a:rPr lang="zh-CN" altLang="en-US" dirty="0"/>
              <a:t>通过服务聚集可以把细粒度的服务组合成更大粒度的服务，从而可以克服由于过多的细粒度服务存在而引起的性能、可伸缩性及管理等问题，又称为服务</a:t>
            </a:r>
            <a:r>
              <a:rPr lang="zh-CN" altLang="en-US"/>
              <a:t>增生症状</a:t>
            </a:r>
            <a:r>
              <a:rPr lang="en-US" altLang="zh-CN"/>
              <a:t>(service proliferation syndrome</a:t>
            </a:r>
            <a:r>
              <a:rPr lang="en-US" altLang="zh-CN" dirty="0"/>
              <a:t>)</a:t>
            </a:r>
            <a:r>
              <a:rPr lang="zh-CN" altLang="en-US"/>
              <a:t>。</a:t>
            </a:r>
            <a:endParaRPr lang="en-US" altLang="zh-CN" dirty="0"/>
          </a:p>
          <a:p>
            <a:r>
              <a:rPr lang="zh-CN" altLang="en-US" dirty="0">
                <a:solidFill>
                  <a:srgbClr val="3333CC"/>
                </a:solidFill>
              </a:rPr>
              <a:t>服务和构件规范</a:t>
            </a:r>
            <a:endParaRPr lang="en-US" altLang="zh-CN" dirty="0">
              <a:solidFill>
                <a:srgbClr val="3333CC"/>
              </a:solidFill>
            </a:endParaRPr>
          </a:p>
          <a:p>
            <a:pPr marL="531813" lvl="2" indent="-258763"/>
            <a:r>
              <a:rPr lang="zh-CN" altLang="en-US" dirty="0"/>
              <a:t>该步骤包括</a:t>
            </a:r>
            <a:r>
              <a:rPr lang="zh-CN" altLang="en-US" dirty="0">
                <a:solidFill>
                  <a:srgbClr val="0000FF"/>
                </a:solidFill>
              </a:rPr>
              <a:t>子系统分析</a:t>
            </a:r>
            <a:r>
              <a:rPr lang="zh-CN" altLang="en-US" dirty="0"/>
              <a:t>、</a:t>
            </a:r>
            <a:r>
              <a:rPr lang="zh-CN" altLang="en-US" dirty="0">
                <a:solidFill>
                  <a:srgbClr val="0000FF"/>
                </a:solidFill>
              </a:rPr>
              <a:t>构件规范</a:t>
            </a:r>
            <a:r>
              <a:rPr lang="zh-CN" altLang="en-US" dirty="0"/>
              <a:t>和</a:t>
            </a:r>
            <a:r>
              <a:rPr lang="zh-CN" altLang="en-US" dirty="0">
                <a:solidFill>
                  <a:srgbClr val="0000FF"/>
                </a:solidFill>
              </a:rPr>
              <a:t>服务规范活动</a:t>
            </a:r>
            <a:r>
              <a:rPr lang="zh-CN" altLang="en-US" dirty="0"/>
              <a:t>。</a:t>
            </a:r>
            <a:endParaRPr lang="en-US" altLang="zh-CN" dirty="0"/>
          </a:p>
          <a:p>
            <a:pPr marL="539750" lvl="2" indent="-266700">
              <a:buFont typeface="+mj-ea"/>
              <a:buAutoNum type="circleNumDbPlain"/>
            </a:pPr>
            <a:r>
              <a:rPr lang="zh-CN" altLang="en-US" dirty="0">
                <a:solidFill>
                  <a:srgbClr val="3333CC"/>
                </a:solidFill>
              </a:rPr>
              <a:t>子系统分析</a:t>
            </a:r>
            <a:endParaRPr lang="en-US" altLang="zh-CN" dirty="0">
              <a:solidFill>
                <a:srgbClr val="3333CC"/>
              </a:solidFill>
            </a:endParaRPr>
          </a:p>
          <a:p>
            <a:pPr marL="273050" lvl="2" indent="0">
              <a:buNone/>
            </a:pPr>
            <a:r>
              <a:rPr lang="zh-CN" altLang="en-US" dirty="0"/>
              <a:t>子系统分析活动把领域分解阶段定义的业务用例求精为支持特定业务过程的系统用例，并识别子系统接口、业务构件、技术构件以及相互之间的依赖和流程关系。</a:t>
            </a:r>
            <a:endParaRPr lang="en-US" altLang="zh-CN" dirty="0"/>
          </a:p>
          <a:p>
            <a:pPr marL="273050" lvl="2" indent="0">
              <a:buNone/>
            </a:pPr>
            <a:endParaRPr lang="zh-CN" altLang="en-US" dirty="0"/>
          </a:p>
        </p:txBody>
      </p:sp>
    </p:spTree>
    <p:extLst>
      <p:ext uri="{BB962C8B-B14F-4D97-AF65-F5344CB8AC3E}">
        <p14:creationId xmlns:p14="http://schemas.microsoft.com/office/powerpoint/2010/main" val="200879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323528" y="836712"/>
            <a:ext cx="8363272" cy="5616624"/>
          </a:xfrm>
        </p:spPr>
        <p:txBody>
          <a:bodyPr>
            <a:normAutofit/>
          </a:bodyPr>
          <a:lstStyle/>
          <a:p>
            <a:r>
              <a:rPr lang="zh-CN" altLang="en-US" dirty="0"/>
              <a:t>服务和</a:t>
            </a:r>
            <a:r>
              <a:rPr lang="zh-CN" altLang="en-US"/>
              <a:t>构件规范</a:t>
            </a:r>
            <a:r>
              <a:rPr lang="en-US" altLang="zh-CN"/>
              <a:t>(</a:t>
            </a:r>
            <a:r>
              <a:rPr lang="zh-CN" altLang="en-US"/>
              <a:t>续</a:t>
            </a:r>
            <a:r>
              <a:rPr lang="en-US" altLang="zh-CN"/>
              <a:t>)</a:t>
            </a:r>
            <a:endParaRPr lang="en-US" altLang="zh-CN" dirty="0"/>
          </a:p>
          <a:p>
            <a:pPr marL="630238" lvl="2" indent="-357188">
              <a:buFont typeface="+mj-ea"/>
              <a:buAutoNum type="circleNumDbPlain" startAt="2"/>
            </a:pPr>
            <a:r>
              <a:rPr lang="zh-CN" altLang="en-US" dirty="0">
                <a:solidFill>
                  <a:srgbClr val="3333CC"/>
                </a:solidFill>
              </a:rPr>
              <a:t>构件规范</a:t>
            </a:r>
            <a:endParaRPr lang="en-US" altLang="zh-CN" dirty="0">
              <a:solidFill>
                <a:srgbClr val="3333CC"/>
              </a:solidFill>
            </a:endParaRPr>
          </a:p>
          <a:p>
            <a:pPr marL="273050" lvl="2" indent="0">
              <a:buNone/>
            </a:pPr>
            <a:r>
              <a:rPr lang="zh-CN" altLang="en-US" dirty="0"/>
              <a:t>构件规范活动定义实现服务的构件细节，包括定义构件的数据、规则、服务、可配置的文档</a:t>
            </a:r>
            <a:r>
              <a:rPr lang="zh-CN" altLang="en-US"/>
              <a:t>及其变更</a:t>
            </a:r>
            <a:r>
              <a:rPr lang="en-US" altLang="zh-CN"/>
              <a:t>(variations</a:t>
            </a:r>
            <a:r>
              <a:rPr lang="en-US" altLang="zh-CN" dirty="0"/>
              <a:t>)</a:t>
            </a:r>
            <a:r>
              <a:rPr lang="zh-CN" altLang="en-US"/>
              <a:t>。</a:t>
            </a:r>
            <a:endParaRPr lang="en-US" altLang="zh-CN" dirty="0"/>
          </a:p>
          <a:p>
            <a:pPr marL="630238" lvl="2" indent="-357188">
              <a:buFont typeface="+mj-ea"/>
              <a:buAutoNum type="circleNumDbPlain" startAt="3"/>
            </a:pPr>
            <a:r>
              <a:rPr lang="zh-CN" altLang="en-US" dirty="0">
                <a:solidFill>
                  <a:srgbClr val="3333CC"/>
                </a:solidFill>
              </a:rPr>
              <a:t>服务规范</a:t>
            </a:r>
            <a:endParaRPr lang="en-US" altLang="zh-CN" dirty="0">
              <a:solidFill>
                <a:srgbClr val="3333CC"/>
              </a:solidFill>
            </a:endParaRPr>
          </a:p>
          <a:p>
            <a:pPr marL="273050" lvl="2" indent="0">
              <a:buNone/>
            </a:pPr>
            <a:r>
              <a:rPr lang="zh-CN" altLang="en-US" dirty="0"/>
              <a:t>服务规范活动详细定义服务的功能、非功能属性及服务包含的具体操作。</a:t>
            </a:r>
            <a:endParaRPr lang="en-US" altLang="zh-CN" dirty="0"/>
          </a:p>
          <a:p>
            <a:pPr marL="273050" lvl="2" indent="0">
              <a:buNone/>
            </a:pPr>
            <a:r>
              <a:rPr lang="zh-CN" altLang="en-US" dirty="0"/>
              <a:t>还对复合服务定义其包含的服务的编排细节。</a:t>
            </a:r>
            <a:endParaRPr lang="en-US" altLang="zh-CN" dirty="0"/>
          </a:p>
          <a:p>
            <a:pPr marL="273050" lvl="2" indent="0">
              <a:buNone/>
            </a:pPr>
            <a:endParaRPr lang="zh-CN" altLang="en-US" dirty="0"/>
          </a:p>
        </p:txBody>
      </p:sp>
    </p:spTree>
    <p:extLst>
      <p:ext uri="{BB962C8B-B14F-4D97-AF65-F5344CB8AC3E}">
        <p14:creationId xmlns:p14="http://schemas.microsoft.com/office/powerpoint/2010/main" val="185340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SOAD</a:t>
            </a:r>
            <a:r>
              <a:rPr lang="zh-CN" altLang="en-US"/>
              <a:t>过程框架</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323528" y="836712"/>
            <a:ext cx="8363272" cy="5616624"/>
          </a:xfrm>
        </p:spPr>
        <p:txBody>
          <a:bodyPr>
            <a:normAutofit/>
          </a:bodyPr>
          <a:lstStyle/>
          <a:p>
            <a:r>
              <a:rPr lang="zh-CN" altLang="en-US" dirty="0">
                <a:solidFill>
                  <a:srgbClr val="3333CC"/>
                </a:solidFill>
              </a:rPr>
              <a:t>服务实现</a:t>
            </a:r>
            <a:endParaRPr lang="en-US" altLang="zh-CN" dirty="0">
              <a:solidFill>
                <a:srgbClr val="3333CC"/>
              </a:solidFill>
            </a:endParaRPr>
          </a:p>
          <a:p>
            <a:pPr marL="531813" lvl="2" indent="-258763"/>
            <a:r>
              <a:rPr lang="zh-CN" altLang="en-US" dirty="0"/>
              <a:t>包含的主要活动是服务到构件的分配和服务实现策略。</a:t>
            </a:r>
            <a:endParaRPr lang="en-US" altLang="zh-CN" dirty="0"/>
          </a:p>
          <a:p>
            <a:pPr marL="630238" lvl="2" indent="-357188">
              <a:buFont typeface="+mj-ea"/>
              <a:buAutoNum type="circleNumDbPlain"/>
            </a:pPr>
            <a:r>
              <a:rPr lang="zh-CN" altLang="en-US" dirty="0">
                <a:solidFill>
                  <a:srgbClr val="3333CC"/>
                </a:solidFill>
              </a:rPr>
              <a:t>服务分配</a:t>
            </a:r>
            <a:endParaRPr lang="en-US" altLang="zh-CN" dirty="0">
              <a:solidFill>
                <a:srgbClr val="3333CC"/>
              </a:solidFill>
            </a:endParaRPr>
          </a:p>
          <a:p>
            <a:pPr marL="273050" lvl="2" indent="0">
              <a:buNone/>
            </a:pPr>
            <a:r>
              <a:rPr lang="zh-CN" altLang="en-US" dirty="0"/>
              <a:t>该活动把服务分配给各个子系统，这些子系统包含能实现服务功能的构件。好处：服务不仅可以向上回溯到对应的业务目标，也可以向下定位到实现服务的构件。</a:t>
            </a:r>
            <a:endParaRPr lang="en-US" altLang="zh-CN" dirty="0"/>
          </a:p>
          <a:p>
            <a:pPr marL="630238" lvl="2" indent="-357188">
              <a:buFont typeface="+mj-ea"/>
              <a:buAutoNum type="circleNumDbPlain" startAt="2"/>
            </a:pPr>
            <a:r>
              <a:rPr lang="zh-CN" altLang="en-US" dirty="0">
                <a:solidFill>
                  <a:srgbClr val="3333CC"/>
                </a:solidFill>
              </a:rPr>
              <a:t>服务实现策略</a:t>
            </a:r>
            <a:endParaRPr lang="en-US" altLang="zh-CN" dirty="0">
              <a:solidFill>
                <a:srgbClr val="3333CC"/>
              </a:solidFill>
            </a:endParaRPr>
          </a:p>
          <a:p>
            <a:pPr marL="273050" lvl="2" indent="0">
              <a:buNone/>
            </a:pPr>
            <a:r>
              <a:rPr lang="zh-CN" altLang="en-US" dirty="0"/>
              <a:t>该活动决定哪些服务用遗留系统模块实现，哪些服务从零开始实现。</a:t>
            </a:r>
            <a:endParaRPr lang="en-US" altLang="zh-CN" dirty="0"/>
          </a:p>
          <a:p>
            <a:pPr marL="273050" lvl="2" indent="0">
              <a:buNone/>
            </a:pPr>
            <a:r>
              <a:rPr lang="zh-CN" altLang="en-US" dirty="0"/>
              <a:t>其它：集成、转换、订阅、部分外包等实现方法。</a:t>
            </a:r>
            <a:endParaRPr lang="en-US" altLang="zh-CN" dirty="0"/>
          </a:p>
          <a:p>
            <a:pPr marL="273050" lvl="2" indent="0">
              <a:buNone/>
            </a:pPr>
            <a:r>
              <a:rPr lang="zh-CN" altLang="en-US" dirty="0"/>
              <a:t>影响服务实现策略的因素除了业务功能方面的考虑外，服务的安全、管理等非功能属性也是重要的决策因素。</a:t>
            </a:r>
            <a:endParaRPr lang="en-US" altLang="zh-CN" dirty="0"/>
          </a:p>
        </p:txBody>
      </p:sp>
    </p:spTree>
    <p:extLst>
      <p:ext uri="{BB962C8B-B14F-4D97-AF65-F5344CB8AC3E}">
        <p14:creationId xmlns:p14="http://schemas.microsoft.com/office/powerpoint/2010/main" val="237409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dirty="0"/>
              <a:t>步骤详述</a:t>
            </a:r>
          </a:p>
        </p:txBody>
      </p:sp>
      <p:sp>
        <p:nvSpPr>
          <p:cNvPr id="3" name="内容占位符 2"/>
          <p:cNvSpPr>
            <a:spLocks noGrp="1"/>
          </p:cNvSpPr>
          <p:nvPr>
            <p:ph idx="1"/>
          </p:nvPr>
        </p:nvSpPr>
        <p:spPr/>
        <p:txBody>
          <a:bodyPr/>
          <a:lstStyle/>
          <a:p>
            <a:pPr>
              <a:lnSpc>
                <a:spcPct val="130000"/>
              </a:lnSpc>
            </a:pPr>
            <a:r>
              <a:rPr lang="zh-CN" altLang="en-US" dirty="0"/>
              <a:t>基于实例介绍</a:t>
            </a:r>
            <a:r>
              <a:rPr lang="en-US" altLang="zh-CN" dirty="0"/>
              <a:t>SOAD</a:t>
            </a:r>
            <a:r>
              <a:rPr lang="zh-CN" altLang="en-US" dirty="0"/>
              <a:t>过程框架的各个步骤和活动。</a:t>
            </a:r>
            <a:endParaRPr lang="en-US" altLang="zh-CN" dirty="0"/>
          </a:p>
          <a:p>
            <a:pPr>
              <a:lnSpc>
                <a:spcPct val="130000"/>
              </a:lnSpc>
            </a:pPr>
            <a:r>
              <a:rPr lang="en-US" altLang="zh-CN" b="1" dirty="0">
                <a:solidFill>
                  <a:srgbClr val="3333CC"/>
                </a:solidFill>
              </a:rPr>
              <a:t>1.</a:t>
            </a:r>
            <a:r>
              <a:rPr lang="zh-CN" altLang="en-US" b="1" dirty="0">
                <a:solidFill>
                  <a:srgbClr val="3333CC"/>
                </a:solidFill>
              </a:rPr>
              <a:t>实例</a:t>
            </a:r>
            <a:endParaRPr lang="en-US" altLang="zh-CN" b="1" dirty="0">
              <a:solidFill>
                <a:srgbClr val="3333CC"/>
              </a:solidFill>
            </a:endParaRPr>
          </a:p>
          <a:p>
            <a:pPr marL="531813" lvl="2" indent="-258763">
              <a:lnSpc>
                <a:spcPct val="130000"/>
              </a:lnSpc>
            </a:pPr>
            <a:r>
              <a:rPr lang="en-US" altLang="zh-CN" dirty="0" err="1"/>
              <a:t>AdvantWise</a:t>
            </a:r>
            <a:r>
              <a:rPr lang="zh-CN" altLang="en-US" dirty="0"/>
              <a:t>公司“购买货物”例子的简化和略微变换。</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829" y="2611206"/>
            <a:ext cx="550347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95312" y="5790595"/>
            <a:ext cx="4536504" cy="400110"/>
          </a:xfrm>
          <a:prstGeom prst="rect">
            <a:avLst/>
          </a:prstGeom>
          <a:noFill/>
        </p:spPr>
        <p:txBody>
          <a:bodyPr wrap="square" rtlCol="0">
            <a:spAutoFit/>
          </a:bodyPr>
          <a:lstStyle/>
          <a:p>
            <a:pPr algn="ct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实例业务背景</a:t>
            </a:r>
          </a:p>
        </p:txBody>
      </p:sp>
      <p:sp>
        <p:nvSpPr>
          <p:cNvPr id="6" name="椭圆 5"/>
          <p:cNvSpPr/>
          <p:nvPr/>
        </p:nvSpPr>
        <p:spPr>
          <a:xfrm>
            <a:off x="2251989" y="3403294"/>
            <a:ext cx="792088" cy="684076"/>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67813" y="3213656"/>
            <a:ext cx="792088" cy="684076"/>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56678" y="3403294"/>
            <a:ext cx="792088" cy="684076"/>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591905" y="4555422"/>
            <a:ext cx="792088" cy="684076"/>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76325" y="3897732"/>
            <a:ext cx="792088" cy="684076"/>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a:off x="1459901" y="2827230"/>
            <a:ext cx="1584176" cy="386426"/>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828053" y="2827230"/>
            <a:ext cx="431792" cy="579639"/>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591905" y="2827230"/>
            <a:ext cx="244260" cy="576064"/>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9" idx="1"/>
          </p:cNvCxnSpPr>
          <p:nvPr/>
        </p:nvCxnSpPr>
        <p:spPr>
          <a:xfrm>
            <a:off x="3440121" y="2979630"/>
            <a:ext cx="267783" cy="1675973"/>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836165" y="2827230"/>
            <a:ext cx="1584176" cy="1070502"/>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13923" y="2579848"/>
            <a:ext cx="1008112" cy="369332"/>
          </a:xfrm>
          <a:prstGeom prst="rect">
            <a:avLst/>
          </a:prstGeom>
          <a:noFill/>
        </p:spPr>
        <p:txBody>
          <a:bodyPr wrap="square" rtlCol="0">
            <a:spAutoFit/>
          </a:bodyPr>
          <a:lstStyle/>
          <a:p>
            <a:r>
              <a:rPr lang="zh-CN" altLang="en-US" b="1" dirty="0">
                <a:solidFill>
                  <a:srgbClr val="C00000"/>
                </a:solidFill>
              </a:rPr>
              <a:t>角色</a:t>
            </a:r>
          </a:p>
        </p:txBody>
      </p:sp>
      <p:sp>
        <p:nvSpPr>
          <p:cNvPr id="30" name="TextBox 29"/>
          <p:cNvSpPr txBox="1"/>
          <p:nvPr/>
        </p:nvSpPr>
        <p:spPr>
          <a:xfrm>
            <a:off x="6516216" y="2579848"/>
            <a:ext cx="230425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0000FF"/>
                </a:solidFill>
                <a:latin typeface="微软雅黑" panose="020B0503020204020204" pitchFamily="34" charset="-122"/>
                <a:ea typeface="微软雅黑" panose="020B0503020204020204" pitchFamily="34" charset="-122"/>
              </a:rPr>
              <a:t>实例处理“购买货物”业务：消费者通过零售商购买货物，零售商到仓库调货，在库存不足的情况下，向外部合作制造商请求货物，业务进行的过程和状态都记录在日志设施中。</a:t>
            </a:r>
          </a:p>
        </p:txBody>
      </p:sp>
      <p:sp>
        <p:nvSpPr>
          <p:cNvPr id="32" name="矩形 31"/>
          <p:cNvSpPr/>
          <p:nvPr/>
        </p:nvSpPr>
        <p:spPr>
          <a:xfrm>
            <a:off x="2123728" y="3213656"/>
            <a:ext cx="2376264" cy="2025842"/>
          </a:xfrm>
          <a:prstGeom prst="rect">
            <a:avLst/>
          </a:prstGeom>
          <a:noFill/>
          <a:ln w="38100">
            <a:solidFill>
              <a:srgbClr val="3333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785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dirty="0"/>
              <a:t>步骤详述（续）</a:t>
            </a:r>
          </a:p>
        </p:txBody>
      </p:sp>
      <p:sp>
        <p:nvSpPr>
          <p:cNvPr id="4" name="内容占位符 3"/>
          <p:cNvSpPr>
            <a:spLocks noGrp="1"/>
          </p:cNvSpPr>
          <p:nvPr>
            <p:ph idx="1"/>
          </p:nvPr>
        </p:nvSpPr>
        <p:spPr/>
        <p:txBody>
          <a:bodyPr/>
          <a:lstStyle/>
          <a:p>
            <a:r>
              <a:rPr lang="zh-CN" altLang="en-US" dirty="0"/>
              <a:t>步骤</a:t>
            </a:r>
            <a:endParaRPr lang="en-US" altLang="zh-CN" dirty="0"/>
          </a:p>
          <a:p>
            <a:pPr marL="730250" lvl="2" indent="-457200">
              <a:buFont typeface="+mj-ea"/>
              <a:buAutoNum type="circleNumDbPlain"/>
            </a:pPr>
            <a:r>
              <a:rPr lang="zh-CN" altLang="en-US" dirty="0"/>
              <a:t>服务识别</a:t>
            </a:r>
            <a:endParaRPr lang="en-US" altLang="zh-CN" dirty="0"/>
          </a:p>
          <a:p>
            <a:pPr marL="615950" lvl="2" indent="-165100">
              <a:buFont typeface="Times New Roman" panose="02020603050405020304" pitchFamily="18" charset="0"/>
              <a:buChar char="▪"/>
            </a:pPr>
            <a:r>
              <a:rPr lang="zh-CN" altLang="en-US" dirty="0"/>
              <a:t>领域分解的主要步骤如下图。</a:t>
            </a:r>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4943"/>
            <a:ext cx="7033208" cy="20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5229200"/>
            <a:ext cx="4536504" cy="400110"/>
          </a:xfrm>
          <a:prstGeom prst="rect">
            <a:avLst/>
          </a:prstGeom>
          <a:noFill/>
        </p:spPr>
        <p:txBody>
          <a:bodyPr wrap="square" rtlCol="0">
            <a:spAutoFit/>
          </a:bodyPr>
          <a:lstStyle/>
          <a:p>
            <a:pPr algn="ctr"/>
            <a:r>
              <a:rPr lang="zh-CN" altLang="en-US"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领域分解主要步骤</a:t>
            </a:r>
          </a:p>
        </p:txBody>
      </p:sp>
      <p:sp>
        <p:nvSpPr>
          <p:cNvPr id="3" name="矩形 2"/>
          <p:cNvSpPr/>
          <p:nvPr/>
        </p:nvSpPr>
        <p:spPr>
          <a:xfrm>
            <a:off x="971600" y="2924943"/>
            <a:ext cx="1008112" cy="72008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95913" y="4293096"/>
            <a:ext cx="1008112" cy="72008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25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2160240"/>
          </a:xfrm>
        </p:spPr>
        <p:txBody>
          <a:bodyPr>
            <a:normAutofit/>
          </a:bodyPr>
          <a:lstStyle/>
          <a:p>
            <a:pPr>
              <a:lnSpc>
                <a:spcPct val="150000"/>
              </a:lnSpc>
            </a:pPr>
            <a:r>
              <a:rPr lang="zh-CN" altLang="en-US" dirty="0"/>
              <a:t>面向服务应用的体系结构参考模型</a:t>
            </a:r>
          </a:p>
          <a:p>
            <a:pPr>
              <a:lnSpc>
                <a:spcPct val="150000"/>
              </a:lnSpc>
            </a:pPr>
            <a:r>
              <a:rPr lang="zh-CN" altLang="en-US" dirty="0"/>
              <a:t>面向服务的分析和设计</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981" y="0"/>
            <a:ext cx="5323093" cy="256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5536" y="2603742"/>
            <a:ext cx="5544616" cy="400110"/>
          </a:xfrm>
          <a:prstGeom prst="rect">
            <a:avLst/>
          </a:prstGeom>
          <a:noFill/>
        </p:spPr>
        <p:txBody>
          <a:bodyPr wrap="square" rtlCol="0">
            <a:spAutoFit/>
          </a:bodyPr>
          <a:lstStyle/>
          <a:p>
            <a:pPr algn="ctr"/>
            <a:r>
              <a:rPr lang="zh-CN" altLang="en-US"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5</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基于价值链把业务领域分解成业务功能域</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3140969"/>
            <a:ext cx="6048672" cy="300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6225877"/>
            <a:ext cx="6048673" cy="400110"/>
          </a:xfrm>
          <a:prstGeom prst="rect">
            <a:avLst/>
          </a:prstGeom>
          <a:noFill/>
        </p:spPr>
        <p:txBody>
          <a:bodyPr wrap="square" rtlCol="0">
            <a:spAutoFit/>
          </a:bodyPr>
          <a:lstStyle>
            <a:defPPr>
              <a:defRPr lang="zh-CN"/>
            </a:defPPr>
            <a:lvl1pPr algn="ctr">
              <a:defRPr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图</a:t>
            </a:r>
            <a:r>
              <a:rPr lang="en-US" altLang="zh-CN"/>
              <a:t>6</a:t>
            </a:r>
            <a:r>
              <a:rPr lang="en-US" altLang="zh-CN" dirty="0"/>
              <a:t>. </a:t>
            </a:r>
            <a:r>
              <a:rPr lang="zh-CN" altLang="en-US" dirty="0"/>
              <a:t>业务用例模型</a:t>
            </a:r>
          </a:p>
        </p:txBody>
      </p:sp>
      <p:sp>
        <p:nvSpPr>
          <p:cNvPr id="10" name="TextBox 9"/>
          <p:cNvSpPr txBox="1"/>
          <p:nvPr/>
        </p:nvSpPr>
        <p:spPr>
          <a:xfrm>
            <a:off x="6656931" y="3149308"/>
            <a:ext cx="2284673" cy="2967864"/>
          </a:xfrm>
          <a:prstGeom prst="rect">
            <a:avLst/>
          </a:prstGeom>
          <a:solidFill>
            <a:schemeClr val="bg1">
              <a:lumMod val="95000"/>
            </a:schemeClr>
          </a:solidFill>
        </p:spPr>
        <p:txBody>
          <a:bodyPr wrap="square" rtlCol="0">
            <a:spAutoFit/>
          </a:bodyPr>
          <a:lstStyle/>
          <a:p>
            <a:pPr marL="177800" indent="-177800">
              <a:lnSpc>
                <a:spcPct val="170000"/>
              </a:lnSpc>
              <a:buFont typeface="Arial" panose="020B0604020202020204" pitchFamily="34" charset="0"/>
              <a:buChar char="•"/>
            </a:pPr>
            <a:r>
              <a:rPr lang="zh-CN" altLang="en-US" sz="1600" dirty="0">
                <a:solidFill>
                  <a:srgbClr val="0000FF"/>
                </a:solidFill>
                <a:latin typeface="微软雅黑" panose="020B0503020204020204" pitchFamily="34" charset="-122"/>
                <a:ea typeface="微软雅黑" panose="020B0503020204020204" pitchFamily="34" charset="-122"/>
              </a:rPr>
              <a:t>识别的业务用例是业务驱动且和业务直接对应的，提供了可复用的业务功能块。</a:t>
            </a:r>
            <a:endParaRPr lang="en-US" altLang="zh-CN" sz="1600">
              <a:solidFill>
                <a:srgbClr val="0000FF"/>
              </a:solidFill>
              <a:latin typeface="微软雅黑" panose="020B0503020204020204" pitchFamily="34" charset="-122"/>
              <a:ea typeface="微软雅黑" panose="020B0503020204020204" pitchFamily="34" charset="-122"/>
            </a:endParaRPr>
          </a:p>
          <a:p>
            <a:pPr marL="177800" indent="-177800">
              <a:lnSpc>
                <a:spcPct val="170000"/>
              </a:lnSpc>
              <a:buFont typeface="Arial" panose="020B0604020202020204" pitchFamily="34" charset="0"/>
              <a:buChar char="•"/>
            </a:pPr>
            <a:r>
              <a:rPr lang="zh-CN" altLang="en-US" sz="1600">
                <a:solidFill>
                  <a:srgbClr val="0000FF"/>
                </a:solidFill>
                <a:latin typeface="微软雅黑" panose="020B0503020204020204" pitchFamily="34" charset="-122"/>
                <a:ea typeface="微软雅黑" panose="020B0503020204020204" pitchFamily="34" charset="-122"/>
              </a:rPr>
              <a:t>这些</a:t>
            </a:r>
            <a:r>
              <a:rPr lang="zh-CN" altLang="en-US" sz="1600" dirty="0">
                <a:solidFill>
                  <a:srgbClr val="0000FF"/>
                </a:solidFill>
                <a:latin typeface="微软雅黑" panose="020B0503020204020204" pitchFamily="34" charset="-122"/>
                <a:ea typeface="微软雅黑" panose="020B0503020204020204" pitchFamily="34" charset="-122"/>
              </a:rPr>
              <a:t>业务用例最终以</a:t>
            </a:r>
            <a:r>
              <a:rPr lang="en-US" altLang="zh-CN" sz="1600">
                <a:solidFill>
                  <a:srgbClr val="0000FF"/>
                </a:solidFill>
                <a:latin typeface="微软雅黑" panose="020B0503020204020204" pitchFamily="34" charset="-122"/>
                <a:ea typeface="微软雅黑" panose="020B0503020204020204" pitchFamily="34" charset="-122"/>
              </a:rPr>
              <a:t>Web</a:t>
            </a:r>
            <a:r>
              <a:rPr lang="zh-CN" altLang="en-US" sz="1600">
                <a:solidFill>
                  <a:srgbClr val="0000FF"/>
                </a:solidFill>
                <a:latin typeface="微软雅黑" panose="020B0503020204020204" pitchFamily="34" charset="-122"/>
                <a:ea typeface="微软雅黑" panose="020B0503020204020204" pitchFamily="34" charset="-122"/>
              </a:rPr>
              <a:t>服务</a:t>
            </a:r>
            <a:r>
              <a:rPr lang="zh-CN" altLang="en-US" sz="1600" dirty="0">
                <a:solidFill>
                  <a:srgbClr val="0000FF"/>
                </a:solidFill>
                <a:latin typeface="微软雅黑" panose="020B0503020204020204" pitchFamily="34" charset="-122"/>
                <a:ea typeface="微软雅黑" panose="020B0503020204020204" pitchFamily="34" charset="-122"/>
              </a:rPr>
              <a:t>形式公布的服务的最佳候选。</a:t>
            </a:r>
          </a:p>
        </p:txBody>
      </p:sp>
    </p:spTree>
    <p:extLst>
      <p:ext uri="{BB962C8B-B14F-4D97-AF65-F5344CB8AC3E}">
        <p14:creationId xmlns:p14="http://schemas.microsoft.com/office/powerpoint/2010/main" val="20313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95518"/>
            <a:ext cx="5401208" cy="401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188640"/>
            <a:ext cx="8368398" cy="1499128"/>
          </a:xfrm>
          <a:prstGeom prst="rect">
            <a:avLst/>
          </a:prstGeom>
          <a:solidFill>
            <a:schemeClr val="bg1">
              <a:lumMod val="95000"/>
            </a:schemeClr>
          </a:solidFill>
        </p:spPr>
        <p:txBody>
          <a:bodyPr wrap="square" rtlCol="0">
            <a:spAutoFit/>
          </a:bodyPr>
          <a:lstStyle/>
          <a:p>
            <a:pPr marL="177800" indent="-1778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在识别了业务用例后，可以利用它们继续进行领域分解，识别相关的业务过程和子过程，如下图。</a:t>
            </a:r>
            <a:endParaRPr lang="en-US" altLang="zh-CN" dirty="0">
              <a:solidFill>
                <a:srgbClr val="0000FF"/>
              </a:solidFill>
              <a:latin typeface="微软雅黑" panose="020B0503020204020204" pitchFamily="34" charset="-122"/>
              <a:ea typeface="微软雅黑" panose="020B0503020204020204" pitchFamily="34" charset="-122"/>
            </a:endParaRPr>
          </a:p>
          <a:p>
            <a:pPr marL="177800" indent="-1778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此时可为各个业务用例指定大致的数据输入和输出，这些输入输出将在后阶段的构件和服务规范中求精。</a:t>
            </a:r>
          </a:p>
        </p:txBody>
      </p:sp>
      <p:sp>
        <p:nvSpPr>
          <p:cNvPr id="4" name="TextBox 3"/>
          <p:cNvSpPr txBox="1"/>
          <p:nvPr/>
        </p:nvSpPr>
        <p:spPr>
          <a:xfrm>
            <a:off x="1763689" y="6028320"/>
            <a:ext cx="5904656" cy="400110"/>
          </a:xfrm>
          <a:prstGeom prst="rect">
            <a:avLst/>
          </a:prstGeom>
          <a:noFill/>
        </p:spPr>
        <p:txBody>
          <a:bodyPr wrap="square" rtlCol="0">
            <a:spAutoFit/>
          </a:bodyPr>
          <a:lstStyle/>
          <a:p>
            <a:pPr algn="ctr"/>
            <a:r>
              <a:rPr lang="zh-CN" altLang="en-US"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7</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领域被分解为业务过程和业务用例</a:t>
            </a:r>
          </a:p>
        </p:txBody>
      </p:sp>
    </p:spTree>
    <p:extLst>
      <p:ext uri="{BB962C8B-B14F-4D97-AF65-F5344CB8AC3E}">
        <p14:creationId xmlns:p14="http://schemas.microsoft.com/office/powerpoint/2010/main" val="411341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630238" lvl="2" indent="-357188">
              <a:buFont typeface="+mj-ea"/>
              <a:buAutoNum type="circleNumDbPlain"/>
            </a:pPr>
            <a:r>
              <a:rPr lang="zh-CN" altLang="en-US"/>
              <a:t>服务识别</a:t>
            </a:r>
            <a:r>
              <a:rPr lang="en-US" altLang="zh-CN"/>
              <a:t>(</a:t>
            </a:r>
            <a:r>
              <a:rPr lang="zh-CN" altLang="en-US"/>
              <a:t>续</a:t>
            </a:r>
            <a:r>
              <a:rPr lang="en-US" altLang="zh-CN"/>
              <a:t>)</a:t>
            </a:r>
            <a:endParaRPr lang="en-US" altLang="zh-CN" dirty="0"/>
          </a:p>
          <a:p>
            <a:pPr marL="615950" lvl="2" indent="-165100">
              <a:buFont typeface="Times New Roman" panose="02020603050405020304" pitchFamily="18" charset="0"/>
              <a:buChar char="▪"/>
            </a:pPr>
            <a:r>
              <a:rPr lang="zh-CN" altLang="en-US" dirty="0"/>
              <a:t>现存系统分析</a:t>
            </a:r>
            <a:endParaRPr lang="en-US" altLang="zh-CN" dirty="0"/>
          </a:p>
          <a:p>
            <a:pPr marL="793750" lvl="2" indent="-342900">
              <a:buFont typeface="Wingdings" panose="05000000000000000000" pitchFamily="2" charset="2"/>
              <a:buChar char="Ø"/>
            </a:pPr>
            <a:r>
              <a:rPr lang="zh-CN" altLang="en-US" sz="1800" dirty="0"/>
              <a:t>现存系统分析的一个重要活动就是遗留系统构件化。遗留系统构件化的目的就是把遗留系统转换为可复用构件，在进行该活动时需要注意不要把整个遗留系统分解成部分，而应选取其中的一个合适子集并对其进行构件化。</a:t>
            </a:r>
            <a:endParaRPr lang="en-US" altLang="zh-CN" sz="1800" dirty="0"/>
          </a:p>
          <a:p>
            <a:pPr marL="793750" lvl="2" indent="-342900">
              <a:buFont typeface="Wingdings" panose="05000000000000000000" pitchFamily="2" charset="2"/>
              <a:buChar char="Ø"/>
            </a:pPr>
            <a:r>
              <a:rPr lang="zh-CN" altLang="en-US" sz="1800" dirty="0"/>
              <a:t>通过现存系统分析识别的服务和领域分解识别的服务会出现重合，这表明该服务不用从零开始构造，而可以由遗留系统实现。</a:t>
            </a:r>
            <a:endParaRPr lang="en-US" altLang="zh-CN" sz="1800" dirty="0"/>
          </a:p>
          <a:p>
            <a:pPr marL="793750" lvl="2" indent="-342900">
              <a:buFont typeface="Wingdings" panose="05000000000000000000" pitchFamily="2" charset="2"/>
              <a:buChar char="Ø"/>
            </a:pPr>
            <a:r>
              <a:rPr lang="zh-CN" altLang="en-US" sz="1800" dirty="0"/>
              <a:t>如，在领域分解中识别的日志服务可能在遗留系统分析中也被识别，此时可通过两种功能和非功能属性的匹配以决定是否采用遗留系统实现的服务，这是“服务实现决策”活动需要考虑的问题。</a:t>
            </a:r>
            <a:endParaRPr lang="en-US" altLang="zh-CN" sz="1800" dirty="0"/>
          </a:p>
        </p:txBody>
      </p:sp>
    </p:spTree>
    <p:extLst>
      <p:ext uri="{BB962C8B-B14F-4D97-AF65-F5344CB8AC3E}">
        <p14:creationId xmlns:p14="http://schemas.microsoft.com/office/powerpoint/2010/main" val="126225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630238" lvl="2" indent="-357188">
              <a:buFont typeface="+mj-ea"/>
              <a:buAutoNum type="circleNumDbPlain"/>
            </a:pPr>
            <a:r>
              <a:rPr lang="zh-CN" altLang="en-US"/>
              <a:t>服务识别</a:t>
            </a:r>
            <a:r>
              <a:rPr lang="en-US" altLang="zh-CN"/>
              <a:t>(</a:t>
            </a:r>
            <a:r>
              <a:rPr lang="zh-CN" altLang="en-US"/>
              <a:t>续</a:t>
            </a:r>
            <a:r>
              <a:rPr lang="en-US" altLang="zh-CN"/>
              <a:t>)</a:t>
            </a:r>
          </a:p>
          <a:p>
            <a:pPr marL="615950" lvl="2" indent="-165100">
              <a:buFont typeface="Times New Roman" panose="02020603050405020304" pitchFamily="18" charset="0"/>
              <a:buChar char="▪"/>
            </a:pPr>
            <a:r>
              <a:rPr lang="zh-CN" altLang="en-US"/>
              <a:t>“</a:t>
            </a:r>
            <a:r>
              <a:rPr lang="zh-CN" altLang="en-US" dirty="0"/>
              <a:t>目标</a:t>
            </a:r>
            <a:r>
              <a:rPr lang="en-US" altLang="zh-CN" dirty="0"/>
              <a:t>-</a:t>
            </a:r>
            <a:r>
              <a:rPr lang="zh-CN" altLang="en-US" dirty="0"/>
              <a:t>服务”建模</a:t>
            </a:r>
            <a:endParaRPr lang="en-US" altLang="zh-CN" dirty="0"/>
          </a:p>
          <a:p>
            <a:pPr marL="793750" lvl="2" indent="-342900">
              <a:buFont typeface="Wingdings" panose="05000000000000000000" pitchFamily="2" charset="2"/>
              <a:buChar char="Ø"/>
            </a:pPr>
            <a:r>
              <a:rPr lang="zh-CN" altLang="en-US" sz="1800" dirty="0"/>
              <a:t>目的：基于分层的企业目标，检验在领域分解活动和现存系统分析活动中识别的服务是否全面</a:t>
            </a:r>
            <a:endParaRPr lang="en-US" altLang="zh-CN" sz="1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2" y="3493651"/>
            <a:ext cx="4022997" cy="18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9582" y="5533415"/>
            <a:ext cx="4231440" cy="369332"/>
          </a:xfrm>
          <a:prstGeom prst="rect">
            <a:avLst/>
          </a:prstGeom>
          <a:noFill/>
        </p:spPr>
        <p:txBody>
          <a:bodyPr wrap="square" rtlCol="0">
            <a:spAutoFit/>
          </a:bodyPr>
          <a:lstStyle/>
          <a:p>
            <a:pPr algn="ctr"/>
            <a:r>
              <a:rPr lang="zh-CN" altLang="en-US">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8</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“目标</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服务”建模活动步骤分解</a:t>
            </a:r>
          </a:p>
        </p:txBody>
      </p:sp>
      <p:sp>
        <p:nvSpPr>
          <p:cNvPr id="7" name="TextBox 6"/>
          <p:cNvSpPr txBox="1"/>
          <p:nvPr/>
        </p:nvSpPr>
        <p:spPr>
          <a:xfrm>
            <a:off x="4654404" y="3140968"/>
            <a:ext cx="4282887" cy="1746697"/>
          </a:xfrm>
          <a:prstGeom prst="rect">
            <a:avLst/>
          </a:prstGeom>
          <a:solidFill>
            <a:schemeClr val="bg1">
              <a:lumMod val="95000"/>
            </a:schemeClr>
          </a:solidFill>
        </p:spPr>
        <p:txBody>
          <a:bodyPr wrap="square" rtlCol="0">
            <a:spAutoFit/>
          </a:bodyPr>
          <a:lstStyle/>
          <a:p>
            <a:pPr marL="177800" indent="-177800">
              <a:lnSpc>
                <a:spcPct val="13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通过询问领域专家和业务人员关于业务范围内的工作目标，绘制一个由目标和子目标组成的树状目标分解图。若子目标过大，可继续分解，直到分解后的</a:t>
            </a:r>
            <a:r>
              <a:rPr lang="zh-CN" altLang="en-US" sz="1400" dirty="0">
                <a:solidFill>
                  <a:srgbClr val="FF0000"/>
                </a:solidFill>
                <a:latin typeface="微软雅黑" panose="020B0503020204020204" pitchFamily="34" charset="-122"/>
                <a:ea typeface="微软雅黑" panose="020B0503020204020204" pitchFamily="34" charset="-122"/>
              </a:rPr>
              <a:t>所有子目标应与能实现该目标的服务对应</a:t>
            </a:r>
            <a:r>
              <a:rPr lang="zh-CN" altLang="en-US" sz="1400" dirty="0">
                <a:solidFill>
                  <a:srgbClr val="0000FF"/>
                </a:solidFill>
                <a:latin typeface="微软雅黑" panose="020B0503020204020204" pitchFamily="34" charset="-122"/>
                <a:ea typeface="微软雅黑" panose="020B0503020204020204" pitchFamily="34" charset="-122"/>
              </a:rPr>
              <a:t>。</a:t>
            </a:r>
            <a:endParaRPr lang="en-US" altLang="zh-CN" sz="1400" dirty="0">
              <a:solidFill>
                <a:srgbClr val="0000FF"/>
              </a:solidFill>
              <a:latin typeface="微软雅黑" panose="020B0503020204020204" pitchFamily="34" charset="-122"/>
              <a:ea typeface="微软雅黑" panose="020B0503020204020204" pitchFamily="34" charset="-122"/>
            </a:endParaRPr>
          </a:p>
          <a:p>
            <a:pPr marL="177800" indent="-177800">
              <a:lnSpc>
                <a:spcPct val="13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结果：得到一颗目标树，其叶节点和服务对应，这就是所谓的“目标</a:t>
            </a:r>
            <a:r>
              <a:rPr lang="en-US" altLang="zh-CN" sz="1400" dirty="0">
                <a:solidFill>
                  <a:srgbClr val="0000FF"/>
                </a:solidFill>
                <a:latin typeface="微软雅黑" panose="020B0503020204020204" pitchFamily="34" charset="-122"/>
                <a:ea typeface="微软雅黑" panose="020B0503020204020204" pitchFamily="34" charset="-122"/>
              </a:rPr>
              <a:t>-</a:t>
            </a:r>
            <a:r>
              <a:rPr lang="zh-CN" altLang="en-US" sz="1400" dirty="0">
                <a:solidFill>
                  <a:srgbClr val="0000FF"/>
                </a:solidFill>
                <a:latin typeface="微软雅黑" panose="020B0503020204020204" pitchFamily="34" charset="-122"/>
                <a:ea typeface="微软雅黑" panose="020B0503020204020204" pitchFamily="34" charset="-122"/>
              </a:rPr>
              <a:t>服务”模型。</a:t>
            </a:r>
          </a:p>
        </p:txBody>
      </p:sp>
      <p:sp>
        <p:nvSpPr>
          <p:cNvPr id="14" name="左箭头 13"/>
          <p:cNvSpPr/>
          <p:nvPr/>
        </p:nvSpPr>
        <p:spPr>
          <a:xfrm>
            <a:off x="4215760" y="3576885"/>
            <a:ext cx="514535" cy="341458"/>
          </a:xfrm>
          <a:prstGeom prst="leftArrow">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644008" y="5510354"/>
            <a:ext cx="4282887" cy="625171"/>
          </a:xfrm>
          <a:prstGeom prst="rect">
            <a:avLst/>
          </a:prstGeom>
          <a:solidFill>
            <a:schemeClr val="bg1">
              <a:lumMod val="95000"/>
            </a:schemeClr>
          </a:solidFill>
        </p:spPr>
        <p:txBody>
          <a:bodyPr wrap="square" rtlCol="0">
            <a:spAutoFit/>
          </a:bodyPr>
          <a:lstStyle/>
          <a:p>
            <a:pPr marL="177800" indent="-177800">
              <a:lnSpc>
                <a:spcPct val="13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如果基于目标树的叶节点无法对应到已识别的服务，则说明需要新增能和该叶节点对应的服务。</a:t>
            </a:r>
          </a:p>
        </p:txBody>
      </p:sp>
      <p:sp>
        <p:nvSpPr>
          <p:cNvPr id="16" name="左箭头 15"/>
          <p:cNvSpPr/>
          <p:nvPr/>
        </p:nvSpPr>
        <p:spPr>
          <a:xfrm rot="2034999">
            <a:off x="4131373" y="5291015"/>
            <a:ext cx="669202" cy="391272"/>
          </a:xfrm>
          <a:prstGeom prst="leftArrow">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657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38" y="404664"/>
            <a:ext cx="7471634"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95736" y="5980638"/>
            <a:ext cx="4231440" cy="369332"/>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9.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示例中的“目标</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服务”模型</a:t>
            </a:r>
          </a:p>
        </p:txBody>
      </p:sp>
      <p:sp>
        <p:nvSpPr>
          <p:cNvPr id="6" name="矩形 5"/>
          <p:cNvSpPr/>
          <p:nvPr/>
        </p:nvSpPr>
        <p:spPr>
          <a:xfrm>
            <a:off x="2195736" y="2636912"/>
            <a:ext cx="2520280" cy="64807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flipV="1">
            <a:off x="4736560" y="2949035"/>
            <a:ext cx="709808" cy="11913"/>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63909" y="2714726"/>
            <a:ext cx="2509884" cy="453457"/>
          </a:xfrm>
          <a:prstGeom prst="rect">
            <a:avLst/>
          </a:prstGeom>
          <a:noFill/>
        </p:spPr>
        <p:txBody>
          <a:bodyPr wrap="square" rtlCol="0">
            <a:spAutoFit/>
          </a:bodyPr>
          <a:lstStyle/>
          <a:p>
            <a:pPr>
              <a:lnSpc>
                <a:spcPct val="130000"/>
              </a:lnSpc>
            </a:pPr>
            <a:r>
              <a:rPr lang="zh-CN" altLang="en-US" sz="2000" dirty="0">
                <a:solidFill>
                  <a:srgbClr val="0000FF"/>
                </a:solidFill>
                <a:latin typeface="微软雅黑" panose="020B0503020204020204" pitchFamily="34" charset="-122"/>
                <a:ea typeface="微软雅黑" panose="020B0503020204020204" pitchFamily="34" charset="-122"/>
              </a:rPr>
              <a:t>需要新增的服务功能</a:t>
            </a:r>
          </a:p>
        </p:txBody>
      </p:sp>
    </p:spTree>
    <p:extLst>
      <p:ext uri="{BB962C8B-B14F-4D97-AF65-F5344CB8AC3E}">
        <p14:creationId xmlns:p14="http://schemas.microsoft.com/office/powerpoint/2010/main" val="688373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a:xfrm>
            <a:off x="323528" y="836712"/>
            <a:ext cx="8496944" cy="4032448"/>
          </a:xfrm>
        </p:spPr>
        <p:txBody>
          <a:bodyPr/>
          <a:lstStyle/>
          <a:p>
            <a:r>
              <a:rPr lang="zh-CN" altLang="en-US" dirty="0"/>
              <a:t>服务识别小结</a:t>
            </a:r>
            <a:endParaRPr lang="en-US" altLang="zh-CN" dirty="0"/>
          </a:p>
          <a:p>
            <a:pPr marL="627063" lvl="2" indent="-271463"/>
            <a:r>
              <a:rPr lang="zh-CN" altLang="en-US" dirty="0"/>
              <a:t>通过以上三种服务识别活动，识别出了以下服务：</a:t>
            </a:r>
            <a:endParaRPr lang="en-US" altLang="zh-CN" dirty="0"/>
          </a:p>
          <a:p>
            <a:pPr marL="698500" lvl="2" indent="-342900">
              <a:buFont typeface="Wingdings" panose="05000000000000000000" pitchFamily="2" charset="2"/>
              <a:buChar char="ü"/>
            </a:pPr>
            <a:r>
              <a:rPr lang="zh-CN" altLang="en-US"/>
              <a:t>零售服务</a:t>
            </a:r>
            <a:r>
              <a:rPr lang="en-US" altLang="zh-CN"/>
              <a:t>(Retailer Service)</a:t>
            </a:r>
            <a:r>
              <a:rPr lang="zh-CN" altLang="en-US"/>
              <a:t>：</a:t>
            </a:r>
            <a:r>
              <a:rPr lang="zh-CN" altLang="en-US" dirty="0"/>
              <a:t>提供访问产品目录和下订单；</a:t>
            </a:r>
            <a:endParaRPr lang="en-US" altLang="zh-CN" dirty="0"/>
          </a:p>
          <a:p>
            <a:pPr marL="698500" lvl="2" indent="-342900">
              <a:buFont typeface="Wingdings" panose="05000000000000000000" pitchFamily="2" charset="2"/>
              <a:buChar char="ü"/>
            </a:pPr>
            <a:r>
              <a:rPr lang="zh-CN" altLang="en-US"/>
              <a:t>仓库服务</a:t>
            </a:r>
            <a:r>
              <a:rPr lang="en-US" altLang="zh-CN"/>
              <a:t>(Warehouse Service)</a:t>
            </a:r>
            <a:r>
              <a:rPr lang="zh-CN" altLang="en-US"/>
              <a:t>：</a:t>
            </a:r>
            <a:r>
              <a:rPr lang="zh-CN" altLang="en-US" dirty="0"/>
              <a:t>提供产品订单的运输并在产品出仓后更新产品库存；</a:t>
            </a:r>
            <a:endParaRPr lang="en-US" altLang="zh-CN" dirty="0"/>
          </a:p>
          <a:p>
            <a:pPr marL="698500" lvl="2" indent="-342900">
              <a:buFont typeface="Wingdings" panose="05000000000000000000" pitchFamily="2" charset="2"/>
              <a:buChar char="ü"/>
            </a:pPr>
            <a:r>
              <a:rPr lang="zh-CN" altLang="en-US"/>
              <a:t>制造商服务</a:t>
            </a:r>
            <a:r>
              <a:rPr lang="en-US" altLang="zh-CN"/>
              <a:t>(Manufacture Service)</a:t>
            </a:r>
            <a:r>
              <a:rPr lang="zh-CN" altLang="en-US"/>
              <a:t>：</a:t>
            </a:r>
            <a:r>
              <a:rPr lang="zh-CN" altLang="en-US" dirty="0"/>
              <a:t>接收订单并进行产品的生产；</a:t>
            </a:r>
            <a:endParaRPr lang="en-US" altLang="zh-CN" dirty="0"/>
          </a:p>
          <a:p>
            <a:pPr marL="698500" lvl="2" indent="-342900">
              <a:buFont typeface="Wingdings" panose="05000000000000000000" pitchFamily="2" charset="2"/>
              <a:buChar char="ü"/>
            </a:pPr>
            <a:r>
              <a:rPr lang="zh-CN" altLang="en-US"/>
              <a:t>日志服务</a:t>
            </a:r>
            <a:r>
              <a:rPr lang="en-US" altLang="zh-CN"/>
              <a:t>(Logging Service)</a:t>
            </a:r>
            <a:r>
              <a:rPr lang="zh-CN" altLang="en-US"/>
              <a:t>：</a:t>
            </a:r>
            <a:r>
              <a:rPr lang="zh-CN" altLang="en-US" dirty="0"/>
              <a:t>记录日志事件并支付对事件的检索。</a:t>
            </a:r>
            <a:endParaRPr lang="en-US" altLang="zh-CN" dirty="0"/>
          </a:p>
        </p:txBody>
      </p:sp>
    </p:spTree>
    <p:extLst>
      <p:ext uri="{BB962C8B-B14F-4D97-AF65-F5344CB8AC3E}">
        <p14:creationId xmlns:p14="http://schemas.microsoft.com/office/powerpoint/2010/main" val="280410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730250" lvl="2" indent="-457200">
              <a:buFont typeface="+mj-ea"/>
              <a:buAutoNum type="circleNumDbPlain" startAt="2"/>
            </a:pPr>
            <a:r>
              <a:rPr lang="zh-CN" altLang="en-US" dirty="0">
                <a:solidFill>
                  <a:srgbClr val="0000FF"/>
                </a:solidFill>
              </a:rPr>
              <a:t>服务编目和聚集</a:t>
            </a:r>
            <a:endParaRPr lang="en-US" altLang="zh-CN" dirty="0">
              <a:solidFill>
                <a:srgbClr val="0000FF"/>
              </a:solidFill>
            </a:endParaRPr>
          </a:p>
          <a:p>
            <a:pPr marL="615950" lvl="2" indent="-165100">
              <a:buFont typeface="Times New Roman" panose="02020603050405020304" pitchFamily="18" charset="0"/>
              <a:buChar char="▪"/>
            </a:pPr>
            <a:r>
              <a:rPr lang="zh-CN" altLang="en-US" dirty="0"/>
              <a:t>识别的服务按</a:t>
            </a:r>
            <a:r>
              <a:rPr lang="zh-CN" altLang="en-US" dirty="0">
                <a:solidFill>
                  <a:srgbClr val="0000FF"/>
                </a:solidFill>
              </a:rPr>
              <a:t>业务相关性</a:t>
            </a:r>
            <a:r>
              <a:rPr lang="zh-CN" altLang="en-US" dirty="0"/>
              <a:t>可分为</a:t>
            </a:r>
            <a:r>
              <a:rPr lang="zh-CN" altLang="en-US"/>
              <a:t>业务服务</a:t>
            </a:r>
            <a:r>
              <a:rPr lang="en-US" altLang="zh-CN"/>
              <a:t>(</a:t>
            </a:r>
            <a:r>
              <a:rPr lang="zh-CN" altLang="en-US"/>
              <a:t>如</a:t>
            </a:r>
            <a:r>
              <a:rPr lang="zh-CN" altLang="en-US" dirty="0"/>
              <a:t>，零售服务、仓库服务和</a:t>
            </a:r>
            <a:r>
              <a:rPr lang="zh-CN" altLang="en-US"/>
              <a:t>制造商服务</a:t>
            </a:r>
            <a:r>
              <a:rPr lang="en-US" altLang="zh-CN"/>
              <a:t>)</a:t>
            </a:r>
            <a:r>
              <a:rPr lang="zh-CN" altLang="en-US"/>
              <a:t>和技术服务</a:t>
            </a:r>
            <a:r>
              <a:rPr lang="en-US" altLang="zh-CN"/>
              <a:t>(</a:t>
            </a:r>
            <a:r>
              <a:rPr lang="zh-CN" altLang="en-US"/>
              <a:t>如日志服务</a:t>
            </a:r>
            <a:r>
              <a:rPr lang="en-US" altLang="zh-CN"/>
              <a:t>)</a:t>
            </a:r>
            <a:r>
              <a:rPr lang="zh-CN" altLang="en-US"/>
              <a:t>。</a:t>
            </a:r>
            <a:endParaRPr lang="en-US" altLang="zh-CN" dirty="0"/>
          </a:p>
          <a:p>
            <a:pPr marL="615950" lvl="2" indent="-165100">
              <a:buFont typeface="Times New Roman" panose="02020603050405020304" pitchFamily="18" charset="0"/>
              <a:buChar char="▪"/>
            </a:pPr>
            <a:r>
              <a:rPr lang="zh-CN" altLang="en-US" dirty="0"/>
              <a:t>在业务服务内部也可根据一定的</a:t>
            </a:r>
            <a:r>
              <a:rPr lang="zh-CN" altLang="en-US"/>
              <a:t>分类系统</a:t>
            </a:r>
            <a:r>
              <a:rPr lang="en-US" altLang="zh-CN"/>
              <a:t>(UNSPSC)</a:t>
            </a:r>
            <a:r>
              <a:rPr lang="zh-CN" altLang="en-US"/>
              <a:t>进行</a:t>
            </a:r>
            <a:r>
              <a:rPr lang="zh-CN" altLang="en-US" dirty="0"/>
              <a:t>分类。</a:t>
            </a:r>
            <a:endParaRPr lang="en-US" altLang="zh-CN" dirty="0"/>
          </a:p>
          <a:p>
            <a:pPr marL="615950" lvl="2" indent="-165100">
              <a:buFont typeface="Times New Roman" panose="02020603050405020304" pitchFamily="18" charset="0"/>
              <a:buChar char="▪"/>
            </a:pPr>
            <a:r>
              <a:rPr lang="zh-CN" altLang="en-US" dirty="0"/>
              <a:t>对消费者而言，所有这些识别的服务都是为了满足消费者购买货物的需要，因此所有这些服务可以聚集为一个复合的零售服务。</a:t>
            </a:r>
            <a:endParaRPr lang="en-US" altLang="zh-CN" dirty="0"/>
          </a:p>
          <a:p>
            <a:pPr marL="615950" lvl="2" indent="-165100">
              <a:buFont typeface="Times New Roman" panose="02020603050405020304" pitchFamily="18" charset="0"/>
              <a:buChar char="▪"/>
            </a:pPr>
            <a:r>
              <a:rPr lang="zh-CN" altLang="en-US" dirty="0"/>
              <a:t>零售服务在后续过程中可被细化为所包含服务的编排。</a:t>
            </a:r>
            <a:endParaRPr lang="en-US" altLang="zh-CN" dirty="0"/>
          </a:p>
        </p:txBody>
      </p:sp>
    </p:spTree>
    <p:extLst>
      <p:ext uri="{BB962C8B-B14F-4D97-AF65-F5344CB8AC3E}">
        <p14:creationId xmlns:p14="http://schemas.microsoft.com/office/powerpoint/2010/main" val="330418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730250" lvl="2" indent="-457200">
              <a:buFont typeface="+mj-ea"/>
              <a:buAutoNum type="circleNumDbPlain" startAt="3"/>
            </a:pPr>
            <a:r>
              <a:rPr lang="zh-CN" altLang="en-US" dirty="0">
                <a:solidFill>
                  <a:srgbClr val="0000FF"/>
                </a:solidFill>
              </a:rPr>
              <a:t>服务和构件规范</a:t>
            </a:r>
            <a:endParaRPr lang="en-US" altLang="zh-CN" dirty="0">
              <a:solidFill>
                <a:srgbClr val="0000FF"/>
              </a:solidFill>
            </a:endParaRPr>
          </a:p>
          <a:p>
            <a:pPr marL="615950" lvl="2" indent="-165100">
              <a:buFont typeface="Times New Roman" panose="02020603050405020304" pitchFamily="18" charset="0"/>
              <a:buChar char="▪"/>
            </a:pPr>
            <a:r>
              <a:rPr lang="zh-CN" altLang="en-US" dirty="0"/>
              <a:t>子系统分析</a:t>
            </a:r>
            <a:endParaRPr lang="en-US" altLang="zh-CN" dirty="0"/>
          </a:p>
          <a:p>
            <a:pPr marL="793750" lvl="2" indent="-342900">
              <a:buFont typeface="Wingdings" panose="05000000000000000000" pitchFamily="2" charset="2"/>
              <a:buChar char="ü"/>
            </a:pPr>
            <a:r>
              <a:rPr lang="zh-CN" altLang="en-US" dirty="0"/>
              <a:t>本例中要识别子系统中的业务构件（如，</a:t>
            </a:r>
            <a:r>
              <a:rPr lang="en-US" altLang="zh-CN" dirty="0"/>
              <a:t>Customer</a:t>
            </a:r>
            <a:r>
              <a:rPr lang="zh-CN" altLang="en-US" dirty="0"/>
              <a:t>、</a:t>
            </a:r>
            <a:r>
              <a:rPr lang="en-US" altLang="zh-CN" dirty="0"/>
              <a:t>Order</a:t>
            </a:r>
            <a:r>
              <a:rPr lang="zh-CN" altLang="en-US" dirty="0"/>
              <a:t>、</a:t>
            </a:r>
            <a:r>
              <a:rPr lang="en-US" altLang="zh-CN" dirty="0"/>
              <a:t>Product</a:t>
            </a:r>
            <a:r>
              <a:rPr lang="zh-CN" altLang="en-US" dirty="0"/>
              <a:t>）和技术构件（如</a:t>
            </a:r>
            <a:r>
              <a:rPr lang="en-US" altLang="zh-CN" dirty="0"/>
              <a:t>Messaging</a:t>
            </a:r>
            <a:r>
              <a:rPr lang="zh-CN" altLang="en-US" dirty="0"/>
              <a:t>、</a:t>
            </a:r>
            <a:r>
              <a:rPr lang="en-US" altLang="zh-CN" dirty="0"/>
              <a:t>Security</a:t>
            </a:r>
            <a:r>
              <a:rPr lang="zh-CN" altLang="en-US" dirty="0"/>
              <a:t>、</a:t>
            </a:r>
            <a:r>
              <a:rPr lang="en-US" altLang="zh-CN" dirty="0"/>
              <a:t>Logging</a:t>
            </a:r>
            <a:r>
              <a:rPr lang="zh-CN" altLang="en-US" dirty="0"/>
              <a:t>）。</a:t>
            </a:r>
            <a:endParaRPr lang="en-US" altLang="zh-CN" dirty="0"/>
          </a:p>
          <a:p>
            <a:pPr marL="793750" lvl="2" indent="-342900">
              <a:buFont typeface="Wingdings" panose="05000000000000000000" pitchFamily="2" charset="2"/>
              <a:buChar char="ü"/>
            </a:pPr>
            <a:r>
              <a:rPr lang="zh-CN" altLang="en-US" dirty="0"/>
              <a:t>在进行子系统分析时，业务构件和技术构件是根据如下活动识别的：分析子系统中的过程流发现候选业务构件；用非功能需求发现技术构件；识别业务构件的功能，也就是构件需要支持的系统级用例。</a:t>
            </a:r>
            <a:endParaRPr lang="en-US" altLang="zh-CN" dirty="0"/>
          </a:p>
          <a:p>
            <a:pPr marL="793750" lvl="2" indent="-342900">
              <a:buFont typeface="Wingdings" panose="05000000000000000000" pitchFamily="2" charset="2"/>
              <a:buChar char="ü"/>
            </a:pPr>
            <a:r>
              <a:rPr lang="zh-CN" altLang="en-US" dirty="0"/>
              <a:t>在服务识别中识别的服务通常代表子系统向外公布的接口。</a:t>
            </a:r>
            <a:endParaRPr lang="en-US" altLang="zh-CN" dirty="0"/>
          </a:p>
          <a:p>
            <a:pPr marL="450850" lvl="2" indent="0">
              <a:buNone/>
            </a:pPr>
            <a:endParaRPr lang="en-US" altLang="zh-CN" dirty="0"/>
          </a:p>
        </p:txBody>
      </p:sp>
    </p:spTree>
    <p:extLst>
      <p:ext uri="{BB962C8B-B14F-4D97-AF65-F5344CB8AC3E}">
        <p14:creationId xmlns:p14="http://schemas.microsoft.com/office/powerpoint/2010/main" val="3254256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190802"/>
            <a:ext cx="7535589" cy="382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67923" y="5157192"/>
            <a:ext cx="5040559" cy="461665"/>
          </a:xfrm>
          <a:prstGeom prst="rect">
            <a:avLst/>
          </a:prstGeom>
          <a:noFill/>
        </p:spPr>
        <p:txBody>
          <a:bodyPr wrap="square" rtlCol="0">
            <a:spAutoFit/>
          </a:bodyPr>
          <a:lstStyle/>
          <a:p>
            <a:pPr algn="ct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10</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零售子系统的分析结果</a:t>
            </a:r>
          </a:p>
        </p:txBody>
      </p:sp>
      <p:cxnSp>
        <p:nvCxnSpPr>
          <p:cNvPr id="6" name="直接箭头连接符 5"/>
          <p:cNvCxnSpPr/>
          <p:nvPr/>
        </p:nvCxnSpPr>
        <p:spPr>
          <a:xfrm>
            <a:off x="1835696" y="4542256"/>
            <a:ext cx="720080" cy="0"/>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004048" y="4542257"/>
            <a:ext cx="864096" cy="0"/>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68144" y="4296035"/>
            <a:ext cx="1512168" cy="453457"/>
          </a:xfrm>
          <a:prstGeom prst="rect">
            <a:avLst/>
          </a:prstGeom>
          <a:noFill/>
        </p:spPr>
        <p:txBody>
          <a:bodyPr wrap="square" rtlCol="0">
            <a:spAutoFit/>
          </a:bodyPr>
          <a:lstStyle/>
          <a:p>
            <a:pPr>
              <a:lnSpc>
                <a:spcPct val="130000"/>
              </a:lnSpc>
            </a:pPr>
            <a:r>
              <a:rPr lang="zh-CN" altLang="en-US" sz="2000" dirty="0">
                <a:solidFill>
                  <a:srgbClr val="C00000"/>
                </a:solidFill>
                <a:latin typeface="微软雅黑" panose="020B0503020204020204" pitchFamily="34" charset="-122"/>
                <a:ea typeface="微软雅黑" panose="020B0503020204020204" pitchFamily="34" charset="-122"/>
              </a:rPr>
              <a:t>业务构件</a:t>
            </a:r>
          </a:p>
        </p:txBody>
      </p:sp>
      <p:sp>
        <p:nvSpPr>
          <p:cNvPr id="16" name="TextBox 15"/>
          <p:cNvSpPr txBox="1"/>
          <p:nvPr/>
        </p:nvSpPr>
        <p:spPr>
          <a:xfrm>
            <a:off x="702424" y="4296034"/>
            <a:ext cx="1368152" cy="455125"/>
          </a:xfrm>
          <a:prstGeom prst="rect">
            <a:avLst/>
          </a:prstGeom>
          <a:noFill/>
        </p:spPr>
        <p:txBody>
          <a:bodyPr wrap="square" rtlCol="0">
            <a:spAutoFit/>
          </a:bodyPr>
          <a:lstStyle/>
          <a:p>
            <a:pPr>
              <a:lnSpc>
                <a:spcPct val="130000"/>
              </a:lnSpc>
            </a:pPr>
            <a:r>
              <a:rPr lang="zh-CN" altLang="en-US" sz="2000" dirty="0">
                <a:solidFill>
                  <a:srgbClr val="C00000"/>
                </a:solidFill>
                <a:latin typeface="微软雅黑" panose="020B0503020204020204" pitchFamily="34" charset="-122"/>
                <a:ea typeface="微软雅黑" panose="020B0503020204020204" pitchFamily="34" charset="-122"/>
              </a:rPr>
              <a:t>技术构件</a:t>
            </a:r>
          </a:p>
        </p:txBody>
      </p:sp>
    </p:spTree>
    <p:extLst>
      <p:ext uri="{BB962C8B-B14F-4D97-AF65-F5344CB8AC3E}">
        <p14:creationId xmlns:p14="http://schemas.microsoft.com/office/powerpoint/2010/main" val="282964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730250" lvl="2" indent="-457200">
              <a:buFont typeface="+mj-ea"/>
              <a:buAutoNum type="circleNumDbPlain" startAt="3"/>
            </a:pPr>
            <a:r>
              <a:rPr lang="zh-CN" altLang="en-US" dirty="0">
                <a:solidFill>
                  <a:srgbClr val="0000FF"/>
                </a:solidFill>
              </a:rPr>
              <a:t>服务和构件规范</a:t>
            </a:r>
            <a:endParaRPr lang="en-US" altLang="zh-CN" dirty="0">
              <a:solidFill>
                <a:srgbClr val="0000FF"/>
              </a:solidFill>
            </a:endParaRPr>
          </a:p>
          <a:p>
            <a:pPr marL="615950" lvl="2" indent="-165100">
              <a:buFont typeface="Times New Roman" panose="02020603050405020304" pitchFamily="18" charset="0"/>
              <a:buChar char="▪"/>
            </a:pPr>
            <a:r>
              <a:rPr lang="zh-CN" altLang="en-US" dirty="0"/>
              <a:t>构件规范</a:t>
            </a:r>
            <a:endParaRPr lang="en-US" altLang="zh-CN" dirty="0"/>
          </a:p>
          <a:p>
            <a:pPr marL="982663" lvl="2" indent="-258763">
              <a:buFont typeface="Wingdings" panose="05000000000000000000" pitchFamily="2" charset="2"/>
              <a:buChar char="ü"/>
            </a:pPr>
            <a:r>
              <a:rPr lang="zh-CN" altLang="en-US" dirty="0"/>
              <a:t>构件规范活动具体定义构件，可根据下</a:t>
            </a:r>
            <a:r>
              <a:rPr lang="zh-CN" altLang="en-US"/>
              <a:t>图</a:t>
            </a:r>
            <a:r>
              <a:rPr lang="en-US" altLang="zh-CN"/>
              <a:t>11</a:t>
            </a:r>
            <a:r>
              <a:rPr lang="zh-CN" altLang="en-US"/>
              <a:t>给</a:t>
            </a:r>
            <a:r>
              <a:rPr lang="zh-CN" altLang="en-US" dirty="0"/>
              <a:t>出的构件规范模板定义构件。</a:t>
            </a:r>
            <a:endParaRPr lang="en-US" altLang="zh-CN" dirty="0"/>
          </a:p>
          <a:p>
            <a:pPr marL="615950" lvl="2" indent="-165100">
              <a:buFont typeface="Times New Roman" panose="02020603050405020304" pitchFamily="18" charset="0"/>
              <a:buChar char="▪"/>
            </a:pPr>
            <a:r>
              <a:rPr lang="zh-CN" altLang="en-US" dirty="0"/>
              <a:t>服务规范</a:t>
            </a:r>
            <a:endParaRPr lang="en-US" altLang="zh-CN" dirty="0"/>
          </a:p>
          <a:p>
            <a:pPr marL="982663" lvl="2" indent="-258763">
              <a:buFont typeface="Wingdings" panose="05000000000000000000" pitchFamily="2" charset="2"/>
              <a:buChar char="ü"/>
            </a:pPr>
            <a:r>
              <a:rPr lang="zh-CN" altLang="en-US" dirty="0"/>
              <a:t>此时可以根据</a:t>
            </a:r>
            <a:r>
              <a:rPr lang="en-US" altLang="zh-CN" dirty="0"/>
              <a:t>WSDL</a:t>
            </a:r>
            <a:r>
              <a:rPr lang="zh-CN" altLang="en-US" dirty="0"/>
              <a:t>服务模型定义服务的功能属性，还可以定义服务的性能、安全、可用性等非功能需求。</a:t>
            </a:r>
            <a:endParaRPr lang="en-US" altLang="zh-CN" dirty="0"/>
          </a:p>
          <a:p>
            <a:pPr marL="982663" lvl="2" indent="-258763">
              <a:buFont typeface="Wingdings" panose="05000000000000000000" pitchFamily="2" charset="2"/>
              <a:buChar char="ü"/>
            </a:pPr>
            <a:r>
              <a:rPr lang="zh-CN" altLang="en-US" dirty="0"/>
              <a:t>对复合服务，可以用类似</a:t>
            </a:r>
            <a:r>
              <a:rPr lang="en-US" altLang="zh-CN" dirty="0"/>
              <a:t>BPMN</a:t>
            </a:r>
            <a:r>
              <a:rPr lang="zh-CN" altLang="en-US" dirty="0"/>
              <a:t>的服务组合建模语言为其建立过程模型。</a:t>
            </a:r>
            <a:endParaRPr lang="en-US" altLang="zh-CN" dirty="0"/>
          </a:p>
        </p:txBody>
      </p:sp>
    </p:spTree>
    <p:extLst>
      <p:ext uri="{BB962C8B-B14F-4D97-AF65-F5344CB8AC3E}">
        <p14:creationId xmlns:p14="http://schemas.microsoft.com/office/powerpoint/2010/main" val="389963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面向服务应用的体系结构参考模型</a:t>
            </a:r>
          </a:p>
        </p:txBody>
      </p:sp>
      <p:sp>
        <p:nvSpPr>
          <p:cNvPr id="5" name="TextBox 4"/>
          <p:cNvSpPr txBox="1"/>
          <p:nvPr/>
        </p:nvSpPr>
        <p:spPr>
          <a:xfrm>
            <a:off x="1115616" y="6026847"/>
            <a:ext cx="6870789" cy="400110"/>
          </a:xfrm>
          <a:prstGeom prst="rect">
            <a:avLst/>
          </a:prstGeom>
          <a:noFill/>
        </p:spPr>
        <p:txBody>
          <a:bodyPr wrap="square" rtlCol="0">
            <a:spAutoFit/>
          </a:bodyPr>
          <a:lstStyle/>
          <a:p>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面向服务应用的体系结构</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参考模型</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(Arsanjani 2004</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descr="SOA lay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40" y="1052736"/>
            <a:ext cx="8442939" cy="4824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7544" y="5383506"/>
            <a:ext cx="1368152" cy="338554"/>
          </a:xfrm>
          <a:prstGeom prst="rect">
            <a:avLst/>
          </a:prstGeom>
          <a:noFill/>
        </p:spPr>
        <p:txBody>
          <a:bodyPr wrap="square" rtlCol="0">
            <a:spAutoFit/>
          </a:bodyPr>
          <a:lstStyle/>
          <a:p>
            <a:r>
              <a:rPr lang="zh-CN" altLang="en-US" sz="1600" b="1">
                <a:solidFill>
                  <a:srgbClr val="C00000"/>
                </a:solidFill>
              </a:rPr>
              <a:t>操作层</a:t>
            </a:r>
            <a:endParaRPr lang="zh-CN" altLang="en-US" sz="1600" b="1" dirty="0">
              <a:solidFill>
                <a:srgbClr val="C00000"/>
              </a:solidFill>
            </a:endParaRPr>
          </a:p>
        </p:txBody>
      </p:sp>
      <p:sp>
        <p:nvSpPr>
          <p:cNvPr id="10" name="TextBox 9"/>
          <p:cNvSpPr txBox="1"/>
          <p:nvPr/>
        </p:nvSpPr>
        <p:spPr>
          <a:xfrm>
            <a:off x="1158516" y="3640095"/>
            <a:ext cx="1368152" cy="338554"/>
          </a:xfrm>
          <a:prstGeom prst="rect">
            <a:avLst/>
          </a:prstGeom>
          <a:noFill/>
        </p:spPr>
        <p:txBody>
          <a:bodyPr wrap="square" rtlCol="0">
            <a:spAutoFit/>
          </a:bodyPr>
          <a:lstStyle/>
          <a:p>
            <a:r>
              <a:rPr lang="zh-CN" altLang="en-US" sz="1600" dirty="0">
                <a:solidFill>
                  <a:srgbClr val="C00000"/>
                </a:solidFill>
              </a:rPr>
              <a:t>企业构件层</a:t>
            </a:r>
          </a:p>
        </p:txBody>
      </p:sp>
      <p:sp>
        <p:nvSpPr>
          <p:cNvPr id="11" name="TextBox 10"/>
          <p:cNvSpPr txBox="1"/>
          <p:nvPr/>
        </p:nvSpPr>
        <p:spPr>
          <a:xfrm>
            <a:off x="1310916" y="2910310"/>
            <a:ext cx="884820" cy="338554"/>
          </a:xfrm>
          <a:prstGeom prst="rect">
            <a:avLst/>
          </a:prstGeom>
          <a:noFill/>
        </p:spPr>
        <p:txBody>
          <a:bodyPr wrap="square" rtlCol="0">
            <a:spAutoFit/>
          </a:bodyPr>
          <a:lstStyle/>
          <a:p>
            <a:r>
              <a:rPr lang="zh-CN" altLang="en-US" sz="1600" dirty="0">
                <a:solidFill>
                  <a:srgbClr val="C00000"/>
                </a:solidFill>
              </a:rPr>
              <a:t>服务层</a:t>
            </a:r>
          </a:p>
        </p:txBody>
      </p:sp>
      <p:sp>
        <p:nvSpPr>
          <p:cNvPr id="12" name="TextBox 11"/>
          <p:cNvSpPr txBox="1"/>
          <p:nvPr/>
        </p:nvSpPr>
        <p:spPr>
          <a:xfrm>
            <a:off x="378926" y="3223049"/>
            <a:ext cx="1077904" cy="338554"/>
          </a:xfrm>
          <a:prstGeom prst="rect">
            <a:avLst/>
          </a:prstGeom>
          <a:noFill/>
        </p:spPr>
        <p:txBody>
          <a:bodyPr wrap="square" rtlCol="0">
            <a:spAutoFit/>
          </a:bodyPr>
          <a:lstStyle/>
          <a:p>
            <a:r>
              <a:rPr lang="zh-CN" altLang="en-US" sz="1600" dirty="0">
                <a:solidFill>
                  <a:srgbClr val="C00000"/>
                </a:solidFill>
              </a:rPr>
              <a:t>组合服务</a:t>
            </a:r>
          </a:p>
        </p:txBody>
      </p:sp>
      <p:sp>
        <p:nvSpPr>
          <p:cNvPr id="13" name="TextBox 12"/>
          <p:cNvSpPr txBox="1"/>
          <p:nvPr/>
        </p:nvSpPr>
        <p:spPr>
          <a:xfrm>
            <a:off x="3923928" y="4221088"/>
            <a:ext cx="1656184" cy="338554"/>
          </a:xfrm>
          <a:prstGeom prst="rect">
            <a:avLst/>
          </a:prstGeom>
          <a:noFill/>
        </p:spPr>
        <p:txBody>
          <a:bodyPr wrap="square" rtlCol="0">
            <a:spAutoFit/>
          </a:bodyPr>
          <a:lstStyle/>
          <a:p>
            <a:r>
              <a:rPr lang="zh-CN" altLang="en-US" sz="1600" dirty="0">
                <a:solidFill>
                  <a:srgbClr val="C00000"/>
                </a:solidFill>
              </a:rPr>
              <a:t>企业构件项目</a:t>
            </a:r>
          </a:p>
        </p:txBody>
      </p:sp>
      <p:sp>
        <p:nvSpPr>
          <p:cNvPr id="14" name="TextBox 13"/>
          <p:cNvSpPr txBox="1"/>
          <p:nvPr/>
        </p:nvSpPr>
        <p:spPr>
          <a:xfrm>
            <a:off x="349170" y="1633516"/>
            <a:ext cx="2808312" cy="338554"/>
          </a:xfrm>
          <a:prstGeom prst="rect">
            <a:avLst/>
          </a:prstGeom>
          <a:noFill/>
        </p:spPr>
        <p:txBody>
          <a:bodyPr wrap="square" rtlCol="0">
            <a:spAutoFit/>
          </a:bodyPr>
          <a:lstStyle/>
          <a:p>
            <a:r>
              <a:rPr lang="zh-CN" altLang="en-US" sz="1600" dirty="0">
                <a:solidFill>
                  <a:srgbClr val="C00000"/>
                </a:solidFill>
              </a:rPr>
              <a:t>业务过程，组合和编排层</a:t>
            </a:r>
          </a:p>
        </p:txBody>
      </p:sp>
      <p:sp>
        <p:nvSpPr>
          <p:cNvPr id="15" name="TextBox 14"/>
          <p:cNvSpPr txBox="1"/>
          <p:nvPr/>
        </p:nvSpPr>
        <p:spPr>
          <a:xfrm>
            <a:off x="1489075" y="1019303"/>
            <a:ext cx="849200" cy="338554"/>
          </a:xfrm>
          <a:prstGeom prst="rect">
            <a:avLst/>
          </a:prstGeom>
          <a:noFill/>
        </p:spPr>
        <p:txBody>
          <a:bodyPr wrap="square" rtlCol="0">
            <a:spAutoFit/>
          </a:bodyPr>
          <a:lstStyle/>
          <a:p>
            <a:r>
              <a:rPr lang="zh-CN" altLang="en-US" sz="1600" dirty="0">
                <a:solidFill>
                  <a:srgbClr val="C00000"/>
                </a:solidFill>
              </a:rPr>
              <a:t>表示层</a:t>
            </a:r>
          </a:p>
        </p:txBody>
      </p:sp>
      <p:sp>
        <p:nvSpPr>
          <p:cNvPr id="16" name="TextBox 15"/>
          <p:cNvSpPr txBox="1"/>
          <p:nvPr/>
        </p:nvSpPr>
        <p:spPr>
          <a:xfrm>
            <a:off x="7632340" y="4390365"/>
            <a:ext cx="360040" cy="1569660"/>
          </a:xfrm>
          <a:prstGeom prst="rect">
            <a:avLst/>
          </a:prstGeom>
          <a:noFill/>
        </p:spPr>
        <p:txBody>
          <a:bodyPr wrap="square" rtlCol="0">
            <a:spAutoFit/>
          </a:bodyPr>
          <a:lstStyle/>
          <a:p>
            <a:r>
              <a:rPr lang="zh-CN" altLang="en-US" sz="1600" dirty="0">
                <a:solidFill>
                  <a:srgbClr val="C00000"/>
                </a:solidFill>
              </a:rPr>
              <a:t>集成体系结构</a:t>
            </a:r>
          </a:p>
        </p:txBody>
      </p:sp>
      <p:sp>
        <p:nvSpPr>
          <p:cNvPr id="17" name="TextBox 16"/>
          <p:cNvSpPr txBox="1"/>
          <p:nvPr/>
        </p:nvSpPr>
        <p:spPr>
          <a:xfrm>
            <a:off x="8118969" y="3978649"/>
            <a:ext cx="360040" cy="2308324"/>
          </a:xfrm>
          <a:prstGeom prst="rect">
            <a:avLst/>
          </a:prstGeom>
          <a:noFill/>
        </p:spPr>
        <p:txBody>
          <a:bodyPr wrap="square" rtlCol="0">
            <a:spAutoFit/>
          </a:bodyPr>
          <a:lstStyle/>
          <a:p>
            <a:r>
              <a:rPr lang="en-US" altLang="zh-CN" sz="1600" dirty="0" err="1">
                <a:solidFill>
                  <a:srgbClr val="C00000"/>
                </a:solidFill>
                <a:latin typeface="Times New Roman" panose="02020603050405020304" pitchFamily="18" charset="0"/>
                <a:cs typeface="Times New Roman" panose="02020603050405020304" pitchFamily="18" charset="0"/>
              </a:rPr>
              <a:t>QoS</a:t>
            </a:r>
            <a:r>
              <a:rPr lang="zh-CN" altLang="en-US" sz="1600" dirty="0">
                <a:solidFill>
                  <a:srgbClr val="C00000"/>
                </a:solidFill>
                <a:latin typeface="Times New Roman" panose="02020603050405020304" pitchFamily="18" charset="0"/>
                <a:cs typeface="Times New Roman" panose="02020603050405020304" pitchFamily="18" charset="0"/>
              </a:rPr>
              <a:t>安全管理监控</a:t>
            </a:r>
          </a:p>
        </p:txBody>
      </p:sp>
    </p:spTree>
    <p:extLst>
      <p:ext uri="{BB962C8B-B14F-4D97-AF65-F5344CB8AC3E}">
        <p14:creationId xmlns:p14="http://schemas.microsoft.com/office/powerpoint/2010/main" val="3189491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105" y="260649"/>
            <a:ext cx="6696744"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13197" y="5949280"/>
            <a:ext cx="5040559" cy="461665"/>
          </a:xfrm>
          <a:prstGeom prst="rect">
            <a:avLst/>
          </a:prstGeom>
          <a:noFill/>
        </p:spPr>
        <p:txBody>
          <a:bodyPr wrap="square" rtlCol="0">
            <a:spAutoFit/>
          </a:bodyPr>
          <a:lstStyle/>
          <a:p>
            <a:pPr algn="ct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构件规范模板</a:t>
            </a:r>
          </a:p>
        </p:txBody>
      </p:sp>
    </p:spTree>
    <p:extLst>
      <p:ext uri="{BB962C8B-B14F-4D97-AF65-F5344CB8AC3E}">
        <p14:creationId xmlns:p14="http://schemas.microsoft.com/office/powerpoint/2010/main" val="303520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SOAD</a:t>
            </a:r>
            <a:r>
              <a:rPr lang="zh-CN" altLang="en-US"/>
              <a:t>步骤详述</a:t>
            </a:r>
            <a:r>
              <a:rPr lang="en-US" altLang="zh-CN"/>
              <a:t>(</a:t>
            </a:r>
            <a:r>
              <a:rPr lang="zh-CN" altLang="en-US"/>
              <a:t>续</a:t>
            </a:r>
            <a:r>
              <a:rPr lang="en-US" altLang="zh-CN"/>
              <a:t>)</a:t>
            </a:r>
            <a:endParaRPr lang="zh-CN" altLang="en-US" dirty="0"/>
          </a:p>
        </p:txBody>
      </p:sp>
      <p:sp>
        <p:nvSpPr>
          <p:cNvPr id="4" name="内容占位符 3"/>
          <p:cNvSpPr>
            <a:spLocks noGrp="1"/>
          </p:cNvSpPr>
          <p:nvPr>
            <p:ph idx="1"/>
          </p:nvPr>
        </p:nvSpPr>
        <p:spPr/>
        <p:txBody>
          <a:bodyPr/>
          <a:lstStyle/>
          <a:p>
            <a:r>
              <a:rPr lang="zh-CN" altLang="en-US" dirty="0"/>
              <a:t>步骤</a:t>
            </a:r>
            <a:endParaRPr lang="en-US" altLang="zh-CN" dirty="0"/>
          </a:p>
          <a:p>
            <a:pPr marL="730250" lvl="2" indent="-457200">
              <a:buFont typeface="+mj-ea"/>
              <a:buAutoNum type="circleNumDbPlain" startAt="4"/>
            </a:pPr>
            <a:r>
              <a:rPr lang="zh-CN" altLang="en-US" dirty="0">
                <a:solidFill>
                  <a:srgbClr val="0000FF"/>
                </a:solidFill>
              </a:rPr>
              <a:t>服务实现</a:t>
            </a:r>
            <a:endParaRPr lang="en-US" altLang="zh-CN" dirty="0">
              <a:solidFill>
                <a:srgbClr val="0000FF"/>
              </a:solidFill>
            </a:endParaRPr>
          </a:p>
          <a:p>
            <a:pPr marL="615950" lvl="2" indent="-165100">
              <a:buFont typeface="Times New Roman" panose="02020603050405020304" pitchFamily="18" charset="0"/>
              <a:buChar char="▪"/>
            </a:pPr>
            <a:r>
              <a:rPr lang="zh-CN" altLang="en-US" dirty="0"/>
              <a:t>服务分配</a:t>
            </a:r>
            <a:endParaRPr lang="en-US" altLang="zh-CN" dirty="0"/>
          </a:p>
          <a:p>
            <a:pPr marL="982663" lvl="2" indent="-258763">
              <a:buFont typeface="Wingdings" panose="05000000000000000000" pitchFamily="2" charset="2"/>
              <a:buChar char="ü"/>
            </a:pPr>
            <a:r>
              <a:rPr lang="zh-CN" altLang="en-US" dirty="0"/>
              <a:t>服务分配活动实现服务和子系统对应。</a:t>
            </a:r>
            <a:endParaRPr lang="en-US" altLang="zh-CN" dirty="0"/>
          </a:p>
          <a:p>
            <a:pPr marL="982663" lvl="2" indent="-258763">
              <a:buFont typeface="Wingdings" panose="05000000000000000000" pitchFamily="2" charset="2"/>
              <a:buChar char="ü"/>
            </a:pPr>
            <a:r>
              <a:rPr lang="zh-CN" altLang="en-US" dirty="0"/>
              <a:t>示例中，服务和子系统之间有良好的一一对应关系。</a:t>
            </a:r>
            <a:endParaRPr lang="en-US" altLang="zh-CN" dirty="0"/>
          </a:p>
          <a:p>
            <a:pPr marL="615950" lvl="2" indent="-165100">
              <a:buFont typeface="Times New Roman" panose="02020603050405020304" pitchFamily="18" charset="0"/>
              <a:buChar char="▪"/>
            </a:pPr>
            <a:r>
              <a:rPr lang="zh-CN" altLang="en-US" dirty="0"/>
              <a:t>服务实现决策</a:t>
            </a:r>
            <a:endParaRPr lang="en-US" altLang="zh-CN" dirty="0"/>
          </a:p>
          <a:p>
            <a:pPr marL="982663" lvl="2" indent="-258763">
              <a:buFont typeface="Wingdings" panose="05000000000000000000" pitchFamily="2" charset="2"/>
              <a:buChar char="ü"/>
            </a:pPr>
            <a:r>
              <a:rPr lang="zh-CN" altLang="en-US" dirty="0"/>
              <a:t>服务实现决策决定服务的实现是否采用遗留系统。</a:t>
            </a:r>
            <a:endParaRPr lang="en-US" altLang="zh-CN" dirty="0"/>
          </a:p>
          <a:p>
            <a:pPr marL="982663" lvl="2" indent="-258763">
              <a:buFont typeface="Wingdings" panose="05000000000000000000" pitchFamily="2" charset="2"/>
              <a:buChar char="ü"/>
            </a:pPr>
            <a:r>
              <a:rPr lang="zh-CN" altLang="en-US" dirty="0"/>
              <a:t>示例中，日志服务是由遗留系统实现的。</a:t>
            </a:r>
            <a:endParaRPr lang="en-US" altLang="zh-CN" dirty="0"/>
          </a:p>
        </p:txBody>
      </p:sp>
    </p:spTree>
    <p:extLst>
      <p:ext uri="{BB962C8B-B14F-4D97-AF65-F5344CB8AC3E}">
        <p14:creationId xmlns:p14="http://schemas.microsoft.com/office/powerpoint/2010/main" val="25385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5472608"/>
          </a:xfrm>
        </p:spPr>
        <p:txBody>
          <a:bodyPr>
            <a:normAutofit/>
          </a:bodyPr>
          <a:lstStyle/>
          <a:p>
            <a:r>
              <a:rPr lang="zh-CN" altLang="en-US" dirty="0">
                <a:cs typeface="Times New Roman" panose="02020603050405020304" pitchFamily="18" charset="0"/>
              </a:rPr>
              <a:t>本章从软件工程的角度介绍了一种以体系结构为中心，运用面向服务的分析</a:t>
            </a:r>
            <a:r>
              <a:rPr lang="zh-CN" altLang="en-US">
                <a:cs typeface="Times New Roman" panose="02020603050405020304" pitchFamily="18" charset="0"/>
              </a:rPr>
              <a:t>和设计</a:t>
            </a:r>
            <a:r>
              <a:rPr lang="en-US" altLang="zh-CN">
                <a:cs typeface="Times New Roman" panose="02020603050405020304" pitchFamily="18" charset="0"/>
              </a:rPr>
              <a:t>(SOAD)</a:t>
            </a:r>
            <a:r>
              <a:rPr lang="zh-CN" altLang="en-US">
                <a:cs typeface="Times New Roman" panose="02020603050405020304" pitchFamily="18" charset="0"/>
              </a:rPr>
              <a:t>构造</a:t>
            </a:r>
            <a:r>
              <a:rPr lang="zh-CN" altLang="en-US" dirty="0">
                <a:cs typeface="Times New Roman" panose="02020603050405020304" pitchFamily="18" charset="0"/>
              </a:rPr>
              <a:t>面向服务应用的方法。</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84976" cy="6336704"/>
          </a:xfrm>
        </p:spPr>
        <p:txBody>
          <a:bodyPr>
            <a:normAutofit/>
          </a:bodyPr>
          <a:lstStyle/>
          <a:p>
            <a:r>
              <a:rPr lang="zh-CN" altLang="en-US" dirty="0">
                <a:solidFill>
                  <a:srgbClr val="0000FF"/>
                </a:solidFill>
              </a:rPr>
              <a:t>分层</a:t>
            </a:r>
            <a:r>
              <a:rPr lang="en-US" altLang="zh-CN">
                <a:solidFill>
                  <a:srgbClr val="0000FF"/>
                </a:solidFill>
              </a:rPr>
              <a:t>1</a:t>
            </a:r>
            <a:r>
              <a:rPr lang="zh-CN" altLang="en-US">
                <a:solidFill>
                  <a:srgbClr val="0000FF"/>
                </a:solidFill>
              </a:rPr>
              <a:t>：操作层</a:t>
            </a:r>
            <a:endParaRPr lang="en-US" altLang="zh-CN" dirty="0">
              <a:solidFill>
                <a:srgbClr val="0000FF"/>
              </a:solidFill>
            </a:endParaRPr>
          </a:p>
          <a:p>
            <a:pPr marL="531813" lvl="2" indent="-258763">
              <a:tabLst>
                <a:tab pos="531813" algn="l"/>
              </a:tabLst>
            </a:pPr>
            <a:r>
              <a:rPr lang="zh-CN" altLang="en-US" sz="1900" dirty="0"/>
              <a:t>包括自行开发的遗留应用系统，如</a:t>
            </a:r>
            <a:r>
              <a:rPr lang="en-US" altLang="zh-CN" sz="1900" dirty="0"/>
              <a:t>CRM</a:t>
            </a:r>
            <a:r>
              <a:rPr lang="zh-CN" altLang="en-US" sz="1900" dirty="0"/>
              <a:t>、</a:t>
            </a:r>
            <a:r>
              <a:rPr lang="en-US" altLang="zh-CN" sz="1900" dirty="0"/>
              <a:t>ERP</a:t>
            </a:r>
            <a:r>
              <a:rPr lang="zh-CN" altLang="en-US" sz="1900" dirty="0"/>
              <a:t>、商务智能</a:t>
            </a:r>
            <a:endParaRPr lang="en-US" altLang="zh-CN" sz="1900" dirty="0"/>
          </a:p>
          <a:p>
            <a:r>
              <a:rPr lang="zh-CN" altLang="en-US" dirty="0">
                <a:solidFill>
                  <a:srgbClr val="0000FF"/>
                </a:solidFill>
              </a:rPr>
              <a:t>分层</a:t>
            </a:r>
            <a:r>
              <a:rPr lang="en-US" altLang="zh-CN" dirty="0">
                <a:solidFill>
                  <a:srgbClr val="0000FF"/>
                </a:solidFill>
              </a:rPr>
              <a:t>2</a:t>
            </a:r>
            <a:r>
              <a:rPr lang="zh-CN" altLang="en-US" dirty="0">
                <a:solidFill>
                  <a:srgbClr val="0000FF"/>
                </a:solidFill>
              </a:rPr>
              <a:t>：企业构件层</a:t>
            </a:r>
            <a:endParaRPr lang="en-US" altLang="zh-CN" dirty="0">
              <a:solidFill>
                <a:srgbClr val="0000FF"/>
              </a:solidFill>
            </a:endParaRPr>
          </a:p>
          <a:p>
            <a:pPr marL="531813" lvl="2" indent="-258763"/>
            <a:r>
              <a:rPr lang="zh-CN" altLang="en-US" sz="1900" dirty="0"/>
              <a:t>该层负责实现业务功能并维护对应服务的</a:t>
            </a:r>
            <a:r>
              <a:rPr lang="en-US" altLang="zh-CN" sz="1900" dirty="0" err="1"/>
              <a:t>QoS</a:t>
            </a:r>
            <a:r>
              <a:rPr lang="zh-CN" altLang="en-US" sz="1900" dirty="0"/>
              <a:t>。</a:t>
            </a:r>
            <a:endParaRPr lang="en-US" altLang="zh-CN" sz="1900" dirty="0"/>
          </a:p>
          <a:p>
            <a:pPr marL="531813" lvl="2" indent="-258763"/>
            <a:r>
              <a:rPr lang="zh-CN" altLang="en-US" sz="1900" dirty="0"/>
              <a:t>包括：业务构件（</a:t>
            </a:r>
            <a:r>
              <a:rPr lang="en-US" altLang="zh-CN" sz="1900" dirty="0"/>
              <a:t>business component</a:t>
            </a:r>
            <a:r>
              <a:rPr lang="zh-CN" altLang="en-US" sz="1900" dirty="0"/>
              <a:t>）、通用的与特定应用无关的企业级构件（又称：</a:t>
            </a:r>
            <a:r>
              <a:rPr lang="en-US" altLang="zh-CN" sz="1900" dirty="0"/>
              <a:t>technology component</a:t>
            </a:r>
            <a:r>
              <a:rPr lang="zh-CN" altLang="en-US" sz="1900" dirty="0"/>
              <a:t>）。</a:t>
            </a:r>
            <a:endParaRPr lang="en-US" altLang="zh-CN" sz="1900" dirty="0"/>
          </a:p>
          <a:p>
            <a:pPr marL="531813" lvl="2" indent="-258763"/>
            <a:r>
              <a:rPr lang="zh-CN" altLang="en-US" sz="1900" dirty="0"/>
              <a:t>通常使用基于容器的分布式构件技术（如应用服务器）来实现构件以保障构件的性能、安全、可用性等质量。</a:t>
            </a:r>
            <a:endParaRPr lang="en-US" altLang="zh-CN" sz="1900" dirty="0"/>
          </a:p>
          <a:p>
            <a:r>
              <a:rPr lang="zh-CN" altLang="en-US" dirty="0">
                <a:solidFill>
                  <a:srgbClr val="0000FF"/>
                </a:solidFill>
              </a:rPr>
              <a:t>分层</a:t>
            </a:r>
            <a:r>
              <a:rPr lang="en-US" altLang="zh-CN" dirty="0">
                <a:solidFill>
                  <a:srgbClr val="0000FF"/>
                </a:solidFill>
              </a:rPr>
              <a:t>3</a:t>
            </a:r>
            <a:r>
              <a:rPr lang="zh-CN" altLang="en-US" dirty="0">
                <a:solidFill>
                  <a:srgbClr val="0000FF"/>
                </a:solidFill>
              </a:rPr>
              <a:t>：服务层</a:t>
            </a:r>
            <a:endParaRPr lang="en-US" altLang="zh-CN" dirty="0">
              <a:solidFill>
                <a:srgbClr val="0000FF"/>
              </a:solidFill>
            </a:endParaRPr>
          </a:p>
          <a:p>
            <a:pPr marL="531813" lvl="2" indent="-258763">
              <a:tabLst>
                <a:tab pos="531813" algn="l"/>
              </a:tabLst>
            </a:pPr>
            <a:r>
              <a:rPr lang="zh-CN" altLang="en-US" sz="1900" dirty="0"/>
              <a:t>该层以服务的形式封装下层构件的功能，并以服务描述的形式向外提供访问。</a:t>
            </a:r>
            <a:endParaRPr lang="en-US" altLang="zh-CN" sz="1900" dirty="0"/>
          </a:p>
          <a:p>
            <a:pPr marL="531813" lvl="2" indent="-258763">
              <a:tabLst>
                <a:tab pos="531813" algn="l"/>
              </a:tabLst>
            </a:pPr>
            <a:r>
              <a:rPr lang="zh-CN" altLang="en-US" sz="1900" dirty="0"/>
              <a:t>服务可以基于消息互相通信，可以发布和实现，也可以组合形成复合服务。</a:t>
            </a:r>
            <a:endParaRPr lang="en-US" altLang="zh-CN" sz="1900" dirty="0"/>
          </a:p>
          <a:p>
            <a:pPr marL="531813" lvl="2" indent="-258763">
              <a:tabLst>
                <a:tab pos="531813" algn="l"/>
              </a:tabLst>
            </a:pPr>
            <a:r>
              <a:rPr lang="zh-CN" altLang="en-US" dirty="0"/>
              <a:t>与下层构件相对应，服务可分为业务服务和技术服务。</a:t>
            </a:r>
          </a:p>
        </p:txBody>
      </p:sp>
    </p:spTree>
    <p:extLst>
      <p:ext uri="{BB962C8B-B14F-4D97-AF65-F5344CB8AC3E}">
        <p14:creationId xmlns:p14="http://schemas.microsoft.com/office/powerpoint/2010/main" val="427731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192688"/>
          </a:xfrm>
        </p:spPr>
        <p:txBody>
          <a:bodyPr>
            <a:normAutofit/>
          </a:bodyPr>
          <a:lstStyle/>
          <a:p>
            <a:pPr>
              <a:lnSpc>
                <a:spcPct val="130000"/>
              </a:lnSpc>
            </a:pPr>
            <a:r>
              <a:rPr lang="zh-CN" altLang="en-US" dirty="0">
                <a:solidFill>
                  <a:srgbClr val="0000FF"/>
                </a:solidFill>
              </a:rPr>
              <a:t>分层</a:t>
            </a:r>
            <a:r>
              <a:rPr lang="en-US" altLang="zh-CN" dirty="0">
                <a:solidFill>
                  <a:srgbClr val="0000FF"/>
                </a:solidFill>
              </a:rPr>
              <a:t>4</a:t>
            </a:r>
            <a:r>
              <a:rPr lang="zh-CN" altLang="en-US" dirty="0">
                <a:solidFill>
                  <a:srgbClr val="0000FF"/>
                </a:solidFill>
              </a:rPr>
              <a:t>：业务过程组合和编排层</a:t>
            </a:r>
            <a:endParaRPr lang="en-US" altLang="zh-CN" dirty="0">
              <a:solidFill>
                <a:srgbClr val="0000FF"/>
              </a:solidFill>
            </a:endParaRPr>
          </a:p>
          <a:p>
            <a:pPr marL="531813" lvl="2" indent="-258763">
              <a:lnSpc>
                <a:spcPct val="130000"/>
              </a:lnSpc>
              <a:tabLst>
                <a:tab pos="531813" algn="l"/>
              </a:tabLst>
            </a:pPr>
            <a:r>
              <a:rPr lang="zh-CN" altLang="en-US" sz="1800" dirty="0"/>
              <a:t>处于服务层的复合服务在该层定义。使用类似</a:t>
            </a:r>
            <a:r>
              <a:rPr lang="en-US" altLang="zh-CN" sz="1800" dirty="0"/>
              <a:t>BPEL</a:t>
            </a:r>
            <a:r>
              <a:rPr lang="zh-CN" altLang="en-US" sz="1800" dirty="0"/>
              <a:t>的服务组合语言，一组服务被编排后形成一个复合服务。</a:t>
            </a:r>
            <a:endParaRPr lang="en-US" altLang="zh-CN" sz="1800" dirty="0"/>
          </a:p>
          <a:p>
            <a:pPr marL="531813" lvl="2" indent="-258763">
              <a:lnSpc>
                <a:spcPct val="130000"/>
              </a:lnSpc>
              <a:tabLst>
                <a:tab pos="531813" algn="l"/>
              </a:tabLst>
            </a:pPr>
            <a:r>
              <a:rPr lang="zh-CN" altLang="en-US" sz="1800" dirty="0"/>
              <a:t>一个复合服务相当于一个应用，可以直接支持特定的用例和业务过程。</a:t>
            </a:r>
            <a:endParaRPr lang="en-US" altLang="zh-CN" sz="1800" dirty="0"/>
          </a:p>
          <a:p>
            <a:pPr>
              <a:lnSpc>
                <a:spcPct val="130000"/>
              </a:lnSpc>
            </a:pPr>
            <a:r>
              <a:rPr lang="zh-CN" altLang="en-US" dirty="0">
                <a:solidFill>
                  <a:srgbClr val="0000FF"/>
                </a:solidFill>
              </a:rPr>
              <a:t>分层</a:t>
            </a:r>
            <a:r>
              <a:rPr lang="en-US" altLang="zh-CN" dirty="0">
                <a:solidFill>
                  <a:srgbClr val="0000FF"/>
                </a:solidFill>
              </a:rPr>
              <a:t>5</a:t>
            </a:r>
            <a:r>
              <a:rPr lang="zh-CN" altLang="en-US" dirty="0">
                <a:solidFill>
                  <a:srgbClr val="0000FF"/>
                </a:solidFill>
              </a:rPr>
              <a:t>：表示层</a:t>
            </a:r>
            <a:endParaRPr lang="en-US" altLang="zh-CN" dirty="0">
              <a:solidFill>
                <a:srgbClr val="0000FF"/>
              </a:solidFill>
            </a:endParaRPr>
          </a:p>
          <a:p>
            <a:pPr marL="531813" lvl="2" indent="-258763">
              <a:lnSpc>
                <a:spcPct val="130000"/>
              </a:lnSpc>
            </a:pPr>
            <a:r>
              <a:rPr lang="en-US" altLang="zh-CN" sz="1800" dirty="0"/>
              <a:t>Web</a:t>
            </a:r>
            <a:r>
              <a:rPr lang="zh-CN" altLang="en-US" sz="1800" dirty="0"/>
              <a:t>服务的应用界面随</a:t>
            </a:r>
            <a:r>
              <a:rPr lang="en-US" altLang="zh-CN" sz="1800" dirty="0"/>
              <a:t>WSRP</a:t>
            </a:r>
            <a:r>
              <a:rPr lang="zh-CN" altLang="en-US" sz="1800" dirty="0"/>
              <a:t>（</a:t>
            </a:r>
            <a:r>
              <a:rPr lang="en-US" altLang="zh-CN" sz="1800" dirty="0"/>
              <a:t>Web Services for Remote Portlets</a:t>
            </a:r>
            <a:r>
              <a:rPr lang="zh-CN" altLang="en-US" sz="1800" dirty="0"/>
              <a:t>）标准的形成而得到发展。</a:t>
            </a:r>
            <a:endParaRPr lang="en-US" altLang="zh-CN" sz="1800" dirty="0"/>
          </a:p>
          <a:p>
            <a:pPr>
              <a:lnSpc>
                <a:spcPct val="130000"/>
              </a:lnSpc>
            </a:pPr>
            <a:r>
              <a:rPr lang="zh-CN" altLang="en-US" dirty="0">
                <a:solidFill>
                  <a:srgbClr val="0000FF"/>
                </a:solidFill>
              </a:rPr>
              <a:t>分层</a:t>
            </a:r>
            <a:r>
              <a:rPr lang="en-US" altLang="zh-CN" dirty="0">
                <a:solidFill>
                  <a:srgbClr val="0000FF"/>
                </a:solidFill>
              </a:rPr>
              <a:t>6</a:t>
            </a:r>
            <a:r>
              <a:rPr lang="zh-CN" altLang="en-US" dirty="0">
                <a:solidFill>
                  <a:srgbClr val="0000FF"/>
                </a:solidFill>
              </a:rPr>
              <a:t>：集成体系结构</a:t>
            </a:r>
            <a:endParaRPr lang="en-US" altLang="zh-CN" dirty="0">
              <a:solidFill>
                <a:srgbClr val="0000FF"/>
              </a:solidFill>
            </a:endParaRPr>
          </a:p>
          <a:p>
            <a:pPr marL="531813" lvl="2" indent="-258763">
              <a:lnSpc>
                <a:spcPct val="130000"/>
              </a:lnSpc>
              <a:tabLst>
                <a:tab pos="531813" algn="l"/>
              </a:tabLst>
            </a:pPr>
            <a:r>
              <a:rPr lang="zh-CN" altLang="en-US" sz="1800" dirty="0"/>
              <a:t>该部分为服务的集成提供称为</a:t>
            </a:r>
            <a:r>
              <a:rPr lang="en-US" altLang="zh-CN" sz="1800" dirty="0"/>
              <a:t>ESB(Enterprise Service Bus)</a:t>
            </a:r>
            <a:r>
              <a:rPr lang="zh-CN" altLang="en-US" sz="1800" dirty="0"/>
              <a:t>的基础设施；</a:t>
            </a:r>
            <a:endParaRPr lang="en-US" altLang="zh-CN" sz="1800" dirty="0"/>
          </a:p>
          <a:p>
            <a:pPr marL="531813" lvl="2" indent="-258763">
              <a:lnSpc>
                <a:spcPct val="130000"/>
              </a:lnSpc>
              <a:tabLst>
                <a:tab pos="531813" algn="l"/>
              </a:tabLst>
            </a:pPr>
            <a:r>
              <a:rPr lang="en-US" altLang="zh-CN" sz="1800" dirty="0"/>
              <a:t>ESB</a:t>
            </a:r>
            <a:r>
              <a:rPr lang="zh-CN" altLang="en-US" sz="1800" dirty="0"/>
              <a:t>提供位置独立的集成机制，包括提供智能路由、协议调停和其他转换机制。</a:t>
            </a:r>
            <a:endParaRPr lang="en-US" altLang="zh-CN" sz="1800" dirty="0"/>
          </a:p>
          <a:p>
            <a:pPr marL="82550" indent="-258763">
              <a:lnSpc>
                <a:spcPct val="130000"/>
              </a:lnSpc>
              <a:tabLst>
                <a:tab pos="531813" algn="l"/>
              </a:tabLst>
            </a:pPr>
            <a:r>
              <a:rPr lang="en-US" altLang="zh-CN" dirty="0">
                <a:solidFill>
                  <a:srgbClr val="3333CC"/>
                </a:solidFill>
              </a:rPr>
              <a:t> </a:t>
            </a:r>
            <a:r>
              <a:rPr lang="zh-CN" altLang="en-US" dirty="0">
                <a:solidFill>
                  <a:srgbClr val="3333CC"/>
                </a:solidFill>
              </a:rPr>
              <a:t>分层</a:t>
            </a:r>
            <a:r>
              <a:rPr lang="en-US" altLang="zh-CN" dirty="0">
                <a:solidFill>
                  <a:srgbClr val="3333CC"/>
                </a:solidFill>
              </a:rPr>
              <a:t>7</a:t>
            </a:r>
            <a:r>
              <a:rPr lang="zh-CN" altLang="en-US" dirty="0">
                <a:solidFill>
                  <a:srgbClr val="3333CC"/>
                </a:solidFill>
              </a:rPr>
              <a:t>：</a:t>
            </a:r>
            <a:r>
              <a:rPr lang="en-US" altLang="zh-CN" dirty="0" err="1">
                <a:solidFill>
                  <a:srgbClr val="3333CC"/>
                </a:solidFill>
              </a:rPr>
              <a:t>QoS</a:t>
            </a:r>
            <a:r>
              <a:rPr lang="zh-CN" altLang="en-US" dirty="0">
                <a:solidFill>
                  <a:srgbClr val="3333CC"/>
                </a:solidFill>
              </a:rPr>
              <a:t>安全关联监控</a:t>
            </a:r>
            <a:endParaRPr lang="en-US" altLang="zh-CN" dirty="0">
              <a:solidFill>
                <a:srgbClr val="3333CC"/>
              </a:solidFill>
            </a:endParaRPr>
          </a:p>
          <a:p>
            <a:pPr marL="531813" lvl="2" indent="-258763">
              <a:lnSpc>
                <a:spcPct val="130000"/>
              </a:lnSpc>
              <a:tabLst>
                <a:tab pos="531813" algn="l"/>
              </a:tabLst>
            </a:pPr>
            <a:r>
              <a:rPr lang="zh-CN" altLang="en-US" sz="1800" dirty="0"/>
              <a:t>该部分监视、管理和维护服务的</a:t>
            </a:r>
            <a:r>
              <a:rPr lang="en-US" altLang="zh-CN" sz="1800" dirty="0" err="1"/>
              <a:t>QoS</a:t>
            </a:r>
            <a:r>
              <a:rPr lang="en-US" altLang="zh-CN" sz="1800" dirty="0"/>
              <a:t>(</a:t>
            </a:r>
            <a:r>
              <a:rPr lang="zh-CN" altLang="en-US" sz="1800" dirty="0"/>
              <a:t>如安全、性能和可用性</a:t>
            </a:r>
            <a:r>
              <a:rPr lang="en-US" altLang="zh-CN" sz="1800" dirty="0"/>
              <a:t>)</a:t>
            </a:r>
            <a:r>
              <a:rPr lang="zh-CN" altLang="en-US" sz="1800" dirty="0"/>
              <a:t>。</a:t>
            </a:r>
            <a:endParaRPr lang="en-US" altLang="zh-CN" sz="1800" dirty="0"/>
          </a:p>
          <a:p>
            <a:pPr marL="531813" lvl="2" indent="-258763">
              <a:lnSpc>
                <a:spcPct val="130000"/>
              </a:lnSpc>
              <a:tabLst>
                <a:tab pos="531813" algn="l"/>
              </a:tabLst>
            </a:pPr>
            <a:r>
              <a:rPr lang="zh-CN" altLang="en-US" sz="1800" dirty="0"/>
              <a:t>相关协议：</a:t>
            </a:r>
            <a:r>
              <a:rPr lang="en-US" altLang="zh-CN" sz="1800" dirty="0"/>
              <a:t>WS-Management</a:t>
            </a:r>
            <a:r>
              <a:rPr lang="zh-CN" altLang="en-US" sz="1800" dirty="0"/>
              <a:t>。</a:t>
            </a:r>
            <a:endParaRPr lang="en-US" altLang="zh-CN" sz="1800" dirty="0"/>
          </a:p>
        </p:txBody>
      </p:sp>
    </p:spTree>
    <p:extLst>
      <p:ext uri="{BB962C8B-B14F-4D97-AF65-F5344CB8AC3E}">
        <p14:creationId xmlns:p14="http://schemas.microsoft.com/office/powerpoint/2010/main" val="128708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552728"/>
          </a:xfrm>
        </p:spPr>
        <p:txBody>
          <a:bodyPr>
            <a:noAutofit/>
          </a:bodyPr>
          <a:lstStyle/>
          <a:p>
            <a:pPr fontAlgn="base">
              <a:lnSpc>
                <a:spcPct val="100000"/>
              </a:lnSpc>
            </a:pPr>
            <a:r>
              <a:rPr lang="en-US" altLang="zh-CN" sz="1200" dirty="0"/>
              <a:t>Scope &lt;what area of the enterprise is this architecture for?&gt;</a:t>
            </a:r>
          </a:p>
          <a:p>
            <a:pPr fontAlgn="base">
              <a:lnSpc>
                <a:spcPct val="100000"/>
              </a:lnSpc>
            </a:pPr>
            <a:r>
              <a:rPr lang="en-US" altLang="zh-CN" sz="1200" b="1" dirty="0">
                <a:solidFill>
                  <a:srgbClr val="0000FF"/>
                </a:solidFill>
              </a:rPr>
              <a:t>Operational systems layer</a:t>
            </a:r>
          </a:p>
          <a:p>
            <a:pPr lvl="1" fontAlgn="base">
              <a:lnSpc>
                <a:spcPct val="100000"/>
              </a:lnSpc>
            </a:pPr>
            <a:r>
              <a:rPr lang="en-US" altLang="zh-CN" sz="1200" dirty="0"/>
              <a:t>Packaged applications</a:t>
            </a:r>
          </a:p>
          <a:p>
            <a:pPr lvl="1" fontAlgn="base">
              <a:lnSpc>
                <a:spcPct val="100000"/>
              </a:lnSpc>
            </a:pPr>
            <a:r>
              <a:rPr lang="en-US" altLang="zh-CN" sz="1200" dirty="0"/>
              <a:t>Custom applications</a:t>
            </a:r>
          </a:p>
          <a:p>
            <a:pPr lvl="1" fontAlgn="base">
              <a:lnSpc>
                <a:spcPct val="100000"/>
              </a:lnSpc>
            </a:pPr>
            <a:r>
              <a:rPr lang="en-US" altLang="zh-CN" sz="1200" dirty="0"/>
              <a:t>Architectural decisions</a:t>
            </a:r>
          </a:p>
          <a:p>
            <a:pPr fontAlgn="base">
              <a:lnSpc>
                <a:spcPct val="100000"/>
              </a:lnSpc>
            </a:pPr>
            <a:r>
              <a:rPr lang="en-US" altLang="zh-CN" sz="1200" b="1" dirty="0">
                <a:solidFill>
                  <a:srgbClr val="0000FF"/>
                </a:solidFill>
              </a:rPr>
              <a:t>Enterprise components layer</a:t>
            </a:r>
          </a:p>
          <a:p>
            <a:pPr lvl="1" fontAlgn="base">
              <a:lnSpc>
                <a:spcPct val="100000"/>
              </a:lnSpc>
            </a:pPr>
            <a:r>
              <a:rPr lang="en-US" altLang="zh-CN" sz="1200" dirty="0"/>
              <a:t>Functional areas supported by this enterprise components</a:t>
            </a:r>
          </a:p>
          <a:p>
            <a:pPr lvl="1" fontAlgn="base">
              <a:lnSpc>
                <a:spcPct val="100000"/>
              </a:lnSpc>
            </a:pPr>
            <a:r>
              <a:rPr lang="en-US" altLang="zh-CN" sz="1200" dirty="0"/>
              <a:t>&lt;What business domains, goals and processes are supported by this enterprise components&gt;</a:t>
            </a:r>
          </a:p>
          <a:p>
            <a:pPr lvl="1" fontAlgn="base">
              <a:lnSpc>
                <a:spcPct val="100000"/>
              </a:lnSpc>
            </a:pPr>
            <a:r>
              <a:rPr lang="en-US" altLang="zh-CN" sz="1200" dirty="0"/>
              <a:t>Decisions regarding governance</a:t>
            </a:r>
          </a:p>
          <a:p>
            <a:pPr lvl="2" fontAlgn="base">
              <a:lnSpc>
                <a:spcPct val="100000"/>
              </a:lnSpc>
            </a:pPr>
            <a:r>
              <a:rPr lang="en-US" altLang="zh-CN" sz="1200" dirty="0"/>
              <a:t>&lt;Criteria by which something is elected as an enterprise components within this client organization&gt;</a:t>
            </a:r>
          </a:p>
          <a:p>
            <a:pPr lvl="1" fontAlgn="base">
              <a:lnSpc>
                <a:spcPct val="100000"/>
              </a:lnSpc>
            </a:pPr>
            <a:r>
              <a:rPr lang="en-US" altLang="zh-CN" sz="1200" dirty="0"/>
              <a:t>Architectural decisions</a:t>
            </a:r>
          </a:p>
          <a:p>
            <a:pPr fontAlgn="base">
              <a:lnSpc>
                <a:spcPct val="100000"/>
              </a:lnSpc>
            </a:pPr>
            <a:r>
              <a:rPr lang="en-US" altLang="zh-CN" sz="1200" b="1" dirty="0">
                <a:solidFill>
                  <a:srgbClr val="0000FF"/>
                </a:solidFill>
              </a:rPr>
              <a:t>Services layer</a:t>
            </a:r>
          </a:p>
          <a:p>
            <a:pPr lvl="1" fontAlgn="base">
              <a:lnSpc>
                <a:spcPct val="100000"/>
              </a:lnSpc>
            </a:pPr>
            <a:r>
              <a:rPr lang="en-US" altLang="zh-CN" sz="1200" dirty="0"/>
              <a:t>Categorized portfolio of services</a:t>
            </a:r>
          </a:p>
          <a:p>
            <a:pPr lvl="1" fontAlgn="base">
              <a:lnSpc>
                <a:spcPct val="100000"/>
              </a:lnSpc>
            </a:pPr>
            <a:r>
              <a:rPr lang="en-US" altLang="zh-CN" sz="1200" dirty="0"/>
              <a:t>Architectural decisions</a:t>
            </a:r>
          </a:p>
          <a:p>
            <a:pPr fontAlgn="base">
              <a:lnSpc>
                <a:spcPct val="100000"/>
              </a:lnSpc>
            </a:pPr>
            <a:r>
              <a:rPr lang="en-US" altLang="zh-CN" sz="1200" b="1" dirty="0">
                <a:solidFill>
                  <a:srgbClr val="0000FF"/>
                </a:solidFill>
              </a:rPr>
              <a:t>Business process and composition layer</a:t>
            </a:r>
          </a:p>
          <a:p>
            <a:pPr lvl="1" fontAlgn="base">
              <a:lnSpc>
                <a:spcPct val="100000"/>
              </a:lnSpc>
            </a:pPr>
            <a:r>
              <a:rPr lang="en-US" altLang="zh-CN" sz="1200" dirty="0"/>
              <a:t>Business processes to be represented as choreographies</a:t>
            </a:r>
          </a:p>
          <a:p>
            <a:pPr lvl="1" fontAlgn="base">
              <a:lnSpc>
                <a:spcPct val="100000"/>
              </a:lnSpc>
            </a:pPr>
            <a:r>
              <a:rPr lang="en-US" altLang="zh-CN" sz="1200" dirty="0"/>
              <a:t>Architectural decisions</a:t>
            </a:r>
          </a:p>
          <a:p>
            <a:pPr lvl="2" fontAlgn="base">
              <a:lnSpc>
                <a:spcPct val="100000"/>
              </a:lnSpc>
            </a:pPr>
            <a:r>
              <a:rPr lang="en-US" altLang="zh-CN" sz="1200" dirty="0"/>
              <a:t>&lt;Which processes need to be soft-wired into choreographies and which will be built into applications?&gt;</a:t>
            </a:r>
          </a:p>
          <a:p>
            <a:pPr fontAlgn="base">
              <a:lnSpc>
                <a:spcPct val="100000"/>
              </a:lnSpc>
            </a:pPr>
            <a:r>
              <a:rPr lang="en-US" altLang="zh-CN" sz="1200" b="1" dirty="0">
                <a:solidFill>
                  <a:srgbClr val="0000FF"/>
                </a:solidFill>
              </a:rPr>
              <a:t>Access or presentation layer</a:t>
            </a:r>
          </a:p>
          <a:p>
            <a:pPr lvl="1" fontAlgn="base">
              <a:lnSpc>
                <a:spcPct val="100000"/>
              </a:lnSpc>
            </a:pPr>
            <a:r>
              <a:rPr lang="en-US" altLang="zh-CN" sz="1200" dirty="0"/>
              <a:t>&lt;Document implications of Web services and SOA on this layer; if any. For example, use of portlets that invoke Web services at the user interface level and the implications on the functioning of that layer&gt;</a:t>
            </a:r>
          </a:p>
          <a:p>
            <a:pPr fontAlgn="base">
              <a:lnSpc>
                <a:spcPct val="100000"/>
              </a:lnSpc>
            </a:pPr>
            <a:r>
              <a:rPr lang="en-US" altLang="zh-CN" sz="1200" b="1" dirty="0">
                <a:solidFill>
                  <a:srgbClr val="0000FF"/>
                </a:solidFill>
              </a:rPr>
              <a:t>Integration layer</a:t>
            </a:r>
          </a:p>
          <a:p>
            <a:pPr lvl="1" fontAlgn="base">
              <a:lnSpc>
                <a:spcPct val="100000"/>
              </a:lnSpc>
            </a:pPr>
            <a:r>
              <a:rPr lang="en-US" altLang="zh-CN" sz="1200" dirty="0"/>
              <a:t>&lt;Include considerations of an ESB&gt;</a:t>
            </a:r>
          </a:p>
          <a:p>
            <a:pPr lvl="1" fontAlgn="base">
              <a:lnSpc>
                <a:spcPct val="100000"/>
              </a:lnSpc>
            </a:pPr>
            <a:r>
              <a:rPr lang="en-US" altLang="zh-CN" sz="1200" dirty="0"/>
              <a:t>&lt;How are we going to ensure the service-level agreements (SLAs) and quality of service (</a:t>
            </a:r>
            <a:r>
              <a:rPr lang="en-US" altLang="zh-CN" sz="1200" dirty="0" err="1"/>
              <a:t>QoS</a:t>
            </a:r>
            <a:r>
              <a:rPr lang="en-US" altLang="zh-CN" sz="1200" dirty="0"/>
              <a:t>) required by clients of the services provided?&gt;</a:t>
            </a:r>
          </a:p>
          <a:p>
            <a:pPr lvl="1" fontAlgn="base">
              <a:lnSpc>
                <a:spcPct val="100000"/>
              </a:lnSpc>
            </a:pPr>
            <a:r>
              <a:rPr lang="en-US" altLang="zh-CN" sz="1200" dirty="0"/>
              <a:t>Security issues and decisions</a:t>
            </a:r>
          </a:p>
          <a:p>
            <a:pPr lvl="1" fontAlgn="base">
              <a:lnSpc>
                <a:spcPct val="100000"/>
              </a:lnSpc>
            </a:pPr>
            <a:r>
              <a:rPr lang="en-US" altLang="zh-CN" sz="1200" dirty="0"/>
              <a:t>Performance issues and decisions</a:t>
            </a:r>
          </a:p>
          <a:p>
            <a:pPr lvl="1" fontAlgn="base">
              <a:lnSpc>
                <a:spcPct val="100000"/>
              </a:lnSpc>
            </a:pPr>
            <a:r>
              <a:rPr lang="en-US" altLang="zh-CN" sz="1200" dirty="0"/>
              <a:t>Technology and standards limitations and decisions</a:t>
            </a:r>
          </a:p>
          <a:p>
            <a:pPr lvl="1" fontAlgn="base">
              <a:lnSpc>
                <a:spcPct val="100000"/>
              </a:lnSpc>
            </a:pPr>
            <a:r>
              <a:rPr lang="en-US" altLang="zh-CN" sz="1200" dirty="0"/>
              <a:t>Monitoring and management of services</a:t>
            </a:r>
          </a:p>
          <a:p>
            <a:pPr lvl="2" fontAlgn="base">
              <a:lnSpc>
                <a:spcPct val="100000"/>
              </a:lnSpc>
            </a:pPr>
            <a:r>
              <a:rPr lang="en-US" altLang="zh-CN" sz="1200" dirty="0"/>
              <a:t>Description and decisions</a:t>
            </a:r>
          </a:p>
          <a:p>
            <a:pPr>
              <a:lnSpc>
                <a:spcPct val="100000"/>
              </a:lnSpc>
            </a:pPr>
            <a:endParaRPr lang="zh-CN" altLang="en-US" sz="1200" dirty="0"/>
          </a:p>
        </p:txBody>
      </p:sp>
      <p:sp>
        <p:nvSpPr>
          <p:cNvPr id="4" name="TextBox 3"/>
          <p:cNvSpPr txBox="1"/>
          <p:nvPr/>
        </p:nvSpPr>
        <p:spPr>
          <a:xfrm>
            <a:off x="4283968" y="444339"/>
            <a:ext cx="4176464" cy="461665"/>
          </a:xfrm>
          <a:prstGeom prst="rect">
            <a:avLst/>
          </a:prstGeom>
          <a:noFill/>
        </p:spPr>
        <p:txBody>
          <a:bodyPr wrap="square" rtlCol="0">
            <a:spAutoFit/>
          </a:bodyPr>
          <a:lstStyle/>
          <a:p>
            <a:r>
              <a:rPr lang="en-US" altLang="zh-CN" sz="2400" dirty="0">
                <a:solidFill>
                  <a:srgbClr val="C00000"/>
                </a:solidFill>
                <a:latin typeface="Times New Roman" panose="02020603050405020304" pitchFamily="18" charset="0"/>
                <a:cs typeface="Times New Roman" panose="02020603050405020304" pitchFamily="18" charset="0"/>
              </a:rPr>
              <a:t>Template for SOA Architecture</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55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面向服务的分析与设计</a:t>
            </a:r>
          </a:p>
        </p:txBody>
      </p:sp>
      <p:sp>
        <p:nvSpPr>
          <p:cNvPr id="3" name="内容占位符 2"/>
          <p:cNvSpPr>
            <a:spLocks noGrp="1"/>
          </p:cNvSpPr>
          <p:nvPr>
            <p:ph idx="1"/>
          </p:nvPr>
        </p:nvSpPr>
        <p:spPr/>
        <p:txBody>
          <a:bodyPr/>
          <a:lstStyle/>
          <a:p>
            <a:r>
              <a:rPr lang="zh-CN" altLang="en-US" dirty="0"/>
              <a:t>面向服务的分析</a:t>
            </a:r>
            <a:r>
              <a:rPr lang="zh-CN" altLang="en-US"/>
              <a:t>和设计</a:t>
            </a:r>
            <a:r>
              <a:rPr lang="en-US" altLang="zh-CN"/>
              <a:t>(Service-Oriented </a:t>
            </a:r>
            <a:r>
              <a:rPr lang="en-US" altLang="zh-CN" dirty="0"/>
              <a:t>Analysis and Design</a:t>
            </a:r>
            <a:r>
              <a:rPr lang="en-US" altLang="zh-CN"/>
              <a:t>, SOAD</a:t>
            </a:r>
            <a:r>
              <a:rPr lang="en-US" altLang="zh-CN" dirty="0"/>
              <a:t>)</a:t>
            </a:r>
            <a:r>
              <a:rPr lang="zh-CN" altLang="en-US"/>
              <a:t>是</a:t>
            </a:r>
            <a:r>
              <a:rPr lang="zh-CN" altLang="en-US" dirty="0"/>
              <a:t>专为面向服务的体系结构范型设计的软件建模和开发方法。</a:t>
            </a:r>
            <a:endParaRPr lang="en-US" altLang="zh-CN" dirty="0"/>
          </a:p>
          <a:p>
            <a:pPr lvl="2"/>
            <a:r>
              <a:rPr lang="zh-CN" altLang="en-US" dirty="0"/>
              <a:t>建立在包括面向对象分析和设计以及业务过程管理的开发过程基础之上。</a:t>
            </a:r>
            <a:endParaRPr lang="en-US" altLang="zh-CN" dirty="0"/>
          </a:p>
          <a:p>
            <a:pPr lvl="2"/>
            <a:r>
              <a:rPr lang="zh-CN" altLang="en-US"/>
              <a:t>所有这些设计方法都提倡信息隐藏、抽象和关注点分离，</a:t>
            </a:r>
            <a:endParaRPr lang="zh-CN" altLang="en-US" dirty="0"/>
          </a:p>
        </p:txBody>
      </p:sp>
    </p:spTree>
    <p:extLst>
      <p:ext uri="{BB962C8B-B14F-4D97-AF65-F5344CB8AC3E}">
        <p14:creationId xmlns:p14="http://schemas.microsoft.com/office/powerpoint/2010/main" val="3268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SOAD</a:t>
            </a:r>
            <a:r>
              <a:rPr lang="zh-CN" altLang="en-US" dirty="0"/>
              <a:t>总体指导原则</a:t>
            </a:r>
          </a:p>
        </p:txBody>
      </p:sp>
      <p:sp>
        <p:nvSpPr>
          <p:cNvPr id="3" name="内容占位符 2"/>
          <p:cNvSpPr>
            <a:spLocks noGrp="1"/>
          </p:cNvSpPr>
          <p:nvPr>
            <p:ph idx="1"/>
          </p:nvPr>
        </p:nvSpPr>
        <p:spPr>
          <a:xfrm>
            <a:off x="323528" y="836712"/>
            <a:ext cx="8496944" cy="5472608"/>
          </a:xfrm>
        </p:spPr>
        <p:txBody>
          <a:bodyPr>
            <a:normAutofit/>
          </a:bodyPr>
          <a:lstStyle/>
          <a:p>
            <a:r>
              <a:rPr lang="en-US" altLang="zh-CN" dirty="0"/>
              <a:t>Zimmermann</a:t>
            </a:r>
            <a:r>
              <a:rPr lang="zh-CN" altLang="en-US" dirty="0"/>
              <a:t>总结了</a:t>
            </a:r>
            <a:r>
              <a:rPr lang="en-US" altLang="zh-CN" dirty="0"/>
              <a:t>SOAD</a:t>
            </a:r>
            <a:r>
              <a:rPr lang="zh-CN" altLang="en-US" dirty="0"/>
              <a:t>的一些通用指导原则，这些原则直接决定</a:t>
            </a:r>
            <a:r>
              <a:rPr lang="en-US" altLang="zh-CN" dirty="0"/>
              <a:t>SOAD</a:t>
            </a:r>
            <a:r>
              <a:rPr lang="zh-CN" altLang="en-US" dirty="0"/>
              <a:t>的质量，它们可以作为</a:t>
            </a:r>
            <a:r>
              <a:rPr lang="en-US" altLang="zh-CN" dirty="0"/>
              <a:t>SOAD</a:t>
            </a:r>
            <a:r>
              <a:rPr lang="zh-CN" altLang="en-US" dirty="0"/>
              <a:t>的设计基线。</a:t>
            </a:r>
            <a:endParaRPr lang="en-US" altLang="zh-CN" dirty="0"/>
          </a:p>
          <a:p>
            <a:pPr marL="627063" lvl="2" indent="-271463"/>
            <a:r>
              <a:rPr lang="zh-CN" altLang="en-US" dirty="0"/>
              <a:t>经过良好构思的服务应该给业务带来灵活性和敏捷性，它们通过松散耦合、封装和信息隐藏等机制使服务的重新配置和复用更加容易；</a:t>
            </a:r>
            <a:endParaRPr lang="en-US" altLang="zh-CN" dirty="0"/>
          </a:p>
          <a:p>
            <a:pPr marL="627063" lvl="2" indent="-271463"/>
            <a:r>
              <a:rPr lang="zh-CN" altLang="en-US" dirty="0"/>
              <a:t>设计良好的服务之间的依赖被最小化且被显式声明，最小依赖原则不仅仅适用于企业应用；</a:t>
            </a:r>
            <a:endParaRPr lang="en-US" altLang="zh-CN" dirty="0"/>
          </a:p>
          <a:p>
            <a:pPr marL="627063" lvl="2" indent="-271463"/>
            <a:r>
              <a:rPr lang="zh-CN" altLang="en-US" dirty="0"/>
              <a:t>服务抽象是内聚、完整和一致的。如，在设计服务及其操作签名时，要考虑其</a:t>
            </a:r>
            <a:r>
              <a:rPr lang="en-US" altLang="zh-CN">
                <a:solidFill>
                  <a:srgbClr val="FF0000"/>
                </a:solidFill>
              </a:rPr>
              <a:t>CRUDS</a:t>
            </a:r>
            <a:r>
              <a:rPr lang="zh-CN" altLang="en-US"/>
              <a:t>操作</a:t>
            </a:r>
            <a:r>
              <a:rPr lang="en-US" altLang="zh-CN"/>
              <a:t>(</a:t>
            </a:r>
            <a:r>
              <a:rPr lang="zh-CN" altLang="en-US"/>
              <a:t>即</a:t>
            </a:r>
            <a:r>
              <a:rPr lang="en-US" altLang="zh-CN"/>
              <a:t>Create</a:t>
            </a:r>
            <a:r>
              <a:rPr lang="en-US" altLang="zh-CN" dirty="0" err="1"/>
              <a:t>,Read,Update,Delete,</a:t>
            </a:r>
            <a:r>
              <a:rPr lang="en-US" altLang="zh-CN" err="1"/>
              <a:t>Search</a:t>
            </a:r>
            <a:r>
              <a:rPr lang="zh-CN" altLang="en-US"/>
              <a:t>操作</a:t>
            </a:r>
            <a:r>
              <a:rPr lang="en-US" altLang="zh-CN"/>
              <a:t>)</a:t>
            </a:r>
            <a:r>
              <a:rPr lang="zh-CN" altLang="en-US"/>
              <a:t>；</a:t>
            </a:r>
            <a:endParaRPr lang="en-US" altLang="zh-CN" dirty="0"/>
          </a:p>
          <a:p>
            <a:pPr marL="627063" lvl="2" indent="-271463"/>
            <a:r>
              <a:rPr lang="zh-CN" altLang="en-US" dirty="0"/>
              <a:t>对服务的命名要做到能使其被无较深技术知识的领域专家理解；</a:t>
            </a:r>
            <a:endParaRPr lang="en-US" altLang="zh-CN" dirty="0"/>
          </a:p>
        </p:txBody>
      </p:sp>
    </p:spTree>
    <p:extLst>
      <p:ext uri="{BB962C8B-B14F-4D97-AF65-F5344CB8AC3E}">
        <p14:creationId xmlns:p14="http://schemas.microsoft.com/office/powerpoint/2010/main" val="274555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SOAD</a:t>
            </a:r>
            <a:r>
              <a:rPr lang="zh-CN" altLang="en-US" dirty="0"/>
              <a:t>总体指导原则（续）</a:t>
            </a:r>
          </a:p>
        </p:txBody>
      </p:sp>
      <p:sp>
        <p:nvSpPr>
          <p:cNvPr id="3" name="内容占位符 2"/>
          <p:cNvSpPr>
            <a:spLocks noGrp="1"/>
          </p:cNvSpPr>
          <p:nvPr>
            <p:ph idx="1"/>
          </p:nvPr>
        </p:nvSpPr>
        <p:spPr/>
        <p:txBody>
          <a:bodyPr>
            <a:normAutofit/>
          </a:bodyPr>
          <a:lstStyle/>
          <a:p>
            <a:pPr marL="627063" lvl="2" indent="-271463"/>
            <a:r>
              <a:rPr lang="zh-CN" altLang="en-US" dirty="0"/>
              <a:t>在某个</a:t>
            </a:r>
            <a:r>
              <a:rPr lang="en-US" altLang="zh-CN" dirty="0"/>
              <a:t>SOA</a:t>
            </a:r>
            <a:r>
              <a:rPr lang="zh-CN" altLang="en-US" dirty="0"/>
              <a:t>应用中，所有的服务都要遵循一致的</a:t>
            </a:r>
            <a:r>
              <a:rPr lang="zh-CN" altLang="en-US"/>
              <a:t>设计哲学</a:t>
            </a:r>
            <a:r>
              <a:rPr lang="en-US" altLang="zh-CN"/>
              <a:t>(</a:t>
            </a:r>
            <a:r>
              <a:rPr lang="zh-CN" altLang="en-US"/>
              <a:t>通过</a:t>
            </a:r>
            <a:r>
              <a:rPr lang="zh-CN" altLang="en-US" dirty="0"/>
              <a:t>模式和</a:t>
            </a:r>
            <a:r>
              <a:rPr lang="zh-CN" altLang="en-US"/>
              <a:t>模板表示</a:t>
            </a:r>
            <a:r>
              <a:rPr lang="en-US" altLang="zh-CN"/>
              <a:t>)</a:t>
            </a:r>
            <a:r>
              <a:rPr lang="zh-CN" altLang="en-US"/>
              <a:t>和</a:t>
            </a:r>
            <a:r>
              <a:rPr lang="zh-CN" altLang="en-US" dirty="0"/>
              <a:t>交互模式，并且支撑应用的体系结构风格要鲜明以便于识别；</a:t>
            </a:r>
            <a:endParaRPr lang="en-US" altLang="zh-CN" dirty="0"/>
          </a:p>
          <a:p>
            <a:pPr marL="627063" lvl="2" indent="-271463"/>
            <a:r>
              <a:rPr lang="zh-CN" altLang="en-US" dirty="0"/>
              <a:t>服务的开发者和使用者在具有领域知识外，仅需要基本的编程技能；只有少数专业人员才需要专门的中间件知识。在理想状态下，这些专业人员的主要工作是开发</a:t>
            </a:r>
            <a:r>
              <a:rPr lang="en-US" altLang="zh-CN" dirty="0"/>
              <a:t>SOA</a:t>
            </a:r>
            <a:r>
              <a:rPr lang="zh-CN" altLang="en-US" dirty="0"/>
              <a:t>工具和运行环境的厂商，而不是用工具开发</a:t>
            </a:r>
            <a:r>
              <a:rPr lang="en-US" altLang="zh-CN" dirty="0"/>
              <a:t>SOA</a:t>
            </a:r>
            <a:r>
              <a:rPr lang="zh-CN" altLang="en-US" dirty="0"/>
              <a:t>企业应用的公司。</a:t>
            </a:r>
          </a:p>
        </p:txBody>
      </p:sp>
    </p:spTree>
    <p:extLst>
      <p:ext uri="{BB962C8B-B14F-4D97-AF65-F5344CB8AC3E}">
        <p14:creationId xmlns:p14="http://schemas.microsoft.com/office/powerpoint/2010/main" val="20848758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39450</TotalTime>
  <Words>2933</Words>
  <Application>Microsoft Office PowerPoint</Application>
  <PresentationFormat>全屏显示(4:3)</PresentationFormat>
  <Paragraphs>222</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黑体</vt:lpstr>
      <vt:lpstr>华文楷体</vt:lpstr>
      <vt:lpstr>楷体_GB2312</vt:lpstr>
      <vt:lpstr>宋体</vt:lpstr>
      <vt:lpstr>微软雅黑</vt:lpstr>
      <vt:lpstr>Arial</vt:lpstr>
      <vt:lpstr>Calibri</vt:lpstr>
      <vt:lpstr>Symbol</vt:lpstr>
      <vt:lpstr>Times New Roman</vt:lpstr>
      <vt:lpstr>Wingdings</vt:lpstr>
      <vt:lpstr>Office 主题</vt:lpstr>
      <vt:lpstr>服务工程</vt:lpstr>
      <vt:lpstr>本章要点</vt:lpstr>
      <vt:lpstr>1.面向服务应用的体系结构参考模型</vt:lpstr>
      <vt:lpstr>PowerPoint 演示文稿</vt:lpstr>
      <vt:lpstr>PowerPoint 演示文稿</vt:lpstr>
      <vt:lpstr>PowerPoint 演示文稿</vt:lpstr>
      <vt:lpstr>2.面向服务的分析与设计</vt:lpstr>
      <vt:lpstr>2.1 SOAD总体指导原则</vt:lpstr>
      <vt:lpstr>2.1 SOAD总体指导原则（续）</vt:lpstr>
      <vt:lpstr>2.2 SOAD过程框架</vt:lpstr>
      <vt:lpstr>2.2 SOAD过程框架(续)</vt:lpstr>
      <vt:lpstr>2.2 SOAD过程框架(续)</vt:lpstr>
      <vt:lpstr>2.2 SOAD过程框架(续)</vt:lpstr>
      <vt:lpstr>2.2 SOAD过程框架(续)</vt:lpstr>
      <vt:lpstr>2.2 SOAD过程框架(续)</vt:lpstr>
      <vt:lpstr>2.2 SOAD过程框架(续)</vt:lpstr>
      <vt:lpstr>2.2 SOAD过程框架(续)</vt:lpstr>
      <vt:lpstr>2.3 SOAD步骤详述</vt:lpstr>
      <vt:lpstr>2.3 SOAD步骤详述（续）</vt:lpstr>
      <vt:lpstr>PowerPoint 演示文稿</vt:lpstr>
      <vt:lpstr>PowerPoint 演示文稿</vt:lpstr>
      <vt:lpstr>2.3 SOAD步骤详述(续)</vt:lpstr>
      <vt:lpstr>2.3 SOAD步骤详述(续)</vt:lpstr>
      <vt:lpstr>PowerPoint 演示文稿</vt:lpstr>
      <vt:lpstr>2.3 SOAD步骤详述(续)</vt:lpstr>
      <vt:lpstr>2.3 SOAD步骤详述(续)</vt:lpstr>
      <vt:lpstr>2.3 SOAD步骤详述(续)</vt:lpstr>
      <vt:lpstr>PowerPoint 演示文稿</vt:lpstr>
      <vt:lpstr>2.3 SOAD步骤详述(续)</vt:lpstr>
      <vt:lpstr>PowerPoint 演示文稿</vt:lpstr>
      <vt:lpstr>2.3 SOAD步骤详述(续)</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michaelwin</cp:lastModifiedBy>
  <cp:revision>2251</cp:revision>
  <dcterms:modified xsi:type="dcterms:W3CDTF">2023-11-27T14:52:11Z</dcterms:modified>
</cp:coreProperties>
</file>