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41" r:id="rId3"/>
    <p:sldId id="551" r:id="rId5"/>
    <p:sldId id="678" r:id="rId6"/>
    <p:sldId id="628" r:id="rId7"/>
    <p:sldId id="782" r:id="rId8"/>
    <p:sldId id="697" r:id="rId9"/>
    <p:sldId id="715" r:id="rId10"/>
    <p:sldId id="679" r:id="rId11"/>
    <p:sldId id="716" r:id="rId12"/>
    <p:sldId id="717" r:id="rId13"/>
    <p:sldId id="768" r:id="rId14"/>
    <p:sldId id="752" r:id="rId15"/>
    <p:sldId id="735" r:id="rId16"/>
    <p:sldId id="753" r:id="rId17"/>
    <p:sldId id="754" r:id="rId18"/>
    <p:sldId id="755" r:id="rId19"/>
    <p:sldId id="681" r:id="rId20"/>
    <p:sldId id="760" r:id="rId21"/>
    <p:sldId id="761" r:id="rId22"/>
    <p:sldId id="555" r:id="rId23"/>
    <p:sldId id="764" r:id="rId24"/>
    <p:sldId id="765" r:id="rId25"/>
    <p:sldId id="766" r:id="rId26"/>
    <p:sldId id="620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4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9596" userDrawn="1">
          <p15:clr>
            <a:srgbClr val="A4A3A4"/>
          </p15:clr>
        </p15:guide>
        <p15:guide id="4" orient="horz" pos="4876" userDrawn="1">
          <p15:clr>
            <a:srgbClr val="A4A3A4"/>
          </p15:clr>
        </p15:guide>
        <p15:guide id="5" orient="horz" pos="1386" userDrawn="1">
          <p15:clr>
            <a:srgbClr val="A4A3A4"/>
          </p15:clr>
        </p15:guide>
        <p15:guide id="6" orient="horz" pos="280" userDrawn="1">
          <p15:clr>
            <a:srgbClr val="A4A3A4"/>
          </p15:clr>
        </p15:guide>
        <p15:guide id="7" orient="horz" pos="5480" userDrawn="1">
          <p15:clr>
            <a:srgbClr val="A4A3A4"/>
          </p15:clr>
        </p15:guide>
        <p15:guide id="8" pos="5120" userDrawn="1">
          <p15:clr>
            <a:srgbClr val="A4A3A4"/>
          </p15:clr>
        </p15:guide>
        <p15:guide id="9" orient="horz" pos="2698" userDrawn="1">
          <p15:clr>
            <a:srgbClr val="A4A3A4"/>
          </p15:clr>
        </p15:guide>
        <p15:guide id="10" orient="horz" pos="3908" userDrawn="1">
          <p15:clr>
            <a:srgbClr val="A4A3A4"/>
          </p15:clr>
        </p15:guide>
        <p15:guide id="11" orient="horz" pos="2873" userDrawn="1">
          <p15:clr>
            <a:srgbClr val="A4A3A4"/>
          </p15:clr>
        </p15:guide>
        <p15:guide id="12" orient="horz" pos="3657" userDrawn="1">
          <p15:clr>
            <a:srgbClr val="A4A3A4"/>
          </p15:clr>
        </p15:guide>
        <p15:guide id="13" orient="horz" pos="1027" userDrawn="1">
          <p15:clr>
            <a:srgbClr val="A4A3A4"/>
          </p15:clr>
        </p15:guide>
        <p15:guide id="14" orient="horz" pos="4123" userDrawn="1">
          <p15:clr>
            <a:srgbClr val="A4A3A4"/>
          </p15:clr>
        </p15:guide>
        <p15:guide id="15" orient="horz" pos="0" userDrawn="1">
          <p15:clr>
            <a:srgbClr val="A4A3A4"/>
          </p15:clr>
        </p15:guide>
        <p15:guide id="16" orient="horz" pos="2931" userDrawn="1">
          <p15:clr>
            <a:srgbClr val="A4A3A4"/>
          </p15:clr>
        </p15:guide>
        <p15:guide id="17" pos="499" userDrawn="1">
          <p15:clr>
            <a:srgbClr val="A4A3A4"/>
          </p15:clr>
        </p15:guide>
        <p15:guide id="18" pos="6834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E5"/>
    <a:srgbClr val="FCA304"/>
    <a:srgbClr val="7F6000"/>
    <a:srgbClr val="202A36"/>
    <a:srgbClr val="57C6CF"/>
    <a:srgbClr val="88919E"/>
    <a:srgbClr val="81B2C1"/>
    <a:srgbClr val="F8F8F8"/>
    <a:srgbClr val="FBFBFB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2" autoAdjust="0"/>
    <p:restoredTop sz="65163" autoAdjust="0"/>
  </p:normalViewPr>
  <p:slideViewPr>
    <p:cSldViewPr snapToGrid="0" showGuides="1">
      <p:cViewPr varScale="1">
        <p:scale>
          <a:sx n="74" d="100"/>
          <a:sy n="74" d="100"/>
        </p:scale>
        <p:origin x="924" y="54"/>
      </p:cViewPr>
      <p:guideLst>
        <p:guide orient="horz" pos="3774"/>
        <p:guide pos="937"/>
        <p:guide pos="9596"/>
        <p:guide orient="horz" pos="4876"/>
        <p:guide orient="horz" pos="1386"/>
        <p:guide orient="horz" pos="280"/>
        <p:guide orient="horz" pos="5480"/>
        <p:guide pos="5120"/>
        <p:guide orient="horz" pos="2698"/>
        <p:guide orient="horz" pos="3908"/>
        <p:guide orient="horz" pos="2873"/>
        <p:guide orient="horz" pos="3657"/>
        <p:guide orient="horz" pos="1027"/>
        <p:guide orient="horz" pos="4123"/>
        <p:guide orient="horz"/>
        <p:guide orient="horz" pos="2931"/>
        <p:guide pos="499"/>
        <p:guide pos="68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B%98%E5%86%85%E8%81%9A%E4%BD%8E%E8%80%A6%E5%90%88/5227009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B%98%E5%86%85%E8%81%9A%E4%BD%8E%E8%80%A6%E5%90%88/5227009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三层架构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(3-tier architecture)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通常意义上的三层架构就是将整个业务应用划分为：界面层（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 layer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）、业务逻辑层（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Logic Layer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）、数据访问层（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access layer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）。区分层次的目的即为了“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高内聚低耦合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”的思想。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三层架构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(3-tier architecture)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通常意义上的三层架构就是将整个业务应用划分为：界面层（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 layer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）、业务逻辑层（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Logic Layer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）、数据访问层（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access layer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）。区分层次的目的即为了“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高内聚低耦合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”的思想。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1" cy="6864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2000">
                <a:schemeClr val="bg1">
                  <a:alpha val="90000"/>
                </a:schemeClr>
              </a:gs>
              <a:gs pos="57000">
                <a:schemeClr val="bg1">
                  <a:alpha val="82000"/>
                </a:schemeClr>
              </a:gs>
              <a:gs pos="94000">
                <a:schemeClr val="bg1">
                  <a:alpha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246185"/>
            <a:ext cx="128337" cy="652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0732168" y="6508234"/>
            <a:ext cx="1459832" cy="3497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767558" y="6623925"/>
            <a:ext cx="160020" cy="1379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035358" y="6623926"/>
            <a:ext cx="160020" cy="1379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284591" y="6529229"/>
            <a:ext cx="40267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sz="1800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2929" y="246185"/>
            <a:ext cx="513107" cy="652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2000">
                <a:schemeClr val="bg1">
                  <a:alpha val="90000"/>
                </a:schemeClr>
              </a:gs>
              <a:gs pos="57000">
                <a:schemeClr val="bg1">
                  <a:alpha val="82000"/>
                </a:schemeClr>
              </a:gs>
              <a:gs pos="94000">
                <a:schemeClr val="bg1">
                  <a:alpha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46185"/>
            <a:ext cx="128337" cy="652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0732168" y="6508234"/>
            <a:ext cx="1459832" cy="3497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11767558" y="6623925"/>
            <a:ext cx="160020" cy="1379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1035358" y="6623926"/>
            <a:ext cx="160020" cy="1379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11284591" y="6529229"/>
            <a:ext cx="40267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sz="1800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82929" y="246185"/>
            <a:ext cx="513107" cy="652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综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2000">
                <a:schemeClr val="bg1">
                  <a:alpha val="90000"/>
                </a:schemeClr>
              </a:gs>
              <a:gs pos="57000">
                <a:schemeClr val="bg1">
                  <a:alpha val="82000"/>
                </a:schemeClr>
              </a:gs>
              <a:gs pos="94000">
                <a:schemeClr val="bg1">
                  <a:alpha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46185"/>
            <a:ext cx="128337" cy="652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0732168" y="6508234"/>
            <a:ext cx="1459832" cy="3497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11767558" y="6623925"/>
            <a:ext cx="160020" cy="1379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1035358" y="6623926"/>
            <a:ext cx="160020" cy="1379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11284591" y="6529229"/>
            <a:ext cx="40267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sz="1800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82929" y="246185"/>
            <a:ext cx="513107" cy="652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2000">
                <a:schemeClr val="bg1">
                  <a:alpha val="90000"/>
                </a:schemeClr>
              </a:gs>
              <a:gs pos="57000">
                <a:schemeClr val="bg1">
                  <a:alpha val="82000"/>
                </a:schemeClr>
              </a:gs>
              <a:gs pos="94000">
                <a:schemeClr val="bg1">
                  <a:alpha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46185"/>
            <a:ext cx="128337" cy="652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0732168" y="6508234"/>
            <a:ext cx="1459832" cy="3497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11767558" y="6623925"/>
            <a:ext cx="160020" cy="1379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1035358" y="6623926"/>
            <a:ext cx="160020" cy="1379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11284591" y="6529229"/>
            <a:ext cx="40267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sz="1800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82929" y="246185"/>
            <a:ext cx="513107" cy="652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2000">
                <a:schemeClr val="bg1">
                  <a:alpha val="90000"/>
                </a:schemeClr>
              </a:gs>
              <a:gs pos="57000">
                <a:schemeClr val="bg1">
                  <a:alpha val="82000"/>
                </a:schemeClr>
              </a:gs>
              <a:gs pos="94000">
                <a:schemeClr val="bg1">
                  <a:alpha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46185"/>
            <a:ext cx="128337" cy="652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0732168" y="6508234"/>
            <a:ext cx="1459832" cy="3497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11767558" y="6623925"/>
            <a:ext cx="160020" cy="1379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1035358" y="6623926"/>
            <a:ext cx="160020" cy="1379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11284591" y="6529229"/>
            <a:ext cx="40267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sz="1800" kern="0" dirty="0">
              <a:solidFill>
                <a:schemeClr val="bg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82929" y="246185"/>
            <a:ext cx="513107" cy="652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7485"/>
            <a:ext cx="12192000" cy="432103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733604"/>
            <a:ext cx="12192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11099800" y="229724"/>
            <a:ext cx="562416" cy="5624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5"/>
          <p:cNvSpPr txBox="1"/>
          <p:nvPr userDrawn="1"/>
        </p:nvSpPr>
        <p:spPr>
          <a:xfrm>
            <a:off x="11062586" y="34371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542" y="274638"/>
            <a:ext cx="6444343" cy="434950"/>
          </a:xfrm>
        </p:spPr>
        <p:txBody>
          <a:bodyPr>
            <a:normAutofit/>
          </a:bodyPr>
          <a:lstStyle>
            <a:lvl1pPr algn="l">
              <a:defRPr lang="zh-CN" altLang="en-US" sz="22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85370" y="1041400"/>
            <a:ext cx="10697029" cy="5308600"/>
          </a:xfrm>
          <a:prstGeom prst="rect">
            <a:avLst/>
          </a:prstGeom>
        </p:spPr>
        <p:txBody>
          <a:bodyPr/>
          <a:lstStyle>
            <a:lvl1pPr marL="0" indent="53975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文本框 10"/>
          <p:cNvSpPr txBox="1"/>
          <p:nvPr userDrawn="1"/>
        </p:nvSpPr>
        <p:spPr>
          <a:xfrm>
            <a:off x="7406640" y="258934"/>
            <a:ext cx="3297872" cy="457200"/>
          </a:xfrm>
          <a:prstGeom prst="rect">
            <a:avLst/>
          </a:prstGeom>
          <a:solidFill>
            <a:schemeClr val="bg1"/>
          </a:solidFill>
        </p:spPr>
        <p:txBody>
          <a:bodyPr wrap="square" tIns="108000" bIns="7200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认识微信小程序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23" l="1292" r="98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" y="14097"/>
            <a:ext cx="798654" cy="69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A96E64-783D-463C-BA44-F5AF67B46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-1" y="0"/>
            <a:ext cx="12192001" cy="68648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8902" y="2013277"/>
            <a:ext cx="6114197" cy="26068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38"/>
          <p:cNvSpPr>
            <a:spLocks noChangeArrowheads="1"/>
          </p:cNvSpPr>
          <p:nvPr/>
        </p:nvSpPr>
        <p:spPr bwMode="auto">
          <a:xfrm>
            <a:off x="2977384" y="3984318"/>
            <a:ext cx="6237233" cy="63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spc="1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厦门大学信息学院 赵江声</a:t>
            </a:r>
            <a:endParaRPr lang="en-US" altLang="zh-CN" sz="1600" spc="1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en-US" altLang="zh-CN" sz="1600" spc="1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zjs@xmu.edu.cn</a:t>
            </a:r>
            <a:endParaRPr lang="en-US" altLang="zh-CN" sz="1600" spc="1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7"/>
          <p:cNvSpPr>
            <a:spLocks noChangeArrowheads="1"/>
          </p:cNvSpPr>
          <p:nvPr/>
        </p:nvSpPr>
        <p:spPr bwMode="auto">
          <a:xfrm>
            <a:off x="3522896" y="2550763"/>
            <a:ext cx="514620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54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Vue3.0</a:t>
            </a:r>
            <a:r>
              <a:rPr lang="zh-CN" altLang="en-US" sz="54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基础</a:t>
            </a:r>
            <a:endParaRPr lang="zh-CN" altLang="en-US" sz="5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64045" y="3963238"/>
            <a:ext cx="526391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2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7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8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2" grpId="0"/>
          <p:bldP spid="2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2" grpId="0"/>
          <p:bldP spid="2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65309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2.2 </a:t>
            </a:r>
            <a:r>
              <a:rPr lang="zh-CN" altLang="en-US" b="1" dirty="0">
                <a:sym typeface="+mn-ea"/>
              </a:rPr>
              <a:t>指令</a:t>
            </a:r>
            <a:r>
              <a:rPr lang="zh-CN" altLang="en-US" b="1" dirty="0">
                <a:sym typeface="+mn-ea"/>
              </a:rPr>
              <a:t>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二、</a:t>
            </a:r>
            <a:r>
              <a:rPr lang="zh-CN" b="1" dirty="0">
                <a:sym typeface="+mn-ea"/>
              </a:rPr>
              <a:t>模板语法</a:t>
            </a:r>
            <a:r>
              <a:rPr lang="zh-CN" altLang="en-US" b="1" dirty="0">
                <a:sym typeface="+mn-ea"/>
              </a:rPr>
              <a:t>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914400"/>
            <a:ext cx="10902950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/>
              <a:t>指令是带有 v- 前缀的特殊属性</a:t>
            </a:r>
            <a:endParaRPr lang="zh-CN" sz="24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800"/>
              <a:t>&lt;p v-if="ifSeen"&gt;v-if 根据表达式真假来渲染元素&lt;/p&gt;    --------  </a:t>
            </a:r>
            <a:r>
              <a:rPr lang="en-US" sz="1800">
                <a:sym typeface="+mn-ea"/>
              </a:rPr>
              <a:t>ifSeen : true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v-if</a:t>
            </a:r>
            <a:r>
              <a:rPr lang="zh-CN" altLang="en-US" sz="1800"/>
              <a:t>、</a:t>
            </a:r>
            <a:r>
              <a:rPr lang="en-US" altLang="zh-CN" sz="1800"/>
              <a:t>v-show</a:t>
            </a:r>
            <a:r>
              <a:rPr lang="zh-CN" altLang="en-US" sz="1800"/>
              <a:t>、v-bind、v-cloak 、v-for、v-html、v-text等</a:t>
            </a:r>
            <a:endParaRPr lang="zh-CN" altLang="en-US" sz="18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指令参数</a:t>
            </a:r>
            <a:endParaRPr lang="zh-CN" altLang="en-US" sz="1800"/>
          </a:p>
          <a:p>
            <a:pPr marL="1257300" lvl="2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参数在指令后以冒号指明。例如， v-bind 指令被用来响应地更新 HTML 属性</a:t>
            </a:r>
            <a:endParaRPr lang="zh-CN" altLang="en-US" sz="1800"/>
          </a:p>
          <a:p>
            <a:pPr marL="342900" lvl="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/>
              <a:t>用户输入</a:t>
            </a:r>
            <a:endParaRPr lang="en-US" sz="24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使用 v-model 指令来实现双向数据绑定</a:t>
            </a:r>
            <a:endParaRPr lang="zh-CN" altLang="en-US" sz="18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v-model 指令可用于在 input、select、textarea、checkbox、radio 等表单控件元素上创建双向数据绑定</a:t>
            </a:r>
            <a:endParaRPr lang="zh-CN" altLang="en-US" sz="1800"/>
          </a:p>
          <a:p>
            <a:pPr marL="342900" lvl="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/>
              <a:t>缩写</a:t>
            </a:r>
            <a:endParaRPr lang="zh-CN" altLang="en-US" sz="24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800"/>
              <a:t>&lt;a v-bind:href="url"&gt;&lt;/a&gt;    等价于 &lt;a :href="url"&gt;&lt;/a&gt;</a:t>
            </a:r>
            <a:endParaRPr lang="en-US" sz="18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800"/>
              <a:t>&lt;a v-on:click="doSomething"&gt;&lt;/a&gt;  等价于  &lt;a @click="doSomething"&gt;&lt;/a&gt;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746506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2.3 </a:t>
            </a:r>
            <a:r>
              <a:rPr lang="zh-CN" altLang="en-US" b="1" dirty="0">
                <a:sym typeface="+mn-ea"/>
              </a:rPr>
              <a:t>语句结构</a:t>
            </a:r>
            <a:r>
              <a:rPr lang="zh-CN" altLang="en-US" b="1" dirty="0">
                <a:sym typeface="+mn-ea"/>
              </a:rPr>
              <a:t>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二、</a:t>
            </a:r>
            <a:r>
              <a:rPr lang="zh-CN" b="1" dirty="0">
                <a:sym typeface="+mn-ea"/>
              </a:rPr>
              <a:t>模板语法</a:t>
            </a:r>
            <a:r>
              <a:rPr lang="zh-CN" altLang="en-US" b="1" dirty="0">
                <a:sym typeface="+mn-ea"/>
              </a:rPr>
              <a:t>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895350"/>
            <a:ext cx="10902950" cy="5769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/>
              <a:t>条件语句</a:t>
            </a:r>
            <a:endParaRPr lang="zh-CN" sz="24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800"/>
              <a:t>v-if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800"/>
              <a:t>v-</a:t>
            </a:r>
            <a:r>
              <a:rPr lang="en-US" sz="1800"/>
              <a:t>if     v-else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800">
                <a:sym typeface="+mn-ea"/>
              </a:rPr>
              <a:t>v-</a:t>
            </a:r>
            <a:r>
              <a:rPr lang="en-US" sz="1800">
                <a:sym typeface="+mn-ea"/>
              </a:rPr>
              <a:t>if     v-else-if  ...  </a:t>
            </a:r>
            <a:r>
              <a:rPr lang="en-US" sz="1800">
                <a:sym typeface="+mn-ea"/>
              </a:rPr>
              <a:t>v-else-if  </a:t>
            </a:r>
            <a:r>
              <a:rPr lang="en-US" sz="1800">
                <a:sym typeface="+mn-ea"/>
              </a:rPr>
              <a:t> v-else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800"/>
              <a:t>v-show</a:t>
            </a:r>
            <a:endParaRPr sz="1800"/>
          </a:p>
          <a:p>
            <a:pPr marL="342900" lvl="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/>
              <a:t>循环语句</a:t>
            </a:r>
            <a:endParaRPr lang="en-US" sz="24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v-for="item in items"                            {{item.name}}</a:t>
            </a:r>
            <a:endParaRPr lang="en-US" sz="1800">
              <a:sym typeface="+mn-ea"/>
            </a:endParaRPr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v-for="(item,index) in items"                {{index}} : {{item.name}}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800">
                <a:sym typeface="+mn-ea"/>
              </a:rPr>
              <a:t>v-for="value in object"</a:t>
            </a:r>
            <a:r>
              <a:rPr lang="en-US" sz="1800">
                <a:sym typeface="+mn-ea"/>
              </a:rPr>
              <a:t>                         {{value}}</a:t>
            </a:r>
            <a:endParaRPr sz="18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v-for="(value, key) in object"</a:t>
            </a:r>
            <a:r>
              <a:rPr lang="en-US" altLang="zh-CN" sz="1800">
                <a:sym typeface="+mn-ea"/>
              </a:rPr>
              <a:t>               {{ key }} : {{ value }}</a:t>
            </a:r>
            <a:endParaRPr lang="en-US" altLang="zh-CN" sz="18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ym typeface="+mn-ea"/>
              </a:rPr>
              <a:t>v-for="(value, key, index) in object"     {{ index }}. {{ key }} : {{ value }}</a:t>
            </a:r>
            <a:endParaRPr lang="en-US" altLang="zh-CN" sz="1800"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ym typeface="+mn-ea"/>
              </a:rPr>
              <a:t>v-for="n in 10"                                      {{n}} </a:t>
            </a:r>
            <a:endParaRPr lang="en-US" altLang="zh-CN" sz="1800"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/>
              <a:t>注：详见渲染部分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632961" y="4113344"/>
            <a:ext cx="29260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5400" b="1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>
                <a:solidFill>
                  <a:schemeClr val="accent1"/>
                </a:solidFill>
              </a:rPr>
              <a:t>计算属性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85522" y="38517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</a:rPr>
              <a:t>第三部分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矩形 51"/>
          <p:cNvSpPr>
            <a:spLocks noChangeArrowheads="1"/>
          </p:cNvSpPr>
          <p:nvPr/>
        </p:nvSpPr>
        <p:spPr bwMode="auto">
          <a:xfrm>
            <a:off x="2662708" y="5420051"/>
            <a:ext cx="6866584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计算属性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Vs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方法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Vs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监听属性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77599" y="1413384"/>
            <a:ext cx="2036802" cy="2036802"/>
            <a:chOff x="8125599" y="1434035"/>
            <a:chExt cx="2036802" cy="2036802"/>
          </a:xfrm>
        </p:grpSpPr>
        <p:sp>
          <p:nvSpPr>
            <p:cNvPr id="9" name="椭圆 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1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73437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3.1 </a:t>
            </a:r>
            <a:r>
              <a:rPr lang="zh-CN" altLang="en-US" b="1" dirty="0">
                <a:sym typeface="+mn-ea"/>
              </a:rPr>
              <a:t>基本样例</a:t>
            </a:r>
            <a:r>
              <a:rPr lang="zh-CN" altLang="en-US" b="1" dirty="0">
                <a:sym typeface="+mn-ea"/>
              </a:rPr>
              <a:t>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三</a:t>
            </a:r>
            <a:r>
              <a:rPr lang="zh-CN" altLang="en-US" b="1" dirty="0">
                <a:sym typeface="+mn-ea"/>
              </a:rPr>
              <a:t>、计算属性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914400"/>
            <a:ext cx="44551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/>
              <a:t>对于任何复杂逻辑，都应当使用计算属性</a:t>
            </a:r>
            <a:endParaRPr lang="zh-CN" altLang="en-US" sz="1800"/>
          </a:p>
        </p:txBody>
      </p:sp>
      <p:pic>
        <p:nvPicPr>
          <p:cNvPr id="3" name="图片 2" descr="计算属性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74995" y="1024890"/>
            <a:ext cx="6238240" cy="2484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863155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3.2 </a:t>
            </a:r>
            <a:r>
              <a:rPr lang="zh-CN" altLang="en-US" b="1" dirty="0">
                <a:sym typeface="+mn-ea"/>
              </a:rPr>
              <a:t>计算属性</a:t>
            </a:r>
            <a:r>
              <a:rPr lang="en-US" altLang="zh-CN" b="1" dirty="0">
                <a:sym typeface="+mn-ea"/>
              </a:rPr>
              <a:t>Vs</a:t>
            </a:r>
            <a:r>
              <a:rPr lang="zh-CN" altLang="en-US" b="1" dirty="0">
                <a:sym typeface="+mn-ea"/>
              </a:rPr>
              <a:t>方法</a:t>
            </a:r>
            <a:r>
              <a:rPr lang="zh-CN" altLang="en-US" b="1" dirty="0">
                <a:sym typeface="+mn-ea"/>
              </a:rPr>
              <a:t>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三</a:t>
            </a:r>
            <a:r>
              <a:rPr lang="zh-CN" altLang="en-US" b="1" dirty="0">
                <a:sym typeface="+mn-ea"/>
              </a:rPr>
              <a:t>、计算属性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914400"/>
            <a:ext cx="4626610" cy="3276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/>
              <a:t>相同点：可以获得相同的结果</a:t>
            </a:r>
            <a:endParaRPr lang="zh-CN" sz="2400"/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400"/>
              <a:t>不同点</a:t>
            </a:r>
            <a:endParaRPr lang="zh-CN" sz="24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800"/>
              <a:t>计算属性：基于响应式依赖进行缓存，只在相关响应式依赖发生改变时它们才会重新求值</a:t>
            </a:r>
            <a:endParaRPr lang="en-US" sz="18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800"/>
              <a:t>方法：每当触发重新渲染时，调用方法将总会再次执行</a:t>
            </a:r>
            <a:endParaRPr lang="en-US" sz="1800"/>
          </a:p>
        </p:txBody>
      </p:sp>
      <p:pic>
        <p:nvPicPr>
          <p:cNvPr id="4" name="图片 3" descr="计算属性与方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0225" y="866775"/>
            <a:ext cx="6485890" cy="5579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5665" y="4467225"/>
            <a:ext cx="4619625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若不希望有缓存，请用方法来替代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944435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3.3 </a:t>
            </a:r>
            <a:r>
              <a:rPr lang="zh-CN" altLang="en-US" b="1" dirty="0">
                <a:sym typeface="+mn-ea"/>
              </a:rPr>
              <a:t>计算属性</a:t>
            </a:r>
            <a:r>
              <a:rPr lang="en-US" altLang="zh-CN" b="1" dirty="0">
                <a:sym typeface="+mn-ea"/>
              </a:rPr>
              <a:t>Vs</a:t>
            </a:r>
            <a:r>
              <a:rPr lang="zh-CN" altLang="en-US" b="1" dirty="0">
                <a:sym typeface="+mn-ea"/>
              </a:rPr>
              <a:t>监听属性</a:t>
            </a:r>
            <a:r>
              <a:rPr lang="zh-CN" altLang="en-US" b="1" dirty="0">
                <a:sym typeface="+mn-ea"/>
              </a:rPr>
              <a:t>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三</a:t>
            </a:r>
            <a:r>
              <a:rPr lang="zh-CN" altLang="en-US" b="1" dirty="0">
                <a:sym typeface="+mn-ea"/>
              </a:rPr>
              <a:t>、计算属性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914400"/>
            <a:ext cx="109131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/>
              <a:t>Vue</a:t>
            </a:r>
            <a:r>
              <a:rPr lang="zh-CN" altLang="en-US" sz="2400"/>
              <a:t>上观察和相应数据变动，一般用</a:t>
            </a:r>
            <a:r>
              <a:rPr lang="en-US" altLang="zh-CN" sz="2400"/>
              <a:t>watch</a:t>
            </a:r>
            <a:r>
              <a:rPr lang="zh-CN" altLang="en-US" sz="2400"/>
              <a:t>来实现监听属性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/>
              <a:t>但是更好的做法是使用计算属性而不是命令式的 watch 回调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88099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3.4 </a:t>
            </a:r>
            <a:r>
              <a:rPr lang="zh-CN" altLang="en-US" b="1" dirty="0">
                <a:sym typeface="+mn-ea"/>
              </a:rPr>
              <a:t>计算属性</a:t>
            </a:r>
            <a:r>
              <a:rPr lang="zh-CN" b="1" dirty="0">
                <a:sym typeface="+mn-ea"/>
              </a:rPr>
              <a:t>的</a:t>
            </a:r>
            <a:r>
              <a:rPr lang="en-US" altLang="zh-CN" b="1" dirty="0">
                <a:sym typeface="+mn-ea"/>
              </a:rPr>
              <a:t>setter</a:t>
            </a:r>
            <a:r>
              <a:rPr lang="zh-CN" altLang="en-US" b="1" dirty="0">
                <a:sym typeface="+mn-ea"/>
              </a:rPr>
              <a:t>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三</a:t>
            </a:r>
            <a:r>
              <a:rPr lang="zh-CN" altLang="en-US" b="1" dirty="0">
                <a:sym typeface="+mn-ea"/>
              </a:rPr>
              <a:t>、计算属性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914400"/>
            <a:ext cx="46266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/>
              <a:t>计算属性默认只有 getter，需要时也可以提供一个 setter</a:t>
            </a:r>
            <a:endParaRPr lang="zh-CN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sz="2400"/>
          </a:p>
        </p:txBody>
      </p:sp>
      <p:pic>
        <p:nvPicPr>
          <p:cNvPr id="3" name="图片 2" descr="计算属性的set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2665" y="914400"/>
            <a:ext cx="5968365" cy="3558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293361" y="385173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</a:rPr>
              <a:t>第四部分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矩形 51"/>
          <p:cNvSpPr>
            <a:spLocks noChangeArrowheads="1"/>
          </p:cNvSpPr>
          <p:nvPr/>
        </p:nvSpPr>
        <p:spPr bwMode="auto">
          <a:xfrm>
            <a:off x="2662708" y="5420051"/>
            <a:ext cx="6866584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条件渲染、列表渲染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！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77599" y="1413384"/>
            <a:ext cx="2036802" cy="2036802"/>
            <a:chOff x="8125599" y="1434035"/>
            <a:chExt cx="2036802" cy="2036802"/>
          </a:xfrm>
        </p:grpSpPr>
        <p:sp>
          <p:nvSpPr>
            <p:cNvPr id="9" name="椭圆 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1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318761" y="4113344"/>
            <a:ext cx="15544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5400" b="1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渲染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65309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4.1 </a:t>
            </a:r>
            <a:r>
              <a:rPr lang="zh-CN" b="1" dirty="0">
                <a:sym typeface="+mn-ea"/>
              </a:rPr>
              <a:t>条件渲染</a:t>
            </a:r>
            <a:r>
              <a:rPr lang="zh-CN" altLang="en-US" b="1" dirty="0">
                <a:sym typeface="+mn-ea"/>
              </a:rPr>
              <a:t>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四</a:t>
            </a:r>
            <a:r>
              <a:rPr lang="zh-CN" altLang="en-US" b="1" dirty="0">
                <a:sym typeface="+mn-ea"/>
              </a:rPr>
              <a:t>、渲染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914400"/>
            <a:ext cx="10913110" cy="4107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/>
              <a:t>条件判断使用</a:t>
            </a:r>
            <a:r>
              <a:rPr sz="2400"/>
              <a:t>v-if 指令</a:t>
            </a:r>
            <a:r>
              <a:rPr lang="zh-CN" sz="2400"/>
              <a:t>，其</a:t>
            </a:r>
            <a:r>
              <a:rPr sz="2400"/>
              <a:t>根据表达式的值(true 或 false )来决定是否</a:t>
            </a:r>
            <a:r>
              <a:rPr lang="zh-CN" sz="2400"/>
              <a:t>显示</a:t>
            </a:r>
            <a:endParaRPr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/>
              <a:t>v-else ：  v-else 指令给 v-if 添加一个 "else" 块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/>
              <a:t>v-else-if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/>
              <a:t>在 &lt;template&gt; 元素上使用 v-if 条件渲染分组 ：渲染一个</a:t>
            </a:r>
            <a:r>
              <a:rPr lang="en-US" altLang="zh-CN" sz="2400"/>
              <a:t>“</a:t>
            </a:r>
            <a:r>
              <a:rPr lang="zh-CN" altLang="en-US" sz="2400"/>
              <a:t>组合</a:t>
            </a:r>
            <a:r>
              <a:rPr lang="en-US" altLang="zh-CN" sz="2400"/>
              <a:t>”</a:t>
            </a:r>
            <a:endParaRPr lang="en-US" altLang="zh-CN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b="1"/>
              <a:t>v-show Vs v-if</a:t>
            </a:r>
            <a:endParaRPr lang="en-US" altLang="zh-CN" sz="2400" b="1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1800"/>
              <a:t>带有 v-show 的元素始终会被渲染并保留在 DOM 中。v-show 只是简单地切换元素的 CSS property display。而v-if 在条件为false时不去渲染。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1800"/>
              <a:t>注意，v-show 不支持 &lt;template&gt; 元素，也不支持 v-else。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65309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4.2 </a:t>
            </a:r>
            <a:r>
              <a:rPr lang="zh-CN" b="1" dirty="0">
                <a:sym typeface="+mn-ea"/>
              </a:rPr>
              <a:t>列表</a:t>
            </a:r>
            <a:r>
              <a:rPr lang="zh-CN" b="1" dirty="0">
                <a:sym typeface="+mn-ea"/>
              </a:rPr>
              <a:t>渲染</a:t>
            </a:r>
            <a:r>
              <a:rPr lang="zh-CN" altLang="en-US" b="1" dirty="0">
                <a:sym typeface="+mn-ea"/>
              </a:rPr>
              <a:t>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四</a:t>
            </a:r>
            <a:r>
              <a:rPr lang="zh-CN" altLang="en-US" b="1" dirty="0">
                <a:sym typeface="+mn-ea"/>
              </a:rPr>
              <a:t>、渲染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650" y="914400"/>
            <a:ext cx="6207760" cy="2722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400"/>
              <a:t>可以用 v-for 指令基于一个数组来渲染一个列表</a:t>
            </a:r>
            <a:r>
              <a:rPr lang="zh-CN" sz="2400"/>
              <a:t>。v-for 指令需要使用 item in items 形式的特殊语法，其中 items 是源数据数组，而 item 则是被迭代的数组元素的别名。</a:t>
            </a:r>
            <a:endParaRPr lang="zh-CN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sz="1800"/>
          </a:p>
        </p:txBody>
      </p:sp>
      <p:pic>
        <p:nvPicPr>
          <p:cNvPr id="3" name="图片 2" descr="列表渲染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8520" y="1114425"/>
            <a:ext cx="5196840" cy="465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999918" y="-456465"/>
            <a:ext cx="3728322" cy="37283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76433" y="-279950"/>
            <a:ext cx="3375292" cy="337529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9"/>
          <p:cNvSpPr txBox="1">
            <a:spLocks noChangeArrowheads="1"/>
          </p:cNvSpPr>
          <p:nvPr/>
        </p:nvSpPr>
        <p:spPr bwMode="auto">
          <a:xfrm>
            <a:off x="1207895" y="719179"/>
            <a:ext cx="3312368" cy="14957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>
              <a:lnSpc>
                <a:spcPct val="120000"/>
              </a:lnSpc>
              <a:defRPr/>
            </a:pPr>
            <a:r>
              <a:rPr lang="zh-CN" altLang="en-US" sz="48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000" b="1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>
              <a:lnSpc>
                <a:spcPct val="120000"/>
              </a:lnSpc>
              <a:defRPr/>
            </a:pPr>
            <a:r>
              <a:rPr lang="en-US" altLang="zh-CN" sz="28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800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-32084" y="4200489"/>
            <a:ext cx="12240125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77328" y="4556707"/>
            <a:ext cx="1132840" cy="718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/>
              <a:t>Vue</a:t>
            </a:r>
            <a:r>
              <a:rPr lang="zh-CN" altLang="en-US" sz="2000" dirty="0"/>
              <a:t>初步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3311304" y="4652684"/>
            <a:ext cx="1198880" cy="718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/>
              <a:t>模板语法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5587467" y="5162766"/>
            <a:ext cx="1198880" cy="718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sz="2000" dirty="0"/>
              <a:t>计算属性</a:t>
            </a:r>
            <a:endParaRPr lang="zh-CN" sz="2000" dirty="0"/>
          </a:p>
        </p:txBody>
      </p:sp>
      <p:sp>
        <p:nvSpPr>
          <p:cNvPr id="41" name="矩形 40"/>
          <p:cNvSpPr/>
          <p:nvPr/>
        </p:nvSpPr>
        <p:spPr>
          <a:xfrm>
            <a:off x="7732830" y="3965966"/>
            <a:ext cx="1168400" cy="718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sz="2000" dirty="0"/>
              <a:t>渲染</a:t>
            </a:r>
            <a:endParaRPr lang="zh-CN" sz="20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312185" y="3868926"/>
            <a:ext cx="663125" cy="663125"/>
            <a:chOff x="8077071" y="845254"/>
            <a:chExt cx="2036801" cy="2036802"/>
          </a:xfrm>
        </p:grpSpPr>
        <p:sp>
          <p:nvSpPr>
            <p:cNvPr id="44" name="椭圆 43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579178" y="3964903"/>
            <a:ext cx="663125" cy="663125"/>
            <a:chOff x="8125599" y="1434035"/>
            <a:chExt cx="2036802" cy="2036802"/>
          </a:xfrm>
        </p:grpSpPr>
        <p:sp>
          <p:nvSpPr>
            <p:cNvPr id="49" name="椭圆 4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55345" y="4474985"/>
            <a:ext cx="663125" cy="663125"/>
            <a:chOff x="8125599" y="1434035"/>
            <a:chExt cx="2036802" cy="2036802"/>
          </a:xfrm>
        </p:grpSpPr>
        <p:sp>
          <p:nvSpPr>
            <p:cNvPr id="54" name="椭圆 5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56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7985466" y="5070872"/>
            <a:ext cx="663125" cy="663125"/>
            <a:chOff x="8125599" y="1434035"/>
            <a:chExt cx="2036802" cy="2036802"/>
          </a:xfrm>
        </p:grpSpPr>
        <p:sp>
          <p:nvSpPr>
            <p:cNvPr id="60" name="椭圆 5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10015424" y="4014746"/>
            <a:ext cx="1452880" cy="718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sz="2000" dirty="0"/>
              <a:t>事件处理器</a:t>
            </a:r>
            <a:endParaRPr lang="zh-CN" sz="2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0444592" y="4992766"/>
            <a:ext cx="663125" cy="663125"/>
            <a:chOff x="8125599" y="1434035"/>
            <a:chExt cx="2036802" cy="2036802"/>
          </a:xfrm>
        </p:grpSpPr>
        <p:sp>
          <p:nvSpPr>
            <p:cNvPr id="31" name="椭圆 30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3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1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9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4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5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5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/>
          <p:bldP spid="2" grpId="0" animBg="1"/>
          <p:bldP spid="38" grpId="0"/>
          <p:bldP spid="39" grpId="0"/>
          <p:bldP spid="40" grpId="0"/>
          <p:bldP spid="41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/>
          <p:bldP spid="2" grpId="0" animBg="1"/>
          <p:bldP spid="38" grpId="0"/>
          <p:bldP spid="39" grpId="0"/>
          <p:bldP spid="40" grpId="0"/>
          <p:bldP spid="41" grpId="0"/>
          <p:bldP spid="2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290056" y="4113344"/>
            <a:ext cx="36118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事件处理器</a:t>
            </a:r>
            <a:endParaRPr lang="zh-CN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85522" y="38517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</a:rPr>
              <a:t>第五部分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矩形 51"/>
          <p:cNvSpPr>
            <a:spLocks noChangeArrowheads="1"/>
          </p:cNvSpPr>
          <p:nvPr/>
        </p:nvSpPr>
        <p:spPr bwMode="auto">
          <a:xfrm>
            <a:off x="2662708" y="5420051"/>
            <a:ext cx="6866584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v-on……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77599" y="1419448"/>
            <a:ext cx="2036802" cy="2036802"/>
            <a:chOff x="8125599" y="1434035"/>
            <a:chExt cx="2036802" cy="2036802"/>
          </a:xfrm>
        </p:grpSpPr>
        <p:sp>
          <p:nvSpPr>
            <p:cNvPr id="12" name="椭圆 1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77501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5.1 </a:t>
            </a:r>
            <a:r>
              <a:rPr lang="zh-CN" b="1" dirty="0">
                <a:sym typeface="+mn-ea"/>
              </a:rPr>
              <a:t>基本样例</a:t>
            </a:r>
            <a:r>
              <a:rPr lang="zh-CN" altLang="en-US" b="1" dirty="0">
                <a:sym typeface="+mn-ea"/>
              </a:rPr>
              <a:t>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五</a:t>
            </a:r>
            <a:r>
              <a:rPr lang="zh-CN" altLang="en-US" b="1" dirty="0">
                <a:sym typeface="+mn-ea"/>
              </a:rPr>
              <a:t>、事件处理器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650" y="914400"/>
            <a:ext cx="9903460" cy="2722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400"/>
              <a:t>事件监听可以使用 v-on 指令</a:t>
            </a:r>
            <a:endParaRPr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400"/>
              <a:t>&lt;button v-on:click="counter += 1"&gt;增加 1&lt;/button&gt;</a:t>
            </a:r>
            <a:endParaRPr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400"/>
              <a:t> &lt;!-- `greet` 是在下面定义的方法名 --&gt;</a:t>
            </a:r>
            <a:endParaRPr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/>
              <a:t>	</a:t>
            </a:r>
            <a:r>
              <a:rPr sz="2400"/>
              <a:t>&lt;button v-on:click="greet"&gt;Greet&lt;/button&gt;</a:t>
            </a:r>
            <a:endParaRPr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81565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5.2 </a:t>
            </a:r>
            <a:r>
              <a:rPr lang="zh-CN" b="1" dirty="0">
                <a:sym typeface="+mn-ea"/>
              </a:rPr>
              <a:t>事件修饰符</a:t>
            </a:r>
            <a:r>
              <a:rPr lang="zh-CN" altLang="en-US" b="1" dirty="0">
                <a:sym typeface="+mn-ea"/>
              </a:rPr>
              <a:t>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五</a:t>
            </a:r>
            <a:r>
              <a:rPr lang="zh-CN" altLang="en-US" b="1" dirty="0">
                <a:sym typeface="+mn-ea"/>
              </a:rPr>
              <a:t>、事件处理器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650" y="914400"/>
            <a:ext cx="99034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400"/>
              <a:t>Vue.js 为 v-on 提供了事件修饰符来处理 DOM 事件细节，如：event.preventDefault() 或 event.stopPropagation()</a:t>
            </a:r>
            <a:endParaRPr sz="24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.stop - 阻止冒泡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.prevent - 阻止默认事件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.capture - 捕获</a:t>
            </a:r>
            <a:r>
              <a:rPr lang="zh-CN" altLang="en-US" sz="1800"/>
              <a:t>触发事件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.self - 只监听触发该元素的事件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.once - 只触发一次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.left - 左键事件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.right - 右键事件</a:t>
            </a:r>
            <a:endParaRPr 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.middle - 中间滚轮事件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81565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5.3 </a:t>
            </a:r>
            <a:r>
              <a:rPr lang="zh-CN" b="1" dirty="0">
                <a:sym typeface="+mn-ea"/>
              </a:rPr>
              <a:t>按键</a:t>
            </a:r>
            <a:r>
              <a:rPr lang="zh-CN" b="1" dirty="0">
                <a:sym typeface="+mn-ea"/>
              </a:rPr>
              <a:t>修饰符</a:t>
            </a:r>
            <a:r>
              <a:rPr lang="zh-CN" altLang="en-US" b="1" dirty="0">
                <a:sym typeface="+mn-ea"/>
              </a:rPr>
              <a:t>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五</a:t>
            </a:r>
            <a:r>
              <a:rPr lang="zh-CN" altLang="en-US" b="1" dirty="0">
                <a:sym typeface="+mn-ea"/>
              </a:rPr>
              <a:t>、事件处理器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650" y="914400"/>
            <a:ext cx="9903460" cy="5334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400"/>
              <a:t>Vue.js 允许为 v-on 在监听键盘事件时添加按键修饰符</a:t>
            </a:r>
            <a:endParaRPr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/>
              <a:t>例如：&lt;input v-on:keyup.enter="submit"&gt;</a:t>
            </a:r>
            <a:endParaRPr lang="zh-CN" sz="24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.enter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.tab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.delete (捕获 "删除" 和 "退格" 键)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.esc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.space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.up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.down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.left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.right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.ctrl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.alt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.shift</a:t>
            </a:r>
            <a:endParaRPr lang="en-US" sz="1800"/>
          </a:p>
          <a:p>
            <a:pPr marL="800100" lvl="1" indent="-342900" fontAlgn="auto">
              <a:lnSpc>
                <a:spcPct val="115000"/>
              </a:lnSpc>
              <a:buFont typeface="Wingdings" panose="05000000000000000000" charset="0"/>
              <a:buChar char="Ø"/>
            </a:pPr>
            <a:r>
              <a:rPr lang="en-US" sz="1800"/>
              <a:t>.meta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38902" y="2014204"/>
            <a:ext cx="6114197" cy="254690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38"/>
          <p:cNvSpPr>
            <a:spLocks noChangeArrowheads="1"/>
          </p:cNvSpPr>
          <p:nvPr/>
        </p:nvSpPr>
        <p:spPr bwMode="auto">
          <a:xfrm>
            <a:off x="2977384" y="3946904"/>
            <a:ext cx="6237233" cy="33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7"/>
          <p:cNvSpPr>
            <a:spLocks noChangeArrowheads="1"/>
          </p:cNvSpPr>
          <p:nvPr/>
        </p:nvSpPr>
        <p:spPr bwMode="auto">
          <a:xfrm>
            <a:off x="3188179" y="2228981"/>
            <a:ext cx="5847727" cy="147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9000" b="1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zh-CN" altLang="en-US" sz="9000" b="1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464045" y="3738390"/>
            <a:ext cx="526391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662172" y="4113344"/>
            <a:ext cx="286766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85522" y="38517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</a:rPr>
              <a:t>第一部分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77599" y="1413384"/>
            <a:ext cx="2036802" cy="2036802"/>
            <a:chOff x="8077074" y="845254"/>
            <a:chExt cx="2036802" cy="2036802"/>
          </a:xfrm>
        </p:grpSpPr>
        <p:sp>
          <p:nvSpPr>
            <p:cNvPr id="16" name="椭圆 15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51"/>
          <p:cNvSpPr>
            <a:spLocks noChangeArrowheads="1"/>
          </p:cNvSpPr>
          <p:nvPr/>
        </p:nvSpPr>
        <p:spPr bwMode="auto">
          <a:xfrm>
            <a:off x="2686227" y="5381033"/>
            <a:ext cx="681954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、何为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Vue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？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Hello Vue    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安装部署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......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679005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1.0 Vue</a:t>
            </a:r>
            <a:r>
              <a:rPr lang="zh-CN" altLang="en-US" b="1" dirty="0">
                <a:sym typeface="+mn-ea"/>
              </a:rPr>
              <a:t>资源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一、</a:t>
            </a:r>
            <a:r>
              <a:rPr lang="en-US" altLang="zh-CN" b="1" dirty="0">
                <a:sym typeface="+mn-ea"/>
              </a:rPr>
              <a:t>Vue</a:t>
            </a:r>
            <a:r>
              <a:rPr lang="zh-CN" altLang="en-US" b="1" dirty="0">
                <a:sym typeface="+mn-ea"/>
              </a:rPr>
              <a:t>初步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6950" y="1047750"/>
            <a:ext cx="1090295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200000"/>
              </a:lnSpc>
            </a:pPr>
            <a:r>
              <a:rPr lang="zh-CN" altLang="en-US" sz="2400">
                <a:sym typeface="+mn-ea"/>
              </a:rPr>
              <a:t>Vue </a:t>
            </a:r>
            <a:r>
              <a:rPr lang="en-US" altLang="zh-CN" sz="24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.0</a:t>
            </a:r>
            <a:r>
              <a:rPr lang="zh-CN" altLang="en-US" sz="2400">
                <a:sym typeface="+mn-ea"/>
              </a:rPr>
              <a:t>相关资源网站：</a:t>
            </a:r>
            <a:endParaRPr lang="zh-CN" altLang="en-US" sz="2400"/>
          </a:p>
          <a:p>
            <a:pPr marL="342900" indent="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菜鸟教程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https://www.runoob.com/vue3/vue3-tutorial.html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marL="342900" indent="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官方网站</a:t>
            </a:r>
            <a:r>
              <a:rPr lang="en-US" altLang="zh-CN" sz="2400">
                <a:sym typeface="+mn-ea"/>
              </a:rPr>
              <a:t> </a:t>
            </a:r>
            <a:r>
              <a:rPr sz="2400">
                <a:sym typeface="+mn-ea"/>
              </a:rPr>
              <a:t>https://cn.vuejs.org/guide/introduction.html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indent="0" fontAlgn="auto">
              <a:lnSpc>
                <a:spcPct val="200000"/>
              </a:lnSpc>
            </a:pPr>
            <a:r>
              <a:rPr lang="zh-CN" altLang="en-US" sz="2400"/>
              <a:t>Vue </a:t>
            </a:r>
            <a:r>
              <a:rPr lang="en-US" altLang="zh-CN" sz="2400"/>
              <a:t>2.0</a:t>
            </a:r>
            <a:r>
              <a:rPr lang="zh-CN" altLang="en-US" sz="2400"/>
              <a:t>相关资源网站：</a:t>
            </a:r>
            <a:endParaRPr lang="zh-CN" altLang="en-US" sz="2400"/>
          </a:p>
          <a:p>
            <a:pPr marL="342900" indent="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菜鸟教程</a:t>
            </a:r>
            <a:r>
              <a:rPr lang="en-US" altLang="zh-CN" sz="2400"/>
              <a:t> </a:t>
            </a:r>
            <a:r>
              <a:rPr lang="zh-CN" altLang="en-US" sz="2400"/>
              <a:t>https://www.runoob.com/vue2/vue-tutorial.html。</a:t>
            </a:r>
            <a:endParaRPr lang="zh-CN" altLang="en-US" sz="2400"/>
          </a:p>
          <a:p>
            <a:pPr marL="342900" indent="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官方网站</a:t>
            </a:r>
            <a:r>
              <a:rPr lang="en-US" altLang="zh-CN" sz="2400"/>
              <a:t> </a:t>
            </a:r>
            <a:r>
              <a:rPr lang="zh-CN" altLang="en-US" sz="2400"/>
              <a:t>https://v2.cn.vuejs.org/v2/guide/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666877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1.1 </a:t>
            </a:r>
            <a:r>
              <a:rPr lang="zh-CN" altLang="en-US" b="1" dirty="0">
                <a:sym typeface="+mn-ea"/>
              </a:rPr>
              <a:t>何为</a:t>
            </a:r>
            <a:r>
              <a:rPr lang="en-US" altLang="zh-CN" b="1" dirty="0">
                <a:sym typeface="+mn-ea"/>
              </a:rPr>
              <a:t>Vue          @ </a:t>
            </a:r>
            <a:r>
              <a:rPr lang="zh-CN" altLang="en-US" b="1" dirty="0">
                <a:sym typeface="+mn-ea"/>
              </a:rPr>
              <a:t>一、</a:t>
            </a:r>
            <a:r>
              <a:rPr lang="en-US" altLang="zh-CN" b="1" dirty="0">
                <a:sym typeface="+mn-ea"/>
              </a:rPr>
              <a:t>Vue</a:t>
            </a:r>
            <a:r>
              <a:rPr lang="zh-CN" altLang="en-US" b="1" dirty="0">
                <a:sym typeface="+mn-ea"/>
              </a:rPr>
              <a:t>初步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6950" y="1047750"/>
            <a:ext cx="1090295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200000"/>
              </a:lnSpc>
            </a:pPr>
            <a:r>
              <a:rPr lang="zh-CN" altLang="en-US" sz="2400"/>
              <a:t>Vue (读音 /vjuː/) 是一套用于构建用户界面的渐进式框架。</a:t>
            </a:r>
            <a:endParaRPr lang="zh-CN" altLang="en-US" sz="2400"/>
          </a:p>
          <a:p>
            <a:pPr marL="342900" indent="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采用自底向上增量开发的设计。</a:t>
            </a:r>
            <a:endParaRPr lang="zh-CN" altLang="en-US" sz="2400"/>
          </a:p>
          <a:p>
            <a:pPr marL="342900" indent="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通过尽可能简单的 API 实现响应的数据绑定和组合的视图组件。</a:t>
            </a:r>
            <a:endParaRPr lang="zh-CN" altLang="en-US" sz="2400"/>
          </a:p>
          <a:p>
            <a:pPr marL="342900" indent="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核心库只关注视图层，不仅易于上手，还便于与第三方库或既有项目整合。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742759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1.2 Hello Vue3          @ </a:t>
            </a:r>
            <a:r>
              <a:rPr lang="zh-CN" altLang="en-US" b="1" dirty="0">
                <a:sym typeface="+mn-ea"/>
              </a:rPr>
              <a:t>一、</a:t>
            </a:r>
            <a:r>
              <a:rPr lang="en-US" altLang="zh-CN" b="1" dirty="0">
                <a:sym typeface="+mn-ea"/>
              </a:rPr>
              <a:t>Vue</a:t>
            </a:r>
            <a:r>
              <a:rPr lang="zh-CN" altLang="en-US" b="1" dirty="0">
                <a:sym typeface="+mn-ea"/>
              </a:rPr>
              <a:t>初步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92695" y="963930"/>
            <a:ext cx="4572000" cy="2680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&lt;script&gt;</a:t>
            </a:r>
            <a:r>
              <a:rPr lang="zh-CN" altLang="en-US"/>
              <a:t>引入</a:t>
            </a:r>
            <a:r>
              <a:rPr lang="zh-CN" altLang="en-US" sz="1860">
                <a:sym typeface="+mn-ea"/>
              </a:rPr>
              <a:t>vue.js，</a:t>
            </a:r>
            <a:r>
              <a:rPr lang="en-US" altLang="zh-CN"/>
              <a:t>Vue</a:t>
            </a:r>
            <a:r>
              <a:rPr lang="zh-CN" altLang="en-US"/>
              <a:t>成为全局变量</a:t>
            </a:r>
            <a:endParaRPr lang="zh-CN" altLang="en-US"/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建立</a:t>
            </a:r>
            <a:r>
              <a:rPr lang="en-US" altLang="zh-CN"/>
              <a:t>Vue</a:t>
            </a:r>
            <a:r>
              <a:rPr lang="zh-CN" altLang="en-US"/>
              <a:t>实例</a:t>
            </a:r>
            <a:r>
              <a:rPr lang="en-US" altLang="zh-CN"/>
              <a:t>vm </a:t>
            </a:r>
            <a:r>
              <a:rPr lang="zh-CN" altLang="en-US"/>
              <a:t>（</a:t>
            </a:r>
            <a:r>
              <a:rPr lang="en-US" altLang="zh-CN"/>
              <a:t>ViewModel</a:t>
            </a:r>
            <a:r>
              <a:rPr lang="zh-CN" altLang="en-US"/>
              <a:t>的缩写）</a:t>
            </a:r>
            <a:endParaRPr lang="en-US" altLang="zh-CN"/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两个重要属性，</a:t>
            </a:r>
            <a:r>
              <a:rPr lang="en-US" altLang="zh-CN"/>
              <a:t>el(element</a:t>
            </a:r>
            <a:r>
              <a:rPr lang="zh-CN" altLang="en-US"/>
              <a:t>缩写</a:t>
            </a:r>
            <a:r>
              <a:rPr lang="en-US" altLang="zh-CN"/>
              <a:t>)</a:t>
            </a:r>
            <a:r>
              <a:rPr lang="zh-CN" altLang="en-US"/>
              <a:t>对应显示的元素，</a:t>
            </a:r>
            <a:r>
              <a:rPr lang="en-US" altLang="zh-CN"/>
              <a:t>data </a:t>
            </a:r>
            <a:r>
              <a:rPr lang="zh-CN" altLang="en-US"/>
              <a:t>包含数据</a:t>
            </a:r>
            <a:endParaRPr lang="zh-CN" altLang="en-US"/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数据的绑定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1845" y="963930"/>
            <a:ext cx="6807200" cy="5466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686879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1.3 </a:t>
            </a:r>
            <a:r>
              <a:rPr lang="zh-CN" altLang="en-US" b="1" dirty="0">
                <a:sym typeface="+mn-ea"/>
              </a:rPr>
              <a:t>安装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一、</a:t>
            </a:r>
            <a:r>
              <a:rPr lang="en-US" altLang="zh-CN" b="1" dirty="0">
                <a:sym typeface="+mn-ea"/>
              </a:rPr>
              <a:t>Vue3</a:t>
            </a:r>
            <a:r>
              <a:rPr lang="zh-CN" altLang="en-US" b="1" dirty="0">
                <a:sym typeface="+mn-ea"/>
              </a:rPr>
              <a:t>初步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6950" y="1047750"/>
            <a:ext cx="1090295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直接用</a:t>
            </a:r>
            <a:r>
              <a:rPr lang="en-US" altLang="zh-CN" sz="2400"/>
              <a:t>&lt;script&gt;</a:t>
            </a:r>
            <a:r>
              <a:rPr lang="zh-CN" altLang="en-US" sz="2400"/>
              <a:t>引入</a:t>
            </a:r>
            <a:endParaRPr lang="zh-CN" altLang="en-US" sz="2400"/>
          </a:p>
          <a:p>
            <a:pPr marL="800100" lvl="1" indent="-34290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&lt;script src="vue</a:t>
            </a:r>
            <a:r>
              <a:rPr lang="en-US" altLang="zh-CN" sz="1800"/>
              <a:t>3</a:t>
            </a:r>
            <a:r>
              <a:rPr lang="zh-CN" altLang="en-US" sz="1800"/>
              <a:t>.js"&gt;&lt;/script&gt;</a:t>
            </a:r>
            <a:endParaRPr lang="zh-CN" altLang="en-US" sz="1800"/>
          </a:p>
          <a:p>
            <a:pPr marL="800100" lvl="1" indent="-34290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直接下载并用 &lt;script&gt; 标签引入，Vue 会被注册为一个全局变量。</a:t>
            </a:r>
            <a:endParaRPr lang="zh-CN" altLang="en-US" sz="1800"/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命令行工具（</a:t>
            </a:r>
            <a:r>
              <a:rPr lang="en-US" altLang="zh-CN" sz="2400"/>
              <a:t>CLI</a:t>
            </a:r>
            <a:r>
              <a:rPr lang="zh-CN" altLang="en-US" sz="2400"/>
              <a:t>）</a:t>
            </a:r>
            <a:endParaRPr lang="zh-CN" altLang="en-US" sz="2400"/>
          </a:p>
          <a:p>
            <a:pPr marL="800100" lvl="1" indent="-342900" algn="l" fontAlgn="auto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建议在熟悉 Vue 本身之后再使用 CLI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64918" y="4113344"/>
            <a:ext cx="466217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zh-CN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85522" y="38517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</a:rPr>
              <a:t>第二部分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矩形 51"/>
          <p:cNvSpPr>
            <a:spLocks noChangeArrowheads="1"/>
          </p:cNvSpPr>
          <p:nvPr/>
        </p:nvSpPr>
        <p:spPr bwMode="auto">
          <a:xfrm>
            <a:off x="2662708" y="5420051"/>
            <a:ext cx="6866584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插值、指令、缩写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77599" y="1413384"/>
            <a:ext cx="2036802" cy="2036802"/>
            <a:chOff x="8125599" y="1434035"/>
            <a:chExt cx="2036802" cy="2036802"/>
          </a:xfrm>
        </p:grpSpPr>
        <p:sp>
          <p:nvSpPr>
            <p:cNvPr id="9" name="椭圆 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792000" y="270725"/>
            <a:ext cx="65309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2.1 </a:t>
            </a:r>
            <a:r>
              <a:rPr lang="zh-CN" altLang="en-US" b="1" dirty="0">
                <a:sym typeface="+mn-ea"/>
              </a:rPr>
              <a:t>插值</a:t>
            </a:r>
            <a:r>
              <a:rPr lang="zh-CN" altLang="en-US" b="1" dirty="0">
                <a:sym typeface="+mn-ea"/>
              </a:rPr>
              <a:t>     </a:t>
            </a:r>
            <a:r>
              <a:rPr lang="en-US" altLang="zh-CN" b="1" dirty="0">
                <a:sym typeface="+mn-ea"/>
              </a:rPr>
              <a:t>          @ </a:t>
            </a:r>
            <a:r>
              <a:rPr lang="zh-CN" altLang="en-US" b="1" dirty="0">
                <a:sym typeface="+mn-ea"/>
              </a:rPr>
              <a:t>二、</a:t>
            </a:r>
            <a:r>
              <a:rPr lang="zh-CN" b="1" dirty="0">
                <a:sym typeface="+mn-ea"/>
              </a:rPr>
              <a:t>模板语法</a:t>
            </a:r>
            <a:r>
              <a:rPr lang="zh-CN" altLang="en-US" b="1" dirty="0">
                <a:sym typeface="+mn-ea"/>
              </a:rPr>
              <a:t>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914400"/>
            <a:ext cx="1090295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/>
              <a:t>文本</a:t>
            </a:r>
            <a:endParaRPr lang="zh-CN" altLang="en-US" sz="24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最常见是</a:t>
            </a:r>
            <a:r>
              <a:rPr lang="zh-CN" altLang="en-US" sz="1800">
                <a:sym typeface="+mn-ea"/>
              </a:rPr>
              <a:t>Mustache 语法（</a:t>
            </a:r>
            <a:r>
              <a:rPr lang="zh-CN" altLang="en-US" sz="1800"/>
              <a:t>双大括号）的文本插值，如：&lt;span&gt;Message: {{ msg }}&lt;/span&gt;</a:t>
            </a:r>
            <a:endParaRPr lang="zh-CN" altLang="en-US" sz="18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/>
              <a:t>html</a:t>
            </a:r>
            <a:endParaRPr lang="zh-CN" altLang="en-US" sz="24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v-html</a:t>
            </a:r>
            <a:r>
              <a:rPr lang="zh-CN" altLang="en-US" sz="1800"/>
              <a:t>，如：&lt;div v-html="message"&gt;&lt;/div&gt;</a:t>
            </a:r>
            <a:endParaRPr lang="zh-CN" altLang="en-US" sz="1800"/>
          </a:p>
          <a:p>
            <a:pPr marL="342900" lvl="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400"/>
              <a:t>属性</a:t>
            </a:r>
            <a:endParaRPr lang="en-US" sz="24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Mustache 语法不能作用在 HTML attribute 上，遇到这种情况应该使用 v-bind 指令</a:t>
            </a:r>
            <a:endParaRPr lang="zh-CN" altLang="en-US" sz="18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如：&lt;button v-bind:disabled="isButtonDisabled"&gt;按钮&lt;/button&gt;</a:t>
            </a:r>
            <a:endParaRPr lang="zh-CN" altLang="en-US" sz="1800"/>
          </a:p>
          <a:p>
            <a:pPr marL="342900" lvl="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400"/>
              <a:t>使用JS表达式</a:t>
            </a:r>
            <a:endParaRPr lang="en-US" sz="24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如：{{ ok ? 'YES' : 'NO' }}</a:t>
            </a:r>
            <a:endParaRPr lang="zh-CN" altLang="en-US" sz="1800"/>
          </a:p>
          <a:p>
            <a:pPr marL="800100" lvl="1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如：&lt;div v-bind:id="'list-' + id"&gt;&lt;/div&gt;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3192,&quot;width&quot;:8016}"/>
</p:tagLst>
</file>

<file path=ppt/tags/tag3.xml><?xml version="1.0" encoding="utf-8"?>
<p:tagLst xmlns:p="http://schemas.openxmlformats.org/presentationml/2006/main">
  <p:tag name="ISPRING_RESOURCE_PATHS_HASH_PRESENTER" val="1cfe325ac88af4cb1e315171a86c19382325f4f"/>
  <p:tag name="COMMONDATA" val="eyJoZGlkIjoiMjY2YTdkZTNmNTE1MDc3YTMzMTIyYTcwODk2ZDVhYTQifQ=="/>
  <p:tag name="KSO_WPP_MARK_KEY" val="d858f4ad-8950-4542-9ce8-bdc402e2070c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954BB"/>
      </a:accent1>
      <a:accent2>
        <a:srgbClr val="D1AB8C"/>
      </a:accent2>
      <a:accent3>
        <a:srgbClr val="63316F"/>
      </a:accent3>
      <a:accent4>
        <a:srgbClr val="6B5D6E"/>
      </a:accent4>
      <a:accent5>
        <a:srgbClr val="B59EBA"/>
      </a:accent5>
      <a:accent6>
        <a:srgbClr val="BABABA"/>
      </a:accent6>
      <a:hlink>
        <a:srgbClr val="0563C1"/>
      </a:hlink>
      <a:folHlink>
        <a:srgbClr val="954F72"/>
      </a:folHlink>
    </a:clrScheme>
    <a:fontScheme name="Lizzysu-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44546A"/>
    </a:dk2>
    <a:lt2>
      <a:srgbClr val="E7E6E6"/>
    </a:lt2>
    <a:accent1>
      <a:srgbClr val="A954BB"/>
    </a:accent1>
    <a:accent2>
      <a:srgbClr val="D1AB8C"/>
    </a:accent2>
    <a:accent3>
      <a:srgbClr val="63316F"/>
    </a:accent3>
    <a:accent4>
      <a:srgbClr val="6B5D6E"/>
    </a:accent4>
    <a:accent5>
      <a:srgbClr val="B59EBA"/>
    </a:accent5>
    <a:accent6>
      <a:srgbClr val="BABABA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3514</Words>
  <Application>WPS 演示</Application>
  <PresentationFormat>宽屏</PresentationFormat>
  <Paragraphs>207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Calibri</vt:lpstr>
      <vt:lpstr>Times New Roman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赵江声</cp:lastModifiedBy>
  <cp:revision>137</cp:revision>
  <dcterms:created xsi:type="dcterms:W3CDTF">2014-10-29T09:18:00Z</dcterms:created>
  <dcterms:modified xsi:type="dcterms:W3CDTF">2023-11-15T08:11:35Z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1E2AEAB6D6E341C198703A2EE57AB126</vt:lpwstr>
  </property>
</Properties>
</file>