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8" r:id="rId3"/>
    <p:sldId id="269" r:id="rId4"/>
    <p:sldId id="270" r:id="rId5"/>
    <p:sldId id="272" r:id="rId6"/>
    <p:sldId id="264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66" r:id="rId17"/>
    <p:sldId id="282" r:id="rId18"/>
    <p:sldId id="285" r:id="rId19"/>
    <p:sldId id="283" r:id="rId20"/>
    <p:sldId id="286" r:id="rId21"/>
    <p:sldId id="284" r:id="rId22"/>
    <p:sldId id="26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BB12C-E7EA-4C08-9F83-AEE3D1B1F5C9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7CBD3-9350-4D22-8B1C-7358E668F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86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B6955-89E3-86B7-9A89-D9734FEB0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E6A8A8-5838-E965-8A48-C8B8017EA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99943-3C43-0A88-0EB7-09734513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F4F2-3C22-4DA3-BD2D-425021DB5028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BA2D7A-C0DB-AAF6-737D-A2A422B2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CCC04-EA40-19AD-199F-28B81962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DC22-8745-41D5-B884-C1DA7A0FD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55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5BF9A-5AB0-9DE0-8D73-FA692E70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5E29C9-537C-3A88-0E73-CBCDDB96C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41FA7-4868-8422-9CA3-6D72F940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F4F2-3C22-4DA3-BD2D-425021DB5028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EF3122-F22C-BBCA-DC42-56A7CA66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6095F-3941-79A8-1007-DFA5D224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DC22-8745-41D5-B884-C1DA7A0FD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3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CE11F0-08F0-8CBE-76AC-053106EF1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EF5285-ED16-503A-CBF8-8ADD96251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BA12CA-73C0-DFFF-B611-B36F3380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F4F2-3C22-4DA3-BD2D-425021DB5028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9EF96D-BE3D-7287-309B-F2371966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A7FDB8-3715-3ACA-BF9F-D9971F51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DC22-8745-41D5-B884-C1DA7A0FD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33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D0099-ADC9-4333-E5FA-571AA6BF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0A6BE-650F-F712-7874-41E209D2E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FDC0A-7AA4-1E74-9D4C-9A90AF10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F4F2-3C22-4DA3-BD2D-425021DB5028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BDA8B2-A9DA-21A5-2A3F-850D3007F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2A715-2C94-33A8-F4A3-E8C7D9A0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DC22-8745-41D5-B884-C1DA7A0FD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58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41F1F-8795-3435-3850-9CE11955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4F90BA-BC56-94D3-F0B2-4F1DD8652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C355A2-1036-1427-72FB-AD68A40D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F4F2-3C22-4DA3-BD2D-425021DB5028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31B72-44C6-F120-5032-CD8186E2C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E5068A-2B9C-3296-DE2D-28FBE52A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DC22-8745-41D5-B884-C1DA7A0FD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35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8E70E-D04F-55B9-C01A-CBFFB6CC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8CC400-21AE-36B6-122E-B3E644DE9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B07DEA-EE82-38A4-A417-9113565DA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DB876C-C93A-FE6A-FD18-4686A4EB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F4F2-3C22-4DA3-BD2D-425021DB5028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673A26-24CA-52DB-740C-AE7285F7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99081A-7EDF-ABF2-DE65-A58CEE34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DC22-8745-41D5-B884-C1DA7A0FD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83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C072C-7FE7-3661-B33D-789922FBF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75D927-3164-A1AB-0A7B-EF07B580F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439033-C676-B291-21E6-BC20F3E47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7B6F09-B178-3B41-D4FE-7353BFC5B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ED8745-210E-9B56-9509-58232880D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A6B9D6-61C4-3CB1-0ED2-4044B9879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F4F2-3C22-4DA3-BD2D-425021DB5028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BD6811-D450-833B-5C7B-B51C80C9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3544A1-2971-0E7D-7ED1-E9C2E6A4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DC22-8745-41D5-B884-C1DA7A0FD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91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BB349-117A-0F8E-3CA6-8681F7C9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2E4D69-5BCC-CCD2-7A0B-6E4E0B84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F4F2-3C22-4DA3-BD2D-425021DB5028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659062-DD7F-8950-12D9-2BCAD648B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15301C-99EB-8BD4-9C0A-87DAFDC76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DC22-8745-41D5-B884-C1DA7A0FD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3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4CA3CD-4022-84D1-A55B-73CE40F51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F4F2-3C22-4DA3-BD2D-425021DB5028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009F2A-7503-DDB4-E74A-6143810E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5FBC71-E88A-ADED-94EF-0356A88D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DC22-8745-41D5-B884-C1DA7A0FD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71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A3E20-CDED-2DD8-A213-E5517A8C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7E66E-5024-6510-3270-8FA93E328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9A4383-1F07-6A99-D6FF-796F97A15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7D3C17-9786-0BE3-49CD-EC3A71354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F4F2-3C22-4DA3-BD2D-425021DB5028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7419ED-0F82-4DEA-694D-950C735E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8447E4-DFFB-D55A-3AFF-B972DED9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DC22-8745-41D5-B884-C1DA7A0FD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19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37A1F-0D91-2322-9526-F5160D0D2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36E7BB-FD33-E559-2E42-656871BF2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9E811B-2815-4AAC-316E-346166F60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B4DAD5-F794-5254-546A-1A657C3C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F4F2-3C22-4DA3-BD2D-425021DB5028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0CD6EC-FB98-1B04-F258-00E6FFA6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D13BA8-B314-9011-2C98-A3EC472E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DC22-8745-41D5-B884-C1DA7A0FD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80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F1D8AA-B62A-1C96-E7FC-04E3D148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457C5-D950-A9C2-12F5-BCCA14F81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EA49B-C7DC-6968-68FD-9A39B46E4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CF4F2-3C22-4DA3-BD2D-425021DB5028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9BFCE6-9AC3-F051-953E-7B7B3D194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D5ABC-0B7C-7AAB-4137-73C405F45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8DC22-8745-41D5-B884-C1DA7A0FD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23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3F1FE-B330-32C8-3ABA-D95830B3E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/>
              <a:t>实验二讲解 </a:t>
            </a:r>
            <a:r>
              <a:rPr lang="en-US" altLang="zh-CN" sz="5400"/>
              <a:t>&amp; </a:t>
            </a:r>
            <a:r>
              <a:rPr lang="zh-CN" altLang="en-US" sz="5400"/>
              <a:t>实验三前瞻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F0E8C6-974F-EE12-E7A2-ABBA21CD7C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2023.10.25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538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1CE9B-2FAE-9DC1-8E8D-00D3BC319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DA40D-1CF1-7608-6FEB-1C228F8C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switch</a:t>
            </a:r>
            <a:r>
              <a:rPr lang="en-US" altLang="zh-CN"/>
              <a:t>(</a:t>
            </a:r>
            <a:r>
              <a:rPr lang="zh-CN" altLang="en-US"/>
              <a:t>表达式</a:t>
            </a:r>
            <a:r>
              <a:rPr lang="en-US" altLang="zh-CN"/>
              <a:t>) </a:t>
            </a:r>
            <a:r>
              <a:rPr lang="en-US" altLang="zh-CN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en-US" altLang="zh-CN">
                <a:solidFill>
                  <a:srgbClr val="FF0000"/>
                </a:solidFill>
              </a:rPr>
              <a:t>case</a:t>
            </a:r>
            <a:r>
              <a:rPr lang="en-US" altLang="zh-CN"/>
              <a:t> </a:t>
            </a:r>
            <a:r>
              <a:rPr lang="zh-CN" altLang="en-US"/>
              <a:t>常量</a:t>
            </a:r>
            <a:r>
              <a:rPr lang="en-US" altLang="zh-CN"/>
              <a:t>1</a:t>
            </a:r>
            <a:r>
              <a:rPr lang="en-US" altLang="zh-CN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/>
              <a:t>	/*</a:t>
            </a:r>
            <a:r>
              <a:rPr lang="zh-CN" altLang="en-US"/>
              <a:t>表达式的值和常量</a:t>
            </a:r>
            <a:r>
              <a:rPr lang="en-US" altLang="zh-CN"/>
              <a:t>1</a:t>
            </a:r>
            <a:r>
              <a:rPr lang="zh-CN" altLang="en-US"/>
              <a:t>相同时执行</a:t>
            </a:r>
            <a:r>
              <a:rPr lang="en-US" altLang="zh-CN"/>
              <a:t>*/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FF0000"/>
                </a:solidFill>
              </a:rPr>
              <a:t>break;</a:t>
            </a:r>
          </a:p>
          <a:p>
            <a:pPr marL="0" indent="0">
              <a:buNone/>
            </a:pPr>
            <a:r>
              <a:rPr lang="en-US" altLang="zh-CN"/>
              <a:t>   case </a:t>
            </a:r>
            <a:r>
              <a:rPr lang="zh-CN" altLang="en-US"/>
              <a:t>常量</a:t>
            </a:r>
            <a:r>
              <a:rPr lang="en-US" altLang="zh-CN"/>
              <a:t>2:</a:t>
            </a:r>
          </a:p>
          <a:p>
            <a:pPr marL="0" indent="0">
              <a:buNone/>
            </a:pPr>
            <a:r>
              <a:rPr lang="en-US" altLang="zh-CN"/>
              <a:t>	/*</a:t>
            </a:r>
            <a:r>
              <a:rPr lang="zh-CN" altLang="en-US"/>
              <a:t>表达式的值和常量</a:t>
            </a:r>
            <a:r>
              <a:rPr lang="en-US" altLang="zh-CN"/>
              <a:t>2</a:t>
            </a:r>
            <a:r>
              <a:rPr lang="zh-CN" altLang="en-US"/>
              <a:t>相同时执行</a:t>
            </a:r>
            <a:r>
              <a:rPr lang="en-US" altLang="zh-CN"/>
              <a:t>*/</a:t>
            </a:r>
          </a:p>
          <a:p>
            <a:pPr marL="0" indent="0">
              <a:buNone/>
            </a:pPr>
            <a:r>
              <a:rPr lang="en-US" altLang="zh-CN"/>
              <a:t>	break;</a:t>
            </a:r>
          </a:p>
          <a:p>
            <a:pPr marL="0" indent="0">
              <a:buNone/>
            </a:pPr>
            <a:r>
              <a:rPr lang="en-US" altLang="zh-CN"/>
              <a:t>  …</a:t>
            </a:r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en-US" altLang="zh-CN">
                <a:solidFill>
                  <a:srgbClr val="FF0000"/>
                </a:solidFill>
              </a:rPr>
              <a:t>default:</a:t>
            </a:r>
          </a:p>
          <a:p>
            <a:pPr marL="0" indent="0">
              <a:buNone/>
            </a:pPr>
            <a:r>
              <a:rPr lang="en-US" altLang="zh-CN"/>
              <a:t>	/*</a:t>
            </a:r>
            <a:r>
              <a:rPr lang="zh-CN" altLang="en-US"/>
              <a:t>表达式的值和以上常量都不同时执行</a:t>
            </a:r>
            <a:r>
              <a:rPr lang="en-US" altLang="zh-CN"/>
              <a:t>*/</a:t>
            </a: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}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943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29BC6-8973-7EB7-191A-9E95C6B62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常见问题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49D3ED4-36A7-2296-0D1E-2CEF3077D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227" y="6365579"/>
            <a:ext cx="5108057" cy="506464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E1A2307-298E-DC33-4877-41656689F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27" y="1409989"/>
            <a:ext cx="2182091" cy="49555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6AF0375-4EE0-075B-330C-A29480097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295" y="1197552"/>
            <a:ext cx="3310777" cy="5081927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CEE6A9E1-7CC0-2C52-A20B-7B1AEB70EEB2}"/>
              </a:ext>
            </a:extLst>
          </p:cNvPr>
          <p:cNvSpPr txBox="1">
            <a:spLocks/>
          </p:cNvSpPr>
          <p:nvPr/>
        </p:nvSpPr>
        <p:spPr>
          <a:xfrm>
            <a:off x="3110345" y="1825625"/>
            <a:ext cx="36968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FF0000"/>
                </a:solidFill>
              </a:rPr>
              <a:t>break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表示结束当前</a:t>
            </a:r>
            <a:r>
              <a:rPr lang="en-US" altLang="zh-CN"/>
              <a:t>switch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915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DB74A-EE74-0900-38E6-C2CB22782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题目讲解</a:t>
            </a:r>
            <a:r>
              <a:rPr lang="en-US" altLang="zh-CN"/>
              <a:t>-</a:t>
            </a:r>
            <a:r>
              <a:rPr lang="zh-CN" altLang="en-US"/>
              <a:t>数与单词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634399-94A9-31F3-488F-ACD6CD95A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37" y="1857230"/>
            <a:ext cx="7387980" cy="3143539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4830EE-2A6A-F0E2-E074-62BE7EF04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21AC293-0BDC-54E1-A006-D8122B2C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107" y="681037"/>
            <a:ext cx="3152256" cy="594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53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DB74A-EE74-0900-38E6-C2CB22782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题目讲解</a:t>
            </a:r>
            <a:r>
              <a:rPr lang="en-US" altLang="zh-CN"/>
              <a:t>-</a:t>
            </a:r>
            <a:r>
              <a:rPr lang="zh-CN" altLang="en-US"/>
              <a:t>必杀技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88974C-8E8A-A6AA-3907-E1374A314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433519"/>
            <a:ext cx="7165572" cy="5039203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4830EE-2A6A-F0E2-E074-62BE7EF04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7375" y="2297433"/>
            <a:ext cx="3909292" cy="3609254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100g</a:t>
            </a:r>
            <a:r>
              <a:rPr lang="zh-CN" altLang="en-US"/>
              <a:t>以内：</a:t>
            </a:r>
            <a:r>
              <a:rPr lang="en-US" altLang="zh-CN"/>
              <a:t>xx</a:t>
            </a:r>
            <a:r>
              <a:rPr lang="zh-CN" altLang="en-US"/>
              <a:t>元</a:t>
            </a:r>
            <a:r>
              <a:rPr lang="en-US" altLang="zh-CN"/>
              <a:t>/20g</a:t>
            </a:r>
          </a:p>
          <a:p>
            <a:pPr marL="0" indent="0">
              <a:buNone/>
            </a:pPr>
            <a:r>
              <a:rPr lang="en-US" altLang="zh-CN"/>
              <a:t>100g</a:t>
            </a:r>
            <a:r>
              <a:rPr lang="zh-CN" altLang="en-US"/>
              <a:t>以上：</a:t>
            </a:r>
            <a:r>
              <a:rPr lang="en-US" altLang="zh-CN"/>
              <a:t>yy</a:t>
            </a:r>
            <a:r>
              <a:rPr lang="zh-CN" altLang="en-US"/>
              <a:t>元</a:t>
            </a:r>
            <a:r>
              <a:rPr lang="en-US" altLang="zh-CN"/>
              <a:t>/100g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FAD490E-D16E-598D-4173-90AF48A34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864" y="3879272"/>
            <a:ext cx="7285969" cy="177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1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DB74A-EE74-0900-38E6-C2CB22782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题目讲解</a:t>
            </a:r>
            <a:r>
              <a:rPr lang="en-US" altLang="zh-CN"/>
              <a:t>-</a:t>
            </a:r>
            <a:r>
              <a:rPr lang="zh-CN" altLang="en-US"/>
              <a:t>必杀技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88974C-8E8A-A6AA-3907-E1374A314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433519"/>
            <a:ext cx="7165572" cy="5039203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4830EE-2A6A-F0E2-E074-62BE7EF04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3772" y="948924"/>
            <a:ext cx="3463637" cy="3609254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k==1</a:t>
            </a:r>
            <a:r>
              <a:rPr lang="zh-CN" altLang="en-US"/>
              <a:t>（本埠）：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cost_1 = 0.8</a:t>
            </a:r>
          </a:p>
          <a:p>
            <a:pPr marL="0" indent="0">
              <a:buNone/>
            </a:pPr>
            <a:r>
              <a:rPr lang="en-US" altLang="zh-CN"/>
              <a:t>	cost_2 = 1.2</a:t>
            </a:r>
          </a:p>
          <a:p>
            <a:pPr marL="0" indent="0">
              <a:buNone/>
            </a:pPr>
            <a:r>
              <a:rPr lang="en-US" altLang="zh-CN"/>
              <a:t>k==2 </a:t>
            </a:r>
            <a:r>
              <a:rPr lang="zh-CN" altLang="en-US"/>
              <a:t>（外埠）：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cost_1 = 1.2</a:t>
            </a:r>
          </a:p>
          <a:p>
            <a:pPr marL="0" indent="0">
              <a:buNone/>
            </a:pPr>
            <a:r>
              <a:rPr lang="en-US" altLang="zh-CN"/>
              <a:t>	cost_2 = 2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2C0546-31FD-42C8-28E5-31B798A55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138" y="4129521"/>
            <a:ext cx="3149143" cy="23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88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DB74A-EE74-0900-38E6-C2CB22782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题目讲解</a:t>
            </a:r>
            <a:r>
              <a:rPr lang="en-US" altLang="zh-CN"/>
              <a:t>-</a:t>
            </a:r>
            <a:r>
              <a:rPr lang="zh-CN" altLang="en-US"/>
              <a:t>必杀技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88974C-8E8A-A6AA-3907-E1374A314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433519"/>
            <a:ext cx="7165572" cy="5039203"/>
          </a:xfrm>
          <a:prstGeom prst="rect">
            <a:avLst/>
          </a:prstGeom>
        </p:spPr>
      </p:pic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7D73BC7-2815-CC1D-22BF-48F91103F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08DBAC0-7C94-2F8D-5286-3F844FAE9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504" y="1572064"/>
            <a:ext cx="6434496" cy="5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00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A1A5CFA-9FF1-8B98-DCF6-90CD65DAB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29000"/>
            <a:ext cx="8990815" cy="278029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FBD0735-DE85-A7CC-24B3-8D936E1C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解题思路</a:t>
            </a:r>
            <a:r>
              <a:rPr lang="en-US" altLang="zh-CN"/>
              <a:t>-</a:t>
            </a:r>
            <a:r>
              <a:rPr lang="zh-CN" altLang="en-US" b="0" i="0">
                <a:effectLst/>
                <a:latin typeface="-apple-system"/>
              </a:rPr>
              <a:t>四则运算器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9E373-4FDF-3A2D-2C06-DF482AD4B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考察知识：</a:t>
            </a:r>
            <a:r>
              <a:rPr lang="en-US" altLang="zh-CN"/>
              <a:t>if-else</a:t>
            </a:r>
          </a:p>
          <a:p>
            <a:r>
              <a:rPr lang="zh-CN" altLang="en-US"/>
              <a:t>解题要点：浮点数误差</a:t>
            </a:r>
            <a:endParaRPr lang="en-US" altLang="zh-CN"/>
          </a:p>
          <a:p>
            <a:r>
              <a:rPr lang="zh-CN" altLang="en-US"/>
              <a:t>浮点数（</a:t>
            </a:r>
            <a:r>
              <a:rPr lang="en-US" altLang="zh-CN"/>
              <a:t>float</a:t>
            </a:r>
            <a:r>
              <a:rPr lang="zh-CN" altLang="en-US"/>
              <a:t>、</a:t>
            </a:r>
            <a:r>
              <a:rPr lang="en-US" altLang="zh-CN"/>
              <a:t>double</a:t>
            </a:r>
            <a:r>
              <a:rPr lang="zh-CN" altLang="en-US"/>
              <a:t>）在计算时，由于底层实现的原因，可能会出现微小的误差，所以判断浮点数相等时不用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== b</a:t>
            </a:r>
            <a:r>
              <a:rPr lang="zh-CN" altLang="en-US"/>
              <a:t>，而应该使用</a:t>
            </a:r>
            <a:r>
              <a:rPr lang="en-US" altLang="zh-CN">
                <a:solidFill>
                  <a:srgbClr val="FF0000"/>
                </a:solidFill>
              </a:rPr>
              <a:t>(a - b) &lt; </a:t>
            </a:r>
            <a:r>
              <a:rPr lang="zh-CN" altLang="en-US">
                <a:solidFill>
                  <a:srgbClr val="FF0000"/>
                </a:solidFill>
              </a:rPr>
              <a:t>误差值</a:t>
            </a:r>
            <a:r>
              <a:rPr lang="zh-CN" altLang="en-US"/>
              <a:t>（如本题的</a:t>
            </a:r>
            <a:r>
              <a:rPr lang="en-US" altLang="zh-CN"/>
              <a:t>1e-12</a:t>
            </a:r>
            <a:r>
              <a:rPr lang="zh-CN" altLang="en-US"/>
              <a:t>）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425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E68BB86-89AF-7990-5A1F-CC74543B9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658" y="202041"/>
            <a:ext cx="6775342" cy="324716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FBD0735-DE85-A7CC-24B3-8D936E1C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解题思路</a:t>
            </a:r>
            <a:r>
              <a:rPr lang="en-US" altLang="zh-CN"/>
              <a:t>-</a:t>
            </a:r>
            <a:r>
              <a:rPr lang="zh-CN" altLang="en-US" b="0" i="0">
                <a:effectLst/>
                <a:latin typeface="-apple-system"/>
              </a:rPr>
              <a:t>算日期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9E373-4FDF-3A2D-2C06-DF482AD4B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考察知识：</a:t>
            </a:r>
            <a:r>
              <a:rPr lang="en-US" altLang="zh-CN"/>
              <a:t>if-else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解题要点：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）在这个月之前的几个月一共有多少天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）这个月已经过了多少天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）闰年的</a:t>
            </a:r>
            <a:r>
              <a:rPr lang="en-US" altLang="zh-CN"/>
              <a:t>2</a:t>
            </a:r>
            <a:r>
              <a:rPr lang="zh-CN" altLang="en-US"/>
              <a:t>月有</a:t>
            </a:r>
            <a:r>
              <a:rPr lang="en-US" altLang="zh-CN"/>
              <a:t>29</a:t>
            </a:r>
            <a:r>
              <a:rPr lang="zh-CN" altLang="en-US"/>
              <a:t>天</a:t>
            </a:r>
          </a:p>
        </p:txBody>
      </p:sp>
    </p:spTree>
    <p:extLst>
      <p:ext uri="{BB962C8B-B14F-4D97-AF65-F5344CB8AC3E}">
        <p14:creationId xmlns:p14="http://schemas.microsoft.com/office/powerpoint/2010/main" val="1519540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68C9BB4-C44F-5E4E-15AD-2D408E0E6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2029"/>
            <a:ext cx="9256826" cy="330963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FBD0735-DE85-A7CC-24B3-8D936E1C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解题思路</a:t>
            </a:r>
            <a:r>
              <a:rPr lang="en-US" altLang="zh-CN"/>
              <a:t>-</a:t>
            </a:r>
            <a:r>
              <a:rPr lang="zh-CN" altLang="en-US" b="0" i="0">
                <a:effectLst/>
                <a:latin typeface="-apple-system"/>
              </a:rPr>
              <a:t>分数约简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9E373-4FDF-3A2D-2C06-DF482AD4B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多组输入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9C64A8-9945-63B5-46AC-2D610ACAF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35" y="4932989"/>
            <a:ext cx="1564071" cy="19250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6BBFC8-59B3-45DD-E20C-0D802A3491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8141"/>
          <a:stretch/>
        </p:blipFill>
        <p:spPr>
          <a:xfrm>
            <a:off x="2490106" y="5202210"/>
            <a:ext cx="1516429" cy="16557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309E872-AE75-3AE3-3BAA-704DB050B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8068" y="4295494"/>
            <a:ext cx="3401422" cy="256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92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68C9BB4-C44F-5E4E-15AD-2D408E0E6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2029"/>
            <a:ext cx="9256826" cy="330963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FBD0735-DE85-A7CC-24B3-8D936E1C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解题思路</a:t>
            </a:r>
            <a:r>
              <a:rPr lang="en-US" altLang="zh-CN"/>
              <a:t>-</a:t>
            </a:r>
            <a:r>
              <a:rPr lang="zh-CN" altLang="en-US" b="0" i="0">
                <a:effectLst/>
                <a:latin typeface="-apple-system"/>
              </a:rPr>
              <a:t>分数约简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9E373-4FDF-3A2D-2C06-DF482AD4B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考察知识：</a:t>
            </a:r>
            <a:r>
              <a:rPr lang="en-US" altLang="zh-CN"/>
              <a:t>for</a:t>
            </a:r>
            <a:r>
              <a:rPr lang="zh-CN" altLang="en-US"/>
              <a:t>，</a:t>
            </a:r>
            <a:r>
              <a:rPr lang="en-US" altLang="zh-CN"/>
              <a:t>while</a:t>
            </a:r>
            <a:r>
              <a:rPr lang="zh-CN" altLang="en-US"/>
              <a:t>，</a:t>
            </a:r>
            <a:r>
              <a:rPr lang="zh-CN" altLang="en-US">
                <a:solidFill>
                  <a:srgbClr val="FF0000"/>
                </a:solidFill>
              </a:rPr>
              <a:t>辗转相除法</a:t>
            </a:r>
            <a:r>
              <a:rPr lang="zh-CN" altLang="en-US"/>
              <a:t>（欧几里得算法）</a:t>
            </a:r>
            <a:endParaRPr lang="en-US" altLang="zh-CN"/>
          </a:p>
          <a:p>
            <a:r>
              <a:rPr lang="en-US" altLang="zh-CN" b="0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https://zhuanlan.zhihu.com/p/51411526</a:t>
            </a:r>
            <a:endParaRPr lang="en-US" altLang="zh-CN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E265268-36F6-74FF-E67E-C29F7B890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23" y="5328565"/>
            <a:ext cx="9342858" cy="152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5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1CE9B-2FAE-9DC1-8E8D-00D3BC319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DA40D-1CF1-7608-6FEB-1C228F8C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if</a:t>
            </a:r>
            <a:r>
              <a:rPr lang="en-US" altLang="zh-CN"/>
              <a:t>(</a:t>
            </a:r>
            <a:r>
              <a:rPr lang="zh-CN" altLang="en-US"/>
              <a:t>表达式</a:t>
            </a:r>
            <a:r>
              <a:rPr lang="en-US" altLang="zh-CN"/>
              <a:t>1) </a:t>
            </a:r>
            <a:r>
              <a:rPr lang="en-US" altLang="zh-CN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/>
              <a:t>   /* </a:t>
            </a:r>
            <a:r>
              <a:rPr lang="zh-CN" altLang="en-US"/>
              <a:t>如果表达式</a:t>
            </a:r>
            <a:r>
              <a:rPr lang="en-US" altLang="zh-CN"/>
              <a:t>1</a:t>
            </a:r>
            <a:r>
              <a:rPr lang="zh-CN" altLang="en-US"/>
              <a:t>为真将执行的语句 *</a:t>
            </a:r>
            <a:r>
              <a:rPr lang="en-US" altLang="zh-CN"/>
              <a:t>/</a:t>
            </a: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} else if</a:t>
            </a:r>
            <a:r>
              <a:rPr lang="en-US" altLang="zh-CN"/>
              <a:t>(</a:t>
            </a:r>
            <a:r>
              <a:rPr lang="zh-CN" altLang="en-US"/>
              <a:t>表达式</a:t>
            </a:r>
            <a:r>
              <a:rPr lang="en-US" altLang="zh-CN"/>
              <a:t>2) </a:t>
            </a:r>
            <a:r>
              <a:rPr lang="en-US" altLang="zh-CN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/>
              <a:t>  /* </a:t>
            </a:r>
            <a:r>
              <a:rPr lang="zh-CN" altLang="en-US"/>
              <a:t>如果表达式</a:t>
            </a:r>
            <a:r>
              <a:rPr lang="en-US" altLang="zh-CN"/>
              <a:t>2</a:t>
            </a:r>
            <a:r>
              <a:rPr lang="zh-CN" altLang="en-US"/>
              <a:t>为真将执行的语句 *</a:t>
            </a:r>
            <a:r>
              <a:rPr lang="en-US" altLang="zh-CN"/>
              <a:t>/</a:t>
            </a: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}</a:t>
            </a:r>
            <a:r>
              <a:rPr lang="en-US" altLang="zh-CN"/>
              <a:t> … </a:t>
            </a:r>
            <a:r>
              <a:rPr lang="en-US" altLang="zh-CN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} else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/>
              <a:t>   /* </a:t>
            </a:r>
            <a:r>
              <a:rPr lang="zh-CN" altLang="en-US"/>
              <a:t>其余情况将执行的语句 *</a:t>
            </a:r>
            <a:r>
              <a:rPr lang="en-US" altLang="zh-CN"/>
              <a:t>/</a:t>
            </a: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}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6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68C9BB4-C44F-5E4E-15AD-2D408E0E6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2029"/>
            <a:ext cx="9256826" cy="330963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FBD0735-DE85-A7CC-24B3-8D936E1C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解题思路</a:t>
            </a:r>
            <a:r>
              <a:rPr lang="en-US" altLang="zh-CN"/>
              <a:t>-</a:t>
            </a:r>
            <a:r>
              <a:rPr lang="zh-CN" altLang="en-US" b="0" i="0">
                <a:effectLst/>
                <a:latin typeface="-apple-system"/>
              </a:rPr>
              <a:t>分数约简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9E373-4FDF-3A2D-2C06-DF482AD4B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解题要点：</a:t>
            </a:r>
            <a:r>
              <a:rPr lang="en-US" altLang="zh-CN"/>
              <a:t>m=0 </a:t>
            </a:r>
            <a:r>
              <a:rPr lang="zh-CN" altLang="en-US"/>
              <a:t>与 </a:t>
            </a:r>
            <a:r>
              <a:rPr lang="en-US" altLang="zh-CN"/>
              <a:t>n=0  </a:t>
            </a:r>
            <a:r>
              <a:rPr lang="zh-CN" altLang="en-US"/>
              <a:t>需要单独判断</a:t>
            </a:r>
            <a:endParaRPr lang="en-US" altLang="zh-CN"/>
          </a:p>
          <a:p>
            <a:r>
              <a:rPr lang="en-US" altLang="zh-CN"/>
              <a:t>n = 0</a:t>
            </a:r>
            <a:r>
              <a:rPr lang="zh-CN" altLang="en-US"/>
              <a:t> → </a:t>
            </a:r>
            <a:r>
              <a:rPr lang="en-US" altLang="zh-CN"/>
              <a:t>Error</a:t>
            </a:r>
          </a:p>
          <a:p>
            <a:r>
              <a:rPr lang="en-US" altLang="zh-CN"/>
              <a:t>m = 0 </a:t>
            </a:r>
            <a:r>
              <a:rPr lang="zh-CN" altLang="en-US"/>
              <a:t>→ </a:t>
            </a:r>
            <a:r>
              <a:rPr lang="en-US" altLang="zh-CN"/>
              <a:t>0</a:t>
            </a:r>
            <a:r>
              <a:rPr lang="zh-CN" altLang="en-US"/>
              <a:t>无法计算公约数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4968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CB13FA5-FD08-043E-1950-0D1C9F398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22" y="1303954"/>
            <a:ext cx="7230899" cy="317426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FBD0735-DE85-A7CC-24B3-8D936E1C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解题思路</a:t>
            </a:r>
            <a:r>
              <a:rPr lang="en-US" altLang="zh-CN"/>
              <a:t>-</a:t>
            </a:r>
            <a:r>
              <a:rPr lang="zh-CN" altLang="en-US" b="0" i="0">
                <a:effectLst/>
                <a:latin typeface="-apple-system"/>
              </a:rPr>
              <a:t>再做分段函数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9E373-4FDF-3A2D-2C06-DF482AD4B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考察知识：</a:t>
            </a:r>
            <a:r>
              <a:rPr lang="en-US" altLang="zh-CN"/>
              <a:t>while</a:t>
            </a:r>
          </a:p>
          <a:p>
            <a:r>
              <a:rPr lang="zh-CN" altLang="en-US"/>
              <a:t>解题要点：当</a:t>
            </a:r>
            <a:r>
              <a:rPr lang="en-US" altLang="zh-CN"/>
              <a:t>x&lt;0</a:t>
            </a:r>
            <a:r>
              <a:rPr lang="zh-CN" altLang="en-US"/>
              <a:t>时，</a:t>
            </a:r>
            <a:r>
              <a:rPr lang="en-US" altLang="zh-CN"/>
              <a:t>-x</a:t>
            </a:r>
            <a:r>
              <a:rPr lang="zh-CN" altLang="en-US"/>
              <a:t>一定大于</a:t>
            </a:r>
            <a:r>
              <a:rPr lang="en-US" altLang="zh-CN"/>
              <a:t>0</a:t>
            </a:r>
            <a:r>
              <a:rPr lang="zh-CN" altLang="en-US"/>
              <a:t>，所以</a:t>
            </a:r>
            <a:r>
              <a:rPr lang="en-US" altLang="zh-CN"/>
              <a:t>f(-x)</a:t>
            </a:r>
            <a:r>
              <a:rPr lang="zh-CN" altLang="en-US"/>
              <a:t>不再需要分段，那么</a:t>
            </a:r>
            <a:r>
              <a:rPr lang="en-US" altLang="zh-CN"/>
              <a:t>f(f(-x))</a:t>
            </a:r>
            <a:r>
              <a:rPr lang="zh-CN" altLang="en-US"/>
              <a:t>的计算可以直接</a:t>
            </a:r>
            <a:r>
              <a:rPr lang="en-US" altLang="zh-CN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009953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2004F-8DA5-6DB5-853C-6287FAD8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 </a:t>
            </a:r>
            <a:r>
              <a:rPr lang="en-US" altLang="zh-CN"/>
              <a:t>&amp; </a:t>
            </a:r>
            <a:r>
              <a:rPr lang="zh-CN" altLang="en-US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AD077-DBC4-F5EF-0DC4-031CA2CA2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请</a:t>
            </a:r>
            <a:r>
              <a:rPr lang="zh-CN" altLang="en-US">
                <a:solidFill>
                  <a:srgbClr val="FF0000"/>
                </a:solidFill>
              </a:rPr>
              <a:t>自行完成</a:t>
            </a:r>
            <a:r>
              <a:rPr lang="zh-CN" altLang="en-US"/>
              <a:t>实验</a:t>
            </a:r>
            <a:r>
              <a:rPr lang="en-US" altLang="zh-CN"/>
              <a:t>3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02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36B72-44DB-918C-2C51-855AE784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常见问题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0A4C12-6E51-881E-B17B-39088CB3B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749" y="1947145"/>
            <a:ext cx="3371273" cy="4351338"/>
          </a:xfrm>
        </p:spPr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大括号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缩进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同一次判断尽量用 </a:t>
            </a:r>
            <a:r>
              <a:rPr lang="en-US" altLang="zh-CN"/>
              <a:t>if-else </a:t>
            </a:r>
            <a:r>
              <a:rPr lang="zh-CN" altLang="en-US"/>
              <a:t>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CD0B26-304E-E748-3834-172B327A0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2474324" cy="49076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1AD5462-05C4-5EC1-4B76-11365AD57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248" y="1947145"/>
            <a:ext cx="4358934" cy="395272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351A46C-6B27-B960-3A1D-F304AB84171D}"/>
              </a:ext>
            </a:extLst>
          </p:cNvPr>
          <p:cNvSpPr/>
          <p:nvPr/>
        </p:nvSpPr>
        <p:spPr>
          <a:xfrm>
            <a:off x="629094" y="2207490"/>
            <a:ext cx="2963655" cy="1099127"/>
          </a:xfrm>
          <a:prstGeom prst="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1FC899-341D-826D-2F0E-7CA74274572C}"/>
              </a:ext>
            </a:extLst>
          </p:cNvPr>
          <p:cNvSpPr/>
          <p:nvPr/>
        </p:nvSpPr>
        <p:spPr>
          <a:xfrm>
            <a:off x="1173018" y="2207491"/>
            <a:ext cx="1930400" cy="74814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11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026D0-C1BB-3EB3-99AB-B65EF165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常见问题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C8D95-673D-E341-73FE-E54379A33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3308" y="1825625"/>
            <a:ext cx="5024583" cy="4351338"/>
          </a:xfrm>
        </p:spPr>
        <p:txBody>
          <a:bodyPr/>
          <a:lstStyle/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k = 1	</a:t>
            </a:r>
            <a:r>
              <a:rPr lang="zh-CN" altLang="en-US"/>
              <a:t>把</a:t>
            </a:r>
            <a:r>
              <a:rPr lang="en-US" altLang="zh-CN"/>
              <a:t>1</a:t>
            </a:r>
            <a:r>
              <a:rPr lang="zh-CN" altLang="en-US"/>
              <a:t>赋值给</a:t>
            </a:r>
            <a:r>
              <a:rPr lang="en-US" altLang="zh-CN"/>
              <a:t>k</a:t>
            </a:r>
          </a:p>
          <a:p>
            <a:endParaRPr lang="en-US" altLang="zh-CN"/>
          </a:p>
          <a:p>
            <a:r>
              <a:rPr lang="en-US" altLang="zh-CN"/>
              <a:t>k == 1	</a:t>
            </a:r>
            <a:r>
              <a:rPr lang="zh-CN" altLang="en-US"/>
              <a:t>判断</a:t>
            </a:r>
            <a:r>
              <a:rPr lang="en-US" altLang="zh-CN"/>
              <a:t>k</a:t>
            </a:r>
            <a:r>
              <a:rPr lang="zh-CN" altLang="en-US"/>
              <a:t>和</a:t>
            </a:r>
            <a:r>
              <a:rPr lang="en-US" altLang="zh-CN"/>
              <a:t>1</a:t>
            </a:r>
            <a:r>
              <a:rPr lang="zh-CN" altLang="en-US"/>
              <a:t>是否相等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9AB8A6-AEFE-D411-9F5D-2580234E3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6680"/>
            <a:ext cx="5562640" cy="272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3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68D5A-EA87-E276-5021-F021FAF1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常见问题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3AB82-4991-6E1A-285A-E7F97C8DC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FDE6BE-EEA1-E5CA-2413-43A92792D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429498" cy="20351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A54652-ACFC-BE82-FB7B-0A8B2F407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537" y="1825625"/>
            <a:ext cx="5135263" cy="2035174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861B7FF1-6DC3-DE0A-13A4-B8586C797E4D}"/>
              </a:ext>
            </a:extLst>
          </p:cNvPr>
          <p:cNvSpPr/>
          <p:nvPr/>
        </p:nvSpPr>
        <p:spPr>
          <a:xfrm>
            <a:off x="5486400" y="2575357"/>
            <a:ext cx="609600" cy="53570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F68E01A-3490-E39A-8B77-26F75626B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85548"/>
            <a:ext cx="4427456" cy="154259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5F99D28-D07D-8D3D-03C9-71A6DA029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8537" y="4285547"/>
            <a:ext cx="3769024" cy="1542597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D61DBDD2-82F6-9A2F-B9E7-699EDDCB9342}"/>
              </a:ext>
            </a:extLst>
          </p:cNvPr>
          <p:cNvSpPr/>
          <p:nvPr/>
        </p:nvSpPr>
        <p:spPr>
          <a:xfrm>
            <a:off x="5437296" y="4788990"/>
            <a:ext cx="609600" cy="53570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17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E45F3C3-BBD9-BED8-F5D1-9B8F7782B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3690"/>
            <a:ext cx="6585152" cy="559431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FBD0735-DE85-A7CC-24B3-8D936E1C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题目讲解</a:t>
            </a:r>
            <a:r>
              <a:rPr lang="en-US" altLang="zh-CN"/>
              <a:t>-</a:t>
            </a:r>
            <a:r>
              <a:rPr lang="zh-CN" altLang="en-US"/>
              <a:t>开学第一考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9E373-4FDF-3A2D-2C06-DF482AD4B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014" y="1825625"/>
            <a:ext cx="4544786" cy="4351338"/>
          </a:xfrm>
        </p:spPr>
        <p:txBody>
          <a:bodyPr/>
          <a:lstStyle/>
          <a:p>
            <a:r>
              <a:rPr lang="en-US" altLang="zh-CN"/>
              <a:t>(100, </a:t>
            </a:r>
            <a:r>
              <a:rPr lang="zh-CN" altLang="en-US"/>
              <a:t>＋∞</a:t>
            </a:r>
            <a:r>
              <a:rPr lang="en-US" altLang="zh-CN"/>
              <a:t>)	Error!</a:t>
            </a:r>
          </a:p>
          <a:p>
            <a:r>
              <a:rPr lang="en-US" altLang="zh-CN"/>
              <a:t>[95, 100]		level4</a:t>
            </a:r>
          </a:p>
          <a:p>
            <a:r>
              <a:rPr lang="en-US" altLang="zh-CN"/>
              <a:t>[85, 95)		level3</a:t>
            </a:r>
          </a:p>
          <a:p>
            <a:r>
              <a:rPr lang="en-US" altLang="zh-CN"/>
              <a:t>[75, 85)		level2</a:t>
            </a:r>
          </a:p>
          <a:p>
            <a:r>
              <a:rPr lang="en-US" altLang="zh-CN"/>
              <a:t>[0, 75)		level1</a:t>
            </a:r>
          </a:p>
          <a:p>
            <a:r>
              <a:rPr lang="en-US" altLang="zh-CN"/>
              <a:t>(-</a:t>
            </a:r>
            <a:r>
              <a:rPr lang="zh-CN" altLang="en-US"/>
              <a:t>∞</a:t>
            </a:r>
            <a:r>
              <a:rPr lang="en-US" altLang="zh-CN"/>
              <a:t>, 0)		Error!</a:t>
            </a:r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EAF0E0D-7648-572A-4F8D-6B4318D78032}"/>
              </a:ext>
            </a:extLst>
          </p:cNvPr>
          <p:cNvCxnSpPr/>
          <p:nvPr/>
        </p:nvCxnSpPr>
        <p:spPr>
          <a:xfrm>
            <a:off x="4313382" y="6492875"/>
            <a:ext cx="204123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363F590-638B-6461-164A-B918C53F506B}"/>
              </a:ext>
            </a:extLst>
          </p:cNvPr>
          <p:cNvCxnSpPr/>
          <p:nvPr/>
        </p:nvCxnSpPr>
        <p:spPr>
          <a:xfrm>
            <a:off x="106219" y="6709930"/>
            <a:ext cx="204123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18808D5-CA63-AF4F-45A1-A2577839B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749" y="1715594"/>
            <a:ext cx="3934251" cy="51424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E45F3C3-BBD9-BED8-F5D1-9B8F7782B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3690"/>
            <a:ext cx="6585152" cy="559431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FBD0735-DE85-A7CC-24B3-8D936E1C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题目讲解</a:t>
            </a:r>
            <a:r>
              <a:rPr lang="en-US" altLang="zh-CN"/>
              <a:t>-</a:t>
            </a:r>
            <a:r>
              <a:rPr lang="zh-CN" altLang="en-US"/>
              <a:t>开学第一考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EAF0E0D-7648-572A-4F8D-6B4318D78032}"/>
              </a:ext>
            </a:extLst>
          </p:cNvPr>
          <p:cNvCxnSpPr/>
          <p:nvPr/>
        </p:nvCxnSpPr>
        <p:spPr>
          <a:xfrm>
            <a:off x="4313382" y="6492875"/>
            <a:ext cx="204123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363F590-638B-6461-164A-B918C53F506B}"/>
              </a:ext>
            </a:extLst>
          </p:cNvPr>
          <p:cNvCxnSpPr/>
          <p:nvPr/>
        </p:nvCxnSpPr>
        <p:spPr>
          <a:xfrm>
            <a:off x="106219" y="6709930"/>
            <a:ext cx="204123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6366775-D011-766F-5716-F8D2881C3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951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F3390-9570-2896-547A-2CB28CD6F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题目讲解</a:t>
            </a:r>
            <a:r>
              <a:rPr lang="en-US" altLang="zh-CN"/>
              <a:t>-</a:t>
            </a:r>
            <a:r>
              <a:rPr lang="zh-CN" altLang="en-US"/>
              <a:t>分段函数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596D09-1E48-D16D-9252-DBEEB6634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6773" y="1821114"/>
            <a:ext cx="5091992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scanf() </a:t>
            </a:r>
            <a:r>
              <a:rPr lang="zh-CN" altLang="en-US"/>
              <a:t>→</a:t>
            </a:r>
            <a:r>
              <a:rPr lang="en-US" altLang="zh-CN"/>
              <a:t> x</a:t>
            </a:r>
          </a:p>
          <a:p>
            <a:pPr marL="0" indent="0">
              <a:buNone/>
            </a:pPr>
            <a:r>
              <a:rPr lang="en-US" altLang="zh-CN"/>
              <a:t>x </a:t>
            </a:r>
            <a:r>
              <a:rPr lang="zh-CN" altLang="en-US"/>
              <a:t>→</a:t>
            </a:r>
            <a:r>
              <a:rPr lang="en-US" altLang="zh-CN"/>
              <a:t> gx</a:t>
            </a:r>
          </a:p>
          <a:p>
            <a:pPr marL="0" indent="0">
              <a:buNone/>
            </a:pPr>
            <a:r>
              <a:rPr lang="en-US" altLang="zh-CN"/>
              <a:t>if (x &lt; gx) {</a:t>
            </a:r>
          </a:p>
          <a:p>
            <a:pPr marL="0" indent="0">
              <a:buNone/>
            </a:pPr>
            <a:r>
              <a:rPr lang="en-US" altLang="zh-CN"/>
              <a:t>  fx = gx + x + 4</a:t>
            </a:r>
          </a:p>
          <a:p>
            <a:pPr marL="0" indent="0">
              <a:buNone/>
            </a:pPr>
            <a:r>
              <a:rPr lang="en-US" altLang="zh-CN"/>
              <a:t>} else {</a:t>
            </a:r>
          </a:p>
          <a:p>
            <a:pPr marL="0" indent="0">
              <a:buNone/>
            </a:pPr>
            <a:r>
              <a:rPr lang="en-US" altLang="zh-CN"/>
              <a:t>  fx = gx - x</a:t>
            </a:r>
          </a:p>
          <a:p>
            <a:pPr marL="0" indent="0">
              <a:buNone/>
            </a:pPr>
            <a:r>
              <a:rPr lang="en-US" altLang="zh-CN"/>
              <a:t>}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2C59C5-A582-E3A1-B71E-EF3294929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72" y="1810817"/>
            <a:ext cx="5091992" cy="43513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8E83657-C631-D07C-3F04-35D050B69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640" y="1810817"/>
            <a:ext cx="36702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59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DB74A-EE74-0900-38E6-C2CB22782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题目讲解</a:t>
            </a:r>
            <a:r>
              <a:rPr lang="en-US" altLang="zh-CN"/>
              <a:t>-</a:t>
            </a:r>
            <a:r>
              <a:rPr lang="zh-CN" altLang="en-US"/>
              <a:t>数与单词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AF056-8F74-3C9C-D480-81B1D61F1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5344" y="1857230"/>
            <a:ext cx="369951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if (x == 0) {</a:t>
            </a:r>
          </a:p>
          <a:p>
            <a:pPr marL="0" indent="0">
              <a:buNone/>
            </a:pPr>
            <a:r>
              <a:rPr lang="en-US" altLang="zh-CN"/>
              <a:t>  print(“zero”);</a:t>
            </a:r>
          </a:p>
          <a:p>
            <a:pPr marL="0" indent="0">
              <a:buNone/>
            </a:pPr>
            <a:r>
              <a:rPr lang="en-US" altLang="zh-CN"/>
              <a:t>} else if (x == 1) {</a:t>
            </a:r>
          </a:p>
          <a:p>
            <a:pPr marL="0" indent="0">
              <a:buNone/>
            </a:pPr>
            <a:r>
              <a:rPr lang="en-US" altLang="zh-CN"/>
              <a:t>  print(“one”);</a:t>
            </a:r>
          </a:p>
          <a:p>
            <a:pPr marL="0" indent="0">
              <a:buNone/>
            </a:pPr>
            <a:r>
              <a:rPr lang="en-US" altLang="zh-CN"/>
              <a:t>} else if (x == 2) {</a:t>
            </a:r>
          </a:p>
          <a:p>
            <a:pPr marL="0" indent="0">
              <a:buNone/>
            </a:pPr>
            <a:r>
              <a:rPr lang="en-US" altLang="zh-CN"/>
              <a:t>…</a:t>
            </a:r>
          </a:p>
          <a:p>
            <a:pPr marL="0" indent="0">
              <a:buNone/>
            </a:pPr>
            <a:r>
              <a:rPr lang="en-US" altLang="zh-CN"/>
              <a:t>}</a:t>
            </a:r>
          </a:p>
          <a:p>
            <a:pPr marL="0" indent="0">
              <a:buNone/>
            </a:pPr>
            <a:r>
              <a:rPr lang="en-US" altLang="zh-CN"/>
              <a:t>…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634399-94A9-31F3-488F-ACD6CD95A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37" y="1857230"/>
            <a:ext cx="7387980" cy="314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54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629</Words>
  <Application>Microsoft Office PowerPoint</Application>
  <PresentationFormat>宽屏</PresentationFormat>
  <Paragraphs>129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-apple-system</vt:lpstr>
      <vt:lpstr>等线</vt:lpstr>
      <vt:lpstr>等线 Light</vt:lpstr>
      <vt:lpstr>Arial</vt:lpstr>
      <vt:lpstr>Consolas</vt:lpstr>
      <vt:lpstr>Office 主题​​</vt:lpstr>
      <vt:lpstr>实验二讲解 &amp; 实验三前瞻</vt:lpstr>
      <vt:lpstr>知识点回顾</vt:lpstr>
      <vt:lpstr>常见问题</vt:lpstr>
      <vt:lpstr>常见问题</vt:lpstr>
      <vt:lpstr>常见问题</vt:lpstr>
      <vt:lpstr>题目讲解-开学第一考</vt:lpstr>
      <vt:lpstr>题目讲解-开学第一考</vt:lpstr>
      <vt:lpstr>题目讲解-分段函数</vt:lpstr>
      <vt:lpstr>题目讲解-数与单词</vt:lpstr>
      <vt:lpstr>知识点回顾</vt:lpstr>
      <vt:lpstr>常见问题</vt:lpstr>
      <vt:lpstr>题目讲解-数与单词</vt:lpstr>
      <vt:lpstr>题目讲解-必杀技</vt:lpstr>
      <vt:lpstr>题目讲解-必杀技</vt:lpstr>
      <vt:lpstr>题目讲解-必杀技</vt:lpstr>
      <vt:lpstr>解题思路-四则运算器</vt:lpstr>
      <vt:lpstr>解题思路-算日期</vt:lpstr>
      <vt:lpstr>解题思路-分数约简</vt:lpstr>
      <vt:lpstr>解题思路-分数约简</vt:lpstr>
      <vt:lpstr>解题思路-分数约简</vt:lpstr>
      <vt:lpstr>解题思路-再做分段函数</vt:lpstr>
      <vt:lpstr>实验 &amp; 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判题平台使用说明 &amp; 实验一</dc:title>
  <dc:creator>yx Lin</dc:creator>
  <cp:lastModifiedBy>yx Lin</cp:lastModifiedBy>
  <cp:revision>116</cp:revision>
  <dcterms:created xsi:type="dcterms:W3CDTF">2023-10-11T01:27:18Z</dcterms:created>
  <dcterms:modified xsi:type="dcterms:W3CDTF">2023-10-25T01:32:57Z</dcterms:modified>
</cp:coreProperties>
</file>