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86" r:id="rId2"/>
    <p:sldId id="394" r:id="rId3"/>
    <p:sldId id="388" r:id="rId4"/>
    <p:sldId id="389" r:id="rId5"/>
    <p:sldId id="395" r:id="rId6"/>
    <p:sldId id="413" r:id="rId7"/>
    <p:sldId id="392" r:id="rId8"/>
    <p:sldId id="393" r:id="rId9"/>
    <p:sldId id="391" r:id="rId10"/>
    <p:sldId id="397" r:id="rId11"/>
    <p:sldId id="400" r:id="rId12"/>
    <p:sldId id="399" r:id="rId13"/>
    <p:sldId id="433" r:id="rId14"/>
    <p:sldId id="401" r:id="rId15"/>
    <p:sldId id="398" r:id="rId16"/>
    <p:sldId id="396" r:id="rId17"/>
    <p:sldId id="402" r:id="rId18"/>
    <p:sldId id="403" r:id="rId19"/>
    <p:sldId id="387" r:id="rId20"/>
    <p:sldId id="405" r:id="rId21"/>
    <p:sldId id="406" r:id="rId22"/>
    <p:sldId id="407" r:id="rId23"/>
    <p:sldId id="380" r:id="rId24"/>
    <p:sldId id="382" r:id="rId25"/>
    <p:sldId id="383" r:id="rId26"/>
    <p:sldId id="410" r:id="rId27"/>
    <p:sldId id="411" r:id="rId28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6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>
            <a:lvl1pPr defTabSz="909320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>
            <a:lvl1pPr algn="r" defTabSz="909320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b" anchorCtr="0" compatLnSpc="1"/>
          <a:lstStyle>
            <a:lvl1pPr defTabSz="909320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49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b" anchorCtr="0" compatLnSpc="1"/>
          <a:lstStyle>
            <a:lvl1pPr algn="r" defTabSz="909320">
              <a:defRPr sz="1200">
                <a:latin typeface="Arial" panose="020B0604020202020204" pitchFamily="34" charset="0"/>
              </a:defRPr>
            </a:lvl1pPr>
          </a:lstStyle>
          <a:p>
            <a:fld id="{373C22F4-C96F-4517-8150-474B4D72D8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04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>
            <a:lvl1pPr defTabSz="909320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>
            <a:lvl1pPr algn="r" defTabSz="909320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7187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b" anchorCtr="0" compatLnSpc="1"/>
          <a:lstStyle>
            <a:lvl1pPr defTabSz="909320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b" anchorCtr="0" compatLnSpc="1"/>
          <a:lstStyle>
            <a:lvl1pPr algn="r" defTabSz="909320">
              <a:defRPr sz="1200">
                <a:latin typeface="Arial" panose="020B0604020202020204" pitchFamily="34" charset="0"/>
              </a:defRPr>
            </a:lvl1pPr>
          </a:lstStyle>
          <a:p>
            <a:fld id="{A6AFC01B-7FAD-4D7C-A776-6C7681FA1F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835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C01B-7FAD-4D7C-A776-6C7681FA1F98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18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26EC54-8EA7-4BAF-A9AE-70775716B6C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B6AB-16F1-4A5C-AE1F-E05F67E1F15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70F6-1265-4105-9921-74910991FDB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97B5-33CE-4D11-B766-A03255A1BE4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EA7B64E-6A66-4C93-BCC8-E43C16713AC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7C6E-B64D-447F-9921-60DC30823E7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F8AC-8597-4D4C-92B2-F23F81EFF41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11B1-845D-408F-9983-7044E5F0629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14C1-3AFB-4E62-A115-62154804E82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F2C7-C4F6-4366-9F34-F55C3BDBBA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AB826-81F9-4867-9B64-281D474BD0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3EA397-BDA3-45AD-AF97-200B2D23975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11" Type="http://schemas.openxmlformats.org/officeDocument/2006/relationships/image" Target="../media/image7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9.bin"/><Relationship Id="rId7" Type="http://schemas.openxmlformats.org/officeDocument/2006/relationships/image" Target="../media/image47.w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45.wmf"/><Relationship Id="rId9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9.emf"/><Relationship Id="rId7" Type="http://schemas.openxmlformats.org/officeDocument/2006/relationships/image" Target="../media/image61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66.emf"/><Relationship Id="rId7" Type="http://schemas.openxmlformats.org/officeDocument/2006/relationships/image" Target="../media/image68.emf"/><Relationship Id="rId12" Type="http://schemas.openxmlformats.org/officeDocument/2006/relationships/image" Target="../media/image71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2.bin"/><Relationship Id="rId5" Type="http://schemas.openxmlformats.org/officeDocument/2006/relationships/image" Target="../media/image67.emf"/><Relationship Id="rId10" Type="http://schemas.openxmlformats.org/officeDocument/2006/relationships/image" Target="../media/image70.jpeg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e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6.e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68.bin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12" Type="http://schemas.openxmlformats.org/officeDocument/2006/relationships/image" Target="../media/image70.jpeg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5.emf"/><Relationship Id="rId14" Type="http://schemas.openxmlformats.org/officeDocument/2006/relationships/image" Target="../media/image7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76.bin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87.emf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85.emf"/><Relationship Id="rId2" Type="http://schemas.openxmlformats.org/officeDocument/2006/relationships/image" Target="../media/image77.png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emf"/><Relationship Id="rId11" Type="http://schemas.openxmlformats.org/officeDocument/2006/relationships/image" Target="../media/image82.wmf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84.e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86.emf"/><Relationship Id="rId4" Type="http://schemas.openxmlformats.org/officeDocument/2006/relationships/image" Target="../media/image78.emf"/><Relationship Id="rId9" Type="http://schemas.openxmlformats.org/officeDocument/2006/relationships/image" Target="../media/image81.jpeg"/><Relationship Id="rId14" Type="http://schemas.openxmlformats.org/officeDocument/2006/relationships/oleObject" Target="../embeddings/oleObject7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0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7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91.emf"/><Relationship Id="rId7" Type="http://schemas.openxmlformats.org/officeDocument/2006/relationships/image" Target="../media/image93.e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95.wmf"/><Relationship Id="rId5" Type="http://schemas.openxmlformats.org/officeDocument/2006/relationships/image" Target="../media/image92.e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5.wmf"/><Relationship Id="rId3" Type="http://schemas.openxmlformats.org/officeDocument/2006/relationships/image" Target="../media/image96.emf"/><Relationship Id="rId7" Type="http://schemas.openxmlformats.org/officeDocument/2006/relationships/image" Target="../media/image98.emf"/><Relationship Id="rId12" Type="http://schemas.openxmlformats.org/officeDocument/2006/relationships/oleObject" Target="../embeddings/oleObject91.bin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100.emf"/><Relationship Id="rId5" Type="http://schemas.openxmlformats.org/officeDocument/2006/relationships/image" Target="../media/image97.e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5.wmf"/><Relationship Id="rId3" Type="http://schemas.openxmlformats.org/officeDocument/2006/relationships/image" Target="../media/image101.emf"/><Relationship Id="rId7" Type="http://schemas.openxmlformats.org/officeDocument/2006/relationships/image" Target="../media/image103.emf"/><Relationship Id="rId12" Type="http://schemas.openxmlformats.org/officeDocument/2006/relationships/oleObject" Target="../embeddings/oleObject97.bin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05.emf"/><Relationship Id="rId5" Type="http://schemas.openxmlformats.org/officeDocument/2006/relationships/image" Target="../media/image102.e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0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107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9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oleObject" Target="../embeddings/oleObject107.bin"/><Relationship Id="rId3" Type="http://schemas.openxmlformats.org/officeDocument/2006/relationships/image" Target="../media/image54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06.bin"/><Relationship Id="rId2" Type="http://schemas.openxmlformats.org/officeDocument/2006/relationships/oleObject" Target="../embeddings/oleObject101.bin"/><Relationship Id="rId16" Type="http://schemas.openxmlformats.org/officeDocument/2006/relationships/image" Target="../media/image11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5" Type="http://schemas.openxmlformats.org/officeDocument/2006/relationships/oleObject" Target="../embeddings/oleObject108.bin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10.wmf"/><Relationship Id="rId1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5.wmf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4.w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7.emf"/><Relationship Id="rId10" Type="http://schemas.openxmlformats.org/officeDocument/2006/relationships/image" Target="../media/image40.png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磁场中的高斯定理</a:t>
            </a:r>
          </a:p>
        </p:txBody>
      </p:sp>
      <p:sp>
        <p:nvSpPr>
          <p:cNvPr id="4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323A-6770-4180-A32D-82F23D0E13A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762000" y="1371600"/>
            <a:ext cx="1066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磁通量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990600" y="1981200"/>
            <a:ext cx="70294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磁通量</a:t>
            </a:r>
            <a:r>
              <a:rPr lang="el-GR" altLang="zh-CN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Φ</a:t>
            </a:r>
            <a:r>
              <a:rPr lang="en-US" altLang="zh-CN" sz="2400" i="1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2400" dirty="0"/>
              <a:t>：通过磁场中某一曲面的磁感应线条数。</a:t>
            </a:r>
          </a:p>
        </p:txBody>
      </p:sp>
      <p:graphicFrame>
        <p:nvGraphicFramePr>
          <p:cNvPr id="244746" name="Object 10"/>
          <p:cNvGraphicFramePr>
            <a:graphicFrameLocks noChangeAspect="1"/>
          </p:cNvGraphicFramePr>
          <p:nvPr/>
        </p:nvGraphicFramePr>
        <p:xfrm>
          <a:off x="1600200" y="3048000"/>
          <a:ext cx="31416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9950000" imgH="7709040" progId="">
                  <p:embed/>
                </p:oleObj>
              </mc:Choice>
              <mc:Fallback>
                <p:oleObj name="公式" r:id="rId2" imgW="49950000" imgH="7709040" progId="">
                  <p:embed/>
                  <p:pic>
                    <p:nvPicPr>
                      <p:cNvPr id="0" name="Picture 10" descr="image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31416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7" name="Object 11"/>
          <p:cNvGraphicFramePr>
            <a:graphicFrameLocks noChangeAspect="1"/>
          </p:cNvGraphicFramePr>
          <p:nvPr/>
        </p:nvGraphicFramePr>
        <p:xfrm>
          <a:off x="1412875" y="3987800"/>
          <a:ext cx="34639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5230480" imgH="9334440" progId="">
                  <p:embed/>
                </p:oleObj>
              </mc:Choice>
              <mc:Fallback>
                <p:oleObj name="公式" r:id="rId4" imgW="55230480" imgH="9334440" progId="">
                  <p:embed/>
                  <p:pic>
                    <p:nvPicPr>
                      <p:cNvPr id="0" name="Picture 11" descr="image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3987800"/>
                        <a:ext cx="3463925" cy="5842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1828800" y="5440520"/>
            <a:ext cx="286007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单位： 韦伯（</a:t>
            </a:r>
            <a:r>
              <a:rPr lang="en-US" altLang="zh-CN" sz="2400" dirty="0" err="1"/>
              <a:t>Wb</a:t>
            </a:r>
            <a:r>
              <a:rPr lang="zh-CN" altLang="en-US" sz="2400" dirty="0"/>
              <a:t>）</a:t>
            </a:r>
          </a:p>
        </p:txBody>
      </p:sp>
      <p:grpSp>
        <p:nvGrpSpPr>
          <p:cNvPr id="244878" name="Group 142"/>
          <p:cNvGrpSpPr/>
          <p:nvPr/>
        </p:nvGrpSpPr>
        <p:grpSpPr bwMode="auto">
          <a:xfrm>
            <a:off x="5715000" y="2819400"/>
            <a:ext cx="3084513" cy="3168650"/>
            <a:chOff x="3560" y="2024"/>
            <a:chExt cx="1943" cy="1996"/>
          </a:xfrm>
        </p:grpSpPr>
        <p:grpSp>
          <p:nvGrpSpPr>
            <p:cNvPr id="244879" name="Group 143"/>
            <p:cNvGrpSpPr/>
            <p:nvPr/>
          </p:nvGrpSpPr>
          <p:grpSpPr bwMode="auto">
            <a:xfrm>
              <a:off x="3560" y="2024"/>
              <a:ext cx="1943" cy="1996"/>
              <a:chOff x="3560" y="2042"/>
              <a:chExt cx="1943" cy="1996"/>
            </a:xfrm>
          </p:grpSpPr>
          <p:grpSp>
            <p:nvGrpSpPr>
              <p:cNvPr id="244880" name="Group 144"/>
              <p:cNvGrpSpPr/>
              <p:nvPr/>
            </p:nvGrpSpPr>
            <p:grpSpPr bwMode="auto">
              <a:xfrm>
                <a:off x="3560" y="2042"/>
                <a:ext cx="1943" cy="1996"/>
                <a:chOff x="3560" y="2042"/>
                <a:chExt cx="1943" cy="1996"/>
              </a:xfrm>
            </p:grpSpPr>
            <p:sp>
              <p:nvSpPr>
                <p:cNvPr id="244881" name="Rectangle 145"/>
                <p:cNvSpPr>
                  <a:spLocks noChangeArrowheads="1"/>
                </p:cNvSpPr>
                <p:nvPr/>
              </p:nvSpPr>
              <p:spPr bwMode="auto">
                <a:xfrm>
                  <a:off x="3560" y="2042"/>
                  <a:ext cx="1905" cy="1996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FFFFFF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4882" name="Freeform 146"/>
                <p:cNvSpPr>
                  <a:spLocks noChangeAspect="1"/>
                </p:cNvSpPr>
                <p:nvPr/>
              </p:nvSpPr>
              <p:spPr bwMode="auto">
                <a:xfrm>
                  <a:off x="3919" y="2205"/>
                  <a:ext cx="1095" cy="1446"/>
                </a:xfrm>
                <a:custGeom>
                  <a:avLst/>
                  <a:gdLst/>
                  <a:ahLst/>
                  <a:cxnLst>
                    <a:cxn ang="0">
                      <a:pos x="130" y="258"/>
                    </a:cxn>
                    <a:cxn ang="0">
                      <a:pos x="566" y="35"/>
                    </a:cxn>
                    <a:cxn ang="0">
                      <a:pos x="1180" y="102"/>
                    </a:cxn>
                    <a:cxn ang="0">
                      <a:pos x="1601" y="650"/>
                    </a:cxn>
                    <a:cxn ang="0">
                      <a:pos x="1721" y="1595"/>
                    </a:cxn>
                    <a:cxn ang="0">
                      <a:pos x="1495" y="2130"/>
                    </a:cxn>
                    <a:cxn ang="0">
                      <a:pos x="760" y="2286"/>
                    </a:cxn>
                    <a:cxn ang="0">
                      <a:pos x="446" y="2075"/>
                    </a:cxn>
                    <a:cxn ang="0">
                      <a:pos x="371" y="1565"/>
                    </a:cxn>
                    <a:cxn ang="0">
                      <a:pos x="281" y="1055"/>
                    </a:cxn>
                    <a:cxn ang="0">
                      <a:pos x="25" y="570"/>
                    </a:cxn>
                    <a:cxn ang="0">
                      <a:pos x="130" y="258"/>
                    </a:cxn>
                  </a:cxnLst>
                  <a:rect l="0" t="0" r="r" b="b"/>
                  <a:pathLst>
                    <a:path w="1739" h="2295">
                      <a:moveTo>
                        <a:pt x="130" y="258"/>
                      </a:moveTo>
                      <a:cubicBezTo>
                        <a:pt x="220" y="169"/>
                        <a:pt x="391" y="61"/>
                        <a:pt x="566" y="35"/>
                      </a:cubicBezTo>
                      <a:cubicBezTo>
                        <a:pt x="741" y="9"/>
                        <a:pt x="1008" y="0"/>
                        <a:pt x="1180" y="102"/>
                      </a:cubicBezTo>
                      <a:cubicBezTo>
                        <a:pt x="1352" y="204"/>
                        <a:pt x="1511" y="401"/>
                        <a:pt x="1601" y="650"/>
                      </a:cubicBezTo>
                      <a:cubicBezTo>
                        <a:pt x="1691" y="899"/>
                        <a:pt x="1739" y="1348"/>
                        <a:pt x="1721" y="1595"/>
                      </a:cubicBezTo>
                      <a:cubicBezTo>
                        <a:pt x="1703" y="1842"/>
                        <a:pt x="1655" y="2015"/>
                        <a:pt x="1495" y="2130"/>
                      </a:cubicBezTo>
                      <a:cubicBezTo>
                        <a:pt x="1335" y="2245"/>
                        <a:pt x="935" y="2295"/>
                        <a:pt x="760" y="2286"/>
                      </a:cubicBezTo>
                      <a:cubicBezTo>
                        <a:pt x="585" y="2277"/>
                        <a:pt x="511" y="2195"/>
                        <a:pt x="446" y="2075"/>
                      </a:cubicBezTo>
                      <a:cubicBezTo>
                        <a:pt x="381" y="1955"/>
                        <a:pt x="398" y="1735"/>
                        <a:pt x="371" y="1565"/>
                      </a:cubicBezTo>
                      <a:cubicBezTo>
                        <a:pt x="344" y="1395"/>
                        <a:pt x="339" y="1221"/>
                        <a:pt x="281" y="1055"/>
                      </a:cubicBezTo>
                      <a:cubicBezTo>
                        <a:pt x="223" y="889"/>
                        <a:pt x="50" y="703"/>
                        <a:pt x="25" y="570"/>
                      </a:cubicBezTo>
                      <a:cubicBezTo>
                        <a:pt x="0" y="437"/>
                        <a:pt x="43" y="336"/>
                        <a:pt x="130" y="258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3366FF">
                        <a:gamma/>
                        <a:shade val="46275"/>
                        <a:invGamma/>
                      </a:srgbClr>
                    </a:gs>
                    <a:gs pos="100000">
                      <a:srgbClr val="3366FF"/>
                    </a:gs>
                  </a:gsLst>
                  <a:lin ang="18900000" scaled="1"/>
                </a:gradFill>
                <a:ln w="9525">
                  <a:solidFill>
                    <a:srgbClr val="FFFF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83" name="Arc 147"/>
                <p:cNvSpPr>
                  <a:spLocks noChangeAspect="1"/>
                </p:cNvSpPr>
                <p:nvPr/>
              </p:nvSpPr>
              <p:spPr bwMode="auto">
                <a:xfrm rot="15366006">
                  <a:off x="4558" y="2834"/>
                  <a:ext cx="770" cy="717"/>
                </a:xfrm>
                <a:custGeom>
                  <a:avLst/>
                  <a:gdLst>
                    <a:gd name="G0" fmla="+- 0 0 0"/>
                    <a:gd name="G1" fmla="+- 10605 0 0"/>
                    <a:gd name="G2" fmla="+- 21600 0 0"/>
                    <a:gd name="T0" fmla="*/ 18818 w 21171"/>
                    <a:gd name="T1" fmla="*/ 0 h 10605"/>
                    <a:gd name="T2" fmla="*/ 21171 w 21171"/>
                    <a:gd name="T3" fmla="*/ 6322 h 10605"/>
                    <a:gd name="T4" fmla="*/ 0 w 21171"/>
                    <a:gd name="T5" fmla="*/ 10605 h 106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171" h="10605" fill="none" extrusionOk="0">
                      <a:moveTo>
                        <a:pt x="18817" y="0"/>
                      </a:moveTo>
                      <a:cubicBezTo>
                        <a:pt x="19928" y="1971"/>
                        <a:pt x="20722" y="4104"/>
                        <a:pt x="21171" y="6321"/>
                      </a:cubicBezTo>
                    </a:path>
                    <a:path w="21171" h="10605" stroke="0" extrusionOk="0">
                      <a:moveTo>
                        <a:pt x="18817" y="0"/>
                      </a:moveTo>
                      <a:cubicBezTo>
                        <a:pt x="19928" y="1971"/>
                        <a:pt x="20722" y="4104"/>
                        <a:pt x="21171" y="6321"/>
                      </a:cubicBezTo>
                      <a:lnTo>
                        <a:pt x="0" y="1060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84" name="Arc 148"/>
                <p:cNvSpPr>
                  <a:spLocks noChangeAspect="1"/>
                </p:cNvSpPr>
                <p:nvPr/>
              </p:nvSpPr>
              <p:spPr bwMode="auto">
                <a:xfrm rot="15366006">
                  <a:off x="4303" y="2660"/>
                  <a:ext cx="1016" cy="690"/>
                </a:xfrm>
                <a:custGeom>
                  <a:avLst/>
                  <a:gdLst>
                    <a:gd name="G0" fmla="+- 0 0 0"/>
                    <a:gd name="G1" fmla="+- 10195 0 0"/>
                    <a:gd name="G2" fmla="+- 21600 0 0"/>
                    <a:gd name="T0" fmla="*/ 19043 w 21314"/>
                    <a:gd name="T1" fmla="*/ 0 h 10195"/>
                    <a:gd name="T2" fmla="*/ 21314 w 21314"/>
                    <a:gd name="T3" fmla="*/ 6691 h 10195"/>
                    <a:gd name="T4" fmla="*/ 0 w 21314"/>
                    <a:gd name="T5" fmla="*/ 10195 h 10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314" h="10195" fill="none" extrusionOk="0">
                      <a:moveTo>
                        <a:pt x="19042" y="0"/>
                      </a:moveTo>
                      <a:cubicBezTo>
                        <a:pt x="20161" y="2090"/>
                        <a:pt x="20929" y="4351"/>
                        <a:pt x="21313" y="6691"/>
                      </a:cubicBezTo>
                    </a:path>
                    <a:path w="21314" h="10195" stroke="0" extrusionOk="0">
                      <a:moveTo>
                        <a:pt x="19042" y="0"/>
                      </a:moveTo>
                      <a:cubicBezTo>
                        <a:pt x="20161" y="2090"/>
                        <a:pt x="20929" y="4351"/>
                        <a:pt x="21313" y="6691"/>
                      </a:cubicBezTo>
                      <a:lnTo>
                        <a:pt x="0" y="1019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85" name="Arc 149"/>
                <p:cNvSpPr>
                  <a:spLocks noChangeAspect="1"/>
                </p:cNvSpPr>
                <p:nvPr/>
              </p:nvSpPr>
              <p:spPr bwMode="auto">
                <a:xfrm rot="15366006">
                  <a:off x="4091" y="2446"/>
                  <a:ext cx="1172" cy="782"/>
                </a:xfrm>
                <a:custGeom>
                  <a:avLst/>
                  <a:gdLst>
                    <a:gd name="G0" fmla="+- 0 0 0"/>
                    <a:gd name="G1" fmla="+- 11558 0 0"/>
                    <a:gd name="G2" fmla="+- 21600 0 0"/>
                    <a:gd name="T0" fmla="*/ 18248 w 21512"/>
                    <a:gd name="T1" fmla="*/ 0 h 11558"/>
                    <a:gd name="T2" fmla="*/ 21512 w 21512"/>
                    <a:gd name="T3" fmla="*/ 9606 h 11558"/>
                    <a:gd name="T4" fmla="*/ 0 w 21512"/>
                    <a:gd name="T5" fmla="*/ 11558 h 115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12" h="11558" fill="none" extrusionOk="0">
                      <a:moveTo>
                        <a:pt x="18247" y="0"/>
                      </a:moveTo>
                      <a:cubicBezTo>
                        <a:pt x="20082" y="2897"/>
                        <a:pt x="21201" y="6190"/>
                        <a:pt x="21511" y="9606"/>
                      </a:cubicBezTo>
                    </a:path>
                    <a:path w="21512" h="11558" stroke="0" extrusionOk="0">
                      <a:moveTo>
                        <a:pt x="18247" y="0"/>
                      </a:moveTo>
                      <a:cubicBezTo>
                        <a:pt x="20082" y="2897"/>
                        <a:pt x="21201" y="6190"/>
                        <a:pt x="21511" y="9606"/>
                      </a:cubicBezTo>
                      <a:lnTo>
                        <a:pt x="0" y="11558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86" name="Arc 150"/>
                <p:cNvSpPr>
                  <a:spLocks noChangeAspect="1"/>
                </p:cNvSpPr>
                <p:nvPr/>
              </p:nvSpPr>
              <p:spPr bwMode="auto">
                <a:xfrm rot="15366006">
                  <a:off x="4515" y="2973"/>
                  <a:ext cx="415" cy="1409"/>
                </a:xfrm>
                <a:custGeom>
                  <a:avLst/>
                  <a:gdLst>
                    <a:gd name="G0" fmla="+- 0 0 0"/>
                    <a:gd name="G1" fmla="+- 20842 0 0"/>
                    <a:gd name="G2" fmla="+- 21600 0 0"/>
                    <a:gd name="T0" fmla="*/ 5672 w 13118"/>
                    <a:gd name="T1" fmla="*/ 0 h 20842"/>
                    <a:gd name="T2" fmla="*/ 13118 w 13118"/>
                    <a:gd name="T3" fmla="*/ 3682 h 20842"/>
                    <a:gd name="T4" fmla="*/ 0 w 13118"/>
                    <a:gd name="T5" fmla="*/ 20842 h 208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118" h="20842" fill="none" extrusionOk="0">
                      <a:moveTo>
                        <a:pt x="5671" y="0"/>
                      </a:moveTo>
                      <a:cubicBezTo>
                        <a:pt x="8368" y="733"/>
                        <a:pt x="10897" y="1984"/>
                        <a:pt x="13118" y="3681"/>
                      </a:cubicBezTo>
                    </a:path>
                    <a:path w="13118" h="20842" stroke="0" extrusionOk="0">
                      <a:moveTo>
                        <a:pt x="5671" y="0"/>
                      </a:moveTo>
                      <a:cubicBezTo>
                        <a:pt x="8368" y="733"/>
                        <a:pt x="10897" y="1984"/>
                        <a:pt x="13118" y="3681"/>
                      </a:cubicBezTo>
                      <a:lnTo>
                        <a:pt x="0" y="2084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87" name="Arc 151"/>
                <p:cNvSpPr>
                  <a:spLocks noChangeAspect="1"/>
                </p:cNvSpPr>
                <p:nvPr/>
              </p:nvSpPr>
              <p:spPr bwMode="auto">
                <a:xfrm rot="15366006">
                  <a:off x="3994" y="2358"/>
                  <a:ext cx="837" cy="1434"/>
                </a:xfrm>
                <a:custGeom>
                  <a:avLst/>
                  <a:gdLst>
                    <a:gd name="G0" fmla="+- 0 0 0"/>
                    <a:gd name="G1" fmla="+- 21195 0 0"/>
                    <a:gd name="G2" fmla="+- 21600 0 0"/>
                    <a:gd name="T0" fmla="*/ 4164 w 15364"/>
                    <a:gd name="T1" fmla="*/ 0 h 21195"/>
                    <a:gd name="T2" fmla="*/ 15364 w 15364"/>
                    <a:gd name="T3" fmla="*/ 6012 h 21195"/>
                    <a:gd name="T4" fmla="*/ 0 w 15364"/>
                    <a:gd name="T5" fmla="*/ 21195 h 21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364" h="21195" fill="none" extrusionOk="0">
                      <a:moveTo>
                        <a:pt x="4163" y="0"/>
                      </a:moveTo>
                      <a:cubicBezTo>
                        <a:pt x="8415" y="835"/>
                        <a:pt x="12318" y="2930"/>
                        <a:pt x="15363" y="6012"/>
                      </a:cubicBezTo>
                    </a:path>
                    <a:path w="15364" h="21195" stroke="0" extrusionOk="0">
                      <a:moveTo>
                        <a:pt x="4163" y="0"/>
                      </a:moveTo>
                      <a:cubicBezTo>
                        <a:pt x="8415" y="835"/>
                        <a:pt x="12318" y="2930"/>
                        <a:pt x="15363" y="6012"/>
                      </a:cubicBezTo>
                      <a:lnTo>
                        <a:pt x="0" y="21195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88" name="Arc 152"/>
                <p:cNvSpPr>
                  <a:spLocks noChangeAspect="1"/>
                </p:cNvSpPr>
                <p:nvPr/>
              </p:nvSpPr>
              <p:spPr bwMode="auto">
                <a:xfrm rot="15366006">
                  <a:off x="4127" y="2568"/>
                  <a:ext cx="747" cy="1398"/>
                </a:xfrm>
                <a:custGeom>
                  <a:avLst/>
                  <a:gdLst>
                    <a:gd name="G0" fmla="+- 0 0 0"/>
                    <a:gd name="G1" fmla="+- 20666 0 0"/>
                    <a:gd name="G2" fmla="+- 21600 0 0"/>
                    <a:gd name="T0" fmla="*/ 6283 w 15668"/>
                    <a:gd name="T1" fmla="*/ 0 h 20666"/>
                    <a:gd name="T2" fmla="*/ 15668 w 15668"/>
                    <a:gd name="T3" fmla="*/ 5797 h 20666"/>
                    <a:gd name="T4" fmla="*/ 0 w 15668"/>
                    <a:gd name="T5" fmla="*/ 20666 h 206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668" h="20666" fill="none" extrusionOk="0">
                      <a:moveTo>
                        <a:pt x="6283" y="-1"/>
                      </a:moveTo>
                      <a:cubicBezTo>
                        <a:pt x="9860" y="1087"/>
                        <a:pt x="13093" y="3085"/>
                        <a:pt x="15667" y="5797"/>
                      </a:cubicBezTo>
                    </a:path>
                    <a:path w="15668" h="20666" stroke="0" extrusionOk="0">
                      <a:moveTo>
                        <a:pt x="6283" y="-1"/>
                      </a:moveTo>
                      <a:cubicBezTo>
                        <a:pt x="9860" y="1087"/>
                        <a:pt x="13093" y="3085"/>
                        <a:pt x="15667" y="5797"/>
                      </a:cubicBezTo>
                      <a:lnTo>
                        <a:pt x="0" y="20666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89" name="Arc 153"/>
                <p:cNvSpPr>
                  <a:spLocks noChangeAspect="1"/>
                </p:cNvSpPr>
                <p:nvPr/>
              </p:nvSpPr>
              <p:spPr bwMode="auto">
                <a:xfrm rot="15366006">
                  <a:off x="4371" y="2734"/>
                  <a:ext cx="492" cy="1438"/>
                </a:xfrm>
                <a:custGeom>
                  <a:avLst/>
                  <a:gdLst>
                    <a:gd name="G0" fmla="+- 0 0 0"/>
                    <a:gd name="G1" fmla="+- 21251 0 0"/>
                    <a:gd name="G2" fmla="+- 21600 0 0"/>
                    <a:gd name="T0" fmla="*/ 3870 w 13508"/>
                    <a:gd name="T1" fmla="*/ 0 h 21251"/>
                    <a:gd name="T2" fmla="*/ 13508 w 13508"/>
                    <a:gd name="T3" fmla="*/ 4396 h 21251"/>
                    <a:gd name="T4" fmla="*/ 0 w 13508"/>
                    <a:gd name="T5" fmla="*/ 21251 h 21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508" h="21251" fill="none" extrusionOk="0">
                      <a:moveTo>
                        <a:pt x="3869" y="0"/>
                      </a:moveTo>
                      <a:cubicBezTo>
                        <a:pt x="7397" y="642"/>
                        <a:pt x="10709" y="2153"/>
                        <a:pt x="13508" y="4395"/>
                      </a:cubicBezTo>
                    </a:path>
                    <a:path w="13508" h="21251" stroke="0" extrusionOk="0">
                      <a:moveTo>
                        <a:pt x="3869" y="0"/>
                      </a:moveTo>
                      <a:cubicBezTo>
                        <a:pt x="7397" y="642"/>
                        <a:pt x="10709" y="2153"/>
                        <a:pt x="13508" y="4395"/>
                      </a:cubicBezTo>
                      <a:lnTo>
                        <a:pt x="0" y="2125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90" name="Arc 154"/>
                <p:cNvSpPr>
                  <a:spLocks noChangeAspect="1"/>
                </p:cNvSpPr>
                <p:nvPr/>
              </p:nvSpPr>
              <p:spPr bwMode="auto">
                <a:xfrm rot="15366006">
                  <a:off x="4705" y="3099"/>
                  <a:ext cx="658" cy="714"/>
                </a:xfrm>
                <a:custGeom>
                  <a:avLst/>
                  <a:gdLst>
                    <a:gd name="G0" fmla="+- 0 0 0"/>
                    <a:gd name="G1" fmla="+- 10553 0 0"/>
                    <a:gd name="G2" fmla="+- 21600 0 0"/>
                    <a:gd name="T0" fmla="*/ 18847 w 20850"/>
                    <a:gd name="T1" fmla="*/ 0 h 10553"/>
                    <a:gd name="T2" fmla="*/ 20850 w 20850"/>
                    <a:gd name="T3" fmla="*/ 4909 h 10553"/>
                    <a:gd name="T4" fmla="*/ 0 w 20850"/>
                    <a:gd name="T5" fmla="*/ 10553 h 10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850" h="10553" fill="none" extrusionOk="0">
                      <a:moveTo>
                        <a:pt x="18846" y="0"/>
                      </a:moveTo>
                      <a:cubicBezTo>
                        <a:pt x="19713" y="1548"/>
                        <a:pt x="20386" y="3196"/>
                        <a:pt x="20849" y="4909"/>
                      </a:cubicBezTo>
                    </a:path>
                    <a:path w="20850" h="10553" stroke="0" extrusionOk="0">
                      <a:moveTo>
                        <a:pt x="18846" y="0"/>
                      </a:moveTo>
                      <a:cubicBezTo>
                        <a:pt x="19713" y="1548"/>
                        <a:pt x="20386" y="3196"/>
                        <a:pt x="20849" y="4909"/>
                      </a:cubicBezTo>
                      <a:lnTo>
                        <a:pt x="0" y="10553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91" name="Arc 155"/>
                <p:cNvSpPr>
                  <a:spLocks noChangeAspect="1"/>
                </p:cNvSpPr>
                <p:nvPr/>
              </p:nvSpPr>
              <p:spPr bwMode="auto">
                <a:xfrm rot="14330624">
                  <a:off x="4207" y="2961"/>
                  <a:ext cx="688" cy="390"/>
                </a:xfrm>
                <a:custGeom>
                  <a:avLst/>
                  <a:gdLst>
                    <a:gd name="G0" fmla="+- 0 0 0"/>
                    <a:gd name="G1" fmla="+- 7414 0 0"/>
                    <a:gd name="G2" fmla="+- 21600 0 0"/>
                    <a:gd name="T0" fmla="*/ 20288 w 21600"/>
                    <a:gd name="T1" fmla="*/ 0 h 7414"/>
                    <a:gd name="T2" fmla="*/ 21600 w 21600"/>
                    <a:gd name="T3" fmla="*/ 7414 h 7414"/>
                    <a:gd name="T4" fmla="*/ 0 w 21600"/>
                    <a:gd name="T5" fmla="*/ 7414 h 7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7414" fill="none" extrusionOk="0">
                      <a:moveTo>
                        <a:pt x="20287" y="0"/>
                      </a:moveTo>
                      <a:cubicBezTo>
                        <a:pt x="21155" y="2375"/>
                        <a:pt x="21600" y="4884"/>
                        <a:pt x="21600" y="7414"/>
                      </a:cubicBezTo>
                    </a:path>
                    <a:path w="21600" h="7414" stroke="0" extrusionOk="0">
                      <a:moveTo>
                        <a:pt x="20287" y="0"/>
                      </a:moveTo>
                      <a:cubicBezTo>
                        <a:pt x="21155" y="2375"/>
                        <a:pt x="21600" y="4884"/>
                        <a:pt x="21600" y="7414"/>
                      </a:cubicBezTo>
                      <a:lnTo>
                        <a:pt x="0" y="7414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92" name="Arc 156"/>
                <p:cNvSpPr>
                  <a:spLocks noChangeAspect="1"/>
                </p:cNvSpPr>
                <p:nvPr/>
              </p:nvSpPr>
              <p:spPr bwMode="auto">
                <a:xfrm rot="14330624">
                  <a:off x="4017" y="2860"/>
                  <a:ext cx="608" cy="991"/>
                </a:xfrm>
                <a:custGeom>
                  <a:avLst/>
                  <a:gdLst>
                    <a:gd name="G0" fmla="+- 0 0 0"/>
                    <a:gd name="G1" fmla="+- 18849 0 0"/>
                    <a:gd name="G2" fmla="+- 21600 0 0"/>
                    <a:gd name="T0" fmla="*/ 10549 w 19081"/>
                    <a:gd name="T1" fmla="*/ 0 h 18849"/>
                    <a:gd name="T2" fmla="*/ 19081 w 19081"/>
                    <a:gd name="T3" fmla="*/ 8727 h 18849"/>
                    <a:gd name="T4" fmla="*/ 0 w 19081"/>
                    <a:gd name="T5" fmla="*/ 18849 h 188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081" h="18849" fill="none" extrusionOk="0">
                      <a:moveTo>
                        <a:pt x="10548" y="0"/>
                      </a:moveTo>
                      <a:cubicBezTo>
                        <a:pt x="14172" y="2028"/>
                        <a:pt x="17135" y="5058"/>
                        <a:pt x="19081" y="8726"/>
                      </a:cubicBezTo>
                    </a:path>
                    <a:path w="19081" h="18849" stroke="0" extrusionOk="0">
                      <a:moveTo>
                        <a:pt x="10548" y="0"/>
                      </a:moveTo>
                      <a:cubicBezTo>
                        <a:pt x="14172" y="2028"/>
                        <a:pt x="17135" y="5058"/>
                        <a:pt x="19081" y="8726"/>
                      </a:cubicBezTo>
                      <a:lnTo>
                        <a:pt x="0" y="18849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93" name="Arc 157"/>
                <p:cNvSpPr>
                  <a:spLocks noChangeAspect="1"/>
                </p:cNvSpPr>
                <p:nvPr/>
              </p:nvSpPr>
              <p:spPr bwMode="auto">
                <a:xfrm rot="14330624">
                  <a:off x="4168" y="2730"/>
                  <a:ext cx="880" cy="417"/>
                </a:xfrm>
                <a:custGeom>
                  <a:avLst/>
                  <a:gdLst>
                    <a:gd name="G0" fmla="+- 0 0 0"/>
                    <a:gd name="G1" fmla="+- 6801 0 0"/>
                    <a:gd name="G2" fmla="+- 21600 0 0"/>
                    <a:gd name="T0" fmla="*/ 20501 w 21514"/>
                    <a:gd name="T1" fmla="*/ 0 h 6801"/>
                    <a:gd name="T2" fmla="*/ 21514 w 21514"/>
                    <a:gd name="T3" fmla="*/ 4874 h 6801"/>
                    <a:gd name="T4" fmla="*/ 0 w 21514"/>
                    <a:gd name="T5" fmla="*/ 6801 h 68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14" h="6801" fill="none" extrusionOk="0">
                      <a:moveTo>
                        <a:pt x="20501" y="-1"/>
                      </a:moveTo>
                      <a:cubicBezTo>
                        <a:pt x="21025" y="1580"/>
                        <a:pt x="21365" y="3215"/>
                        <a:pt x="21513" y="4874"/>
                      </a:cubicBezTo>
                    </a:path>
                    <a:path w="21514" h="6801" stroke="0" extrusionOk="0">
                      <a:moveTo>
                        <a:pt x="20501" y="-1"/>
                      </a:moveTo>
                      <a:cubicBezTo>
                        <a:pt x="21025" y="1580"/>
                        <a:pt x="21365" y="3215"/>
                        <a:pt x="21513" y="4874"/>
                      </a:cubicBezTo>
                      <a:lnTo>
                        <a:pt x="0" y="680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94" name="Arc 158"/>
                <p:cNvSpPr>
                  <a:spLocks noChangeAspect="1"/>
                </p:cNvSpPr>
                <p:nvPr/>
              </p:nvSpPr>
              <p:spPr bwMode="auto">
                <a:xfrm rot="14330624">
                  <a:off x="4171" y="3171"/>
                  <a:ext cx="584" cy="875"/>
                </a:xfrm>
                <a:custGeom>
                  <a:avLst/>
                  <a:gdLst>
                    <a:gd name="G0" fmla="+- 0 0 0"/>
                    <a:gd name="G1" fmla="+- 16638 0 0"/>
                    <a:gd name="G2" fmla="+- 21600 0 0"/>
                    <a:gd name="T0" fmla="*/ 13774 w 18345"/>
                    <a:gd name="T1" fmla="*/ 0 h 16638"/>
                    <a:gd name="T2" fmla="*/ 18345 w 18345"/>
                    <a:gd name="T3" fmla="*/ 5235 h 16638"/>
                    <a:gd name="T4" fmla="*/ 0 w 18345"/>
                    <a:gd name="T5" fmla="*/ 16638 h 16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345" h="16638" fill="none" extrusionOk="0">
                      <a:moveTo>
                        <a:pt x="13774" y="-1"/>
                      </a:moveTo>
                      <a:cubicBezTo>
                        <a:pt x="15570" y="1486"/>
                        <a:pt x="17113" y="3254"/>
                        <a:pt x="18344" y="5235"/>
                      </a:cubicBezTo>
                    </a:path>
                    <a:path w="18345" h="16638" stroke="0" extrusionOk="0">
                      <a:moveTo>
                        <a:pt x="13774" y="-1"/>
                      </a:moveTo>
                      <a:cubicBezTo>
                        <a:pt x="15570" y="1486"/>
                        <a:pt x="17113" y="3254"/>
                        <a:pt x="18344" y="5235"/>
                      </a:cubicBezTo>
                      <a:lnTo>
                        <a:pt x="0" y="16638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95" name="Arc 159"/>
                <p:cNvSpPr>
                  <a:spLocks noChangeAspect="1"/>
                </p:cNvSpPr>
                <p:nvPr/>
              </p:nvSpPr>
              <p:spPr bwMode="auto">
                <a:xfrm rot="14330624">
                  <a:off x="3935" y="2602"/>
                  <a:ext cx="780" cy="1163"/>
                </a:xfrm>
                <a:custGeom>
                  <a:avLst/>
                  <a:gdLst>
                    <a:gd name="G0" fmla="+- 0 0 0"/>
                    <a:gd name="G1" fmla="+- 18960 0 0"/>
                    <a:gd name="G2" fmla="+- 21600 0 0"/>
                    <a:gd name="T0" fmla="*/ 10349 w 19079"/>
                    <a:gd name="T1" fmla="*/ 0 h 18960"/>
                    <a:gd name="T2" fmla="*/ 19079 w 19079"/>
                    <a:gd name="T3" fmla="*/ 8834 h 18960"/>
                    <a:gd name="T4" fmla="*/ 0 w 19079"/>
                    <a:gd name="T5" fmla="*/ 18960 h 189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079" h="18960" fill="none" extrusionOk="0">
                      <a:moveTo>
                        <a:pt x="10348" y="0"/>
                      </a:moveTo>
                      <a:cubicBezTo>
                        <a:pt x="14060" y="2026"/>
                        <a:pt x="17096" y="5098"/>
                        <a:pt x="19079" y="8833"/>
                      </a:cubicBezTo>
                    </a:path>
                    <a:path w="19079" h="18960" stroke="0" extrusionOk="0">
                      <a:moveTo>
                        <a:pt x="10348" y="0"/>
                      </a:moveTo>
                      <a:cubicBezTo>
                        <a:pt x="14060" y="2026"/>
                        <a:pt x="17096" y="5098"/>
                        <a:pt x="19079" y="8833"/>
                      </a:cubicBezTo>
                      <a:lnTo>
                        <a:pt x="0" y="1896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96" name="Arc 160"/>
                <p:cNvSpPr>
                  <a:spLocks noChangeAspect="1"/>
                </p:cNvSpPr>
                <p:nvPr/>
              </p:nvSpPr>
              <p:spPr bwMode="auto">
                <a:xfrm rot="15637291">
                  <a:off x="4741" y="2584"/>
                  <a:ext cx="774" cy="751"/>
                </a:xfrm>
                <a:custGeom>
                  <a:avLst/>
                  <a:gdLst>
                    <a:gd name="G0" fmla="+- 0 0 0"/>
                    <a:gd name="G1" fmla="+- 11100 0 0"/>
                    <a:gd name="G2" fmla="+- 21600 0 0"/>
                    <a:gd name="T0" fmla="*/ 18530 w 21287"/>
                    <a:gd name="T1" fmla="*/ 0 h 11100"/>
                    <a:gd name="T2" fmla="*/ 21287 w 21287"/>
                    <a:gd name="T3" fmla="*/ 7438 h 11100"/>
                    <a:gd name="T4" fmla="*/ 0 w 21287"/>
                    <a:gd name="T5" fmla="*/ 11100 h 1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287" h="11100" fill="none" extrusionOk="0">
                      <a:moveTo>
                        <a:pt x="18529" y="0"/>
                      </a:moveTo>
                      <a:cubicBezTo>
                        <a:pt x="19900" y="2287"/>
                        <a:pt x="20835" y="4809"/>
                        <a:pt x="21287" y="7437"/>
                      </a:cubicBezTo>
                    </a:path>
                    <a:path w="21287" h="11100" stroke="0" extrusionOk="0">
                      <a:moveTo>
                        <a:pt x="18529" y="0"/>
                      </a:moveTo>
                      <a:cubicBezTo>
                        <a:pt x="19900" y="2287"/>
                        <a:pt x="20835" y="4809"/>
                        <a:pt x="21287" y="7437"/>
                      </a:cubicBezTo>
                      <a:lnTo>
                        <a:pt x="0" y="111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897" name="Arc 161"/>
                <p:cNvSpPr>
                  <a:spLocks noChangeAspect="1"/>
                </p:cNvSpPr>
                <p:nvPr/>
              </p:nvSpPr>
              <p:spPr bwMode="auto">
                <a:xfrm rot="15366006">
                  <a:off x="4454" y="2516"/>
                  <a:ext cx="1030" cy="536"/>
                </a:xfrm>
                <a:custGeom>
                  <a:avLst/>
                  <a:gdLst>
                    <a:gd name="G0" fmla="+- 0 0 0"/>
                    <a:gd name="G1" fmla="+- 6401 0 0"/>
                    <a:gd name="G2" fmla="+- 21600 0 0"/>
                    <a:gd name="T0" fmla="*/ 20630 w 21600"/>
                    <a:gd name="T1" fmla="*/ 0 h 7922"/>
                    <a:gd name="T2" fmla="*/ 21546 w 21600"/>
                    <a:gd name="T3" fmla="*/ 7922 h 7922"/>
                    <a:gd name="T4" fmla="*/ 0 w 21600"/>
                    <a:gd name="T5" fmla="*/ 6401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7922" fill="none" extrusionOk="0">
                      <a:moveTo>
                        <a:pt x="20629" y="0"/>
                      </a:moveTo>
                      <a:cubicBezTo>
                        <a:pt x="21272" y="2072"/>
                        <a:pt x="21600" y="4230"/>
                        <a:pt x="21600" y="6401"/>
                      </a:cubicBezTo>
                      <a:cubicBezTo>
                        <a:pt x="21600" y="6908"/>
                        <a:pt x="21582" y="7415"/>
                        <a:pt x="21546" y="7922"/>
                      </a:cubicBezTo>
                    </a:path>
                    <a:path w="21600" h="7922" stroke="0" extrusionOk="0">
                      <a:moveTo>
                        <a:pt x="20629" y="0"/>
                      </a:moveTo>
                      <a:cubicBezTo>
                        <a:pt x="21272" y="2072"/>
                        <a:pt x="21600" y="4230"/>
                        <a:pt x="21600" y="6401"/>
                      </a:cubicBezTo>
                      <a:cubicBezTo>
                        <a:pt x="21600" y="6908"/>
                        <a:pt x="21582" y="7415"/>
                        <a:pt x="21546" y="7922"/>
                      </a:cubicBezTo>
                      <a:lnTo>
                        <a:pt x="0" y="6401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44898" name="Picture 16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490" y="3339"/>
                  <a:ext cx="178" cy="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44899" name="Arc 163"/>
              <p:cNvSpPr>
                <a:spLocks noChangeAspect="1"/>
              </p:cNvSpPr>
              <p:nvPr/>
            </p:nvSpPr>
            <p:spPr bwMode="auto">
              <a:xfrm rot="14330624">
                <a:off x="4283" y="3222"/>
                <a:ext cx="688" cy="428"/>
              </a:xfrm>
              <a:custGeom>
                <a:avLst/>
                <a:gdLst>
                  <a:gd name="G0" fmla="+- 0 0 0"/>
                  <a:gd name="G1" fmla="+- 8142 0 0"/>
                  <a:gd name="G2" fmla="+- 21600 0 0"/>
                  <a:gd name="T0" fmla="*/ 20007 w 21600"/>
                  <a:gd name="T1" fmla="*/ 0 h 8142"/>
                  <a:gd name="T2" fmla="*/ 21600 w 21600"/>
                  <a:gd name="T3" fmla="*/ 8142 h 8142"/>
                  <a:gd name="T4" fmla="*/ 0 w 21600"/>
                  <a:gd name="T5" fmla="*/ 8142 h 8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8142" fill="none" extrusionOk="0">
                    <a:moveTo>
                      <a:pt x="20006" y="0"/>
                    </a:moveTo>
                    <a:cubicBezTo>
                      <a:pt x="21058" y="2585"/>
                      <a:pt x="21600" y="5350"/>
                      <a:pt x="21600" y="8142"/>
                    </a:cubicBezTo>
                  </a:path>
                  <a:path w="21600" h="8142" stroke="0" extrusionOk="0">
                    <a:moveTo>
                      <a:pt x="20006" y="0"/>
                    </a:moveTo>
                    <a:cubicBezTo>
                      <a:pt x="21058" y="2585"/>
                      <a:pt x="21600" y="5350"/>
                      <a:pt x="21600" y="8142"/>
                    </a:cubicBezTo>
                    <a:lnTo>
                      <a:pt x="0" y="8142"/>
                    </a:lnTo>
                    <a:close/>
                  </a:path>
                </a:pathLst>
              </a:custGeom>
              <a:noFill/>
              <a:ln w="12700">
                <a:solidFill>
                  <a:srgbClr val="FFFFFF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4900" name="Group 164"/>
            <p:cNvGrpSpPr/>
            <p:nvPr/>
          </p:nvGrpSpPr>
          <p:grpSpPr bwMode="auto">
            <a:xfrm>
              <a:off x="4468" y="2205"/>
              <a:ext cx="843" cy="737"/>
              <a:chOff x="4468" y="2205"/>
              <a:chExt cx="843" cy="737"/>
            </a:xfrm>
          </p:grpSpPr>
          <p:grpSp>
            <p:nvGrpSpPr>
              <p:cNvPr id="244901" name="Group 165"/>
              <p:cNvGrpSpPr/>
              <p:nvPr/>
            </p:nvGrpSpPr>
            <p:grpSpPr bwMode="auto">
              <a:xfrm>
                <a:off x="4468" y="2205"/>
                <a:ext cx="843" cy="737"/>
                <a:chOff x="4459" y="2214"/>
                <a:chExt cx="843" cy="737"/>
              </a:xfrm>
            </p:grpSpPr>
            <p:pic>
              <p:nvPicPr>
                <p:cNvPr id="244902" name="Picture 166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830" y="2459"/>
                  <a:ext cx="136" cy="2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44903" name="Group 167"/>
                <p:cNvGrpSpPr/>
                <p:nvPr/>
              </p:nvGrpSpPr>
              <p:grpSpPr bwMode="auto">
                <a:xfrm>
                  <a:off x="4459" y="2214"/>
                  <a:ext cx="843" cy="737"/>
                  <a:chOff x="4459" y="2214"/>
                  <a:chExt cx="843" cy="737"/>
                </a:xfrm>
              </p:grpSpPr>
              <p:sp>
                <p:nvSpPr>
                  <p:cNvPr id="244904" name="Oval 168"/>
                  <p:cNvSpPr>
                    <a:spLocks noChangeAspect="1" noChangeArrowheads="1"/>
                  </p:cNvSpPr>
                  <p:nvPr/>
                </p:nvSpPr>
                <p:spPr bwMode="auto">
                  <a:xfrm rot="2288607">
                    <a:off x="4618" y="2678"/>
                    <a:ext cx="198" cy="98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905" name="Line 16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722" y="2430"/>
                    <a:ext cx="198" cy="295"/>
                  </a:xfrm>
                  <a:prstGeom prst="line">
                    <a:avLst/>
                  </a:prstGeom>
                  <a:noFill/>
                  <a:ln w="19050">
                    <a:solidFill>
                      <a:srgbClr val="FFE701"/>
                    </a:solidFill>
                    <a:round/>
                    <a:tailEnd type="stealth" w="med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906" name="Line 17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718" y="2535"/>
                    <a:ext cx="330" cy="197"/>
                  </a:xfrm>
                  <a:prstGeom prst="line">
                    <a:avLst/>
                  </a:prstGeom>
                  <a:noFill/>
                  <a:ln w="19050">
                    <a:solidFill>
                      <a:srgbClr val="FFE701"/>
                    </a:solidFill>
                    <a:round/>
                    <a:tailEnd type="stealth" w="med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44907" name="Object 171"/>
                  <p:cNvGraphicFramePr>
                    <a:graphicFrameLocks noChangeAspect="1"/>
                  </p:cNvGraphicFramePr>
                  <p:nvPr/>
                </p:nvGraphicFramePr>
                <p:xfrm>
                  <a:off x="4459" y="2695"/>
                  <a:ext cx="272" cy="25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8" imgW="6892560" imgH="6489720" progId="">
                          <p:embed/>
                        </p:oleObj>
                      </mc:Choice>
                      <mc:Fallback>
                        <p:oleObj name="公式" r:id="rId8" imgW="6892560" imgH="6489720" progId="">
                          <p:embed/>
                          <p:pic>
                            <p:nvPicPr>
                              <p:cNvPr id="0" name="Picture 171" descr="image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59" y="2695"/>
                                <a:ext cx="272" cy="25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44908" name="Object 172"/>
                  <p:cNvGraphicFramePr>
                    <a:graphicFrameLocks noChangeAspect="1"/>
                  </p:cNvGraphicFramePr>
                  <p:nvPr/>
                </p:nvGraphicFramePr>
                <p:xfrm>
                  <a:off x="4885" y="2214"/>
                  <a:ext cx="263" cy="31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10" imgW="5267880" imgH="6896160" progId="">
                          <p:embed/>
                        </p:oleObj>
                      </mc:Choice>
                      <mc:Fallback>
                        <p:oleObj name="公式" r:id="rId10" imgW="5267880" imgH="6896160" progId="">
                          <p:embed/>
                          <p:pic>
                            <p:nvPicPr>
                              <p:cNvPr id="0" name="Picture 172" descr="image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85" y="2214"/>
                                <a:ext cx="263" cy="31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44909" name="Object 173"/>
                  <p:cNvGraphicFramePr>
                    <a:graphicFrameLocks noChangeAspect="1"/>
                  </p:cNvGraphicFramePr>
                  <p:nvPr/>
                </p:nvGraphicFramePr>
                <p:xfrm>
                  <a:off x="5030" y="2314"/>
                  <a:ext cx="272" cy="2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12" imgW="4861800" imgH="6083280" progId="">
                          <p:embed/>
                        </p:oleObj>
                      </mc:Choice>
                      <mc:Fallback>
                        <p:oleObj name="公式" r:id="rId12" imgW="4861800" imgH="6083280" progId="">
                          <p:embed/>
                          <p:pic>
                            <p:nvPicPr>
                              <p:cNvPr id="0" name="Picture 173" descr="image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30" y="2314"/>
                                <a:ext cx="272" cy="25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244910" name="Arc 174"/>
              <p:cNvSpPr>
                <a:spLocks noChangeAspect="1"/>
              </p:cNvSpPr>
              <p:nvPr/>
            </p:nvSpPr>
            <p:spPr bwMode="auto">
              <a:xfrm>
                <a:off x="4707" y="2596"/>
                <a:ext cx="161" cy="158"/>
              </a:xfrm>
              <a:custGeom>
                <a:avLst/>
                <a:gdLst>
                  <a:gd name="G0" fmla="+- 0 0 0"/>
                  <a:gd name="G1" fmla="+- 17470 0 0"/>
                  <a:gd name="G2" fmla="+- 21600 0 0"/>
                  <a:gd name="T0" fmla="*/ 12703 w 17620"/>
                  <a:gd name="T1" fmla="*/ 0 h 17470"/>
                  <a:gd name="T2" fmla="*/ 17620 w 17620"/>
                  <a:gd name="T3" fmla="*/ 4976 h 17470"/>
                  <a:gd name="T4" fmla="*/ 0 w 17620"/>
                  <a:gd name="T5" fmla="*/ 17470 h 17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20" h="17470" fill="none" extrusionOk="0">
                    <a:moveTo>
                      <a:pt x="12702" y="0"/>
                    </a:moveTo>
                    <a:cubicBezTo>
                      <a:pt x="14601" y="1380"/>
                      <a:pt x="16262" y="3061"/>
                      <a:pt x="17619" y="4976"/>
                    </a:cubicBezTo>
                  </a:path>
                  <a:path w="17620" h="17470" stroke="0" extrusionOk="0">
                    <a:moveTo>
                      <a:pt x="12702" y="0"/>
                    </a:moveTo>
                    <a:cubicBezTo>
                      <a:pt x="14601" y="1380"/>
                      <a:pt x="16262" y="3061"/>
                      <a:pt x="17619" y="4976"/>
                    </a:cubicBezTo>
                    <a:lnTo>
                      <a:pt x="0" y="17470"/>
                    </a:lnTo>
                    <a:close/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21DA-C273-46F8-9382-CE9336482F9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858322" y="1295400"/>
            <a:ext cx="32308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4. </a:t>
            </a:r>
            <a:r>
              <a:rPr lang="zh-CN" altLang="en-US" sz="2400" dirty="0">
                <a:solidFill>
                  <a:srgbClr val="0000CC"/>
                </a:solidFill>
              </a:rPr>
              <a:t>非垂直平面闭合路径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940776" y="1828800"/>
            <a:ext cx="6755423" cy="94179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对非垂直平面闭合路径，可以正交分解为</a:t>
            </a:r>
            <a:r>
              <a:rPr kumimoji="1" lang="zh-CN" altLang="en-US" sz="2400" dirty="0">
                <a:solidFill>
                  <a:srgbClr val="0000CC"/>
                </a:solidFill>
              </a:rPr>
              <a:t>平行于电流</a:t>
            </a:r>
            <a:r>
              <a:rPr kumimoji="1" lang="en-US" altLang="zh-CN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solidFill>
                  <a:srgbClr val="0000CC"/>
                </a:solidFill>
              </a:rPr>
              <a:t>分量</a:t>
            </a:r>
            <a:r>
              <a:rPr kumimoji="1" lang="zh-CN" altLang="en-US" sz="2400" dirty="0"/>
              <a:t>和</a:t>
            </a:r>
            <a:r>
              <a:rPr kumimoji="1" lang="zh-CN" altLang="en-US" sz="2400" dirty="0">
                <a:solidFill>
                  <a:srgbClr val="0000CC"/>
                </a:solidFill>
              </a:rPr>
              <a:t>垂直于电流</a:t>
            </a:r>
            <a:r>
              <a:rPr kumimoji="1" lang="en-US" altLang="zh-CN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solidFill>
                  <a:srgbClr val="0000CC"/>
                </a:solidFill>
              </a:rPr>
              <a:t>的分量</a:t>
            </a:r>
            <a:r>
              <a:rPr kumimoji="1" lang="zh-CN" altLang="en-US" sz="2400" dirty="0"/>
              <a:t>。</a:t>
            </a:r>
          </a:p>
        </p:txBody>
      </p:sp>
      <p:grpSp>
        <p:nvGrpSpPr>
          <p:cNvPr id="256009" name="Group 9"/>
          <p:cNvGrpSpPr/>
          <p:nvPr/>
        </p:nvGrpSpPr>
        <p:grpSpPr bwMode="auto">
          <a:xfrm>
            <a:off x="1981200" y="2895600"/>
            <a:ext cx="5210175" cy="3378200"/>
            <a:chOff x="1248" y="1920"/>
            <a:chExt cx="3282" cy="2128"/>
          </a:xfrm>
        </p:grpSpPr>
        <p:graphicFrame>
          <p:nvGraphicFramePr>
            <p:cNvPr id="256006" name="Object 6"/>
            <p:cNvGraphicFramePr>
              <a:graphicFrameLocks noChangeAspect="1"/>
            </p:cNvGraphicFramePr>
            <p:nvPr/>
          </p:nvGraphicFramePr>
          <p:xfrm>
            <a:off x="1248" y="1920"/>
            <a:ext cx="3282" cy="2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273300" imgH="1473200" progId="">
                    <p:embed/>
                  </p:oleObj>
                </mc:Choice>
                <mc:Fallback>
                  <p:oleObj name="公式" r:id="rId2" imgW="2273300" imgH="1473200" progId="">
                    <p:embed/>
                    <p:pic>
                      <p:nvPicPr>
                        <p:cNvPr id="0" name="Picture 6" descr="image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920"/>
                          <a:ext cx="3282" cy="2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07" name="Line 7"/>
            <p:cNvSpPr>
              <a:spLocks noChangeShapeType="1"/>
            </p:cNvSpPr>
            <p:nvPr/>
          </p:nvSpPr>
          <p:spPr bwMode="auto">
            <a:xfrm>
              <a:off x="3648" y="2736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08" name="Line 8"/>
            <p:cNvSpPr>
              <a:spLocks noChangeShapeType="1"/>
            </p:cNvSpPr>
            <p:nvPr/>
          </p:nvSpPr>
          <p:spPr bwMode="auto">
            <a:xfrm>
              <a:off x="2928" y="3264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en-US" altLang="en-US" dirty="0"/>
              <a:t>.5 </a:t>
            </a:r>
            <a:r>
              <a:rPr lang="en-US" altLang="en-US" dirty="0" err="1"/>
              <a:t>安培环路定理</a:t>
            </a:r>
            <a:endParaRPr lang="zh-CN" altLang="en-US" dirty="0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864E-974A-4989-ADFC-2A640119949F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259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2080" y="3524885"/>
            <a:ext cx="2324100" cy="1003300"/>
          </a:xfrm>
          <a:prstGeom prst="rect">
            <a:avLst/>
          </a:prstGeom>
          <a:noFill/>
        </p:spPr>
      </p:pic>
      <p:graphicFrame>
        <p:nvGraphicFramePr>
          <p:cNvPr id="259078" name="Object 6"/>
          <p:cNvGraphicFramePr>
            <a:graphicFrameLocks noChangeAspect="1"/>
          </p:cNvGraphicFramePr>
          <p:nvPr/>
        </p:nvGraphicFramePr>
        <p:xfrm>
          <a:off x="5148580" y="3754755"/>
          <a:ext cx="22669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90170" imgH="291973" progId="">
                  <p:embed/>
                </p:oleObj>
              </mc:Choice>
              <mc:Fallback>
                <p:oleObj name="公式" r:id="rId3" imgW="990170" imgH="291973" progId="">
                  <p:embed/>
                  <p:pic>
                    <p:nvPicPr>
                      <p:cNvPr id="0" name="Picture 6" descr="image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580" y="3754755"/>
                        <a:ext cx="226695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9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4724400"/>
            <a:ext cx="3155950" cy="1167130"/>
          </a:xfrm>
          <a:prstGeom prst="rect">
            <a:avLst/>
          </a:prstGeom>
          <a:noFill/>
        </p:spPr>
      </p:pic>
      <p:graphicFrame>
        <p:nvGraphicFramePr>
          <p:cNvPr id="259081" name="Object 9"/>
          <p:cNvGraphicFramePr>
            <a:graphicFrameLocks noChangeAspect="1"/>
          </p:cNvGraphicFramePr>
          <p:nvPr/>
        </p:nvGraphicFramePr>
        <p:xfrm>
          <a:off x="5241925" y="5145405"/>
          <a:ext cx="15113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60113" imgH="291973" progId="">
                  <p:embed/>
                </p:oleObj>
              </mc:Choice>
              <mc:Fallback>
                <p:oleObj name="公式" r:id="rId6" imgW="660113" imgH="291973" progId="">
                  <p:embed/>
                  <p:pic>
                    <p:nvPicPr>
                      <p:cNvPr id="0" name="Picture 9" descr="image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5145405"/>
                        <a:ext cx="15113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83" name="Object 11"/>
          <p:cNvGraphicFramePr>
            <a:graphicFrameLocks noChangeAspect="1"/>
          </p:cNvGraphicFramePr>
          <p:nvPr/>
        </p:nvGraphicFramePr>
        <p:xfrm>
          <a:off x="5148580" y="2224405"/>
          <a:ext cx="20637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01309" imgH="291973" progId="">
                  <p:embed/>
                </p:oleObj>
              </mc:Choice>
              <mc:Fallback>
                <p:oleObj name="公式" r:id="rId8" imgW="901309" imgH="291973" progId="">
                  <p:embed/>
                  <p:pic>
                    <p:nvPicPr>
                      <p:cNvPr id="0" name="Picture 11" descr="image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580" y="2224405"/>
                        <a:ext cx="206375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9084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1905000"/>
            <a:ext cx="2286000" cy="1344930"/>
          </a:xfrm>
          <a:prstGeom prst="rect">
            <a:avLst/>
          </a:prstGeom>
          <a:noFill/>
        </p:spPr>
      </p:pic>
      <p:sp>
        <p:nvSpPr>
          <p:cNvPr id="259085" name="Text Box 13"/>
          <p:cNvSpPr txBox="1">
            <a:spLocks noChangeArrowheads="1"/>
          </p:cNvSpPr>
          <p:nvPr/>
        </p:nvSpPr>
        <p:spPr bwMode="auto">
          <a:xfrm>
            <a:off x="3810000" y="2414905"/>
            <a:ext cx="1221105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/>
              <a:t>or </a:t>
            </a:r>
            <a:r>
              <a:rPr kumimoji="1" lang="zh-CN" altLang="en-US" sz="2000"/>
              <a:t>螺线圈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265"/>
            <a:ext cx="8229600" cy="914400"/>
          </a:xfrm>
        </p:spPr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B2C9-DA30-4D7F-AF00-AB2965091D0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8001000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000" dirty="0"/>
              <a:t>1. </a:t>
            </a:r>
            <a:r>
              <a:rPr kumimoji="1" lang="zh-CN" altLang="en-US" sz="2000" dirty="0"/>
              <a:t>安培环路定理表达式中的电流是指闭合曲线所</a:t>
            </a:r>
            <a:r>
              <a:rPr kumimoji="1" lang="zh-CN" altLang="en-US" sz="2000" dirty="0">
                <a:solidFill>
                  <a:srgbClr val="0000CC"/>
                </a:solidFill>
              </a:rPr>
              <a:t>包围</a:t>
            </a:r>
            <a:r>
              <a:rPr kumimoji="1" lang="zh-CN" altLang="en-US" sz="2000" dirty="0"/>
              <a:t>，并</a:t>
            </a:r>
            <a:r>
              <a:rPr kumimoji="1" lang="zh-CN" altLang="en-US" sz="2000" dirty="0">
                <a:solidFill>
                  <a:srgbClr val="0000CC"/>
                </a:solidFill>
              </a:rPr>
              <a:t>穿过</a:t>
            </a:r>
            <a:r>
              <a:rPr kumimoji="1" lang="zh-CN" altLang="en-US" sz="2000" dirty="0"/>
              <a:t>的电流，不包括闭合曲线以外的电流。</a:t>
            </a: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685800" y="2209800"/>
            <a:ext cx="80010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/>
              <a:t>2. </a:t>
            </a:r>
            <a:r>
              <a:rPr kumimoji="1" lang="zh-CN" altLang="en-US" sz="2000" dirty="0"/>
              <a:t>安培环路定理表达式中的磁感应强度</a:t>
            </a:r>
            <a:r>
              <a:rPr kumimoji="1" lang="en-US" altLang="zh-CN" sz="2000" i="1" dirty="0"/>
              <a:t>B</a:t>
            </a:r>
            <a:r>
              <a:rPr kumimoji="1" lang="zh-CN" altLang="en-US" sz="2000" dirty="0"/>
              <a:t>是闭合曲线</a:t>
            </a:r>
            <a:r>
              <a:rPr kumimoji="1" lang="zh-CN" altLang="en-US" sz="2000" dirty="0">
                <a:solidFill>
                  <a:srgbClr val="FF3300"/>
                </a:solidFill>
              </a:rPr>
              <a:t>内外所有</a:t>
            </a:r>
            <a:r>
              <a:rPr kumimoji="1" lang="zh-CN" altLang="en-US" sz="2000" dirty="0"/>
              <a:t>电流产生的磁感应强度。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685800" y="3260725"/>
            <a:ext cx="39624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/>
              <a:t>3. </a:t>
            </a:r>
            <a:r>
              <a:rPr kumimoji="1" lang="zh-CN" altLang="en-US" sz="2000"/>
              <a:t>电流的</a:t>
            </a:r>
            <a:r>
              <a:rPr kumimoji="1" lang="zh-CN" altLang="en-US" sz="2000">
                <a:solidFill>
                  <a:srgbClr val="0000CC"/>
                </a:solidFill>
              </a:rPr>
              <a:t>符号规定</a:t>
            </a:r>
            <a:r>
              <a:rPr kumimoji="1" lang="zh-CN" altLang="en-US" sz="2000"/>
              <a:t>：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685800" y="3886200"/>
            <a:ext cx="45720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/>
              <a:t> </a:t>
            </a:r>
            <a:r>
              <a:rPr kumimoji="1" lang="zh-CN" altLang="en-US" sz="2000" dirty="0"/>
              <a:t>当电流方向与积分路径的</a:t>
            </a:r>
            <a:r>
              <a:rPr kumimoji="1" lang="zh-CN" altLang="en-US" sz="2000" dirty="0">
                <a:solidFill>
                  <a:srgbClr val="0000CC"/>
                </a:solidFill>
              </a:rPr>
              <a:t>绕行方向</a:t>
            </a:r>
            <a:r>
              <a:rPr kumimoji="1" lang="zh-CN" altLang="en-US" sz="2000" dirty="0"/>
              <a:t>构成</a:t>
            </a:r>
            <a:r>
              <a:rPr kumimoji="1" lang="zh-CN" altLang="en-US" sz="2000" dirty="0">
                <a:solidFill>
                  <a:srgbClr val="0000CC"/>
                </a:solidFill>
              </a:rPr>
              <a:t>右手螺旋关系</a:t>
            </a:r>
            <a:r>
              <a:rPr kumimoji="1" lang="zh-CN" altLang="en-US" sz="2000" dirty="0"/>
              <a:t>时电流为正，反之为负。</a:t>
            </a:r>
          </a:p>
        </p:txBody>
      </p:sp>
      <p:grpSp>
        <p:nvGrpSpPr>
          <p:cNvPr id="258055" name="Group 7"/>
          <p:cNvGrpSpPr/>
          <p:nvPr/>
        </p:nvGrpSpPr>
        <p:grpSpPr bwMode="auto">
          <a:xfrm>
            <a:off x="5319712" y="3284537"/>
            <a:ext cx="3671888" cy="2735263"/>
            <a:chOff x="3016" y="2251"/>
            <a:chExt cx="2313" cy="1723"/>
          </a:xfrm>
        </p:grpSpPr>
        <p:sp>
          <p:nvSpPr>
            <p:cNvPr id="258056" name="Rectangle 8"/>
            <p:cNvSpPr>
              <a:spLocks noChangeArrowheads="1"/>
            </p:cNvSpPr>
            <p:nvPr/>
          </p:nvSpPr>
          <p:spPr bwMode="auto">
            <a:xfrm>
              <a:off x="3016" y="2251"/>
              <a:ext cx="2313" cy="172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grpSp>
          <p:nvGrpSpPr>
            <p:cNvPr id="258057" name="Group 9"/>
            <p:cNvGrpSpPr/>
            <p:nvPr/>
          </p:nvGrpSpPr>
          <p:grpSpPr bwMode="auto">
            <a:xfrm>
              <a:off x="3243" y="2387"/>
              <a:ext cx="1907" cy="1497"/>
              <a:chOff x="3243" y="2387"/>
              <a:chExt cx="1907" cy="1497"/>
            </a:xfrm>
          </p:grpSpPr>
          <p:sp>
            <p:nvSpPr>
              <p:cNvPr id="258058" name="Arc 10"/>
              <p:cNvSpPr/>
              <p:nvPr/>
            </p:nvSpPr>
            <p:spPr bwMode="auto">
              <a:xfrm>
                <a:off x="3470" y="2750"/>
                <a:ext cx="1680" cy="44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5 w 43200"/>
                  <a:gd name="T1" fmla="*/ 22402 h 22402"/>
                  <a:gd name="T2" fmla="*/ 43200 w 43200"/>
                  <a:gd name="T3" fmla="*/ 21600 h 22402"/>
                  <a:gd name="T4" fmla="*/ 21600 w 43200"/>
                  <a:gd name="T5" fmla="*/ 21600 h 2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402" fill="none" extrusionOk="0">
                    <a:moveTo>
                      <a:pt x="14" y="22402"/>
                    </a:moveTo>
                    <a:cubicBezTo>
                      <a:pt x="4" y="22134"/>
                      <a:pt x="0" y="2186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02" stroke="0" extrusionOk="0">
                    <a:moveTo>
                      <a:pt x="14" y="22402"/>
                    </a:moveTo>
                    <a:cubicBezTo>
                      <a:pt x="4" y="22134"/>
                      <a:pt x="0" y="2186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59" name="Rectangle 11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96" cy="1392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 algn="ctr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0" name="Rectangle 12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96" cy="1392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 algn="ctr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1" name="Rectangle 13"/>
              <p:cNvSpPr>
                <a:spLocks noChangeArrowheads="1"/>
              </p:cNvSpPr>
              <p:nvPr/>
            </p:nvSpPr>
            <p:spPr bwMode="auto">
              <a:xfrm>
                <a:off x="4608" y="2400"/>
                <a:ext cx="96" cy="1392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 algn="ctr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2" name="Rectangle 14"/>
              <p:cNvSpPr>
                <a:spLocks noChangeArrowheads="1"/>
              </p:cNvSpPr>
              <p:nvPr/>
            </p:nvSpPr>
            <p:spPr bwMode="auto">
              <a:xfrm>
                <a:off x="3243" y="2387"/>
                <a:ext cx="96" cy="1392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3" name="Arc 15"/>
              <p:cNvSpPr/>
              <p:nvPr/>
            </p:nvSpPr>
            <p:spPr bwMode="auto">
              <a:xfrm flipV="1">
                <a:off x="3470" y="3158"/>
                <a:ext cx="1680" cy="448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5 w 43200"/>
                  <a:gd name="T1" fmla="*/ 22402 h 22402"/>
                  <a:gd name="T2" fmla="*/ 43200 w 43200"/>
                  <a:gd name="T3" fmla="*/ 21600 h 22402"/>
                  <a:gd name="T4" fmla="*/ 21600 w 43200"/>
                  <a:gd name="T5" fmla="*/ 21600 h 2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402" fill="none" extrusionOk="0">
                    <a:moveTo>
                      <a:pt x="14" y="22402"/>
                    </a:moveTo>
                    <a:cubicBezTo>
                      <a:pt x="4" y="22134"/>
                      <a:pt x="0" y="2186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02" stroke="0" extrusionOk="0">
                    <a:moveTo>
                      <a:pt x="14" y="22402"/>
                    </a:moveTo>
                    <a:cubicBezTo>
                      <a:pt x="4" y="22134"/>
                      <a:pt x="0" y="2186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4" name="Line 16"/>
              <p:cNvSpPr>
                <a:spLocks noChangeShapeType="1"/>
              </p:cNvSpPr>
              <p:nvPr/>
            </p:nvSpPr>
            <p:spPr bwMode="auto">
              <a:xfrm flipV="1">
                <a:off x="3288" y="273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5" name="Line 17"/>
              <p:cNvSpPr>
                <a:spLocks noChangeShapeType="1"/>
              </p:cNvSpPr>
              <p:nvPr/>
            </p:nvSpPr>
            <p:spPr bwMode="auto">
              <a:xfrm flipV="1">
                <a:off x="4272" y="2544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6" name="Line 18"/>
              <p:cNvSpPr>
                <a:spLocks noChangeShapeType="1"/>
              </p:cNvSpPr>
              <p:nvPr/>
            </p:nvSpPr>
            <p:spPr bwMode="auto">
              <a:xfrm flipV="1">
                <a:off x="3888" y="2640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7" name="Line 19"/>
              <p:cNvSpPr>
                <a:spLocks noChangeShapeType="1"/>
              </p:cNvSpPr>
              <p:nvPr/>
            </p:nvSpPr>
            <p:spPr bwMode="auto">
              <a:xfrm flipV="1">
                <a:off x="4656" y="2640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8" name="Rectangle 20"/>
              <p:cNvSpPr>
                <a:spLocks noChangeArrowheads="1"/>
              </p:cNvSpPr>
              <p:nvPr/>
            </p:nvSpPr>
            <p:spPr bwMode="auto">
              <a:xfrm>
                <a:off x="4694" y="284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I</a:t>
                </a:r>
                <a:r>
                  <a:rPr kumimoji="1" lang="en-US" altLang="zh-CN" sz="2400" b="1" baseline="-25000"/>
                  <a:t>1</a:t>
                </a:r>
                <a:endParaRPr kumimoji="1" lang="en-US" altLang="zh-CN" sz="2800" b="1" baseline="-25000"/>
              </a:p>
            </p:txBody>
          </p:sp>
          <p:sp>
            <p:nvSpPr>
              <p:cNvPr id="258069" name="Rectangle 21"/>
              <p:cNvSpPr>
                <a:spLocks noChangeArrowheads="1"/>
              </p:cNvSpPr>
              <p:nvPr/>
            </p:nvSpPr>
            <p:spPr bwMode="auto">
              <a:xfrm>
                <a:off x="4286" y="281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I</a:t>
                </a:r>
                <a:r>
                  <a:rPr kumimoji="1" lang="en-US" altLang="zh-CN" sz="2400" b="1" baseline="-25000"/>
                  <a:t>2</a:t>
                </a:r>
              </a:p>
            </p:txBody>
          </p:sp>
          <p:sp>
            <p:nvSpPr>
              <p:cNvPr id="258070" name="Rectangle 22"/>
              <p:cNvSpPr>
                <a:spLocks noChangeArrowheads="1"/>
              </p:cNvSpPr>
              <p:nvPr/>
            </p:nvSpPr>
            <p:spPr bwMode="auto">
              <a:xfrm>
                <a:off x="3905" y="2795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/>
                  <a:t>I</a:t>
                </a:r>
                <a:r>
                  <a:rPr kumimoji="1" lang="en-US" altLang="zh-CN" sz="2400" b="1" baseline="-25000"/>
                  <a:t>3</a:t>
                </a:r>
              </a:p>
            </p:txBody>
          </p:sp>
          <p:sp>
            <p:nvSpPr>
              <p:cNvPr id="258071" name="Rectangle 23"/>
              <p:cNvSpPr>
                <a:spLocks noChangeArrowheads="1"/>
              </p:cNvSpPr>
              <p:nvPr/>
            </p:nvSpPr>
            <p:spPr bwMode="auto">
              <a:xfrm>
                <a:off x="3334" y="270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/>
                  <a:t>I</a:t>
                </a:r>
                <a:r>
                  <a:rPr kumimoji="1" lang="en-US" altLang="zh-CN" sz="2400" b="1" baseline="-25000"/>
                  <a:t>4</a:t>
                </a:r>
              </a:p>
            </p:txBody>
          </p:sp>
          <p:sp>
            <p:nvSpPr>
              <p:cNvPr id="258072" name="Line 24"/>
              <p:cNvSpPr>
                <a:spLocks noChangeShapeType="1"/>
              </p:cNvSpPr>
              <p:nvPr/>
            </p:nvSpPr>
            <p:spPr bwMode="auto">
              <a:xfrm>
                <a:off x="4195" y="3603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73" name="Rectangle 25"/>
              <p:cNvSpPr>
                <a:spLocks noChangeArrowheads="1"/>
              </p:cNvSpPr>
              <p:nvPr/>
            </p:nvSpPr>
            <p:spPr bwMode="auto">
              <a:xfrm>
                <a:off x="4332" y="3557"/>
                <a:ext cx="25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/>
                  <a:t>L</a:t>
                </a:r>
                <a:endParaRPr kumimoji="1" lang="en-US" altLang="zh-CN" sz="3200" b="1" i="1"/>
              </a:p>
            </p:txBody>
          </p:sp>
        </p:grpSp>
      </p:grp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685800" y="4800600"/>
            <a:ext cx="45720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/>
              <a:t>4. </a:t>
            </a:r>
            <a:r>
              <a:rPr kumimoji="1" lang="zh-CN" altLang="en-US" sz="2000"/>
              <a:t>如果闭合路径所包围的电流与闭合路径相互套链</a:t>
            </a:r>
            <a:r>
              <a:rPr kumimoji="1" lang="en-US" altLang="zh-CN" sz="2000"/>
              <a:t>N</a:t>
            </a:r>
            <a:r>
              <a:rPr kumimoji="1" lang="zh-CN" altLang="en-US" sz="2000"/>
              <a:t>圈，则</a:t>
            </a:r>
          </a:p>
        </p:txBody>
      </p:sp>
      <p:graphicFrame>
        <p:nvGraphicFramePr>
          <p:cNvPr id="258075" name="Object 27"/>
          <p:cNvGraphicFramePr>
            <a:graphicFrameLocks noChangeAspect="1"/>
          </p:cNvGraphicFramePr>
          <p:nvPr/>
        </p:nvGraphicFramePr>
        <p:xfrm>
          <a:off x="3098800" y="5232400"/>
          <a:ext cx="152400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045960" imgH="9334440" progId="">
                  <p:embed/>
                </p:oleObj>
              </mc:Choice>
              <mc:Fallback>
                <p:oleObj name="公式" r:id="rId2" imgW="30045960" imgH="9334440" progId="">
                  <p:embed/>
                  <p:pic>
                    <p:nvPicPr>
                      <p:cNvPr id="0" name="Picture 27" descr="image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5232400"/>
                        <a:ext cx="1524000" cy="471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76" name="Text Box 28"/>
          <p:cNvSpPr txBox="1">
            <a:spLocks noChangeArrowheads="1"/>
          </p:cNvSpPr>
          <p:nvPr/>
        </p:nvSpPr>
        <p:spPr bwMode="auto">
          <a:xfrm>
            <a:off x="685800" y="5791200"/>
            <a:ext cx="4572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dirty="0"/>
              <a:t>5. </a:t>
            </a:r>
            <a:r>
              <a:rPr kumimoji="1" lang="zh-CN" altLang="en-US" sz="2000" dirty="0"/>
              <a:t>只适用于真空中</a:t>
            </a:r>
            <a:r>
              <a:rPr kumimoji="1" lang="zh-CN" altLang="en-US" sz="2000" dirty="0">
                <a:solidFill>
                  <a:srgbClr val="0000CC"/>
                </a:solidFill>
              </a:rPr>
              <a:t>恒定</a:t>
            </a:r>
            <a:r>
              <a:rPr kumimoji="1" lang="zh-CN" altLang="en-US" sz="2000" dirty="0"/>
              <a:t>电流产生的磁场。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11B1-845D-408F-9983-7044E5F0629F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265"/>
            <a:ext cx="8229600" cy="914400"/>
          </a:xfrm>
        </p:spPr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744855" y="1458595"/>
          <a:ext cx="8073390" cy="43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静电场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稳恒磁场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/>
                        <a:t>电场有保守性，是保守场，或有势场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/>
                        <a:t>磁场没有保守性，是非保守场，或无势场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/>
                        <a:t>电力线起于正电荷、止于负电荷。静电场是有源场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/>
                        <a:t>磁力线闭合、无自由磁荷、磁场是无源场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98015" y="2146935"/>
          <a:ext cx="2011680" cy="80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98400" imgH="279360" progId="">
                  <p:embed/>
                </p:oleObj>
              </mc:Choice>
              <mc:Fallback>
                <p:oleObj r:id="rId3" imgW="698400" imgH="279360" progId="">
                  <p:embed/>
                  <p:pic>
                    <p:nvPicPr>
                      <p:cNvPr id="0" name="Picture 1" descr="image7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015" y="2146935"/>
                        <a:ext cx="2011680" cy="8051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99735" y="2070735"/>
          <a:ext cx="278955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66680" imgH="355320" progId="">
                  <p:embed/>
                </p:oleObj>
              </mc:Choice>
              <mc:Fallback>
                <p:oleObj r:id="rId5" imgW="1066680" imgH="355320" progId="">
                  <p:embed/>
                  <p:pic>
                    <p:nvPicPr>
                      <p:cNvPr id="0" name="Picture 2" descr="image7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735" y="2070735"/>
                        <a:ext cx="2789555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29740" y="3938905"/>
          <a:ext cx="2653030" cy="103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104840" imgH="431640" progId="">
                  <p:embed/>
                </p:oleObj>
              </mc:Choice>
              <mc:Fallback>
                <p:oleObj r:id="rId7" imgW="1104840" imgH="431640" progId="">
                  <p:embed/>
                  <p:pic>
                    <p:nvPicPr>
                      <p:cNvPr id="0" name="Picture 3" descr="image7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740" y="3938905"/>
                        <a:ext cx="2653030" cy="10369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14151" imgH="215619" progId="">
                  <p:embed/>
                </p:oleObj>
              </mc:Choice>
              <mc:Fallback>
                <p:oleObj r:id="rId9" imgW="114151" imgH="215619" progId="">
                  <p:embed/>
                  <p:pic>
                    <p:nvPicPr>
                      <p:cNvPr id="0" name="Picture 4" descr="image5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14151" imgH="215619" progId="">
                  <p:embed/>
                </p:oleObj>
              </mc:Choice>
              <mc:Fallback>
                <p:oleObj r:id="rId11" imgW="114151" imgH="215619" progId="">
                  <p:embed/>
                  <p:pic>
                    <p:nvPicPr>
                      <p:cNvPr id="0" name="Picture 5" descr="image5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57570" y="4056380"/>
          <a:ext cx="1873885" cy="74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98400" imgH="279360" progId="">
                  <p:embed/>
                </p:oleObj>
              </mc:Choice>
              <mc:Fallback>
                <p:oleObj r:id="rId12" imgW="698400" imgH="279360" progId="">
                  <p:embed/>
                  <p:pic>
                    <p:nvPicPr>
                      <p:cNvPr id="0" name="图片 2050" descr="image7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570" y="4056380"/>
                        <a:ext cx="1873885" cy="749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1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9FBBB-7DE3-4728-A1B4-D407D7DE9FE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838200" y="2057400"/>
            <a:ext cx="7467600" cy="64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00"/>
                </a:solidFill>
              </a:rPr>
              <a:t>依据电流的</a:t>
            </a:r>
            <a:r>
              <a:rPr lang="zh-CN" altLang="en-US" sz="2800" dirty="0">
                <a:solidFill>
                  <a:srgbClr val="0000CC"/>
                </a:solidFill>
              </a:rPr>
              <a:t>对称性分析</a:t>
            </a:r>
            <a:r>
              <a:rPr lang="zh-CN" altLang="en-US" sz="2800" dirty="0">
                <a:solidFill>
                  <a:srgbClr val="000000"/>
                </a:solidFill>
              </a:rPr>
              <a:t>磁场分布的对称性；</a:t>
            </a:r>
          </a:p>
        </p:txBody>
      </p:sp>
      <p:grpSp>
        <p:nvGrpSpPr>
          <p:cNvPr id="260102" name="Group 6"/>
          <p:cNvGrpSpPr/>
          <p:nvPr/>
        </p:nvGrpSpPr>
        <p:grpSpPr bwMode="auto">
          <a:xfrm>
            <a:off x="838200" y="2824162"/>
            <a:ext cx="7467600" cy="1839913"/>
            <a:chOff x="528" y="1464"/>
            <a:chExt cx="4704" cy="1159"/>
          </a:xfrm>
        </p:grpSpPr>
        <p:sp>
          <p:nvSpPr>
            <p:cNvPr id="260103" name="Rectangle 7"/>
            <p:cNvSpPr>
              <a:spLocks noChangeArrowheads="1"/>
            </p:cNvSpPr>
            <p:nvPr/>
          </p:nvSpPr>
          <p:spPr bwMode="auto">
            <a:xfrm>
              <a:off x="528" y="1464"/>
              <a:ext cx="4704" cy="11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Char char="Ø"/>
              </a:pPr>
              <a:r>
                <a:rPr lang="zh-CN" altLang="en-US" sz="2800">
                  <a:solidFill>
                    <a:srgbClr val="000000"/>
                  </a:solidFill>
                </a:rPr>
                <a:t>依据磁场分布的对称性</a:t>
              </a:r>
              <a:r>
                <a:rPr lang="zh-CN" altLang="en-US" sz="2800">
                  <a:solidFill>
                    <a:srgbClr val="0000CC"/>
                  </a:solidFill>
                </a:rPr>
                <a:t>选取合适的闭合路径</a:t>
              </a:r>
              <a:r>
                <a:rPr lang="zh-CN" altLang="en-US" sz="2800">
                  <a:solidFill>
                    <a:srgbClr val="000000"/>
                  </a:solidFill>
                </a:rPr>
                <a:t>（又称为</a:t>
              </a:r>
              <a:r>
                <a:rPr lang="zh-CN" altLang="en-US" sz="2800">
                  <a:solidFill>
                    <a:srgbClr val="006600"/>
                  </a:solidFill>
                </a:rPr>
                <a:t>安培环路</a:t>
              </a:r>
              <a:r>
                <a:rPr lang="zh-CN" altLang="en-US" sz="2800">
                  <a:solidFill>
                    <a:srgbClr val="000000"/>
                  </a:solidFill>
                </a:rPr>
                <a:t>），确保能使</a:t>
              </a:r>
              <a:r>
                <a:rPr lang="en-US" altLang="zh-CN" sz="2800" i="1">
                  <a:solidFill>
                    <a:srgbClr val="000000"/>
                  </a:solidFill>
                </a:rPr>
                <a:t>B</a:t>
              </a:r>
              <a:r>
                <a:rPr lang="zh-CN" altLang="en-US" sz="2800">
                  <a:solidFill>
                    <a:srgbClr val="000000"/>
                  </a:solidFill>
                </a:rPr>
                <a:t>以</a:t>
              </a:r>
              <a:r>
                <a:rPr lang="zh-CN" altLang="en-US" sz="2800">
                  <a:solidFill>
                    <a:srgbClr val="FF3300"/>
                  </a:solidFill>
                </a:rPr>
                <a:t>标量</a:t>
              </a:r>
              <a:r>
                <a:rPr lang="zh-CN" altLang="en-US" sz="2800">
                  <a:solidFill>
                    <a:srgbClr val="000000"/>
                  </a:solidFill>
                </a:rPr>
                <a:t>的形式从积分号内提出来。计算</a:t>
              </a:r>
            </a:p>
          </p:txBody>
        </p:sp>
        <p:graphicFrame>
          <p:nvGraphicFramePr>
            <p:cNvPr id="260104" name="Object 8"/>
            <p:cNvGraphicFramePr>
              <a:graphicFrameLocks noChangeAspect="1"/>
            </p:cNvGraphicFramePr>
            <p:nvPr/>
          </p:nvGraphicFramePr>
          <p:xfrm>
            <a:off x="3408" y="2256"/>
            <a:ext cx="59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69696" imgH="291973" progId="">
                    <p:embed/>
                  </p:oleObj>
                </mc:Choice>
                <mc:Fallback>
                  <p:oleObj name="公式" r:id="rId2" imgW="469696" imgH="291973" progId="">
                    <p:embed/>
                    <p:pic>
                      <p:nvPicPr>
                        <p:cNvPr id="0" name="Picture 8" descr="image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256"/>
                          <a:ext cx="591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0105" name="Group 9"/>
          <p:cNvGrpSpPr/>
          <p:nvPr/>
        </p:nvGrpSpPr>
        <p:grpSpPr bwMode="auto">
          <a:xfrm>
            <a:off x="838200" y="4706937"/>
            <a:ext cx="2119313" cy="660400"/>
            <a:chOff x="576" y="2592"/>
            <a:chExt cx="1335" cy="416"/>
          </a:xfrm>
        </p:grpSpPr>
        <p:graphicFrame>
          <p:nvGraphicFramePr>
            <p:cNvPr id="260106" name="Object 10"/>
            <p:cNvGraphicFramePr>
              <a:graphicFrameLocks noChangeAspect="1"/>
            </p:cNvGraphicFramePr>
            <p:nvPr/>
          </p:nvGraphicFramePr>
          <p:xfrm>
            <a:off x="1480" y="2688"/>
            <a:ext cx="43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42751" imgH="253890" progId="">
                    <p:embed/>
                  </p:oleObj>
                </mc:Choice>
                <mc:Fallback>
                  <p:oleObj name="公式" r:id="rId4" imgW="342751" imgH="253890" progId="">
                    <p:embed/>
                    <p:pic>
                      <p:nvPicPr>
                        <p:cNvPr id="0" name="Picture 10" descr="image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2688"/>
                          <a:ext cx="431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0107" name="Rectangle 11"/>
            <p:cNvSpPr>
              <a:spLocks noChangeArrowheads="1"/>
            </p:cNvSpPr>
            <p:nvPr/>
          </p:nvSpPr>
          <p:spPr bwMode="auto">
            <a:xfrm>
              <a:off x="576" y="2592"/>
              <a:ext cx="816" cy="4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Char char="Ø"/>
              </a:pPr>
              <a:r>
                <a:rPr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计算</a:t>
              </a:r>
            </a:p>
          </p:txBody>
        </p:sp>
      </p:grpSp>
      <p:grpSp>
        <p:nvGrpSpPr>
          <p:cNvPr id="260108" name="Group 12"/>
          <p:cNvGrpSpPr/>
          <p:nvPr/>
        </p:nvGrpSpPr>
        <p:grpSpPr bwMode="auto">
          <a:xfrm>
            <a:off x="838200" y="5486400"/>
            <a:ext cx="7467600" cy="685800"/>
            <a:chOff x="576" y="3072"/>
            <a:chExt cx="4704" cy="432"/>
          </a:xfrm>
        </p:grpSpPr>
        <p:sp>
          <p:nvSpPr>
            <p:cNvPr id="260109" name="Rectangle 13"/>
            <p:cNvSpPr>
              <a:spLocks noChangeArrowheads="1"/>
            </p:cNvSpPr>
            <p:nvPr/>
          </p:nvSpPr>
          <p:spPr bwMode="auto">
            <a:xfrm>
              <a:off x="576" y="3072"/>
              <a:ext cx="4704" cy="4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Char char="Ø"/>
              </a:pPr>
              <a:r>
                <a:rPr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由                求</a:t>
              </a:r>
              <a:r>
                <a:rPr lang="en-US" altLang="zh-CN" sz="2800" i="1">
                  <a:solidFill>
                    <a:srgbClr val="000000"/>
                  </a:solidFill>
                </a:rPr>
                <a:t>B</a:t>
              </a:r>
            </a:p>
          </p:txBody>
        </p:sp>
        <p:graphicFrame>
          <p:nvGraphicFramePr>
            <p:cNvPr id="260110" name="Object 14"/>
            <p:cNvGraphicFramePr>
              <a:graphicFrameLocks noChangeAspect="1"/>
            </p:cNvGraphicFramePr>
            <p:nvPr/>
          </p:nvGraphicFramePr>
          <p:xfrm>
            <a:off x="1295" y="3137"/>
            <a:ext cx="139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104900" imgH="292100" progId="">
                    <p:embed/>
                  </p:oleObj>
                </mc:Choice>
                <mc:Fallback>
                  <p:oleObj name="公式" r:id="rId6" imgW="1104900" imgH="292100" progId="">
                    <p:embed/>
                    <p:pic>
                      <p:nvPicPr>
                        <p:cNvPr id="0" name="Picture 14" descr="image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" y="3137"/>
                          <a:ext cx="1390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0111" name="Rectangle 15"/>
          <p:cNvSpPr>
            <a:spLocks noChangeArrowheads="1"/>
          </p:cNvSpPr>
          <p:nvPr/>
        </p:nvSpPr>
        <p:spPr bwMode="auto">
          <a:xfrm>
            <a:off x="762000" y="1295400"/>
            <a:ext cx="2286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解题要点及步骤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5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5771-CE58-44F0-AD24-2EB30D9EC0D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762000" y="1371600"/>
            <a:ext cx="526297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例</a:t>
            </a:r>
            <a:r>
              <a:rPr kumimoji="1" lang="en-US" altLang="zh-CN" sz="2400" dirty="0"/>
              <a:t>10.5  </a:t>
            </a:r>
            <a:r>
              <a:rPr lang="zh-CN" altLang="en-US" sz="2400" dirty="0"/>
              <a:t>无限长圆柱形载流导体的磁场 </a:t>
            </a:r>
          </a:p>
        </p:txBody>
      </p:sp>
      <p:grpSp>
        <p:nvGrpSpPr>
          <p:cNvPr id="257028" name="Group 4"/>
          <p:cNvGrpSpPr/>
          <p:nvPr/>
        </p:nvGrpSpPr>
        <p:grpSpPr bwMode="auto">
          <a:xfrm>
            <a:off x="1676400" y="2057400"/>
            <a:ext cx="2605088" cy="4575175"/>
            <a:chOff x="975" y="981"/>
            <a:chExt cx="1860" cy="3266"/>
          </a:xfrm>
        </p:grpSpPr>
        <p:sp>
          <p:nvSpPr>
            <p:cNvPr id="257029" name="Rectangle 5"/>
            <p:cNvSpPr>
              <a:spLocks noChangeArrowheads="1"/>
            </p:cNvSpPr>
            <p:nvPr/>
          </p:nvSpPr>
          <p:spPr bwMode="auto">
            <a:xfrm>
              <a:off x="975" y="981"/>
              <a:ext cx="1860" cy="3266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57030" name="Group 6"/>
            <p:cNvGrpSpPr/>
            <p:nvPr/>
          </p:nvGrpSpPr>
          <p:grpSpPr bwMode="auto">
            <a:xfrm>
              <a:off x="1288" y="998"/>
              <a:ext cx="1547" cy="3242"/>
              <a:chOff x="1378" y="998"/>
              <a:chExt cx="1547" cy="3242"/>
            </a:xfrm>
          </p:grpSpPr>
          <p:sp>
            <p:nvSpPr>
              <p:cNvPr id="257031" name="Text Box 7"/>
              <p:cNvSpPr txBox="1">
                <a:spLocks noChangeArrowheads="1"/>
              </p:cNvSpPr>
              <p:nvPr/>
            </p:nvSpPr>
            <p:spPr bwMode="auto">
              <a:xfrm>
                <a:off x="2652" y="2239"/>
                <a:ext cx="273" cy="326"/>
              </a:xfrm>
              <a:prstGeom prst="rect">
                <a:avLst/>
              </a:prstGeom>
              <a:noFill/>
              <a:ln w="12700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66"/>
                    </a:solidFill>
                  </a:rPr>
                  <a:t>P</a:t>
                </a:r>
              </a:p>
            </p:txBody>
          </p:sp>
          <p:grpSp>
            <p:nvGrpSpPr>
              <p:cNvPr id="257032" name="Group 8"/>
              <p:cNvGrpSpPr/>
              <p:nvPr/>
            </p:nvGrpSpPr>
            <p:grpSpPr bwMode="auto">
              <a:xfrm>
                <a:off x="1378" y="998"/>
                <a:ext cx="1276" cy="3242"/>
                <a:chOff x="1378" y="998"/>
                <a:chExt cx="1276" cy="3242"/>
              </a:xfrm>
            </p:grpSpPr>
            <p:sp>
              <p:nvSpPr>
                <p:cNvPr id="257033" name="Freeform 9"/>
                <p:cNvSpPr/>
                <p:nvPr/>
              </p:nvSpPr>
              <p:spPr bwMode="auto">
                <a:xfrm flipV="1">
                  <a:off x="1378" y="3418"/>
                  <a:ext cx="533" cy="136"/>
                </a:xfrm>
                <a:custGeom>
                  <a:avLst/>
                  <a:gdLst/>
                  <a:ahLst/>
                  <a:cxnLst>
                    <a:cxn ang="0">
                      <a:pos x="0" y="137"/>
                    </a:cxn>
                    <a:cxn ang="0">
                      <a:pos x="227" y="0"/>
                    </a:cxn>
                    <a:cxn ang="0">
                      <a:pos x="499" y="137"/>
                    </a:cxn>
                  </a:cxnLst>
                  <a:rect l="0" t="0" r="r" b="b"/>
                  <a:pathLst>
                    <a:path w="499" h="137">
                      <a:moveTo>
                        <a:pt x="0" y="137"/>
                      </a:moveTo>
                      <a:cubicBezTo>
                        <a:pt x="72" y="68"/>
                        <a:pt x="144" y="0"/>
                        <a:pt x="227" y="0"/>
                      </a:cubicBezTo>
                      <a:cubicBezTo>
                        <a:pt x="310" y="0"/>
                        <a:pt x="404" y="68"/>
                        <a:pt x="499" y="137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3366CC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7034" name="Freeform 10"/>
                <p:cNvSpPr/>
                <p:nvPr/>
              </p:nvSpPr>
              <p:spPr bwMode="auto">
                <a:xfrm>
                  <a:off x="1384" y="3259"/>
                  <a:ext cx="510" cy="165"/>
                </a:xfrm>
                <a:custGeom>
                  <a:avLst/>
                  <a:gdLst/>
                  <a:ahLst/>
                  <a:cxnLst>
                    <a:cxn ang="0">
                      <a:pos x="0" y="165"/>
                    </a:cxn>
                    <a:cxn ang="0">
                      <a:pos x="91" y="74"/>
                    </a:cxn>
                    <a:cxn ang="0">
                      <a:pos x="174" y="22"/>
                    </a:cxn>
                    <a:cxn ang="0">
                      <a:pos x="264" y="4"/>
                    </a:cxn>
                    <a:cxn ang="0">
                      <a:pos x="360" y="46"/>
                    </a:cxn>
                    <a:cxn ang="0">
                      <a:pos x="516" y="160"/>
                    </a:cxn>
                  </a:cxnLst>
                  <a:rect l="0" t="0" r="r" b="b"/>
                  <a:pathLst>
                    <a:path w="516" h="165">
                      <a:moveTo>
                        <a:pt x="0" y="165"/>
                      </a:moveTo>
                      <a:cubicBezTo>
                        <a:pt x="31" y="131"/>
                        <a:pt x="62" y="98"/>
                        <a:pt x="91" y="74"/>
                      </a:cubicBezTo>
                      <a:cubicBezTo>
                        <a:pt x="120" y="50"/>
                        <a:pt x="145" y="34"/>
                        <a:pt x="174" y="22"/>
                      </a:cubicBezTo>
                      <a:cubicBezTo>
                        <a:pt x="203" y="10"/>
                        <a:pt x="233" y="0"/>
                        <a:pt x="264" y="4"/>
                      </a:cubicBezTo>
                      <a:cubicBezTo>
                        <a:pt x="295" y="8"/>
                        <a:pt x="318" y="20"/>
                        <a:pt x="360" y="46"/>
                      </a:cubicBezTo>
                      <a:cubicBezTo>
                        <a:pt x="402" y="72"/>
                        <a:pt x="459" y="116"/>
                        <a:pt x="516" y="160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3366CC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7035" name="Freeform 11"/>
                <p:cNvSpPr/>
                <p:nvPr/>
              </p:nvSpPr>
              <p:spPr bwMode="auto">
                <a:xfrm>
                  <a:off x="1883" y="1564"/>
                  <a:ext cx="539" cy="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5" y="73"/>
                    </a:cxn>
                    <a:cxn ang="0">
                      <a:pos x="173" y="145"/>
                    </a:cxn>
                    <a:cxn ang="0">
                      <a:pos x="251" y="175"/>
                    </a:cxn>
                    <a:cxn ang="0">
                      <a:pos x="341" y="145"/>
                    </a:cxn>
                    <a:cxn ang="0">
                      <a:pos x="431" y="91"/>
                    </a:cxn>
                    <a:cxn ang="0">
                      <a:pos x="539" y="13"/>
                    </a:cxn>
                  </a:cxnLst>
                  <a:rect l="0" t="0" r="r" b="b"/>
                  <a:pathLst>
                    <a:path w="539" h="175">
                      <a:moveTo>
                        <a:pt x="0" y="0"/>
                      </a:moveTo>
                      <a:cubicBezTo>
                        <a:pt x="33" y="24"/>
                        <a:pt x="66" y="49"/>
                        <a:pt x="95" y="73"/>
                      </a:cubicBezTo>
                      <a:cubicBezTo>
                        <a:pt x="124" y="97"/>
                        <a:pt x="147" y="128"/>
                        <a:pt x="173" y="145"/>
                      </a:cubicBezTo>
                      <a:cubicBezTo>
                        <a:pt x="199" y="162"/>
                        <a:pt x="223" y="175"/>
                        <a:pt x="251" y="175"/>
                      </a:cubicBezTo>
                      <a:cubicBezTo>
                        <a:pt x="279" y="175"/>
                        <a:pt x="311" y="159"/>
                        <a:pt x="341" y="145"/>
                      </a:cubicBezTo>
                      <a:cubicBezTo>
                        <a:pt x="371" y="131"/>
                        <a:pt x="398" y="113"/>
                        <a:pt x="431" y="91"/>
                      </a:cubicBezTo>
                      <a:cubicBezTo>
                        <a:pt x="464" y="69"/>
                        <a:pt x="501" y="41"/>
                        <a:pt x="539" y="13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3366CC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7036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1883" y="1604"/>
                  <a:ext cx="45" cy="1814"/>
                </a:xfrm>
                <a:prstGeom prst="line">
                  <a:avLst/>
                </a:prstGeom>
                <a:noFill/>
                <a:ln w="12700">
                  <a:solidFill>
                    <a:srgbClr val="000066"/>
                  </a:solidFill>
                  <a:prstDash val="dash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03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883" y="1120"/>
                  <a:ext cx="0" cy="45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03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25" y="2466"/>
                  <a:ext cx="729" cy="17"/>
                </a:xfrm>
                <a:prstGeom prst="line">
                  <a:avLst/>
                </a:prstGeom>
                <a:noFill/>
                <a:ln w="12700">
                  <a:solidFill>
                    <a:srgbClr val="000066"/>
                  </a:solidFill>
                  <a:prstDash val="dash"/>
                  <a:round/>
                  <a:tailEnd type="oval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039" name="Line 15"/>
                <p:cNvSpPr>
                  <a:spLocks noChangeShapeType="1"/>
                </p:cNvSpPr>
                <p:nvPr/>
              </p:nvSpPr>
              <p:spPr bwMode="auto">
                <a:xfrm>
                  <a:off x="1883" y="2057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66"/>
                  </a:solidFill>
                  <a:round/>
                  <a:headEnd type="triangl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040" name="Line 16"/>
                <p:cNvSpPr>
                  <a:spLocks noChangeShapeType="1"/>
                </p:cNvSpPr>
                <p:nvPr/>
              </p:nvSpPr>
              <p:spPr bwMode="auto">
                <a:xfrm>
                  <a:off x="1928" y="3424"/>
                  <a:ext cx="0" cy="40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704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702" y="998"/>
                  <a:ext cx="272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tailEnd type="none" w="sm" len="lg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solidFill>
                        <a:srgbClr val="FF0000"/>
                      </a:solidFill>
                    </a:rPr>
                    <a:t>I</a:t>
                  </a:r>
                </a:p>
              </p:txBody>
            </p:sp>
            <p:sp>
              <p:nvSpPr>
                <p:cNvPr id="25704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018" y="1888"/>
                  <a:ext cx="272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tailEnd type="none" w="sm" len="lg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solidFill>
                        <a:srgbClr val="000066"/>
                      </a:solidFill>
                    </a:rPr>
                    <a:t>R</a:t>
                  </a:r>
                </a:p>
              </p:txBody>
            </p:sp>
            <p:sp>
              <p:nvSpPr>
                <p:cNvPr id="25704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245" y="2205"/>
                  <a:ext cx="272" cy="32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tailEnd type="none" w="sm" len="lg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solidFill>
                        <a:srgbClr val="000066"/>
                      </a:solidFill>
                    </a:rPr>
                    <a:t>r</a:t>
                  </a:r>
                </a:p>
              </p:txBody>
            </p:sp>
            <p:sp>
              <p:nvSpPr>
                <p:cNvPr id="257044" name="Freeform 20"/>
                <p:cNvSpPr/>
                <p:nvPr/>
              </p:nvSpPr>
              <p:spPr bwMode="auto">
                <a:xfrm>
                  <a:off x="1883" y="1449"/>
                  <a:ext cx="544" cy="128"/>
                </a:xfrm>
                <a:custGeom>
                  <a:avLst/>
                  <a:gdLst/>
                  <a:ahLst/>
                  <a:cxnLst>
                    <a:cxn ang="0">
                      <a:pos x="0" y="137"/>
                    </a:cxn>
                    <a:cxn ang="0">
                      <a:pos x="227" y="0"/>
                    </a:cxn>
                    <a:cxn ang="0">
                      <a:pos x="499" y="137"/>
                    </a:cxn>
                  </a:cxnLst>
                  <a:rect l="0" t="0" r="r" b="b"/>
                  <a:pathLst>
                    <a:path w="499" h="137">
                      <a:moveTo>
                        <a:pt x="0" y="137"/>
                      </a:moveTo>
                      <a:cubicBezTo>
                        <a:pt x="72" y="68"/>
                        <a:pt x="144" y="0"/>
                        <a:pt x="227" y="0"/>
                      </a:cubicBezTo>
                      <a:cubicBezTo>
                        <a:pt x="310" y="0"/>
                        <a:pt x="404" y="68"/>
                        <a:pt x="499" y="137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3366CC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7045" name="Line 21"/>
                <p:cNvSpPr>
                  <a:spLocks noChangeShapeType="1"/>
                </p:cNvSpPr>
                <p:nvPr/>
              </p:nvSpPr>
              <p:spPr bwMode="auto">
                <a:xfrm>
                  <a:off x="1378" y="1575"/>
                  <a:ext cx="0" cy="1850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7046" name="Line 22"/>
                <p:cNvSpPr>
                  <a:spLocks noChangeShapeType="1"/>
                </p:cNvSpPr>
                <p:nvPr/>
              </p:nvSpPr>
              <p:spPr bwMode="auto">
                <a:xfrm>
                  <a:off x="2428" y="1577"/>
                  <a:ext cx="0" cy="1841"/>
                </a:xfrm>
                <a:prstGeom prst="line">
                  <a:avLst/>
                </a:prstGeom>
                <a:noFill/>
                <a:ln w="12700">
                  <a:solidFill>
                    <a:srgbClr val="000080"/>
                  </a:solidFill>
                  <a:round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7047" name="Freeform 23"/>
                <p:cNvSpPr/>
                <p:nvPr/>
              </p:nvSpPr>
              <p:spPr bwMode="auto">
                <a:xfrm rot="194366">
                  <a:off x="1384" y="3267"/>
                  <a:ext cx="1044" cy="299"/>
                </a:xfrm>
                <a:custGeom>
                  <a:avLst/>
                  <a:gdLst/>
                  <a:ahLst/>
                  <a:cxnLst>
                    <a:cxn ang="0">
                      <a:pos x="0" y="281"/>
                    </a:cxn>
                    <a:cxn ang="0">
                      <a:pos x="227" y="8"/>
                    </a:cxn>
                    <a:cxn ang="0">
                      <a:pos x="499" y="235"/>
                    </a:cxn>
                    <a:cxn ang="0">
                      <a:pos x="726" y="462"/>
                    </a:cxn>
                    <a:cxn ang="0">
                      <a:pos x="998" y="190"/>
                    </a:cxn>
                  </a:cxnLst>
                  <a:rect l="0" t="0" r="r" b="b"/>
                  <a:pathLst>
                    <a:path w="998" h="469">
                      <a:moveTo>
                        <a:pt x="0" y="281"/>
                      </a:moveTo>
                      <a:cubicBezTo>
                        <a:pt x="72" y="148"/>
                        <a:pt x="144" y="16"/>
                        <a:pt x="227" y="8"/>
                      </a:cubicBezTo>
                      <a:cubicBezTo>
                        <a:pt x="310" y="0"/>
                        <a:pt x="416" y="159"/>
                        <a:pt x="499" y="235"/>
                      </a:cubicBezTo>
                      <a:cubicBezTo>
                        <a:pt x="582" y="311"/>
                        <a:pt x="643" y="469"/>
                        <a:pt x="726" y="462"/>
                      </a:cubicBezTo>
                      <a:cubicBezTo>
                        <a:pt x="809" y="455"/>
                        <a:pt x="903" y="322"/>
                        <a:pt x="998" y="190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704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793" y="3913"/>
                  <a:ext cx="544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tailEnd type="none" w="sm" len="lg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66"/>
                      </a:solidFill>
                    </a:rPr>
                    <a:t>(a)</a:t>
                  </a:r>
                </a:p>
              </p:txBody>
            </p:sp>
            <p:sp>
              <p:nvSpPr>
                <p:cNvPr id="257049" name="Freeform 25"/>
                <p:cNvSpPr/>
                <p:nvPr/>
              </p:nvSpPr>
              <p:spPr bwMode="auto">
                <a:xfrm rot="194366">
                  <a:off x="1383" y="1421"/>
                  <a:ext cx="1044" cy="310"/>
                </a:xfrm>
                <a:custGeom>
                  <a:avLst/>
                  <a:gdLst/>
                  <a:ahLst/>
                  <a:cxnLst>
                    <a:cxn ang="0">
                      <a:pos x="0" y="281"/>
                    </a:cxn>
                    <a:cxn ang="0">
                      <a:pos x="227" y="8"/>
                    </a:cxn>
                    <a:cxn ang="0">
                      <a:pos x="499" y="235"/>
                    </a:cxn>
                    <a:cxn ang="0">
                      <a:pos x="726" y="462"/>
                    </a:cxn>
                    <a:cxn ang="0">
                      <a:pos x="998" y="190"/>
                    </a:cxn>
                  </a:cxnLst>
                  <a:rect l="0" t="0" r="r" b="b"/>
                  <a:pathLst>
                    <a:path w="998" h="469">
                      <a:moveTo>
                        <a:pt x="0" y="281"/>
                      </a:moveTo>
                      <a:cubicBezTo>
                        <a:pt x="72" y="148"/>
                        <a:pt x="144" y="16"/>
                        <a:pt x="227" y="8"/>
                      </a:cubicBezTo>
                      <a:cubicBezTo>
                        <a:pt x="310" y="0"/>
                        <a:pt x="416" y="159"/>
                        <a:pt x="499" y="235"/>
                      </a:cubicBezTo>
                      <a:cubicBezTo>
                        <a:pt x="582" y="311"/>
                        <a:pt x="643" y="469"/>
                        <a:pt x="726" y="462"/>
                      </a:cubicBezTo>
                      <a:cubicBezTo>
                        <a:pt x="809" y="455"/>
                        <a:pt x="903" y="322"/>
                        <a:pt x="998" y="190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705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246" y="2057"/>
                  <a:ext cx="181" cy="0"/>
                </a:xfrm>
                <a:prstGeom prst="line">
                  <a:avLst/>
                </a:prstGeom>
                <a:noFill/>
                <a:ln w="12700">
                  <a:solidFill>
                    <a:srgbClr val="000066"/>
                  </a:solidFill>
                  <a:round/>
                  <a:headEnd type="triangl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57072" name="Group 48"/>
          <p:cNvGrpSpPr/>
          <p:nvPr/>
        </p:nvGrpSpPr>
        <p:grpSpPr bwMode="auto">
          <a:xfrm>
            <a:off x="5181600" y="2362200"/>
            <a:ext cx="3384550" cy="3529013"/>
            <a:chOff x="3107" y="1570"/>
            <a:chExt cx="2132" cy="2223"/>
          </a:xfrm>
        </p:grpSpPr>
        <p:grpSp>
          <p:nvGrpSpPr>
            <p:cNvPr id="257051" name="Group 27"/>
            <p:cNvGrpSpPr/>
            <p:nvPr/>
          </p:nvGrpSpPr>
          <p:grpSpPr bwMode="auto">
            <a:xfrm>
              <a:off x="3107" y="1570"/>
              <a:ext cx="2132" cy="2223"/>
              <a:chOff x="3107" y="1570"/>
              <a:chExt cx="2132" cy="2223"/>
            </a:xfrm>
          </p:grpSpPr>
          <p:sp>
            <p:nvSpPr>
              <p:cNvPr id="257052" name="Rectangle 28"/>
              <p:cNvSpPr>
                <a:spLocks noChangeArrowheads="1"/>
              </p:cNvSpPr>
              <p:nvPr/>
            </p:nvSpPr>
            <p:spPr bwMode="auto">
              <a:xfrm>
                <a:off x="3107" y="1570"/>
                <a:ext cx="2132" cy="2223"/>
              </a:xfrm>
              <a:prstGeom prst="rect">
                <a:avLst/>
              </a:prstGeom>
              <a:gradFill rotWithShape="1">
                <a:gsLst>
                  <a:gs pos="0">
                    <a:srgbClr val="B4DDFE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noFill/>
                <a:miter lim="800000"/>
                <a:tailEnd type="none" w="sm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57053" name="Group 29"/>
              <p:cNvGrpSpPr/>
              <p:nvPr/>
            </p:nvGrpSpPr>
            <p:grpSpPr bwMode="auto">
              <a:xfrm>
                <a:off x="3620" y="1971"/>
                <a:ext cx="1573" cy="1763"/>
                <a:chOff x="3484" y="1971"/>
                <a:chExt cx="1573" cy="1763"/>
              </a:xfrm>
            </p:grpSpPr>
            <p:sp>
              <p:nvSpPr>
                <p:cNvPr id="25705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896" y="3446"/>
                  <a:ext cx="5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tailEnd type="none" w="sm" len="lg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rgbClr val="000066"/>
                      </a:solidFill>
                    </a:rPr>
                    <a:t>(b)</a:t>
                  </a:r>
                </a:p>
              </p:txBody>
            </p:sp>
            <p:grpSp>
              <p:nvGrpSpPr>
                <p:cNvPr id="257055" name="Group 31"/>
                <p:cNvGrpSpPr/>
                <p:nvPr/>
              </p:nvGrpSpPr>
              <p:grpSpPr bwMode="auto">
                <a:xfrm>
                  <a:off x="3484" y="1971"/>
                  <a:ext cx="1573" cy="1089"/>
                  <a:chOff x="3484" y="1971"/>
                  <a:chExt cx="1573" cy="1089"/>
                </a:xfrm>
              </p:grpSpPr>
              <p:sp>
                <p:nvSpPr>
                  <p:cNvPr id="2570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484" y="1971"/>
                    <a:ext cx="1093" cy="10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3366CC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 w="19050">
                    <a:solidFill>
                      <a:srgbClr val="000066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05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0" y="2251"/>
                    <a:ext cx="22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tailEnd type="none" w="sm" len="lg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i="1">
                        <a:solidFill>
                          <a:srgbClr val="000066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57058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51" y="2296"/>
                    <a:ext cx="22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tailEnd type="none" w="sm" len="lg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i="1">
                        <a:solidFill>
                          <a:srgbClr val="000066"/>
                        </a:solidFill>
                      </a:rPr>
                      <a:t>O</a:t>
                    </a:r>
                  </a:p>
                </p:txBody>
              </p:sp>
              <p:sp>
                <p:nvSpPr>
                  <p:cNvPr id="25705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038" y="2515"/>
                    <a:ext cx="0" cy="54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66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060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6" y="2750"/>
                    <a:ext cx="227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tailEnd type="none" w="sm" len="lg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i="1">
                        <a:solidFill>
                          <a:srgbClr val="000066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257061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31" y="2387"/>
                    <a:ext cx="22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tailEnd type="none" w="sm" len="lg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i="1">
                        <a:solidFill>
                          <a:srgbClr val="000066"/>
                        </a:solidFill>
                      </a:rPr>
                      <a:t>P</a:t>
                    </a:r>
                  </a:p>
                </p:txBody>
              </p:sp>
              <p:sp>
                <p:nvSpPr>
                  <p:cNvPr id="257062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32" y="2515"/>
                    <a:ext cx="811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66"/>
                    </a:solidFill>
                    <a:round/>
                    <a:headEnd type="oval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57063" name="Group 39"/>
            <p:cNvGrpSpPr/>
            <p:nvPr/>
          </p:nvGrpSpPr>
          <p:grpSpPr bwMode="auto">
            <a:xfrm>
              <a:off x="3696" y="2243"/>
              <a:ext cx="744" cy="544"/>
              <a:chOff x="3560" y="2243"/>
              <a:chExt cx="744" cy="544"/>
            </a:xfrm>
          </p:grpSpPr>
          <p:sp>
            <p:nvSpPr>
              <p:cNvPr id="257064" name="Oval 40"/>
              <p:cNvSpPr>
                <a:spLocks noChangeArrowheads="1"/>
              </p:cNvSpPr>
              <p:nvPr/>
            </p:nvSpPr>
            <p:spPr bwMode="auto">
              <a:xfrm>
                <a:off x="3760" y="2243"/>
                <a:ext cx="544" cy="54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65" name="Text Box 41"/>
              <p:cNvSpPr txBox="1">
                <a:spLocks noChangeArrowheads="1"/>
              </p:cNvSpPr>
              <p:nvPr/>
            </p:nvSpPr>
            <p:spPr bwMode="auto">
              <a:xfrm>
                <a:off x="3560" y="2387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FF0000"/>
                    </a:solidFill>
                  </a:rPr>
                  <a:t>L</a:t>
                </a:r>
              </a:p>
            </p:txBody>
          </p:sp>
          <p:sp>
            <p:nvSpPr>
              <p:cNvPr id="257066" name="Line 42"/>
              <p:cNvSpPr>
                <a:spLocks noChangeShapeType="1"/>
              </p:cNvSpPr>
              <p:nvPr/>
            </p:nvSpPr>
            <p:spPr bwMode="auto">
              <a:xfrm>
                <a:off x="3757" y="2487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7067" name="Group 43"/>
            <p:cNvGrpSpPr/>
            <p:nvPr/>
          </p:nvGrpSpPr>
          <p:grpSpPr bwMode="auto">
            <a:xfrm>
              <a:off x="3151" y="1706"/>
              <a:ext cx="1826" cy="1609"/>
              <a:chOff x="3015" y="1706"/>
              <a:chExt cx="1826" cy="1609"/>
            </a:xfrm>
          </p:grpSpPr>
          <p:sp>
            <p:nvSpPr>
              <p:cNvPr id="257068" name="Line 44"/>
              <p:cNvSpPr>
                <a:spLocks noChangeShapeType="1"/>
              </p:cNvSpPr>
              <p:nvPr/>
            </p:nvSpPr>
            <p:spPr bwMode="auto">
              <a:xfrm>
                <a:off x="3222" y="2491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7069" name="Group 45"/>
              <p:cNvGrpSpPr/>
              <p:nvPr/>
            </p:nvGrpSpPr>
            <p:grpSpPr bwMode="auto">
              <a:xfrm>
                <a:off x="3015" y="1706"/>
                <a:ext cx="1826" cy="1609"/>
                <a:chOff x="3015" y="1706"/>
                <a:chExt cx="1826" cy="1609"/>
              </a:xfrm>
            </p:grpSpPr>
            <p:sp>
              <p:nvSpPr>
                <p:cNvPr id="257070" name="Oval 46"/>
                <p:cNvSpPr>
                  <a:spLocks noChangeArrowheads="1"/>
                </p:cNvSpPr>
                <p:nvPr/>
              </p:nvSpPr>
              <p:spPr bwMode="auto">
                <a:xfrm>
                  <a:off x="3222" y="1706"/>
                  <a:ext cx="1619" cy="160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07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015" y="2387"/>
                  <a:ext cx="22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tailEnd type="none" w="sm" len="lg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solidFill>
                        <a:srgbClr val="FF0000"/>
                      </a:solidFill>
                    </a:rPr>
                    <a:t>L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F3B1-BCEF-4343-9A9D-89BB231131F6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254999" name="Group 23"/>
          <p:cNvGrpSpPr/>
          <p:nvPr/>
        </p:nvGrpSpPr>
        <p:grpSpPr bwMode="auto">
          <a:xfrm>
            <a:off x="4191000" y="1331912"/>
            <a:ext cx="3241675" cy="2554288"/>
            <a:chOff x="3024" y="1104"/>
            <a:chExt cx="2042" cy="1609"/>
          </a:xfrm>
        </p:grpSpPr>
        <p:grpSp>
          <p:nvGrpSpPr>
            <p:cNvPr id="254980" name="Group 4"/>
            <p:cNvGrpSpPr/>
            <p:nvPr/>
          </p:nvGrpSpPr>
          <p:grpSpPr bwMode="auto">
            <a:xfrm>
              <a:off x="3024" y="1104"/>
              <a:ext cx="1826" cy="1609"/>
              <a:chOff x="3015" y="1706"/>
              <a:chExt cx="1826" cy="1609"/>
            </a:xfrm>
          </p:grpSpPr>
          <p:sp>
            <p:nvSpPr>
              <p:cNvPr id="254981" name="Line 5"/>
              <p:cNvSpPr>
                <a:spLocks noChangeShapeType="1"/>
              </p:cNvSpPr>
              <p:nvPr/>
            </p:nvSpPr>
            <p:spPr bwMode="auto">
              <a:xfrm>
                <a:off x="3222" y="2491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54982" name="Group 6"/>
              <p:cNvGrpSpPr/>
              <p:nvPr/>
            </p:nvGrpSpPr>
            <p:grpSpPr bwMode="auto">
              <a:xfrm>
                <a:off x="3015" y="1706"/>
                <a:ext cx="1826" cy="1609"/>
                <a:chOff x="3015" y="1706"/>
                <a:chExt cx="1826" cy="1609"/>
              </a:xfrm>
            </p:grpSpPr>
            <p:sp>
              <p:nvSpPr>
                <p:cNvPr id="254983" name="Oval 7"/>
                <p:cNvSpPr>
                  <a:spLocks noChangeArrowheads="1"/>
                </p:cNvSpPr>
                <p:nvPr/>
              </p:nvSpPr>
              <p:spPr bwMode="auto">
                <a:xfrm>
                  <a:off x="3222" y="1706"/>
                  <a:ext cx="1619" cy="160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498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015" y="2387"/>
                  <a:ext cx="22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tailEnd type="none" w="sm" len="lg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solidFill>
                        <a:srgbClr val="FF0000"/>
                      </a:solidFill>
                    </a:rPr>
                    <a:t>L</a:t>
                  </a:r>
                </a:p>
              </p:txBody>
            </p:sp>
          </p:grpSp>
        </p:grpSp>
        <p:grpSp>
          <p:nvGrpSpPr>
            <p:cNvPr id="254987" name="Group 11"/>
            <p:cNvGrpSpPr/>
            <p:nvPr/>
          </p:nvGrpSpPr>
          <p:grpSpPr bwMode="auto">
            <a:xfrm>
              <a:off x="3493" y="1369"/>
              <a:ext cx="1573" cy="1089"/>
              <a:chOff x="3484" y="1971"/>
              <a:chExt cx="1573" cy="1089"/>
            </a:xfrm>
          </p:grpSpPr>
          <p:sp>
            <p:nvSpPr>
              <p:cNvPr id="254988" name="Oval 12"/>
              <p:cNvSpPr>
                <a:spLocks noChangeArrowheads="1"/>
              </p:cNvSpPr>
              <p:nvPr/>
            </p:nvSpPr>
            <p:spPr bwMode="auto">
              <a:xfrm>
                <a:off x="3484" y="1971"/>
                <a:ext cx="1093" cy="1089"/>
              </a:xfrm>
              <a:prstGeom prst="ellipse">
                <a:avLst/>
              </a:prstGeom>
              <a:gradFill rotWithShape="1">
                <a:gsLst>
                  <a:gs pos="0">
                    <a:srgbClr val="3366CC"/>
                  </a:gs>
                  <a:gs pos="100000">
                    <a:srgbClr val="FFFFFF"/>
                  </a:gs>
                </a:gsLst>
                <a:lin ang="2700000" scaled="1"/>
              </a:gradFill>
              <a:ln w="1905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4989" name="Text Box 13"/>
              <p:cNvSpPr txBox="1">
                <a:spLocks noChangeArrowheads="1"/>
              </p:cNvSpPr>
              <p:nvPr/>
            </p:nvSpPr>
            <p:spPr bwMode="auto">
              <a:xfrm>
                <a:off x="4350" y="2251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66"/>
                    </a:solidFill>
                  </a:rPr>
                  <a:t>r</a:t>
                </a:r>
              </a:p>
            </p:txBody>
          </p:sp>
          <p:sp>
            <p:nvSpPr>
              <p:cNvPr id="254990" name="Text Box 14"/>
              <p:cNvSpPr txBox="1">
                <a:spLocks noChangeArrowheads="1"/>
              </p:cNvSpPr>
              <p:nvPr/>
            </p:nvSpPr>
            <p:spPr bwMode="auto">
              <a:xfrm>
                <a:off x="3851" y="2296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000066"/>
                    </a:solidFill>
                  </a:rPr>
                  <a:t>O</a:t>
                </a:r>
              </a:p>
            </p:txBody>
          </p:sp>
          <p:sp>
            <p:nvSpPr>
              <p:cNvPr id="254991" name="Line 15"/>
              <p:cNvSpPr>
                <a:spLocks noChangeShapeType="1"/>
              </p:cNvSpPr>
              <p:nvPr/>
            </p:nvSpPr>
            <p:spPr bwMode="auto">
              <a:xfrm>
                <a:off x="4038" y="2515"/>
                <a:ext cx="0" cy="545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4992" name="Text Box 16"/>
              <p:cNvSpPr txBox="1">
                <a:spLocks noChangeArrowheads="1"/>
              </p:cNvSpPr>
              <p:nvPr/>
            </p:nvSpPr>
            <p:spPr bwMode="auto">
              <a:xfrm>
                <a:off x="3786" y="2750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66"/>
                    </a:solidFill>
                  </a:rPr>
                  <a:t>R</a:t>
                </a:r>
              </a:p>
            </p:txBody>
          </p:sp>
          <p:sp>
            <p:nvSpPr>
              <p:cNvPr id="254993" name="Text Box 17"/>
              <p:cNvSpPr txBox="1">
                <a:spLocks noChangeArrowheads="1"/>
              </p:cNvSpPr>
              <p:nvPr/>
            </p:nvSpPr>
            <p:spPr bwMode="auto">
              <a:xfrm>
                <a:off x="4831" y="2387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66"/>
                    </a:solidFill>
                  </a:rPr>
                  <a:t>P</a:t>
                </a:r>
              </a:p>
            </p:txBody>
          </p:sp>
          <p:sp>
            <p:nvSpPr>
              <p:cNvPr id="254994" name="Line 18"/>
              <p:cNvSpPr>
                <a:spLocks noChangeShapeType="1"/>
              </p:cNvSpPr>
              <p:nvPr/>
            </p:nvSpPr>
            <p:spPr bwMode="auto">
              <a:xfrm flipH="1">
                <a:off x="4032" y="2515"/>
                <a:ext cx="811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oval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4995" name="Group 19"/>
            <p:cNvGrpSpPr/>
            <p:nvPr/>
          </p:nvGrpSpPr>
          <p:grpSpPr bwMode="auto">
            <a:xfrm>
              <a:off x="3569" y="1641"/>
              <a:ext cx="744" cy="544"/>
              <a:chOff x="3560" y="2243"/>
              <a:chExt cx="744" cy="544"/>
            </a:xfrm>
          </p:grpSpPr>
          <p:sp>
            <p:nvSpPr>
              <p:cNvPr id="254996" name="Oval 20"/>
              <p:cNvSpPr>
                <a:spLocks noChangeArrowheads="1"/>
              </p:cNvSpPr>
              <p:nvPr/>
            </p:nvSpPr>
            <p:spPr bwMode="auto">
              <a:xfrm>
                <a:off x="3760" y="2243"/>
                <a:ext cx="544" cy="54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4997" name="Text Box 21"/>
              <p:cNvSpPr txBox="1">
                <a:spLocks noChangeArrowheads="1"/>
              </p:cNvSpPr>
              <p:nvPr/>
            </p:nvSpPr>
            <p:spPr bwMode="auto">
              <a:xfrm>
                <a:off x="3560" y="2387"/>
                <a:ext cx="227" cy="288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FF0000"/>
                    </a:solidFill>
                  </a:rPr>
                  <a:t>L</a:t>
                </a:r>
              </a:p>
            </p:txBody>
          </p:sp>
          <p:sp>
            <p:nvSpPr>
              <p:cNvPr id="254998" name="Line 22"/>
              <p:cNvSpPr>
                <a:spLocks noChangeShapeType="1"/>
              </p:cNvSpPr>
              <p:nvPr/>
            </p:nvSpPr>
            <p:spPr bwMode="auto">
              <a:xfrm>
                <a:off x="3757" y="2487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55000" name="Text Box 24"/>
          <p:cNvSpPr txBox="1">
            <a:spLocks noChangeArrowheads="1"/>
          </p:cNvSpPr>
          <p:nvPr/>
        </p:nvSpPr>
        <p:spPr bwMode="auto">
          <a:xfrm>
            <a:off x="759069" y="1390894"/>
            <a:ext cx="3108543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）圆柱外的磁场：</a:t>
            </a:r>
          </a:p>
        </p:txBody>
      </p:sp>
      <p:graphicFrame>
        <p:nvGraphicFramePr>
          <p:cNvPr id="255001" name="Object 25"/>
          <p:cNvGraphicFramePr>
            <a:graphicFrameLocks noChangeAspect="1"/>
          </p:cNvGraphicFramePr>
          <p:nvPr/>
        </p:nvGraphicFramePr>
        <p:xfrm>
          <a:off x="1246187" y="2057400"/>
          <a:ext cx="28432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481680" imgH="9334440" progId="">
                  <p:embed/>
                </p:oleObj>
              </mc:Choice>
              <mc:Fallback>
                <p:oleObj name="公式" r:id="rId2" imgW="45481680" imgH="9334440" progId="">
                  <p:embed/>
                  <p:pic>
                    <p:nvPicPr>
                      <p:cNvPr id="0" name="Picture 25" descr="image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7" y="2057400"/>
                        <a:ext cx="28432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2" name="Object 26"/>
          <p:cNvGraphicFramePr>
            <a:graphicFrameLocks noChangeAspect="1"/>
          </p:cNvGraphicFramePr>
          <p:nvPr/>
        </p:nvGraphicFramePr>
        <p:xfrm>
          <a:off x="1981200" y="2590800"/>
          <a:ext cx="1143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266400" imgH="13804920" progId="">
                  <p:embed/>
                </p:oleObj>
              </mc:Choice>
              <mc:Fallback>
                <p:oleObj name="公式" r:id="rId4" imgW="18266400" imgH="13804920" progId="">
                  <p:embed/>
                  <p:pic>
                    <p:nvPicPr>
                      <p:cNvPr id="0" name="Picture 26" descr="image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1143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3" name="Text Box 27"/>
          <p:cNvSpPr txBox="1">
            <a:spLocks noChangeArrowheads="1"/>
          </p:cNvSpPr>
          <p:nvPr/>
        </p:nvSpPr>
        <p:spPr bwMode="auto">
          <a:xfrm>
            <a:off x="838200" y="3505200"/>
            <a:ext cx="3108543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）圆柱内的磁场：</a:t>
            </a:r>
          </a:p>
        </p:txBody>
      </p:sp>
      <p:graphicFrame>
        <p:nvGraphicFramePr>
          <p:cNvPr id="255004" name="Object 28"/>
          <p:cNvGraphicFramePr>
            <a:graphicFrameLocks noChangeAspect="1"/>
          </p:cNvGraphicFramePr>
          <p:nvPr/>
        </p:nvGraphicFramePr>
        <p:xfrm>
          <a:off x="1474787" y="3962400"/>
          <a:ext cx="2716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450560" imgH="14617800" progId="">
                  <p:embed/>
                </p:oleObj>
              </mc:Choice>
              <mc:Fallback>
                <p:oleObj name="公式" r:id="rId6" imgW="43450560" imgH="14617800" progId="">
                  <p:embed/>
                  <p:pic>
                    <p:nvPicPr>
                      <p:cNvPr id="0" name="Picture 28" descr="image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7" y="3962400"/>
                        <a:ext cx="27162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5" name="Object 29"/>
          <p:cNvGraphicFramePr>
            <a:graphicFrameLocks noChangeAspect="1"/>
          </p:cNvGraphicFramePr>
          <p:nvPr/>
        </p:nvGraphicFramePr>
        <p:xfrm>
          <a:off x="1246187" y="4800600"/>
          <a:ext cx="33258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3199360" imgH="13398480" progId="">
                  <p:embed/>
                </p:oleObj>
              </mc:Choice>
              <mc:Fallback>
                <p:oleObj name="公式" r:id="rId8" imgW="53199360" imgH="13398480" progId="">
                  <p:embed/>
                  <p:pic>
                    <p:nvPicPr>
                      <p:cNvPr id="0" name="Picture 29" descr="image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7" y="4800600"/>
                        <a:ext cx="33258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5006" name="Object 30"/>
          <p:cNvGraphicFramePr>
            <a:graphicFrameLocks noChangeAspect="1"/>
          </p:cNvGraphicFramePr>
          <p:nvPr/>
        </p:nvGraphicFramePr>
        <p:xfrm>
          <a:off x="1933575" y="5486400"/>
          <a:ext cx="13430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1515760" imgH="13804920" progId="">
                  <p:embed/>
                </p:oleObj>
              </mc:Choice>
              <mc:Fallback>
                <p:oleObj name="公式" r:id="rId10" imgW="21515760" imgH="13804920" progId="">
                  <p:embed/>
                  <p:pic>
                    <p:nvPicPr>
                      <p:cNvPr id="0" name="Picture 30" descr="image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486400"/>
                        <a:ext cx="1343025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5007" name="Group 31"/>
          <p:cNvGrpSpPr/>
          <p:nvPr/>
        </p:nvGrpSpPr>
        <p:grpSpPr bwMode="auto">
          <a:xfrm>
            <a:off x="5535613" y="3810000"/>
            <a:ext cx="3227387" cy="2354262"/>
            <a:chOff x="3334" y="2355"/>
            <a:chExt cx="2177" cy="1483"/>
          </a:xfrm>
        </p:grpSpPr>
        <p:sp>
          <p:nvSpPr>
            <p:cNvPr id="255008" name="Line 32"/>
            <p:cNvSpPr>
              <a:spLocks noChangeShapeType="1"/>
            </p:cNvSpPr>
            <p:nvPr/>
          </p:nvSpPr>
          <p:spPr bwMode="auto">
            <a:xfrm flipH="1" flipV="1">
              <a:off x="3515" y="2593"/>
              <a:ext cx="0" cy="98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09" name="Line 33"/>
            <p:cNvSpPr>
              <a:spLocks noChangeShapeType="1"/>
            </p:cNvSpPr>
            <p:nvPr/>
          </p:nvSpPr>
          <p:spPr bwMode="auto">
            <a:xfrm flipV="1">
              <a:off x="3515" y="3579"/>
              <a:ext cx="1606" cy="6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10" name="Line 34"/>
            <p:cNvSpPr>
              <a:spLocks noChangeShapeType="1"/>
            </p:cNvSpPr>
            <p:nvPr/>
          </p:nvSpPr>
          <p:spPr bwMode="auto">
            <a:xfrm flipV="1">
              <a:off x="4150" y="2733"/>
              <a:ext cx="0" cy="852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11" name="Line 35"/>
            <p:cNvSpPr>
              <a:spLocks noChangeShapeType="1"/>
            </p:cNvSpPr>
            <p:nvPr/>
          </p:nvSpPr>
          <p:spPr bwMode="auto">
            <a:xfrm flipV="1">
              <a:off x="3522" y="2708"/>
              <a:ext cx="628" cy="8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12" name="Freeform 36"/>
            <p:cNvSpPr/>
            <p:nvPr/>
          </p:nvSpPr>
          <p:spPr bwMode="auto">
            <a:xfrm>
              <a:off x="4150" y="2721"/>
              <a:ext cx="771" cy="7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" y="238"/>
                </a:cxn>
                <a:cxn ang="0">
                  <a:pos x="103" y="383"/>
                </a:cxn>
                <a:cxn ang="0">
                  <a:pos x="227" y="517"/>
                </a:cxn>
                <a:cxn ang="0">
                  <a:pos x="413" y="621"/>
                </a:cxn>
              </a:cxnLst>
              <a:rect l="0" t="0" r="r" b="b"/>
              <a:pathLst>
                <a:path w="413" h="621">
                  <a:moveTo>
                    <a:pt x="0" y="0"/>
                  </a:moveTo>
                  <a:cubicBezTo>
                    <a:pt x="17" y="87"/>
                    <a:pt x="34" y="174"/>
                    <a:pt x="51" y="238"/>
                  </a:cubicBezTo>
                  <a:cubicBezTo>
                    <a:pt x="68" y="302"/>
                    <a:pt x="74" y="336"/>
                    <a:pt x="103" y="383"/>
                  </a:cubicBezTo>
                  <a:cubicBezTo>
                    <a:pt x="132" y="430"/>
                    <a:pt x="175" y="477"/>
                    <a:pt x="227" y="517"/>
                  </a:cubicBezTo>
                  <a:cubicBezTo>
                    <a:pt x="279" y="557"/>
                    <a:pt x="382" y="604"/>
                    <a:pt x="413" y="62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13" name="Text Box 37"/>
            <p:cNvSpPr txBox="1">
              <a:spLocks noChangeArrowheads="1"/>
            </p:cNvSpPr>
            <p:nvPr/>
          </p:nvSpPr>
          <p:spPr bwMode="auto">
            <a:xfrm>
              <a:off x="3334" y="2355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255014" name="Text Box 38"/>
            <p:cNvSpPr txBox="1">
              <a:spLocks noChangeArrowheads="1"/>
            </p:cNvSpPr>
            <p:nvPr/>
          </p:nvSpPr>
          <p:spPr bwMode="auto">
            <a:xfrm>
              <a:off x="5057" y="3504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255015" name="Text Box 39"/>
            <p:cNvSpPr txBox="1">
              <a:spLocks noChangeArrowheads="1"/>
            </p:cNvSpPr>
            <p:nvPr/>
          </p:nvSpPr>
          <p:spPr bwMode="auto">
            <a:xfrm>
              <a:off x="4014" y="3550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255016" name="Text Box 40"/>
            <p:cNvSpPr txBox="1">
              <a:spLocks noChangeArrowheads="1"/>
            </p:cNvSpPr>
            <p:nvPr/>
          </p:nvSpPr>
          <p:spPr bwMode="auto">
            <a:xfrm>
              <a:off x="3379" y="3534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22BC1-6607-4134-98B0-E47558829E1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838200" y="1600200"/>
            <a:ext cx="7391400" cy="15160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讨论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dirty="0"/>
              <a:t>若电流为</a:t>
            </a:r>
            <a:r>
              <a:rPr kumimoji="1" lang="zh-CN" altLang="en-US" sz="2400" dirty="0">
                <a:solidFill>
                  <a:srgbClr val="006600"/>
                </a:solidFill>
              </a:rPr>
              <a:t>面</a:t>
            </a:r>
            <a:r>
              <a:rPr kumimoji="1" lang="zh-CN" altLang="en-US" sz="2400" dirty="0"/>
              <a:t>分布，即电流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0000CC"/>
                </a:solidFill>
              </a:rPr>
              <a:t>均匀分布在圆柱面</a:t>
            </a:r>
            <a:r>
              <a:rPr kumimoji="1" lang="zh-CN" altLang="en-US" sz="2400" dirty="0"/>
              <a:t>上，则由安培环路定理得空间的磁场分布为：</a:t>
            </a:r>
          </a:p>
        </p:txBody>
      </p:sp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3505200" y="3508460"/>
          <a:ext cx="1752600" cy="182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60400" imgH="685800" progId="">
                  <p:embed/>
                </p:oleObj>
              </mc:Choice>
              <mc:Fallback>
                <p:oleObj name="公式" r:id="rId2" imgW="660400" imgH="685800" progId="">
                  <p:embed/>
                  <p:pic>
                    <p:nvPicPr>
                      <p:cNvPr id="0" name="Picture 4" descr="image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08460"/>
                        <a:ext cx="1752600" cy="1822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F224-E6F2-499E-A967-E2D4681968F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776654" y="1371600"/>
            <a:ext cx="487825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例</a:t>
            </a:r>
            <a:r>
              <a:rPr kumimoji="1" lang="en-US" altLang="zh-CN" sz="2400" dirty="0"/>
              <a:t>10.6  </a:t>
            </a:r>
            <a:r>
              <a:rPr lang="zh-CN" altLang="en-US" sz="2400" dirty="0"/>
              <a:t>长直螺线管内的磁感应强度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5982535" imgH="4140666"/>
        </mc:Choice>
        <mc:Fallback>
          <p:control r:id="rId1" imgW="5982535" imgH="4140666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38300" y="2133600"/>
                  <a:ext cx="5981700" cy="4140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2D703-DDCA-44AD-8222-465051B999C2}" type="slidenum">
              <a:rPr lang="en-US" altLang="zh-CN"/>
              <a:pPr/>
              <a:t>19</a:t>
            </a:fld>
            <a:endParaRPr lang="en-US" altLang="zh-CN"/>
          </a:p>
        </p:txBody>
      </p:sp>
      <p:graphicFrame>
        <p:nvGraphicFramePr>
          <p:cNvPr id="245796" name="Object 36"/>
          <p:cNvGraphicFramePr>
            <a:graphicFrameLocks noChangeAspect="1"/>
          </p:cNvGraphicFramePr>
          <p:nvPr/>
        </p:nvGraphicFramePr>
        <p:xfrm>
          <a:off x="1143000" y="2133600"/>
          <a:ext cx="585946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3819600" imgH="10553760" progId="">
                  <p:embed/>
                </p:oleObj>
              </mc:Choice>
              <mc:Fallback>
                <p:oleObj name="公式" r:id="rId2" imgW="93819600" imgH="10553760" progId="">
                  <p:embed/>
                  <p:pic>
                    <p:nvPicPr>
                      <p:cNvPr id="0" name="Picture 36" descr="image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5859463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7" name="Rectangle 37"/>
          <p:cNvSpPr>
            <a:spLocks noChangeArrowheads="1"/>
          </p:cNvSpPr>
          <p:nvPr/>
        </p:nvSpPr>
        <p:spPr bwMode="auto">
          <a:xfrm>
            <a:off x="912941" y="1447800"/>
            <a:ext cx="487825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例</a:t>
            </a:r>
            <a:r>
              <a:rPr kumimoji="1" lang="en-US" altLang="zh-CN" sz="2400" dirty="0"/>
              <a:t>10.6  </a:t>
            </a:r>
            <a:r>
              <a:rPr lang="zh-CN" altLang="en-US" sz="2400" dirty="0"/>
              <a:t>长直螺线管内的磁感应强度</a:t>
            </a:r>
          </a:p>
        </p:txBody>
      </p:sp>
      <p:graphicFrame>
        <p:nvGraphicFramePr>
          <p:cNvPr id="245798" name="Object 38"/>
          <p:cNvGraphicFramePr>
            <a:graphicFrameLocks noChangeAspect="1"/>
          </p:cNvGraphicFramePr>
          <p:nvPr/>
        </p:nvGraphicFramePr>
        <p:xfrm>
          <a:off x="1143000" y="4267200"/>
          <a:ext cx="149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952960" imgH="10553760" progId="">
                  <p:embed/>
                </p:oleObj>
              </mc:Choice>
              <mc:Fallback>
                <p:oleObj name="公式" r:id="rId4" imgW="23952960" imgH="10553760" progId="">
                  <p:embed/>
                  <p:pic>
                    <p:nvPicPr>
                      <p:cNvPr id="0" name="Picture 38" descr="image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14986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9" name="Object 39"/>
          <p:cNvGraphicFramePr>
            <a:graphicFrameLocks noChangeAspect="1"/>
          </p:cNvGraphicFramePr>
          <p:nvPr/>
        </p:nvGraphicFramePr>
        <p:xfrm>
          <a:off x="1143000" y="3200400"/>
          <a:ext cx="27162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450560" imgH="10553760" progId="">
                  <p:embed/>
                </p:oleObj>
              </mc:Choice>
              <mc:Fallback>
                <p:oleObj name="公式" r:id="rId6" imgW="43450560" imgH="10553760" progId="">
                  <p:embed/>
                  <p:pic>
                    <p:nvPicPr>
                      <p:cNvPr id="0" name="Picture 39" descr="image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00400"/>
                        <a:ext cx="2716213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0" name="Object 40"/>
          <p:cNvGraphicFramePr>
            <a:graphicFrameLocks noChangeAspect="1"/>
          </p:cNvGraphicFramePr>
          <p:nvPr/>
        </p:nvGraphicFramePr>
        <p:xfrm>
          <a:off x="1143000" y="5410200"/>
          <a:ext cx="29162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6700280" imgH="10553760" progId="">
                  <p:embed/>
                </p:oleObj>
              </mc:Choice>
              <mc:Fallback>
                <p:oleObj name="公式" r:id="rId8" imgW="46700280" imgH="10553760" progId="">
                  <p:embed/>
                  <p:pic>
                    <p:nvPicPr>
                      <p:cNvPr id="0" name="Picture 40" descr="image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10200"/>
                        <a:ext cx="2916238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01" name="Group 41"/>
          <p:cNvGrpSpPr/>
          <p:nvPr/>
        </p:nvGrpSpPr>
        <p:grpSpPr bwMode="auto">
          <a:xfrm>
            <a:off x="5105400" y="3581400"/>
            <a:ext cx="3829050" cy="1893888"/>
            <a:chOff x="2971" y="2296"/>
            <a:chExt cx="2412" cy="1193"/>
          </a:xfrm>
        </p:grpSpPr>
        <p:pic>
          <p:nvPicPr>
            <p:cNvPr id="245802" name="Picture 42" descr="7-19c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971" y="2296"/>
              <a:ext cx="2412" cy="1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5803" name="Group 43"/>
            <p:cNvGrpSpPr/>
            <p:nvPr/>
          </p:nvGrpSpPr>
          <p:grpSpPr bwMode="auto">
            <a:xfrm>
              <a:off x="3506" y="2851"/>
              <a:ext cx="1274" cy="630"/>
              <a:chOff x="3642" y="2806"/>
              <a:chExt cx="1274" cy="630"/>
            </a:xfrm>
          </p:grpSpPr>
          <p:sp>
            <p:nvSpPr>
              <p:cNvPr id="245804" name="Rectangle 44"/>
              <p:cNvSpPr>
                <a:spLocks noChangeArrowheads="1"/>
              </p:cNvSpPr>
              <p:nvPr/>
            </p:nvSpPr>
            <p:spPr bwMode="auto">
              <a:xfrm>
                <a:off x="3843" y="2976"/>
                <a:ext cx="912" cy="318"/>
              </a:xfrm>
              <a:prstGeom prst="rect">
                <a:avLst/>
              </a:prstGeom>
              <a:noFill/>
              <a:ln w="28575">
                <a:solidFill>
                  <a:srgbClr val="3366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05" name="Line 45"/>
              <p:cNvSpPr>
                <a:spLocks noChangeShapeType="1"/>
              </p:cNvSpPr>
              <p:nvPr/>
            </p:nvSpPr>
            <p:spPr bwMode="auto">
              <a:xfrm>
                <a:off x="4119" y="2976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06" name="Line 46"/>
              <p:cNvSpPr>
                <a:spLocks noChangeShapeType="1"/>
              </p:cNvSpPr>
              <p:nvPr/>
            </p:nvSpPr>
            <p:spPr bwMode="auto">
              <a:xfrm rot="5471595">
                <a:off x="3749" y="3134"/>
                <a:ext cx="190" cy="1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07" name="Text Box 47"/>
              <p:cNvSpPr txBox="1">
                <a:spLocks noChangeArrowheads="1"/>
              </p:cNvSpPr>
              <p:nvPr/>
            </p:nvSpPr>
            <p:spPr bwMode="auto">
              <a:xfrm>
                <a:off x="4713" y="3142"/>
                <a:ext cx="182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5050"/>
                    </a:solidFill>
                  </a:rPr>
                  <a:t>c</a:t>
                </a:r>
              </a:p>
            </p:txBody>
          </p:sp>
          <p:sp>
            <p:nvSpPr>
              <p:cNvPr id="245808" name="Rectangle 48"/>
              <p:cNvSpPr>
                <a:spLocks noChangeArrowheads="1"/>
              </p:cNvSpPr>
              <p:nvPr/>
            </p:nvSpPr>
            <p:spPr bwMode="auto">
              <a:xfrm>
                <a:off x="3660" y="280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5050"/>
                    </a:solidFill>
                  </a:rPr>
                  <a:t>a</a:t>
                </a:r>
                <a:endParaRPr kumimoji="1" lang="en-US" altLang="zh-CN" sz="2400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5809" name="Rectangle 49"/>
              <p:cNvSpPr>
                <a:spLocks noChangeArrowheads="1"/>
              </p:cNvSpPr>
              <p:nvPr/>
            </p:nvSpPr>
            <p:spPr bwMode="auto">
              <a:xfrm>
                <a:off x="4704" y="282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5050"/>
                    </a:solidFill>
                  </a:rPr>
                  <a:t>b</a:t>
                </a:r>
                <a:endParaRPr kumimoji="1" lang="en-US" altLang="zh-CN" sz="2400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5810" name="Rectangle 50"/>
              <p:cNvSpPr>
                <a:spLocks noChangeArrowheads="1"/>
              </p:cNvSpPr>
              <p:nvPr/>
            </p:nvSpPr>
            <p:spPr bwMode="auto">
              <a:xfrm>
                <a:off x="3642" y="3148"/>
                <a:ext cx="22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5050"/>
                    </a:solidFill>
                  </a:rPr>
                  <a:t>d</a:t>
                </a:r>
              </a:p>
            </p:txBody>
          </p:sp>
          <p:sp>
            <p:nvSpPr>
              <p:cNvPr id="245811" name="Line 51"/>
              <p:cNvSpPr>
                <a:spLocks noChangeShapeType="1"/>
              </p:cNvSpPr>
              <p:nvPr/>
            </p:nvSpPr>
            <p:spPr bwMode="auto">
              <a:xfrm flipH="1">
                <a:off x="4105" y="3294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12" name="Line 52"/>
              <p:cNvSpPr>
                <a:spLocks noChangeShapeType="1"/>
              </p:cNvSpPr>
              <p:nvPr/>
            </p:nvSpPr>
            <p:spPr bwMode="auto">
              <a:xfrm rot="16128405" flipV="1">
                <a:off x="4664" y="3143"/>
                <a:ext cx="190" cy="1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5813" name="Group 53"/>
            <p:cNvGrpSpPr/>
            <p:nvPr/>
          </p:nvGrpSpPr>
          <p:grpSpPr bwMode="auto">
            <a:xfrm>
              <a:off x="3288" y="2804"/>
              <a:ext cx="1824" cy="308"/>
              <a:chOff x="3424" y="2759"/>
              <a:chExt cx="1824" cy="308"/>
            </a:xfrm>
          </p:grpSpPr>
          <p:sp>
            <p:nvSpPr>
              <p:cNvPr id="245814" name="Line 54"/>
              <p:cNvSpPr>
                <a:spLocks noChangeShapeType="1"/>
              </p:cNvSpPr>
              <p:nvPr/>
            </p:nvSpPr>
            <p:spPr bwMode="auto">
              <a:xfrm>
                <a:off x="3424" y="2931"/>
                <a:ext cx="16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15" name="Line 55"/>
              <p:cNvSpPr>
                <a:spLocks noChangeShapeType="1"/>
              </p:cNvSpPr>
              <p:nvPr/>
            </p:nvSpPr>
            <p:spPr bwMode="auto">
              <a:xfrm>
                <a:off x="3424" y="3067"/>
                <a:ext cx="16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16" name="Line 56"/>
              <p:cNvSpPr>
                <a:spLocks noChangeShapeType="1"/>
              </p:cNvSpPr>
              <p:nvPr/>
            </p:nvSpPr>
            <p:spPr bwMode="auto">
              <a:xfrm>
                <a:off x="3424" y="2795"/>
                <a:ext cx="16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45817" name="Object 57"/>
              <p:cNvGraphicFramePr>
                <a:graphicFrameLocks noChangeAspect="1"/>
              </p:cNvGraphicFramePr>
              <p:nvPr/>
            </p:nvGraphicFramePr>
            <p:xfrm>
              <a:off x="5030" y="2759"/>
              <a:ext cx="218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152334" imgH="190417" progId="">
                      <p:embed/>
                    </p:oleObj>
                  </mc:Choice>
                  <mc:Fallback>
                    <p:oleObj name="公式" r:id="rId11" imgW="152334" imgH="190417" progId="">
                      <p:embed/>
                      <p:pic>
                        <p:nvPicPr>
                          <p:cNvPr id="0" name="Picture 57" descr="image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0" y="2759"/>
                            <a:ext cx="218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6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磁场中的高斯定理</a:t>
            </a:r>
          </a:p>
        </p:txBody>
      </p:sp>
      <p:sp>
        <p:nvSpPr>
          <p:cNvPr id="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4593-2256-4375-AAA0-13D4841245C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6248400" y="1828800"/>
            <a:ext cx="2381250" cy="3105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2933" name="Group 5"/>
          <p:cNvGrpSpPr/>
          <p:nvPr/>
        </p:nvGrpSpPr>
        <p:grpSpPr bwMode="auto">
          <a:xfrm>
            <a:off x="6324600" y="1905000"/>
            <a:ext cx="1716088" cy="3095625"/>
            <a:chOff x="3989" y="1204"/>
            <a:chExt cx="1081" cy="1950"/>
          </a:xfrm>
        </p:grpSpPr>
        <p:grpSp>
          <p:nvGrpSpPr>
            <p:cNvPr id="252934" name="Group 6"/>
            <p:cNvGrpSpPr/>
            <p:nvPr/>
          </p:nvGrpSpPr>
          <p:grpSpPr bwMode="auto">
            <a:xfrm>
              <a:off x="4215" y="1204"/>
              <a:ext cx="761" cy="1833"/>
              <a:chOff x="2343" y="1571"/>
              <a:chExt cx="761" cy="1833"/>
            </a:xfrm>
          </p:grpSpPr>
          <p:sp>
            <p:nvSpPr>
              <p:cNvPr id="252935" name="Line 7"/>
              <p:cNvSpPr>
                <a:spLocks noChangeShapeType="1"/>
              </p:cNvSpPr>
              <p:nvPr/>
            </p:nvSpPr>
            <p:spPr bwMode="auto">
              <a:xfrm flipV="1">
                <a:off x="2343" y="1717"/>
                <a:ext cx="0" cy="144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2936" name="Rectangle 8"/>
              <p:cNvSpPr>
                <a:spLocks noChangeArrowheads="1"/>
              </p:cNvSpPr>
              <p:nvPr/>
            </p:nvSpPr>
            <p:spPr bwMode="auto">
              <a:xfrm>
                <a:off x="2657" y="1979"/>
                <a:ext cx="447" cy="779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7A77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2937" name="Line 9"/>
              <p:cNvSpPr>
                <a:spLocks noChangeShapeType="1"/>
              </p:cNvSpPr>
              <p:nvPr/>
            </p:nvSpPr>
            <p:spPr bwMode="auto">
              <a:xfrm>
                <a:off x="2343" y="3106"/>
                <a:ext cx="0" cy="29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2938" name="Object 10"/>
              <p:cNvGraphicFramePr>
                <a:graphicFrameLocks noChangeAspect="1"/>
              </p:cNvGraphicFramePr>
              <p:nvPr/>
            </p:nvGraphicFramePr>
            <p:xfrm>
              <a:off x="2399" y="1571"/>
              <a:ext cx="191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4049280" imgH="5270400" progId="">
                      <p:embed/>
                    </p:oleObj>
                  </mc:Choice>
                  <mc:Fallback>
                    <p:oleObj name="公式" r:id="rId2" imgW="4049280" imgH="5270400" progId="">
                      <p:embed/>
                      <p:pic>
                        <p:nvPicPr>
                          <p:cNvPr id="0" name="Picture 10" descr="image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9" y="1571"/>
                            <a:ext cx="191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2939" name="Text Box 11"/>
            <p:cNvSpPr txBox="1">
              <a:spLocks noChangeArrowheads="1"/>
            </p:cNvSpPr>
            <p:nvPr/>
          </p:nvSpPr>
          <p:spPr bwMode="auto">
            <a:xfrm>
              <a:off x="4390" y="2384"/>
              <a:ext cx="40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0000"/>
                  </a:solidFill>
                </a:rPr>
                <a:t>r</a:t>
              </a:r>
            </a:p>
          </p:txBody>
        </p:sp>
        <p:grpSp>
          <p:nvGrpSpPr>
            <p:cNvPr id="252940" name="Group 12"/>
            <p:cNvGrpSpPr/>
            <p:nvPr/>
          </p:nvGrpSpPr>
          <p:grpSpPr bwMode="auto">
            <a:xfrm>
              <a:off x="4256" y="1385"/>
              <a:ext cx="814" cy="1332"/>
              <a:chOff x="2383" y="1751"/>
              <a:chExt cx="814" cy="1332"/>
            </a:xfrm>
          </p:grpSpPr>
          <p:sp>
            <p:nvSpPr>
              <p:cNvPr id="252941" name="Rectangle 13"/>
              <p:cNvSpPr>
                <a:spLocks noChangeArrowheads="1"/>
              </p:cNvSpPr>
              <p:nvPr/>
            </p:nvSpPr>
            <p:spPr bwMode="auto">
              <a:xfrm>
                <a:off x="2839" y="1979"/>
                <a:ext cx="48" cy="779"/>
              </a:xfrm>
              <a:prstGeom prst="rect">
                <a:avLst/>
              </a:prstGeom>
              <a:solidFill>
                <a:srgbClr val="FFCC99"/>
              </a:solidFill>
              <a:ln w="38100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2942" name="Object 14"/>
              <p:cNvGraphicFramePr>
                <a:graphicFrameLocks noChangeAspect="1"/>
              </p:cNvGraphicFramePr>
              <p:nvPr/>
            </p:nvGraphicFramePr>
            <p:xfrm>
              <a:off x="2763" y="1751"/>
              <a:ext cx="24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7299000" imgH="5676840" progId="">
                      <p:embed/>
                    </p:oleObj>
                  </mc:Choice>
                  <mc:Fallback>
                    <p:oleObj name="公式" r:id="rId4" imgW="7299000" imgH="5676840" progId="">
                      <p:embed/>
                      <p:pic>
                        <p:nvPicPr>
                          <p:cNvPr id="0" name="Picture 14" descr="image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3" y="1751"/>
                            <a:ext cx="240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2943" name="Line 15"/>
              <p:cNvSpPr>
                <a:spLocks noChangeShapeType="1"/>
              </p:cNvSpPr>
              <p:nvPr/>
            </p:nvSpPr>
            <p:spPr bwMode="auto">
              <a:xfrm flipV="1">
                <a:off x="2383" y="2840"/>
                <a:ext cx="4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lg"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2944" name="Text Box 16"/>
              <p:cNvSpPr txBox="1">
                <a:spLocks noChangeArrowheads="1"/>
              </p:cNvSpPr>
              <p:nvPr/>
            </p:nvSpPr>
            <p:spPr bwMode="auto">
              <a:xfrm>
                <a:off x="2789" y="2795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FF0000"/>
                    </a:solidFill>
                  </a:rPr>
                  <a:t>dr</a:t>
                </a:r>
              </a:p>
            </p:txBody>
          </p:sp>
          <p:sp>
            <p:nvSpPr>
              <p:cNvPr id="252945" name="Line 17"/>
              <p:cNvSpPr>
                <a:spLocks noChangeShapeType="1"/>
              </p:cNvSpPr>
              <p:nvPr/>
            </p:nvSpPr>
            <p:spPr bwMode="auto">
              <a:xfrm flipH="1">
                <a:off x="2904" y="2840"/>
                <a:ext cx="13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2946" name="Line 18"/>
            <p:cNvSpPr>
              <a:spLocks noChangeShapeType="1"/>
            </p:cNvSpPr>
            <p:nvPr/>
          </p:nvSpPr>
          <p:spPr bwMode="auto">
            <a:xfrm flipH="1">
              <a:off x="3989" y="2784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 type="triangl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2947" name="Line 19"/>
            <p:cNvSpPr>
              <a:spLocks noChangeShapeType="1"/>
            </p:cNvSpPr>
            <p:nvPr/>
          </p:nvSpPr>
          <p:spPr bwMode="auto">
            <a:xfrm>
              <a:off x="4512" y="2784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 type="triangle" w="med" len="med"/>
              <a:tailEnd type="non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2948" name="Object 20"/>
            <p:cNvGraphicFramePr>
              <a:graphicFrameLocks noChangeAspect="1"/>
            </p:cNvGraphicFramePr>
            <p:nvPr/>
          </p:nvGraphicFramePr>
          <p:xfrm>
            <a:off x="4272" y="2688"/>
            <a:ext cx="15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4049280" imgH="4457880" progId="">
                    <p:embed/>
                  </p:oleObj>
                </mc:Choice>
                <mc:Fallback>
                  <p:oleObj name="公式" r:id="rId6" imgW="4049280" imgH="4457880" progId="">
                    <p:embed/>
                    <p:pic>
                      <p:nvPicPr>
                        <p:cNvPr id="0" name="Picture 20" descr="image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688"/>
                          <a:ext cx="156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2949" name="Object 21"/>
            <p:cNvGraphicFramePr>
              <a:graphicFrameLocks noChangeAspect="1"/>
            </p:cNvGraphicFramePr>
            <p:nvPr/>
          </p:nvGraphicFramePr>
          <p:xfrm>
            <a:off x="4661" y="2879"/>
            <a:ext cx="16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049280" imgH="5676840" progId="">
                    <p:embed/>
                  </p:oleObj>
                </mc:Choice>
                <mc:Fallback>
                  <p:oleObj name="公式" r:id="rId8" imgW="4049280" imgH="5676840" progId="">
                    <p:embed/>
                    <p:pic>
                      <p:nvPicPr>
                        <p:cNvPr id="0" name="Picture 21" descr="image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2879"/>
                          <a:ext cx="166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2950" name="Object 22"/>
            <p:cNvGraphicFramePr>
              <a:graphicFrameLocks noChangeAspect="1"/>
            </p:cNvGraphicFramePr>
            <p:nvPr/>
          </p:nvGraphicFramePr>
          <p:xfrm>
            <a:off x="4298" y="1922"/>
            <a:ext cx="9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830680" imgH="5676840" progId="">
                    <p:embed/>
                  </p:oleObj>
                </mc:Choice>
                <mc:Fallback>
                  <p:oleObj name="公式" r:id="rId10" imgW="2830680" imgH="5676840" progId="">
                    <p:embed/>
                    <p:pic>
                      <p:nvPicPr>
                        <p:cNvPr id="0" name="Picture 22" descr="image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1922"/>
                          <a:ext cx="99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2951" name="Line 23"/>
            <p:cNvSpPr>
              <a:spLocks noChangeShapeType="1"/>
            </p:cNvSpPr>
            <p:nvPr/>
          </p:nvSpPr>
          <p:spPr bwMode="auto">
            <a:xfrm flipH="1" flipV="1">
              <a:off x="4444" y="1612"/>
              <a:ext cx="0" cy="77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 type="arrow" w="med" len="med"/>
              <a:tailEnd type="arrow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52" name="Line 24"/>
            <p:cNvSpPr>
              <a:spLocks noChangeShapeType="1"/>
            </p:cNvSpPr>
            <p:nvPr/>
          </p:nvSpPr>
          <p:spPr bwMode="auto">
            <a:xfrm>
              <a:off x="4512" y="2757"/>
              <a:ext cx="0" cy="216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53" name="Line 25"/>
            <p:cNvSpPr>
              <a:spLocks noChangeShapeType="1"/>
            </p:cNvSpPr>
            <p:nvPr/>
          </p:nvSpPr>
          <p:spPr bwMode="auto">
            <a:xfrm>
              <a:off x="4979" y="2428"/>
              <a:ext cx="0" cy="545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54" name="Line 26"/>
            <p:cNvSpPr>
              <a:spLocks noChangeShapeType="1"/>
            </p:cNvSpPr>
            <p:nvPr/>
          </p:nvSpPr>
          <p:spPr bwMode="auto">
            <a:xfrm flipV="1">
              <a:off x="4500" y="2882"/>
              <a:ext cx="456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55" name="Line 27"/>
            <p:cNvSpPr>
              <a:spLocks noChangeShapeType="1"/>
            </p:cNvSpPr>
            <p:nvPr/>
          </p:nvSpPr>
          <p:spPr bwMode="auto">
            <a:xfrm>
              <a:off x="4344" y="2383"/>
              <a:ext cx="136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2956" name="Line 28"/>
            <p:cNvSpPr>
              <a:spLocks noChangeShapeType="1"/>
            </p:cNvSpPr>
            <p:nvPr/>
          </p:nvSpPr>
          <p:spPr bwMode="auto">
            <a:xfrm>
              <a:off x="4344" y="1612"/>
              <a:ext cx="136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2957" name="Line 29"/>
            <p:cNvSpPr>
              <a:spLocks noChangeShapeType="1"/>
            </p:cNvSpPr>
            <p:nvPr/>
          </p:nvSpPr>
          <p:spPr bwMode="auto">
            <a:xfrm>
              <a:off x="4708" y="2384"/>
              <a:ext cx="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2958" name="Line 30"/>
            <p:cNvSpPr>
              <a:spLocks noChangeShapeType="1"/>
            </p:cNvSpPr>
            <p:nvPr/>
          </p:nvSpPr>
          <p:spPr bwMode="auto">
            <a:xfrm>
              <a:off x="4769" y="2400"/>
              <a:ext cx="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2959" name="Object 31"/>
          <p:cNvGraphicFramePr>
            <a:graphicFrameLocks noChangeAspect="1"/>
          </p:cNvGraphicFramePr>
          <p:nvPr/>
        </p:nvGraphicFramePr>
        <p:xfrm>
          <a:off x="1296987" y="2133600"/>
          <a:ext cx="2665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2638400" imgH="12585600" progId="">
                  <p:embed/>
                </p:oleObj>
              </mc:Choice>
              <mc:Fallback>
                <p:oleObj name="公式" r:id="rId12" imgW="42638400" imgH="12585600" progId="">
                  <p:embed/>
                  <p:pic>
                    <p:nvPicPr>
                      <p:cNvPr id="0" name="Picture 31" descr="image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7" y="2133600"/>
                        <a:ext cx="26654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60" name="Object 32"/>
          <p:cNvGraphicFramePr>
            <a:graphicFrameLocks noChangeAspect="1"/>
          </p:cNvGraphicFramePr>
          <p:nvPr/>
        </p:nvGraphicFramePr>
        <p:xfrm>
          <a:off x="1347787" y="3344333"/>
          <a:ext cx="10906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7453880" imgH="5676840" progId="">
                  <p:embed/>
                </p:oleObj>
              </mc:Choice>
              <mc:Fallback>
                <p:oleObj name="公式" r:id="rId14" imgW="17453880" imgH="5676840" progId="">
                  <p:embed/>
                  <p:pic>
                    <p:nvPicPr>
                      <p:cNvPr id="0" name="Picture 32" descr="image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7" y="3344333"/>
                        <a:ext cx="109061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61" name="Object 33"/>
          <p:cNvGraphicFramePr>
            <a:graphicFrameLocks noChangeAspect="1"/>
          </p:cNvGraphicFramePr>
          <p:nvPr/>
        </p:nvGraphicFramePr>
        <p:xfrm>
          <a:off x="1373187" y="4047066"/>
          <a:ext cx="2817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45075600" imgH="12585600" progId="">
                  <p:embed/>
                </p:oleObj>
              </mc:Choice>
              <mc:Fallback>
                <p:oleObj name="公式" r:id="rId16" imgW="45075600" imgH="12585600" progId="">
                  <p:embed/>
                  <p:pic>
                    <p:nvPicPr>
                      <p:cNvPr id="0" name="Picture 33" descr="image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7" y="4047066"/>
                        <a:ext cx="2817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62" name="Object 34"/>
          <p:cNvGraphicFramePr>
            <a:graphicFrameLocks noChangeAspect="1"/>
          </p:cNvGraphicFramePr>
          <p:nvPr/>
        </p:nvGraphicFramePr>
        <p:xfrm>
          <a:off x="1423987" y="5181600"/>
          <a:ext cx="3910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62542080" imgH="12585600" progId="">
                  <p:embed/>
                </p:oleObj>
              </mc:Choice>
              <mc:Fallback>
                <p:oleObj name="公式" r:id="rId18" imgW="62542080" imgH="12585600" progId="">
                  <p:embed/>
                  <p:pic>
                    <p:nvPicPr>
                      <p:cNvPr id="0" name="Picture 34" descr="image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7" y="5181600"/>
                        <a:ext cx="3910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64" name="Rectangle 36"/>
          <p:cNvSpPr>
            <a:spLocks noChangeArrowheads="1"/>
          </p:cNvSpPr>
          <p:nvPr/>
        </p:nvSpPr>
        <p:spPr bwMode="auto">
          <a:xfrm>
            <a:off x="838200" y="1371600"/>
            <a:ext cx="426270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例</a:t>
            </a:r>
            <a:r>
              <a:rPr kumimoji="1" lang="en-US" altLang="zh-CN" sz="2400" dirty="0"/>
              <a:t>10.4  </a:t>
            </a:r>
            <a:r>
              <a:rPr lang="zh-CN" altLang="en-US" sz="2400" dirty="0"/>
              <a:t>通过矩形平面的磁通量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4D54C-0147-4B84-9D68-124A36CD33E4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264212" name="Object 20"/>
          <p:cNvGraphicFramePr>
            <a:graphicFrameLocks noChangeAspect="1"/>
          </p:cNvGraphicFramePr>
          <p:nvPr/>
        </p:nvGraphicFramePr>
        <p:xfrm>
          <a:off x="1350962" y="1752600"/>
          <a:ext cx="29162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29600" imgH="431640" progId="">
                  <p:embed/>
                </p:oleObj>
              </mc:Choice>
              <mc:Fallback>
                <p:oleObj name="公式" r:id="rId2" imgW="1929600" imgH="431640" progId="">
                  <p:embed/>
                  <p:pic>
                    <p:nvPicPr>
                      <p:cNvPr id="0" name="Picture 20" descr="image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2" y="1752600"/>
                        <a:ext cx="2916238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13" name="Text Box 21"/>
          <p:cNvSpPr txBox="1">
            <a:spLocks noChangeArrowheads="1"/>
          </p:cNvSpPr>
          <p:nvPr/>
        </p:nvSpPr>
        <p:spPr bwMode="auto">
          <a:xfrm>
            <a:off x="762000" y="2514600"/>
            <a:ext cx="37338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/>
              <a:t>穿过矩形环路的电流强度：</a:t>
            </a:r>
          </a:p>
        </p:txBody>
      </p:sp>
      <p:graphicFrame>
        <p:nvGraphicFramePr>
          <p:cNvPr id="264214" name="Object 22"/>
          <p:cNvGraphicFramePr>
            <a:graphicFrameLocks noChangeAspect="1"/>
          </p:cNvGraphicFramePr>
          <p:nvPr/>
        </p:nvGraphicFramePr>
        <p:xfrm>
          <a:off x="1350962" y="3048000"/>
          <a:ext cx="1773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171560" imgH="7302600" progId="">
                  <p:embed/>
                </p:oleObj>
              </mc:Choice>
              <mc:Fallback>
                <p:oleObj name="公式" r:id="rId4" imgW="25171560" imgH="7302600" progId="">
                  <p:embed/>
                  <p:pic>
                    <p:nvPicPr>
                      <p:cNvPr id="0" name="Picture 22" descr="image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2" y="3048000"/>
                        <a:ext cx="17732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7" name="Object 25"/>
          <p:cNvGraphicFramePr>
            <a:graphicFrameLocks noChangeAspect="1"/>
          </p:cNvGraphicFramePr>
          <p:nvPr/>
        </p:nvGraphicFramePr>
        <p:xfrm>
          <a:off x="1350962" y="4267200"/>
          <a:ext cx="20478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2483160" imgH="9334440" progId="">
                  <p:embed/>
                </p:oleObj>
              </mc:Choice>
              <mc:Fallback>
                <p:oleObj name="公式" r:id="rId6" imgW="32483160" imgH="9334440" progId="">
                  <p:embed/>
                  <p:pic>
                    <p:nvPicPr>
                      <p:cNvPr id="0" name="Picture 25" descr="image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2" y="4267200"/>
                        <a:ext cx="2047875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18" name="Text Box 26"/>
          <p:cNvSpPr txBox="1">
            <a:spLocks noChangeArrowheads="1"/>
          </p:cNvSpPr>
          <p:nvPr/>
        </p:nvSpPr>
        <p:spPr bwMode="auto">
          <a:xfrm>
            <a:off x="762000" y="3733800"/>
            <a:ext cx="27432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/>
              <a:t>安培环路定理：</a:t>
            </a:r>
          </a:p>
        </p:txBody>
      </p:sp>
      <p:graphicFrame>
        <p:nvGraphicFramePr>
          <p:cNvPr id="264219" name="Object 27"/>
          <p:cNvGraphicFramePr>
            <a:graphicFrameLocks noChangeAspect="1"/>
          </p:cNvGraphicFramePr>
          <p:nvPr/>
        </p:nvGraphicFramePr>
        <p:xfrm>
          <a:off x="1350962" y="5055394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9233800" imgH="7302600" progId="">
                  <p:embed/>
                </p:oleObj>
              </mc:Choice>
              <mc:Fallback>
                <p:oleObj name="公式" r:id="rId8" imgW="29233800" imgH="7302600" progId="">
                  <p:embed/>
                  <p:pic>
                    <p:nvPicPr>
                      <p:cNvPr id="0" name="Picture 27" descr="image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2" y="5055394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21" name="Object 29"/>
          <p:cNvGraphicFramePr>
            <a:graphicFrameLocks noChangeAspect="1"/>
          </p:cNvGraphicFramePr>
          <p:nvPr/>
        </p:nvGraphicFramePr>
        <p:xfrm>
          <a:off x="1350962" y="5715000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078560" imgH="7302600" progId="">
                  <p:embed/>
                </p:oleObj>
              </mc:Choice>
              <mc:Fallback>
                <p:oleObj name="公式" r:id="rId10" imgW="19078560" imgH="7302600" progId="">
                  <p:embed/>
                  <p:pic>
                    <p:nvPicPr>
                      <p:cNvPr id="0" name="Picture 29" descr="image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2" y="5715000"/>
                        <a:ext cx="1193800" cy="4572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222" name="Group 30"/>
          <p:cNvGrpSpPr/>
          <p:nvPr/>
        </p:nvGrpSpPr>
        <p:grpSpPr bwMode="auto">
          <a:xfrm>
            <a:off x="4876800" y="2743200"/>
            <a:ext cx="3829050" cy="1893888"/>
            <a:chOff x="2971" y="2296"/>
            <a:chExt cx="2412" cy="1193"/>
          </a:xfrm>
        </p:grpSpPr>
        <p:pic>
          <p:nvPicPr>
            <p:cNvPr id="264223" name="Picture 31" descr="7-19c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971" y="2296"/>
              <a:ext cx="2412" cy="1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4224" name="Group 32"/>
            <p:cNvGrpSpPr/>
            <p:nvPr/>
          </p:nvGrpSpPr>
          <p:grpSpPr bwMode="auto">
            <a:xfrm>
              <a:off x="3506" y="2851"/>
              <a:ext cx="1274" cy="630"/>
              <a:chOff x="3642" y="2806"/>
              <a:chExt cx="1274" cy="630"/>
            </a:xfrm>
          </p:grpSpPr>
          <p:sp>
            <p:nvSpPr>
              <p:cNvPr id="264225" name="Rectangle 33"/>
              <p:cNvSpPr>
                <a:spLocks noChangeArrowheads="1"/>
              </p:cNvSpPr>
              <p:nvPr/>
            </p:nvSpPr>
            <p:spPr bwMode="auto">
              <a:xfrm>
                <a:off x="3843" y="2976"/>
                <a:ext cx="912" cy="318"/>
              </a:xfrm>
              <a:prstGeom prst="rect">
                <a:avLst/>
              </a:prstGeom>
              <a:noFill/>
              <a:ln w="28575">
                <a:solidFill>
                  <a:srgbClr val="3366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4226" name="Line 34"/>
              <p:cNvSpPr>
                <a:spLocks noChangeShapeType="1"/>
              </p:cNvSpPr>
              <p:nvPr/>
            </p:nvSpPr>
            <p:spPr bwMode="auto">
              <a:xfrm>
                <a:off x="4119" y="2976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4227" name="Line 35"/>
              <p:cNvSpPr>
                <a:spLocks noChangeShapeType="1"/>
              </p:cNvSpPr>
              <p:nvPr/>
            </p:nvSpPr>
            <p:spPr bwMode="auto">
              <a:xfrm rot="5471595">
                <a:off x="3749" y="3134"/>
                <a:ext cx="190" cy="1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4228" name="Text Box 36"/>
              <p:cNvSpPr txBox="1">
                <a:spLocks noChangeArrowheads="1"/>
              </p:cNvSpPr>
              <p:nvPr/>
            </p:nvSpPr>
            <p:spPr bwMode="auto">
              <a:xfrm>
                <a:off x="4713" y="3142"/>
                <a:ext cx="182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5050"/>
                    </a:solidFill>
                  </a:rPr>
                  <a:t>c</a:t>
                </a:r>
              </a:p>
            </p:txBody>
          </p:sp>
          <p:sp>
            <p:nvSpPr>
              <p:cNvPr id="264229" name="Rectangle 37"/>
              <p:cNvSpPr>
                <a:spLocks noChangeArrowheads="1"/>
              </p:cNvSpPr>
              <p:nvPr/>
            </p:nvSpPr>
            <p:spPr bwMode="auto">
              <a:xfrm>
                <a:off x="3660" y="280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5050"/>
                    </a:solidFill>
                  </a:rPr>
                  <a:t>a</a:t>
                </a:r>
                <a:endParaRPr kumimoji="1" lang="en-US" altLang="zh-CN" sz="2400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4230" name="Rectangle 38"/>
              <p:cNvSpPr>
                <a:spLocks noChangeArrowheads="1"/>
              </p:cNvSpPr>
              <p:nvPr/>
            </p:nvSpPr>
            <p:spPr bwMode="auto">
              <a:xfrm>
                <a:off x="4704" y="282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5050"/>
                    </a:solidFill>
                  </a:rPr>
                  <a:t>b</a:t>
                </a:r>
                <a:endParaRPr kumimoji="1" lang="en-US" altLang="zh-CN" sz="2400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64231" name="Rectangle 39"/>
              <p:cNvSpPr>
                <a:spLocks noChangeArrowheads="1"/>
              </p:cNvSpPr>
              <p:nvPr/>
            </p:nvSpPr>
            <p:spPr bwMode="auto">
              <a:xfrm>
                <a:off x="3642" y="3148"/>
                <a:ext cx="22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5050"/>
                    </a:solidFill>
                  </a:rPr>
                  <a:t>d</a:t>
                </a:r>
              </a:p>
            </p:txBody>
          </p:sp>
          <p:sp>
            <p:nvSpPr>
              <p:cNvPr id="264232" name="Line 40"/>
              <p:cNvSpPr>
                <a:spLocks noChangeShapeType="1"/>
              </p:cNvSpPr>
              <p:nvPr/>
            </p:nvSpPr>
            <p:spPr bwMode="auto">
              <a:xfrm flipH="1">
                <a:off x="4105" y="3294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4233" name="Line 41"/>
              <p:cNvSpPr>
                <a:spLocks noChangeShapeType="1"/>
              </p:cNvSpPr>
              <p:nvPr/>
            </p:nvSpPr>
            <p:spPr bwMode="auto">
              <a:xfrm rot="16128405" flipV="1">
                <a:off x="4664" y="3143"/>
                <a:ext cx="190" cy="1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4234" name="Group 42"/>
            <p:cNvGrpSpPr/>
            <p:nvPr/>
          </p:nvGrpSpPr>
          <p:grpSpPr bwMode="auto">
            <a:xfrm>
              <a:off x="3288" y="2804"/>
              <a:ext cx="1824" cy="308"/>
              <a:chOff x="3424" y="2759"/>
              <a:chExt cx="1824" cy="308"/>
            </a:xfrm>
          </p:grpSpPr>
          <p:sp>
            <p:nvSpPr>
              <p:cNvPr id="264235" name="Line 43"/>
              <p:cNvSpPr>
                <a:spLocks noChangeShapeType="1"/>
              </p:cNvSpPr>
              <p:nvPr/>
            </p:nvSpPr>
            <p:spPr bwMode="auto">
              <a:xfrm>
                <a:off x="3424" y="2931"/>
                <a:ext cx="16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236" name="Line 44"/>
              <p:cNvSpPr>
                <a:spLocks noChangeShapeType="1"/>
              </p:cNvSpPr>
              <p:nvPr/>
            </p:nvSpPr>
            <p:spPr bwMode="auto">
              <a:xfrm>
                <a:off x="3424" y="3067"/>
                <a:ext cx="16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237" name="Line 45"/>
              <p:cNvSpPr>
                <a:spLocks noChangeShapeType="1"/>
              </p:cNvSpPr>
              <p:nvPr/>
            </p:nvSpPr>
            <p:spPr bwMode="auto">
              <a:xfrm>
                <a:off x="3424" y="2795"/>
                <a:ext cx="163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4238" name="Object 46"/>
              <p:cNvGraphicFramePr>
                <a:graphicFrameLocks noChangeAspect="1"/>
              </p:cNvGraphicFramePr>
              <p:nvPr/>
            </p:nvGraphicFramePr>
            <p:xfrm>
              <a:off x="5030" y="2759"/>
              <a:ext cx="218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3" imgW="152334" imgH="190417" progId="">
                      <p:embed/>
                    </p:oleObj>
                  </mc:Choice>
                  <mc:Fallback>
                    <p:oleObj name="公式" r:id="rId13" imgW="152334" imgH="190417" progId="">
                      <p:embed/>
                      <p:pic>
                        <p:nvPicPr>
                          <p:cNvPr id="0" name="Picture 46" descr="image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0" y="2759"/>
                            <a:ext cx="218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EDA6-6033-4AC0-B26E-6450C786A06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762000" y="1371600"/>
            <a:ext cx="395492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例</a:t>
            </a:r>
            <a:r>
              <a:rPr kumimoji="1" lang="en-US" altLang="zh-CN" sz="2400" dirty="0"/>
              <a:t>10.7  </a:t>
            </a:r>
            <a:r>
              <a:rPr lang="zh-CN" altLang="en-US" sz="2400" dirty="0"/>
              <a:t>螺线环的磁感应强度</a:t>
            </a:r>
          </a:p>
        </p:txBody>
      </p:sp>
      <p:pic>
        <p:nvPicPr>
          <p:cNvPr id="26522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295400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5233" name="Object 17"/>
          <p:cNvGraphicFramePr>
            <a:graphicFrameLocks noChangeAspect="1"/>
          </p:cNvGraphicFramePr>
          <p:nvPr/>
        </p:nvGraphicFramePr>
        <p:xfrm>
          <a:off x="1676400" y="2819400"/>
          <a:ext cx="1903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452400" imgH="7302600" progId="">
                  <p:embed/>
                </p:oleObj>
              </mc:Choice>
              <mc:Fallback>
                <p:oleObj name="公式" r:id="rId3" imgW="30452400" imgH="7302600" progId="">
                  <p:embed/>
                  <p:pic>
                    <p:nvPicPr>
                      <p:cNvPr id="0" name="Picture 17" descr="image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19400"/>
                        <a:ext cx="19034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5" name="Object 19"/>
          <p:cNvGraphicFramePr>
            <a:graphicFrameLocks noChangeAspect="1"/>
          </p:cNvGraphicFramePr>
          <p:nvPr/>
        </p:nvGraphicFramePr>
        <p:xfrm>
          <a:off x="1676400" y="3352800"/>
          <a:ext cx="1117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859960" imgH="13804920" progId="">
                  <p:embed/>
                </p:oleObj>
              </mc:Choice>
              <mc:Fallback>
                <p:oleObj name="公式" r:id="rId5" imgW="17859960" imgH="13804920" progId="">
                  <p:embed/>
                  <p:pic>
                    <p:nvPicPr>
                      <p:cNvPr id="0" name="Picture 19" descr="image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0"/>
                        <a:ext cx="1117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7" name="Object 21"/>
          <p:cNvGraphicFramePr>
            <a:graphicFrameLocks noChangeAspect="1"/>
          </p:cNvGraphicFramePr>
          <p:nvPr/>
        </p:nvGraphicFramePr>
        <p:xfrm>
          <a:off x="1676400" y="2057400"/>
          <a:ext cx="20478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2483160" imgH="9334440" progId="">
                  <p:embed/>
                </p:oleObj>
              </mc:Choice>
              <mc:Fallback>
                <p:oleObj name="公式" r:id="rId7" imgW="32483160" imgH="9334440" progId="">
                  <p:embed/>
                  <p:pic>
                    <p:nvPicPr>
                      <p:cNvPr id="0" name="Picture 21" descr="image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2047875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5240" name="Group 24"/>
          <p:cNvGrpSpPr/>
          <p:nvPr/>
        </p:nvGrpSpPr>
        <p:grpSpPr bwMode="auto">
          <a:xfrm>
            <a:off x="4953000" y="3287712"/>
            <a:ext cx="4038600" cy="2884488"/>
            <a:chOff x="3120" y="2400"/>
            <a:chExt cx="2544" cy="1817"/>
          </a:xfrm>
        </p:grpSpPr>
        <p:grpSp>
          <p:nvGrpSpPr>
            <p:cNvPr id="265227" name="Group 11"/>
            <p:cNvGrpSpPr/>
            <p:nvPr/>
          </p:nvGrpSpPr>
          <p:grpSpPr bwMode="auto">
            <a:xfrm>
              <a:off x="3120" y="2400"/>
              <a:ext cx="2544" cy="1817"/>
              <a:chOff x="2562" y="1888"/>
              <a:chExt cx="2858" cy="2041"/>
            </a:xfrm>
          </p:grpSpPr>
          <p:sp>
            <p:nvSpPr>
              <p:cNvPr id="265228" name="Rectangle 12"/>
              <p:cNvSpPr>
                <a:spLocks noChangeArrowheads="1"/>
              </p:cNvSpPr>
              <p:nvPr/>
            </p:nvSpPr>
            <p:spPr bwMode="auto">
              <a:xfrm>
                <a:off x="2562" y="1888"/>
                <a:ext cx="2858" cy="20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65229" name="Picture 13" descr="7-30b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791" y="1888"/>
                <a:ext cx="2030" cy="2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5230" name="Text Box 14"/>
              <p:cNvSpPr txBox="1">
                <a:spLocks noChangeArrowheads="1"/>
              </p:cNvSpPr>
              <p:nvPr/>
            </p:nvSpPr>
            <p:spPr bwMode="auto">
              <a:xfrm>
                <a:off x="4468" y="2069"/>
                <a:ext cx="907" cy="3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Arial" panose="020B0604020202020204" pitchFamily="34" charset="0"/>
                  </a:rPr>
                  <a:t>环路 </a:t>
                </a:r>
                <a:r>
                  <a:rPr lang="en-US" altLang="zh-CN" sz="2400" i="1"/>
                  <a:t>L</a:t>
                </a:r>
              </a:p>
            </p:txBody>
          </p:sp>
          <p:sp>
            <p:nvSpPr>
              <p:cNvPr id="265231" name="Text Box 15"/>
              <p:cNvSpPr txBox="1">
                <a:spLocks noChangeArrowheads="1"/>
              </p:cNvSpPr>
              <p:nvPr/>
            </p:nvSpPr>
            <p:spPr bwMode="auto">
              <a:xfrm>
                <a:off x="4333" y="3602"/>
                <a:ext cx="996" cy="3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Arial" panose="020B0604020202020204" pitchFamily="34" charset="0"/>
                  </a:rPr>
                  <a:t>磁感应线</a:t>
                </a:r>
              </a:p>
            </p:txBody>
          </p:sp>
        </p:grpSp>
        <p:graphicFrame>
          <p:nvGraphicFramePr>
            <p:cNvPr id="265238" name="Object 22"/>
            <p:cNvGraphicFramePr>
              <a:graphicFrameLocks noChangeAspect="1"/>
            </p:cNvGraphicFramePr>
            <p:nvPr/>
          </p:nvGraphicFramePr>
          <p:xfrm>
            <a:off x="4320" y="3360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14102" imgH="126780" progId="">
                    <p:embed/>
                  </p:oleObj>
                </mc:Choice>
                <mc:Fallback>
                  <p:oleObj name="公式" r:id="rId10" imgW="114102" imgH="126780" progId="">
                    <p:embed/>
                    <p:pic>
                      <p:nvPicPr>
                        <p:cNvPr id="0" name="Picture 22" descr="image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360"/>
                          <a:ext cx="144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5239" name="Object 23"/>
            <p:cNvGraphicFramePr>
              <a:graphicFrameLocks noChangeAspect="1"/>
            </p:cNvGraphicFramePr>
            <p:nvPr/>
          </p:nvGraphicFramePr>
          <p:xfrm>
            <a:off x="3984" y="3216"/>
            <a:ext cx="19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2202" imgH="177569" progId="">
                    <p:embed/>
                  </p:oleObj>
                </mc:Choice>
                <mc:Fallback>
                  <p:oleObj name="公式" r:id="rId12" imgW="152202" imgH="177569" progId="">
                    <p:embed/>
                    <p:pic>
                      <p:nvPicPr>
                        <p:cNvPr id="0" name="Picture 23" descr="image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216"/>
                          <a:ext cx="192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755650" y="2803525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环内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755650" y="5257800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环外</a:t>
            </a:r>
          </a:p>
        </p:txBody>
      </p:sp>
      <p:graphicFrame>
        <p:nvGraphicFramePr>
          <p:cNvPr id="265243" name="Object 27"/>
          <p:cNvGraphicFramePr>
            <a:graphicFrameLocks noChangeAspect="1"/>
          </p:cNvGraphicFramePr>
          <p:nvPr/>
        </p:nvGraphicFramePr>
        <p:xfrm>
          <a:off x="1676400" y="5257800"/>
          <a:ext cx="1023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6235280" imgH="7302600" progId="">
                  <p:embed/>
                </p:oleObj>
              </mc:Choice>
              <mc:Fallback>
                <p:oleObj name="公式" r:id="rId14" imgW="16235280" imgH="7302600" progId="">
                  <p:embed/>
                  <p:pic>
                    <p:nvPicPr>
                      <p:cNvPr id="0" name="Picture 27" descr="image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10239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4" name="Object 28"/>
          <p:cNvGraphicFramePr>
            <a:graphicFrameLocks noChangeAspect="1"/>
          </p:cNvGraphicFramePr>
          <p:nvPr/>
        </p:nvGraphicFramePr>
        <p:xfrm>
          <a:off x="1676400" y="5943600"/>
          <a:ext cx="768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2173400" imgH="5676840" progId="">
                  <p:embed/>
                </p:oleObj>
              </mc:Choice>
              <mc:Fallback>
                <p:oleObj name="公式" r:id="rId16" imgW="12173400" imgH="5676840" progId="">
                  <p:embed/>
                  <p:pic>
                    <p:nvPicPr>
                      <p:cNvPr id="0" name="Picture 28" descr="image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43600"/>
                        <a:ext cx="7683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5" name="Object 29"/>
          <p:cNvGraphicFramePr>
            <a:graphicFrameLocks noChangeAspect="1"/>
          </p:cNvGraphicFramePr>
          <p:nvPr/>
        </p:nvGraphicFramePr>
        <p:xfrm>
          <a:off x="1676400" y="4419600"/>
          <a:ext cx="120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9078560" imgH="7302600" progId="">
                  <p:embed/>
                </p:oleObj>
              </mc:Choice>
              <mc:Fallback>
                <p:oleObj name="公式" r:id="rId18" imgW="19078560" imgH="7302600" progId="">
                  <p:embed/>
                  <p:pic>
                    <p:nvPicPr>
                      <p:cNvPr id="0" name="Picture 29" descr="image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19600"/>
                        <a:ext cx="1203325" cy="4572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46" name="Rectangle 30"/>
          <p:cNvSpPr>
            <a:spLocks noChangeArrowheads="1"/>
          </p:cNvSpPr>
          <p:nvPr/>
        </p:nvSpPr>
        <p:spPr bwMode="auto">
          <a:xfrm>
            <a:off x="3276600" y="3505200"/>
            <a:ext cx="1905000" cy="7016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螺绕环单位长度上的匝数</a:t>
            </a:r>
          </a:p>
        </p:txBody>
      </p:sp>
      <p:graphicFrame>
        <p:nvGraphicFramePr>
          <p:cNvPr id="265234" name="Object 18"/>
          <p:cNvGraphicFramePr>
            <a:graphicFrameLocks noChangeAspect="1"/>
          </p:cNvGraphicFramePr>
          <p:nvPr/>
        </p:nvGraphicFramePr>
        <p:xfrm>
          <a:off x="3886200" y="2590800"/>
          <a:ext cx="129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0703600" imgH="13804920" progId="">
                  <p:embed/>
                </p:oleObj>
              </mc:Choice>
              <mc:Fallback>
                <p:oleObj name="公式" r:id="rId20" imgW="20703600" imgH="13804920" progId="">
                  <p:embed/>
                  <p:pic>
                    <p:nvPicPr>
                      <p:cNvPr id="0" name="Picture 18" descr="image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590800"/>
                        <a:ext cx="1295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BC8EA-D58B-4491-AC3A-450A5A26A52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790073" y="1295400"/>
            <a:ext cx="487825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例</a:t>
            </a:r>
            <a:r>
              <a:rPr kumimoji="1" lang="en-US" altLang="zh-CN" sz="2400" dirty="0"/>
              <a:t>10.8  </a:t>
            </a:r>
            <a:r>
              <a:rPr lang="zh-CN" altLang="en-US" sz="2400" dirty="0"/>
              <a:t>无限大平面电流的磁场分布</a:t>
            </a:r>
          </a:p>
        </p:txBody>
      </p:sp>
      <p:grpSp>
        <p:nvGrpSpPr>
          <p:cNvPr id="266261" name="Group 21"/>
          <p:cNvGrpSpPr/>
          <p:nvPr/>
        </p:nvGrpSpPr>
        <p:grpSpPr bwMode="auto">
          <a:xfrm>
            <a:off x="5257800" y="1905000"/>
            <a:ext cx="3352800" cy="1585767"/>
            <a:chOff x="407" y="2220"/>
            <a:chExt cx="2836" cy="1341"/>
          </a:xfrm>
        </p:grpSpPr>
        <p:sp>
          <p:nvSpPr>
            <p:cNvPr id="266262" name="AutoShape 22"/>
            <p:cNvSpPr>
              <a:spLocks noChangeArrowheads="1"/>
            </p:cNvSpPr>
            <p:nvPr/>
          </p:nvSpPr>
          <p:spPr bwMode="auto">
            <a:xfrm>
              <a:off x="407" y="2220"/>
              <a:ext cx="2833" cy="862"/>
            </a:xfrm>
            <a:prstGeom prst="parallelogram">
              <a:avLst>
                <a:gd name="adj" fmla="val 82164"/>
              </a:avLst>
            </a:prstGeom>
            <a:solidFill>
              <a:srgbClr val="B9EDFF"/>
            </a:solidFill>
            <a:ln w="9525">
              <a:solidFill>
                <a:srgbClr val="00808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63" name="Line 23"/>
            <p:cNvSpPr>
              <a:spLocks noChangeShapeType="1"/>
            </p:cNvSpPr>
            <p:nvPr/>
          </p:nvSpPr>
          <p:spPr bwMode="auto">
            <a:xfrm>
              <a:off x="407" y="3082"/>
              <a:ext cx="0" cy="9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264" name="Line 24"/>
            <p:cNvSpPr>
              <a:spLocks noChangeShapeType="1"/>
            </p:cNvSpPr>
            <p:nvPr/>
          </p:nvSpPr>
          <p:spPr bwMode="auto">
            <a:xfrm>
              <a:off x="407" y="3173"/>
              <a:ext cx="2132" cy="0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265" name="Line 25"/>
            <p:cNvSpPr>
              <a:spLocks noChangeShapeType="1"/>
            </p:cNvSpPr>
            <p:nvPr/>
          </p:nvSpPr>
          <p:spPr bwMode="auto">
            <a:xfrm>
              <a:off x="2539" y="3082"/>
              <a:ext cx="0" cy="9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266" name="Line 26"/>
            <p:cNvSpPr>
              <a:spLocks noChangeShapeType="1"/>
            </p:cNvSpPr>
            <p:nvPr/>
          </p:nvSpPr>
          <p:spPr bwMode="auto">
            <a:xfrm flipH="1">
              <a:off x="2539" y="2319"/>
              <a:ext cx="704" cy="854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267" name="Line 27"/>
            <p:cNvSpPr>
              <a:spLocks noChangeShapeType="1"/>
            </p:cNvSpPr>
            <p:nvPr/>
          </p:nvSpPr>
          <p:spPr bwMode="auto">
            <a:xfrm flipH="1">
              <a:off x="634" y="2265"/>
              <a:ext cx="590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268" name="Line 28"/>
            <p:cNvSpPr>
              <a:spLocks noChangeShapeType="1"/>
            </p:cNvSpPr>
            <p:nvPr/>
          </p:nvSpPr>
          <p:spPr bwMode="auto">
            <a:xfrm flipH="1">
              <a:off x="861" y="2265"/>
              <a:ext cx="590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269" name="Line 29"/>
            <p:cNvSpPr>
              <a:spLocks noChangeShapeType="1"/>
            </p:cNvSpPr>
            <p:nvPr/>
          </p:nvSpPr>
          <p:spPr bwMode="auto">
            <a:xfrm flipH="1">
              <a:off x="1088" y="2265"/>
              <a:ext cx="590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270" name="Line 30"/>
            <p:cNvSpPr>
              <a:spLocks noChangeShapeType="1"/>
            </p:cNvSpPr>
            <p:nvPr/>
          </p:nvSpPr>
          <p:spPr bwMode="auto">
            <a:xfrm flipH="1">
              <a:off x="1360" y="2265"/>
              <a:ext cx="590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271" name="Line 31"/>
            <p:cNvSpPr>
              <a:spLocks noChangeShapeType="1"/>
            </p:cNvSpPr>
            <p:nvPr/>
          </p:nvSpPr>
          <p:spPr bwMode="auto">
            <a:xfrm flipH="1">
              <a:off x="1632" y="2265"/>
              <a:ext cx="590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272" name="Line 32"/>
            <p:cNvSpPr>
              <a:spLocks noChangeShapeType="1"/>
            </p:cNvSpPr>
            <p:nvPr/>
          </p:nvSpPr>
          <p:spPr bwMode="auto">
            <a:xfrm flipH="1">
              <a:off x="1905" y="2265"/>
              <a:ext cx="590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273" name="Line 33"/>
            <p:cNvSpPr>
              <a:spLocks noChangeShapeType="1"/>
            </p:cNvSpPr>
            <p:nvPr/>
          </p:nvSpPr>
          <p:spPr bwMode="auto">
            <a:xfrm flipH="1">
              <a:off x="2177" y="2265"/>
              <a:ext cx="590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274" name="Line 34"/>
            <p:cNvSpPr>
              <a:spLocks noChangeShapeType="1"/>
            </p:cNvSpPr>
            <p:nvPr/>
          </p:nvSpPr>
          <p:spPr bwMode="auto">
            <a:xfrm flipH="1">
              <a:off x="2449" y="2265"/>
              <a:ext cx="590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275" name="Text Box 35"/>
            <p:cNvSpPr txBox="1">
              <a:spLocks noChangeArrowheads="1"/>
            </p:cNvSpPr>
            <p:nvPr/>
          </p:nvSpPr>
          <p:spPr bwMode="auto">
            <a:xfrm>
              <a:off x="1701" y="2432"/>
              <a:ext cx="453" cy="3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  <a:sym typeface="Symbol" panose="05050102010706020507" pitchFamily="18" charset="2"/>
                </a:rPr>
                <a:t>j</a:t>
              </a:r>
              <a:endParaRPr lang="en-US" altLang="zh-CN" sz="2400" b="1" i="1">
                <a:solidFill>
                  <a:srgbClr val="FF0000"/>
                </a:solidFill>
              </a:endParaRPr>
            </a:p>
          </p:txBody>
        </p:sp>
        <p:sp>
          <p:nvSpPr>
            <p:cNvPr id="266276" name="Line 36"/>
            <p:cNvSpPr>
              <a:spLocks noChangeShapeType="1"/>
            </p:cNvSpPr>
            <p:nvPr/>
          </p:nvSpPr>
          <p:spPr bwMode="auto">
            <a:xfrm>
              <a:off x="3242" y="2220"/>
              <a:ext cx="0" cy="91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277" name="Text Box 37"/>
            <p:cNvSpPr txBox="1">
              <a:spLocks noChangeArrowheads="1"/>
            </p:cNvSpPr>
            <p:nvPr/>
          </p:nvSpPr>
          <p:spPr bwMode="auto">
            <a:xfrm>
              <a:off x="1620" y="3226"/>
              <a:ext cx="363" cy="335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(a)</a:t>
              </a:r>
            </a:p>
          </p:txBody>
        </p:sp>
      </p:grpSp>
      <p:grpSp>
        <p:nvGrpSpPr>
          <p:cNvPr id="266314" name="Group 74"/>
          <p:cNvGrpSpPr/>
          <p:nvPr/>
        </p:nvGrpSpPr>
        <p:grpSpPr bwMode="auto">
          <a:xfrm>
            <a:off x="5105400" y="3962400"/>
            <a:ext cx="3624263" cy="2166938"/>
            <a:chOff x="3273" y="2235"/>
            <a:chExt cx="2283" cy="1365"/>
          </a:xfrm>
        </p:grpSpPr>
        <p:grpSp>
          <p:nvGrpSpPr>
            <p:cNvPr id="266296" name="Group 56"/>
            <p:cNvGrpSpPr/>
            <p:nvPr/>
          </p:nvGrpSpPr>
          <p:grpSpPr bwMode="auto">
            <a:xfrm>
              <a:off x="4053" y="2235"/>
              <a:ext cx="871" cy="1120"/>
              <a:chOff x="4053" y="2235"/>
              <a:chExt cx="871" cy="1120"/>
            </a:xfrm>
          </p:grpSpPr>
          <p:sp>
            <p:nvSpPr>
              <p:cNvPr id="266297" name="Rectangle 57"/>
              <p:cNvSpPr>
                <a:spLocks noChangeArrowheads="1"/>
              </p:cNvSpPr>
              <p:nvPr/>
            </p:nvSpPr>
            <p:spPr bwMode="auto">
              <a:xfrm>
                <a:off x="4225" y="2442"/>
                <a:ext cx="454" cy="640"/>
              </a:xfrm>
              <a:prstGeom prst="rect">
                <a:avLst/>
              </a:prstGeom>
              <a:noFill/>
              <a:ln w="12700">
                <a:solidFill>
                  <a:srgbClr val="3399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298" name="Line 58"/>
              <p:cNvSpPr>
                <a:spLocks noChangeShapeType="1"/>
              </p:cNvSpPr>
              <p:nvPr/>
            </p:nvSpPr>
            <p:spPr bwMode="auto">
              <a:xfrm flipH="1">
                <a:off x="4390" y="2438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299" name="Line 59"/>
              <p:cNvSpPr>
                <a:spLocks noChangeShapeType="1"/>
              </p:cNvSpPr>
              <p:nvPr/>
            </p:nvSpPr>
            <p:spPr bwMode="auto">
              <a:xfrm>
                <a:off x="4479" y="3082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300" name="Line 60"/>
              <p:cNvSpPr>
                <a:spLocks noChangeShapeType="1"/>
              </p:cNvSpPr>
              <p:nvPr/>
            </p:nvSpPr>
            <p:spPr bwMode="auto">
              <a:xfrm>
                <a:off x="4225" y="3121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301" name="Line 61"/>
              <p:cNvSpPr>
                <a:spLocks noChangeShapeType="1"/>
              </p:cNvSpPr>
              <p:nvPr/>
            </p:nvSpPr>
            <p:spPr bwMode="auto">
              <a:xfrm>
                <a:off x="4678" y="3121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302" name="Line 62"/>
              <p:cNvSpPr>
                <a:spLocks noChangeShapeType="1"/>
              </p:cNvSpPr>
              <p:nvPr/>
            </p:nvSpPr>
            <p:spPr bwMode="auto">
              <a:xfrm>
                <a:off x="4497" y="3212"/>
                <a:ext cx="182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303" name="Line 63"/>
              <p:cNvSpPr>
                <a:spLocks noChangeShapeType="1"/>
              </p:cNvSpPr>
              <p:nvPr/>
            </p:nvSpPr>
            <p:spPr bwMode="auto">
              <a:xfrm flipH="1">
                <a:off x="4225" y="3212"/>
                <a:ext cx="182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304" name="Text Box 64"/>
              <p:cNvSpPr txBox="1">
                <a:spLocks noChangeArrowheads="1"/>
              </p:cNvSpPr>
              <p:nvPr/>
            </p:nvSpPr>
            <p:spPr bwMode="auto">
              <a:xfrm>
                <a:off x="4377" y="3067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66"/>
                    </a:solidFill>
                  </a:rPr>
                  <a:t>l</a:t>
                </a:r>
              </a:p>
            </p:txBody>
          </p:sp>
          <p:sp>
            <p:nvSpPr>
              <p:cNvPr id="266305" name="Text Box 65"/>
              <p:cNvSpPr txBox="1">
                <a:spLocks noChangeArrowheads="1"/>
              </p:cNvSpPr>
              <p:nvPr/>
            </p:nvSpPr>
            <p:spPr bwMode="auto">
              <a:xfrm>
                <a:off x="4059" y="2931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266306" name="Text Box 66"/>
              <p:cNvSpPr txBox="1">
                <a:spLocks noChangeArrowheads="1"/>
              </p:cNvSpPr>
              <p:nvPr/>
            </p:nvSpPr>
            <p:spPr bwMode="auto">
              <a:xfrm>
                <a:off x="4652" y="2946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</a:rPr>
                  <a:t>b</a:t>
                </a:r>
              </a:p>
            </p:txBody>
          </p:sp>
          <p:sp>
            <p:nvSpPr>
              <p:cNvPr id="266307" name="Text Box 67"/>
              <p:cNvSpPr txBox="1">
                <a:spLocks noChangeArrowheads="1"/>
              </p:cNvSpPr>
              <p:nvPr/>
            </p:nvSpPr>
            <p:spPr bwMode="auto">
              <a:xfrm>
                <a:off x="4633" y="2235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</a:rPr>
                  <a:t>c</a:t>
                </a:r>
              </a:p>
            </p:txBody>
          </p:sp>
          <p:sp>
            <p:nvSpPr>
              <p:cNvPr id="266308" name="Text Box 68"/>
              <p:cNvSpPr txBox="1">
                <a:spLocks noChangeArrowheads="1"/>
              </p:cNvSpPr>
              <p:nvPr/>
            </p:nvSpPr>
            <p:spPr bwMode="auto">
              <a:xfrm>
                <a:off x="4053" y="2251"/>
                <a:ext cx="272" cy="6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</a:rPr>
                  <a:t>d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40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266309" name="Group 69"/>
            <p:cNvGrpSpPr/>
            <p:nvPr/>
          </p:nvGrpSpPr>
          <p:grpSpPr bwMode="auto">
            <a:xfrm>
              <a:off x="3273" y="2681"/>
              <a:ext cx="2283" cy="919"/>
              <a:chOff x="3273" y="2681"/>
              <a:chExt cx="2283" cy="919"/>
            </a:xfrm>
          </p:grpSpPr>
          <p:grpSp>
            <p:nvGrpSpPr>
              <p:cNvPr id="266310" name="Group 70"/>
              <p:cNvGrpSpPr/>
              <p:nvPr/>
            </p:nvGrpSpPr>
            <p:grpSpPr bwMode="auto">
              <a:xfrm>
                <a:off x="3273" y="2681"/>
                <a:ext cx="2283" cy="255"/>
                <a:chOff x="3273" y="2681"/>
                <a:chExt cx="2283" cy="255"/>
              </a:xfrm>
            </p:grpSpPr>
            <p:sp>
              <p:nvSpPr>
                <p:cNvPr id="266311" name="Rectangle 71"/>
                <p:cNvSpPr>
                  <a:spLocks noChangeArrowheads="1"/>
                </p:cNvSpPr>
                <p:nvPr/>
              </p:nvSpPr>
              <p:spPr bwMode="auto">
                <a:xfrm>
                  <a:off x="3273" y="2710"/>
                  <a:ext cx="2283" cy="108"/>
                </a:xfrm>
                <a:prstGeom prst="rect">
                  <a:avLst/>
                </a:prstGeom>
                <a:noFill/>
                <a:ln w="9525">
                  <a:solidFill>
                    <a:srgbClr val="00808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312" name="Rectangle 72"/>
                <p:cNvSpPr>
                  <a:spLocks noChangeArrowheads="1"/>
                </p:cNvSpPr>
                <p:nvPr/>
              </p:nvSpPr>
              <p:spPr bwMode="auto">
                <a:xfrm>
                  <a:off x="3318" y="2681"/>
                  <a:ext cx="2222" cy="25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</a:ln>
                <a:effectLst/>
              </p:spPr>
              <p:txBody>
                <a:bodyPr lIns="12700" tIns="12700" rIns="12700" bIns="12700"/>
                <a:lstStyle/>
                <a:p>
                  <a:pPr algn="dist" fontAlgn="ctr"/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⊙⊙⊙⊙⊙⊙⊙⊙⊙⊙⊙⊙⊙⊙⊙⊙⊙⊙⊙</a:t>
                  </a:r>
                </a:p>
              </p:txBody>
            </p:sp>
          </p:grpSp>
          <p:sp>
            <p:nvSpPr>
              <p:cNvPr id="266313" name="Text Box 73"/>
              <p:cNvSpPr txBox="1">
                <a:spLocks noChangeArrowheads="1"/>
              </p:cNvSpPr>
              <p:nvPr/>
            </p:nvSpPr>
            <p:spPr bwMode="auto">
              <a:xfrm>
                <a:off x="4316" y="3350"/>
                <a:ext cx="363" cy="250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0000FF"/>
                    </a:solidFill>
                  </a:rPr>
                  <a:t>(b)</a:t>
                </a:r>
              </a:p>
            </p:txBody>
          </p:sp>
        </p:grpSp>
      </p:grpSp>
      <p:graphicFrame>
        <p:nvGraphicFramePr>
          <p:cNvPr id="266315" name="Object 75"/>
          <p:cNvGraphicFramePr>
            <a:graphicFrameLocks noChangeAspect="1"/>
          </p:cNvGraphicFramePr>
          <p:nvPr/>
        </p:nvGraphicFramePr>
        <p:xfrm>
          <a:off x="1434465" y="4316095"/>
          <a:ext cx="27701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84300" imgH="292100" progId="">
                  <p:embed/>
                </p:oleObj>
              </mc:Choice>
              <mc:Fallback>
                <p:oleObj name="公式" r:id="rId2" imgW="1384300" imgH="292100" progId="">
                  <p:embed/>
                  <p:pic>
                    <p:nvPicPr>
                      <p:cNvPr id="0" name="Picture 75" descr="image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465" y="4316095"/>
                        <a:ext cx="2770188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6" name="Object 76"/>
          <p:cNvGraphicFramePr>
            <a:graphicFrameLocks noChangeAspect="1"/>
          </p:cNvGraphicFramePr>
          <p:nvPr/>
        </p:nvGraphicFramePr>
        <p:xfrm>
          <a:off x="1752600" y="5105400"/>
          <a:ext cx="12890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47419" imgH="393529" progId="">
                  <p:embed/>
                </p:oleObj>
              </mc:Choice>
              <mc:Fallback>
                <p:oleObj name="公式" r:id="rId4" imgW="647419" imgH="393529" progId="">
                  <p:embed/>
                  <p:pic>
                    <p:nvPicPr>
                      <p:cNvPr id="0" name="Picture 76" descr="image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0"/>
                        <a:ext cx="1289050" cy="7889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8" name="Rectangle 78"/>
          <p:cNvSpPr>
            <a:spLocks noChangeArrowheads="1"/>
          </p:cNvSpPr>
          <p:nvPr/>
        </p:nvSpPr>
        <p:spPr bwMode="auto">
          <a:xfrm>
            <a:off x="990600" y="1961736"/>
            <a:ext cx="41910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面电流密度（即通过与电流方向垂直的单位长度的电流）大小为 </a:t>
            </a:r>
            <a:r>
              <a:rPr lang="en-US" altLang="zh-CN" sz="2400" i="1" dirty="0"/>
              <a:t>j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789940" y="3398520"/>
          <a:ext cx="5605780" cy="66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81000" imgH="330120" progId="">
                  <p:embed/>
                </p:oleObj>
              </mc:Choice>
              <mc:Fallback>
                <p:oleObj r:id="rId6" imgW="2781000" imgH="330120" progId="">
                  <p:embed/>
                  <p:pic>
                    <p:nvPicPr>
                      <p:cNvPr id="0" name="Picture 1" descr="image10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" y="3398520"/>
                        <a:ext cx="5605780" cy="665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3681" y="1295400"/>
            <a:ext cx="182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课件</a:t>
            </a:r>
            <a:r>
              <a:rPr lang="en-US" altLang="zh-CN" dirty="0"/>
              <a:t>P44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毕奥─萨伐尔定律</a:t>
            </a:r>
          </a:p>
        </p:txBody>
      </p:sp>
      <p:sp>
        <p:nvSpPr>
          <p:cNvPr id="5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5D1B-1FE8-48BB-AABD-21C53D11010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685800" y="1378803"/>
            <a:ext cx="792480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例</a:t>
            </a:r>
            <a:r>
              <a:rPr kumimoji="1" lang="en-US" altLang="zh-CN" sz="2400" dirty="0"/>
              <a:t>10.2</a:t>
            </a:r>
            <a:r>
              <a:rPr kumimoji="1" lang="en-US" altLang="zh-CN" sz="2400" dirty="0">
                <a:sym typeface="Symbol" panose="05050102010706020507" pitchFamily="18" charset="2"/>
              </a:rPr>
              <a:t>   </a:t>
            </a:r>
            <a:r>
              <a:rPr kumimoji="1" lang="zh-CN" altLang="en-US" sz="2400" dirty="0">
                <a:sym typeface="Symbol" panose="05050102010706020507" pitchFamily="18" charset="2"/>
              </a:rPr>
              <a:t>无限长载流平板，宽度为</a:t>
            </a:r>
            <a:r>
              <a:rPr kumimoji="1" lang="en-US" altLang="zh-CN" sz="2400" i="1" dirty="0">
                <a:sym typeface="Symbol" panose="05050102010706020507" pitchFamily="18" charset="2"/>
              </a:rPr>
              <a:t>a</a:t>
            </a:r>
            <a:r>
              <a:rPr kumimoji="1" lang="zh-CN" altLang="en-US" sz="2400" dirty="0">
                <a:sym typeface="Symbol" panose="05050102010706020507" pitchFamily="18" charset="2"/>
              </a:rPr>
              <a:t>，电流为</a:t>
            </a:r>
            <a:r>
              <a:rPr kumimoji="1" lang="en-US" altLang="zh-CN" sz="2400" i="1" dirty="0">
                <a:sym typeface="Symbol" panose="05050102010706020507" pitchFamily="18" charset="2"/>
              </a:rPr>
              <a:t>I</a:t>
            </a:r>
            <a:r>
              <a:rPr kumimoji="1" lang="zh-CN" altLang="en-US" sz="2400" dirty="0">
                <a:sym typeface="Symbol" panose="05050102010706020507" pitchFamily="18" charset="2"/>
              </a:rPr>
              <a:t>。求正上方处</a:t>
            </a:r>
            <a:r>
              <a:rPr kumimoji="1" lang="en-US" altLang="zh-CN" sz="2400" i="1" dirty="0">
                <a:sym typeface="Symbol" panose="05050102010706020507" pitchFamily="18" charset="2"/>
              </a:rPr>
              <a:t>P</a:t>
            </a:r>
            <a:r>
              <a:rPr kumimoji="1" lang="zh-CN" altLang="en-US" sz="2400" dirty="0">
                <a:sym typeface="Symbol" panose="05050102010706020507" pitchFamily="18" charset="2"/>
              </a:rPr>
              <a:t>点的磁感应强度。</a:t>
            </a:r>
          </a:p>
        </p:txBody>
      </p:sp>
      <p:graphicFrame>
        <p:nvGraphicFramePr>
          <p:cNvPr id="238599" name="Object 7"/>
          <p:cNvGraphicFramePr>
            <a:graphicFrameLocks noChangeAspect="1"/>
          </p:cNvGraphicFramePr>
          <p:nvPr/>
        </p:nvGraphicFramePr>
        <p:xfrm>
          <a:off x="1219199" y="3048000"/>
          <a:ext cx="121023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922200" imgH="13804920" progId="">
                  <p:embed/>
                </p:oleObj>
              </mc:Choice>
              <mc:Fallback>
                <p:oleObj name="公式" r:id="rId2" imgW="21922200" imgH="13804920" progId="">
                  <p:embed/>
                  <p:pic>
                    <p:nvPicPr>
                      <p:cNvPr id="2385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3048000"/>
                        <a:ext cx="121023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0" name="Object 8"/>
          <p:cNvGraphicFramePr>
            <a:graphicFrameLocks noChangeAspect="1"/>
          </p:cNvGraphicFramePr>
          <p:nvPr/>
        </p:nvGraphicFramePr>
        <p:xfrm>
          <a:off x="1219200" y="3810000"/>
          <a:ext cx="114054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485000" imgH="12585600" progId="">
                  <p:embed/>
                </p:oleObj>
              </mc:Choice>
              <mc:Fallback>
                <p:oleObj name="公式" r:id="rId4" imgW="19485000" imgH="12585600" progId="">
                  <p:embed/>
                  <p:pic>
                    <p:nvPicPr>
                      <p:cNvPr id="2386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114054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1" name="Object 9"/>
          <p:cNvGraphicFramePr>
            <a:graphicFrameLocks noChangeAspect="1"/>
          </p:cNvGraphicFramePr>
          <p:nvPr/>
        </p:nvGraphicFramePr>
        <p:xfrm>
          <a:off x="1359309" y="4572000"/>
          <a:ext cx="115529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078560" imgH="12585600" progId="">
                  <p:embed/>
                </p:oleObj>
              </mc:Choice>
              <mc:Fallback>
                <p:oleObj name="公式" r:id="rId6" imgW="19078560" imgH="12585600" progId="">
                  <p:embed/>
                  <p:pic>
                    <p:nvPicPr>
                      <p:cNvPr id="2386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309" y="4572000"/>
                        <a:ext cx="1155291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02" name="Object 10"/>
          <p:cNvGraphicFramePr>
            <a:graphicFrameLocks noChangeAspect="1"/>
          </p:cNvGraphicFramePr>
          <p:nvPr/>
        </p:nvGraphicFramePr>
        <p:xfrm>
          <a:off x="1207714" y="5487194"/>
          <a:ext cx="2068886" cy="837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4108200" imgH="13804920" progId="">
                  <p:embed/>
                </p:oleObj>
              </mc:Choice>
              <mc:Fallback>
                <p:oleObj name="公式" r:id="rId8" imgW="34108200" imgH="13804920" progId="">
                  <p:embed/>
                  <p:pic>
                    <p:nvPicPr>
                      <p:cNvPr id="2386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714" y="5487194"/>
                        <a:ext cx="2068886" cy="8374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685800" y="2413000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解：</a:t>
            </a:r>
          </a:p>
        </p:txBody>
      </p: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1371600" y="2413000"/>
            <a:ext cx="32624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（取微元，细条电流）</a:t>
            </a:r>
          </a:p>
        </p:txBody>
      </p:sp>
      <p:grpSp>
        <p:nvGrpSpPr>
          <p:cNvPr id="238797" name="Group 205"/>
          <p:cNvGrpSpPr/>
          <p:nvPr/>
        </p:nvGrpSpPr>
        <p:grpSpPr bwMode="auto">
          <a:xfrm>
            <a:off x="3810000" y="2057400"/>
            <a:ext cx="4724400" cy="4192588"/>
            <a:chOff x="2400" y="1296"/>
            <a:chExt cx="2976" cy="2641"/>
          </a:xfrm>
        </p:grpSpPr>
        <p:grpSp>
          <p:nvGrpSpPr>
            <p:cNvPr id="238757" name="Group 165"/>
            <p:cNvGrpSpPr/>
            <p:nvPr/>
          </p:nvGrpSpPr>
          <p:grpSpPr bwMode="auto">
            <a:xfrm>
              <a:off x="2480" y="1296"/>
              <a:ext cx="2656" cy="2641"/>
              <a:chOff x="2472" y="1304"/>
              <a:chExt cx="2656" cy="2641"/>
            </a:xfrm>
          </p:grpSpPr>
          <p:sp>
            <p:nvSpPr>
              <p:cNvPr id="238758" name="AutoShape 166"/>
              <p:cNvSpPr>
                <a:spLocks noChangeArrowheads="1"/>
              </p:cNvSpPr>
              <p:nvPr/>
            </p:nvSpPr>
            <p:spPr bwMode="auto">
              <a:xfrm rot="3041294">
                <a:off x="3040" y="1744"/>
                <a:ext cx="1680" cy="2496"/>
              </a:xfrm>
              <a:prstGeom prst="parallelogram">
                <a:avLst>
                  <a:gd name="adj" fmla="val 34940"/>
                </a:avLst>
              </a:prstGeom>
              <a:solidFill>
                <a:srgbClr val="3366FF"/>
              </a:solidFill>
              <a:ln w="9525">
                <a:solidFill>
                  <a:srgbClr val="FFFFFF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59" name="Rectangle 167"/>
              <p:cNvSpPr>
                <a:spLocks noChangeArrowheads="1"/>
              </p:cNvSpPr>
              <p:nvPr/>
            </p:nvSpPr>
            <p:spPr bwMode="auto">
              <a:xfrm>
                <a:off x="3631" y="280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/>
                  <a:t>O</a:t>
                </a:r>
              </a:p>
            </p:txBody>
          </p:sp>
          <p:sp>
            <p:nvSpPr>
              <p:cNvPr id="238760" name="Rectangle 168"/>
              <p:cNvSpPr>
                <a:spLocks noChangeArrowheads="1"/>
              </p:cNvSpPr>
              <p:nvPr/>
            </p:nvSpPr>
            <p:spPr bwMode="auto">
              <a:xfrm>
                <a:off x="3640" y="1304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y</a:t>
                </a:r>
              </a:p>
            </p:txBody>
          </p:sp>
          <p:sp>
            <p:nvSpPr>
              <p:cNvPr id="238761" name="Rectangle 169"/>
              <p:cNvSpPr>
                <a:spLocks noChangeArrowheads="1"/>
              </p:cNvSpPr>
              <p:nvPr/>
            </p:nvSpPr>
            <p:spPr bwMode="auto">
              <a:xfrm>
                <a:off x="4456" y="3512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</a:p>
            </p:txBody>
          </p:sp>
          <p:sp>
            <p:nvSpPr>
              <p:cNvPr id="238762" name="Rectangle 170"/>
              <p:cNvSpPr>
                <a:spLocks noChangeArrowheads="1"/>
              </p:cNvSpPr>
              <p:nvPr/>
            </p:nvSpPr>
            <p:spPr bwMode="auto">
              <a:xfrm>
                <a:off x="2562" y="3657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/>
                  <a:t>I</a:t>
                </a:r>
              </a:p>
            </p:txBody>
          </p:sp>
          <p:sp>
            <p:nvSpPr>
              <p:cNvPr id="238763" name="Rectangle 171"/>
              <p:cNvSpPr>
                <a:spLocks noChangeArrowheads="1"/>
              </p:cNvSpPr>
              <p:nvPr/>
            </p:nvSpPr>
            <p:spPr bwMode="auto">
              <a:xfrm>
                <a:off x="3640" y="18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/>
                  <a:t>P</a:t>
                </a:r>
              </a:p>
            </p:txBody>
          </p:sp>
          <p:sp>
            <p:nvSpPr>
              <p:cNvPr id="238764" name="Rectangle 172"/>
              <p:cNvSpPr>
                <a:spLocks noChangeArrowheads="1"/>
              </p:cNvSpPr>
              <p:nvPr/>
            </p:nvSpPr>
            <p:spPr bwMode="auto">
              <a:xfrm>
                <a:off x="3640" y="25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/>
                  <a:t>b</a:t>
                </a:r>
              </a:p>
            </p:txBody>
          </p:sp>
          <p:sp>
            <p:nvSpPr>
              <p:cNvPr id="238765" name="Line 173"/>
              <p:cNvSpPr>
                <a:spLocks noChangeShapeType="1"/>
              </p:cNvSpPr>
              <p:nvPr/>
            </p:nvSpPr>
            <p:spPr bwMode="auto">
              <a:xfrm>
                <a:off x="2632" y="3016"/>
                <a:ext cx="672" cy="816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arrow" w="med" len="lg"/>
                <a:tailEnd type="arrow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66" name="Rectangle 174"/>
              <p:cNvSpPr>
                <a:spLocks noChangeArrowheads="1"/>
              </p:cNvSpPr>
              <p:nvPr/>
            </p:nvSpPr>
            <p:spPr bwMode="auto">
              <a:xfrm>
                <a:off x="2872" y="308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a</a:t>
                </a:r>
                <a:endParaRPr kumimoji="1" lang="en-US" altLang="zh-CN" sz="2400" i="1"/>
              </a:p>
            </p:txBody>
          </p:sp>
          <p:sp>
            <p:nvSpPr>
              <p:cNvPr id="238767" name="Line 175"/>
              <p:cNvSpPr>
                <a:spLocks noChangeShapeType="1"/>
              </p:cNvSpPr>
              <p:nvPr/>
            </p:nvSpPr>
            <p:spPr bwMode="auto">
              <a:xfrm>
                <a:off x="3832" y="3016"/>
                <a:ext cx="72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68" name="Line 176"/>
              <p:cNvSpPr>
                <a:spLocks noChangeShapeType="1"/>
              </p:cNvSpPr>
              <p:nvPr/>
            </p:nvSpPr>
            <p:spPr bwMode="auto">
              <a:xfrm flipV="1">
                <a:off x="3832" y="1432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69" name="AutoShape 177"/>
              <p:cNvSpPr>
                <a:spLocks noChangeArrowheads="1"/>
              </p:cNvSpPr>
              <p:nvPr/>
            </p:nvSpPr>
            <p:spPr bwMode="auto">
              <a:xfrm rot="-1728647">
                <a:off x="2472" y="3521"/>
                <a:ext cx="272" cy="227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00C600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8770" name="Group 178"/>
            <p:cNvGrpSpPr/>
            <p:nvPr/>
          </p:nvGrpSpPr>
          <p:grpSpPr bwMode="auto">
            <a:xfrm>
              <a:off x="3840" y="1680"/>
              <a:ext cx="569" cy="288"/>
              <a:chOff x="3696" y="1584"/>
              <a:chExt cx="569" cy="288"/>
            </a:xfrm>
          </p:grpSpPr>
          <p:sp>
            <p:nvSpPr>
              <p:cNvPr id="238771" name="Line 179"/>
              <p:cNvSpPr>
                <a:spLocks noChangeShapeType="1"/>
              </p:cNvSpPr>
              <p:nvPr/>
            </p:nvSpPr>
            <p:spPr bwMode="auto">
              <a:xfrm flipV="1">
                <a:off x="3696" y="1776"/>
                <a:ext cx="24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72" name="Rectangle 180"/>
              <p:cNvSpPr>
                <a:spLocks noChangeArrowheads="1"/>
              </p:cNvSpPr>
              <p:nvPr/>
            </p:nvSpPr>
            <p:spPr bwMode="auto">
              <a:xfrm>
                <a:off x="3936" y="1584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/>
                  <a:t>d</a:t>
                </a:r>
                <a:r>
                  <a:rPr kumimoji="1" lang="en-US" altLang="zh-CN" sz="2400" i="1"/>
                  <a:t>B</a:t>
                </a:r>
              </a:p>
            </p:txBody>
          </p:sp>
        </p:grpSp>
        <p:grpSp>
          <p:nvGrpSpPr>
            <p:cNvPr id="238773" name="Group 181"/>
            <p:cNvGrpSpPr/>
            <p:nvPr/>
          </p:nvGrpSpPr>
          <p:grpSpPr bwMode="auto">
            <a:xfrm>
              <a:off x="3408" y="1584"/>
              <a:ext cx="1010" cy="864"/>
              <a:chOff x="3264" y="1488"/>
              <a:chExt cx="1010" cy="864"/>
            </a:xfrm>
          </p:grpSpPr>
          <p:sp>
            <p:nvSpPr>
              <p:cNvPr id="238774" name="Line 182"/>
              <p:cNvSpPr>
                <a:spLocks noChangeShapeType="1"/>
              </p:cNvSpPr>
              <p:nvPr/>
            </p:nvSpPr>
            <p:spPr bwMode="auto">
              <a:xfrm>
                <a:off x="3696" y="1872"/>
                <a:ext cx="24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75" name="Line 183"/>
              <p:cNvSpPr>
                <a:spLocks noChangeShapeType="1"/>
              </p:cNvSpPr>
              <p:nvPr/>
            </p:nvSpPr>
            <p:spPr bwMode="auto">
              <a:xfrm flipV="1">
                <a:off x="3696" y="153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76" name="Line 184"/>
              <p:cNvSpPr>
                <a:spLocks noChangeShapeType="1"/>
              </p:cNvSpPr>
              <p:nvPr/>
            </p:nvSpPr>
            <p:spPr bwMode="auto">
              <a:xfrm>
                <a:off x="3696" y="153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77" name="Line 185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78" name="Rectangle 186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38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/>
                  <a:t>d</a:t>
                </a:r>
                <a:r>
                  <a:rPr kumimoji="1" lang="en-US" altLang="zh-CN" sz="2400" i="1"/>
                  <a:t>B</a:t>
                </a:r>
                <a:r>
                  <a:rPr kumimoji="1" lang="en-US" altLang="zh-CN" sz="2400" i="1" baseline="-25000"/>
                  <a:t>x</a:t>
                </a:r>
              </a:p>
            </p:txBody>
          </p:sp>
          <p:sp>
            <p:nvSpPr>
              <p:cNvPr id="238779" name="Rectangle 187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38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 err="1"/>
                  <a:t>d</a:t>
                </a:r>
                <a:r>
                  <a:rPr kumimoji="1" lang="en-US" altLang="zh-CN" sz="2400" i="1" dirty="0" err="1"/>
                  <a:t>B</a:t>
                </a:r>
                <a:r>
                  <a:rPr kumimoji="1" lang="en-US" altLang="zh-CN" sz="2400" i="1" baseline="-25000" dirty="0" err="1"/>
                  <a:t>y</a:t>
                </a:r>
                <a:endParaRPr kumimoji="1" lang="en-US" altLang="zh-CN" sz="2400" i="1" baseline="-25000" dirty="0"/>
              </a:p>
            </p:txBody>
          </p:sp>
          <p:sp>
            <p:nvSpPr>
              <p:cNvPr id="238780" name="Rectangle 188"/>
              <p:cNvSpPr>
                <a:spLocks noChangeArrowheads="1"/>
              </p:cNvSpPr>
              <p:nvPr/>
            </p:nvSpPr>
            <p:spPr bwMode="auto">
              <a:xfrm>
                <a:off x="3744" y="1776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i="1" dirty="0">
                    <a:sym typeface="Symbol" panose="05050102010706020507" pitchFamily="18" charset="2"/>
                  </a:rPr>
                  <a:t></a:t>
                </a:r>
                <a:endParaRPr kumimoji="1" lang="en-US" altLang="zh-CN" sz="2400" i="1" dirty="0"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238781" name="Group 189"/>
            <p:cNvGrpSpPr/>
            <p:nvPr/>
          </p:nvGrpSpPr>
          <p:grpSpPr bwMode="auto">
            <a:xfrm>
              <a:off x="3342" y="2000"/>
              <a:ext cx="882" cy="1248"/>
              <a:chOff x="3334" y="2008"/>
              <a:chExt cx="882" cy="1248"/>
            </a:xfrm>
          </p:grpSpPr>
          <p:sp>
            <p:nvSpPr>
              <p:cNvPr id="238782" name="AutoShape 190"/>
              <p:cNvSpPr>
                <a:spLocks noChangeArrowheads="1"/>
              </p:cNvSpPr>
              <p:nvPr/>
            </p:nvSpPr>
            <p:spPr bwMode="auto">
              <a:xfrm>
                <a:off x="3334" y="2024"/>
                <a:ext cx="302" cy="197"/>
              </a:xfrm>
              <a:prstGeom prst="wedgeRoundRectCallout">
                <a:avLst>
                  <a:gd name="adj1" fmla="val 123181"/>
                  <a:gd name="adj2" fmla="val 67769"/>
                  <a:gd name="adj3" fmla="val 16667"/>
                </a:avLst>
              </a:prstGeom>
              <a:noFill/>
              <a:ln w="9525">
                <a:solidFill>
                  <a:srgbClr val="FF0000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kumimoji="1" lang="zh-CN" altLang="zh-CN" sz="2400" i="1">
                  <a:sym typeface="Symbol" panose="05050102010706020507" pitchFamily="18" charset="2"/>
                </a:endParaRPr>
              </a:p>
            </p:txBody>
          </p:sp>
          <p:sp>
            <p:nvSpPr>
              <p:cNvPr id="238783" name="Line 191"/>
              <p:cNvSpPr>
                <a:spLocks noChangeShapeType="1"/>
              </p:cNvSpPr>
              <p:nvPr/>
            </p:nvSpPr>
            <p:spPr bwMode="auto">
              <a:xfrm flipH="1" flipV="1">
                <a:off x="3839" y="2008"/>
                <a:ext cx="185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84" name="Rectangle 192"/>
              <p:cNvSpPr>
                <a:spLocks noChangeArrowheads="1"/>
              </p:cNvSpPr>
              <p:nvPr/>
            </p:nvSpPr>
            <p:spPr bwMode="auto">
              <a:xfrm>
                <a:off x="3928" y="248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/>
                  <a:t>r</a:t>
                </a:r>
              </a:p>
            </p:txBody>
          </p:sp>
        </p:grpSp>
        <p:grpSp>
          <p:nvGrpSpPr>
            <p:cNvPr id="238785" name="Group 193"/>
            <p:cNvGrpSpPr/>
            <p:nvPr/>
          </p:nvGrpSpPr>
          <p:grpSpPr bwMode="auto">
            <a:xfrm>
              <a:off x="2400" y="2240"/>
              <a:ext cx="2976" cy="1584"/>
              <a:chOff x="2392" y="2248"/>
              <a:chExt cx="2976" cy="1584"/>
            </a:xfrm>
          </p:grpSpPr>
          <p:sp>
            <p:nvSpPr>
              <p:cNvPr id="238786" name="Line 194"/>
              <p:cNvSpPr>
                <a:spLocks noChangeShapeType="1"/>
              </p:cNvSpPr>
              <p:nvPr/>
            </p:nvSpPr>
            <p:spPr bwMode="auto">
              <a:xfrm flipV="1">
                <a:off x="2392" y="2248"/>
                <a:ext cx="2976" cy="148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lgDashDot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87" name="Line 195"/>
              <p:cNvSpPr>
                <a:spLocks noChangeShapeType="1"/>
              </p:cNvSpPr>
              <p:nvPr/>
            </p:nvSpPr>
            <p:spPr bwMode="auto">
              <a:xfrm flipV="1">
                <a:off x="2968" y="2704"/>
                <a:ext cx="2271" cy="1128"/>
              </a:xfrm>
              <a:prstGeom prst="line">
                <a:avLst/>
              </a:prstGeom>
              <a:noFill/>
              <a:ln w="19050">
                <a:solidFill>
                  <a:srgbClr val="FFFF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88" name="Line 196"/>
              <p:cNvSpPr>
                <a:spLocks noChangeShapeType="1"/>
              </p:cNvSpPr>
              <p:nvPr/>
            </p:nvSpPr>
            <p:spPr bwMode="auto">
              <a:xfrm flipV="1">
                <a:off x="2920" y="2659"/>
                <a:ext cx="2273" cy="1125"/>
              </a:xfrm>
              <a:prstGeom prst="line">
                <a:avLst/>
              </a:prstGeom>
              <a:noFill/>
              <a:ln w="19050">
                <a:solidFill>
                  <a:srgbClr val="FFFF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89" name="Rectangle 197"/>
              <p:cNvSpPr>
                <a:spLocks noChangeArrowheads="1"/>
              </p:cNvSpPr>
              <p:nvPr/>
            </p:nvSpPr>
            <p:spPr bwMode="auto">
              <a:xfrm>
                <a:off x="3496" y="3080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</a:p>
            </p:txBody>
          </p:sp>
          <p:sp>
            <p:nvSpPr>
              <p:cNvPr id="238790" name="Rectangle 198"/>
              <p:cNvSpPr>
                <a:spLocks noChangeArrowheads="1"/>
              </p:cNvSpPr>
              <p:nvPr/>
            </p:nvSpPr>
            <p:spPr bwMode="auto">
              <a:xfrm>
                <a:off x="3649" y="3379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/>
                  <a:t>d</a:t>
                </a:r>
                <a:r>
                  <a:rPr kumimoji="1" lang="en-US" altLang="zh-CN" sz="2400" i="1"/>
                  <a:t>x</a:t>
                </a:r>
              </a:p>
            </p:txBody>
          </p:sp>
          <p:sp>
            <p:nvSpPr>
              <p:cNvPr id="238791" name="Line 199"/>
              <p:cNvSpPr>
                <a:spLocks noChangeShapeType="1"/>
              </p:cNvSpPr>
              <p:nvPr/>
            </p:nvSpPr>
            <p:spPr bwMode="auto">
              <a:xfrm flipV="1">
                <a:off x="4552" y="2824"/>
                <a:ext cx="384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92" name="Rectangle 200"/>
              <p:cNvSpPr>
                <a:spLocks noChangeArrowheads="1"/>
              </p:cNvSpPr>
              <p:nvPr/>
            </p:nvSpPr>
            <p:spPr bwMode="auto">
              <a:xfrm>
                <a:off x="4504" y="2632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/>
                  <a:t>d</a:t>
                </a:r>
                <a:r>
                  <a:rPr kumimoji="1" lang="en-US" altLang="zh-CN" sz="2400" i="1"/>
                  <a:t>I</a:t>
                </a:r>
              </a:p>
            </p:txBody>
          </p:sp>
          <p:sp>
            <p:nvSpPr>
              <p:cNvPr id="238793" name="Line 201"/>
              <p:cNvSpPr>
                <a:spLocks noChangeShapeType="1"/>
              </p:cNvSpPr>
              <p:nvPr/>
            </p:nvSpPr>
            <p:spPr bwMode="auto">
              <a:xfrm>
                <a:off x="3601" y="3121"/>
                <a:ext cx="192" cy="227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 type="arrow" w="med" len="lg"/>
                <a:tailEnd type="arrow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794" name="Line 202"/>
              <p:cNvSpPr>
                <a:spLocks noChangeShapeType="1"/>
              </p:cNvSpPr>
              <p:nvPr/>
            </p:nvSpPr>
            <p:spPr bwMode="auto">
              <a:xfrm flipH="1" flipV="1">
                <a:off x="3832" y="3400"/>
                <a:ext cx="99" cy="129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38796" name="Object 204"/>
            <p:cNvGraphicFramePr>
              <a:graphicFrameLocks noChangeAspect="1"/>
            </p:cNvGraphicFramePr>
            <p:nvPr/>
          </p:nvGraphicFramePr>
          <p:xfrm>
            <a:off x="3449" y="2043"/>
            <a:ext cx="12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3048000" imgH="4267200" progId="">
                    <p:embed/>
                  </p:oleObj>
                </mc:Choice>
                <mc:Fallback>
                  <p:oleObj name="公式" r:id="rId10" imgW="3048000" imgH="4267200" progId="">
                    <p:embed/>
                    <p:pic>
                      <p:nvPicPr>
                        <p:cNvPr id="238796" name="Object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2043"/>
                          <a:ext cx="121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毕奥─萨伐尔定律</a:t>
            </a:r>
          </a:p>
        </p:txBody>
      </p:sp>
      <p:sp>
        <p:nvSpPr>
          <p:cNvPr id="5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FDD1-4E4C-4734-B540-6D6BA588149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40690" name="Text Box 50"/>
          <p:cNvSpPr txBox="1">
            <a:spLocks noChangeArrowheads="1"/>
          </p:cNvSpPr>
          <p:nvPr/>
        </p:nvSpPr>
        <p:spPr bwMode="auto">
          <a:xfrm>
            <a:off x="761998" y="1425750"/>
            <a:ext cx="377507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根据对称性：     </a:t>
            </a:r>
            <a:r>
              <a:rPr kumimoji="1" lang="en-US" altLang="zh-CN" sz="2400" i="1" dirty="0"/>
              <a:t>B</a:t>
            </a:r>
            <a:r>
              <a:rPr kumimoji="1" lang="en-US" altLang="zh-CN" sz="2400" i="1" baseline="-25000" dirty="0"/>
              <a:t>y</a:t>
            </a:r>
            <a:r>
              <a:rPr kumimoji="1" lang="en-US" altLang="zh-CN" sz="2400" dirty="0"/>
              <a:t>= 0</a:t>
            </a:r>
          </a:p>
        </p:txBody>
      </p:sp>
      <p:graphicFrame>
        <p:nvGraphicFramePr>
          <p:cNvPr id="240691" name="Object 51"/>
          <p:cNvGraphicFramePr>
            <a:graphicFrameLocks noChangeAspect="1"/>
          </p:cNvGraphicFramePr>
          <p:nvPr/>
        </p:nvGraphicFramePr>
        <p:xfrm>
          <a:off x="879475" y="1995488"/>
          <a:ext cx="34305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104880" imgH="14617800" progId="">
                  <p:embed/>
                </p:oleObj>
              </mc:Choice>
              <mc:Fallback>
                <p:oleObj name="公式" r:id="rId2" imgW="60104880" imgH="14617800" progId="">
                  <p:embed/>
                  <p:pic>
                    <p:nvPicPr>
                      <p:cNvPr id="240691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995488"/>
                        <a:ext cx="3430588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92" name="Object 52"/>
          <p:cNvGraphicFramePr>
            <a:graphicFrameLocks noChangeAspect="1"/>
          </p:cNvGraphicFramePr>
          <p:nvPr/>
        </p:nvGraphicFramePr>
        <p:xfrm>
          <a:off x="914400" y="2895600"/>
          <a:ext cx="1218606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672480" imgH="6489720" progId="">
                  <p:embed/>
                </p:oleObj>
              </mc:Choice>
              <mc:Fallback>
                <p:oleObj name="公式" r:id="rId4" imgW="18672480" imgH="6489720" progId="">
                  <p:embed/>
                  <p:pic>
                    <p:nvPicPr>
                      <p:cNvPr id="24069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1218606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93" name="Object 53"/>
          <p:cNvGraphicFramePr>
            <a:graphicFrameLocks noChangeAspect="1"/>
          </p:cNvGraphicFramePr>
          <p:nvPr/>
        </p:nvGraphicFramePr>
        <p:xfrm>
          <a:off x="914400" y="3429000"/>
          <a:ext cx="1603723" cy="67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0045960" imgH="12585600" progId="">
                  <p:embed/>
                </p:oleObj>
              </mc:Choice>
              <mc:Fallback>
                <p:oleObj name="公式" r:id="rId6" imgW="30045960" imgH="12585600" progId="">
                  <p:embed/>
                  <p:pic>
                    <p:nvPicPr>
                      <p:cNvPr id="24069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1603723" cy="671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94" name="Object 54"/>
          <p:cNvGraphicFramePr>
            <a:graphicFrameLocks noChangeAspect="1"/>
          </p:cNvGraphicFramePr>
          <p:nvPr/>
        </p:nvGraphicFramePr>
        <p:xfrm>
          <a:off x="914401" y="4337050"/>
          <a:ext cx="1447799" cy="758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6390160" imgH="13804920" progId="">
                  <p:embed/>
                </p:oleObj>
              </mc:Choice>
              <mc:Fallback>
                <p:oleObj name="公式" r:id="rId8" imgW="26390160" imgH="13804920" progId="">
                  <p:embed/>
                  <p:pic>
                    <p:nvPicPr>
                      <p:cNvPr id="24069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4337050"/>
                        <a:ext cx="1447799" cy="7582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95" name="Object 55"/>
          <p:cNvGraphicFramePr>
            <a:graphicFrameLocks noChangeAspect="1"/>
          </p:cNvGraphicFramePr>
          <p:nvPr/>
        </p:nvGraphicFramePr>
        <p:xfrm>
          <a:off x="975702" y="5334000"/>
          <a:ext cx="5870575" cy="899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0724760" imgH="15430680" progId="">
                  <p:embed/>
                </p:oleObj>
              </mc:Choice>
              <mc:Fallback>
                <p:oleObj name="公式" r:id="rId10" imgW="100724760" imgH="15430680" progId="">
                  <p:embed/>
                  <p:pic>
                    <p:nvPicPr>
                      <p:cNvPr id="24069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702" y="5334000"/>
                        <a:ext cx="5870575" cy="8997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Group 205"/>
          <p:cNvGrpSpPr/>
          <p:nvPr/>
        </p:nvGrpSpPr>
        <p:grpSpPr bwMode="auto">
          <a:xfrm>
            <a:off x="4267200" y="989012"/>
            <a:ext cx="4724400" cy="4192588"/>
            <a:chOff x="2400" y="1296"/>
            <a:chExt cx="2976" cy="2641"/>
          </a:xfrm>
        </p:grpSpPr>
        <p:grpSp>
          <p:nvGrpSpPr>
            <p:cNvPr id="52" name="Group 165"/>
            <p:cNvGrpSpPr/>
            <p:nvPr/>
          </p:nvGrpSpPr>
          <p:grpSpPr bwMode="auto">
            <a:xfrm>
              <a:off x="2480" y="1296"/>
              <a:ext cx="2656" cy="2641"/>
              <a:chOff x="2472" y="1304"/>
              <a:chExt cx="2656" cy="2641"/>
            </a:xfrm>
          </p:grpSpPr>
          <p:sp>
            <p:nvSpPr>
              <p:cNvPr id="79" name="AutoShape 166"/>
              <p:cNvSpPr>
                <a:spLocks noChangeArrowheads="1"/>
              </p:cNvSpPr>
              <p:nvPr/>
            </p:nvSpPr>
            <p:spPr bwMode="auto">
              <a:xfrm rot="3041294">
                <a:off x="3040" y="1744"/>
                <a:ext cx="1680" cy="2496"/>
              </a:xfrm>
              <a:prstGeom prst="parallelogram">
                <a:avLst>
                  <a:gd name="adj" fmla="val 34940"/>
                </a:avLst>
              </a:prstGeom>
              <a:solidFill>
                <a:srgbClr val="3366FF"/>
              </a:solidFill>
              <a:ln w="9525">
                <a:solidFill>
                  <a:srgbClr val="FFFFFF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167"/>
              <p:cNvSpPr>
                <a:spLocks noChangeArrowheads="1"/>
              </p:cNvSpPr>
              <p:nvPr/>
            </p:nvSpPr>
            <p:spPr bwMode="auto">
              <a:xfrm>
                <a:off x="3631" y="280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/>
                  <a:t>O</a:t>
                </a:r>
              </a:p>
            </p:txBody>
          </p:sp>
          <p:sp>
            <p:nvSpPr>
              <p:cNvPr id="81" name="Rectangle 168"/>
              <p:cNvSpPr>
                <a:spLocks noChangeArrowheads="1"/>
              </p:cNvSpPr>
              <p:nvPr/>
            </p:nvSpPr>
            <p:spPr bwMode="auto">
              <a:xfrm>
                <a:off x="3640" y="1304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y</a:t>
                </a:r>
              </a:p>
            </p:txBody>
          </p:sp>
          <p:sp>
            <p:nvSpPr>
              <p:cNvPr id="82" name="Rectangle 169"/>
              <p:cNvSpPr>
                <a:spLocks noChangeArrowheads="1"/>
              </p:cNvSpPr>
              <p:nvPr/>
            </p:nvSpPr>
            <p:spPr bwMode="auto">
              <a:xfrm>
                <a:off x="4456" y="3512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</a:p>
            </p:txBody>
          </p:sp>
          <p:sp>
            <p:nvSpPr>
              <p:cNvPr id="83" name="Rectangle 170"/>
              <p:cNvSpPr>
                <a:spLocks noChangeArrowheads="1"/>
              </p:cNvSpPr>
              <p:nvPr/>
            </p:nvSpPr>
            <p:spPr bwMode="auto">
              <a:xfrm>
                <a:off x="2562" y="3657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/>
                  <a:t>I</a:t>
                </a:r>
              </a:p>
            </p:txBody>
          </p:sp>
          <p:sp>
            <p:nvSpPr>
              <p:cNvPr id="84" name="Rectangle 171"/>
              <p:cNvSpPr>
                <a:spLocks noChangeArrowheads="1"/>
              </p:cNvSpPr>
              <p:nvPr/>
            </p:nvSpPr>
            <p:spPr bwMode="auto">
              <a:xfrm>
                <a:off x="3640" y="18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/>
                  <a:t>P</a:t>
                </a:r>
              </a:p>
            </p:txBody>
          </p:sp>
          <p:sp>
            <p:nvSpPr>
              <p:cNvPr id="85" name="Rectangle 172"/>
              <p:cNvSpPr>
                <a:spLocks noChangeArrowheads="1"/>
              </p:cNvSpPr>
              <p:nvPr/>
            </p:nvSpPr>
            <p:spPr bwMode="auto">
              <a:xfrm>
                <a:off x="3640" y="25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/>
                  <a:t>b</a:t>
                </a:r>
              </a:p>
            </p:txBody>
          </p:sp>
          <p:sp>
            <p:nvSpPr>
              <p:cNvPr id="86" name="Line 173"/>
              <p:cNvSpPr>
                <a:spLocks noChangeShapeType="1"/>
              </p:cNvSpPr>
              <p:nvPr/>
            </p:nvSpPr>
            <p:spPr bwMode="auto">
              <a:xfrm>
                <a:off x="2632" y="3016"/>
                <a:ext cx="672" cy="816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arrow" w="med" len="lg"/>
                <a:tailEnd type="arrow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Rectangle 174"/>
              <p:cNvSpPr>
                <a:spLocks noChangeArrowheads="1"/>
              </p:cNvSpPr>
              <p:nvPr/>
            </p:nvSpPr>
            <p:spPr bwMode="auto">
              <a:xfrm>
                <a:off x="2872" y="308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a</a:t>
                </a:r>
                <a:endParaRPr kumimoji="1" lang="en-US" altLang="zh-CN" sz="2400" i="1"/>
              </a:p>
            </p:txBody>
          </p:sp>
          <p:sp>
            <p:nvSpPr>
              <p:cNvPr id="88" name="Line 175"/>
              <p:cNvSpPr>
                <a:spLocks noChangeShapeType="1"/>
              </p:cNvSpPr>
              <p:nvPr/>
            </p:nvSpPr>
            <p:spPr bwMode="auto">
              <a:xfrm>
                <a:off x="3832" y="3016"/>
                <a:ext cx="72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176"/>
              <p:cNvSpPr>
                <a:spLocks noChangeShapeType="1"/>
              </p:cNvSpPr>
              <p:nvPr/>
            </p:nvSpPr>
            <p:spPr bwMode="auto">
              <a:xfrm flipV="1">
                <a:off x="3832" y="1432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AutoShape 177"/>
              <p:cNvSpPr>
                <a:spLocks noChangeArrowheads="1"/>
              </p:cNvSpPr>
              <p:nvPr/>
            </p:nvSpPr>
            <p:spPr bwMode="auto">
              <a:xfrm rot="-1728647">
                <a:off x="2472" y="3521"/>
                <a:ext cx="272" cy="227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00C600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178"/>
            <p:cNvGrpSpPr/>
            <p:nvPr/>
          </p:nvGrpSpPr>
          <p:grpSpPr bwMode="auto">
            <a:xfrm>
              <a:off x="3840" y="1680"/>
              <a:ext cx="569" cy="288"/>
              <a:chOff x="3696" y="1584"/>
              <a:chExt cx="569" cy="288"/>
            </a:xfrm>
          </p:grpSpPr>
          <p:sp>
            <p:nvSpPr>
              <p:cNvPr id="77" name="Line 179"/>
              <p:cNvSpPr>
                <a:spLocks noChangeShapeType="1"/>
              </p:cNvSpPr>
              <p:nvPr/>
            </p:nvSpPr>
            <p:spPr bwMode="auto">
              <a:xfrm flipV="1">
                <a:off x="3696" y="1776"/>
                <a:ext cx="24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180"/>
              <p:cNvSpPr>
                <a:spLocks noChangeArrowheads="1"/>
              </p:cNvSpPr>
              <p:nvPr/>
            </p:nvSpPr>
            <p:spPr bwMode="auto">
              <a:xfrm>
                <a:off x="3936" y="1584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/>
                  <a:t>d</a:t>
                </a:r>
                <a:r>
                  <a:rPr kumimoji="1" lang="en-US" altLang="zh-CN" sz="2400" i="1"/>
                  <a:t>B</a:t>
                </a:r>
              </a:p>
            </p:txBody>
          </p:sp>
        </p:grpSp>
        <p:grpSp>
          <p:nvGrpSpPr>
            <p:cNvPr id="54" name="Group 181"/>
            <p:cNvGrpSpPr/>
            <p:nvPr/>
          </p:nvGrpSpPr>
          <p:grpSpPr bwMode="auto">
            <a:xfrm>
              <a:off x="3408" y="1584"/>
              <a:ext cx="1010" cy="864"/>
              <a:chOff x="3264" y="1488"/>
              <a:chExt cx="1010" cy="864"/>
            </a:xfrm>
          </p:grpSpPr>
          <p:sp>
            <p:nvSpPr>
              <p:cNvPr id="70" name="Line 182"/>
              <p:cNvSpPr>
                <a:spLocks noChangeShapeType="1"/>
              </p:cNvSpPr>
              <p:nvPr/>
            </p:nvSpPr>
            <p:spPr bwMode="auto">
              <a:xfrm>
                <a:off x="3696" y="1872"/>
                <a:ext cx="24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183"/>
              <p:cNvSpPr>
                <a:spLocks noChangeShapeType="1"/>
              </p:cNvSpPr>
              <p:nvPr/>
            </p:nvSpPr>
            <p:spPr bwMode="auto">
              <a:xfrm flipV="1">
                <a:off x="3696" y="153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184"/>
              <p:cNvSpPr>
                <a:spLocks noChangeShapeType="1"/>
              </p:cNvSpPr>
              <p:nvPr/>
            </p:nvSpPr>
            <p:spPr bwMode="auto">
              <a:xfrm>
                <a:off x="3696" y="153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185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Rectangle 186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38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/>
                  <a:t>d</a:t>
                </a:r>
                <a:r>
                  <a:rPr kumimoji="1" lang="en-US" altLang="zh-CN" sz="2400" i="1"/>
                  <a:t>B</a:t>
                </a:r>
                <a:r>
                  <a:rPr kumimoji="1" lang="en-US" altLang="zh-CN" sz="2400" i="1" baseline="-25000"/>
                  <a:t>x</a:t>
                </a:r>
              </a:p>
            </p:txBody>
          </p:sp>
          <p:sp>
            <p:nvSpPr>
              <p:cNvPr id="75" name="Rectangle 187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38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 err="1"/>
                  <a:t>d</a:t>
                </a:r>
                <a:r>
                  <a:rPr kumimoji="1" lang="en-US" altLang="zh-CN" sz="2400" i="1" dirty="0" err="1"/>
                  <a:t>B</a:t>
                </a:r>
                <a:r>
                  <a:rPr kumimoji="1" lang="en-US" altLang="zh-CN" sz="2400" i="1" baseline="-25000" dirty="0" err="1"/>
                  <a:t>y</a:t>
                </a:r>
                <a:endParaRPr kumimoji="1" lang="en-US" altLang="zh-CN" sz="2400" i="1" baseline="-25000" dirty="0"/>
              </a:p>
            </p:txBody>
          </p:sp>
          <p:sp>
            <p:nvSpPr>
              <p:cNvPr id="76" name="Rectangle 188"/>
              <p:cNvSpPr>
                <a:spLocks noChangeArrowheads="1"/>
              </p:cNvSpPr>
              <p:nvPr/>
            </p:nvSpPr>
            <p:spPr bwMode="auto">
              <a:xfrm>
                <a:off x="3744" y="1776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i="1" dirty="0">
                    <a:sym typeface="Symbol" panose="05050102010706020507" pitchFamily="18" charset="2"/>
                  </a:rPr>
                  <a:t></a:t>
                </a:r>
                <a:endParaRPr kumimoji="1" lang="en-US" altLang="zh-CN" sz="2400" i="1" dirty="0"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55" name="Group 189"/>
            <p:cNvGrpSpPr/>
            <p:nvPr/>
          </p:nvGrpSpPr>
          <p:grpSpPr bwMode="auto">
            <a:xfrm>
              <a:off x="3342" y="2000"/>
              <a:ext cx="882" cy="1248"/>
              <a:chOff x="3334" y="2008"/>
              <a:chExt cx="882" cy="1248"/>
            </a:xfrm>
          </p:grpSpPr>
          <p:sp>
            <p:nvSpPr>
              <p:cNvPr id="67" name="AutoShape 190"/>
              <p:cNvSpPr>
                <a:spLocks noChangeArrowheads="1"/>
              </p:cNvSpPr>
              <p:nvPr/>
            </p:nvSpPr>
            <p:spPr bwMode="auto">
              <a:xfrm>
                <a:off x="3334" y="2024"/>
                <a:ext cx="302" cy="197"/>
              </a:xfrm>
              <a:prstGeom prst="wedgeRoundRectCallout">
                <a:avLst>
                  <a:gd name="adj1" fmla="val 123181"/>
                  <a:gd name="adj2" fmla="val 67769"/>
                  <a:gd name="adj3" fmla="val 16667"/>
                </a:avLst>
              </a:prstGeom>
              <a:noFill/>
              <a:ln w="9525">
                <a:solidFill>
                  <a:srgbClr val="FF0000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kumimoji="1" lang="zh-CN" altLang="zh-CN" sz="2400" i="1">
                  <a:sym typeface="Symbol" panose="05050102010706020507" pitchFamily="18" charset="2"/>
                </a:endParaRPr>
              </a:p>
            </p:txBody>
          </p:sp>
          <p:sp>
            <p:nvSpPr>
              <p:cNvPr id="68" name="Line 191"/>
              <p:cNvSpPr>
                <a:spLocks noChangeShapeType="1"/>
              </p:cNvSpPr>
              <p:nvPr/>
            </p:nvSpPr>
            <p:spPr bwMode="auto">
              <a:xfrm flipH="1" flipV="1">
                <a:off x="3839" y="2008"/>
                <a:ext cx="185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Rectangle 192"/>
              <p:cNvSpPr>
                <a:spLocks noChangeArrowheads="1"/>
              </p:cNvSpPr>
              <p:nvPr/>
            </p:nvSpPr>
            <p:spPr bwMode="auto">
              <a:xfrm>
                <a:off x="3928" y="248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/>
                  <a:t>r</a:t>
                </a:r>
              </a:p>
            </p:txBody>
          </p:sp>
        </p:grpSp>
        <p:grpSp>
          <p:nvGrpSpPr>
            <p:cNvPr id="56" name="Group 193"/>
            <p:cNvGrpSpPr/>
            <p:nvPr/>
          </p:nvGrpSpPr>
          <p:grpSpPr bwMode="auto">
            <a:xfrm>
              <a:off x="2400" y="2240"/>
              <a:ext cx="2976" cy="1584"/>
              <a:chOff x="2392" y="2248"/>
              <a:chExt cx="2976" cy="1584"/>
            </a:xfrm>
          </p:grpSpPr>
          <p:sp>
            <p:nvSpPr>
              <p:cNvPr id="58" name="Line 194"/>
              <p:cNvSpPr>
                <a:spLocks noChangeShapeType="1"/>
              </p:cNvSpPr>
              <p:nvPr/>
            </p:nvSpPr>
            <p:spPr bwMode="auto">
              <a:xfrm flipV="1">
                <a:off x="2392" y="2248"/>
                <a:ext cx="2976" cy="148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lgDashDot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195"/>
              <p:cNvSpPr>
                <a:spLocks noChangeShapeType="1"/>
              </p:cNvSpPr>
              <p:nvPr/>
            </p:nvSpPr>
            <p:spPr bwMode="auto">
              <a:xfrm flipV="1">
                <a:off x="2968" y="2704"/>
                <a:ext cx="2271" cy="1128"/>
              </a:xfrm>
              <a:prstGeom prst="line">
                <a:avLst/>
              </a:prstGeom>
              <a:noFill/>
              <a:ln w="19050">
                <a:solidFill>
                  <a:srgbClr val="FFFF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196"/>
              <p:cNvSpPr>
                <a:spLocks noChangeShapeType="1"/>
              </p:cNvSpPr>
              <p:nvPr/>
            </p:nvSpPr>
            <p:spPr bwMode="auto">
              <a:xfrm flipV="1">
                <a:off x="2920" y="2659"/>
                <a:ext cx="2273" cy="1125"/>
              </a:xfrm>
              <a:prstGeom prst="line">
                <a:avLst/>
              </a:prstGeom>
              <a:noFill/>
              <a:ln w="19050">
                <a:solidFill>
                  <a:srgbClr val="FFFF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Rectangle 197"/>
              <p:cNvSpPr>
                <a:spLocks noChangeArrowheads="1"/>
              </p:cNvSpPr>
              <p:nvPr/>
            </p:nvSpPr>
            <p:spPr bwMode="auto">
              <a:xfrm>
                <a:off x="3496" y="3080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</a:p>
            </p:txBody>
          </p:sp>
          <p:sp>
            <p:nvSpPr>
              <p:cNvPr id="62" name="Rectangle 198"/>
              <p:cNvSpPr>
                <a:spLocks noChangeArrowheads="1"/>
              </p:cNvSpPr>
              <p:nvPr/>
            </p:nvSpPr>
            <p:spPr bwMode="auto">
              <a:xfrm>
                <a:off x="3649" y="3379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/>
                  <a:t>d</a:t>
                </a:r>
                <a:r>
                  <a:rPr kumimoji="1" lang="en-US" altLang="zh-CN" sz="2400" i="1"/>
                  <a:t>x</a:t>
                </a:r>
              </a:p>
            </p:txBody>
          </p:sp>
          <p:sp>
            <p:nvSpPr>
              <p:cNvPr id="63" name="Line 199"/>
              <p:cNvSpPr>
                <a:spLocks noChangeShapeType="1"/>
              </p:cNvSpPr>
              <p:nvPr/>
            </p:nvSpPr>
            <p:spPr bwMode="auto">
              <a:xfrm flipV="1">
                <a:off x="4552" y="2824"/>
                <a:ext cx="384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Rectangle 200"/>
              <p:cNvSpPr>
                <a:spLocks noChangeArrowheads="1"/>
              </p:cNvSpPr>
              <p:nvPr/>
            </p:nvSpPr>
            <p:spPr bwMode="auto">
              <a:xfrm>
                <a:off x="4504" y="2632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/>
                  <a:t>d</a:t>
                </a:r>
                <a:r>
                  <a:rPr kumimoji="1" lang="en-US" altLang="zh-CN" sz="2400" i="1"/>
                  <a:t>I</a:t>
                </a:r>
              </a:p>
            </p:txBody>
          </p:sp>
          <p:sp>
            <p:nvSpPr>
              <p:cNvPr id="65" name="Line 201"/>
              <p:cNvSpPr>
                <a:spLocks noChangeShapeType="1"/>
              </p:cNvSpPr>
              <p:nvPr/>
            </p:nvSpPr>
            <p:spPr bwMode="auto">
              <a:xfrm>
                <a:off x="3601" y="3121"/>
                <a:ext cx="192" cy="227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 type="arrow" w="med" len="lg"/>
                <a:tailEnd type="arrow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202"/>
              <p:cNvSpPr>
                <a:spLocks noChangeShapeType="1"/>
              </p:cNvSpPr>
              <p:nvPr/>
            </p:nvSpPr>
            <p:spPr bwMode="auto">
              <a:xfrm flipH="1" flipV="1">
                <a:off x="3832" y="3400"/>
                <a:ext cx="99" cy="129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7" name="Object 204"/>
            <p:cNvGraphicFramePr>
              <a:graphicFrameLocks noChangeAspect="1"/>
            </p:cNvGraphicFramePr>
            <p:nvPr/>
          </p:nvGraphicFramePr>
          <p:xfrm>
            <a:off x="3449" y="2043"/>
            <a:ext cx="12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048000" imgH="4267200" progId="">
                    <p:embed/>
                  </p:oleObj>
                </mc:Choice>
                <mc:Fallback>
                  <p:oleObj name="公式" r:id="rId12" imgW="3048000" imgH="4267200" progId="">
                    <p:embed/>
                    <p:pic>
                      <p:nvPicPr>
                        <p:cNvPr id="57" name="Object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2043"/>
                          <a:ext cx="121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毕奥─萨伐尔定律</a:t>
            </a:r>
          </a:p>
        </p:txBody>
      </p:sp>
      <p:sp>
        <p:nvSpPr>
          <p:cNvPr id="5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34DE-468C-4EA2-872E-0FD41EEC09DB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241667" name="Object 3"/>
          <p:cNvGraphicFramePr>
            <a:graphicFrameLocks noChangeAspect="1"/>
          </p:cNvGraphicFramePr>
          <p:nvPr/>
        </p:nvGraphicFramePr>
        <p:xfrm>
          <a:off x="1676400" y="1257300"/>
          <a:ext cx="18718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732880" imgH="13804920" progId="">
                  <p:embed/>
                </p:oleObj>
              </mc:Choice>
              <mc:Fallback>
                <p:oleObj name="公式" r:id="rId2" imgW="35732880" imgH="13804920" progId="">
                  <p:embed/>
                  <p:pic>
                    <p:nvPicPr>
                      <p:cNvPr id="2416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57300"/>
                        <a:ext cx="18718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990600" y="1981200"/>
          <a:ext cx="4946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5599160" imgH="13398480" progId="">
                  <p:embed/>
                </p:oleObj>
              </mc:Choice>
              <mc:Fallback>
                <p:oleObj name="公式" r:id="rId4" imgW="105599160" imgH="13398480" progId="">
                  <p:embed/>
                  <p:pic>
                    <p:nvPicPr>
                      <p:cNvPr id="2416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49466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533400" y="2112169"/>
            <a:ext cx="4508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(1)</a:t>
            </a:r>
          </a:p>
        </p:txBody>
      </p:sp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1295400" y="2743200"/>
          <a:ext cx="109145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485000" imgH="13804920" progId="">
                  <p:embed/>
                </p:oleObj>
              </mc:Choice>
              <mc:Fallback>
                <p:oleObj name="公式" r:id="rId6" imgW="19485000" imgH="13804920" progId="">
                  <p:embed/>
                  <p:pic>
                    <p:nvPicPr>
                      <p:cNvPr id="2416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1091452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2640623" y="2895600"/>
            <a:ext cx="295465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长直电流的磁场分布</a:t>
            </a:r>
          </a:p>
        </p:txBody>
      </p:sp>
      <p:graphicFrame>
        <p:nvGraphicFramePr>
          <p:cNvPr id="241673" name="Object 9"/>
          <p:cNvGraphicFramePr>
            <a:graphicFrameLocks noChangeAspect="1"/>
          </p:cNvGraphicFramePr>
          <p:nvPr/>
        </p:nvGraphicFramePr>
        <p:xfrm>
          <a:off x="1066801" y="3810001"/>
          <a:ext cx="3276599" cy="751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8480200" imgH="13398480" progId="">
                  <p:embed/>
                </p:oleObj>
              </mc:Choice>
              <mc:Fallback>
                <p:oleObj name="公式" r:id="rId8" imgW="58480200" imgH="13398480" progId="">
                  <p:embed/>
                  <p:pic>
                    <p:nvPicPr>
                      <p:cNvPr id="2416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3810001"/>
                        <a:ext cx="3276599" cy="7517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533400" y="3940969"/>
            <a:ext cx="4508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(2)</a:t>
            </a:r>
          </a:p>
        </p:txBody>
      </p:sp>
      <p:graphicFrame>
        <p:nvGraphicFramePr>
          <p:cNvPr id="241675" name="Object 11"/>
          <p:cNvGraphicFramePr>
            <a:graphicFrameLocks noChangeAspect="1"/>
          </p:cNvGraphicFramePr>
          <p:nvPr/>
        </p:nvGraphicFramePr>
        <p:xfrm>
          <a:off x="1143000" y="4862695"/>
          <a:ext cx="25796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0762160" imgH="13804920" progId="">
                  <p:embed/>
                </p:oleObj>
              </mc:Choice>
              <mc:Fallback>
                <p:oleObj name="公式" r:id="rId10" imgW="50762160" imgH="13804920" progId="">
                  <p:embed/>
                  <p:pic>
                    <p:nvPicPr>
                      <p:cNvPr id="2416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62695"/>
                        <a:ext cx="2579688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205"/>
          <p:cNvGrpSpPr/>
          <p:nvPr/>
        </p:nvGrpSpPr>
        <p:grpSpPr bwMode="auto">
          <a:xfrm>
            <a:off x="4343400" y="2055812"/>
            <a:ext cx="4724400" cy="4192588"/>
            <a:chOff x="2400" y="1296"/>
            <a:chExt cx="2976" cy="2641"/>
          </a:xfrm>
        </p:grpSpPr>
        <p:grpSp>
          <p:nvGrpSpPr>
            <p:cNvPr id="54" name="Group 165"/>
            <p:cNvGrpSpPr/>
            <p:nvPr/>
          </p:nvGrpSpPr>
          <p:grpSpPr bwMode="auto">
            <a:xfrm>
              <a:off x="2480" y="1296"/>
              <a:ext cx="2656" cy="2641"/>
              <a:chOff x="2472" y="1304"/>
              <a:chExt cx="2656" cy="2641"/>
            </a:xfrm>
          </p:grpSpPr>
          <p:sp>
            <p:nvSpPr>
              <p:cNvPr id="81" name="AutoShape 166"/>
              <p:cNvSpPr>
                <a:spLocks noChangeArrowheads="1"/>
              </p:cNvSpPr>
              <p:nvPr/>
            </p:nvSpPr>
            <p:spPr bwMode="auto">
              <a:xfrm rot="3041294">
                <a:off x="3040" y="1744"/>
                <a:ext cx="1680" cy="2496"/>
              </a:xfrm>
              <a:prstGeom prst="parallelogram">
                <a:avLst>
                  <a:gd name="adj" fmla="val 34940"/>
                </a:avLst>
              </a:prstGeom>
              <a:solidFill>
                <a:srgbClr val="3366FF"/>
              </a:solidFill>
              <a:ln w="9525">
                <a:solidFill>
                  <a:srgbClr val="FFFFFF"/>
                </a:solidFill>
                <a:miter lim="800000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Rectangle 167"/>
              <p:cNvSpPr>
                <a:spLocks noChangeArrowheads="1"/>
              </p:cNvSpPr>
              <p:nvPr/>
            </p:nvSpPr>
            <p:spPr bwMode="auto">
              <a:xfrm>
                <a:off x="3631" y="280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/>
                  <a:t>O</a:t>
                </a:r>
              </a:p>
            </p:txBody>
          </p:sp>
          <p:sp>
            <p:nvSpPr>
              <p:cNvPr id="83" name="Rectangle 168"/>
              <p:cNvSpPr>
                <a:spLocks noChangeArrowheads="1"/>
              </p:cNvSpPr>
              <p:nvPr/>
            </p:nvSpPr>
            <p:spPr bwMode="auto">
              <a:xfrm>
                <a:off x="3640" y="1304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y</a:t>
                </a:r>
              </a:p>
            </p:txBody>
          </p:sp>
          <p:sp>
            <p:nvSpPr>
              <p:cNvPr id="84" name="Rectangle 169"/>
              <p:cNvSpPr>
                <a:spLocks noChangeArrowheads="1"/>
              </p:cNvSpPr>
              <p:nvPr/>
            </p:nvSpPr>
            <p:spPr bwMode="auto">
              <a:xfrm>
                <a:off x="4456" y="3512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</a:p>
            </p:txBody>
          </p:sp>
          <p:sp>
            <p:nvSpPr>
              <p:cNvPr id="85" name="Rectangle 170"/>
              <p:cNvSpPr>
                <a:spLocks noChangeArrowheads="1"/>
              </p:cNvSpPr>
              <p:nvPr/>
            </p:nvSpPr>
            <p:spPr bwMode="auto">
              <a:xfrm>
                <a:off x="2562" y="3657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/>
                  <a:t>I</a:t>
                </a:r>
              </a:p>
            </p:txBody>
          </p:sp>
          <p:sp>
            <p:nvSpPr>
              <p:cNvPr id="86" name="Rectangle 171"/>
              <p:cNvSpPr>
                <a:spLocks noChangeArrowheads="1"/>
              </p:cNvSpPr>
              <p:nvPr/>
            </p:nvSpPr>
            <p:spPr bwMode="auto">
              <a:xfrm>
                <a:off x="3640" y="18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/>
                  <a:t>P</a:t>
                </a:r>
              </a:p>
            </p:txBody>
          </p:sp>
          <p:sp>
            <p:nvSpPr>
              <p:cNvPr id="87" name="Rectangle 172"/>
              <p:cNvSpPr>
                <a:spLocks noChangeArrowheads="1"/>
              </p:cNvSpPr>
              <p:nvPr/>
            </p:nvSpPr>
            <p:spPr bwMode="auto">
              <a:xfrm>
                <a:off x="3640" y="25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/>
                  <a:t>b</a:t>
                </a:r>
              </a:p>
            </p:txBody>
          </p:sp>
          <p:sp>
            <p:nvSpPr>
              <p:cNvPr id="88" name="Line 173"/>
              <p:cNvSpPr>
                <a:spLocks noChangeShapeType="1"/>
              </p:cNvSpPr>
              <p:nvPr/>
            </p:nvSpPr>
            <p:spPr bwMode="auto">
              <a:xfrm>
                <a:off x="2632" y="3016"/>
                <a:ext cx="672" cy="816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 type="arrow" w="med" len="lg"/>
                <a:tailEnd type="arrow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74"/>
              <p:cNvSpPr>
                <a:spLocks noChangeArrowheads="1"/>
              </p:cNvSpPr>
              <p:nvPr/>
            </p:nvSpPr>
            <p:spPr bwMode="auto">
              <a:xfrm>
                <a:off x="2872" y="308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a</a:t>
                </a:r>
                <a:endParaRPr kumimoji="1" lang="en-US" altLang="zh-CN" sz="2400" i="1"/>
              </a:p>
            </p:txBody>
          </p:sp>
          <p:sp>
            <p:nvSpPr>
              <p:cNvPr id="90" name="Line 175"/>
              <p:cNvSpPr>
                <a:spLocks noChangeShapeType="1"/>
              </p:cNvSpPr>
              <p:nvPr/>
            </p:nvSpPr>
            <p:spPr bwMode="auto">
              <a:xfrm>
                <a:off x="3832" y="3016"/>
                <a:ext cx="72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Line 176"/>
              <p:cNvSpPr>
                <a:spLocks noChangeShapeType="1"/>
              </p:cNvSpPr>
              <p:nvPr/>
            </p:nvSpPr>
            <p:spPr bwMode="auto">
              <a:xfrm flipV="1">
                <a:off x="3832" y="1432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AutoShape 177"/>
              <p:cNvSpPr>
                <a:spLocks noChangeArrowheads="1"/>
              </p:cNvSpPr>
              <p:nvPr/>
            </p:nvSpPr>
            <p:spPr bwMode="auto">
              <a:xfrm rot="-1728647">
                <a:off x="2472" y="3521"/>
                <a:ext cx="272" cy="227"/>
              </a:xfrm>
              <a:custGeom>
                <a:avLst/>
                <a:gdLst>
                  <a:gd name="G0" fmla="+- 16200 0 0"/>
                  <a:gd name="G1" fmla="+- 5400 0 0"/>
                  <a:gd name="G2" fmla="+- 21600 0 5400"/>
                  <a:gd name="G3" fmla="+- 10800 0 5400"/>
                  <a:gd name="G4" fmla="+- 21600 0 16200"/>
                  <a:gd name="G5" fmla="*/ G4 G3 10800"/>
                  <a:gd name="G6" fmla="+- 21600 0 G5"/>
                  <a:gd name="T0" fmla="*/ 16200 w 21600"/>
                  <a:gd name="T1" fmla="*/ 0 h 21600"/>
                  <a:gd name="T2" fmla="*/ 0 w 21600"/>
                  <a:gd name="T3" fmla="*/ 10800 h 21600"/>
                  <a:gd name="T4" fmla="*/ 16200 w 21600"/>
                  <a:gd name="T5" fmla="*/ 21600 h 21600"/>
                  <a:gd name="T6" fmla="*/ 21600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G1 h 21600"/>
                  <a:gd name="T14" fmla="*/ G6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solidFill>
                <a:srgbClr val="00C600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" name="Group 178"/>
            <p:cNvGrpSpPr/>
            <p:nvPr/>
          </p:nvGrpSpPr>
          <p:grpSpPr bwMode="auto">
            <a:xfrm>
              <a:off x="3840" y="1680"/>
              <a:ext cx="569" cy="288"/>
              <a:chOff x="3696" y="1584"/>
              <a:chExt cx="569" cy="288"/>
            </a:xfrm>
          </p:grpSpPr>
          <p:sp>
            <p:nvSpPr>
              <p:cNvPr id="79" name="Line 179"/>
              <p:cNvSpPr>
                <a:spLocks noChangeShapeType="1"/>
              </p:cNvSpPr>
              <p:nvPr/>
            </p:nvSpPr>
            <p:spPr bwMode="auto">
              <a:xfrm flipV="1">
                <a:off x="3696" y="1776"/>
                <a:ext cx="24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Rectangle 180"/>
              <p:cNvSpPr>
                <a:spLocks noChangeArrowheads="1"/>
              </p:cNvSpPr>
              <p:nvPr/>
            </p:nvSpPr>
            <p:spPr bwMode="auto">
              <a:xfrm>
                <a:off x="3936" y="1584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/>
                  <a:t>d</a:t>
                </a:r>
                <a:r>
                  <a:rPr kumimoji="1" lang="en-US" altLang="zh-CN" sz="2400" i="1"/>
                  <a:t>B</a:t>
                </a:r>
              </a:p>
            </p:txBody>
          </p:sp>
        </p:grpSp>
        <p:grpSp>
          <p:nvGrpSpPr>
            <p:cNvPr id="56" name="Group 181"/>
            <p:cNvGrpSpPr/>
            <p:nvPr/>
          </p:nvGrpSpPr>
          <p:grpSpPr bwMode="auto">
            <a:xfrm>
              <a:off x="3408" y="1584"/>
              <a:ext cx="1010" cy="864"/>
              <a:chOff x="3264" y="1488"/>
              <a:chExt cx="1010" cy="864"/>
            </a:xfrm>
          </p:grpSpPr>
          <p:sp>
            <p:nvSpPr>
              <p:cNvPr id="72" name="Line 182"/>
              <p:cNvSpPr>
                <a:spLocks noChangeShapeType="1"/>
              </p:cNvSpPr>
              <p:nvPr/>
            </p:nvSpPr>
            <p:spPr bwMode="auto">
              <a:xfrm>
                <a:off x="3696" y="1872"/>
                <a:ext cx="24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183"/>
              <p:cNvSpPr>
                <a:spLocks noChangeShapeType="1"/>
              </p:cNvSpPr>
              <p:nvPr/>
            </p:nvSpPr>
            <p:spPr bwMode="auto">
              <a:xfrm flipV="1">
                <a:off x="3696" y="153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184"/>
              <p:cNvSpPr>
                <a:spLocks noChangeShapeType="1"/>
              </p:cNvSpPr>
              <p:nvPr/>
            </p:nvSpPr>
            <p:spPr bwMode="auto">
              <a:xfrm>
                <a:off x="3696" y="153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185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Rectangle 186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38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/>
                  <a:t>d</a:t>
                </a:r>
                <a:r>
                  <a:rPr kumimoji="1" lang="en-US" altLang="zh-CN" sz="2400" i="1"/>
                  <a:t>B</a:t>
                </a:r>
                <a:r>
                  <a:rPr kumimoji="1" lang="en-US" altLang="zh-CN" sz="2400" i="1" baseline="-25000"/>
                  <a:t>x</a:t>
                </a:r>
              </a:p>
            </p:txBody>
          </p:sp>
          <p:sp>
            <p:nvSpPr>
              <p:cNvPr id="77" name="Rectangle 187"/>
              <p:cNvSpPr>
                <a:spLocks noChangeArrowheads="1"/>
              </p:cNvSpPr>
              <p:nvPr/>
            </p:nvSpPr>
            <p:spPr bwMode="auto">
              <a:xfrm>
                <a:off x="3264" y="1488"/>
                <a:ext cx="38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dirty="0" err="1"/>
                  <a:t>d</a:t>
                </a:r>
                <a:r>
                  <a:rPr kumimoji="1" lang="en-US" altLang="zh-CN" sz="2400" i="1" dirty="0" err="1"/>
                  <a:t>B</a:t>
                </a:r>
                <a:r>
                  <a:rPr kumimoji="1" lang="en-US" altLang="zh-CN" sz="2400" i="1" baseline="-25000" dirty="0" err="1"/>
                  <a:t>y</a:t>
                </a:r>
                <a:endParaRPr kumimoji="1" lang="en-US" altLang="zh-CN" sz="2400" i="1" baseline="-25000" dirty="0"/>
              </a:p>
            </p:txBody>
          </p:sp>
          <p:sp>
            <p:nvSpPr>
              <p:cNvPr id="78" name="Rectangle 188"/>
              <p:cNvSpPr>
                <a:spLocks noChangeArrowheads="1"/>
              </p:cNvSpPr>
              <p:nvPr/>
            </p:nvSpPr>
            <p:spPr bwMode="auto">
              <a:xfrm>
                <a:off x="3744" y="1776"/>
                <a:ext cx="19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i="1" dirty="0">
                    <a:sym typeface="Symbol" panose="05050102010706020507" pitchFamily="18" charset="2"/>
                  </a:rPr>
                  <a:t></a:t>
                </a:r>
                <a:endParaRPr kumimoji="1" lang="en-US" altLang="zh-CN" sz="2400" i="1" dirty="0"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57" name="Group 189"/>
            <p:cNvGrpSpPr/>
            <p:nvPr/>
          </p:nvGrpSpPr>
          <p:grpSpPr bwMode="auto">
            <a:xfrm>
              <a:off x="3342" y="2000"/>
              <a:ext cx="882" cy="1248"/>
              <a:chOff x="3334" y="2008"/>
              <a:chExt cx="882" cy="1248"/>
            </a:xfrm>
          </p:grpSpPr>
          <p:sp>
            <p:nvSpPr>
              <p:cNvPr id="69" name="AutoShape 190"/>
              <p:cNvSpPr>
                <a:spLocks noChangeArrowheads="1"/>
              </p:cNvSpPr>
              <p:nvPr/>
            </p:nvSpPr>
            <p:spPr bwMode="auto">
              <a:xfrm>
                <a:off x="3334" y="2024"/>
                <a:ext cx="302" cy="197"/>
              </a:xfrm>
              <a:prstGeom prst="wedgeRoundRectCallout">
                <a:avLst>
                  <a:gd name="adj1" fmla="val 123181"/>
                  <a:gd name="adj2" fmla="val 67769"/>
                  <a:gd name="adj3" fmla="val 16667"/>
                </a:avLst>
              </a:prstGeom>
              <a:noFill/>
              <a:ln w="9525">
                <a:solidFill>
                  <a:srgbClr val="FF0000"/>
                </a:solidFill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kumimoji="1" lang="zh-CN" altLang="zh-CN" sz="2400" i="1">
                  <a:sym typeface="Symbol" panose="05050102010706020507" pitchFamily="18" charset="2"/>
                </a:endParaRPr>
              </a:p>
            </p:txBody>
          </p:sp>
          <p:sp>
            <p:nvSpPr>
              <p:cNvPr id="70" name="Line 191"/>
              <p:cNvSpPr>
                <a:spLocks noChangeShapeType="1"/>
              </p:cNvSpPr>
              <p:nvPr/>
            </p:nvSpPr>
            <p:spPr bwMode="auto">
              <a:xfrm flipH="1" flipV="1">
                <a:off x="3839" y="2008"/>
                <a:ext cx="185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Rectangle 192"/>
              <p:cNvSpPr>
                <a:spLocks noChangeArrowheads="1"/>
              </p:cNvSpPr>
              <p:nvPr/>
            </p:nvSpPr>
            <p:spPr bwMode="auto">
              <a:xfrm>
                <a:off x="3928" y="2488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/>
                  <a:t>r</a:t>
                </a:r>
              </a:p>
            </p:txBody>
          </p:sp>
        </p:grpSp>
        <p:grpSp>
          <p:nvGrpSpPr>
            <p:cNvPr id="58" name="Group 193"/>
            <p:cNvGrpSpPr/>
            <p:nvPr/>
          </p:nvGrpSpPr>
          <p:grpSpPr bwMode="auto">
            <a:xfrm>
              <a:off x="2400" y="2240"/>
              <a:ext cx="2976" cy="1584"/>
              <a:chOff x="2392" y="2248"/>
              <a:chExt cx="2976" cy="1584"/>
            </a:xfrm>
          </p:grpSpPr>
          <p:sp>
            <p:nvSpPr>
              <p:cNvPr id="60" name="Line 194"/>
              <p:cNvSpPr>
                <a:spLocks noChangeShapeType="1"/>
              </p:cNvSpPr>
              <p:nvPr/>
            </p:nvSpPr>
            <p:spPr bwMode="auto">
              <a:xfrm flipV="1">
                <a:off x="2392" y="2248"/>
                <a:ext cx="2976" cy="148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lgDashDot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195"/>
              <p:cNvSpPr>
                <a:spLocks noChangeShapeType="1"/>
              </p:cNvSpPr>
              <p:nvPr/>
            </p:nvSpPr>
            <p:spPr bwMode="auto">
              <a:xfrm flipV="1">
                <a:off x="2968" y="2704"/>
                <a:ext cx="2271" cy="1128"/>
              </a:xfrm>
              <a:prstGeom prst="line">
                <a:avLst/>
              </a:prstGeom>
              <a:noFill/>
              <a:ln w="19050">
                <a:solidFill>
                  <a:srgbClr val="FFFF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196"/>
              <p:cNvSpPr>
                <a:spLocks noChangeShapeType="1"/>
              </p:cNvSpPr>
              <p:nvPr/>
            </p:nvSpPr>
            <p:spPr bwMode="auto">
              <a:xfrm flipV="1">
                <a:off x="2920" y="2659"/>
                <a:ext cx="2273" cy="1125"/>
              </a:xfrm>
              <a:prstGeom prst="line">
                <a:avLst/>
              </a:prstGeom>
              <a:noFill/>
              <a:ln w="19050">
                <a:solidFill>
                  <a:srgbClr val="FFFF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Rectangle 197"/>
              <p:cNvSpPr>
                <a:spLocks noChangeArrowheads="1"/>
              </p:cNvSpPr>
              <p:nvPr/>
            </p:nvSpPr>
            <p:spPr bwMode="auto">
              <a:xfrm>
                <a:off x="3496" y="3080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</a:p>
            </p:txBody>
          </p:sp>
          <p:sp>
            <p:nvSpPr>
              <p:cNvPr id="64" name="Rectangle 198"/>
              <p:cNvSpPr>
                <a:spLocks noChangeArrowheads="1"/>
              </p:cNvSpPr>
              <p:nvPr/>
            </p:nvSpPr>
            <p:spPr bwMode="auto">
              <a:xfrm>
                <a:off x="3649" y="3379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/>
                  <a:t>d</a:t>
                </a:r>
                <a:r>
                  <a:rPr kumimoji="1" lang="en-US" altLang="zh-CN" sz="2400" i="1"/>
                  <a:t>x</a:t>
                </a:r>
              </a:p>
            </p:txBody>
          </p:sp>
          <p:sp>
            <p:nvSpPr>
              <p:cNvPr id="65" name="Line 199"/>
              <p:cNvSpPr>
                <a:spLocks noChangeShapeType="1"/>
              </p:cNvSpPr>
              <p:nvPr/>
            </p:nvSpPr>
            <p:spPr bwMode="auto">
              <a:xfrm flipV="1">
                <a:off x="4552" y="2824"/>
                <a:ext cx="384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Rectangle 200"/>
              <p:cNvSpPr>
                <a:spLocks noChangeArrowheads="1"/>
              </p:cNvSpPr>
              <p:nvPr/>
            </p:nvSpPr>
            <p:spPr bwMode="auto">
              <a:xfrm>
                <a:off x="4504" y="2632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/>
                  <a:t>d</a:t>
                </a:r>
                <a:r>
                  <a:rPr kumimoji="1" lang="en-US" altLang="zh-CN" sz="2400" i="1"/>
                  <a:t>I</a:t>
                </a:r>
              </a:p>
            </p:txBody>
          </p:sp>
          <p:sp>
            <p:nvSpPr>
              <p:cNvPr id="67" name="Line 201"/>
              <p:cNvSpPr>
                <a:spLocks noChangeShapeType="1"/>
              </p:cNvSpPr>
              <p:nvPr/>
            </p:nvSpPr>
            <p:spPr bwMode="auto">
              <a:xfrm>
                <a:off x="3601" y="3121"/>
                <a:ext cx="192" cy="227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 type="arrow" w="med" len="lg"/>
                <a:tailEnd type="arrow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202"/>
              <p:cNvSpPr>
                <a:spLocks noChangeShapeType="1"/>
              </p:cNvSpPr>
              <p:nvPr/>
            </p:nvSpPr>
            <p:spPr bwMode="auto">
              <a:xfrm flipH="1" flipV="1">
                <a:off x="3832" y="3400"/>
                <a:ext cx="99" cy="129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9" name="Object 204"/>
            <p:cNvGraphicFramePr>
              <a:graphicFrameLocks noChangeAspect="1"/>
            </p:cNvGraphicFramePr>
            <p:nvPr/>
          </p:nvGraphicFramePr>
          <p:xfrm>
            <a:off x="3449" y="2043"/>
            <a:ext cx="121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048000" imgH="4267200" progId="">
                    <p:embed/>
                  </p:oleObj>
                </mc:Choice>
                <mc:Fallback>
                  <p:oleObj name="公式" r:id="rId12" imgW="3048000" imgH="4267200" progId="">
                    <p:embed/>
                    <p:pic>
                      <p:nvPicPr>
                        <p:cNvPr id="59" name="Object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2043"/>
                          <a:ext cx="121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2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52E5-0F6C-4E99-8FF6-0B11404DFDD2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4514850" y="35496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">
                  <p:embed/>
                </p:oleObj>
              </mc:Choice>
              <mc:Fallback>
                <p:oleObj name="Equation" r:id="rId2" imgW="114151" imgH="215619" progId="">
                  <p:embed/>
                  <p:pic>
                    <p:nvPicPr>
                      <p:cNvPr id="0" name="Picture 4" descr="image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5496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838200" y="1600200"/>
            <a:ext cx="8077200" cy="17589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6600"/>
              </a:buClr>
              <a:buFont typeface="Wingdings" panose="05000000000000000000" pitchFamily="2" charset="2"/>
              <a:buChar char="¯"/>
            </a:pPr>
            <a:r>
              <a:rPr kumimoji="1" lang="zh-CN" altLang="en-US" sz="2800"/>
              <a:t>取一闭合积分回路</a:t>
            </a:r>
            <a:r>
              <a:rPr kumimoji="1" lang="en-US" altLang="zh-CN" sz="2800" i="1"/>
              <a:t>L</a:t>
            </a:r>
            <a:r>
              <a:rPr kumimoji="1" lang="zh-CN" altLang="en-US" sz="2800"/>
              <a:t>，使三根载流导线穿过它所围成的面。现改变三根导线之间的相互间隔，但不越出积分回路，则</a:t>
            </a:r>
          </a:p>
        </p:txBody>
      </p:sp>
      <p:grpSp>
        <p:nvGrpSpPr>
          <p:cNvPr id="269318" name="Group 6"/>
          <p:cNvGrpSpPr/>
          <p:nvPr/>
        </p:nvGrpSpPr>
        <p:grpSpPr bwMode="auto">
          <a:xfrm>
            <a:off x="1295400" y="3810000"/>
            <a:ext cx="3460750" cy="731838"/>
            <a:chOff x="816" y="2179"/>
            <a:chExt cx="2180" cy="461"/>
          </a:xfrm>
        </p:grpSpPr>
        <p:graphicFrame>
          <p:nvGraphicFramePr>
            <p:cNvPr id="269319" name="Object 7"/>
            <p:cNvGraphicFramePr>
              <a:graphicFrameLocks noChangeAspect="1"/>
            </p:cNvGraphicFramePr>
            <p:nvPr/>
          </p:nvGraphicFramePr>
          <p:xfrm>
            <a:off x="816" y="2179"/>
            <a:ext cx="741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69696" imgH="291973" progId="">
                    <p:embed/>
                  </p:oleObj>
                </mc:Choice>
                <mc:Fallback>
                  <p:oleObj name="公式" r:id="rId4" imgW="469696" imgH="291973" progId="">
                    <p:embed/>
                    <p:pic>
                      <p:nvPicPr>
                        <p:cNvPr id="0" name="Picture 7" descr="image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179"/>
                          <a:ext cx="741" cy="4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20" name="Text Box 8"/>
            <p:cNvSpPr txBox="1">
              <a:spLocks noChangeArrowheads="1"/>
            </p:cNvSpPr>
            <p:nvPr/>
          </p:nvSpPr>
          <p:spPr bwMode="auto">
            <a:xfrm>
              <a:off x="1536" y="2213"/>
              <a:ext cx="146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800"/>
                <a:t>是否会改变？</a:t>
              </a:r>
            </a:p>
          </p:txBody>
        </p:sp>
      </p:grpSp>
      <p:grpSp>
        <p:nvGrpSpPr>
          <p:cNvPr id="269321" name="Group 9"/>
          <p:cNvGrpSpPr/>
          <p:nvPr/>
        </p:nvGrpSpPr>
        <p:grpSpPr bwMode="auto">
          <a:xfrm>
            <a:off x="1295400" y="4800600"/>
            <a:ext cx="4471988" cy="525463"/>
            <a:chOff x="1632" y="2938"/>
            <a:chExt cx="2817" cy="331"/>
          </a:xfrm>
        </p:grpSpPr>
        <p:sp>
          <p:nvSpPr>
            <p:cNvPr id="269322" name="Text Box 10"/>
            <p:cNvSpPr txBox="1">
              <a:spLocks noChangeArrowheads="1"/>
            </p:cNvSpPr>
            <p:nvPr/>
          </p:nvSpPr>
          <p:spPr bwMode="auto">
            <a:xfrm>
              <a:off x="1632" y="2942"/>
              <a:ext cx="2817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L</a:t>
              </a:r>
              <a:r>
                <a:rPr kumimoji="1" lang="zh-CN" altLang="en-US" sz="2800"/>
                <a:t>上各点的      是否会改变？</a:t>
              </a:r>
            </a:p>
          </p:txBody>
        </p:sp>
        <p:graphicFrame>
          <p:nvGraphicFramePr>
            <p:cNvPr id="269323" name="Object 11"/>
            <p:cNvGraphicFramePr>
              <a:graphicFrameLocks noChangeAspect="1"/>
            </p:cNvGraphicFramePr>
            <p:nvPr/>
          </p:nvGraphicFramePr>
          <p:xfrm>
            <a:off x="2784" y="2938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2334" imgH="190417" progId="">
                    <p:embed/>
                  </p:oleObj>
                </mc:Choice>
                <mc:Fallback>
                  <p:oleObj name="公式" r:id="rId6" imgW="152334" imgH="190417" progId="">
                    <p:embed/>
                    <p:pic>
                      <p:nvPicPr>
                        <p:cNvPr id="0" name="Picture 11" descr="image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938"/>
                          <a:ext cx="24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9325" name="Text Box 13"/>
          <p:cNvSpPr txBox="1">
            <a:spLocks noChangeArrowheads="1"/>
          </p:cNvSpPr>
          <p:nvPr/>
        </p:nvSpPr>
        <p:spPr bwMode="auto">
          <a:xfrm>
            <a:off x="4800600" y="3886200"/>
            <a:ext cx="93027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006600"/>
                </a:solidFill>
              </a:rPr>
              <a:t>不会</a:t>
            </a:r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>
            <a:off x="6019800" y="4800600"/>
            <a:ext cx="533400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006600"/>
              </a:buClr>
              <a:buFont typeface="Wingdings" panose="05000000000000000000" pitchFamily="2" charset="2"/>
              <a:buNone/>
            </a:pPr>
            <a:r>
              <a:rPr kumimoji="1" lang="zh-CN" altLang="en-US" sz="2800">
                <a:solidFill>
                  <a:srgbClr val="006600"/>
                </a:solidFill>
              </a:rPr>
              <a:t>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5" grpId="0"/>
      <p:bldP spid="2693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B5D96-8F27-4E3D-A7A6-0967A213CD28}" type="slidenum">
              <a:rPr lang="en-US" altLang="zh-CN"/>
              <a:pPr/>
              <a:t>27</a:t>
            </a:fld>
            <a:endParaRPr lang="en-US" altLang="zh-CN"/>
          </a:p>
        </p:txBody>
      </p:sp>
      <p:grpSp>
        <p:nvGrpSpPr>
          <p:cNvPr id="270340" name="Group 4"/>
          <p:cNvGrpSpPr/>
          <p:nvPr/>
        </p:nvGrpSpPr>
        <p:grpSpPr bwMode="auto">
          <a:xfrm>
            <a:off x="533400" y="1295400"/>
            <a:ext cx="8451850" cy="3217863"/>
            <a:chOff x="340" y="949"/>
            <a:chExt cx="5324" cy="2027"/>
          </a:xfrm>
        </p:grpSpPr>
        <p:sp>
          <p:nvSpPr>
            <p:cNvPr id="270341" name="Rectangle 5"/>
            <p:cNvSpPr>
              <a:spLocks noChangeArrowheads="1"/>
            </p:cNvSpPr>
            <p:nvPr/>
          </p:nvSpPr>
          <p:spPr bwMode="auto">
            <a:xfrm>
              <a:off x="839" y="1674"/>
              <a:ext cx="467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中点（</a:t>
              </a:r>
              <a:r>
                <a:rPr lang="en-US" altLang="zh-CN" sz="2800" i="1">
                  <a:solidFill>
                    <a:srgbClr val="000000"/>
                  </a:solidFill>
                </a:rPr>
                <a:t>p</a:t>
              </a:r>
              <a:r>
                <a:rPr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点）的磁感应强度      </a:t>
              </a:r>
              <a:r>
                <a:rPr lang="en-US" altLang="zh-CN" sz="2800" baseline="-25000">
                  <a:solidFill>
                    <a:srgbClr val="000000"/>
                  </a:solidFill>
                  <a:latin typeface="宋体" panose="02010600030101010101" pitchFamily="2" charset="-122"/>
                </a:rPr>
                <a:t>——————</a:t>
              </a:r>
              <a:r>
                <a:rPr lang="zh-CN" altLang="en-US" sz="2800" baseline="-2500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</a:p>
          </p:txBody>
        </p:sp>
        <p:graphicFrame>
          <p:nvGraphicFramePr>
            <p:cNvPr id="270342" name="Object 6"/>
            <p:cNvGraphicFramePr>
              <a:graphicFrameLocks noChangeAspect="1"/>
            </p:cNvGraphicFramePr>
            <p:nvPr/>
          </p:nvGraphicFramePr>
          <p:xfrm>
            <a:off x="2844" y="2236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4151" imgH="215619" progId="">
                    <p:embed/>
                  </p:oleObj>
                </mc:Choice>
                <mc:Fallback>
                  <p:oleObj name="Equation" r:id="rId2" imgW="114151" imgH="215619" progId="">
                    <p:embed/>
                    <p:pic>
                      <p:nvPicPr>
                        <p:cNvPr id="0" name="Picture 6" descr="image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236"/>
                          <a:ext cx="7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0343" name="Object 7"/>
            <p:cNvGraphicFramePr>
              <a:graphicFrameLocks noChangeAspect="1"/>
            </p:cNvGraphicFramePr>
            <p:nvPr/>
          </p:nvGraphicFramePr>
          <p:xfrm>
            <a:off x="431" y="1674"/>
            <a:ext cx="40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53780" imgH="203024" progId="">
                    <p:embed/>
                  </p:oleObj>
                </mc:Choice>
                <mc:Fallback>
                  <p:oleObj name="公式" r:id="rId4" imgW="253780" imgH="203024" progId="">
                    <p:embed/>
                    <p:pic>
                      <p:nvPicPr>
                        <p:cNvPr id="0" name="Picture 7" descr="image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674"/>
                          <a:ext cx="408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0344" name="Object 8"/>
            <p:cNvGraphicFramePr>
              <a:graphicFrameLocks noChangeAspect="1"/>
            </p:cNvGraphicFramePr>
            <p:nvPr/>
          </p:nvGraphicFramePr>
          <p:xfrm>
            <a:off x="3515" y="1629"/>
            <a:ext cx="635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42751" imgH="253890" progId="">
                    <p:embed/>
                  </p:oleObj>
                </mc:Choice>
                <mc:Fallback>
                  <p:oleObj name="公式" r:id="rId6" imgW="342751" imgH="253890" progId="">
                    <p:embed/>
                    <p:pic>
                      <p:nvPicPr>
                        <p:cNvPr id="0" name="Picture 8" descr="image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629"/>
                          <a:ext cx="635" cy="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0345" name="Object 9"/>
            <p:cNvGraphicFramePr>
              <a:graphicFrameLocks noChangeAspect="1"/>
            </p:cNvGraphicFramePr>
            <p:nvPr/>
          </p:nvGraphicFramePr>
          <p:xfrm>
            <a:off x="1582" y="2037"/>
            <a:ext cx="2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334" imgH="190417" progId="">
                    <p:embed/>
                  </p:oleObj>
                </mc:Choice>
                <mc:Fallback>
                  <p:oleObj name="公式" r:id="rId8" imgW="152334" imgH="190417" progId="">
                    <p:embed/>
                    <p:pic>
                      <p:nvPicPr>
                        <p:cNvPr id="0" name="Picture 9" descr="image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" y="2037"/>
                          <a:ext cx="290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0346" name="Rectangle 10"/>
            <p:cNvSpPr>
              <a:spLocks noChangeArrowheads="1"/>
            </p:cNvSpPr>
            <p:nvPr/>
          </p:nvSpPr>
          <p:spPr bwMode="auto">
            <a:xfrm>
              <a:off x="340" y="949"/>
              <a:ext cx="5324" cy="7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125000"/>
                </a:lnSpc>
                <a:buClr>
                  <a:schemeClr val="hlink"/>
                </a:buClr>
                <a:buFont typeface="Wingdings" panose="05000000000000000000" pitchFamily="2" charset="2"/>
                <a:buChar char="Ø"/>
              </a:pP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如图，平行的无限长直载流导线</a:t>
              </a:r>
              <a:r>
                <a:rPr lang="en-US" altLang="zh-CN" sz="2800" i="1" dirty="0">
                  <a:solidFill>
                    <a:srgbClr val="000000"/>
                  </a:solidFill>
                </a:rPr>
                <a:t>A</a:t>
              </a: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和</a:t>
              </a:r>
              <a:r>
                <a:rPr lang="en-US" altLang="zh-CN" sz="2800" i="1" dirty="0">
                  <a:solidFill>
                    <a:srgbClr val="000000"/>
                  </a:solidFill>
                </a:rPr>
                <a:t>B</a:t>
              </a: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，电流强度为</a:t>
              </a:r>
              <a:r>
                <a:rPr lang="en-US" altLang="zh-CN" sz="2800" i="1" dirty="0">
                  <a:solidFill>
                    <a:srgbClr val="000000"/>
                  </a:solidFill>
                </a:rPr>
                <a:t>I</a:t>
              </a: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，垂直纸面向</a:t>
              </a:r>
              <a:r>
                <a:rPr kumimoji="1" lang="zh-CN" altLang="en-US" sz="2800" dirty="0">
                  <a:latin typeface="宋体" panose="02010600030101010101" pitchFamily="2" charset="-122"/>
                </a:rPr>
                <a:t>外</a:t>
              </a: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，两根载流导线之间相距为</a:t>
              </a:r>
              <a:r>
                <a:rPr lang="en-US" altLang="zh-CN" sz="2800" i="1" dirty="0">
                  <a:solidFill>
                    <a:srgbClr val="000000"/>
                  </a:solidFill>
                </a:rPr>
                <a:t>a</a:t>
              </a: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，则</a:t>
              </a:r>
              <a:r>
                <a:rPr lang="zh-CN" altLang="en-US" sz="2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                                                         </a:t>
              </a:r>
            </a:p>
          </p:txBody>
        </p:sp>
        <p:sp>
          <p:nvSpPr>
            <p:cNvPr id="270347" name="Rectangle 11"/>
            <p:cNvSpPr>
              <a:spLocks noChangeArrowheads="1"/>
            </p:cNvSpPr>
            <p:nvPr/>
          </p:nvSpPr>
          <p:spPr bwMode="auto">
            <a:xfrm>
              <a:off x="348" y="2057"/>
              <a:ext cx="123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590550" algn="l"/>
                </a:tabLst>
              </a:pPr>
              <a:r>
                <a:rPr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磁感应强度</a:t>
              </a:r>
            </a:p>
          </p:txBody>
        </p:sp>
        <p:sp>
          <p:nvSpPr>
            <p:cNvPr id="270348" name="Rectangle 12"/>
            <p:cNvSpPr>
              <a:spLocks noChangeArrowheads="1"/>
            </p:cNvSpPr>
            <p:nvPr/>
          </p:nvSpPr>
          <p:spPr bwMode="auto">
            <a:xfrm>
              <a:off x="1837" y="2057"/>
              <a:ext cx="219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沿图中环路</a:t>
              </a:r>
              <a:r>
                <a:rPr lang="en-US" altLang="zh-CN" sz="2800" i="1">
                  <a:solidFill>
                    <a:srgbClr val="000000"/>
                  </a:solidFill>
                </a:rPr>
                <a:t>l</a:t>
              </a:r>
              <a:r>
                <a:rPr lang="zh-CN" altLang="en-US" sz="2800">
                  <a:solidFill>
                    <a:srgbClr val="000000"/>
                  </a:solidFill>
                  <a:latin typeface="宋体" panose="02010600030101010101" pitchFamily="2" charset="-122"/>
                </a:rPr>
                <a:t>的线积分</a:t>
              </a:r>
            </a:p>
          </p:txBody>
        </p:sp>
        <p:graphicFrame>
          <p:nvGraphicFramePr>
            <p:cNvPr id="270349" name="Object 13"/>
            <p:cNvGraphicFramePr>
              <a:graphicFrameLocks noChangeAspect="1"/>
            </p:cNvGraphicFramePr>
            <p:nvPr/>
          </p:nvGraphicFramePr>
          <p:xfrm>
            <a:off x="384" y="2477"/>
            <a:ext cx="260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422400" imgH="292100" progId="">
                    <p:embed/>
                  </p:oleObj>
                </mc:Choice>
                <mc:Fallback>
                  <p:oleObj name="公式" r:id="rId10" imgW="1422400" imgH="292100" progId="">
                    <p:embed/>
                    <p:pic>
                      <p:nvPicPr>
                        <p:cNvPr id="0" name="Picture 13" descr="image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77"/>
                          <a:ext cx="2605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0350" name="Rectangle 14"/>
            <p:cNvSpPr>
              <a:spLocks noChangeArrowheads="1"/>
            </p:cNvSpPr>
            <p:nvPr/>
          </p:nvSpPr>
          <p:spPr bwMode="auto">
            <a:xfrm>
              <a:off x="4771" y="1720"/>
              <a:ext cx="50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590550" algn="l"/>
                </a:tabLst>
              </a:pPr>
              <a:endParaRPr lang="zh-CN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70351" name="Object 15"/>
            <p:cNvGraphicFramePr>
              <a:graphicFrameLocks noChangeAspect="1"/>
            </p:cNvGraphicFramePr>
            <p:nvPr/>
          </p:nvGraphicFramePr>
          <p:xfrm>
            <a:off x="2844" y="233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14151" imgH="215619" progId="">
                    <p:embed/>
                  </p:oleObj>
                </mc:Choice>
                <mc:Fallback>
                  <p:oleObj name="公式" r:id="rId12" imgW="114151" imgH="215619" progId="">
                    <p:embed/>
                    <p:pic>
                      <p:nvPicPr>
                        <p:cNvPr id="0" name="Picture 15" descr="image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332"/>
                          <a:ext cx="7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0352" name="Object 16"/>
          <p:cNvGraphicFramePr>
            <a:graphicFrameLocks noChangeAspect="1"/>
          </p:cNvGraphicFramePr>
          <p:nvPr/>
        </p:nvGraphicFramePr>
        <p:xfrm>
          <a:off x="4267200" y="3594100"/>
          <a:ext cx="4716462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3" imgW="6354062" imgH="3677163" progId="PBrush">
                  <p:embed/>
                </p:oleObj>
              </mc:Choice>
              <mc:Fallback>
                <p:oleObj name="位图图像" r:id="rId13" imgW="6354062" imgH="3677163" progId="PBrush">
                  <p:embed/>
                  <p:pic>
                    <p:nvPicPr>
                      <p:cNvPr id="0" name="Picture 16" descr="image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594100"/>
                        <a:ext cx="4716462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0353" name="Group 17"/>
          <p:cNvGrpSpPr/>
          <p:nvPr/>
        </p:nvGrpSpPr>
        <p:grpSpPr bwMode="auto">
          <a:xfrm>
            <a:off x="838200" y="5334000"/>
            <a:ext cx="2863850" cy="717550"/>
            <a:chOff x="528" y="3732"/>
            <a:chExt cx="1804" cy="452"/>
          </a:xfrm>
        </p:grpSpPr>
        <p:sp>
          <p:nvSpPr>
            <p:cNvPr id="270354" name="Text Box 18"/>
            <p:cNvSpPr txBox="1">
              <a:spLocks noChangeArrowheads="1"/>
            </p:cNvSpPr>
            <p:nvPr/>
          </p:nvSpPr>
          <p:spPr bwMode="auto">
            <a:xfrm>
              <a:off x="528" y="3744"/>
              <a:ext cx="78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答案：</a:t>
              </a:r>
            </a:p>
          </p:txBody>
        </p:sp>
        <p:graphicFrame>
          <p:nvGraphicFramePr>
            <p:cNvPr id="270355" name="Object 19"/>
            <p:cNvGraphicFramePr>
              <a:graphicFrameLocks noChangeAspect="1"/>
            </p:cNvGraphicFramePr>
            <p:nvPr/>
          </p:nvGraphicFramePr>
          <p:xfrm>
            <a:off x="1153" y="3732"/>
            <a:ext cx="1179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596900" imgH="228600" progId="">
                    <p:embed/>
                  </p:oleObj>
                </mc:Choice>
                <mc:Fallback>
                  <p:oleObj name="公式" r:id="rId15" imgW="596900" imgH="228600" progId="">
                    <p:embed/>
                    <p:pic>
                      <p:nvPicPr>
                        <p:cNvPr id="0" name="Picture 19" descr="image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" y="3732"/>
                          <a:ext cx="1179" cy="4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磁场中的高斯定理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6552-B82C-43D4-8DF9-8D8AE2EF2349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246805" name="Group 21"/>
          <p:cNvGrpSpPr/>
          <p:nvPr/>
        </p:nvGrpSpPr>
        <p:grpSpPr bwMode="auto">
          <a:xfrm>
            <a:off x="5410200" y="1752600"/>
            <a:ext cx="3529013" cy="2665413"/>
            <a:chOff x="3379" y="799"/>
            <a:chExt cx="2223" cy="1679"/>
          </a:xfrm>
        </p:grpSpPr>
        <p:sp>
          <p:nvSpPr>
            <p:cNvPr id="246806" name="Rectangle 22"/>
            <p:cNvSpPr>
              <a:spLocks noChangeArrowheads="1"/>
            </p:cNvSpPr>
            <p:nvPr/>
          </p:nvSpPr>
          <p:spPr bwMode="auto">
            <a:xfrm>
              <a:off x="3379" y="799"/>
              <a:ext cx="2223" cy="167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807" name="Group 23"/>
            <p:cNvGrpSpPr>
              <a:grpSpLocks noChangeAspect="1"/>
            </p:cNvGrpSpPr>
            <p:nvPr/>
          </p:nvGrpSpPr>
          <p:grpSpPr bwMode="auto">
            <a:xfrm>
              <a:off x="3470" y="1026"/>
              <a:ext cx="1947" cy="1292"/>
              <a:chOff x="2925" y="663"/>
              <a:chExt cx="2256" cy="1497"/>
            </a:xfrm>
          </p:grpSpPr>
          <p:grpSp>
            <p:nvGrpSpPr>
              <p:cNvPr id="246808" name="Group 24"/>
              <p:cNvGrpSpPr>
                <a:grpSpLocks noChangeAspect="1"/>
              </p:cNvGrpSpPr>
              <p:nvPr/>
            </p:nvGrpSpPr>
            <p:grpSpPr bwMode="auto">
              <a:xfrm>
                <a:off x="2925" y="663"/>
                <a:ext cx="2256" cy="1200"/>
                <a:chOff x="2789" y="618"/>
                <a:chExt cx="2256" cy="1200"/>
              </a:xfrm>
            </p:grpSpPr>
            <p:grpSp>
              <p:nvGrpSpPr>
                <p:cNvPr id="246809" name="Group 25"/>
                <p:cNvGrpSpPr>
                  <a:grpSpLocks noChangeAspect="1"/>
                </p:cNvGrpSpPr>
                <p:nvPr/>
              </p:nvGrpSpPr>
              <p:grpSpPr bwMode="auto">
                <a:xfrm>
                  <a:off x="2789" y="618"/>
                  <a:ext cx="2256" cy="1200"/>
                  <a:chOff x="2784" y="624"/>
                  <a:chExt cx="2256" cy="1200"/>
                </a:xfrm>
              </p:grpSpPr>
              <p:sp>
                <p:nvSpPr>
                  <p:cNvPr id="246810" name="Oval 26"/>
                  <p:cNvSpPr>
                    <a:spLocks noChangeAspect="1" noChangeArrowheads="1"/>
                  </p:cNvSpPr>
                  <p:nvPr/>
                </p:nvSpPr>
                <p:spPr bwMode="auto">
                  <a:xfrm rot="-1188968">
                    <a:off x="3168" y="912"/>
                    <a:ext cx="1488" cy="72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811" name="Oval 27"/>
                  <p:cNvSpPr>
                    <a:spLocks noChangeAspect="1" noChangeArrowheads="1"/>
                  </p:cNvSpPr>
                  <p:nvPr/>
                </p:nvSpPr>
                <p:spPr bwMode="auto">
                  <a:xfrm rot="-1381199">
                    <a:off x="2966" y="769"/>
                    <a:ext cx="1920" cy="96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812" name="Oval 28"/>
                  <p:cNvSpPr>
                    <a:spLocks noChangeAspect="1" noChangeArrowheads="1"/>
                  </p:cNvSpPr>
                  <p:nvPr/>
                </p:nvSpPr>
                <p:spPr bwMode="auto">
                  <a:xfrm rot="-1299423">
                    <a:off x="2784" y="624"/>
                    <a:ext cx="2256" cy="12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6813" name="Line 2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479" y="666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814" name="Line 3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509" y="819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815" name="Line 3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566" y="936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816" name="Line 32"/>
              <p:cNvSpPr>
                <a:spLocks noChangeAspect="1" noChangeShapeType="1"/>
              </p:cNvSpPr>
              <p:nvPr/>
            </p:nvSpPr>
            <p:spPr bwMode="auto">
              <a:xfrm flipV="1">
                <a:off x="4676" y="1416"/>
                <a:ext cx="318" cy="200"/>
              </a:xfrm>
              <a:prstGeom prst="line">
                <a:avLst/>
              </a:prstGeom>
              <a:noFill/>
              <a:ln w="28575">
                <a:solidFill>
                  <a:srgbClr val="FFE70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17" name="Line 33"/>
              <p:cNvSpPr>
                <a:spLocks noChangeAspect="1" noChangeShapeType="1"/>
              </p:cNvSpPr>
              <p:nvPr/>
            </p:nvSpPr>
            <p:spPr bwMode="auto">
              <a:xfrm>
                <a:off x="4694" y="1616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6818" name="Group 34"/>
              <p:cNvGrpSpPr>
                <a:grpSpLocks noChangeAspect="1"/>
              </p:cNvGrpSpPr>
              <p:nvPr/>
            </p:nvGrpSpPr>
            <p:grpSpPr bwMode="auto">
              <a:xfrm>
                <a:off x="3787" y="935"/>
                <a:ext cx="914" cy="1165"/>
                <a:chOff x="3787" y="935"/>
                <a:chExt cx="914" cy="1165"/>
              </a:xfrm>
            </p:grpSpPr>
            <p:sp>
              <p:nvSpPr>
                <p:cNvPr id="246819" name="Freeform 35"/>
                <p:cNvSpPr>
                  <a:spLocks noChangeAspect="1"/>
                </p:cNvSpPr>
                <p:nvPr/>
              </p:nvSpPr>
              <p:spPr bwMode="auto">
                <a:xfrm>
                  <a:off x="3787" y="935"/>
                  <a:ext cx="914" cy="1165"/>
                </a:xfrm>
                <a:custGeom>
                  <a:avLst/>
                  <a:gdLst/>
                  <a:ahLst/>
                  <a:cxnLst>
                    <a:cxn ang="0">
                      <a:pos x="68" y="507"/>
                    </a:cxn>
                    <a:cxn ang="0">
                      <a:pos x="521" y="8"/>
                    </a:cxn>
                    <a:cxn ang="0">
                      <a:pos x="884" y="553"/>
                    </a:cxn>
                    <a:cxn ang="0">
                      <a:pos x="703" y="1097"/>
                    </a:cxn>
                    <a:cxn ang="0">
                      <a:pos x="113" y="961"/>
                    </a:cxn>
                    <a:cxn ang="0">
                      <a:pos x="113" y="734"/>
                    </a:cxn>
                    <a:cxn ang="0">
                      <a:pos x="68" y="507"/>
                    </a:cxn>
                  </a:cxnLst>
                  <a:rect l="0" t="0" r="r" b="b"/>
                  <a:pathLst>
                    <a:path w="914" h="1165">
                      <a:moveTo>
                        <a:pt x="68" y="507"/>
                      </a:moveTo>
                      <a:cubicBezTo>
                        <a:pt x="136" y="386"/>
                        <a:pt x="385" y="0"/>
                        <a:pt x="521" y="8"/>
                      </a:cubicBezTo>
                      <a:cubicBezTo>
                        <a:pt x="657" y="16"/>
                        <a:pt x="854" y="372"/>
                        <a:pt x="884" y="553"/>
                      </a:cubicBezTo>
                      <a:cubicBezTo>
                        <a:pt x="914" y="734"/>
                        <a:pt x="832" y="1029"/>
                        <a:pt x="703" y="1097"/>
                      </a:cubicBezTo>
                      <a:cubicBezTo>
                        <a:pt x="574" y="1165"/>
                        <a:pt x="211" y="1021"/>
                        <a:pt x="113" y="961"/>
                      </a:cubicBezTo>
                      <a:cubicBezTo>
                        <a:pt x="15" y="901"/>
                        <a:pt x="120" y="810"/>
                        <a:pt x="113" y="734"/>
                      </a:cubicBezTo>
                      <a:cubicBezTo>
                        <a:pt x="106" y="658"/>
                        <a:pt x="0" y="628"/>
                        <a:pt x="68" y="507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3366FF"/>
                    </a:gs>
                    <a:gs pos="100000">
                      <a:srgbClr val="3366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FFFFFF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820" name="Freeform 36"/>
                <p:cNvSpPr>
                  <a:spLocks noChangeAspect="1"/>
                </p:cNvSpPr>
                <p:nvPr/>
              </p:nvSpPr>
              <p:spPr bwMode="auto">
                <a:xfrm>
                  <a:off x="3787" y="935"/>
                  <a:ext cx="914" cy="1165"/>
                </a:xfrm>
                <a:custGeom>
                  <a:avLst/>
                  <a:gdLst/>
                  <a:ahLst/>
                  <a:cxnLst>
                    <a:cxn ang="0">
                      <a:pos x="68" y="507"/>
                    </a:cxn>
                    <a:cxn ang="0">
                      <a:pos x="521" y="8"/>
                    </a:cxn>
                    <a:cxn ang="0">
                      <a:pos x="884" y="553"/>
                    </a:cxn>
                    <a:cxn ang="0">
                      <a:pos x="703" y="1097"/>
                    </a:cxn>
                    <a:cxn ang="0">
                      <a:pos x="113" y="961"/>
                    </a:cxn>
                    <a:cxn ang="0">
                      <a:pos x="113" y="734"/>
                    </a:cxn>
                    <a:cxn ang="0">
                      <a:pos x="68" y="507"/>
                    </a:cxn>
                  </a:cxnLst>
                  <a:rect l="0" t="0" r="r" b="b"/>
                  <a:pathLst>
                    <a:path w="914" h="1165">
                      <a:moveTo>
                        <a:pt x="68" y="507"/>
                      </a:moveTo>
                      <a:cubicBezTo>
                        <a:pt x="136" y="386"/>
                        <a:pt x="385" y="0"/>
                        <a:pt x="521" y="8"/>
                      </a:cubicBezTo>
                      <a:cubicBezTo>
                        <a:pt x="657" y="16"/>
                        <a:pt x="854" y="372"/>
                        <a:pt x="884" y="553"/>
                      </a:cubicBezTo>
                      <a:cubicBezTo>
                        <a:pt x="914" y="734"/>
                        <a:pt x="832" y="1029"/>
                        <a:pt x="703" y="1097"/>
                      </a:cubicBezTo>
                      <a:cubicBezTo>
                        <a:pt x="574" y="1165"/>
                        <a:pt x="211" y="1021"/>
                        <a:pt x="113" y="961"/>
                      </a:cubicBezTo>
                      <a:cubicBezTo>
                        <a:pt x="15" y="901"/>
                        <a:pt x="120" y="810"/>
                        <a:pt x="113" y="734"/>
                      </a:cubicBezTo>
                      <a:cubicBezTo>
                        <a:pt x="106" y="658"/>
                        <a:pt x="0" y="628"/>
                        <a:pt x="68" y="507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3366FF">
                        <a:alpha val="49001"/>
                      </a:srgbClr>
                    </a:gs>
                    <a:gs pos="100000">
                      <a:srgbClr val="3366FF">
                        <a:gamma/>
                        <a:shade val="46275"/>
                        <a:invGamma/>
                        <a:alpha val="49001"/>
                      </a:srgbClr>
                    </a:gs>
                  </a:gsLst>
                  <a:lin ang="5400000" scaled="1"/>
                </a:gradFill>
                <a:ln w="9525">
                  <a:solidFill>
                    <a:srgbClr val="FFFFFF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821" name="Line 37"/>
              <p:cNvSpPr>
                <a:spLocks noChangeAspect="1" noChangeShapeType="1"/>
              </p:cNvSpPr>
              <p:nvPr/>
            </p:nvSpPr>
            <p:spPr bwMode="auto">
              <a:xfrm flipV="1">
                <a:off x="3934" y="1842"/>
                <a:ext cx="488" cy="94"/>
              </a:xfrm>
              <a:prstGeom prst="line">
                <a:avLst/>
              </a:prstGeom>
              <a:noFill/>
              <a:ln w="28575">
                <a:solidFill>
                  <a:srgbClr val="FFE70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22" name="Line 38"/>
              <p:cNvSpPr>
                <a:spLocks noChangeAspect="1" noChangeShapeType="1"/>
              </p:cNvSpPr>
              <p:nvPr/>
            </p:nvSpPr>
            <p:spPr bwMode="auto">
              <a:xfrm flipH="1">
                <a:off x="3787" y="1936"/>
                <a:ext cx="147" cy="2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6823" name="Text Box 39"/>
          <p:cNvSpPr txBox="1">
            <a:spLocks noChangeArrowheads="1"/>
          </p:cNvSpPr>
          <p:nvPr/>
        </p:nvSpPr>
        <p:spPr bwMode="auto">
          <a:xfrm>
            <a:off x="914400" y="1676400"/>
            <a:ext cx="4038600" cy="83099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/>
              <a:t>在磁场中通过任意</a:t>
            </a:r>
            <a:r>
              <a:rPr lang="zh-CN" altLang="en-US" sz="2400" dirty="0">
                <a:solidFill>
                  <a:srgbClr val="0000CC"/>
                </a:solidFill>
              </a:rPr>
              <a:t>闭合</a:t>
            </a:r>
            <a:r>
              <a:rPr lang="zh-CN" altLang="en-US" sz="2400" dirty="0"/>
              <a:t>曲面的磁感应强度通量等于零。</a:t>
            </a:r>
          </a:p>
        </p:txBody>
      </p:sp>
      <p:graphicFrame>
        <p:nvGraphicFramePr>
          <p:cNvPr id="246824" name="Object 40"/>
          <p:cNvGraphicFramePr>
            <a:graphicFrameLocks noChangeAspect="1"/>
          </p:cNvGraphicFramePr>
          <p:nvPr/>
        </p:nvGraphicFramePr>
        <p:xfrm>
          <a:off x="1219200" y="2919412"/>
          <a:ext cx="32273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1168600" imgH="9334440" progId="">
                  <p:embed/>
                </p:oleObj>
              </mc:Choice>
              <mc:Fallback>
                <p:oleObj name="公式" r:id="rId2" imgW="51168600" imgH="9334440" progId="">
                  <p:embed/>
                  <p:pic>
                    <p:nvPicPr>
                      <p:cNvPr id="0" name="Picture 40" descr="image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19412"/>
                        <a:ext cx="3227388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25" name="Text Box 41"/>
          <p:cNvSpPr txBox="1">
            <a:spLocks noChangeArrowheads="1"/>
          </p:cNvSpPr>
          <p:nvPr/>
        </p:nvSpPr>
        <p:spPr bwMode="auto">
          <a:xfrm>
            <a:off x="1143000" y="5334000"/>
            <a:ext cx="327025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取曲面</a:t>
            </a:r>
            <a:r>
              <a:rPr lang="zh-CN" altLang="en-US" sz="2400" dirty="0">
                <a:solidFill>
                  <a:srgbClr val="0000CC"/>
                </a:solidFill>
              </a:rPr>
              <a:t>外法线</a:t>
            </a:r>
            <a:r>
              <a:rPr lang="zh-CN" altLang="en-US" sz="2400" dirty="0"/>
              <a:t>方向为正。</a:t>
            </a:r>
          </a:p>
        </p:txBody>
      </p:sp>
      <p:graphicFrame>
        <p:nvGraphicFramePr>
          <p:cNvPr id="246826" name="Object 42"/>
          <p:cNvGraphicFramePr>
            <a:graphicFrameLocks noChangeAspect="1"/>
          </p:cNvGraphicFramePr>
          <p:nvPr/>
        </p:nvGraphicFramePr>
        <p:xfrm>
          <a:off x="4800600" y="4724400"/>
          <a:ext cx="36480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8073760" imgH="25997040" progId="">
                  <p:embed/>
                </p:oleObj>
              </mc:Choice>
              <mc:Fallback>
                <p:oleObj name="公式" r:id="rId4" imgW="58073760" imgH="25997040" progId="">
                  <p:embed/>
                  <p:pic>
                    <p:nvPicPr>
                      <p:cNvPr id="0" name="Picture 42" descr="image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3648075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28" name="Object 44"/>
          <p:cNvGraphicFramePr>
            <a:graphicFrameLocks noChangeAspect="1"/>
          </p:cNvGraphicFramePr>
          <p:nvPr/>
        </p:nvGraphicFramePr>
        <p:xfrm>
          <a:off x="8305800" y="3124200"/>
          <a:ext cx="2555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6725" imgH="177415" progId="">
                  <p:embed/>
                </p:oleObj>
              </mc:Choice>
              <mc:Fallback>
                <p:oleObj name="公式" r:id="rId6" imgW="126725" imgH="177415" progId="">
                  <p:embed/>
                  <p:pic>
                    <p:nvPicPr>
                      <p:cNvPr id="0" name="Picture 44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124200"/>
                        <a:ext cx="25558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29" name="Text Box 45"/>
          <p:cNvSpPr txBox="1">
            <a:spLocks noChangeArrowheads="1"/>
          </p:cNvSpPr>
          <p:nvPr/>
        </p:nvSpPr>
        <p:spPr bwMode="auto">
          <a:xfrm>
            <a:off x="1864663" y="3881735"/>
            <a:ext cx="118333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无源场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E116-78F3-4499-A2B6-962CD268D73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914400" y="1971675"/>
            <a:ext cx="7391400" cy="199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3300"/>
                </a:solidFill>
              </a:rPr>
              <a:t>恒定电流</a:t>
            </a:r>
            <a:r>
              <a:rPr lang="zh-CN" altLang="en-US" sz="2400" dirty="0"/>
              <a:t>的磁场中，磁感应强度沿任何</a:t>
            </a:r>
            <a:r>
              <a:rPr lang="zh-CN" altLang="en-US" sz="2400" dirty="0">
                <a:solidFill>
                  <a:srgbClr val="0000CC"/>
                </a:solidFill>
              </a:rPr>
              <a:t>闭合路径</a:t>
            </a:r>
            <a:r>
              <a:rPr lang="zh-CN" altLang="en-US" sz="2400" dirty="0"/>
              <a:t>一周的线积分（即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环路积分</a:t>
            </a:r>
            <a:r>
              <a:rPr lang="zh-CN" altLang="en-US" sz="2400" dirty="0"/>
              <a:t>），等于闭合路径内所</a:t>
            </a:r>
            <a:r>
              <a:rPr lang="zh-CN" altLang="en-US" sz="2400" dirty="0">
                <a:solidFill>
                  <a:srgbClr val="0000CC"/>
                </a:solidFill>
              </a:rPr>
              <a:t>包围并穿过</a:t>
            </a:r>
            <a:r>
              <a:rPr lang="zh-CN" altLang="en-US" sz="2400" dirty="0"/>
              <a:t>的电流的</a:t>
            </a:r>
            <a:r>
              <a:rPr lang="zh-CN" altLang="en-US" sz="2400" dirty="0">
                <a:solidFill>
                  <a:srgbClr val="0000CC"/>
                </a:solidFill>
              </a:rPr>
              <a:t>代数和</a:t>
            </a:r>
            <a:r>
              <a:rPr lang="zh-CN" altLang="en-US" sz="2400" dirty="0"/>
              <a:t>的</a:t>
            </a:r>
            <a:r>
              <a:rPr lang="zh-CN" altLang="en-US" sz="2400" i="1" dirty="0">
                <a:sym typeface="Symbol" panose="05050102010706020507" pitchFamily="18" charset="2"/>
              </a:rPr>
              <a:t></a:t>
            </a:r>
            <a:r>
              <a:rPr lang="en-US" altLang="zh-CN" sz="2400" baseline="-25000" dirty="0">
                <a:sym typeface="Symbol" panose="05050102010706020507" pitchFamily="18" charset="2"/>
              </a:rPr>
              <a:t>0</a:t>
            </a:r>
            <a:r>
              <a:rPr lang="zh-CN" altLang="en-US" sz="2400" dirty="0"/>
              <a:t>倍，而与路径的形状大小无关。 </a:t>
            </a:r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762000" y="1295400"/>
            <a:ext cx="1981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安培环路定理</a:t>
            </a:r>
          </a:p>
        </p:txBody>
      </p:sp>
      <p:graphicFrame>
        <p:nvGraphicFramePr>
          <p:cNvPr id="247818" name="Object 10"/>
          <p:cNvGraphicFramePr>
            <a:graphicFrameLocks noChangeAspect="1"/>
          </p:cNvGraphicFramePr>
          <p:nvPr/>
        </p:nvGraphicFramePr>
        <p:xfrm>
          <a:off x="2286000" y="4191000"/>
          <a:ext cx="24225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108200" imgH="9334440" progId="">
                  <p:embed/>
                </p:oleObj>
              </mc:Choice>
              <mc:Fallback>
                <p:oleObj name="公式" r:id="rId2" imgW="34108200" imgH="9334440" progId="">
                  <p:embed/>
                  <p:pic>
                    <p:nvPicPr>
                      <p:cNvPr id="0" name="Picture 10" descr="image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91000"/>
                        <a:ext cx="2422525" cy="7318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2819400" y="5562600"/>
            <a:ext cx="4286751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i="1" dirty="0"/>
              <a:t>I</a:t>
            </a:r>
            <a:r>
              <a:rPr kumimoji="1" lang="en-US" altLang="zh-CN" sz="2400" i="1" baseline="-25000" dirty="0"/>
              <a:t>i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取正值的方向与</a:t>
            </a:r>
            <a:r>
              <a:rPr kumimoji="1" lang="en-US" altLang="zh-CN" sz="2400" i="1" dirty="0"/>
              <a:t>L</a:t>
            </a:r>
            <a:r>
              <a:rPr kumimoji="1" lang="zh-CN" altLang="en-US" sz="2400" dirty="0"/>
              <a:t>成右手螺旋</a:t>
            </a:r>
          </a:p>
        </p:txBody>
      </p:sp>
      <p:sp>
        <p:nvSpPr>
          <p:cNvPr id="247820" name="Text Box 12"/>
          <p:cNvSpPr txBox="1">
            <a:spLocks noChangeArrowheads="1"/>
          </p:cNvSpPr>
          <p:nvPr/>
        </p:nvSpPr>
        <p:spPr bwMode="auto">
          <a:xfrm>
            <a:off x="5257800" y="4572000"/>
            <a:ext cx="264687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非保守场，有旋场</a:t>
            </a:r>
          </a:p>
        </p:txBody>
      </p:sp>
      <p:sp>
        <p:nvSpPr>
          <p:cNvPr id="247822" name="Rectangle 14"/>
          <p:cNvSpPr>
            <a:spLocks noChangeArrowheads="1"/>
          </p:cNvSpPr>
          <p:nvPr/>
        </p:nvSpPr>
        <p:spPr bwMode="auto">
          <a:xfrm>
            <a:off x="4800600" y="4186535"/>
            <a:ext cx="357020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描述磁场特性的重要规律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47" name="Rectangle 9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4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68B7-5204-4061-9000-F1ECB906B1B8}" type="slidenum">
              <a:rPr lang="en-US" altLang="zh-CN"/>
              <a:pPr/>
              <a:t>5</a:t>
            </a:fld>
            <a:endParaRPr lang="en-US" altLang="zh-CN"/>
          </a:p>
        </p:txBody>
      </p:sp>
      <p:grpSp>
        <p:nvGrpSpPr>
          <p:cNvPr id="253957" name="Group 5"/>
          <p:cNvGrpSpPr/>
          <p:nvPr/>
        </p:nvGrpSpPr>
        <p:grpSpPr bwMode="auto">
          <a:xfrm>
            <a:off x="685800" y="2362200"/>
            <a:ext cx="6553200" cy="595312"/>
            <a:chOff x="912" y="1152"/>
            <a:chExt cx="4128" cy="375"/>
          </a:xfrm>
        </p:grpSpPr>
        <p:graphicFrame>
          <p:nvGraphicFramePr>
            <p:cNvPr id="253958" name="Object 6"/>
            <p:cNvGraphicFramePr>
              <a:graphicFrameLocks noChangeAspect="1"/>
            </p:cNvGraphicFramePr>
            <p:nvPr/>
          </p:nvGraphicFramePr>
          <p:xfrm>
            <a:off x="912" y="1152"/>
            <a:ext cx="57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9329760" imgH="6083280" progId="">
                    <p:embed/>
                  </p:oleObj>
                </mc:Choice>
                <mc:Fallback>
                  <p:oleObj name="公式" r:id="rId2" imgW="9329760" imgH="6083280" progId="">
                    <p:embed/>
                    <p:pic>
                      <p:nvPicPr>
                        <p:cNvPr id="0" name="Picture 6" descr="image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152"/>
                          <a:ext cx="576" cy="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3959" name="Text Box 7"/>
            <p:cNvSpPr txBox="1">
              <a:spLocks noChangeArrowheads="1"/>
            </p:cNvSpPr>
            <p:nvPr/>
          </p:nvSpPr>
          <p:spPr bwMode="auto">
            <a:xfrm>
              <a:off x="1824" y="1200"/>
              <a:ext cx="321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kumimoji="1" lang="zh-CN" altLang="en-US" sz="2800" dirty="0">
                  <a:latin typeface="宋体" panose="02010600030101010101" pitchFamily="2" charset="-122"/>
                </a:rPr>
                <a:t>空间所有</a:t>
              </a:r>
              <a:r>
                <a:rPr kumimoji="1" lang="zh-CN" altLang="en-US" sz="2800" dirty="0">
                  <a:solidFill>
                    <a:srgbClr val="0000CC"/>
                  </a:solidFill>
                  <a:latin typeface="宋体" panose="02010600030101010101" pitchFamily="2" charset="-122"/>
                </a:rPr>
                <a:t>恒定</a:t>
              </a:r>
              <a:r>
                <a:rPr kumimoji="1" lang="zh-CN" altLang="en-US" sz="2800" dirty="0">
                  <a:latin typeface="宋体" panose="02010600030101010101" pitchFamily="2" charset="-122"/>
                </a:rPr>
                <a:t>电流</a:t>
              </a:r>
              <a:r>
                <a:rPr kumimoji="1" lang="zh-CN" altLang="en-US" sz="2800" dirty="0">
                  <a:solidFill>
                    <a:srgbClr val="006600"/>
                  </a:solidFill>
                  <a:latin typeface="宋体" panose="02010600030101010101" pitchFamily="2" charset="-122"/>
                </a:rPr>
                <a:t>共同</a:t>
              </a:r>
              <a:r>
                <a:rPr kumimoji="1" lang="zh-CN" altLang="en-US" sz="2800" dirty="0">
                  <a:latin typeface="宋体" panose="02010600030101010101" pitchFamily="2" charset="-122"/>
                </a:rPr>
                <a:t>产生的</a:t>
              </a:r>
            </a:p>
          </p:txBody>
        </p:sp>
      </p:grpSp>
      <p:grpSp>
        <p:nvGrpSpPr>
          <p:cNvPr id="253960" name="Group 8"/>
          <p:cNvGrpSpPr/>
          <p:nvPr/>
        </p:nvGrpSpPr>
        <p:grpSpPr bwMode="auto">
          <a:xfrm>
            <a:off x="685800" y="3262312"/>
            <a:ext cx="6172200" cy="519113"/>
            <a:chOff x="912" y="1776"/>
            <a:chExt cx="3888" cy="327"/>
          </a:xfrm>
        </p:grpSpPr>
        <p:sp>
          <p:nvSpPr>
            <p:cNvPr id="253961" name="Text Box 9"/>
            <p:cNvSpPr txBox="1">
              <a:spLocks noChangeArrowheads="1"/>
            </p:cNvSpPr>
            <p:nvPr/>
          </p:nvSpPr>
          <p:spPr bwMode="auto">
            <a:xfrm>
              <a:off x="1824" y="1776"/>
              <a:ext cx="2976" cy="32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kumimoji="1" lang="zh-CN" altLang="en-US" sz="2800" dirty="0">
                  <a:latin typeface="宋体" panose="02010600030101010101" pitchFamily="2" charset="-122"/>
                </a:rPr>
                <a:t>在场中任取的一闭合线</a:t>
              </a:r>
            </a:p>
          </p:txBody>
        </p:sp>
        <p:graphicFrame>
          <p:nvGraphicFramePr>
            <p:cNvPr id="253962" name="Object 10"/>
            <p:cNvGraphicFramePr>
              <a:graphicFrameLocks noChangeAspect="1"/>
            </p:cNvGraphicFramePr>
            <p:nvPr/>
          </p:nvGraphicFramePr>
          <p:xfrm>
            <a:off x="912" y="1776"/>
            <a:ext cx="57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9329760" imgH="5270400" progId="">
                    <p:embed/>
                  </p:oleObj>
                </mc:Choice>
                <mc:Fallback>
                  <p:oleObj name="公式" r:id="rId4" imgW="9329760" imgH="5270400" progId="">
                    <p:embed/>
                    <p:pic>
                      <p:nvPicPr>
                        <p:cNvPr id="0" name="Picture 10" descr="image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776"/>
                          <a:ext cx="576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3963" name="Group 11"/>
          <p:cNvGrpSpPr/>
          <p:nvPr/>
        </p:nvGrpSpPr>
        <p:grpSpPr bwMode="auto">
          <a:xfrm>
            <a:off x="685800" y="4024312"/>
            <a:ext cx="6096000" cy="628650"/>
            <a:chOff x="912" y="2317"/>
            <a:chExt cx="3840" cy="396"/>
          </a:xfrm>
        </p:grpSpPr>
        <p:graphicFrame>
          <p:nvGraphicFramePr>
            <p:cNvPr id="253964" name="Object 12"/>
            <p:cNvGraphicFramePr>
              <a:graphicFrameLocks noChangeAspect="1"/>
            </p:cNvGraphicFramePr>
            <p:nvPr/>
          </p:nvGraphicFramePr>
          <p:xfrm>
            <a:off x="912" y="2317"/>
            <a:ext cx="672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954800" imgH="6489720" progId="">
                    <p:embed/>
                  </p:oleObj>
                </mc:Choice>
                <mc:Fallback>
                  <p:oleObj name="公式" r:id="rId6" imgW="10954800" imgH="6489720" progId="">
                    <p:embed/>
                    <p:pic>
                      <p:nvPicPr>
                        <p:cNvPr id="0" name="Picture 12" descr="image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317"/>
                          <a:ext cx="672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3965" name="Text Box 13"/>
            <p:cNvSpPr txBox="1">
              <a:spLocks noChangeArrowheads="1"/>
            </p:cNvSpPr>
            <p:nvPr/>
          </p:nvSpPr>
          <p:spPr bwMode="auto">
            <a:xfrm>
              <a:off x="1824" y="2361"/>
              <a:ext cx="2928" cy="32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kumimoji="1" lang="en-US" altLang="zh-CN" sz="2800" i="1" dirty="0"/>
                <a:t>L</a:t>
              </a:r>
              <a:r>
                <a:rPr kumimoji="1" lang="zh-CN" altLang="en-US" sz="2800" dirty="0">
                  <a:latin typeface="宋体" panose="02010600030101010101" pitchFamily="2" charset="-122"/>
                </a:rPr>
                <a:t>绕行方向上的任一</a:t>
              </a:r>
              <a:r>
                <a:rPr kumimoji="1" lang="zh-CN" altLang="en-US" sz="2800" dirty="0">
                  <a:solidFill>
                    <a:srgbClr val="006600"/>
                  </a:solidFill>
                  <a:latin typeface="宋体" panose="02010600030101010101" pitchFamily="2" charset="-122"/>
                </a:rPr>
                <a:t>线元</a:t>
              </a:r>
            </a:p>
          </p:txBody>
        </p:sp>
      </p:grpSp>
      <p:grpSp>
        <p:nvGrpSpPr>
          <p:cNvPr id="253966" name="Group 14"/>
          <p:cNvGrpSpPr/>
          <p:nvPr/>
        </p:nvGrpSpPr>
        <p:grpSpPr bwMode="auto">
          <a:xfrm>
            <a:off x="685800" y="4862512"/>
            <a:ext cx="6435725" cy="1373188"/>
            <a:chOff x="938" y="3024"/>
            <a:chExt cx="4054" cy="865"/>
          </a:xfrm>
        </p:grpSpPr>
        <p:graphicFrame>
          <p:nvGraphicFramePr>
            <p:cNvPr id="253967" name="Object 15"/>
            <p:cNvGraphicFramePr>
              <a:graphicFrameLocks noChangeAspect="1"/>
            </p:cNvGraphicFramePr>
            <p:nvPr/>
          </p:nvGraphicFramePr>
          <p:xfrm>
            <a:off x="938" y="3024"/>
            <a:ext cx="59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9736200" imgH="7302600" progId="">
                    <p:embed/>
                  </p:oleObj>
                </mc:Choice>
                <mc:Fallback>
                  <p:oleObj name="公式" r:id="rId8" imgW="9736200" imgH="7302600" progId="">
                    <p:embed/>
                    <p:pic>
                      <p:nvPicPr>
                        <p:cNvPr id="0" name="Picture 15" descr="image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3024"/>
                          <a:ext cx="598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3968" name="Text Box 16"/>
            <p:cNvSpPr txBox="1">
              <a:spLocks noChangeArrowheads="1"/>
            </p:cNvSpPr>
            <p:nvPr/>
          </p:nvSpPr>
          <p:spPr bwMode="auto">
            <a:xfrm>
              <a:off x="1824" y="3024"/>
              <a:ext cx="3168" cy="8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kumimoji="1" lang="zh-CN" altLang="en-US" sz="2800"/>
                <a:t>与</a:t>
              </a:r>
              <a:r>
                <a:rPr kumimoji="1" lang="en-US" altLang="zh-CN" sz="2800" i="1"/>
                <a:t>L“</a:t>
              </a:r>
              <a:r>
                <a:rPr kumimoji="1" lang="zh-CN" altLang="en-US" sz="2800">
                  <a:solidFill>
                    <a:srgbClr val="0000CC"/>
                  </a:solidFill>
                </a:rPr>
                <a:t>套链（铰链）</a:t>
              </a:r>
              <a:r>
                <a:rPr kumimoji="1" lang="zh-CN" altLang="en-US" sz="2800"/>
                <a:t>”的闭合</a:t>
              </a:r>
              <a:r>
                <a:rPr kumimoji="1" lang="zh-CN" altLang="en-US" sz="2800">
                  <a:solidFill>
                    <a:srgbClr val="0000CC"/>
                  </a:solidFill>
                </a:rPr>
                <a:t>恒定</a:t>
              </a:r>
              <a:r>
                <a:rPr kumimoji="1" lang="zh-CN" altLang="en-US" sz="2800"/>
                <a:t>电流，与</a:t>
              </a:r>
              <a:r>
                <a:rPr kumimoji="1" lang="en-US" altLang="zh-CN" sz="2800" i="1"/>
                <a:t>L</a:t>
              </a:r>
              <a:r>
                <a:rPr kumimoji="1" lang="zh-CN" altLang="en-US" sz="2800"/>
                <a:t>绕行方向成</a:t>
              </a:r>
              <a:r>
                <a:rPr kumimoji="1" lang="zh-CN" altLang="en-US" sz="2800">
                  <a:solidFill>
                    <a:srgbClr val="0000CC"/>
                  </a:solidFill>
                </a:rPr>
                <a:t>右手螺旋</a:t>
              </a:r>
              <a:r>
                <a:rPr kumimoji="1" lang="zh-CN" altLang="en-US" sz="2800"/>
                <a:t>时取正，反之取负</a:t>
              </a:r>
            </a:p>
          </p:txBody>
        </p:sp>
      </p:grpSp>
      <p:grpSp>
        <p:nvGrpSpPr>
          <p:cNvPr id="254044" name="Group 92"/>
          <p:cNvGrpSpPr/>
          <p:nvPr/>
        </p:nvGrpSpPr>
        <p:grpSpPr bwMode="auto">
          <a:xfrm>
            <a:off x="6400800" y="2500312"/>
            <a:ext cx="2586038" cy="2335213"/>
            <a:chOff x="4032" y="1776"/>
            <a:chExt cx="1629" cy="1471"/>
          </a:xfrm>
        </p:grpSpPr>
        <p:sp>
          <p:nvSpPr>
            <p:cNvPr id="253969" name="Rectangle 17"/>
            <p:cNvSpPr>
              <a:spLocks noChangeArrowheads="1"/>
            </p:cNvSpPr>
            <p:nvPr/>
          </p:nvSpPr>
          <p:spPr bwMode="auto">
            <a:xfrm>
              <a:off x="4656" y="1776"/>
              <a:ext cx="159" cy="17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FF"/>
                  </a:solidFill>
                </a:rPr>
                <a:t>I</a:t>
              </a:r>
              <a:r>
                <a:rPr kumimoji="1" lang="en-US" altLang="zh-CN" sz="2400" baseline="-25000">
                  <a:solidFill>
                    <a:srgbClr val="0000FF"/>
                  </a:solidFill>
                </a:rPr>
                <a:t>4</a:t>
              </a:r>
              <a:endParaRPr kumimoji="1" lang="en-US" altLang="zh-CN" sz="2400">
                <a:solidFill>
                  <a:srgbClr val="0000FF"/>
                </a:solidFill>
              </a:endParaRPr>
            </a:p>
          </p:txBody>
        </p:sp>
        <p:grpSp>
          <p:nvGrpSpPr>
            <p:cNvPr id="253970" name="Group 18"/>
            <p:cNvGrpSpPr/>
            <p:nvPr/>
          </p:nvGrpSpPr>
          <p:grpSpPr bwMode="auto">
            <a:xfrm>
              <a:off x="4032" y="1920"/>
              <a:ext cx="1629" cy="1327"/>
              <a:chOff x="4032" y="1488"/>
              <a:chExt cx="1629" cy="1327"/>
            </a:xfrm>
          </p:grpSpPr>
          <p:grpSp>
            <p:nvGrpSpPr>
              <p:cNvPr id="253971" name="Group 19"/>
              <p:cNvGrpSpPr/>
              <p:nvPr/>
            </p:nvGrpSpPr>
            <p:grpSpPr bwMode="auto">
              <a:xfrm>
                <a:off x="4080" y="1488"/>
                <a:ext cx="1536" cy="904"/>
                <a:chOff x="4032" y="1392"/>
                <a:chExt cx="1536" cy="904"/>
              </a:xfrm>
            </p:grpSpPr>
            <p:sp>
              <p:nvSpPr>
                <p:cNvPr id="253972" name="Oval 20"/>
                <p:cNvSpPr>
                  <a:spLocks noChangeArrowheads="1"/>
                </p:cNvSpPr>
                <p:nvPr/>
              </p:nvSpPr>
              <p:spPr bwMode="auto">
                <a:xfrm>
                  <a:off x="4232" y="1764"/>
                  <a:ext cx="628" cy="30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973" name="Line 21"/>
                <p:cNvSpPr>
                  <a:spLocks noChangeShapeType="1"/>
                </p:cNvSpPr>
                <p:nvPr/>
              </p:nvSpPr>
              <p:spPr bwMode="auto">
                <a:xfrm>
                  <a:off x="4517" y="2064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 type="none" w="sm" len="sm"/>
                  <a:tailEnd type="triangle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974" name="Arc 22"/>
                <p:cNvSpPr/>
                <p:nvPr/>
              </p:nvSpPr>
              <p:spPr bwMode="auto">
                <a:xfrm flipH="1" flipV="1">
                  <a:off x="4193" y="2054"/>
                  <a:ext cx="115" cy="23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6666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975" name="Arc 23"/>
                <p:cNvSpPr/>
                <p:nvPr/>
              </p:nvSpPr>
              <p:spPr bwMode="auto">
                <a:xfrm flipH="1" flipV="1">
                  <a:off x="4668" y="2008"/>
                  <a:ext cx="172" cy="23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6666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976" name="Arc 24"/>
                <p:cNvSpPr/>
                <p:nvPr/>
              </p:nvSpPr>
              <p:spPr bwMode="auto">
                <a:xfrm flipV="1">
                  <a:off x="4840" y="1828"/>
                  <a:ext cx="115" cy="41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6666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97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193" y="1957"/>
                  <a:ext cx="1" cy="61"/>
                </a:xfrm>
                <a:prstGeom prst="line">
                  <a:avLst/>
                </a:prstGeom>
                <a:noFill/>
                <a:ln w="19050">
                  <a:solidFill>
                    <a:srgbClr val="006666"/>
                  </a:solidFill>
                  <a:round/>
                  <a:headEnd type="none" w="sm" len="sm"/>
                  <a:tailEnd type="triangle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978" name="Line 26"/>
                <p:cNvSpPr>
                  <a:spLocks noChangeShapeType="1"/>
                </p:cNvSpPr>
                <p:nvPr/>
              </p:nvSpPr>
              <p:spPr bwMode="auto">
                <a:xfrm>
                  <a:off x="4954" y="1834"/>
                  <a:ext cx="1" cy="60"/>
                </a:xfrm>
                <a:prstGeom prst="line">
                  <a:avLst/>
                </a:prstGeom>
                <a:noFill/>
                <a:ln w="19050">
                  <a:solidFill>
                    <a:srgbClr val="006666"/>
                  </a:solidFill>
                  <a:round/>
                  <a:headEnd type="none" w="sm" len="sm"/>
                  <a:tailEnd type="triangle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979" name="Oval 27"/>
                <p:cNvSpPr>
                  <a:spLocks noChangeArrowheads="1"/>
                </p:cNvSpPr>
                <p:nvPr/>
              </p:nvSpPr>
              <p:spPr bwMode="auto">
                <a:xfrm>
                  <a:off x="5086" y="1605"/>
                  <a:ext cx="286" cy="596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980" name="Line 28"/>
                <p:cNvSpPr>
                  <a:spLocks noChangeShapeType="1"/>
                </p:cNvSpPr>
                <p:nvPr/>
              </p:nvSpPr>
              <p:spPr bwMode="auto">
                <a:xfrm>
                  <a:off x="5372" y="1880"/>
                  <a:ext cx="1" cy="6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none" w="sm" len="sm"/>
                  <a:tailEnd type="triangle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981" name="Arc 29"/>
                <p:cNvSpPr/>
                <p:nvPr/>
              </p:nvSpPr>
              <p:spPr bwMode="auto">
                <a:xfrm>
                  <a:off x="4308" y="1559"/>
                  <a:ext cx="172" cy="29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6666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982" name="Arc 30"/>
                <p:cNvSpPr/>
                <p:nvPr/>
              </p:nvSpPr>
              <p:spPr bwMode="auto">
                <a:xfrm flipH="1">
                  <a:off x="4193" y="1559"/>
                  <a:ext cx="115" cy="5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6472"/>
                    <a:gd name="T2" fmla="*/ 21043 w 21600"/>
                    <a:gd name="T3" fmla="*/ 26472 h 26472"/>
                    <a:gd name="T4" fmla="*/ 0 w 21600"/>
                    <a:gd name="T5" fmla="*/ 21600 h 264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6472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239"/>
                        <a:pt x="21413" y="24874"/>
                        <a:pt x="21043" y="26472"/>
                      </a:cubicBezTo>
                    </a:path>
                    <a:path w="21600" h="26472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3239"/>
                        <a:pt x="21413" y="24874"/>
                        <a:pt x="21043" y="2647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6666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983" name="Arc 31"/>
                <p:cNvSpPr/>
                <p:nvPr/>
              </p:nvSpPr>
              <p:spPr bwMode="auto">
                <a:xfrm flipH="1">
                  <a:off x="4668" y="1536"/>
                  <a:ext cx="172" cy="29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6666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984" name="Arc 32"/>
                <p:cNvSpPr/>
                <p:nvPr/>
              </p:nvSpPr>
              <p:spPr bwMode="auto">
                <a:xfrm>
                  <a:off x="4840" y="1536"/>
                  <a:ext cx="115" cy="29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6666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985" name="Rectangle 33"/>
                <p:cNvSpPr>
                  <a:spLocks noChangeArrowheads="1"/>
                </p:cNvSpPr>
                <p:nvPr/>
              </p:nvSpPr>
              <p:spPr bwMode="auto">
                <a:xfrm>
                  <a:off x="4032" y="1920"/>
                  <a:ext cx="211" cy="179"/>
                </a:xfrm>
                <a:prstGeom prst="rect">
                  <a:avLst/>
                </a:prstGeom>
                <a:noFill/>
                <a:ln w="19050">
                  <a:noFill/>
                  <a:miter lim="800000"/>
                </a:ln>
                <a:effectLst/>
              </p:spPr>
              <p:txBody>
                <a:bodyPr lIns="12700" tIns="12700" rIns="12700" bIns="12700"/>
                <a:lstStyle/>
                <a:p>
                  <a:pPr algn="just"/>
                  <a:r>
                    <a:rPr kumimoji="1" lang="en-US" altLang="zh-CN" sz="2400" i="1">
                      <a:solidFill>
                        <a:srgbClr val="006666"/>
                      </a:solidFill>
                    </a:rPr>
                    <a:t>I</a:t>
                  </a:r>
                  <a:r>
                    <a:rPr kumimoji="1" lang="en-US" altLang="zh-CN" sz="2400" baseline="-25000">
                      <a:solidFill>
                        <a:srgbClr val="006666"/>
                      </a:solidFill>
                    </a:rPr>
                    <a:t>1</a:t>
                  </a:r>
                  <a:endParaRPr kumimoji="1" lang="en-US" altLang="zh-CN" sz="2400">
                    <a:solidFill>
                      <a:srgbClr val="006666"/>
                    </a:solidFill>
                  </a:endParaRPr>
                </a:p>
              </p:txBody>
            </p:sp>
            <p:sp>
              <p:nvSpPr>
                <p:cNvPr id="253986" name="Rectangle 34"/>
                <p:cNvSpPr>
                  <a:spLocks noChangeArrowheads="1"/>
                </p:cNvSpPr>
                <p:nvPr/>
              </p:nvSpPr>
              <p:spPr bwMode="auto">
                <a:xfrm>
                  <a:off x="5409" y="1839"/>
                  <a:ext cx="159" cy="179"/>
                </a:xfrm>
                <a:prstGeom prst="rect">
                  <a:avLst/>
                </a:prstGeom>
                <a:noFill/>
                <a:ln w="19050">
                  <a:noFill/>
                  <a:miter lim="800000"/>
                </a:ln>
                <a:effectLst/>
              </p:spPr>
              <p:txBody>
                <a:bodyPr lIns="12700" tIns="12700" rIns="12700" bIns="12700"/>
                <a:lstStyle/>
                <a:p>
                  <a:pPr algn="just"/>
                  <a:r>
                    <a:rPr kumimoji="1" lang="en-US" altLang="zh-CN" sz="2400" i="1">
                      <a:solidFill>
                        <a:srgbClr val="0000FF"/>
                      </a:solidFill>
                    </a:rPr>
                    <a:t>I</a:t>
                  </a:r>
                  <a:r>
                    <a:rPr kumimoji="1" lang="en-US" altLang="zh-CN" sz="2400" baseline="-25000">
                      <a:solidFill>
                        <a:srgbClr val="0000FF"/>
                      </a:solidFill>
                    </a:rPr>
                    <a:t>3</a:t>
                  </a:r>
                  <a:endParaRPr kumimoji="1" lang="en-US" altLang="zh-CN" sz="24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53987" name="Arc 35"/>
                <p:cNvSpPr/>
                <p:nvPr/>
              </p:nvSpPr>
              <p:spPr bwMode="auto">
                <a:xfrm rot="10800000" flipH="1">
                  <a:off x="4308" y="2062"/>
                  <a:ext cx="190" cy="23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90"/>
                    <a:gd name="T2" fmla="*/ 21600 w 21600"/>
                    <a:gd name="T3" fmla="*/ 21690 h 21690"/>
                    <a:gd name="T4" fmla="*/ 0 w 21600"/>
                    <a:gd name="T5" fmla="*/ 21600 h 216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9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629"/>
                        <a:pt x="21599" y="21659"/>
                        <a:pt x="21599" y="21689"/>
                      </a:cubicBezTo>
                    </a:path>
                    <a:path w="21600" h="2169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629"/>
                        <a:pt x="21599" y="21659"/>
                        <a:pt x="21599" y="21689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6666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3988" name="Rectangle 36"/>
                <p:cNvSpPr>
                  <a:spLocks noChangeArrowheads="1"/>
                </p:cNvSpPr>
                <p:nvPr/>
              </p:nvSpPr>
              <p:spPr bwMode="auto">
                <a:xfrm>
                  <a:off x="4896" y="1824"/>
                  <a:ext cx="230" cy="18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</a:ln>
                <a:effectLst/>
              </p:spPr>
              <p:txBody>
                <a:bodyPr lIns="12700" tIns="12700" rIns="12700" bIns="12700"/>
                <a:lstStyle/>
                <a:p>
                  <a:pPr algn="just"/>
                  <a:r>
                    <a:rPr kumimoji="1" lang="en-US" altLang="zh-CN" sz="2400" i="1">
                      <a:solidFill>
                        <a:srgbClr val="006666"/>
                      </a:solidFill>
                    </a:rPr>
                    <a:t> I</a:t>
                  </a:r>
                  <a:r>
                    <a:rPr kumimoji="1" lang="en-US" altLang="zh-CN" sz="2400" baseline="-25000">
                      <a:solidFill>
                        <a:srgbClr val="006666"/>
                      </a:solidFill>
                    </a:rPr>
                    <a:t>2</a:t>
                  </a:r>
                  <a:endParaRPr kumimoji="1" lang="en-US" altLang="zh-CN" sz="2400">
                    <a:solidFill>
                      <a:srgbClr val="006666"/>
                    </a:solidFill>
                  </a:endParaRPr>
                </a:p>
              </p:txBody>
            </p:sp>
            <p:graphicFrame>
              <p:nvGraphicFramePr>
                <p:cNvPr id="253989" name="Object 37"/>
                <p:cNvGraphicFramePr>
                  <a:graphicFrameLocks noChangeAspect="1"/>
                </p:cNvGraphicFramePr>
                <p:nvPr/>
              </p:nvGraphicFramePr>
              <p:xfrm>
                <a:off x="4464" y="2064"/>
                <a:ext cx="162" cy="2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0" imgW="4455360" imgH="5270400" progId="">
                        <p:embed/>
                      </p:oleObj>
                    </mc:Choice>
                    <mc:Fallback>
                      <p:oleObj name="公式" r:id="rId10" imgW="4455360" imgH="5270400" progId="">
                        <p:embed/>
                        <p:pic>
                          <p:nvPicPr>
                            <p:cNvPr id="0" name="Picture 37" descr="image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64" y="2064"/>
                              <a:ext cx="162" cy="23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53990" name="Group 38"/>
                <p:cNvGrpSpPr/>
                <p:nvPr/>
              </p:nvGrpSpPr>
              <p:grpSpPr bwMode="auto">
                <a:xfrm>
                  <a:off x="4512" y="1392"/>
                  <a:ext cx="96" cy="288"/>
                  <a:chOff x="4800" y="2400"/>
                  <a:chExt cx="287" cy="596"/>
                </a:xfrm>
              </p:grpSpPr>
              <p:sp>
                <p:nvSpPr>
                  <p:cNvPr id="253991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2400"/>
                    <a:ext cx="286" cy="59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99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5086" y="2675"/>
                    <a:ext cx="1" cy="6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 type="none" w="sm" len="sm"/>
                    <a:tailEnd type="triangle" w="med" len="lg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253993" name="Object 41"/>
              <p:cNvGraphicFramePr>
                <a:graphicFrameLocks noChangeAspect="1"/>
              </p:cNvGraphicFramePr>
              <p:nvPr/>
            </p:nvGraphicFramePr>
            <p:xfrm>
              <a:off x="4032" y="2448"/>
              <a:ext cx="1629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295400" imgH="292100" progId="">
                      <p:embed/>
                    </p:oleObj>
                  </mc:Choice>
                  <mc:Fallback>
                    <p:oleObj name="公式" r:id="rId12" imgW="1295400" imgH="292100" progId="">
                      <p:embed/>
                      <p:pic>
                        <p:nvPicPr>
                          <p:cNvPr id="0" name="Picture 41" descr="image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448"/>
                            <a:ext cx="1629" cy="3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54045" name="Object 93"/>
          <p:cNvGraphicFramePr>
            <a:graphicFrameLocks noChangeAspect="1"/>
          </p:cNvGraphicFramePr>
          <p:nvPr/>
        </p:nvGraphicFramePr>
        <p:xfrm>
          <a:off x="2286000" y="1477962"/>
          <a:ext cx="24225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409040" imgH="380880" progId="">
                  <p:embed/>
                </p:oleObj>
              </mc:Choice>
              <mc:Fallback>
                <p:oleObj name="公式" r:id="rId14" imgW="1409040" imgH="380880" progId="">
                  <p:embed/>
                  <p:pic>
                    <p:nvPicPr>
                      <p:cNvPr id="0" name="Picture 93" descr="image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77962"/>
                        <a:ext cx="2422525" cy="7318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25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11B1-845D-408F-9983-7044E5F0629F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1295400"/>
            <a:ext cx="2514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圆形积分回路</a:t>
            </a:r>
          </a:p>
        </p:txBody>
      </p:sp>
      <p:pic>
        <p:nvPicPr>
          <p:cNvPr id="271361" name="Picture 1" descr="C:\Users\XUQINGCHI\AppData\Roaming\Tencent\Users\28231541\QQ\WinTemp\RichOle\`5LPY[Y$CWP]_K4V0I9@L1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32" y="2667000"/>
            <a:ext cx="2590800" cy="247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0715" y="1981200"/>
                <a:ext cx="5152885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∙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𝑑𝑙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∮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zh-CN" altLang="en-US" sz="28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𝑑𝑙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b="0" i="1" smtClean="0">
                                      <a:latin typeface="Cambria Math"/>
                                    </a:rPr>
                                    <m:t>𝜇</m:t>
                                  </m:r>
                                  <m:r>
                                    <a:rPr lang="en-US" altLang="zh-CN" sz="2800" b="0" i="1" baseline="-25000" smtClean="0">
                                      <a:latin typeface="Cambria Math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zh-CN" altLang="en-US" sz="28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∙2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800" b="0" i="1" smtClean="0">
                                  <a:latin typeface="Cambria Math"/>
                                </a:rPr>
                                <m:t>π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0" y="1978025"/>
                <a:ext cx="5152885" cy="122251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" y="3200400"/>
                <a:ext cx="2395592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∙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𝑑𝑙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zh-CN" altLang="en-US" sz="2800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altLang="zh-CN" sz="2800" b="0" i="1" baseline="-25000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𝐼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00400"/>
                <a:ext cx="2395592" cy="122251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8200" y="44196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改变电流方向：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4949686"/>
                <a:ext cx="2663293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∙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𝑑𝑙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=−</m:t>
                          </m:r>
                          <m:r>
                            <a:rPr lang="zh-CN" altLang="en-US" sz="2800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altLang="zh-CN" sz="2800" b="0" i="1" baseline="-25000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𝐼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49686"/>
                <a:ext cx="2663293" cy="1222514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697095" y="2047240"/>
            <a:ext cx="332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/>
              <a:t>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D886-A535-4515-85AA-2FD26A1106B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62000" y="1295400"/>
            <a:ext cx="5029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无限长直载流导线验证安培环路定理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762000" y="2436812"/>
            <a:ext cx="4495800" cy="11445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000" dirty="0"/>
              <a:t>真空中有一载流无限长直导线，在垂直于电流 </a:t>
            </a:r>
            <a:r>
              <a:rPr kumimoji="1" lang="en-US" altLang="zh-CN" sz="2000" i="1" dirty="0"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/>
              <a:t>的平面上任取闭合路径</a:t>
            </a:r>
            <a:r>
              <a:rPr kumimoji="1" lang="zh-CN" altLang="en-US" sz="2000" dirty="0"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cs typeface="Times New Roman" panose="02020603050405020304" pitchFamily="18" charset="0"/>
              </a:rPr>
              <a:t>L</a:t>
            </a:r>
            <a:r>
              <a:rPr kumimoji="1" lang="en-US" altLang="zh-CN" sz="2000" dirty="0"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/>
              <a:t>为积分路径，磁感应强度的</a:t>
            </a:r>
            <a:r>
              <a:rPr kumimoji="1" lang="zh-CN" altLang="en-US" sz="2000" dirty="0">
                <a:solidFill>
                  <a:srgbClr val="0000CC"/>
                </a:solidFill>
              </a:rPr>
              <a:t>环流</a:t>
            </a:r>
            <a:r>
              <a:rPr kumimoji="1" lang="zh-CN" altLang="en-US" sz="2000" dirty="0"/>
              <a:t>为</a:t>
            </a:r>
          </a:p>
        </p:txBody>
      </p:sp>
      <p:graphicFrame>
        <p:nvGraphicFramePr>
          <p:cNvPr id="250885" name="Object 5"/>
          <p:cNvGraphicFramePr>
            <a:graphicFrameLocks noChangeAspect="1"/>
          </p:cNvGraphicFramePr>
          <p:nvPr/>
        </p:nvGraphicFramePr>
        <p:xfrm>
          <a:off x="863600" y="4648200"/>
          <a:ext cx="4160838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6603960" imgH="25997040" progId="">
                  <p:embed/>
                </p:oleObj>
              </mc:Choice>
              <mc:Fallback>
                <p:oleObj name="公式" r:id="rId2" imgW="66603960" imgH="25997040" progId="">
                  <p:embed/>
                  <p:pic>
                    <p:nvPicPr>
                      <p:cNvPr id="0" name="Picture 5" descr="image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648200"/>
                        <a:ext cx="4160838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9" name="Object 19"/>
          <p:cNvGraphicFramePr>
            <a:graphicFrameLocks noChangeAspect="1"/>
          </p:cNvGraphicFramePr>
          <p:nvPr/>
        </p:nvGraphicFramePr>
        <p:xfrm>
          <a:off x="1066800" y="3733800"/>
          <a:ext cx="1143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266400" imgH="13804920" progId="">
                  <p:embed/>
                </p:oleObj>
              </mc:Choice>
              <mc:Fallback>
                <p:oleObj name="公式" r:id="rId4" imgW="18266400" imgH="13804920" progId="">
                  <p:embed/>
                  <p:pic>
                    <p:nvPicPr>
                      <p:cNvPr id="0" name="Picture 19" descr="image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1143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00" name="Object 20"/>
          <p:cNvGraphicFramePr>
            <a:graphicFrameLocks noChangeAspect="1"/>
          </p:cNvGraphicFramePr>
          <p:nvPr/>
        </p:nvGraphicFramePr>
        <p:xfrm>
          <a:off x="2743200" y="3962400"/>
          <a:ext cx="1776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421280" imgH="6489720" progId="">
                  <p:embed/>
                </p:oleObj>
              </mc:Choice>
              <mc:Fallback>
                <p:oleObj name="公式" r:id="rId6" imgW="28421280" imgH="6489720" progId="">
                  <p:embed/>
                  <p:pic>
                    <p:nvPicPr>
                      <p:cNvPr id="0" name="Picture 20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62400"/>
                        <a:ext cx="17764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01" name="Line 21"/>
          <p:cNvSpPr>
            <a:spLocks noChangeShapeType="1"/>
          </p:cNvSpPr>
          <p:nvPr/>
        </p:nvSpPr>
        <p:spPr bwMode="auto">
          <a:xfrm>
            <a:off x="2438400" y="5391150"/>
            <a:ext cx="8382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0902" name="Line 22"/>
          <p:cNvSpPr>
            <a:spLocks noChangeShapeType="1"/>
          </p:cNvSpPr>
          <p:nvPr/>
        </p:nvSpPr>
        <p:spPr bwMode="auto">
          <a:xfrm>
            <a:off x="4495800" y="5410200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0904" name="Rectangle 24"/>
          <p:cNvSpPr>
            <a:spLocks noChangeArrowheads="1"/>
          </p:cNvSpPr>
          <p:nvPr/>
        </p:nvSpPr>
        <p:spPr bwMode="auto">
          <a:xfrm>
            <a:off x="762000" y="1905000"/>
            <a:ext cx="196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</a:rPr>
              <a:t>1. </a:t>
            </a:r>
            <a:r>
              <a:rPr lang="zh-CN" altLang="en-US" sz="2000" dirty="0">
                <a:solidFill>
                  <a:srgbClr val="0000CC"/>
                </a:solidFill>
              </a:rPr>
              <a:t>电流穿过环路</a:t>
            </a:r>
          </a:p>
        </p:txBody>
      </p:sp>
      <p:grpSp>
        <p:nvGrpSpPr>
          <p:cNvPr id="250933" name="Group 53"/>
          <p:cNvGrpSpPr/>
          <p:nvPr/>
        </p:nvGrpSpPr>
        <p:grpSpPr bwMode="auto">
          <a:xfrm>
            <a:off x="5357813" y="2819400"/>
            <a:ext cx="3786187" cy="2555875"/>
            <a:chOff x="1440" y="1680"/>
            <a:chExt cx="2385" cy="1610"/>
          </a:xfrm>
        </p:grpSpPr>
        <p:sp>
          <p:nvSpPr>
            <p:cNvPr id="250934" name="Rectangle 54"/>
            <p:cNvSpPr>
              <a:spLocks noChangeArrowheads="1"/>
            </p:cNvSpPr>
            <p:nvPr/>
          </p:nvSpPr>
          <p:spPr bwMode="auto">
            <a:xfrm>
              <a:off x="1440" y="1680"/>
              <a:ext cx="2352" cy="1584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0935" name="Freeform 55"/>
            <p:cNvSpPr/>
            <p:nvPr/>
          </p:nvSpPr>
          <p:spPr bwMode="auto">
            <a:xfrm>
              <a:off x="1491" y="1701"/>
              <a:ext cx="2334" cy="1531"/>
            </a:xfrm>
            <a:custGeom>
              <a:avLst/>
              <a:gdLst/>
              <a:ahLst/>
              <a:cxnLst>
                <a:cxn ang="0">
                  <a:pos x="325" y="1331"/>
                </a:cxn>
                <a:cxn ang="0">
                  <a:pos x="2003" y="1694"/>
                </a:cxn>
                <a:cxn ang="0">
                  <a:pos x="2865" y="242"/>
                </a:cxn>
                <a:cxn ang="0">
                  <a:pos x="960" y="242"/>
                </a:cxn>
                <a:cxn ang="0">
                  <a:pos x="98" y="877"/>
                </a:cxn>
                <a:cxn ang="0">
                  <a:pos x="325" y="1331"/>
                </a:cxn>
              </a:cxnLst>
              <a:rect l="0" t="0" r="r" b="b"/>
              <a:pathLst>
                <a:path w="3039" h="1875">
                  <a:moveTo>
                    <a:pt x="325" y="1331"/>
                  </a:moveTo>
                  <a:cubicBezTo>
                    <a:pt x="642" y="1467"/>
                    <a:pt x="1580" y="1875"/>
                    <a:pt x="2003" y="1694"/>
                  </a:cubicBezTo>
                  <a:cubicBezTo>
                    <a:pt x="2426" y="1513"/>
                    <a:pt x="3039" y="484"/>
                    <a:pt x="2865" y="242"/>
                  </a:cubicBezTo>
                  <a:cubicBezTo>
                    <a:pt x="2691" y="0"/>
                    <a:pt x="1421" y="136"/>
                    <a:pt x="960" y="242"/>
                  </a:cubicBezTo>
                  <a:cubicBezTo>
                    <a:pt x="499" y="348"/>
                    <a:pt x="196" y="696"/>
                    <a:pt x="98" y="877"/>
                  </a:cubicBezTo>
                  <a:cubicBezTo>
                    <a:pt x="0" y="1058"/>
                    <a:pt x="8" y="1195"/>
                    <a:pt x="325" y="133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8080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36" name="AutoShape 56"/>
            <p:cNvSpPr>
              <a:spLocks noChangeAspect="1" noChangeArrowheads="1" noTextEdit="1"/>
            </p:cNvSpPr>
            <p:nvPr/>
          </p:nvSpPr>
          <p:spPr bwMode="auto">
            <a:xfrm>
              <a:off x="1440" y="1683"/>
              <a:ext cx="2296" cy="15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7" name="Oval 57"/>
            <p:cNvSpPr>
              <a:spLocks noChangeArrowheads="1"/>
            </p:cNvSpPr>
            <p:nvPr/>
          </p:nvSpPr>
          <p:spPr bwMode="auto">
            <a:xfrm>
              <a:off x="1909" y="2509"/>
              <a:ext cx="169" cy="169"/>
            </a:xfrm>
            <a:prstGeom prst="ellipse">
              <a:avLst/>
            </a:prstGeom>
            <a:noFill/>
            <a:ln w="14288" cap="rnd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0938" name="Group 58"/>
            <p:cNvGrpSpPr/>
            <p:nvPr/>
          </p:nvGrpSpPr>
          <p:grpSpPr bwMode="auto">
            <a:xfrm>
              <a:off x="1966" y="2574"/>
              <a:ext cx="58" cy="56"/>
              <a:chOff x="3370" y="2173"/>
              <a:chExt cx="71" cy="69"/>
            </a:xfrm>
          </p:grpSpPr>
          <p:sp>
            <p:nvSpPr>
              <p:cNvPr id="250939" name="Oval 59"/>
              <p:cNvSpPr>
                <a:spLocks noChangeArrowheads="1"/>
              </p:cNvSpPr>
              <p:nvPr/>
            </p:nvSpPr>
            <p:spPr bwMode="auto">
              <a:xfrm>
                <a:off x="3370" y="2173"/>
                <a:ext cx="71" cy="69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50940" name="Oval 60"/>
              <p:cNvSpPr>
                <a:spLocks noChangeArrowheads="1"/>
              </p:cNvSpPr>
              <p:nvPr/>
            </p:nvSpPr>
            <p:spPr bwMode="auto">
              <a:xfrm>
                <a:off x="3370" y="2173"/>
                <a:ext cx="71" cy="69"/>
              </a:xfrm>
              <a:prstGeom prst="ellipse">
                <a:avLst/>
              </a:prstGeom>
              <a:noFill/>
              <a:ln w="14288" cap="rnd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0941" name="Line 61"/>
            <p:cNvSpPr>
              <a:spLocks noChangeShapeType="1"/>
            </p:cNvSpPr>
            <p:nvPr/>
          </p:nvSpPr>
          <p:spPr bwMode="auto">
            <a:xfrm>
              <a:off x="1995" y="2604"/>
              <a:ext cx="1482" cy="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42" name="Line 62"/>
            <p:cNvSpPr>
              <a:spLocks noChangeShapeType="1"/>
            </p:cNvSpPr>
            <p:nvPr/>
          </p:nvSpPr>
          <p:spPr bwMode="auto">
            <a:xfrm>
              <a:off x="1995" y="2604"/>
              <a:ext cx="1186" cy="37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43" name="Line 63"/>
            <p:cNvSpPr>
              <a:spLocks noChangeShapeType="1"/>
            </p:cNvSpPr>
            <p:nvPr/>
          </p:nvSpPr>
          <p:spPr bwMode="auto">
            <a:xfrm flipV="1">
              <a:off x="3181" y="2605"/>
              <a:ext cx="296" cy="3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44" name="Line 64"/>
            <p:cNvSpPr>
              <a:spLocks noChangeShapeType="1"/>
            </p:cNvSpPr>
            <p:nvPr/>
          </p:nvSpPr>
          <p:spPr bwMode="auto">
            <a:xfrm flipV="1">
              <a:off x="3181" y="2085"/>
              <a:ext cx="333" cy="8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45" name="Arc 65"/>
            <p:cNvSpPr/>
            <p:nvPr/>
          </p:nvSpPr>
          <p:spPr bwMode="auto">
            <a:xfrm rot="10800000" flipH="1" flipV="1">
              <a:off x="3254" y="2789"/>
              <a:ext cx="38" cy="3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46" name="Text Box 66"/>
            <p:cNvSpPr txBox="1">
              <a:spLocks noChangeArrowheads="1"/>
            </p:cNvSpPr>
            <p:nvPr/>
          </p:nvSpPr>
          <p:spPr bwMode="auto">
            <a:xfrm>
              <a:off x="2995" y="2591"/>
              <a:ext cx="557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250947" name="Line 67"/>
            <p:cNvSpPr>
              <a:spLocks noChangeShapeType="1"/>
            </p:cNvSpPr>
            <p:nvPr/>
          </p:nvSpPr>
          <p:spPr bwMode="auto">
            <a:xfrm flipH="1" flipV="1">
              <a:off x="3181" y="2715"/>
              <a:ext cx="111" cy="37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48" name="Text Box 68"/>
            <p:cNvSpPr txBox="1">
              <a:spLocks noChangeArrowheads="1"/>
            </p:cNvSpPr>
            <p:nvPr/>
          </p:nvSpPr>
          <p:spPr bwMode="auto">
            <a:xfrm>
              <a:off x="3435" y="1886"/>
              <a:ext cx="315" cy="231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250949" name="Arc 69"/>
            <p:cNvSpPr/>
            <p:nvPr/>
          </p:nvSpPr>
          <p:spPr bwMode="auto">
            <a:xfrm flipV="1">
              <a:off x="2218" y="2580"/>
              <a:ext cx="73" cy="96"/>
            </a:xfrm>
            <a:custGeom>
              <a:avLst/>
              <a:gdLst>
                <a:gd name="G0" fmla="+- 0 0 0"/>
                <a:gd name="G1" fmla="+- 21121 0 0"/>
                <a:gd name="G2" fmla="+- 21600 0 0"/>
                <a:gd name="T0" fmla="*/ 4523 w 20881"/>
                <a:gd name="T1" fmla="*/ 0 h 21121"/>
                <a:gd name="T2" fmla="*/ 20881 w 20881"/>
                <a:gd name="T3" fmla="*/ 15593 h 21121"/>
                <a:gd name="T4" fmla="*/ 0 w 20881"/>
                <a:gd name="T5" fmla="*/ 21121 h 2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81" h="21121" fill="none" extrusionOk="0">
                  <a:moveTo>
                    <a:pt x="4523" y="-1"/>
                  </a:moveTo>
                  <a:cubicBezTo>
                    <a:pt x="12476" y="1703"/>
                    <a:pt x="18799" y="7730"/>
                    <a:pt x="20880" y="15593"/>
                  </a:cubicBezTo>
                </a:path>
                <a:path w="20881" h="21121" stroke="0" extrusionOk="0">
                  <a:moveTo>
                    <a:pt x="4523" y="-1"/>
                  </a:moveTo>
                  <a:cubicBezTo>
                    <a:pt x="12476" y="1703"/>
                    <a:pt x="18799" y="7730"/>
                    <a:pt x="20880" y="15593"/>
                  </a:cubicBezTo>
                  <a:lnTo>
                    <a:pt x="0" y="21121"/>
                  </a:lnTo>
                  <a:close/>
                </a:path>
              </a:pathLst>
            </a:custGeom>
            <a:noFill/>
            <a:ln w="9525">
              <a:solidFill>
                <a:srgbClr val="003366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50" name="Text Box 70"/>
            <p:cNvSpPr txBox="1">
              <a:spLocks noChangeArrowheads="1"/>
            </p:cNvSpPr>
            <p:nvPr/>
          </p:nvSpPr>
          <p:spPr bwMode="auto">
            <a:xfrm>
              <a:off x="1884" y="230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66"/>
                  </a:solidFill>
                </a:rPr>
                <a:t>O</a:t>
              </a:r>
            </a:p>
          </p:txBody>
        </p:sp>
        <p:sp>
          <p:nvSpPr>
            <p:cNvPr id="250951" name="Text Box 71"/>
            <p:cNvSpPr txBox="1">
              <a:spLocks noChangeArrowheads="1"/>
            </p:cNvSpPr>
            <p:nvPr/>
          </p:nvSpPr>
          <p:spPr bwMode="auto">
            <a:xfrm>
              <a:off x="2440" y="1827"/>
              <a:ext cx="370" cy="23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8080"/>
                  </a:solidFill>
                </a:rPr>
                <a:t>L</a:t>
              </a:r>
            </a:p>
          </p:txBody>
        </p:sp>
        <p:sp>
          <p:nvSpPr>
            <p:cNvPr id="250952" name="Line 72"/>
            <p:cNvSpPr>
              <a:spLocks noChangeShapeType="1"/>
            </p:cNvSpPr>
            <p:nvPr/>
          </p:nvSpPr>
          <p:spPr bwMode="auto">
            <a:xfrm flipH="1">
              <a:off x="2477" y="1836"/>
              <a:ext cx="81" cy="8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53" name="Text Box 73"/>
            <p:cNvSpPr txBox="1">
              <a:spLocks noChangeArrowheads="1"/>
            </p:cNvSpPr>
            <p:nvPr/>
          </p:nvSpPr>
          <p:spPr bwMode="auto">
            <a:xfrm>
              <a:off x="1922" y="2654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50954" name="Text Box 74"/>
            <p:cNvSpPr txBox="1">
              <a:spLocks noChangeArrowheads="1"/>
            </p:cNvSpPr>
            <p:nvPr/>
          </p:nvSpPr>
          <p:spPr bwMode="auto">
            <a:xfrm>
              <a:off x="2292" y="2540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3399"/>
                  </a:solidFill>
                </a:rPr>
                <a:t>d</a:t>
              </a:r>
              <a:r>
                <a:rPr lang="en-US" altLang="zh-CN" i="1">
                  <a:solidFill>
                    <a:srgbClr val="003399"/>
                  </a:solidFill>
                  <a:sym typeface="Symbol" panose="05050102010706020507" pitchFamily="18" charset="2"/>
                </a:rPr>
                <a:t></a:t>
              </a:r>
            </a:p>
          </p:txBody>
        </p:sp>
        <p:sp>
          <p:nvSpPr>
            <p:cNvPr id="250955" name="Text Box 75"/>
            <p:cNvSpPr txBox="1">
              <a:spLocks noChangeArrowheads="1"/>
            </p:cNvSpPr>
            <p:nvPr/>
          </p:nvSpPr>
          <p:spPr bwMode="auto">
            <a:xfrm>
              <a:off x="2847" y="3040"/>
              <a:ext cx="370" cy="250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000">
                <a:solidFill>
                  <a:srgbClr val="003399"/>
                </a:solidFill>
              </a:endParaRPr>
            </a:p>
          </p:txBody>
        </p:sp>
        <p:graphicFrame>
          <p:nvGraphicFramePr>
            <p:cNvPr id="250956" name="Object 76"/>
            <p:cNvGraphicFramePr>
              <a:graphicFrameLocks noChangeAspect="1"/>
            </p:cNvGraphicFramePr>
            <p:nvPr/>
          </p:nvGraphicFramePr>
          <p:xfrm>
            <a:off x="2592" y="2400"/>
            <a:ext cx="392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18918" imgH="177723" progId="">
                    <p:embed/>
                  </p:oleObj>
                </mc:Choice>
                <mc:Fallback>
                  <p:oleObj name="公式" r:id="rId8" imgW="418918" imgH="177723" progId="">
                    <p:embed/>
                    <p:pic>
                      <p:nvPicPr>
                        <p:cNvPr id="0" name="Picture 76" descr="image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400"/>
                          <a:ext cx="392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957" name="Object 77"/>
            <p:cNvGraphicFramePr>
              <a:graphicFrameLocks noChangeAspect="1"/>
            </p:cNvGraphicFramePr>
            <p:nvPr/>
          </p:nvGraphicFramePr>
          <p:xfrm>
            <a:off x="2544" y="2784"/>
            <a:ext cx="119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26835" imgH="152202" progId="">
                    <p:embed/>
                  </p:oleObj>
                </mc:Choice>
                <mc:Fallback>
                  <p:oleObj name="公式" r:id="rId10" imgW="126835" imgH="152202" progId="">
                    <p:embed/>
                    <p:pic>
                      <p:nvPicPr>
                        <p:cNvPr id="0" name="Picture 77" descr="image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784"/>
                          <a:ext cx="119" cy="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958" name="Object 78"/>
            <p:cNvGraphicFramePr>
              <a:graphicFrameLocks noChangeAspect="1"/>
            </p:cNvGraphicFramePr>
            <p:nvPr/>
          </p:nvGraphicFramePr>
          <p:xfrm>
            <a:off x="3360" y="2736"/>
            <a:ext cx="191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03024" imgH="203024" progId="">
                    <p:embed/>
                  </p:oleObj>
                </mc:Choice>
                <mc:Fallback>
                  <p:oleObj name="公式" r:id="rId12" imgW="203024" imgH="203024" progId="">
                    <p:embed/>
                    <p:pic>
                      <p:nvPicPr>
                        <p:cNvPr id="0" name="Picture 78" descr="image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736"/>
                          <a:ext cx="191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1" grpId="0" animBg="1"/>
      <p:bldP spid="2509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BB1F0-9A70-4307-8724-99D9A4F92CA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62000" y="1652588"/>
            <a:ext cx="2978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CC"/>
                </a:solidFill>
              </a:rPr>
              <a:t>2. </a:t>
            </a:r>
            <a:r>
              <a:rPr lang="zh-CN" altLang="en-US" sz="2000">
                <a:solidFill>
                  <a:srgbClr val="0000CC"/>
                </a:solidFill>
              </a:rPr>
              <a:t>多根载流导线穿过环路</a:t>
            </a:r>
          </a:p>
        </p:txBody>
      </p:sp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1371600" y="2514600"/>
          <a:ext cx="2563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013360" imgH="7709040" progId="">
                  <p:embed/>
                </p:oleObj>
              </mc:Choice>
              <mc:Fallback>
                <p:oleObj name="公式" r:id="rId2" imgW="41013360" imgH="7709040" progId="">
                  <p:embed/>
                  <p:pic>
                    <p:nvPicPr>
                      <p:cNvPr id="0" name="Picture 4" descr="image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25638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1219200" y="3352800"/>
          <a:ext cx="40624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4979280" imgH="9334440" progId="">
                  <p:embed/>
                </p:oleObj>
              </mc:Choice>
              <mc:Fallback>
                <p:oleObj name="公式" r:id="rId4" imgW="64979280" imgH="9334440" progId="">
                  <p:embed/>
                  <p:pic>
                    <p:nvPicPr>
                      <p:cNvPr id="0" name="Picture 5" descr="image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52800"/>
                        <a:ext cx="40624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0" name="Object 6"/>
          <p:cNvGraphicFramePr>
            <a:graphicFrameLocks noChangeAspect="1"/>
          </p:cNvGraphicFramePr>
          <p:nvPr/>
        </p:nvGraphicFramePr>
        <p:xfrm>
          <a:off x="1066800" y="4343400"/>
          <a:ext cx="43418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9447600" imgH="9334440" progId="">
                  <p:embed/>
                </p:oleObj>
              </mc:Choice>
              <mc:Fallback>
                <p:oleObj name="公式" r:id="rId6" imgW="69447600" imgH="9334440" progId="">
                  <p:embed/>
                  <p:pic>
                    <p:nvPicPr>
                      <p:cNvPr id="0" name="Picture 6" descr="image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43418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1066800" y="5257800"/>
          <a:ext cx="4138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6197880" imgH="7302600" progId="">
                  <p:embed/>
                </p:oleObj>
              </mc:Choice>
              <mc:Fallback>
                <p:oleObj name="公式" r:id="rId8" imgW="66197880" imgH="7302600" progId="">
                  <p:embed/>
                  <p:pic>
                    <p:nvPicPr>
                      <p:cNvPr id="0" name="Picture 7" descr="image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57800"/>
                        <a:ext cx="4138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1928" name="Picture 24" descr="C:\Users\XUQINGCHI\AppData\Roaming\Tencent\Users\28231541\QQ\WinTemp\RichOle\83$3DL[~AV{Q4Z]LUJ7A0V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33650"/>
            <a:ext cx="22669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安培环路定理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2038-20EE-4681-9B83-16BF1CDFE6C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49862" name="AutoShape 6"/>
          <p:cNvSpPr>
            <a:spLocks noChangeAspect="1" noChangeArrowheads="1" noTextEdit="1"/>
          </p:cNvSpPr>
          <p:nvPr/>
        </p:nvSpPr>
        <p:spPr bwMode="auto">
          <a:xfrm>
            <a:off x="2755900" y="2133600"/>
            <a:ext cx="3644900" cy="2449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9891" name="Rectangle 35"/>
          <p:cNvSpPr>
            <a:spLocks noChangeArrowheads="1"/>
          </p:cNvSpPr>
          <p:nvPr/>
        </p:nvSpPr>
        <p:spPr bwMode="auto">
          <a:xfrm>
            <a:off x="838249" y="1407150"/>
            <a:ext cx="264687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3. </a:t>
            </a:r>
            <a:r>
              <a:rPr lang="zh-CN" altLang="en-US" sz="2400" dirty="0">
                <a:solidFill>
                  <a:srgbClr val="0000CC"/>
                </a:solidFill>
              </a:rPr>
              <a:t>电流在环路之外</a:t>
            </a:r>
          </a:p>
        </p:txBody>
      </p:sp>
      <p:grpSp>
        <p:nvGrpSpPr>
          <p:cNvPr id="249892" name="Group 36"/>
          <p:cNvGrpSpPr/>
          <p:nvPr/>
        </p:nvGrpSpPr>
        <p:grpSpPr bwMode="auto">
          <a:xfrm>
            <a:off x="5257800" y="2514600"/>
            <a:ext cx="3657600" cy="2474913"/>
            <a:chOff x="1383" y="1933"/>
            <a:chExt cx="2949" cy="1996"/>
          </a:xfrm>
        </p:grpSpPr>
        <p:sp>
          <p:nvSpPr>
            <p:cNvPr id="249893" name="Rectangle 37"/>
            <p:cNvSpPr>
              <a:spLocks noChangeArrowheads="1"/>
            </p:cNvSpPr>
            <p:nvPr/>
          </p:nvSpPr>
          <p:spPr bwMode="auto">
            <a:xfrm>
              <a:off x="1383" y="1933"/>
              <a:ext cx="2949" cy="1996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49894" name="Group 38"/>
            <p:cNvGrpSpPr/>
            <p:nvPr/>
          </p:nvGrpSpPr>
          <p:grpSpPr bwMode="auto">
            <a:xfrm>
              <a:off x="1519" y="1979"/>
              <a:ext cx="2722" cy="1919"/>
              <a:chOff x="1565" y="2246"/>
              <a:chExt cx="2722" cy="1919"/>
            </a:xfrm>
          </p:grpSpPr>
          <p:sp>
            <p:nvSpPr>
              <p:cNvPr id="249895" name="Oval 39"/>
              <p:cNvSpPr>
                <a:spLocks noChangeArrowheads="1"/>
              </p:cNvSpPr>
              <p:nvPr/>
            </p:nvSpPr>
            <p:spPr bwMode="auto">
              <a:xfrm>
                <a:off x="1595" y="3173"/>
                <a:ext cx="208" cy="207"/>
              </a:xfrm>
              <a:prstGeom prst="ellipse">
                <a:avLst/>
              </a:prstGeom>
              <a:noFill/>
              <a:ln w="14288" cap="rnd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9896" name="Group 40"/>
              <p:cNvGrpSpPr/>
              <p:nvPr/>
            </p:nvGrpSpPr>
            <p:grpSpPr bwMode="auto">
              <a:xfrm>
                <a:off x="1665" y="3252"/>
                <a:ext cx="71" cy="69"/>
                <a:chOff x="3370" y="2173"/>
                <a:chExt cx="71" cy="69"/>
              </a:xfrm>
            </p:grpSpPr>
            <p:sp>
              <p:nvSpPr>
                <p:cNvPr id="249897" name="Oval 41"/>
                <p:cNvSpPr>
                  <a:spLocks noChangeArrowheads="1"/>
                </p:cNvSpPr>
                <p:nvPr/>
              </p:nvSpPr>
              <p:spPr bwMode="auto">
                <a:xfrm>
                  <a:off x="3370" y="2173"/>
                  <a:ext cx="71" cy="69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9898" name="Oval 42"/>
                <p:cNvSpPr>
                  <a:spLocks noChangeArrowheads="1"/>
                </p:cNvSpPr>
                <p:nvPr/>
              </p:nvSpPr>
              <p:spPr bwMode="auto">
                <a:xfrm>
                  <a:off x="3370" y="2173"/>
                  <a:ext cx="71" cy="69"/>
                </a:xfrm>
                <a:prstGeom prst="ellipse">
                  <a:avLst/>
                </a:prstGeom>
                <a:noFill/>
                <a:ln w="14288" cap="rnd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9899" name="Rectangle 43"/>
              <p:cNvSpPr>
                <a:spLocks noChangeArrowheads="1"/>
              </p:cNvSpPr>
              <p:nvPr/>
            </p:nvSpPr>
            <p:spPr bwMode="auto">
              <a:xfrm>
                <a:off x="1611" y="3366"/>
                <a:ext cx="61" cy="22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i="1">
                    <a:solidFill>
                      <a:srgbClr val="FF0000"/>
                    </a:solidFill>
                  </a:rPr>
                  <a:t>I</a:t>
                </a:r>
                <a:endParaRPr lang="en-US" altLang="zh-CN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9900" name="Line 44"/>
              <p:cNvSpPr>
                <a:spLocks noChangeShapeType="1"/>
              </p:cNvSpPr>
              <p:nvPr/>
            </p:nvSpPr>
            <p:spPr bwMode="auto">
              <a:xfrm flipV="1">
                <a:off x="1701" y="2478"/>
                <a:ext cx="1543" cy="811"/>
              </a:xfrm>
              <a:prstGeom prst="line">
                <a:avLst/>
              </a:prstGeom>
              <a:noFill/>
              <a:ln w="19050">
                <a:solidFill>
                  <a:srgbClr val="003366"/>
                </a:solidFill>
                <a:prstDash val="dash"/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01" name="Line 45"/>
              <p:cNvSpPr>
                <a:spLocks noChangeShapeType="1"/>
              </p:cNvSpPr>
              <p:nvPr/>
            </p:nvSpPr>
            <p:spPr bwMode="auto">
              <a:xfrm>
                <a:off x="1701" y="3289"/>
                <a:ext cx="1724" cy="641"/>
              </a:xfrm>
              <a:prstGeom prst="line">
                <a:avLst/>
              </a:prstGeom>
              <a:noFill/>
              <a:ln w="19050">
                <a:solidFill>
                  <a:srgbClr val="003366"/>
                </a:solidFill>
                <a:prstDash val="dash"/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02" name="Freeform 46"/>
              <p:cNvSpPr/>
              <p:nvPr/>
            </p:nvSpPr>
            <p:spPr bwMode="auto">
              <a:xfrm>
                <a:off x="2745" y="2246"/>
                <a:ext cx="1542" cy="1875"/>
              </a:xfrm>
              <a:custGeom>
                <a:avLst/>
                <a:gdLst/>
                <a:ahLst/>
                <a:cxnLst>
                  <a:cxn ang="0">
                    <a:pos x="325" y="1331"/>
                  </a:cxn>
                  <a:cxn ang="0">
                    <a:pos x="2003" y="1694"/>
                  </a:cxn>
                  <a:cxn ang="0">
                    <a:pos x="2865" y="242"/>
                  </a:cxn>
                  <a:cxn ang="0">
                    <a:pos x="960" y="242"/>
                  </a:cxn>
                  <a:cxn ang="0">
                    <a:pos x="98" y="877"/>
                  </a:cxn>
                  <a:cxn ang="0">
                    <a:pos x="325" y="1331"/>
                  </a:cxn>
                </a:cxnLst>
                <a:rect l="0" t="0" r="r" b="b"/>
                <a:pathLst>
                  <a:path w="3039" h="1875">
                    <a:moveTo>
                      <a:pt x="325" y="1331"/>
                    </a:moveTo>
                    <a:cubicBezTo>
                      <a:pt x="642" y="1467"/>
                      <a:pt x="1580" y="1875"/>
                      <a:pt x="2003" y="1694"/>
                    </a:cubicBezTo>
                    <a:cubicBezTo>
                      <a:pt x="2426" y="1513"/>
                      <a:pt x="3039" y="484"/>
                      <a:pt x="2865" y="242"/>
                    </a:cubicBezTo>
                    <a:cubicBezTo>
                      <a:pt x="2691" y="0"/>
                      <a:pt x="1421" y="136"/>
                      <a:pt x="960" y="242"/>
                    </a:cubicBezTo>
                    <a:cubicBezTo>
                      <a:pt x="499" y="348"/>
                      <a:pt x="196" y="696"/>
                      <a:pt x="98" y="877"/>
                    </a:cubicBezTo>
                    <a:cubicBezTo>
                      <a:pt x="0" y="1058"/>
                      <a:pt x="8" y="1195"/>
                      <a:pt x="325" y="133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03" name="Text Box 47"/>
              <p:cNvSpPr txBox="1">
                <a:spLocks noChangeArrowheads="1"/>
              </p:cNvSpPr>
              <p:nvPr/>
            </p:nvSpPr>
            <p:spPr bwMode="auto">
              <a:xfrm>
                <a:off x="1565" y="2926"/>
                <a:ext cx="317" cy="296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66"/>
                    </a:solidFill>
                  </a:rPr>
                  <a:t>O</a:t>
                </a:r>
              </a:p>
            </p:txBody>
          </p:sp>
          <p:sp>
            <p:nvSpPr>
              <p:cNvPr id="249904" name="Text Box 48"/>
              <p:cNvSpPr txBox="1">
                <a:spLocks noChangeArrowheads="1"/>
              </p:cNvSpPr>
              <p:nvPr/>
            </p:nvSpPr>
            <p:spPr bwMode="auto">
              <a:xfrm>
                <a:off x="2790" y="3068"/>
                <a:ext cx="453" cy="296"/>
              </a:xfrm>
              <a:prstGeom prst="rect">
                <a:avLst/>
              </a:prstGeom>
              <a:noFill/>
              <a:ln w="9525" algn="ctr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0000"/>
                    </a:solidFill>
                  </a:rPr>
                  <a:t>L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2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249905" name="Line 49"/>
              <p:cNvSpPr>
                <a:spLocks noChangeShapeType="1"/>
              </p:cNvSpPr>
              <p:nvPr/>
            </p:nvSpPr>
            <p:spPr bwMode="auto">
              <a:xfrm flipH="1">
                <a:off x="2764" y="3159"/>
                <a:ext cx="26" cy="100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06" name="Line 50"/>
              <p:cNvSpPr>
                <a:spLocks noChangeShapeType="1"/>
              </p:cNvSpPr>
              <p:nvPr/>
            </p:nvSpPr>
            <p:spPr bwMode="auto">
              <a:xfrm rot="10800000" flipH="1">
                <a:off x="4087" y="3159"/>
                <a:ext cx="26" cy="100"/>
              </a:xfrm>
              <a:prstGeom prst="line">
                <a:avLst/>
              </a:prstGeom>
              <a:noFill/>
              <a:ln w="9525">
                <a:solidFill>
                  <a:srgbClr val="008080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07" name="Text Box 51"/>
              <p:cNvSpPr txBox="1">
                <a:spLocks noChangeArrowheads="1"/>
              </p:cNvSpPr>
              <p:nvPr/>
            </p:nvSpPr>
            <p:spPr bwMode="auto">
              <a:xfrm>
                <a:off x="3788" y="3053"/>
                <a:ext cx="317" cy="295"/>
              </a:xfrm>
              <a:prstGeom prst="rect">
                <a:avLst/>
              </a:prstGeom>
              <a:noFill/>
              <a:ln w="9525" algn="ctr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0000"/>
                    </a:solidFill>
                  </a:rPr>
                  <a:t>L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1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249908" name="Text Box 52"/>
              <p:cNvSpPr txBox="1">
                <a:spLocks noChangeArrowheads="1"/>
              </p:cNvSpPr>
              <p:nvPr/>
            </p:nvSpPr>
            <p:spPr bwMode="auto">
              <a:xfrm>
                <a:off x="3018" y="2252"/>
                <a:ext cx="453" cy="296"/>
              </a:xfrm>
              <a:prstGeom prst="rect">
                <a:avLst/>
              </a:prstGeom>
              <a:noFill/>
              <a:ln w="9525" algn="ctr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</a:rPr>
                  <a:t>A</a:t>
                </a:r>
              </a:p>
            </p:txBody>
          </p:sp>
          <p:sp>
            <p:nvSpPr>
              <p:cNvPr id="249909" name="Text Box 53"/>
              <p:cNvSpPr txBox="1">
                <a:spLocks noChangeArrowheads="1"/>
              </p:cNvSpPr>
              <p:nvPr/>
            </p:nvSpPr>
            <p:spPr bwMode="auto">
              <a:xfrm>
                <a:off x="3154" y="3869"/>
                <a:ext cx="453" cy="296"/>
              </a:xfrm>
              <a:prstGeom prst="rect">
                <a:avLst/>
              </a:prstGeom>
              <a:noFill/>
              <a:ln w="9525" algn="ctr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3399"/>
                    </a:solidFill>
                  </a:rPr>
                  <a:t>C</a:t>
                </a:r>
              </a:p>
            </p:txBody>
          </p:sp>
          <p:sp>
            <p:nvSpPr>
              <p:cNvPr id="249910" name="Text Box 54"/>
              <p:cNvSpPr txBox="1">
                <a:spLocks noChangeArrowheads="1"/>
              </p:cNvSpPr>
              <p:nvPr/>
            </p:nvSpPr>
            <p:spPr bwMode="auto">
              <a:xfrm>
                <a:off x="1882" y="3114"/>
                <a:ext cx="318" cy="296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003366"/>
                    </a:solidFill>
                    <a:sym typeface="Symbol" panose="05050102010706020507" pitchFamily="18" charset="2"/>
                  </a:rPr>
                  <a:t></a:t>
                </a:r>
              </a:p>
            </p:txBody>
          </p:sp>
          <p:sp>
            <p:nvSpPr>
              <p:cNvPr id="249911" name="Arc 55"/>
              <p:cNvSpPr/>
              <p:nvPr/>
            </p:nvSpPr>
            <p:spPr bwMode="auto">
              <a:xfrm>
                <a:off x="1883" y="3206"/>
                <a:ext cx="45" cy="1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38555"/>
                  <a:gd name="T2" fmla="*/ 13382 w 21600"/>
                  <a:gd name="T3" fmla="*/ 38555 h 38555"/>
                  <a:gd name="T4" fmla="*/ 0 w 21600"/>
                  <a:gd name="T5" fmla="*/ 21600 h 38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555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8211"/>
                      <a:pt x="18571" y="34459"/>
                      <a:pt x="13382" y="38555"/>
                    </a:cubicBezTo>
                  </a:path>
                  <a:path w="21600" h="38555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8211"/>
                      <a:pt x="18571" y="34459"/>
                      <a:pt x="13382" y="3855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80"/>
                </a:solidFill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9912" name="Object 56"/>
          <p:cNvGraphicFramePr>
            <a:graphicFrameLocks noChangeAspect="1"/>
          </p:cNvGraphicFramePr>
          <p:nvPr/>
        </p:nvGraphicFramePr>
        <p:xfrm>
          <a:off x="838200" y="2362200"/>
          <a:ext cx="31734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0762160" imgH="10147320" progId="">
                  <p:embed/>
                </p:oleObj>
              </mc:Choice>
              <mc:Fallback>
                <p:oleObj name="公式" r:id="rId2" imgW="50762160" imgH="10147320" progId="">
                  <p:embed/>
                  <p:pic>
                    <p:nvPicPr>
                      <p:cNvPr id="0" name="Picture 56" descr="image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3173413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913" name="Object 57"/>
          <p:cNvGraphicFramePr>
            <a:graphicFrameLocks noChangeAspect="1"/>
          </p:cNvGraphicFramePr>
          <p:nvPr/>
        </p:nvGraphicFramePr>
        <p:xfrm>
          <a:off x="1752600" y="3048000"/>
          <a:ext cx="2868613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5887760" imgH="45504000" progId="">
                  <p:embed/>
                </p:oleObj>
              </mc:Choice>
              <mc:Fallback>
                <p:oleObj name="公式" r:id="rId4" imgW="45887760" imgH="45504000" progId="">
                  <p:embed/>
                  <p:pic>
                    <p:nvPicPr>
                      <p:cNvPr id="0" name="Picture 57" descr="image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2868613" cy="284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9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1848</TotalTime>
  <Words>983</Words>
  <Application>Microsoft Office PowerPoint</Application>
  <PresentationFormat>全屏显示(4:3)</PresentationFormat>
  <Paragraphs>245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黑体</vt:lpstr>
      <vt:lpstr>华文行楷</vt:lpstr>
      <vt:lpstr>宋体</vt:lpstr>
      <vt:lpstr>Arial</vt:lpstr>
      <vt:lpstr>Cambria Math</vt:lpstr>
      <vt:lpstr>Georgia</vt:lpstr>
      <vt:lpstr>Times New Roman</vt:lpstr>
      <vt:lpstr>Wingdings</vt:lpstr>
      <vt:lpstr>Wingdings 3</vt:lpstr>
      <vt:lpstr>质朴</vt:lpstr>
      <vt:lpstr>公式</vt:lpstr>
      <vt:lpstr>Equation</vt:lpstr>
      <vt:lpstr>位图图像</vt:lpstr>
      <vt:lpstr>10.4 磁场中的高斯定理</vt:lpstr>
      <vt:lpstr>10.4 磁场中的高斯定理</vt:lpstr>
      <vt:lpstr>10.4 磁场中的高斯定理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10.5 安培环路定理</vt:lpstr>
      <vt:lpstr>10.3 毕奥─萨伐尔定律</vt:lpstr>
      <vt:lpstr>10.3 毕奥─萨伐尔定律</vt:lpstr>
      <vt:lpstr>10.3 毕奥─萨伐尔定律</vt:lpstr>
      <vt:lpstr>10.5 安培环路定理</vt:lpstr>
      <vt:lpstr>10.5 安培环路定理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恒定磁场</dc:title>
  <dc:creator>S.Q. Wu</dc:creator>
  <cp:lastModifiedBy>林 碧娥</cp:lastModifiedBy>
  <cp:revision>1860</cp:revision>
  <cp:lastPrinted>2113-01-01T00:00:00Z</cp:lastPrinted>
  <dcterms:created xsi:type="dcterms:W3CDTF">2010-09-14T09:01:00Z</dcterms:created>
  <dcterms:modified xsi:type="dcterms:W3CDTF">2023-05-15T05:09:58Z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2052-10.1.0.7346</vt:lpwstr>
  </property>
</Properties>
</file>