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15" r:id="rId3"/>
    <p:sldId id="416" r:id="rId4"/>
    <p:sldId id="419" r:id="rId5"/>
    <p:sldId id="425" r:id="rId6"/>
    <p:sldId id="426" r:id="rId7"/>
    <p:sldId id="420" r:id="rId8"/>
    <p:sldId id="417" r:id="rId9"/>
    <p:sldId id="418" r:id="rId10"/>
    <p:sldId id="435" r:id="rId11"/>
    <p:sldId id="436" r:id="rId12"/>
    <p:sldId id="429" r:id="rId13"/>
    <p:sldId id="431" r:id="rId14"/>
    <p:sldId id="430" r:id="rId15"/>
    <p:sldId id="413" r:id="rId16"/>
    <p:sldId id="432" r:id="rId17"/>
    <p:sldId id="433" r:id="rId18"/>
  </p:sldIdLst>
  <p:sldSz cx="9144000" cy="6858000" type="screen4x3"/>
  <p:notesSz cx="6833870" cy="9979025"/>
  <p:custDataLst>
    <p:tags r:id="rId2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957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62.wmf"/><Relationship Id="rId8" Type="http://schemas.openxmlformats.org/officeDocument/2006/relationships/image" Target="../media/image61.wmf"/><Relationship Id="rId7" Type="http://schemas.openxmlformats.org/officeDocument/2006/relationships/image" Target="../media/image60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4" Type="http://schemas.openxmlformats.org/officeDocument/2006/relationships/image" Target="../media/image67.wmf"/><Relationship Id="rId13" Type="http://schemas.openxmlformats.org/officeDocument/2006/relationships/image" Target="../media/image66.wmf"/><Relationship Id="rId12" Type="http://schemas.openxmlformats.org/officeDocument/2006/relationships/image" Target="../media/image65.wmf"/><Relationship Id="rId11" Type="http://schemas.openxmlformats.org/officeDocument/2006/relationships/image" Target="../media/image64.wmf"/><Relationship Id="rId10" Type="http://schemas.openxmlformats.org/officeDocument/2006/relationships/image" Target="../media/image63.wmf"/><Relationship Id="rId1" Type="http://schemas.openxmlformats.org/officeDocument/2006/relationships/image" Target="../media/image5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22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B6CAE63-A6C2-41E9-8E10-E9337F9506F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7713"/>
            <a:ext cx="499110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740275"/>
            <a:ext cx="5467350" cy="4491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C600E54-D47F-476C-A9A3-6D7E84B8571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BB3B941-E5C1-4B23-883C-4D3EAD61CC89}" type="slidenum">
              <a:rPr lang="en-US" altLang="zh-CN" smtClean="0"/>
            </a:fld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D784-B438-40B8-BD6B-D5AE99F6FF4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FC98-33C3-4F5C-98CC-0D7D6D1DC1C4}" type="slidenum">
              <a:rPr lang="en-US" altLang="zh-CN" smtClean="0"/>
            </a:fld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8B4F8-A34B-4403-8014-7A15B5305ADD}" type="slidenum">
              <a:rPr lang="en-US" altLang="zh-CN" smtClean="0"/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2916004-1FD5-4437-814B-8D236160C011}" type="slidenum">
              <a:rPr lang="en-US" altLang="zh-CN" smtClean="0"/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CC87-3533-4172-8EF3-8C655D6929A9}" type="slidenum">
              <a:rPr lang="en-US" altLang="zh-CN" smtClean="0"/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71C7-55A2-457A-8D49-2C719D5B1BAD}" type="slidenum">
              <a:rPr lang="en-US" altLang="zh-CN" smtClean="0"/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C978-A035-4ADB-B7F3-775394362C45}" type="slidenum">
              <a:rPr lang="en-US" altLang="zh-CN" smtClean="0"/>
            </a:fld>
            <a:endParaRPr lang="en-US" altLang="zh-CN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69F7-6575-4936-B200-CEFD52532C3C}" type="slidenum">
              <a:rPr lang="en-US" altLang="zh-CN" smtClean="0"/>
            </a:fld>
            <a:endParaRPr lang="en-US" altLang="zh-CN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929B-734C-46A8-8B6C-279759224FAB}" type="slidenum">
              <a:rPr lang="en-US" altLang="zh-CN" smtClean="0"/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9C3C-83ED-4E4D-8CCD-E78029D41A01}" type="slidenum">
              <a:rPr lang="en-US" altLang="zh-CN" smtClean="0"/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  <a:p>
            <a:pPr lvl="1" eaLnBrk="1" latinLnBrk="0" hangingPunct="1"/>
            <a:r>
              <a:rPr kumimoji="0" lang="zh-CN" altLang="en-US"/>
              <a:t>第二级</a:t>
            </a:r>
            <a:endParaRPr kumimoji="0" lang="zh-CN" altLang="en-US"/>
          </a:p>
          <a:p>
            <a:pPr lvl="2" eaLnBrk="1" latinLnBrk="0" hangingPunct="1"/>
            <a:r>
              <a:rPr kumimoji="0" lang="zh-CN" altLang="en-US"/>
              <a:t>第三级</a:t>
            </a:r>
            <a:endParaRPr kumimoji="0" lang="zh-CN" altLang="en-US"/>
          </a:p>
          <a:p>
            <a:pPr lvl="3" eaLnBrk="1" latinLnBrk="0" hangingPunct="1"/>
            <a:r>
              <a:rPr kumimoji="0" lang="zh-CN" altLang="en-US"/>
              <a:t>第四级</a:t>
            </a:r>
            <a:endParaRPr kumimoji="0" lang="zh-CN" altLang="en-US"/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7CD5D84-1368-4E8D-9D9D-FFB47D622B95}" type="slidenum">
              <a:rPr lang="en-US" altLang="zh-CN" smtClean="0"/>
            </a:fld>
            <a:endParaRPr lang="en-US" altLang="zh-CN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6" Type="http://schemas.openxmlformats.org/officeDocument/2006/relationships/vmlDrawing" Target="../drawings/vmlDrawing1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8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.bin"/><Relationship Id="rId8" Type="http://schemas.openxmlformats.org/officeDocument/2006/relationships/image" Target="../media/image34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1.wmf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36.wmf"/><Relationship Id="rId11" Type="http://schemas.openxmlformats.org/officeDocument/2006/relationships/oleObject" Target="../embeddings/oleObject33.bin"/><Relationship Id="rId10" Type="http://schemas.openxmlformats.org/officeDocument/2006/relationships/image" Target="../media/image35.wmf"/><Relationship Id="rId1" Type="http://schemas.openxmlformats.org/officeDocument/2006/relationships/oleObject" Target="../embeddings/oleObject28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.bin"/><Relationship Id="rId8" Type="http://schemas.openxmlformats.org/officeDocument/2006/relationships/image" Target="../media/image40.wmf"/><Relationship Id="rId7" Type="http://schemas.openxmlformats.org/officeDocument/2006/relationships/oleObject" Target="../embeddings/oleObject37.bin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7.wmf"/><Relationship Id="rId14" Type="http://schemas.openxmlformats.org/officeDocument/2006/relationships/vmlDrawing" Target="../drawings/vmlDrawing10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42.wmf"/><Relationship Id="rId11" Type="http://schemas.openxmlformats.org/officeDocument/2006/relationships/oleObject" Target="../embeddings/oleObject39.bin"/><Relationship Id="rId10" Type="http://schemas.openxmlformats.org/officeDocument/2006/relationships/image" Target="../media/image41.wmf"/><Relationship Id="rId1" Type="http://schemas.openxmlformats.org/officeDocument/2006/relationships/oleObject" Target="../embeddings/oleObject34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.bin"/><Relationship Id="rId8" Type="http://schemas.openxmlformats.org/officeDocument/2006/relationships/image" Target="../media/image46.w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43.wmf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47.wmf"/><Relationship Id="rId1" Type="http://schemas.openxmlformats.org/officeDocument/2006/relationships/oleObject" Target="../embeddings/oleObject40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wmf"/><Relationship Id="rId8" Type="http://schemas.openxmlformats.org/officeDocument/2006/relationships/oleObject" Target="../embeddings/oleObject48.bin"/><Relationship Id="rId7" Type="http://schemas.openxmlformats.org/officeDocument/2006/relationships/image" Target="../media/image51.wmf"/><Relationship Id="rId6" Type="http://schemas.openxmlformats.org/officeDocument/2006/relationships/oleObject" Target="../embeddings/oleObject47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46.bin"/><Relationship Id="rId3" Type="http://schemas.openxmlformats.org/officeDocument/2006/relationships/image" Target="../media/image49.wmf"/><Relationship Id="rId2" Type="http://schemas.openxmlformats.org/officeDocument/2006/relationships/oleObject" Target="../embeddings/oleObject45.bin"/><Relationship Id="rId13" Type="http://schemas.openxmlformats.org/officeDocument/2006/relationships/vmlDrawing" Target="../drawings/vmlDrawing12.vml"/><Relationship Id="rId12" Type="http://schemas.openxmlformats.org/officeDocument/2006/relationships/slideLayout" Target="../slideLayouts/slideLayout6.xml"/><Relationship Id="rId11" Type="http://schemas.openxmlformats.org/officeDocument/2006/relationships/image" Target="../media/image53.wmf"/><Relationship Id="rId10" Type="http://schemas.openxmlformats.org/officeDocument/2006/relationships/oleObject" Target="../embeddings/oleObject49.bin"/><Relationship Id="rId1" Type="http://schemas.openxmlformats.org/officeDocument/2006/relationships/image" Target="../media/image4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.bin"/><Relationship Id="rId8" Type="http://schemas.openxmlformats.org/officeDocument/2006/relationships/image" Target="../media/image57.wmf"/><Relationship Id="rId7" Type="http://schemas.openxmlformats.org/officeDocument/2006/relationships/oleObject" Target="../embeddings/oleObject53.bin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5.wmf"/><Relationship Id="rId31" Type="http://schemas.openxmlformats.org/officeDocument/2006/relationships/vmlDrawing" Target="../drawings/vmlDrawing13.vml"/><Relationship Id="rId30" Type="http://schemas.openxmlformats.org/officeDocument/2006/relationships/slideLayout" Target="../slideLayouts/slideLayout6.xml"/><Relationship Id="rId3" Type="http://schemas.openxmlformats.org/officeDocument/2006/relationships/oleObject" Target="../embeddings/oleObject51.bin"/><Relationship Id="rId29" Type="http://schemas.openxmlformats.org/officeDocument/2006/relationships/oleObject" Target="../embeddings/oleObject64.bin"/><Relationship Id="rId28" Type="http://schemas.openxmlformats.org/officeDocument/2006/relationships/image" Target="../media/image67.wmf"/><Relationship Id="rId27" Type="http://schemas.openxmlformats.org/officeDocument/2006/relationships/oleObject" Target="../embeddings/oleObject63.bin"/><Relationship Id="rId26" Type="http://schemas.openxmlformats.org/officeDocument/2006/relationships/image" Target="../media/image66.wmf"/><Relationship Id="rId25" Type="http://schemas.openxmlformats.org/officeDocument/2006/relationships/oleObject" Target="../embeddings/oleObject62.bin"/><Relationship Id="rId24" Type="http://schemas.openxmlformats.org/officeDocument/2006/relationships/image" Target="../media/image65.wmf"/><Relationship Id="rId23" Type="http://schemas.openxmlformats.org/officeDocument/2006/relationships/oleObject" Target="../embeddings/oleObject61.bin"/><Relationship Id="rId22" Type="http://schemas.openxmlformats.org/officeDocument/2006/relationships/image" Target="../media/image64.wmf"/><Relationship Id="rId21" Type="http://schemas.openxmlformats.org/officeDocument/2006/relationships/oleObject" Target="../embeddings/oleObject60.bin"/><Relationship Id="rId20" Type="http://schemas.openxmlformats.org/officeDocument/2006/relationships/image" Target="../media/image63.wmf"/><Relationship Id="rId2" Type="http://schemas.openxmlformats.org/officeDocument/2006/relationships/image" Target="../media/image54.wmf"/><Relationship Id="rId19" Type="http://schemas.openxmlformats.org/officeDocument/2006/relationships/oleObject" Target="../embeddings/oleObject59.bin"/><Relationship Id="rId18" Type="http://schemas.openxmlformats.org/officeDocument/2006/relationships/image" Target="../media/image62.wmf"/><Relationship Id="rId17" Type="http://schemas.openxmlformats.org/officeDocument/2006/relationships/oleObject" Target="../embeddings/oleObject58.bin"/><Relationship Id="rId16" Type="http://schemas.openxmlformats.org/officeDocument/2006/relationships/image" Target="../media/image61.wmf"/><Relationship Id="rId15" Type="http://schemas.openxmlformats.org/officeDocument/2006/relationships/oleObject" Target="../embeddings/oleObject57.bin"/><Relationship Id="rId14" Type="http://schemas.openxmlformats.org/officeDocument/2006/relationships/image" Target="../media/image60.wmf"/><Relationship Id="rId13" Type="http://schemas.openxmlformats.org/officeDocument/2006/relationships/oleObject" Target="../embeddings/oleObject56.bin"/><Relationship Id="rId12" Type="http://schemas.openxmlformats.org/officeDocument/2006/relationships/image" Target="../media/image59.wmf"/><Relationship Id="rId11" Type="http://schemas.openxmlformats.org/officeDocument/2006/relationships/oleObject" Target="../embeddings/oleObject55.bin"/><Relationship Id="rId10" Type="http://schemas.openxmlformats.org/officeDocument/2006/relationships/image" Target="../media/image58.wmf"/><Relationship Id="rId1" Type="http://schemas.openxmlformats.org/officeDocument/2006/relationships/oleObject" Target="../embeddings/oleObject50.bin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4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3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0.w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14.wmf"/><Relationship Id="rId1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6.png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www.bilibili.com/video/BV19U4y1Z7pz/" TargetMode="Externa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wmf"/><Relationship Id="rId8" Type="http://schemas.openxmlformats.org/officeDocument/2006/relationships/oleObject" Target="../embeddings/oleObject18.bin"/><Relationship Id="rId7" Type="http://schemas.openxmlformats.org/officeDocument/2006/relationships/image" Target="../media/image21.wmf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6.bin"/><Relationship Id="rId3" Type="http://schemas.openxmlformats.org/officeDocument/2006/relationships/image" Target="../media/image19.wmf"/><Relationship Id="rId2" Type="http://schemas.openxmlformats.org/officeDocument/2006/relationships/oleObject" Target="../embeddings/oleObject15.bin"/><Relationship Id="rId15" Type="http://schemas.openxmlformats.org/officeDocument/2006/relationships/vmlDrawing" Target="../drawings/vmlDrawing6.vml"/><Relationship Id="rId14" Type="http://schemas.openxmlformats.org/officeDocument/2006/relationships/slideLayout" Target="../slideLayouts/slideLayout6.xml"/><Relationship Id="rId13" Type="http://schemas.openxmlformats.org/officeDocument/2006/relationships/image" Target="../media/image24.wmf"/><Relationship Id="rId12" Type="http://schemas.openxmlformats.org/officeDocument/2006/relationships/oleObject" Target="../embeddings/oleObject20.bin"/><Relationship Id="rId11" Type="http://schemas.openxmlformats.org/officeDocument/2006/relationships/image" Target="../media/image23.wmf"/><Relationship Id="rId10" Type="http://schemas.openxmlformats.org/officeDocument/2006/relationships/oleObject" Target="../embeddings/oleObject19.bin"/><Relationship Id="rId1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5.png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22.wmf"/><Relationship Id="rId1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30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6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10.6 </a:t>
            </a:r>
            <a:r>
              <a:rPr lang="zh-CN" altLang="en-US"/>
              <a:t>磁场对运动电荷的作用</a:t>
            </a:r>
            <a:endParaRPr lang="zh-CN" altLang="en-US"/>
          </a:p>
        </p:txBody>
      </p:sp>
      <p:sp>
        <p:nvSpPr>
          <p:cNvPr id="2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3E8B-44B0-482D-A5D3-C703E8B7FED4}" type="slidenum">
              <a:rPr lang="en-US" altLang="zh-CN"/>
            </a:fld>
            <a:endParaRPr lang="en-US" altLang="zh-CN"/>
          </a:p>
        </p:txBody>
      </p:sp>
      <p:sp>
        <p:nvSpPr>
          <p:cNvPr id="274435" name="Rectangle 3"/>
          <p:cNvSpPr>
            <a:spLocks noChangeArrowheads="1"/>
          </p:cNvSpPr>
          <p:nvPr/>
        </p:nvSpPr>
        <p:spPr bwMode="auto">
          <a:xfrm>
            <a:off x="762000" y="1371600"/>
            <a:ext cx="35814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带电粒子在磁场中的运动 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graphicFrame>
        <p:nvGraphicFramePr>
          <p:cNvPr id="274436" name="Object 4"/>
          <p:cNvGraphicFramePr>
            <a:graphicFrameLocks noChangeAspect="1"/>
          </p:cNvGraphicFramePr>
          <p:nvPr/>
        </p:nvGraphicFramePr>
        <p:xfrm>
          <a:off x="1905000" y="3352800"/>
          <a:ext cx="170973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08" name="公式" r:id="rId1" imgW="20726400" imgH="4876800" progId="">
                  <p:embed/>
                </p:oleObj>
              </mc:Choice>
              <mc:Fallback>
                <p:oleObj name="公式" r:id="rId1" imgW="20726400" imgH="4876800" progId="">
                  <p:embed/>
                  <p:pic>
                    <p:nvPicPr>
                      <p:cNvPr id="0" name="Picture 1" descr="image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352800"/>
                        <a:ext cx="1709738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39" name="Object 7"/>
          <p:cNvGraphicFramePr>
            <a:graphicFrameLocks noChangeAspect="1"/>
          </p:cNvGraphicFramePr>
          <p:nvPr/>
        </p:nvGraphicFramePr>
        <p:xfrm>
          <a:off x="1600200" y="2743200"/>
          <a:ext cx="12890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3" imgW="16459200" imgH="5486400" progId="">
                  <p:embed/>
                </p:oleObj>
              </mc:Choice>
              <mc:Fallback>
                <p:oleObj name="公式" r:id="rId3" imgW="16459200" imgH="5486400" progId="">
                  <p:embed/>
                  <p:pic>
                    <p:nvPicPr>
                      <p:cNvPr id="0" name="Picture 2" descr="image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743200"/>
                        <a:ext cx="1289050" cy="45878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40" name="Text Box 8"/>
          <p:cNvSpPr txBox="1">
            <a:spLocks noChangeArrowheads="1"/>
          </p:cNvSpPr>
          <p:nvPr/>
        </p:nvSpPr>
        <p:spPr bwMode="auto">
          <a:xfrm>
            <a:off x="914400" y="4343400"/>
            <a:ext cx="6684010" cy="45783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/>
              <a:t>1.  </a:t>
            </a:r>
            <a:r>
              <a:rPr lang="zh-CN" altLang="en-US" sz="2400" dirty="0"/>
              <a:t>洛伦兹力</a:t>
            </a:r>
            <a:r>
              <a:rPr lang="en-US" altLang="zh-CN" sz="2400" dirty="0"/>
              <a:t>F</a:t>
            </a:r>
            <a:r>
              <a:rPr lang="zh-CN" altLang="en-US" sz="2400" dirty="0"/>
              <a:t>的方向</a:t>
            </a:r>
            <a:r>
              <a:rPr lang="zh-CN" altLang="en-US" sz="2400" dirty="0">
                <a:solidFill>
                  <a:srgbClr val="FF3300"/>
                </a:solidFill>
              </a:rPr>
              <a:t>垂直</a:t>
            </a:r>
            <a:r>
              <a:rPr lang="zh-CN" altLang="en-US" sz="2400" dirty="0"/>
              <a:t>于</a:t>
            </a:r>
            <a:r>
              <a:rPr lang="en-US" altLang="zh-CN" sz="2400" i="1" dirty="0">
                <a:latin typeface="Book Antiqua" panose="02040602050305030304" pitchFamily="18" charset="0"/>
              </a:rPr>
              <a:t>v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所确定的平面。</a:t>
            </a:r>
            <a:endParaRPr lang="zh-CN" altLang="en-US" sz="2400" dirty="0"/>
          </a:p>
        </p:txBody>
      </p:sp>
      <p:sp>
        <p:nvSpPr>
          <p:cNvPr id="274441" name="Text Box 9"/>
          <p:cNvSpPr txBox="1">
            <a:spLocks noChangeArrowheads="1"/>
          </p:cNvSpPr>
          <p:nvPr/>
        </p:nvSpPr>
        <p:spPr bwMode="auto">
          <a:xfrm>
            <a:off x="914400" y="4876800"/>
            <a:ext cx="7696200" cy="82359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2.  </a:t>
            </a:r>
            <a:r>
              <a:rPr lang="zh-CN" altLang="en-US" sz="2400"/>
              <a:t>洛伦兹力</a:t>
            </a:r>
            <a:r>
              <a:rPr lang="en-US" altLang="zh-CN" sz="2400"/>
              <a:t>F</a:t>
            </a:r>
            <a:r>
              <a:rPr lang="zh-CN" altLang="en-US" sz="2400">
                <a:solidFill>
                  <a:srgbClr val="FF3300"/>
                </a:solidFill>
              </a:rPr>
              <a:t>不能改变带电粒子速度</a:t>
            </a:r>
            <a:r>
              <a:rPr lang="en-US" altLang="zh-CN" sz="2400" i="1">
                <a:solidFill>
                  <a:srgbClr val="FF3300"/>
                </a:solidFill>
                <a:latin typeface="Book Antiqua" panose="02040602050305030304" pitchFamily="18" charset="0"/>
              </a:rPr>
              <a:t>v</a:t>
            </a:r>
            <a:r>
              <a:rPr lang="zh-CN" altLang="en-US" sz="2400">
                <a:solidFill>
                  <a:srgbClr val="FF3300"/>
                </a:solidFill>
              </a:rPr>
              <a:t>的大小</a:t>
            </a:r>
            <a:r>
              <a:rPr lang="zh-CN" altLang="en-US" sz="2400"/>
              <a:t>，只能改变其运动方向。</a:t>
            </a:r>
            <a:endParaRPr lang="zh-CN" altLang="en-US" sz="2400"/>
          </a:p>
        </p:txBody>
      </p:sp>
      <p:grpSp>
        <p:nvGrpSpPr>
          <p:cNvPr id="274473" name="Group 41"/>
          <p:cNvGrpSpPr/>
          <p:nvPr/>
        </p:nvGrpSpPr>
        <p:grpSpPr bwMode="auto">
          <a:xfrm>
            <a:off x="4800600" y="1371600"/>
            <a:ext cx="4176712" cy="2852738"/>
            <a:chOff x="2976" y="1104"/>
            <a:chExt cx="2631" cy="1797"/>
          </a:xfrm>
        </p:grpSpPr>
        <p:sp>
          <p:nvSpPr>
            <p:cNvPr id="274458" name="Rectangle 26"/>
            <p:cNvSpPr>
              <a:spLocks noChangeArrowheads="1"/>
            </p:cNvSpPr>
            <p:nvPr/>
          </p:nvSpPr>
          <p:spPr bwMode="auto">
            <a:xfrm>
              <a:off x="2976" y="1104"/>
              <a:ext cx="2631" cy="179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FFFF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4459" name="Freeform 27"/>
            <p:cNvSpPr/>
            <p:nvPr/>
          </p:nvSpPr>
          <p:spPr bwMode="auto">
            <a:xfrm>
              <a:off x="3112" y="1858"/>
              <a:ext cx="2359" cy="862"/>
            </a:xfrm>
            <a:custGeom>
              <a:avLst/>
              <a:gdLst/>
              <a:ahLst/>
              <a:cxnLst>
                <a:cxn ang="0">
                  <a:pos x="771" y="0"/>
                </a:cxn>
                <a:cxn ang="0">
                  <a:pos x="0" y="862"/>
                </a:cxn>
                <a:cxn ang="0">
                  <a:pos x="1633" y="862"/>
                </a:cxn>
                <a:cxn ang="0">
                  <a:pos x="2359" y="0"/>
                </a:cxn>
                <a:cxn ang="0">
                  <a:pos x="771" y="0"/>
                </a:cxn>
              </a:cxnLst>
              <a:rect l="0" t="0" r="r" b="b"/>
              <a:pathLst>
                <a:path w="2359" h="862">
                  <a:moveTo>
                    <a:pt x="771" y="0"/>
                  </a:moveTo>
                  <a:lnTo>
                    <a:pt x="0" y="862"/>
                  </a:lnTo>
                  <a:lnTo>
                    <a:pt x="1633" y="862"/>
                  </a:lnTo>
                  <a:lnTo>
                    <a:pt x="2359" y="0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rgbClr val="3366FF"/>
            </a:solidFill>
            <a:ln w="9525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460" name="Freeform 28"/>
            <p:cNvSpPr/>
            <p:nvPr/>
          </p:nvSpPr>
          <p:spPr bwMode="auto">
            <a:xfrm>
              <a:off x="3883" y="1223"/>
              <a:ext cx="726" cy="1497"/>
            </a:xfrm>
            <a:custGeom>
              <a:avLst/>
              <a:gdLst/>
              <a:ahLst/>
              <a:cxnLst>
                <a:cxn ang="0">
                  <a:pos x="0" y="1497"/>
                </a:cxn>
                <a:cxn ang="0">
                  <a:pos x="726" y="635"/>
                </a:cxn>
                <a:cxn ang="0">
                  <a:pos x="726" y="0"/>
                </a:cxn>
                <a:cxn ang="0">
                  <a:pos x="0" y="862"/>
                </a:cxn>
                <a:cxn ang="0">
                  <a:pos x="0" y="1497"/>
                </a:cxn>
              </a:cxnLst>
              <a:rect l="0" t="0" r="r" b="b"/>
              <a:pathLst>
                <a:path w="726" h="1497">
                  <a:moveTo>
                    <a:pt x="0" y="1497"/>
                  </a:moveTo>
                  <a:lnTo>
                    <a:pt x="726" y="635"/>
                  </a:lnTo>
                  <a:lnTo>
                    <a:pt x="726" y="0"/>
                  </a:lnTo>
                  <a:lnTo>
                    <a:pt x="0" y="862"/>
                  </a:lnTo>
                  <a:lnTo>
                    <a:pt x="0" y="1497"/>
                  </a:lnTo>
                  <a:close/>
                </a:path>
              </a:pathLst>
            </a:custGeom>
            <a:solidFill>
              <a:srgbClr val="3366FF"/>
            </a:solidFill>
            <a:ln w="9525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461" name="Oval 29"/>
            <p:cNvSpPr>
              <a:spLocks noChangeArrowheads="1"/>
            </p:cNvSpPr>
            <p:nvPr/>
          </p:nvSpPr>
          <p:spPr bwMode="auto">
            <a:xfrm>
              <a:off x="4246" y="2175"/>
              <a:ext cx="91" cy="9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4462" name="Line 30"/>
            <p:cNvSpPr>
              <a:spLocks noChangeShapeType="1"/>
            </p:cNvSpPr>
            <p:nvPr/>
          </p:nvSpPr>
          <p:spPr bwMode="auto">
            <a:xfrm>
              <a:off x="4346" y="2221"/>
              <a:ext cx="499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74463" name="Object 31"/>
            <p:cNvGraphicFramePr>
              <a:graphicFrameLocks noChangeAspect="1"/>
            </p:cNvGraphicFramePr>
            <p:nvPr/>
          </p:nvGraphicFramePr>
          <p:xfrm>
            <a:off x="4818" y="2003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公式" r:id="rId5" imgW="3657600" imgH="4572000" progId="">
                    <p:embed/>
                  </p:oleObj>
                </mc:Choice>
                <mc:Fallback>
                  <p:oleObj name="公式" r:id="rId5" imgW="3657600" imgH="4572000" progId="">
                    <p:embed/>
                    <p:pic>
                      <p:nvPicPr>
                        <p:cNvPr id="0" name="Picture 3" descr="image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8" y="2003"/>
                          <a:ext cx="24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4464" name="Line 32"/>
            <p:cNvSpPr>
              <a:spLocks noChangeShapeType="1"/>
            </p:cNvSpPr>
            <p:nvPr/>
          </p:nvSpPr>
          <p:spPr bwMode="auto">
            <a:xfrm>
              <a:off x="4310" y="2266"/>
              <a:ext cx="247" cy="301"/>
            </a:xfrm>
            <a:prstGeom prst="line">
              <a:avLst/>
            </a:prstGeom>
            <a:noFill/>
            <a:ln w="28575">
              <a:solidFill>
                <a:srgbClr val="FFE701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465" name="Freeform 33"/>
            <p:cNvSpPr>
              <a:spLocks noChangeAspect="1"/>
            </p:cNvSpPr>
            <p:nvPr/>
          </p:nvSpPr>
          <p:spPr bwMode="auto">
            <a:xfrm>
              <a:off x="4028" y="2221"/>
              <a:ext cx="807" cy="340"/>
            </a:xfrm>
            <a:custGeom>
              <a:avLst/>
              <a:gdLst/>
              <a:ahLst/>
              <a:cxnLst>
                <a:cxn ang="0">
                  <a:pos x="862" y="0"/>
                </a:cxn>
                <a:cxn ang="0">
                  <a:pos x="545" y="363"/>
                </a:cxn>
                <a:cxn ang="0">
                  <a:pos x="0" y="363"/>
                </a:cxn>
              </a:cxnLst>
              <a:rect l="0" t="0" r="r" b="b"/>
              <a:pathLst>
                <a:path w="862" h="363">
                  <a:moveTo>
                    <a:pt x="862" y="0"/>
                  </a:moveTo>
                  <a:lnTo>
                    <a:pt x="545" y="363"/>
                  </a:lnTo>
                  <a:lnTo>
                    <a:pt x="0" y="363"/>
                  </a:lnTo>
                </a:path>
              </a:pathLst>
            </a:custGeom>
            <a:noFill/>
            <a:ln w="9525" cap="flat">
              <a:solidFill>
                <a:srgbClr val="FFFFFF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467" name="Line 35"/>
            <p:cNvSpPr>
              <a:spLocks noChangeShapeType="1"/>
            </p:cNvSpPr>
            <p:nvPr/>
          </p:nvSpPr>
          <p:spPr bwMode="auto">
            <a:xfrm flipV="1">
              <a:off x="4292" y="1858"/>
              <a:ext cx="0" cy="317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74468" name="Object 36"/>
            <p:cNvGraphicFramePr>
              <a:graphicFrameLocks noChangeAspect="1"/>
            </p:cNvGraphicFramePr>
            <p:nvPr/>
          </p:nvGraphicFramePr>
          <p:xfrm>
            <a:off x="4292" y="1676"/>
            <a:ext cx="249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公式" r:id="rId7" imgW="3962400" imgH="4572000" progId="">
                    <p:embed/>
                  </p:oleObj>
                </mc:Choice>
                <mc:Fallback>
                  <p:oleObj name="公式" r:id="rId7" imgW="3962400" imgH="4572000" progId="">
                    <p:embed/>
                    <p:pic>
                      <p:nvPicPr>
                        <p:cNvPr id="0" name="Picture 4" descr="image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2" y="1676"/>
                          <a:ext cx="249" cy="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4469" name="Arc 37"/>
            <p:cNvSpPr/>
            <p:nvPr/>
          </p:nvSpPr>
          <p:spPr bwMode="auto">
            <a:xfrm>
              <a:off x="4247" y="2176"/>
              <a:ext cx="221" cy="17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059 w 21059"/>
                <a:gd name="T1" fmla="*/ 4802 h 16934"/>
                <a:gd name="T2" fmla="*/ 13409 w 21059"/>
                <a:gd name="T3" fmla="*/ 16934 h 16934"/>
                <a:gd name="T4" fmla="*/ 0 w 21059"/>
                <a:gd name="T5" fmla="*/ 0 h 16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59" h="16934" fill="none" extrusionOk="0">
                  <a:moveTo>
                    <a:pt x="21059" y="4802"/>
                  </a:moveTo>
                  <a:cubicBezTo>
                    <a:pt x="19965" y="9599"/>
                    <a:pt x="17266" y="13879"/>
                    <a:pt x="13408" y="16933"/>
                  </a:cubicBezTo>
                </a:path>
                <a:path w="21059" h="16934" stroke="0" extrusionOk="0">
                  <a:moveTo>
                    <a:pt x="21059" y="4802"/>
                  </a:moveTo>
                  <a:cubicBezTo>
                    <a:pt x="19965" y="9599"/>
                    <a:pt x="17266" y="13879"/>
                    <a:pt x="13408" y="16933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4470" name="Object 38"/>
            <p:cNvGraphicFramePr>
              <a:graphicFrameLocks noChangeAspect="1"/>
            </p:cNvGraphicFramePr>
            <p:nvPr/>
          </p:nvGraphicFramePr>
          <p:xfrm>
            <a:off x="4428" y="2194"/>
            <a:ext cx="16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公式" r:id="rId9" imgW="3048000" imgH="4267200" progId="">
                    <p:embed/>
                  </p:oleObj>
                </mc:Choice>
                <mc:Fallback>
                  <p:oleObj name="公式" r:id="rId9" imgW="3048000" imgH="4267200" progId="">
                    <p:embed/>
                    <p:pic>
                      <p:nvPicPr>
                        <p:cNvPr id="0" name="Picture 5" descr="image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8" y="2194"/>
                          <a:ext cx="169" cy="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4471" name="Object 39"/>
            <p:cNvGraphicFramePr>
              <a:graphicFrameLocks noChangeAspect="1"/>
            </p:cNvGraphicFramePr>
            <p:nvPr/>
          </p:nvGraphicFramePr>
          <p:xfrm>
            <a:off x="3910" y="2038"/>
            <a:ext cx="360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公式" r:id="rId11" imgW="6705600" imgH="5486400" progId="">
                    <p:embed/>
                  </p:oleObj>
                </mc:Choice>
                <mc:Fallback>
                  <p:oleObj name="公式" r:id="rId11" imgW="6705600" imgH="5486400" progId="">
                    <p:embed/>
                    <p:pic>
                      <p:nvPicPr>
                        <p:cNvPr id="0" name="Picture 6" descr="image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0" y="2038"/>
                          <a:ext cx="360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4472" name="Object 40"/>
            <p:cNvGraphicFramePr>
              <a:graphicFrameLocks noChangeAspect="1"/>
            </p:cNvGraphicFramePr>
            <p:nvPr/>
          </p:nvGraphicFramePr>
          <p:xfrm>
            <a:off x="4560" y="2448"/>
            <a:ext cx="179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公式" r:id="rId13" imgW="3352800" imgH="4267200" progId="">
                    <p:embed/>
                  </p:oleObj>
                </mc:Choice>
                <mc:Fallback>
                  <p:oleObj name="公式" r:id="rId13" imgW="3352800" imgH="4267200" progId="">
                    <p:embed/>
                    <p:pic>
                      <p:nvPicPr>
                        <p:cNvPr id="0" name="Picture 7" descr="image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448"/>
                          <a:ext cx="179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4474" name="Text Box 42"/>
          <p:cNvSpPr txBox="1">
            <a:spLocks noChangeArrowheads="1"/>
          </p:cNvSpPr>
          <p:nvPr/>
        </p:nvSpPr>
        <p:spPr bwMode="auto">
          <a:xfrm>
            <a:off x="612775" y="1866900"/>
            <a:ext cx="502920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00CC"/>
                </a:solidFill>
              </a:rPr>
              <a:t>洛伦兹力</a:t>
            </a:r>
            <a:r>
              <a:rPr lang="zh-CN" altLang="en-US" sz="2000" dirty="0"/>
              <a:t>：</a:t>
            </a:r>
            <a:endParaRPr lang="zh-CN" altLang="en-US" sz="2000" dirty="0"/>
          </a:p>
          <a:p>
            <a:r>
              <a:rPr lang="zh-CN" altLang="en-US" sz="2000" dirty="0"/>
              <a:t>        运动电荷在磁场中受的磁场力</a:t>
            </a:r>
            <a:endParaRPr lang="zh-CN" altLang="en-US" sz="2000" dirty="0"/>
          </a:p>
        </p:txBody>
      </p:sp>
      <p:sp>
        <p:nvSpPr>
          <p:cNvPr id="274475" name="Text Box 43"/>
          <p:cNvSpPr txBox="1">
            <a:spLocks noChangeArrowheads="1"/>
          </p:cNvSpPr>
          <p:nvPr/>
        </p:nvSpPr>
        <p:spPr bwMode="auto">
          <a:xfrm>
            <a:off x="914400" y="3355182"/>
            <a:ext cx="79248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大小</a:t>
            </a:r>
            <a:endParaRPr lang="zh-CN" altLang="en-US" sz="2400" dirty="0"/>
          </a:p>
        </p:txBody>
      </p:sp>
      <p:sp>
        <p:nvSpPr>
          <p:cNvPr id="274476" name="Text Box 44"/>
          <p:cNvSpPr txBox="1">
            <a:spLocks noChangeArrowheads="1"/>
          </p:cNvSpPr>
          <p:nvPr/>
        </p:nvSpPr>
        <p:spPr bwMode="auto">
          <a:xfrm>
            <a:off x="914400" y="3810000"/>
            <a:ext cx="292608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方向：右手螺旋法则</a:t>
            </a:r>
            <a:endParaRPr lang="zh-CN" altLang="en-US" sz="2400" dirty="0"/>
          </a:p>
        </p:txBody>
      </p:sp>
      <p:sp>
        <p:nvSpPr>
          <p:cNvPr id="274479" name="Rectangle 47"/>
          <p:cNvSpPr>
            <a:spLocks noChangeArrowheads="1"/>
          </p:cNvSpPr>
          <p:nvPr/>
        </p:nvSpPr>
        <p:spPr bwMode="auto">
          <a:xfrm>
            <a:off x="2193925" y="5775325"/>
            <a:ext cx="566928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400" dirty="0"/>
              <a:t>洛伦兹力的特点：</a:t>
            </a:r>
            <a:r>
              <a:rPr lang="zh-CN" altLang="en-US" sz="2400" dirty="0">
                <a:solidFill>
                  <a:srgbClr val="0000CC"/>
                </a:solidFill>
              </a:rPr>
              <a:t>与速度垂直，</a:t>
            </a:r>
            <a:r>
              <a:rPr lang="zh-CN" altLang="en-US" sz="2400" dirty="0">
                <a:solidFill>
                  <a:schemeClr val="tx1"/>
                </a:solidFill>
              </a:rPr>
              <a:t>不做功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10.6 </a:t>
            </a:r>
            <a:r>
              <a:rPr lang="zh-CN" altLang="en-US"/>
              <a:t>磁场对运动电荷的作用</a:t>
            </a:r>
            <a:endParaRPr lang="zh-CN" altLang="en-US"/>
          </a:p>
        </p:txBody>
      </p:sp>
      <p:sp>
        <p:nvSpPr>
          <p:cNvPr id="3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3599-35ED-4689-9409-49865E3B1872}" type="slidenum">
              <a:rPr lang="en-US" altLang="zh-CN"/>
            </a:fld>
            <a:endParaRPr lang="en-US" altLang="zh-CN"/>
          </a:p>
        </p:txBody>
      </p:sp>
      <p:sp>
        <p:nvSpPr>
          <p:cNvPr id="353301" name="Rectangle 21"/>
          <p:cNvSpPr>
            <a:spLocks noChangeArrowheads="1"/>
          </p:cNvSpPr>
          <p:nvPr/>
        </p:nvSpPr>
        <p:spPr bwMode="auto">
          <a:xfrm>
            <a:off x="5410200" y="1184275"/>
            <a:ext cx="3673475" cy="3311525"/>
          </a:xfrm>
          <a:prstGeom prst="rect">
            <a:avLst/>
          </a:prstGeom>
          <a:gradFill rotWithShape="1">
            <a:gsLst>
              <a:gs pos="0">
                <a:srgbClr val="B4DDFE"/>
              </a:gs>
              <a:gs pos="100000">
                <a:srgbClr val="FFFFFF"/>
              </a:gs>
            </a:gsLst>
            <a:lin ang="5400000" scaled="1"/>
          </a:gradFill>
          <a:ln w="19050">
            <a:noFill/>
            <a:miter lim="800000"/>
            <a:tailEnd type="none" w="sm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53285" name="Text Box 5"/>
          <p:cNvSpPr txBox="1">
            <a:spLocks noChangeArrowheads="1"/>
          </p:cNvSpPr>
          <p:nvPr/>
        </p:nvSpPr>
        <p:spPr bwMode="auto">
          <a:xfrm>
            <a:off x="457200" y="1447800"/>
            <a:ext cx="13684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解：</a:t>
            </a:r>
            <a:endParaRPr lang="zh-CN" altLang="en-US" sz="2000"/>
          </a:p>
        </p:txBody>
      </p:sp>
      <p:graphicFrame>
        <p:nvGraphicFramePr>
          <p:cNvPr id="353294" name="Object 14"/>
          <p:cNvGraphicFramePr>
            <a:graphicFrameLocks noChangeAspect="1"/>
          </p:cNvGraphicFramePr>
          <p:nvPr/>
        </p:nvGraphicFramePr>
        <p:xfrm>
          <a:off x="990600" y="2319338"/>
          <a:ext cx="19145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08" name="公式" r:id="rId1" imgW="30480000" imgH="10972800" progId="">
                  <p:embed/>
                </p:oleObj>
              </mc:Choice>
              <mc:Fallback>
                <p:oleObj name="公式" r:id="rId1" imgW="30480000" imgH="10972800" progId="">
                  <p:embed/>
                  <p:pic>
                    <p:nvPicPr>
                      <p:cNvPr id="0" name="Picture 6" descr="image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319338"/>
                        <a:ext cx="1914525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6" name="Object 16"/>
          <p:cNvGraphicFramePr>
            <a:graphicFrameLocks noChangeAspect="1"/>
          </p:cNvGraphicFramePr>
          <p:nvPr/>
        </p:nvGraphicFramePr>
        <p:xfrm>
          <a:off x="990600" y="1447800"/>
          <a:ext cx="22796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3" imgW="36271200" imgH="10668000" progId="">
                  <p:embed/>
                </p:oleObj>
              </mc:Choice>
              <mc:Fallback>
                <p:oleObj name="公式" r:id="rId3" imgW="36271200" imgH="10668000" progId="">
                  <p:embed/>
                  <p:pic>
                    <p:nvPicPr>
                      <p:cNvPr id="0" name="Picture 5" descr="image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447800"/>
                        <a:ext cx="227965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7" name="Object 17"/>
          <p:cNvGraphicFramePr>
            <a:graphicFrameLocks noChangeAspect="1"/>
          </p:cNvGraphicFramePr>
          <p:nvPr/>
        </p:nvGraphicFramePr>
        <p:xfrm>
          <a:off x="990600" y="3209925"/>
          <a:ext cx="37528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公式" r:id="rId5" imgW="59740800" imgH="10058400" progId="">
                  <p:embed/>
                </p:oleObj>
              </mc:Choice>
              <mc:Fallback>
                <p:oleObj name="公式" r:id="rId5" imgW="59740800" imgH="10058400" progId="">
                  <p:embed/>
                  <p:pic>
                    <p:nvPicPr>
                      <p:cNvPr id="0" name="Picture 4" descr="image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09925"/>
                        <a:ext cx="375285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8" name="Object 18"/>
          <p:cNvGraphicFramePr>
            <a:graphicFrameLocks noChangeAspect="1"/>
          </p:cNvGraphicFramePr>
          <p:nvPr/>
        </p:nvGraphicFramePr>
        <p:xfrm>
          <a:off x="990600" y="4043362"/>
          <a:ext cx="42703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公式" r:id="rId7" imgW="67970400" imgH="10058400" progId="">
                  <p:embed/>
                </p:oleObj>
              </mc:Choice>
              <mc:Fallback>
                <p:oleObj name="公式" r:id="rId7" imgW="67970400" imgH="10058400" progId="">
                  <p:embed/>
                  <p:pic>
                    <p:nvPicPr>
                      <p:cNvPr id="0" name="Picture 3" descr="image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043362"/>
                        <a:ext cx="4270375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9" name="Object 19"/>
          <p:cNvGraphicFramePr>
            <a:graphicFrameLocks noChangeAspect="1"/>
          </p:cNvGraphicFramePr>
          <p:nvPr/>
        </p:nvGraphicFramePr>
        <p:xfrm>
          <a:off x="990600" y="4876800"/>
          <a:ext cx="5018087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公式" r:id="rId9" imgW="79857600" imgH="21945600" progId="">
                  <p:embed/>
                </p:oleObj>
              </mc:Choice>
              <mc:Fallback>
                <p:oleObj name="公式" r:id="rId9" imgW="79857600" imgH="21945600" progId="">
                  <p:embed/>
                  <p:pic>
                    <p:nvPicPr>
                      <p:cNvPr id="0" name="Picture 2" descr="image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876800"/>
                        <a:ext cx="5018087" cy="1385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300" name="Object 20"/>
          <p:cNvGraphicFramePr>
            <a:graphicFrameLocks noChangeAspect="1"/>
          </p:cNvGraphicFramePr>
          <p:nvPr/>
        </p:nvGraphicFramePr>
        <p:xfrm>
          <a:off x="6661150" y="4870450"/>
          <a:ext cx="13398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公式" r:id="rId11" imgW="21336000" imgH="10972800" progId="">
                  <p:embed/>
                </p:oleObj>
              </mc:Choice>
              <mc:Fallback>
                <p:oleObj name="公式" r:id="rId11" imgW="21336000" imgH="10972800" progId="">
                  <p:embed/>
                  <p:pic>
                    <p:nvPicPr>
                      <p:cNvPr id="0" name="Picture 1" descr="image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150" y="4870450"/>
                        <a:ext cx="1339850" cy="69215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00FF"/>
                        </a:solidFill>
                        <a:prstDash val="dash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3302" name="Group 22"/>
          <p:cNvGrpSpPr/>
          <p:nvPr/>
        </p:nvGrpSpPr>
        <p:grpSpPr bwMode="auto">
          <a:xfrm>
            <a:off x="5867400" y="1301750"/>
            <a:ext cx="3097213" cy="3041650"/>
            <a:chOff x="2336" y="1933"/>
            <a:chExt cx="1724" cy="1693"/>
          </a:xfrm>
        </p:grpSpPr>
        <p:sp>
          <p:nvSpPr>
            <p:cNvPr id="353303" name="Line 23"/>
            <p:cNvSpPr>
              <a:spLocks noChangeShapeType="1"/>
            </p:cNvSpPr>
            <p:nvPr/>
          </p:nvSpPr>
          <p:spPr bwMode="auto">
            <a:xfrm>
              <a:off x="2563" y="2885"/>
              <a:ext cx="0" cy="499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3304" name="Line 24"/>
            <p:cNvSpPr>
              <a:spLocks noChangeShapeType="1"/>
            </p:cNvSpPr>
            <p:nvPr/>
          </p:nvSpPr>
          <p:spPr bwMode="auto">
            <a:xfrm>
              <a:off x="2609" y="2839"/>
              <a:ext cx="408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3305" name="Line 25"/>
            <p:cNvSpPr>
              <a:spLocks noChangeShapeType="1"/>
            </p:cNvSpPr>
            <p:nvPr/>
          </p:nvSpPr>
          <p:spPr bwMode="auto">
            <a:xfrm>
              <a:off x="2609" y="3384"/>
              <a:ext cx="408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3306" name="Text Box 26"/>
            <p:cNvSpPr txBox="1">
              <a:spLocks noChangeArrowheads="1"/>
            </p:cNvSpPr>
            <p:nvPr/>
          </p:nvSpPr>
          <p:spPr bwMode="auto">
            <a:xfrm>
              <a:off x="2881" y="2567"/>
              <a:ext cx="272" cy="28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>
                  <a:solidFill>
                    <a:srgbClr val="008080"/>
                  </a:solidFill>
                  <a:latin typeface="Book Antiqua" panose="02040602050305030304" pitchFamily="18" charset="0"/>
                </a:rPr>
                <a:t>v</a:t>
              </a:r>
              <a:endParaRPr lang="en-US" altLang="zh-CN" sz="2800" i="1">
                <a:solidFill>
                  <a:srgbClr val="00808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3307" name="Text Box 27"/>
            <p:cNvSpPr txBox="1">
              <a:spLocks noChangeArrowheads="1"/>
            </p:cNvSpPr>
            <p:nvPr/>
          </p:nvSpPr>
          <p:spPr bwMode="auto">
            <a:xfrm>
              <a:off x="2881" y="3338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>
                  <a:solidFill>
                    <a:srgbClr val="008080"/>
                  </a:solidFill>
                  <a:latin typeface="Book Antiqua" panose="02040602050305030304" pitchFamily="18" charset="0"/>
                </a:rPr>
                <a:t>v</a:t>
              </a:r>
              <a:endParaRPr lang="en-US" altLang="zh-CN" sz="2800" i="1">
                <a:solidFill>
                  <a:srgbClr val="00808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3308" name="Text Box 28"/>
            <p:cNvSpPr txBox="1">
              <a:spLocks noChangeArrowheads="1"/>
            </p:cNvSpPr>
            <p:nvPr/>
          </p:nvSpPr>
          <p:spPr bwMode="auto">
            <a:xfrm>
              <a:off x="2382" y="2960"/>
              <a:ext cx="272" cy="28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>
                  <a:solidFill>
                    <a:srgbClr val="000066"/>
                  </a:solidFill>
                </a:rPr>
                <a:t>r</a:t>
              </a:r>
              <a:endParaRPr lang="en-US" altLang="zh-CN" sz="2800" i="1">
                <a:solidFill>
                  <a:srgbClr val="000066"/>
                </a:solidFill>
              </a:endParaRPr>
            </a:p>
          </p:txBody>
        </p:sp>
        <p:sp>
          <p:nvSpPr>
            <p:cNvPr id="353309" name="Text Box 29"/>
            <p:cNvSpPr txBox="1">
              <a:spLocks noChangeArrowheads="1"/>
            </p:cNvSpPr>
            <p:nvPr/>
          </p:nvSpPr>
          <p:spPr bwMode="auto">
            <a:xfrm>
              <a:off x="2336" y="2597"/>
              <a:ext cx="272" cy="28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>
                  <a:solidFill>
                    <a:srgbClr val="FF0000"/>
                  </a:solidFill>
                </a:rPr>
                <a:t>q</a:t>
              </a:r>
              <a:endParaRPr lang="en-US" altLang="zh-CN" sz="2800" i="1">
                <a:solidFill>
                  <a:srgbClr val="FF0000"/>
                </a:solidFill>
              </a:endParaRPr>
            </a:p>
          </p:txBody>
        </p:sp>
        <p:sp>
          <p:nvSpPr>
            <p:cNvPr id="353310" name="Text Box 30"/>
            <p:cNvSpPr txBox="1">
              <a:spLocks noChangeArrowheads="1"/>
            </p:cNvSpPr>
            <p:nvPr/>
          </p:nvSpPr>
          <p:spPr bwMode="auto">
            <a:xfrm>
              <a:off x="2336" y="3293"/>
              <a:ext cx="272" cy="28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>
                  <a:solidFill>
                    <a:srgbClr val="FF0000"/>
                  </a:solidFill>
                </a:rPr>
                <a:t>q</a:t>
              </a:r>
              <a:endParaRPr lang="en-US" altLang="zh-CN" sz="2800" i="1">
                <a:solidFill>
                  <a:srgbClr val="FF0000"/>
                </a:solidFill>
              </a:endParaRPr>
            </a:p>
          </p:txBody>
        </p:sp>
        <p:sp>
          <p:nvSpPr>
            <p:cNvPr id="353311" name="Line 31"/>
            <p:cNvSpPr>
              <a:spLocks noChangeShapeType="1"/>
            </p:cNvSpPr>
            <p:nvPr/>
          </p:nvSpPr>
          <p:spPr bwMode="auto">
            <a:xfrm flipV="1">
              <a:off x="2563" y="2432"/>
              <a:ext cx="0" cy="4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3312" name="Line 32"/>
            <p:cNvSpPr>
              <a:spLocks noChangeShapeType="1"/>
            </p:cNvSpPr>
            <p:nvPr/>
          </p:nvSpPr>
          <p:spPr bwMode="auto">
            <a:xfrm>
              <a:off x="2563" y="2885"/>
              <a:ext cx="0" cy="18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3313" name="Text Box 33"/>
            <p:cNvSpPr txBox="1">
              <a:spLocks noChangeArrowheads="1"/>
            </p:cNvSpPr>
            <p:nvPr/>
          </p:nvSpPr>
          <p:spPr bwMode="auto">
            <a:xfrm>
              <a:off x="2563" y="2280"/>
              <a:ext cx="454" cy="28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FF"/>
                  </a:solidFill>
                </a:rPr>
                <a:t>F</a:t>
              </a:r>
              <a:r>
                <a:rPr lang="en-US" altLang="zh-CN" sz="2800" b="1" baseline="-25000">
                  <a:solidFill>
                    <a:srgbClr val="0000FF"/>
                  </a:solidFill>
                </a:rPr>
                <a:t>e</a:t>
              </a:r>
              <a:endParaRPr lang="en-US" altLang="zh-CN" sz="2800" b="1">
                <a:solidFill>
                  <a:srgbClr val="0000FF"/>
                </a:solidFill>
              </a:endParaRPr>
            </a:p>
          </p:txBody>
        </p:sp>
        <p:sp>
          <p:nvSpPr>
            <p:cNvPr id="353314" name="Text Box 34"/>
            <p:cNvSpPr txBox="1">
              <a:spLocks noChangeArrowheads="1"/>
            </p:cNvSpPr>
            <p:nvPr/>
          </p:nvSpPr>
          <p:spPr bwMode="auto">
            <a:xfrm>
              <a:off x="2563" y="2885"/>
              <a:ext cx="454" cy="28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FF"/>
                  </a:solidFill>
                </a:rPr>
                <a:t>F</a:t>
              </a:r>
              <a:r>
                <a:rPr lang="en-US" altLang="zh-CN" sz="2800" b="1" baseline="-25000">
                  <a:solidFill>
                    <a:srgbClr val="0000FF"/>
                  </a:solidFill>
                </a:rPr>
                <a:t>m</a:t>
              </a:r>
              <a:endParaRPr lang="en-US" altLang="zh-CN" sz="2800" b="1">
                <a:solidFill>
                  <a:srgbClr val="0000FF"/>
                </a:solidFill>
              </a:endParaRPr>
            </a:p>
          </p:txBody>
        </p:sp>
        <p:sp>
          <p:nvSpPr>
            <p:cNvPr id="353315" name="Line 35"/>
            <p:cNvSpPr>
              <a:spLocks noChangeShapeType="1"/>
            </p:cNvSpPr>
            <p:nvPr/>
          </p:nvSpPr>
          <p:spPr bwMode="auto">
            <a:xfrm>
              <a:off x="2654" y="3384"/>
              <a:ext cx="1179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3316" name="Line 36"/>
            <p:cNvSpPr>
              <a:spLocks noChangeShapeType="1"/>
            </p:cNvSpPr>
            <p:nvPr/>
          </p:nvSpPr>
          <p:spPr bwMode="auto">
            <a:xfrm flipV="1">
              <a:off x="2563" y="2114"/>
              <a:ext cx="0" cy="127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3317" name="Text Box 37"/>
            <p:cNvSpPr txBox="1">
              <a:spLocks noChangeArrowheads="1"/>
            </p:cNvSpPr>
            <p:nvPr/>
          </p:nvSpPr>
          <p:spPr bwMode="auto">
            <a:xfrm>
              <a:off x="3788" y="3293"/>
              <a:ext cx="272" cy="28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>
                  <a:solidFill>
                    <a:srgbClr val="000066"/>
                  </a:solidFill>
                </a:rPr>
                <a:t>x</a:t>
              </a:r>
              <a:endParaRPr lang="en-US" altLang="zh-CN" sz="2800" i="1">
                <a:solidFill>
                  <a:srgbClr val="000066"/>
                </a:solidFill>
              </a:endParaRPr>
            </a:p>
          </p:txBody>
        </p:sp>
        <p:sp>
          <p:nvSpPr>
            <p:cNvPr id="353318" name="Text Box 38"/>
            <p:cNvSpPr txBox="1">
              <a:spLocks noChangeArrowheads="1"/>
            </p:cNvSpPr>
            <p:nvPr/>
          </p:nvSpPr>
          <p:spPr bwMode="auto">
            <a:xfrm>
              <a:off x="2563" y="1933"/>
              <a:ext cx="272" cy="28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>
                  <a:solidFill>
                    <a:srgbClr val="000066"/>
                  </a:solidFill>
                </a:rPr>
                <a:t>y</a:t>
              </a:r>
              <a:endParaRPr lang="en-US" altLang="zh-CN" sz="2800" i="1">
                <a:solidFill>
                  <a:srgbClr val="000066"/>
                </a:solidFill>
              </a:endParaRPr>
            </a:p>
          </p:txBody>
        </p:sp>
        <p:sp>
          <p:nvSpPr>
            <p:cNvPr id="353319" name="Oval 39"/>
            <p:cNvSpPr>
              <a:spLocks noChangeArrowheads="1"/>
            </p:cNvSpPr>
            <p:nvPr/>
          </p:nvSpPr>
          <p:spPr bwMode="auto">
            <a:xfrm>
              <a:off x="2518" y="2794"/>
              <a:ext cx="91" cy="9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320" name="Oval 40"/>
            <p:cNvSpPr>
              <a:spLocks noChangeArrowheads="1"/>
            </p:cNvSpPr>
            <p:nvPr/>
          </p:nvSpPr>
          <p:spPr bwMode="auto">
            <a:xfrm>
              <a:off x="2518" y="3338"/>
              <a:ext cx="91" cy="9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3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10.6 </a:t>
            </a:r>
            <a:r>
              <a:rPr lang="zh-CN" altLang="en-US"/>
              <a:t>磁场对运动电荷的作用</a:t>
            </a:r>
            <a:endParaRPr lang="zh-CN" altLang="en-US"/>
          </a:p>
        </p:txBody>
      </p:sp>
      <p:sp>
        <p:nvSpPr>
          <p:cNvPr id="3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889A-8F92-43EF-9609-BD94C76739E0}" type="slidenum">
              <a:rPr lang="en-US" altLang="zh-CN"/>
            </a:fld>
            <a:endParaRPr lang="en-US" altLang="zh-CN"/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762000" y="1371600"/>
            <a:ext cx="18288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en-US" sz="2400">
                <a:latin typeface="Arial" panose="020B0604020202020204" pitchFamily="34" charset="0"/>
              </a:rPr>
              <a:t>速度选择器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graphicFrame>
        <p:nvGraphicFramePr>
          <p:cNvPr id="290882" name="Object 66"/>
          <p:cNvGraphicFramePr>
            <a:graphicFrameLocks noChangeAspect="1"/>
          </p:cNvGraphicFramePr>
          <p:nvPr/>
        </p:nvGraphicFramePr>
        <p:xfrm>
          <a:off x="4876800" y="5105400"/>
          <a:ext cx="1150938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08" name="公式" r:id="rId1" imgW="10058400" imgH="9448800" progId="">
                  <p:embed/>
                </p:oleObj>
              </mc:Choice>
              <mc:Fallback>
                <p:oleObj name="公式" r:id="rId1" imgW="10058400" imgH="9448800" progId="">
                  <p:embed/>
                  <p:pic>
                    <p:nvPicPr>
                      <p:cNvPr id="0" name="Picture 6" descr="image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105400"/>
                        <a:ext cx="1150938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83" name="Object 67"/>
          <p:cNvGraphicFramePr>
            <a:graphicFrameLocks noChangeAspect="1"/>
          </p:cNvGraphicFramePr>
          <p:nvPr/>
        </p:nvGraphicFramePr>
        <p:xfrm>
          <a:off x="1981200" y="5366543"/>
          <a:ext cx="172878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3" imgW="14935200" imgH="4876800" progId="">
                  <p:embed/>
                </p:oleObj>
              </mc:Choice>
              <mc:Fallback>
                <p:oleObj name="公式" r:id="rId3" imgW="14935200" imgH="4876800" progId="">
                  <p:embed/>
                  <p:pic>
                    <p:nvPicPr>
                      <p:cNvPr id="0" name="Picture 5" descr="image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366543"/>
                        <a:ext cx="1728788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0884" name="Group 68"/>
          <p:cNvGrpSpPr/>
          <p:nvPr/>
        </p:nvGrpSpPr>
        <p:grpSpPr bwMode="auto">
          <a:xfrm>
            <a:off x="1463675" y="1905000"/>
            <a:ext cx="6216650" cy="3276600"/>
            <a:chOff x="960" y="1296"/>
            <a:chExt cx="3916" cy="2064"/>
          </a:xfrm>
        </p:grpSpPr>
        <p:grpSp>
          <p:nvGrpSpPr>
            <p:cNvPr id="290885" name="Group 69"/>
            <p:cNvGrpSpPr/>
            <p:nvPr/>
          </p:nvGrpSpPr>
          <p:grpSpPr bwMode="auto">
            <a:xfrm>
              <a:off x="960" y="1296"/>
              <a:ext cx="3602" cy="2064"/>
              <a:chOff x="814" y="1240"/>
              <a:chExt cx="3602" cy="2064"/>
            </a:xfrm>
          </p:grpSpPr>
          <p:sp>
            <p:nvSpPr>
              <p:cNvPr id="290886" name="Text Box 70"/>
              <p:cNvSpPr txBox="1">
                <a:spLocks noChangeArrowheads="1"/>
              </p:cNvSpPr>
              <p:nvPr/>
            </p:nvSpPr>
            <p:spPr bwMode="auto">
              <a:xfrm>
                <a:off x="1746" y="2296"/>
                <a:ext cx="2268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                         </a:t>
                </a:r>
                <a:endParaRPr kumimoji="1" lang="en-US" altLang="zh-CN" sz="2400" dirty="0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290887" name="Text Box 71"/>
              <p:cNvSpPr txBox="1">
                <a:spLocks noChangeArrowheads="1"/>
              </p:cNvSpPr>
              <p:nvPr/>
            </p:nvSpPr>
            <p:spPr bwMode="auto">
              <a:xfrm>
                <a:off x="1746" y="2614"/>
                <a:ext cx="2241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                         </a:t>
                </a:r>
                <a:endParaRPr kumimoji="1" lang="en-US" altLang="zh-CN" sz="2400" dirty="0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290888" name="Text Box 72"/>
              <p:cNvSpPr txBox="1">
                <a:spLocks noChangeArrowheads="1"/>
              </p:cNvSpPr>
              <p:nvPr/>
            </p:nvSpPr>
            <p:spPr bwMode="auto">
              <a:xfrm>
                <a:off x="1746" y="1978"/>
                <a:ext cx="2329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                         </a:t>
                </a:r>
                <a:endParaRPr kumimoji="1" lang="en-US" altLang="zh-CN" sz="2400" dirty="0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290889" name="Text Box 73"/>
              <p:cNvSpPr txBox="1">
                <a:spLocks noChangeArrowheads="1"/>
              </p:cNvSpPr>
              <p:nvPr/>
            </p:nvSpPr>
            <p:spPr bwMode="auto">
              <a:xfrm>
                <a:off x="1746" y="1624"/>
                <a:ext cx="2283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                         </a:t>
                </a:r>
                <a:endParaRPr kumimoji="1" lang="en-US" altLang="zh-CN" sz="2400" dirty="0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290890" name="Line 74"/>
              <p:cNvSpPr>
                <a:spLocks noChangeShapeType="1"/>
              </p:cNvSpPr>
              <p:nvPr/>
            </p:nvSpPr>
            <p:spPr bwMode="auto">
              <a:xfrm>
                <a:off x="1536" y="2344"/>
                <a:ext cx="0" cy="576"/>
              </a:xfrm>
              <a:prstGeom prst="line">
                <a:avLst/>
              </a:prstGeom>
              <a:noFill/>
              <a:ln w="57150">
                <a:solidFill>
                  <a:srgbClr val="FFCC99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0891" name="Line 75"/>
              <p:cNvSpPr>
                <a:spLocks noChangeShapeType="1"/>
              </p:cNvSpPr>
              <p:nvPr/>
            </p:nvSpPr>
            <p:spPr bwMode="auto">
              <a:xfrm>
                <a:off x="1536" y="1624"/>
                <a:ext cx="0" cy="576"/>
              </a:xfrm>
              <a:prstGeom prst="line">
                <a:avLst/>
              </a:prstGeom>
              <a:noFill/>
              <a:ln w="57150">
                <a:solidFill>
                  <a:srgbClr val="FFCC99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0892" name="Line 76"/>
              <p:cNvSpPr>
                <a:spLocks noChangeShapeType="1"/>
              </p:cNvSpPr>
              <p:nvPr/>
            </p:nvSpPr>
            <p:spPr bwMode="auto">
              <a:xfrm>
                <a:off x="4416" y="1240"/>
                <a:ext cx="0" cy="960"/>
              </a:xfrm>
              <a:prstGeom prst="line">
                <a:avLst/>
              </a:prstGeom>
              <a:noFill/>
              <a:ln w="57150">
                <a:solidFill>
                  <a:srgbClr val="FFCC99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0893" name="Line 77"/>
              <p:cNvSpPr>
                <a:spLocks noChangeShapeType="1"/>
              </p:cNvSpPr>
              <p:nvPr/>
            </p:nvSpPr>
            <p:spPr bwMode="auto">
              <a:xfrm flipH="1">
                <a:off x="4416" y="2392"/>
                <a:ext cx="0" cy="912"/>
              </a:xfrm>
              <a:prstGeom prst="line">
                <a:avLst/>
              </a:prstGeom>
              <a:noFill/>
              <a:ln w="57150">
                <a:solidFill>
                  <a:srgbClr val="FFCC99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0894" name="Rectangle 78"/>
              <p:cNvSpPr>
                <a:spLocks noChangeArrowheads="1"/>
              </p:cNvSpPr>
              <p:nvPr/>
            </p:nvSpPr>
            <p:spPr bwMode="auto">
              <a:xfrm>
                <a:off x="1728" y="1480"/>
                <a:ext cx="2256" cy="192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rgbClr val="FFFFFF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/>
                  <a:t>+ + + + + + + + + + + + +</a:t>
                </a:r>
                <a:endParaRPr kumimoji="1" lang="en-US" altLang="zh-CN" sz="2400" b="1"/>
              </a:p>
            </p:txBody>
          </p:sp>
          <p:sp>
            <p:nvSpPr>
              <p:cNvPr id="290895" name="Rectangle 79"/>
              <p:cNvSpPr>
                <a:spLocks noChangeArrowheads="1"/>
              </p:cNvSpPr>
              <p:nvPr/>
            </p:nvSpPr>
            <p:spPr bwMode="auto">
              <a:xfrm>
                <a:off x="1728" y="2920"/>
                <a:ext cx="2256" cy="192"/>
              </a:xfrm>
              <a:prstGeom prst="rect">
                <a:avLst/>
              </a:prstGeom>
              <a:solidFill>
                <a:srgbClr val="3366FF"/>
              </a:solidFill>
              <a:ln w="9525" algn="ctr">
                <a:solidFill>
                  <a:srgbClr val="FFFFFF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/>
                  <a:t>-  -  -  -  -  -  -  -  -  -  -  -  -  -</a:t>
                </a:r>
                <a:endParaRPr kumimoji="1" lang="en-US" altLang="zh-CN" sz="2400" b="1"/>
              </a:p>
            </p:txBody>
          </p:sp>
          <p:sp>
            <p:nvSpPr>
              <p:cNvPr id="290896" name="AutoShape 80"/>
              <p:cNvSpPr>
                <a:spLocks noChangeArrowheads="1"/>
              </p:cNvSpPr>
              <p:nvPr/>
            </p:nvSpPr>
            <p:spPr bwMode="auto">
              <a:xfrm rot="-16189492">
                <a:off x="957" y="2008"/>
                <a:ext cx="287" cy="574"/>
              </a:xfrm>
              <a:prstGeom prst="can">
                <a:avLst>
                  <a:gd name="adj" fmla="val 50000"/>
                </a:avLst>
              </a:prstGeom>
              <a:gradFill rotWithShape="1">
                <a:gsLst>
                  <a:gs pos="0">
                    <a:srgbClr val="3366FF"/>
                  </a:gs>
                  <a:gs pos="100000">
                    <a:srgbClr val="3366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0897" name="Line 81"/>
              <p:cNvSpPr>
                <a:spLocks noChangeShapeType="1"/>
              </p:cNvSpPr>
              <p:nvPr/>
            </p:nvSpPr>
            <p:spPr bwMode="auto">
              <a:xfrm>
                <a:off x="1344" y="2296"/>
                <a:ext cx="39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0898" name="Oval 82"/>
              <p:cNvSpPr>
                <a:spLocks noChangeArrowheads="1"/>
              </p:cNvSpPr>
              <p:nvPr/>
            </p:nvSpPr>
            <p:spPr bwMode="auto">
              <a:xfrm>
                <a:off x="1296" y="2200"/>
                <a:ext cx="48" cy="192"/>
              </a:xfrm>
              <a:prstGeom prst="ellipse">
                <a:avLst/>
              </a:prstGeom>
              <a:solidFill>
                <a:srgbClr val="FFCCCC"/>
              </a:solidFill>
              <a:ln w="9525">
                <a:solidFill>
                  <a:srgbClr val="FF99CC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0899" name="Line 83"/>
              <p:cNvSpPr>
                <a:spLocks noChangeShapeType="1"/>
              </p:cNvSpPr>
              <p:nvPr/>
            </p:nvSpPr>
            <p:spPr bwMode="auto">
              <a:xfrm>
                <a:off x="3061" y="1679"/>
                <a:ext cx="0" cy="1248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tailEnd type="stealth" w="med" len="lg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90900" name="Object 84"/>
              <p:cNvGraphicFramePr>
                <a:graphicFrameLocks noChangeAspect="1"/>
              </p:cNvGraphicFramePr>
              <p:nvPr/>
            </p:nvGraphicFramePr>
            <p:xfrm>
              <a:off x="3061" y="2478"/>
              <a:ext cx="255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" name="公式" r:id="rId5" imgW="3657600" imgH="4572000" progId="">
                      <p:embed/>
                    </p:oleObj>
                  </mc:Choice>
                  <mc:Fallback>
                    <p:oleObj name="公式" r:id="rId5" imgW="3657600" imgH="4572000" progId="">
                      <p:embed/>
                      <p:pic>
                        <p:nvPicPr>
                          <p:cNvPr id="0" name="Picture 4" descr="image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61" y="2478"/>
                            <a:ext cx="255" cy="3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0901" name="Group 85"/>
            <p:cNvGrpSpPr/>
            <p:nvPr/>
          </p:nvGrpSpPr>
          <p:grpSpPr bwMode="auto">
            <a:xfrm>
              <a:off x="2594" y="1968"/>
              <a:ext cx="2282" cy="750"/>
              <a:chOff x="2566" y="1615"/>
              <a:chExt cx="2282" cy="750"/>
            </a:xfrm>
          </p:grpSpPr>
          <p:sp>
            <p:nvSpPr>
              <p:cNvPr id="290902" name="Line 86"/>
              <p:cNvSpPr>
                <a:spLocks noChangeShapeType="1"/>
              </p:cNvSpPr>
              <p:nvPr/>
            </p:nvSpPr>
            <p:spPr bwMode="auto">
              <a:xfrm>
                <a:off x="2631" y="2023"/>
                <a:ext cx="22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0903" name="Arc 87"/>
              <p:cNvSpPr/>
              <p:nvPr/>
            </p:nvSpPr>
            <p:spPr bwMode="auto">
              <a:xfrm>
                <a:off x="2592" y="2016"/>
                <a:ext cx="1434" cy="34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0904" name="Arc 88"/>
              <p:cNvSpPr/>
              <p:nvPr/>
            </p:nvSpPr>
            <p:spPr bwMode="auto">
              <a:xfrm flipV="1">
                <a:off x="2566" y="1615"/>
                <a:ext cx="1565" cy="4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90905" name="Group 89"/>
            <p:cNvGrpSpPr/>
            <p:nvPr/>
          </p:nvGrpSpPr>
          <p:grpSpPr bwMode="auto">
            <a:xfrm>
              <a:off x="2384" y="1773"/>
              <a:ext cx="343" cy="474"/>
              <a:chOff x="2679" y="537"/>
              <a:chExt cx="343" cy="474"/>
            </a:xfrm>
          </p:grpSpPr>
          <p:graphicFrame>
            <p:nvGraphicFramePr>
              <p:cNvPr id="290906" name="Object 90"/>
              <p:cNvGraphicFramePr>
                <a:graphicFrameLocks noChangeAspect="1"/>
              </p:cNvGraphicFramePr>
              <p:nvPr/>
            </p:nvGraphicFramePr>
            <p:xfrm>
              <a:off x="2699" y="537"/>
              <a:ext cx="323" cy="3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" name="公式" r:id="rId7" imgW="5181600" imgH="5486400" progId="">
                      <p:embed/>
                    </p:oleObj>
                  </mc:Choice>
                  <mc:Fallback>
                    <p:oleObj name="公式" r:id="rId7" imgW="5181600" imgH="5486400" progId="">
                      <p:embed/>
                      <p:pic>
                        <p:nvPicPr>
                          <p:cNvPr id="0" name="Picture 3" descr="image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99" y="537"/>
                            <a:ext cx="323" cy="34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0907" name="Line 91"/>
              <p:cNvSpPr>
                <a:spLocks noChangeShapeType="1"/>
              </p:cNvSpPr>
              <p:nvPr/>
            </p:nvSpPr>
            <p:spPr bwMode="auto">
              <a:xfrm flipV="1">
                <a:off x="2679" y="662"/>
                <a:ext cx="0" cy="349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0908" name="Line 92"/>
            <p:cNvSpPr>
              <a:spLocks noChangeShapeType="1"/>
            </p:cNvSpPr>
            <p:nvPr/>
          </p:nvSpPr>
          <p:spPr bwMode="auto">
            <a:xfrm>
              <a:off x="2386" y="2489"/>
              <a:ext cx="0" cy="34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0909" name="Object 93"/>
            <p:cNvGraphicFramePr>
              <a:graphicFrameLocks noChangeAspect="1"/>
            </p:cNvGraphicFramePr>
            <p:nvPr/>
          </p:nvGraphicFramePr>
          <p:xfrm>
            <a:off x="2400" y="2448"/>
            <a:ext cx="275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公式" r:id="rId9" imgW="4267200" imgH="5791200" progId="">
                    <p:embed/>
                  </p:oleObj>
                </mc:Choice>
                <mc:Fallback>
                  <p:oleObj name="公式" r:id="rId9" imgW="4267200" imgH="5791200" progId="">
                    <p:embed/>
                    <p:pic>
                      <p:nvPicPr>
                        <p:cNvPr id="0" name="Picture 2" descr="image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448"/>
                          <a:ext cx="275" cy="3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0910" name="Group 94"/>
            <p:cNvGrpSpPr/>
            <p:nvPr/>
          </p:nvGrpSpPr>
          <p:grpSpPr bwMode="auto">
            <a:xfrm>
              <a:off x="2286" y="2116"/>
              <a:ext cx="740" cy="350"/>
              <a:chOff x="4377" y="663"/>
              <a:chExt cx="740" cy="350"/>
            </a:xfrm>
          </p:grpSpPr>
          <p:sp>
            <p:nvSpPr>
              <p:cNvPr id="290911" name="Oval 95"/>
              <p:cNvSpPr>
                <a:spLocks noChangeAspect="1" noChangeArrowheads="1"/>
              </p:cNvSpPr>
              <p:nvPr/>
            </p:nvSpPr>
            <p:spPr bwMode="auto">
              <a:xfrm>
                <a:off x="4377" y="809"/>
                <a:ext cx="20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>
                    <a:solidFill>
                      <a:srgbClr val="000099"/>
                    </a:solidFill>
                  </a:rPr>
                  <a:t>+</a:t>
                </a:r>
                <a:endParaRPr kumimoji="1" lang="en-US" altLang="zh-CN" sz="2400">
                  <a:solidFill>
                    <a:srgbClr val="000099"/>
                  </a:solidFill>
                </a:endParaRPr>
              </a:p>
            </p:txBody>
          </p:sp>
          <p:sp>
            <p:nvSpPr>
              <p:cNvPr id="290912" name="Line 96"/>
              <p:cNvSpPr>
                <a:spLocks noChangeShapeType="1"/>
              </p:cNvSpPr>
              <p:nvPr/>
            </p:nvSpPr>
            <p:spPr bwMode="auto">
              <a:xfrm>
                <a:off x="4603" y="927"/>
                <a:ext cx="39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90913" name="Object 97"/>
              <p:cNvGraphicFramePr>
                <a:graphicFrameLocks noChangeAspect="1"/>
              </p:cNvGraphicFramePr>
              <p:nvPr/>
            </p:nvGraphicFramePr>
            <p:xfrm>
              <a:off x="4921" y="663"/>
              <a:ext cx="196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" name="公式" r:id="rId11" imgW="3048000" imgH="4267200" progId="">
                      <p:embed/>
                    </p:oleObj>
                  </mc:Choice>
                  <mc:Fallback>
                    <p:oleObj name="公式" r:id="rId11" imgW="3048000" imgH="4267200" progId="">
                      <p:embed/>
                      <p:pic>
                        <p:nvPicPr>
                          <p:cNvPr id="0" name="Picture 1" descr="image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21" y="663"/>
                            <a:ext cx="196" cy="27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10.6 </a:t>
            </a:r>
            <a:r>
              <a:rPr lang="zh-CN" altLang="en-US"/>
              <a:t>磁场对运动电荷的作用</a:t>
            </a:r>
            <a:endParaRPr lang="zh-CN" altLang="en-US"/>
          </a:p>
        </p:txBody>
      </p:sp>
      <p:sp>
        <p:nvSpPr>
          <p:cNvPr id="6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793E-E0D0-40D2-8DCF-5F35505D33AD}" type="slidenum">
              <a:rPr lang="en-US" altLang="zh-CN"/>
            </a:fld>
            <a:endParaRPr lang="en-US" altLang="zh-CN"/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771525" y="1295400"/>
            <a:ext cx="12954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en-US" sz="2400">
                <a:latin typeface="Arial" panose="020B0604020202020204" pitchFamily="34" charset="0"/>
              </a:rPr>
              <a:t>质谱仪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grpSp>
        <p:nvGrpSpPr>
          <p:cNvPr id="292915" name="Group 51"/>
          <p:cNvGrpSpPr/>
          <p:nvPr/>
        </p:nvGrpSpPr>
        <p:grpSpPr bwMode="auto">
          <a:xfrm>
            <a:off x="4191000" y="1676400"/>
            <a:ext cx="4724400" cy="4419600"/>
            <a:chOff x="2784" y="1056"/>
            <a:chExt cx="2976" cy="2784"/>
          </a:xfrm>
        </p:grpSpPr>
        <p:grpSp>
          <p:nvGrpSpPr>
            <p:cNvPr id="292916" name="Group 52"/>
            <p:cNvGrpSpPr/>
            <p:nvPr/>
          </p:nvGrpSpPr>
          <p:grpSpPr bwMode="auto">
            <a:xfrm>
              <a:off x="2784" y="1056"/>
              <a:ext cx="2868" cy="2784"/>
              <a:chOff x="2592" y="873"/>
              <a:chExt cx="2868" cy="2784"/>
            </a:xfrm>
          </p:grpSpPr>
          <p:grpSp>
            <p:nvGrpSpPr>
              <p:cNvPr id="292917" name="Group 53"/>
              <p:cNvGrpSpPr/>
              <p:nvPr/>
            </p:nvGrpSpPr>
            <p:grpSpPr bwMode="auto">
              <a:xfrm>
                <a:off x="2784" y="2349"/>
                <a:ext cx="2216" cy="1068"/>
                <a:chOff x="2784" y="2244"/>
                <a:chExt cx="2216" cy="1068"/>
              </a:xfrm>
            </p:grpSpPr>
            <p:sp>
              <p:nvSpPr>
                <p:cNvPr id="292918" name="Arc 54"/>
                <p:cNvSpPr/>
                <p:nvPr/>
              </p:nvSpPr>
              <p:spPr bwMode="auto">
                <a:xfrm flipV="1">
                  <a:off x="2784" y="2256"/>
                  <a:ext cx="2209" cy="1056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0 w 43200"/>
                    <a:gd name="T1" fmla="*/ 21457 h 21600"/>
                    <a:gd name="T2" fmla="*/ 43200 w 43200"/>
                    <a:gd name="T3" fmla="*/ 21600 h 21600"/>
                    <a:gd name="T4" fmla="*/ 21600 w 432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1600" fill="none" extrusionOk="0">
                      <a:moveTo>
                        <a:pt x="0" y="21457"/>
                      </a:moveTo>
                      <a:cubicBezTo>
                        <a:pt x="79" y="9583"/>
                        <a:pt x="9726" y="-1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</a:path>
                    <a:path w="43200" h="21600" stroke="0" extrusionOk="0">
                      <a:moveTo>
                        <a:pt x="0" y="21457"/>
                      </a:moveTo>
                      <a:cubicBezTo>
                        <a:pt x="79" y="9583"/>
                        <a:pt x="9726" y="-1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2919" name="Arc 55"/>
                <p:cNvSpPr/>
                <p:nvPr/>
              </p:nvSpPr>
              <p:spPr bwMode="auto">
                <a:xfrm flipV="1">
                  <a:off x="3168" y="2256"/>
                  <a:ext cx="1825" cy="864"/>
                </a:xfrm>
                <a:custGeom>
                  <a:avLst/>
                  <a:gdLst>
                    <a:gd name="G0" fmla="+- 21599 0 0"/>
                    <a:gd name="G1" fmla="+- 21600 0 0"/>
                    <a:gd name="G2" fmla="+- 21600 0 0"/>
                    <a:gd name="T0" fmla="*/ 0 w 43199"/>
                    <a:gd name="T1" fmla="*/ 21383 h 21600"/>
                    <a:gd name="T2" fmla="*/ 43199 w 43199"/>
                    <a:gd name="T3" fmla="*/ 21600 h 21600"/>
                    <a:gd name="T4" fmla="*/ 21599 w 43199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99" h="21600" fill="none" extrusionOk="0">
                      <a:moveTo>
                        <a:pt x="0" y="21383"/>
                      </a:moveTo>
                      <a:cubicBezTo>
                        <a:pt x="119" y="9538"/>
                        <a:pt x="9754" y="-1"/>
                        <a:pt x="21599" y="0"/>
                      </a:cubicBezTo>
                      <a:cubicBezTo>
                        <a:pt x="33528" y="0"/>
                        <a:pt x="43199" y="9670"/>
                        <a:pt x="43199" y="21600"/>
                      </a:cubicBezTo>
                    </a:path>
                    <a:path w="43199" h="21600" stroke="0" extrusionOk="0">
                      <a:moveTo>
                        <a:pt x="0" y="21383"/>
                      </a:moveTo>
                      <a:cubicBezTo>
                        <a:pt x="119" y="9538"/>
                        <a:pt x="9754" y="-1"/>
                        <a:pt x="21599" y="0"/>
                      </a:cubicBezTo>
                      <a:cubicBezTo>
                        <a:pt x="33528" y="0"/>
                        <a:pt x="43199" y="9670"/>
                        <a:pt x="43199" y="21600"/>
                      </a:cubicBezTo>
                      <a:lnTo>
                        <a:pt x="21599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2920" name="Arc 56"/>
                <p:cNvSpPr/>
                <p:nvPr/>
              </p:nvSpPr>
              <p:spPr bwMode="auto">
                <a:xfrm rot="5398272">
                  <a:off x="4006" y="1894"/>
                  <a:ext cx="644" cy="1344"/>
                </a:xfrm>
                <a:custGeom>
                  <a:avLst/>
                  <a:gdLst>
                    <a:gd name="G0" fmla="+- 715 0 0"/>
                    <a:gd name="G1" fmla="+- 21600 0 0"/>
                    <a:gd name="G2" fmla="+- 21600 0 0"/>
                    <a:gd name="T0" fmla="*/ 715 w 22315"/>
                    <a:gd name="T1" fmla="*/ 0 h 43200"/>
                    <a:gd name="T2" fmla="*/ 0 w 22315"/>
                    <a:gd name="T3" fmla="*/ 43188 h 43200"/>
                    <a:gd name="T4" fmla="*/ 715 w 22315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315" h="43200" fill="none" extrusionOk="0">
                      <a:moveTo>
                        <a:pt x="714" y="0"/>
                      </a:moveTo>
                      <a:cubicBezTo>
                        <a:pt x="12644" y="0"/>
                        <a:pt x="22315" y="9670"/>
                        <a:pt x="22315" y="21600"/>
                      </a:cubicBezTo>
                      <a:cubicBezTo>
                        <a:pt x="22315" y="33529"/>
                        <a:pt x="12644" y="43200"/>
                        <a:pt x="715" y="43200"/>
                      </a:cubicBezTo>
                      <a:cubicBezTo>
                        <a:pt x="476" y="43200"/>
                        <a:pt x="238" y="43196"/>
                        <a:pt x="-1" y="43188"/>
                      </a:cubicBezTo>
                    </a:path>
                    <a:path w="22315" h="43200" stroke="0" extrusionOk="0">
                      <a:moveTo>
                        <a:pt x="714" y="0"/>
                      </a:moveTo>
                      <a:cubicBezTo>
                        <a:pt x="12644" y="0"/>
                        <a:pt x="22315" y="9670"/>
                        <a:pt x="22315" y="21600"/>
                      </a:cubicBezTo>
                      <a:cubicBezTo>
                        <a:pt x="22315" y="33529"/>
                        <a:pt x="12644" y="43200"/>
                        <a:pt x="715" y="43200"/>
                      </a:cubicBezTo>
                      <a:cubicBezTo>
                        <a:pt x="476" y="43200"/>
                        <a:pt x="238" y="43196"/>
                        <a:pt x="-1" y="43188"/>
                      </a:cubicBezTo>
                      <a:lnTo>
                        <a:pt x="715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2921" name="Group 57"/>
              <p:cNvGrpSpPr/>
              <p:nvPr/>
            </p:nvGrpSpPr>
            <p:grpSpPr bwMode="auto">
              <a:xfrm>
                <a:off x="3264" y="2361"/>
                <a:ext cx="768" cy="480"/>
                <a:chOff x="3264" y="2256"/>
                <a:chExt cx="768" cy="480"/>
              </a:xfrm>
            </p:grpSpPr>
            <p:sp>
              <p:nvSpPr>
                <p:cNvPr id="292922" name="Rectangle 58"/>
                <p:cNvSpPr>
                  <a:spLocks noChangeArrowheads="1"/>
                </p:cNvSpPr>
                <p:nvPr/>
              </p:nvSpPr>
              <p:spPr bwMode="auto">
                <a:xfrm>
                  <a:off x="3552" y="2448"/>
                  <a:ext cx="24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 i="1">
                      <a:solidFill>
                        <a:srgbClr val="000066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R</a:t>
                  </a:r>
                  <a:endParaRPr kumimoji="1" lang="en-US" altLang="zh-CN" sz="2400" b="1" i="1">
                    <a:solidFill>
                      <a:srgbClr val="00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292923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3264" y="2256"/>
                  <a:ext cx="768" cy="384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2924" name="Group 60"/>
              <p:cNvGrpSpPr/>
              <p:nvPr/>
            </p:nvGrpSpPr>
            <p:grpSpPr bwMode="auto">
              <a:xfrm>
                <a:off x="4800" y="1353"/>
                <a:ext cx="384" cy="1152"/>
                <a:chOff x="4800" y="1248"/>
                <a:chExt cx="384" cy="1152"/>
              </a:xfrm>
            </p:grpSpPr>
            <p:grpSp>
              <p:nvGrpSpPr>
                <p:cNvPr id="292925" name="Group 61"/>
                <p:cNvGrpSpPr/>
                <p:nvPr/>
              </p:nvGrpSpPr>
              <p:grpSpPr bwMode="auto">
                <a:xfrm>
                  <a:off x="4800" y="1296"/>
                  <a:ext cx="384" cy="816"/>
                  <a:chOff x="4800" y="1296"/>
                  <a:chExt cx="384" cy="816"/>
                </a:xfrm>
              </p:grpSpPr>
              <p:sp>
                <p:nvSpPr>
                  <p:cNvPr id="292926" name="Arc 62"/>
                  <p:cNvSpPr/>
                  <p:nvPr/>
                </p:nvSpPr>
                <p:spPr bwMode="auto">
                  <a:xfrm flipH="1" flipV="1">
                    <a:off x="4992" y="1296"/>
                    <a:ext cx="192" cy="81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660033"/>
                    </a:solidFill>
                    <a:prstDash val="dash"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927" name="Arc 63"/>
                  <p:cNvSpPr/>
                  <p:nvPr/>
                </p:nvSpPr>
                <p:spPr bwMode="auto">
                  <a:xfrm flipV="1">
                    <a:off x="4800" y="1296"/>
                    <a:ext cx="192" cy="81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660033"/>
                    </a:solidFill>
                    <a:prstDash val="dash"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92928" name="Line 64"/>
                <p:cNvSpPr>
                  <a:spLocks noChangeShapeType="1"/>
                </p:cNvSpPr>
                <p:nvPr/>
              </p:nvSpPr>
              <p:spPr bwMode="auto">
                <a:xfrm>
                  <a:off x="4992" y="1248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rgbClr val="660033"/>
                  </a:solidFill>
                  <a:prstDash val="lgDashDot"/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2929" name="Group 65"/>
              <p:cNvGrpSpPr/>
              <p:nvPr/>
            </p:nvGrpSpPr>
            <p:grpSpPr bwMode="auto">
              <a:xfrm>
                <a:off x="2592" y="873"/>
                <a:ext cx="2868" cy="2784"/>
                <a:chOff x="2592" y="768"/>
                <a:chExt cx="2868" cy="2784"/>
              </a:xfrm>
            </p:grpSpPr>
            <p:sp>
              <p:nvSpPr>
                <p:cNvPr id="292930" name="Line 66"/>
                <p:cNvSpPr>
                  <a:spLocks noChangeShapeType="1"/>
                </p:cNvSpPr>
                <p:nvPr/>
              </p:nvSpPr>
              <p:spPr bwMode="auto">
                <a:xfrm>
                  <a:off x="5232" y="177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2931" name="Line 67"/>
                <p:cNvSpPr>
                  <a:spLocks noChangeShapeType="1"/>
                </p:cNvSpPr>
                <p:nvPr/>
              </p:nvSpPr>
              <p:spPr bwMode="auto">
                <a:xfrm>
                  <a:off x="4560" y="177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rgbClr val="CCCC66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2932" name="Rectangle 68"/>
                <p:cNvSpPr>
                  <a:spLocks noChangeArrowheads="1"/>
                </p:cNvSpPr>
                <p:nvPr/>
              </p:nvSpPr>
              <p:spPr bwMode="auto">
                <a:xfrm>
                  <a:off x="4464" y="1536"/>
                  <a:ext cx="22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>
                      <a:solidFill>
                        <a:srgbClr val="000066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+</a:t>
                  </a:r>
                  <a:endParaRPr kumimoji="1" lang="en-US" altLang="zh-CN" sz="2400">
                    <a:solidFill>
                      <a:srgbClr val="00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292933" name="Rectangle 69"/>
                <p:cNvSpPr>
                  <a:spLocks noChangeArrowheads="1"/>
                </p:cNvSpPr>
                <p:nvPr/>
              </p:nvSpPr>
              <p:spPr bwMode="auto">
                <a:xfrm>
                  <a:off x="5280" y="1550"/>
                  <a:ext cx="18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>
                      <a:solidFill>
                        <a:srgbClr val="000066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-</a:t>
                  </a:r>
                  <a:endParaRPr kumimoji="1" lang="en-US" altLang="zh-CN" sz="2400">
                    <a:solidFill>
                      <a:srgbClr val="00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292934" name="Rectangle 70"/>
                <p:cNvSpPr>
                  <a:spLocks noChangeArrowheads="1"/>
                </p:cNvSpPr>
                <p:nvPr/>
              </p:nvSpPr>
              <p:spPr bwMode="auto">
                <a:xfrm>
                  <a:off x="4800" y="1344"/>
                  <a:ext cx="39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>
                      <a:solidFill>
                        <a:srgbClr val="000066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sym typeface="Symbol" panose="05050102010706020507" pitchFamily="18" charset="2"/>
                    </a:rPr>
                    <a:t>  </a:t>
                  </a:r>
                  <a:endParaRPr kumimoji="1" lang="en-US" altLang="zh-CN" sz="2400" b="1">
                    <a:solidFill>
                      <a:srgbClr val="00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292935" name="Rectangle 71"/>
                <p:cNvSpPr>
                  <a:spLocks noChangeArrowheads="1"/>
                </p:cNvSpPr>
                <p:nvPr/>
              </p:nvSpPr>
              <p:spPr bwMode="auto">
                <a:xfrm>
                  <a:off x="4320" y="1632"/>
                  <a:ext cx="23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>
                      <a:solidFill>
                        <a:srgbClr val="000066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P</a:t>
                  </a:r>
                  <a:endParaRPr kumimoji="1" lang="en-US" altLang="zh-CN" sz="2400" b="1">
                    <a:solidFill>
                      <a:srgbClr val="00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292936" name="AutoShape 72"/>
                <p:cNvSpPr>
                  <a:spLocks noChangeArrowheads="1"/>
                </p:cNvSpPr>
                <p:nvPr/>
              </p:nvSpPr>
              <p:spPr bwMode="auto">
                <a:xfrm flipV="1">
                  <a:off x="4896" y="768"/>
                  <a:ext cx="192" cy="336"/>
                </a:xfrm>
                <a:prstGeom prst="can">
                  <a:avLst>
                    <a:gd name="adj" fmla="val 43750"/>
                  </a:avLst>
                </a:prstGeom>
                <a:gradFill rotWithShape="1">
                  <a:gsLst>
                    <a:gs pos="0">
                      <a:srgbClr val="CCCC6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2937" name="Line 73"/>
                <p:cNvSpPr>
                  <a:spLocks noChangeShapeType="1"/>
                </p:cNvSpPr>
                <p:nvPr/>
              </p:nvSpPr>
              <p:spPr bwMode="auto">
                <a:xfrm>
                  <a:off x="4800" y="1152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rgbClr val="CCCC66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2938" name="Line 74"/>
                <p:cNvSpPr>
                  <a:spLocks noChangeShapeType="1"/>
                </p:cNvSpPr>
                <p:nvPr/>
              </p:nvSpPr>
              <p:spPr bwMode="auto">
                <a:xfrm>
                  <a:off x="5040" y="1152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rgbClr val="CCCC66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2939" name="Line 75"/>
                <p:cNvSpPr>
                  <a:spLocks noChangeShapeType="1"/>
                </p:cNvSpPr>
                <p:nvPr/>
              </p:nvSpPr>
              <p:spPr bwMode="auto">
                <a:xfrm>
                  <a:off x="4992" y="1056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2940" name="Rectangle 76"/>
                <p:cNvSpPr>
                  <a:spLocks noChangeArrowheads="1"/>
                </p:cNvSpPr>
                <p:nvPr/>
              </p:nvSpPr>
              <p:spPr bwMode="auto">
                <a:xfrm>
                  <a:off x="4752" y="1440"/>
                  <a:ext cx="48" cy="720"/>
                </a:xfrm>
                <a:prstGeom prst="rect">
                  <a:avLst/>
                </a:prstGeom>
                <a:solidFill>
                  <a:srgbClr val="CCCC66"/>
                </a:solidFill>
                <a:ln w="9525">
                  <a:solidFill>
                    <a:srgbClr val="CCCC66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2941" name="Rectangle 77"/>
                <p:cNvSpPr>
                  <a:spLocks noChangeArrowheads="1"/>
                </p:cNvSpPr>
                <p:nvPr/>
              </p:nvSpPr>
              <p:spPr bwMode="auto">
                <a:xfrm>
                  <a:off x="5184" y="1440"/>
                  <a:ext cx="48" cy="720"/>
                </a:xfrm>
                <a:prstGeom prst="rect">
                  <a:avLst/>
                </a:prstGeom>
                <a:solidFill>
                  <a:srgbClr val="CCCC66"/>
                </a:solidFill>
                <a:ln w="9525">
                  <a:solidFill>
                    <a:srgbClr val="CCCC66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92942" name="Group 78"/>
                <p:cNvGrpSpPr/>
                <p:nvPr/>
              </p:nvGrpSpPr>
              <p:grpSpPr bwMode="auto">
                <a:xfrm>
                  <a:off x="4800" y="1536"/>
                  <a:ext cx="396" cy="672"/>
                  <a:chOff x="4800" y="1536"/>
                  <a:chExt cx="396" cy="672"/>
                </a:xfrm>
              </p:grpSpPr>
              <p:sp>
                <p:nvSpPr>
                  <p:cNvPr id="292943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1536"/>
                    <a:ext cx="39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kumimoji="1" lang="en-US" altLang="zh-CN" sz="2400" b="1"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sym typeface="Symbol" panose="05050102010706020507" pitchFamily="18" charset="2"/>
                      </a:rPr>
                      <a:t>  </a:t>
                    </a:r>
                    <a:endParaRPr kumimoji="1" lang="en-US" altLang="zh-CN" sz="2400" b="1">
                      <a:solidFill>
                        <a:srgbClr val="000066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sym typeface="Symbol" panose="05050102010706020507" pitchFamily="18" charset="2"/>
                    </a:endParaRPr>
                  </a:p>
                </p:txBody>
              </p:sp>
              <p:sp>
                <p:nvSpPr>
                  <p:cNvPr id="292944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1728"/>
                    <a:ext cx="39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kumimoji="1" lang="en-US" altLang="zh-CN" sz="2400" b="1"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sym typeface="Symbol" panose="05050102010706020507" pitchFamily="18" charset="2"/>
                      </a:rPr>
                      <a:t>  </a:t>
                    </a:r>
                    <a:endParaRPr kumimoji="1" lang="en-US" altLang="zh-CN" sz="2400" b="1">
                      <a:solidFill>
                        <a:srgbClr val="000066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sym typeface="Symbol" panose="05050102010706020507" pitchFamily="18" charset="2"/>
                    </a:endParaRPr>
                  </a:p>
                </p:txBody>
              </p:sp>
              <p:sp>
                <p:nvSpPr>
                  <p:cNvPr id="292945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1920"/>
                    <a:ext cx="39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kumimoji="1" lang="en-US" altLang="zh-CN" sz="2400" b="1"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sym typeface="Symbol" panose="05050102010706020507" pitchFamily="18" charset="2"/>
                      </a:rPr>
                      <a:t>  </a:t>
                    </a:r>
                    <a:endParaRPr kumimoji="1" lang="en-US" altLang="zh-CN" sz="2400" b="1">
                      <a:solidFill>
                        <a:srgbClr val="000066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sym typeface="Symbol" panose="05050102010706020507" pitchFamily="18" charset="2"/>
                    </a:endParaRPr>
                  </a:p>
                </p:txBody>
              </p:sp>
            </p:grpSp>
            <p:sp>
              <p:nvSpPr>
                <p:cNvPr id="292946" name="Arc 82"/>
                <p:cNvSpPr/>
                <p:nvPr/>
              </p:nvSpPr>
              <p:spPr bwMode="auto">
                <a:xfrm flipV="1">
                  <a:off x="2593" y="2244"/>
                  <a:ext cx="2688" cy="1308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1 w 43200"/>
                    <a:gd name="T1" fmla="*/ 21800 h 21800"/>
                    <a:gd name="T2" fmla="*/ 43200 w 43200"/>
                    <a:gd name="T3" fmla="*/ 21600 h 21800"/>
                    <a:gd name="T4" fmla="*/ 21600 w 43200"/>
                    <a:gd name="T5" fmla="*/ 21600 h 218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1800" fill="none" extrusionOk="0">
                      <a:moveTo>
                        <a:pt x="0" y="21800"/>
                      </a:moveTo>
                      <a:cubicBezTo>
                        <a:pt x="0" y="21733"/>
                        <a:pt x="0" y="2166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21800" stroke="0" extrusionOk="0">
                      <a:moveTo>
                        <a:pt x="0" y="21800"/>
                      </a:moveTo>
                      <a:cubicBezTo>
                        <a:pt x="0" y="21733"/>
                        <a:pt x="0" y="2166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33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2947" name="Rectangle 83"/>
                <p:cNvSpPr>
                  <a:spLocks noChangeArrowheads="1"/>
                </p:cNvSpPr>
                <p:nvPr/>
              </p:nvSpPr>
              <p:spPr bwMode="auto">
                <a:xfrm>
                  <a:off x="2592" y="2208"/>
                  <a:ext cx="2112" cy="48"/>
                </a:xfrm>
                <a:prstGeom prst="rect">
                  <a:avLst/>
                </a:prstGeom>
                <a:solidFill>
                  <a:srgbClr val="CCCC99"/>
                </a:solidFill>
                <a:ln w="9525">
                  <a:solidFill>
                    <a:srgbClr val="FFFFCC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2948" name="Freeform 84"/>
                <p:cNvSpPr/>
                <p:nvPr/>
              </p:nvSpPr>
              <p:spPr bwMode="auto">
                <a:xfrm>
                  <a:off x="4704" y="1344"/>
                  <a:ext cx="240" cy="912"/>
                </a:xfrm>
                <a:custGeom>
                  <a:avLst/>
                  <a:gdLst/>
                  <a:ahLst/>
                  <a:cxnLst>
                    <a:cxn ang="0">
                      <a:pos x="240" y="0"/>
                    </a:cxn>
                    <a:cxn ang="0">
                      <a:pos x="0" y="0"/>
                    </a:cxn>
                    <a:cxn ang="0">
                      <a:pos x="0" y="912"/>
                    </a:cxn>
                    <a:cxn ang="0">
                      <a:pos x="240" y="912"/>
                    </a:cxn>
                  </a:cxnLst>
                  <a:rect l="0" t="0" r="r" b="b"/>
                  <a:pathLst>
                    <a:path w="240" h="912">
                      <a:moveTo>
                        <a:pt x="240" y="0"/>
                      </a:moveTo>
                      <a:lnTo>
                        <a:pt x="0" y="0"/>
                      </a:lnTo>
                      <a:lnTo>
                        <a:pt x="0" y="912"/>
                      </a:lnTo>
                      <a:lnTo>
                        <a:pt x="240" y="912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66"/>
                  </a:solidFill>
                  <a:prstDash val="solid"/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2949" name="Freeform 85"/>
                <p:cNvSpPr/>
                <p:nvPr/>
              </p:nvSpPr>
              <p:spPr bwMode="auto">
                <a:xfrm>
                  <a:off x="5040" y="1344"/>
                  <a:ext cx="240" cy="91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0" y="0"/>
                    </a:cxn>
                    <a:cxn ang="0">
                      <a:pos x="240" y="912"/>
                    </a:cxn>
                    <a:cxn ang="0">
                      <a:pos x="0" y="912"/>
                    </a:cxn>
                  </a:cxnLst>
                  <a:rect l="0" t="0" r="r" b="b"/>
                  <a:pathLst>
                    <a:path w="240" h="912">
                      <a:moveTo>
                        <a:pt x="0" y="0"/>
                      </a:moveTo>
                      <a:lnTo>
                        <a:pt x="240" y="0"/>
                      </a:lnTo>
                      <a:lnTo>
                        <a:pt x="240" y="912"/>
                      </a:lnTo>
                      <a:lnTo>
                        <a:pt x="0" y="912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66"/>
                  </a:solidFill>
                  <a:prstDash val="solid"/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2950" name="Rectangle 86"/>
                <p:cNvSpPr>
                  <a:spLocks noChangeArrowheads="1"/>
                </p:cNvSpPr>
                <p:nvPr/>
              </p:nvSpPr>
              <p:spPr bwMode="auto">
                <a:xfrm>
                  <a:off x="4560" y="768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>
                      <a:solidFill>
                        <a:srgbClr val="000066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N</a:t>
                  </a:r>
                  <a:endParaRPr kumimoji="1" lang="en-US" altLang="zh-CN" sz="2400" b="1">
                    <a:solidFill>
                      <a:srgbClr val="00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grpSp>
              <p:nvGrpSpPr>
                <p:cNvPr id="292951" name="Group 87"/>
                <p:cNvGrpSpPr/>
                <p:nvPr/>
              </p:nvGrpSpPr>
              <p:grpSpPr bwMode="auto">
                <a:xfrm>
                  <a:off x="2736" y="2256"/>
                  <a:ext cx="2544" cy="1184"/>
                  <a:chOff x="2736" y="2256"/>
                  <a:chExt cx="2544" cy="1184"/>
                </a:xfrm>
              </p:grpSpPr>
              <p:grpSp>
                <p:nvGrpSpPr>
                  <p:cNvPr id="292952" name="Group 88"/>
                  <p:cNvGrpSpPr/>
                  <p:nvPr/>
                </p:nvGrpSpPr>
                <p:grpSpPr bwMode="auto">
                  <a:xfrm>
                    <a:off x="2736" y="2256"/>
                    <a:ext cx="2544" cy="1184"/>
                    <a:chOff x="2736" y="2256"/>
                    <a:chExt cx="2544" cy="1184"/>
                  </a:xfrm>
                </p:grpSpPr>
                <p:sp>
                  <p:nvSpPr>
                    <p:cNvPr id="292953" name="Rectangle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6" y="2256"/>
                      <a:ext cx="2544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kumimoji="1" lang="en-US" altLang="zh-CN" sz="2400" b="1"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sym typeface="Symbol" panose="05050102010706020507" pitchFamily="18" charset="2"/>
                        </a:rPr>
                        <a:t>                            </a:t>
                      </a:r>
                      <a:endParaRPr kumimoji="1" lang="en-US" altLang="zh-CN" sz="2400" b="1"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sym typeface="Symbol" panose="05050102010706020507" pitchFamily="18" charset="2"/>
                      </a:endParaRPr>
                    </a:p>
                  </p:txBody>
                </p:sp>
                <p:sp>
                  <p:nvSpPr>
                    <p:cNvPr id="292954" name="Rectangl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2544"/>
                      <a:ext cx="2496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kumimoji="1" lang="en-US" altLang="zh-CN" sz="2400" b="1"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sym typeface="Symbol" panose="05050102010706020507" pitchFamily="18" charset="2"/>
                        </a:rPr>
                        <a:t>                          </a:t>
                      </a:r>
                      <a:endParaRPr kumimoji="1" lang="en-US" altLang="zh-CN" sz="2400" b="1"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sym typeface="Symbol" panose="05050102010706020507" pitchFamily="18" charset="2"/>
                      </a:endParaRPr>
                    </a:p>
                  </p:txBody>
                </p:sp>
                <p:sp>
                  <p:nvSpPr>
                    <p:cNvPr id="292955" name="Rectangle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2864"/>
                      <a:ext cx="1748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kumimoji="1" lang="en-US" altLang="zh-CN" sz="2400" b="1"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sym typeface="Symbol" panose="05050102010706020507" pitchFamily="18" charset="2"/>
                        </a:rPr>
                        <a:t>                      </a:t>
                      </a:r>
                      <a:endParaRPr kumimoji="1" lang="en-US" altLang="zh-CN" sz="2400" b="1"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sym typeface="Symbol" panose="05050102010706020507" pitchFamily="18" charset="2"/>
                      </a:endParaRPr>
                    </a:p>
                  </p:txBody>
                </p:sp>
                <p:sp>
                  <p:nvSpPr>
                    <p:cNvPr id="292956" name="Rectangle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2" y="3152"/>
                      <a:ext cx="1172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kumimoji="1" lang="en-US" altLang="zh-CN" sz="2400" b="1"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sym typeface="Symbol" panose="05050102010706020507" pitchFamily="18" charset="2"/>
                        </a:rPr>
                        <a:t>              </a:t>
                      </a:r>
                      <a:endParaRPr kumimoji="1" lang="en-US" altLang="zh-CN" sz="2400" b="1"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sym typeface="Symbol" panose="05050102010706020507" pitchFamily="18" charset="2"/>
                      </a:endParaRPr>
                    </a:p>
                  </p:txBody>
                </p:sp>
              </p:grpSp>
              <p:sp>
                <p:nvSpPr>
                  <p:cNvPr id="292957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2496"/>
                    <a:ext cx="24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kumimoji="1" lang="en-US" altLang="zh-CN" sz="2400" b="1" i="1"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</a:rPr>
                      <a:t>B</a:t>
                    </a:r>
                    <a:endParaRPr kumimoji="1" lang="en-US" altLang="zh-CN" sz="2400" b="1" i="1">
                      <a:solidFill>
                        <a:srgbClr val="000066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292958" name="Group 94"/>
              <p:cNvGrpSpPr/>
              <p:nvPr/>
            </p:nvGrpSpPr>
            <p:grpSpPr bwMode="auto">
              <a:xfrm>
                <a:off x="4944" y="2025"/>
                <a:ext cx="96" cy="576"/>
                <a:chOff x="4944" y="1920"/>
                <a:chExt cx="96" cy="576"/>
              </a:xfrm>
            </p:grpSpPr>
            <p:sp>
              <p:nvSpPr>
                <p:cNvPr id="292959" name="Oval 95"/>
                <p:cNvSpPr>
                  <a:spLocks noChangeArrowheads="1"/>
                </p:cNvSpPr>
                <p:nvPr/>
              </p:nvSpPr>
              <p:spPr bwMode="auto">
                <a:xfrm>
                  <a:off x="4944" y="1920"/>
                  <a:ext cx="96" cy="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999966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2960" name="Line 96"/>
                <p:cNvSpPr>
                  <a:spLocks noChangeShapeType="1"/>
                </p:cNvSpPr>
                <p:nvPr/>
              </p:nvSpPr>
              <p:spPr bwMode="auto">
                <a:xfrm>
                  <a:off x="4992" y="2016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292961" name="Object 97"/>
            <p:cNvGraphicFramePr>
              <a:graphicFrameLocks noChangeAspect="1"/>
            </p:cNvGraphicFramePr>
            <p:nvPr/>
          </p:nvGraphicFramePr>
          <p:xfrm>
            <a:off x="5488" y="1536"/>
            <a:ext cx="272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08" name="公式" r:id="rId1" imgW="4267200" imgH="3962400" progId="">
                    <p:embed/>
                  </p:oleObj>
                </mc:Choice>
                <mc:Fallback>
                  <p:oleObj name="公式" r:id="rId1" imgW="4267200" imgH="3962400" progId="">
                    <p:embed/>
                    <p:pic>
                      <p:nvPicPr>
                        <p:cNvPr id="0" name="Picture 5" descr="image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8" y="1536"/>
                          <a:ext cx="272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2962" name="Rectangle 98"/>
          <p:cNvSpPr>
            <a:spLocks noChangeArrowheads="1"/>
          </p:cNvSpPr>
          <p:nvPr/>
        </p:nvSpPr>
        <p:spPr bwMode="auto">
          <a:xfrm>
            <a:off x="914400" y="1981200"/>
            <a:ext cx="140208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速度选择</a:t>
            </a:r>
            <a:endParaRPr lang="zh-CN" altLang="en-US" sz="2400" dirty="0"/>
          </a:p>
        </p:txBody>
      </p:sp>
      <p:sp>
        <p:nvSpPr>
          <p:cNvPr id="292963" name="Rectangle 99"/>
          <p:cNvSpPr>
            <a:spLocks noChangeArrowheads="1"/>
          </p:cNvSpPr>
          <p:nvPr/>
        </p:nvSpPr>
        <p:spPr bwMode="auto">
          <a:xfrm>
            <a:off x="914400" y="3870325"/>
            <a:ext cx="140208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质谱分析</a:t>
            </a:r>
            <a:endParaRPr lang="zh-CN" altLang="en-US" sz="2400" dirty="0"/>
          </a:p>
        </p:txBody>
      </p:sp>
      <p:graphicFrame>
        <p:nvGraphicFramePr>
          <p:cNvPr id="292964" name="Object 100"/>
          <p:cNvGraphicFramePr>
            <a:graphicFrameLocks noChangeAspect="1"/>
          </p:cNvGraphicFramePr>
          <p:nvPr/>
        </p:nvGraphicFramePr>
        <p:xfrm>
          <a:off x="1587500" y="256540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3" imgW="15849600" imgH="4876800" progId="">
                  <p:embed/>
                </p:oleObj>
              </mc:Choice>
              <mc:Fallback>
                <p:oleObj name="公式" r:id="rId3" imgW="15849600" imgH="4876800" progId="">
                  <p:embed/>
                  <p:pic>
                    <p:nvPicPr>
                      <p:cNvPr id="0" name="Picture 4" descr="image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2565400"/>
                        <a:ext cx="1320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965" name="Object 101"/>
          <p:cNvGraphicFramePr>
            <a:graphicFrameLocks noChangeAspect="1"/>
          </p:cNvGraphicFramePr>
          <p:nvPr/>
        </p:nvGraphicFramePr>
        <p:xfrm>
          <a:off x="1587500" y="2971800"/>
          <a:ext cx="889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公式" r:id="rId5" imgW="10668000" imgH="9448800" progId="">
                  <p:embed/>
                </p:oleObj>
              </mc:Choice>
              <mc:Fallback>
                <p:oleObj name="公式" r:id="rId5" imgW="10668000" imgH="9448800" progId="">
                  <p:embed/>
                  <p:pic>
                    <p:nvPicPr>
                      <p:cNvPr id="0" name="Picture 3" descr="image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2971800"/>
                        <a:ext cx="8890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966" name="Object 102"/>
          <p:cNvGraphicFramePr>
            <a:graphicFrameLocks noChangeAspect="1"/>
          </p:cNvGraphicFramePr>
          <p:nvPr/>
        </p:nvGraphicFramePr>
        <p:xfrm>
          <a:off x="1600200" y="4419600"/>
          <a:ext cx="1041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公式" r:id="rId7" imgW="12496800" imgH="10058400" progId="">
                  <p:embed/>
                </p:oleObj>
              </mc:Choice>
              <mc:Fallback>
                <p:oleObj name="公式" r:id="rId7" imgW="12496800" imgH="10058400" progId="">
                  <p:embed/>
                  <p:pic>
                    <p:nvPicPr>
                      <p:cNvPr id="0" name="Picture 2" descr="image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419600"/>
                        <a:ext cx="1041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967" name="Object 103"/>
          <p:cNvGraphicFramePr>
            <a:graphicFrameLocks noChangeAspect="1"/>
          </p:cNvGraphicFramePr>
          <p:nvPr/>
        </p:nvGraphicFramePr>
        <p:xfrm>
          <a:off x="2159000" y="5384800"/>
          <a:ext cx="2108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公式" r:id="rId9" imgW="25298400" imgH="9448800" progId="">
                  <p:embed/>
                </p:oleObj>
              </mc:Choice>
              <mc:Fallback>
                <p:oleObj name="公式" r:id="rId9" imgW="25298400" imgH="9448800" progId="">
                  <p:embed/>
                  <p:pic>
                    <p:nvPicPr>
                      <p:cNvPr id="0" name="Picture 1" descr="image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5384800"/>
                        <a:ext cx="21082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968" name="Text Box 104"/>
          <p:cNvSpPr txBox="1">
            <a:spLocks noChangeArrowheads="1"/>
          </p:cNvSpPr>
          <p:nvPr/>
        </p:nvSpPr>
        <p:spPr bwMode="auto">
          <a:xfrm>
            <a:off x="771525" y="5580063"/>
            <a:ext cx="109728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荷质比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2451735" y="1329055"/>
            <a:ext cx="45586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测定离子荷质比的仪器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2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96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10.6 </a:t>
            </a:r>
            <a:r>
              <a:rPr lang="zh-CN" altLang="en-US"/>
              <a:t>磁场对运动电荷的作用</a:t>
            </a:r>
            <a:endParaRPr lang="zh-CN" altLang="en-US"/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FAF3-B830-47BB-802D-B70989AF39E7}" type="slidenum">
              <a:rPr lang="en-US" altLang="zh-CN"/>
            </a:fld>
            <a:endParaRPr lang="en-US" altLang="zh-CN"/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762000" y="1295400"/>
            <a:ext cx="18288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en-US" sz="2400">
                <a:latin typeface="Arial" panose="020B0604020202020204" pitchFamily="34" charset="0"/>
              </a:rPr>
              <a:t>汤姆孙实验 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pic>
        <p:nvPicPr>
          <p:cNvPr id="291844" name="Picture 4" descr="7-3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71600" y="2057400"/>
            <a:ext cx="640080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91846" name="Object 6"/>
          <p:cNvGraphicFramePr>
            <a:graphicFrameLocks noChangeAspect="1"/>
          </p:cNvGraphicFramePr>
          <p:nvPr/>
        </p:nvGraphicFramePr>
        <p:xfrm>
          <a:off x="2292350" y="4648200"/>
          <a:ext cx="1532255" cy="788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08" name="" r:id="rId2" imgW="774065" imgH="393700" progId="">
                  <p:embed/>
                </p:oleObj>
              </mc:Choice>
              <mc:Fallback>
                <p:oleObj name="" r:id="rId2" imgW="774065" imgH="393700" progId="">
                  <p:embed/>
                  <p:pic>
                    <p:nvPicPr>
                      <p:cNvPr id="0" name="Picture 5" descr="image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50" y="4648200"/>
                        <a:ext cx="1532255" cy="7886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847" name="Text Box 7"/>
          <p:cNvSpPr txBox="1">
            <a:spLocks noChangeArrowheads="1"/>
          </p:cNvSpPr>
          <p:nvPr/>
        </p:nvSpPr>
        <p:spPr bwMode="auto">
          <a:xfrm>
            <a:off x="838200" y="4844256"/>
            <a:ext cx="145415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/>
              <a:t>电子动能：</a:t>
            </a:r>
            <a:endParaRPr lang="zh-CN" altLang="en-US" sz="2000" dirty="0"/>
          </a:p>
        </p:txBody>
      </p:sp>
      <p:graphicFrame>
        <p:nvGraphicFramePr>
          <p:cNvPr id="291849" name="Object 9"/>
          <p:cNvGraphicFramePr>
            <a:graphicFrameLocks noChangeAspect="1"/>
          </p:cNvGraphicFramePr>
          <p:nvPr/>
        </p:nvGraphicFramePr>
        <p:xfrm>
          <a:off x="4166235" y="4612640"/>
          <a:ext cx="1339215" cy="859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4" imgW="698500" imgH="444500" progId="">
                  <p:embed/>
                </p:oleObj>
              </mc:Choice>
              <mc:Fallback>
                <p:oleObj name="公式" r:id="rId4" imgW="698500" imgH="444500" progId="">
                  <p:embed/>
                  <p:pic>
                    <p:nvPicPr>
                      <p:cNvPr id="0" name="Picture 4" descr="image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6235" y="4612640"/>
                        <a:ext cx="1339215" cy="8591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852" name="Text Box 12"/>
          <p:cNvSpPr txBox="1">
            <a:spLocks noChangeArrowheads="1"/>
          </p:cNvSpPr>
          <p:nvPr/>
        </p:nvSpPr>
        <p:spPr bwMode="auto">
          <a:xfrm>
            <a:off x="838200" y="5757863"/>
            <a:ext cx="348615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/>
              <a:t>电子束打在屏幕中央的条件：</a:t>
            </a:r>
            <a:endParaRPr lang="zh-CN" altLang="en-US" sz="2000" dirty="0"/>
          </a:p>
        </p:txBody>
      </p:sp>
      <p:graphicFrame>
        <p:nvGraphicFramePr>
          <p:cNvPr id="291854" name="Object 14"/>
          <p:cNvGraphicFramePr>
            <a:graphicFrameLocks noChangeAspect="1"/>
          </p:cNvGraphicFramePr>
          <p:nvPr/>
        </p:nvGraphicFramePr>
        <p:xfrm>
          <a:off x="4572000" y="5562600"/>
          <a:ext cx="838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公式" r:id="rId6" imgW="10058400" imgH="9448800" progId="">
                  <p:embed/>
                </p:oleObj>
              </mc:Choice>
              <mc:Fallback>
                <p:oleObj name="公式" r:id="rId6" imgW="10058400" imgH="9448800" progId="">
                  <p:embed/>
                  <p:pic>
                    <p:nvPicPr>
                      <p:cNvPr id="0" name="Picture 3" descr="image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562600"/>
                        <a:ext cx="8382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55" name="Object 15"/>
          <p:cNvGraphicFramePr>
            <a:graphicFrameLocks noChangeAspect="1"/>
          </p:cNvGraphicFramePr>
          <p:nvPr/>
        </p:nvGraphicFramePr>
        <p:xfrm>
          <a:off x="7560945" y="4556760"/>
          <a:ext cx="1403985" cy="836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8" imgW="748665" imgH="444500" progId="">
                  <p:embed/>
                </p:oleObj>
              </mc:Choice>
              <mc:Fallback>
                <p:oleObj name="" r:id="rId8" imgW="748665" imgH="444500" progId="">
                  <p:embed/>
                  <p:pic>
                    <p:nvPicPr>
                      <p:cNvPr id="0" name="Picture 2" descr="image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0945" y="4556760"/>
                        <a:ext cx="1403985" cy="8369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56" name="Object 16"/>
          <p:cNvGraphicFramePr>
            <a:graphicFrameLocks noChangeAspect="1"/>
          </p:cNvGraphicFramePr>
          <p:nvPr/>
        </p:nvGraphicFramePr>
        <p:xfrm>
          <a:off x="7637145" y="5486400"/>
          <a:ext cx="1285875" cy="768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0" imgW="698500" imgH="419100" progId="">
                  <p:embed/>
                </p:oleObj>
              </mc:Choice>
              <mc:Fallback>
                <p:oleObj name="" r:id="rId10" imgW="698500" imgH="419100" progId="">
                  <p:embed/>
                  <p:pic>
                    <p:nvPicPr>
                      <p:cNvPr id="0" name="Picture 1" descr="image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7145" y="5486400"/>
                        <a:ext cx="1285875" cy="768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1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7" grpId="0"/>
      <p:bldP spid="2918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10.6 </a:t>
            </a:r>
            <a:r>
              <a:rPr lang="zh-CN" altLang="en-US"/>
              <a:t>磁场对运动电荷的作用</a:t>
            </a:r>
            <a:endParaRPr lang="zh-CN" altLang="en-US"/>
          </a:p>
        </p:txBody>
      </p:sp>
      <p:sp>
        <p:nvSpPr>
          <p:cNvPr id="5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7470-F7FB-47BC-8EDE-23B56B718FF2}" type="slidenum">
              <a:rPr lang="en-US" altLang="zh-CN"/>
            </a:fld>
            <a:endParaRPr lang="en-US" altLang="zh-CN"/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612775" y="1257935"/>
            <a:ext cx="15240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en-US" sz="2400">
                <a:latin typeface="Arial" panose="020B0604020202020204" pitchFamily="34" charset="0"/>
              </a:rPr>
              <a:t>霍耳效应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81200" y="2658745"/>
            <a:ext cx="5544820" cy="4032250"/>
            <a:chOff x="3120" y="3467"/>
            <a:chExt cx="8732" cy="6350"/>
          </a:xfrm>
        </p:grpSpPr>
        <p:grpSp>
          <p:nvGrpSpPr>
            <p:cNvPr id="272390" name="Group 6"/>
            <p:cNvGrpSpPr/>
            <p:nvPr/>
          </p:nvGrpSpPr>
          <p:grpSpPr bwMode="auto">
            <a:xfrm>
              <a:off x="3120" y="3467"/>
              <a:ext cx="8733" cy="6350"/>
              <a:chOff x="1247" y="1162"/>
              <a:chExt cx="3493" cy="2540"/>
            </a:xfrm>
          </p:grpSpPr>
          <p:sp>
            <p:nvSpPr>
              <p:cNvPr id="272391" name="Rectangle 7"/>
              <p:cNvSpPr>
                <a:spLocks noChangeArrowheads="1"/>
              </p:cNvSpPr>
              <p:nvPr/>
            </p:nvSpPr>
            <p:spPr bwMode="auto">
              <a:xfrm>
                <a:off x="1247" y="1162"/>
                <a:ext cx="3493" cy="2540"/>
              </a:xfrm>
              <a:prstGeom prst="rect">
                <a:avLst/>
              </a:prstGeom>
              <a:gradFill rotWithShape="1">
                <a:gsLst>
                  <a:gs pos="0">
                    <a:srgbClr val="B4DDFE"/>
                  </a:gs>
                  <a:gs pos="100000">
                    <a:srgbClr val="FFFFFF"/>
                  </a:gs>
                </a:gsLst>
                <a:lin ang="5400000" scaled="1"/>
              </a:gradFill>
              <a:ln w="19050">
                <a:noFill/>
                <a:miter lim="800000"/>
                <a:tailEnd type="none" w="sm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72392" name="Group 8"/>
              <p:cNvGrpSpPr/>
              <p:nvPr/>
            </p:nvGrpSpPr>
            <p:grpSpPr bwMode="auto">
              <a:xfrm>
                <a:off x="2103" y="1755"/>
                <a:ext cx="2216" cy="1588"/>
                <a:chOff x="2103" y="1979"/>
                <a:chExt cx="2216" cy="1588"/>
              </a:xfrm>
            </p:grpSpPr>
            <p:sp>
              <p:nvSpPr>
                <p:cNvPr id="272393" name="AutoShape 9"/>
                <p:cNvSpPr>
                  <a:spLocks noChangeArrowheads="1"/>
                </p:cNvSpPr>
                <p:nvPr/>
              </p:nvSpPr>
              <p:spPr bwMode="auto">
                <a:xfrm>
                  <a:off x="2103" y="2105"/>
                  <a:ext cx="2158" cy="1207"/>
                </a:xfrm>
                <a:prstGeom prst="cube">
                  <a:avLst>
                    <a:gd name="adj" fmla="val 12875"/>
                  </a:avLst>
                </a:prstGeom>
                <a:solidFill>
                  <a:srgbClr val="FFD5D5"/>
                </a:solidFill>
                <a:ln w="9525">
                  <a:solidFill>
                    <a:srgbClr val="0099CC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2394" name="Rectangle 10"/>
                <p:cNvSpPr>
                  <a:spLocks noChangeArrowheads="1"/>
                </p:cNvSpPr>
                <p:nvPr/>
              </p:nvSpPr>
              <p:spPr bwMode="auto">
                <a:xfrm>
                  <a:off x="4107" y="3203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i="1">
                      <a:solidFill>
                        <a:srgbClr val="000066"/>
                      </a:solidFill>
                    </a:rPr>
                    <a:t>b</a:t>
                  </a:r>
                  <a:endParaRPr kumimoji="1" lang="en-US" altLang="zh-CN" sz="2400" i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272395" name="Rectangle 11"/>
                <p:cNvSpPr>
                  <a:spLocks noChangeArrowheads="1"/>
                </p:cNvSpPr>
                <p:nvPr/>
              </p:nvSpPr>
              <p:spPr bwMode="auto">
                <a:xfrm>
                  <a:off x="3887" y="2617"/>
                  <a:ext cx="26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i="1">
                      <a:solidFill>
                        <a:srgbClr val="000066"/>
                      </a:solidFill>
                    </a:rPr>
                    <a:t> b</a:t>
                  </a:r>
                  <a:endParaRPr kumimoji="1" lang="en-US" altLang="zh-CN" sz="2400" i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272396" name="Rectangle 12"/>
                <p:cNvSpPr>
                  <a:spLocks noChangeArrowheads="1"/>
                </p:cNvSpPr>
                <p:nvPr/>
              </p:nvSpPr>
              <p:spPr bwMode="auto">
                <a:xfrm>
                  <a:off x="3079" y="1979"/>
                  <a:ext cx="30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>
                      <a:solidFill>
                        <a:srgbClr val="000066"/>
                      </a:solidFill>
                    </a:rPr>
                    <a:t> A</a:t>
                  </a:r>
                  <a:endParaRPr kumimoji="1" lang="en-US" altLang="zh-CN" sz="24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272397" name="Rectangle 13"/>
                <p:cNvSpPr>
                  <a:spLocks noChangeArrowheads="1"/>
                </p:cNvSpPr>
                <p:nvPr/>
              </p:nvSpPr>
              <p:spPr bwMode="auto">
                <a:xfrm>
                  <a:off x="3035" y="3279"/>
                  <a:ext cx="35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>
                      <a:solidFill>
                        <a:srgbClr val="000066"/>
                      </a:solidFill>
                    </a:rPr>
                    <a:t> A</a:t>
                  </a:r>
                  <a:r>
                    <a:rPr kumimoji="1" lang="en-US" altLang="zh-CN" sz="2400">
                      <a:solidFill>
                        <a:srgbClr val="000066"/>
                      </a:solidFill>
                      <a:sym typeface="Symbol" panose="05050102010706020507" pitchFamily="18" charset="2"/>
                    </a:rPr>
                    <a:t></a:t>
                  </a:r>
                  <a:endParaRPr kumimoji="1" lang="en-US" altLang="zh-CN" sz="2400">
                    <a:solidFill>
                      <a:srgbClr val="000066"/>
                    </a:solidFill>
                    <a:sym typeface="Symbol" panose="05050102010706020507" pitchFamily="18" charset="2"/>
                  </a:endParaRPr>
                </a:p>
              </p:txBody>
            </p:sp>
          </p:grpSp>
        </p:grpSp>
        <p:sp>
          <p:nvSpPr>
            <p:cNvPr id="272398" name="Text Box 14"/>
            <p:cNvSpPr txBox="1">
              <a:spLocks noChangeArrowheads="1"/>
            </p:cNvSpPr>
            <p:nvPr/>
          </p:nvSpPr>
          <p:spPr bwMode="auto">
            <a:xfrm>
              <a:off x="3120" y="7278"/>
              <a:ext cx="895" cy="72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med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</a:rPr>
                <a:t> </a:t>
              </a:r>
              <a:endParaRPr lang="en-US" altLang="zh-CN" sz="2400" i="1">
                <a:solidFill>
                  <a:schemeClr val="tx2"/>
                </a:solidFill>
              </a:endParaRPr>
            </a:p>
          </p:txBody>
        </p:sp>
        <p:grpSp>
          <p:nvGrpSpPr>
            <p:cNvPr id="272399" name="Group 15"/>
            <p:cNvGrpSpPr/>
            <p:nvPr/>
          </p:nvGrpSpPr>
          <p:grpSpPr bwMode="auto">
            <a:xfrm>
              <a:off x="7240" y="6403"/>
              <a:ext cx="2458" cy="842"/>
              <a:chOff x="2963" y="2546"/>
              <a:chExt cx="983" cy="337"/>
            </a:xfrm>
          </p:grpSpPr>
          <p:sp>
            <p:nvSpPr>
              <p:cNvPr id="272400" name="Line 16"/>
              <p:cNvSpPr>
                <a:spLocks noChangeShapeType="1"/>
              </p:cNvSpPr>
              <p:nvPr/>
            </p:nvSpPr>
            <p:spPr bwMode="auto">
              <a:xfrm>
                <a:off x="3342" y="2801"/>
                <a:ext cx="385" cy="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2401" name="Rectangle 17"/>
              <p:cNvSpPr>
                <a:spLocks noChangeArrowheads="1"/>
              </p:cNvSpPr>
              <p:nvPr/>
            </p:nvSpPr>
            <p:spPr bwMode="auto">
              <a:xfrm>
                <a:off x="3648" y="2546"/>
                <a:ext cx="298" cy="2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rgbClr val="000066"/>
                    </a:solidFill>
                  </a:rPr>
                  <a:t>v</a:t>
                </a:r>
                <a:endParaRPr kumimoji="1" lang="en-US" altLang="zh-CN" sz="2400" b="1" i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72402" name="Oval 18"/>
              <p:cNvSpPr>
                <a:spLocks noChangeArrowheads="1"/>
              </p:cNvSpPr>
              <p:nvPr/>
            </p:nvSpPr>
            <p:spPr bwMode="auto">
              <a:xfrm>
                <a:off x="3137" y="2696"/>
                <a:ext cx="183" cy="187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66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660033"/>
                    </a:solidFill>
                  </a:rPr>
                  <a:t>+</a:t>
                </a:r>
                <a:endParaRPr kumimoji="1" lang="en-US" altLang="zh-CN" sz="2400">
                  <a:solidFill>
                    <a:srgbClr val="660033"/>
                  </a:solidFill>
                </a:endParaRPr>
              </a:p>
            </p:txBody>
          </p:sp>
          <p:sp>
            <p:nvSpPr>
              <p:cNvPr id="272403" name="Text Box 19"/>
              <p:cNvSpPr txBox="1">
                <a:spLocks noChangeArrowheads="1"/>
              </p:cNvSpPr>
              <p:nvPr/>
            </p:nvSpPr>
            <p:spPr bwMode="auto">
              <a:xfrm>
                <a:off x="2963" y="2587"/>
                <a:ext cx="204" cy="288"/>
              </a:xfrm>
              <a:prstGeom prst="rect">
                <a:avLst/>
              </a:prstGeom>
              <a:noFill/>
              <a:ln w="19050">
                <a:noFill/>
                <a:miter lim="800000"/>
                <a:tailEnd type="none" w="sm" len="med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rgbClr val="000066"/>
                    </a:solidFill>
                  </a:rPr>
                  <a:t>q</a:t>
                </a:r>
                <a:endParaRPr lang="en-US" altLang="zh-CN" sz="2400" i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272404" name="Group 20"/>
            <p:cNvGrpSpPr/>
            <p:nvPr/>
          </p:nvGrpSpPr>
          <p:grpSpPr bwMode="auto">
            <a:xfrm>
              <a:off x="5503" y="6340"/>
              <a:ext cx="840" cy="1543"/>
              <a:chOff x="2167" y="2541"/>
              <a:chExt cx="336" cy="617"/>
            </a:xfrm>
          </p:grpSpPr>
          <p:sp>
            <p:nvSpPr>
              <p:cNvPr id="272405" name="Line 21"/>
              <p:cNvSpPr>
                <a:spLocks noChangeShapeType="1"/>
              </p:cNvSpPr>
              <p:nvPr/>
            </p:nvSpPr>
            <p:spPr bwMode="auto">
              <a:xfrm>
                <a:off x="2475" y="2541"/>
                <a:ext cx="0" cy="51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2406" name="Rectangle 22"/>
              <p:cNvSpPr>
                <a:spLocks noChangeArrowheads="1"/>
              </p:cNvSpPr>
              <p:nvPr/>
            </p:nvSpPr>
            <p:spPr bwMode="auto">
              <a:xfrm>
                <a:off x="2167" y="287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rgbClr val="FF0000"/>
                    </a:solidFill>
                  </a:rPr>
                  <a:t>E</a:t>
                </a:r>
                <a:r>
                  <a:rPr kumimoji="1" lang="en-US" altLang="zh-CN" sz="2400" baseline="-25000">
                    <a:solidFill>
                      <a:srgbClr val="FF0000"/>
                    </a:solidFill>
                  </a:rPr>
                  <a:t>H</a:t>
                </a:r>
                <a:endParaRPr kumimoji="1" lang="en-US" altLang="zh-CN" sz="2400" baseline="-2500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72407" name="Group 23"/>
            <p:cNvGrpSpPr/>
            <p:nvPr/>
          </p:nvGrpSpPr>
          <p:grpSpPr bwMode="auto">
            <a:xfrm>
              <a:off x="4425" y="6260"/>
              <a:ext cx="7088" cy="760"/>
              <a:chOff x="1759" y="2499"/>
              <a:chExt cx="2835" cy="304"/>
            </a:xfrm>
          </p:grpSpPr>
          <p:sp>
            <p:nvSpPr>
              <p:cNvPr id="272408" name="Line 24"/>
              <p:cNvSpPr>
                <a:spLocks noChangeShapeType="1"/>
              </p:cNvSpPr>
              <p:nvPr/>
            </p:nvSpPr>
            <p:spPr bwMode="auto">
              <a:xfrm>
                <a:off x="4192" y="2801"/>
                <a:ext cx="32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2409" name="Rectangle 25"/>
              <p:cNvSpPr>
                <a:spLocks noChangeArrowheads="1"/>
              </p:cNvSpPr>
              <p:nvPr/>
            </p:nvSpPr>
            <p:spPr bwMode="auto">
              <a:xfrm>
                <a:off x="4414" y="2515"/>
                <a:ext cx="18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i="1">
                    <a:solidFill>
                      <a:srgbClr val="FF3300"/>
                    </a:solidFill>
                  </a:rPr>
                  <a:t>I</a:t>
                </a:r>
                <a:endParaRPr kumimoji="1" lang="en-US" altLang="zh-CN" sz="2400" i="1">
                  <a:solidFill>
                    <a:srgbClr val="FF3300"/>
                  </a:solidFill>
                </a:endParaRPr>
              </a:p>
            </p:txBody>
          </p:sp>
          <p:sp>
            <p:nvSpPr>
              <p:cNvPr id="272410" name="Line 26"/>
              <p:cNvSpPr>
                <a:spLocks noChangeShapeType="1"/>
              </p:cNvSpPr>
              <p:nvPr/>
            </p:nvSpPr>
            <p:spPr bwMode="auto">
              <a:xfrm>
                <a:off x="1779" y="2801"/>
                <a:ext cx="32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2411" name="Rectangle 27"/>
              <p:cNvSpPr>
                <a:spLocks noChangeArrowheads="1"/>
              </p:cNvSpPr>
              <p:nvPr/>
            </p:nvSpPr>
            <p:spPr bwMode="auto">
              <a:xfrm>
                <a:off x="1759" y="2499"/>
                <a:ext cx="179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i="1">
                    <a:solidFill>
                      <a:srgbClr val="FF3300"/>
                    </a:solidFill>
                  </a:rPr>
                  <a:t>I</a:t>
                </a:r>
                <a:endParaRPr kumimoji="1" lang="en-US" altLang="zh-CN" sz="2400" i="1">
                  <a:solidFill>
                    <a:srgbClr val="FF3300"/>
                  </a:solidFill>
                </a:endParaRPr>
              </a:p>
            </p:txBody>
          </p:sp>
        </p:grpSp>
        <p:grpSp>
          <p:nvGrpSpPr>
            <p:cNvPr id="272412" name="Group 28"/>
            <p:cNvGrpSpPr/>
            <p:nvPr/>
          </p:nvGrpSpPr>
          <p:grpSpPr bwMode="auto">
            <a:xfrm>
              <a:off x="6183" y="3838"/>
              <a:ext cx="3695" cy="4882"/>
              <a:chOff x="2627" y="1509"/>
              <a:chExt cx="1478" cy="1953"/>
            </a:xfrm>
          </p:grpSpPr>
          <p:sp>
            <p:nvSpPr>
              <p:cNvPr id="272413" name="Line 29"/>
              <p:cNvSpPr>
                <a:spLocks noChangeShapeType="1"/>
              </p:cNvSpPr>
              <p:nvPr/>
            </p:nvSpPr>
            <p:spPr bwMode="auto">
              <a:xfrm flipV="1">
                <a:off x="3699" y="1768"/>
                <a:ext cx="279" cy="369"/>
              </a:xfrm>
              <a:prstGeom prst="line">
                <a:avLst/>
              </a:prstGeom>
              <a:noFill/>
              <a:ln w="28575">
                <a:solidFill>
                  <a:srgbClr val="993366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2414" name="Rectangle 30"/>
              <p:cNvSpPr>
                <a:spLocks noChangeArrowheads="1"/>
              </p:cNvSpPr>
              <p:nvPr/>
            </p:nvSpPr>
            <p:spPr bwMode="auto">
              <a:xfrm>
                <a:off x="3860" y="1509"/>
                <a:ext cx="24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rgbClr val="993366"/>
                    </a:solidFill>
                  </a:rPr>
                  <a:t>B</a:t>
                </a:r>
                <a:endParaRPr kumimoji="1" lang="en-US" altLang="zh-CN" sz="2400" b="1" i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72415" name="Line 31"/>
              <p:cNvSpPr>
                <a:spLocks noChangeShapeType="1"/>
              </p:cNvSpPr>
              <p:nvPr/>
            </p:nvSpPr>
            <p:spPr bwMode="auto">
              <a:xfrm flipH="1">
                <a:off x="2627" y="2853"/>
                <a:ext cx="491" cy="609"/>
              </a:xfrm>
              <a:prstGeom prst="line">
                <a:avLst/>
              </a:prstGeom>
              <a:noFill/>
              <a:ln w="28575">
                <a:solidFill>
                  <a:srgbClr val="993366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2416" name="Group 32"/>
            <p:cNvGrpSpPr/>
            <p:nvPr/>
          </p:nvGrpSpPr>
          <p:grpSpPr bwMode="auto">
            <a:xfrm>
              <a:off x="7070" y="5835"/>
              <a:ext cx="860" cy="913"/>
              <a:chOff x="2902" y="2334"/>
              <a:chExt cx="344" cy="365"/>
            </a:xfrm>
          </p:grpSpPr>
          <p:sp>
            <p:nvSpPr>
              <p:cNvPr id="272417" name="Line 33"/>
              <p:cNvSpPr>
                <a:spLocks noChangeShapeType="1"/>
              </p:cNvSpPr>
              <p:nvPr/>
            </p:nvSpPr>
            <p:spPr bwMode="auto">
              <a:xfrm flipV="1">
                <a:off x="3238" y="2483"/>
                <a:ext cx="0" cy="216"/>
              </a:xfrm>
              <a:prstGeom prst="line">
                <a:avLst/>
              </a:prstGeom>
              <a:noFill/>
              <a:ln w="19050">
                <a:solidFill>
                  <a:srgbClr val="008080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2418" name="Rectangle 34"/>
              <p:cNvSpPr>
                <a:spLocks noChangeArrowheads="1"/>
              </p:cNvSpPr>
              <p:nvPr/>
            </p:nvSpPr>
            <p:spPr bwMode="auto">
              <a:xfrm>
                <a:off x="2902" y="2334"/>
                <a:ext cx="344" cy="28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rgbClr val="008080"/>
                    </a:solidFill>
                  </a:rPr>
                  <a:t>F</a:t>
                </a:r>
                <a:r>
                  <a:rPr kumimoji="1" lang="en-US" altLang="zh-CN" sz="2400" baseline="-25000">
                    <a:solidFill>
                      <a:srgbClr val="008080"/>
                    </a:solidFill>
                  </a:rPr>
                  <a:t>m</a:t>
                </a:r>
                <a:endParaRPr kumimoji="1" lang="en-US" altLang="zh-CN" sz="2400" baseline="-25000">
                  <a:solidFill>
                    <a:srgbClr val="008080"/>
                  </a:solidFill>
                </a:endParaRPr>
              </a:p>
            </p:txBody>
          </p:sp>
        </p:grpSp>
        <p:sp>
          <p:nvSpPr>
            <p:cNvPr id="272419" name="Arc 35"/>
            <p:cNvSpPr/>
            <p:nvPr/>
          </p:nvSpPr>
          <p:spPr bwMode="auto">
            <a:xfrm flipV="1">
              <a:off x="8008" y="6250"/>
              <a:ext cx="895" cy="760"/>
            </a:xfrm>
            <a:custGeom>
              <a:avLst/>
              <a:gdLst>
                <a:gd name="G0" fmla="+- 0 0 0"/>
                <a:gd name="G1" fmla="+- 21486 0 0"/>
                <a:gd name="G2" fmla="+- 21600 0 0"/>
                <a:gd name="T0" fmla="*/ 2220 w 21600"/>
                <a:gd name="T1" fmla="*/ 0 h 21486"/>
                <a:gd name="T2" fmla="*/ 21600 w 21600"/>
                <a:gd name="T3" fmla="*/ 21486 h 21486"/>
                <a:gd name="T4" fmla="*/ 0 w 21600"/>
                <a:gd name="T5" fmla="*/ 21486 h 21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486" fill="none" extrusionOk="0">
                  <a:moveTo>
                    <a:pt x="2219" y="0"/>
                  </a:moveTo>
                  <a:cubicBezTo>
                    <a:pt x="13231" y="1138"/>
                    <a:pt x="21600" y="10416"/>
                    <a:pt x="21600" y="21486"/>
                  </a:cubicBezTo>
                </a:path>
                <a:path w="21600" h="21486" stroke="0" extrusionOk="0">
                  <a:moveTo>
                    <a:pt x="2219" y="0"/>
                  </a:moveTo>
                  <a:cubicBezTo>
                    <a:pt x="13231" y="1138"/>
                    <a:pt x="21600" y="10416"/>
                    <a:pt x="21600" y="21486"/>
                  </a:cubicBezTo>
                  <a:lnTo>
                    <a:pt x="0" y="21486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prstDash val="dash"/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2420" name="Group 36"/>
            <p:cNvGrpSpPr/>
            <p:nvPr/>
          </p:nvGrpSpPr>
          <p:grpSpPr bwMode="auto">
            <a:xfrm>
              <a:off x="5238" y="5658"/>
              <a:ext cx="5252" cy="2915"/>
              <a:chOff x="2065" y="2205"/>
              <a:chExt cx="2101" cy="1166"/>
            </a:xfrm>
          </p:grpSpPr>
          <p:sp>
            <p:nvSpPr>
              <p:cNvPr id="272421" name="Text Box 37"/>
              <p:cNvSpPr txBox="1">
                <a:spLocks noChangeArrowheads="1"/>
              </p:cNvSpPr>
              <p:nvPr/>
            </p:nvSpPr>
            <p:spPr bwMode="auto">
              <a:xfrm>
                <a:off x="2109" y="2205"/>
                <a:ext cx="2057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>
                    <a:solidFill>
                      <a:srgbClr val="CC0066"/>
                    </a:solidFill>
                  </a:rPr>
                  <a:t>+ + + + + + + + + ++</a:t>
                </a:r>
                <a:endParaRPr kumimoji="1" lang="en-US" altLang="zh-CN" sz="2800">
                  <a:solidFill>
                    <a:srgbClr val="CC0066"/>
                  </a:solidFill>
                </a:endParaRPr>
              </a:p>
            </p:txBody>
          </p:sp>
          <p:sp>
            <p:nvSpPr>
              <p:cNvPr id="272422" name="Text Box 38"/>
              <p:cNvSpPr txBox="1">
                <a:spLocks noChangeArrowheads="1"/>
              </p:cNvSpPr>
              <p:nvPr/>
            </p:nvSpPr>
            <p:spPr bwMode="auto">
              <a:xfrm>
                <a:off x="2065" y="3006"/>
                <a:ext cx="2044" cy="36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3200">
                    <a:solidFill>
                      <a:srgbClr val="CC0066"/>
                    </a:solidFill>
                  </a:rPr>
                  <a:t>- - - - - - - - - - - - - </a:t>
                </a:r>
                <a:endParaRPr kumimoji="1" lang="en-US" altLang="zh-CN" sz="3200">
                  <a:solidFill>
                    <a:srgbClr val="CC0066"/>
                  </a:solidFill>
                </a:endParaRPr>
              </a:p>
            </p:txBody>
          </p:sp>
        </p:grpSp>
        <p:grpSp>
          <p:nvGrpSpPr>
            <p:cNvPr id="272423" name="Group 39"/>
            <p:cNvGrpSpPr/>
            <p:nvPr/>
          </p:nvGrpSpPr>
          <p:grpSpPr bwMode="auto">
            <a:xfrm>
              <a:off x="7203" y="7268"/>
              <a:ext cx="752" cy="802"/>
              <a:chOff x="2963" y="2882"/>
              <a:chExt cx="301" cy="321"/>
            </a:xfrm>
          </p:grpSpPr>
          <p:sp>
            <p:nvSpPr>
              <p:cNvPr id="272424" name="Line 40"/>
              <p:cNvSpPr>
                <a:spLocks noChangeShapeType="1"/>
              </p:cNvSpPr>
              <p:nvPr/>
            </p:nvSpPr>
            <p:spPr bwMode="auto">
              <a:xfrm>
                <a:off x="3238" y="2882"/>
                <a:ext cx="0" cy="21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2425" name="Rectangle 41"/>
              <p:cNvSpPr>
                <a:spLocks noChangeArrowheads="1"/>
              </p:cNvSpPr>
              <p:nvPr/>
            </p:nvSpPr>
            <p:spPr bwMode="auto">
              <a:xfrm>
                <a:off x="2963" y="2915"/>
                <a:ext cx="301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rgbClr val="FF3300"/>
                    </a:solidFill>
                  </a:rPr>
                  <a:t>F</a:t>
                </a:r>
                <a:r>
                  <a:rPr kumimoji="1" lang="en-US" altLang="zh-CN" sz="2400" baseline="-25000">
                    <a:solidFill>
                      <a:srgbClr val="FF3300"/>
                    </a:solidFill>
                  </a:rPr>
                  <a:t>e</a:t>
                </a:r>
                <a:endParaRPr kumimoji="1" lang="en-US" altLang="zh-CN" sz="2400" baseline="-25000">
                  <a:solidFill>
                    <a:srgbClr val="FF3300"/>
                  </a:solidFill>
                </a:endParaRPr>
              </a:p>
            </p:txBody>
          </p:sp>
        </p:grpSp>
        <p:grpSp>
          <p:nvGrpSpPr>
            <p:cNvPr id="272426" name="Group 42"/>
            <p:cNvGrpSpPr/>
            <p:nvPr/>
          </p:nvGrpSpPr>
          <p:grpSpPr bwMode="auto">
            <a:xfrm>
              <a:off x="3460" y="4570"/>
              <a:ext cx="4343" cy="4855"/>
              <a:chOff x="1349" y="1779"/>
              <a:chExt cx="1737" cy="1942"/>
            </a:xfrm>
          </p:grpSpPr>
          <p:sp>
            <p:nvSpPr>
              <p:cNvPr id="272427" name="Line 43"/>
              <p:cNvSpPr>
                <a:spLocks noChangeShapeType="1"/>
              </p:cNvSpPr>
              <p:nvPr/>
            </p:nvSpPr>
            <p:spPr bwMode="auto">
              <a:xfrm flipV="1">
                <a:off x="1503" y="2903"/>
                <a:ext cx="0" cy="818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tailEnd type="oval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72428" name="Group 44"/>
              <p:cNvGrpSpPr/>
              <p:nvPr/>
            </p:nvGrpSpPr>
            <p:grpSpPr bwMode="auto">
              <a:xfrm>
                <a:off x="1349" y="1779"/>
                <a:ext cx="1737" cy="1942"/>
                <a:chOff x="1349" y="1779"/>
                <a:chExt cx="1737" cy="1942"/>
              </a:xfrm>
            </p:grpSpPr>
            <p:sp>
              <p:nvSpPr>
                <p:cNvPr id="272429" name="Rectangle 45"/>
                <p:cNvSpPr>
                  <a:spLocks noChangeArrowheads="1"/>
                </p:cNvSpPr>
                <p:nvPr/>
              </p:nvSpPr>
              <p:spPr bwMode="auto">
                <a:xfrm>
                  <a:off x="1349" y="2567"/>
                  <a:ext cx="32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i="1">
                      <a:solidFill>
                        <a:srgbClr val="000066"/>
                      </a:solidFill>
                    </a:rPr>
                    <a:t>V</a:t>
                  </a:r>
                  <a:r>
                    <a:rPr kumimoji="1" lang="en-US" altLang="zh-CN" sz="2400" baseline="-25000">
                      <a:solidFill>
                        <a:srgbClr val="000066"/>
                      </a:solidFill>
                    </a:rPr>
                    <a:t>H</a:t>
                  </a:r>
                  <a:endParaRPr kumimoji="1" lang="en-US" altLang="zh-CN" sz="24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272430" name="Line 46"/>
                <p:cNvSpPr>
                  <a:spLocks noChangeShapeType="1"/>
                </p:cNvSpPr>
                <p:nvPr/>
              </p:nvSpPr>
              <p:spPr bwMode="auto">
                <a:xfrm>
                  <a:off x="1503" y="3721"/>
                  <a:ext cx="1532" cy="0"/>
                </a:xfrm>
                <a:prstGeom prst="line">
                  <a:avLst/>
                </a:prstGeom>
                <a:noFill/>
                <a:ln w="19050">
                  <a:solidFill>
                    <a:srgbClr val="000066"/>
                  </a:solidFill>
                  <a:round/>
                  <a:tailEnd type="none" w="sm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2431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3035" y="3312"/>
                  <a:ext cx="0" cy="409"/>
                </a:xfrm>
                <a:prstGeom prst="line">
                  <a:avLst/>
                </a:prstGeom>
                <a:noFill/>
                <a:ln w="19050">
                  <a:solidFill>
                    <a:srgbClr val="000066"/>
                  </a:solidFill>
                  <a:round/>
                  <a:tailEnd type="none" w="sm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2432" name="Line 48"/>
                <p:cNvSpPr>
                  <a:spLocks noChangeShapeType="1"/>
                </p:cNvSpPr>
                <p:nvPr/>
              </p:nvSpPr>
              <p:spPr bwMode="auto">
                <a:xfrm>
                  <a:off x="3086" y="1779"/>
                  <a:ext cx="0" cy="409"/>
                </a:xfrm>
                <a:prstGeom prst="line">
                  <a:avLst/>
                </a:prstGeom>
                <a:noFill/>
                <a:ln w="19050">
                  <a:solidFill>
                    <a:srgbClr val="000066"/>
                  </a:solidFill>
                  <a:round/>
                  <a:tailEnd type="none" w="sm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2433" name="Line 49"/>
                <p:cNvSpPr>
                  <a:spLocks noChangeShapeType="1"/>
                </p:cNvSpPr>
                <p:nvPr/>
              </p:nvSpPr>
              <p:spPr bwMode="auto">
                <a:xfrm>
                  <a:off x="1503" y="1779"/>
                  <a:ext cx="1583" cy="0"/>
                </a:xfrm>
                <a:prstGeom prst="line">
                  <a:avLst/>
                </a:prstGeom>
                <a:noFill/>
                <a:ln w="19050">
                  <a:solidFill>
                    <a:srgbClr val="000066"/>
                  </a:solidFill>
                  <a:round/>
                  <a:tailEnd type="none" w="sm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72434" name="Line 50"/>
              <p:cNvSpPr>
                <a:spLocks noChangeShapeType="1"/>
              </p:cNvSpPr>
              <p:nvPr/>
            </p:nvSpPr>
            <p:spPr bwMode="auto">
              <a:xfrm>
                <a:off x="1503" y="1779"/>
                <a:ext cx="0" cy="818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tailEnd type="oval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72435" name="Rectangle 51"/>
          <p:cNvSpPr>
            <a:spLocks noChangeArrowheads="1"/>
          </p:cNvSpPr>
          <p:nvPr/>
        </p:nvSpPr>
        <p:spPr bwMode="auto">
          <a:xfrm>
            <a:off x="1010920" y="1812925"/>
            <a:ext cx="7494270" cy="82296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/>
              <a:t>霍耳效应现象：在磁场中，载流导体上出现</a:t>
            </a:r>
            <a:r>
              <a:rPr lang="zh-CN" altLang="en-US" sz="2400" dirty="0">
                <a:solidFill>
                  <a:srgbClr val="0000CC"/>
                </a:solidFill>
              </a:rPr>
              <a:t>横向电势差</a:t>
            </a:r>
            <a:r>
              <a:rPr lang="zh-CN" altLang="en-US" sz="2400" dirty="0"/>
              <a:t>的现象。其电势差称为</a:t>
            </a:r>
            <a:r>
              <a:rPr lang="zh-CN" altLang="en-US" sz="2400" dirty="0">
                <a:solidFill>
                  <a:srgbClr val="0000CC"/>
                </a:solidFill>
              </a:rPr>
              <a:t>霍耳电压（霍耳电势差）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10.6 </a:t>
            </a:r>
            <a:r>
              <a:rPr lang="zh-CN" altLang="en-US"/>
              <a:t>磁场对运动电荷的作用</a:t>
            </a:r>
            <a:endParaRPr lang="zh-CN" altLang="en-US"/>
          </a:p>
        </p:txBody>
      </p:sp>
      <p:sp>
        <p:nvSpPr>
          <p:cNvPr id="4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46C6-FB86-45AA-B400-F7111103FA76}" type="slidenum">
              <a:rPr lang="en-US" altLang="zh-CN"/>
            </a:fld>
            <a:endParaRPr lang="en-US" altLang="zh-CN"/>
          </a:p>
        </p:txBody>
      </p:sp>
      <p:graphicFrame>
        <p:nvGraphicFramePr>
          <p:cNvPr id="293953" name="Object 65"/>
          <p:cNvGraphicFramePr>
            <a:graphicFrameLocks noChangeAspect="1"/>
          </p:cNvGraphicFramePr>
          <p:nvPr/>
        </p:nvGraphicFramePr>
        <p:xfrm>
          <a:off x="762000" y="1460500"/>
          <a:ext cx="12430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08" name="" r:id="rId1" imgW="14935200" imgH="5181600" progId="">
                  <p:embed/>
                </p:oleObj>
              </mc:Choice>
              <mc:Fallback>
                <p:oleObj name="" r:id="rId1" imgW="14935200" imgH="5181600" progId="">
                  <p:embed/>
                  <p:pic>
                    <p:nvPicPr>
                      <p:cNvPr id="0" name="Picture 15" descr="image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60500"/>
                        <a:ext cx="12430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54" name="Object 66"/>
          <p:cNvGraphicFramePr>
            <a:graphicFrameLocks noChangeAspect="1"/>
          </p:cNvGraphicFramePr>
          <p:nvPr/>
        </p:nvGraphicFramePr>
        <p:xfrm>
          <a:off x="2514600" y="1447800"/>
          <a:ext cx="114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3" imgW="13716000" imgH="5486400" progId="">
                  <p:embed/>
                </p:oleObj>
              </mc:Choice>
              <mc:Fallback>
                <p:oleObj name="公式" r:id="rId3" imgW="13716000" imgH="5486400" progId="">
                  <p:embed/>
                  <p:pic>
                    <p:nvPicPr>
                      <p:cNvPr id="0" name="Picture 14" descr="image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447800"/>
                        <a:ext cx="1143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955" name="Text Box 67"/>
          <p:cNvSpPr txBox="1">
            <a:spLocks noChangeArrowheads="1"/>
          </p:cNvSpPr>
          <p:nvPr/>
        </p:nvSpPr>
        <p:spPr bwMode="auto">
          <a:xfrm>
            <a:off x="762000" y="1999933"/>
            <a:ext cx="25908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/>
              <a:t>动态平衡时：</a:t>
            </a:r>
            <a:endParaRPr lang="zh-CN" altLang="en-US" sz="2400"/>
          </a:p>
        </p:txBody>
      </p:sp>
      <p:graphicFrame>
        <p:nvGraphicFramePr>
          <p:cNvPr id="293956" name="Object 68"/>
          <p:cNvGraphicFramePr>
            <a:graphicFrameLocks noChangeAspect="1"/>
          </p:cNvGraphicFramePr>
          <p:nvPr/>
        </p:nvGraphicFramePr>
        <p:xfrm>
          <a:off x="1143000" y="2628901"/>
          <a:ext cx="13446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公式" r:id="rId5" imgW="16154400" imgH="5181600" progId="">
                  <p:embed/>
                </p:oleObj>
              </mc:Choice>
              <mc:Fallback>
                <p:oleObj name="公式" r:id="rId5" imgW="16154400" imgH="5181600" progId="">
                  <p:embed/>
                  <p:pic>
                    <p:nvPicPr>
                      <p:cNvPr id="0" name="Picture 13" descr="image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628901"/>
                        <a:ext cx="13446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57" name="Object 69"/>
          <p:cNvGraphicFramePr>
            <a:graphicFrameLocks noChangeAspect="1"/>
          </p:cNvGraphicFramePr>
          <p:nvPr/>
        </p:nvGraphicFramePr>
        <p:xfrm>
          <a:off x="1219200" y="3200400"/>
          <a:ext cx="1117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公式" r:id="rId7" imgW="13411200" imgH="5181600" progId="">
                  <p:embed/>
                </p:oleObj>
              </mc:Choice>
              <mc:Fallback>
                <p:oleObj name="公式" r:id="rId7" imgW="13411200" imgH="5181600" progId="">
                  <p:embed/>
                  <p:pic>
                    <p:nvPicPr>
                      <p:cNvPr id="0" name="Picture 12" descr="image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00400"/>
                        <a:ext cx="1117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58" name="Object 70"/>
          <p:cNvGraphicFramePr>
            <a:graphicFrameLocks noChangeAspect="1"/>
          </p:cNvGraphicFramePr>
          <p:nvPr/>
        </p:nvGraphicFramePr>
        <p:xfrm>
          <a:off x="990600" y="4939506"/>
          <a:ext cx="1295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公式" r:id="rId9" imgW="15544800" imgH="4267200" progId="">
                  <p:embed/>
                </p:oleObj>
              </mc:Choice>
              <mc:Fallback>
                <p:oleObj name="公式" r:id="rId9" imgW="15544800" imgH="4267200" progId="">
                  <p:embed/>
                  <p:pic>
                    <p:nvPicPr>
                      <p:cNvPr id="0" name="Picture 11" descr="image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939506"/>
                        <a:ext cx="12954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59" name="Object 71"/>
          <p:cNvGraphicFramePr>
            <a:graphicFrameLocks noChangeAspect="1"/>
          </p:cNvGraphicFramePr>
          <p:nvPr/>
        </p:nvGraphicFramePr>
        <p:xfrm>
          <a:off x="1165543" y="3815080"/>
          <a:ext cx="1969135" cy="90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公式" r:id="rId11" imgW="1002665" imgH="457200" progId="">
                  <p:embed/>
                </p:oleObj>
              </mc:Choice>
              <mc:Fallback>
                <p:oleObj name="公式" r:id="rId11" imgW="1002665" imgH="457200" progId="">
                  <p:embed/>
                  <p:pic>
                    <p:nvPicPr>
                      <p:cNvPr id="0" name="Picture 10" descr="image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543" y="3815080"/>
                        <a:ext cx="1969135" cy="909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62" name="Object 74"/>
          <p:cNvGraphicFramePr>
            <a:graphicFrameLocks noChangeAspect="1"/>
          </p:cNvGraphicFramePr>
          <p:nvPr/>
        </p:nvGraphicFramePr>
        <p:xfrm>
          <a:off x="2895600" y="4724400"/>
          <a:ext cx="119062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公式" r:id="rId13" imgW="14325600" imgH="9448800" progId="">
                  <p:embed/>
                </p:oleObj>
              </mc:Choice>
              <mc:Fallback>
                <p:oleObj name="公式" r:id="rId13" imgW="14325600" imgH="9448800" progId="">
                  <p:embed/>
                  <p:pic>
                    <p:nvPicPr>
                      <p:cNvPr id="0" name="Picture 9" descr="image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724400"/>
                        <a:ext cx="1190625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965" name="Rectangle 77"/>
          <p:cNvSpPr>
            <a:spLocks noChangeArrowheads="1"/>
          </p:cNvSpPr>
          <p:nvPr/>
        </p:nvSpPr>
        <p:spPr bwMode="auto">
          <a:xfrm>
            <a:off x="762000" y="5680869"/>
            <a:ext cx="1200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/>
              <a:t>霍耳系数</a:t>
            </a:r>
            <a:endParaRPr lang="zh-CN" altLang="en-US" sz="2000" dirty="0"/>
          </a:p>
        </p:txBody>
      </p:sp>
      <p:graphicFrame>
        <p:nvGraphicFramePr>
          <p:cNvPr id="293968" name="Object 80"/>
          <p:cNvGraphicFramePr>
            <a:graphicFrameLocks noChangeAspect="1"/>
          </p:cNvGraphicFramePr>
          <p:nvPr/>
        </p:nvGraphicFramePr>
        <p:xfrm>
          <a:off x="2816860" y="5510530"/>
          <a:ext cx="1163955" cy="875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5" imgW="558800" imgH="419100" progId="">
                  <p:embed/>
                </p:oleObj>
              </mc:Choice>
              <mc:Fallback>
                <p:oleObj name="" r:id="rId15" imgW="558800" imgH="419100" progId="">
                  <p:embed/>
                  <p:pic>
                    <p:nvPicPr>
                      <p:cNvPr id="0" name="Picture 8" descr="image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860" y="5510530"/>
                        <a:ext cx="1163955" cy="8750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3969" name="Group 81"/>
          <p:cNvGrpSpPr/>
          <p:nvPr/>
        </p:nvGrpSpPr>
        <p:grpSpPr bwMode="auto">
          <a:xfrm>
            <a:off x="3878262" y="1600200"/>
            <a:ext cx="5113338" cy="3173413"/>
            <a:chOff x="2018" y="391"/>
            <a:chExt cx="3221" cy="1999"/>
          </a:xfrm>
        </p:grpSpPr>
        <p:sp>
          <p:nvSpPr>
            <p:cNvPr id="293970" name="Rectangle 82"/>
            <p:cNvSpPr>
              <a:spLocks noChangeArrowheads="1"/>
            </p:cNvSpPr>
            <p:nvPr/>
          </p:nvSpPr>
          <p:spPr bwMode="auto">
            <a:xfrm>
              <a:off x="2018" y="439"/>
              <a:ext cx="3221" cy="195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FFFF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3971" name="Line 83"/>
            <p:cNvSpPr>
              <a:spLocks noChangeShapeType="1"/>
            </p:cNvSpPr>
            <p:nvPr/>
          </p:nvSpPr>
          <p:spPr bwMode="auto">
            <a:xfrm>
              <a:off x="4764" y="1688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3972" name="Line 84"/>
            <p:cNvSpPr>
              <a:spLocks noChangeShapeType="1"/>
            </p:cNvSpPr>
            <p:nvPr/>
          </p:nvSpPr>
          <p:spPr bwMode="auto">
            <a:xfrm flipV="1">
              <a:off x="3190" y="571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3973" name="Line 85"/>
            <p:cNvSpPr>
              <a:spLocks noChangeShapeType="1"/>
            </p:cNvSpPr>
            <p:nvPr/>
          </p:nvSpPr>
          <p:spPr bwMode="auto">
            <a:xfrm flipH="1">
              <a:off x="2683" y="1907"/>
              <a:ext cx="288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3974" name="Rectangle 86"/>
            <p:cNvSpPr>
              <a:spLocks noChangeArrowheads="1"/>
            </p:cNvSpPr>
            <p:nvPr/>
          </p:nvSpPr>
          <p:spPr bwMode="auto">
            <a:xfrm>
              <a:off x="4876" y="1573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/>
                <a:t>x</a:t>
              </a:r>
              <a:endParaRPr kumimoji="1" lang="en-US" altLang="zh-CN" sz="2400" i="1"/>
            </a:p>
          </p:txBody>
        </p:sp>
        <p:sp>
          <p:nvSpPr>
            <p:cNvPr id="293975" name="Rectangle 87"/>
            <p:cNvSpPr>
              <a:spLocks noChangeArrowheads="1"/>
            </p:cNvSpPr>
            <p:nvPr/>
          </p:nvSpPr>
          <p:spPr bwMode="auto">
            <a:xfrm>
              <a:off x="3190" y="391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/>
                <a:t>y</a:t>
              </a:r>
              <a:endParaRPr kumimoji="1" lang="en-US" altLang="zh-CN" sz="2400" i="1"/>
            </a:p>
          </p:txBody>
        </p:sp>
        <p:sp>
          <p:nvSpPr>
            <p:cNvPr id="293976" name="Rectangle 88"/>
            <p:cNvSpPr>
              <a:spLocks noChangeArrowheads="1"/>
            </p:cNvSpPr>
            <p:nvPr/>
          </p:nvSpPr>
          <p:spPr bwMode="auto">
            <a:xfrm>
              <a:off x="2744" y="1982"/>
              <a:ext cx="203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/>
                <a:t>z</a:t>
              </a:r>
              <a:endParaRPr kumimoji="1" lang="en-US" altLang="zh-CN" sz="2400" i="1"/>
            </a:p>
          </p:txBody>
        </p:sp>
        <p:sp>
          <p:nvSpPr>
            <p:cNvPr id="293977" name="Rectangle 89"/>
            <p:cNvSpPr>
              <a:spLocks noChangeArrowheads="1"/>
            </p:cNvSpPr>
            <p:nvPr/>
          </p:nvSpPr>
          <p:spPr bwMode="auto">
            <a:xfrm>
              <a:off x="2104" y="1432"/>
              <a:ext cx="372" cy="29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ym typeface="Symbol" panose="05050102010706020507" pitchFamily="18" charset="2"/>
                </a:rPr>
                <a:t></a:t>
              </a:r>
              <a:r>
                <a:rPr kumimoji="1" lang="en-US" altLang="zh-CN" sz="2400" i="1"/>
                <a:t>U</a:t>
              </a:r>
              <a:endParaRPr kumimoji="1" lang="en-US" altLang="zh-CN" sz="2400" i="1"/>
            </a:p>
          </p:txBody>
        </p:sp>
        <p:sp>
          <p:nvSpPr>
            <p:cNvPr id="293978" name="Freeform 90"/>
            <p:cNvSpPr/>
            <p:nvPr/>
          </p:nvSpPr>
          <p:spPr bwMode="auto">
            <a:xfrm>
              <a:off x="2336" y="1797"/>
              <a:ext cx="1134" cy="272"/>
            </a:xfrm>
            <a:custGeom>
              <a:avLst/>
              <a:gdLst/>
              <a:ahLst/>
              <a:cxnLst>
                <a:cxn ang="0">
                  <a:pos x="1225" y="91"/>
                </a:cxn>
                <a:cxn ang="0">
                  <a:pos x="1225" y="272"/>
                </a:cxn>
                <a:cxn ang="0">
                  <a:pos x="0" y="272"/>
                </a:cxn>
                <a:cxn ang="0">
                  <a:pos x="0" y="0"/>
                </a:cxn>
              </a:cxnLst>
              <a:rect l="0" t="0" r="r" b="b"/>
              <a:pathLst>
                <a:path w="1225" h="272">
                  <a:moveTo>
                    <a:pt x="1225" y="91"/>
                  </a:moveTo>
                  <a:lnTo>
                    <a:pt x="1225" y="272"/>
                  </a:lnTo>
                  <a:lnTo>
                    <a:pt x="0" y="27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3979" name="AutoShape 91"/>
            <p:cNvSpPr>
              <a:spLocks noChangeAspect="1" noChangeArrowheads="1"/>
            </p:cNvSpPr>
            <p:nvPr/>
          </p:nvSpPr>
          <p:spPr bwMode="auto">
            <a:xfrm>
              <a:off x="2968" y="1096"/>
              <a:ext cx="1795" cy="807"/>
            </a:xfrm>
            <a:prstGeom prst="cube">
              <a:avLst>
                <a:gd name="adj" fmla="val 27292"/>
              </a:avLst>
            </a:prstGeom>
            <a:solidFill>
              <a:srgbClr val="3366FF"/>
            </a:solidFill>
            <a:ln w="9525">
              <a:solidFill>
                <a:srgbClr val="FFFF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3980" name="Text Box 92"/>
            <p:cNvSpPr txBox="1">
              <a:spLocks noChangeArrowheads="1"/>
            </p:cNvSpPr>
            <p:nvPr/>
          </p:nvSpPr>
          <p:spPr bwMode="auto">
            <a:xfrm>
              <a:off x="3048" y="1056"/>
              <a:ext cx="163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/>
                <a:t>- - - - - - - - - - - </a:t>
              </a:r>
              <a:endParaRPr kumimoji="1" lang="en-US" altLang="zh-CN" sz="2800"/>
            </a:p>
          </p:txBody>
        </p:sp>
        <p:sp>
          <p:nvSpPr>
            <p:cNvPr id="293981" name="Line 93"/>
            <p:cNvSpPr>
              <a:spLocks noChangeShapeType="1"/>
            </p:cNvSpPr>
            <p:nvPr/>
          </p:nvSpPr>
          <p:spPr bwMode="auto">
            <a:xfrm>
              <a:off x="4649" y="1570"/>
              <a:ext cx="288" cy="0"/>
            </a:xfrm>
            <a:prstGeom prst="line">
              <a:avLst/>
            </a:prstGeom>
            <a:noFill/>
            <a:ln w="28575">
              <a:solidFill>
                <a:srgbClr val="FF7C80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3982" name="Rectangle 94"/>
            <p:cNvSpPr>
              <a:spLocks noChangeArrowheads="1"/>
            </p:cNvSpPr>
            <p:nvPr/>
          </p:nvSpPr>
          <p:spPr bwMode="auto">
            <a:xfrm>
              <a:off x="4830" y="1298"/>
              <a:ext cx="180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/>
                <a:t>I</a:t>
              </a:r>
              <a:endParaRPr kumimoji="1" lang="en-US" altLang="zh-CN" sz="2400" i="1"/>
            </a:p>
          </p:txBody>
        </p:sp>
        <p:sp>
          <p:nvSpPr>
            <p:cNvPr id="293983" name="Line 95"/>
            <p:cNvSpPr>
              <a:spLocks noChangeShapeType="1"/>
            </p:cNvSpPr>
            <p:nvPr/>
          </p:nvSpPr>
          <p:spPr bwMode="auto">
            <a:xfrm>
              <a:off x="2699" y="1616"/>
              <a:ext cx="288" cy="0"/>
            </a:xfrm>
            <a:prstGeom prst="line">
              <a:avLst/>
            </a:prstGeom>
            <a:noFill/>
            <a:ln w="28575">
              <a:solidFill>
                <a:srgbClr val="FF7C80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3984" name="Rectangle 96"/>
            <p:cNvSpPr>
              <a:spLocks noChangeArrowheads="1"/>
            </p:cNvSpPr>
            <p:nvPr/>
          </p:nvSpPr>
          <p:spPr bwMode="auto">
            <a:xfrm>
              <a:off x="2699" y="136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/>
                <a:t>I</a:t>
              </a:r>
              <a:endParaRPr kumimoji="1" lang="en-US" altLang="zh-CN" sz="2400" i="1"/>
            </a:p>
          </p:txBody>
        </p:sp>
        <p:sp>
          <p:nvSpPr>
            <p:cNvPr id="293985" name="Text Box 97"/>
            <p:cNvSpPr txBox="1">
              <a:spLocks noChangeArrowheads="1"/>
            </p:cNvSpPr>
            <p:nvPr/>
          </p:nvSpPr>
          <p:spPr bwMode="auto">
            <a:xfrm>
              <a:off x="2963" y="1704"/>
              <a:ext cx="2160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/>
                <a:t>+ + + + + + + + + + +</a:t>
              </a:r>
              <a:endParaRPr kumimoji="1" lang="en-US" altLang="zh-CN" sz="2000"/>
            </a:p>
          </p:txBody>
        </p:sp>
        <p:sp>
          <p:nvSpPr>
            <p:cNvPr id="293986" name="Text Box 98"/>
            <p:cNvSpPr txBox="1">
              <a:spLocks noChangeArrowheads="1"/>
            </p:cNvSpPr>
            <p:nvPr/>
          </p:nvSpPr>
          <p:spPr bwMode="auto">
            <a:xfrm>
              <a:off x="3160" y="952"/>
              <a:ext cx="1625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/>
                <a:t>- - - - - - - - - - -</a:t>
              </a:r>
              <a:endParaRPr kumimoji="1" lang="en-US" altLang="zh-CN" sz="2400"/>
            </a:p>
          </p:txBody>
        </p:sp>
        <p:sp>
          <p:nvSpPr>
            <p:cNvPr id="293987" name="Rectangle 99"/>
            <p:cNvSpPr>
              <a:spLocks noChangeArrowheads="1"/>
            </p:cNvSpPr>
            <p:nvPr/>
          </p:nvSpPr>
          <p:spPr bwMode="auto">
            <a:xfrm>
              <a:off x="4542" y="113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/>
                <a:t>h</a:t>
              </a:r>
              <a:endParaRPr kumimoji="1" lang="en-US" altLang="zh-CN" sz="2400" i="1"/>
            </a:p>
          </p:txBody>
        </p:sp>
        <p:sp>
          <p:nvSpPr>
            <p:cNvPr id="293988" name="Rectangle 100"/>
            <p:cNvSpPr>
              <a:spLocks noChangeArrowheads="1"/>
            </p:cNvSpPr>
            <p:nvPr/>
          </p:nvSpPr>
          <p:spPr bwMode="auto">
            <a:xfrm>
              <a:off x="4377" y="143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/>
                <a:t>b</a:t>
              </a:r>
              <a:endParaRPr kumimoji="1" lang="en-US" altLang="zh-CN" sz="2400" i="1"/>
            </a:p>
          </p:txBody>
        </p:sp>
        <p:sp>
          <p:nvSpPr>
            <p:cNvPr id="293989" name="Freeform 101"/>
            <p:cNvSpPr/>
            <p:nvPr/>
          </p:nvSpPr>
          <p:spPr bwMode="auto">
            <a:xfrm>
              <a:off x="2336" y="935"/>
              <a:ext cx="1134" cy="406"/>
            </a:xfrm>
            <a:custGeom>
              <a:avLst/>
              <a:gdLst/>
              <a:ahLst/>
              <a:cxnLst>
                <a:cxn ang="0">
                  <a:pos x="1392" y="432"/>
                </a:cxn>
                <a:cxn ang="0">
                  <a:pos x="1392" y="0"/>
                </a:cxn>
                <a:cxn ang="0">
                  <a:pos x="0" y="0"/>
                </a:cxn>
                <a:cxn ang="0">
                  <a:pos x="0" y="624"/>
                </a:cxn>
              </a:cxnLst>
              <a:rect l="0" t="0" r="r" b="b"/>
              <a:pathLst>
                <a:path w="1392" h="624">
                  <a:moveTo>
                    <a:pt x="1392" y="432"/>
                  </a:moveTo>
                  <a:lnTo>
                    <a:pt x="1392" y="0"/>
                  </a:lnTo>
                  <a:lnTo>
                    <a:pt x="0" y="0"/>
                  </a:lnTo>
                  <a:lnTo>
                    <a:pt x="0" y="62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3990" name="Line 102"/>
            <p:cNvSpPr>
              <a:spLocks noChangeShapeType="1"/>
            </p:cNvSpPr>
            <p:nvPr/>
          </p:nvSpPr>
          <p:spPr bwMode="auto">
            <a:xfrm flipV="1">
              <a:off x="4507" y="845"/>
              <a:ext cx="233" cy="27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3991" name="Rectangle 103"/>
            <p:cNvSpPr>
              <a:spLocks noChangeArrowheads="1"/>
            </p:cNvSpPr>
            <p:nvPr/>
          </p:nvSpPr>
          <p:spPr bwMode="auto">
            <a:xfrm>
              <a:off x="4461" y="73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/>
                <a:t>B</a:t>
              </a:r>
              <a:endParaRPr kumimoji="1" lang="en-US" altLang="zh-CN" sz="2400" i="1"/>
            </a:p>
          </p:txBody>
        </p:sp>
        <p:sp>
          <p:nvSpPr>
            <p:cNvPr id="293992" name="Oval 104"/>
            <p:cNvSpPr>
              <a:spLocks noChangeArrowheads="1"/>
            </p:cNvSpPr>
            <p:nvPr/>
          </p:nvSpPr>
          <p:spPr bwMode="auto">
            <a:xfrm>
              <a:off x="3685" y="1482"/>
              <a:ext cx="170" cy="17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9900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000099"/>
                  </a:solidFill>
                </a:rPr>
                <a:t>-</a:t>
              </a:r>
              <a:endParaRPr kumimoji="1" lang="en-US" altLang="zh-CN" sz="2400">
                <a:solidFill>
                  <a:srgbClr val="000099"/>
                </a:solidFill>
              </a:endParaRPr>
            </a:p>
          </p:txBody>
        </p:sp>
        <p:sp>
          <p:nvSpPr>
            <p:cNvPr id="293993" name="Line 105"/>
            <p:cNvSpPr>
              <a:spLocks noChangeShapeType="1"/>
            </p:cNvSpPr>
            <p:nvPr/>
          </p:nvSpPr>
          <p:spPr bwMode="auto">
            <a:xfrm flipH="1">
              <a:off x="3288" y="157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3994" name="Rectangle 106"/>
            <p:cNvSpPr>
              <a:spLocks noChangeArrowheads="1"/>
            </p:cNvSpPr>
            <p:nvPr/>
          </p:nvSpPr>
          <p:spPr bwMode="auto">
            <a:xfrm>
              <a:off x="3061" y="1413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Book Antiqua" panose="02040602050305030304" pitchFamily="18" charset="0"/>
                </a:rPr>
                <a:t>v</a:t>
              </a:r>
              <a:endParaRPr kumimoji="1" lang="en-US" altLang="zh-CN" sz="2800" i="1">
                <a:latin typeface="Book Antiqua" panose="02040602050305030304" pitchFamily="18" charset="0"/>
              </a:endParaRPr>
            </a:p>
          </p:txBody>
        </p:sp>
        <p:sp>
          <p:nvSpPr>
            <p:cNvPr id="293995" name="Line 107"/>
            <p:cNvSpPr>
              <a:spLocks noChangeShapeType="1"/>
            </p:cNvSpPr>
            <p:nvPr/>
          </p:nvSpPr>
          <p:spPr bwMode="auto">
            <a:xfrm>
              <a:off x="3771" y="1653"/>
              <a:ext cx="0" cy="136"/>
            </a:xfrm>
            <a:prstGeom prst="line">
              <a:avLst/>
            </a:prstGeom>
            <a:noFill/>
            <a:ln w="28575">
              <a:solidFill>
                <a:srgbClr val="FFE701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3996" name="Line 108"/>
            <p:cNvSpPr>
              <a:spLocks noChangeShapeType="1"/>
            </p:cNvSpPr>
            <p:nvPr/>
          </p:nvSpPr>
          <p:spPr bwMode="auto">
            <a:xfrm flipV="1">
              <a:off x="3771" y="1365"/>
              <a:ext cx="0" cy="136"/>
            </a:xfrm>
            <a:prstGeom prst="line">
              <a:avLst/>
            </a:prstGeom>
            <a:noFill/>
            <a:ln w="28575">
              <a:solidFill>
                <a:srgbClr val="FFE701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3997" name="Line 109"/>
            <p:cNvSpPr>
              <a:spLocks noChangeShapeType="1"/>
            </p:cNvSpPr>
            <p:nvPr/>
          </p:nvSpPr>
          <p:spPr bwMode="auto">
            <a:xfrm flipH="1">
              <a:off x="3742" y="1616"/>
              <a:ext cx="397" cy="499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3998" name="Object 110"/>
            <p:cNvGraphicFramePr>
              <a:graphicFrameLocks noChangeAspect="1"/>
            </p:cNvGraphicFramePr>
            <p:nvPr/>
          </p:nvGraphicFramePr>
          <p:xfrm>
            <a:off x="3789" y="1298"/>
            <a:ext cx="258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公式" r:id="rId17" imgW="4876800" imgH="5486400" progId="">
                    <p:embed/>
                  </p:oleObj>
                </mc:Choice>
                <mc:Fallback>
                  <p:oleObj name="公式" r:id="rId17" imgW="4876800" imgH="5486400" progId="">
                    <p:embed/>
                    <p:pic>
                      <p:nvPicPr>
                        <p:cNvPr id="0" name="Picture 7" descr="image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9" y="1298"/>
                          <a:ext cx="258" cy="2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3999" name="Object 111"/>
            <p:cNvGraphicFramePr>
              <a:graphicFrameLocks noChangeAspect="1"/>
            </p:cNvGraphicFramePr>
            <p:nvPr/>
          </p:nvGraphicFramePr>
          <p:xfrm>
            <a:off x="3769" y="1570"/>
            <a:ext cx="235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公式" r:id="rId19" imgW="4267200" imgH="5791200" progId="">
                    <p:embed/>
                  </p:oleObj>
                </mc:Choice>
                <mc:Fallback>
                  <p:oleObj name="公式" r:id="rId19" imgW="4267200" imgH="5791200" progId="">
                    <p:embed/>
                    <p:pic>
                      <p:nvPicPr>
                        <p:cNvPr id="0" name="Picture 6" descr="image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9" y="1570"/>
                          <a:ext cx="235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4000" name="Object 112"/>
          <p:cNvGraphicFramePr>
            <a:graphicFrameLocks noChangeAspect="1"/>
          </p:cNvGraphicFramePr>
          <p:nvPr/>
        </p:nvGraphicFramePr>
        <p:xfrm>
          <a:off x="7228840" y="2128520"/>
          <a:ext cx="39433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公式" r:id="rId21" imgW="190500" imgH="215900" progId="">
                  <p:embed/>
                </p:oleObj>
              </mc:Choice>
              <mc:Fallback>
                <p:oleObj name="公式" r:id="rId21" imgW="190500" imgH="215900" progId="">
                  <p:embed/>
                  <p:pic>
                    <p:nvPicPr>
                      <p:cNvPr id="0" name="Picture 5" descr="image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8840" y="2128520"/>
                        <a:ext cx="39433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001" name="Object 113"/>
          <p:cNvGraphicFramePr>
            <a:graphicFrameLocks noChangeAspect="1"/>
          </p:cNvGraphicFramePr>
          <p:nvPr/>
        </p:nvGraphicFramePr>
        <p:xfrm>
          <a:off x="6860540" y="4126230"/>
          <a:ext cx="464185" cy="48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公式" r:id="rId23" imgW="203200" imgH="215900" progId="">
                  <p:embed/>
                </p:oleObj>
              </mc:Choice>
              <mc:Fallback>
                <p:oleObj name="公式" r:id="rId23" imgW="203200" imgH="215900" progId="">
                  <p:embed/>
                  <p:pic>
                    <p:nvPicPr>
                      <p:cNvPr id="0" name="Picture 4" descr="image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0540" y="4126230"/>
                        <a:ext cx="464185" cy="4806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002" name="Object 114"/>
          <p:cNvGraphicFramePr>
            <a:graphicFrameLocks noChangeAspect="1"/>
          </p:cNvGraphicFramePr>
          <p:nvPr/>
        </p:nvGraphicFramePr>
        <p:xfrm>
          <a:off x="5451793" y="4939665"/>
          <a:ext cx="2560955" cy="807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公式" r:id="rId25" imgW="1282700" imgH="393700" progId="">
                  <p:embed/>
                </p:oleObj>
              </mc:Choice>
              <mc:Fallback>
                <p:oleObj name="公式" r:id="rId25" imgW="1282700" imgH="393700" progId="">
                  <p:embed/>
                  <p:pic>
                    <p:nvPicPr>
                      <p:cNvPr id="0" name="Picture 3" descr="image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1793" y="4939665"/>
                        <a:ext cx="2560955" cy="80772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/>
          <p:nvPr/>
        </p:nvGraphicFramePr>
        <p:xfrm>
          <a:off x="4114800" y="328485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27" imgW="114300" imgH="215900" progId="">
                  <p:embed/>
                </p:oleObj>
              </mc:Choice>
              <mc:Fallback>
                <p:oleObj name="" r:id="rId27" imgW="114300" imgH="215900" progId="">
                  <p:embed/>
                  <p:pic>
                    <p:nvPicPr>
                      <p:cNvPr id="0" name="Picture 2" descr="image69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284855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4215765" y="5906770"/>
            <a:ext cx="47758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latin typeface="+mn-lt"/>
              </a:rPr>
              <a:t>q</a:t>
            </a:r>
            <a:r>
              <a:rPr lang="en-US" altLang="zh-CN" sz="2400">
                <a:latin typeface="+mn-lt"/>
                <a:sym typeface="+mn-ea"/>
              </a:rPr>
              <a:t>&gt; 0</a:t>
            </a:r>
            <a:r>
              <a:rPr lang="zh-CN" altLang="en-US" sz="2400">
                <a:latin typeface="+mn-lt"/>
                <a:sym typeface="+mn-ea"/>
              </a:rPr>
              <a:t>，</a:t>
            </a:r>
            <a:r>
              <a:rPr lang="en-US" altLang="zh-CN" sz="2400">
                <a:latin typeface="+mn-lt"/>
              </a:rPr>
              <a:t>R</a:t>
            </a:r>
            <a:r>
              <a:rPr lang="en-US" altLang="zh-CN" sz="2400" baseline="-25000">
                <a:latin typeface="+mn-lt"/>
              </a:rPr>
              <a:t>H</a:t>
            </a:r>
            <a:r>
              <a:rPr lang="en-US" altLang="zh-CN" sz="2400">
                <a:latin typeface="+mn-lt"/>
              </a:rPr>
              <a:t> &gt; 0</a:t>
            </a:r>
            <a:r>
              <a:rPr lang="zh-CN" altLang="en-US" sz="2400">
                <a:latin typeface="+mn-lt"/>
              </a:rPr>
              <a:t>，</a:t>
            </a:r>
            <a:r>
              <a:rPr lang="en-US" altLang="zh-CN" sz="2400">
                <a:latin typeface="+mn-lt"/>
              </a:rPr>
              <a:t>U</a:t>
            </a:r>
            <a:r>
              <a:rPr lang="en-US" altLang="zh-CN" sz="2400" baseline="-25000">
                <a:latin typeface="+mn-lt"/>
              </a:rPr>
              <a:t>H</a:t>
            </a:r>
            <a:r>
              <a:rPr lang="en-US" altLang="zh-CN" sz="2400">
                <a:latin typeface="+mn-lt"/>
              </a:rPr>
              <a:t>&gt;0; </a:t>
            </a:r>
            <a:endParaRPr lang="en-US" altLang="zh-CN" sz="2400">
              <a:latin typeface="+mn-lt"/>
            </a:endParaRPr>
          </a:p>
          <a:p>
            <a:pPr algn="ctr"/>
            <a:r>
              <a:rPr lang="en-US" altLang="zh-CN" sz="2400">
                <a:latin typeface="+mn-lt"/>
                <a:sym typeface="+mn-ea"/>
              </a:rPr>
              <a:t>q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&lt;</a:t>
            </a:r>
            <a:r>
              <a:rPr lang="en-US" altLang="zh-CN" sz="2400">
                <a:latin typeface="+mn-lt"/>
                <a:sym typeface="+mn-ea"/>
              </a:rPr>
              <a:t> 0</a:t>
            </a:r>
            <a:r>
              <a:rPr lang="zh-CN" altLang="en-US" sz="2400">
                <a:latin typeface="+mn-lt"/>
                <a:sym typeface="+mn-ea"/>
              </a:rPr>
              <a:t>，</a:t>
            </a:r>
            <a:r>
              <a:rPr lang="en-US" altLang="zh-CN" sz="2400">
                <a:latin typeface="+mn-lt"/>
              </a:rPr>
              <a:t>R</a:t>
            </a:r>
            <a:r>
              <a:rPr lang="en-US" altLang="zh-CN" sz="2400" baseline="-25000">
                <a:latin typeface="+mn-lt"/>
              </a:rPr>
              <a:t>H</a:t>
            </a:r>
            <a:r>
              <a:rPr lang="en-US" altLang="zh-CN" sz="2400">
                <a:latin typeface="+mn-lt"/>
              </a:rPr>
              <a:t>&lt;0</a:t>
            </a:r>
            <a:r>
              <a:rPr lang="zh-CN" altLang="en-US" sz="2400">
                <a:latin typeface="+mn-lt"/>
              </a:rPr>
              <a:t>，</a:t>
            </a:r>
            <a:r>
              <a:rPr lang="en-US" altLang="zh-CN" sz="2400">
                <a:latin typeface="+mn-lt"/>
              </a:rPr>
              <a:t>U</a:t>
            </a:r>
            <a:r>
              <a:rPr lang="en-US" altLang="zh-CN" sz="2400" baseline="-25000">
                <a:latin typeface="+mn-lt"/>
              </a:rPr>
              <a:t>H</a:t>
            </a:r>
            <a:r>
              <a:rPr lang="en-US" altLang="zh-CN" sz="2400">
                <a:latin typeface="+mn-lt"/>
              </a:rPr>
              <a:t>&lt;0</a:t>
            </a:r>
            <a:endParaRPr lang="en-US" altLang="zh-CN" sz="2400">
              <a:latin typeface="+mn-lt"/>
            </a:endParaRPr>
          </a:p>
        </p:txBody>
      </p:sp>
      <p:graphicFrame>
        <p:nvGraphicFramePr>
          <p:cNvPr id="17" name="对象 16">
            <a:hlinkClick r:id="" action="ppaction://ole?verb=0"/>
          </p:cNvPr>
          <p:cNvGraphicFramePr/>
          <p:nvPr/>
        </p:nvGraphicFramePr>
        <p:xfrm>
          <a:off x="4215765" y="31051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29" imgW="114300" imgH="215900" progId="">
                  <p:embed/>
                </p:oleObj>
              </mc:Choice>
              <mc:Fallback>
                <p:oleObj name="" r:id="rId29" imgW="114300" imgH="215900" progId="">
                  <p:embed/>
                  <p:pic>
                    <p:nvPicPr>
                      <p:cNvPr id="0" name="Picture 1" descr="image69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5765" y="31051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6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10.6 </a:t>
            </a:r>
            <a:r>
              <a:rPr lang="zh-CN" altLang="en-US"/>
              <a:t>磁场对运动电荷的作用</a:t>
            </a:r>
            <a:endParaRPr lang="zh-CN" altLang="en-US"/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11EC-9870-4122-89B7-D00F53921024}" type="slidenum">
              <a:rPr lang="en-US" altLang="zh-CN"/>
            </a:fld>
            <a:endParaRPr lang="en-US" altLang="zh-CN"/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762000" y="1295400"/>
            <a:ext cx="24384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en-US" sz="2400">
                <a:latin typeface="Arial" panose="020B0604020202020204" pitchFamily="34" charset="0"/>
              </a:rPr>
              <a:t>霍耳效应</a:t>
            </a:r>
            <a:r>
              <a:rPr lang="zh-CN" altLang="en-US" sz="2400">
                <a:latin typeface="Arial" panose="020B0604020202020204" pitchFamily="34" charset="0"/>
              </a:rPr>
              <a:t>的应用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pic>
        <p:nvPicPr>
          <p:cNvPr id="294917" name="Picture 5" descr="4211359574775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14400" y="1876425"/>
            <a:ext cx="2971800" cy="2238375"/>
          </a:xfrm>
          <a:prstGeom prst="rect">
            <a:avLst/>
          </a:prstGeom>
          <a:noFill/>
        </p:spPr>
      </p:pic>
      <p:sp>
        <p:nvSpPr>
          <p:cNvPr id="294919" name="Rectangle 7"/>
          <p:cNvSpPr>
            <a:spLocks noChangeArrowheads="1"/>
          </p:cNvSpPr>
          <p:nvPr/>
        </p:nvSpPr>
        <p:spPr bwMode="auto">
          <a:xfrm>
            <a:off x="1752600" y="4114800"/>
            <a:ext cx="140208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测量磁场</a:t>
            </a:r>
            <a:endParaRPr lang="zh-CN" altLang="en-US" sz="2400" dirty="0"/>
          </a:p>
        </p:txBody>
      </p:sp>
      <p:pic>
        <p:nvPicPr>
          <p:cNvPr id="294920" name="Picture 8" descr="p-ty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724400"/>
            <a:ext cx="1673225" cy="1825625"/>
          </a:xfrm>
          <a:prstGeom prst="rect">
            <a:avLst/>
          </a:prstGeom>
          <a:noFill/>
        </p:spPr>
      </p:pic>
      <p:pic>
        <p:nvPicPr>
          <p:cNvPr id="294921" name="Picture 9" descr="n-typ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4724400"/>
            <a:ext cx="1700213" cy="1824038"/>
          </a:xfrm>
          <a:prstGeom prst="rect">
            <a:avLst/>
          </a:prstGeom>
          <a:noFill/>
        </p:spPr>
      </p:pic>
      <p:sp>
        <p:nvSpPr>
          <p:cNvPr id="294924" name="Rectangle 12"/>
          <p:cNvSpPr>
            <a:spLocks noChangeArrowheads="1"/>
          </p:cNvSpPr>
          <p:nvPr/>
        </p:nvSpPr>
        <p:spPr bwMode="auto">
          <a:xfrm>
            <a:off x="6096000" y="4800600"/>
            <a:ext cx="170688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磁流体发电</a:t>
            </a:r>
            <a:endParaRPr lang="zh-CN" altLang="en-US" sz="2400" dirty="0"/>
          </a:p>
        </p:txBody>
      </p:sp>
      <p:sp>
        <p:nvSpPr>
          <p:cNvPr id="294926" name="Rectangle 14"/>
          <p:cNvSpPr>
            <a:spLocks noChangeArrowheads="1"/>
          </p:cNvSpPr>
          <p:nvPr/>
        </p:nvSpPr>
        <p:spPr bwMode="auto">
          <a:xfrm>
            <a:off x="4419600" y="5775325"/>
            <a:ext cx="262128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CC"/>
                </a:solidFill>
              </a:rPr>
              <a:t>判别半导体的类型</a:t>
            </a:r>
            <a:endParaRPr lang="zh-CN" altLang="en-US" sz="2400">
              <a:solidFill>
                <a:srgbClr val="0000CC"/>
              </a:solidFill>
            </a:endParaRPr>
          </a:p>
        </p:txBody>
      </p:sp>
    </p:spTree>
    <p:controls/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10.6 </a:t>
            </a:r>
            <a:r>
              <a:rPr lang="zh-CN" altLang="en-US"/>
              <a:t>磁场对运动电荷的作用</a:t>
            </a:r>
            <a:endParaRPr lang="zh-CN" altLang="en-US"/>
          </a:p>
        </p:txBody>
      </p:sp>
      <p:sp>
        <p:nvSpPr>
          <p:cNvPr id="2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F398-EFF7-4018-84BB-8F7D89957976}" type="slidenum">
              <a:rPr lang="en-US" altLang="zh-CN"/>
            </a:fld>
            <a:endParaRPr lang="en-US" altLang="zh-CN"/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762000" y="1600200"/>
            <a:ext cx="39624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400"/>
              <a:t>1.  </a:t>
            </a:r>
            <a:r>
              <a:rPr lang="zh-CN" altLang="en-US" sz="2400"/>
              <a:t>运动方向与磁场方向平行</a:t>
            </a:r>
            <a:endParaRPr lang="zh-CN" altLang="en-US" sz="2400"/>
          </a:p>
        </p:txBody>
      </p:sp>
      <p:grpSp>
        <p:nvGrpSpPr>
          <p:cNvPr id="275470" name="Group 14"/>
          <p:cNvGrpSpPr/>
          <p:nvPr/>
        </p:nvGrpSpPr>
        <p:grpSpPr bwMode="auto">
          <a:xfrm>
            <a:off x="4953000" y="2514600"/>
            <a:ext cx="3673475" cy="1798638"/>
            <a:chOff x="2925" y="709"/>
            <a:chExt cx="2314" cy="1133"/>
          </a:xfrm>
        </p:grpSpPr>
        <p:sp>
          <p:nvSpPr>
            <p:cNvPr id="275471" name="Rectangle 15"/>
            <p:cNvSpPr>
              <a:spLocks noChangeArrowheads="1"/>
            </p:cNvSpPr>
            <p:nvPr/>
          </p:nvSpPr>
          <p:spPr bwMode="auto">
            <a:xfrm>
              <a:off x="2925" y="709"/>
              <a:ext cx="2314" cy="113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FFFF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472" name="Line 16"/>
            <p:cNvSpPr>
              <a:spLocks noChangeShapeType="1"/>
            </p:cNvSpPr>
            <p:nvPr/>
          </p:nvSpPr>
          <p:spPr bwMode="auto">
            <a:xfrm>
              <a:off x="3107" y="845"/>
              <a:ext cx="19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473" name="Line 17"/>
            <p:cNvSpPr>
              <a:spLocks noChangeShapeType="1"/>
            </p:cNvSpPr>
            <p:nvPr/>
          </p:nvSpPr>
          <p:spPr bwMode="auto">
            <a:xfrm>
              <a:off x="3107" y="1117"/>
              <a:ext cx="19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474" name="Line 18"/>
            <p:cNvSpPr>
              <a:spLocks noChangeShapeType="1"/>
            </p:cNvSpPr>
            <p:nvPr/>
          </p:nvSpPr>
          <p:spPr bwMode="auto">
            <a:xfrm>
              <a:off x="3107" y="1661"/>
              <a:ext cx="19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475" name="Line 19"/>
            <p:cNvSpPr>
              <a:spLocks noChangeShapeType="1"/>
            </p:cNvSpPr>
            <p:nvPr/>
          </p:nvSpPr>
          <p:spPr bwMode="auto">
            <a:xfrm>
              <a:off x="3107" y="1389"/>
              <a:ext cx="19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476" name="Oval 20"/>
            <p:cNvSpPr>
              <a:spLocks noChangeArrowheads="1"/>
            </p:cNvSpPr>
            <p:nvPr/>
          </p:nvSpPr>
          <p:spPr bwMode="auto">
            <a:xfrm>
              <a:off x="3379" y="116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/>
                <a:t>+</a:t>
              </a:r>
              <a:endParaRPr kumimoji="1" lang="en-US" altLang="zh-CN" sz="2400" b="1"/>
            </a:p>
          </p:txBody>
        </p:sp>
        <p:sp>
          <p:nvSpPr>
            <p:cNvPr id="275477" name="Line 21"/>
            <p:cNvSpPr>
              <a:spLocks noChangeShapeType="1"/>
            </p:cNvSpPr>
            <p:nvPr/>
          </p:nvSpPr>
          <p:spPr bwMode="auto">
            <a:xfrm>
              <a:off x="3560" y="1253"/>
              <a:ext cx="453" cy="0"/>
            </a:xfrm>
            <a:prstGeom prst="line">
              <a:avLst/>
            </a:prstGeom>
            <a:noFill/>
            <a:ln w="28575">
              <a:solidFill>
                <a:srgbClr val="FFE701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478" name="Rectangle 22"/>
            <p:cNvSpPr>
              <a:spLocks noChangeArrowheads="1"/>
            </p:cNvSpPr>
            <p:nvPr/>
          </p:nvSpPr>
          <p:spPr bwMode="auto">
            <a:xfrm>
              <a:off x="4604" y="845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/>
                <a:t>B</a:t>
              </a:r>
              <a:endParaRPr kumimoji="1" lang="en-US" altLang="zh-CN" sz="2800" b="1" i="1"/>
            </a:p>
          </p:txBody>
        </p:sp>
        <p:sp>
          <p:nvSpPr>
            <p:cNvPr id="275479" name="Rectangle 23"/>
            <p:cNvSpPr>
              <a:spLocks noChangeArrowheads="1"/>
            </p:cNvSpPr>
            <p:nvPr/>
          </p:nvSpPr>
          <p:spPr bwMode="auto">
            <a:xfrm>
              <a:off x="4014" y="1071"/>
              <a:ext cx="258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3200" b="1" i="1">
                  <a:latin typeface="Book Antiqua" panose="02040602050305030304" pitchFamily="18" charset="0"/>
                </a:rPr>
                <a:t>v</a:t>
              </a:r>
              <a:endParaRPr kumimoji="1" lang="en-US" altLang="zh-CN" sz="3200" b="1" i="1">
                <a:latin typeface="Book Antiqua" panose="02040602050305030304" pitchFamily="18" charset="0"/>
              </a:endParaRPr>
            </a:p>
          </p:txBody>
        </p:sp>
      </p:grpSp>
      <p:sp>
        <p:nvSpPr>
          <p:cNvPr id="275483" name="Text Box 27"/>
          <p:cNvSpPr txBox="1">
            <a:spLocks noChangeArrowheads="1"/>
          </p:cNvSpPr>
          <p:nvPr/>
        </p:nvSpPr>
        <p:spPr bwMode="auto">
          <a:xfrm>
            <a:off x="1600200" y="3444875"/>
            <a:ext cx="1371600" cy="4610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 dirty="0">
                <a:sym typeface="Symbol" panose="05050102010706020507" pitchFamily="18" charset="2"/>
              </a:rPr>
              <a:t> = </a:t>
            </a:r>
            <a:r>
              <a:rPr kumimoji="1" lang="en-US" altLang="zh-CN" sz="2400" dirty="0">
                <a:sym typeface="Symbol" panose="05050102010706020507" pitchFamily="18" charset="2"/>
              </a:rPr>
              <a:t>0</a:t>
            </a:r>
            <a:endParaRPr kumimoji="1" lang="en-US" altLang="zh-CN" sz="2400" dirty="0"/>
          </a:p>
        </p:txBody>
      </p:sp>
      <p:sp>
        <p:nvSpPr>
          <p:cNvPr id="275484" name="Text Box 28"/>
          <p:cNvSpPr txBox="1">
            <a:spLocks noChangeArrowheads="1"/>
          </p:cNvSpPr>
          <p:nvPr/>
        </p:nvSpPr>
        <p:spPr bwMode="auto">
          <a:xfrm>
            <a:off x="1600200" y="4054475"/>
            <a:ext cx="14398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 dirty="0"/>
              <a:t>F = </a:t>
            </a:r>
            <a:r>
              <a:rPr kumimoji="1" lang="en-US" altLang="zh-CN" sz="2400" dirty="0"/>
              <a:t>0</a:t>
            </a:r>
            <a:endParaRPr kumimoji="1" lang="en-US" altLang="zh-CN" sz="2400" dirty="0"/>
          </a:p>
        </p:txBody>
      </p:sp>
      <p:graphicFrame>
        <p:nvGraphicFramePr>
          <p:cNvPr id="275485" name="Object 29"/>
          <p:cNvGraphicFramePr>
            <a:graphicFrameLocks noChangeAspect="1"/>
          </p:cNvGraphicFramePr>
          <p:nvPr/>
        </p:nvGraphicFramePr>
        <p:xfrm>
          <a:off x="1524000" y="2776855"/>
          <a:ext cx="201231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08" name="公式" r:id="rId1" imgW="20726400" imgH="4876800" progId="">
                  <p:embed/>
                </p:oleObj>
              </mc:Choice>
              <mc:Fallback>
                <p:oleObj name="公式" r:id="rId1" imgW="20726400" imgH="4876800" progId="">
                  <p:embed/>
                  <p:pic>
                    <p:nvPicPr>
                      <p:cNvPr id="0" name="Picture 1" descr="image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776855"/>
                        <a:ext cx="2012315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86" name="Text Box 30"/>
          <p:cNvSpPr txBox="1">
            <a:spLocks noChangeArrowheads="1"/>
          </p:cNvSpPr>
          <p:nvPr/>
        </p:nvSpPr>
        <p:spPr bwMode="auto">
          <a:xfrm>
            <a:off x="990600" y="4851400"/>
            <a:ext cx="475488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CC"/>
                </a:solidFill>
              </a:rPr>
              <a:t>结论</a:t>
            </a:r>
            <a:r>
              <a:rPr lang="zh-CN" altLang="en-US" sz="2400" dirty="0"/>
              <a:t>：带电粒子做</a:t>
            </a:r>
            <a:r>
              <a:rPr lang="zh-CN" altLang="en-US" sz="2400" dirty="0">
                <a:solidFill>
                  <a:srgbClr val="0000CC"/>
                </a:solidFill>
              </a:rPr>
              <a:t>匀速直线</a:t>
            </a:r>
            <a:r>
              <a:rPr lang="zh-CN" altLang="en-US" sz="2400" dirty="0"/>
              <a:t>运动。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10.6 </a:t>
            </a:r>
            <a:r>
              <a:rPr lang="zh-CN" altLang="en-US"/>
              <a:t>磁场对运动电荷的作用</a:t>
            </a:r>
            <a:endParaRPr lang="zh-CN" altLang="en-US"/>
          </a:p>
        </p:txBody>
      </p:sp>
      <p:sp>
        <p:nvSpPr>
          <p:cNvPr id="3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C3B6-FB65-4248-B0C2-E3C654865C1C}" type="slidenum">
              <a:rPr lang="en-US" altLang="zh-CN"/>
            </a:fld>
            <a:endParaRPr lang="en-US" altLang="zh-CN"/>
          </a:p>
        </p:txBody>
      </p:sp>
      <p:sp>
        <p:nvSpPr>
          <p:cNvPr id="278531" name="Rectangle 3"/>
          <p:cNvSpPr>
            <a:spLocks noChangeArrowheads="1"/>
          </p:cNvSpPr>
          <p:nvPr/>
        </p:nvSpPr>
        <p:spPr bwMode="auto">
          <a:xfrm>
            <a:off x="762000" y="1600200"/>
            <a:ext cx="39624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2.  运动方向与磁场方向垂直</a:t>
            </a:r>
            <a:endParaRPr lang="zh-CN" altLang="en-US" sz="2400"/>
          </a:p>
        </p:txBody>
      </p:sp>
      <p:grpSp>
        <p:nvGrpSpPr>
          <p:cNvPr id="278549" name="Group 21"/>
          <p:cNvGrpSpPr/>
          <p:nvPr/>
        </p:nvGrpSpPr>
        <p:grpSpPr bwMode="auto">
          <a:xfrm>
            <a:off x="5867400" y="1676400"/>
            <a:ext cx="3024188" cy="2735263"/>
            <a:chOff x="3243" y="2387"/>
            <a:chExt cx="1905" cy="1723"/>
          </a:xfrm>
        </p:grpSpPr>
        <p:sp>
          <p:nvSpPr>
            <p:cNvPr id="278550" name="Rectangle 22"/>
            <p:cNvSpPr>
              <a:spLocks noChangeArrowheads="1"/>
            </p:cNvSpPr>
            <p:nvPr/>
          </p:nvSpPr>
          <p:spPr bwMode="auto">
            <a:xfrm>
              <a:off x="3243" y="2387"/>
              <a:ext cx="1905" cy="172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FFFF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551" name="Rectangle 23"/>
            <p:cNvSpPr>
              <a:spLocks noChangeArrowheads="1"/>
            </p:cNvSpPr>
            <p:nvPr/>
          </p:nvSpPr>
          <p:spPr bwMode="auto">
            <a:xfrm>
              <a:off x="3742" y="2387"/>
              <a:ext cx="27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800" b="1" i="1">
                  <a:latin typeface="Book Antiqua" panose="02040602050305030304" pitchFamily="18" charset="0"/>
                </a:rPr>
                <a:t>v</a:t>
              </a:r>
              <a:endParaRPr kumimoji="1" lang="en-US" altLang="zh-CN" sz="2800" b="1" i="1">
                <a:latin typeface="Book Antiqua" panose="02040602050305030304" pitchFamily="18" charset="0"/>
              </a:endParaRPr>
            </a:p>
          </p:txBody>
        </p:sp>
        <p:grpSp>
          <p:nvGrpSpPr>
            <p:cNvPr id="278552" name="Group 24"/>
            <p:cNvGrpSpPr/>
            <p:nvPr/>
          </p:nvGrpSpPr>
          <p:grpSpPr bwMode="auto">
            <a:xfrm>
              <a:off x="3333" y="2478"/>
              <a:ext cx="1815" cy="1558"/>
              <a:chOff x="3333" y="2478"/>
              <a:chExt cx="1815" cy="1558"/>
            </a:xfrm>
          </p:grpSpPr>
          <p:sp>
            <p:nvSpPr>
              <p:cNvPr id="278553" name="Line 25"/>
              <p:cNvSpPr>
                <a:spLocks noChangeShapeType="1"/>
              </p:cNvSpPr>
              <p:nvPr/>
            </p:nvSpPr>
            <p:spPr bwMode="auto">
              <a:xfrm flipH="1">
                <a:off x="3833" y="2659"/>
                <a:ext cx="399" cy="0"/>
              </a:xfrm>
              <a:prstGeom prst="line">
                <a:avLst/>
              </a:prstGeom>
              <a:noFill/>
              <a:ln w="28575">
                <a:solidFill>
                  <a:srgbClr val="FFE701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554" name="Rectangle 26"/>
              <p:cNvSpPr>
                <a:spLocks noChangeArrowheads="1"/>
              </p:cNvSpPr>
              <p:nvPr/>
            </p:nvSpPr>
            <p:spPr bwMode="auto">
              <a:xfrm>
                <a:off x="4241" y="2886"/>
                <a:ext cx="265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/>
                  <a:t>F</a:t>
                </a:r>
                <a:endParaRPr kumimoji="1" lang="en-US" altLang="zh-CN" sz="2800" b="1" i="1"/>
              </a:p>
            </p:txBody>
          </p:sp>
          <p:sp>
            <p:nvSpPr>
              <p:cNvPr id="278555" name="Oval 27"/>
              <p:cNvSpPr>
                <a:spLocks noChangeAspect="1" noChangeArrowheads="1"/>
              </p:cNvSpPr>
              <p:nvPr/>
            </p:nvSpPr>
            <p:spPr bwMode="auto">
              <a:xfrm>
                <a:off x="3606" y="2659"/>
                <a:ext cx="1267" cy="1268"/>
              </a:xfrm>
              <a:prstGeom prst="ellipse">
                <a:avLst/>
              </a:prstGeom>
              <a:noFill/>
              <a:ln w="28575">
                <a:solidFill>
                  <a:srgbClr val="FFE701"/>
                </a:solidFill>
                <a:round/>
              </a:ln>
              <a:effectLst>
                <a:outerShdw dist="12700" algn="ctr" rotWithShape="0">
                  <a:srgbClr val="969696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556" name="Text Box 28"/>
              <p:cNvSpPr txBox="1">
                <a:spLocks noChangeArrowheads="1"/>
              </p:cNvSpPr>
              <p:nvPr/>
            </p:nvSpPr>
            <p:spPr bwMode="auto">
              <a:xfrm>
                <a:off x="3334" y="2478"/>
                <a:ext cx="1769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ym typeface="Symbol" panose="05050102010706020507" pitchFamily="18" charset="2"/>
                  </a:rPr>
                  <a:t>                    </a:t>
                </a:r>
                <a:endParaRPr kumimoji="1" lang="en-US" altLang="zh-CN" sz="2400" b="1">
                  <a:sym typeface="Symbol" panose="05050102010706020507" pitchFamily="18" charset="2"/>
                </a:endParaRPr>
              </a:p>
            </p:txBody>
          </p:sp>
          <p:sp>
            <p:nvSpPr>
              <p:cNvPr id="278557" name="Text Box 29"/>
              <p:cNvSpPr txBox="1">
                <a:spLocks noChangeArrowheads="1"/>
              </p:cNvSpPr>
              <p:nvPr/>
            </p:nvSpPr>
            <p:spPr bwMode="auto">
              <a:xfrm>
                <a:off x="3334" y="2750"/>
                <a:ext cx="1723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ym typeface="Symbol" panose="05050102010706020507" pitchFamily="18" charset="2"/>
                  </a:rPr>
                  <a:t>                     </a:t>
                </a:r>
                <a:endParaRPr kumimoji="1" lang="en-US" altLang="zh-CN" sz="2400" b="1">
                  <a:sym typeface="Symbol" panose="05050102010706020507" pitchFamily="18" charset="2"/>
                </a:endParaRPr>
              </a:p>
            </p:txBody>
          </p:sp>
          <p:sp>
            <p:nvSpPr>
              <p:cNvPr id="278558" name="Text Box 30"/>
              <p:cNvSpPr txBox="1">
                <a:spLocks noChangeArrowheads="1"/>
              </p:cNvSpPr>
              <p:nvPr/>
            </p:nvSpPr>
            <p:spPr bwMode="auto">
              <a:xfrm>
                <a:off x="3333" y="3051"/>
                <a:ext cx="1724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ym typeface="Symbol" panose="05050102010706020507" pitchFamily="18" charset="2"/>
                  </a:rPr>
                  <a:t>                     </a:t>
                </a:r>
                <a:endParaRPr kumimoji="1" lang="en-US" altLang="zh-CN" sz="2400" b="1">
                  <a:sym typeface="Symbol" panose="05050102010706020507" pitchFamily="18" charset="2"/>
                </a:endParaRPr>
              </a:p>
            </p:txBody>
          </p:sp>
          <p:sp>
            <p:nvSpPr>
              <p:cNvPr id="278559" name="Text Box 31"/>
              <p:cNvSpPr txBox="1">
                <a:spLocks noChangeArrowheads="1"/>
              </p:cNvSpPr>
              <p:nvPr/>
            </p:nvSpPr>
            <p:spPr bwMode="auto">
              <a:xfrm>
                <a:off x="3334" y="3430"/>
                <a:ext cx="1769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ym typeface="Symbol" panose="05050102010706020507" pitchFamily="18" charset="2"/>
                  </a:rPr>
                  <a:t>                    </a:t>
                </a:r>
                <a:endParaRPr kumimoji="1" lang="en-US" altLang="zh-CN" sz="2400" b="1">
                  <a:sym typeface="Symbol" panose="05050102010706020507" pitchFamily="18" charset="2"/>
                </a:endParaRPr>
              </a:p>
            </p:txBody>
          </p:sp>
          <p:sp>
            <p:nvSpPr>
              <p:cNvPr id="278560" name="Text Box 32"/>
              <p:cNvSpPr txBox="1">
                <a:spLocks noChangeArrowheads="1"/>
              </p:cNvSpPr>
              <p:nvPr/>
            </p:nvSpPr>
            <p:spPr bwMode="auto">
              <a:xfrm>
                <a:off x="3334" y="3748"/>
                <a:ext cx="1814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ym typeface="Symbol" panose="05050102010706020507" pitchFamily="18" charset="2"/>
                  </a:rPr>
                  <a:t>                    </a:t>
                </a:r>
                <a:endParaRPr kumimoji="1" lang="en-US" altLang="zh-CN" sz="2400" b="1">
                  <a:sym typeface="Symbol" panose="05050102010706020507" pitchFamily="18" charset="2"/>
                </a:endParaRPr>
              </a:p>
            </p:txBody>
          </p:sp>
          <p:sp>
            <p:nvSpPr>
              <p:cNvPr id="278561" name="Oval 33"/>
              <p:cNvSpPr>
                <a:spLocks noChangeAspect="1" noChangeArrowheads="1"/>
              </p:cNvSpPr>
              <p:nvPr/>
            </p:nvSpPr>
            <p:spPr bwMode="auto">
              <a:xfrm>
                <a:off x="4168" y="2586"/>
                <a:ext cx="147" cy="14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  <a:endParaRPr kumimoji="1" lang="en-US" altLang="zh-CN" sz="2400" b="1"/>
              </a:p>
            </p:txBody>
          </p:sp>
          <p:sp>
            <p:nvSpPr>
              <p:cNvPr id="278562" name="Rectangle 34"/>
              <p:cNvSpPr>
                <a:spLocks noChangeArrowheads="1"/>
              </p:cNvSpPr>
              <p:nvPr/>
            </p:nvSpPr>
            <p:spPr bwMode="auto">
              <a:xfrm>
                <a:off x="4604" y="3249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i="1"/>
                  <a:t>B</a:t>
                </a:r>
                <a:endParaRPr kumimoji="1" lang="en-US" altLang="zh-CN" sz="2400" b="1" i="1"/>
              </a:p>
            </p:txBody>
          </p:sp>
          <p:sp>
            <p:nvSpPr>
              <p:cNvPr id="278563" name="Line 35"/>
              <p:cNvSpPr>
                <a:spLocks noChangeShapeType="1"/>
              </p:cNvSpPr>
              <p:nvPr/>
            </p:nvSpPr>
            <p:spPr bwMode="auto">
              <a:xfrm flipH="1">
                <a:off x="3651" y="3294"/>
                <a:ext cx="59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8564" name="Text Box 36"/>
              <p:cNvSpPr txBox="1">
                <a:spLocks noChangeArrowheads="1"/>
              </p:cNvSpPr>
              <p:nvPr/>
            </p:nvSpPr>
            <p:spPr bwMode="auto">
              <a:xfrm>
                <a:off x="3742" y="3396"/>
                <a:ext cx="363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/>
                  <a:t>R</a:t>
                </a:r>
                <a:endParaRPr lang="en-US" altLang="zh-CN" sz="2400" b="1" i="1"/>
              </a:p>
            </p:txBody>
          </p:sp>
          <p:sp>
            <p:nvSpPr>
              <p:cNvPr id="278565" name="Line 37"/>
              <p:cNvSpPr>
                <a:spLocks noChangeShapeType="1"/>
              </p:cNvSpPr>
              <p:nvPr/>
            </p:nvSpPr>
            <p:spPr bwMode="auto">
              <a:xfrm>
                <a:off x="4241" y="2750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78566" name="Object 38"/>
          <p:cNvGraphicFramePr>
            <a:graphicFrameLocks noChangeAspect="1"/>
          </p:cNvGraphicFramePr>
          <p:nvPr/>
        </p:nvGraphicFramePr>
        <p:xfrm>
          <a:off x="2438400" y="4038600"/>
          <a:ext cx="2157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08" name="公式" r:id="rId1" imgW="25908000" imgH="10058400" progId="">
                  <p:embed/>
                </p:oleObj>
              </mc:Choice>
              <mc:Fallback>
                <p:oleObj name="公式" r:id="rId1" imgW="25908000" imgH="10058400" progId="">
                  <p:embed/>
                  <p:pic>
                    <p:nvPicPr>
                      <p:cNvPr id="0" name="Picture 5" descr="image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038600"/>
                        <a:ext cx="21574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67" name="Object 39"/>
          <p:cNvGraphicFramePr>
            <a:graphicFrameLocks noChangeAspect="1"/>
          </p:cNvGraphicFramePr>
          <p:nvPr/>
        </p:nvGraphicFramePr>
        <p:xfrm>
          <a:off x="2438400" y="3124200"/>
          <a:ext cx="99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3" imgW="11887200" imgH="10058400" progId="">
                  <p:embed/>
                </p:oleObj>
              </mc:Choice>
              <mc:Fallback>
                <p:oleObj name="公式" r:id="rId3" imgW="11887200" imgH="10058400" progId="">
                  <p:embed/>
                  <p:pic>
                    <p:nvPicPr>
                      <p:cNvPr id="0" name="Picture 4" descr="image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124200"/>
                        <a:ext cx="990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68" name="Object 40"/>
          <p:cNvGraphicFramePr>
            <a:graphicFrameLocks noChangeAspect="1"/>
          </p:cNvGraphicFramePr>
          <p:nvPr/>
        </p:nvGraphicFramePr>
        <p:xfrm>
          <a:off x="1752600" y="2133600"/>
          <a:ext cx="1117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公式" r:id="rId5" imgW="13411200" imgH="4876800" progId="">
                  <p:embed/>
                </p:oleObj>
              </mc:Choice>
              <mc:Fallback>
                <p:oleObj name="公式" r:id="rId5" imgW="13411200" imgH="4876800" progId="">
                  <p:embed/>
                  <p:pic>
                    <p:nvPicPr>
                      <p:cNvPr id="0" name="Picture 3" descr="image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133600"/>
                        <a:ext cx="1117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69" name="Object 41"/>
          <p:cNvGraphicFramePr>
            <a:graphicFrameLocks noChangeAspect="1"/>
          </p:cNvGraphicFramePr>
          <p:nvPr/>
        </p:nvGraphicFramePr>
        <p:xfrm>
          <a:off x="2438400" y="2362200"/>
          <a:ext cx="1498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公式" r:id="rId7" imgW="17983200" imgH="10058400" progId="">
                  <p:embed/>
                </p:oleObj>
              </mc:Choice>
              <mc:Fallback>
                <p:oleObj name="公式" r:id="rId7" imgW="17983200" imgH="10058400" progId="">
                  <p:embed/>
                  <p:pic>
                    <p:nvPicPr>
                      <p:cNvPr id="0" name="Picture 2" descr="image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362200"/>
                        <a:ext cx="1498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70" name="Text Box 42"/>
          <p:cNvSpPr txBox="1">
            <a:spLocks noChangeArrowheads="1"/>
          </p:cNvSpPr>
          <p:nvPr/>
        </p:nvSpPr>
        <p:spPr bwMode="auto">
          <a:xfrm>
            <a:off x="762000" y="4259263"/>
            <a:ext cx="143033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/>
              <a:t>周期：</a:t>
            </a:r>
            <a:endParaRPr kumimoji="1" lang="zh-CN" altLang="en-US" sz="2000" dirty="0"/>
          </a:p>
        </p:txBody>
      </p:sp>
      <p:sp>
        <p:nvSpPr>
          <p:cNvPr id="278571" name="Text Box 43"/>
          <p:cNvSpPr txBox="1">
            <a:spLocks noChangeArrowheads="1"/>
          </p:cNvSpPr>
          <p:nvPr/>
        </p:nvSpPr>
        <p:spPr bwMode="auto">
          <a:xfrm>
            <a:off x="769938" y="3344863"/>
            <a:ext cx="1439862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/>
              <a:t>轨道半径：</a:t>
            </a:r>
            <a:endParaRPr kumimoji="1" lang="zh-CN" altLang="en-US" sz="2000" dirty="0"/>
          </a:p>
        </p:txBody>
      </p:sp>
      <p:sp>
        <p:nvSpPr>
          <p:cNvPr id="278572" name="Text Box 44"/>
          <p:cNvSpPr txBox="1">
            <a:spLocks noChangeArrowheads="1"/>
          </p:cNvSpPr>
          <p:nvPr/>
        </p:nvSpPr>
        <p:spPr bwMode="auto">
          <a:xfrm>
            <a:off x="838200" y="5715000"/>
            <a:ext cx="7391400" cy="4572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CC"/>
                </a:solidFill>
              </a:rPr>
              <a:t>结论</a:t>
            </a:r>
            <a:r>
              <a:rPr kumimoji="1" lang="zh-CN" altLang="en-US" sz="2000" dirty="0"/>
              <a:t>：带电粒子做</a:t>
            </a:r>
            <a:r>
              <a:rPr kumimoji="1" lang="zh-CN" altLang="en-US" sz="2000" dirty="0">
                <a:solidFill>
                  <a:srgbClr val="0000CC"/>
                </a:solidFill>
              </a:rPr>
              <a:t>匀速率圆周运动</a:t>
            </a:r>
            <a:r>
              <a:rPr kumimoji="1" lang="zh-CN" altLang="en-US" sz="2000" dirty="0"/>
              <a:t>，其周期和频率与速度无关。</a:t>
            </a:r>
            <a:endParaRPr kumimoji="1" lang="zh-CN" altLang="en-US" sz="2000" dirty="0"/>
          </a:p>
        </p:txBody>
      </p:sp>
      <p:sp>
        <p:nvSpPr>
          <p:cNvPr id="278573" name="Text Box 45"/>
          <p:cNvSpPr txBox="1">
            <a:spLocks noChangeArrowheads="1"/>
          </p:cNvSpPr>
          <p:nvPr/>
        </p:nvSpPr>
        <p:spPr bwMode="auto">
          <a:xfrm>
            <a:off x="762000" y="2582863"/>
            <a:ext cx="20574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/>
              <a:t>运动方程：</a:t>
            </a:r>
            <a:endParaRPr kumimoji="1" lang="zh-CN" altLang="en-US" sz="2000" dirty="0"/>
          </a:p>
        </p:txBody>
      </p:sp>
      <p:graphicFrame>
        <p:nvGraphicFramePr>
          <p:cNvPr id="278574" name="Object 46"/>
          <p:cNvGraphicFramePr>
            <a:graphicFrameLocks noChangeAspect="1"/>
          </p:cNvGraphicFramePr>
          <p:nvPr/>
        </p:nvGraphicFramePr>
        <p:xfrm>
          <a:off x="2438400" y="4876800"/>
          <a:ext cx="17510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公式" r:id="rId9" imgW="21031200" imgH="10363200" progId="">
                  <p:embed/>
                </p:oleObj>
              </mc:Choice>
              <mc:Fallback>
                <p:oleObj name="公式" r:id="rId9" imgW="21031200" imgH="10363200" progId="">
                  <p:embed/>
                  <p:pic>
                    <p:nvPicPr>
                      <p:cNvPr id="0" name="Picture 1" descr="image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876800"/>
                        <a:ext cx="1751013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75" name="Text Box 47"/>
          <p:cNvSpPr txBox="1">
            <a:spLocks noChangeArrowheads="1"/>
          </p:cNvSpPr>
          <p:nvPr/>
        </p:nvSpPr>
        <p:spPr bwMode="auto">
          <a:xfrm>
            <a:off x="838200" y="5110163"/>
            <a:ext cx="1439863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/>
              <a:t>频率：</a:t>
            </a:r>
            <a:endParaRPr kumimoji="1" lang="zh-CN" altLang="en-US" sz="2000" dirty="0"/>
          </a:p>
        </p:txBody>
      </p:sp>
      <p:sp>
        <p:nvSpPr>
          <p:cNvPr id="278576" name="Text Box 48"/>
          <p:cNvSpPr txBox="1">
            <a:spLocks noChangeArrowheads="1"/>
          </p:cNvSpPr>
          <p:nvPr/>
        </p:nvSpPr>
        <p:spPr bwMode="auto">
          <a:xfrm>
            <a:off x="6400800" y="4927600"/>
            <a:ext cx="2216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应用：回旋加速器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8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8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10.6 </a:t>
            </a:r>
            <a:r>
              <a:rPr lang="zh-CN" altLang="en-US"/>
              <a:t>磁场对运动电荷的作用</a:t>
            </a:r>
            <a:endParaRPr lang="zh-CN" altLang="en-US"/>
          </a:p>
        </p:txBody>
      </p:sp>
      <p:sp>
        <p:nvSpPr>
          <p:cNvPr id="3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109CE-841E-4ED8-8279-FDCDF393092D}" type="slidenum">
              <a:rPr lang="en-US" altLang="zh-CN"/>
            </a:fld>
            <a:endParaRPr lang="en-US" altLang="zh-CN"/>
          </a:p>
        </p:txBody>
      </p:sp>
      <p:sp>
        <p:nvSpPr>
          <p:cNvPr id="285699" name="Rectangle 3"/>
          <p:cNvSpPr>
            <a:spLocks noChangeArrowheads="1"/>
          </p:cNvSpPr>
          <p:nvPr/>
        </p:nvSpPr>
        <p:spPr bwMode="auto">
          <a:xfrm>
            <a:off x="1016000" y="4773295"/>
            <a:ext cx="3953510" cy="82296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 dirty="0"/>
              <a:t>带电粒子</a:t>
            </a:r>
            <a:r>
              <a:rPr kumimoji="1"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每次</a:t>
            </a:r>
            <a:r>
              <a:rPr kumimoji="1" lang="zh-CN" altLang="en-US" sz="2400" dirty="0"/>
              <a:t>经过缝隙（</a:t>
            </a:r>
            <a:r>
              <a:rPr kumimoji="1" lang="zh-CN" altLang="en-US" sz="2400" dirty="0">
                <a:solidFill>
                  <a:srgbClr val="0000CC"/>
                </a:solidFill>
              </a:rPr>
              <a:t>电场区域</a:t>
            </a:r>
            <a:r>
              <a:rPr kumimoji="1" lang="zh-CN" altLang="en-US" sz="2400" dirty="0"/>
              <a:t>）均被加速</a:t>
            </a:r>
            <a:endParaRPr kumimoji="1" lang="zh-CN" altLang="en-US" sz="2400" dirty="0"/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992505" y="3134360"/>
            <a:ext cx="3977005" cy="457200"/>
          </a:xfrm>
          <a:prstGeom prst="rect">
            <a:avLst/>
          </a:prstGeom>
          <a:noFill/>
          <a:ln w="19050" algn="ctr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回旋半径与粒子速度成正比</a:t>
            </a:r>
            <a:endParaRPr kumimoji="1" lang="zh-CN" altLang="en-US" sz="2400" dirty="0"/>
          </a:p>
        </p:txBody>
      </p:sp>
      <p:sp>
        <p:nvSpPr>
          <p:cNvPr id="285702" name="Text Box 6"/>
          <p:cNvSpPr txBox="1">
            <a:spLocks noChangeArrowheads="1"/>
          </p:cNvSpPr>
          <p:nvPr/>
        </p:nvSpPr>
        <p:spPr bwMode="auto">
          <a:xfrm>
            <a:off x="992505" y="3966210"/>
            <a:ext cx="3976370" cy="457200"/>
          </a:xfrm>
          <a:prstGeom prst="rect">
            <a:avLst/>
          </a:prstGeom>
          <a:noFill/>
          <a:ln w="19050" algn="ctr">
            <a:solidFill>
              <a:srgbClr val="FF00FF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回旋周期与粒子速度无关</a:t>
            </a:r>
            <a:endParaRPr kumimoji="1" lang="zh-CN" altLang="en-US" sz="2400"/>
          </a:p>
        </p:txBody>
      </p:sp>
      <p:sp>
        <p:nvSpPr>
          <p:cNvPr id="285703" name="Rectangle 7"/>
          <p:cNvSpPr>
            <a:spLocks noChangeArrowheads="1"/>
          </p:cNvSpPr>
          <p:nvPr/>
        </p:nvSpPr>
        <p:spPr bwMode="auto">
          <a:xfrm>
            <a:off x="1016000" y="2003425"/>
            <a:ext cx="3953510" cy="82296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/>
              <a:t>带电粒子速度与磁场垂直（均匀磁场）</a:t>
            </a:r>
            <a:endParaRPr kumimoji="1" lang="zh-CN" altLang="en-US" sz="2400"/>
          </a:p>
        </p:txBody>
      </p:sp>
      <p:sp>
        <p:nvSpPr>
          <p:cNvPr id="285704" name="Rectangle 8"/>
          <p:cNvSpPr>
            <a:spLocks noChangeArrowheads="1"/>
          </p:cNvSpPr>
          <p:nvPr/>
        </p:nvSpPr>
        <p:spPr bwMode="auto">
          <a:xfrm>
            <a:off x="762000" y="1371600"/>
            <a:ext cx="16002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en-US" sz="2400">
                <a:latin typeface="Arial" panose="020B0604020202020204" pitchFamily="34" charset="0"/>
              </a:rPr>
              <a:t>回旋加速器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285705" name="Group 9"/>
          <p:cNvGrpSpPr/>
          <p:nvPr/>
        </p:nvGrpSpPr>
        <p:grpSpPr bwMode="auto">
          <a:xfrm>
            <a:off x="5162868" y="1219517"/>
            <a:ext cx="3910012" cy="3300413"/>
            <a:chOff x="3261" y="2145"/>
            <a:chExt cx="2463" cy="2079"/>
          </a:xfrm>
        </p:grpSpPr>
        <p:sp>
          <p:nvSpPr>
            <p:cNvPr id="285706" name="Oval 10"/>
            <p:cNvSpPr>
              <a:spLocks noChangeArrowheads="1"/>
            </p:cNvSpPr>
            <p:nvPr/>
          </p:nvSpPr>
          <p:spPr bwMode="auto">
            <a:xfrm>
              <a:off x="4137" y="3018"/>
              <a:ext cx="72" cy="80"/>
            </a:xfrm>
            <a:prstGeom prst="ellipse">
              <a:avLst/>
            </a:prstGeom>
            <a:solidFill>
              <a:srgbClr val="FF0033"/>
            </a:solidFill>
            <a:ln w="9525">
              <a:solidFill>
                <a:srgbClr val="FF0033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07" name="Line 11"/>
            <p:cNvSpPr>
              <a:spLocks noChangeShapeType="1"/>
            </p:cNvSpPr>
            <p:nvPr/>
          </p:nvSpPr>
          <p:spPr bwMode="auto">
            <a:xfrm>
              <a:off x="3885" y="3869"/>
              <a:ext cx="0" cy="1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08" name="Line 12"/>
            <p:cNvSpPr>
              <a:spLocks noChangeShapeType="1"/>
            </p:cNvSpPr>
            <p:nvPr/>
          </p:nvSpPr>
          <p:spPr bwMode="auto">
            <a:xfrm>
              <a:off x="4462" y="3864"/>
              <a:ext cx="0" cy="1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09" name="Text Box 13"/>
            <p:cNvSpPr txBox="1">
              <a:spLocks noChangeArrowheads="1"/>
            </p:cNvSpPr>
            <p:nvPr/>
          </p:nvSpPr>
          <p:spPr bwMode="auto">
            <a:xfrm>
              <a:off x="3935" y="3705"/>
              <a:ext cx="480" cy="51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defTabSz="762000" eaLnBrk="0" hangingPunct="0">
                <a:spcBef>
                  <a:spcPct val="50000"/>
                </a:spcBef>
              </a:pPr>
              <a:r>
                <a:rPr kumimoji="1" lang="en-US" altLang="zh-CN" sz="4800" b="1">
                  <a:ea typeface="黑体" panose="02010609060101010101" pitchFamily="49" charset="-122"/>
                </a:rPr>
                <a:t>~</a:t>
              </a:r>
              <a:endParaRPr kumimoji="1" lang="en-US" altLang="zh-CN" sz="4800" b="1">
                <a:ea typeface="黑体" panose="02010609060101010101" pitchFamily="49" charset="-122"/>
              </a:endParaRPr>
            </a:p>
          </p:txBody>
        </p:sp>
        <p:sp>
          <p:nvSpPr>
            <p:cNvPr id="285710" name="Text Box 14"/>
            <p:cNvSpPr txBox="1">
              <a:spLocks noChangeArrowheads="1"/>
            </p:cNvSpPr>
            <p:nvPr/>
          </p:nvSpPr>
          <p:spPr bwMode="auto">
            <a:xfrm>
              <a:off x="4553" y="2819"/>
              <a:ext cx="298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defTabSz="762000" eaLnBrk="0" hangingPunct="0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CC"/>
                  </a:solidFill>
                  <a:ea typeface="黑体" panose="02010609060101010101" pitchFamily="49" charset="-122"/>
                  <a:sym typeface="Symbol" panose="05050102010706020507" pitchFamily="18" charset="2"/>
                </a:rPr>
                <a:t></a:t>
              </a:r>
              <a:endParaRPr kumimoji="1" lang="en-US" altLang="zh-CN" sz="3200" b="1">
                <a:solidFill>
                  <a:srgbClr val="0000CC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85711" name="Text Box 15"/>
            <p:cNvSpPr txBox="1">
              <a:spLocks noChangeArrowheads="1"/>
            </p:cNvSpPr>
            <p:nvPr/>
          </p:nvSpPr>
          <p:spPr bwMode="auto">
            <a:xfrm>
              <a:off x="3582" y="2834"/>
              <a:ext cx="298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defTabSz="762000" eaLnBrk="0" hangingPunct="0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CC"/>
                  </a:solidFill>
                  <a:ea typeface="黑体" panose="02010609060101010101" pitchFamily="49" charset="-122"/>
                  <a:sym typeface="Symbol" panose="05050102010706020507" pitchFamily="18" charset="2"/>
                </a:rPr>
                <a:t></a:t>
              </a:r>
              <a:endParaRPr kumimoji="1" lang="en-US" altLang="zh-CN" sz="3200" b="1">
                <a:solidFill>
                  <a:srgbClr val="0000CC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85712" name="Text Box 16"/>
            <p:cNvSpPr txBox="1">
              <a:spLocks noChangeArrowheads="1"/>
            </p:cNvSpPr>
            <p:nvPr/>
          </p:nvSpPr>
          <p:spPr bwMode="auto">
            <a:xfrm>
              <a:off x="4579" y="2842"/>
              <a:ext cx="597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defTabSz="762000" eaLnBrk="0" hangingPunct="0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anose="02010609060101010101" pitchFamily="49" charset="-122"/>
                </a:rPr>
                <a:t>B</a:t>
              </a:r>
              <a:endParaRPr kumimoji="1" lang="en-US" altLang="zh-CN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endParaRPr>
            </a:p>
          </p:txBody>
        </p:sp>
        <p:sp>
          <p:nvSpPr>
            <p:cNvPr id="285713" name="Text Box 17"/>
            <p:cNvSpPr txBox="1">
              <a:spLocks noChangeArrowheads="1"/>
            </p:cNvSpPr>
            <p:nvPr/>
          </p:nvSpPr>
          <p:spPr bwMode="auto">
            <a:xfrm>
              <a:off x="3262" y="2852"/>
              <a:ext cx="597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defTabSz="762000" eaLnBrk="0" hangingPunct="0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anose="02010609060101010101" pitchFamily="49" charset="-122"/>
                </a:rPr>
                <a:t>B</a:t>
              </a:r>
              <a:endParaRPr kumimoji="1" lang="en-US" altLang="zh-CN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endParaRPr>
            </a:p>
          </p:txBody>
        </p:sp>
        <p:sp>
          <p:nvSpPr>
            <p:cNvPr id="285714" name="Text Box 18"/>
            <p:cNvSpPr txBox="1">
              <a:spLocks noChangeArrowheads="1"/>
            </p:cNvSpPr>
            <p:nvPr/>
          </p:nvSpPr>
          <p:spPr bwMode="auto">
            <a:xfrm>
              <a:off x="4261" y="3302"/>
              <a:ext cx="1463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defTabSz="762000" eaLnBrk="0" hangingPunct="0"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D</a:t>
              </a:r>
              <a:r>
                <a:rPr kumimoji="1" lang="zh-CN" altLang="zh-CN" sz="28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形金属空腔</a:t>
              </a:r>
              <a:endParaRPr kumimoji="1" lang="zh-CN" altLang="en-US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endParaRPr>
            </a:p>
          </p:txBody>
        </p:sp>
        <p:graphicFrame>
          <p:nvGraphicFramePr>
            <p:cNvPr id="285715" name="Object 19"/>
            <p:cNvGraphicFramePr>
              <a:graphicFrameLocks noChangeAspect="1"/>
            </p:cNvGraphicFramePr>
            <p:nvPr/>
          </p:nvGraphicFramePr>
          <p:xfrm>
            <a:off x="4542" y="3809"/>
            <a:ext cx="576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08" name="Equation" r:id="rId1" imgW="9144000" imgH="4876800" progId="">
                    <p:embed/>
                  </p:oleObj>
                </mc:Choice>
                <mc:Fallback>
                  <p:oleObj name="Equation" r:id="rId1" imgW="9144000" imgH="4876800" progId="">
                    <p:embed/>
                    <p:pic>
                      <p:nvPicPr>
                        <p:cNvPr id="0" name="Picture 1" descr="image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2" y="3809"/>
                          <a:ext cx="576" cy="3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5716" name="Text Box 20"/>
            <p:cNvSpPr txBox="1">
              <a:spLocks noChangeArrowheads="1"/>
            </p:cNvSpPr>
            <p:nvPr/>
          </p:nvSpPr>
          <p:spPr bwMode="auto">
            <a:xfrm>
              <a:off x="4278" y="2295"/>
              <a:ext cx="1153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defTabSz="762000" eaLnBrk="0" hangingPunct="0"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FF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带电粒子</a:t>
              </a:r>
              <a:endParaRPr kumimoji="1" lang="zh-CN" altLang="en-US" sz="28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85717" name="Line 21"/>
            <p:cNvSpPr>
              <a:spLocks noChangeShapeType="1"/>
            </p:cNvSpPr>
            <p:nvPr/>
          </p:nvSpPr>
          <p:spPr bwMode="auto">
            <a:xfrm flipH="1">
              <a:off x="4233" y="2674"/>
              <a:ext cx="156" cy="324"/>
            </a:xfrm>
            <a:prstGeom prst="line">
              <a:avLst/>
            </a:prstGeom>
            <a:noFill/>
            <a:ln w="9525">
              <a:solidFill>
                <a:srgbClr val="FF0033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85718" name="Group 22"/>
            <p:cNvGrpSpPr/>
            <p:nvPr/>
          </p:nvGrpSpPr>
          <p:grpSpPr bwMode="auto">
            <a:xfrm>
              <a:off x="3261" y="2145"/>
              <a:ext cx="1795" cy="1824"/>
              <a:chOff x="1488" y="705"/>
              <a:chExt cx="1795" cy="1824"/>
            </a:xfrm>
          </p:grpSpPr>
          <p:sp>
            <p:nvSpPr>
              <p:cNvPr id="285719" name="Oval 23"/>
              <p:cNvSpPr>
                <a:spLocks noChangeArrowheads="1"/>
              </p:cNvSpPr>
              <p:nvPr/>
            </p:nvSpPr>
            <p:spPr bwMode="auto">
              <a:xfrm>
                <a:off x="1488" y="754"/>
                <a:ext cx="1795" cy="1717"/>
              </a:xfrm>
              <a:prstGeom prst="ellipse">
                <a:avLst/>
              </a:prstGeom>
              <a:noFill/>
              <a:ln w="28575">
                <a:solidFill>
                  <a:srgbClr val="0000CC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5720" name="Rectangle 24"/>
              <p:cNvSpPr>
                <a:spLocks noChangeArrowheads="1"/>
              </p:cNvSpPr>
              <p:nvPr/>
            </p:nvSpPr>
            <p:spPr bwMode="auto">
              <a:xfrm>
                <a:off x="2278" y="775"/>
                <a:ext cx="241" cy="1692"/>
              </a:xfrm>
              <a:prstGeom prst="rect">
                <a:avLst/>
              </a:prstGeom>
              <a:noFill/>
              <a:ln w="28575">
                <a:solidFill>
                  <a:srgbClr val="0000CC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285721" name="Rectangle 25"/>
              <p:cNvSpPr>
                <a:spLocks noChangeArrowheads="1"/>
              </p:cNvSpPr>
              <p:nvPr/>
            </p:nvSpPr>
            <p:spPr bwMode="auto">
              <a:xfrm>
                <a:off x="2287" y="705"/>
                <a:ext cx="215" cy="1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5722" name="Rectangle 26"/>
              <p:cNvSpPr>
                <a:spLocks noChangeArrowheads="1"/>
              </p:cNvSpPr>
              <p:nvPr/>
            </p:nvSpPr>
            <p:spPr bwMode="auto">
              <a:xfrm>
                <a:off x="2289" y="2426"/>
                <a:ext cx="215" cy="1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85723" name="Oval 27"/>
            <p:cNvSpPr>
              <a:spLocks noChangeArrowheads="1"/>
            </p:cNvSpPr>
            <p:nvPr/>
          </p:nvSpPr>
          <p:spPr bwMode="auto">
            <a:xfrm>
              <a:off x="4436" y="3968"/>
              <a:ext cx="56" cy="5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24" name="Oval 28"/>
            <p:cNvSpPr>
              <a:spLocks noChangeArrowheads="1"/>
            </p:cNvSpPr>
            <p:nvPr/>
          </p:nvSpPr>
          <p:spPr bwMode="auto">
            <a:xfrm>
              <a:off x="3854" y="3987"/>
              <a:ext cx="56" cy="5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58740" y="1283970"/>
            <a:ext cx="3820795" cy="4157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10.6 </a:t>
            </a:r>
            <a:r>
              <a:rPr lang="zh-CN" altLang="en-US"/>
              <a:t>磁场对运动电荷的作用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B371-2508-4D32-ABA3-1C293ABB4B7C}" type="slidenum">
              <a:rPr lang="en-US" altLang="zh-CN"/>
            </a:fld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310114" y="6365284"/>
            <a:ext cx="6233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1"/>
              </a:rPr>
              <a:t>https://www.bilibili.com/video/BV19U4y1Z7pz/</a:t>
            </a:r>
            <a:endParaRPr lang="en-US" altLang="zh-CN" dirty="0"/>
          </a:p>
          <a:p>
            <a:endParaRPr lang="zh-CN" altLang="en-US" dirty="0"/>
          </a:p>
        </p:txBody>
      </p:sp>
    </p:spTree>
    <p:controls/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10.6 </a:t>
            </a:r>
            <a:r>
              <a:rPr lang="zh-CN" altLang="en-US"/>
              <a:t>磁场对运动电荷的作用</a:t>
            </a:r>
            <a:endParaRPr lang="zh-CN" altLang="en-US"/>
          </a:p>
        </p:txBody>
      </p:sp>
      <p:sp>
        <p:nvSpPr>
          <p:cNvPr id="2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49E3-D410-48FA-8D30-4517239ED09C}" type="slidenum">
              <a:rPr lang="en-US" altLang="zh-CN"/>
            </a:fld>
            <a:endParaRPr lang="en-US" altLang="zh-CN"/>
          </a:p>
        </p:txBody>
      </p:sp>
      <p:grpSp>
        <p:nvGrpSpPr>
          <p:cNvPr id="279589" name="Group 37"/>
          <p:cNvGrpSpPr/>
          <p:nvPr/>
        </p:nvGrpSpPr>
        <p:grpSpPr bwMode="auto">
          <a:xfrm>
            <a:off x="5181600" y="1676400"/>
            <a:ext cx="3816350" cy="4176713"/>
            <a:chOff x="3264" y="1584"/>
            <a:chExt cx="2404" cy="2631"/>
          </a:xfrm>
        </p:grpSpPr>
        <p:grpSp>
          <p:nvGrpSpPr>
            <p:cNvPr id="279560" name="Group 8"/>
            <p:cNvGrpSpPr/>
            <p:nvPr/>
          </p:nvGrpSpPr>
          <p:grpSpPr bwMode="auto">
            <a:xfrm>
              <a:off x="3264" y="1584"/>
              <a:ext cx="2404" cy="2631"/>
              <a:chOff x="3198" y="1389"/>
              <a:chExt cx="2404" cy="2631"/>
            </a:xfrm>
          </p:grpSpPr>
          <p:sp>
            <p:nvSpPr>
              <p:cNvPr id="279561" name="Rectangle 9"/>
              <p:cNvSpPr>
                <a:spLocks noChangeArrowheads="1"/>
              </p:cNvSpPr>
              <p:nvPr/>
            </p:nvSpPr>
            <p:spPr bwMode="auto">
              <a:xfrm>
                <a:off x="3198" y="1389"/>
                <a:ext cx="2404" cy="263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79562" name="Picture 10" descr="7-32"/>
              <p:cNvPicPr>
                <a:picLocks noChangeAspect="1" noChangeArrowheads="1"/>
              </p:cNvPicPr>
              <p:nvPr/>
            </p:nvPicPr>
            <p:blipFill>
              <a:blip r:embed="rId1" cstate="print"/>
              <a:srcRect/>
              <a:stretch>
                <a:fillRect/>
              </a:stretch>
            </p:blipFill>
            <p:spPr bwMode="auto">
              <a:xfrm>
                <a:off x="3288" y="1570"/>
                <a:ext cx="2203" cy="2314"/>
              </a:xfrm>
              <a:prstGeom prst="rect">
                <a:avLst/>
              </a:prstGeom>
              <a:noFill/>
            </p:spPr>
          </p:pic>
        </p:grpSp>
        <p:graphicFrame>
          <p:nvGraphicFramePr>
            <p:cNvPr id="279588" name="Object 36"/>
            <p:cNvGraphicFramePr>
              <a:graphicFrameLocks noChangeAspect="1"/>
            </p:cNvGraphicFramePr>
            <p:nvPr/>
          </p:nvGraphicFramePr>
          <p:xfrm>
            <a:off x="4032" y="3504"/>
            <a:ext cx="161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08" name="公式" r:id="rId2" imgW="3048000" imgH="4267200" progId="">
                    <p:embed/>
                  </p:oleObj>
                </mc:Choice>
                <mc:Fallback>
                  <p:oleObj name="公式" r:id="rId2" imgW="3048000" imgH="4267200" progId="">
                    <p:embed/>
                    <p:pic>
                      <p:nvPicPr>
                        <p:cNvPr id="0" name="Picture 6" descr="image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504"/>
                          <a:ext cx="161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762000" y="1371600"/>
            <a:ext cx="32766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en-US" sz="2400"/>
              <a:t>3. 运动方向沿任意方向</a:t>
            </a:r>
            <a:endParaRPr lang="en-US" altLang="en-US" sz="2400"/>
          </a:p>
        </p:txBody>
      </p:sp>
      <p:sp>
        <p:nvSpPr>
          <p:cNvPr id="279556" name="Text Box 4"/>
          <p:cNvSpPr txBox="1">
            <a:spLocks noChangeArrowheads="1"/>
          </p:cNvSpPr>
          <p:nvPr/>
        </p:nvSpPr>
        <p:spPr bwMode="auto">
          <a:xfrm>
            <a:off x="4419600" y="1422400"/>
            <a:ext cx="4304030" cy="4610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粒子速度与磁场方向成一夹角</a:t>
            </a:r>
            <a:r>
              <a:rPr kumimoji="1" lang="zh-CN" altLang="en-US" sz="2400" i="1">
                <a:sym typeface="Symbol" panose="05050102010706020507" pitchFamily="18" charset="2"/>
              </a:rPr>
              <a:t></a:t>
            </a:r>
            <a:endParaRPr kumimoji="1" lang="zh-CN" altLang="en-US" sz="2400" i="1">
              <a:sym typeface="Symbol" panose="05050102010706020507" pitchFamily="18" charset="2"/>
            </a:endParaRPr>
          </a:p>
        </p:txBody>
      </p:sp>
      <p:sp>
        <p:nvSpPr>
          <p:cNvPr id="279570" name="Rectangle 18"/>
          <p:cNvSpPr>
            <a:spLocks noChangeArrowheads="1"/>
          </p:cNvSpPr>
          <p:nvPr/>
        </p:nvSpPr>
        <p:spPr bwMode="auto">
          <a:xfrm>
            <a:off x="2895600" y="3229769"/>
            <a:ext cx="2879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/>
              <a:t>匀速</a:t>
            </a:r>
            <a:r>
              <a:rPr kumimoji="1" lang="zh-CN" altLang="en-US" sz="2000">
                <a:solidFill>
                  <a:srgbClr val="0000CC"/>
                </a:solidFill>
              </a:rPr>
              <a:t>直线</a:t>
            </a:r>
            <a:r>
              <a:rPr kumimoji="1" lang="zh-CN" altLang="en-US" sz="2000"/>
              <a:t>运动</a:t>
            </a:r>
            <a:endParaRPr kumimoji="1" lang="zh-CN" altLang="en-US" sz="2000"/>
          </a:p>
        </p:txBody>
      </p:sp>
      <p:sp>
        <p:nvSpPr>
          <p:cNvPr id="279573" name="Rectangle 21"/>
          <p:cNvSpPr>
            <a:spLocks noChangeArrowheads="1"/>
          </p:cNvSpPr>
          <p:nvPr/>
        </p:nvSpPr>
        <p:spPr bwMode="auto">
          <a:xfrm>
            <a:off x="2895600" y="2607469"/>
            <a:ext cx="28019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/>
              <a:t>匀速</a:t>
            </a:r>
            <a:r>
              <a:rPr kumimoji="1" lang="zh-CN" altLang="en-US" sz="2000">
                <a:solidFill>
                  <a:srgbClr val="0000CC"/>
                </a:solidFill>
              </a:rPr>
              <a:t>圆周</a:t>
            </a:r>
            <a:r>
              <a:rPr kumimoji="1" lang="zh-CN" altLang="en-US" sz="2000"/>
              <a:t>运动</a:t>
            </a:r>
            <a:endParaRPr kumimoji="1" lang="zh-CN" altLang="en-US" sz="2000"/>
          </a:p>
        </p:txBody>
      </p:sp>
      <p:graphicFrame>
        <p:nvGraphicFramePr>
          <p:cNvPr id="279574" name="Object 22"/>
          <p:cNvGraphicFramePr>
            <a:graphicFrameLocks noChangeAspect="1"/>
          </p:cNvGraphicFramePr>
          <p:nvPr/>
        </p:nvGraphicFramePr>
        <p:xfrm>
          <a:off x="838200" y="2590800"/>
          <a:ext cx="14446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4" imgW="17373600" imgH="5181600" progId="">
                  <p:embed/>
                </p:oleObj>
              </mc:Choice>
              <mc:Fallback>
                <p:oleObj name="公式" r:id="rId4" imgW="17373600" imgH="5181600" progId="">
                  <p:embed/>
                  <p:pic>
                    <p:nvPicPr>
                      <p:cNvPr id="0" name="Picture 5" descr="image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90800"/>
                        <a:ext cx="1444625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76" name="Text Box 24"/>
          <p:cNvSpPr txBox="1">
            <a:spLocks noChangeArrowheads="1"/>
          </p:cNvSpPr>
          <p:nvPr/>
        </p:nvSpPr>
        <p:spPr bwMode="auto">
          <a:xfrm>
            <a:off x="838200" y="1981200"/>
            <a:ext cx="3081338" cy="4572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等螺距</a:t>
            </a:r>
            <a:r>
              <a:rPr kumimoji="1" lang="zh-CN" altLang="en-US" sz="2400">
                <a:solidFill>
                  <a:srgbClr val="0000CC"/>
                </a:solidFill>
              </a:rPr>
              <a:t>螺旋运动</a:t>
            </a:r>
            <a:endParaRPr kumimoji="1" lang="zh-CN" altLang="en-US" sz="2400">
              <a:solidFill>
                <a:srgbClr val="0000CC"/>
              </a:solidFill>
            </a:endParaRPr>
          </a:p>
        </p:txBody>
      </p:sp>
      <p:graphicFrame>
        <p:nvGraphicFramePr>
          <p:cNvPr id="279578" name="Object 26"/>
          <p:cNvGraphicFramePr>
            <a:graphicFrameLocks noChangeAspect="1"/>
          </p:cNvGraphicFramePr>
          <p:nvPr/>
        </p:nvGraphicFramePr>
        <p:xfrm>
          <a:off x="2667000" y="3651250"/>
          <a:ext cx="16541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公式" r:id="rId6" imgW="19812000" imgH="10058400" progId="">
                  <p:embed/>
                </p:oleObj>
              </mc:Choice>
              <mc:Fallback>
                <p:oleObj name="公式" r:id="rId6" imgW="19812000" imgH="10058400" progId="">
                  <p:embed/>
                  <p:pic>
                    <p:nvPicPr>
                      <p:cNvPr id="0" name="Picture 4" descr="image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651250"/>
                        <a:ext cx="1654175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79" name="Text Box 27"/>
          <p:cNvSpPr txBox="1">
            <a:spLocks noChangeArrowheads="1"/>
          </p:cNvSpPr>
          <p:nvPr/>
        </p:nvSpPr>
        <p:spPr bwMode="auto">
          <a:xfrm>
            <a:off x="838200" y="3873500"/>
            <a:ext cx="220980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/>
              <a:t>螺旋半径：</a:t>
            </a:r>
            <a:endParaRPr kumimoji="1" lang="zh-CN" altLang="en-US" sz="2000" dirty="0"/>
          </a:p>
        </p:txBody>
      </p:sp>
      <p:graphicFrame>
        <p:nvGraphicFramePr>
          <p:cNvPr id="279581" name="Object 29"/>
          <p:cNvGraphicFramePr>
            <a:graphicFrameLocks noChangeAspect="1"/>
          </p:cNvGraphicFramePr>
          <p:nvPr/>
        </p:nvGraphicFramePr>
        <p:xfrm>
          <a:off x="2667000" y="4565650"/>
          <a:ext cx="12509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公式" r:id="rId8" imgW="14935200" imgH="10058400" progId="">
                  <p:embed/>
                </p:oleObj>
              </mc:Choice>
              <mc:Fallback>
                <p:oleObj name="公式" r:id="rId8" imgW="14935200" imgH="10058400" progId="">
                  <p:embed/>
                  <p:pic>
                    <p:nvPicPr>
                      <p:cNvPr id="0" name="Picture 3" descr="image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565650"/>
                        <a:ext cx="1250950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82" name="Text Box 30"/>
          <p:cNvSpPr txBox="1">
            <a:spLocks noChangeArrowheads="1"/>
          </p:cNvSpPr>
          <p:nvPr/>
        </p:nvSpPr>
        <p:spPr bwMode="auto">
          <a:xfrm>
            <a:off x="838200" y="4789488"/>
            <a:ext cx="12795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/>
              <a:t>回旋周期 ：</a:t>
            </a:r>
            <a:endParaRPr kumimoji="1" lang="zh-CN" altLang="en-US" sz="2000" dirty="0"/>
          </a:p>
        </p:txBody>
      </p:sp>
      <p:sp>
        <p:nvSpPr>
          <p:cNvPr id="279584" name="Text Box 32"/>
          <p:cNvSpPr txBox="1">
            <a:spLocks noChangeArrowheads="1"/>
          </p:cNvSpPr>
          <p:nvPr/>
        </p:nvSpPr>
        <p:spPr bwMode="auto">
          <a:xfrm>
            <a:off x="838200" y="5710238"/>
            <a:ext cx="12795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CC"/>
                </a:solidFill>
              </a:rPr>
              <a:t>螺距：</a:t>
            </a:r>
            <a:endParaRPr kumimoji="1" lang="zh-CN" altLang="en-US" sz="2000" dirty="0">
              <a:solidFill>
                <a:srgbClr val="0000CC"/>
              </a:solidFill>
            </a:endParaRPr>
          </a:p>
        </p:txBody>
      </p:sp>
      <p:graphicFrame>
        <p:nvGraphicFramePr>
          <p:cNvPr id="279585" name="Object 33"/>
          <p:cNvGraphicFramePr>
            <a:graphicFrameLocks noChangeAspect="1"/>
          </p:cNvGraphicFramePr>
          <p:nvPr/>
        </p:nvGraphicFramePr>
        <p:xfrm>
          <a:off x="1981200" y="5486400"/>
          <a:ext cx="288448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公式" r:id="rId10" imgW="34442400" imgH="10058400" progId="">
                  <p:embed/>
                </p:oleObj>
              </mc:Choice>
              <mc:Fallback>
                <p:oleObj name="公式" r:id="rId10" imgW="34442400" imgH="10058400" progId="">
                  <p:embed/>
                  <p:pic>
                    <p:nvPicPr>
                      <p:cNvPr id="0" name="Picture 2" descr="image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486400"/>
                        <a:ext cx="2884488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87" name="Object 35"/>
          <p:cNvGraphicFramePr>
            <a:graphicFrameLocks noChangeAspect="1"/>
          </p:cNvGraphicFramePr>
          <p:nvPr/>
        </p:nvGraphicFramePr>
        <p:xfrm>
          <a:off x="838200" y="3200400"/>
          <a:ext cx="14446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公式" r:id="rId12" imgW="17373600" imgH="5486400" progId="">
                  <p:embed/>
                </p:oleObj>
              </mc:Choice>
              <mc:Fallback>
                <p:oleObj name="公式" r:id="rId12" imgW="17373600" imgH="5486400" progId="">
                  <p:embed/>
                  <p:pic>
                    <p:nvPicPr>
                      <p:cNvPr id="0" name="Picture 1" descr="image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00400"/>
                        <a:ext cx="1444625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91" name="Text Box 39"/>
          <p:cNvSpPr txBox="1">
            <a:spLocks noChangeArrowheads="1"/>
          </p:cNvSpPr>
          <p:nvPr/>
        </p:nvSpPr>
        <p:spPr bwMode="auto">
          <a:xfrm>
            <a:off x="5562600" y="5638800"/>
            <a:ext cx="342900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/>
              <a:t>应用：磁透镜（磁聚焦现象）</a:t>
            </a:r>
            <a:endParaRPr lang="zh-CN" altLang="en-US" sz="2000" dirty="0"/>
          </a:p>
          <a:p>
            <a:r>
              <a:rPr lang="zh-CN" altLang="en-US" sz="2000" dirty="0"/>
              <a:t>            </a:t>
            </a:r>
            <a:r>
              <a:rPr lang="zh-CN" altLang="en-US" sz="2000" dirty="0">
                <a:solidFill>
                  <a:srgbClr val="FF3300"/>
                </a:solidFill>
              </a:rPr>
              <a:t>磁瓶（磁镜约束）</a:t>
            </a:r>
            <a:endParaRPr lang="zh-CN" altLang="en-US" sz="20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70" grpId="0"/>
      <p:bldP spid="279573" grpId="0"/>
      <p:bldP spid="279579" grpId="0"/>
      <p:bldP spid="279582" grpId="0"/>
      <p:bldP spid="2795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10.6 </a:t>
            </a:r>
            <a:r>
              <a:rPr lang="zh-CN" altLang="en-US"/>
              <a:t>磁场对运动电荷的作用</a:t>
            </a:r>
            <a:endParaRPr lang="zh-CN" altLang="en-US"/>
          </a:p>
        </p:txBody>
      </p:sp>
      <p:sp>
        <p:nvSpPr>
          <p:cNvPr id="3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FB4A-2770-40E6-9EE4-AD40C7174DC3}" type="slidenum">
              <a:rPr lang="en-US" altLang="zh-CN"/>
            </a:fld>
            <a:endParaRPr lang="en-US" altLang="zh-CN"/>
          </a:p>
        </p:txBody>
      </p:sp>
      <p:sp>
        <p:nvSpPr>
          <p:cNvPr id="276483" name="Rectangle 3"/>
          <p:cNvSpPr>
            <a:spLocks noChangeArrowheads="1"/>
          </p:cNvSpPr>
          <p:nvPr/>
        </p:nvSpPr>
        <p:spPr bwMode="auto">
          <a:xfrm>
            <a:off x="762000" y="1371600"/>
            <a:ext cx="11430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en-US" sz="2400">
                <a:latin typeface="Arial" panose="020B0604020202020204" pitchFamily="34" charset="0"/>
              </a:rPr>
              <a:t>磁聚焦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276485" name="Group 5"/>
          <p:cNvGrpSpPr/>
          <p:nvPr/>
        </p:nvGrpSpPr>
        <p:grpSpPr bwMode="auto">
          <a:xfrm>
            <a:off x="747395" y="3644900"/>
            <a:ext cx="4464050" cy="2303463"/>
            <a:chOff x="476" y="2024"/>
            <a:chExt cx="2812" cy="1451"/>
          </a:xfrm>
        </p:grpSpPr>
        <p:sp>
          <p:nvSpPr>
            <p:cNvPr id="276486" name="Rectangle 6"/>
            <p:cNvSpPr>
              <a:spLocks noChangeArrowheads="1"/>
            </p:cNvSpPr>
            <p:nvPr/>
          </p:nvSpPr>
          <p:spPr bwMode="auto">
            <a:xfrm>
              <a:off x="513" y="2107"/>
              <a:ext cx="2410" cy="136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487" name="Line 7"/>
            <p:cNvSpPr>
              <a:spLocks noChangeShapeType="1"/>
            </p:cNvSpPr>
            <p:nvPr/>
          </p:nvSpPr>
          <p:spPr bwMode="auto">
            <a:xfrm>
              <a:off x="669" y="2712"/>
              <a:ext cx="2459" cy="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6488" name="Group 8"/>
            <p:cNvGrpSpPr/>
            <p:nvPr/>
          </p:nvGrpSpPr>
          <p:grpSpPr bwMode="auto">
            <a:xfrm>
              <a:off x="677" y="2421"/>
              <a:ext cx="2126" cy="602"/>
              <a:chOff x="1248" y="240"/>
              <a:chExt cx="3408" cy="1160"/>
            </a:xfrm>
          </p:grpSpPr>
          <p:sp>
            <p:nvSpPr>
              <p:cNvPr id="276489" name="Freeform 9"/>
              <p:cNvSpPr/>
              <p:nvPr/>
            </p:nvSpPr>
            <p:spPr bwMode="auto">
              <a:xfrm>
                <a:off x="1248" y="240"/>
                <a:ext cx="3408" cy="816"/>
              </a:xfrm>
              <a:custGeom>
                <a:avLst/>
                <a:gdLst/>
                <a:ahLst/>
                <a:cxnLst>
                  <a:cxn ang="0">
                    <a:pos x="0" y="576"/>
                  </a:cxn>
                  <a:cxn ang="0">
                    <a:pos x="48" y="528"/>
                  </a:cxn>
                  <a:cxn ang="0">
                    <a:pos x="240" y="288"/>
                  </a:cxn>
                  <a:cxn ang="0">
                    <a:pos x="528" y="96"/>
                  </a:cxn>
                  <a:cxn ang="0">
                    <a:pos x="960" y="0"/>
                  </a:cxn>
                  <a:cxn ang="0">
                    <a:pos x="1440" y="96"/>
                  </a:cxn>
                  <a:cxn ang="0">
                    <a:pos x="1824" y="336"/>
                  </a:cxn>
                  <a:cxn ang="0">
                    <a:pos x="2112" y="576"/>
                  </a:cxn>
                  <a:cxn ang="0">
                    <a:pos x="2496" y="768"/>
                  </a:cxn>
                  <a:cxn ang="0">
                    <a:pos x="2832" y="816"/>
                  </a:cxn>
                  <a:cxn ang="0">
                    <a:pos x="3120" y="768"/>
                  </a:cxn>
                  <a:cxn ang="0">
                    <a:pos x="3408" y="576"/>
                  </a:cxn>
                </a:cxnLst>
                <a:rect l="0" t="0" r="r" b="b"/>
                <a:pathLst>
                  <a:path w="3408" h="816">
                    <a:moveTo>
                      <a:pt x="0" y="576"/>
                    </a:moveTo>
                    <a:cubicBezTo>
                      <a:pt x="4" y="576"/>
                      <a:pt x="8" y="576"/>
                      <a:pt x="48" y="528"/>
                    </a:cubicBezTo>
                    <a:cubicBezTo>
                      <a:pt x="88" y="480"/>
                      <a:pt x="160" y="360"/>
                      <a:pt x="240" y="288"/>
                    </a:cubicBezTo>
                    <a:cubicBezTo>
                      <a:pt x="320" y="216"/>
                      <a:pt x="408" y="144"/>
                      <a:pt x="528" y="96"/>
                    </a:cubicBezTo>
                    <a:cubicBezTo>
                      <a:pt x="648" y="48"/>
                      <a:pt x="808" y="0"/>
                      <a:pt x="960" y="0"/>
                    </a:cubicBezTo>
                    <a:cubicBezTo>
                      <a:pt x="1112" y="0"/>
                      <a:pt x="1296" y="40"/>
                      <a:pt x="1440" y="96"/>
                    </a:cubicBezTo>
                    <a:cubicBezTo>
                      <a:pt x="1584" y="152"/>
                      <a:pt x="1712" y="256"/>
                      <a:pt x="1824" y="336"/>
                    </a:cubicBezTo>
                    <a:cubicBezTo>
                      <a:pt x="1936" y="416"/>
                      <a:pt x="2000" y="504"/>
                      <a:pt x="2112" y="576"/>
                    </a:cubicBezTo>
                    <a:cubicBezTo>
                      <a:pt x="2224" y="648"/>
                      <a:pt x="2376" y="728"/>
                      <a:pt x="2496" y="768"/>
                    </a:cubicBezTo>
                    <a:cubicBezTo>
                      <a:pt x="2616" y="808"/>
                      <a:pt x="2728" y="816"/>
                      <a:pt x="2832" y="816"/>
                    </a:cubicBezTo>
                    <a:cubicBezTo>
                      <a:pt x="2936" y="816"/>
                      <a:pt x="3024" y="808"/>
                      <a:pt x="3120" y="768"/>
                    </a:cubicBezTo>
                    <a:cubicBezTo>
                      <a:pt x="3216" y="728"/>
                      <a:pt x="3360" y="608"/>
                      <a:pt x="3408" y="576"/>
                    </a:cubicBezTo>
                  </a:path>
                </a:pathLst>
              </a:custGeom>
              <a:noFill/>
              <a:ln w="28575" cmpd="sng">
                <a:solidFill>
                  <a:srgbClr val="FF33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490" name="Freeform 10"/>
              <p:cNvSpPr/>
              <p:nvPr/>
            </p:nvSpPr>
            <p:spPr bwMode="auto">
              <a:xfrm>
                <a:off x="1248" y="520"/>
                <a:ext cx="3408" cy="656"/>
              </a:xfrm>
              <a:custGeom>
                <a:avLst/>
                <a:gdLst/>
                <a:ahLst/>
                <a:cxnLst>
                  <a:cxn ang="0">
                    <a:pos x="0" y="296"/>
                  </a:cxn>
                  <a:cxn ang="0">
                    <a:pos x="240" y="488"/>
                  </a:cxn>
                  <a:cxn ang="0">
                    <a:pos x="816" y="632"/>
                  </a:cxn>
                  <a:cxn ang="0">
                    <a:pos x="1248" y="632"/>
                  </a:cxn>
                  <a:cxn ang="0">
                    <a:pos x="1728" y="488"/>
                  </a:cxn>
                  <a:cxn ang="0">
                    <a:pos x="2112" y="296"/>
                  </a:cxn>
                  <a:cxn ang="0">
                    <a:pos x="2448" y="56"/>
                  </a:cxn>
                  <a:cxn ang="0">
                    <a:pos x="2736" y="8"/>
                  </a:cxn>
                  <a:cxn ang="0">
                    <a:pos x="3120" y="104"/>
                  </a:cxn>
                  <a:cxn ang="0">
                    <a:pos x="3408" y="296"/>
                  </a:cxn>
                </a:cxnLst>
                <a:rect l="0" t="0" r="r" b="b"/>
                <a:pathLst>
                  <a:path w="3408" h="656">
                    <a:moveTo>
                      <a:pt x="0" y="296"/>
                    </a:moveTo>
                    <a:cubicBezTo>
                      <a:pt x="52" y="364"/>
                      <a:pt x="104" y="432"/>
                      <a:pt x="240" y="488"/>
                    </a:cubicBezTo>
                    <a:cubicBezTo>
                      <a:pt x="376" y="544"/>
                      <a:pt x="648" y="608"/>
                      <a:pt x="816" y="632"/>
                    </a:cubicBezTo>
                    <a:cubicBezTo>
                      <a:pt x="984" y="656"/>
                      <a:pt x="1096" y="656"/>
                      <a:pt x="1248" y="632"/>
                    </a:cubicBezTo>
                    <a:cubicBezTo>
                      <a:pt x="1400" y="608"/>
                      <a:pt x="1584" y="544"/>
                      <a:pt x="1728" y="488"/>
                    </a:cubicBezTo>
                    <a:cubicBezTo>
                      <a:pt x="1872" y="432"/>
                      <a:pt x="1992" y="368"/>
                      <a:pt x="2112" y="296"/>
                    </a:cubicBezTo>
                    <a:cubicBezTo>
                      <a:pt x="2232" y="224"/>
                      <a:pt x="2344" y="104"/>
                      <a:pt x="2448" y="56"/>
                    </a:cubicBezTo>
                    <a:cubicBezTo>
                      <a:pt x="2552" y="8"/>
                      <a:pt x="2624" y="0"/>
                      <a:pt x="2736" y="8"/>
                    </a:cubicBezTo>
                    <a:cubicBezTo>
                      <a:pt x="2848" y="16"/>
                      <a:pt x="3008" y="56"/>
                      <a:pt x="3120" y="104"/>
                    </a:cubicBezTo>
                    <a:cubicBezTo>
                      <a:pt x="3232" y="152"/>
                      <a:pt x="3320" y="224"/>
                      <a:pt x="3408" y="296"/>
                    </a:cubicBezTo>
                  </a:path>
                </a:pathLst>
              </a:custGeom>
              <a:noFill/>
              <a:ln w="28575" cmpd="sng">
                <a:solidFill>
                  <a:srgbClr val="FF33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491" name="Freeform 11"/>
              <p:cNvSpPr/>
              <p:nvPr/>
            </p:nvSpPr>
            <p:spPr bwMode="auto">
              <a:xfrm>
                <a:off x="1248" y="816"/>
                <a:ext cx="3408" cy="5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4" y="48"/>
                  </a:cxn>
                  <a:cxn ang="0">
                    <a:pos x="768" y="144"/>
                  </a:cxn>
                  <a:cxn ang="0">
                    <a:pos x="1056" y="288"/>
                  </a:cxn>
                  <a:cxn ang="0">
                    <a:pos x="1392" y="480"/>
                  </a:cxn>
                  <a:cxn ang="0">
                    <a:pos x="1824" y="576"/>
                  </a:cxn>
                  <a:cxn ang="0">
                    <a:pos x="2208" y="528"/>
                  </a:cxn>
                  <a:cxn ang="0">
                    <a:pos x="2496" y="336"/>
                  </a:cxn>
                  <a:cxn ang="0">
                    <a:pos x="2592" y="240"/>
                  </a:cxn>
                  <a:cxn ang="0">
                    <a:pos x="2736" y="144"/>
                  </a:cxn>
                  <a:cxn ang="0">
                    <a:pos x="2928" y="96"/>
                  </a:cxn>
                  <a:cxn ang="0">
                    <a:pos x="3408" y="0"/>
                  </a:cxn>
                </a:cxnLst>
                <a:rect l="0" t="0" r="r" b="b"/>
                <a:pathLst>
                  <a:path w="3408" h="584">
                    <a:moveTo>
                      <a:pt x="0" y="0"/>
                    </a:moveTo>
                    <a:cubicBezTo>
                      <a:pt x="128" y="12"/>
                      <a:pt x="256" y="24"/>
                      <a:pt x="384" y="48"/>
                    </a:cubicBezTo>
                    <a:cubicBezTo>
                      <a:pt x="512" y="72"/>
                      <a:pt x="656" y="104"/>
                      <a:pt x="768" y="144"/>
                    </a:cubicBezTo>
                    <a:cubicBezTo>
                      <a:pt x="880" y="184"/>
                      <a:pt x="952" y="232"/>
                      <a:pt x="1056" y="288"/>
                    </a:cubicBezTo>
                    <a:cubicBezTo>
                      <a:pt x="1160" y="344"/>
                      <a:pt x="1264" y="432"/>
                      <a:pt x="1392" y="480"/>
                    </a:cubicBezTo>
                    <a:cubicBezTo>
                      <a:pt x="1520" y="528"/>
                      <a:pt x="1688" y="568"/>
                      <a:pt x="1824" y="576"/>
                    </a:cubicBezTo>
                    <a:cubicBezTo>
                      <a:pt x="1960" y="584"/>
                      <a:pt x="2096" y="568"/>
                      <a:pt x="2208" y="528"/>
                    </a:cubicBezTo>
                    <a:cubicBezTo>
                      <a:pt x="2320" y="488"/>
                      <a:pt x="2432" y="384"/>
                      <a:pt x="2496" y="336"/>
                    </a:cubicBezTo>
                    <a:cubicBezTo>
                      <a:pt x="2560" y="288"/>
                      <a:pt x="2552" y="272"/>
                      <a:pt x="2592" y="240"/>
                    </a:cubicBezTo>
                    <a:cubicBezTo>
                      <a:pt x="2632" y="208"/>
                      <a:pt x="2680" y="168"/>
                      <a:pt x="2736" y="144"/>
                    </a:cubicBezTo>
                    <a:cubicBezTo>
                      <a:pt x="2792" y="120"/>
                      <a:pt x="2816" y="120"/>
                      <a:pt x="2928" y="96"/>
                    </a:cubicBezTo>
                    <a:cubicBezTo>
                      <a:pt x="3040" y="72"/>
                      <a:pt x="3328" y="16"/>
                      <a:pt x="3408" y="0"/>
                    </a:cubicBezTo>
                  </a:path>
                </a:pathLst>
              </a:custGeom>
              <a:noFill/>
              <a:ln w="28575" cmpd="sng">
                <a:solidFill>
                  <a:srgbClr val="FF33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6492" name="Line 12"/>
            <p:cNvSpPr>
              <a:spLocks noChangeShapeType="1"/>
            </p:cNvSpPr>
            <p:nvPr/>
          </p:nvSpPr>
          <p:spPr bwMode="auto">
            <a:xfrm flipH="1">
              <a:off x="664" y="2787"/>
              <a:ext cx="5" cy="544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493" name="Line 13"/>
            <p:cNvSpPr>
              <a:spLocks noChangeShapeType="1"/>
            </p:cNvSpPr>
            <p:nvPr/>
          </p:nvSpPr>
          <p:spPr bwMode="auto">
            <a:xfrm>
              <a:off x="2795" y="2768"/>
              <a:ext cx="5" cy="563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494" name="Line 14"/>
            <p:cNvSpPr>
              <a:spLocks noChangeShapeType="1"/>
            </p:cNvSpPr>
            <p:nvPr/>
          </p:nvSpPr>
          <p:spPr bwMode="auto">
            <a:xfrm>
              <a:off x="669" y="3195"/>
              <a:ext cx="869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495" name="Line 15"/>
            <p:cNvSpPr>
              <a:spLocks noChangeShapeType="1"/>
            </p:cNvSpPr>
            <p:nvPr/>
          </p:nvSpPr>
          <p:spPr bwMode="auto">
            <a:xfrm>
              <a:off x="1927" y="3195"/>
              <a:ext cx="868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496" name="Line 16"/>
            <p:cNvSpPr>
              <a:spLocks noChangeShapeType="1"/>
            </p:cNvSpPr>
            <p:nvPr/>
          </p:nvSpPr>
          <p:spPr bwMode="auto">
            <a:xfrm flipV="1">
              <a:off x="677" y="2279"/>
              <a:ext cx="436" cy="43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497" name="Arc 17"/>
            <p:cNvSpPr/>
            <p:nvPr/>
          </p:nvSpPr>
          <p:spPr bwMode="auto">
            <a:xfrm>
              <a:off x="739" y="2651"/>
              <a:ext cx="74" cy="4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66"/>
              </a:solidFill>
              <a:rou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498" name="Text Box 18"/>
            <p:cNvSpPr txBox="1">
              <a:spLocks noChangeArrowheads="1"/>
            </p:cNvSpPr>
            <p:nvPr/>
          </p:nvSpPr>
          <p:spPr bwMode="auto">
            <a:xfrm>
              <a:off x="1076" y="2024"/>
              <a:ext cx="398" cy="2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med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FF"/>
                  </a:solidFill>
                </a:rPr>
                <a:t>v</a:t>
              </a:r>
              <a:r>
                <a:rPr lang="en-US" altLang="zh-CN" sz="2400" baseline="-25000">
                  <a:solidFill>
                    <a:srgbClr val="0000FF"/>
                  </a:solidFill>
                </a:rPr>
                <a:t>0</a:t>
              </a:r>
              <a:endParaRPr lang="en-US" altLang="zh-CN" sz="2400" b="1" i="1">
                <a:solidFill>
                  <a:srgbClr val="0000FF"/>
                </a:solidFill>
              </a:endParaRPr>
            </a:p>
          </p:txBody>
        </p:sp>
        <p:sp>
          <p:nvSpPr>
            <p:cNvPr id="276499" name="Text Box 19"/>
            <p:cNvSpPr txBox="1">
              <a:spLocks noChangeArrowheads="1"/>
            </p:cNvSpPr>
            <p:nvPr/>
          </p:nvSpPr>
          <p:spPr bwMode="auto">
            <a:xfrm>
              <a:off x="3100" y="2492"/>
              <a:ext cx="188" cy="2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med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8080"/>
                  </a:solidFill>
                </a:rPr>
                <a:t>B</a:t>
              </a:r>
              <a:endParaRPr lang="en-US" altLang="zh-CN" sz="2400" b="1" i="1">
                <a:solidFill>
                  <a:srgbClr val="008080"/>
                </a:solidFill>
              </a:endParaRPr>
            </a:p>
          </p:txBody>
        </p:sp>
        <p:sp>
          <p:nvSpPr>
            <p:cNvPr id="276500" name="Text Box 20"/>
            <p:cNvSpPr txBox="1">
              <a:spLocks noChangeArrowheads="1"/>
            </p:cNvSpPr>
            <p:nvPr/>
          </p:nvSpPr>
          <p:spPr bwMode="auto">
            <a:xfrm>
              <a:off x="776" y="2462"/>
              <a:ext cx="263" cy="2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med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66"/>
                  </a:solidFill>
                  <a:sym typeface="Symbol" panose="05050102010706020507" pitchFamily="18" charset="2"/>
                </a:rPr>
                <a:t></a:t>
              </a:r>
              <a:endParaRPr lang="en-US" altLang="zh-CN" sz="2400" i="1">
                <a:solidFill>
                  <a:srgbClr val="000066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276501" name="Text Box 21"/>
            <p:cNvSpPr txBox="1">
              <a:spLocks noChangeArrowheads="1"/>
            </p:cNvSpPr>
            <p:nvPr/>
          </p:nvSpPr>
          <p:spPr bwMode="auto">
            <a:xfrm>
              <a:off x="1675" y="3081"/>
              <a:ext cx="263" cy="2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med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66"/>
                  </a:solidFill>
                </a:rPr>
                <a:t>h</a:t>
              </a:r>
              <a:endParaRPr lang="en-US" altLang="zh-CN" sz="2400" i="1">
                <a:solidFill>
                  <a:srgbClr val="000066"/>
                </a:solidFill>
              </a:endParaRPr>
            </a:p>
          </p:txBody>
        </p:sp>
        <p:sp>
          <p:nvSpPr>
            <p:cNvPr id="276502" name="Text Box 22"/>
            <p:cNvSpPr txBox="1">
              <a:spLocks noChangeArrowheads="1"/>
            </p:cNvSpPr>
            <p:nvPr/>
          </p:nvSpPr>
          <p:spPr bwMode="auto">
            <a:xfrm>
              <a:off x="476" y="2614"/>
              <a:ext cx="263" cy="2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med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00066"/>
                  </a:solidFill>
                </a:rPr>
                <a:t>A</a:t>
              </a:r>
              <a:endParaRPr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276503" name="Text Box 23"/>
            <p:cNvSpPr txBox="1">
              <a:spLocks noChangeArrowheads="1"/>
            </p:cNvSpPr>
            <p:nvPr/>
          </p:nvSpPr>
          <p:spPr bwMode="auto">
            <a:xfrm>
              <a:off x="2800" y="2688"/>
              <a:ext cx="263" cy="51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med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00066"/>
                  </a:solidFill>
                </a:rPr>
                <a:t>A</a:t>
              </a:r>
              <a:r>
                <a:rPr lang="en-US" altLang="zh-CN" sz="2400">
                  <a:solidFill>
                    <a:srgbClr val="000066"/>
                  </a:solidFill>
                  <a:sym typeface="Symbol" panose="05050102010706020507" pitchFamily="18" charset="2"/>
                </a:rPr>
                <a:t></a:t>
              </a:r>
              <a:endParaRPr lang="en-US" altLang="zh-CN" sz="2400">
                <a:solidFill>
                  <a:srgbClr val="000066"/>
                </a:solidFill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276504" name="Object 24"/>
          <p:cNvGraphicFramePr>
            <a:graphicFrameLocks noChangeAspect="1"/>
          </p:cNvGraphicFramePr>
          <p:nvPr/>
        </p:nvGraphicFramePr>
        <p:xfrm>
          <a:off x="5964237" y="3810000"/>
          <a:ext cx="2874963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08" name="Image" r:id="rId1" imgW="4038600" imgH="2730500" progId="">
                  <p:embed/>
                </p:oleObj>
              </mc:Choice>
              <mc:Fallback>
                <p:oleObj name="Image" r:id="rId1" imgW="4038600" imgH="2730500" progId="">
                  <p:embed/>
                  <p:pic>
                    <p:nvPicPr>
                      <p:cNvPr id="0" name="Picture 5" descr="image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4237" y="3810000"/>
                        <a:ext cx="2874963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07" name="Object 27"/>
          <p:cNvGraphicFramePr>
            <a:graphicFrameLocks noChangeAspect="1"/>
          </p:cNvGraphicFramePr>
          <p:nvPr/>
        </p:nvGraphicFramePr>
        <p:xfrm>
          <a:off x="1066800" y="2862263"/>
          <a:ext cx="23066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3" imgW="27736800" imgH="5486400" progId="">
                  <p:embed/>
                </p:oleObj>
              </mc:Choice>
              <mc:Fallback>
                <p:oleObj name="公式" r:id="rId3" imgW="27736800" imgH="5486400" progId="">
                  <p:embed/>
                  <p:pic>
                    <p:nvPicPr>
                      <p:cNvPr id="0" name="Picture 4" descr="image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62263"/>
                        <a:ext cx="2306638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08" name="Object 28"/>
          <p:cNvGraphicFramePr>
            <a:graphicFrameLocks noChangeAspect="1"/>
          </p:cNvGraphicFramePr>
          <p:nvPr/>
        </p:nvGraphicFramePr>
        <p:xfrm>
          <a:off x="1066800" y="2099469"/>
          <a:ext cx="210343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公式" r:id="rId5" imgW="25298400" imgH="5486400" progId="">
                  <p:embed/>
                </p:oleObj>
              </mc:Choice>
              <mc:Fallback>
                <p:oleObj name="公式" r:id="rId5" imgW="25298400" imgH="5486400" progId="">
                  <p:embed/>
                  <p:pic>
                    <p:nvPicPr>
                      <p:cNvPr id="0" name="Picture 3" descr="image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99469"/>
                        <a:ext cx="2103438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09" name="Object 29"/>
          <p:cNvGraphicFramePr>
            <a:graphicFrameLocks noChangeAspect="1"/>
          </p:cNvGraphicFramePr>
          <p:nvPr/>
        </p:nvGraphicFramePr>
        <p:xfrm>
          <a:off x="4114800" y="1905000"/>
          <a:ext cx="232251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公式" r:id="rId7" imgW="27736800" imgH="10058400" progId="">
                  <p:embed/>
                </p:oleObj>
              </mc:Choice>
              <mc:Fallback>
                <p:oleObj name="公式" r:id="rId7" imgW="27736800" imgH="10058400" progId="">
                  <p:embed/>
                  <p:pic>
                    <p:nvPicPr>
                      <p:cNvPr id="0" name="Picture 2" descr="image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905000"/>
                        <a:ext cx="2322513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0" name="Object 30"/>
          <p:cNvGraphicFramePr>
            <a:graphicFrameLocks noChangeAspect="1"/>
          </p:cNvGraphicFramePr>
          <p:nvPr/>
        </p:nvGraphicFramePr>
        <p:xfrm>
          <a:off x="4114800" y="2667000"/>
          <a:ext cx="12509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公式" r:id="rId9" imgW="14935200" imgH="10058400" progId="">
                  <p:embed/>
                </p:oleObj>
              </mc:Choice>
              <mc:Fallback>
                <p:oleObj name="公式" r:id="rId9" imgW="14935200" imgH="10058400" progId="">
                  <p:embed/>
                  <p:pic>
                    <p:nvPicPr>
                      <p:cNvPr id="0" name="Picture 1" descr="image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667000"/>
                        <a:ext cx="1250950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1" name="Text Box 31"/>
          <p:cNvSpPr txBox="1">
            <a:spLocks noChangeArrowheads="1"/>
          </p:cNvSpPr>
          <p:nvPr/>
        </p:nvSpPr>
        <p:spPr bwMode="auto">
          <a:xfrm>
            <a:off x="2286000" y="1371600"/>
            <a:ext cx="133223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 i="1" dirty="0">
                <a:sym typeface="Symbol" panose="05050102010706020507" pitchFamily="18" charset="2"/>
              </a:rPr>
              <a:t> </a:t>
            </a:r>
            <a:r>
              <a:rPr kumimoji="1" lang="zh-CN" altLang="en-US" sz="2400" dirty="0">
                <a:sym typeface="Symbol" panose="05050102010706020507" pitchFamily="18" charset="2"/>
              </a:rPr>
              <a:t>很小时</a:t>
            </a:r>
            <a:endParaRPr kumimoji="1" lang="zh-CN" altLang="en-US" sz="2400" dirty="0">
              <a:sym typeface="Symbol" panose="05050102010706020507" pitchFamily="18" charset="2"/>
            </a:endParaRPr>
          </a:p>
        </p:txBody>
      </p:sp>
      <p:sp>
        <p:nvSpPr>
          <p:cNvPr id="276513" name="Rectangle 33"/>
          <p:cNvSpPr>
            <a:spLocks noChangeArrowheads="1"/>
          </p:cNvSpPr>
          <p:nvPr/>
        </p:nvSpPr>
        <p:spPr bwMode="auto">
          <a:xfrm>
            <a:off x="6858000" y="3505200"/>
            <a:ext cx="8699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磁透镜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45565" y="5896610"/>
            <a:ext cx="2997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/>
              <a:t>螺旋半径</a:t>
            </a:r>
            <a:r>
              <a:rPr lang="en-US" altLang="zh-CN" sz="2400"/>
              <a:t>R</a:t>
            </a:r>
            <a:r>
              <a:rPr lang="zh-CN" altLang="en-US" sz="2400"/>
              <a:t>不一样</a:t>
            </a: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10.6 </a:t>
            </a:r>
            <a:r>
              <a:rPr lang="zh-CN" altLang="en-US"/>
              <a:t>磁场对运动电荷的作用</a:t>
            </a:r>
            <a:endParaRPr lang="zh-CN" altLang="en-US"/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0591-8721-4C24-BA74-6C601A37E6CB}" type="slidenum">
              <a:rPr lang="en-US" altLang="zh-CN"/>
            </a:fld>
            <a:endParaRPr lang="en-US" altLang="zh-CN"/>
          </a:p>
        </p:txBody>
      </p:sp>
      <p:sp>
        <p:nvSpPr>
          <p:cNvPr id="277507" name="Rectangle 3"/>
          <p:cNvSpPr>
            <a:spLocks noChangeArrowheads="1"/>
          </p:cNvSpPr>
          <p:nvPr/>
        </p:nvSpPr>
        <p:spPr bwMode="auto">
          <a:xfrm>
            <a:off x="762000" y="1600200"/>
            <a:ext cx="45720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电磁场控制带电粒子运动的实例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graphicFrame>
        <p:nvGraphicFramePr>
          <p:cNvPr id="277508" name="Object 4"/>
          <p:cNvGraphicFramePr>
            <a:graphicFrameLocks noChangeAspect="1"/>
          </p:cNvGraphicFramePr>
          <p:nvPr/>
        </p:nvGraphicFramePr>
        <p:xfrm>
          <a:off x="3429000" y="3111500"/>
          <a:ext cx="1041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08" name="公式" r:id="rId1" imgW="12496800" imgH="5791200" progId="">
                  <p:embed/>
                </p:oleObj>
              </mc:Choice>
              <mc:Fallback>
                <p:oleObj name="公式" r:id="rId1" imgW="12496800" imgH="5791200" progId="">
                  <p:embed/>
                  <p:pic>
                    <p:nvPicPr>
                      <p:cNvPr id="0" name="Picture 2" descr="image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111500"/>
                        <a:ext cx="1041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09" name="Text Box 5"/>
          <p:cNvSpPr txBox="1">
            <a:spLocks noChangeArrowheads="1"/>
          </p:cNvSpPr>
          <p:nvPr/>
        </p:nvSpPr>
        <p:spPr bwMode="auto">
          <a:xfrm>
            <a:off x="1752600" y="3154363"/>
            <a:ext cx="79248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电场</a:t>
            </a:r>
            <a:endParaRPr lang="zh-CN" altLang="en-US" sz="2400"/>
          </a:p>
        </p:txBody>
      </p:sp>
      <p:sp>
        <p:nvSpPr>
          <p:cNvPr id="277510" name="Text Box 6"/>
          <p:cNvSpPr txBox="1">
            <a:spLocks noChangeArrowheads="1"/>
          </p:cNvSpPr>
          <p:nvPr/>
        </p:nvSpPr>
        <p:spPr bwMode="auto">
          <a:xfrm>
            <a:off x="1752600" y="4157663"/>
            <a:ext cx="79248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磁场</a:t>
            </a:r>
            <a:endParaRPr lang="zh-CN" altLang="en-US" sz="2400"/>
          </a:p>
        </p:txBody>
      </p:sp>
      <p:graphicFrame>
        <p:nvGraphicFramePr>
          <p:cNvPr id="277511" name="Object 7"/>
          <p:cNvGraphicFramePr>
            <a:graphicFrameLocks noChangeAspect="1"/>
          </p:cNvGraphicFramePr>
          <p:nvPr/>
        </p:nvGraphicFramePr>
        <p:xfrm>
          <a:off x="3429000" y="4114800"/>
          <a:ext cx="1498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3" imgW="17983200" imgH="5791200" progId="">
                  <p:embed/>
                </p:oleObj>
              </mc:Choice>
              <mc:Fallback>
                <p:oleObj name="公式" r:id="rId3" imgW="17983200" imgH="5791200" progId="">
                  <p:embed/>
                  <p:pic>
                    <p:nvPicPr>
                      <p:cNvPr id="0" name="Picture 1" descr="image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14800"/>
                        <a:ext cx="1498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10.6 </a:t>
            </a:r>
            <a:r>
              <a:rPr lang="zh-CN" altLang="en-US"/>
              <a:t>磁场对运动电荷的作用</a:t>
            </a:r>
            <a:endParaRPr lang="zh-CN" altLang="en-US"/>
          </a:p>
        </p:txBody>
      </p:sp>
      <p:sp>
        <p:nvSpPr>
          <p:cNvPr id="2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460B-F622-487B-85BB-800E33F4409C}" type="slidenum">
              <a:rPr lang="en-US" altLang="zh-CN"/>
            </a:fld>
            <a:endParaRPr lang="en-US" altLang="zh-CN"/>
          </a:p>
        </p:txBody>
      </p:sp>
      <p:sp>
        <p:nvSpPr>
          <p:cNvPr id="351237" name="Text Box 5"/>
          <p:cNvSpPr txBox="1">
            <a:spLocks noChangeArrowheads="1"/>
          </p:cNvSpPr>
          <p:nvPr/>
        </p:nvSpPr>
        <p:spPr bwMode="auto">
          <a:xfrm>
            <a:off x="591820" y="1329055"/>
            <a:ext cx="8094980" cy="118872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/>
              <a:t>例</a:t>
            </a:r>
            <a:r>
              <a:rPr lang="en-US" altLang="zh-CN" sz="2400" dirty="0"/>
              <a:t>10-8  </a:t>
            </a:r>
            <a:r>
              <a:rPr lang="zh-CN" altLang="en-US" sz="2400" dirty="0"/>
              <a:t>如图，两电量均为</a:t>
            </a:r>
            <a:r>
              <a:rPr lang="en-US" altLang="zh-CN" sz="2400" i="1" dirty="0"/>
              <a:t>q</a:t>
            </a:r>
            <a:r>
              <a:rPr lang="zh-CN" altLang="en-US" sz="2400" dirty="0"/>
              <a:t>的点电荷（某一瞬间）以相同速度</a:t>
            </a:r>
            <a:r>
              <a:rPr lang="en-US" altLang="zh-CN" sz="2400" i="1" dirty="0">
                <a:latin typeface="Book Antiqua" panose="02040602050305030304" pitchFamily="18" charset="0"/>
              </a:rPr>
              <a:t>v</a:t>
            </a:r>
            <a:r>
              <a:rPr lang="zh-CN" altLang="en-US" sz="2400" dirty="0"/>
              <a:t>并排作匀速直线运动。求（此瞬间）两电荷间相互作用力。（设</a:t>
            </a:r>
            <a:r>
              <a:rPr lang="en-US" altLang="zh-CN" sz="2400" i="1" dirty="0">
                <a:latin typeface="Book Antiqua" panose="02040602050305030304" pitchFamily="18" charset="0"/>
              </a:rPr>
              <a:t>v</a:t>
            </a:r>
            <a:r>
              <a:rPr lang="en-US" altLang="zh-CN" sz="2400" dirty="0"/>
              <a:t>&lt;&lt;c</a:t>
            </a:r>
            <a:r>
              <a:rPr lang="zh-CN" altLang="en-US" sz="2400" dirty="0"/>
              <a:t>）</a:t>
            </a:r>
            <a:endParaRPr lang="zh-CN" altLang="en-US" sz="2400" dirty="0"/>
          </a:p>
        </p:txBody>
      </p:sp>
      <p:sp>
        <p:nvSpPr>
          <p:cNvPr id="351238" name="Rectangle 6"/>
          <p:cNvSpPr>
            <a:spLocks noChangeArrowheads="1"/>
          </p:cNvSpPr>
          <p:nvPr/>
        </p:nvSpPr>
        <p:spPr bwMode="auto">
          <a:xfrm>
            <a:off x="2895600" y="2784475"/>
            <a:ext cx="3673475" cy="3311525"/>
          </a:xfrm>
          <a:prstGeom prst="rect">
            <a:avLst/>
          </a:prstGeom>
          <a:gradFill rotWithShape="1">
            <a:gsLst>
              <a:gs pos="0">
                <a:srgbClr val="B4DDFE"/>
              </a:gs>
              <a:gs pos="100000">
                <a:srgbClr val="FFFFFF"/>
              </a:gs>
            </a:gsLst>
            <a:lin ang="5400000" scaled="1"/>
          </a:gradFill>
          <a:ln w="19050">
            <a:noFill/>
            <a:miter lim="800000"/>
            <a:tailEnd type="none" w="sm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351239" name="Group 7"/>
          <p:cNvGrpSpPr/>
          <p:nvPr/>
        </p:nvGrpSpPr>
        <p:grpSpPr bwMode="auto">
          <a:xfrm>
            <a:off x="3400425" y="2854325"/>
            <a:ext cx="3097213" cy="3041650"/>
            <a:chOff x="2336" y="1933"/>
            <a:chExt cx="1724" cy="1693"/>
          </a:xfrm>
        </p:grpSpPr>
        <p:sp>
          <p:nvSpPr>
            <p:cNvPr id="351240" name="Line 8"/>
            <p:cNvSpPr>
              <a:spLocks noChangeShapeType="1"/>
            </p:cNvSpPr>
            <p:nvPr/>
          </p:nvSpPr>
          <p:spPr bwMode="auto">
            <a:xfrm>
              <a:off x="2563" y="2885"/>
              <a:ext cx="0" cy="499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1241" name="Line 9"/>
            <p:cNvSpPr>
              <a:spLocks noChangeShapeType="1"/>
            </p:cNvSpPr>
            <p:nvPr/>
          </p:nvSpPr>
          <p:spPr bwMode="auto">
            <a:xfrm>
              <a:off x="2609" y="2839"/>
              <a:ext cx="408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1242" name="Line 10"/>
            <p:cNvSpPr>
              <a:spLocks noChangeShapeType="1"/>
            </p:cNvSpPr>
            <p:nvPr/>
          </p:nvSpPr>
          <p:spPr bwMode="auto">
            <a:xfrm>
              <a:off x="2609" y="3384"/>
              <a:ext cx="408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1243" name="Text Box 11"/>
            <p:cNvSpPr txBox="1">
              <a:spLocks noChangeArrowheads="1"/>
            </p:cNvSpPr>
            <p:nvPr/>
          </p:nvSpPr>
          <p:spPr bwMode="auto">
            <a:xfrm>
              <a:off x="2881" y="2567"/>
              <a:ext cx="272" cy="28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>
                  <a:solidFill>
                    <a:srgbClr val="008080"/>
                  </a:solidFill>
                  <a:latin typeface="Book Antiqua" panose="02040602050305030304" pitchFamily="18" charset="0"/>
                </a:rPr>
                <a:t>v</a:t>
              </a:r>
              <a:endParaRPr lang="en-US" altLang="zh-CN" sz="2800" i="1">
                <a:solidFill>
                  <a:srgbClr val="00808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1244" name="Text Box 12"/>
            <p:cNvSpPr txBox="1">
              <a:spLocks noChangeArrowheads="1"/>
            </p:cNvSpPr>
            <p:nvPr/>
          </p:nvSpPr>
          <p:spPr bwMode="auto">
            <a:xfrm>
              <a:off x="2881" y="3338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>
                  <a:solidFill>
                    <a:srgbClr val="008080"/>
                  </a:solidFill>
                  <a:latin typeface="Book Antiqua" panose="02040602050305030304" pitchFamily="18" charset="0"/>
                </a:rPr>
                <a:t>v</a:t>
              </a:r>
              <a:endParaRPr lang="en-US" altLang="zh-CN" sz="2800" i="1">
                <a:solidFill>
                  <a:srgbClr val="00808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1245" name="Text Box 13"/>
            <p:cNvSpPr txBox="1">
              <a:spLocks noChangeArrowheads="1"/>
            </p:cNvSpPr>
            <p:nvPr/>
          </p:nvSpPr>
          <p:spPr bwMode="auto">
            <a:xfrm>
              <a:off x="2382" y="2960"/>
              <a:ext cx="272" cy="28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>
                  <a:solidFill>
                    <a:srgbClr val="000066"/>
                  </a:solidFill>
                </a:rPr>
                <a:t>r</a:t>
              </a:r>
              <a:endParaRPr lang="en-US" altLang="zh-CN" sz="2800" i="1">
                <a:solidFill>
                  <a:srgbClr val="000066"/>
                </a:solidFill>
              </a:endParaRPr>
            </a:p>
          </p:txBody>
        </p:sp>
        <p:sp>
          <p:nvSpPr>
            <p:cNvPr id="351246" name="Text Box 14"/>
            <p:cNvSpPr txBox="1">
              <a:spLocks noChangeArrowheads="1"/>
            </p:cNvSpPr>
            <p:nvPr/>
          </p:nvSpPr>
          <p:spPr bwMode="auto">
            <a:xfrm>
              <a:off x="2336" y="2597"/>
              <a:ext cx="272" cy="28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>
                  <a:solidFill>
                    <a:srgbClr val="FF0000"/>
                  </a:solidFill>
                </a:rPr>
                <a:t>q</a:t>
              </a:r>
              <a:endParaRPr lang="en-US" altLang="zh-CN" sz="2800" i="1">
                <a:solidFill>
                  <a:srgbClr val="FF0000"/>
                </a:solidFill>
              </a:endParaRPr>
            </a:p>
          </p:txBody>
        </p:sp>
        <p:sp>
          <p:nvSpPr>
            <p:cNvPr id="351247" name="Text Box 15"/>
            <p:cNvSpPr txBox="1">
              <a:spLocks noChangeArrowheads="1"/>
            </p:cNvSpPr>
            <p:nvPr/>
          </p:nvSpPr>
          <p:spPr bwMode="auto">
            <a:xfrm>
              <a:off x="2336" y="3293"/>
              <a:ext cx="272" cy="28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>
                  <a:solidFill>
                    <a:srgbClr val="FF0000"/>
                  </a:solidFill>
                </a:rPr>
                <a:t>q</a:t>
              </a:r>
              <a:endParaRPr lang="en-US" altLang="zh-CN" sz="2800" i="1">
                <a:solidFill>
                  <a:srgbClr val="FF0000"/>
                </a:solidFill>
              </a:endParaRPr>
            </a:p>
          </p:txBody>
        </p:sp>
        <p:sp>
          <p:nvSpPr>
            <p:cNvPr id="351248" name="Line 16"/>
            <p:cNvSpPr>
              <a:spLocks noChangeShapeType="1"/>
            </p:cNvSpPr>
            <p:nvPr/>
          </p:nvSpPr>
          <p:spPr bwMode="auto">
            <a:xfrm flipV="1">
              <a:off x="2563" y="2432"/>
              <a:ext cx="0" cy="4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1249" name="Line 17"/>
            <p:cNvSpPr>
              <a:spLocks noChangeShapeType="1"/>
            </p:cNvSpPr>
            <p:nvPr/>
          </p:nvSpPr>
          <p:spPr bwMode="auto">
            <a:xfrm>
              <a:off x="2563" y="2885"/>
              <a:ext cx="0" cy="18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1250" name="Text Box 18"/>
            <p:cNvSpPr txBox="1">
              <a:spLocks noChangeArrowheads="1"/>
            </p:cNvSpPr>
            <p:nvPr/>
          </p:nvSpPr>
          <p:spPr bwMode="auto">
            <a:xfrm>
              <a:off x="2563" y="2280"/>
              <a:ext cx="454" cy="28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FF"/>
                  </a:solidFill>
                </a:rPr>
                <a:t>F</a:t>
              </a:r>
              <a:r>
                <a:rPr lang="en-US" altLang="zh-CN" sz="2800" b="1" baseline="-25000">
                  <a:solidFill>
                    <a:srgbClr val="0000FF"/>
                  </a:solidFill>
                </a:rPr>
                <a:t>e</a:t>
              </a:r>
              <a:endParaRPr lang="en-US" altLang="zh-CN" sz="2800" b="1">
                <a:solidFill>
                  <a:srgbClr val="0000FF"/>
                </a:solidFill>
              </a:endParaRPr>
            </a:p>
          </p:txBody>
        </p:sp>
        <p:sp>
          <p:nvSpPr>
            <p:cNvPr id="351251" name="Text Box 19"/>
            <p:cNvSpPr txBox="1">
              <a:spLocks noChangeArrowheads="1"/>
            </p:cNvSpPr>
            <p:nvPr/>
          </p:nvSpPr>
          <p:spPr bwMode="auto">
            <a:xfrm>
              <a:off x="2563" y="2885"/>
              <a:ext cx="454" cy="28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FF"/>
                  </a:solidFill>
                </a:rPr>
                <a:t>F</a:t>
              </a:r>
              <a:r>
                <a:rPr lang="en-US" altLang="zh-CN" sz="2800" b="1" baseline="-25000">
                  <a:solidFill>
                    <a:srgbClr val="0000FF"/>
                  </a:solidFill>
                </a:rPr>
                <a:t>m</a:t>
              </a:r>
              <a:endParaRPr lang="en-US" altLang="zh-CN" sz="2800" b="1">
                <a:solidFill>
                  <a:srgbClr val="0000FF"/>
                </a:solidFill>
              </a:endParaRPr>
            </a:p>
          </p:txBody>
        </p:sp>
        <p:sp>
          <p:nvSpPr>
            <p:cNvPr id="351252" name="Line 20"/>
            <p:cNvSpPr>
              <a:spLocks noChangeShapeType="1"/>
            </p:cNvSpPr>
            <p:nvPr/>
          </p:nvSpPr>
          <p:spPr bwMode="auto">
            <a:xfrm>
              <a:off x="2654" y="3384"/>
              <a:ext cx="1179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1253" name="Line 21"/>
            <p:cNvSpPr>
              <a:spLocks noChangeShapeType="1"/>
            </p:cNvSpPr>
            <p:nvPr/>
          </p:nvSpPr>
          <p:spPr bwMode="auto">
            <a:xfrm flipV="1">
              <a:off x="2563" y="2114"/>
              <a:ext cx="0" cy="127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1254" name="Text Box 22"/>
            <p:cNvSpPr txBox="1">
              <a:spLocks noChangeArrowheads="1"/>
            </p:cNvSpPr>
            <p:nvPr/>
          </p:nvSpPr>
          <p:spPr bwMode="auto">
            <a:xfrm>
              <a:off x="3788" y="3293"/>
              <a:ext cx="272" cy="28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>
                  <a:solidFill>
                    <a:srgbClr val="000066"/>
                  </a:solidFill>
                </a:rPr>
                <a:t>x</a:t>
              </a:r>
              <a:endParaRPr lang="en-US" altLang="zh-CN" sz="2800" i="1">
                <a:solidFill>
                  <a:srgbClr val="000066"/>
                </a:solidFill>
              </a:endParaRPr>
            </a:p>
          </p:txBody>
        </p:sp>
        <p:sp>
          <p:nvSpPr>
            <p:cNvPr id="351255" name="Text Box 23"/>
            <p:cNvSpPr txBox="1">
              <a:spLocks noChangeArrowheads="1"/>
            </p:cNvSpPr>
            <p:nvPr/>
          </p:nvSpPr>
          <p:spPr bwMode="auto">
            <a:xfrm>
              <a:off x="2563" y="1933"/>
              <a:ext cx="272" cy="28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>
                  <a:solidFill>
                    <a:srgbClr val="000066"/>
                  </a:solidFill>
                </a:rPr>
                <a:t>y</a:t>
              </a:r>
              <a:endParaRPr lang="en-US" altLang="zh-CN" sz="2800" i="1">
                <a:solidFill>
                  <a:srgbClr val="000066"/>
                </a:solidFill>
              </a:endParaRPr>
            </a:p>
          </p:txBody>
        </p:sp>
        <p:sp>
          <p:nvSpPr>
            <p:cNvPr id="351256" name="Oval 24"/>
            <p:cNvSpPr>
              <a:spLocks noChangeArrowheads="1"/>
            </p:cNvSpPr>
            <p:nvPr/>
          </p:nvSpPr>
          <p:spPr bwMode="auto">
            <a:xfrm>
              <a:off x="2518" y="2794"/>
              <a:ext cx="91" cy="9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1257" name="Oval 25"/>
            <p:cNvSpPr>
              <a:spLocks noChangeArrowheads="1"/>
            </p:cNvSpPr>
            <p:nvPr/>
          </p:nvSpPr>
          <p:spPr bwMode="auto">
            <a:xfrm>
              <a:off x="2518" y="3338"/>
              <a:ext cx="91" cy="9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GRkNTg0Njc1MDJmYmFmOWEwMmEwNjk2NzgwZjA0ZTA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van1">
      <a:majorFont>
        <a:latin typeface="Georgia"/>
        <a:ea typeface="华文行楷"/>
        <a:cs typeface=""/>
      </a:majorFont>
      <a:minorFont>
        <a:latin typeface="Times New Roman"/>
        <a:ea typeface="宋体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1656</Words>
  <Application>WPS 演示</Application>
  <PresentationFormat>全屏显示(4:3)</PresentationFormat>
  <Paragraphs>380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Times New Roman</vt:lpstr>
      <vt:lpstr>Wingdings 3</vt:lpstr>
      <vt:lpstr>Wingdings</vt:lpstr>
      <vt:lpstr>Book Antiqua</vt:lpstr>
      <vt:lpstr>Symbol</vt:lpstr>
      <vt:lpstr>华文行楷</vt:lpstr>
      <vt:lpstr>黑体</vt:lpstr>
      <vt:lpstr>Georgia</vt:lpstr>
      <vt:lpstr>微软雅黑</vt:lpstr>
      <vt:lpstr>Arial Unicode MS</vt:lpstr>
      <vt:lpstr>质朴</vt:lpstr>
      <vt:lpstr>10.6 磁场对运动电荷的作用</vt:lpstr>
      <vt:lpstr>10.6 磁场对运动电荷的作用</vt:lpstr>
      <vt:lpstr>10.6 磁场对运动电荷的作用</vt:lpstr>
      <vt:lpstr>10.6 磁场对运动电荷的作用</vt:lpstr>
      <vt:lpstr>10.6 磁场对运动电荷的作用</vt:lpstr>
      <vt:lpstr>10.6 磁场对运动电荷的作用</vt:lpstr>
      <vt:lpstr>10.6 磁场对运动电荷的作用</vt:lpstr>
      <vt:lpstr>10.6 磁场对运动电荷的作用</vt:lpstr>
      <vt:lpstr>10.6 磁场对运动电荷的作用</vt:lpstr>
      <vt:lpstr>10.6 磁场对运动电荷的作用</vt:lpstr>
      <vt:lpstr>10.6 磁场对运动电荷的作用</vt:lpstr>
      <vt:lpstr>10.6 磁场对运动电荷的作用</vt:lpstr>
      <vt:lpstr>10.6 磁场对运动电荷的作用</vt:lpstr>
      <vt:lpstr>10.6 磁场对运动电荷的作用</vt:lpstr>
      <vt:lpstr>10.6 磁场对运动电荷的作用</vt:lpstr>
      <vt:lpstr>10.6 磁场对运动电荷的作用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第7章 恒定磁场</dc:title>
  <dc:creator>S.Q. Wu</dc:creator>
  <cp:lastModifiedBy>青衣</cp:lastModifiedBy>
  <cp:revision>1894</cp:revision>
  <cp:lastPrinted>2113-01-01T00:00:00Z</cp:lastPrinted>
  <dcterms:created xsi:type="dcterms:W3CDTF">2010-09-14T09:01:00Z</dcterms:created>
  <dcterms:modified xsi:type="dcterms:W3CDTF">2024-05-07T12:40:48Z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2052-12.1.0.16729</vt:lpwstr>
  </property>
  <property fmtid="{D5CDD505-2E9C-101B-9397-08002B2CF9AE}" pid="4" name="ICV">
    <vt:lpwstr>17B0063D927E4CEAB751585BD53A1101_12</vt:lpwstr>
  </property>
</Properties>
</file>