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434" r:id="rId2"/>
    <p:sldId id="465" r:id="rId3"/>
    <p:sldId id="439" r:id="rId4"/>
    <p:sldId id="440" r:id="rId5"/>
    <p:sldId id="435" r:id="rId6"/>
    <p:sldId id="436" r:id="rId7"/>
    <p:sldId id="437" r:id="rId8"/>
    <p:sldId id="442" r:id="rId9"/>
    <p:sldId id="466" r:id="rId10"/>
    <p:sldId id="438" r:id="rId11"/>
    <p:sldId id="443" r:id="rId12"/>
    <p:sldId id="444" r:id="rId13"/>
    <p:sldId id="404" r:id="rId14"/>
    <p:sldId id="474" r:id="rId15"/>
    <p:sldId id="475" r:id="rId16"/>
    <p:sldId id="445" r:id="rId17"/>
    <p:sldId id="447" r:id="rId18"/>
    <p:sldId id="467" r:id="rId19"/>
    <p:sldId id="448" r:id="rId20"/>
    <p:sldId id="468" r:id="rId21"/>
    <p:sldId id="469" r:id="rId22"/>
    <p:sldId id="470" r:id="rId23"/>
    <p:sldId id="471" r:id="rId24"/>
    <p:sldId id="472" r:id="rId25"/>
    <p:sldId id="446" r:id="rId26"/>
    <p:sldId id="451" r:id="rId27"/>
    <p:sldId id="452" r:id="rId28"/>
    <p:sldId id="450" r:id="rId29"/>
    <p:sldId id="453" r:id="rId30"/>
    <p:sldId id="454" r:id="rId31"/>
    <p:sldId id="459" r:id="rId32"/>
    <p:sldId id="456" r:id="rId33"/>
    <p:sldId id="457" r:id="rId34"/>
    <p:sldId id="464" r:id="rId35"/>
  </p:sldIdLst>
  <p:sldSz cx="9144000" cy="6858000" type="screen4x3"/>
  <p:notesSz cx="6834188" cy="9979025"/>
  <p:defaultTextStyle>
    <a:defPPr>
      <a:defRPr lang="zh-CN"/>
    </a:defPPr>
    <a:lvl1pPr algn="l" rtl="0" fontAlgn="base">
      <a:spcBef>
        <a:spcPct val="0"/>
      </a:spcBef>
      <a:spcAft>
        <a:spcPct val="0"/>
      </a:spcAft>
      <a:defRPr sz="2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0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74">
          <p15:clr>
            <a:srgbClr val="A4A3A4"/>
          </p15:clr>
        </p15:guide>
        <p15:guide id="2" pos="29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957" y="39"/>
      </p:cViewPr>
      <p:guideLst>
        <p:guide orient="horz" pos="2074"/>
        <p:guide pos="2944"/>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62275" cy="498475"/>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355331" name="Rectangle 3"/>
          <p:cNvSpPr>
            <a:spLocks noGrp="1" noChangeArrowheads="1"/>
          </p:cNvSpPr>
          <p:nvPr>
            <p:ph type="dt" sz="quarter" idx="1"/>
          </p:nvPr>
        </p:nvSpPr>
        <p:spPr bwMode="auto">
          <a:xfrm>
            <a:off x="3871913" y="0"/>
            <a:ext cx="2960687" cy="498475"/>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355332" name="Rectangle 4"/>
          <p:cNvSpPr>
            <a:spLocks noGrp="1" noChangeArrowheads="1"/>
          </p:cNvSpPr>
          <p:nvPr>
            <p:ph type="ftr" sz="quarter" idx="2"/>
          </p:nvPr>
        </p:nvSpPr>
        <p:spPr bwMode="auto">
          <a:xfrm>
            <a:off x="0" y="9478963"/>
            <a:ext cx="2962275" cy="498475"/>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355333" name="Rectangle 5"/>
          <p:cNvSpPr>
            <a:spLocks noGrp="1" noChangeArrowheads="1"/>
          </p:cNvSpPr>
          <p:nvPr>
            <p:ph type="sldNum" sz="quarter" idx="3"/>
          </p:nvPr>
        </p:nvSpPr>
        <p:spPr bwMode="auto">
          <a:xfrm>
            <a:off x="3871913" y="9478963"/>
            <a:ext cx="2960687" cy="498475"/>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D3858E05-0B28-466D-925A-A5F98DBA178D}" type="slidenum">
              <a:rPr lang="en-US" altLang="zh-CN"/>
              <a:pPr/>
              <a:t>‹#›</a:t>
            </a:fld>
            <a:endParaRPr lang="en-US" altLang="zh-CN"/>
          </a:p>
        </p:txBody>
      </p:sp>
    </p:spTree>
    <p:extLst>
      <p:ext uri="{BB962C8B-B14F-4D97-AF65-F5344CB8AC3E}">
        <p14:creationId xmlns:p14="http://schemas.microsoft.com/office/powerpoint/2010/main" val="3670054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62275" cy="498475"/>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endParaRPr lang="en-US" altLang="zh-CN"/>
          </a:p>
        </p:txBody>
      </p:sp>
      <p:sp>
        <p:nvSpPr>
          <p:cNvPr id="26627" name="Rectangle 3"/>
          <p:cNvSpPr>
            <a:spLocks noGrp="1" noChangeArrowheads="1"/>
          </p:cNvSpPr>
          <p:nvPr>
            <p:ph type="dt" idx="1"/>
          </p:nvPr>
        </p:nvSpPr>
        <p:spPr bwMode="auto">
          <a:xfrm>
            <a:off x="3871913" y="0"/>
            <a:ext cx="2960687" cy="498475"/>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ln>
          <a:effectLst/>
        </p:spPr>
      </p:sp>
      <p:sp>
        <p:nvSpPr>
          <p:cNvPr id="26629" name="Rectangle 5"/>
          <p:cNvSpPr>
            <a:spLocks noGrp="1" noChangeArrowheads="1"/>
          </p:cNvSpPr>
          <p:nvPr>
            <p:ph type="body" sz="quarter" idx="3"/>
          </p:nvPr>
        </p:nvSpPr>
        <p:spPr bwMode="auto">
          <a:xfrm>
            <a:off x="684213" y="4740275"/>
            <a:ext cx="5467350" cy="4491038"/>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9478963"/>
            <a:ext cx="2962275" cy="498475"/>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endParaRPr lang="en-US" altLang="zh-CN"/>
          </a:p>
        </p:txBody>
      </p:sp>
      <p:sp>
        <p:nvSpPr>
          <p:cNvPr id="26631" name="Rectangle 7"/>
          <p:cNvSpPr>
            <a:spLocks noGrp="1" noChangeArrowheads="1"/>
          </p:cNvSpPr>
          <p:nvPr>
            <p:ph type="sldNum" sz="quarter" idx="5"/>
          </p:nvPr>
        </p:nvSpPr>
        <p:spPr bwMode="auto">
          <a:xfrm>
            <a:off x="3871913" y="9478963"/>
            <a:ext cx="2960687" cy="498475"/>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fld id="{2449F114-667B-48AA-9136-591DA6A951F1}" type="slidenum">
              <a:rPr lang="en-US" altLang="zh-CN"/>
              <a:pPr/>
              <a:t>‹#›</a:t>
            </a:fld>
            <a:endParaRPr lang="en-US" altLang="zh-CN"/>
          </a:p>
        </p:txBody>
      </p:sp>
    </p:spTree>
    <p:extLst>
      <p:ext uri="{BB962C8B-B14F-4D97-AF65-F5344CB8AC3E}">
        <p14:creationId xmlns:p14="http://schemas.microsoft.com/office/powerpoint/2010/main" val="29515845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C9213C-28B0-44C8-B3A9-D08B8DE25C8A}" type="slidenum">
              <a:rPr lang="en-US" altLang="zh-CN"/>
              <a:pPr/>
              <a:t>14</a:t>
            </a:fld>
            <a:endParaRPr lang="en-US" altLang="zh-CN"/>
          </a:p>
        </p:txBody>
      </p:sp>
      <p:sp>
        <p:nvSpPr>
          <p:cNvPr id="185346" name="Rectangle 2"/>
          <p:cNvSpPr>
            <a:spLocks noGrp="1" noRot="1" noChangeAspect="1" noChangeArrowheads="1" noTextEdit="1"/>
          </p:cNvSpPr>
          <p:nvPr>
            <p:ph type="sldImg"/>
          </p:nvPr>
        </p:nvSpPr>
        <p:spPr/>
      </p:sp>
      <p:sp>
        <p:nvSpPr>
          <p:cNvPr id="185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F5B622-BB31-4917-9824-E4AFC3E936B1}" type="slidenum">
              <a:rPr lang="en-US" altLang="zh-CN"/>
              <a:pPr/>
              <a:t>15</a:t>
            </a:fld>
            <a:endParaRPr lang="en-US" altLang="zh-CN"/>
          </a:p>
        </p:txBody>
      </p:sp>
      <p:sp>
        <p:nvSpPr>
          <p:cNvPr id="186370" name="Rectangle 2"/>
          <p:cNvSpPr>
            <a:spLocks noGrp="1" noRot="1" noChangeAspect="1" noChangeArrowheads="1" noTextEdit="1"/>
          </p:cNvSpPr>
          <p:nvPr>
            <p:ph type="sldImg"/>
          </p:nvPr>
        </p:nvSpPr>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0C263C1F-7E7B-4750-9395-A64899066880}"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3EC012A-80EA-402A-AAE1-7D0802B3F83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A6368B1-D2A1-4AC5-920C-3AB49DEF2CC3}"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846FE22-698E-43A6-90B8-12BCBE93C594}"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B7917922-FB63-41B3-87D0-CC3C6EDE0F95}"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9296F6E-B5E9-47D3-9F68-9DA97E77A327}"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E56BB95-053B-46BA-B81B-D26D2162EA9E}"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AC64DE7B-8D11-4557-833A-32EA64487A15}"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400A02A2-A42E-4645-849F-3CEF65E4F410}"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78397818-A37A-4A6A-92E5-53C0586D459E}"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FCE0E032-A8B9-4179-80EF-5B15983C1781}"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A22A134-2422-4EE8-9C1D-B79ED570867C}"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0.bin"/><Relationship Id="rId1" Type="http://schemas.openxmlformats.org/officeDocument/2006/relationships/slideLayout" Target="../slideLayouts/slideLayout6.xml"/><Relationship Id="rId6" Type="http://schemas.openxmlformats.org/officeDocument/2006/relationships/oleObject" Target="../embeddings/oleObject42.bin"/><Relationship Id="rId5" Type="http://schemas.openxmlformats.org/officeDocument/2006/relationships/image" Target="../media/image49.wmf"/><Relationship Id="rId4" Type="http://schemas.openxmlformats.org/officeDocument/2006/relationships/oleObject" Target="../embeddings/oleObject41.bin"/><Relationship Id="rId9" Type="http://schemas.openxmlformats.org/officeDocument/2006/relationships/image" Target="../media/image51.wmf"/></Relationships>
</file>

<file path=ppt/slides/_rels/slide11.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49.bin"/><Relationship Id="rId18" Type="http://schemas.openxmlformats.org/officeDocument/2006/relationships/image" Target="../media/image55.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1.wmf"/><Relationship Id="rId17" Type="http://schemas.openxmlformats.org/officeDocument/2006/relationships/oleObject" Target="../embeddings/oleObject51.bin"/><Relationship Id="rId2" Type="http://schemas.openxmlformats.org/officeDocument/2006/relationships/notesSlide" Target="../notesSlides/notesSlide1.xml"/><Relationship Id="rId16" Type="http://schemas.openxmlformats.org/officeDocument/2006/relationships/image" Target="../media/image54.wmf"/><Relationship Id="rId20" Type="http://schemas.openxmlformats.org/officeDocument/2006/relationships/image" Target="../media/image56.wmf"/><Relationship Id="rId1" Type="http://schemas.openxmlformats.org/officeDocument/2006/relationships/slideLayout" Target="../slideLayouts/slideLayout6.xml"/><Relationship Id="rId6" Type="http://schemas.openxmlformats.org/officeDocument/2006/relationships/image" Target="../media/image48.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50.wmf"/><Relationship Id="rId19" Type="http://schemas.openxmlformats.org/officeDocument/2006/relationships/oleObject" Target="../embeddings/oleObject52.bin"/><Relationship Id="rId4" Type="http://schemas.openxmlformats.org/officeDocument/2006/relationships/image" Target="../media/image52.wmf"/><Relationship Id="rId9" Type="http://schemas.openxmlformats.org/officeDocument/2006/relationships/oleObject" Target="../embeddings/oleObject47.bin"/><Relationship Id="rId14" Type="http://schemas.openxmlformats.org/officeDocument/2006/relationships/image" Target="../media/image5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8.wmf"/><Relationship Id="rId3" Type="http://schemas.openxmlformats.org/officeDocument/2006/relationships/image" Target="../media/image48.wmf"/><Relationship Id="rId7" Type="http://schemas.openxmlformats.org/officeDocument/2006/relationships/image" Target="../media/image50.wmf"/><Relationship Id="rId12" Type="http://schemas.openxmlformats.org/officeDocument/2006/relationships/oleObject" Target="../embeddings/oleObject58.bin"/><Relationship Id="rId2" Type="http://schemas.openxmlformats.org/officeDocument/2006/relationships/oleObject" Target="../embeddings/oleObject53.bin"/><Relationship Id="rId1" Type="http://schemas.openxmlformats.org/officeDocument/2006/relationships/slideLayout" Target="../slideLayouts/slideLayout6.xml"/><Relationship Id="rId6" Type="http://schemas.openxmlformats.org/officeDocument/2006/relationships/oleObject" Target="../embeddings/oleObject55.bin"/><Relationship Id="rId11" Type="http://schemas.openxmlformats.org/officeDocument/2006/relationships/image" Target="../media/image57.wmf"/><Relationship Id="rId5" Type="http://schemas.openxmlformats.org/officeDocument/2006/relationships/image" Target="../media/image49.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1.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64.wmf"/><Relationship Id="rId18" Type="http://schemas.openxmlformats.org/officeDocument/2006/relationships/oleObject" Target="../embeddings/oleObject67.bin"/><Relationship Id="rId3" Type="http://schemas.openxmlformats.org/officeDocument/2006/relationships/image" Target="../media/image59.wmf"/><Relationship Id="rId7" Type="http://schemas.openxmlformats.org/officeDocument/2006/relationships/image" Target="../media/image61.wmf"/><Relationship Id="rId12" Type="http://schemas.openxmlformats.org/officeDocument/2006/relationships/oleObject" Target="../embeddings/oleObject64.bin"/><Relationship Id="rId17" Type="http://schemas.openxmlformats.org/officeDocument/2006/relationships/image" Target="../media/image66.wmf"/><Relationship Id="rId2" Type="http://schemas.openxmlformats.org/officeDocument/2006/relationships/oleObject" Target="../embeddings/oleObject59.bin"/><Relationship Id="rId16" Type="http://schemas.openxmlformats.org/officeDocument/2006/relationships/oleObject" Target="../embeddings/oleObject66.bin"/><Relationship Id="rId1" Type="http://schemas.openxmlformats.org/officeDocument/2006/relationships/slideLayout" Target="../slideLayouts/slideLayout6.xml"/><Relationship Id="rId6" Type="http://schemas.openxmlformats.org/officeDocument/2006/relationships/oleObject" Target="../embeddings/oleObject61.bin"/><Relationship Id="rId11" Type="http://schemas.openxmlformats.org/officeDocument/2006/relationships/image" Target="../media/image63.wmf"/><Relationship Id="rId5" Type="http://schemas.openxmlformats.org/officeDocument/2006/relationships/image" Target="../media/image60.wmf"/><Relationship Id="rId15" Type="http://schemas.openxmlformats.org/officeDocument/2006/relationships/image" Target="../media/image65.wmf"/><Relationship Id="rId10" Type="http://schemas.openxmlformats.org/officeDocument/2006/relationships/oleObject" Target="../embeddings/oleObject63.bin"/><Relationship Id="rId19" Type="http://schemas.openxmlformats.org/officeDocument/2006/relationships/image" Target="../media/image67.wmf"/><Relationship Id="rId4" Type="http://schemas.openxmlformats.org/officeDocument/2006/relationships/oleObject" Target="../embeddings/oleObject60.bin"/><Relationship Id="rId9" Type="http://schemas.openxmlformats.org/officeDocument/2006/relationships/image" Target="../media/image62.wmf"/><Relationship Id="rId14" Type="http://schemas.openxmlformats.org/officeDocument/2006/relationships/oleObject" Target="../embeddings/oleObject65.bin"/></Relationships>
</file>

<file path=ppt/slides/_rels/slide14.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2.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9.e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1.emf"/><Relationship Id="rId4" Type="http://schemas.openxmlformats.org/officeDocument/2006/relationships/image" Target="../media/image68.emf"/><Relationship Id="rId9" Type="http://schemas.openxmlformats.org/officeDocument/2006/relationships/oleObject" Target="../embeddings/oleObject71.bin"/></Relationships>
</file>

<file path=ppt/slides/_rels/slide15.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7.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4.e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76.emf"/><Relationship Id="rId4" Type="http://schemas.openxmlformats.org/officeDocument/2006/relationships/image" Target="../media/image73.emf"/><Relationship Id="rId9" Type="http://schemas.openxmlformats.org/officeDocument/2006/relationships/oleObject" Target="../embeddings/oleObject7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image" Target="../media/image78.wmf"/><Relationship Id="rId7" Type="http://schemas.openxmlformats.org/officeDocument/2006/relationships/image" Target="../media/image80.wmf"/><Relationship Id="rId2" Type="http://schemas.openxmlformats.org/officeDocument/2006/relationships/oleObject" Target="../embeddings/oleObject78.bin"/><Relationship Id="rId1" Type="http://schemas.openxmlformats.org/officeDocument/2006/relationships/slideLayout" Target="../slideLayouts/slideLayout6.xml"/><Relationship Id="rId6" Type="http://schemas.openxmlformats.org/officeDocument/2006/relationships/oleObject" Target="../embeddings/oleObject80.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81.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88.wmf"/><Relationship Id="rId18" Type="http://schemas.openxmlformats.org/officeDocument/2006/relationships/oleObject" Target="../embeddings/oleObject91.bin"/><Relationship Id="rId3" Type="http://schemas.openxmlformats.org/officeDocument/2006/relationships/image" Target="../media/image83.wmf"/><Relationship Id="rId21" Type="http://schemas.openxmlformats.org/officeDocument/2006/relationships/oleObject" Target="../embeddings/oleObject93.bin"/><Relationship Id="rId7" Type="http://schemas.openxmlformats.org/officeDocument/2006/relationships/image" Target="../media/image85.wmf"/><Relationship Id="rId12" Type="http://schemas.openxmlformats.org/officeDocument/2006/relationships/oleObject" Target="../embeddings/oleObject88.bin"/><Relationship Id="rId17" Type="http://schemas.openxmlformats.org/officeDocument/2006/relationships/image" Target="../media/image90.wmf"/><Relationship Id="rId2" Type="http://schemas.openxmlformats.org/officeDocument/2006/relationships/oleObject" Target="../embeddings/oleObject83.bin"/><Relationship Id="rId16" Type="http://schemas.openxmlformats.org/officeDocument/2006/relationships/oleObject" Target="../embeddings/oleObject90.bin"/><Relationship Id="rId20" Type="http://schemas.openxmlformats.org/officeDocument/2006/relationships/oleObject" Target="../embeddings/oleObject92.bin"/><Relationship Id="rId1" Type="http://schemas.openxmlformats.org/officeDocument/2006/relationships/slideLayout" Target="../slideLayouts/slideLayout6.xml"/><Relationship Id="rId6" Type="http://schemas.openxmlformats.org/officeDocument/2006/relationships/oleObject" Target="../embeddings/oleObject85.bin"/><Relationship Id="rId11" Type="http://schemas.openxmlformats.org/officeDocument/2006/relationships/image" Target="../media/image87.wmf"/><Relationship Id="rId5" Type="http://schemas.openxmlformats.org/officeDocument/2006/relationships/image" Target="../media/image84.wmf"/><Relationship Id="rId15" Type="http://schemas.openxmlformats.org/officeDocument/2006/relationships/image" Target="../media/image89.wmf"/><Relationship Id="rId10" Type="http://schemas.openxmlformats.org/officeDocument/2006/relationships/oleObject" Target="../embeddings/oleObject87.bin"/><Relationship Id="rId19" Type="http://schemas.openxmlformats.org/officeDocument/2006/relationships/image" Target="../media/image91.wmf"/><Relationship Id="rId4" Type="http://schemas.openxmlformats.org/officeDocument/2006/relationships/oleObject" Target="../embeddings/oleObject84.bin"/><Relationship Id="rId9" Type="http://schemas.openxmlformats.org/officeDocument/2006/relationships/image" Target="../media/image86.wmf"/><Relationship Id="rId14" Type="http://schemas.openxmlformats.org/officeDocument/2006/relationships/oleObject" Target="../embeddings/oleObject89.bin"/><Relationship Id="rId22" Type="http://schemas.openxmlformats.org/officeDocument/2006/relationships/image" Target="../media/image80.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image" Target="../media/image92.wmf"/><Relationship Id="rId7" Type="http://schemas.openxmlformats.org/officeDocument/2006/relationships/image" Target="../media/image94.wmf"/><Relationship Id="rId2" Type="http://schemas.openxmlformats.org/officeDocument/2006/relationships/oleObject" Target="../embeddings/oleObject94.bin"/><Relationship Id="rId1" Type="http://schemas.openxmlformats.org/officeDocument/2006/relationships/slideLayout" Target="../slideLayouts/slideLayout7.xml"/><Relationship Id="rId6" Type="http://schemas.openxmlformats.org/officeDocument/2006/relationships/oleObject" Target="../embeddings/oleObject96.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95.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102.wmf"/><Relationship Id="rId18" Type="http://schemas.openxmlformats.org/officeDocument/2006/relationships/oleObject" Target="../embeddings/oleObject107.bin"/><Relationship Id="rId3" Type="http://schemas.openxmlformats.org/officeDocument/2006/relationships/image" Target="../media/image97.wmf"/><Relationship Id="rId21" Type="http://schemas.openxmlformats.org/officeDocument/2006/relationships/image" Target="../media/image106.wmf"/><Relationship Id="rId7" Type="http://schemas.openxmlformats.org/officeDocument/2006/relationships/image" Target="../media/image99.wmf"/><Relationship Id="rId12" Type="http://schemas.openxmlformats.org/officeDocument/2006/relationships/oleObject" Target="../embeddings/oleObject104.bin"/><Relationship Id="rId17" Type="http://schemas.openxmlformats.org/officeDocument/2006/relationships/image" Target="../media/image104.wmf"/><Relationship Id="rId2" Type="http://schemas.openxmlformats.org/officeDocument/2006/relationships/oleObject" Target="../embeddings/oleObject99.bin"/><Relationship Id="rId16" Type="http://schemas.openxmlformats.org/officeDocument/2006/relationships/oleObject" Target="../embeddings/oleObject106.bin"/><Relationship Id="rId20" Type="http://schemas.openxmlformats.org/officeDocument/2006/relationships/oleObject" Target="../embeddings/oleObject108.bin"/><Relationship Id="rId1" Type="http://schemas.openxmlformats.org/officeDocument/2006/relationships/slideLayout" Target="../slideLayouts/slideLayout6.xml"/><Relationship Id="rId6" Type="http://schemas.openxmlformats.org/officeDocument/2006/relationships/oleObject" Target="../embeddings/oleObject101.bin"/><Relationship Id="rId11" Type="http://schemas.openxmlformats.org/officeDocument/2006/relationships/image" Target="../media/image101.wmf"/><Relationship Id="rId5" Type="http://schemas.openxmlformats.org/officeDocument/2006/relationships/image" Target="../media/image98.wmf"/><Relationship Id="rId15" Type="http://schemas.openxmlformats.org/officeDocument/2006/relationships/image" Target="../media/image103.wmf"/><Relationship Id="rId10" Type="http://schemas.openxmlformats.org/officeDocument/2006/relationships/oleObject" Target="../embeddings/oleObject103.bin"/><Relationship Id="rId19" Type="http://schemas.openxmlformats.org/officeDocument/2006/relationships/image" Target="../media/image105.wmf"/><Relationship Id="rId4" Type="http://schemas.openxmlformats.org/officeDocument/2006/relationships/oleObject" Target="../embeddings/oleObject100.bin"/><Relationship Id="rId9" Type="http://schemas.openxmlformats.org/officeDocument/2006/relationships/image" Target="../media/image100.wmf"/><Relationship Id="rId14" Type="http://schemas.openxmlformats.org/officeDocument/2006/relationships/oleObject" Target="../embeddings/oleObject105.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1.bin"/><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image" Target="../media/image14.png"/><Relationship Id="rId2" Type="http://schemas.openxmlformats.org/officeDocument/2006/relationships/oleObject" Target="../embeddings/oleObject6.bin"/><Relationship Id="rId1" Type="http://schemas.openxmlformats.org/officeDocument/2006/relationships/slideLayout" Target="../slideLayouts/slideLayout6.xml"/><Relationship Id="rId6" Type="http://schemas.openxmlformats.org/officeDocument/2006/relationships/oleObject" Target="../embeddings/oleObject8.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2.wmf"/><Relationship Id="rId14" Type="http://schemas.openxmlformats.org/officeDocument/2006/relationships/image" Target="../media/image15.w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12.emf"/><Relationship Id="rId3" Type="http://schemas.openxmlformats.org/officeDocument/2006/relationships/image" Target="../media/image107.wmf"/><Relationship Id="rId7" Type="http://schemas.openxmlformats.org/officeDocument/2006/relationships/image" Target="../media/image109.emf"/><Relationship Id="rId12" Type="http://schemas.openxmlformats.org/officeDocument/2006/relationships/oleObject" Target="../embeddings/oleObject114.bin"/><Relationship Id="rId17" Type="http://schemas.openxmlformats.org/officeDocument/2006/relationships/image" Target="../media/image114.wmf"/><Relationship Id="rId2" Type="http://schemas.openxmlformats.org/officeDocument/2006/relationships/oleObject" Target="../embeddings/oleObject109.bin"/><Relationship Id="rId16" Type="http://schemas.openxmlformats.org/officeDocument/2006/relationships/oleObject" Target="../embeddings/oleObject116.bin"/><Relationship Id="rId1" Type="http://schemas.openxmlformats.org/officeDocument/2006/relationships/slideLayout" Target="../slideLayouts/slideLayout7.xml"/><Relationship Id="rId6" Type="http://schemas.openxmlformats.org/officeDocument/2006/relationships/oleObject" Target="../embeddings/oleObject111.bin"/><Relationship Id="rId11" Type="http://schemas.openxmlformats.org/officeDocument/2006/relationships/image" Target="../media/image111.emf"/><Relationship Id="rId5" Type="http://schemas.openxmlformats.org/officeDocument/2006/relationships/image" Target="../media/image108.wmf"/><Relationship Id="rId15" Type="http://schemas.openxmlformats.org/officeDocument/2006/relationships/image" Target="../media/image113.w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10.emf"/><Relationship Id="rId14" Type="http://schemas.openxmlformats.org/officeDocument/2006/relationships/oleObject" Target="../embeddings/oleObject115.bin"/></Relationships>
</file>

<file path=ppt/slides/_rels/slide21.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5.wmf"/><Relationship Id="rId7" Type="http://schemas.openxmlformats.org/officeDocument/2006/relationships/image" Target="../media/image117.wmf"/><Relationship Id="rId2" Type="http://schemas.openxmlformats.org/officeDocument/2006/relationships/oleObject" Target="../embeddings/oleObject117.bin"/><Relationship Id="rId1" Type="http://schemas.openxmlformats.org/officeDocument/2006/relationships/slideLayout" Target="../slideLayouts/slideLayout7.xml"/><Relationship Id="rId6" Type="http://schemas.openxmlformats.org/officeDocument/2006/relationships/oleObject" Target="../embeddings/oleObject119.bin"/><Relationship Id="rId5" Type="http://schemas.openxmlformats.org/officeDocument/2006/relationships/image" Target="../media/image116.wmf"/><Relationship Id="rId4" Type="http://schemas.openxmlformats.org/officeDocument/2006/relationships/oleObject" Target="../embeddings/oleObject118.bin"/></Relationships>
</file>

<file path=ppt/slides/_rels/slide22.xml.rels><?xml version="1.0" encoding="UTF-8" standalone="yes"?>
<Relationships xmlns="http://schemas.openxmlformats.org/package/2006/relationships"><Relationship Id="rId3" Type="http://schemas.openxmlformats.org/officeDocument/2006/relationships/image" Target="../media/image119.wmf"/><Relationship Id="rId7" Type="http://schemas.openxmlformats.org/officeDocument/2006/relationships/image" Target="../media/image121.wmf"/><Relationship Id="rId2" Type="http://schemas.openxmlformats.org/officeDocument/2006/relationships/oleObject" Target="../embeddings/oleObject120.bin"/><Relationship Id="rId1" Type="http://schemas.openxmlformats.org/officeDocument/2006/relationships/slideLayout" Target="../slideLayouts/slideLayout7.xml"/><Relationship Id="rId6" Type="http://schemas.openxmlformats.org/officeDocument/2006/relationships/oleObject" Target="../embeddings/oleObject122.bin"/><Relationship Id="rId5" Type="http://schemas.openxmlformats.org/officeDocument/2006/relationships/image" Target="../media/image120.wmf"/><Relationship Id="rId4" Type="http://schemas.openxmlformats.org/officeDocument/2006/relationships/oleObject" Target="../embeddings/oleObject121.bin"/></Relationships>
</file>

<file path=ppt/slides/_rels/slide23.x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oleObject" Target="../embeddings/oleObject123.bin"/><Relationship Id="rId1" Type="http://schemas.openxmlformats.org/officeDocument/2006/relationships/slideLayout" Target="../slideLayouts/slideLayout7.xml"/><Relationship Id="rId4" Type="http://schemas.openxmlformats.org/officeDocument/2006/relationships/image" Target="../media/image123.png"/></Relationships>
</file>

<file path=ppt/slides/_rels/slide24.xml.rels><?xml version="1.0" encoding="UTF-8" standalone="yes"?>
<Relationships xmlns="http://schemas.openxmlformats.org/package/2006/relationships"><Relationship Id="rId3" Type="http://schemas.openxmlformats.org/officeDocument/2006/relationships/image" Target="../media/image124.wmf"/><Relationship Id="rId7" Type="http://schemas.openxmlformats.org/officeDocument/2006/relationships/image" Target="../media/image126.wmf"/><Relationship Id="rId2" Type="http://schemas.openxmlformats.org/officeDocument/2006/relationships/oleObject" Target="../embeddings/oleObject124.bin"/><Relationship Id="rId1" Type="http://schemas.openxmlformats.org/officeDocument/2006/relationships/slideLayout" Target="../slideLayouts/slideLayout7.xml"/><Relationship Id="rId6" Type="http://schemas.openxmlformats.org/officeDocument/2006/relationships/oleObject" Target="../embeddings/oleObject126.bin"/><Relationship Id="rId5" Type="http://schemas.openxmlformats.org/officeDocument/2006/relationships/image" Target="../media/image125.wmf"/><Relationship Id="rId4" Type="http://schemas.openxmlformats.org/officeDocument/2006/relationships/oleObject" Target="../embeddings/oleObject12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image" Target="../media/image127.wmf"/><Relationship Id="rId7" Type="http://schemas.openxmlformats.org/officeDocument/2006/relationships/image" Target="../media/image129.wmf"/><Relationship Id="rId2" Type="http://schemas.openxmlformats.org/officeDocument/2006/relationships/oleObject" Target="../embeddings/oleObject127.bin"/><Relationship Id="rId1" Type="http://schemas.openxmlformats.org/officeDocument/2006/relationships/slideLayout" Target="../slideLayouts/slideLayout6.xml"/><Relationship Id="rId6" Type="http://schemas.openxmlformats.org/officeDocument/2006/relationships/oleObject" Target="../embeddings/oleObject129.bin"/><Relationship Id="rId5" Type="http://schemas.openxmlformats.org/officeDocument/2006/relationships/image" Target="../media/image128.wmf"/><Relationship Id="rId4" Type="http://schemas.openxmlformats.org/officeDocument/2006/relationships/oleObject" Target="../embeddings/oleObject128.bin"/><Relationship Id="rId9" Type="http://schemas.openxmlformats.org/officeDocument/2006/relationships/image" Target="../media/image130.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image" Target="../media/image131.wmf"/><Relationship Id="rId7" Type="http://schemas.openxmlformats.org/officeDocument/2006/relationships/image" Target="../media/image133.wmf"/><Relationship Id="rId2" Type="http://schemas.openxmlformats.org/officeDocument/2006/relationships/oleObject" Target="../embeddings/oleObject131.bin"/><Relationship Id="rId1" Type="http://schemas.openxmlformats.org/officeDocument/2006/relationships/slideLayout" Target="../slideLayouts/slideLayout6.xml"/><Relationship Id="rId6" Type="http://schemas.openxmlformats.org/officeDocument/2006/relationships/oleObject" Target="../embeddings/oleObject133.bin"/><Relationship Id="rId11" Type="http://schemas.openxmlformats.org/officeDocument/2006/relationships/image" Target="../media/image135.wmf"/><Relationship Id="rId5" Type="http://schemas.openxmlformats.org/officeDocument/2006/relationships/image" Target="../media/image132.w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34.wmf"/></Relationships>
</file>

<file path=ppt/slides/_rels/slide29.x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oleObject" Target="../embeddings/oleObject136.bin"/><Relationship Id="rId1" Type="http://schemas.openxmlformats.org/officeDocument/2006/relationships/slideLayout" Target="../slideLayouts/slideLayout6.xml"/><Relationship Id="rId5" Type="http://schemas.openxmlformats.org/officeDocument/2006/relationships/image" Target="../media/image137.wmf"/><Relationship Id="rId4" Type="http://schemas.openxmlformats.org/officeDocument/2006/relationships/oleObject" Target="../embeddings/oleObject137.bin"/></Relationships>
</file>

<file path=ppt/slides/_rels/slide3.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2.bin"/><Relationship Id="rId1" Type="http://schemas.openxmlformats.org/officeDocument/2006/relationships/slideLayout" Target="../slideLayouts/slideLayout6.xml"/><Relationship Id="rId6" Type="http://schemas.openxmlformats.org/officeDocument/2006/relationships/oleObject" Target="../embeddings/oleObject14.bin"/><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30.xml.rels><?xml version="1.0" encoding="UTF-8" standalone="yes"?>
<Relationships xmlns="http://schemas.openxmlformats.org/package/2006/relationships"><Relationship Id="rId3" Type="http://schemas.openxmlformats.org/officeDocument/2006/relationships/image" Target="../media/image139.jpeg"/><Relationship Id="rId2" Type="http://schemas.openxmlformats.org/officeDocument/2006/relationships/image" Target="../media/image138.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0.wmf"/><Relationship Id="rId7" Type="http://schemas.openxmlformats.org/officeDocument/2006/relationships/image" Target="../media/image142.wmf"/><Relationship Id="rId2" Type="http://schemas.openxmlformats.org/officeDocument/2006/relationships/oleObject" Target="../embeddings/oleObject138.bin"/><Relationship Id="rId1" Type="http://schemas.openxmlformats.org/officeDocument/2006/relationships/slideLayout" Target="../slideLayouts/slideLayout6.xml"/><Relationship Id="rId6" Type="http://schemas.openxmlformats.org/officeDocument/2006/relationships/oleObject" Target="../embeddings/oleObject140.bin"/><Relationship Id="rId5" Type="http://schemas.openxmlformats.org/officeDocument/2006/relationships/image" Target="../media/image141.wmf"/><Relationship Id="rId4" Type="http://schemas.openxmlformats.org/officeDocument/2006/relationships/oleObject" Target="../embeddings/oleObject139.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image" Target="../media/image143.wmf"/><Relationship Id="rId7" Type="http://schemas.openxmlformats.org/officeDocument/2006/relationships/image" Target="../media/image145.wmf"/><Relationship Id="rId2" Type="http://schemas.openxmlformats.org/officeDocument/2006/relationships/oleObject" Target="../embeddings/oleObject141.bin"/><Relationship Id="rId1" Type="http://schemas.openxmlformats.org/officeDocument/2006/relationships/slideLayout" Target="../slideLayouts/slideLayout6.xml"/><Relationship Id="rId6" Type="http://schemas.openxmlformats.org/officeDocument/2006/relationships/oleObject" Target="../embeddings/oleObject143.bin"/><Relationship Id="rId5" Type="http://schemas.openxmlformats.org/officeDocument/2006/relationships/image" Target="../media/image144.wmf"/><Relationship Id="rId4" Type="http://schemas.openxmlformats.org/officeDocument/2006/relationships/oleObject" Target="../embeddings/oleObject142.bin"/><Relationship Id="rId9" Type="http://schemas.openxmlformats.org/officeDocument/2006/relationships/image" Target="../media/image146.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image" Target="../media/image147.wmf"/><Relationship Id="rId7" Type="http://schemas.openxmlformats.org/officeDocument/2006/relationships/image" Target="../media/image149.wmf"/><Relationship Id="rId2" Type="http://schemas.openxmlformats.org/officeDocument/2006/relationships/oleObject" Target="../embeddings/oleObject145.bin"/><Relationship Id="rId1" Type="http://schemas.openxmlformats.org/officeDocument/2006/relationships/slideLayout" Target="../slideLayouts/slideLayout6.xml"/><Relationship Id="rId6" Type="http://schemas.openxmlformats.org/officeDocument/2006/relationships/oleObject" Target="../embeddings/oleObject147.bin"/><Relationship Id="rId11" Type="http://schemas.openxmlformats.org/officeDocument/2006/relationships/image" Target="../media/image151.wmf"/><Relationship Id="rId5" Type="http://schemas.openxmlformats.org/officeDocument/2006/relationships/image" Target="../media/image148.wmf"/><Relationship Id="rId10" Type="http://schemas.openxmlformats.org/officeDocument/2006/relationships/oleObject" Target="../embeddings/oleObject149.bin"/><Relationship Id="rId4" Type="http://schemas.openxmlformats.org/officeDocument/2006/relationships/oleObject" Target="../embeddings/oleObject146.bin"/><Relationship Id="rId9" Type="http://schemas.openxmlformats.org/officeDocument/2006/relationships/image" Target="../media/image150.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image" Target="../media/image152.emf"/><Relationship Id="rId7" Type="http://schemas.openxmlformats.org/officeDocument/2006/relationships/image" Target="../media/image154.wmf"/><Relationship Id="rId2" Type="http://schemas.openxmlformats.org/officeDocument/2006/relationships/oleObject" Target="../embeddings/oleObject150.bin"/><Relationship Id="rId1" Type="http://schemas.openxmlformats.org/officeDocument/2006/relationships/slideLayout" Target="../slideLayouts/slideLayout6.xml"/><Relationship Id="rId6" Type="http://schemas.openxmlformats.org/officeDocument/2006/relationships/oleObject" Target="../embeddings/oleObject152.bin"/><Relationship Id="rId11" Type="http://schemas.openxmlformats.org/officeDocument/2006/relationships/image" Target="../media/image156.wmf"/><Relationship Id="rId5" Type="http://schemas.openxmlformats.org/officeDocument/2006/relationships/image" Target="../media/image153.wmf"/><Relationship Id="rId10" Type="http://schemas.openxmlformats.org/officeDocument/2006/relationships/oleObject" Target="../embeddings/oleObject154.bin"/><Relationship Id="rId4" Type="http://schemas.openxmlformats.org/officeDocument/2006/relationships/oleObject" Target="../embeddings/oleObject151.bin"/><Relationship Id="rId9" Type="http://schemas.openxmlformats.org/officeDocument/2006/relationships/image" Target="../media/image15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4.wmf"/><Relationship Id="rId18" Type="http://schemas.openxmlformats.org/officeDocument/2006/relationships/oleObject" Target="../embeddings/oleObject23.bin"/><Relationship Id="rId3" Type="http://schemas.openxmlformats.org/officeDocument/2006/relationships/image" Target="../media/image19.wmf"/><Relationship Id="rId21" Type="http://schemas.openxmlformats.org/officeDocument/2006/relationships/image" Target="../media/image28.wmf"/><Relationship Id="rId7" Type="http://schemas.openxmlformats.org/officeDocument/2006/relationships/image" Target="../media/image21.wmf"/><Relationship Id="rId12" Type="http://schemas.openxmlformats.org/officeDocument/2006/relationships/oleObject" Target="../embeddings/oleObject20.bin"/><Relationship Id="rId17" Type="http://schemas.openxmlformats.org/officeDocument/2006/relationships/image" Target="../media/image26.wmf"/><Relationship Id="rId2" Type="http://schemas.openxmlformats.org/officeDocument/2006/relationships/oleObject" Target="../embeddings/oleObject15.bin"/><Relationship Id="rId16" Type="http://schemas.openxmlformats.org/officeDocument/2006/relationships/oleObject" Target="../embeddings/oleObject22.bin"/><Relationship Id="rId20" Type="http://schemas.openxmlformats.org/officeDocument/2006/relationships/oleObject" Target="../embeddings/oleObject24.bin"/><Relationship Id="rId1" Type="http://schemas.openxmlformats.org/officeDocument/2006/relationships/slideLayout" Target="../slideLayouts/slideLayout6.xml"/><Relationship Id="rId6" Type="http://schemas.openxmlformats.org/officeDocument/2006/relationships/oleObject" Target="../embeddings/oleObject17.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23" Type="http://schemas.openxmlformats.org/officeDocument/2006/relationships/image" Target="../media/image29.wmf"/><Relationship Id="rId10" Type="http://schemas.openxmlformats.org/officeDocument/2006/relationships/oleObject" Target="../embeddings/oleObject19.bin"/><Relationship Id="rId19" Type="http://schemas.openxmlformats.org/officeDocument/2006/relationships/image" Target="../media/image27.wmf"/><Relationship Id="rId4" Type="http://schemas.openxmlformats.org/officeDocument/2006/relationships/oleObject" Target="../embeddings/oleObject16.bin"/><Relationship Id="rId9" Type="http://schemas.openxmlformats.org/officeDocument/2006/relationships/image" Target="../media/image22.wmf"/><Relationship Id="rId14" Type="http://schemas.openxmlformats.org/officeDocument/2006/relationships/oleObject" Target="../embeddings/oleObject21.bin"/><Relationship Id="rId22"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6.bin"/><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3.wmf"/><Relationship Id="rId12" Type="http://schemas.openxmlformats.org/officeDocument/2006/relationships/oleObject" Target="../embeddings/oleObject32.bin"/><Relationship Id="rId2" Type="http://schemas.openxmlformats.org/officeDocument/2006/relationships/oleObject" Target="../embeddings/oleObject27.bin"/><Relationship Id="rId1" Type="http://schemas.openxmlformats.org/officeDocument/2006/relationships/slideLayout" Target="../slideLayouts/slideLayout6.xml"/><Relationship Id="rId6" Type="http://schemas.openxmlformats.org/officeDocument/2006/relationships/oleObject" Target="../embeddings/oleObject29.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4.wmf"/></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control" Target="../activeX/activeX1.xml"/><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image" Target="../media/image39.jpeg"/><Relationship Id="rId1" Type="http://schemas.openxmlformats.org/officeDocument/2006/relationships/slideLayout" Target="../slideLayouts/slideLayout6.xml"/><Relationship Id="rId4" Type="http://schemas.openxmlformats.org/officeDocument/2006/relationships/image" Target="../media/image40.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3.w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6.xml"/><Relationship Id="rId6" Type="http://schemas.openxmlformats.org/officeDocument/2006/relationships/oleObject" Target="../embeddings/oleObject36.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4.wmf"/><Relationship Id="rId1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22" name="灯片编号占位符 4"/>
          <p:cNvSpPr>
            <a:spLocks noGrp="1"/>
          </p:cNvSpPr>
          <p:nvPr>
            <p:ph type="sldNum" sz="quarter" idx="12"/>
          </p:nvPr>
        </p:nvSpPr>
        <p:spPr/>
        <p:txBody>
          <a:bodyPr/>
          <a:lstStyle/>
          <a:p>
            <a:fld id="{80BE8295-AB8B-48BA-94DE-2F77951740CB}" type="slidenum">
              <a:rPr lang="en-US" altLang="zh-CN"/>
              <a:pPr/>
              <a:t>1</a:t>
            </a:fld>
            <a:endParaRPr lang="en-US" altLang="zh-CN"/>
          </a:p>
        </p:txBody>
      </p:sp>
      <p:sp>
        <p:nvSpPr>
          <p:cNvPr id="295939" name="Rectangle 3"/>
          <p:cNvSpPr>
            <a:spLocks noChangeArrowheads="1"/>
          </p:cNvSpPr>
          <p:nvPr/>
        </p:nvSpPr>
        <p:spPr bwMode="auto">
          <a:xfrm>
            <a:off x="762000" y="1371600"/>
            <a:ext cx="35052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载流导线在磁场中受的力</a:t>
            </a:r>
          </a:p>
        </p:txBody>
      </p:sp>
      <p:grpSp>
        <p:nvGrpSpPr>
          <p:cNvPr id="295943" name="Group 7"/>
          <p:cNvGrpSpPr/>
          <p:nvPr/>
        </p:nvGrpSpPr>
        <p:grpSpPr bwMode="auto">
          <a:xfrm>
            <a:off x="4800600" y="1219200"/>
            <a:ext cx="4176713" cy="3240088"/>
            <a:chOff x="2971" y="1661"/>
            <a:chExt cx="2631" cy="2041"/>
          </a:xfrm>
        </p:grpSpPr>
        <p:sp>
          <p:nvSpPr>
            <p:cNvPr id="295944" name="Rectangle 8"/>
            <p:cNvSpPr>
              <a:spLocks noChangeArrowheads="1"/>
            </p:cNvSpPr>
            <p:nvPr/>
          </p:nvSpPr>
          <p:spPr bwMode="auto">
            <a:xfrm>
              <a:off x="2971" y="1661"/>
              <a:ext cx="2631" cy="2041"/>
            </a:xfrm>
            <a:prstGeom prst="rect">
              <a:avLst/>
            </a:prstGeom>
            <a:solidFill>
              <a:srgbClr val="FFFFFF"/>
            </a:solidFill>
            <a:ln w="9525">
              <a:solidFill>
                <a:srgbClr val="FFFFFF"/>
              </a:solidFill>
              <a:miter lim="800000"/>
            </a:ln>
            <a:effectLst/>
          </p:spPr>
          <p:txBody>
            <a:bodyPr wrap="none" anchor="ctr"/>
            <a:lstStyle/>
            <a:p>
              <a:endParaRPr lang="zh-CN" altLang="en-US"/>
            </a:p>
          </p:txBody>
        </p:sp>
        <p:pic>
          <p:nvPicPr>
            <p:cNvPr id="295945" name="Picture 9" descr="7-40"/>
            <p:cNvPicPr>
              <a:picLocks noChangeAspect="1" noChangeArrowheads="1"/>
            </p:cNvPicPr>
            <p:nvPr/>
          </p:nvPicPr>
          <p:blipFill>
            <a:blip r:embed="rId2" cstate="print"/>
            <a:srcRect/>
            <a:stretch>
              <a:fillRect/>
            </a:stretch>
          </p:blipFill>
          <p:spPr bwMode="auto">
            <a:xfrm>
              <a:off x="3107" y="1842"/>
              <a:ext cx="2358" cy="1749"/>
            </a:xfrm>
            <a:prstGeom prst="rect">
              <a:avLst/>
            </a:prstGeom>
            <a:noFill/>
            <a:ln>
              <a:noFill/>
            </a:ln>
          </p:spPr>
        </p:pic>
      </p:grpSp>
      <p:sp>
        <p:nvSpPr>
          <p:cNvPr id="295946" name="Text Box 10"/>
          <p:cNvSpPr txBox="1">
            <a:spLocks noChangeArrowheads="1"/>
          </p:cNvSpPr>
          <p:nvPr/>
        </p:nvSpPr>
        <p:spPr bwMode="auto">
          <a:xfrm>
            <a:off x="685800" y="1934845"/>
            <a:ext cx="3887788" cy="396875"/>
          </a:xfrm>
          <a:prstGeom prst="rect">
            <a:avLst/>
          </a:prstGeom>
          <a:noFill/>
          <a:ln w="9525">
            <a:noFill/>
            <a:miter lim="800000"/>
          </a:ln>
          <a:effectLst/>
        </p:spPr>
        <p:txBody>
          <a:bodyPr>
            <a:spAutoFit/>
          </a:bodyPr>
          <a:lstStyle/>
          <a:p>
            <a:pPr>
              <a:spcBef>
                <a:spcPct val="50000"/>
              </a:spcBef>
            </a:pPr>
            <a:r>
              <a:rPr kumimoji="1" lang="zh-CN" altLang="en-US"/>
              <a:t>设：载流子数密度 </a:t>
            </a:r>
            <a:r>
              <a:rPr kumimoji="1" lang="en-US" altLang="zh-CN" i="1"/>
              <a:t>n</a:t>
            </a:r>
          </a:p>
        </p:txBody>
      </p:sp>
      <p:sp>
        <p:nvSpPr>
          <p:cNvPr id="295947" name="Text Box 11"/>
          <p:cNvSpPr txBox="1">
            <a:spLocks noChangeArrowheads="1"/>
          </p:cNvSpPr>
          <p:nvPr/>
        </p:nvSpPr>
        <p:spPr bwMode="auto">
          <a:xfrm>
            <a:off x="1219200" y="2286000"/>
            <a:ext cx="2895600" cy="396875"/>
          </a:xfrm>
          <a:prstGeom prst="rect">
            <a:avLst/>
          </a:prstGeom>
          <a:noFill/>
          <a:ln w="9525" algn="ctr">
            <a:noFill/>
            <a:miter lim="800000"/>
          </a:ln>
          <a:effectLst/>
        </p:spPr>
        <p:txBody>
          <a:bodyPr>
            <a:spAutoFit/>
          </a:bodyPr>
          <a:lstStyle/>
          <a:p>
            <a:pPr>
              <a:spcBef>
                <a:spcPct val="50000"/>
              </a:spcBef>
            </a:pPr>
            <a:r>
              <a:rPr kumimoji="1" lang="zh-CN" altLang="en-US"/>
              <a:t>电流元截面积 </a:t>
            </a:r>
            <a:r>
              <a:rPr kumimoji="1" lang="en-US" altLang="zh-CN" i="1"/>
              <a:t>S</a:t>
            </a:r>
          </a:p>
        </p:txBody>
      </p:sp>
      <p:sp>
        <p:nvSpPr>
          <p:cNvPr id="295948" name="Text Box 12"/>
          <p:cNvSpPr txBox="1">
            <a:spLocks noChangeArrowheads="1"/>
          </p:cNvSpPr>
          <p:nvPr/>
        </p:nvSpPr>
        <p:spPr bwMode="auto">
          <a:xfrm>
            <a:off x="1219200" y="3048000"/>
            <a:ext cx="3733800" cy="396875"/>
          </a:xfrm>
          <a:prstGeom prst="rect">
            <a:avLst/>
          </a:prstGeom>
          <a:noFill/>
          <a:ln w="9525" algn="ctr">
            <a:noFill/>
            <a:miter lim="800000"/>
          </a:ln>
          <a:effectLst/>
        </p:spPr>
        <p:txBody>
          <a:bodyPr>
            <a:spAutoFit/>
          </a:bodyPr>
          <a:lstStyle/>
          <a:p>
            <a:pPr>
              <a:spcBef>
                <a:spcPct val="50000"/>
              </a:spcBef>
            </a:pPr>
            <a:r>
              <a:rPr kumimoji="1" lang="zh-CN" altLang="en-US" dirty="0"/>
              <a:t>电流元中的电子数 </a:t>
            </a:r>
            <a:r>
              <a:rPr kumimoji="1" lang="en-US" altLang="zh-CN" i="1" dirty="0" err="1"/>
              <a:t>nS</a:t>
            </a:r>
            <a:r>
              <a:rPr kumimoji="1" lang="en-US" altLang="zh-CN" dirty="0" err="1"/>
              <a:t>d</a:t>
            </a:r>
            <a:r>
              <a:rPr kumimoji="1" lang="en-US" altLang="zh-CN" i="1" dirty="0" err="1"/>
              <a:t>l</a:t>
            </a:r>
            <a:endParaRPr kumimoji="1" lang="en-US" altLang="zh-CN" i="1" dirty="0"/>
          </a:p>
        </p:txBody>
      </p:sp>
      <p:sp>
        <p:nvSpPr>
          <p:cNvPr id="295949" name="Rectangle 13"/>
          <p:cNvSpPr>
            <a:spLocks noChangeArrowheads="1"/>
          </p:cNvSpPr>
          <p:nvPr/>
        </p:nvSpPr>
        <p:spPr bwMode="auto">
          <a:xfrm>
            <a:off x="1219200" y="2667000"/>
            <a:ext cx="2952750" cy="396875"/>
          </a:xfrm>
          <a:prstGeom prst="rect">
            <a:avLst/>
          </a:prstGeom>
          <a:noFill/>
          <a:ln w="9525">
            <a:noFill/>
            <a:miter lim="800000"/>
          </a:ln>
          <a:effectLst/>
        </p:spPr>
        <p:txBody>
          <a:bodyPr>
            <a:spAutoFit/>
          </a:bodyPr>
          <a:lstStyle/>
          <a:p>
            <a:r>
              <a:rPr kumimoji="1" lang="zh-CN" altLang="en-US" dirty="0"/>
              <a:t>载流子电荷量 </a:t>
            </a:r>
            <a:r>
              <a:rPr kumimoji="1" lang="en-US" altLang="zh-CN" i="1" dirty="0"/>
              <a:t>q</a:t>
            </a:r>
          </a:p>
        </p:txBody>
      </p:sp>
      <p:graphicFrame>
        <p:nvGraphicFramePr>
          <p:cNvPr id="295950" name="Object 14"/>
          <p:cNvGraphicFramePr>
            <a:graphicFrameLocks noChangeAspect="1"/>
          </p:cNvGraphicFramePr>
          <p:nvPr/>
        </p:nvGraphicFramePr>
        <p:xfrm>
          <a:off x="2057400" y="3429000"/>
          <a:ext cx="1497013" cy="482600"/>
        </p:xfrm>
        <a:graphic>
          <a:graphicData uri="http://schemas.openxmlformats.org/presentationml/2006/ole">
            <mc:AlternateContent xmlns:mc="http://schemas.openxmlformats.org/markup-compatibility/2006">
              <mc:Choice xmlns:v="urn:schemas-microsoft-com:vml" Requires="v">
                <p:oleObj name="公式" r:id="rId3" imgW="17983200" imgH="5791200" progId="">
                  <p:embed/>
                </p:oleObj>
              </mc:Choice>
              <mc:Fallback>
                <p:oleObj name="公式" r:id="rId3" imgW="17983200" imgH="5791200" progId="">
                  <p:embed/>
                  <p:pic>
                    <p:nvPicPr>
                      <p:cNvPr id="0" name="Picture 1" descr="imag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429000"/>
                        <a:ext cx="14970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51" name="Text Box 15"/>
          <p:cNvSpPr txBox="1">
            <a:spLocks noChangeArrowheads="1"/>
          </p:cNvSpPr>
          <p:nvPr/>
        </p:nvSpPr>
        <p:spPr bwMode="auto">
          <a:xfrm>
            <a:off x="685800" y="3505200"/>
            <a:ext cx="1200150" cy="396875"/>
          </a:xfrm>
          <a:prstGeom prst="rect">
            <a:avLst/>
          </a:prstGeom>
          <a:noFill/>
          <a:ln w="9525">
            <a:noFill/>
            <a:miter lim="800000"/>
          </a:ln>
          <a:effectLst/>
        </p:spPr>
        <p:txBody>
          <a:bodyPr>
            <a:spAutoFit/>
          </a:bodyPr>
          <a:lstStyle/>
          <a:p>
            <a:r>
              <a:rPr lang="zh-CN" altLang="en-US" dirty="0"/>
              <a:t>洛伦兹力</a:t>
            </a:r>
          </a:p>
        </p:txBody>
      </p:sp>
      <p:graphicFrame>
        <p:nvGraphicFramePr>
          <p:cNvPr id="295952" name="Object 16"/>
          <p:cNvGraphicFramePr>
            <a:graphicFrameLocks noChangeAspect="1"/>
          </p:cNvGraphicFramePr>
          <p:nvPr/>
        </p:nvGraphicFramePr>
        <p:xfrm>
          <a:off x="914400" y="4343400"/>
          <a:ext cx="3759200" cy="482600"/>
        </p:xfrm>
        <a:graphic>
          <a:graphicData uri="http://schemas.openxmlformats.org/presentationml/2006/ole">
            <mc:AlternateContent xmlns:mc="http://schemas.openxmlformats.org/markup-compatibility/2006">
              <mc:Choice xmlns:v="urn:schemas-microsoft-com:vml" Requires="v">
                <p:oleObj name="公式" r:id="rId5" imgW="45110400" imgH="5791200" progId="">
                  <p:embed/>
                </p:oleObj>
              </mc:Choice>
              <mc:Fallback>
                <p:oleObj name="公式" r:id="rId5" imgW="45110400" imgH="5791200" progId="">
                  <p:embed/>
                  <p:pic>
                    <p:nvPicPr>
                      <p:cNvPr id="0" name="Picture 2" descr="image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343400"/>
                        <a:ext cx="3759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53" name="Text Box 17"/>
          <p:cNvSpPr txBox="1">
            <a:spLocks noChangeArrowheads="1"/>
          </p:cNvSpPr>
          <p:nvPr/>
        </p:nvSpPr>
        <p:spPr bwMode="auto">
          <a:xfrm>
            <a:off x="654050" y="3886200"/>
            <a:ext cx="2470150" cy="396875"/>
          </a:xfrm>
          <a:prstGeom prst="rect">
            <a:avLst/>
          </a:prstGeom>
          <a:noFill/>
          <a:ln w="9525">
            <a:noFill/>
            <a:miter lim="800000"/>
          </a:ln>
          <a:effectLst/>
        </p:spPr>
        <p:txBody>
          <a:bodyPr wrap="none">
            <a:spAutoFit/>
          </a:bodyPr>
          <a:lstStyle/>
          <a:p>
            <a:r>
              <a:rPr lang="zh-CN" altLang="en-US" b="1" dirty="0"/>
              <a:t>电流元受到的磁场力</a:t>
            </a:r>
          </a:p>
        </p:txBody>
      </p:sp>
      <p:graphicFrame>
        <p:nvGraphicFramePr>
          <p:cNvPr id="295954" name="Object 18"/>
          <p:cNvGraphicFramePr>
            <a:graphicFrameLocks noChangeAspect="1"/>
          </p:cNvGraphicFramePr>
          <p:nvPr/>
        </p:nvGraphicFramePr>
        <p:xfrm>
          <a:off x="1905000" y="5029200"/>
          <a:ext cx="3365500" cy="796925"/>
        </p:xfrm>
        <a:graphic>
          <a:graphicData uri="http://schemas.openxmlformats.org/presentationml/2006/ole">
            <mc:AlternateContent xmlns:mc="http://schemas.openxmlformats.org/markup-compatibility/2006">
              <mc:Choice xmlns:v="urn:schemas-microsoft-com:vml" Requires="v">
                <p:oleObj name="公式" r:id="rId7" imgW="39928800" imgH="9448800" progId="">
                  <p:embed/>
                </p:oleObj>
              </mc:Choice>
              <mc:Fallback>
                <p:oleObj name="公式" r:id="rId7" imgW="39928800" imgH="9448800" progId="">
                  <p:embed/>
                  <p:pic>
                    <p:nvPicPr>
                      <p:cNvPr id="0" name="Picture 3" descr="image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5029200"/>
                        <a:ext cx="336550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55" name="Text Box 19"/>
          <p:cNvSpPr txBox="1">
            <a:spLocks noChangeArrowheads="1"/>
          </p:cNvSpPr>
          <p:nvPr/>
        </p:nvSpPr>
        <p:spPr bwMode="auto">
          <a:xfrm>
            <a:off x="5257800" y="4343400"/>
            <a:ext cx="3549650" cy="396875"/>
          </a:xfrm>
          <a:prstGeom prst="rect">
            <a:avLst/>
          </a:prstGeom>
          <a:noFill/>
          <a:ln w="9525" algn="ctr">
            <a:noFill/>
            <a:miter lim="800000"/>
          </a:ln>
          <a:effectLst/>
        </p:spPr>
        <p:txBody>
          <a:bodyPr wrap="none">
            <a:spAutoFit/>
          </a:bodyPr>
          <a:lstStyle/>
          <a:p>
            <a:r>
              <a:rPr lang="zh-CN" altLang="en-US" dirty="0"/>
              <a:t>安培力： 磁场对电流的作用力</a:t>
            </a:r>
          </a:p>
        </p:txBody>
      </p:sp>
      <p:graphicFrame>
        <p:nvGraphicFramePr>
          <p:cNvPr id="295958" name="Object 22"/>
          <p:cNvGraphicFramePr>
            <a:graphicFrameLocks noChangeAspect="1"/>
          </p:cNvGraphicFramePr>
          <p:nvPr/>
        </p:nvGraphicFramePr>
        <p:xfrm>
          <a:off x="5638800" y="4800600"/>
          <a:ext cx="1624013" cy="406400"/>
        </p:xfrm>
        <a:graphic>
          <a:graphicData uri="http://schemas.openxmlformats.org/presentationml/2006/ole">
            <mc:AlternateContent xmlns:mc="http://schemas.openxmlformats.org/markup-compatibility/2006">
              <mc:Choice xmlns:v="urn:schemas-microsoft-com:vml" Requires="v">
                <p:oleObj name="公式" r:id="rId9" imgW="19507200" imgH="4876800" progId="">
                  <p:embed/>
                </p:oleObj>
              </mc:Choice>
              <mc:Fallback>
                <p:oleObj name="公式" r:id="rId9" imgW="19507200" imgH="4876800" progId="">
                  <p:embed/>
                  <p:pic>
                    <p:nvPicPr>
                      <p:cNvPr id="0" name="Picture 4" descr="image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4800600"/>
                        <a:ext cx="1624013" cy="406400"/>
                      </a:xfrm>
                      <a:prstGeom prst="rect">
                        <a:avLst/>
                      </a:prstGeom>
                      <a:solidFill>
                        <a:srgbClr val="99CCFF"/>
                      </a:solidFill>
                    </p:spPr>
                  </p:pic>
                </p:oleObj>
              </mc:Fallback>
            </mc:AlternateContent>
          </a:graphicData>
        </a:graphic>
      </p:graphicFrame>
      <p:graphicFrame>
        <p:nvGraphicFramePr>
          <p:cNvPr id="295959" name="Object 23"/>
          <p:cNvGraphicFramePr>
            <a:graphicFrameLocks noChangeAspect="1"/>
          </p:cNvGraphicFramePr>
          <p:nvPr/>
        </p:nvGraphicFramePr>
        <p:xfrm>
          <a:off x="5638800" y="5334000"/>
          <a:ext cx="3224213" cy="730250"/>
        </p:xfrm>
        <a:graphic>
          <a:graphicData uri="http://schemas.openxmlformats.org/presentationml/2006/ole">
            <mc:AlternateContent xmlns:mc="http://schemas.openxmlformats.org/markup-compatibility/2006">
              <mc:Choice xmlns:v="urn:schemas-microsoft-com:vml" Requires="v">
                <p:oleObj name="公式" r:id="rId11" imgW="30784800" imgH="7010400" progId="">
                  <p:embed/>
                </p:oleObj>
              </mc:Choice>
              <mc:Fallback>
                <p:oleObj name="公式" r:id="rId11" imgW="30784800" imgH="7010400" progId="">
                  <p:embed/>
                  <p:pic>
                    <p:nvPicPr>
                      <p:cNvPr id="0" name="Picture 5" descr="image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5334000"/>
                        <a:ext cx="3224213" cy="730250"/>
                      </a:xfrm>
                      <a:prstGeom prst="rect">
                        <a:avLst/>
                      </a:prstGeom>
                      <a:solidFill>
                        <a:srgbClr val="99CCFF"/>
                      </a:solidFill>
                      <a:ln w="9525">
                        <a:solidFill>
                          <a:srgbClr val="000000"/>
                        </a:solidFill>
                        <a:miter lim="800000"/>
                        <a:headEnd/>
                        <a:tailEnd/>
                      </a:ln>
                    </p:spPr>
                  </p:pic>
                </p:oleObj>
              </mc:Fallback>
            </mc:AlternateContent>
          </a:graphicData>
        </a:graphic>
      </p:graphicFrame>
      <p:pic>
        <p:nvPicPr>
          <p:cNvPr id="295960" name="Picture 24"/>
          <p:cNvPicPr>
            <a:picLocks noChangeAspect="1" noChangeArrowheads="1"/>
          </p:cNvPicPr>
          <p:nvPr/>
        </p:nvPicPr>
        <p:blipFill>
          <a:blip r:embed="rId13" cstate="print"/>
          <a:srcRect l="35954" t="33826" r="35954" b="35966"/>
          <a:stretch>
            <a:fillRect/>
          </a:stretch>
        </p:blipFill>
        <p:spPr bwMode="auto">
          <a:xfrm>
            <a:off x="184150" y="4800600"/>
            <a:ext cx="1644650" cy="12811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5952"/>
                                        </p:tgtEl>
                                        <p:attrNameLst>
                                          <p:attrName>style.visibility</p:attrName>
                                        </p:attrNameLst>
                                      </p:cBhvr>
                                      <p:to>
                                        <p:strVal val="visible"/>
                                      </p:to>
                                    </p:set>
                                    <p:animEffect transition="in" filter="wipe(left)">
                                      <p:cBhvr>
                                        <p:cTn id="7" dur="500"/>
                                        <p:tgtEl>
                                          <p:spTgt spid="2959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5954"/>
                                        </p:tgtEl>
                                        <p:attrNameLst>
                                          <p:attrName>style.visibility</p:attrName>
                                        </p:attrNameLst>
                                      </p:cBhvr>
                                      <p:to>
                                        <p:strVal val="visible"/>
                                      </p:to>
                                    </p:set>
                                    <p:animEffect transition="in" filter="wipe(left)">
                                      <p:cBhvr>
                                        <p:cTn id="12" dur="500"/>
                                        <p:tgtEl>
                                          <p:spTgt spid="2959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5960"/>
                                        </p:tgtEl>
                                        <p:attrNameLst>
                                          <p:attrName>style.visibility</p:attrName>
                                        </p:attrNameLst>
                                      </p:cBhvr>
                                      <p:to>
                                        <p:strVal val="visible"/>
                                      </p:to>
                                    </p:set>
                                    <p:animEffect transition="in" filter="wipe(up)">
                                      <p:cBhvr>
                                        <p:cTn id="17" dur="500"/>
                                        <p:tgtEl>
                                          <p:spTgt spid="2959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5958"/>
                                        </p:tgtEl>
                                        <p:attrNameLst>
                                          <p:attrName>style.visibility</p:attrName>
                                        </p:attrNameLst>
                                      </p:cBhvr>
                                      <p:to>
                                        <p:strVal val="visible"/>
                                      </p:to>
                                    </p:set>
                                    <p:animEffect transition="in" filter="wipe(left)">
                                      <p:cBhvr>
                                        <p:cTn id="22" dur="500"/>
                                        <p:tgtEl>
                                          <p:spTgt spid="2959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5959"/>
                                        </p:tgtEl>
                                        <p:attrNameLst>
                                          <p:attrName>style.visibility</p:attrName>
                                        </p:attrNameLst>
                                      </p:cBhvr>
                                      <p:to>
                                        <p:strVal val="visible"/>
                                      </p:to>
                                    </p:set>
                                    <p:animEffect transition="in" filter="wipe(left)">
                                      <p:cBhvr>
                                        <p:cTn id="27" dur="500"/>
                                        <p:tgtEl>
                                          <p:spTgt spid="29595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95955"/>
                                        </p:tgtEl>
                                        <p:attrNameLst>
                                          <p:attrName>style.visibility</p:attrName>
                                        </p:attrNameLst>
                                      </p:cBhvr>
                                      <p:to>
                                        <p:strVal val="visible"/>
                                      </p:to>
                                    </p:set>
                                    <p:animEffect transition="in" filter="wipe(left)">
                                      <p:cBhvr>
                                        <p:cTn id="30" dur="500"/>
                                        <p:tgtEl>
                                          <p:spTgt spid="295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29" name="灯片编号占位符 4"/>
          <p:cNvSpPr>
            <a:spLocks noGrp="1"/>
          </p:cNvSpPr>
          <p:nvPr>
            <p:ph type="sldNum" sz="quarter" idx="12"/>
          </p:nvPr>
        </p:nvSpPr>
        <p:spPr/>
        <p:txBody>
          <a:bodyPr/>
          <a:lstStyle/>
          <a:p>
            <a:fld id="{0A75C5A7-EBAB-4F3E-ACD4-09E608A93768}" type="slidenum">
              <a:rPr lang="en-US" altLang="zh-CN"/>
              <a:pPr/>
              <a:t>10</a:t>
            </a:fld>
            <a:endParaRPr lang="en-US" altLang="zh-CN"/>
          </a:p>
        </p:txBody>
      </p:sp>
      <p:sp>
        <p:nvSpPr>
          <p:cNvPr id="300035" name="Rectangle 3"/>
          <p:cNvSpPr>
            <a:spLocks noChangeArrowheads="1"/>
          </p:cNvSpPr>
          <p:nvPr/>
        </p:nvSpPr>
        <p:spPr bwMode="auto">
          <a:xfrm>
            <a:off x="602615" y="1386840"/>
            <a:ext cx="7924800" cy="1188720"/>
          </a:xfrm>
          <a:prstGeom prst="rect">
            <a:avLst/>
          </a:prstGeom>
          <a:noFill/>
          <a:ln w="9525" algn="ctr">
            <a:noFill/>
            <a:miter lim="800000"/>
          </a:ln>
          <a:effectLst/>
        </p:spPr>
        <p:txBody>
          <a:bodyPr>
            <a:spAutoFit/>
          </a:bodyPr>
          <a:lstStyle/>
          <a:p>
            <a:pPr algn="just"/>
            <a:r>
              <a:rPr lang="zh-CN" altLang="en-US" sz="2400"/>
              <a:t>例</a:t>
            </a:r>
            <a:r>
              <a:rPr lang="en-US" altLang="zh-CN" sz="2400"/>
              <a:t>10.12  </a:t>
            </a:r>
            <a:r>
              <a:rPr lang="zh-CN" altLang="en-US" sz="2400"/>
              <a:t>计算在均匀磁场中放置一半径为 </a:t>
            </a:r>
            <a:r>
              <a:rPr lang="en-US" altLang="zh-CN" sz="2400"/>
              <a:t>R </a:t>
            </a:r>
            <a:r>
              <a:rPr lang="zh-CN" altLang="en-US" sz="2400"/>
              <a:t>的半圆形导线，电流强度为 </a:t>
            </a:r>
            <a:r>
              <a:rPr lang="en-US" altLang="zh-CN" sz="2400" i="1"/>
              <a:t>I</a:t>
            </a:r>
            <a:r>
              <a:rPr lang="zh-CN" altLang="en-US" sz="2400"/>
              <a:t>，导线两端连线与磁感强度方向夹角 </a:t>
            </a:r>
            <a:r>
              <a:rPr kumimoji="1" lang="zh-CN" altLang="en-US" sz="2400" i="1">
                <a:sym typeface="Symbol" panose="05050102010706020507" pitchFamily="18" charset="2"/>
              </a:rPr>
              <a:t></a:t>
            </a:r>
            <a:r>
              <a:rPr lang="zh-CN" altLang="en-US" sz="2400"/>
              <a:t> </a:t>
            </a:r>
            <a:r>
              <a:rPr lang="en-US" altLang="zh-CN" sz="2400"/>
              <a:t>= 30°</a:t>
            </a:r>
            <a:r>
              <a:rPr lang="zh-CN" altLang="en-US" sz="2400"/>
              <a:t>，求此段圆弧电流受的磁力。</a:t>
            </a:r>
          </a:p>
        </p:txBody>
      </p:sp>
      <p:grpSp>
        <p:nvGrpSpPr>
          <p:cNvPr id="300037" name="Group 5"/>
          <p:cNvGrpSpPr/>
          <p:nvPr/>
        </p:nvGrpSpPr>
        <p:grpSpPr bwMode="auto">
          <a:xfrm>
            <a:off x="2590800" y="3276600"/>
            <a:ext cx="3733800" cy="1676400"/>
            <a:chOff x="1632" y="2496"/>
            <a:chExt cx="2352" cy="1056"/>
          </a:xfrm>
        </p:grpSpPr>
        <p:grpSp>
          <p:nvGrpSpPr>
            <p:cNvPr id="300038" name="Group 6"/>
            <p:cNvGrpSpPr/>
            <p:nvPr/>
          </p:nvGrpSpPr>
          <p:grpSpPr bwMode="auto">
            <a:xfrm>
              <a:off x="1872" y="2688"/>
              <a:ext cx="2112" cy="576"/>
              <a:chOff x="3504" y="1776"/>
              <a:chExt cx="1680" cy="576"/>
            </a:xfrm>
          </p:grpSpPr>
          <p:grpSp>
            <p:nvGrpSpPr>
              <p:cNvPr id="300039" name="Group 7"/>
              <p:cNvGrpSpPr/>
              <p:nvPr/>
            </p:nvGrpSpPr>
            <p:grpSpPr bwMode="auto">
              <a:xfrm>
                <a:off x="3504" y="1776"/>
                <a:ext cx="1392" cy="0"/>
                <a:chOff x="3504" y="1776"/>
                <a:chExt cx="1392" cy="0"/>
              </a:xfrm>
            </p:grpSpPr>
            <p:sp>
              <p:nvSpPr>
                <p:cNvPr id="300040" name="Line 8"/>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0041" name="Line 9"/>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pSp>
            <p:nvGrpSpPr>
              <p:cNvPr id="300042" name="Group 10"/>
              <p:cNvGrpSpPr/>
              <p:nvPr/>
            </p:nvGrpSpPr>
            <p:grpSpPr bwMode="auto">
              <a:xfrm>
                <a:off x="3504" y="1968"/>
                <a:ext cx="1392" cy="0"/>
                <a:chOff x="3504" y="1776"/>
                <a:chExt cx="1392" cy="0"/>
              </a:xfrm>
            </p:grpSpPr>
            <p:sp>
              <p:nvSpPr>
                <p:cNvPr id="300043" name="Line 11"/>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0044" name="Line 12"/>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pSp>
            <p:nvGrpSpPr>
              <p:cNvPr id="300045" name="Group 13"/>
              <p:cNvGrpSpPr/>
              <p:nvPr/>
            </p:nvGrpSpPr>
            <p:grpSpPr bwMode="auto">
              <a:xfrm>
                <a:off x="3504" y="2160"/>
                <a:ext cx="1392" cy="0"/>
                <a:chOff x="3504" y="1776"/>
                <a:chExt cx="1392" cy="0"/>
              </a:xfrm>
            </p:grpSpPr>
            <p:sp>
              <p:nvSpPr>
                <p:cNvPr id="300046" name="Line 14"/>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0047" name="Line 15"/>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pSp>
            <p:nvGrpSpPr>
              <p:cNvPr id="300048" name="Group 16"/>
              <p:cNvGrpSpPr/>
              <p:nvPr/>
            </p:nvGrpSpPr>
            <p:grpSpPr bwMode="auto">
              <a:xfrm>
                <a:off x="3504" y="2352"/>
                <a:ext cx="1392" cy="0"/>
                <a:chOff x="3504" y="1776"/>
                <a:chExt cx="1392" cy="0"/>
              </a:xfrm>
            </p:grpSpPr>
            <p:sp>
              <p:nvSpPr>
                <p:cNvPr id="300049" name="Line 17"/>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0050" name="Line 18"/>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aphicFrame>
            <p:nvGraphicFramePr>
              <p:cNvPr id="300051" name="Object 19"/>
              <p:cNvGraphicFramePr>
                <a:graphicFrameLocks noChangeAspect="1"/>
              </p:cNvGraphicFramePr>
              <p:nvPr/>
            </p:nvGraphicFramePr>
            <p:xfrm>
              <a:off x="4896" y="1824"/>
              <a:ext cx="288" cy="384"/>
            </p:xfrm>
            <a:graphic>
              <a:graphicData uri="http://schemas.openxmlformats.org/presentationml/2006/ole">
                <mc:AlternateContent xmlns:mc="http://schemas.openxmlformats.org/markup-compatibility/2006">
                  <mc:Choice xmlns:v="urn:schemas-microsoft-com:vml" Requires="v">
                    <p:oleObj name="公式" r:id="rId2" imgW="3657600" imgH="4876800" progId="">
                      <p:embed/>
                    </p:oleObj>
                  </mc:Choice>
                  <mc:Fallback>
                    <p:oleObj name="公式" r:id="rId2" imgW="3657600" imgH="4876800" progId="">
                      <p:embed/>
                      <p:pic>
                        <p:nvPicPr>
                          <p:cNvPr id="0" name="Picture 4" descr="image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 y="1824"/>
                            <a:ext cx="28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0052" name="Object 20"/>
            <p:cNvGraphicFramePr>
              <a:graphicFrameLocks noChangeAspect="1"/>
            </p:cNvGraphicFramePr>
            <p:nvPr/>
          </p:nvGraphicFramePr>
          <p:xfrm>
            <a:off x="2832" y="2496"/>
            <a:ext cx="279" cy="392"/>
          </p:xfrm>
          <a:graphic>
            <a:graphicData uri="http://schemas.openxmlformats.org/presentationml/2006/ole">
              <mc:AlternateContent xmlns:mc="http://schemas.openxmlformats.org/markup-compatibility/2006">
                <mc:Choice xmlns:v="urn:schemas-microsoft-com:vml" Requires="v">
                  <p:oleObj name="公式" r:id="rId4" imgW="3048000" imgH="4267200" progId="">
                    <p:embed/>
                  </p:oleObj>
                </mc:Choice>
                <mc:Fallback>
                  <p:oleObj name="公式" r:id="rId4" imgW="3048000" imgH="4267200" progId="">
                    <p:embed/>
                    <p:pic>
                      <p:nvPicPr>
                        <p:cNvPr id="0" name="Picture 3" descr="image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2496"/>
                          <a:ext cx="279"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53" name="Line 21"/>
            <p:cNvSpPr>
              <a:spLocks noChangeShapeType="1"/>
            </p:cNvSpPr>
            <p:nvPr/>
          </p:nvSpPr>
          <p:spPr bwMode="auto">
            <a:xfrm rot="1395828" flipH="1">
              <a:off x="2071" y="2699"/>
              <a:ext cx="528" cy="672"/>
            </a:xfrm>
            <a:prstGeom prst="line">
              <a:avLst/>
            </a:prstGeom>
            <a:noFill/>
            <a:ln w="12700" cap="rnd">
              <a:solidFill>
                <a:srgbClr val="FF0000"/>
              </a:solidFill>
              <a:prstDash val="sysDot"/>
              <a:round/>
              <a:headEnd type="none" w="sm" len="sm"/>
              <a:tailEnd type="none" w="sm" len="sm"/>
            </a:ln>
            <a:effectLst/>
          </p:spPr>
          <p:txBody>
            <a:bodyPr wrap="none" anchor="ctr"/>
            <a:lstStyle/>
            <a:p>
              <a:endParaRPr lang="zh-CN" altLang="en-US"/>
            </a:p>
          </p:txBody>
        </p:sp>
        <p:graphicFrame>
          <p:nvGraphicFramePr>
            <p:cNvPr id="300054" name="Object 22"/>
            <p:cNvGraphicFramePr>
              <a:graphicFrameLocks noChangeAspect="1"/>
            </p:cNvGraphicFramePr>
            <p:nvPr/>
          </p:nvGraphicFramePr>
          <p:xfrm>
            <a:off x="1680" y="2832"/>
            <a:ext cx="258" cy="336"/>
          </p:xfrm>
          <a:graphic>
            <a:graphicData uri="http://schemas.openxmlformats.org/presentationml/2006/ole">
              <mc:AlternateContent xmlns:mc="http://schemas.openxmlformats.org/markup-compatibility/2006">
                <mc:Choice xmlns:v="urn:schemas-microsoft-com:vml" Requires="v">
                  <p:oleObj name="公式" r:id="rId6" imgW="3048000" imgH="3962400" progId="">
                    <p:embed/>
                  </p:oleObj>
                </mc:Choice>
                <mc:Fallback>
                  <p:oleObj name="公式" r:id="rId6" imgW="3048000" imgH="3962400" progId="">
                    <p:embed/>
                    <p:pic>
                      <p:nvPicPr>
                        <p:cNvPr id="0" name="Picture 2" descr="image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0" y="2832"/>
                          <a:ext cx="25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55" name="Arc 23"/>
            <p:cNvSpPr/>
            <p:nvPr/>
          </p:nvSpPr>
          <p:spPr bwMode="auto">
            <a:xfrm rot="6240000" flipH="1" flipV="1">
              <a:off x="1944" y="2568"/>
              <a:ext cx="720" cy="768"/>
            </a:xfrm>
            <a:custGeom>
              <a:avLst/>
              <a:gdLst>
                <a:gd name="G0" fmla="+- 14379 0 0"/>
                <a:gd name="G1" fmla="+- 21600 0 0"/>
                <a:gd name="G2" fmla="+- 21600 0 0"/>
                <a:gd name="T0" fmla="*/ 0 w 35979"/>
                <a:gd name="T1" fmla="*/ 5482 h 37519"/>
                <a:gd name="T2" fmla="*/ 28978 w 35979"/>
                <a:gd name="T3" fmla="*/ 37519 h 37519"/>
                <a:gd name="T4" fmla="*/ 14379 w 35979"/>
                <a:gd name="T5" fmla="*/ 21600 h 37519"/>
              </a:gdLst>
              <a:ahLst/>
              <a:cxnLst>
                <a:cxn ang="0">
                  <a:pos x="T0" y="T1"/>
                </a:cxn>
                <a:cxn ang="0">
                  <a:pos x="T2" y="T3"/>
                </a:cxn>
                <a:cxn ang="0">
                  <a:pos x="T4" y="T5"/>
                </a:cxn>
              </a:cxnLst>
              <a:rect l="0" t="0" r="r" b="b"/>
              <a:pathLst>
                <a:path w="35979" h="37519" fill="none" extrusionOk="0">
                  <a:moveTo>
                    <a:pt x="-1" y="5481"/>
                  </a:moveTo>
                  <a:cubicBezTo>
                    <a:pt x="3957" y="1951"/>
                    <a:pt x="9075" y="-1"/>
                    <a:pt x="14379" y="0"/>
                  </a:cubicBezTo>
                  <a:cubicBezTo>
                    <a:pt x="26308" y="0"/>
                    <a:pt x="35979" y="9670"/>
                    <a:pt x="35979" y="21600"/>
                  </a:cubicBezTo>
                  <a:cubicBezTo>
                    <a:pt x="35979" y="27652"/>
                    <a:pt x="33439" y="33428"/>
                    <a:pt x="28978" y="37519"/>
                  </a:cubicBezTo>
                </a:path>
                <a:path w="35979" h="37519" stroke="0" extrusionOk="0">
                  <a:moveTo>
                    <a:pt x="-1" y="5481"/>
                  </a:moveTo>
                  <a:cubicBezTo>
                    <a:pt x="3957" y="1951"/>
                    <a:pt x="9075" y="-1"/>
                    <a:pt x="14379" y="0"/>
                  </a:cubicBezTo>
                  <a:cubicBezTo>
                    <a:pt x="26308" y="0"/>
                    <a:pt x="35979" y="9670"/>
                    <a:pt x="35979" y="21600"/>
                  </a:cubicBezTo>
                  <a:cubicBezTo>
                    <a:pt x="35979" y="27652"/>
                    <a:pt x="33439" y="33428"/>
                    <a:pt x="28978" y="37519"/>
                  </a:cubicBezTo>
                  <a:lnTo>
                    <a:pt x="14379" y="21600"/>
                  </a:lnTo>
                  <a:close/>
                </a:path>
              </a:pathLst>
            </a:custGeom>
            <a:noFill/>
            <a:ln w="9525">
              <a:solidFill>
                <a:srgbClr val="000000"/>
              </a:solidFill>
              <a:round/>
            </a:ln>
            <a:effectLst/>
          </p:spPr>
          <p:txBody>
            <a:bodyPr wrap="none" anchor="ctr"/>
            <a:lstStyle/>
            <a:p>
              <a:endParaRPr lang="zh-CN" altLang="en-US"/>
            </a:p>
          </p:txBody>
        </p:sp>
        <p:sp>
          <p:nvSpPr>
            <p:cNvPr id="300056" name="Line 24"/>
            <p:cNvSpPr>
              <a:spLocks noChangeShapeType="1"/>
            </p:cNvSpPr>
            <p:nvPr/>
          </p:nvSpPr>
          <p:spPr bwMode="auto">
            <a:xfrm flipV="1">
              <a:off x="1920" y="2736"/>
              <a:ext cx="96" cy="192"/>
            </a:xfrm>
            <a:prstGeom prst="line">
              <a:avLst/>
            </a:prstGeom>
            <a:noFill/>
            <a:ln w="38100">
              <a:solidFill>
                <a:srgbClr val="000000"/>
              </a:solidFill>
              <a:round/>
              <a:tailEnd type="triangle" w="med" len="med"/>
            </a:ln>
            <a:effectLst/>
          </p:spPr>
          <p:txBody>
            <a:bodyPr wrap="none" anchor="ctr"/>
            <a:lstStyle/>
            <a:p>
              <a:endParaRPr lang="zh-CN" altLang="en-US"/>
            </a:p>
          </p:txBody>
        </p:sp>
        <p:graphicFrame>
          <p:nvGraphicFramePr>
            <p:cNvPr id="300057" name="Object 25"/>
            <p:cNvGraphicFramePr>
              <a:graphicFrameLocks noChangeAspect="1"/>
            </p:cNvGraphicFramePr>
            <p:nvPr/>
          </p:nvGraphicFramePr>
          <p:xfrm>
            <a:off x="1632" y="3216"/>
            <a:ext cx="302" cy="336"/>
          </p:xfrm>
          <a:graphic>
            <a:graphicData uri="http://schemas.openxmlformats.org/presentationml/2006/ole">
              <mc:AlternateContent xmlns:mc="http://schemas.openxmlformats.org/markup-compatibility/2006">
                <mc:Choice xmlns:v="urn:schemas-microsoft-com:vml" Requires="v">
                  <p:oleObj name="公式" r:id="rId8" imgW="3048000" imgH="3352800" progId="">
                    <p:embed/>
                  </p:oleObj>
                </mc:Choice>
                <mc:Fallback>
                  <p:oleObj name="公式" r:id="rId8" imgW="3048000" imgH="3352800" progId="">
                    <p:embed/>
                    <p:pic>
                      <p:nvPicPr>
                        <p:cNvPr id="0" name="Picture 1" descr="image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 y="3216"/>
                          <a:ext cx="302"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0058" name="Rectangle 26"/>
            <p:cNvSpPr>
              <a:spLocks noChangeArrowheads="1"/>
            </p:cNvSpPr>
            <p:nvPr/>
          </p:nvSpPr>
          <p:spPr bwMode="auto">
            <a:xfrm>
              <a:off x="2608" y="2860"/>
              <a:ext cx="191" cy="231"/>
            </a:xfrm>
            <a:prstGeom prst="rect">
              <a:avLst/>
            </a:prstGeom>
            <a:noFill/>
            <a:ln w="9525">
              <a:noFill/>
              <a:miter lim="800000"/>
            </a:ln>
            <a:effectLst/>
          </p:spPr>
          <p:txBody>
            <a:bodyPr wrap="none">
              <a:spAutoFit/>
            </a:bodyPr>
            <a:lstStyle/>
            <a:p>
              <a:r>
                <a:rPr kumimoji="1" lang="en-US" altLang="zh-CN" sz="1800" i="1">
                  <a:sym typeface="Symbol" panose="05050102010706020507" pitchFamily="18" charset="2"/>
                </a:rPr>
                <a:t></a:t>
              </a:r>
              <a:endParaRPr kumimoji="1" lang="el-GR" altLang="zh-CN" sz="1800" i="1">
                <a:sym typeface="Symbol" panose="05050102010706020507" pitchFamily="18" charset="2"/>
              </a:endParaRPr>
            </a:p>
          </p:txBody>
        </p:sp>
        <p:sp>
          <p:nvSpPr>
            <p:cNvPr id="300059" name="Freeform 27"/>
            <p:cNvSpPr/>
            <p:nvPr/>
          </p:nvSpPr>
          <p:spPr bwMode="auto">
            <a:xfrm>
              <a:off x="2517" y="2931"/>
              <a:ext cx="106" cy="136"/>
            </a:xfrm>
            <a:custGeom>
              <a:avLst/>
              <a:gdLst/>
              <a:ahLst/>
              <a:cxnLst>
                <a:cxn ang="0">
                  <a:pos x="0" y="0"/>
                </a:cxn>
                <a:cxn ang="0">
                  <a:pos x="91" y="45"/>
                </a:cxn>
                <a:cxn ang="0">
                  <a:pos x="91" y="136"/>
                </a:cxn>
              </a:cxnLst>
              <a:rect l="0" t="0" r="r" b="b"/>
              <a:pathLst>
                <a:path w="106" h="136">
                  <a:moveTo>
                    <a:pt x="0" y="0"/>
                  </a:moveTo>
                  <a:cubicBezTo>
                    <a:pt x="38" y="11"/>
                    <a:pt x="76" y="22"/>
                    <a:pt x="91" y="45"/>
                  </a:cubicBezTo>
                  <a:cubicBezTo>
                    <a:pt x="106" y="68"/>
                    <a:pt x="98" y="102"/>
                    <a:pt x="91" y="136"/>
                  </a:cubicBezTo>
                </a:path>
              </a:pathLst>
            </a:custGeom>
            <a:noFill/>
            <a:ln w="9525" cap="flat">
              <a:solidFill>
                <a:schemeClr val="tx1"/>
              </a:solidFill>
              <a:prstDash val="dash"/>
              <a:round/>
            </a:ln>
            <a:effectLst/>
          </p:spPr>
          <p:txBody>
            <a:bodyP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39" name="灯片编号占位符 4"/>
          <p:cNvSpPr>
            <a:spLocks noGrp="1"/>
          </p:cNvSpPr>
          <p:nvPr>
            <p:ph type="sldNum" sz="quarter" idx="12"/>
          </p:nvPr>
        </p:nvSpPr>
        <p:spPr/>
        <p:txBody>
          <a:bodyPr/>
          <a:lstStyle/>
          <a:p>
            <a:fld id="{B65F580F-E515-4971-BC96-ED1A0293113C}" type="slidenum">
              <a:rPr lang="en-US" altLang="zh-CN"/>
              <a:pPr/>
              <a:t>11</a:t>
            </a:fld>
            <a:endParaRPr lang="en-US" altLang="zh-CN"/>
          </a:p>
        </p:txBody>
      </p:sp>
      <p:sp>
        <p:nvSpPr>
          <p:cNvPr id="305155" name="Text Box 3"/>
          <p:cNvSpPr txBox="1">
            <a:spLocks noChangeArrowheads="1"/>
          </p:cNvSpPr>
          <p:nvPr/>
        </p:nvSpPr>
        <p:spPr bwMode="auto">
          <a:xfrm>
            <a:off x="762000" y="1727200"/>
            <a:ext cx="792480" cy="457200"/>
          </a:xfrm>
          <a:prstGeom prst="rect">
            <a:avLst/>
          </a:prstGeom>
          <a:noFill/>
          <a:ln w="9525">
            <a:noFill/>
            <a:miter lim="800000"/>
          </a:ln>
          <a:effectLst/>
        </p:spPr>
        <p:txBody>
          <a:bodyPr wrap="none">
            <a:spAutoFit/>
          </a:bodyPr>
          <a:lstStyle/>
          <a:p>
            <a:r>
              <a:rPr lang="zh-CN" altLang="en-US" sz="2400"/>
              <a:t>解：</a:t>
            </a:r>
          </a:p>
        </p:txBody>
      </p:sp>
      <p:grpSp>
        <p:nvGrpSpPr>
          <p:cNvPr id="305205" name="Group 53"/>
          <p:cNvGrpSpPr/>
          <p:nvPr/>
        </p:nvGrpSpPr>
        <p:grpSpPr bwMode="auto">
          <a:xfrm>
            <a:off x="5181600" y="1524000"/>
            <a:ext cx="3733800" cy="1905000"/>
            <a:chOff x="3264" y="960"/>
            <a:chExt cx="2352" cy="1200"/>
          </a:xfrm>
        </p:grpSpPr>
        <p:grpSp>
          <p:nvGrpSpPr>
            <p:cNvPr id="305179" name="Group 27"/>
            <p:cNvGrpSpPr/>
            <p:nvPr/>
          </p:nvGrpSpPr>
          <p:grpSpPr bwMode="auto">
            <a:xfrm>
              <a:off x="3456" y="960"/>
              <a:ext cx="480" cy="340"/>
              <a:chOff x="3120" y="1488"/>
              <a:chExt cx="480" cy="408"/>
            </a:xfrm>
          </p:grpSpPr>
          <p:graphicFrame>
            <p:nvGraphicFramePr>
              <p:cNvPr id="305180" name="Object 28"/>
              <p:cNvGraphicFramePr>
                <a:graphicFrameLocks noChangeAspect="1"/>
              </p:cNvGraphicFramePr>
              <p:nvPr/>
            </p:nvGraphicFramePr>
            <p:xfrm>
              <a:off x="3120" y="1488"/>
              <a:ext cx="480" cy="408"/>
            </p:xfrm>
            <a:graphic>
              <a:graphicData uri="http://schemas.openxmlformats.org/presentationml/2006/ole">
                <mc:AlternateContent xmlns:mc="http://schemas.openxmlformats.org/markup-compatibility/2006">
                  <mc:Choice xmlns:v="urn:schemas-microsoft-com:vml" Requires="v">
                    <p:oleObj name="公式" r:id="rId3" imgW="6096000" imgH="5181600" progId="">
                      <p:embed/>
                    </p:oleObj>
                  </mc:Choice>
                  <mc:Fallback>
                    <p:oleObj name="公式" r:id="rId3" imgW="6096000" imgH="5181600" progId="">
                      <p:embed/>
                      <p:pic>
                        <p:nvPicPr>
                          <p:cNvPr id="0" name="Picture 9" descr="image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 y="1488"/>
                            <a:ext cx="480"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5181" name="Line 29"/>
              <p:cNvSpPr>
                <a:spLocks noChangeShapeType="1"/>
              </p:cNvSpPr>
              <p:nvPr/>
            </p:nvSpPr>
            <p:spPr bwMode="auto">
              <a:xfrm flipV="1">
                <a:off x="3408" y="1776"/>
                <a:ext cx="144" cy="96"/>
              </a:xfrm>
              <a:prstGeom prst="line">
                <a:avLst/>
              </a:prstGeom>
              <a:noFill/>
              <a:ln w="38100">
                <a:solidFill>
                  <a:srgbClr val="FF0033"/>
                </a:solidFill>
                <a:round/>
                <a:tailEnd type="triangle" w="med" len="med"/>
              </a:ln>
              <a:effectLst/>
            </p:spPr>
            <p:txBody>
              <a:bodyPr wrap="none" anchor="ctr"/>
              <a:lstStyle/>
              <a:p>
                <a:endParaRPr lang="zh-CN" altLang="en-US"/>
              </a:p>
            </p:txBody>
          </p:sp>
        </p:grpSp>
        <p:grpSp>
          <p:nvGrpSpPr>
            <p:cNvPr id="305182" name="Group 30"/>
            <p:cNvGrpSpPr/>
            <p:nvPr/>
          </p:nvGrpSpPr>
          <p:grpSpPr bwMode="auto">
            <a:xfrm>
              <a:off x="3264" y="1104"/>
              <a:ext cx="2352" cy="1056"/>
              <a:chOff x="1632" y="2496"/>
              <a:chExt cx="2352" cy="1056"/>
            </a:xfrm>
          </p:grpSpPr>
          <p:grpSp>
            <p:nvGrpSpPr>
              <p:cNvPr id="305183" name="Group 31"/>
              <p:cNvGrpSpPr/>
              <p:nvPr/>
            </p:nvGrpSpPr>
            <p:grpSpPr bwMode="auto">
              <a:xfrm>
                <a:off x="1872" y="2688"/>
                <a:ext cx="2112" cy="576"/>
                <a:chOff x="3504" y="1776"/>
                <a:chExt cx="1680" cy="576"/>
              </a:xfrm>
            </p:grpSpPr>
            <p:grpSp>
              <p:nvGrpSpPr>
                <p:cNvPr id="305184" name="Group 32"/>
                <p:cNvGrpSpPr/>
                <p:nvPr/>
              </p:nvGrpSpPr>
              <p:grpSpPr bwMode="auto">
                <a:xfrm>
                  <a:off x="3504" y="1776"/>
                  <a:ext cx="1392" cy="0"/>
                  <a:chOff x="3504" y="1776"/>
                  <a:chExt cx="1392" cy="0"/>
                </a:xfrm>
              </p:grpSpPr>
              <p:sp>
                <p:nvSpPr>
                  <p:cNvPr id="305185" name="Line 33"/>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5186" name="Line 34"/>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pSp>
              <p:nvGrpSpPr>
                <p:cNvPr id="305187" name="Group 35"/>
                <p:cNvGrpSpPr/>
                <p:nvPr/>
              </p:nvGrpSpPr>
              <p:grpSpPr bwMode="auto">
                <a:xfrm>
                  <a:off x="3504" y="1968"/>
                  <a:ext cx="1392" cy="0"/>
                  <a:chOff x="3504" y="1776"/>
                  <a:chExt cx="1392" cy="0"/>
                </a:xfrm>
              </p:grpSpPr>
              <p:sp>
                <p:nvSpPr>
                  <p:cNvPr id="305188" name="Line 36"/>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5189" name="Line 37"/>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pSp>
              <p:nvGrpSpPr>
                <p:cNvPr id="305190" name="Group 38"/>
                <p:cNvGrpSpPr/>
                <p:nvPr/>
              </p:nvGrpSpPr>
              <p:grpSpPr bwMode="auto">
                <a:xfrm>
                  <a:off x="3504" y="2160"/>
                  <a:ext cx="1392" cy="0"/>
                  <a:chOff x="3504" y="1776"/>
                  <a:chExt cx="1392" cy="0"/>
                </a:xfrm>
              </p:grpSpPr>
              <p:sp>
                <p:nvSpPr>
                  <p:cNvPr id="305191" name="Line 39"/>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5192" name="Line 40"/>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pSp>
              <p:nvGrpSpPr>
                <p:cNvPr id="305193" name="Group 41"/>
                <p:cNvGrpSpPr/>
                <p:nvPr/>
              </p:nvGrpSpPr>
              <p:grpSpPr bwMode="auto">
                <a:xfrm>
                  <a:off x="3504" y="2352"/>
                  <a:ext cx="1392" cy="0"/>
                  <a:chOff x="3504" y="1776"/>
                  <a:chExt cx="1392" cy="0"/>
                </a:xfrm>
              </p:grpSpPr>
              <p:sp>
                <p:nvSpPr>
                  <p:cNvPr id="305194" name="Line 42"/>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5195" name="Line 43"/>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aphicFrame>
              <p:nvGraphicFramePr>
                <p:cNvPr id="305196" name="Object 44"/>
                <p:cNvGraphicFramePr>
                  <a:graphicFrameLocks noChangeAspect="1"/>
                </p:cNvGraphicFramePr>
                <p:nvPr/>
              </p:nvGraphicFramePr>
              <p:xfrm>
                <a:off x="4896" y="1824"/>
                <a:ext cx="288" cy="384"/>
              </p:xfrm>
              <a:graphic>
                <a:graphicData uri="http://schemas.openxmlformats.org/presentationml/2006/ole">
                  <mc:AlternateContent xmlns:mc="http://schemas.openxmlformats.org/markup-compatibility/2006">
                    <mc:Choice xmlns:v="urn:schemas-microsoft-com:vml" Requires="v">
                      <p:oleObj name="公式" r:id="rId5" imgW="3657600" imgH="4876800" progId="">
                        <p:embed/>
                      </p:oleObj>
                    </mc:Choice>
                    <mc:Fallback>
                      <p:oleObj name="公式" r:id="rId5" imgW="3657600" imgH="4876800" progId="">
                        <p:embed/>
                        <p:pic>
                          <p:nvPicPr>
                            <p:cNvPr id="0" name="Picture 8" descr="image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 y="1824"/>
                              <a:ext cx="28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5197" name="Object 45"/>
              <p:cNvGraphicFramePr>
                <a:graphicFrameLocks noChangeAspect="1"/>
              </p:cNvGraphicFramePr>
              <p:nvPr/>
            </p:nvGraphicFramePr>
            <p:xfrm>
              <a:off x="2832" y="2496"/>
              <a:ext cx="279" cy="392"/>
            </p:xfrm>
            <a:graphic>
              <a:graphicData uri="http://schemas.openxmlformats.org/presentationml/2006/ole">
                <mc:AlternateContent xmlns:mc="http://schemas.openxmlformats.org/markup-compatibility/2006">
                  <mc:Choice xmlns:v="urn:schemas-microsoft-com:vml" Requires="v">
                    <p:oleObj name="公式" r:id="rId7" imgW="3048000" imgH="4267200" progId="">
                      <p:embed/>
                    </p:oleObj>
                  </mc:Choice>
                  <mc:Fallback>
                    <p:oleObj name="公式" r:id="rId7" imgW="3048000" imgH="4267200" progId="">
                      <p:embed/>
                      <p:pic>
                        <p:nvPicPr>
                          <p:cNvPr id="0" name="Picture 7" descr="image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2496"/>
                            <a:ext cx="279"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5198" name="Line 46"/>
              <p:cNvSpPr>
                <a:spLocks noChangeShapeType="1"/>
              </p:cNvSpPr>
              <p:nvPr/>
            </p:nvSpPr>
            <p:spPr bwMode="auto">
              <a:xfrm rot="1395828" flipH="1">
                <a:off x="2071" y="2699"/>
                <a:ext cx="528" cy="672"/>
              </a:xfrm>
              <a:prstGeom prst="line">
                <a:avLst/>
              </a:prstGeom>
              <a:noFill/>
              <a:ln w="12700" cap="rnd">
                <a:solidFill>
                  <a:srgbClr val="FF0000"/>
                </a:solidFill>
                <a:prstDash val="sysDot"/>
                <a:round/>
                <a:headEnd type="none" w="sm" len="sm"/>
                <a:tailEnd type="none" w="sm" len="sm"/>
              </a:ln>
              <a:effectLst/>
            </p:spPr>
            <p:txBody>
              <a:bodyPr wrap="none" anchor="ctr"/>
              <a:lstStyle/>
              <a:p>
                <a:endParaRPr lang="zh-CN" altLang="en-US"/>
              </a:p>
            </p:txBody>
          </p:sp>
          <p:graphicFrame>
            <p:nvGraphicFramePr>
              <p:cNvPr id="305199" name="Object 47"/>
              <p:cNvGraphicFramePr>
                <a:graphicFrameLocks noChangeAspect="1"/>
              </p:cNvGraphicFramePr>
              <p:nvPr/>
            </p:nvGraphicFramePr>
            <p:xfrm>
              <a:off x="1680" y="2832"/>
              <a:ext cx="258" cy="336"/>
            </p:xfrm>
            <a:graphic>
              <a:graphicData uri="http://schemas.openxmlformats.org/presentationml/2006/ole">
                <mc:AlternateContent xmlns:mc="http://schemas.openxmlformats.org/markup-compatibility/2006">
                  <mc:Choice xmlns:v="urn:schemas-microsoft-com:vml" Requires="v">
                    <p:oleObj name="公式" r:id="rId9" imgW="3048000" imgH="3962400" progId="">
                      <p:embed/>
                    </p:oleObj>
                  </mc:Choice>
                  <mc:Fallback>
                    <p:oleObj name="公式" r:id="rId9" imgW="3048000" imgH="3962400" progId="">
                      <p:embed/>
                      <p:pic>
                        <p:nvPicPr>
                          <p:cNvPr id="0" name="Picture 6" descr="image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2832"/>
                            <a:ext cx="25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5200" name="Arc 48"/>
              <p:cNvSpPr/>
              <p:nvPr/>
            </p:nvSpPr>
            <p:spPr bwMode="auto">
              <a:xfrm rot="6240000" flipH="1" flipV="1">
                <a:off x="1944" y="2568"/>
                <a:ext cx="720" cy="768"/>
              </a:xfrm>
              <a:custGeom>
                <a:avLst/>
                <a:gdLst>
                  <a:gd name="G0" fmla="+- 14379 0 0"/>
                  <a:gd name="G1" fmla="+- 21600 0 0"/>
                  <a:gd name="G2" fmla="+- 21600 0 0"/>
                  <a:gd name="T0" fmla="*/ 0 w 35979"/>
                  <a:gd name="T1" fmla="*/ 5482 h 37519"/>
                  <a:gd name="T2" fmla="*/ 28978 w 35979"/>
                  <a:gd name="T3" fmla="*/ 37519 h 37519"/>
                  <a:gd name="T4" fmla="*/ 14379 w 35979"/>
                  <a:gd name="T5" fmla="*/ 21600 h 37519"/>
                </a:gdLst>
                <a:ahLst/>
                <a:cxnLst>
                  <a:cxn ang="0">
                    <a:pos x="T0" y="T1"/>
                  </a:cxn>
                  <a:cxn ang="0">
                    <a:pos x="T2" y="T3"/>
                  </a:cxn>
                  <a:cxn ang="0">
                    <a:pos x="T4" y="T5"/>
                  </a:cxn>
                </a:cxnLst>
                <a:rect l="0" t="0" r="r" b="b"/>
                <a:pathLst>
                  <a:path w="35979" h="37519" fill="none" extrusionOk="0">
                    <a:moveTo>
                      <a:pt x="-1" y="5481"/>
                    </a:moveTo>
                    <a:cubicBezTo>
                      <a:pt x="3957" y="1951"/>
                      <a:pt x="9075" y="-1"/>
                      <a:pt x="14379" y="0"/>
                    </a:cubicBezTo>
                    <a:cubicBezTo>
                      <a:pt x="26308" y="0"/>
                      <a:pt x="35979" y="9670"/>
                      <a:pt x="35979" y="21600"/>
                    </a:cubicBezTo>
                    <a:cubicBezTo>
                      <a:pt x="35979" y="27652"/>
                      <a:pt x="33439" y="33428"/>
                      <a:pt x="28978" y="37519"/>
                    </a:cubicBezTo>
                  </a:path>
                  <a:path w="35979" h="37519" stroke="0" extrusionOk="0">
                    <a:moveTo>
                      <a:pt x="-1" y="5481"/>
                    </a:moveTo>
                    <a:cubicBezTo>
                      <a:pt x="3957" y="1951"/>
                      <a:pt x="9075" y="-1"/>
                      <a:pt x="14379" y="0"/>
                    </a:cubicBezTo>
                    <a:cubicBezTo>
                      <a:pt x="26308" y="0"/>
                      <a:pt x="35979" y="9670"/>
                      <a:pt x="35979" y="21600"/>
                    </a:cubicBezTo>
                    <a:cubicBezTo>
                      <a:pt x="35979" y="27652"/>
                      <a:pt x="33439" y="33428"/>
                      <a:pt x="28978" y="37519"/>
                    </a:cubicBezTo>
                    <a:lnTo>
                      <a:pt x="14379" y="21600"/>
                    </a:lnTo>
                    <a:close/>
                  </a:path>
                </a:pathLst>
              </a:custGeom>
              <a:noFill/>
              <a:ln w="9525">
                <a:solidFill>
                  <a:srgbClr val="000000"/>
                </a:solidFill>
                <a:round/>
              </a:ln>
              <a:effectLst/>
            </p:spPr>
            <p:txBody>
              <a:bodyPr wrap="none" anchor="ctr"/>
              <a:lstStyle/>
              <a:p>
                <a:endParaRPr lang="zh-CN" altLang="en-US"/>
              </a:p>
            </p:txBody>
          </p:sp>
          <p:sp>
            <p:nvSpPr>
              <p:cNvPr id="305201" name="Line 49"/>
              <p:cNvSpPr>
                <a:spLocks noChangeShapeType="1"/>
              </p:cNvSpPr>
              <p:nvPr/>
            </p:nvSpPr>
            <p:spPr bwMode="auto">
              <a:xfrm flipV="1">
                <a:off x="1920" y="2736"/>
                <a:ext cx="96" cy="192"/>
              </a:xfrm>
              <a:prstGeom prst="line">
                <a:avLst/>
              </a:prstGeom>
              <a:noFill/>
              <a:ln w="38100">
                <a:solidFill>
                  <a:srgbClr val="000000"/>
                </a:solidFill>
                <a:round/>
                <a:tailEnd type="triangle" w="med" len="med"/>
              </a:ln>
              <a:effectLst/>
            </p:spPr>
            <p:txBody>
              <a:bodyPr wrap="none" anchor="ctr"/>
              <a:lstStyle/>
              <a:p>
                <a:endParaRPr lang="zh-CN" altLang="en-US"/>
              </a:p>
            </p:txBody>
          </p:sp>
          <p:graphicFrame>
            <p:nvGraphicFramePr>
              <p:cNvPr id="305202" name="Object 50"/>
              <p:cNvGraphicFramePr>
                <a:graphicFrameLocks noChangeAspect="1"/>
              </p:cNvGraphicFramePr>
              <p:nvPr/>
            </p:nvGraphicFramePr>
            <p:xfrm>
              <a:off x="1632" y="3216"/>
              <a:ext cx="302" cy="336"/>
            </p:xfrm>
            <a:graphic>
              <a:graphicData uri="http://schemas.openxmlformats.org/presentationml/2006/ole">
                <mc:AlternateContent xmlns:mc="http://schemas.openxmlformats.org/markup-compatibility/2006">
                  <mc:Choice xmlns:v="urn:schemas-microsoft-com:vml" Requires="v">
                    <p:oleObj name="公式" r:id="rId11" imgW="3048000" imgH="3352800" progId="">
                      <p:embed/>
                    </p:oleObj>
                  </mc:Choice>
                  <mc:Fallback>
                    <p:oleObj name="公式" r:id="rId11" imgW="3048000" imgH="3352800" progId="">
                      <p:embed/>
                      <p:pic>
                        <p:nvPicPr>
                          <p:cNvPr id="0" name="Picture 5" descr="image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2" y="3216"/>
                            <a:ext cx="302"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5203" name="Rectangle 51"/>
              <p:cNvSpPr>
                <a:spLocks noChangeArrowheads="1"/>
              </p:cNvSpPr>
              <p:nvPr/>
            </p:nvSpPr>
            <p:spPr bwMode="auto">
              <a:xfrm>
                <a:off x="2608" y="2860"/>
                <a:ext cx="191" cy="231"/>
              </a:xfrm>
              <a:prstGeom prst="rect">
                <a:avLst/>
              </a:prstGeom>
              <a:noFill/>
              <a:ln w="9525">
                <a:noFill/>
                <a:miter lim="800000"/>
              </a:ln>
              <a:effectLst/>
            </p:spPr>
            <p:txBody>
              <a:bodyPr wrap="none">
                <a:spAutoFit/>
              </a:bodyPr>
              <a:lstStyle/>
              <a:p>
                <a:r>
                  <a:rPr kumimoji="1" lang="en-US" altLang="zh-CN" sz="1800" i="1">
                    <a:sym typeface="Symbol" panose="05050102010706020507" pitchFamily="18" charset="2"/>
                  </a:rPr>
                  <a:t></a:t>
                </a:r>
              </a:p>
            </p:txBody>
          </p:sp>
          <p:sp>
            <p:nvSpPr>
              <p:cNvPr id="305204" name="Freeform 52"/>
              <p:cNvSpPr/>
              <p:nvPr/>
            </p:nvSpPr>
            <p:spPr bwMode="auto">
              <a:xfrm>
                <a:off x="2517" y="2931"/>
                <a:ext cx="106" cy="136"/>
              </a:xfrm>
              <a:custGeom>
                <a:avLst/>
                <a:gdLst/>
                <a:ahLst/>
                <a:cxnLst>
                  <a:cxn ang="0">
                    <a:pos x="0" y="0"/>
                  </a:cxn>
                  <a:cxn ang="0">
                    <a:pos x="91" y="45"/>
                  </a:cxn>
                  <a:cxn ang="0">
                    <a:pos x="91" y="136"/>
                  </a:cxn>
                </a:cxnLst>
                <a:rect l="0" t="0" r="r" b="b"/>
                <a:pathLst>
                  <a:path w="106" h="136">
                    <a:moveTo>
                      <a:pt x="0" y="0"/>
                    </a:moveTo>
                    <a:cubicBezTo>
                      <a:pt x="38" y="11"/>
                      <a:pt x="76" y="22"/>
                      <a:pt x="91" y="45"/>
                    </a:cubicBezTo>
                    <a:cubicBezTo>
                      <a:pt x="106" y="68"/>
                      <a:pt x="98" y="102"/>
                      <a:pt x="91" y="136"/>
                    </a:cubicBezTo>
                  </a:path>
                </a:pathLst>
              </a:custGeom>
              <a:noFill/>
              <a:ln w="9525" cap="flat">
                <a:solidFill>
                  <a:schemeClr val="tx1"/>
                </a:solidFill>
                <a:prstDash val="dash"/>
                <a:round/>
              </a:ln>
              <a:effectLst/>
            </p:spPr>
            <p:txBody>
              <a:bodyPr/>
              <a:lstStyle/>
              <a:p>
                <a:endParaRPr lang="zh-CN" altLang="en-US"/>
              </a:p>
            </p:txBody>
          </p:sp>
        </p:grpSp>
      </p:grpSp>
      <p:sp>
        <p:nvSpPr>
          <p:cNvPr id="305206" name="Text Box 54"/>
          <p:cNvSpPr txBox="1">
            <a:spLocks noChangeArrowheads="1"/>
          </p:cNvSpPr>
          <p:nvPr/>
        </p:nvSpPr>
        <p:spPr bwMode="auto">
          <a:xfrm>
            <a:off x="1447800" y="1828800"/>
            <a:ext cx="3150870" cy="457200"/>
          </a:xfrm>
          <a:prstGeom prst="rect">
            <a:avLst/>
          </a:prstGeom>
          <a:noFill/>
          <a:ln w="9525" algn="ctr">
            <a:noFill/>
            <a:miter lim="800000"/>
            <a:headEnd type="none" w="sm" len="sm"/>
            <a:tailEnd type="none" w="sm" len="sm"/>
          </a:ln>
          <a:effectLst/>
        </p:spPr>
        <p:txBody>
          <a:bodyPr wrap="square">
            <a:spAutoFit/>
          </a:bodyPr>
          <a:lstStyle/>
          <a:p>
            <a:r>
              <a:rPr lang="zh-CN" altLang="en-US" sz="2400"/>
              <a:t>在电流上任取电流元</a:t>
            </a:r>
          </a:p>
        </p:txBody>
      </p:sp>
      <p:graphicFrame>
        <p:nvGraphicFramePr>
          <p:cNvPr id="305207" name="Object 55"/>
          <p:cNvGraphicFramePr>
            <a:graphicFrameLocks noChangeAspect="1"/>
          </p:cNvGraphicFramePr>
          <p:nvPr/>
        </p:nvGraphicFramePr>
        <p:xfrm>
          <a:off x="4356100" y="1792288"/>
          <a:ext cx="638175" cy="468312"/>
        </p:xfrm>
        <a:graphic>
          <a:graphicData uri="http://schemas.openxmlformats.org/presentationml/2006/ole">
            <mc:AlternateContent xmlns:mc="http://schemas.openxmlformats.org/markup-compatibility/2006">
              <mc:Choice xmlns:v="urn:schemas-microsoft-com:vml" Requires="v">
                <p:oleObj name="公式" r:id="rId13" imgW="6096000" imgH="4876800" progId="">
                  <p:embed/>
                </p:oleObj>
              </mc:Choice>
              <mc:Fallback>
                <p:oleObj name="公式" r:id="rId13" imgW="6096000" imgH="4876800" progId="">
                  <p:embed/>
                  <p:pic>
                    <p:nvPicPr>
                      <p:cNvPr id="0" name="Picture 4" descr="image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56100" y="1792288"/>
                        <a:ext cx="638175"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5208" name="Object 56"/>
          <p:cNvGraphicFramePr>
            <a:graphicFrameLocks noChangeAspect="1"/>
          </p:cNvGraphicFramePr>
          <p:nvPr/>
        </p:nvGraphicFramePr>
        <p:xfrm>
          <a:off x="1295400" y="3352800"/>
          <a:ext cx="5100638" cy="1371600"/>
        </p:xfrm>
        <a:graphic>
          <a:graphicData uri="http://schemas.openxmlformats.org/presentationml/2006/ole">
            <mc:AlternateContent xmlns:mc="http://schemas.openxmlformats.org/markup-compatibility/2006">
              <mc:Choice xmlns:v="urn:schemas-microsoft-com:vml" Requires="v">
                <p:oleObj name="公式" r:id="rId15" imgW="61264800" imgH="16459200" progId="">
                  <p:embed/>
                </p:oleObj>
              </mc:Choice>
              <mc:Fallback>
                <p:oleObj name="公式" r:id="rId15" imgW="61264800" imgH="16459200" progId="">
                  <p:embed/>
                  <p:pic>
                    <p:nvPicPr>
                      <p:cNvPr id="0" name="Picture 3" descr="image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3352800"/>
                        <a:ext cx="5100638"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5209" name="Object 57"/>
          <p:cNvGraphicFramePr>
            <a:graphicFrameLocks noChangeAspect="1"/>
          </p:cNvGraphicFramePr>
          <p:nvPr/>
        </p:nvGraphicFramePr>
        <p:xfrm>
          <a:off x="1447800" y="5334000"/>
          <a:ext cx="3400425" cy="658813"/>
        </p:xfrm>
        <a:graphic>
          <a:graphicData uri="http://schemas.openxmlformats.org/presentationml/2006/ole">
            <mc:AlternateContent xmlns:mc="http://schemas.openxmlformats.org/markup-compatibility/2006">
              <mc:Choice xmlns:v="urn:schemas-microsoft-com:vml" Requires="v">
                <p:oleObj name="公式" r:id="rId17" imgW="40843200" imgH="7924800" progId="">
                  <p:embed/>
                </p:oleObj>
              </mc:Choice>
              <mc:Fallback>
                <p:oleObj name="公式" r:id="rId17" imgW="40843200" imgH="7924800" progId="">
                  <p:embed/>
                  <p:pic>
                    <p:nvPicPr>
                      <p:cNvPr id="0" name="Picture 2" descr="image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7800" y="5334000"/>
                        <a:ext cx="34004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5211" name="Text Box 59"/>
          <p:cNvSpPr txBox="1">
            <a:spLocks noChangeArrowheads="1"/>
          </p:cNvSpPr>
          <p:nvPr/>
        </p:nvSpPr>
        <p:spPr bwMode="auto">
          <a:xfrm>
            <a:off x="5791200" y="5463827"/>
            <a:ext cx="697627" cy="400110"/>
          </a:xfrm>
          <a:prstGeom prst="rect">
            <a:avLst/>
          </a:prstGeom>
          <a:noFill/>
          <a:ln w="9525" algn="ctr">
            <a:noFill/>
            <a:miter lim="800000"/>
            <a:headEnd type="none" w="sm" len="sm"/>
            <a:tailEnd type="none" w="sm" len="sm"/>
          </a:ln>
          <a:effectLst/>
        </p:spPr>
        <p:txBody>
          <a:bodyPr wrap="none">
            <a:spAutoFit/>
          </a:bodyPr>
          <a:lstStyle/>
          <a:p>
            <a:r>
              <a:rPr lang="zh-CN" altLang="en-US" dirty="0"/>
              <a:t>方向</a:t>
            </a:r>
          </a:p>
        </p:txBody>
      </p:sp>
      <p:graphicFrame>
        <p:nvGraphicFramePr>
          <p:cNvPr id="305212" name="Object 60"/>
          <p:cNvGraphicFramePr>
            <a:graphicFrameLocks noChangeAspect="1"/>
          </p:cNvGraphicFramePr>
          <p:nvPr/>
        </p:nvGraphicFramePr>
        <p:xfrm>
          <a:off x="6602730" y="5462905"/>
          <a:ext cx="603250" cy="454025"/>
        </p:xfrm>
        <a:graphic>
          <a:graphicData uri="http://schemas.openxmlformats.org/presentationml/2006/ole">
            <mc:AlternateContent xmlns:mc="http://schemas.openxmlformats.org/markup-compatibility/2006">
              <mc:Choice xmlns:v="urn:schemas-microsoft-com:vml" Requires="v">
                <p:oleObj name="公式" r:id="rId19" imgW="7315200" imgH="5486400" progId="">
                  <p:embed/>
                </p:oleObj>
              </mc:Choice>
              <mc:Fallback>
                <p:oleObj name="公式" r:id="rId19" imgW="7315200" imgH="5486400" progId="">
                  <p:embed/>
                  <p:pic>
                    <p:nvPicPr>
                      <p:cNvPr id="0" name="Picture 1" descr="image5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02730" y="5462905"/>
                        <a:ext cx="60325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5208"/>
                                        </p:tgtEl>
                                        <p:attrNameLst>
                                          <p:attrName>style.visibility</p:attrName>
                                        </p:attrNameLst>
                                      </p:cBhvr>
                                      <p:to>
                                        <p:strVal val="visible"/>
                                      </p:to>
                                    </p:set>
                                    <p:animEffect transition="in" filter="wipe(left)">
                                      <p:cBhvr>
                                        <p:cTn id="7" dur="500"/>
                                        <p:tgtEl>
                                          <p:spTgt spid="3052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5209"/>
                                        </p:tgtEl>
                                        <p:attrNameLst>
                                          <p:attrName>style.visibility</p:attrName>
                                        </p:attrNameLst>
                                      </p:cBhvr>
                                      <p:to>
                                        <p:strVal val="visible"/>
                                      </p:to>
                                    </p:set>
                                    <p:animEffect transition="in" filter="wipe(left)">
                                      <p:cBhvr>
                                        <p:cTn id="12" dur="500"/>
                                        <p:tgtEl>
                                          <p:spTgt spid="3052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5211"/>
                                        </p:tgtEl>
                                        <p:attrNameLst>
                                          <p:attrName>style.visibility</p:attrName>
                                        </p:attrNameLst>
                                      </p:cBhvr>
                                      <p:to>
                                        <p:strVal val="visible"/>
                                      </p:to>
                                    </p:set>
                                    <p:animEffect transition="in" filter="wipe(left)">
                                      <p:cBhvr>
                                        <p:cTn id="17" dur="500"/>
                                        <p:tgtEl>
                                          <p:spTgt spid="305211"/>
                                        </p:tgtEl>
                                      </p:cBhvr>
                                    </p:animEffect>
                                  </p:childTnLst>
                                </p:cTn>
                              </p:par>
                              <p:par>
                                <p:cTn id="18" presetID="22" presetClass="entr" presetSubtype="8" fill="hold" nodeType="withEffect">
                                  <p:stCondLst>
                                    <p:cond delay="0"/>
                                  </p:stCondLst>
                                  <p:childTnLst>
                                    <p:set>
                                      <p:cBhvr>
                                        <p:cTn id="19" dur="1" fill="hold">
                                          <p:stCondLst>
                                            <p:cond delay="0"/>
                                          </p:stCondLst>
                                        </p:cTn>
                                        <p:tgtEl>
                                          <p:spTgt spid="305212"/>
                                        </p:tgtEl>
                                        <p:attrNameLst>
                                          <p:attrName>style.visibility</p:attrName>
                                        </p:attrNameLst>
                                      </p:cBhvr>
                                      <p:to>
                                        <p:strVal val="visible"/>
                                      </p:to>
                                    </p:set>
                                    <p:animEffect transition="in" filter="wipe(left)">
                                      <p:cBhvr>
                                        <p:cTn id="20" dur="500"/>
                                        <p:tgtEl>
                                          <p:spTgt spid="305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39" name="灯片编号占位符 4"/>
          <p:cNvSpPr>
            <a:spLocks noGrp="1"/>
          </p:cNvSpPr>
          <p:nvPr>
            <p:ph type="sldNum" sz="quarter" idx="12"/>
          </p:nvPr>
        </p:nvSpPr>
        <p:spPr/>
        <p:txBody>
          <a:bodyPr/>
          <a:lstStyle/>
          <a:p>
            <a:fld id="{15036942-0E83-4279-97F7-0BE25EB3E212}" type="slidenum">
              <a:rPr lang="en-US" altLang="zh-CN"/>
              <a:pPr/>
              <a:t>12</a:t>
            </a:fld>
            <a:endParaRPr lang="en-US" altLang="zh-CN"/>
          </a:p>
        </p:txBody>
      </p:sp>
      <p:grpSp>
        <p:nvGrpSpPr>
          <p:cNvPr id="306179" name="Group 3"/>
          <p:cNvGrpSpPr/>
          <p:nvPr/>
        </p:nvGrpSpPr>
        <p:grpSpPr bwMode="auto">
          <a:xfrm>
            <a:off x="1981200" y="1335405"/>
            <a:ext cx="5105400" cy="2387600"/>
            <a:chOff x="1248" y="1152"/>
            <a:chExt cx="3216" cy="1504"/>
          </a:xfrm>
        </p:grpSpPr>
        <p:grpSp>
          <p:nvGrpSpPr>
            <p:cNvPr id="306180" name="Group 4"/>
            <p:cNvGrpSpPr/>
            <p:nvPr/>
          </p:nvGrpSpPr>
          <p:grpSpPr bwMode="auto">
            <a:xfrm>
              <a:off x="2112" y="1296"/>
              <a:ext cx="2352" cy="1360"/>
              <a:chOff x="1632" y="1232"/>
              <a:chExt cx="2352" cy="1360"/>
            </a:xfrm>
          </p:grpSpPr>
          <p:grpSp>
            <p:nvGrpSpPr>
              <p:cNvPr id="306181" name="Group 5"/>
              <p:cNvGrpSpPr/>
              <p:nvPr/>
            </p:nvGrpSpPr>
            <p:grpSpPr bwMode="auto">
              <a:xfrm>
                <a:off x="1872" y="1440"/>
                <a:ext cx="2112" cy="576"/>
                <a:chOff x="3504" y="1776"/>
                <a:chExt cx="1680" cy="576"/>
              </a:xfrm>
            </p:grpSpPr>
            <p:grpSp>
              <p:nvGrpSpPr>
                <p:cNvPr id="306182" name="Group 6"/>
                <p:cNvGrpSpPr/>
                <p:nvPr/>
              </p:nvGrpSpPr>
              <p:grpSpPr bwMode="auto">
                <a:xfrm>
                  <a:off x="3504" y="1776"/>
                  <a:ext cx="1392" cy="0"/>
                  <a:chOff x="3504" y="1776"/>
                  <a:chExt cx="1392" cy="0"/>
                </a:xfrm>
              </p:grpSpPr>
              <p:sp>
                <p:nvSpPr>
                  <p:cNvPr id="306183" name="Line 7"/>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6184" name="Line 8"/>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pSp>
              <p:nvGrpSpPr>
                <p:cNvPr id="306185" name="Group 9"/>
                <p:cNvGrpSpPr/>
                <p:nvPr/>
              </p:nvGrpSpPr>
              <p:grpSpPr bwMode="auto">
                <a:xfrm>
                  <a:off x="3504" y="1968"/>
                  <a:ext cx="1392" cy="0"/>
                  <a:chOff x="3504" y="1776"/>
                  <a:chExt cx="1392" cy="0"/>
                </a:xfrm>
              </p:grpSpPr>
              <p:sp>
                <p:nvSpPr>
                  <p:cNvPr id="306186" name="Line 10"/>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6187" name="Line 11"/>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pSp>
              <p:nvGrpSpPr>
                <p:cNvPr id="306188" name="Group 12"/>
                <p:cNvGrpSpPr/>
                <p:nvPr/>
              </p:nvGrpSpPr>
              <p:grpSpPr bwMode="auto">
                <a:xfrm>
                  <a:off x="3504" y="2160"/>
                  <a:ext cx="1392" cy="0"/>
                  <a:chOff x="3504" y="1776"/>
                  <a:chExt cx="1392" cy="0"/>
                </a:xfrm>
              </p:grpSpPr>
              <p:sp>
                <p:nvSpPr>
                  <p:cNvPr id="306189" name="Line 13"/>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6190" name="Line 14"/>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pSp>
              <p:nvGrpSpPr>
                <p:cNvPr id="306191" name="Group 15"/>
                <p:cNvGrpSpPr/>
                <p:nvPr/>
              </p:nvGrpSpPr>
              <p:grpSpPr bwMode="auto">
                <a:xfrm>
                  <a:off x="3504" y="2352"/>
                  <a:ext cx="1392" cy="0"/>
                  <a:chOff x="3504" y="1776"/>
                  <a:chExt cx="1392" cy="0"/>
                </a:xfrm>
              </p:grpSpPr>
              <p:sp>
                <p:nvSpPr>
                  <p:cNvPr id="306192" name="Line 16"/>
                  <p:cNvSpPr>
                    <a:spLocks noChangeShapeType="1"/>
                  </p:cNvSpPr>
                  <p:nvPr/>
                </p:nvSpPr>
                <p:spPr bwMode="auto">
                  <a:xfrm>
                    <a:off x="3504" y="1776"/>
                    <a:ext cx="1392" cy="0"/>
                  </a:xfrm>
                  <a:prstGeom prst="line">
                    <a:avLst/>
                  </a:prstGeom>
                  <a:noFill/>
                  <a:ln w="38100">
                    <a:solidFill>
                      <a:schemeClr val="tx1"/>
                    </a:solidFill>
                    <a:round/>
                    <a:headEnd type="none" w="sm" len="sm"/>
                    <a:tailEnd type="none" w="sm" len="sm"/>
                  </a:ln>
                  <a:effectLst/>
                </p:spPr>
                <p:txBody>
                  <a:bodyPr wrap="none" anchor="ctr"/>
                  <a:lstStyle/>
                  <a:p>
                    <a:endParaRPr lang="zh-CN" altLang="en-US"/>
                  </a:p>
                </p:txBody>
              </p:sp>
              <p:sp>
                <p:nvSpPr>
                  <p:cNvPr id="306193" name="Line 17"/>
                  <p:cNvSpPr>
                    <a:spLocks noChangeShapeType="1"/>
                  </p:cNvSpPr>
                  <p:nvPr/>
                </p:nvSpPr>
                <p:spPr bwMode="auto">
                  <a:xfrm>
                    <a:off x="3984" y="1776"/>
                    <a:ext cx="288" cy="0"/>
                  </a:xfrm>
                  <a:prstGeom prst="line">
                    <a:avLst/>
                  </a:prstGeom>
                  <a:noFill/>
                  <a:ln w="38100">
                    <a:solidFill>
                      <a:schemeClr val="tx1"/>
                    </a:solidFill>
                    <a:round/>
                    <a:headEnd type="none" w="sm" len="sm"/>
                    <a:tailEnd type="triangle" w="med" len="med"/>
                  </a:ln>
                  <a:effectLst/>
                </p:spPr>
                <p:txBody>
                  <a:bodyPr wrap="none" anchor="ctr"/>
                  <a:lstStyle/>
                  <a:p>
                    <a:endParaRPr lang="zh-CN" altLang="en-US"/>
                  </a:p>
                </p:txBody>
              </p:sp>
            </p:grpSp>
            <p:graphicFrame>
              <p:nvGraphicFramePr>
                <p:cNvPr id="306194" name="Object 18"/>
                <p:cNvGraphicFramePr>
                  <a:graphicFrameLocks noChangeAspect="1"/>
                </p:cNvGraphicFramePr>
                <p:nvPr/>
              </p:nvGraphicFramePr>
              <p:xfrm>
                <a:off x="4896" y="1824"/>
                <a:ext cx="288" cy="384"/>
              </p:xfrm>
              <a:graphic>
                <a:graphicData uri="http://schemas.openxmlformats.org/presentationml/2006/ole">
                  <mc:AlternateContent xmlns:mc="http://schemas.openxmlformats.org/markup-compatibility/2006">
                    <mc:Choice xmlns:v="urn:schemas-microsoft-com:vml" Requires="v">
                      <p:oleObj name="公式" r:id="rId2" imgW="3657600" imgH="4876800" progId="">
                        <p:embed/>
                      </p:oleObj>
                    </mc:Choice>
                    <mc:Fallback>
                      <p:oleObj name="公式" r:id="rId2" imgW="3657600" imgH="4876800" progId="">
                        <p:embed/>
                        <p:pic>
                          <p:nvPicPr>
                            <p:cNvPr id="0" name="Picture 6" descr="image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 y="1824"/>
                              <a:ext cx="28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6195" name="Object 19"/>
              <p:cNvGraphicFramePr>
                <a:graphicFrameLocks noChangeAspect="1"/>
              </p:cNvGraphicFramePr>
              <p:nvPr/>
            </p:nvGraphicFramePr>
            <p:xfrm>
              <a:off x="2832" y="1248"/>
              <a:ext cx="279" cy="392"/>
            </p:xfrm>
            <a:graphic>
              <a:graphicData uri="http://schemas.openxmlformats.org/presentationml/2006/ole">
                <mc:AlternateContent xmlns:mc="http://schemas.openxmlformats.org/markup-compatibility/2006">
                  <mc:Choice xmlns:v="urn:schemas-microsoft-com:vml" Requires="v">
                    <p:oleObj name="公式" r:id="rId4" imgW="3048000" imgH="4267200" progId="">
                      <p:embed/>
                    </p:oleObj>
                  </mc:Choice>
                  <mc:Fallback>
                    <p:oleObj name="公式" r:id="rId4" imgW="3048000" imgH="4267200" progId="">
                      <p:embed/>
                      <p:pic>
                        <p:nvPicPr>
                          <p:cNvPr id="0" name="Picture 5" descr="image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248"/>
                            <a:ext cx="279"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96" name="Line 20"/>
              <p:cNvSpPr>
                <a:spLocks noChangeShapeType="1"/>
              </p:cNvSpPr>
              <p:nvPr/>
            </p:nvSpPr>
            <p:spPr bwMode="auto">
              <a:xfrm rot="1395828" flipH="1">
                <a:off x="2071" y="1451"/>
                <a:ext cx="528" cy="672"/>
              </a:xfrm>
              <a:prstGeom prst="line">
                <a:avLst/>
              </a:prstGeom>
              <a:noFill/>
              <a:ln w="12700" cap="rnd">
                <a:solidFill>
                  <a:srgbClr val="FF0000"/>
                </a:solidFill>
                <a:prstDash val="sysDot"/>
                <a:round/>
                <a:headEnd type="none" w="sm" len="sm"/>
                <a:tailEnd type="none" w="sm" len="sm"/>
              </a:ln>
              <a:effectLst/>
            </p:spPr>
            <p:txBody>
              <a:bodyPr wrap="none" anchor="ctr"/>
              <a:lstStyle/>
              <a:p>
                <a:endParaRPr lang="zh-CN" altLang="en-US"/>
              </a:p>
            </p:txBody>
          </p:sp>
          <p:graphicFrame>
            <p:nvGraphicFramePr>
              <p:cNvPr id="306197" name="Object 21"/>
              <p:cNvGraphicFramePr>
                <a:graphicFrameLocks noChangeAspect="1"/>
              </p:cNvGraphicFramePr>
              <p:nvPr/>
            </p:nvGraphicFramePr>
            <p:xfrm>
              <a:off x="1680" y="1584"/>
              <a:ext cx="258" cy="336"/>
            </p:xfrm>
            <a:graphic>
              <a:graphicData uri="http://schemas.openxmlformats.org/presentationml/2006/ole">
                <mc:AlternateContent xmlns:mc="http://schemas.openxmlformats.org/markup-compatibility/2006">
                  <mc:Choice xmlns:v="urn:schemas-microsoft-com:vml" Requires="v">
                    <p:oleObj name="公式" r:id="rId6" imgW="3048000" imgH="3962400" progId="">
                      <p:embed/>
                    </p:oleObj>
                  </mc:Choice>
                  <mc:Fallback>
                    <p:oleObj name="公式" r:id="rId6" imgW="3048000" imgH="3962400" progId="">
                      <p:embed/>
                      <p:pic>
                        <p:nvPicPr>
                          <p:cNvPr id="0" name="Picture 4" descr="image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0" y="1584"/>
                            <a:ext cx="25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98" name="Line 22"/>
              <p:cNvSpPr>
                <a:spLocks noChangeShapeType="1"/>
              </p:cNvSpPr>
              <p:nvPr/>
            </p:nvSpPr>
            <p:spPr bwMode="auto">
              <a:xfrm flipV="1">
                <a:off x="1920" y="1488"/>
                <a:ext cx="96" cy="192"/>
              </a:xfrm>
              <a:prstGeom prst="line">
                <a:avLst/>
              </a:prstGeom>
              <a:noFill/>
              <a:ln w="38100">
                <a:solidFill>
                  <a:srgbClr val="000000"/>
                </a:solidFill>
                <a:round/>
                <a:tailEnd type="triangle" w="med" len="med"/>
              </a:ln>
              <a:effectLst/>
            </p:spPr>
            <p:txBody>
              <a:bodyPr wrap="none" anchor="ctr"/>
              <a:lstStyle/>
              <a:p>
                <a:endParaRPr lang="zh-CN" altLang="en-US"/>
              </a:p>
            </p:txBody>
          </p:sp>
          <p:graphicFrame>
            <p:nvGraphicFramePr>
              <p:cNvPr id="306199" name="Object 23"/>
              <p:cNvGraphicFramePr>
                <a:graphicFrameLocks noChangeAspect="1"/>
              </p:cNvGraphicFramePr>
              <p:nvPr/>
            </p:nvGraphicFramePr>
            <p:xfrm>
              <a:off x="1632" y="1968"/>
              <a:ext cx="302" cy="336"/>
            </p:xfrm>
            <a:graphic>
              <a:graphicData uri="http://schemas.openxmlformats.org/presentationml/2006/ole">
                <mc:AlternateContent xmlns:mc="http://schemas.openxmlformats.org/markup-compatibility/2006">
                  <mc:Choice xmlns:v="urn:schemas-microsoft-com:vml" Requires="v">
                    <p:oleObj name="公式" r:id="rId8" imgW="3048000" imgH="3352800" progId="">
                      <p:embed/>
                    </p:oleObj>
                  </mc:Choice>
                  <mc:Fallback>
                    <p:oleObj name="公式" r:id="rId8" imgW="3048000" imgH="3352800" progId="">
                      <p:embed/>
                      <p:pic>
                        <p:nvPicPr>
                          <p:cNvPr id="0" name="Picture 3" descr="image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 y="1968"/>
                            <a:ext cx="302"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200" name="Freeform 24"/>
              <p:cNvSpPr/>
              <p:nvPr/>
            </p:nvSpPr>
            <p:spPr bwMode="auto">
              <a:xfrm rot="21480000">
                <a:off x="1852" y="1232"/>
                <a:ext cx="864" cy="736"/>
              </a:xfrm>
              <a:custGeom>
                <a:avLst/>
                <a:gdLst/>
                <a:ahLst/>
                <a:cxnLst>
                  <a:cxn ang="0">
                    <a:pos x="96" y="736"/>
                  </a:cxn>
                  <a:cxn ang="0">
                    <a:pos x="48" y="304"/>
                  </a:cxn>
                  <a:cxn ang="0">
                    <a:pos x="384" y="256"/>
                  </a:cxn>
                  <a:cxn ang="0">
                    <a:pos x="528" y="16"/>
                  </a:cxn>
                  <a:cxn ang="0">
                    <a:pos x="912" y="352"/>
                  </a:cxn>
                </a:cxnLst>
                <a:rect l="0" t="0" r="r" b="b"/>
                <a:pathLst>
                  <a:path w="912" h="736">
                    <a:moveTo>
                      <a:pt x="96" y="736"/>
                    </a:moveTo>
                    <a:cubicBezTo>
                      <a:pt x="48" y="560"/>
                      <a:pt x="0" y="384"/>
                      <a:pt x="48" y="304"/>
                    </a:cubicBezTo>
                    <a:cubicBezTo>
                      <a:pt x="96" y="224"/>
                      <a:pt x="304" y="304"/>
                      <a:pt x="384" y="256"/>
                    </a:cubicBezTo>
                    <a:cubicBezTo>
                      <a:pt x="464" y="208"/>
                      <a:pt x="440" y="0"/>
                      <a:pt x="528" y="16"/>
                    </a:cubicBezTo>
                    <a:cubicBezTo>
                      <a:pt x="616" y="32"/>
                      <a:pt x="832" y="288"/>
                      <a:pt x="912" y="352"/>
                    </a:cubicBezTo>
                  </a:path>
                </a:pathLst>
              </a:custGeom>
              <a:noFill/>
              <a:ln w="9525" cap="flat" cmpd="sng">
                <a:solidFill>
                  <a:schemeClr val="tx1"/>
                </a:solidFill>
                <a:prstDash val="solid"/>
                <a:round/>
              </a:ln>
              <a:effectLst/>
            </p:spPr>
            <p:txBody>
              <a:bodyPr/>
              <a:lstStyle/>
              <a:p>
                <a:endParaRPr lang="zh-CN" altLang="en-US"/>
              </a:p>
            </p:txBody>
          </p:sp>
          <p:sp>
            <p:nvSpPr>
              <p:cNvPr id="306201" name="Rectangle 25"/>
              <p:cNvSpPr>
                <a:spLocks noChangeArrowheads="1"/>
              </p:cNvSpPr>
              <p:nvPr/>
            </p:nvSpPr>
            <p:spPr bwMode="auto">
              <a:xfrm>
                <a:off x="2592" y="1615"/>
                <a:ext cx="191" cy="231"/>
              </a:xfrm>
              <a:prstGeom prst="rect">
                <a:avLst/>
              </a:prstGeom>
              <a:noFill/>
              <a:ln w="9525" algn="ctr">
                <a:noFill/>
                <a:miter lim="800000"/>
              </a:ln>
              <a:effectLst/>
            </p:spPr>
            <p:txBody>
              <a:bodyPr wrap="none">
                <a:spAutoFit/>
              </a:bodyPr>
              <a:lstStyle/>
              <a:p>
                <a:r>
                  <a:rPr kumimoji="1" lang="en-US" altLang="zh-CN" sz="1800" i="1">
                    <a:sym typeface="Symbol" panose="05050102010706020507" pitchFamily="18" charset="2"/>
                  </a:rPr>
                  <a:t></a:t>
                </a:r>
              </a:p>
            </p:txBody>
          </p:sp>
          <p:sp>
            <p:nvSpPr>
              <p:cNvPr id="306202" name="Freeform 26"/>
              <p:cNvSpPr/>
              <p:nvPr/>
            </p:nvSpPr>
            <p:spPr bwMode="auto">
              <a:xfrm>
                <a:off x="2496" y="1728"/>
                <a:ext cx="56" cy="96"/>
              </a:xfrm>
              <a:custGeom>
                <a:avLst/>
                <a:gdLst/>
                <a:ahLst/>
                <a:cxnLst>
                  <a:cxn ang="0">
                    <a:pos x="0" y="0"/>
                  </a:cxn>
                  <a:cxn ang="0">
                    <a:pos x="48" y="48"/>
                  </a:cxn>
                  <a:cxn ang="0">
                    <a:pos x="48" y="144"/>
                  </a:cxn>
                </a:cxnLst>
                <a:rect l="0" t="0" r="r" b="b"/>
                <a:pathLst>
                  <a:path w="56" h="144">
                    <a:moveTo>
                      <a:pt x="0" y="0"/>
                    </a:moveTo>
                    <a:cubicBezTo>
                      <a:pt x="20" y="12"/>
                      <a:pt x="40" y="24"/>
                      <a:pt x="48" y="48"/>
                    </a:cubicBezTo>
                    <a:cubicBezTo>
                      <a:pt x="56" y="72"/>
                      <a:pt x="52" y="108"/>
                      <a:pt x="48" y="144"/>
                    </a:cubicBezTo>
                  </a:path>
                </a:pathLst>
              </a:custGeom>
              <a:noFill/>
              <a:ln w="9525" cap="flat" cmpd="sng">
                <a:solidFill>
                  <a:schemeClr val="tx1"/>
                </a:solidFill>
                <a:prstDash val="dash"/>
                <a:round/>
              </a:ln>
              <a:effectLst/>
            </p:spPr>
            <p:txBody>
              <a:bodyPr/>
              <a:lstStyle/>
              <a:p>
                <a:endParaRPr lang="zh-CN" altLang="en-US"/>
              </a:p>
            </p:txBody>
          </p:sp>
          <p:sp>
            <p:nvSpPr>
              <p:cNvPr id="306203" name="Text Box 27"/>
              <p:cNvSpPr txBox="1">
                <a:spLocks noChangeArrowheads="1"/>
              </p:cNvSpPr>
              <p:nvPr/>
            </p:nvSpPr>
            <p:spPr bwMode="auto">
              <a:xfrm>
                <a:off x="2592" y="2121"/>
                <a:ext cx="178" cy="327"/>
              </a:xfrm>
              <a:prstGeom prst="rect">
                <a:avLst/>
              </a:prstGeom>
              <a:noFill/>
              <a:ln w="9525" algn="ctr">
                <a:noFill/>
                <a:miter lim="800000"/>
              </a:ln>
              <a:effectLst/>
            </p:spPr>
            <p:txBody>
              <a:bodyPr wrap="none">
                <a:spAutoFit/>
              </a:bodyPr>
              <a:lstStyle/>
              <a:p>
                <a:r>
                  <a:rPr lang="en-US" altLang="zh-CN" sz="2800" b="1" i="1"/>
                  <a:t>l</a:t>
                </a:r>
              </a:p>
            </p:txBody>
          </p:sp>
          <p:sp>
            <p:nvSpPr>
              <p:cNvPr id="306204" name="Line 28"/>
              <p:cNvSpPr>
                <a:spLocks noChangeShapeType="1"/>
              </p:cNvSpPr>
              <p:nvPr/>
            </p:nvSpPr>
            <p:spPr bwMode="auto">
              <a:xfrm>
                <a:off x="2016" y="2112"/>
                <a:ext cx="336" cy="480"/>
              </a:xfrm>
              <a:prstGeom prst="line">
                <a:avLst/>
              </a:prstGeom>
              <a:noFill/>
              <a:ln w="9525">
                <a:solidFill>
                  <a:schemeClr val="tx1"/>
                </a:solidFill>
                <a:prstDash val="dash"/>
                <a:round/>
              </a:ln>
              <a:effectLst/>
            </p:spPr>
            <p:txBody>
              <a:bodyPr/>
              <a:lstStyle/>
              <a:p>
                <a:endParaRPr lang="zh-CN" altLang="en-US"/>
              </a:p>
            </p:txBody>
          </p:sp>
          <p:sp>
            <p:nvSpPr>
              <p:cNvPr id="306205" name="Line 29"/>
              <p:cNvSpPr>
                <a:spLocks noChangeShapeType="1"/>
              </p:cNvSpPr>
              <p:nvPr/>
            </p:nvSpPr>
            <p:spPr bwMode="auto">
              <a:xfrm>
                <a:off x="2784" y="1680"/>
                <a:ext cx="336" cy="480"/>
              </a:xfrm>
              <a:prstGeom prst="line">
                <a:avLst/>
              </a:prstGeom>
              <a:noFill/>
              <a:ln w="9525">
                <a:solidFill>
                  <a:schemeClr val="tx1"/>
                </a:solidFill>
                <a:prstDash val="dash"/>
                <a:round/>
              </a:ln>
              <a:effectLst/>
            </p:spPr>
            <p:txBody>
              <a:bodyPr/>
              <a:lstStyle/>
              <a:p>
                <a:endParaRPr lang="zh-CN" altLang="en-US"/>
              </a:p>
            </p:txBody>
          </p:sp>
          <p:sp>
            <p:nvSpPr>
              <p:cNvPr id="306206" name="Line 30"/>
              <p:cNvSpPr>
                <a:spLocks noChangeShapeType="1"/>
              </p:cNvSpPr>
              <p:nvPr/>
            </p:nvSpPr>
            <p:spPr bwMode="auto">
              <a:xfrm flipV="1">
                <a:off x="2811" y="2096"/>
                <a:ext cx="240" cy="144"/>
              </a:xfrm>
              <a:prstGeom prst="line">
                <a:avLst/>
              </a:prstGeom>
              <a:noFill/>
              <a:ln w="9525">
                <a:solidFill>
                  <a:schemeClr val="tx1"/>
                </a:solidFill>
                <a:round/>
                <a:tailEnd type="triangle" w="med" len="med"/>
              </a:ln>
              <a:effectLst/>
            </p:spPr>
            <p:txBody>
              <a:bodyPr/>
              <a:lstStyle/>
              <a:p>
                <a:endParaRPr lang="zh-CN" altLang="en-US"/>
              </a:p>
            </p:txBody>
          </p:sp>
          <p:sp>
            <p:nvSpPr>
              <p:cNvPr id="306207" name="Line 31"/>
              <p:cNvSpPr>
                <a:spLocks noChangeShapeType="1"/>
              </p:cNvSpPr>
              <p:nvPr/>
            </p:nvSpPr>
            <p:spPr bwMode="auto">
              <a:xfrm flipH="1">
                <a:off x="2304" y="2369"/>
                <a:ext cx="240" cy="144"/>
              </a:xfrm>
              <a:prstGeom prst="line">
                <a:avLst/>
              </a:prstGeom>
              <a:noFill/>
              <a:ln w="9525">
                <a:solidFill>
                  <a:schemeClr val="tx1"/>
                </a:solidFill>
                <a:round/>
                <a:tailEnd type="triangle" w="med" len="med"/>
              </a:ln>
              <a:effectLst/>
            </p:spPr>
            <p:txBody>
              <a:bodyPr/>
              <a:lstStyle/>
              <a:p>
                <a:endParaRPr lang="zh-CN" altLang="en-US"/>
              </a:p>
            </p:txBody>
          </p:sp>
        </p:grpSp>
        <p:sp>
          <p:nvSpPr>
            <p:cNvPr id="306208" name="AutoShape 32"/>
            <p:cNvSpPr>
              <a:spLocks noChangeArrowheads="1"/>
            </p:cNvSpPr>
            <p:nvPr/>
          </p:nvSpPr>
          <p:spPr bwMode="auto">
            <a:xfrm>
              <a:off x="1248" y="1152"/>
              <a:ext cx="960" cy="336"/>
            </a:xfrm>
            <a:prstGeom prst="wedgeRoundRectCallout">
              <a:avLst>
                <a:gd name="adj1" fmla="val 62292"/>
                <a:gd name="adj2" fmla="val 72917"/>
                <a:gd name="adj3" fmla="val 16667"/>
              </a:avLst>
            </a:prstGeom>
            <a:noFill/>
            <a:ln w="9525" algn="ctr">
              <a:solidFill>
                <a:schemeClr val="tx1"/>
              </a:solidFill>
              <a:miter lim="800000"/>
            </a:ln>
            <a:effectLst/>
          </p:spPr>
          <p:txBody>
            <a:bodyPr/>
            <a:lstStyle/>
            <a:p>
              <a:pPr algn="ctr"/>
              <a:r>
                <a:rPr lang="zh-CN" altLang="en-US" sz="2400">
                  <a:solidFill>
                    <a:srgbClr val="006600"/>
                  </a:solidFill>
                  <a:effectLst>
                    <a:outerShdw blurRad="38100" dist="38100" dir="2700000" algn="tl">
                      <a:srgbClr val="C0C0C0"/>
                    </a:outerShdw>
                  </a:effectLst>
                </a:rPr>
                <a:t>任意曲线</a:t>
              </a:r>
            </a:p>
          </p:txBody>
        </p:sp>
      </p:grpSp>
      <p:grpSp>
        <p:nvGrpSpPr>
          <p:cNvPr id="306209" name="Group 33"/>
          <p:cNvGrpSpPr/>
          <p:nvPr/>
        </p:nvGrpSpPr>
        <p:grpSpPr bwMode="auto">
          <a:xfrm>
            <a:off x="990600" y="3505200"/>
            <a:ext cx="6400800" cy="2741613"/>
            <a:chOff x="624" y="2352"/>
            <a:chExt cx="4032" cy="1727"/>
          </a:xfrm>
        </p:grpSpPr>
        <p:graphicFrame>
          <p:nvGraphicFramePr>
            <p:cNvPr id="306210" name="Object 34"/>
            <p:cNvGraphicFramePr>
              <a:graphicFrameLocks noChangeAspect="1"/>
            </p:cNvGraphicFramePr>
            <p:nvPr/>
          </p:nvGraphicFramePr>
          <p:xfrm>
            <a:off x="624" y="2352"/>
            <a:ext cx="4032" cy="993"/>
          </p:xfrm>
          <a:graphic>
            <a:graphicData uri="http://schemas.openxmlformats.org/presentationml/2006/ole">
              <mc:AlternateContent xmlns:mc="http://schemas.openxmlformats.org/markup-compatibility/2006">
                <mc:Choice xmlns:v="urn:schemas-microsoft-com:vml" Requires="v">
                  <p:oleObj name="公式" r:id="rId10" imgW="59436000" imgH="16459200" progId="">
                    <p:embed/>
                  </p:oleObj>
                </mc:Choice>
                <mc:Fallback>
                  <p:oleObj name="公式" r:id="rId10" imgW="59436000" imgH="16459200" progId="">
                    <p:embed/>
                    <p:pic>
                      <p:nvPicPr>
                        <p:cNvPr id="0" name="Picture 2" descr="image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 y="2352"/>
                          <a:ext cx="4032" cy="9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211" name="Object 35"/>
            <p:cNvGraphicFramePr>
              <a:graphicFrameLocks noChangeAspect="1"/>
            </p:cNvGraphicFramePr>
            <p:nvPr/>
          </p:nvGraphicFramePr>
          <p:xfrm>
            <a:off x="681" y="3408"/>
            <a:ext cx="1180" cy="258"/>
          </p:xfrm>
          <a:graphic>
            <a:graphicData uri="http://schemas.openxmlformats.org/presentationml/2006/ole">
              <mc:AlternateContent xmlns:mc="http://schemas.openxmlformats.org/markup-compatibility/2006">
                <mc:Choice xmlns:v="urn:schemas-microsoft-com:vml" Requires="v">
                  <p:oleObj name="公式" r:id="rId12" imgW="19507200" imgH="4267200" progId="">
                    <p:embed/>
                  </p:oleObj>
                </mc:Choice>
                <mc:Fallback>
                  <p:oleObj name="公式" r:id="rId12" imgW="19507200" imgH="4267200" progId="">
                    <p:embed/>
                    <p:pic>
                      <p:nvPicPr>
                        <p:cNvPr id="0" name="Picture 1" descr="image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1" y="3408"/>
                          <a:ext cx="1180"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212" name="Text Box 36"/>
            <p:cNvSpPr txBox="1">
              <a:spLocks noChangeArrowheads="1"/>
            </p:cNvSpPr>
            <p:nvPr/>
          </p:nvSpPr>
          <p:spPr bwMode="auto">
            <a:xfrm>
              <a:off x="1200" y="3744"/>
              <a:ext cx="2978" cy="335"/>
            </a:xfrm>
            <a:prstGeom prst="rect">
              <a:avLst/>
            </a:prstGeom>
            <a:noFill/>
            <a:ln w="12700" algn="ctr">
              <a:solidFill>
                <a:srgbClr val="FF00FF"/>
              </a:solidFill>
              <a:prstDash val="dash"/>
              <a:miter lim="800000"/>
            </a:ln>
            <a:effectLst/>
          </p:spPr>
          <p:txBody>
            <a:bodyPr wrap="none">
              <a:spAutoFit/>
            </a:bodyPr>
            <a:lstStyle/>
            <a:p>
              <a:r>
                <a:rPr lang="zh-CN" altLang="en-US" sz="2800"/>
                <a:t>若</a:t>
              </a:r>
              <a:r>
                <a:rPr lang="en-US" altLang="zh-CN" sz="2800" i="1"/>
                <a:t>a</a:t>
              </a:r>
              <a:r>
                <a:rPr lang="en-US" altLang="zh-CN" sz="2800"/>
                <a:t>,</a:t>
              </a:r>
              <a:r>
                <a:rPr lang="en-US" altLang="zh-CN" sz="2800" i="1"/>
                <a:t>b</a:t>
              </a:r>
              <a:r>
                <a:rPr lang="zh-CN" altLang="en-US" sz="2800"/>
                <a:t>两点重合，则</a:t>
              </a:r>
              <a:r>
                <a:rPr lang="en-US" altLang="zh-CN" sz="2800" i="1"/>
                <a:t>l</a:t>
              </a:r>
              <a:r>
                <a:rPr lang="en-US" altLang="zh-CN" sz="2800"/>
                <a:t>=0 </a:t>
              </a:r>
              <a:r>
                <a:rPr lang="en-US" altLang="zh-CN" sz="2800">
                  <a:sym typeface="Wingdings" panose="05000000000000000000" pitchFamily="2" charset="2"/>
                </a:rPr>
                <a:t> </a:t>
              </a:r>
              <a:r>
                <a:rPr lang="en-US" altLang="zh-CN" sz="2800" i="1">
                  <a:sym typeface="Wingdings" panose="05000000000000000000" pitchFamily="2" charset="2"/>
                </a:rPr>
                <a:t>F</a:t>
              </a:r>
              <a:r>
                <a:rPr lang="en-US" altLang="zh-CN" sz="2800">
                  <a:sym typeface="Wingdings" panose="05000000000000000000" pitchFamily="2" charset="2"/>
                </a:rPr>
                <a:t>=0</a:t>
              </a:r>
              <a:endParaRPr lang="en-US" altLang="zh-CN" sz="28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57" name="灯片编号占位符 4"/>
          <p:cNvSpPr>
            <a:spLocks noGrp="1"/>
          </p:cNvSpPr>
          <p:nvPr>
            <p:ph type="sldNum" sz="quarter" idx="12"/>
          </p:nvPr>
        </p:nvSpPr>
        <p:spPr/>
        <p:txBody>
          <a:bodyPr/>
          <a:lstStyle/>
          <a:p>
            <a:fld id="{11799C7C-3D48-4F19-8F19-B091F229A2A6}" type="slidenum">
              <a:rPr lang="en-US" altLang="zh-CN"/>
              <a:pPr/>
              <a:t>13</a:t>
            </a:fld>
            <a:endParaRPr lang="en-US" altLang="zh-CN"/>
          </a:p>
        </p:txBody>
      </p:sp>
      <p:sp>
        <p:nvSpPr>
          <p:cNvPr id="263293" name="Rectangle 125"/>
          <p:cNvSpPr>
            <a:spLocks noChangeArrowheads="1"/>
          </p:cNvSpPr>
          <p:nvPr/>
        </p:nvSpPr>
        <p:spPr bwMode="auto">
          <a:xfrm>
            <a:off x="762000" y="1371600"/>
            <a:ext cx="44196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载流线圈在磁场中所受的</a:t>
            </a:r>
            <a:r>
              <a:rPr lang="zh-CN" altLang="en-US" sz="2400" b="1">
                <a:latin typeface="Arial" panose="020B0604020202020204" pitchFamily="34" charset="0"/>
              </a:rPr>
              <a:t>磁力矩</a:t>
            </a:r>
          </a:p>
        </p:txBody>
      </p:sp>
      <p:grpSp>
        <p:nvGrpSpPr>
          <p:cNvPr id="263384" name="Group 216"/>
          <p:cNvGrpSpPr/>
          <p:nvPr/>
        </p:nvGrpSpPr>
        <p:grpSpPr bwMode="auto">
          <a:xfrm>
            <a:off x="5105400" y="1524000"/>
            <a:ext cx="3960813" cy="4681538"/>
            <a:chOff x="3168" y="1152"/>
            <a:chExt cx="2495" cy="2949"/>
          </a:xfrm>
        </p:grpSpPr>
        <p:grpSp>
          <p:nvGrpSpPr>
            <p:cNvPr id="263339" name="Group 171"/>
            <p:cNvGrpSpPr/>
            <p:nvPr/>
          </p:nvGrpSpPr>
          <p:grpSpPr bwMode="auto">
            <a:xfrm>
              <a:off x="3168" y="1152"/>
              <a:ext cx="2495" cy="2949"/>
              <a:chOff x="3016" y="981"/>
              <a:chExt cx="2495" cy="2949"/>
            </a:xfrm>
          </p:grpSpPr>
          <p:sp>
            <p:nvSpPr>
              <p:cNvPr id="263340" name="Rectangle 172"/>
              <p:cNvSpPr>
                <a:spLocks noChangeArrowheads="1"/>
              </p:cNvSpPr>
              <p:nvPr/>
            </p:nvSpPr>
            <p:spPr bwMode="auto">
              <a:xfrm>
                <a:off x="3016" y="981"/>
                <a:ext cx="2495" cy="2949"/>
              </a:xfrm>
              <a:prstGeom prst="rect">
                <a:avLst/>
              </a:prstGeom>
              <a:solidFill>
                <a:srgbClr val="99CCFF"/>
              </a:solidFill>
              <a:ln w="9525">
                <a:solidFill>
                  <a:srgbClr val="FFFFFF"/>
                </a:solidFill>
                <a:miter lim="800000"/>
              </a:ln>
              <a:effectLst/>
            </p:spPr>
            <p:txBody>
              <a:bodyPr wrap="none" anchor="ctr"/>
              <a:lstStyle/>
              <a:p>
                <a:endParaRPr lang="zh-CN" altLang="en-US"/>
              </a:p>
            </p:txBody>
          </p:sp>
          <p:sp>
            <p:nvSpPr>
              <p:cNvPr id="263341" name="AutoShape 173"/>
              <p:cNvSpPr>
                <a:spLocks noChangeArrowheads="1"/>
              </p:cNvSpPr>
              <p:nvPr/>
            </p:nvSpPr>
            <p:spPr bwMode="auto">
              <a:xfrm rot="5400000" flipH="1">
                <a:off x="3262" y="1957"/>
                <a:ext cx="2134" cy="901"/>
              </a:xfrm>
              <a:prstGeom prst="parallelogram">
                <a:avLst>
                  <a:gd name="adj" fmla="val 59212"/>
                </a:avLst>
              </a:prstGeom>
              <a:noFill/>
              <a:ln w="76200">
                <a:solidFill>
                  <a:srgbClr val="FFFFFF"/>
                </a:solidFill>
                <a:miter lim="800000"/>
              </a:ln>
              <a:effectLst/>
            </p:spPr>
            <p:txBody>
              <a:bodyPr rot="10800000" vert="eaVert" wrap="none" anchor="ctr"/>
              <a:lstStyle/>
              <a:p>
                <a:pPr algn="ctr"/>
                <a:endParaRPr lang="zh-CN" altLang="zh-CN" sz="1800">
                  <a:latin typeface="Arial" panose="020B0604020202020204" pitchFamily="34" charset="0"/>
                </a:endParaRPr>
              </a:p>
            </p:txBody>
          </p:sp>
          <p:sp>
            <p:nvSpPr>
              <p:cNvPr id="263342" name="Line 174"/>
              <p:cNvSpPr>
                <a:spLocks noChangeShapeType="1"/>
              </p:cNvSpPr>
              <p:nvPr/>
            </p:nvSpPr>
            <p:spPr bwMode="auto">
              <a:xfrm flipH="1">
                <a:off x="4059" y="1480"/>
                <a:ext cx="480" cy="288"/>
              </a:xfrm>
              <a:prstGeom prst="line">
                <a:avLst/>
              </a:prstGeom>
              <a:noFill/>
              <a:ln w="19050">
                <a:solidFill>
                  <a:srgbClr val="3366FF"/>
                </a:solidFill>
                <a:round/>
                <a:tailEnd type="stealth" w="med" len="lg"/>
              </a:ln>
              <a:effectLst/>
            </p:spPr>
            <p:txBody>
              <a:bodyPr wrap="none" anchor="ctr"/>
              <a:lstStyle/>
              <a:p>
                <a:endParaRPr lang="zh-CN" altLang="en-US"/>
              </a:p>
            </p:txBody>
          </p:sp>
          <p:sp>
            <p:nvSpPr>
              <p:cNvPr id="263343" name="Line 175"/>
              <p:cNvSpPr>
                <a:spLocks noChangeShapeType="1"/>
              </p:cNvSpPr>
              <p:nvPr/>
            </p:nvSpPr>
            <p:spPr bwMode="auto">
              <a:xfrm>
                <a:off x="3878" y="2296"/>
                <a:ext cx="0" cy="672"/>
              </a:xfrm>
              <a:prstGeom prst="line">
                <a:avLst/>
              </a:prstGeom>
              <a:noFill/>
              <a:ln w="19050">
                <a:solidFill>
                  <a:srgbClr val="3366FF"/>
                </a:solidFill>
                <a:round/>
                <a:tailEnd type="stealth" w="med" len="lg"/>
              </a:ln>
              <a:effectLst/>
            </p:spPr>
            <p:txBody>
              <a:bodyPr wrap="none" anchor="ctr"/>
              <a:lstStyle/>
              <a:p>
                <a:endParaRPr lang="zh-CN" altLang="en-US"/>
              </a:p>
            </p:txBody>
          </p:sp>
          <p:sp>
            <p:nvSpPr>
              <p:cNvPr id="263344" name="Line 176"/>
              <p:cNvSpPr>
                <a:spLocks noChangeShapeType="1"/>
              </p:cNvSpPr>
              <p:nvPr/>
            </p:nvSpPr>
            <p:spPr bwMode="auto">
              <a:xfrm flipV="1">
                <a:off x="4014" y="3067"/>
                <a:ext cx="576" cy="336"/>
              </a:xfrm>
              <a:prstGeom prst="line">
                <a:avLst/>
              </a:prstGeom>
              <a:noFill/>
              <a:ln w="19050">
                <a:solidFill>
                  <a:srgbClr val="3366FF"/>
                </a:solidFill>
                <a:round/>
                <a:tailEnd type="stealth" w="med" len="lg"/>
              </a:ln>
              <a:effectLst/>
            </p:spPr>
            <p:txBody>
              <a:bodyPr wrap="none" anchor="ctr"/>
              <a:lstStyle/>
              <a:p>
                <a:endParaRPr lang="zh-CN" altLang="en-US"/>
              </a:p>
            </p:txBody>
          </p:sp>
          <p:sp>
            <p:nvSpPr>
              <p:cNvPr id="263345" name="Line 177"/>
              <p:cNvSpPr>
                <a:spLocks noChangeShapeType="1"/>
              </p:cNvSpPr>
              <p:nvPr/>
            </p:nvSpPr>
            <p:spPr bwMode="auto">
              <a:xfrm flipV="1">
                <a:off x="4776" y="1915"/>
                <a:ext cx="0" cy="624"/>
              </a:xfrm>
              <a:prstGeom prst="line">
                <a:avLst/>
              </a:prstGeom>
              <a:noFill/>
              <a:ln w="19050">
                <a:solidFill>
                  <a:srgbClr val="3366FF"/>
                </a:solidFill>
                <a:round/>
                <a:tailEnd type="stealth" w="med" len="lg"/>
              </a:ln>
              <a:effectLst/>
            </p:spPr>
            <p:txBody>
              <a:bodyPr wrap="none" anchor="ctr"/>
              <a:lstStyle/>
              <a:p>
                <a:endParaRPr lang="zh-CN" altLang="en-US"/>
              </a:p>
            </p:txBody>
          </p:sp>
          <p:sp>
            <p:nvSpPr>
              <p:cNvPr id="263346" name="Rectangle 178"/>
              <p:cNvSpPr>
                <a:spLocks noChangeArrowheads="1"/>
              </p:cNvSpPr>
              <p:nvPr/>
            </p:nvSpPr>
            <p:spPr bwMode="auto">
              <a:xfrm>
                <a:off x="4197" y="1623"/>
                <a:ext cx="180" cy="288"/>
              </a:xfrm>
              <a:prstGeom prst="rect">
                <a:avLst/>
              </a:prstGeom>
              <a:noFill/>
              <a:ln w="9525">
                <a:noFill/>
                <a:miter lim="800000"/>
              </a:ln>
              <a:effectLst/>
            </p:spPr>
            <p:txBody>
              <a:bodyPr wrap="none">
                <a:spAutoFit/>
              </a:bodyPr>
              <a:lstStyle/>
              <a:p>
                <a:pPr>
                  <a:spcBef>
                    <a:spcPct val="50000"/>
                  </a:spcBef>
                </a:pPr>
                <a:r>
                  <a:rPr kumimoji="1" lang="en-US" altLang="zh-CN" sz="2400" i="1"/>
                  <a:t>I</a:t>
                </a:r>
              </a:p>
            </p:txBody>
          </p:sp>
          <p:sp>
            <p:nvSpPr>
              <p:cNvPr id="263347" name="Rectangle 179"/>
              <p:cNvSpPr>
                <a:spLocks noChangeArrowheads="1"/>
              </p:cNvSpPr>
              <p:nvPr/>
            </p:nvSpPr>
            <p:spPr bwMode="auto">
              <a:xfrm>
                <a:off x="3878" y="2614"/>
                <a:ext cx="180" cy="288"/>
              </a:xfrm>
              <a:prstGeom prst="rect">
                <a:avLst/>
              </a:prstGeom>
              <a:noFill/>
              <a:ln w="9525" algn="ctr">
                <a:noFill/>
                <a:miter lim="800000"/>
              </a:ln>
              <a:effectLst/>
            </p:spPr>
            <p:txBody>
              <a:bodyPr wrap="none">
                <a:spAutoFit/>
              </a:bodyPr>
              <a:lstStyle/>
              <a:p>
                <a:pPr>
                  <a:spcBef>
                    <a:spcPct val="50000"/>
                  </a:spcBef>
                </a:pPr>
                <a:r>
                  <a:rPr kumimoji="1" lang="en-US" altLang="zh-CN" sz="2400" i="1"/>
                  <a:t>I</a:t>
                </a:r>
              </a:p>
            </p:txBody>
          </p:sp>
          <p:sp>
            <p:nvSpPr>
              <p:cNvPr id="263348" name="Rectangle 180"/>
              <p:cNvSpPr>
                <a:spLocks noChangeArrowheads="1"/>
              </p:cNvSpPr>
              <p:nvPr/>
            </p:nvSpPr>
            <p:spPr bwMode="auto">
              <a:xfrm>
                <a:off x="4587" y="2160"/>
                <a:ext cx="180" cy="288"/>
              </a:xfrm>
              <a:prstGeom prst="rect">
                <a:avLst/>
              </a:prstGeom>
              <a:noFill/>
              <a:ln w="9525" algn="ctr">
                <a:noFill/>
                <a:miter lim="800000"/>
              </a:ln>
              <a:effectLst/>
            </p:spPr>
            <p:txBody>
              <a:bodyPr wrap="none">
                <a:spAutoFit/>
              </a:bodyPr>
              <a:lstStyle/>
              <a:p>
                <a:pPr>
                  <a:spcBef>
                    <a:spcPct val="50000"/>
                  </a:spcBef>
                </a:pPr>
                <a:r>
                  <a:rPr kumimoji="1" lang="en-US" altLang="zh-CN" sz="2400" i="1"/>
                  <a:t>I</a:t>
                </a:r>
              </a:p>
            </p:txBody>
          </p:sp>
          <p:sp>
            <p:nvSpPr>
              <p:cNvPr id="263349" name="Rectangle 181"/>
              <p:cNvSpPr>
                <a:spLocks noChangeArrowheads="1"/>
              </p:cNvSpPr>
              <p:nvPr/>
            </p:nvSpPr>
            <p:spPr bwMode="auto">
              <a:xfrm>
                <a:off x="4286" y="2886"/>
                <a:ext cx="180" cy="288"/>
              </a:xfrm>
              <a:prstGeom prst="rect">
                <a:avLst/>
              </a:prstGeom>
              <a:noFill/>
              <a:ln w="9525" algn="ctr">
                <a:noFill/>
                <a:miter lim="800000"/>
              </a:ln>
              <a:effectLst/>
            </p:spPr>
            <p:txBody>
              <a:bodyPr wrap="none">
                <a:spAutoFit/>
              </a:bodyPr>
              <a:lstStyle/>
              <a:p>
                <a:pPr>
                  <a:spcBef>
                    <a:spcPct val="50000"/>
                  </a:spcBef>
                </a:pPr>
                <a:r>
                  <a:rPr kumimoji="1" lang="en-US" altLang="zh-CN" sz="2400" i="1"/>
                  <a:t>I</a:t>
                </a:r>
              </a:p>
            </p:txBody>
          </p:sp>
          <p:sp>
            <p:nvSpPr>
              <p:cNvPr id="263350" name="Rectangle 182"/>
              <p:cNvSpPr>
                <a:spLocks noChangeArrowheads="1"/>
              </p:cNvSpPr>
              <p:nvPr/>
            </p:nvSpPr>
            <p:spPr bwMode="auto">
              <a:xfrm>
                <a:off x="3651" y="3475"/>
                <a:ext cx="228" cy="327"/>
              </a:xfrm>
              <a:prstGeom prst="rect">
                <a:avLst/>
              </a:prstGeom>
              <a:noFill/>
              <a:ln w="9525" algn="ctr">
                <a:noFill/>
                <a:miter lim="800000"/>
              </a:ln>
              <a:effectLst/>
            </p:spPr>
            <p:txBody>
              <a:bodyPr wrap="none">
                <a:spAutoFit/>
              </a:bodyPr>
              <a:lstStyle/>
              <a:p>
                <a:pPr>
                  <a:spcBef>
                    <a:spcPct val="50000"/>
                  </a:spcBef>
                </a:pPr>
                <a:r>
                  <a:rPr kumimoji="1" lang="en-US" altLang="zh-CN" sz="2800" i="1"/>
                  <a:t>b</a:t>
                </a:r>
              </a:p>
            </p:txBody>
          </p:sp>
          <p:sp>
            <p:nvSpPr>
              <p:cNvPr id="263351" name="Line 183"/>
              <p:cNvSpPr>
                <a:spLocks noChangeShapeType="1"/>
              </p:cNvSpPr>
              <p:nvPr/>
            </p:nvSpPr>
            <p:spPr bwMode="auto">
              <a:xfrm>
                <a:off x="3243" y="1677"/>
                <a:ext cx="1968" cy="0"/>
              </a:xfrm>
              <a:prstGeom prst="line">
                <a:avLst/>
              </a:prstGeom>
              <a:noFill/>
              <a:ln w="19050">
                <a:solidFill>
                  <a:srgbClr val="FFFF00"/>
                </a:solidFill>
                <a:round/>
                <a:tailEnd type="stealth" w="med" len="lg"/>
              </a:ln>
              <a:effectLst/>
            </p:spPr>
            <p:txBody>
              <a:bodyPr wrap="none" anchor="ctr"/>
              <a:lstStyle/>
              <a:p>
                <a:endParaRPr lang="zh-CN" altLang="en-US"/>
              </a:p>
            </p:txBody>
          </p:sp>
          <p:sp>
            <p:nvSpPr>
              <p:cNvPr id="263352" name="Line 184"/>
              <p:cNvSpPr>
                <a:spLocks noChangeShapeType="1"/>
              </p:cNvSpPr>
              <p:nvPr/>
            </p:nvSpPr>
            <p:spPr bwMode="auto">
              <a:xfrm>
                <a:off x="3243" y="2157"/>
                <a:ext cx="1968" cy="0"/>
              </a:xfrm>
              <a:prstGeom prst="line">
                <a:avLst/>
              </a:prstGeom>
              <a:noFill/>
              <a:ln w="19050">
                <a:solidFill>
                  <a:srgbClr val="FFFF00"/>
                </a:solidFill>
                <a:round/>
                <a:tailEnd type="stealth" w="med" len="lg"/>
              </a:ln>
              <a:effectLst/>
            </p:spPr>
            <p:txBody>
              <a:bodyPr wrap="none" anchor="ctr"/>
              <a:lstStyle/>
              <a:p>
                <a:endParaRPr lang="zh-CN" altLang="en-US"/>
              </a:p>
            </p:txBody>
          </p:sp>
          <p:sp>
            <p:nvSpPr>
              <p:cNvPr id="263353" name="Line 185"/>
              <p:cNvSpPr>
                <a:spLocks noChangeShapeType="1"/>
              </p:cNvSpPr>
              <p:nvPr/>
            </p:nvSpPr>
            <p:spPr bwMode="auto">
              <a:xfrm>
                <a:off x="3243" y="2637"/>
                <a:ext cx="1968" cy="0"/>
              </a:xfrm>
              <a:prstGeom prst="line">
                <a:avLst/>
              </a:prstGeom>
              <a:noFill/>
              <a:ln w="19050">
                <a:solidFill>
                  <a:srgbClr val="FFFF00"/>
                </a:solidFill>
                <a:round/>
                <a:tailEnd type="stealth" w="med" len="lg"/>
              </a:ln>
              <a:effectLst/>
            </p:spPr>
            <p:txBody>
              <a:bodyPr wrap="none" anchor="ctr"/>
              <a:lstStyle/>
              <a:p>
                <a:endParaRPr lang="zh-CN" altLang="en-US"/>
              </a:p>
            </p:txBody>
          </p:sp>
          <p:sp>
            <p:nvSpPr>
              <p:cNvPr id="263354" name="Line 186"/>
              <p:cNvSpPr>
                <a:spLocks noChangeShapeType="1"/>
              </p:cNvSpPr>
              <p:nvPr/>
            </p:nvSpPr>
            <p:spPr bwMode="auto">
              <a:xfrm>
                <a:off x="3243" y="3117"/>
                <a:ext cx="1968" cy="0"/>
              </a:xfrm>
              <a:prstGeom prst="line">
                <a:avLst/>
              </a:prstGeom>
              <a:noFill/>
              <a:ln w="19050">
                <a:solidFill>
                  <a:srgbClr val="FFFF00"/>
                </a:solidFill>
                <a:round/>
                <a:tailEnd type="stealth" w="med" len="lg"/>
              </a:ln>
              <a:effectLst/>
            </p:spPr>
            <p:txBody>
              <a:bodyPr wrap="none" anchor="ctr"/>
              <a:lstStyle/>
              <a:p>
                <a:endParaRPr lang="zh-CN" altLang="en-US"/>
              </a:p>
            </p:txBody>
          </p:sp>
          <p:sp>
            <p:nvSpPr>
              <p:cNvPr id="263355" name="Line 187"/>
              <p:cNvSpPr>
                <a:spLocks noChangeShapeType="1"/>
              </p:cNvSpPr>
              <p:nvPr/>
            </p:nvSpPr>
            <p:spPr bwMode="auto">
              <a:xfrm>
                <a:off x="3291" y="3597"/>
                <a:ext cx="1968" cy="0"/>
              </a:xfrm>
              <a:prstGeom prst="line">
                <a:avLst/>
              </a:prstGeom>
              <a:noFill/>
              <a:ln w="19050">
                <a:solidFill>
                  <a:srgbClr val="FFFF00"/>
                </a:solidFill>
                <a:round/>
                <a:tailEnd type="stealth" w="med" len="lg"/>
              </a:ln>
              <a:effectLst/>
            </p:spPr>
            <p:txBody>
              <a:bodyPr wrap="none" anchor="ctr"/>
              <a:lstStyle/>
              <a:p>
                <a:endParaRPr lang="zh-CN" altLang="en-US"/>
              </a:p>
            </p:txBody>
          </p:sp>
          <p:sp>
            <p:nvSpPr>
              <p:cNvPr id="263356" name="Line 188"/>
              <p:cNvSpPr>
                <a:spLocks noChangeShapeType="1"/>
              </p:cNvSpPr>
              <p:nvPr/>
            </p:nvSpPr>
            <p:spPr bwMode="auto">
              <a:xfrm>
                <a:off x="3606" y="3521"/>
                <a:ext cx="240" cy="0"/>
              </a:xfrm>
              <a:prstGeom prst="line">
                <a:avLst/>
              </a:prstGeom>
              <a:noFill/>
              <a:ln w="19050">
                <a:solidFill>
                  <a:srgbClr val="FFFFFF"/>
                </a:solidFill>
                <a:round/>
              </a:ln>
              <a:effectLst/>
            </p:spPr>
            <p:txBody>
              <a:bodyPr wrap="none" anchor="ctr"/>
              <a:lstStyle/>
              <a:p>
                <a:endParaRPr lang="zh-CN" altLang="en-US"/>
              </a:p>
            </p:txBody>
          </p:sp>
          <p:sp>
            <p:nvSpPr>
              <p:cNvPr id="263357" name="Line 189"/>
              <p:cNvSpPr>
                <a:spLocks noChangeShapeType="1"/>
              </p:cNvSpPr>
              <p:nvPr/>
            </p:nvSpPr>
            <p:spPr bwMode="auto">
              <a:xfrm>
                <a:off x="3606" y="1888"/>
                <a:ext cx="240" cy="0"/>
              </a:xfrm>
              <a:prstGeom prst="line">
                <a:avLst/>
              </a:prstGeom>
              <a:noFill/>
              <a:ln w="19050">
                <a:solidFill>
                  <a:srgbClr val="FFFFFF"/>
                </a:solidFill>
                <a:round/>
              </a:ln>
              <a:effectLst/>
            </p:spPr>
            <p:txBody>
              <a:bodyPr wrap="none" anchor="ctr"/>
              <a:lstStyle/>
              <a:p>
                <a:endParaRPr lang="zh-CN" altLang="en-US"/>
              </a:p>
            </p:txBody>
          </p:sp>
          <p:sp>
            <p:nvSpPr>
              <p:cNvPr id="263358" name="Line 190"/>
              <p:cNvSpPr>
                <a:spLocks noChangeShapeType="1"/>
              </p:cNvSpPr>
              <p:nvPr/>
            </p:nvSpPr>
            <p:spPr bwMode="auto">
              <a:xfrm flipV="1">
                <a:off x="3696" y="1888"/>
                <a:ext cx="0" cy="589"/>
              </a:xfrm>
              <a:prstGeom prst="line">
                <a:avLst/>
              </a:prstGeom>
              <a:noFill/>
              <a:ln w="19050">
                <a:solidFill>
                  <a:schemeClr val="tx1"/>
                </a:solidFill>
                <a:round/>
                <a:tailEnd type="arrow" w="med" len="med"/>
              </a:ln>
              <a:effectLst/>
            </p:spPr>
            <p:txBody>
              <a:bodyPr wrap="none" anchor="ctr"/>
              <a:lstStyle/>
              <a:p>
                <a:endParaRPr lang="zh-CN" altLang="en-US"/>
              </a:p>
            </p:txBody>
          </p:sp>
          <p:sp>
            <p:nvSpPr>
              <p:cNvPr id="263359" name="Line 191"/>
              <p:cNvSpPr>
                <a:spLocks noChangeShapeType="1"/>
              </p:cNvSpPr>
              <p:nvPr/>
            </p:nvSpPr>
            <p:spPr bwMode="auto">
              <a:xfrm>
                <a:off x="3696" y="3158"/>
                <a:ext cx="0" cy="363"/>
              </a:xfrm>
              <a:prstGeom prst="line">
                <a:avLst/>
              </a:prstGeom>
              <a:noFill/>
              <a:ln w="19050">
                <a:solidFill>
                  <a:schemeClr val="tx1"/>
                </a:solidFill>
                <a:round/>
                <a:tailEnd type="arrow" w="med" len="med"/>
              </a:ln>
              <a:effectLst/>
            </p:spPr>
            <p:txBody>
              <a:bodyPr wrap="none" anchor="ctr"/>
              <a:lstStyle/>
              <a:p>
                <a:endParaRPr lang="zh-CN" altLang="en-US"/>
              </a:p>
            </p:txBody>
          </p:sp>
          <p:sp>
            <p:nvSpPr>
              <p:cNvPr id="263360" name="Line 192"/>
              <p:cNvSpPr>
                <a:spLocks noChangeShapeType="1"/>
              </p:cNvSpPr>
              <p:nvPr/>
            </p:nvSpPr>
            <p:spPr bwMode="auto">
              <a:xfrm>
                <a:off x="4785" y="2976"/>
                <a:ext cx="0" cy="192"/>
              </a:xfrm>
              <a:prstGeom prst="line">
                <a:avLst/>
              </a:prstGeom>
              <a:noFill/>
              <a:ln w="19050">
                <a:solidFill>
                  <a:srgbClr val="FFFFFF"/>
                </a:solidFill>
                <a:round/>
              </a:ln>
              <a:effectLst/>
            </p:spPr>
            <p:txBody>
              <a:bodyPr wrap="none" anchor="ctr"/>
              <a:lstStyle/>
              <a:p>
                <a:endParaRPr lang="zh-CN" altLang="en-US"/>
              </a:p>
            </p:txBody>
          </p:sp>
          <p:sp>
            <p:nvSpPr>
              <p:cNvPr id="263361" name="Line 193"/>
              <p:cNvSpPr>
                <a:spLocks noChangeShapeType="1"/>
              </p:cNvSpPr>
              <p:nvPr/>
            </p:nvSpPr>
            <p:spPr bwMode="auto">
              <a:xfrm flipH="1">
                <a:off x="3833" y="3430"/>
                <a:ext cx="384" cy="240"/>
              </a:xfrm>
              <a:prstGeom prst="line">
                <a:avLst/>
              </a:prstGeom>
              <a:noFill/>
              <a:ln w="19050">
                <a:solidFill>
                  <a:schemeClr val="tx1"/>
                </a:solidFill>
                <a:round/>
                <a:tailEnd type="arrow" w="med" len="med"/>
              </a:ln>
              <a:effectLst/>
            </p:spPr>
            <p:txBody>
              <a:bodyPr wrap="none" anchor="ctr"/>
              <a:lstStyle/>
              <a:p>
                <a:endParaRPr lang="zh-CN" altLang="en-US"/>
              </a:p>
            </p:txBody>
          </p:sp>
          <p:sp>
            <p:nvSpPr>
              <p:cNvPr id="263362" name="Rectangle 194"/>
              <p:cNvSpPr>
                <a:spLocks noChangeArrowheads="1"/>
              </p:cNvSpPr>
              <p:nvPr/>
            </p:nvSpPr>
            <p:spPr bwMode="auto">
              <a:xfrm>
                <a:off x="3560" y="2477"/>
                <a:ext cx="254" cy="327"/>
              </a:xfrm>
              <a:prstGeom prst="rect">
                <a:avLst/>
              </a:prstGeom>
              <a:noFill/>
              <a:ln w="9525">
                <a:noFill/>
                <a:miter lim="800000"/>
              </a:ln>
              <a:effectLst/>
            </p:spPr>
            <p:txBody>
              <a:bodyPr wrap="none">
                <a:spAutoFit/>
              </a:bodyPr>
              <a:lstStyle/>
              <a:p>
                <a:pPr>
                  <a:spcBef>
                    <a:spcPct val="50000"/>
                  </a:spcBef>
                </a:pPr>
                <a:r>
                  <a:rPr kumimoji="1" lang="en-US" altLang="zh-CN" sz="2800" i="1"/>
                  <a:t>l</a:t>
                </a:r>
                <a:r>
                  <a:rPr kumimoji="1" lang="en-US" altLang="zh-CN" sz="2800" baseline="-25000">
                    <a:sym typeface="Symbol" panose="05050102010706020507" pitchFamily="18" charset="2"/>
                  </a:rPr>
                  <a:t>2</a:t>
                </a:r>
              </a:p>
            </p:txBody>
          </p:sp>
          <p:sp>
            <p:nvSpPr>
              <p:cNvPr id="263363" name="Rectangle 195"/>
              <p:cNvSpPr>
                <a:spLocks noChangeArrowheads="1"/>
              </p:cNvSpPr>
              <p:nvPr/>
            </p:nvSpPr>
            <p:spPr bwMode="auto">
              <a:xfrm>
                <a:off x="3606" y="1570"/>
                <a:ext cx="284" cy="327"/>
              </a:xfrm>
              <a:prstGeom prst="rect">
                <a:avLst/>
              </a:prstGeom>
              <a:noFill/>
              <a:ln w="9525" algn="ctr">
                <a:noFill/>
                <a:miter lim="800000"/>
              </a:ln>
              <a:effectLst/>
            </p:spPr>
            <p:txBody>
              <a:bodyPr wrap="none">
                <a:spAutoFit/>
              </a:bodyPr>
              <a:lstStyle/>
              <a:p>
                <a:pPr>
                  <a:spcBef>
                    <a:spcPct val="50000"/>
                  </a:spcBef>
                </a:pPr>
                <a:r>
                  <a:rPr kumimoji="1" lang="en-US" altLang="en-US" sz="2800" i="1">
                    <a:solidFill>
                      <a:srgbClr val="FFFFFF"/>
                    </a:solidFill>
                  </a:rPr>
                  <a:t> </a:t>
                </a:r>
                <a:r>
                  <a:rPr kumimoji="1" lang="en-US" altLang="zh-CN" sz="2800" i="1"/>
                  <a:t>a</a:t>
                </a:r>
              </a:p>
            </p:txBody>
          </p:sp>
          <p:sp>
            <p:nvSpPr>
              <p:cNvPr id="263364" name="Rectangle 196"/>
              <p:cNvSpPr>
                <a:spLocks noChangeArrowheads="1"/>
              </p:cNvSpPr>
              <p:nvPr/>
            </p:nvSpPr>
            <p:spPr bwMode="auto">
              <a:xfrm>
                <a:off x="4740" y="2858"/>
                <a:ext cx="215" cy="327"/>
              </a:xfrm>
              <a:prstGeom prst="rect">
                <a:avLst/>
              </a:prstGeom>
              <a:noFill/>
              <a:ln w="9525" algn="ctr">
                <a:noFill/>
                <a:miter lim="800000"/>
              </a:ln>
              <a:effectLst/>
            </p:spPr>
            <p:txBody>
              <a:bodyPr wrap="none">
                <a:spAutoFit/>
              </a:bodyPr>
              <a:lstStyle/>
              <a:p>
                <a:pPr>
                  <a:spcBef>
                    <a:spcPct val="50000"/>
                  </a:spcBef>
                </a:pPr>
                <a:r>
                  <a:rPr kumimoji="1" lang="en-US" altLang="zh-CN" sz="2800" i="1"/>
                  <a:t>c</a:t>
                </a:r>
              </a:p>
            </p:txBody>
          </p:sp>
          <p:sp>
            <p:nvSpPr>
              <p:cNvPr id="263365" name="Rectangle 197"/>
              <p:cNvSpPr>
                <a:spLocks noChangeArrowheads="1"/>
              </p:cNvSpPr>
              <p:nvPr/>
            </p:nvSpPr>
            <p:spPr bwMode="auto">
              <a:xfrm>
                <a:off x="4779" y="1117"/>
                <a:ext cx="228" cy="327"/>
              </a:xfrm>
              <a:prstGeom prst="rect">
                <a:avLst/>
              </a:prstGeom>
              <a:noFill/>
              <a:ln w="9525">
                <a:noFill/>
                <a:miter lim="800000"/>
              </a:ln>
              <a:effectLst/>
            </p:spPr>
            <p:txBody>
              <a:bodyPr wrap="none">
                <a:spAutoFit/>
              </a:bodyPr>
              <a:lstStyle/>
              <a:p>
                <a:pPr>
                  <a:spcBef>
                    <a:spcPct val="50000"/>
                  </a:spcBef>
                </a:pPr>
                <a:r>
                  <a:rPr kumimoji="1" lang="en-US" altLang="zh-CN" sz="2800" i="1"/>
                  <a:t>d</a:t>
                </a:r>
              </a:p>
            </p:txBody>
          </p:sp>
          <p:sp>
            <p:nvSpPr>
              <p:cNvPr id="263366" name="Line 198"/>
              <p:cNvSpPr>
                <a:spLocks noChangeShapeType="1"/>
              </p:cNvSpPr>
              <p:nvPr/>
            </p:nvSpPr>
            <p:spPr bwMode="auto">
              <a:xfrm>
                <a:off x="3833" y="3566"/>
                <a:ext cx="0" cy="182"/>
              </a:xfrm>
              <a:prstGeom prst="line">
                <a:avLst/>
              </a:prstGeom>
              <a:noFill/>
              <a:ln w="9525">
                <a:solidFill>
                  <a:srgbClr val="FFFFFF"/>
                </a:solidFill>
                <a:round/>
              </a:ln>
              <a:effectLst/>
            </p:spPr>
            <p:txBody>
              <a:bodyPr/>
              <a:lstStyle/>
              <a:p>
                <a:endParaRPr lang="zh-CN" altLang="en-US"/>
              </a:p>
            </p:txBody>
          </p:sp>
          <p:sp>
            <p:nvSpPr>
              <p:cNvPr id="263367" name="Line 199"/>
              <p:cNvSpPr>
                <a:spLocks noChangeShapeType="1"/>
              </p:cNvSpPr>
              <p:nvPr/>
            </p:nvSpPr>
            <p:spPr bwMode="auto">
              <a:xfrm flipV="1">
                <a:off x="4558" y="3067"/>
                <a:ext cx="227" cy="136"/>
              </a:xfrm>
              <a:prstGeom prst="line">
                <a:avLst/>
              </a:prstGeom>
              <a:noFill/>
              <a:ln w="9525">
                <a:solidFill>
                  <a:schemeClr val="tx1"/>
                </a:solidFill>
                <a:round/>
                <a:tailEnd type="triangle" w="med" len="med"/>
              </a:ln>
              <a:effectLst/>
            </p:spPr>
            <p:txBody>
              <a:bodyPr/>
              <a:lstStyle/>
              <a:p>
                <a:endParaRPr lang="zh-CN" altLang="en-US"/>
              </a:p>
            </p:txBody>
          </p:sp>
          <p:sp>
            <p:nvSpPr>
              <p:cNvPr id="263368" name="Line 200"/>
              <p:cNvSpPr>
                <a:spLocks noChangeShapeType="1"/>
              </p:cNvSpPr>
              <p:nvPr/>
            </p:nvSpPr>
            <p:spPr bwMode="auto">
              <a:xfrm>
                <a:off x="4332" y="1343"/>
                <a:ext cx="0" cy="2042"/>
              </a:xfrm>
              <a:prstGeom prst="line">
                <a:avLst/>
              </a:prstGeom>
              <a:noFill/>
              <a:ln w="9525">
                <a:solidFill>
                  <a:srgbClr val="FFFFFF"/>
                </a:solidFill>
                <a:prstDash val="lgDashDot"/>
                <a:round/>
              </a:ln>
              <a:effectLst/>
            </p:spPr>
            <p:txBody>
              <a:bodyPr wrap="none" anchor="ctr"/>
              <a:lstStyle/>
              <a:p>
                <a:endParaRPr lang="zh-CN" altLang="en-US"/>
              </a:p>
            </p:txBody>
          </p:sp>
          <p:sp>
            <p:nvSpPr>
              <p:cNvPr id="263369" name="Rectangle 201"/>
              <p:cNvSpPr>
                <a:spLocks noChangeArrowheads="1"/>
              </p:cNvSpPr>
              <p:nvPr/>
            </p:nvSpPr>
            <p:spPr bwMode="auto">
              <a:xfrm>
                <a:off x="4332" y="3158"/>
                <a:ext cx="233" cy="288"/>
              </a:xfrm>
              <a:prstGeom prst="rect">
                <a:avLst/>
              </a:prstGeom>
              <a:noFill/>
              <a:ln w="9525">
                <a:noFill/>
                <a:miter lim="800000"/>
              </a:ln>
              <a:effectLst/>
            </p:spPr>
            <p:txBody>
              <a:bodyPr wrap="none">
                <a:spAutoFit/>
              </a:bodyPr>
              <a:lstStyle/>
              <a:p>
                <a:pPr>
                  <a:spcBef>
                    <a:spcPct val="50000"/>
                  </a:spcBef>
                </a:pPr>
                <a:r>
                  <a:rPr kumimoji="1" lang="en-US" altLang="zh-CN" sz="2400" i="1"/>
                  <a:t>l</a:t>
                </a:r>
                <a:r>
                  <a:rPr kumimoji="1" lang="en-US" altLang="zh-CN" sz="2400" baseline="-25000">
                    <a:sym typeface="Symbol" panose="05050102010706020507" pitchFamily="18" charset="2"/>
                  </a:rPr>
                  <a:t>1</a:t>
                </a:r>
              </a:p>
            </p:txBody>
          </p:sp>
          <p:sp>
            <p:nvSpPr>
              <p:cNvPr id="263370" name="Line 202"/>
              <p:cNvSpPr>
                <a:spLocks noChangeShapeType="1"/>
              </p:cNvSpPr>
              <p:nvPr/>
            </p:nvSpPr>
            <p:spPr bwMode="auto">
              <a:xfrm>
                <a:off x="4332" y="2659"/>
                <a:ext cx="624" cy="336"/>
              </a:xfrm>
              <a:prstGeom prst="line">
                <a:avLst/>
              </a:prstGeom>
              <a:noFill/>
              <a:ln w="19050">
                <a:solidFill>
                  <a:schemeClr val="tx1"/>
                </a:solidFill>
                <a:round/>
                <a:tailEnd type="stealth" w="med" len="lg"/>
              </a:ln>
              <a:effectLst/>
            </p:spPr>
            <p:txBody>
              <a:bodyPr wrap="none" anchor="ctr"/>
              <a:lstStyle/>
              <a:p>
                <a:endParaRPr lang="zh-CN" altLang="en-US"/>
              </a:p>
            </p:txBody>
          </p:sp>
          <p:sp>
            <p:nvSpPr>
              <p:cNvPr id="263371" name="Rectangle 203"/>
              <p:cNvSpPr>
                <a:spLocks noChangeArrowheads="1"/>
              </p:cNvSpPr>
              <p:nvPr/>
            </p:nvSpPr>
            <p:spPr bwMode="auto">
              <a:xfrm>
                <a:off x="4513" y="2564"/>
                <a:ext cx="216" cy="288"/>
              </a:xfrm>
              <a:prstGeom prst="rect">
                <a:avLst/>
              </a:prstGeom>
              <a:noFill/>
              <a:ln w="9525" algn="ctr">
                <a:noFill/>
                <a:miter lim="800000"/>
              </a:ln>
              <a:effectLst/>
            </p:spPr>
            <p:txBody>
              <a:bodyPr wrap="none">
                <a:spAutoFit/>
              </a:bodyPr>
              <a:lstStyle/>
              <a:p>
                <a:pPr>
                  <a:spcBef>
                    <a:spcPct val="50000"/>
                  </a:spcBef>
                </a:pPr>
                <a:r>
                  <a:rPr kumimoji="1" lang="en-US" altLang="en-US" sz="2400" i="1">
                    <a:sym typeface="Symbol" panose="05050102010706020507" pitchFamily="18" charset="2"/>
                  </a:rPr>
                  <a:t></a:t>
                </a:r>
                <a:endParaRPr kumimoji="1" lang="en-US" altLang="zh-CN" sz="2400" i="1">
                  <a:sym typeface="Symbol" panose="05050102010706020507" pitchFamily="18" charset="2"/>
                </a:endParaRPr>
              </a:p>
            </p:txBody>
          </p:sp>
          <p:sp>
            <p:nvSpPr>
              <p:cNvPr id="263372" name="Arc 204"/>
              <p:cNvSpPr/>
              <p:nvPr/>
            </p:nvSpPr>
            <p:spPr bwMode="auto">
              <a:xfrm>
                <a:off x="4333" y="2648"/>
                <a:ext cx="226" cy="124"/>
              </a:xfrm>
              <a:custGeom>
                <a:avLst/>
                <a:gdLst>
                  <a:gd name="G0" fmla="+- 0 0 0"/>
                  <a:gd name="G1" fmla="+- 550 0 0"/>
                  <a:gd name="G2" fmla="+- 21600 0 0"/>
                  <a:gd name="T0" fmla="*/ 21593 w 21600"/>
                  <a:gd name="T1" fmla="*/ 0 h 11770"/>
                  <a:gd name="T2" fmla="*/ 18457 w 21600"/>
                  <a:gd name="T3" fmla="*/ 11770 h 11770"/>
                  <a:gd name="T4" fmla="*/ 0 w 21600"/>
                  <a:gd name="T5" fmla="*/ 550 h 11770"/>
                </a:gdLst>
                <a:ahLst/>
                <a:cxnLst>
                  <a:cxn ang="0">
                    <a:pos x="T0" y="T1"/>
                  </a:cxn>
                  <a:cxn ang="0">
                    <a:pos x="T2" y="T3"/>
                  </a:cxn>
                  <a:cxn ang="0">
                    <a:pos x="T4" y="T5"/>
                  </a:cxn>
                </a:cxnLst>
                <a:rect l="0" t="0" r="r" b="b"/>
                <a:pathLst>
                  <a:path w="21600" h="11770" fill="none" extrusionOk="0">
                    <a:moveTo>
                      <a:pt x="21592" y="0"/>
                    </a:moveTo>
                    <a:cubicBezTo>
                      <a:pt x="21597" y="183"/>
                      <a:pt x="21600" y="366"/>
                      <a:pt x="21600" y="550"/>
                    </a:cubicBezTo>
                    <a:cubicBezTo>
                      <a:pt x="21600" y="4507"/>
                      <a:pt x="20512" y="8388"/>
                      <a:pt x="18457" y="11770"/>
                    </a:cubicBezTo>
                  </a:path>
                  <a:path w="21600" h="11770" stroke="0" extrusionOk="0">
                    <a:moveTo>
                      <a:pt x="21592" y="0"/>
                    </a:moveTo>
                    <a:cubicBezTo>
                      <a:pt x="21597" y="183"/>
                      <a:pt x="21600" y="366"/>
                      <a:pt x="21600" y="550"/>
                    </a:cubicBezTo>
                    <a:cubicBezTo>
                      <a:pt x="21600" y="4507"/>
                      <a:pt x="20512" y="8388"/>
                      <a:pt x="18457" y="11770"/>
                    </a:cubicBezTo>
                    <a:lnTo>
                      <a:pt x="0" y="550"/>
                    </a:lnTo>
                    <a:close/>
                  </a:path>
                </a:pathLst>
              </a:custGeom>
              <a:noFill/>
              <a:ln w="9525">
                <a:solidFill>
                  <a:srgbClr val="FFFFFF"/>
                </a:solidFill>
                <a:round/>
              </a:ln>
              <a:effectLst/>
            </p:spPr>
            <p:txBody>
              <a:bodyPr wrap="none" anchor="ctr"/>
              <a:lstStyle/>
              <a:p>
                <a:endParaRPr lang="zh-CN" altLang="en-US"/>
              </a:p>
            </p:txBody>
          </p:sp>
          <p:graphicFrame>
            <p:nvGraphicFramePr>
              <p:cNvPr id="263373" name="Object 205"/>
              <p:cNvGraphicFramePr>
                <a:graphicFrameLocks noChangeAspect="1"/>
              </p:cNvGraphicFramePr>
              <p:nvPr/>
            </p:nvGraphicFramePr>
            <p:xfrm>
              <a:off x="4967" y="2296"/>
              <a:ext cx="230" cy="287"/>
            </p:xfrm>
            <a:graphic>
              <a:graphicData uri="http://schemas.openxmlformats.org/presentationml/2006/ole">
                <mc:AlternateContent xmlns:mc="http://schemas.openxmlformats.org/markup-compatibility/2006">
                  <mc:Choice xmlns:v="urn:schemas-microsoft-com:vml" Requires="v">
                    <p:oleObj name="公式" r:id="rId2" imgW="3657600" imgH="4572000" progId="">
                      <p:embed/>
                    </p:oleObj>
                  </mc:Choice>
                  <mc:Fallback>
                    <p:oleObj name="公式" r:id="rId2" imgW="3657600" imgH="4572000" progId="">
                      <p:embed/>
                      <p:pic>
                        <p:nvPicPr>
                          <p:cNvPr id="0" name="Picture 9" descr="image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 y="2296"/>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63374" name="Group 206"/>
            <p:cNvGrpSpPr/>
            <p:nvPr/>
          </p:nvGrpSpPr>
          <p:grpSpPr bwMode="auto">
            <a:xfrm>
              <a:off x="4484" y="1242"/>
              <a:ext cx="330" cy="2843"/>
              <a:chOff x="4332" y="1071"/>
              <a:chExt cx="330" cy="2843"/>
            </a:xfrm>
          </p:grpSpPr>
          <p:sp>
            <p:nvSpPr>
              <p:cNvPr id="263375" name="Line 207"/>
              <p:cNvSpPr>
                <a:spLocks noChangeShapeType="1"/>
              </p:cNvSpPr>
              <p:nvPr/>
            </p:nvSpPr>
            <p:spPr bwMode="auto">
              <a:xfrm flipV="1">
                <a:off x="4343" y="1117"/>
                <a:ext cx="0" cy="480"/>
              </a:xfrm>
              <a:prstGeom prst="line">
                <a:avLst/>
              </a:prstGeom>
              <a:noFill/>
              <a:ln w="28575">
                <a:solidFill>
                  <a:srgbClr val="FFE701"/>
                </a:solidFill>
                <a:round/>
                <a:tailEnd type="stealth" w="med" len="lg"/>
              </a:ln>
              <a:effectLst/>
            </p:spPr>
            <p:txBody>
              <a:bodyPr wrap="none" anchor="ctr"/>
              <a:lstStyle/>
              <a:p>
                <a:endParaRPr lang="zh-CN" altLang="en-US"/>
              </a:p>
            </p:txBody>
          </p:sp>
          <p:sp>
            <p:nvSpPr>
              <p:cNvPr id="263376" name="Line 208"/>
              <p:cNvSpPr>
                <a:spLocks noChangeShapeType="1"/>
              </p:cNvSpPr>
              <p:nvPr/>
            </p:nvSpPr>
            <p:spPr bwMode="auto">
              <a:xfrm>
                <a:off x="4343" y="3249"/>
                <a:ext cx="0" cy="480"/>
              </a:xfrm>
              <a:prstGeom prst="line">
                <a:avLst/>
              </a:prstGeom>
              <a:noFill/>
              <a:ln w="28575">
                <a:solidFill>
                  <a:srgbClr val="FFE701"/>
                </a:solidFill>
                <a:round/>
                <a:tailEnd type="stealth" w="med" len="lg"/>
              </a:ln>
              <a:effectLst/>
            </p:spPr>
            <p:txBody>
              <a:bodyPr wrap="none" anchor="ctr"/>
              <a:lstStyle/>
              <a:p>
                <a:endParaRPr lang="zh-CN" altLang="en-US"/>
              </a:p>
            </p:txBody>
          </p:sp>
          <p:graphicFrame>
            <p:nvGraphicFramePr>
              <p:cNvPr id="263377" name="Object 209"/>
              <p:cNvGraphicFramePr>
                <a:graphicFrameLocks noChangeAspect="1"/>
              </p:cNvGraphicFramePr>
              <p:nvPr/>
            </p:nvGraphicFramePr>
            <p:xfrm>
              <a:off x="4332" y="1071"/>
              <a:ext cx="330" cy="348"/>
            </p:xfrm>
            <a:graphic>
              <a:graphicData uri="http://schemas.openxmlformats.org/presentationml/2006/ole">
                <mc:AlternateContent xmlns:mc="http://schemas.openxmlformats.org/markup-compatibility/2006">
                  <mc:Choice xmlns:v="urn:schemas-microsoft-com:vml" Requires="v">
                    <p:oleObj name="公式" r:id="rId4" imgW="5486400" imgH="5791200" progId="">
                      <p:embed/>
                    </p:oleObj>
                  </mc:Choice>
                  <mc:Fallback>
                    <p:oleObj name="公式" r:id="rId4" imgW="5486400" imgH="5791200" progId="">
                      <p:embed/>
                      <p:pic>
                        <p:nvPicPr>
                          <p:cNvPr id="0" name="Picture 8" descr="image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1071"/>
                            <a:ext cx="330"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378" name="Object 210"/>
              <p:cNvGraphicFramePr>
                <a:graphicFrameLocks noChangeAspect="1"/>
              </p:cNvGraphicFramePr>
              <p:nvPr/>
            </p:nvGraphicFramePr>
            <p:xfrm>
              <a:off x="4332" y="3566"/>
              <a:ext cx="330" cy="348"/>
            </p:xfrm>
            <a:graphic>
              <a:graphicData uri="http://schemas.openxmlformats.org/presentationml/2006/ole">
                <mc:AlternateContent xmlns:mc="http://schemas.openxmlformats.org/markup-compatibility/2006">
                  <mc:Choice xmlns:v="urn:schemas-microsoft-com:vml" Requires="v">
                    <p:oleObj name="公式" r:id="rId6" imgW="5486400" imgH="5791200" progId="">
                      <p:embed/>
                    </p:oleObj>
                  </mc:Choice>
                  <mc:Fallback>
                    <p:oleObj name="公式" r:id="rId6" imgW="5486400" imgH="5791200" progId="">
                      <p:embed/>
                      <p:pic>
                        <p:nvPicPr>
                          <p:cNvPr id="0" name="Picture 7" descr="image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2" y="3566"/>
                            <a:ext cx="330"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63379" name="Group 211"/>
            <p:cNvGrpSpPr/>
            <p:nvPr/>
          </p:nvGrpSpPr>
          <p:grpSpPr bwMode="auto">
            <a:xfrm>
              <a:off x="3531" y="1968"/>
              <a:ext cx="1889" cy="1327"/>
              <a:chOff x="3379" y="1797"/>
              <a:chExt cx="1889" cy="1327"/>
            </a:xfrm>
          </p:grpSpPr>
          <p:sp>
            <p:nvSpPr>
              <p:cNvPr id="263380" name="Line 212"/>
              <p:cNvSpPr>
                <a:spLocks noChangeShapeType="1"/>
              </p:cNvSpPr>
              <p:nvPr/>
            </p:nvSpPr>
            <p:spPr bwMode="auto">
              <a:xfrm flipV="1">
                <a:off x="3606" y="2614"/>
                <a:ext cx="288" cy="432"/>
              </a:xfrm>
              <a:prstGeom prst="line">
                <a:avLst/>
              </a:prstGeom>
              <a:noFill/>
              <a:ln w="28575">
                <a:solidFill>
                  <a:srgbClr val="FFE701"/>
                </a:solidFill>
                <a:round/>
                <a:headEnd type="stealth" w="med" len="lg"/>
                <a:tailEnd type="none" w="med" len="lg"/>
              </a:ln>
              <a:effectLst/>
            </p:spPr>
            <p:txBody>
              <a:bodyPr wrap="none" anchor="ctr"/>
              <a:lstStyle/>
              <a:p>
                <a:endParaRPr lang="zh-CN" altLang="en-US"/>
              </a:p>
            </p:txBody>
          </p:sp>
          <p:sp>
            <p:nvSpPr>
              <p:cNvPr id="263381" name="Line 213"/>
              <p:cNvSpPr>
                <a:spLocks noChangeShapeType="1"/>
              </p:cNvSpPr>
              <p:nvPr/>
            </p:nvSpPr>
            <p:spPr bwMode="auto">
              <a:xfrm flipV="1">
                <a:off x="4785" y="1842"/>
                <a:ext cx="288" cy="432"/>
              </a:xfrm>
              <a:prstGeom prst="line">
                <a:avLst/>
              </a:prstGeom>
              <a:noFill/>
              <a:ln w="28575">
                <a:solidFill>
                  <a:srgbClr val="FFE701"/>
                </a:solidFill>
                <a:round/>
                <a:tailEnd type="stealth" w="med" len="lg"/>
              </a:ln>
              <a:effectLst/>
            </p:spPr>
            <p:txBody>
              <a:bodyPr wrap="none" anchor="ctr"/>
              <a:lstStyle/>
              <a:p>
                <a:endParaRPr lang="zh-CN" altLang="en-US"/>
              </a:p>
            </p:txBody>
          </p:sp>
          <p:graphicFrame>
            <p:nvGraphicFramePr>
              <p:cNvPr id="263382" name="Object 214"/>
              <p:cNvGraphicFramePr>
                <a:graphicFrameLocks noChangeAspect="1"/>
              </p:cNvGraphicFramePr>
              <p:nvPr/>
            </p:nvGraphicFramePr>
            <p:xfrm>
              <a:off x="3379" y="2795"/>
              <a:ext cx="238" cy="329"/>
            </p:xfrm>
            <a:graphic>
              <a:graphicData uri="http://schemas.openxmlformats.org/presentationml/2006/ole">
                <mc:AlternateContent xmlns:mc="http://schemas.openxmlformats.org/markup-compatibility/2006">
                  <mc:Choice xmlns:v="urn:schemas-microsoft-com:vml" Requires="v">
                    <p:oleObj name="公式" r:id="rId8" imgW="3962400" imgH="5486400" progId="">
                      <p:embed/>
                    </p:oleObj>
                  </mc:Choice>
                  <mc:Fallback>
                    <p:oleObj name="公式" r:id="rId8" imgW="3962400" imgH="5486400" progId="">
                      <p:embed/>
                      <p:pic>
                        <p:nvPicPr>
                          <p:cNvPr id="0" name="Picture 6" descr="image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9" y="2795"/>
                            <a:ext cx="238"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383" name="Object 215"/>
              <p:cNvGraphicFramePr>
                <a:graphicFrameLocks noChangeAspect="1"/>
              </p:cNvGraphicFramePr>
              <p:nvPr/>
            </p:nvGraphicFramePr>
            <p:xfrm>
              <a:off x="5012" y="1797"/>
              <a:ext cx="256" cy="329"/>
            </p:xfrm>
            <a:graphic>
              <a:graphicData uri="http://schemas.openxmlformats.org/presentationml/2006/ole">
                <mc:AlternateContent xmlns:mc="http://schemas.openxmlformats.org/markup-compatibility/2006">
                  <mc:Choice xmlns:v="urn:schemas-microsoft-com:vml" Requires="v">
                    <p:oleObj name="公式" r:id="rId10" imgW="4267200" imgH="5486400" progId="">
                      <p:embed/>
                    </p:oleObj>
                  </mc:Choice>
                  <mc:Fallback>
                    <p:oleObj name="公式" r:id="rId10" imgW="4267200" imgH="5486400" progId="">
                      <p:embed/>
                      <p:pic>
                        <p:nvPicPr>
                          <p:cNvPr id="0" name="Picture 5" descr="image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2" y="1797"/>
                            <a:ext cx="256"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263385" name="Object 217"/>
          <p:cNvGraphicFramePr>
            <a:graphicFrameLocks noChangeAspect="1"/>
          </p:cNvGraphicFramePr>
          <p:nvPr/>
        </p:nvGraphicFramePr>
        <p:xfrm>
          <a:off x="1066800" y="1981200"/>
          <a:ext cx="2665413" cy="863600"/>
        </p:xfrm>
        <a:graphic>
          <a:graphicData uri="http://schemas.openxmlformats.org/presentationml/2006/ole">
            <mc:AlternateContent xmlns:mc="http://schemas.openxmlformats.org/markup-compatibility/2006">
              <mc:Choice xmlns:v="urn:schemas-microsoft-com:vml" Requires="v">
                <p:oleObj name="公式" r:id="rId12" imgW="32004000" imgH="10363200" progId="">
                  <p:embed/>
                </p:oleObj>
              </mc:Choice>
              <mc:Fallback>
                <p:oleObj name="公式" r:id="rId12" imgW="32004000" imgH="10363200" progId="">
                  <p:embed/>
                  <p:pic>
                    <p:nvPicPr>
                      <p:cNvPr id="0" name="Picture 4" descr="image6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1981200"/>
                        <a:ext cx="26654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386" name="Object 218"/>
          <p:cNvGraphicFramePr>
            <a:graphicFrameLocks noChangeAspect="1"/>
          </p:cNvGraphicFramePr>
          <p:nvPr/>
        </p:nvGraphicFramePr>
        <p:xfrm>
          <a:off x="1066800" y="2959735"/>
          <a:ext cx="2690813" cy="863600"/>
        </p:xfrm>
        <a:graphic>
          <a:graphicData uri="http://schemas.openxmlformats.org/presentationml/2006/ole">
            <mc:AlternateContent xmlns:mc="http://schemas.openxmlformats.org/markup-compatibility/2006">
              <mc:Choice xmlns:v="urn:schemas-microsoft-com:vml" Requires="v">
                <p:oleObj name="公式" r:id="rId14" imgW="32308800" imgH="10363200" progId="">
                  <p:embed/>
                </p:oleObj>
              </mc:Choice>
              <mc:Fallback>
                <p:oleObj name="公式" r:id="rId14" imgW="32308800" imgH="10363200" progId="">
                  <p:embed/>
                  <p:pic>
                    <p:nvPicPr>
                      <p:cNvPr id="0" name="Picture 3" descr="image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2959735"/>
                        <a:ext cx="26908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387" name="Object 219"/>
          <p:cNvGraphicFramePr>
            <a:graphicFrameLocks noChangeAspect="1"/>
          </p:cNvGraphicFramePr>
          <p:nvPr/>
        </p:nvGraphicFramePr>
        <p:xfrm>
          <a:off x="1066800" y="3970655"/>
          <a:ext cx="1193800" cy="457200"/>
        </p:xfrm>
        <a:graphic>
          <a:graphicData uri="http://schemas.openxmlformats.org/presentationml/2006/ole">
            <mc:AlternateContent xmlns:mc="http://schemas.openxmlformats.org/markup-compatibility/2006">
              <mc:Choice xmlns:v="urn:schemas-microsoft-com:vml" Requires="v">
                <p:oleObj name="公式" r:id="rId16" imgW="14325600" imgH="5486400" progId="">
                  <p:embed/>
                </p:oleObj>
              </mc:Choice>
              <mc:Fallback>
                <p:oleObj name="公式" r:id="rId16" imgW="14325600" imgH="5486400" progId="">
                  <p:embed/>
                  <p:pic>
                    <p:nvPicPr>
                      <p:cNvPr id="0" name="Picture 2" descr="image6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6800" y="3970655"/>
                        <a:ext cx="1193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3388" name="Object 220"/>
          <p:cNvGraphicFramePr>
            <a:graphicFrameLocks noChangeAspect="1"/>
          </p:cNvGraphicFramePr>
          <p:nvPr/>
        </p:nvGraphicFramePr>
        <p:xfrm>
          <a:off x="1066800" y="4568825"/>
          <a:ext cx="2057400" cy="457200"/>
        </p:xfrm>
        <a:graphic>
          <a:graphicData uri="http://schemas.openxmlformats.org/presentationml/2006/ole">
            <mc:AlternateContent xmlns:mc="http://schemas.openxmlformats.org/markup-compatibility/2006">
              <mc:Choice xmlns:v="urn:schemas-microsoft-com:vml" Requires="v">
                <p:oleObj name="公式" r:id="rId18" imgW="24688800" imgH="5486400" progId="">
                  <p:embed/>
                </p:oleObj>
              </mc:Choice>
              <mc:Fallback>
                <p:oleObj name="公式" r:id="rId18" imgW="24688800" imgH="5486400" progId="">
                  <p:embed/>
                  <p:pic>
                    <p:nvPicPr>
                      <p:cNvPr id="0" name="Picture 1" descr="image6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6800" y="4568825"/>
                        <a:ext cx="2057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21"/>
          <p:cNvSpPr>
            <a:spLocks noChangeArrowheads="1"/>
          </p:cNvSpPr>
          <p:nvPr/>
        </p:nvSpPr>
        <p:spPr bwMode="auto">
          <a:xfrm>
            <a:off x="457200" y="5334000"/>
            <a:ext cx="4648835" cy="82296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zh-CN" altLang="en-US" sz="2400"/>
              <a:t>结论：平面载流线圈在</a:t>
            </a:r>
            <a:r>
              <a:rPr lang="zh-CN" altLang="en-US" sz="2400">
                <a:solidFill>
                  <a:srgbClr val="0000CC"/>
                </a:solidFill>
              </a:rPr>
              <a:t>均匀</a:t>
            </a:r>
            <a:r>
              <a:rPr lang="zh-CN" altLang="en-US" sz="2400"/>
              <a:t>磁场中所受的安培力的</a:t>
            </a:r>
            <a:r>
              <a:rPr lang="zh-CN" altLang="en-US" sz="2400">
                <a:solidFill>
                  <a:srgbClr val="0000CC"/>
                </a:solidFill>
              </a:rPr>
              <a:t>矢量和为零</a:t>
            </a:r>
            <a:r>
              <a:rPr lang="zh-CN" altLang="en-US" sz="240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18" name="Rectangle 1098"/>
          <p:cNvSpPr>
            <a:spLocks noChangeArrowheads="1"/>
          </p:cNvSpPr>
          <p:nvPr/>
        </p:nvSpPr>
        <p:spPr bwMode="auto">
          <a:xfrm>
            <a:off x="539750" y="765175"/>
            <a:ext cx="7993063" cy="1158875"/>
          </a:xfrm>
          <a:prstGeom prst="rect">
            <a:avLst/>
          </a:prstGeom>
          <a:noFill/>
          <a:ln w="9525" algn="ctr">
            <a:noFill/>
            <a:miter lim="800000"/>
            <a:tailEnd type="none" w="sm" len="lg"/>
          </a:ln>
          <a:effectLst/>
        </p:spPr>
        <p:txBody>
          <a:bodyPr>
            <a:spAutoFit/>
          </a:bodyPr>
          <a:lstStyle/>
          <a:p>
            <a:pPr>
              <a:lnSpc>
                <a:spcPct val="125000"/>
              </a:lnSpc>
              <a:spcBef>
                <a:spcPct val="50000"/>
              </a:spcBef>
            </a:pPr>
            <a:r>
              <a:rPr kumimoji="1" lang="en-US" altLang="zh-CN" sz="2800" b="1" dirty="0">
                <a:solidFill>
                  <a:srgbClr val="000066"/>
                </a:solidFill>
                <a:effectLst/>
                <a:latin typeface="宋体" panose="02010600030101010101" pitchFamily="2" charset="-122"/>
                <a:ea typeface="宋体" panose="02010600030101010101" pitchFamily="2" charset="-122"/>
              </a:rPr>
              <a:t>      </a:t>
            </a:r>
            <a:r>
              <a:rPr kumimoji="1" lang="zh-CN" altLang="en-US" sz="2800" b="1" dirty="0">
                <a:solidFill>
                  <a:srgbClr val="000066"/>
                </a:solidFill>
                <a:effectLst/>
                <a:latin typeface="宋体" panose="02010600030101010101" pitchFamily="2" charset="-122"/>
                <a:ea typeface="宋体" panose="02010600030101010101" pitchFamily="2" charset="-122"/>
              </a:rPr>
              <a:t>力对转轴上任一参考点的力矩矢量沿转轴方向的分量为力对转轴的力矩</a:t>
            </a:r>
            <a:r>
              <a:rPr kumimoji="1" lang="en-US" altLang="zh-CN" sz="2800" b="1" dirty="0">
                <a:solidFill>
                  <a:srgbClr val="000066"/>
                </a:solidFill>
                <a:effectLst/>
                <a:latin typeface="宋体" panose="02010600030101010101" pitchFamily="2" charset="-122"/>
                <a:ea typeface="宋体" panose="02010600030101010101" pitchFamily="2" charset="-122"/>
              </a:rPr>
              <a:t>: </a:t>
            </a:r>
          </a:p>
        </p:txBody>
      </p:sp>
      <p:graphicFrame>
        <p:nvGraphicFramePr>
          <p:cNvPr id="83019" name="Object 1099"/>
          <p:cNvGraphicFramePr>
            <a:graphicFrameLocks noChangeAspect="1"/>
          </p:cNvGraphicFramePr>
          <p:nvPr/>
        </p:nvGraphicFramePr>
        <p:xfrm>
          <a:off x="1296988" y="1989138"/>
          <a:ext cx="3275012" cy="2263775"/>
        </p:xfrm>
        <a:graphic>
          <a:graphicData uri="http://schemas.openxmlformats.org/presentationml/2006/ole">
            <mc:AlternateContent xmlns:mc="http://schemas.openxmlformats.org/markup-compatibility/2006">
              <mc:Choice xmlns:v="urn:schemas-microsoft-com:vml" Requires="v">
                <p:oleObj name="Equation" r:id="rId3" imgW="45887760" imgH="31686480" progId="">
                  <p:embed/>
                </p:oleObj>
              </mc:Choice>
              <mc:Fallback>
                <p:oleObj name="Equation" r:id="rId3" imgW="45887760" imgH="31686480" progId="">
                  <p:embed/>
                  <p:pic>
                    <p:nvPicPr>
                      <p:cNvPr id="0" name="Picture 2" descr="image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1989138"/>
                        <a:ext cx="3275012"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024" name="Object 1104"/>
          <p:cNvGraphicFramePr>
            <a:graphicFrameLocks noChangeAspect="1"/>
          </p:cNvGraphicFramePr>
          <p:nvPr/>
        </p:nvGraphicFramePr>
        <p:xfrm>
          <a:off x="1258888" y="4292600"/>
          <a:ext cx="2665412" cy="2154238"/>
        </p:xfrm>
        <a:graphic>
          <a:graphicData uri="http://schemas.openxmlformats.org/presentationml/2006/ole">
            <mc:AlternateContent xmlns:mc="http://schemas.openxmlformats.org/markup-compatibility/2006">
              <mc:Choice xmlns:v="urn:schemas-microsoft-com:vml" Requires="v">
                <p:oleObj name="Equation" r:id="rId5" imgW="40201200" imgH="32499360" progId="">
                  <p:embed/>
                </p:oleObj>
              </mc:Choice>
              <mc:Fallback>
                <p:oleObj name="Equation" r:id="rId5" imgW="40201200" imgH="32499360" progId="">
                  <p:embed/>
                  <p:pic>
                    <p:nvPicPr>
                      <p:cNvPr id="0" name="Picture 3" descr="image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292600"/>
                        <a:ext cx="2665412" cy="215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14"/>
          <p:cNvGrpSpPr/>
          <p:nvPr/>
        </p:nvGrpSpPr>
        <p:grpSpPr bwMode="auto">
          <a:xfrm>
            <a:off x="4787900" y="1868488"/>
            <a:ext cx="4014788" cy="3865562"/>
            <a:chOff x="3016" y="1177"/>
            <a:chExt cx="2529" cy="2435"/>
          </a:xfrm>
        </p:grpSpPr>
        <p:sp>
          <p:nvSpPr>
            <p:cNvPr id="82985" name="Line 1065"/>
            <p:cNvSpPr>
              <a:spLocks noChangeShapeType="1"/>
            </p:cNvSpPr>
            <p:nvPr/>
          </p:nvSpPr>
          <p:spPr bwMode="auto">
            <a:xfrm>
              <a:off x="4049" y="3023"/>
              <a:ext cx="0" cy="589"/>
            </a:xfrm>
            <a:prstGeom prst="line">
              <a:avLst/>
            </a:prstGeom>
            <a:noFill/>
            <a:ln w="28575">
              <a:solidFill>
                <a:srgbClr val="FF6600"/>
              </a:solidFill>
              <a:round/>
            </a:ln>
            <a:effectLst/>
          </p:spPr>
          <p:txBody>
            <a:bodyPr/>
            <a:lstStyle/>
            <a:p>
              <a:endParaRPr lang="zh-CN" altLang="en-US"/>
            </a:p>
          </p:txBody>
        </p:sp>
        <p:sp>
          <p:nvSpPr>
            <p:cNvPr id="82986" name="Freeform 1066"/>
            <p:cNvSpPr/>
            <p:nvPr/>
          </p:nvSpPr>
          <p:spPr bwMode="auto">
            <a:xfrm flipV="1">
              <a:off x="3016" y="1494"/>
              <a:ext cx="2529" cy="1769"/>
            </a:xfrm>
            <a:custGeom>
              <a:avLst/>
              <a:gdLst/>
              <a:ahLst/>
              <a:cxnLst>
                <a:cxn ang="0">
                  <a:pos x="522" y="318"/>
                </a:cxn>
                <a:cxn ang="0">
                  <a:pos x="1610" y="136"/>
                </a:cxn>
                <a:cxn ang="0">
                  <a:pos x="3107" y="1134"/>
                </a:cxn>
                <a:cxn ang="0">
                  <a:pos x="975" y="1905"/>
                </a:cxn>
                <a:cxn ang="0">
                  <a:pos x="68" y="635"/>
                </a:cxn>
                <a:cxn ang="0">
                  <a:pos x="522" y="318"/>
                </a:cxn>
              </a:cxnLst>
              <a:rect l="0" t="0" r="r" b="b"/>
              <a:pathLst>
                <a:path w="3213" h="1988">
                  <a:moveTo>
                    <a:pt x="522" y="318"/>
                  </a:moveTo>
                  <a:cubicBezTo>
                    <a:pt x="779" y="235"/>
                    <a:pt x="1179" y="0"/>
                    <a:pt x="1610" y="136"/>
                  </a:cubicBezTo>
                  <a:cubicBezTo>
                    <a:pt x="2041" y="272"/>
                    <a:pt x="3213" y="839"/>
                    <a:pt x="3107" y="1134"/>
                  </a:cubicBezTo>
                  <a:cubicBezTo>
                    <a:pt x="3001" y="1429"/>
                    <a:pt x="1481" y="1988"/>
                    <a:pt x="975" y="1905"/>
                  </a:cubicBezTo>
                  <a:cubicBezTo>
                    <a:pt x="469" y="1822"/>
                    <a:pt x="136" y="899"/>
                    <a:pt x="68" y="635"/>
                  </a:cubicBezTo>
                  <a:cubicBezTo>
                    <a:pt x="0" y="371"/>
                    <a:pt x="265" y="401"/>
                    <a:pt x="522" y="318"/>
                  </a:cubicBezTo>
                  <a:close/>
                </a:path>
              </a:pathLst>
            </a:custGeom>
            <a:solidFill>
              <a:srgbClr val="008080"/>
            </a:solidFill>
            <a:ln w="9525" cap="flat" cmpd="sng">
              <a:prstDash val="solid"/>
              <a:round/>
            </a:ln>
            <a:effectLst/>
            <a:scene3d>
              <a:camera prst="legacyPerspectiveBottom">
                <a:rot lat="19199999" lon="0" rev="0"/>
              </a:camera>
              <a:lightRig rig="legacyFlat3" dir="t"/>
            </a:scene3d>
            <a:sp3d extrusionH="277800" prstMaterial="legacyMatte">
              <a:bevelT w="13500" h="13500" prst="angle"/>
              <a:bevelB w="13500" h="13500" prst="angle"/>
              <a:extrusionClr>
                <a:srgbClr val="00A6A2"/>
              </a:extrusionClr>
            </a:sp3d>
          </p:spPr>
          <p:txBody>
            <a:bodyPr>
              <a:flatTx/>
            </a:bodyPr>
            <a:lstStyle/>
            <a:p>
              <a:endParaRPr lang="zh-CN" altLang="en-US"/>
            </a:p>
          </p:txBody>
        </p:sp>
        <p:sp>
          <p:nvSpPr>
            <p:cNvPr id="82987" name="Line 1067"/>
            <p:cNvSpPr>
              <a:spLocks noChangeShapeType="1"/>
            </p:cNvSpPr>
            <p:nvPr/>
          </p:nvSpPr>
          <p:spPr bwMode="auto">
            <a:xfrm flipH="1" flipV="1">
              <a:off x="4042" y="1435"/>
              <a:ext cx="0" cy="952"/>
            </a:xfrm>
            <a:prstGeom prst="line">
              <a:avLst/>
            </a:prstGeom>
            <a:noFill/>
            <a:ln w="28575">
              <a:solidFill>
                <a:srgbClr val="FF6600"/>
              </a:solidFill>
              <a:round/>
              <a:tailEnd type="triangle" w="sm" len="lg"/>
            </a:ln>
            <a:effectLst/>
          </p:spPr>
          <p:txBody>
            <a:bodyPr wrap="none" anchor="ctr"/>
            <a:lstStyle/>
            <a:p>
              <a:endParaRPr lang="zh-CN" altLang="en-US"/>
            </a:p>
          </p:txBody>
        </p:sp>
        <p:sp>
          <p:nvSpPr>
            <p:cNvPr id="82988" name="Rectangle 1068"/>
            <p:cNvSpPr>
              <a:spLocks noChangeArrowheads="1"/>
            </p:cNvSpPr>
            <p:nvPr/>
          </p:nvSpPr>
          <p:spPr bwMode="auto">
            <a:xfrm>
              <a:off x="3979" y="1177"/>
              <a:ext cx="227" cy="288"/>
            </a:xfrm>
            <a:prstGeom prst="rect">
              <a:avLst/>
            </a:prstGeom>
            <a:noFill/>
            <a:ln w="19050">
              <a:noFill/>
              <a:miter lim="800000"/>
            </a:ln>
            <a:effectLst/>
          </p:spPr>
          <p:txBody>
            <a:bodyPr>
              <a:spAutoFit/>
            </a:bodyPr>
            <a:lstStyle/>
            <a:p>
              <a:r>
                <a:rPr kumimoji="1" lang="en-US" altLang="zh-CN" sz="2400" i="1">
                  <a:solidFill>
                    <a:srgbClr val="FF6600"/>
                  </a:solidFill>
                  <a:effectLst/>
                  <a:latin typeface="Times New Roman" panose="02020603050405020304" pitchFamily="18" charset="0"/>
                  <a:ea typeface="宋体" panose="02010600030101010101" pitchFamily="2" charset="-122"/>
                </a:rPr>
                <a:t>z</a:t>
              </a:r>
            </a:p>
          </p:txBody>
        </p:sp>
        <p:sp>
          <p:nvSpPr>
            <p:cNvPr id="83007" name="Text Box 1087"/>
            <p:cNvSpPr txBox="1">
              <a:spLocks noChangeArrowheads="1"/>
            </p:cNvSpPr>
            <p:nvPr/>
          </p:nvSpPr>
          <p:spPr bwMode="auto">
            <a:xfrm>
              <a:off x="4206" y="1237"/>
              <a:ext cx="244"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p>
          </p:txBody>
        </p:sp>
        <p:sp>
          <p:nvSpPr>
            <p:cNvPr id="83010" name="Line 1090"/>
            <p:cNvSpPr>
              <a:spLocks noChangeShapeType="1"/>
            </p:cNvSpPr>
            <p:nvPr/>
          </p:nvSpPr>
          <p:spPr bwMode="auto">
            <a:xfrm rot="10800000" flipH="1">
              <a:off x="4049" y="2977"/>
              <a:ext cx="317" cy="318"/>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83012" name="Line 1092"/>
            <p:cNvSpPr>
              <a:spLocks noChangeShapeType="1"/>
            </p:cNvSpPr>
            <p:nvPr/>
          </p:nvSpPr>
          <p:spPr bwMode="auto">
            <a:xfrm rot="10800000" flipH="1">
              <a:off x="4366" y="2705"/>
              <a:ext cx="273" cy="272"/>
            </a:xfrm>
            <a:prstGeom prst="line">
              <a:avLst/>
            </a:prstGeom>
            <a:noFill/>
            <a:ln w="19050">
              <a:solidFill>
                <a:srgbClr val="000066"/>
              </a:solidFill>
              <a:prstDash val="sysDot"/>
              <a:round/>
              <a:tailEnd type="none" w="sm" len="lg"/>
            </a:ln>
            <a:effectLst/>
          </p:spPr>
          <p:txBody>
            <a:bodyPr lIns="90000" tIns="46800" rIns="90000" bIns="46800">
              <a:spAutoFit/>
            </a:bodyPr>
            <a:lstStyle/>
            <a:p>
              <a:endParaRPr lang="zh-CN" altLang="en-US"/>
            </a:p>
          </p:txBody>
        </p:sp>
        <p:sp>
          <p:nvSpPr>
            <p:cNvPr id="83013" name="Line 1093"/>
            <p:cNvSpPr>
              <a:spLocks noChangeShapeType="1"/>
            </p:cNvSpPr>
            <p:nvPr/>
          </p:nvSpPr>
          <p:spPr bwMode="auto">
            <a:xfrm flipV="1">
              <a:off x="4049" y="2387"/>
              <a:ext cx="0" cy="635"/>
            </a:xfrm>
            <a:prstGeom prst="line">
              <a:avLst/>
            </a:prstGeom>
            <a:noFill/>
            <a:ln w="28575">
              <a:solidFill>
                <a:srgbClr val="FF6600"/>
              </a:solidFill>
              <a:prstDash val="sysDot"/>
              <a:round/>
              <a:tailEnd type="triangle" w="sm" len="lg"/>
            </a:ln>
            <a:effectLst/>
          </p:spPr>
          <p:txBody>
            <a:bodyPr/>
            <a:lstStyle/>
            <a:p>
              <a:endParaRPr lang="zh-CN" altLang="en-US"/>
            </a:p>
          </p:txBody>
        </p:sp>
        <p:graphicFrame>
          <p:nvGraphicFramePr>
            <p:cNvPr id="83015" name="Object 1095"/>
            <p:cNvGraphicFramePr>
              <a:graphicFrameLocks noChangeAspect="1"/>
            </p:cNvGraphicFramePr>
            <p:nvPr/>
          </p:nvGraphicFramePr>
          <p:xfrm>
            <a:off x="3822" y="3249"/>
            <a:ext cx="227" cy="212"/>
          </p:xfrm>
          <a:graphic>
            <a:graphicData uri="http://schemas.openxmlformats.org/presentationml/2006/ole">
              <mc:AlternateContent xmlns:mc="http://schemas.openxmlformats.org/markup-compatibility/2006">
                <mc:Choice xmlns:v="urn:schemas-microsoft-com:vml" Requires="v">
                  <p:oleObj name="Equation" r:id="rId7" imgW="6080400" imgH="5676840" progId="">
                    <p:embed/>
                  </p:oleObj>
                </mc:Choice>
                <mc:Fallback>
                  <p:oleObj name="Equation" r:id="rId7" imgW="6080400" imgH="5676840" progId="">
                    <p:embed/>
                    <p:pic>
                      <p:nvPicPr>
                        <p:cNvPr id="0" name="Picture 4" descr="image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 y="3249"/>
                          <a:ext cx="227"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016" name="Object 1096"/>
            <p:cNvGraphicFramePr>
              <a:graphicFrameLocks noChangeAspect="1"/>
            </p:cNvGraphicFramePr>
            <p:nvPr/>
          </p:nvGraphicFramePr>
          <p:xfrm>
            <a:off x="4503" y="2796"/>
            <a:ext cx="181" cy="197"/>
          </p:xfrm>
          <a:graphic>
            <a:graphicData uri="http://schemas.openxmlformats.org/presentationml/2006/ole">
              <mc:AlternateContent xmlns:mc="http://schemas.openxmlformats.org/markup-compatibility/2006">
                <mc:Choice xmlns:v="urn:schemas-microsoft-com:vml" Requires="v">
                  <p:oleObj name="Equation" r:id="rId9" imgW="4861800" imgH="5270400" progId="">
                    <p:embed/>
                  </p:oleObj>
                </mc:Choice>
                <mc:Fallback>
                  <p:oleObj name="Equation" r:id="rId9" imgW="4861800" imgH="5270400" progId="">
                    <p:embed/>
                    <p:pic>
                      <p:nvPicPr>
                        <p:cNvPr id="0" name="Picture 5" descr="image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3" y="2796"/>
                          <a:ext cx="181"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017" name="Line 1097"/>
            <p:cNvSpPr>
              <a:spLocks noChangeShapeType="1"/>
            </p:cNvSpPr>
            <p:nvPr/>
          </p:nvSpPr>
          <p:spPr bwMode="auto">
            <a:xfrm rot="10800000" flipH="1">
              <a:off x="4593" y="2387"/>
              <a:ext cx="363" cy="363"/>
            </a:xfrm>
            <a:prstGeom prst="line">
              <a:avLst/>
            </a:prstGeom>
            <a:noFill/>
            <a:ln w="19050">
              <a:solidFill>
                <a:srgbClr val="000066"/>
              </a:solidFill>
              <a:round/>
              <a:tailEnd type="triangle" w="sm" len="lg"/>
            </a:ln>
            <a:effectLst/>
          </p:spPr>
          <p:txBody>
            <a:bodyPr lIns="90000" tIns="46800" rIns="90000" bIns="46800">
              <a:spAutoFit/>
            </a:bodyPr>
            <a:lstStyle/>
            <a:p>
              <a:endParaRPr lang="zh-CN" altLang="en-US"/>
            </a:p>
          </p:txBody>
        </p:sp>
        <p:sp>
          <p:nvSpPr>
            <p:cNvPr id="82997" name="Line 1077"/>
            <p:cNvSpPr>
              <a:spLocks noChangeShapeType="1"/>
            </p:cNvSpPr>
            <p:nvPr/>
          </p:nvSpPr>
          <p:spPr bwMode="auto">
            <a:xfrm flipH="1" flipV="1">
              <a:off x="4342" y="1511"/>
              <a:ext cx="603" cy="876"/>
            </a:xfrm>
            <a:prstGeom prst="line">
              <a:avLst/>
            </a:prstGeom>
            <a:noFill/>
            <a:ln w="19050">
              <a:solidFill>
                <a:srgbClr val="FF0066"/>
              </a:solidFill>
              <a:round/>
              <a:headEnd type="oval" w="med" len="med"/>
              <a:tailEnd type="triangle" w="sm" len="lg"/>
            </a:ln>
            <a:effectLst/>
          </p:spPr>
          <p:txBody>
            <a:bodyPr wrap="none" anchor="ctr"/>
            <a:lstStyle/>
            <a:p>
              <a:endParaRPr lang="zh-CN" altLang="en-US"/>
            </a:p>
          </p:txBody>
        </p:sp>
        <p:sp>
          <p:nvSpPr>
            <p:cNvPr id="83002" name="Rectangle 1082"/>
            <p:cNvSpPr>
              <a:spLocks noChangeArrowheads="1"/>
            </p:cNvSpPr>
            <p:nvPr/>
          </p:nvSpPr>
          <p:spPr bwMode="auto">
            <a:xfrm>
              <a:off x="4322" y="2326"/>
              <a:ext cx="191" cy="288"/>
            </a:xfrm>
            <a:prstGeom prst="rect">
              <a:avLst/>
            </a:prstGeom>
            <a:noFill/>
            <a:ln w="9525">
              <a:noFill/>
              <a:miter lim="800000"/>
            </a:ln>
            <a:effectLst/>
          </p:spPr>
          <p:txBody>
            <a:bodyPr wrap="none">
              <a:spAutoFit/>
            </a:bodyPr>
            <a:lstStyle/>
            <a:p>
              <a:r>
                <a:rPr kumimoji="1" lang="en-US" altLang="zh-CN" sz="2400" b="1" i="1">
                  <a:solidFill>
                    <a:srgbClr val="FFFF66"/>
                  </a:solidFill>
                  <a:effectLst/>
                  <a:latin typeface="Times New Roman" panose="02020603050405020304" pitchFamily="18" charset="0"/>
                  <a:ea typeface="宋体" panose="02010600030101010101" pitchFamily="2" charset="-122"/>
                </a:rPr>
                <a:t>r</a:t>
              </a:r>
            </a:p>
          </p:txBody>
        </p:sp>
        <p:sp>
          <p:nvSpPr>
            <p:cNvPr id="83031" name="Rectangle 1111"/>
            <p:cNvSpPr>
              <a:spLocks noChangeArrowheads="1"/>
            </p:cNvSpPr>
            <p:nvPr/>
          </p:nvSpPr>
          <p:spPr bwMode="auto">
            <a:xfrm>
              <a:off x="3771" y="2341"/>
              <a:ext cx="253" cy="288"/>
            </a:xfrm>
            <a:prstGeom prst="rect">
              <a:avLst/>
            </a:prstGeom>
            <a:noFill/>
            <a:ln w="19050">
              <a:noFill/>
              <a:miter lim="800000"/>
              <a:tailEnd type="none" w="sm" len="lg"/>
            </a:ln>
            <a:effectLst/>
          </p:spPr>
          <p:txBody>
            <a:bodyPr wrap="none" lIns="90000" tIns="46800" rIns="90000" bIns="46800">
              <a:spAutoFit/>
            </a:bodyPr>
            <a:lstStyle/>
            <a:p>
              <a:pPr>
                <a:spcBef>
                  <a:spcPct val="50000"/>
                </a:spcBef>
              </a:pPr>
              <a:r>
                <a:rPr kumimoji="1" lang="en-US" altLang="zh-CN" sz="2400">
                  <a:solidFill>
                    <a:srgbClr val="FFFF66"/>
                  </a:solidFill>
                  <a:effectLst/>
                  <a:latin typeface="Times New Roman" panose="02020603050405020304" pitchFamily="18" charset="0"/>
                </a:rPr>
                <a:t>O</a:t>
              </a:r>
            </a:p>
          </p:txBody>
        </p:sp>
        <p:sp>
          <p:nvSpPr>
            <p:cNvPr id="83032" name="Line 1112"/>
            <p:cNvSpPr>
              <a:spLocks noChangeShapeType="1"/>
            </p:cNvSpPr>
            <p:nvPr/>
          </p:nvSpPr>
          <p:spPr bwMode="auto">
            <a:xfrm flipH="1" flipV="1">
              <a:off x="4059" y="2387"/>
              <a:ext cx="895" cy="0"/>
            </a:xfrm>
            <a:prstGeom prst="line">
              <a:avLst/>
            </a:prstGeom>
            <a:noFill/>
            <a:ln w="19050">
              <a:solidFill>
                <a:srgbClr val="FFFF66"/>
              </a:solidFill>
              <a:round/>
              <a:headEnd type="triangle" w="sm" len="lg"/>
            </a:ln>
            <a:effectLst/>
          </p:spPr>
          <p:txBody>
            <a:bodyPr wrap="none" anchor="ctr"/>
            <a:lstStyle/>
            <a:p>
              <a:endParaRPr lang="zh-CN" altLang="en-US"/>
            </a:p>
          </p:txBody>
        </p:sp>
      </p:grpSp>
      <p:grpSp>
        <p:nvGrpSpPr>
          <p:cNvPr id="3" name="Group 1113"/>
          <p:cNvGrpSpPr/>
          <p:nvPr/>
        </p:nvGrpSpPr>
        <p:grpSpPr bwMode="auto">
          <a:xfrm>
            <a:off x="6070600" y="2389188"/>
            <a:ext cx="2346325" cy="2351087"/>
            <a:chOff x="2472" y="2614"/>
            <a:chExt cx="1478" cy="1481"/>
          </a:xfrm>
        </p:grpSpPr>
        <p:sp>
          <p:nvSpPr>
            <p:cNvPr id="83003" name="Arc 1083"/>
            <p:cNvSpPr/>
            <p:nvPr/>
          </p:nvSpPr>
          <p:spPr bwMode="auto">
            <a:xfrm>
              <a:off x="3491" y="3446"/>
              <a:ext cx="296" cy="74"/>
            </a:xfrm>
            <a:custGeom>
              <a:avLst/>
              <a:gdLst>
                <a:gd name="G0" fmla="+- 0 0 0"/>
                <a:gd name="G1" fmla="+- 21600 0 0"/>
                <a:gd name="G2" fmla="+- 21600 0 0"/>
                <a:gd name="T0" fmla="*/ 0 w 21493"/>
                <a:gd name="T1" fmla="*/ 0 h 21600"/>
                <a:gd name="T2" fmla="*/ 21493 w 21493"/>
                <a:gd name="T3" fmla="*/ 19451 h 21600"/>
                <a:gd name="T4" fmla="*/ 0 w 21493"/>
                <a:gd name="T5" fmla="*/ 21600 h 21600"/>
              </a:gdLst>
              <a:ahLst/>
              <a:cxnLst>
                <a:cxn ang="0">
                  <a:pos x="T0" y="T1"/>
                </a:cxn>
                <a:cxn ang="0">
                  <a:pos x="T2" y="T3"/>
                </a:cxn>
                <a:cxn ang="0">
                  <a:pos x="T4" y="T5"/>
                </a:cxn>
              </a:cxnLst>
              <a:rect l="0" t="0" r="r" b="b"/>
              <a:pathLst>
                <a:path w="21493" h="21600" fill="none" extrusionOk="0">
                  <a:moveTo>
                    <a:pt x="-1" y="0"/>
                  </a:moveTo>
                  <a:cubicBezTo>
                    <a:pt x="11097" y="0"/>
                    <a:pt x="20388" y="8408"/>
                    <a:pt x="21492" y="19451"/>
                  </a:cubicBezTo>
                </a:path>
                <a:path w="21493" h="21600" stroke="0" extrusionOk="0">
                  <a:moveTo>
                    <a:pt x="-1" y="0"/>
                  </a:moveTo>
                  <a:cubicBezTo>
                    <a:pt x="11097" y="0"/>
                    <a:pt x="20388" y="8408"/>
                    <a:pt x="21492" y="19451"/>
                  </a:cubicBezTo>
                  <a:lnTo>
                    <a:pt x="0" y="21600"/>
                  </a:lnTo>
                  <a:close/>
                </a:path>
              </a:pathLst>
            </a:custGeom>
            <a:noFill/>
            <a:ln w="19050">
              <a:solidFill>
                <a:srgbClr val="FFFF66"/>
              </a:solidFill>
              <a:round/>
            </a:ln>
            <a:effectLst/>
          </p:spPr>
          <p:txBody>
            <a:bodyPr wrap="none" anchor="ctr"/>
            <a:lstStyle/>
            <a:p>
              <a:endParaRPr lang="zh-CN" altLang="en-US"/>
            </a:p>
          </p:txBody>
        </p:sp>
        <p:sp>
          <p:nvSpPr>
            <p:cNvPr id="82992" name="Line 1072"/>
            <p:cNvSpPr>
              <a:spLocks noChangeShapeType="1"/>
            </p:cNvSpPr>
            <p:nvPr/>
          </p:nvSpPr>
          <p:spPr bwMode="auto">
            <a:xfrm>
              <a:off x="3650" y="3514"/>
              <a:ext cx="300" cy="4"/>
            </a:xfrm>
            <a:prstGeom prst="line">
              <a:avLst/>
            </a:prstGeom>
            <a:noFill/>
            <a:ln w="19050">
              <a:solidFill>
                <a:srgbClr val="FFFF66"/>
              </a:solidFill>
              <a:prstDash val="dash"/>
              <a:round/>
            </a:ln>
            <a:effectLst/>
          </p:spPr>
          <p:txBody>
            <a:bodyPr wrap="none" anchor="ctr"/>
            <a:lstStyle/>
            <a:p>
              <a:endParaRPr lang="zh-CN" altLang="en-US"/>
            </a:p>
          </p:txBody>
        </p:sp>
        <p:sp>
          <p:nvSpPr>
            <p:cNvPr id="83000" name="Text Box 1080"/>
            <p:cNvSpPr txBox="1">
              <a:spLocks noChangeArrowheads="1"/>
            </p:cNvSpPr>
            <p:nvPr/>
          </p:nvSpPr>
          <p:spPr bwMode="auto">
            <a:xfrm>
              <a:off x="3525" y="3491"/>
              <a:ext cx="398" cy="288"/>
            </a:xfrm>
            <a:prstGeom prst="rect">
              <a:avLst/>
            </a:prstGeom>
            <a:noFill/>
            <a:ln w="9525">
              <a:noFill/>
              <a:miter lim="800000"/>
            </a:ln>
            <a:effectLst/>
          </p:spPr>
          <p:txBody>
            <a:bodyPr>
              <a:spAutoFit/>
            </a:bodyPr>
            <a:lstStyle/>
            <a:p>
              <a:pPr>
                <a:spcBef>
                  <a:spcPct val="50000"/>
                </a:spcBef>
              </a:pPr>
              <a:r>
                <a:rPr kumimoji="1" lang="en-US" altLang="zh-CN" sz="2400">
                  <a:solidFill>
                    <a:srgbClr val="FFFF66"/>
                  </a:solidFill>
                  <a:effectLst/>
                  <a:latin typeface="Times New Roman" panose="02020603050405020304" pitchFamily="18" charset="0"/>
                  <a:ea typeface="宋体" panose="02010600030101010101" pitchFamily="2" charset="-122"/>
                </a:rPr>
                <a:t>P</a:t>
              </a:r>
            </a:p>
          </p:txBody>
        </p:sp>
        <p:sp>
          <p:nvSpPr>
            <p:cNvPr id="83001" name="Text Box 1081"/>
            <p:cNvSpPr txBox="1">
              <a:spLocks noChangeArrowheads="1"/>
            </p:cNvSpPr>
            <p:nvPr/>
          </p:nvSpPr>
          <p:spPr bwMode="auto">
            <a:xfrm>
              <a:off x="2472" y="3370"/>
              <a:ext cx="398" cy="288"/>
            </a:xfrm>
            <a:prstGeom prst="rect">
              <a:avLst/>
            </a:prstGeom>
            <a:noFill/>
            <a:ln w="9525">
              <a:noFill/>
              <a:miter lim="800000"/>
            </a:ln>
            <a:effectLst/>
          </p:spPr>
          <p:txBody>
            <a:bodyPr>
              <a:spAutoFit/>
            </a:bodyPr>
            <a:lstStyle/>
            <a:p>
              <a:pPr>
                <a:spcBef>
                  <a:spcPct val="50000"/>
                </a:spcBef>
              </a:pPr>
              <a:endParaRPr kumimoji="1" lang="zh-CN" altLang="zh-CN" sz="2400">
                <a:solidFill>
                  <a:srgbClr val="FFFF66"/>
                </a:solidFill>
                <a:effectLst/>
                <a:latin typeface="Times New Roman" panose="02020603050405020304" pitchFamily="18" charset="0"/>
                <a:ea typeface="宋体" panose="02010600030101010101" pitchFamily="2" charset="-122"/>
              </a:endParaRPr>
            </a:p>
          </p:txBody>
        </p:sp>
        <p:sp>
          <p:nvSpPr>
            <p:cNvPr id="82989" name="Line 1069"/>
            <p:cNvSpPr>
              <a:spLocks noChangeShapeType="1"/>
            </p:cNvSpPr>
            <p:nvPr/>
          </p:nvSpPr>
          <p:spPr bwMode="auto">
            <a:xfrm flipH="1" flipV="1">
              <a:off x="3582" y="2946"/>
              <a:ext cx="17" cy="559"/>
            </a:xfrm>
            <a:prstGeom prst="line">
              <a:avLst/>
            </a:prstGeom>
            <a:noFill/>
            <a:ln w="19050">
              <a:solidFill>
                <a:srgbClr val="FF0066"/>
              </a:solidFill>
              <a:round/>
              <a:tailEnd type="triangle" w="sm" len="lg"/>
            </a:ln>
            <a:effectLst/>
          </p:spPr>
          <p:txBody>
            <a:bodyPr wrap="none" anchor="ctr"/>
            <a:lstStyle/>
            <a:p>
              <a:endParaRPr lang="zh-CN" altLang="en-US"/>
            </a:p>
          </p:txBody>
        </p:sp>
        <p:sp>
          <p:nvSpPr>
            <p:cNvPr id="82991" name="Line 1071"/>
            <p:cNvSpPr>
              <a:spLocks noChangeShapeType="1"/>
            </p:cNvSpPr>
            <p:nvPr/>
          </p:nvSpPr>
          <p:spPr bwMode="auto">
            <a:xfrm flipH="1" flipV="1">
              <a:off x="2992" y="3173"/>
              <a:ext cx="607" cy="332"/>
            </a:xfrm>
            <a:prstGeom prst="line">
              <a:avLst/>
            </a:prstGeom>
            <a:noFill/>
            <a:ln w="19050">
              <a:solidFill>
                <a:srgbClr val="FF0066"/>
              </a:solidFill>
              <a:round/>
              <a:tailEnd type="triangle" w="sm" len="lg"/>
            </a:ln>
            <a:effectLst/>
          </p:spPr>
          <p:txBody>
            <a:bodyPr wrap="none" anchor="ctr"/>
            <a:lstStyle/>
            <a:p>
              <a:endParaRPr lang="zh-CN" altLang="en-US"/>
            </a:p>
          </p:txBody>
        </p:sp>
        <p:sp>
          <p:nvSpPr>
            <p:cNvPr id="82993" name="Rectangle 1073"/>
            <p:cNvSpPr>
              <a:spLocks noChangeArrowheads="1"/>
            </p:cNvSpPr>
            <p:nvPr/>
          </p:nvSpPr>
          <p:spPr bwMode="auto">
            <a:xfrm>
              <a:off x="3581" y="3173"/>
              <a:ext cx="228" cy="288"/>
            </a:xfrm>
            <a:prstGeom prst="rect">
              <a:avLst/>
            </a:prstGeom>
            <a:noFill/>
            <a:ln w="9525">
              <a:noFill/>
              <a:miter lim="800000"/>
            </a:ln>
            <a:effectLst/>
          </p:spPr>
          <p:txBody>
            <a:bodyPr>
              <a:spAutoFit/>
            </a:bodyPr>
            <a:lstStyle/>
            <a:p>
              <a:r>
                <a:rPr kumimoji="1" lang="en-US" altLang="zh-CN" sz="2400" i="1">
                  <a:solidFill>
                    <a:srgbClr val="FFFF66"/>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1">
                <a:solidFill>
                  <a:srgbClr val="FFFF66"/>
                </a:solidFill>
                <a:effectLst/>
                <a:latin typeface="Times New Roman" panose="02020603050405020304" pitchFamily="18" charset="0"/>
                <a:ea typeface="宋体" panose="02010600030101010101" pitchFamily="2" charset="-122"/>
                <a:sym typeface="Symbol" panose="05050102010706020507" pitchFamily="18" charset="2"/>
              </a:endParaRPr>
            </a:p>
          </p:txBody>
        </p:sp>
        <p:sp>
          <p:nvSpPr>
            <p:cNvPr id="82995" name="Line 1075"/>
            <p:cNvSpPr>
              <a:spLocks noChangeShapeType="1"/>
            </p:cNvSpPr>
            <p:nvPr/>
          </p:nvSpPr>
          <p:spPr bwMode="auto">
            <a:xfrm flipV="1">
              <a:off x="2721" y="3264"/>
              <a:ext cx="453" cy="226"/>
            </a:xfrm>
            <a:prstGeom prst="line">
              <a:avLst/>
            </a:prstGeom>
            <a:noFill/>
            <a:ln w="19050">
              <a:solidFill>
                <a:srgbClr val="FFFF66"/>
              </a:solidFill>
              <a:prstDash val="dash"/>
              <a:round/>
            </a:ln>
            <a:effectLst/>
          </p:spPr>
          <p:txBody>
            <a:bodyPr wrap="none" anchor="ctr"/>
            <a:lstStyle/>
            <a:p>
              <a:endParaRPr lang="zh-CN" altLang="en-US"/>
            </a:p>
          </p:txBody>
        </p:sp>
        <p:sp>
          <p:nvSpPr>
            <p:cNvPr id="82996" name="Rectangle 1076"/>
            <p:cNvSpPr>
              <a:spLocks noChangeArrowheads="1"/>
            </p:cNvSpPr>
            <p:nvPr/>
          </p:nvSpPr>
          <p:spPr bwMode="auto">
            <a:xfrm>
              <a:off x="2780" y="3157"/>
              <a:ext cx="212" cy="288"/>
            </a:xfrm>
            <a:prstGeom prst="rect">
              <a:avLst/>
            </a:prstGeom>
            <a:noFill/>
            <a:ln w="9525">
              <a:noFill/>
              <a:miter lim="800000"/>
            </a:ln>
            <a:effectLst/>
          </p:spPr>
          <p:txBody>
            <a:bodyPr wrap="none">
              <a:spAutoFit/>
            </a:bodyPr>
            <a:lstStyle/>
            <a:p>
              <a:r>
                <a:rPr kumimoji="1" lang="en-US" altLang="zh-CN" sz="2400" i="1">
                  <a:solidFill>
                    <a:srgbClr val="FFFF66"/>
                  </a:solidFill>
                  <a:effectLst/>
                  <a:latin typeface="Times New Roman" panose="02020603050405020304" pitchFamily="18" charset="0"/>
                  <a:ea typeface="宋体" panose="02010600030101010101" pitchFamily="2" charset="-122"/>
                </a:rPr>
                <a:t>d</a:t>
              </a:r>
            </a:p>
          </p:txBody>
        </p:sp>
        <p:sp>
          <p:nvSpPr>
            <p:cNvPr id="82999" name="Line 1079"/>
            <p:cNvSpPr>
              <a:spLocks noChangeShapeType="1"/>
            </p:cNvSpPr>
            <p:nvPr/>
          </p:nvSpPr>
          <p:spPr bwMode="auto">
            <a:xfrm>
              <a:off x="2992" y="2629"/>
              <a:ext cx="0" cy="544"/>
            </a:xfrm>
            <a:prstGeom prst="line">
              <a:avLst/>
            </a:prstGeom>
            <a:noFill/>
            <a:ln w="19050">
              <a:solidFill>
                <a:srgbClr val="FF0066"/>
              </a:solidFill>
              <a:prstDash val="sysDot"/>
              <a:round/>
            </a:ln>
            <a:effectLst/>
          </p:spPr>
          <p:txBody>
            <a:bodyPr/>
            <a:lstStyle/>
            <a:p>
              <a:endParaRPr lang="zh-CN" altLang="en-US"/>
            </a:p>
          </p:txBody>
        </p:sp>
        <p:sp>
          <p:nvSpPr>
            <p:cNvPr id="83004" name="Line 1084"/>
            <p:cNvSpPr>
              <a:spLocks noChangeShapeType="1"/>
            </p:cNvSpPr>
            <p:nvPr/>
          </p:nvSpPr>
          <p:spPr bwMode="auto">
            <a:xfrm flipV="1">
              <a:off x="3161" y="3309"/>
              <a:ext cx="74" cy="45"/>
            </a:xfrm>
            <a:prstGeom prst="line">
              <a:avLst/>
            </a:prstGeom>
            <a:noFill/>
            <a:ln w="19050">
              <a:solidFill>
                <a:srgbClr val="FFFF66"/>
              </a:solidFill>
              <a:round/>
            </a:ln>
            <a:effectLst/>
          </p:spPr>
          <p:txBody>
            <a:bodyPr/>
            <a:lstStyle/>
            <a:p>
              <a:endParaRPr lang="zh-CN" altLang="en-US"/>
            </a:p>
          </p:txBody>
        </p:sp>
        <p:sp>
          <p:nvSpPr>
            <p:cNvPr id="83005" name="Line 1085"/>
            <p:cNvSpPr>
              <a:spLocks noChangeShapeType="1"/>
            </p:cNvSpPr>
            <p:nvPr/>
          </p:nvSpPr>
          <p:spPr bwMode="auto">
            <a:xfrm>
              <a:off x="3075" y="3309"/>
              <a:ext cx="91" cy="45"/>
            </a:xfrm>
            <a:prstGeom prst="line">
              <a:avLst/>
            </a:prstGeom>
            <a:noFill/>
            <a:ln w="19050">
              <a:solidFill>
                <a:srgbClr val="FFFF66"/>
              </a:solidFill>
              <a:round/>
            </a:ln>
            <a:effectLst/>
          </p:spPr>
          <p:txBody>
            <a:bodyPr/>
            <a:lstStyle/>
            <a:p>
              <a:endParaRPr lang="zh-CN" altLang="en-US"/>
            </a:p>
          </p:txBody>
        </p:sp>
        <p:sp>
          <p:nvSpPr>
            <p:cNvPr id="83008" name="Text Box 1088"/>
            <p:cNvSpPr txBox="1">
              <a:spLocks noChangeArrowheads="1"/>
            </p:cNvSpPr>
            <p:nvPr/>
          </p:nvSpPr>
          <p:spPr bwMode="auto">
            <a:xfrm>
              <a:off x="3526" y="2703"/>
              <a:ext cx="294"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r>
                <a:rPr kumimoji="1" lang="en-US" altLang="zh-CN" sz="2400" i="1" baseline="-25000">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z</a:t>
              </a:r>
            </a:p>
          </p:txBody>
        </p:sp>
        <p:sp>
          <p:nvSpPr>
            <p:cNvPr id="83009" name="Text Box 1089"/>
            <p:cNvSpPr txBox="1">
              <a:spLocks noChangeArrowheads="1"/>
            </p:cNvSpPr>
            <p:nvPr/>
          </p:nvSpPr>
          <p:spPr bwMode="auto">
            <a:xfrm>
              <a:off x="2699" y="2945"/>
              <a:ext cx="328"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r>
                <a:rPr kumimoji="1" lang="en-US" altLang="zh-CN" sz="2400" baseline="-25000">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a:t>
              </a:r>
            </a:p>
          </p:txBody>
        </p:sp>
        <p:graphicFrame>
          <p:nvGraphicFramePr>
            <p:cNvPr id="83021" name="Object 1101"/>
            <p:cNvGraphicFramePr>
              <a:graphicFrameLocks noChangeAspect="1"/>
            </p:cNvGraphicFramePr>
            <p:nvPr/>
          </p:nvGraphicFramePr>
          <p:xfrm>
            <a:off x="2515" y="3777"/>
            <a:ext cx="194" cy="318"/>
          </p:xfrm>
          <a:graphic>
            <a:graphicData uri="http://schemas.openxmlformats.org/presentationml/2006/ole">
              <mc:AlternateContent xmlns:mc="http://schemas.openxmlformats.org/markup-compatibility/2006">
                <mc:Choice xmlns:v="urn:schemas-microsoft-com:vml" Requires="v">
                  <p:oleObj name="Equation" r:id="rId11" imgW="4455360" imgH="7302600" progId="">
                    <p:embed/>
                  </p:oleObj>
                </mc:Choice>
                <mc:Fallback>
                  <p:oleObj name="Equation" r:id="rId11" imgW="4455360" imgH="7302600" progId="">
                    <p:embed/>
                    <p:pic>
                      <p:nvPicPr>
                        <p:cNvPr id="0" name="Picture 6" descr="image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5" y="3777"/>
                          <a:ext cx="194"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025" name="Line 1105"/>
            <p:cNvSpPr>
              <a:spLocks noChangeShapeType="1"/>
            </p:cNvSpPr>
            <p:nvPr/>
          </p:nvSpPr>
          <p:spPr bwMode="auto">
            <a:xfrm flipH="1" flipV="1">
              <a:off x="2975" y="2614"/>
              <a:ext cx="607" cy="332"/>
            </a:xfrm>
            <a:prstGeom prst="line">
              <a:avLst/>
            </a:prstGeom>
            <a:noFill/>
            <a:ln w="19050">
              <a:solidFill>
                <a:srgbClr val="FF0066"/>
              </a:solidFill>
              <a:prstDash val="sysDot"/>
              <a:round/>
              <a:tailEnd type="none" w="sm" len="lg"/>
            </a:ln>
            <a:effectLst/>
          </p:spPr>
          <p:txBody>
            <a:bodyPr wrap="none" anchor="ctr"/>
            <a:lstStyle/>
            <a:p>
              <a:endParaRPr lang="zh-CN" altLang="en-US"/>
            </a:p>
          </p:txBody>
        </p:sp>
      </p:grpSp>
      <p:sp>
        <p:nvSpPr>
          <p:cNvPr id="39" name="Rectangle 2"/>
          <p:cNvSpPr txBox="1">
            <a:spLocks noChangeArrowheads="1"/>
          </p:cNvSpPr>
          <p:nvPr/>
        </p:nvSpPr>
        <p:spPr>
          <a:xfrm>
            <a:off x="457200" y="228600"/>
            <a:ext cx="8229600" cy="9144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0" i="0" u="none" strike="noStrike" kern="1200" cap="none" spc="0" normalizeH="0" baseline="0" noProof="0" dirty="0">
                <a:ln>
                  <a:noFill/>
                </a:ln>
                <a:solidFill>
                  <a:schemeClr val="tx2"/>
                </a:solidFill>
                <a:effectLst/>
                <a:uLnTx/>
                <a:uFillTx/>
                <a:latin typeface="+mj-lt"/>
                <a:ea typeface="+mj-ea"/>
                <a:cs typeface="+mj-cs"/>
              </a:rPr>
              <a:t>3.2 </a:t>
            </a:r>
            <a:r>
              <a:rPr kumimoji="0" lang="zh-CN" altLang="en-US" sz="3200" b="0" i="0" u="none" strike="noStrike" kern="1200" cap="none" spc="0" normalizeH="0" baseline="0" noProof="0" dirty="0">
                <a:ln>
                  <a:noFill/>
                </a:ln>
                <a:solidFill>
                  <a:schemeClr val="tx2"/>
                </a:solidFill>
                <a:effectLst/>
                <a:uLnTx/>
                <a:uFillTx/>
                <a:latin typeface="+mj-lt"/>
                <a:ea typeface="+mj-ea"/>
                <a:cs typeface="+mj-cs"/>
              </a:rPr>
              <a:t>转动定律</a:t>
            </a:r>
          </a:p>
        </p:txBody>
      </p:sp>
      <p:sp>
        <p:nvSpPr>
          <p:cNvPr id="40" name="Rectangle 3"/>
          <p:cNvSpPr>
            <a:spLocks noChangeArrowheads="1"/>
          </p:cNvSpPr>
          <p:nvPr/>
        </p:nvSpPr>
        <p:spPr bwMode="auto">
          <a:xfrm>
            <a:off x="668793" y="827736"/>
            <a:ext cx="902811" cy="523220"/>
          </a:xfrm>
          <a:prstGeom prst="rect">
            <a:avLst/>
          </a:prstGeom>
          <a:solidFill>
            <a:srgbClr val="CCFFCC">
              <a:alpha val="80000"/>
            </a:srgbClr>
          </a:solidFill>
          <a:ln w="9525">
            <a:noFill/>
            <a:miter lim="800000"/>
          </a:ln>
          <a:effectLst/>
        </p:spPr>
        <p:txBody>
          <a:bodyPr wrap="none" anchor="ctr">
            <a:spAutoFit/>
          </a:bodyPr>
          <a:lstStyle/>
          <a:p>
            <a:r>
              <a:rPr lang="zh-CN" altLang="en-US" sz="2800" dirty="0"/>
              <a:t>力矩</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018"/>
                                        </p:tgtEl>
                                        <p:attrNameLst>
                                          <p:attrName>style.visibility</p:attrName>
                                        </p:attrNameLst>
                                      </p:cBhvr>
                                      <p:to>
                                        <p:strVal val="visible"/>
                                      </p:to>
                                    </p:set>
                                    <p:animEffect transition="in" filter="box(in)">
                                      <p:cBhvr>
                                        <p:cTn id="7" dur="500"/>
                                        <p:tgtEl>
                                          <p:spTgt spid="830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019"/>
                                        </p:tgtEl>
                                        <p:attrNameLst>
                                          <p:attrName>style.visibility</p:attrName>
                                        </p:attrNameLst>
                                      </p:cBhvr>
                                      <p:to>
                                        <p:strVal val="visible"/>
                                      </p:to>
                                    </p:set>
                                    <p:animEffect transition="in" filter="box(in)">
                                      <p:cBhvr>
                                        <p:cTn id="22" dur="500"/>
                                        <p:tgtEl>
                                          <p:spTgt spid="830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484" name="Object 4"/>
          <p:cNvGraphicFramePr>
            <a:graphicFrameLocks noChangeAspect="1"/>
          </p:cNvGraphicFramePr>
          <p:nvPr/>
        </p:nvGraphicFramePr>
        <p:xfrm>
          <a:off x="1074738" y="1844675"/>
          <a:ext cx="7443787" cy="2133600"/>
        </p:xfrm>
        <a:graphic>
          <a:graphicData uri="http://schemas.openxmlformats.org/presentationml/2006/ole">
            <mc:AlternateContent xmlns:mc="http://schemas.openxmlformats.org/markup-compatibility/2006">
              <mc:Choice xmlns:v="urn:schemas-microsoft-com:vml" Requires="v">
                <p:oleObj name="Document" r:id="rId3" imgW="3643200" imgH="1028880" progId="Word.Document.8">
                  <p:embed/>
                </p:oleObj>
              </mc:Choice>
              <mc:Fallback>
                <p:oleObj name="Document" r:id="rId3" imgW="3643200" imgH="1028880" progId="Word.Document.8">
                  <p:embed/>
                  <p:pic>
                    <p:nvPicPr>
                      <p:cNvPr id="0" name="Picture 2" descr="image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38" y="1844675"/>
                        <a:ext cx="7443787"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6" name="Rectangle 6"/>
          <p:cNvSpPr>
            <a:spLocks noChangeArrowheads="1"/>
          </p:cNvSpPr>
          <p:nvPr/>
        </p:nvSpPr>
        <p:spPr bwMode="auto">
          <a:xfrm>
            <a:off x="0" y="3314700"/>
            <a:ext cx="9144000" cy="0"/>
          </a:xfrm>
          <a:prstGeom prst="rect">
            <a:avLst/>
          </a:prstGeom>
          <a:noFill/>
          <a:ln w="19050">
            <a:noFill/>
            <a:miter lim="800000"/>
            <a:tailEnd type="none" w="sm" len="lg"/>
          </a:ln>
          <a:effectLst/>
        </p:spPr>
        <p:txBody>
          <a:bodyPr wrap="none" lIns="90000" tIns="46800" rIns="90000" bIns="46800" anchor="ctr">
            <a:spAutoFit/>
          </a:bodyPr>
          <a:lstStyle/>
          <a:p>
            <a:endParaRPr lang="zh-CN" altLang="en-US"/>
          </a:p>
        </p:txBody>
      </p:sp>
      <p:graphicFrame>
        <p:nvGraphicFramePr>
          <p:cNvPr id="148485" name="Object 5"/>
          <p:cNvGraphicFramePr>
            <a:graphicFrameLocks noChangeAspect="1"/>
          </p:cNvGraphicFramePr>
          <p:nvPr/>
        </p:nvGraphicFramePr>
        <p:xfrm>
          <a:off x="1620838" y="908050"/>
          <a:ext cx="2519362" cy="795338"/>
        </p:xfrm>
        <a:graphic>
          <a:graphicData uri="http://schemas.openxmlformats.org/presentationml/2006/ole">
            <mc:AlternateContent xmlns:mc="http://schemas.openxmlformats.org/markup-compatibility/2006">
              <mc:Choice xmlns:v="urn:schemas-microsoft-com:vml" Requires="v">
                <p:oleObj name="Equation" r:id="rId5" imgW="23140800" imgH="7302600" progId="">
                  <p:embed/>
                </p:oleObj>
              </mc:Choice>
              <mc:Fallback>
                <p:oleObj name="Equation" r:id="rId5" imgW="23140800" imgH="7302600" progId="">
                  <p:embed/>
                  <p:pic>
                    <p:nvPicPr>
                      <p:cNvPr id="0" name="Picture 3" descr="image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0838" y="908050"/>
                        <a:ext cx="2519362" cy="795338"/>
                      </a:xfrm>
                      <a:prstGeom prst="rect">
                        <a:avLst/>
                      </a:prstGeom>
                      <a:noFill/>
                      <a:ln w="9525">
                        <a:solidFill>
                          <a:srgbClr val="00808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488" name="Text Box 8"/>
          <p:cNvSpPr txBox="1">
            <a:spLocks noChangeArrowheads="1"/>
          </p:cNvSpPr>
          <p:nvPr/>
        </p:nvSpPr>
        <p:spPr bwMode="auto">
          <a:xfrm>
            <a:off x="642938" y="188913"/>
            <a:ext cx="1408112" cy="579437"/>
          </a:xfrm>
          <a:prstGeom prst="rect">
            <a:avLst/>
          </a:prstGeom>
          <a:noFill/>
          <a:ln w="9525" algn="ctr">
            <a:noFill/>
            <a:miter lim="800000"/>
            <a:tailEnd type="none" w="sm" len="lg"/>
          </a:ln>
          <a:effectLst/>
        </p:spPr>
        <p:txBody>
          <a:bodyPr wrap="none">
            <a:spAutoFit/>
          </a:bodyPr>
          <a:lstStyle/>
          <a:p>
            <a:pPr>
              <a:spcBef>
                <a:spcPct val="50000"/>
              </a:spcBef>
            </a:pPr>
            <a:r>
              <a:rPr kumimoji="1" lang="zh-CN" altLang="en-US" sz="3200" b="1">
                <a:solidFill>
                  <a:srgbClr val="FF0000"/>
                </a:solidFill>
                <a:effectLst/>
                <a:latin typeface="黑体" panose="02010609060101010101" pitchFamily="49" charset="-122"/>
                <a:ea typeface="黑体" panose="02010609060101010101" pitchFamily="49" charset="-122"/>
              </a:rPr>
              <a:t>结论：</a:t>
            </a:r>
          </a:p>
        </p:txBody>
      </p:sp>
      <p:grpSp>
        <p:nvGrpSpPr>
          <p:cNvPr id="2" name="Group 71"/>
          <p:cNvGrpSpPr/>
          <p:nvPr/>
        </p:nvGrpSpPr>
        <p:grpSpPr bwMode="auto">
          <a:xfrm>
            <a:off x="2644775" y="2876550"/>
            <a:ext cx="4014788" cy="3865563"/>
            <a:chOff x="3016" y="1177"/>
            <a:chExt cx="2529" cy="2435"/>
          </a:xfrm>
        </p:grpSpPr>
        <p:sp>
          <p:nvSpPr>
            <p:cNvPr id="148552" name="Line 72"/>
            <p:cNvSpPr>
              <a:spLocks noChangeShapeType="1"/>
            </p:cNvSpPr>
            <p:nvPr/>
          </p:nvSpPr>
          <p:spPr bwMode="auto">
            <a:xfrm>
              <a:off x="4049" y="3023"/>
              <a:ext cx="0" cy="589"/>
            </a:xfrm>
            <a:prstGeom prst="line">
              <a:avLst/>
            </a:prstGeom>
            <a:noFill/>
            <a:ln w="28575">
              <a:solidFill>
                <a:srgbClr val="FF6600"/>
              </a:solidFill>
              <a:round/>
            </a:ln>
            <a:effectLst/>
          </p:spPr>
          <p:txBody>
            <a:bodyPr/>
            <a:lstStyle/>
            <a:p>
              <a:endParaRPr lang="zh-CN" altLang="en-US"/>
            </a:p>
          </p:txBody>
        </p:sp>
        <p:sp>
          <p:nvSpPr>
            <p:cNvPr id="148553" name="Freeform 73"/>
            <p:cNvSpPr/>
            <p:nvPr/>
          </p:nvSpPr>
          <p:spPr bwMode="auto">
            <a:xfrm flipV="1">
              <a:off x="3016" y="1494"/>
              <a:ext cx="2529" cy="1769"/>
            </a:xfrm>
            <a:custGeom>
              <a:avLst/>
              <a:gdLst/>
              <a:ahLst/>
              <a:cxnLst>
                <a:cxn ang="0">
                  <a:pos x="522" y="318"/>
                </a:cxn>
                <a:cxn ang="0">
                  <a:pos x="1610" y="136"/>
                </a:cxn>
                <a:cxn ang="0">
                  <a:pos x="3107" y="1134"/>
                </a:cxn>
                <a:cxn ang="0">
                  <a:pos x="975" y="1905"/>
                </a:cxn>
                <a:cxn ang="0">
                  <a:pos x="68" y="635"/>
                </a:cxn>
                <a:cxn ang="0">
                  <a:pos x="522" y="318"/>
                </a:cxn>
              </a:cxnLst>
              <a:rect l="0" t="0" r="r" b="b"/>
              <a:pathLst>
                <a:path w="3213" h="1988">
                  <a:moveTo>
                    <a:pt x="522" y="318"/>
                  </a:moveTo>
                  <a:cubicBezTo>
                    <a:pt x="779" y="235"/>
                    <a:pt x="1179" y="0"/>
                    <a:pt x="1610" y="136"/>
                  </a:cubicBezTo>
                  <a:cubicBezTo>
                    <a:pt x="2041" y="272"/>
                    <a:pt x="3213" y="839"/>
                    <a:pt x="3107" y="1134"/>
                  </a:cubicBezTo>
                  <a:cubicBezTo>
                    <a:pt x="3001" y="1429"/>
                    <a:pt x="1481" y="1988"/>
                    <a:pt x="975" y="1905"/>
                  </a:cubicBezTo>
                  <a:cubicBezTo>
                    <a:pt x="469" y="1822"/>
                    <a:pt x="136" y="899"/>
                    <a:pt x="68" y="635"/>
                  </a:cubicBezTo>
                  <a:cubicBezTo>
                    <a:pt x="0" y="371"/>
                    <a:pt x="265" y="401"/>
                    <a:pt x="522" y="318"/>
                  </a:cubicBezTo>
                  <a:close/>
                </a:path>
              </a:pathLst>
            </a:custGeom>
            <a:solidFill>
              <a:srgbClr val="008080"/>
            </a:solidFill>
            <a:ln w="9525" cap="flat" cmpd="sng">
              <a:prstDash val="solid"/>
              <a:round/>
            </a:ln>
            <a:effectLst/>
            <a:scene3d>
              <a:camera prst="legacyPerspectiveBottom">
                <a:rot lat="19199999" lon="0" rev="0"/>
              </a:camera>
              <a:lightRig rig="legacyFlat3" dir="t"/>
            </a:scene3d>
            <a:sp3d extrusionH="277800" prstMaterial="legacyMatte">
              <a:bevelT w="13500" h="13500" prst="angle"/>
              <a:bevelB w="13500" h="13500" prst="angle"/>
              <a:extrusionClr>
                <a:srgbClr val="00A6A2"/>
              </a:extrusionClr>
            </a:sp3d>
          </p:spPr>
          <p:txBody>
            <a:bodyPr>
              <a:flatTx/>
            </a:bodyPr>
            <a:lstStyle/>
            <a:p>
              <a:endParaRPr lang="zh-CN" altLang="en-US"/>
            </a:p>
          </p:txBody>
        </p:sp>
        <p:sp>
          <p:nvSpPr>
            <p:cNvPr id="148554" name="Line 74"/>
            <p:cNvSpPr>
              <a:spLocks noChangeShapeType="1"/>
            </p:cNvSpPr>
            <p:nvPr/>
          </p:nvSpPr>
          <p:spPr bwMode="auto">
            <a:xfrm flipH="1" flipV="1">
              <a:off x="4042" y="1435"/>
              <a:ext cx="0" cy="952"/>
            </a:xfrm>
            <a:prstGeom prst="line">
              <a:avLst/>
            </a:prstGeom>
            <a:noFill/>
            <a:ln w="28575">
              <a:solidFill>
                <a:srgbClr val="FF6600"/>
              </a:solidFill>
              <a:round/>
              <a:tailEnd type="triangle" w="sm" len="lg"/>
            </a:ln>
            <a:effectLst/>
          </p:spPr>
          <p:txBody>
            <a:bodyPr wrap="none" anchor="ctr"/>
            <a:lstStyle/>
            <a:p>
              <a:endParaRPr lang="zh-CN" altLang="en-US"/>
            </a:p>
          </p:txBody>
        </p:sp>
        <p:sp>
          <p:nvSpPr>
            <p:cNvPr id="148555" name="Rectangle 75"/>
            <p:cNvSpPr>
              <a:spLocks noChangeArrowheads="1"/>
            </p:cNvSpPr>
            <p:nvPr/>
          </p:nvSpPr>
          <p:spPr bwMode="auto">
            <a:xfrm>
              <a:off x="3979" y="1177"/>
              <a:ext cx="227" cy="288"/>
            </a:xfrm>
            <a:prstGeom prst="rect">
              <a:avLst/>
            </a:prstGeom>
            <a:noFill/>
            <a:ln w="19050">
              <a:noFill/>
              <a:miter lim="800000"/>
            </a:ln>
            <a:effectLst/>
          </p:spPr>
          <p:txBody>
            <a:bodyPr>
              <a:spAutoFit/>
            </a:bodyPr>
            <a:lstStyle/>
            <a:p>
              <a:r>
                <a:rPr kumimoji="1" lang="en-US" altLang="zh-CN" sz="2400" i="1">
                  <a:solidFill>
                    <a:srgbClr val="FF6600"/>
                  </a:solidFill>
                  <a:effectLst/>
                  <a:latin typeface="Times New Roman" panose="02020603050405020304" pitchFamily="18" charset="0"/>
                  <a:ea typeface="宋体" panose="02010600030101010101" pitchFamily="2" charset="-122"/>
                </a:rPr>
                <a:t>z</a:t>
              </a:r>
            </a:p>
          </p:txBody>
        </p:sp>
        <p:sp>
          <p:nvSpPr>
            <p:cNvPr id="148556" name="Line 76"/>
            <p:cNvSpPr>
              <a:spLocks noChangeShapeType="1"/>
            </p:cNvSpPr>
            <p:nvPr/>
          </p:nvSpPr>
          <p:spPr bwMode="auto">
            <a:xfrm flipH="1" flipV="1">
              <a:off x="4932" y="1828"/>
              <a:ext cx="17" cy="559"/>
            </a:xfrm>
            <a:prstGeom prst="line">
              <a:avLst/>
            </a:prstGeom>
            <a:noFill/>
            <a:ln w="19050">
              <a:solidFill>
                <a:srgbClr val="FF0066"/>
              </a:solidFill>
              <a:round/>
              <a:tailEnd type="triangle" w="sm" len="lg"/>
            </a:ln>
            <a:effectLst/>
          </p:spPr>
          <p:txBody>
            <a:bodyPr wrap="none" anchor="ctr"/>
            <a:lstStyle/>
            <a:p>
              <a:endParaRPr lang="zh-CN" altLang="en-US"/>
            </a:p>
          </p:txBody>
        </p:sp>
        <p:sp>
          <p:nvSpPr>
            <p:cNvPr id="148557" name="Line 77"/>
            <p:cNvSpPr>
              <a:spLocks noChangeShapeType="1"/>
            </p:cNvSpPr>
            <p:nvPr/>
          </p:nvSpPr>
          <p:spPr bwMode="auto">
            <a:xfrm flipH="1" flipV="1">
              <a:off x="4042" y="2387"/>
              <a:ext cx="895" cy="0"/>
            </a:xfrm>
            <a:prstGeom prst="line">
              <a:avLst/>
            </a:prstGeom>
            <a:noFill/>
            <a:ln w="19050">
              <a:solidFill>
                <a:srgbClr val="FFFF66"/>
              </a:solidFill>
              <a:round/>
              <a:headEnd type="triangle" w="sm" len="lg"/>
            </a:ln>
            <a:effectLst/>
          </p:spPr>
          <p:txBody>
            <a:bodyPr wrap="none" anchor="ctr"/>
            <a:lstStyle/>
            <a:p>
              <a:endParaRPr lang="zh-CN" altLang="en-US"/>
            </a:p>
          </p:txBody>
        </p:sp>
        <p:sp>
          <p:nvSpPr>
            <p:cNvPr id="148558" name="Line 78"/>
            <p:cNvSpPr>
              <a:spLocks noChangeShapeType="1"/>
            </p:cNvSpPr>
            <p:nvPr/>
          </p:nvSpPr>
          <p:spPr bwMode="auto">
            <a:xfrm flipH="1" flipV="1">
              <a:off x="4342" y="2055"/>
              <a:ext cx="607" cy="332"/>
            </a:xfrm>
            <a:prstGeom prst="line">
              <a:avLst/>
            </a:prstGeom>
            <a:noFill/>
            <a:ln w="19050">
              <a:solidFill>
                <a:srgbClr val="FF0066"/>
              </a:solidFill>
              <a:round/>
              <a:tailEnd type="triangle" w="sm" len="lg"/>
            </a:ln>
            <a:effectLst/>
          </p:spPr>
          <p:txBody>
            <a:bodyPr wrap="none" anchor="ctr"/>
            <a:lstStyle/>
            <a:p>
              <a:endParaRPr lang="zh-CN" altLang="en-US"/>
            </a:p>
          </p:txBody>
        </p:sp>
        <p:sp>
          <p:nvSpPr>
            <p:cNvPr id="148559" name="Line 79"/>
            <p:cNvSpPr>
              <a:spLocks noChangeShapeType="1"/>
            </p:cNvSpPr>
            <p:nvPr/>
          </p:nvSpPr>
          <p:spPr bwMode="auto">
            <a:xfrm>
              <a:off x="5000" y="2395"/>
              <a:ext cx="300" cy="4"/>
            </a:xfrm>
            <a:prstGeom prst="line">
              <a:avLst/>
            </a:prstGeom>
            <a:noFill/>
            <a:ln w="19050">
              <a:solidFill>
                <a:srgbClr val="FFFF66"/>
              </a:solidFill>
              <a:prstDash val="dash"/>
              <a:round/>
            </a:ln>
            <a:effectLst/>
          </p:spPr>
          <p:txBody>
            <a:bodyPr wrap="none" anchor="ctr"/>
            <a:lstStyle/>
            <a:p>
              <a:endParaRPr lang="zh-CN" altLang="en-US"/>
            </a:p>
          </p:txBody>
        </p:sp>
        <p:sp>
          <p:nvSpPr>
            <p:cNvPr id="148560" name="Rectangle 80"/>
            <p:cNvSpPr>
              <a:spLocks noChangeArrowheads="1"/>
            </p:cNvSpPr>
            <p:nvPr/>
          </p:nvSpPr>
          <p:spPr bwMode="auto">
            <a:xfrm>
              <a:off x="4931" y="2055"/>
              <a:ext cx="228" cy="288"/>
            </a:xfrm>
            <a:prstGeom prst="rect">
              <a:avLst/>
            </a:prstGeom>
            <a:noFill/>
            <a:ln w="9525">
              <a:noFill/>
              <a:miter lim="800000"/>
            </a:ln>
            <a:effectLst/>
          </p:spPr>
          <p:txBody>
            <a:bodyPr>
              <a:spAutoFit/>
            </a:bodyPr>
            <a:lstStyle/>
            <a:p>
              <a:r>
                <a:rPr kumimoji="1" lang="en-US" altLang="zh-CN" sz="2400" i="1">
                  <a:solidFill>
                    <a:srgbClr val="FFFF66"/>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1">
                <a:solidFill>
                  <a:srgbClr val="FFFF66"/>
                </a:solidFill>
                <a:effectLst/>
                <a:latin typeface="Times New Roman" panose="02020603050405020304" pitchFamily="18" charset="0"/>
                <a:ea typeface="宋体" panose="02010600030101010101" pitchFamily="2" charset="-122"/>
                <a:sym typeface="Symbol" panose="05050102010706020507" pitchFamily="18" charset="2"/>
              </a:endParaRPr>
            </a:p>
          </p:txBody>
        </p:sp>
        <p:sp>
          <p:nvSpPr>
            <p:cNvPr id="148561" name="Line 81"/>
            <p:cNvSpPr>
              <a:spLocks noChangeShapeType="1"/>
            </p:cNvSpPr>
            <p:nvPr/>
          </p:nvSpPr>
          <p:spPr bwMode="auto">
            <a:xfrm flipV="1">
              <a:off x="4071" y="2146"/>
              <a:ext cx="453" cy="226"/>
            </a:xfrm>
            <a:prstGeom prst="line">
              <a:avLst/>
            </a:prstGeom>
            <a:noFill/>
            <a:ln w="19050">
              <a:solidFill>
                <a:srgbClr val="FFFF66"/>
              </a:solidFill>
              <a:prstDash val="dash"/>
              <a:round/>
            </a:ln>
            <a:effectLst/>
          </p:spPr>
          <p:txBody>
            <a:bodyPr wrap="none" anchor="ctr"/>
            <a:lstStyle/>
            <a:p>
              <a:endParaRPr lang="zh-CN" altLang="en-US"/>
            </a:p>
          </p:txBody>
        </p:sp>
        <p:sp>
          <p:nvSpPr>
            <p:cNvPr id="148562" name="Rectangle 82"/>
            <p:cNvSpPr>
              <a:spLocks noChangeArrowheads="1"/>
            </p:cNvSpPr>
            <p:nvPr/>
          </p:nvSpPr>
          <p:spPr bwMode="auto">
            <a:xfrm>
              <a:off x="4130" y="2039"/>
              <a:ext cx="212" cy="288"/>
            </a:xfrm>
            <a:prstGeom prst="rect">
              <a:avLst/>
            </a:prstGeom>
            <a:noFill/>
            <a:ln w="9525">
              <a:noFill/>
              <a:miter lim="800000"/>
            </a:ln>
            <a:effectLst/>
          </p:spPr>
          <p:txBody>
            <a:bodyPr wrap="none">
              <a:spAutoFit/>
            </a:bodyPr>
            <a:lstStyle/>
            <a:p>
              <a:r>
                <a:rPr kumimoji="1" lang="en-US" altLang="zh-CN" sz="2400" i="1">
                  <a:solidFill>
                    <a:srgbClr val="FFFF66"/>
                  </a:solidFill>
                  <a:effectLst/>
                  <a:latin typeface="Times New Roman" panose="02020603050405020304" pitchFamily="18" charset="0"/>
                  <a:ea typeface="宋体" panose="02010600030101010101" pitchFamily="2" charset="-122"/>
                </a:rPr>
                <a:t>d</a:t>
              </a:r>
            </a:p>
          </p:txBody>
        </p:sp>
        <p:sp>
          <p:nvSpPr>
            <p:cNvPr id="148563" name="Line 83"/>
            <p:cNvSpPr>
              <a:spLocks noChangeShapeType="1"/>
            </p:cNvSpPr>
            <p:nvPr/>
          </p:nvSpPr>
          <p:spPr bwMode="auto">
            <a:xfrm>
              <a:off x="4342" y="1511"/>
              <a:ext cx="0" cy="544"/>
            </a:xfrm>
            <a:prstGeom prst="line">
              <a:avLst/>
            </a:prstGeom>
            <a:noFill/>
            <a:ln w="19050">
              <a:solidFill>
                <a:srgbClr val="FF0066"/>
              </a:solidFill>
              <a:prstDash val="sysDot"/>
              <a:round/>
            </a:ln>
            <a:effectLst/>
          </p:spPr>
          <p:txBody>
            <a:bodyPr/>
            <a:lstStyle/>
            <a:p>
              <a:endParaRPr lang="zh-CN" altLang="en-US"/>
            </a:p>
          </p:txBody>
        </p:sp>
        <p:sp>
          <p:nvSpPr>
            <p:cNvPr id="148564" name="Text Box 84"/>
            <p:cNvSpPr txBox="1">
              <a:spLocks noChangeArrowheads="1"/>
            </p:cNvSpPr>
            <p:nvPr/>
          </p:nvSpPr>
          <p:spPr bwMode="auto">
            <a:xfrm>
              <a:off x="4875" y="2372"/>
              <a:ext cx="398" cy="288"/>
            </a:xfrm>
            <a:prstGeom prst="rect">
              <a:avLst/>
            </a:prstGeom>
            <a:noFill/>
            <a:ln w="9525">
              <a:noFill/>
              <a:miter lim="800000"/>
            </a:ln>
            <a:effectLst/>
          </p:spPr>
          <p:txBody>
            <a:bodyPr>
              <a:spAutoFit/>
            </a:bodyPr>
            <a:lstStyle/>
            <a:p>
              <a:pPr>
                <a:spcBef>
                  <a:spcPct val="50000"/>
                </a:spcBef>
              </a:pPr>
              <a:r>
                <a:rPr kumimoji="1" lang="en-US" altLang="zh-CN" sz="2400">
                  <a:solidFill>
                    <a:srgbClr val="FFFF66"/>
                  </a:solidFill>
                  <a:effectLst/>
                  <a:latin typeface="Times New Roman" panose="02020603050405020304" pitchFamily="18" charset="0"/>
                  <a:ea typeface="宋体" panose="02010600030101010101" pitchFamily="2" charset="-122"/>
                </a:rPr>
                <a:t>P</a:t>
              </a:r>
            </a:p>
          </p:txBody>
        </p:sp>
        <p:sp>
          <p:nvSpPr>
            <p:cNvPr id="148565" name="Text Box 85"/>
            <p:cNvSpPr txBox="1">
              <a:spLocks noChangeArrowheads="1"/>
            </p:cNvSpPr>
            <p:nvPr/>
          </p:nvSpPr>
          <p:spPr bwMode="auto">
            <a:xfrm>
              <a:off x="3822" y="2251"/>
              <a:ext cx="398" cy="288"/>
            </a:xfrm>
            <a:prstGeom prst="rect">
              <a:avLst/>
            </a:prstGeom>
            <a:noFill/>
            <a:ln w="9525">
              <a:noFill/>
              <a:miter lim="800000"/>
            </a:ln>
            <a:effectLst/>
          </p:spPr>
          <p:txBody>
            <a:bodyPr>
              <a:spAutoFit/>
            </a:bodyPr>
            <a:lstStyle/>
            <a:p>
              <a:pPr>
                <a:spcBef>
                  <a:spcPct val="50000"/>
                </a:spcBef>
              </a:pPr>
              <a:r>
                <a:rPr kumimoji="1" lang="en-US" altLang="zh-CN" sz="2400">
                  <a:solidFill>
                    <a:srgbClr val="FFFF66"/>
                  </a:solidFill>
                  <a:effectLst/>
                  <a:latin typeface="Times New Roman" panose="02020603050405020304" pitchFamily="18" charset="0"/>
                  <a:ea typeface="宋体" panose="02010600030101010101" pitchFamily="2" charset="-122"/>
                </a:rPr>
                <a:t>O</a:t>
              </a:r>
            </a:p>
          </p:txBody>
        </p:sp>
        <p:sp>
          <p:nvSpPr>
            <p:cNvPr id="148566" name="Rectangle 86"/>
            <p:cNvSpPr>
              <a:spLocks noChangeArrowheads="1"/>
            </p:cNvSpPr>
            <p:nvPr/>
          </p:nvSpPr>
          <p:spPr bwMode="auto">
            <a:xfrm>
              <a:off x="4387" y="2311"/>
              <a:ext cx="191" cy="288"/>
            </a:xfrm>
            <a:prstGeom prst="rect">
              <a:avLst/>
            </a:prstGeom>
            <a:noFill/>
            <a:ln w="9525">
              <a:noFill/>
              <a:miter lim="800000"/>
            </a:ln>
            <a:effectLst/>
          </p:spPr>
          <p:txBody>
            <a:bodyPr wrap="none">
              <a:spAutoFit/>
            </a:bodyPr>
            <a:lstStyle/>
            <a:p>
              <a:r>
                <a:rPr kumimoji="1" lang="en-US" altLang="zh-CN" sz="2400" b="1" i="1">
                  <a:solidFill>
                    <a:srgbClr val="FFFF66"/>
                  </a:solidFill>
                  <a:effectLst/>
                  <a:latin typeface="Times New Roman" panose="02020603050405020304" pitchFamily="18" charset="0"/>
                  <a:ea typeface="宋体" panose="02010600030101010101" pitchFamily="2" charset="-122"/>
                </a:rPr>
                <a:t>r</a:t>
              </a:r>
            </a:p>
          </p:txBody>
        </p:sp>
        <p:sp>
          <p:nvSpPr>
            <p:cNvPr id="148567" name="Arc 87"/>
            <p:cNvSpPr/>
            <p:nvPr/>
          </p:nvSpPr>
          <p:spPr bwMode="auto">
            <a:xfrm>
              <a:off x="4841" y="2327"/>
              <a:ext cx="296" cy="74"/>
            </a:xfrm>
            <a:custGeom>
              <a:avLst/>
              <a:gdLst>
                <a:gd name="G0" fmla="+- 0 0 0"/>
                <a:gd name="G1" fmla="+- 21600 0 0"/>
                <a:gd name="G2" fmla="+- 21600 0 0"/>
                <a:gd name="T0" fmla="*/ 0 w 21493"/>
                <a:gd name="T1" fmla="*/ 0 h 21600"/>
                <a:gd name="T2" fmla="*/ 21493 w 21493"/>
                <a:gd name="T3" fmla="*/ 19451 h 21600"/>
                <a:gd name="T4" fmla="*/ 0 w 21493"/>
                <a:gd name="T5" fmla="*/ 21600 h 21600"/>
              </a:gdLst>
              <a:ahLst/>
              <a:cxnLst>
                <a:cxn ang="0">
                  <a:pos x="T0" y="T1"/>
                </a:cxn>
                <a:cxn ang="0">
                  <a:pos x="T2" y="T3"/>
                </a:cxn>
                <a:cxn ang="0">
                  <a:pos x="T4" y="T5"/>
                </a:cxn>
              </a:cxnLst>
              <a:rect l="0" t="0" r="r" b="b"/>
              <a:pathLst>
                <a:path w="21493" h="21600" fill="none" extrusionOk="0">
                  <a:moveTo>
                    <a:pt x="-1" y="0"/>
                  </a:moveTo>
                  <a:cubicBezTo>
                    <a:pt x="11097" y="0"/>
                    <a:pt x="20388" y="8408"/>
                    <a:pt x="21492" y="19451"/>
                  </a:cubicBezTo>
                </a:path>
                <a:path w="21493" h="21600" stroke="0" extrusionOk="0">
                  <a:moveTo>
                    <a:pt x="-1" y="0"/>
                  </a:moveTo>
                  <a:cubicBezTo>
                    <a:pt x="11097" y="0"/>
                    <a:pt x="20388" y="8408"/>
                    <a:pt x="21492" y="19451"/>
                  </a:cubicBezTo>
                  <a:lnTo>
                    <a:pt x="0" y="21600"/>
                  </a:lnTo>
                  <a:close/>
                </a:path>
              </a:pathLst>
            </a:custGeom>
            <a:noFill/>
            <a:ln w="19050">
              <a:solidFill>
                <a:srgbClr val="FFFF66"/>
              </a:solidFill>
              <a:round/>
            </a:ln>
            <a:effectLst/>
          </p:spPr>
          <p:txBody>
            <a:bodyPr wrap="none" anchor="ctr"/>
            <a:lstStyle/>
            <a:p>
              <a:endParaRPr lang="zh-CN" altLang="en-US"/>
            </a:p>
          </p:txBody>
        </p:sp>
        <p:sp>
          <p:nvSpPr>
            <p:cNvPr id="148568" name="Line 88"/>
            <p:cNvSpPr>
              <a:spLocks noChangeShapeType="1"/>
            </p:cNvSpPr>
            <p:nvPr/>
          </p:nvSpPr>
          <p:spPr bwMode="auto">
            <a:xfrm flipV="1">
              <a:off x="4511" y="2191"/>
              <a:ext cx="74" cy="45"/>
            </a:xfrm>
            <a:prstGeom prst="line">
              <a:avLst/>
            </a:prstGeom>
            <a:noFill/>
            <a:ln w="19050">
              <a:solidFill>
                <a:srgbClr val="FFFF66"/>
              </a:solidFill>
              <a:round/>
            </a:ln>
            <a:effectLst/>
          </p:spPr>
          <p:txBody>
            <a:bodyPr/>
            <a:lstStyle/>
            <a:p>
              <a:endParaRPr lang="zh-CN" altLang="en-US"/>
            </a:p>
          </p:txBody>
        </p:sp>
        <p:sp>
          <p:nvSpPr>
            <p:cNvPr id="148569" name="Line 89"/>
            <p:cNvSpPr>
              <a:spLocks noChangeShapeType="1"/>
            </p:cNvSpPr>
            <p:nvPr/>
          </p:nvSpPr>
          <p:spPr bwMode="auto">
            <a:xfrm>
              <a:off x="4425" y="2191"/>
              <a:ext cx="91" cy="45"/>
            </a:xfrm>
            <a:prstGeom prst="line">
              <a:avLst/>
            </a:prstGeom>
            <a:noFill/>
            <a:ln w="19050">
              <a:solidFill>
                <a:srgbClr val="FFFF66"/>
              </a:solidFill>
              <a:round/>
            </a:ln>
            <a:effectLst/>
          </p:spPr>
          <p:txBody>
            <a:bodyPr/>
            <a:lstStyle/>
            <a:p>
              <a:endParaRPr lang="zh-CN" altLang="en-US"/>
            </a:p>
          </p:txBody>
        </p:sp>
        <p:sp>
          <p:nvSpPr>
            <p:cNvPr id="148570" name="Text Box 90"/>
            <p:cNvSpPr txBox="1">
              <a:spLocks noChangeArrowheads="1"/>
            </p:cNvSpPr>
            <p:nvPr/>
          </p:nvSpPr>
          <p:spPr bwMode="auto">
            <a:xfrm>
              <a:off x="4206" y="1237"/>
              <a:ext cx="244"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p>
          </p:txBody>
        </p:sp>
        <p:sp>
          <p:nvSpPr>
            <p:cNvPr id="148571" name="Text Box 91"/>
            <p:cNvSpPr txBox="1">
              <a:spLocks noChangeArrowheads="1"/>
            </p:cNvSpPr>
            <p:nvPr/>
          </p:nvSpPr>
          <p:spPr bwMode="auto">
            <a:xfrm>
              <a:off x="4876" y="1585"/>
              <a:ext cx="294"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r>
                <a:rPr kumimoji="1" lang="en-US" altLang="zh-CN" sz="2400" i="1" baseline="-25000">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z</a:t>
              </a:r>
            </a:p>
          </p:txBody>
        </p:sp>
        <p:sp>
          <p:nvSpPr>
            <p:cNvPr id="148572" name="Text Box 92"/>
            <p:cNvSpPr txBox="1">
              <a:spLocks noChangeArrowheads="1"/>
            </p:cNvSpPr>
            <p:nvPr/>
          </p:nvSpPr>
          <p:spPr bwMode="auto">
            <a:xfrm>
              <a:off x="4049" y="1827"/>
              <a:ext cx="328" cy="288"/>
            </a:xfrm>
            <a:prstGeom prst="rect">
              <a:avLst/>
            </a:prstGeom>
            <a:noFill/>
            <a:ln w="9525" algn="ctr">
              <a:noFill/>
              <a:miter lim="800000"/>
              <a:tailEnd type="none" w="sm" len="lg"/>
            </a:ln>
            <a:effectLst/>
          </p:spPr>
          <p:txBody>
            <a:bodyPr wrap="none">
              <a:spAutoFit/>
            </a:bodyPr>
            <a:lstStyle/>
            <a:p>
              <a:r>
                <a:rPr kumimoji="1" lang="en-US" altLang="zh-CN" sz="2400" b="1" i="1">
                  <a:solidFill>
                    <a:srgbClr val="FF0066"/>
                  </a:solidFill>
                  <a:effectLst/>
                  <a:latin typeface="Times New Roman" panose="02020603050405020304" pitchFamily="18" charset="0"/>
                  <a:ea typeface="宋体" panose="02010600030101010101" pitchFamily="2" charset="-122"/>
                </a:rPr>
                <a:t>F</a:t>
              </a:r>
              <a:r>
                <a:rPr kumimoji="1" lang="en-US" altLang="zh-CN" sz="2400" baseline="-25000">
                  <a:solidFill>
                    <a:srgbClr val="FF0066"/>
                  </a:solidFill>
                  <a:effectLst/>
                  <a:latin typeface="Times New Roman" panose="02020603050405020304" pitchFamily="18" charset="0"/>
                  <a:ea typeface="宋体" panose="02010600030101010101" pitchFamily="2" charset="-122"/>
                  <a:sym typeface="Symbol" panose="05050102010706020507" pitchFamily="18" charset="2"/>
                </a:rPr>
                <a:t></a:t>
              </a:r>
            </a:p>
          </p:txBody>
        </p:sp>
        <p:sp>
          <p:nvSpPr>
            <p:cNvPr id="148573" name="Line 93"/>
            <p:cNvSpPr>
              <a:spLocks noChangeShapeType="1"/>
            </p:cNvSpPr>
            <p:nvPr/>
          </p:nvSpPr>
          <p:spPr bwMode="auto">
            <a:xfrm rot="10800000" flipH="1">
              <a:off x="4049" y="2977"/>
              <a:ext cx="317" cy="318"/>
            </a:xfrm>
            <a:prstGeom prst="line">
              <a:avLst/>
            </a:prstGeom>
            <a:noFill/>
            <a:ln w="19050">
              <a:solidFill>
                <a:srgbClr val="000066"/>
              </a:solidFill>
              <a:round/>
              <a:tailEnd type="none" w="sm" len="lg"/>
            </a:ln>
            <a:effectLst/>
          </p:spPr>
          <p:txBody>
            <a:bodyPr lIns="90000" tIns="46800" rIns="90000" bIns="46800">
              <a:spAutoFit/>
            </a:bodyPr>
            <a:lstStyle/>
            <a:p>
              <a:endParaRPr lang="zh-CN" altLang="en-US"/>
            </a:p>
          </p:txBody>
        </p:sp>
        <p:sp>
          <p:nvSpPr>
            <p:cNvPr id="148574" name="Line 94"/>
            <p:cNvSpPr>
              <a:spLocks noChangeShapeType="1"/>
            </p:cNvSpPr>
            <p:nvPr/>
          </p:nvSpPr>
          <p:spPr bwMode="auto">
            <a:xfrm rot="10800000" flipH="1">
              <a:off x="4366" y="2705"/>
              <a:ext cx="273" cy="272"/>
            </a:xfrm>
            <a:prstGeom prst="line">
              <a:avLst/>
            </a:prstGeom>
            <a:noFill/>
            <a:ln w="19050">
              <a:solidFill>
                <a:srgbClr val="000066"/>
              </a:solidFill>
              <a:prstDash val="sysDot"/>
              <a:round/>
              <a:tailEnd type="none" w="sm" len="lg"/>
            </a:ln>
            <a:effectLst/>
          </p:spPr>
          <p:txBody>
            <a:bodyPr lIns="90000" tIns="46800" rIns="90000" bIns="46800">
              <a:spAutoFit/>
            </a:bodyPr>
            <a:lstStyle/>
            <a:p>
              <a:endParaRPr lang="zh-CN" altLang="en-US"/>
            </a:p>
          </p:txBody>
        </p:sp>
        <p:sp>
          <p:nvSpPr>
            <p:cNvPr id="148575" name="Line 95"/>
            <p:cNvSpPr>
              <a:spLocks noChangeShapeType="1"/>
            </p:cNvSpPr>
            <p:nvPr/>
          </p:nvSpPr>
          <p:spPr bwMode="auto">
            <a:xfrm flipV="1">
              <a:off x="4049" y="2387"/>
              <a:ext cx="0" cy="635"/>
            </a:xfrm>
            <a:prstGeom prst="line">
              <a:avLst/>
            </a:prstGeom>
            <a:noFill/>
            <a:ln w="28575">
              <a:solidFill>
                <a:srgbClr val="FF6600"/>
              </a:solidFill>
              <a:prstDash val="sysDot"/>
              <a:round/>
              <a:tailEnd type="triangle" w="sm" len="lg"/>
            </a:ln>
            <a:effectLst/>
          </p:spPr>
          <p:txBody>
            <a:bodyPr/>
            <a:lstStyle/>
            <a:p>
              <a:endParaRPr lang="zh-CN" altLang="en-US"/>
            </a:p>
          </p:txBody>
        </p:sp>
        <p:graphicFrame>
          <p:nvGraphicFramePr>
            <p:cNvPr id="148576" name="Object 96"/>
            <p:cNvGraphicFramePr>
              <a:graphicFrameLocks noChangeAspect="1"/>
            </p:cNvGraphicFramePr>
            <p:nvPr/>
          </p:nvGraphicFramePr>
          <p:xfrm>
            <a:off x="3822" y="3249"/>
            <a:ext cx="227" cy="212"/>
          </p:xfrm>
          <a:graphic>
            <a:graphicData uri="http://schemas.openxmlformats.org/presentationml/2006/ole">
              <mc:AlternateContent xmlns:mc="http://schemas.openxmlformats.org/markup-compatibility/2006">
                <mc:Choice xmlns:v="urn:schemas-microsoft-com:vml" Requires="v">
                  <p:oleObj name="Equation" r:id="rId7" imgW="241200" imgH="228600" progId="">
                    <p:embed/>
                  </p:oleObj>
                </mc:Choice>
                <mc:Fallback>
                  <p:oleObj name="Equation" r:id="rId7" imgW="241200" imgH="228600" progId="">
                    <p:embed/>
                    <p:pic>
                      <p:nvPicPr>
                        <p:cNvPr id="0" name="Picture 4" descr="image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 y="3249"/>
                          <a:ext cx="227"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577" name="Object 97"/>
            <p:cNvGraphicFramePr>
              <a:graphicFrameLocks noChangeAspect="1"/>
            </p:cNvGraphicFramePr>
            <p:nvPr/>
          </p:nvGraphicFramePr>
          <p:xfrm>
            <a:off x="4503" y="2796"/>
            <a:ext cx="181" cy="197"/>
          </p:xfrm>
          <a:graphic>
            <a:graphicData uri="http://schemas.openxmlformats.org/presentationml/2006/ole">
              <mc:AlternateContent xmlns:mc="http://schemas.openxmlformats.org/markup-compatibility/2006">
                <mc:Choice xmlns:v="urn:schemas-microsoft-com:vml" Requires="v">
                  <p:oleObj name="Equation" r:id="rId9" imgW="190440" imgH="203040" progId="">
                    <p:embed/>
                  </p:oleObj>
                </mc:Choice>
                <mc:Fallback>
                  <p:oleObj name="Equation" r:id="rId9" imgW="190440" imgH="203040" progId="">
                    <p:embed/>
                    <p:pic>
                      <p:nvPicPr>
                        <p:cNvPr id="0" name="Picture 5" descr="image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3" y="2796"/>
                          <a:ext cx="181" cy="1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578" name="Line 98"/>
            <p:cNvSpPr>
              <a:spLocks noChangeShapeType="1"/>
            </p:cNvSpPr>
            <p:nvPr/>
          </p:nvSpPr>
          <p:spPr bwMode="auto">
            <a:xfrm rot="10800000" flipH="1">
              <a:off x="4593" y="2387"/>
              <a:ext cx="363" cy="363"/>
            </a:xfrm>
            <a:prstGeom prst="line">
              <a:avLst/>
            </a:prstGeom>
            <a:noFill/>
            <a:ln w="19050">
              <a:solidFill>
                <a:srgbClr val="000066"/>
              </a:solidFill>
              <a:round/>
              <a:tailEnd type="triangle" w="sm" len="lg"/>
            </a:ln>
            <a:effectLst/>
          </p:spPr>
          <p:txBody>
            <a:bodyPr lIns="90000" tIns="46800" rIns="90000" bIns="46800">
              <a:spAutoFit/>
            </a:bodyPr>
            <a:lstStyle/>
            <a:p>
              <a:endParaRPr lang="zh-CN" altLang="en-US"/>
            </a:p>
          </p:txBody>
        </p:sp>
        <p:sp>
          <p:nvSpPr>
            <p:cNvPr id="148579" name="Line 99"/>
            <p:cNvSpPr>
              <a:spLocks noChangeShapeType="1"/>
            </p:cNvSpPr>
            <p:nvPr/>
          </p:nvSpPr>
          <p:spPr bwMode="auto">
            <a:xfrm flipH="1" flipV="1">
              <a:off x="4342" y="1511"/>
              <a:ext cx="603" cy="876"/>
            </a:xfrm>
            <a:prstGeom prst="line">
              <a:avLst/>
            </a:prstGeom>
            <a:noFill/>
            <a:ln w="19050">
              <a:solidFill>
                <a:srgbClr val="FF0066"/>
              </a:solidFill>
              <a:round/>
              <a:headEnd type="oval" w="med" len="med"/>
              <a:tailEnd type="triangle" w="sm" len="lg"/>
            </a:ln>
            <a:effectLst/>
          </p:spPr>
          <p:txBody>
            <a:bodyPr wrap="none" anchor="ctr"/>
            <a:lstStyle/>
            <a:p>
              <a:endParaRPr lang="zh-CN" altLang="en-US"/>
            </a:p>
          </p:txBody>
        </p:sp>
        <p:graphicFrame>
          <p:nvGraphicFramePr>
            <p:cNvPr id="148580" name="Object 100"/>
            <p:cNvGraphicFramePr>
              <a:graphicFrameLocks noChangeAspect="1"/>
            </p:cNvGraphicFramePr>
            <p:nvPr/>
          </p:nvGraphicFramePr>
          <p:xfrm>
            <a:off x="3865" y="2659"/>
            <a:ext cx="194" cy="318"/>
          </p:xfrm>
          <a:graphic>
            <a:graphicData uri="http://schemas.openxmlformats.org/presentationml/2006/ole">
              <mc:AlternateContent xmlns:mc="http://schemas.openxmlformats.org/markup-compatibility/2006">
                <mc:Choice xmlns:v="urn:schemas-microsoft-com:vml" Requires="v">
                  <p:oleObj name="Equation" r:id="rId11" imgW="177840" imgH="291960" progId="">
                    <p:embed/>
                  </p:oleObj>
                </mc:Choice>
                <mc:Fallback>
                  <p:oleObj name="Equation" r:id="rId11" imgW="177840" imgH="291960" progId="">
                    <p:embed/>
                    <p:pic>
                      <p:nvPicPr>
                        <p:cNvPr id="0" name="Picture 6" descr="image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5" y="2659"/>
                          <a:ext cx="194"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581" name="Line 101"/>
            <p:cNvSpPr>
              <a:spLocks noChangeShapeType="1"/>
            </p:cNvSpPr>
            <p:nvPr/>
          </p:nvSpPr>
          <p:spPr bwMode="auto">
            <a:xfrm flipH="1" flipV="1">
              <a:off x="4325" y="1496"/>
              <a:ext cx="607" cy="332"/>
            </a:xfrm>
            <a:prstGeom prst="line">
              <a:avLst/>
            </a:prstGeom>
            <a:noFill/>
            <a:ln w="19050">
              <a:solidFill>
                <a:srgbClr val="FF0066"/>
              </a:solidFill>
              <a:prstDash val="sysDot"/>
              <a:round/>
              <a:tailEnd type="none" w="sm" len="lg"/>
            </a:ln>
            <a:effec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8485"/>
                                        </p:tgtEl>
                                        <p:attrNameLst>
                                          <p:attrName>style.visibility</p:attrName>
                                        </p:attrNameLst>
                                      </p:cBhvr>
                                      <p:to>
                                        <p:strVal val="visible"/>
                                      </p:to>
                                    </p:set>
                                    <p:anim calcmode="lin" valueType="num">
                                      <p:cBhvr>
                                        <p:cTn id="7" dur="500" fill="hold"/>
                                        <p:tgtEl>
                                          <p:spTgt spid="148485"/>
                                        </p:tgtEl>
                                        <p:attrNameLst>
                                          <p:attrName>ppt_w</p:attrName>
                                        </p:attrNameLst>
                                      </p:cBhvr>
                                      <p:tavLst>
                                        <p:tav tm="0">
                                          <p:val>
                                            <p:fltVal val="0"/>
                                          </p:val>
                                        </p:tav>
                                        <p:tav tm="100000">
                                          <p:val>
                                            <p:strVal val="#ppt_w"/>
                                          </p:val>
                                        </p:tav>
                                      </p:tavLst>
                                    </p:anim>
                                    <p:anim calcmode="lin" valueType="num">
                                      <p:cBhvr>
                                        <p:cTn id="8" dur="500" fill="hold"/>
                                        <p:tgtEl>
                                          <p:spTgt spid="148485"/>
                                        </p:tgtEl>
                                        <p:attrNameLst>
                                          <p:attrName>ppt_h</p:attrName>
                                        </p:attrNameLst>
                                      </p:cBhvr>
                                      <p:tavLst>
                                        <p:tav tm="0">
                                          <p:val>
                                            <p:fltVal val="0"/>
                                          </p:val>
                                        </p:tav>
                                        <p:tav tm="100000">
                                          <p:val>
                                            <p:strVal val="#ppt_h"/>
                                          </p:val>
                                        </p:tav>
                                      </p:tavLst>
                                    </p:anim>
                                    <p:animEffect transition="in" filter="fade">
                                      <p:cBhvr>
                                        <p:cTn id="9" dur="500"/>
                                        <p:tgtEl>
                                          <p:spTgt spid="14848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48484"/>
                                        </p:tgtEl>
                                        <p:attrNameLst>
                                          <p:attrName>style.visibility</p:attrName>
                                        </p:attrNameLst>
                                      </p:cBhvr>
                                      <p:to>
                                        <p:strVal val="visible"/>
                                      </p:to>
                                    </p:set>
                                    <p:anim calcmode="lin" valueType="num">
                                      <p:cBhvr additive="base">
                                        <p:cTn id="14" dur="500" fill="hold"/>
                                        <p:tgtEl>
                                          <p:spTgt spid="148484"/>
                                        </p:tgtEl>
                                        <p:attrNameLst>
                                          <p:attrName>ppt_x</p:attrName>
                                        </p:attrNameLst>
                                      </p:cBhvr>
                                      <p:tavLst>
                                        <p:tav tm="0">
                                          <p:val>
                                            <p:strVal val="0-#ppt_w/2"/>
                                          </p:val>
                                        </p:tav>
                                        <p:tav tm="100000">
                                          <p:val>
                                            <p:strVal val="#ppt_x"/>
                                          </p:val>
                                        </p:tav>
                                      </p:tavLst>
                                    </p:anim>
                                    <p:anim calcmode="lin" valueType="num">
                                      <p:cBhvr additive="base">
                                        <p:cTn id="15" dur="500" fill="hold"/>
                                        <p:tgtEl>
                                          <p:spTgt spid="1484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16" name="灯片编号占位符 4"/>
          <p:cNvSpPr>
            <a:spLocks noGrp="1"/>
          </p:cNvSpPr>
          <p:nvPr>
            <p:ph type="sldNum" sz="quarter" idx="12"/>
          </p:nvPr>
        </p:nvSpPr>
        <p:spPr/>
        <p:txBody>
          <a:bodyPr/>
          <a:lstStyle/>
          <a:p>
            <a:fld id="{CB881954-0D95-4BE5-B86D-7EA931D89046}" type="slidenum">
              <a:rPr lang="en-US" altLang="zh-CN"/>
              <a:pPr/>
              <a:t>16</a:t>
            </a:fld>
            <a:endParaRPr lang="en-US" altLang="zh-CN"/>
          </a:p>
        </p:txBody>
      </p:sp>
      <p:sp>
        <p:nvSpPr>
          <p:cNvPr id="307204" name="Text Box 4"/>
          <p:cNvSpPr txBox="1">
            <a:spLocks noChangeArrowheads="1"/>
          </p:cNvSpPr>
          <p:nvPr/>
        </p:nvSpPr>
        <p:spPr bwMode="auto">
          <a:xfrm>
            <a:off x="1143000" y="1447800"/>
            <a:ext cx="1727200" cy="457200"/>
          </a:xfrm>
          <a:prstGeom prst="rect">
            <a:avLst/>
          </a:prstGeom>
          <a:noFill/>
          <a:ln w="9525" algn="ctr">
            <a:noFill/>
            <a:miter lim="800000"/>
          </a:ln>
          <a:effectLst/>
        </p:spPr>
        <p:txBody>
          <a:bodyPr>
            <a:spAutoFit/>
          </a:bodyPr>
          <a:lstStyle/>
          <a:p>
            <a:r>
              <a:rPr lang="zh-CN" altLang="en-US" sz="2400"/>
              <a:t>力偶臂</a:t>
            </a:r>
            <a:r>
              <a:rPr lang="en-US" altLang="zh-CN" sz="2400"/>
              <a:t>: </a:t>
            </a:r>
          </a:p>
        </p:txBody>
      </p:sp>
      <p:graphicFrame>
        <p:nvGraphicFramePr>
          <p:cNvPr id="307205" name="Object 5"/>
          <p:cNvGraphicFramePr>
            <a:graphicFrameLocks noChangeAspect="1"/>
          </p:cNvGraphicFramePr>
          <p:nvPr/>
        </p:nvGraphicFramePr>
        <p:xfrm>
          <a:off x="2362200" y="1447800"/>
          <a:ext cx="877888" cy="430213"/>
        </p:xfrm>
        <a:graphic>
          <a:graphicData uri="http://schemas.openxmlformats.org/presentationml/2006/ole">
            <mc:AlternateContent xmlns:mc="http://schemas.openxmlformats.org/markup-compatibility/2006">
              <mc:Choice xmlns:v="urn:schemas-microsoft-com:vml" Requires="v">
                <p:oleObj name="公式" r:id="rId2" imgW="10668000" imgH="5181600" progId="">
                  <p:embed/>
                </p:oleObj>
              </mc:Choice>
              <mc:Fallback>
                <p:oleObj name="公式" r:id="rId2" imgW="10668000" imgH="5181600" progId="">
                  <p:embed/>
                  <p:pic>
                    <p:nvPicPr>
                      <p:cNvPr id="0" name="Picture 5" descr="image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447800"/>
                        <a:ext cx="877888"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06" name="Text Box 6"/>
          <p:cNvSpPr txBox="1">
            <a:spLocks noChangeArrowheads="1"/>
          </p:cNvSpPr>
          <p:nvPr/>
        </p:nvSpPr>
        <p:spPr bwMode="auto">
          <a:xfrm>
            <a:off x="1143000" y="2041525"/>
            <a:ext cx="5222875" cy="457200"/>
          </a:xfrm>
          <a:prstGeom prst="rect">
            <a:avLst/>
          </a:prstGeom>
          <a:noFill/>
          <a:ln w="9525" algn="ctr">
            <a:noFill/>
            <a:miter lim="800000"/>
          </a:ln>
          <a:effectLst/>
        </p:spPr>
        <p:txBody>
          <a:bodyPr wrap="square">
            <a:spAutoFit/>
          </a:bodyPr>
          <a:lstStyle/>
          <a:p>
            <a:r>
              <a:rPr lang="zh-CN" altLang="en-US" sz="2400" dirty="0"/>
              <a:t>磁场对线圈作用的磁力偶矩大小： </a:t>
            </a:r>
          </a:p>
        </p:txBody>
      </p:sp>
      <p:graphicFrame>
        <p:nvGraphicFramePr>
          <p:cNvPr id="307207" name="Object 7"/>
          <p:cNvGraphicFramePr>
            <a:graphicFrameLocks noChangeAspect="1"/>
          </p:cNvGraphicFramePr>
          <p:nvPr/>
        </p:nvGraphicFramePr>
        <p:xfrm>
          <a:off x="1295400" y="2743200"/>
          <a:ext cx="4964113" cy="457200"/>
        </p:xfrm>
        <a:graphic>
          <a:graphicData uri="http://schemas.openxmlformats.org/presentationml/2006/ole">
            <mc:AlternateContent xmlns:mc="http://schemas.openxmlformats.org/markup-compatibility/2006">
              <mc:Choice xmlns:v="urn:schemas-microsoft-com:vml" Requires="v">
                <p:oleObj name="公式" r:id="rId4" imgW="59436000" imgH="5486400" progId="">
                  <p:embed/>
                </p:oleObj>
              </mc:Choice>
              <mc:Fallback>
                <p:oleObj name="公式" r:id="rId4" imgW="59436000" imgH="5486400" progId="">
                  <p:embed/>
                  <p:pic>
                    <p:nvPicPr>
                      <p:cNvPr id="0" name="Picture 4" descr="image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743200"/>
                        <a:ext cx="49641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08" name="Text Box 8"/>
          <p:cNvSpPr txBox="1">
            <a:spLocks noChangeArrowheads="1"/>
          </p:cNvSpPr>
          <p:nvPr/>
        </p:nvSpPr>
        <p:spPr bwMode="auto">
          <a:xfrm>
            <a:off x="1143000" y="3505200"/>
            <a:ext cx="2520950" cy="457200"/>
          </a:xfrm>
          <a:prstGeom prst="rect">
            <a:avLst/>
          </a:prstGeom>
          <a:noFill/>
          <a:ln w="9525" algn="ctr">
            <a:noFill/>
            <a:miter lim="800000"/>
          </a:ln>
          <a:effectLst/>
        </p:spPr>
        <p:txBody>
          <a:bodyPr>
            <a:spAutoFit/>
          </a:bodyPr>
          <a:lstStyle/>
          <a:p>
            <a:r>
              <a:rPr lang="en-US" altLang="zh-CN" sz="2400"/>
              <a:t>N</a:t>
            </a:r>
            <a:r>
              <a:rPr lang="zh-CN" altLang="en-US" sz="2400"/>
              <a:t>匝线圈：</a:t>
            </a:r>
          </a:p>
        </p:txBody>
      </p:sp>
      <p:graphicFrame>
        <p:nvGraphicFramePr>
          <p:cNvPr id="307209" name="Object 9"/>
          <p:cNvGraphicFramePr>
            <a:graphicFrameLocks noChangeAspect="1"/>
          </p:cNvGraphicFramePr>
          <p:nvPr/>
        </p:nvGraphicFramePr>
        <p:xfrm>
          <a:off x="2819400" y="3505200"/>
          <a:ext cx="1974850" cy="355600"/>
        </p:xfrm>
        <a:graphic>
          <a:graphicData uri="http://schemas.openxmlformats.org/presentationml/2006/ole">
            <mc:AlternateContent xmlns:mc="http://schemas.openxmlformats.org/markup-compatibility/2006">
              <mc:Choice xmlns:v="urn:schemas-microsoft-com:vml" Requires="v">
                <p:oleObj name="公式" r:id="rId6" imgW="24079200" imgH="4267200" progId="">
                  <p:embed/>
                </p:oleObj>
              </mc:Choice>
              <mc:Fallback>
                <p:oleObj name="公式" r:id="rId6" imgW="24079200" imgH="4267200" progId="">
                  <p:embed/>
                  <p:pic>
                    <p:nvPicPr>
                      <p:cNvPr id="0" name="Picture 3" descr="image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3505200"/>
                        <a:ext cx="197485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10" name="Text Box 10"/>
          <p:cNvSpPr txBox="1">
            <a:spLocks noChangeArrowheads="1"/>
          </p:cNvSpPr>
          <p:nvPr/>
        </p:nvSpPr>
        <p:spPr bwMode="auto">
          <a:xfrm>
            <a:off x="1143000" y="4114800"/>
            <a:ext cx="1676400" cy="457200"/>
          </a:xfrm>
          <a:prstGeom prst="rect">
            <a:avLst/>
          </a:prstGeom>
          <a:noFill/>
          <a:ln w="9525" algn="ctr">
            <a:noFill/>
            <a:miter lim="800000"/>
          </a:ln>
          <a:effectLst/>
        </p:spPr>
        <p:txBody>
          <a:bodyPr>
            <a:spAutoFit/>
          </a:bodyPr>
          <a:lstStyle/>
          <a:p>
            <a:r>
              <a:rPr lang="zh-CN" altLang="en-US" sz="2400"/>
              <a:t>线圈磁矩 ：</a:t>
            </a:r>
          </a:p>
        </p:txBody>
      </p:sp>
      <p:graphicFrame>
        <p:nvGraphicFramePr>
          <p:cNvPr id="307211" name="Object 11"/>
          <p:cNvGraphicFramePr>
            <a:graphicFrameLocks noChangeAspect="1"/>
          </p:cNvGraphicFramePr>
          <p:nvPr/>
        </p:nvGraphicFramePr>
        <p:xfrm>
          <a:off x="2837180" y="4037965"/>
          <a:ext cx="1792605" cy="636270"/>
        </p:xfrm>
        <a:graphic>
          <a:graphicData uri="http://schemas.openxmlformats.org/presentationml/2006/ole">
            <mc:AlternateContent xmlns:mc="http://schemas.openxmlformats.org/markup-compatibility/2006">
              <mc:Choice xmlns:v="urn:schemas-microsoft-com:vml" Requires="v">
                <p:oleObj name="公式" r:id="rId8" imgW="711000" imgH="253800" progId="">
                  <p:embed/>
                </p:oleObj>
              </mc:Choice>
              <mc:Fallback>
                <p:oleObj name="公式" r:id="rId8" imgW="711000" imgH="253800" progId="">
                  <p:embed/>
                  <p:pic>
                    <p:nvPicPr>
                      <p:cNvPr id="0" name="Picture 2" descr="image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7180" y="4037965"/>
                        <a:ext cx="1792605" cy="636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12" name="Text Box 12"/>
          <p:cNvSpPr txBox="1">
            <a:spLocks noChangeArrowheads="1"/>
          </p:cNvSpPr>
          <p:nvPr/>
        </p:nvSpPr>
        <p:spPr bwMode="auto">
          <a:xfrm>
            <a:off x="1143000" y="4800600"/>
            <a:ext cx="2667000" cy="457200"/>
          </a:xfrm>
          <a:prstGeom prst="rect">
            <a:avLst/>
          </a:prstGeom>
          <a:noFill/>
          <a:ln w="9525" algn="ctr">
            <a:noFill/>
            <a:miter lim="800000"/>
          </a:ln>
          <a:effectLst/>
        </p:spPr>
        <p:txBody>
          <a:bodyPr>
            <a:spAutoFit/>
          </a:bodyPr>
          <a:lstStyle/>
          <a:p>
            <a:r>
              <a:rPr lang="zh-CN" altLang="en-US" sz="2400"/>
              <a:t>线圈所受</a:t>
            </a:r>
            <a:r>
              <a:rPr lang="zh-CN" altLang="en-US" sz="2400">
                <a:solidFill>
                  <a:srgbClr val="0000CC"/>
                </a:solidFill>
              </a:rPr>
              <a:t>磁力偶矩</a:t>
            </a:r>
            <a:r>
              <a:rPr lang="zh-CN" altLang="en-US" sz="2400"/>
              <a:t>： </a:t>
            </a:r>
          </a:p>
        </p:txBody>
      </p:sp>
      <p:graphicFrame>
        <p:nvGraphicFramePr>
          <p:cNvPr id="307215" name="Object 15"/>
          <p:cNvGraphicFramePr>
            <a:graphicFrameLocks noChangeAspect="1"/>
          </p:cNvGraphicFramePr>
          <p:nvPr/>
        </p:nvGraphicFramePr>
        <p:xfrm>
          <a:off x="3933190" y="4674870"/>
          <a:ext cx="1943100" cy="681355"/>
        </p:xfrm>
        <a:graphic>
          <a:graphicData uri="http://schemas.openxmlformats.org/presentationml/2006/ole">
            <mc:AlternateContent xmlns:mc="http://schemas.openxmlformats.org/markup-compatibility/2006">
              <mc:Choice xmlns:v="urn:schemas-microsoft-com:vml" Requires="v">
                <p:oleObj name="公式" r:id="rId10" imgW="736560" imgH="253800" progId="">
                  <p:embed/>
                </p:oleObj>
              </mc:Choice>
              <mc:Fallback>
                <p:oleObj name="公式" r:id="rId10" imgW="736560" imgH="253800" progId="">
                  <p:embed/>
                  <p:pic>
                    <p:nvPicPr>
                      <p:cNvPr id="0" name="Picture 1" descr="image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3190" y="4674870"/>
                        <a:ext cx="1943100" cy="681355"/>
                      </a:xfrm>
                      <a:prstGeom prst="rect">
                        <a:avLst/>
                      </a:prstGeom>
                      <a:solidFill>
                        <a:srgbClr val="99CCFF"/>
                      </a:solidFill>
                    </p:spPr>
                  </p:pic>
                </p:oleObj>
              </mc:Fallback>
            </mc:AlternateContent>
          </a:graphicData>
        </a:graphic>
      </p:graphicFrame>
      <p:sp>
        <p:nvSpPr>
          <p:cNvPr id="307216" name="Text Box 16"/>
          <p:cNvSpPr txBox="1">
            <a:spLocks noChangeArrowheads="1"/>
          </p:cNvSpPr>
          <p:nvPr/>
        </p:nvSpPr>
        <p:spPr bwMode="auto">
          <a:xfrm>
            <a:off x="725170" y="5470525"/>
            <a:ext cx="7837805" cy="457200"/>
          </a:xfrm>
          <a:prstGeom prst="rect">
            <a:avLst/>
          </a:prstGeom>
          <a:noFill/>
          <a:ln w="9525" algn="ctr">
            <a:noFill/>
            <a:miter lim="800000"/>
          </a:ln>
          <a:effectLst/>
        </p:spPr>
        <p:txBody>
          <a:bodyPr wrap="square">
            <a:spAutoFit/>
          </a:bodyPr>
          <a:lstStyle/>
          <a:p>
            <a:r>
              <a:rPr lang="zh-CN" altLang="en-US" sz="2400"/>
              <a:t>注意：上式对</a:t>
            </a:r>
            <a:r>
              <a:rPr lang="zh-CN" altLang="en-US" sz="2400">
                <a:solidFill>
                  <a:srgbClr val="0000CC"/>
                </a:solidFill>
              </a:rPr>
              <a:t>均匀</a:t>
            </a:r>
            <a:r>
              <a:rPr lang="zh-CN" altLang="en-US" sz="2400"/>
              <a:t>磁场中</a:t>
            </a:r>
            <a:r>
              <a:rPr lang="zh-CN" altLang="en-US" sz="2400">
                <a:solidFill>
                  <a:srgbClr val="0000CC"/>
                </a:solidFill>
              </a:rPr>
              <a:t>任意形状</a:t>
            </a:r>
            <a:r>
              <a:rPr lang="zh-CN" altLang="en-US" sz="2400"/>
              <a:t>的</a:t>
            </a:r>
            <a:r>
              <a:rPr lang="zh-CN" altLang="en-US" sz="2400">
                <a:solidFill>
                  <a:srgbClr val="0000CC"/>
                </a:solidFill>
              </a:rPr>
              <a:t>平面</a:t>
            </a:r>
            <a:r>
              <a:rPr lang="zh-CN" altLang="en-US" sz="2400"/>
              <a:t>载流</a:t>
            </a:r>
            <a:r>
              <a:rPr lang="zh-CN" altLang="en-US" sz="2400">
                <a:solidFill>
                  <a:srgbClr val="FF3300"/>
                </a:solidFill>
              </a:rPr>
              <a:t>线圈</a:t>
            </a:r>
            <a:r>
              <a:rPr lang="zh-CN" altLang="en-US" sz="2400"/>
              <a:t>都适用。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38" name="灯片编号占位符 4"/>
          <p:cNvSpPr>
            <a:spLocks noGrp="1"/>
          </p:cNvSpPr>
          <p:nvPr>
            <p:ph type="sldNum" sz="quarter" idx="12"/>
          </p:nvPr>
        </p:nvSpPr>
        <p:spPr/>
        <p:txBody>
          <a:bodyPr/>
          <a:lstStyle/>
          <a:p>
            <a:fld id="{10CE6071-74B6-48EC-99EF-4AD13EE83D9A}" type="slidenum">
              <a:rPr lang="en-US" altLang="zh-CN"/>
              <a:pPr/>
              <a:t>17</a:t>
            </a:fld>
            <a:endParaRPr lang="en-US" altLang="zh-CN"/>
          </a:p>
        </p:txBody>
      </p:sp>
      <p:grpSp>
        <p:nvGrpSpPr>
          <p:cNvPr id="309279" name="Group 31"/>
          <p:cNvGrpSpPr/>
          <p:nvPr/>
        </p:nvGrpSpPr>
        <p:grpSpPr bwMode="auto">
          <a:xfrm>
            <a:off x="5410200" y="1676400"/>
            <a:ext cx="3600450" cy="3095625"/>
            <a:chOff x="3061" y="1979"/>
            <a:chExt cx="2268" cy="1950"/>
          </a:xfrm>
        </p:grpSpPr>
        <p:sp>
          <p:nvSpPr>
            <p:cNvPr id="309280" name="Rectangle 32"/>
            <p:cNvSpPr>
              <a:spLocks noChangeArrowheads="1"/>
            </p:cNvSpPr>
            <p:nvPr/>
          </p:nvSpPr>
          <p:spPr bwMode="auto">
            <a:xfrm>
              <a:off x="3061" y="1979"/>
              <a:ext cx="2268" cy="1950"/>
            </a:xfrm>
            <a:prstGeom prst="rect">
              <a:avLst/>
            </a:prstGeom>
            <a:solidFill>
              <a:srgbClr val="99CCFF"/>
            </a:solidFill>
            <a:ln w="9525">
              <a:solidFill>
                <a:srgbClr val="FFFFFF"/>
              </a:solidFill>
              <a:miter lim="800000"/>
            </a:ln>
            <a:effectLst/>
          </p:spPr>
          <p:txBody>
            <a:bodyPr wrap="none" anchor="ctr"/>
            <a:lstStyle/>
            <a:p>
              <a:endParaRPr lang="zh-CN" altLang="en-US"/>
            </a:p>
          </p:txBody>
        </p:sp>
        <p:grpSp>
          <p:nvGrpSpPr>
            <p:cNvPr id="309281" name="Group 33"/>
            <p:cNvGrpSpPr/>
            <p:nvPr/>
          </p:nvGrpSpPr>
          <p:grpSpPr bwMode="auto">
            <a:xfrm>
              <a:off x="3198" y="2069"/>
              <a:ext cx="2058" cy="1713"/>
              <a:chOff x="3198" y="2069"/>
              <a:chExt cx="2058" cy="1713"/>
            </a:xfrm>
          </p:grpSpPr>
          <p:sp>
            <p:nvSpPr>
              <p:cNvPr id="309282" name="AutoShape 34"/>
              <p:cNvSpPr>
                <a:spLocks noChangeAspect="1" noChangeArrowheads="1"/>
              </p:cNvSpPr>
              <p:nvPr/>
            </p:nvSpPr>
            <p:spPr bwMode="auto">
              <a:xfrm>
                <a:off x="3198" y="2069"/>
                <a:ext cx="2058" cy="1713"/>
              </a:xfrm>
              <a:prstGeom prst="rect">
                <a:avLst/>
              </a:prstGeom>
              <a:noFill/>
              <a:ln w="9525">
                <a:noFill/>
                <a:miter lim="800000"/>
              </a:ln>
            </p:spPr>
            <p:txBody>
              <a:bodyPr/>
              <a:lstStyle/>
              <a:p>
                <a:endParaRPr lang="zh-CN" altLang="en-US"/>
              </a:p>
            </p:txBody>
          </p:sp>
          <p:grpSp>
            <p:nvGrpSpPr>
              <p:cNvPr id="309283" name="Group 35"/>
              <p:cNvGrpSpPr/>
              <p:nvPr/>
            </p:nvGrpSpPr>
            <p:grpSpPr bwMode="auto">
              <a:xfrm>
                <a:off x="3527" y="2436"/>
                <a:ext cx="85" cy="979"/>
                <a:chOff x="8305" y="11893"/>
                <a:chExt cx="108" cy="1248"/>
              </a:xfrm>
            </p:grpSpPr>
            <p:sp>
              <p:nvSpPr>
                <p:cNvPr id="309284" name="AutoShape 36"/>
                <p:cNvSpPr>
                  <a:spLocks noChangeArrowheads="1"/>
                </p:cNvSpPr>
                <p:nvPr/>
              </p:nvSpPr>
              <p:spPr bwMode="auto">
                <a:xfrm>
                  <a:off x="8305" y="11893"/>
                  <a:ext cx="105" cy="1248"/>
                </a:xfrm>
                <a:prstGeom prst="roundRect">
                  <a:avLst>
                    <a:gd name="adj" fmla="val 50000"/>
                  </a:avLst>
                </a:prstGeom>
                <a:gradFill rotWithShape="1">
                  <a:gsLst>
                    <a:gs pos="0">
                      <a:srgbClr val="993366"/>
                    </a:gs>
                    <a:gs pos="50000">
                      <a:srgbClr val="FFFFFF"/>
                    </a:gs>
                    <a:gs pos="100000">
                      <a:srgbClr val="993366"/>
                    </a:gs>
                  </a:gsLst>
                  <a:lin ang="0" scaled="1"/>
                </a:gradFill>
                <a:ln w="9525">
                  <a:solidFill>
                    <a:srgbClr val="993366"/>
                  </a:solidFill>
                  <a:round/>
                </a:ln>
              </p:spPr>
              <p:txBody>
                <a:bodyPr/>
                <a:lstStyle/>
                <a:p>
                  <a:endParaRPr lang="zh-CN" altLang="en-US"/>
                </a:p>
              </p:txBody>
            </p:sp>
            <p:sp>
              <p:nvSpPr>
                <p:cNvPr id="309285" name="Oval 37"/>
                <p:cNvSpPr>
                  <a:spLocks noChangeAspect="1" noChangeArrowheads="1"/>
                </p:cNvSpPr>
                <p:nvPr/>
              </p:nvSpPr>
              <p:spPr bwMode="auto">
                <a:xfrm>
                  <a:off x="8305" y="11893"/>
                  <a:ext cx="108" cy="108"/>
                </a:xfrm>
                <a:prstGeom prst="ellipse">
                  <a:avLst/>
                </a:prstGeom>
                <a:solidFill>
                  <a:srgbClr val="FFFFFF"/>
                </a:solidFill>
                <a:ln w="9525">
                  <a:solidFill>
                    <a:srgbClr val="993366"/>
                  </a:solidFill>
                  <a:round/>
                </a:ln>
              </p:spPr>
              <p:txBody>
                <a:bodyPr/>
                <a:lstStyle/>
                <a:p>
                  <a:endParaRPr lang="zh-CN" altLang="en-US"/>
                </a:p>
              </p:txBody>
            </p:sp>
            <p:sp>
              <p:nvSpPr>
                <p:cNvPr id="309286" name="Oval 38"/>
                <p:cNvSpPr>
                  <a:spLocks noChangeAspect="1" noChangeArrowheads="1"/>
                </p:cNvSpPr>
                <p:nvPr/>
              </p:nvSpPr>
              <p:spPr bwMode="auto">
                <a:xfrm>
                  <a:off x="8305" y="13030"/>
                  <a:ext cx="108" cy="108"/>
                </a:xfrm>
                <a:prstGeom prst="ellipse">
                  <a:avLst/>
                </a:prstGeom>
                <a:solidFill>
                  <a:srgbClr val="FFFFFF"/>
                </a:solidFill>
                <a:ln w="9525">
                  <a:solidFill>
                    <a:srgbClr val="993366"/>
                  </a:solidFill>
                  <a:round/>
                </a:ln>
              </p:spPr>
              <p:txBody>
                <a:bodyPr/>
                <a:lstStyle/>
                <a:p>
                  <a:endParaRPr lang="zh-CN" altLang="en-US"/>
                </a:p>
              </p:txBody>
            </p:sp>
          </p:grpSp>
          <p:grpSp>
            <p:nvGrpSpPr>
              <p:cNvPr id="309287" name="Group 39"/>
              <p:cNvGrpSpPr/>
              <p:nvPr/>
            </p:nvGrpSpPr>
            <p:grpSpPr bwMode="auto">
              <a:xfrm>
                <a:off x="4597" y="2436"/>
                <a:ext cx="85" cy="979"/>
                <a:chOff x="8305" y="11893"/>
                <a:chExt cx="108" cy="1248"/>
              </a:xfrm>
            </p:grpSpPr>
            <p:sp>
              <p:nvSpPr>
                <p:cNvPr id="309288" name="AutoShape 40"/>
                <p:cNvSpPr>
                  <a:spLocks noChangeArrowheads="1"/>
                </p:cNvSpPr>
                <p:nvPr/>
              </p:nvSpPr>
              <p:spPr bwMode="auto">
                <a:xfrm>
                  <a:off x="8305" y="11893"/>
                  <a:ext cx="105" cy="1248"/>
                </a:xfrm>
                <a:prstGeom prst="roundRect">
                  <a:avLst>
                    <a:gd name="adj" fmla="val 50000"/>
                  </a:avLst>
                </a:prstGeom>
                <a:gradFill rotWithShape="1">
                  <a:gsLst>
                    <a:gs pos="0">
                      <a:srgbClr val="993366"/>
                    </a:gs>
                    <a:gs pos="50000">
                      <a:srgbClr val="FFFFFF"/>
                    </a:gs>
                    <a:gs pos="100000">
                      <a:srgbClr val="993366"/>
                    </a:gs>
                  </a:gsLst>
                  <a:lin ang="0" scaled="1"/>
                </a:gradFill>
                <a:ln w="9525">
                  <a:solidFill>
                    <a:srgbClr val="993366"/>
                  </a:solidFill>
                  <a:round/>
                </a:ln>
              </p:spPr>
              <p:txBody>
                <a:bodyPr/>
                <a:lstStyle/>
                <a:p>
                  <a:endParaRPr lang="zh-CN" altLang="en-US"/>
                </a:p>
              </p:txBody>
            </p:sp>
            <p:sp>
              <p:nvSpPr>
                <p:cNvPr id="309289" name="Oval 41"/>
                <p:cNvSpPr>
                  <a:spLocks noChangeAspect="1" noChangeArrowheads="1"/>
                </p:cNvSpPr>
                <p:nvPr/>
              </p:nvSpPr>
              <p:spPr bwMode="auto">
                <a:xfrm>
                  <a:off x="8305" y="11893"/>
                  <a:ext cx="108" cy="108"/>
                </a:xfrm>
                <a:prstGeom prst="ellipse">
                  <a:avLst/>
                </a:prstGeom>
                <a:solidFill>
                  <a:srgbClr val="FFFFFF"/>
                </a:solidFill>
                <a:ln w="9525">
                  <a:solidFill>
                    <a:srgbClr val="993366"/>
                  </a:solidFill>
                  <a:round/>
                </a:ln>
              </p:spPr>
              <p:txBody>
                <a:bodyPr/>
                <a:lstStyle/>
                <a:p>
                  <a:endParaRPr lang="zh-CN" altLang="en-US"/>
                </a:p>
              </p:txBody>
            </p:sp>
            <p:sp>
              <p:nvSpPr>
                <p:cNvPr id="309290" name="Oval 42"/>
                <p:cNvSpPr>
                  <a:spLocks noChangeAspect="1" noChangeArrowheads="1"/>
                </p:cNvSpPr>
                <p:nvPr/>
              </p:nvSpPr>
              <p:spPr bwMode="auto">
                <a:xfrm>
                  <a:off x="8305" y="13030"/>
                  <a:ext cx="108" cy="108"/>
                </a:xfrm>
                <a:prstGeom prst="ellipse">
                  <a:avLst/>
                </a:prstGeom>
                <a:solidFill>
                  <a:srgbClr val="FFFFFF"/>
                </a:solidFill>
                <a:ln w="9525">
                  <a:solidFill>
                    <a:srgbClr val="993366"/>
                  </a:solidFill>
                  <a:round/>
                </a:ln>
              </p:spPr>
              <p:txBody>
                <a:bodyPr/>
                <a:lstStyle/>
                <a:p>
                  <a:endParaRPr lang="zh-CN" altLang="en-US"/>
                </a:p>
              </p:txBody>
            </p:sp>
          </p:grpSp>
          <p:sp>
            <p:nvSpPr>
              <p:cNvPr id="309291" name="Line 43"/>
              <p:cNvSpPr>
                <a:spLocks noChangeShapeType="1"/>
              </p:cNvSpPr>
              <p:nvPr/>
            </p:nvSpPr>
            <p:spPr bwMode="auto">
              <a:xfrm>
                <a:off x="3280" y="2926"/>
                <a:ext cx="659" cy="0"/>
              </a:xfrm>
              <a:prstGeom prst="line">
                <a:avLst/>
              </a:prstGeom>
              <a:noFill/>
              <a:ln w="19050">
                <a:solidFill>
                  <a:schemeClr val="tx1"/>
                </a:solidFill>
                <a:round/>
                <a:tailEnd type="stealth" w="med" len="lg"/>
              </a:ln>
            </p:spPr>
            <p:txBody>
              <a:bodyPr/>
              <a:lstStyle/>
              <a:p>
                <a:endParaRPr lang="zh-CN" altLang="en-US"/>
              </a:p>
            </p:txBody>
          </p:sp>
          <p:sp>
            <p:nvSpPr>
              <p:cNvPr id="309292" name="Line 44"/>
              <p:cNvSpPr>
                <a:spLocks noChangeShapeType="1"/>
              </p:cNvSpPr>
              <p:nvPr/>
            </p:nvSpPr>
            <p:spPr bwMode="auto">
              <a:xfrm>
                <a:off x="4350" y="2926"/>
                <a:ext cx="659" cy="0"/>
              </a:xfrm>
              <a:prstGeom prst="line">
                <a:avLst/>
              </a:prstGeom>
              <a:noFill/>
              <a:ln w="19050">
                <a:solidFill>
                  <a:schemeClr val="tx1"/>
                </a:solidFill>
                <a:round/>
                <a:tailEnd type="stealth" w="med" len="lg"/>
              </a:ln>
              <a:effectLst/>
            </p:spPr>
            <p:txBody>
              <a:bodyPr/>
              <a:lstStyle/>
              <a:p>
                <a:endParaRPr lang="zh-CN" altLang="en-US"/>
              </a:p>
            </p:txBody>
          </p:sp>
          <p:graphicFrame>
            <p:nvGraphicFramePr>
              <p:cNvPr id="309293" name="Object 45"/>
              <p:cNvGraphicFramePr>
                <a:graphicFrameLocks noChangeAspect="1"/>
              </p:cNvGraphicFramePr>
              <p:nvPr/>
            </p:nvGraphicFramePr>
            <p:xfrm>
              <a:off x="3540" y="2459"/>
              <a:ext cx="59" cy="59"/>
            </p:xfrm>
            <a:graphic>
              <a:graphicData uri="http://schemas.openxmlformats.org/presentationml/2006/ole">
                <mc:AlternateContent xmlns:mc="http://schemas.openxmlformats.org/markup-compatibility/2006">
                  <mc:Choice xmlns:v="urn:schemas-microsoft-com:vml" Requires="v">
                    <p:oleObj name="公式" r:id="rId2" imgW="2743200" imgH="2743200" progId="">
                      <p:embed/>
                    </p:oleObj>
                  </mc:Choice>
                  <mc:Fallback>
                    <p:oleObj name="公式" r:id="rId2" imgW="2743200" imgH="2743200" progId="">
                      <p:embed/>
                      <p:pic>
                        <p:nvPicPr>
                          <p:cNvPr id="0" name="Picture 11" descr="image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 y="2459"/>
                            <a:ext cx="59" cy="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94" name="Object 46"/>
              <p:cNvGraphicFramePr>
                <a:graphicFrameLocks noChangeAspect="1"/>
              </p:cNvGraphicFramePr>
              <p:nvPr/>
            </p:nvGraphicFramePr>
            <p:xfrm>
              <a:off x="3540" y="3339"/>
              <a:ext cx="75" cy="75"/>
            </p:xfrm>
            <a:graphic>
              <a:graphicData uri="http://schemas.openxmlformats.org/presentationml/2006/ole">
                <mc:AlternateContent xmlns:mc="http://schemas.openxmlformats.org/markup-compatibility/2006">
                  <mc:Choice xmlns:v="urn:schemas-microsoft-com:vml" Requires="v">
                    <p:oleObj name="公式" r:id="rId4" imgW="2743200" imgH="3048000" progId="">
                      <p:embed/>
                    </p:oleObj>
                  </mc:Choice>
                  <mc:Fallback>
                    <p:oleObj name="公式" r:id="rId4" imgW="2743200" imgH="3048000" progId="">
                      <p:embed/>
                      <p:pic>
                        <p:nvPicPr>
                          <p:cNvPr id="0" name="Picture 10" descr="image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0" y="3339"/>
                            <a:ext cx="75" cy="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95" name="Line 47"/>
              <p:cNvSpPr>
                <a:spLocks noChangeShapeType="1"/>
              </p:cNvSpPr>
              <p:nvPr/>
            </p:nvSpPr>
            <p:spPr bwMode="auto">
              <a:xfrm flipH="1" flipV="1">
                <a:off x="3560" y="2160"/>
                <a:ext cx="3" cy="276"/>
              </a:xfrm>
              <a:prstGeom prst="line">
                <a:avLst/>
              </a:prstGeom>
              <a:noFill/>
              <a:ln w="19050">
                <a:solidFill>
                  <a:schemeClr val="tx1"/>
                </a:solidFill>
                <a:round/>
                <a:tailEnd type="stealth" w="med" len="lg"/>
              </a:ln>
            </p:spPr>
            <p:txBody>
              <a:bodyPr/>
              <a:lstStyle/>
              <a:p>
                <a:endParaRPr lang="zh-CN" altLang="en-US"/>
              </a:p>
            </p:txBody>
          </p:sp>
          <p:sp>
            <p:nvSpPr>
              <p:cNvPr id="309296" name="Line 48"/>
              <p:cNvSpPr>
                <a:spLocks noChangeShapeType="1"/>
              </p:cNvSpPr>
              <p:nvPr/>
            </p:nvSpPr>
            <p:spPr bwMode="auto">
              <a:xfrm>
                <a:off x="4633" y="2523"/>
                <a:ext cx="1" cy="245"/>
              </a:xfrm>
              <a:prstGeom prst="line">
                <a:avLst/>
              </a:prstGeom>
              <a:noFill/>
              <a:ln w="9525">
                <a:solidFill>
                  <a:srgbClr val="000099"/>
                </a:solidFill>
                <a:round/>
                <a:tailEnd type="stealth" w="med" len="lg"/>
              </a:ln>
              <a:effectLst/>
            </p:spPr>
            <p:txBody>
              <a:bodyPr/>
              <a:lstStyle/>
              <a:p>
                <a:endParaRPr lang="zh-CN" altLang="en-US"/>
              </a:p>
            </p:txBody>
          </p:sp>
          <p:graphicFrame>
            <p:nvGraphicFramePr>
              <p:cNvPr id="309297" name="Object 49"/>
              <p:cNvGraphicFramePr>
                <a:graphicFrameLocks noChangeAspect="1"/>
              </p:cNvGraphicFramePr>
              <p:nvPr/>
            </p:nvGraphicFramePr>
            <p:xfrm>
              <a:off x="3739" y="2614"/>
              <a:ext cx="206" cy="259"/>
            </p:xfrm>
            <a:graphic>
              <a:graphicData uri="http://schemas.openxmlformats.org/presentationml/2006/ole">
                <mc:AlternateContent xmlns:mc="http://schemas.openxmlformats.org/markup-compatibility/2006">
                  <mc:Choice xmlns:v="urn:schemas-microsoft-com:vml" Requires="v">
                    <p:oleObj name="公式" r:id="rId6" imgW="3657600" imgH="4572000" progId="">
                      <p:embed/>
                    </p:oleObj>
                  </mc:Choice>
                  <mc:Fallback>
                    <p:oleObj name="公式" r:id="rId6" imgW="3657600" imgH="4572000" progId="">
                      <p:embed/>
                      <p:pic>
                        <p:nvPicPr>
                          <p:cNvPr id="0" name="Picture 9" descr="image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9" y="2614"/>
                            <a:ext cx="206"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98" name="Line 50"/>
              <p:cNvSpPr>
                <a:spLocks noChangeShapeType="1"/>
              </p:cNvSpPr>
              <p:nvPr/>
            </p:nvSpPr>
            <p:spPr bwMode="auto">
              <a:xfrm>
                <a:off x="3574" y="3427"/>
                <a:ext cx="1" cy="321"/>
              </a:xfrm>
              <a:prstGeom prst="line">
                <a:avLst/>
              </a:prstGeom>
              <a:noFill/>
              <a:ln w="19050">
                <a:solidFill>
                  <a:schemeClr val="tx1"/>
                </a:solidFill>
                <a:round/>
                <a:tailEnd type="stealth" w="med" len="lg"/>
              </a:ln>
              <a:effectLst/>
            </p:spPr>
            <p:txBody>
              <a:bodyPr/>
              <a:lstStyle/>
              <a:p>
                <a:endParaRPr lang="zh-CN" altLang="en-US"/>
              </a:p>
            </p:txBody>
          </p:sp>
          <p:sp>
            <p:nvSpPr>
              <p:cNvPr id="309299" name="Line 51"/>
              <p:cNvSpPr>
                <a:spLocks noChangeShapeType="1"/>
              </p:cNvSpPr>
              <p:nvPr/>
            </p:nvSpPr>
            <p:spPr bwMode="auto">
              <a:xfrm flipV="1">
                <a:off x="4633" y="3071"/>
                <a:ext cx="1" cy="245"/>
              </a:xfrm>
              <a:prstGeom prst="line">
                <a:avLst/>
              </a:prstGeom>
              <a:noFill/>
              <a:ln w="9525">
                <a:solidFill>
                  <a:srgbClr val="000099"/>
                </a:solidFill>
                <a:round/>
                <a:tailEnd type="stealth" w="med" len="lg"/>
              </a:ln>
            </p:spPr>
            <p:txBody>
              <a:bodyPr/>
              <a:lstStyle/>
              <a:p>
                <a:endParaRPr lang="zh-CN" altLang="en-US"/>
              </a:p>
            </p:txBody>
          </p:sp>
          <p:graphicFrame>
            <p:nvGraphicFramePr>
              <p:cNvPr id="309300" name="Object 52"/>
              <p:cNvGraphicFramePr>
                <a:graphicFrameLocks noChangeAspect="1"/>
              </p:cNvGraphicFramePr>
              <p:nvPr/>
            </p:nvGraphicFramePr>
            <p:xfrm>
              <a:off x="4609" y="3351"/>
              <a:ext cx="59" cy="59"/>
            </p:xfrm>
            <a:graphic>
              <a:graphicData uri="http://schemas.openxmlformats.org/presentationml/2006/ole">
                <mc:AlternateContent xmlns:mc="http://schemas.openxmlformats.org/markup-compatibility/2006">
                  <mc:Choice xmlns:v="urn:schemas-microsoft-com:vml" Requires="v">
                    <p:oleObj name="公式" r:id="rId8" imgW="2743200" imgH="2743200" progId="">
                      <p:embed/>
                    </p:oleObj>
                  </mc:Choice>
                  <mc:Fallback>
                    <p:oleObj name="公式" r:id="rId8" imgW="2743200" imgH="2743200" progId="">
                      <p:embed/>
                      <p:pic>
                        <p:nvPicPr>
                          <p:cNvPr id="0" name="Picture 8" descr="image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9" y="3351"/>
                            <a:ext cx="59" cy="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301" name="Object 53"/>
              <p:cNvGraphicFramePr>
                <a:graphicFrameLocks noChangeAspect="1"/>
              </p:cNvGraphicFramePr>
              <p:nvPr/>
            </p:nvGraphicFramePr>
            <p:xfrm>
              <a:off x="4609" y="2448"/>
              <a:ext cx="75" cy="75"/>
            </p:xfrm>
            <a:graphic>
              <a:graphicData uri="http://schemas.openxmlformats.org/presentationml/2006/ole">
                <mc:AlternateContent xmlns:mc="http://schemas.openxmlformats.org/markup-compatibility/2006">
                  <mc:Choice xmlns:v="urn:schemas-microsoft-com:vml" Requires="v">
                    <p:oleObj name="公式" r:id="rId10" imgW="2743200" imgH="3048000" progId="">
                      <p:embed/>
                    </p:oleObj>
                  </mc:Choice>
                  <mc:Fallback>
                    <p:oleObj name="公式" r:id="rId10" imgW="2743200" imgH="3048000" progId="">
                      <p:embed/>
                      <p:pic>
                        <p:nvPicPr>
                          <p:cNvPr id="0" name="Picture 7" descr="image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9" y="2448"/>
                            <a:ext cx="75" cy="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302" name="Object 54"/>
              <p:cNvGraphicFramePr>
                <a:graphicFrameLocks noChangeAspect="1"/>
              </p:cNvGraphicFramePr>
              <p:nvPr/>
            </p:nvGraphicFramePr>
            <p:xfrm>
              <a:off x="3243" y="2069"/>
              <a:ext cx="300" cy="319"/>
            </p:xfrm>
            <a:graphic>
              <a:graphicData uri="http://schemas.openxmlformats.org/presentationml/2006/ole">
                <mc:AlternateContent xmlns:mc="http://schemas.openxmlformats.org/markup-compatibility/2006">
                  <mc:Choice xmlns:v="urn:schemas-microsoft-com:vml" Requires="v">
                    <p:oleObj name="公式" r:id="rId12" imgW="5486400" imgH="5791200" progId="">
                      <p:embed/>
                    </p:oleObj>
                  </mc:Choice>
                  <mc:Fallback>
                    <p:oleObj name="公式" r:id="rId12" imgW="5486400" imgH="5791200" progId="">
                      <p:embed/>
                      <p:pic>
                        <p:nvPicPr>
                          <p:cNvPr id="0" name="Picture 6" descr="image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3" y="2069"/>
                            <a:ext cx="300"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303" name="Object 55"/>
              <p:cNvGraphicFramePr>
                <a:graphicFrameLocks noChangeAspect="1"/>
              </p:cNvGraphicFramePr>
              <p:nvPr/>
            </p:nvGraphicFramePr>
            <p:xfrm>
              <a:off x="3268" y="3339"/>
              <a:ext cx="301" cy="319"/>
            </p:xfrm>
            <a:graphic>
              <a:graphicData uri="http://schemas.openxmlformats.org/presentationml/2006/ole">
                <mc:AlternateContent xmlns:mc="http://schemas.openxmlformats.org/markup-compatibility/2006">
                  <mc:Choice xmlns:v="urn:schemas-microsoft-com:vml" Requires="v">
                    <p:oleObj name="公式" r:id="rId14" imgW="5486400" imgH="5791200" progId="">
                      <p:embed/>
                    </p:oleObj>
                  </mc:Choice>
                  <mc:Fallback>
                    <p:oleObj name="公式" r:id="rId14" imgW="5486400" imgH="5791200" progId="">
                      <p:embed/>
                      <p:pic>
                        <p:nvPicPr>
                          <p:cNvPr id="0" name="Picture 5" descr="image8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8" y="3339"/>
                            <a:ext cx="301"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304" name="Object 56"/>
              <p:cNvGraphicFramePr>
                <a:graphicFrameLocks noChangeAspect="1"/>
              </p:cNvGraphicFramePr>
              <p:nvPr/>
            </p:nvGraphicFramePr>
            <p:xfrm>
              <a:off x="4294" y="3101"/>
              <a:ext cx="295" cy="313"/>
            </p:xfrm>
            <a:graphic>
              <a:graphicData uri="http://schemas.openxmlformats.org/presentationml/2006/ole">
                <mc:AlternateContent xmlns:mc="http://schemas.openxmlformats.org/markup-compatibility/2006">
                  <mc:Choice xmlns:v="urn:schemas-microsoft-com:vml" Requires="v">
                    <p:oleObj name="公式" r:id="rId16" imgW="5486400" imgH="5791200" progId="">
                      <p:embed/>
                    </p:oleObj>
                  </mc:Choice>
                  <mc:Fallback>
                    <p:oleObj name="公式" r:id="rId16" imgW="5486400" imgH="5791200" progId="">
                      <p:embed/>
                      <p:pic>
                        <p:nvPicPr>
                          <p:cNvPr id="0" name="Picture 4" descr="image8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94" y="3101"/>
                            <a:ext cx="295"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305" name="Object 57"/>
              <p:cNvGraphicFramePr>
                <a:graphicFrameLocks noChangeAspect="1"/>
              </p:cNvGraphicFramePr>
              <p:nvPr/>
            </p:nvGraphicFramePr>
            <p:xfrm>
              <a:off x="4294" y="2367"/>
              <a:ext cx="295" cy="312"/>
            </p:xfrm>
            <a:graphic>
              <a:graphicData uri="http://schemas.openxmlformats.org/presentationml/2006/ole">
                <mc:AlternateContent xmlns:mc="http://schemas.openxmlformats.org/markup-compatibility/2006">
                  <mc:Choice xmlns:v="urn:schemas-microsoft-com:vml" Requires="v">
                    <p:oleObj name="公式" r:id="rId18" imgW="5486400" imgH="5791200" progId="">
                      <p:embed/>
                    </p:oleObj>
                  </mc:Choice>
                  <mc:Fallback>
                    <p:oleObj name="公式" r:id="rId18" imgW="5486400" imgH="5791200" progId="">
                      <p:embed/>
                      <p:pic>
                        <p:nvPicPr>
                          <p:cNvPr id="0" name="Picture 3" descr="image8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94" y="2367"/>
                            <a:ext cx="295"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306" name="Object 58"/>
              <p:cNvGraphicFramePr>
                <a:graphicFrameLocks noChangeAspect="1"/>
              </p:cNvGraphicFramePr>
              <p:nvPr/>
            </p:nvGraphicFramePr>
            <p:xfrm>
              <a:off x="4830" y="2614"/>
              <a:ext cx="206" cy="259"/>
            </p:xfrm>
            <a:graphic>
              <a:graphicData uri="http://schemas.openxmlformats.org/presentationml/2006/ole">
                <mc:AlternateContent xmlns:mc="http://schemas.openxmlformats.org/markup-compatibility/2006">
                  <mc:Choice xmlns:v="urn:schemas-microsoft-com:vml" Requires="v">
                    <p:oleObj name="公式" r:id="rId20" imgW="3657600" imgH="4572000" progId="">
                      <p:embed/>
                    </p:oleObj>
                  </mc:Choice>
                  <mc:Fallback>
                    <p:oleObj name="公式" r:id="rId20" imgW="3657600" imgH="4572000" progId="">
                      <p:embed/>
                      <p:pic>
                        <p:nvPicPr>
                          <p:cNvPr id="0" name="Picture 2" descr="image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0" y="2614"/>
                            <a:ext cx="206"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09311" name="Text Box 63"/>
          <p:cNvSpPr txBox="1">
            <a:spLocks noChangeArrowheads="1"/>
          </p:cNvSpPr>
          <p:nvPr/>
        </p:nvSpPr>
        <p:spPr bwMode="auto">
          <a:xfrm>
            <a:off x="768350" y="1905000"/>
            <a:ext cx="1524000" cy="457200"/>
          </a:xfrm>
          <a:prstGeom prst="rect">
            <a:avLst/>
          </a:prstGeom>
          <a:noFill/>
          <a:ln w="9525">
            <a:noFill/>
            <a:miter lim="800000"/>
          </a:ln>
          <a:effectLst/>
        </p:spPr>
        <p:txBody>
          <a:bodyPr>
            <a:spAutoFit/>
          </a:bodyPr>
          <a:lstStyle/>
          <a:p>
            <a:pPr>
              <a:spcBef>
                <a:spcPct val="50000"/>
              </a:spcBef>
            </a:pPr>
            <a:r>
              <a:rPr kumimoji="1" lang="zh-CN" altLang="en-US" sz="2400">
                <a:solidFill>
                  <a:srgbClr val="FF3300"/>
                </a:solidFill>
                <a:effectLst>
                  <a:outerShdw blurRad="38100" dist="38100" dir="2700000" algn="tl">
                    <a:srgbClr val="C0C0C0"/>
                  </a:outerShdw>
                </a:effectLst>
              </a:rPr>
              <a:t>讨论：</a:t>
            </a:r>
          </a:p>
        </p:txBody>
      </p:sp>
      <p:sp>
        <p:nvSpPr>
          <p:cNvPr id="309312" name="Text Box 64"/>
          <p:cNvSpPr txBox="1">
            <a:spLocks noChangeArrowheads="1"/>
          </p:cNvSpPr>
          <p:nvPr/>
        </p:nvSpPr>
        <p:spPr bwMode="auto">
          <a:xfrm>
            <a:off x="844551" y="2438400"/>
            <a:ext cx="4108450" cy="977265"/>
          </a:xfrm>
          <a:prstGeom prst="rect">
            <a:avLst/>
          </a:prstGeom>
          <a:noFill/>
          <a:ln w="9525">
            <a:noFill/>
            <a:miter lim="800000"/>
          </a:ln>
          <a:effectLst/>
        </p:spPr>
        <p:txBody>
          <a:bodyPr wrap="square">
            <a:spAutoFit/>
          </a:bodyPr>
          <a:lstStyle/>
          <a:p>
            <a:pPr>
              <a:lnSpc>
                <a:spcPct val="120000"/>
              </a:lnSpc>
              <a:spcBef>
                <a:spcPct val="50000"/>
              </a:spcBef>
            </a:pPr>
            <a:r>
              <a:rPr kumimoji="1" lang="zh-CN" altLang="en-US" sz="2400" dirty="0"/>
              <a:t>（</a:t>
            </a:r>
            <a:r>
              <a:rPr kumimoji="1" lang="en-US" altLang="zh-CN" sz="2400" dirty="0"/>
              <a:t>1</a:t>
            </a:r>
            <a:r>
              <a:rPr kumimoji="1" lang="zh-CN" altLang="en-US" sz="2400" dirty="0"/>
              <a:t>）</a:t>
            </a:r>
            <a:r>
              <a:rPr kumimoji="1" lang="en-US" altLang="zh-CN" sz="2400" i="1" dirty="0">
                <a:sym typeface="Symbol" panose="05050102010706020507" pitchFamily="18" charset="2"/>
              </a:rPr>
              <a:t>θ </a:t>
            </a:r>
            <a:r>
              <a:rPr kumimoji="1" lang="en-US" altLang="zh-CN" sz="2400" dirty="0">
                <a:sym typeface="Symbol" panose="05050102010706020507" pitchFamily="18" charset="2"/>
              </a:rPr>
              <a:t>= 0</a:t>
            </a:r>
            <a:r>
              <a:rPr kumimoji="1" lang="zh-CN" altLang="en-US" sz="2400" dirty="0">
                <a:sym typeface="Symbol" panose="05050102010706020507" pitchFamily="18" charset="2"/>
              </a:rPr>
              <a:t>时，</a:t>
            </a:r>
            <a:r>
              <a:rPr kumimoji="1" lang="en-US" altLang="zh-CN" sz="2400" i="1" dirty="0">
                <a:sym typeface="Symbol" panose="05050102010706020507" pitchFamily="18" charset="2"/>
              </a:rPr>
              <a:t>M </a:t>
            </a:r>
            <a:r>
              <a:rPr kumimoji="1" lang="en-US" altLang="zh-CN" sz="2400" dirty="0">
                <a:sym typeface="Symbol" panose="05050102010706020507" pitchFamily="18" charset="2"/>
              </a:rPr>
              <a:t>= 0</a:t>
            </a:r>
            <a:r>
              <a:rPr kumimoji="1" lang="zh-CN" altLang="en-US" sz="2400" dirty="0">
                <a:sym typeface="Symbol" panose="05050102010706020507" pitchFamily="18" charset="2"/>
              </a:rPr>
              <a:t>，线圈处于</a:t>
            </a:r>
            <a:r>
              <a:rPr kumimoji="1" lang="zh-CN" altLang="en-US" sz="2400" dirty="0">
                <a:solidFill>
                  <a:srgbClr val="0000CC"/>
                </a:solidFill>
                <a:sym typeface="Symbol" panose="05050102010706020507" pitchFamily="18" charset="2"/>
              </a:rPr>
              <a:t>稳定平衡状态</a:t>
            </a:r>
            <a:r>
              <a:rPr kumimoji="1" lang="zh-CN" altLang="en-US" sz="2400" dirty="0">
                <a:sym typeface="Symbol" panose="05050102010706020507" pitchFamily="18" charset="2"/>
              </a:rPr>
              <a:t>。</a:t>
            </a:r>
            <a:endParaRPr kumimoji="1" lang="zh-CN" altLang="en-US" sz="2400" dirty="0"/>
          </a:p>
        </p:txBody>
      </p:sp>
      <p:sp>
        <p:nvSpPr>
          <p:cNvPr id="309313" name="Text Box 65"/>
          <p:cNvSpPr txBox="1">
            <a:spLocks noChangeArrowheads="1"/>
          </p:cNvSpPr>
          <p:nvPr/>
        </p:nvSpPr>
        <p:spPr bwMode="auto">
          <a:xfrm>
            <a:off x="838200" y="3810000"/>
            <a:ext cx="4443095" cy="829945"/>
          </a:xfrm>
          <a:prstGeom prst="rect">
            <a:avLst/>
          </a:prstGeom>
          <a:noFill/>
          <a:ln w="9525" algn="ctr">
            <a:noFill/>
            <a:miter lim="800000"/>
          </a:ln>
          <a:effectLst/>
        </p:spPr>
        <p:txBody>
          <a:bodyPr wrap="square">
            <a:spAutoFit/>
          </a:bodyPr>
          <a:lstStyle/>
          <a:p>
            <a:pPr>
              <a:spcBef>
                <a:spcPct val="50000"/>
              </a:spcBef>
            </a:pPr>
            <a:r>
              <a:rPr kumimoji="1" lang="zh-CN" altLang="en-US" sz="2400"/>
              <a:t>（</a:t>
            </a:r>
            <a:r>
              <a:rPr kumimoji="1" lang="en-US" altLang="zh-CN" sz="2400"/>
              <a:t>2</a:t>
            </a:r>
            <a:r>
              <a:rPr kumimoji="1" lang="zh-CN" altLang="en-US" sz="2400"/>
              <a:t>）</a:t>
            </a:r>
            <a:r>
              <a:rPr kumimoji="1" lang="en-US" altLang="zh-CN" sz="2400" i="1">
                <a:sym typeface="Symbol" panose="05050102010706020507" pitchFamily="18" charset="2"/>
              </a:rPr>
              <a:t>θ</a:t>
            </a:r>
            <a:r>
              <a:rPr kumimoji="1" lang="en-US" altLang="zh-CN" sz="2400"/>
              <a:t> </a:t>
            </a:r>
            <a:r>
              <a:rPr kumimoji="1" lang="en-US" altLang="zh-CN" sz="2400">
                <a:sym typeface="Symbol" panose="05050102010706020507" pitchFamily="18" charset="2"/>
              </a:rPr>
              <a:t>= 90</a:t>
            </a:r>
            <a:r>
              <a:rPr kumimoji="1" lang="zh-CN" altLang="en-US" sz="2400">
                <a:sym typeface="Symbol" panose="05050102010706020507" pitchFamily="18" charset="2"/>
              </a:rPr>
              <a:t>时，</a:t>
            </a:r>
            <a:r>
              <a:rPr kumimoji="1" lang="en-US" altLang="zh-CN" sz="2400" i="1">
                <a:sym typeface="Symbol" panose="05050102010706020507" pitchFamily="18" charset="2"/>
              </a:rPr>
              <a:t>M</a:t>
            </a:r>
            <a:r>
              <a:rPr kumimoji="1" lang="en-US" altLang="zh-CN" sz="2400">
                <a:sym typeface="Symbol" panose="05050102010706020507" pitchFamily="18" charset="2"/>
              </a:rPr>
              <a:t> = </a:t>
            </a:r>
            <a:r>
              <a:rPr kumimoji="1" lang="en-US" altLang="zh-CN" sz="2400" i="1">
                <a:sym typeface="Symbol" panose="05050102010706020507" pitchFamily="18" charset="2"/>
              </a:rPr>
              <a:t>M</a:t>
            </a:r>
            <a:r>
              <a:rPr kumimoji="1" lang="en-US" altLang="zh-CN" sz="2400" baseline="-25000">
                <a:sym typeface="Symbol" panose="05050102010706020507" pitchFamily="18" charset="2"/>
              </a:rPr>
              <a:t>max</a:t>
            </a:r>
            <a:r>
              <a:rPr kumimoji="1" lang="en-US" altLang="zh-CN" sz="2400">
                <a:sym typeface="Symbol" panose="05050102010706020507" pitchFamily="18" charset="2"/>
              </a:rPr>
              <a:t>= </a:t>
            </a:r>
            <a:r>
              <a:rPr kumimoji="1" lang="en-US" altLang="zh-CN" sz="2400" i="1">
                <a:sym typeface="Symbol" panose="05050102010706020507" pitchFamily="18" charset="2"/>
              </a:rPr>
              <a:t>NBIS = P</a:t>
            </a:r>
            <a:r>
              <a:rPr kumimoji="1" lang="en-US" altLang="zh-CN" sz="2400" i="1" baseline="-25000">
                <a:sym typeface="Symbol" panose="05050102010706020507" pitchFamily="18" charset="2"/>
              </a:rPr>
              <a:t>m</a:t>
            </a:r>
            <a:r>
              <a:rPr kumimoji="1" lang="en-US" altLang="zh-CN" sz="2400" i="1">
                <a:sym typeface="Symbol" panose="05050102010706020507" pitchFamily="18" charset="2"/>
              </a:rPr>
              <a:t>B</a:t>
            </a:r>
          </a:p>
        </p:txBody>
      </p:sp>
      <p:sp>
        <p:nvSpPr>
          <p:cNvPr id="309314" name="Text Box 66"/>
          <p:cNvSpPr txBox="1">
            <a:spLocks noChangeArrowheads="1"/>
          </p:cNvSpPr>
          <p:nvPr/>
        </p:nvSpPr>
        <p:spPr bwMode="auto">
          <a:xfrm>
            <a:off x="838201" y="5029200"/>
            <a:ext cx="4343399" cy="977265"/>
          </a:xfrm>
          <a:prstGeom prst="rect">
            <a:avLst/>
          </a:prstGeom>
          <a:noFill/>
          <a:ln w="9525" algn="ctr">
            <a:noFill/>
            <a:miter lim="800000"/>
          </a:ln>
          <a:effectLst/>
        </p:spPr>
        <p:txBody>
          <a:bodyPr wrap="square">
            <a:spAutoFit/>
          </a:bodyPr>
          <a:lstStyle/>
          <a:p>
            <a:pPr>
              <a:lnSpc>
                <a:spcPct val="120000"/>
              </a:lnSpc>
              <a:spcBef>
                <a:spcPct val="50000"/>
              </a:spcBef>
            </a:pPr>
            <a:r>
              <a:rPr kumimoji="1" lang="zh-CN" altLang="en-US" sz="2400" dirty="0"/>
              <a:t>（</a:t>
            </a:r>
            <a:r>
              <a:rPr kumimoji="1" lang="en-US" altLang="zh-CN" sz="2400" dirty="0"/>
              <a:t>3</a:t>
            </a:r>
            <a:r>
              <a:rPr kumimoji="1" lang="zh-CN" altLang="en-US" sz="2400" dirty="0"/>
              <a:t>）</a:t>
            </a:r>
            <a:r>
              <a:rPr kumimoji="1" lang="en-US" altLang="zh-CN" sz="2400" i="1" dirty="0">
                <a:sym typeface="Symbol" panose="05050102010706020507" pitchFamily="18" charset="2"/>
              </a:rPr>
              <a:t>θ</a:t>
            </a:r>
            <a:r>
              <a:rPr kumimoji="1" lang="en-US" altLang="zh-CN" sz="2400" dirty="0"/>
              <a:t> </a:t>
            </a:r>
            <a:r>
              <a:rPr kumimoji="1" lang="en-US" altLang="zh-CN" sz="2400" dirty="0">
                <a:sym typeface="Symbol" panose="05050102010706020507" pitchFamily="18" charset="2"/>
              </a:rPr>
              <a:t>=180</a:t>
            </a:r>
            <a:r>
              <a:rPr kumimoji="1" lang="zh-CN" altLang="en-US" sz="2400" dirty="0">
                <a:sym typeface="Symbol" panose="05050102010706020507" pitchFamily="18" charset="2"/>
              </a:rPr>
              <a:t>时，</a:t>
            </a:r>
            <a:r>
              <a:rPr kumimoji="1" lang="en-US" altLang="zh-CN" sz="2400" i="1" dirty="0">
                <a:sym typeface="Symbol" panose="05050102010706020507" pitchFamily="18" charset="2"/>
              </a:rPr>
              <a:t>M </a:t>
            </a:r>
            <a:r>
              <a:rPr kumimoji="1" lang="en-US" altLang="zh-CN" sz="2400" dirty="0">
                <a:sym typeface="Symbol" panose="05050102010706020507" pitchFamily="18" charset="2"/>
              </a:rPr>
              <a:t>= 0</a:t>
            </a:r>
            <a:r>
              <a:rPr kumimoji="1" lang="zh-CN" altLang="en-US" sz="2400" dirty="0">
                <a:sym typeface="Symbol" panose="05050102010706020507" pitchFamily="18" charset="2"/>
              </a:rPr>
              <a:t>，线圈处于</a:t>
            </a:r>
            <a:r>
              <a:rPr kumimoji="1" lang="zh-CN" altLang="en-US" sz="2400" b="1" dirty="0">
                <a:solidFill>
                  <a:srgbClr val="FF3300"/>
                </a:solidFill>
                <a:sym typeface="Symbol" panose="05050102010706020507" pitchFamily="18" charset="2"/>
              </a:rPr>
              <a:t>非稳定平衡状态</a:t>
            </a:r>
            <a:r>
              <a:rPr kumimoji="1" lang="zh-CN" altLang="en-US" sz="2400" dirty="0">
                <a:sym typeface="Symbol" panose="05050102010706020507" pitchFamily="18" charset="2"/>
              </a:rPr>
              <a:t>。</a:t>
            </a:r>
          </a:p>
        </p:txBody>
      </p:sp>
      <p:graphicFrame>
        <p:nvGraphicFramePr>
          <p:cNvPr id="309316" name="Object 68"/>
          <p:cNvGraphicFramePr>
            <a:graphicFrameLocks noChangeAspect="1"/>
          </p:cNvGraphicFramePr>
          <p:nvPr/>
        </p:nvGraphicFramePr>
        <p:xfrm>
          <a:off x="1459230" y="1295400"/>
          <a:ext cx="2725420" cy="490855"/>
        </p:xfrm>
        <a:graphic>
          <a:graphicData uri="http://schemas.openxmlformats.org/presentationml/2006/ole">
            <mc:AlternateContent xmlns:mc="http://schemas.openxmlformats.org/markup-compatibility/2006">
              <mc:Choice xmlns:v="urn:schemas-microsoft-com:vml" Requires="v">
                <p:oleObj name="公式" r:id="rId21" imgW="24079200" imgH="4267200" progId="">
                  <p:embed/>
                </p:oleObj>
              </mc:Choice>
              <mc:Fallback>
                <p:oleObj name="公式" r:id="rId21" imgW="24079200" imgH="4267200" progId="">
                  <p:embed/>
                  <p:pic>
                    <p:nvPicPr>
                      <p:cNvPr id="0" name="Picture 1" descr="image7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59230" y="1295400"/>
                        <a:ext cx="2725420" cy="490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1"/>
          <p:cNvSpPr>
            <a:spLocks noGrp="1"/>
          </p:cNvSpPr>
          <p:nvPr>
            <p:ph type="ftr" sz="quarter" idx="10"/>
          </p:nvPr>
        </p:nvSpPr>
        <p:spPr/>
        <p:txBody>
          <a:bodyPr/>
          <a:lstStyle/>
          <a:p>
            <a:fld id="{6FF1C602-FD9E-484F-8A75-31C966414FFB}" type="slidenum">
              <a:rPr lang="zh-CN" altLang="en-US"/>
              <a:pPr/>
              <a:t>18</a:t>
            </a:fld>
            <a:endParaRPr lang="en-US" altLang="zh-CN"/>
          </a:p>
        </p:txBody>
      </p:sp>
      <p:sp>
        <p:nvSpPr>
          <p:cNvPr id="174082" name="Text Box 2"/>
          <p:cNvSpPr txBox="1">
            <a:spLocks noChangeArrowheads="1"/>
          </p:cNvSpPr>
          <p:nvPr/>
        </p:nvSpPr>
        <p:spPr bwMode="auto">
          <a:xfrm>
            <a:off x="643890" y="685800"/>
            <a:ext cx="7820025" cy="105029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buClr>
                <a:srgbClr val="0000FF"/>
              </a:buClr>
              <a:buFont typeface="Wingdings" panose="05000000000000000000" pitchFamily="2" charset="2"/>
              <a:buNone/>
            </a:pPr>
            <a:r>
              <a:rPr lang="zh-CN" altLang="en-US" sz="2400">
                <a:solidFill>
                  <a:srgbClr val="FF0066"/>
                </a:solidFill>
              </a:rPr>
              <a:t>结论：</a:t>
            </a:r>
            <a:r>
              <a:rPr lang="zh-CN" altLang="en-US" sz="2400"/>
              <a:t>平面载流</a:t>
            </a:r>
            <a:r>
              <a:rPr lang="zh-CN" altLang="en-US" sz="2400">
                <a:solidFill>
                  <a:srgbClr val="FF0066"/>
                </a:solidFill>
              </a:rPr>
              <a:t>刚性</a:t>
            </a:r>
            <a:r>
              <a:rPr lang="zh-CN" altLang="en-US" sz="2400"/>
              <a:t>线圈在</a:t>
            </a:r>
            <a:r>
              <a:rPr lang="zh-CN" altLang="en-US" sz="2400">
                <a:solidFill>
                  <a:srgbClr val="FF0066"/>
                </a:solidFill>
              </a:rPr>
              <a:t>均匀</a:t>
            </a:r>
            <a:r>
              <a:rPr lang="zh-CN" altLang="en-US" sz="2400"/>
              <a:t>磁场中，只受磁力矩作用，只会发生转动，而不会发生整个线圈的平动。</a:t>
            </a:r>
            <a:r>
              <a:rPr lang="en-US" altLang="zh-CN" sz="2400"/>
              <a:t> </a:t>
            </a:r>
          </a:p>
        </p:txBody>
      </p:sp>
      <p:graphicFrame>
        <p:nvGraphicFramePr>
          <p:cNvPr id="174083" name="Object 3"/>
          <p:cNvGraphicFramePr>
            <a:graphicFrameLocks noChangeAspect="1"/>
          </p:cNvGraphicFramePr>
          <p:nvPr/>
        </p:nvGraphicFramePr>
        <p:xfrm>
          <a:off x="2085975" y="2133600"/>
          <a:ext cx="4516438" cy="781050"/>
        </p:xfrm>
        <a:graphic>
          <a:graphicData uri="http://schemas.openxmlformats.org/presentationml/2006/ole">
            <mc:AlternateContent xmlns:mc="http://schemas.openxmlformats.org/markup-compatibility/2006">
              <mc:Choice xmlns:v="urn:schemas-microsoft-com:vml" Requires="v">
                <p:oleObj name="Equation" r:id="rId2" imgW="1384300" imgH="241300" progId="">
                  <p:embed/>
                </p:oleObj>
              </mc:Choice>
              <mc:Fallback>
                <p:oleObj name="Equation" r:id="rId2" imgW="1384300" imgH="241300" progId="">
                  <p:embed/>
                  <p:pic>
                    <p:nvPicPr>
                      <p:cNvPr id="0" name="Picture 5" descr="image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2133600"/>
                        <a:ext cx="4516438" cy="781050"/>
                      </a:xfrm>
                      <a:prstGeom prst="rect">
                        <a:avLst/>
                      </a:prstGeom>
                      <a:gradFill rotWithShape="0">
                        <a:gsLst>
                          <a:gs pos="0">
                            <a:srgbClr val="FFFFDD"/>
                          </a:gs>
                          <a:gs pos="50000">
                            <a:srgbClr val="FFFFFF"/>
                          </a:gs>
                          <a:gs pos="100000">
                            <a:srgbClr val="FFFFDD"/>
                          </a:gs>
                        </a:gsLst>
                        <a:lin ang="5400000" scaled="1"/>
                      </a:gradFill>
                      <a:ln w="12700">
                        <a:solidFill>
                          <a:srgbClr val="CC9900"/>
                        </a:solidFill>
                        <a:miter lim="800000"/>
                        <a:headEnd/>
                        <a:tailEnd/>
                      </a:ln>
                    </p:spPr>
                  </p:pic>
                </p:oleObj>
              </mc:Fallback>
            </mc:AlternateContent>
          </a:graphicData>
        </a:graphic>
      </p:graphicFrame>
      <p:graphicFrame>
        <p:nvGraphicFramePr>
          <p:cNvPr id="174084" name="Object 4"/>
          <p:cNvGraphicFramePr>
            <a:graphicFrameLocks noChangeAspect="1"/>
          </p:cNvGraphicFramePr>
          <p:nvPr/>
        </p:nvGraphicFramePr>
        <p:xfrm>
          <a:off x="1182688" y="4681538"/>
          <a:ext cx="7046912" cy="728662"/>
        </p:xfrm>
        <a:graphic>
          <a:graphicData uri="http://schemas.openxmlformats.org/presentationml/2006/ole">
            <mc:AlternateContent xmlns:mc="http://schemas.openxmlformats.org/markup-compatibility/2006">
              <mc:Choice xmlns:v="urn:schemas-microsoft-com:vml" Requires="v">
                <p:oleObj name="Equation" r:id="rId4" imgW="2514600" imgH="254000" progId="">
                  <p:embed/>
                </p:oleObj>
              </mc:Choice>
              <mc:Fallback>
                <p:oleObj name="Equation" r:id="rId4" imgW="2514600" imgH="254000" progId="">
                  <p:embed/>
                  <p:pic>
                    <p:nvPicPr>
                      <p:cNvPr id="0" name="Picture 4" descr="image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688" y="4681538"/>
                        <a:ext cx="7046912" cy="728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4108" name="Group 28"/>
          <p:cNvGrpSpPr/>
          <p:nvPr/>
        </p:nvGrpSpPr>
        <p:grpSpPr bwMode="auto">
          <a:xfrm>
            <a:off x="838200" y="3200400"/>
            <a:ext cx="7162800" cy="1219200"/>
            <a:chOff x="528" y="2016"/>
            <a:chExt cx="4512" cy="768"/>
          </a:xfrm>
        </p:grpSpPr>
        <p:sp>
          <p:nvSpPr>
            <p:cNvPr id="174098" name="Text Box 18"/>
            <p:cNvSpPr txBox="1">
              <a:spLocks noChangeArrowheads="1"/>
            </p:cNvSpPr>
            <p:nvPr/>
          </p:nvSpPr>
          <p:spPr bwMode="auto">
            <a:xfrm>
              <a:off x="3699" y="2073"/>
              <a:ext cx="12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rgbClr val="CC0000"/>
                  </a:solidFill>
                </a:rPr>
                <a:t>稳定</a:t>
              </a:r>
              <a:r>
                <a:rPr lang="zh-CN" altLang="en-US" sz="2400">
                  <a:solidFill>
                    <a:schemeClr val="tx1"/>
                  </a:solidFill>
                </a:rPr>
                <a:t>平衡</a:t>
              </a:r>
            </a:p>
          </p:txBody>
        </p:sp>
        <p:sp>
          <p:nvSpPr>
            <p:cNvPr id="174099" name="Text Box 19"/>
            <p:cNvSpPr txBox="1">
              <a:spLocks noChangeArrowheads="1"/>
            </p:cNvSpPr>
            <p:nvPr/>
          </p:nvSpPr>
          <p:spPr bwMode="auto">
            <a:xfrm>
              <a:off x="3600" y="2458"/>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rgbClr val="3333CC"/>
                  </a:solidFill>
                </a:rPr>
                <a:t>非稳定</a:t>
              </a:r>
              <a:r>
                <a:rPr lang="zh-CN" altLang="en-US" sz="2400">
                  <a:solidFill>
                    <a:schemeClr val="tx1"/>
                  </a:solidFill>
                </a:rPr>
                <a:t>平衡</a:t>
              </a:r>
            </a:p>
          </p:txBody>
        </p:sp>
        <p:sp>
          <p:nvSpPr>
            <p:cNvPr id="174100" name="AutoShape 20"/>
            <p:cNvSpPr/>
            <p:nvPr/>
          </p:nvSpPr>
          <p:spPr bwMode="auto">
            <a:xfrm>
              <a:off x="2598" y="2180"/>
              <a:ext cx="96" cy="432"/>
            </a:xfrm>
            <a:prstGeom prst="leftBrace">
              <a:avLst>
                <a:gd name="adj1" fmla="val 37500"/>
                <a:gd name="adj2" fmla="val 50000"/>
              </a:avLst>
            </a:prstGeom>
            <a:noFill/>
            <a:ln w="28575">
              <a:solidFill>
                <a:srgbClr val="33CC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4101" name="Object 21"/>
            <p:cNvGraphicFramePr>
              <a:graphicFrameLocks noChangeAspect="1"/>
            </p:cNvGraphicFramePr>
            <p:nvPr/>
          </p:nvGraphicFramePr>
          <p:xfrm>
            <a:off x="528" y="2148"/>
            <a:ext cx="1824" cy="444"/>
          </p:xfrm>
          <a:graphic>
            <a:graphicData uri="http://schemas.openxmlformats.org/presentationml/2006/ole">
              <mc:AlternateContent xmlns:mc="http://schemas.openxmlformats.org/markup-compatibility/2006">
                <mc:Choice xmlns:v="urn:schemas-microsoft-com:vml" Requires="v">
                  <p:oleObj name="Equation" r:id="rId6" imgW="990170" imgH="241195" progId="">
                    <p:embed/>
                  </p:oleObj>
                </mc:Choice>
                <mc:Fallback>
                  <p:oleObj name="Equation" r:id="rId6" imgW="990170" imgH="241195" progId="">
                    <p:embed/>
                    <p:pic>
                      <p:nvPicPr>
                        <p:cNvPr id="0" name="Picture 3" descr="image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2148"/>
                          <a:ext cx="1824" cy="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05" name="Object 25"/>
            <p:cNvGraphicFramePr>
              <a:graphicFrameLocks noChangeAspect="1"/>
            </p:cNvGraphicFramePr>
            <p:nvPr/>
          </p:nvGraphicFramePr>
          <p:xfrm>
            <a:off x="2736" y="2016"/>
            <a:ext cx="665" cy="384"/>
          </p:xfrm>
          <a:graphic>
            <a:graphicData uri="http://schemas.openxmlformats.org/presentationml/2006/ole">
              <mc:AlternateContent xmlns:mc="http://schemas.openxmlformats.org/markup-compatibility/2006">
                <mc:Choice xmlns:v="urn:schemas-microsoft-com:vml" Requires="v">
                  <p:oleObj name="Equation" r:id="rId8" imgW="406224" imgH="228501" progId="">
                    <p:embed/>
                  </p:oleObj>
                </mc:Choice>
                <mc:Fallback>
                  <p:oleObj name="Equation" r:id="rId8" imgW="406224" imgH="228501" progId="">
                    <p:embed/>
                    <p:pic>
                      <p:nvPicPr>
                        <p:cNvPr id="0" name="Picture 2" descr="image86"/>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6" y="2016"/>
                          <a:ext cx="665"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06" name="Object 26"/>
            <p:cNvGraphicFramePr>
              <a:graphicFrameLocks noChangeAspect="1"/>
            </p:cNvGraphicFramePr>
            <p:nvPr/>
          </p:nvGraphicFramePr>
          <p:xfrm>
            <a:off x="2746" y="2506"/>
            <a:ext cx="644" cy="278"/>
          </p:xfrm>
          <a:graphic>
            <a:graphicData uri="http://schemas.openxmlformats.org/presentationml/2006/ole">
              <mc:AlternateContent xmlns:mc="http://schemas.openxmlformats.org/markup-compatibility/2006">
                <mc:Choice xmlns:v="urn:schemas-microsoft-com:vml" Requires="v">
                  <p:oleObj name="Equation" r:id="rId10" imgW="393359" imgH="164957" progId="">
                    <p:embed/>
                  </p:oleObj>
                </mc:Choice>
                <mc:Fallback>
                  <p:oleObj name="Equation" r:id="rId10" imgW="393359" imgH="164957" progId="">
                    <p:embed/>
                    <p:pic>
                      <p:nvPicPr>
                        <p:cNvPr id="0" name="Picture 1" descr="image87"/>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46" y="2506"/>
                          <a:ext cx="644"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3"/>
                                        </p:tgtEl>
                                        <p:attrNameLst>
                                          <p:attrName>style.visibility</p:attrName>
                                        </p:attrNameLst>
                                      </p:cBhvr>
                                      <p:to>
                                        <p:strVal val="visible"/>
                                      </p:to>
                                    </p:set>
                                    <p:animEffect transition="in" filter="blinds(horizontal)">
                                      <p:cBhvr>
                                        <p:cTn id="7" dur="500"/>
                                        <p:tgtEl>
                                          <p:spTgt spid="1740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08"/>
                                        </p:tgtEl>
                                        <p:attrNameLst>
                                          <p:attrName>style.visibility</p:attrName>
                                        </p:attrNameLst>
                                      </p:cBhvr>
                                      <p:to>
                                        <p:strVal val="visible"/>
                                      </p:to>
                                    </p:set>
                                    <p:animEffect transition="in" filter="box(in)">
                                      <p:cBhvr>
                                        <p:cTn id="12" dur="500"/>
                                        <p:tgtEl>
                                          <p:spTgt spid="1741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174084"/>
                                        </p:tgtEl>
                                        <p:attrNameLst>
                                          <p:attrName>style.visibility</p:attrName>
                                        </p:attrNameLst>
                                      </p:cBhvr>
                                      <p:to>
                                        <p:strVal val="visible"/>
                                      </p:to>
                                    </p:set>
                                    <p:animEffect transition="in" filter="blinds(vertical)">
                                      <p:cBhvr>
                                        <p:cTn id="17"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44" name="灯片编号占位符 4"/>
          <p:cNvSpPr>
            <a:spLocks noGrp="1"/>
          </p:cNvSpPr>
          <p:nvPr>
            <p:ph type="sldNum" sz="quarter" idx="12"/>
          </p:nvPr>
        </p:nvSpPr>
        <p:spPr/>
        <p:txBody>
          <a:bodyPr/>
          <a:lstStyle/>
          <a:p>
            <a:fld id="{0688754F-3080-45D3-9BBC-91C4184EBF11}" type="slidenum">
              <a:rPr lang="en-US" altLang="zh-CN"/>
              <a:pPr/>
              <a:t>19</a:t>
            </a:fld>
            <a:endParaRPr lang="en-US" altLang="zh-CN"/>
          </a:p>
        </p:txBody>
      </p:sp>
      <p:sp>
        <p:nvSpPr>
          <p:cNvPr id="310275" name="Rectangle 3"/>
          <p:cNvSpPr>
            <a:spLocks noChangeArrowheads="1"/>
          </p:cNvSpPr>
          <p:nvPr/>
        </p:nvSpPr>
        <p:spPr bwMode="auto">
          <a:xfrm>
            <a:off x="685800" y="1203325"/>
            <a:ext cx="7924800" cy="1188720"/>
          </a:xfrm>
          <a:prstGeom prst="rect">
            <a:avLst/>
          </a:prstGeom>
          <a:noFill/>
          <a:ln w="9525" algn="ctr">
            <a:noFill/>
            <a:miter lim="800000"/>
          </a:ln>
          <a:effectLst/>
        </p:spPr>
        <p:txBody>
          <a:bodyPr>
            <a:spAutoFit/>
          </a:bodyPr>
          <a:lstStyle/>
          <a:p>
            <a:r>
              <a:rPr lang="zh-CN" altLang="en-US" sz="2400"/>
              <a:t>例</a:t>
            </a:r>
            <a:r>
              <a:rPr lang="en-US" altLang="zh-CN" sz="2400"/>
              <a:t>10.13  </a:t>
            </a:r>
            <a:r>
              <a:rPr lang="zh-CN" altLang="en-US" sz="2400"/>
              <a:t>有一半径为</a:t>
            </a:r>
            <a:r>
              <a:rPr lang="en-US" altLang="zh-CN" sz="2400"/>
              <a:t>R</a:t>
            </a:r>
            <a:r>
              <a:rPr lang="zh-CN" altLang="en-US" sz="2400"/>
              <a:t>的闭合载流线圈，通过电流</a:t>
            </a:r>
            <a:r>
              <a:rPr lang="en-US" altLang="zh-CN" sz="2400" i="1"/>
              <a:t>I</a:t>
            </a:r>
            <a:r>
              <a:rPr lang="zh-CN" altLang="en-US" sz="2400"/>
              <a:t>。今把它放在均匀磁场中，磁感应强度为</a:t>
            </a:r>
            <a:r>
              <a:rPr lang="en-US" altLang="zh-CN" sz="2400"/>
              <a:t>B</a:t>
            </a:r>
            <a:r>
              <a:rPr lang="zh-CN" altLang="en-US" sz="2400"/>
              <a:t>，其方向与线圈平面平行。求：以直径为转轴，线圈所受磁力矩的大小和方向。</a:t>
            </a:r>
          </a:p>
        </p:txBody>
      </p:sp>
      <p:grpSp>
        <p:nvGrpSpPr>
          <p:cNvPr id="310327" name="Group 55"/>
          <p:cNvGrpSpPr/>
          <p:nvPr/>
        </p:nvGrpSpPr>
        <p:grpSpPr bwMode="auto">
          <a:xfrm>
            <a:off x="6019800" y="2362200"/>
            <a:ext cx="2735263" cy="3240088"/>
            <a:chOff x="3792" y="1680"/>
            <a:chExt cx="1723" cy="2041"/>
          </a:xfrm>
        </p:grpSpPr>
        <p:sp>
          <p:nvSpPr>
            <p:cNvPr id="310302" name="Rectangle 30"/>
            <p:cNvSpPr>
              <a:spLocks noChangeArrowheads="1"/>
            </p:cNvSpPr>
            <p:nvPr/>
          </p:nvSpPr>
          <p:spPr bwMode="auto">
            <a:xfrm>
              <a:off x="3792" y="1680"/>
              <a:ext cx="1723" cy="2041"/>
            </a:xfrm>
            <a:prstGeom prst="rect">
              <a:avLst/>
            </a:prstGeom>
            <a:solidFill>
              <a:srgbClr val="99CCFF"/>
            </a:solidFill>
            <a:ln w="9525">
              <a:solidFill>
                <a:srgbClr val="FFFFFF"/>
              </a:solidFill>
              <a:miter lim="800000"/>
            </a:ln>
            <a:effectLst/>
          </p:spPr>
          <p:txBody>
            <a:bodyPr wrap="none" anchor="ctr"/>
            <a:lstStyle/>
            <a:p>
              <a:endParaRPr lang="zh-CN" altLang="en-US"/>
            </a:p>
          </p:txBody>
        </p:sp>
        <p:sp>
          <p:nvSpPr>
            <p:cNvPr id="310303" name="Arc 31"/>
            <p:cNvSpPr>
              <a:spLocks noChangeAspect="1"/>
            </p:cNvSpPr>
            <p:nvPr/>
          </p:nvSpPr>
          <p:spPr bwMode="auto">
            <a:xfrm>
              <a:off x="4218" y="1995"/>
              <a:ext cx="820" cy="1507"/>
            </a:xfrm>
            <a:custGeom>
              <a:avLst/>
              <a:gdLst>
                <a:gd name="G0" fmla="+- 0 0 0"/>
                <a:gd name="G1" fmla="+- 21600 0 0"/>
                <a:gd name="G2" fmla="+- 21600 0 0"/>
                <a:gd name="T0" fmla="*/ 146 w 21600"/>
                <a:gd name="T1" fmla="*/ 0 h 43197"/>
                <a:gd name="T2" fmla="*/ 364 w 21600"/>
                <a:gd name="T3" fmla="*/ 43197 h 43197"/>
                <a:gd name="T4" fmla="*/ 0 w 21600"/>
                <a:gd name="T5" fmla="*/ 21600 h 43197"/>
              </a:gdLst>
              <a:ahLst/>
              <a:cxnLst>
                <a:cxn ang="0">
                  <a:pos x="T0" y="T1"/>
                </a:cxn>
                <a:cxn ang="0">
                  <a:pos x="T2" y="T3"/>
                </a:cxn>
                <a:cxn ang="0">
                  <a:pos x="T4" y="T5"/>
                </a:cxn>
              </a:cxnLst>
              <a:rect l="0" t="0" r="r" b="b"/>
              <a:pathLst>
                <a:path w="21600" h="43197" fill="none" extrusionOk="0">
                  <a:moveTo>
                    <a:pt x="145" y="0"/>
                  </a:moveTo>
                  <a:cubicBezTo>
                    <a:pt x="12018" y="80"/>
                    <a:pt x="21600" y="9727"/>
                    <a:pt x="21600" y="21600"/>
                  </a:cubicBezTo>
                  <a:cubicBezTo>
                    <a:pt x="21600" y="33387"/>
                    <a:pt x="12149" y="42998"/>
                    <a:pt x="363" y="43196"/>
                  </a:cubicBezTo>
                </a:path>
                <a:path w="21600" h="43197" stroke="0" extrusionOk="0">
                  <a:moveTo>
                    <a:pt x="145" y="0"/>
                  </a:moveTo>
                  <a:cubicBezTo>
                    <a:pt x="12018" y="80"/>
                    <a:pt x="21600" y="9727"/>
                    <a:pt x="21600" y="21600"/>
                  </a:cubicBezTo>
                  <a:cubicBezTo>
                    <a:pt x="21600" y="33387"/>
                    <a:pt x="12149" y="42998"/>
                    <a:pt x="363" y="43196"/>
                  </a:cubicBezTo>
                  <a:lnTo>
                    <a:pt x="0" y="21600"/>
                  </a:lnTo>
                  <a:close/>
                </a:path>
              </a:pathLst>
            </a:custGeom>
            <a:noFill/>
            <a:ln w="38100">
              <a:solidFill>
                <a:schemeClr val="tx1"/>
              </a:solidFill>
              <a:round/>
            </a:ln>
            <a:effectLst/>
          </p:spPr>
          <p:txBody>
            <a:bodyPr wrap="none" anchor="ctr"/>
            <a:lstStyle/>
            <a:p>
              <a:endParaRPr lang="zh-CN" altLang="en-US"/>
            </a:p>
          </p:txBody>
        </p:sp>
        <p:sp>
          <p:nvSpPr>
            <p:cNvPr id="310304" name="Line 32"/>
            <p:cNvSpPr>
              <a:spLocks noChangeAspect="1" noChangeShapeType="1"/>
            </p:cNvSpPr>
            <p:nvPr/>
          </p:nvSpPr>
          <p:spPr bwMode="auto">
            <a:xfrm>
              <a:off x="3973" y="1861"/>
              <a:ext cx="1343"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10305" name="Line 33"/>
            <p:cNvSpPr>
              <a:spLocks noChangeAspect="1" noChangeShapeType="1"/>
            </p:cNvSpPr>
            <p:nvPr/>
          </p:nvSpPr>
          <p:spPr bwMode="auto">
            <a:xfrm>
              <a:off x="3973" y="2156"/>
              <a:ext cx="1343"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10306" name="Line 34"/>
            <p:cNvSpPr>
              <a:spLocks noChangeAspect="1" noChangeShapeType="1"/>
            </p:cNvSpPr>
            <p:nvPr/>
          </p:nvSpPr>
          <p:spPr bwMode="auto">
            <a:xfrm>
              <a:off x="3973" y="2451"/>
              <a:ext cx="1343"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10307" name="Line 35"/>
            <p:cNvSpPr>
              <a:spLocks noChangeAspect="1" noChangeShapeType="1"/>
            </p:cNvSpPr>
            <p:nvPr/>
          </p:nvSpPr>
          <p:spPr bwMode="auto">
            <a:xfrm>
              <a:off x="3973" y="2746"/>
              <a:ext cx="1343"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10308" name="Line 36"/>
            <p:cNvSpPr>
              <a:spLocks noChangeAspect="1" noChangeShapeType="1"/>
            </p:cNvSpPr>
            <p:nvPr/>
          </p:nvSpPr>
          <p:spPr bwMode="auto">
            <a:xfrm>
              <a:off x="3973" y="3041"/>
              <a:ext cx="1343"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10309" name="Line 37"/>
            <p:cNvSpPr>
              <a:spLocks noChangeAspect="1" noChangeShapeType="1"/>
            </p:cNvSpPr>
            <p:nvPr/>
          </p:nvSpPr>
          <p:spPr bwMode="auto">
            <a:xfrm>
              <a:off x="3973" y="3303"/>
              <a:ext cx="1343"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10310" name="Line 38"/>
            <p:cNvSpPr>
              <a:spLocks noChangeAspect="1" noChangeShapeType="1"/>
            </p:cNvSpPr>
            <p:nvPr/>
          </p:nvSpPr>
          <p:spPr bwMode="auto">
            <a:xfrm>
              <a:off x="3973" y="3565"/>
              <a:ext cx="1343"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10312" name="Rectangle 40"/>
            <p:cNvSpPr>
              <a:spLocks noChangeAspect="1" noChangeArrowheads="1"/>
            </p:cNvSpPr>
            <p:nvPr/>
          </p:nvSpPr>
          <p:spPr bwMode="auto">
            <a:xfrm>
              <a:off x="3984" y="2976"/>
              <a:ext cx="180" cy="288"/>
            </a:xfrm>
            <a:prstGeom prst="rect">
              <a:avLst/>
            </a:prstGeom>
            <a:noFill/>
            <a:ln w="9525">
              <a:noFill/>
              <a:miter lim="800000"/>
            </a:ln>
            <a:effectLst/>
          </p:spPr>
          <p:txBody>
            <a:bodyPr wrap="none">
              <a:spAutoFit/>
            </a:bodyPr>
            <a:lstStyle/>
            <a:p>
              <a:pPr>
                <a:spcBef>
                  <a:spcPct val="50000"/>
                </a:spcBef>
              </a:pPr>
              <a:r>
                <a:rPr kumimoji="1" lang="en-US" altLang="zh-CN" sz="2400" i="1"/>
                <a:t>I</a:t>
              </a:r>
            </a:p>
          </p:txBody>
        </p:sp>
        <p:sp>
          <p:nvSpPr>
            <p:cNvPr id="310313" name="Line 41"/>
            <p:cNvSpPr>
              <a:spLocks noChangeAspect="1" noChangeShapeType="1"/>
            </p:cNvSpPr>
            <p:nvPr/>
          </p:nvSpPr>
          <p:spPr bwMode="auto">
            <a:xfrm flipV="1">
              <a:off x="4231" y="1982"/>
              <a:ext cx="0" cy="1507"/>
            </a:xfrm>
            <a:prstGeom prst="line">
              <a:avLst/>
            </a:prstGeom>
            <a:noFill/>
            <a:ln w="28575">
              <a:solidFill>
                <a:schemeClr val="tx1"/>
              </a:solidFill>
              <a:round/>
            </a:ln>
            <a:effectLst/>
          </p:spPr>
          <p:txBody>
            <a:bodyPr wrap="none" anchor="ctr"/>
            <a:lstStyle/>
            <a:p>
              <a:endParaRPr lang="zh-CN" altLang="en-US"/>
            </a:p>
          </p:txBody>
        </p:sp>
        <p:graphicFrame>
          <p:nvGraphicFramePr>
            <p:cNvPr id="310314" name="Object 42"/>
            <p:cNvGraphicFramePr>
              <a:graphicFrameLocks noChangeAspect="1"/>
            </p:cNvGraphicFramePr>
            <p:nvPr/>
          </p:nvGraphicFramePr>
          <p:xfrm>
            <a:off x="5152" y="2768"/>
            <a:ext cx="218" cy="272"/>
          </p:xfrm>
          <a:graphic>
            <a:graphicData uri="http://schemas.openxmlformats.org/presentationml/2006/ole">
              <mc:AlternateContent xmlns:mc="http://schemas.openxmlformats.org/markup-compatibility/2006">
                <mc:Choice xmlns:v="urn:schemas-microsoft-com:vml" Requires="v">
                  <p:oleObj name="公式" r:id="rId2" imgW="3657600" imgH="4572000" progId="">
                    <p:embed/>
                  </p:oleObj>
                </mc:Choice>
                <mc:Fallback>
                  <p:oleObj name="公式" r:id="rId2" imgW="3657600" imgH="4572000" progId="">
                    <p:embed/>
                    <p:pic>
                      <p:nvPicPr>
                        <p:cNvPr id="0" name="Picture 10" descr="image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 y="2768"/>
                          <a:ext cx="2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0315" name="Group 43"/>
            <p:cNvGrpSpPr/>
            <p:nvPr/>
          </p:nvGrpSpPr>
          <p:grpSpPr bwMode="auto">
            <a:xfrm>
              <a:off x="4231" y="2133"/>
              <a:ext cx="967" cy="626"/>
              <a:chOff x="3907" y="2115"/>
              <a:chExt cx="967" cy="626"/>
            </a:xfrm>
          </p:grpSpPr>
          <p:sp>
            <p:nvSpPr>
              <p:cNvPr id="310316" name="Rectangle 44"/>
              <p:cNvSpPr>
                <a:spLocks noChangeArrowheads="1"/>
              </p:cNvSpPr>
              <p:nvPr/>
            </p:nvSpPr>
            <p:spPr bwMode="auto">
              <a:xfrm>
                <a:off x="4295" y="2423"/>
                <a:ext cx="233" cy="288"/>
              </a:xfrm>
              <a:prstGeom prst="rect">
                <a:avLst/>
              </a:prstGeom>
              <a:noFill/>
              <a:ln w="9525">
                <a:noFill/>
                <a:miter lim="800000"/>
              </a:ln>
              <a:effectLst/>
            </p:spPr>
            <p:txBody>
              <a:bodyPr wrap="none">
                <a:spAutoFit/>
              </a:bodyPr>
              <a:lstStyle/>
              <a:p>
                <a:pPr>
                  <a:spcBef>
                    <a:spcPct val="50000"/>
                  </a:spcBef>
                </a:pPr>
                <a:r>
                  <a:rPr kumimoji="1" lang="en-US" altLang="zh-CN" sz="2400" i="1"/>
                  <a:t>R</a:t>
                </a:r>
              </a:p>
            </p:txBody>
          </p:sp>
          <p:grpSp>
            <p:nvGrpSpPr>
              <p:cNvPr id="310317" name="Group 45"/>
              <p:cNvGrpSpPr/>
              <p:nvPr/>
            </p:nvGrpSpPr>
            <p:grpSpPr bwMode="auto">
              <a:xfrm>
                <a:off x="3907" y="2115"/>
                <a:ext cx="967" cy="626"/>
                <a:chOff x="3907" y="2115"/>
                <a:chExt cx="967" cy="626"/>
              </a:xfrm>
            </p:grpSpPr>
            <p:sp>
              <p:nvSpPr>
                <p:cNvPr id="310318" name="Rectangle 46"/>
                <p:cNvSpPr>
                  <a:spLocks noChangeArrowheads="1"/>
                </p:cNvSpPr>
                <p:nvPr/>
              </p:nvSpPr>
              <p:spPr bwMode="auto">
                <a:xfrm>
                  <a:off x="4558" y="2115"/>
                  <a:ext cx="316" cy="288"/>
                </a:xfrm>
                <a:prstGeom prst="rect">
                  <a:avLst/>
                </a:prstGeom>
                <a:noFill/>
                <a:ln w="9525">
                  <a:noFill/>
                  <a:miter lim="800000"/>
                </a:ln>
                <a:effectLst/>
              </p:spPr>
              <p:txBody>
                <a:bodyPr>
                  <a:spAutoFit/>
                </a:bodyPr>
                <a:lstStyle/>
                <a:p>
                  <a:pPr>
                    <a:spcBef>
                      <a:spcPct val="50000"/>
                    </a:spcBef>
                  </a:pPr>
                  <a:r>
                    <a:rPr kumimoji="1" lang="en-US" altLang="zh-CN" sz="2400"/>
                    <a:t>d</a:t>
                  </a:r>
                  <a:r>
                    <a:rPr kumimoji="1" lang="en-US" altLang="zh-CN" sz="2400" i="1"/>
                    <a:t>l</a:t>
                  </a:r>
                </a:p>
              </p:txBody>
            </p:sp>
            <p:grpSp>
              <p:nvGrpSpPr>
                <p:cNvPr id="310319" name="Group 47"/>
                <p:cNvGrpSpPr/>
                <p:nvPr/>
              </p:nvGrpSpPr>
              <p:grpSpPr bwMode="auto">
                <a:xfrm>
                  <a:off x="3907" y="2187"/>
                  <a:ext cx="697" cy="554"/>
                  <a:chOff x="3907" y="2187"/>
                  <a:chExt cx="697" cy="554"/>
                </a:xfrm>
              </p:grpSpPr>
              <p:sp>
                <p:nvSpPr>
                  <p:cNvPr id="310320" name="Arc 48"/>
                  <p:cNvSpPr>
                    <a:spLocks noChangeAspect="1"/>
                  </p:cNvSpPr>
                  <p:nvPr/>
                </p:nvSpPr>
                <p:spPr bwMode="auto">
                  <a:xfrm>
                    <a:off x="3907" y="2187"/>
                    <a:ext cx="697" cy="554"/>
                  </a:xfrm>
                  <a:custGeom>
                    <a:avLst/>
                    <a:gdLst>
                      <a:gd name="G0" fmla="+- 0 0 0"/>
                      <a:gd name="G1" fmla="+- 15885 0 0"/>
                      <a:gd name="G2" fmla="+- 21600 0 0"/>
                      <a:gd name="T0" fmla="*/ 14636 w 18349"/>
                      <a:gd name="T1" fmla="*/ 0 h 15885"/>
                      <a:gd name="T2" fmla="*/ 18349 w 18349"/>
                      <a:gd name="T3" fmla="*/ 4489 h 15885"/>
                      <a:gd name="T4" fmla="*/ 0 w 18349"/>
                      <a:gd name="T5" fmla="*/ 15885 h 15885"/>
                    </a:gdLst>
                    <a:ahLst/>
                    <a:cxnLst>
                      <a:cxn ang="0">
                        <a:pos x="T0" y="T1"/>
                      </a:cxn>
                      <a:cxn ang="0">
                        <a:pos x="T2" y="T3"/>
                      </a:cxn>
                      <a:cxn ang="0">
                        <a:pos x="T4" y="T5"/>
                      </a:cxn>
                    </a:cxnLst>
                    <a:rect l="0" t="0" r="r" b="b"/>
                    <a:pathLst>
                      <a:path w="18349" h="15885" fill="none" extrusionOk="0">
                        <a:moveTo>
                          <a:pt x="14636" y="-1"/>
                        </a:moveTo>
                        <a:cubicBezTo>
                          <a:pt x="16070" y="1321"/>
                          <a:pt x="17319" y="2831"/>
                          <a:pt x="18349" y="4488"/>
                        </a:cubicBezTo>
                      </a:path>
                      <a:path w="18349" h="15885" stroke="0" extrusionOk="0">
                        <a:moveTo>
                          <a:pt x="14636" y="-1"/>
                        </a:moveTo>
                        <a:cubicBezTo>
                          <a:pt x="16070" y="1321"/>
                          <a:pt x="17319" y="2831"/>
                          <a:pt x="18349" y="4488"/>
                        </a:cubicBezTo>
                        <a:lnTo>
                          <a:pt x="0" y="15885"/>
                        </a:lnTo>
                        <a:close/>
                      </a:path>
                    </a:pathLst>
                  </a:custGeom>
                  <a:noFill/>
                  <a:ln w="38100">
                    <a:solidFill>
                      <a:srgbClr val="FFE701"/>
                    </a:solidFill>
                    <a:round/>
                  </a:ln>
                  <a:effectLst/>
                </p:spPr>
                <p:txBody>
                  <a:bodyPr wrap="none" anchor="ctr"/>
                  <a:lstStyle/>
                  <a:p>
                    <a:endParaRPr lang="zh-CN" altLang="en-US"/>
                  </a:p>
                </p:txBody>
              </p:sp>
              <p:grpSp>
                <p:nvGrpSpPr>
                  <p:cNvPr id="310321" name="Group 49"/>
                  <p:cNvGrpSpPr/>
                  <p:nvPr/>
                </p:nvGrpSpPr>
                <p:grpSpPr bwMode="auto">
                  <a:xfrm>
                    <a:off x="3909" y="2205"/>
                    <a:ext cx="695" cy="501"/>
                    <a:chOff x="3909" y="2205"/>
                    <a:chExt cx="695" cy="501"/>
                  </a:xfrm>
                </p:grpSpPr>
                <p:sp>
                  <p:nvSpPr>
                    <p:cNvPr id="310322" name="Line 50"/>
                    <p:cNvSpPr>
                      <a:spLocks noChangeShapeType="1"/>
                    </p:cNvSpPr>
                    <p:nvPr/>
                  </p:nvSpPr>
                  <p:spPr bwMode="auto">
                    <a:xfrm flipV="1">
                      <a:off x="3923" y="2341"/>
                      <a:ext cx="681" cy="363"/>
                    </a:xfrm>
                    <a:prstGeom prst="line">
                      <a:avLst/>
                    </a:prstGeom>
                    <a:noFill/>
                    <a:ln w="9525">
                      <a:solidFill>
                        <a:srgbClr val="FF00FF"/>
                      </a:solidFill>
                      <a:prstDash val="dash"/>
                      <a:round/>
                    </a:ln>
                    <a:effectLst/>
                  </p:spPr>
                  <p:txBody>
                    <a:bodyPr/>
                    <a:lstStyle/>
                    <a:p>
                      <a:endParaRPr lang="zh-CN" altLang="en-US"/>
                    </a:p>
                  </p:txBody>
                </p:sp>
                <p:sp>
                  <p:nvSpPr>
                    <p:cNvPr id="310323" name="Line 51"/>
                    <p:cNvSpPr>
                      <a:spLocks noChangeShapeType="1"/>
                    </p:cNvSpPr>
                    <p:nvPr/>
                  </p:nvSpPr>
                  <p:spPr bwMode="auto">
                    <a:xfrm flipV="1">
                      <a:off x="3923" y="2205"/>
                      <a:ext cx="545" cy="499"/>
                    </a:xfrm>
                    <a:prstGeom prst="line">
                      <a:avLst/>
                    </a:prstGeom>
                    <a:noFill/>
                    <a:ln w="9525">
                      <a:solidFill>
                        <a:srgbClr val="FF00FF"/>
                      </a:solidFill>
                      <a:prstDash val="dash"/>
                      <a:round/>
                    </a:ln>
                    <a:effectLst/>
                  </p:spPr>
                  <p:txBody>
                    <a:bodyPr/>
                    <a:lstStyle/>
                    <a:p>
                      <a:endParaRPr lang="zh-CN" altLang="en-US"/>
                    </a:p>
                  </p:txBody>
                </p:sp>
                <p:graphicFrame>
                  <p:nvGraphicFramePr>
                    <p:cNvPr id="310324" name="Object 52"/>
                    <p:cNvGraphicFramePr>
                      <a:graphicFrameLocks noChangeAspect="1"/>
                    </p:cNvGraphicFramePr>
                    <p:nvPr/>
                  </p:nvGraphicFramePr>
                  <p:xfrm>
                    <a:off x="3951" y="2314"/>
                    <a:ext cx="227" cy="208"/>
                  </p:xfrm>
                  <a:graphic>
                    <a:graphicData uri="http://schemas.openxmlformats.org/presentationml/2006/ole">
                      <mc:AlternateContent xmlns:mc="http://schemas.openxmlformats.org/markup-compatibility/2006">
                        <mc:Choice xmlns:v="urn:schemas-microsoft-com:vml" Requires="v">
                          <p:oleObj name="公式" r:id="rId4" imgW="3657600" imgH="3352800" progId="">
                            <p:embed/>
                          </p:oleObj>
                        </mc:Choice>
                        <mc:Fallback>
                          <p:oleObj name="公式" r:id="rId4" imgW="3657600" imgH="3352800" progId="">
                            <p:embed/>
                            <p:pic>
                              <p:nvPicPr>
                                <p:cNvPr id="0" name="Picture 9" descr="image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1" y="2314"/>
                                  <a:ext cx="227"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325" name="Arc 53"/>
                    <p:cNvSpPr/>
                    <p:nvPr/>
                  </p:nvSpPr>
                  <p:spPr bwMode="auto">
                    <a:xfrm>
                      <a:off x="3909" y="2478"/>
                      <a:ext cx="189" cy="228"/>
                    </a:xfrm>
                    <a:custGeom>
                      <a:avLst/>
                      <a:gdLst>
                        <a:gd name="G0" fmla="+- 3036 0 0"/>
                        <a:gd name="G1" fmla="+- 21600 0 0"/>
                        <a:gd name="G2" fmla="+- 21600 0 0"/>
                        <a:gd name="T0" fmla="*/ 0 w 17954"/>
                        <a:gd name="T1" fmla="*/ 214 h 21600"/>
                        <a:gd name="T2" fmla="*/ 17954 w 17954"/>
                        <a:gd name="T3" fmla="*/ 5979 h 21600"/>
                        <a:gd name="T4" fmla="*/ 3036 w 17954"/>
                        <a:gd name="T5" fmla="*/ 21600 h 21600"/>
                      </a:gdLst>
                      <a:ahLst/>
                      <a:cxnLst>
                        <a:cxn ang="0">
                          <a:pos x="T0" y="T1"/>
                        </a:cxn>
                        <a:cxn ang="0">
                          <a:pos x="T2" y="T3"/>
                        </a:cxn>
                        <a:cxn ang="0">
                          <a:pos x="T4" y="T5"/>
                        </a:cxn>
                      </a:cxnLst>
                      <a:rect l="0" t="0" r="r" b="b"/>
                      <a:pathLst>
                        <a:path w="17954" h="21600" fill="none" extrusionOk="0">
                          <a:moveTo>
                            <a:pt x="0" y="214"/>
                          </a:moveTo>
                          <a:cubicBezTo>
                            <a:pt x="1005" y="71"/>
                            <a:pt x="2020" y="-1"/>
                            <a:pt x="3036" y="0"/>
                          </a:cubicBezTo>
                          <a:cubicBezTo>
                            <a:pt x="8592" y="0"/>
                            <a:pt x="13935" y="2141"/>
                            <a:pt x="17953" y="5979"/>
                          </a:cubicBezTo>
                        </a:path>
                        <a:path w="17954" h="21600" stroke="0" extrusionOk="0">
                          <a:moveTo>
                            <a:pt x="0" y="214"/>
                          </a:moveTo>
                          <a:cubicBezTo>
                            <a:pt x="1005" y="71"/>
                            <a:pt x="2020" y="-1"/>
                            <a:pt x="3036" y="0"/>
                          </a:cubicBezTo>
                          <a:cubicBezTo>
                            <a:pt x="8592" y="0"/>
                            <a:pt x="13935" y="2141"/>
                            <a:pt x="17953" y="5979"/>
                          </a:cubicBezTo>
                          <a:lnTo>
                            <a:pt x="3036" y="21600"/>
                          </a:lnTo>
                          <a:close/>
                        </a:path>
                      </a:pathLst>
                    </a:custGeom>
                    <a:noFill/>
                    <a:ln w="9525">
                      <a:solidFill>
                        <a:schemeClr val="tx1"/>
                      </a:solidFill>
                      <a:round/>
                    </a:ln>
                    <a:effectLst/>
                  </p:spPr>
                  <p:txBody>
                    <a:bodyPr wrap="none" anchor="ctr"/>
                    <a:lstStyle/>
                    <a:p>
                      <a:endParaRPr lang="zh-CN" altLang="en-US"/>
                    </a:p>
                  </p:txBody>
                </p:sp>
              </p:grpSp>
            </p:grpSp>
          </p:grpSp>
        </p:grpSp>
        <p:sp>
          <p:nvSpPr>
            <p:cNvPr id="310311" name="Line 39"/>
            <p:cNvSpPr>
              <a:spLocks noChangeAspect="1" noChangeShapeType="1"/>
            </p:cNvSpPr>
            <p:nvPr/>
          </p:nvSpPr>
          <p:spPr bwMode="auto">
            <a:xfrm flipV="1">
              <a:off x="4224" y="2928"/>
              <a:ext cx="0" cy="426"/>
            </a:xfrm>
            <a:prstGeom prst="line">
              <a:avLst/>
            </a:prstGeom>
            <a:noFill/>
            <a:ln w="25400">
              <a:solidFill>
                <a:srgbClr val="FF0000"/>
              </a:solidFill>
              <a:round/>
              <a:tailEnd type="stealth" w="med" len="lg"/>
            </a:ln>
            <a:effectLst>
              <a:outerShdw dist="35921" dir="2700000" algn="ctr" rotWithShape="0">
                <a:schemeClr val="bg2"/>
              </a:outerShdw>
            </a:effectLst>
          </p:spPr>
          <p:txBody>
            <a:bodyPr wrap="none" anchor="ctr"/>
            <a:lstStyle/>
            <a:p>
              <a:endParaRPr lang="zh-CN" altLang="en-US"/>
            </a:p>
          </p:txBody>
        </p:sp>
      </p:grpSp>
      <p:sp>
        <p:nvSpPr>
          <p:cNvPr id="310328" name="Text Box 56"/>
          <p:cNvSpPr txBox="1">
            <a:spLocks noChangeArrowheads="1"/>
          </p:cNvSpPr>
          <p:nvPr/>
        </p:nvSpPr>
        <p:spPr bwMode="auto">
          <a:xfrm>
            <a:off x="838200" y="2489200"/>
            <a:ext cx="792480" cy="457200"/>
          </a:xfrm>
          <a:prstGeom prst="rect">
            <a:avLst/>
          </a:prstGeom>
          <a:noFill/>
          <a:ln w="9525">
            <a:noFill/>
            <a:miter lim="800000"/>
          </a:ln>
          <a:effectLst/>
        </p:spPr>
        <p:txBody>
          <a:bodyPr wrap="none">
            <a:spAutoFit/>
          </a:bodyPr>
          <a:lstStyle/>
          <a:p>
            <a:r>
              <a:rPr lang="zh-CN" altLang="en-US" sz="2400"/>
              <a:t>解：</a:t>
            </a:r>
          </a:p>
        </p:txBody>
      </p:sp>
      <p:graphicFrame>
        <p:nvGraphicFramePr>
          <p:cNvPr id="310329" name="Object 57"/>
          <p:cNvGraphicFramePr>
            <a:graphicFrameLocks noChangeAspect="1"/>
          </p:cNvGraphicFramePr>
          <p:nvPr/>
        </p:nvGraphicFramePr>
        <p:xfrm>
          <a:off x="1295400" y="2971800"/>
          <a:ext cx="3843338" cy="403225"/>
        </p:xfrm>
        <a:graphic>
          <a:graphicData uri="http://schemas.openxmlformats.org/presentationml/2006/ole">
            <mc:AlternateContent xmlns:mc="http://schemas.openxmlformats.org/markup-compatibility/2006">
              <mc:Choice xmlns:v="urn:schemas-microsoft-com:vml" Requires="v">
                <p:oleObj name="公式" r:id="rId6" imgW="46329600" imgH="4876800" progId="">
                  <p:embed/>
                </p:oleObj>
              </mc:Choice>
              <mc:Fallback>
                <p:oleObj name="公式" r:id="rId6" imgW="46329600" imgH="4876800" progId="">
                  <p:embed/>
                  <p:pic>
                    <p:nvPicPr>
                      <p:cNvPr id="0" name="Picture 8" descr="image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971800"/>
                        <a:ext cx="384333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330" name="Object 58"/>
          <p:cNvGraphicFramePr>
            <a:graphicFrameLocks noChangeAspect="1"/>
          </p:cNvGraphicFramePr>
          <p:nvPr/>
        </p:nvGraphicFramePr>
        <p:xfrm>
          <a:off x="3456305" y="2541905"/>
          <a:ext cx="1214438" cy="352425"/>
        </p:xfrm>
        <a:graphic>
          <a:graphicData uri="http://schemas.openxmlformats.org/presentationml/2006/ole">
            <mc:AlternateContent xmlns:mc="http://schemas.openxmlformats.org/markup-compatibility/2006">
              <mc:Choice xmlns:v="urn:schemas-microsoft-com:vml" Requires="v">
                <p:oleObj name="公式" r:id="rId8" imgW="609480" imgH="177480" progId="">
                  <p:embed/>
                </p:oleObj>
              </mc:Choice>
              <mc:Fallback>
                <p:oleObj name="公式" r:id="rId8" imgW="609480" imgH="177480" progId="">
                  <p:embed/>
                  <p:pic>
                    <p:nvPicPr>
                      <p:cNvPr id="0" name="Picture 7" descr="image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305" y="2541905"/>
                        <a:ext cx="121443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331" name="Text Box 59"/>
          <p:cNvSpPr txBox="1">
            <a:spLocks noChangeArrowheads="1"/>
          </p:cNvSpPr>
          <p:nvPr/>
        </p:nvSpPr>
        <p:spPr bwMode="auto">
          <a:xfrm>
            <a:off x="914400" y="3352800"/>
            <a:ext cx="4114800" cy="457200"/>
          </a:xfrm>
          <a:prstGeom prst="rect">
            <a:avLst/>
          </a:prstGeom>
          <a:noFill/>
          <a:ln w="9525" algn="ctr">
            <a:noFill/>
            <a:miter lim="800000"/>
          </a:ln>
          <a:effectLst/>
        </p:spPr>
        <p:txBody>
          <a:bodyPr>
            <a:spAutoFit/>
          </a:bodyPr>
          <a:lstStyle/>
          <a:p>
            <a:r>
              <a:rPr lang="zh-CN" altLang="en-US" sz="2400" dirty="0"/>
              <a:t>作用力垂直于线圈平面向</a:t>
            </a:r>
            <a:r>
              <a:rPr lang="zh-CN" altLang="en-US" sz="2400" dirty="0">
                <a:solidFill>
                  <a:srgbClr val="FF0000"/>
                </a:solidFill>
              </a:rPr>
              <a:t>外</a:t>
            </a:r>
          </a:p>
        </p:txBody>
      </p:sp>
      <p:graphicFrame>
        <p:nvGraphicFramePr>
          <p:cNvPr id="310332" name="Object 60"/>
          <p:cNvGraphicFramePr>
            <a:graphicFrameLocks noChangeAspect="1"/>
          </p:cNvGraphicFramePr>
          <p:nvPr/>
        </p:nvGraphicFramePr>
        <p:xfrm>
          <a:off x="914400" y="3810000"/>
          <a:ext cx="4256088" cy="457200"/>
        </p:xfrm>
        <a:graphic>
          <a:graphicData uri="http://schemas.openxmlformats.org/presentationml/2006/ole">
            <mc:AlternateContent xmlns:mc="http://schemas.openxmlformats.org/markup-compatibility/2006">
              <mc:Choice xmlns:v="urn:schemas-microsoft-com:vml" Requires="v">
                <p:oleObj name="公式" r:id="rId10" imgW="50596800" imgH="5486400" progId="">
                  <p:embed/>
                </p:oleObj>
              </mc:Choice>
              <mc:Fallback>
                <p:oleObj name="公式" r:id="rId10" imgW="50596800" imgH="5486400" progId="">
                  <p:embed/>
                  <p:pic>
                    <p:nvPicPr>
                      <p:cNvPr id="0" name="Picture 6" descr="image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3810000"/>
                        <a:ext cx="42560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333" name="Object 61"/>
          <p:cNvGraphicFramePr>
            <a:graphicFrameLocks noChangeAspect="1"/>
          </p:cNvGraphicFramePr>
          <p:nvPr/>
        </p:nvGraphicFramePr>
        <p:xfrm>
          <a:off x="914400" y="4191000"/>
          <a:ext cx="5084763" cy="785813"/>
        </p:xfrm>
        <a:graphic>
          <a:graphicData uri="http://schemas.openxmlformats.org/presentationml/2006/ole">
            <mc:AlternateContent xmlns:mc="http://schemas.openxmlformats.org/markup-compatibility/2006">
              <mc:Choice xmlns:v="urn:schemas-microsoft-com:vml" Requires="v">
                <p:oleObj name="公式" r:id="rId12" imgW="60960000" imgH="9448800" progId="">
                  <p:embed/>
                </p:oleObj>
              </mc:Choice>
              <mc:Fallback>
                <p:oleObj name="公式" r:id="rId12" imgW="60960000" imgH="9448800" progId="">
                  <p:embed/>
                  <p:pic>
                    <p:nvPicPr>
                      <p:cNvPr id="0" name="Picture 5" descr="image9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4191000"/>
                        <a:ext cx="5084763"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335" name="Rectangle 63"/>
          <p:cNvSpPr>
            <a:spLocks noChangeArrowheads="1"/>
          </p:cNvSpPr>
          <p:nvPr/>
        </p:nvSpPr>
        <p:spPr bwMode="auto">
          <a:xfrm>
            <a:off x="1600200" y="2489200"/>
            <a:ext cx="1097280" cy="457200"/>
          </a:xfrm>
          <a:prstGeom prst="rect">
            <a:avLst/>
          </a:prstGeom>
          <a:noFill/>
          <a:ln w="9525">
            <a:noFill/>
            <a:miter lim="800000"/>
          </a:ln>
          <a:effectLst/>
        </p:spPr>
        <p:txBody>
          <a:bodyPr wrap="none">
            <a:spAutoFit/>
          </a:bodyPr>
          <a:lstStyle/>
          <a:p>
            <a:r>
              <a:rPr lang="zh-CN" altLang="en-US" sz="2400"/>
              <a:t>解法一</a:t>
            </a:r>
          </a:p>
        </p:txBody>
      </p:sp>
      <p:sp>
        <p:nvSpPr>
          <p:cNvPr id="310336" name="Rectangle 64"/>
          <p:cNvSpPr>
            <a:spLocks noChangeArrowheads="1"/>
          </p:cNvSpPr>
          <p:nvPr/>
        </p:nvSpPr>
        <p:spPr bwMode="auto">
          <a:xfrm>
            <a:off x="914400" y="4927600"/>
            <a:ext cx="1097280" cy="457200"/>
          </a:xfrm>
          <a:prstGeom prst="rect">
            <a:avLst/>
          </a:prstGeom>
          <a:noFill/>
          <a:ln w="9525">
            <a:noFill/>
            <a:miter lim="800000"/>
          </a:ln>
          <a:effectLst/>
        </p:spPr>
        <p:txBody>
          <a:bodyPr wrap="none">
            <a:spAutoFit/>
          </a:bodyPr>
          <a:lstStyle/>
          <a:p>
            <a:r>
              <a:rPr lang="zh-CN" altLang="en-US" sz="2400" dirty="0"/>
              <a:t>解法二</a:t>
            </a:r>
          </a:p>
        </p:txBody>
      </p:sp>
      <p:graphicFrame>
        <p:nvGraphicFramePr>
          <p:cNvPr id="310337" name="Object 65"/>
          <p:cNvGraphicFramePr>
            <a:graphicFrameLocks noChangeAspect="1"/>
          </p:cNvGraphicFramePr>
          <p:nvPr/>
        </p:nvGraphicFramePr>
        <p:xfrm>
          <a:off x="2161540" y="5057140"/>
          <a:ext cx="1397000" cy="480060"/>
        </p:xfrm>
        <a:graphic>
          <a:graphicData uri="http://schemas.openxmlformats.org/presentationml/2006/ole">
            <mc:AlternateContent xmlns:mc="http://schemas.openxmlformats.org/markup-compatibility/2006">
              <mc:Choice xmlns:v="urn:schemas-microsoft-com:vml" Requires="v">
                <p:oleObj name="公式" r:id="rId14" imgW="736560" imgH="253800" progId="">
                  <p:embed/>
                </p:oleObj>
              </mc:Choice>
              <mc:Fallback>
                <p:oleObj name="公式" r:id="rId14" imgW="736560" imgH="253800" progId="">
                  <p:embed/>
                  <p:pic>
                    <p:nvPicPr>
                      <p:cNvPr id="0" name="Picture 4" descr="image9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1540" y="5057140"/>
                        <a:ext cx="1397000" cy="480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338" name="Object 66"/>
          <p:cNvGraphicFramePr>
            <a:graphicFrameLocks noChangeAspect="1"/>
          </p:cNvGraphicFramePr>
          <p:nvPr/>
        </p:nvGraphicFramePr>
        <p:xfrm>
          <a:off x="4077970" y="5094288"/>
          <a:ext cx="1712595" cy="442595"/>
        </p:xfrm>
        <a:graphic>
          <a:graphicData uri="http://schemas.openxmlformats.org/presentationml/2006/ole">
            <mc:AlternateContent xmlns:mc="http://schemas.openxmlformats.org/markup-compatibility/2006">
              <mc:Choice xmlns:v="urn:schemas-microsoft-com:vml" Requires="v">
                <p:oleObj name="公式" r:id="rId16" imgW="914400" imgH="228600" progId="">
                  <p:embed/>
                </p:oleObj>
              </mc:Choice>
              <mc:Fallback>
                <p:oleObj name="公式" r:id="rId16" imgW="914400" imgH="228600" progId="">
                  <p:embed/>
                  <p:pic>
                    <p:nvPicPr>
                      <p:cNvPr id="0" name="Picture 3" descr="image9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77970" y="5094288"/>
                        <a:ext cx="1712595" cy="442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339" name="Object 67"/>
          <p:cNvGraphicFramePr>
            <a:graphicFrameLocks noChangeAspect="1"/>
          </p:cNvGraphicFramePr>
          <p:nvPr/>
        </p:nvGraphicFramePr>
        <p:xfrm>
          <a:off x="863600" y="5602605"/>
          <a:ext cx="2908300" cy="754380"/>
        </p:xfrm>
        <a:graphic>
          <a:graphicData uri="http://schemas.openxmlformats.org/presentationml/2006/ole">
            <mc:AlternateContent xmlns:mc="http://schemas.openxmlformats.org/markup-compatibility/2006">
              <mc:Choice xmlns:v="urn:schemas-microsoft-com:vml" Requires="v">
                <p:oleObj name="公式" r:id="rId18" imgW="1625400" imgH="419040" progId="">
                  <p:embed/>
                </p:oleObj>
              </mc:Choice>
              <mc:Fallback>
                <p:oleObj name="公式" r:id="rId18" imgW="1625400" imgH="419040" progId="">
                  <p:embed/>
                  <p:pic>
                    <p:nvPicPr>
                      <p:cNvPr id="0" name="Picture 2" descr="image9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63600" y="5602605"/>
                        <a:ext cx="2908300" cy="75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340" name="Object 68"/>
          <p:cNvGraphicFramePr>
            <a:graphicFrameLocks noChangeAspect="1"/>
          </p:cNvGraphicFramePr>
          <p:nvPr/>
        </p:nvGraphicFramePr>
        <p:xfrm>
          <a:off x="3962400" y="5562600"/>
          <a:ext cx="2211388" cy="785813"/>
        </p:xfrm>
        <a:graphic>
          <a:graphicData uri="http://schemas.openxmlformats.org/presentationml/2006/ole">
            <mc:AlternateContent xmlns:mc="http://schemas.openxmlformats.org/markup-compatibility/2006">
              <mc:Choice xmlns:v="urn:schemas-microsoft-com:vml" Requires="v">
                <p:oleObj name="公式" r:id="rId20" imgW="26517600" imgH="9448800" progId="">
                  <p:embed/>
                </p:oleObj>
              </mc:Choice>
              <mc:Fallback>
                <p:oleObj name="公式" r:id="rId20" imgW="26517600" imgH="9448800" progId="">
                  <p:embed/>
                  <p:pic>
                    <p:nvPicPr>
                      <p:cNvPr id="0" name="Picture 1" descr="image9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62400" y="5562600"/>
                        <a:ext cx="2211388"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341" name="Text Box 69"/>
          <p:cNvSpPr txBox="1">
            <a:spLocks noChangeArrowheads="1"/>
          </p:cNvSpPr>
          <p:nvPr/>
        </p:nvSpPr>
        <p:spPr bwMode="auto">
          <a:xfrm>
            <a:off x="6629400" y="5791200"/>
            <a:ext cx="2011680" cy="457200"/>
          </a:xfrm>
          <a:prstGeom prst="rect">
            <a:avLst/>
          </a:prstGeom>
          <a:noFill/>
          <a:ln w="9525">
            <a:noFill/>
            <a:miter lim="800000"/>
          </a:ln>
          <a:effectLst/>
        </p:spPr>
        <p:txBody>
          <a:bodyPr wrap="none">
            <a:spAutoFit/>
          </a:bodyPr>
          <a:lstStyle/>
          <a:p>
            <a:r>
              <a:rPr lang="zh-CN" altLang="en-US" sz="2400" dirty="0"/>
              <a:t>方向垂直向下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0329"/>
                                        </p:tgtEl>
                                        <p:attrNameLst>
                                          <p:attrName>style.visibility</p:attrName>
                                        </p:attrNameLst>
                                      </p:cBhvr>
                                      <p:to>
                                        <p:strVal val="visible"/>
                                      </p:to>
                                    </p:set>
                                    <p:animEffect transition="in" filter="wipe(left)">
                                      <p:cBhvr>
                                        <p:cTn id="7" dur="500"/>
                                        <p:tgtEl>
                                          <p:spTgt spid="310329"/>
                                        </p:tgtEl>
                                      </p:cBhvr>
                                    </p:animEffect>
                                  </p:childTnLst>
                                </p:cTn>
                              </p:par>
                              <p:par>
                                <p:cTn id="8" presetID="22" presetClass="entr" presetSubtype="8" fill="hold" nodeType="withEffect">
                                  <p:stCondLst>
                                    <p:cond delay="0"/>
                                  </p:stCondLst>
                                  <p:childTnLst>
                                    <p:set>
                                      <p:cBhvr>
                                        <p:cTn id="9" dur="1" fill="hold">
                                          <p:stCondLst>
                                            <p:cond delay="0"/>
                                          </p:stCondLst>
                                        </p:cTn>
                                        <p:tgtEl>
                                          <p:spTgt spid="310330"/>
                                        </p:tgtEl>
                                        <p:attrNameLst>
                                          <p:attrName>style.visibility</p:attrName>
                                        </p:attrNameLst>
                                      </p:cBhvr>
                                      <p:to>
                                        <p:strVal val="visible"/>
                                      </p:to>
                                    </p:set>
                                    <p:animEffect transition="in" filter="wipe(left)">
                                      <p:cBhvr>
                                        <p:cTn id="10" dur="500"/>
                                        <p:tgtEl>
                                          <p:spTgt spid="31033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10331"/>
                                        </p:tgtEl>
                                        <p:attrNameLst>
                                          <p:attrName>style.visibility</p:attrName>
                                        </p:attrNameLst>
                                      </p:cBhvr>
                                      <p:to>
                                        <p:strVal val="visible"/>
                                      </p:to>
                                    </p:set>
                                    <p:animEffect transition="in" filter="wipe(left)">
                                      <p:cBhvr>
                                        <p:cTn id="15" dur="500"/>
                                        <p:tgtEl>
                                          <p:spTgt spid="3103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10332"/>
                                        </p:tgtEl>
                                        <p:attrNameLst>
                                          <p:attrName>style.visibility</p:attrName>
                                        </p:attrNameLst>
                                      </p:cBhvr>
                                      <p:to>
                                        <p:strVal val="visible"/>
                                      </p:to>
                                    </p:set>
                                    <p:animEffect transition="in" filter="wipe(left)">
                                      <p:cBhvr>
                                        <p:cTn id="20" dur="500"/>
                                        <p:tgtEl>
                                          <p:spTgt spid="3103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10333"/>
                                        </p:tgtEl>
                                        <p:attrNameLst>
                                          <p:attrName>style.visibility</p:attrName>
                                        </p:attrNameLst>
                                      </p:cBhvr>
                                      <p:to>
                                        <p:strVal val="visible"/>
                                      </p:to>
                                    </p:set>
                                    <p:animEffect transition="in" filter="wipe(left)">
                                      <p:cBhvr>
                                        <p:cTn id="25" dur="500"/>
                                        <p:tgtEl>
                                          <p:spTgt spid="31033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10337"/>
                                        </p:tgtEl>
                                        <p:attrNameLst>
                                          <p:attrName>style.visibility</p:attrName>
                                        </p:attrNameLst>
                                      </p:cBhvr>
                                      <p:to>
                                        <p:strVal val="visible"/>
                                      </p:to>
                                    </p:set>
                                    <p:animEffect transition="in" filter="wipe(left)">
                                      <p:cBhvr>
                                        <p:cTn id="30" dur="500"/>
                                        <p:tgtEl>
                                          <p:spTgt spid="310337"/>
                                        </p:tgtEl>
                                      </p:cBhvr>
                                    </p:animEffect>
                                  </p:childTnLst>
                                </p:cTn>
                              </p:par>
                              <p:par>
                                <p:cTn id="31" presetID="22" presetClass="entr" presetSubtype="8" fill="hold" nodeType="withEffect">
                                  <p:stCondLst>
                                    <p:cond delay="0"/>
                                  </p:stCondLst>
                                  <p:childTnLst>
                                    <p:set>
                                      <p:cBhvr>
                                        <p:cTn id="32" dur="1" fill="hold">
                                          <p:stCondLst>
                                            <p:cond delay="0"/>
                                          </p:stCondLst>
                                        </p:cTn>
                                        <p:tgtEl>
                                          <p:spTgt spid="310338"/>
                                        </p:tgtEl>
                                        <p:attrNameLst>
                                          <p:attrName>style.visibility</p:attrName>
                                        </p:attrNameLst>
                                      </p:cBhvr>
                                      <p:to>
                                        <p:strVal val="visible"/>
                                      </p:to>
                                    </p:set>
                                    <p:animEffect transition="in" filter="wipe(left)">
                                      <p:cBhvr>
                                        <p:cTn id="33" dur="500"/>
                                        <p:tgtEl>
                                          <p:spTgt spid="31033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10339"/>
                                        </p:tgtEl>
                                        <p:attrNameLst>
                                          <p:attrName>style.visibility</p:attrName>
                                        </p:attrNameLst>
                                      </p:cBhvr>
                                      <p:to>
                                        <p:strVal val="visible"/>
                                      </p:to>
                                    </p:set>
                                    <p:animEffect transition="in" filter="wipe(left)">
                                      <p:cBhvr>
                                        <p:cTn id="38" dur="500"/>
                                        <p:tgtEl>
                                          <p:spTgt spid="31033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10340"/>
                                        </p:tgtEl>
                                        <p:attrNameLst>
                                          <p:attrName>style.visibility</p:attrName>
                                        </p:attrNameLst>
                                      </p:cBhvr>
                                      <p:to>
                                        <p:strVal val="visible"/>
                                      </p:to>
                                    </p:set>
                                    <p:animEffect transition="in" filter="wipe(left)">
                                      <p:cBhvr>
                                        <p:cTn id="43" dur="500"/>
                                        <p:tgtEl>
                                          <p:spTgt spid="31034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0341"/>
                                        </p:tgtEl>
                                        <p:attrNameLst>
                                          <p:attrName>style.visibility</p:attrName>
                                        </p:attrNameLst>
                                      </p:cBhvr>
                                      <p:to>
                                        <p:strVal val="visible"/>
                                      </p:to>
                                    </p:set>
                                    <p:animEffect transition="in" filter="wipe(left)">
                                      <p:cBhvr>
                                        <p:cTn id="48" dur="500"/>
                                        <p:tgtEl>
                                          <p:spTgt spid="310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31" grpId="0" bldLvl="0" animBg="1"/>
      <p:bldP spid="31034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AC64DE7B-8D11-4557-833A-32EA64487A15}" type="slidenum">
              <a:rPr lang="en-US" altLang="zh-CN" smtClean="0"/>
              <a:pPr/>
              <a:t>2</a:t>
            </a:fld>
            <a:endParaRPr lang="en-US" altLang="zh-CN"/>
          </a:p>
        </p:txBody>
      </p:sp>
      <p:sp>
        <p:nvSpPr>
          <p:cNvPr id="295938"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4" name="文本框 3"/>
          <p:cNvSpPr txBox="1"/>
          <p:nvPr/>
        </p:nvSpPr>
        <p:spPr>
          <a:xfrm>
            <a:off x="1160780" y="1402715"/>
            <a:ext cx="7373620" cy="822960"/>
          </a:xfrm>
          <a:prstGeom prst="rect">
            <a:avLst/>
          </a:prstGeom>
          <a:noFill/>
        </p:spPr>
        <p:txBody>
          <a:bodyPr wrap="square" rtlCol="0">
            <a:spAutoFit/>
          </a:bodyPr>
          <a:lstStyle/>
          <a:p>
            <a:r>
              <a:rPr lang="zh-CN" altLang="en-US" sz="2400"/>
              <a:t>相互垂直的两个电流元</a:t>
            </a:r>
          </a:p>
          <a:p>
            <a:r>
              <a:rPr lang="zh-CN" altLang="en-US" sz="2400"/>
              <a:t>它们之间的相互作用力是否大小相等，方向相反</a:t>
            </a:r>
          </a:p>
        </p:txBody>
      </p:sp>
      <p:graphicFrame>
        <p:nvGraphicFramePr>
          <p:cNvPr id="7" name="对象 6">
            <a:hlinkClick r:id="" action="ppaction://ole?verb=0"/>
          </p:cNvPr>
          <p:cNvGraphicFramePr>
            <a:graphicFrameLocks/>
          </p:cNvGraphicFramePr>
          <p:nvPr/>
        </p:nvGraphicFramePr>
        <p:xfrm>
          <a:off x="2035810" y="2359025"/>
          <a:ext cx="558165" cy="441960"/>
        </p:xfrm>
        <a:graphic>
          <a:graphicData uri="http://schemas.openxmlformats.org/presentationml/2006/ole">
            <mc:AlternateContent xmlns:mc="http://schemas.openxmlformats.org/markup-compatibility/2006">
              <mc:Choice xmlns:v="urn:schemas-microsoft-com:vml" Requires="v">
                <p:oleObj r:id="rId2" imgW="304560" imgH="241200" progId="">
                  <p:embed/>
                </p:oleObj>
              </mc:Choice>
              <mc:Fallback>
                <p:oleObj r:id="rId2" imgW="304560" imgH="241200" progId="">
                  <p:embed/>
                  <p:pic>
                    <p:nvPicPr>
                      <p:cNvPr id="0" name="Picture 1" descr="image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810" y="2359025"/>
                        <a:ext cx="558165" cy="441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4"/>
          <p:cNvSpPr txBox="1"/>
          <p:nvPr/>
        </p:nvSpPr>
        <p:spPr>
          <a:xfrm>
            <a:off x="457200" y="1341755"/>
            <a:ext cx="741045" cy="944880"/>
          </a:xfrm>
          <a:prstGeom prst="rect">
            <a:avLst/>
          </a:prstGeom>
          <a:noFill/>
        </p:spPr>
        <p:txBody>
          <a:bodyPr wrap="square" rtlCol="0">
            <a:spAutoFit/>
          </a:bodyPr>
          <a:lstStyle/>
          <a:p>
            <a:r>
              <a:rPr lang="zh-CN" altLang="en-US" sz="2800" b="1">
                <a:solidFill>
                  <a:srgbClr val="FF0000"/>
                </a:solidFill>
              </a:rPr>
              <a:t>讨论</a:t>
            </a:r>
          </a:p>
        </p:txBody>
      </p:sp>
      <p:sp>
        <p:nvSpPr>
          <p:cNvPr id="6" name="文本框 5"/>
          <p:cNvSpPr txBox="1"/>
          <p:nvPr/>
        </p:nvSpPr>
        <p:spPr>
          <a:xfrm>
            <a:off x="1068705" y="2359025"/>
            <a:ext cx="6094095" cy="457200"/>
          </a:xfrm>
          <a:prstGeom prst="rect">
            <a:avLst/>
          </a:prstGeom>
          <a:noFill/>
        </p:spPr>
        <p:txBody>
          <a:bodyPr wrap="square" rtlCol="0">
            <a:spAutoFit/>
          </a:bodyPr>
          <a:lstStyle/>
          <a:p>
            <a:r>
              <a:rPr lang="zh-CN" altLang="en-US" sz="2400"/>
              <a:t>电流元</a:t>
            </a:r>
            <a:r>
              <a:rPr lang="zh-CN" altLang="en-US" sz="2400">
                <a:solidFill>
                  <a:srgbClr val="FF0000"/>
                </a:solidFill>
              </a:rPr>
              <a:t>       </a:t>
            </a:r>
            <a:r>
              <a:rPr lang="zh-CN" altLang="en-US" sz="2400"/>
              <a:t>所受作用力</a:t>
            </a:r>
          </a:p>
        </p:txBody>
      </p:sp>
      <p:graphicFrame>
        <p:nvGraphicFramePr>
          <p:cNvPr id="8" name="对象 7">
            <a:hlinkClick r:id="" action="ppaction://ole?verb=0"/>
          </p:cNvPr>
          <p:cNvGraphicFramePr>
            <a:graphicFrameLocks/>
          </p:cNvGraphicFramePr>
          <p:nvPr/>
        </p:nvGraphicFramePr>
        <p:xfrm>
          <a:off x="1498600" y="2930525"/>
          <a:ext cx="2489200" cy="1086485"/>
        </p:xfrm>
        <a:graphic>
          <a:graphicData uri="http://schemas.openxmlformats.org/presentationml/2006/ole">
            <mc:AlternateContent xmlns:mc="http://schemas.openxmlformats.org/markup-compatibility/2006">
              <mc:Choice xmlns:v="urn:schemas-microsoft-com:vml" Requires="v">
                <p:oleObj r:id="rId4" imgW="901440" imgH="393480" progId="">
                  <p:embed/>
                </p:oleObj>
              </mc:Choice>
              <mc:Fallback>
                <p:oleObj r:id="rId4" imgW="901440" imgH="393480" progId="">
                  <p:embed/>
                  <p:pic>
                    <p:nvPicPr>
                      <p:cNvPr id="0" name="Picture 2" descr="image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600" y="2930525"/>
                        <a:ext cx="2489200" cy="1086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a:hlinkClick r:id="" action="ppaction://ole?verb=0"/>
          </p:cNvPr>
          <p:cNvGraphicFramePr>
            <a:graphicFrameLocks/>
          </p:cNvGraphicFramePr>
          <p:nvPr/>
        </p:nvGraphicFramePr>
        <p:xfrm>
          <a:off x="1468120" y="4144645"/>
          <a:ext cx="2930525" cy="956310"/>
        </p:xfrm>
        <a:graphic>
          <a:graphicData uri="http://schemas.openxmlformats.org/presentationml/2006/ole">
            <mc:AlternateContent xmlns:mc="http://schemas.openxmlformats.org/markup-compatibility/2006">
              <mc:Choice xmlns:v="urn:schemas-microsoft-com:vml" Requires="v">
                <p:oleObj r:id="rId6" imgW="1206360" imgH="393480" progId="">
                  <p:embed/>
                </p:oleObj>
              </mc:Choice>
              <mc:Fallback>
                <p:oleObj r:id="rId6" imgW="1206360" imgH="393480" progId="">
                  <p:embed/>
                  <p:pic>
                    <p:nvPicPr>
                      <p:cNvPr id="0" name="Picture 3" descr="image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8120" y="4144645"/>
                        <a:ext cx="2930525" cy="956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1068705" y="5229225"/>
            <a:ext cx="4493895" cy="396240"/>
          </a:xfrm>
          <a:prstGeom prst="rect">
            <a:avLst/>
          </a:prstGeom>
          <a:noFill/>
        </p:spPr>
        <p:txBody>
          <a:bodyPr wrap="square" rtlCol="0">
            <a:spAutoFit/>
          </a:bodyPr>
          <a:lstStyle/>
          <a:p>
            <a:r>
              <a:rPr lang="zh-CN" altLang="en-US"/>
              <a:t>电流元        所受作用力</a:t>
            </a:r>
            <a:endParaRPr lang="en-US" altLang="zh-CN"/>
          </a:p>
        </p:txBody>
      </p:sp>
      <p:graphicFrame>
        <p:nvGraphicFramePr>
          <p:cNvPr id="11" name="对象 10">
            <a:hlinkClick r:id="" action="ppaction://ole?verb=0"/>
          </p:cNvPr>
          <p:cNvGraphicFramePr>
            <a:graphicFrameLocks/>
          </p:cNvGraphicFramePr>
          <p:nvPr/>
        </p:nvGraphicFramePr>
        <p:xfrm>
          <a:off x="1883410" y="5263515"/>
          <a:ext cx="558800" cy="365125"/>
        </p:xfrm>
        <a:graphic>
          <a:graphicData uri="http://schemas.openxmlformats.org/presentationml/2006/ole">
            <mc:AlternateContent xmlns:mc="http://schemas.openxmlformats.org/markup-compatibility/2006">
              <mc:Choice xmlns:v="urn:schemas-microsoft-com:vml" Requires="v">
                <p:oleObj r:id="rId8" imgW="330120" imgH="215640" progId="">
                  <p:embed/>
                </p:oleObj>
              </mc:Choice>
              <mc:Fallback>
                <p:oleObj r:id="rId8" imgW="330120" imgH="215640" progId="">
                  <p:embed/>
                  <p:pic>
                    <p:nvPicPr>
                      <p:cNvPr id="0" name="Picture 4" descr="image1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3410" y="5263515"/>
                        <a:ext cx="5588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hlinkClick r:id="" action="ppaction://ole?verb=0"/>
          </p:cNvPr>
          <p:cNvGraphicFramePr>
            <a:graphicFrameLocks/>
          </p:cNvGraphicFramePr>
          <p:nvPr/>
        </p:nvGraphicFramePr>
        <p:xfrm>
          <a:off x="4356735" y="5207000"/>
          <a:ext cx="981710" cy="505460"/>
        </p:xfrm>
        <a:graphic>
          <a:graphicData uri="http://schemas.openxmlformats.org/presentationml/2006/ole">
            <mc:AlternateContent xmlns:mc="http://schemas.openxmlformats.org/markup-compatibility/2006">
              <mc:Choice xmlns:v="urn:schemas-microsoft-com:vml" Requires="v">
                <p:oleObj r:id="rId10" imgW="419040" imgH="215640" progId="">
                  <p:embed/>
                </p:oleObj>
              </mc:Choice>
              <mc:Fallback>
                <p:oleObj r:id="rId10" imgW="419040" imgH="215640" progId="">
                  <p:embed/>
                  <p:pic>
                    <p:nvPicPr>
                      <p:cNvPr id="0" name="Picture 5" descr="image1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735" y="5207000"/>
                        <a:ext cx="981710" cy="505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图片 12" descr="~~_4W)S{TE17(C@E]V$TFZU"/>
          <p:cNvPicPr>
            <a:picLocks noChangeAspect="1"/>
          </p:cNvPicPr>
          <p:nvPr/>
        </p:nvPicPr>
        <p:blipFill>
          <a:blip r:embed="rId12" cstate="print"/>
          <a:stretch>
            <a:fillRect/>
          </a:stretch>
        </p:blipFill>
        <p:spPr>
          <a:xfrm>
            <a:off x="4755515" y="2816225"/>
            <a:ext cx="2912745" cy="1673225"/>
          </a:xfrm>
          <a:prstGeom prst="rect">
            <a:avLst/>
          </a:prstGeom>
        </p:spPr>
      </p:pic>
      <p:graphicFrame>
        <p:nvGraphicFramePr>
          <p:cNvPr id="14" name="对象 13">
            <a:hlinkClick r:id="" action="ppaction://ole?verb=0"/>
          </p:cNvPr>
          <p:cNvGraphicFramePr>
            <a:graphicFrameLocks/>
          </p:cNvGraphicFramePr>
          <p:nvPr/>
        </p:nvGraphicFramePr>
        <p:xfrm>
          <a:off x="5964555" y="5179695"/>
          <a:ext cx="1197610" cy="522605"/>
        </p:xfrm>
        <a:graphic>
          <a:graphicData uri="http://schemas.openxmlformats.org/presentationml/2006/ole">
            <mc:AlternateContent xmlns:mc="http://schemas.openxmlformats.org/markup-compatibility/2006">
              <mc:Choice xmlns:v="urn:schemas-microsoft-com:vml" Requires="v">
                <p:oleObj r:id="rId13" imgW="495000" imgH="215640" progId="">
                  <p:embed/>
                </p:oleObj>
              </mc:Choice>
              <mc:Fallback>
                <p:oleObj r:id="rId13" imgW="495000" imgH="215640" progId="">
                  <p:embed/>
                  <p:pic>
                    <p:nvPicPr>
                      <p:cNvPr id="0" name="Picture 6" descr="image1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64555" y="5179695"/>
                        <a:ext cx="1197610" cy="5226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页脚占位符 1"/>
          <p:cNvSpPr>
            <a:spLocks noGrp="1"/>
          </p:cNvSpPr>
          <p:nvPr>
            <p:ph type="ftr" sz="quarter" idx="10"/>
          </p:nvPr>
        </p:nvSpPr>
        <p:spPr/>
        <p:txBody>
          <a:bodyPr/>
          <a:lstStyle/>
          <a:p>
            <a:fld id="{861A8AE9-9EDC-431E-BC13-5723C3E267C5}" type="slidenum">
              <a:rPr lang="zh-CN" altLang="en-US"/>
              <a:pPr/>
              <a:t>20</a:t>
            </a:fld>
            <a:endParaRPr lang="en-US" altLang="zh-CN"/>
          </a:p>
        </p:txBody>
      </p:sp>
      <p:grpSp>
        <p:nvGrpSpPr>
          <p:cNvPr id="185399" name="Group 55"/>
          <p:cNvGrpSpPr/>
          <p:nvPr/>
        </p:nvGrpSpPr>
        <p:grpSpPr bwMode="auto">
          <a:xfrm>
            <a:off x="1066800" y="1766888"/>
            <a:ext cx="8153400" cy="609600"/>
            <a:chOff x="288" y="1056"/>
            <a:chExt cx="5136" cy="384"/>
          </a:xfrm>
        </p:grpSpPr>
        <p:sp>
          <p:nvSpPr>
            <p:cNvPr id="185346" name="Text Box 2"/>
            <p:cNvSpPr txBox="1">
              <a:spLocks noChangeArrowheads="1"/>
            </p:cNvSpPr>
            <p:nvPr/>
          </p:nvSpPr>
          <p:spPr bwMode="auto">
            <a:xfrm>
              <a:off x="288" y="1056"/>
              <a:ext cx="513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a:solidFill>
                    <a:schemeClr val="tx1"/>
                  </a:solidFill>
                  <a:latin typeface="宋体" panose="02010600030101010101" pitchFamily="2" charset="-122"/>
                </a:rPr>
                <a:t>如图，</a:t>
              </a:r>
              <a:r>
                <a:rPr kumimoji="1" lang="en-US" altLang="zh-CN" sz="2400" b="0" i="1">
                  <a:solidFill>
                    <a:schemeClr val="tx1"/>
                  </a:solidFill>
                </a:rPr>
                <a:t>ab</a:t>
              </a:r>
              <a:r>
                <a:rPr kumimoji="1" lang="zh-CN" altLang="en-US" sz="2400">
                  <a:solidFill>
                    <a:schemeClr val="tx1"/>
                  </a:solidFill>
                  <a:latin typeface="宋体" panose="02010600030101010101" pitchFamily="2" charset="-122"/>
                </a:rPr>
                <a:t>长为</a:t>
              </a:r>
              <a:r>
                <a:rPr kumimoji="1" lang="en-US" altLang="zh-CN" sz="2400" b="0" i="1">
                  <a:solidFill>
                    <a:schemeClr val="tx1"/>
                  </a:solidFill>
                </a:rPr>
                <a:t>l</a:t>
              </a:r>
              <a:r>
                <a:rPr kumimoji="1" lang="zh-CN" altLang="en-US" sz="2400">
                  <a:solidFill>
                    <a:schemeClr val="tx1"/>
                  </a:solidFill>
                  <a:latin typeface="宋体" panose="02010600030101010101" pitchFamily="2" charset="-122"/>
                </a:rPr>
                <a:t>，电流</a:t>
              </a:r>
              <a:r>
                <a:rPr kumimoji="1" lang="en-US" altLang="zh-CN" sz="2400">
                  <a:solidFill>
                    <a:schemeClr val="tx1"/>
                  </a:solidFill>
                </a:rPr>
                <a:t>I</a:t>
              </a:r>
              <a:r>
                <a:rPr kumimoji="1" lang="zh-CN" altLang="en-US" sz="2400">
                  <a:solidFill>
                    <a:schemeClr val="tx1"/>
                  </a:solidFill>
                  <a:latin typeface="宋体" panose="02010600030101010101" pitchFamily="2" charset="-122"/>
                </a:rPr>
                <a:t>，</a:t>
              </a:r>
              <a:r>
                <a:rPr kumimoji="1" lang="en-US" altLang="zh-CN" sz="2400" b="0" i="1">
                  <a:solidFill>
                    <a:schemeClr val="tx1"/>
                  </a:solidFill>
                </a:rPr>
                <a:t>ab</a:t>
              </a:r>
              <a:r>
                <a:rPr kumimoji="1" lang="zh-CN" altLang="en-US" sz="2400">
                  <a:solidFill>
                    <a:schemeClr val="tx1"/>
                  </a:solidFill>
                  <a:latin typeface="宋体" panose="02010600030101010101" pitchFamily="2" charset="-122"/>
                </a:rPr>
                <a:t>边受力</a:t>
              </a:r>
              <a:r>
                <a:rPr kumimoji="1" lang="en-US" altLang="zh-CN" sz="2400">
                  <a:solidFill>
                    <a:schemeClr val="tx1"/>
                  </a:solidFill>
                  <a:latin typeface="宋体" panose="02010600030101010101" pitchFamily="2" charset="-122"/>
                </a:rPr>
                <a:t> </a:t>
              </a:r>
            </a:p>
          </p:txBody>
        </p:sp>
        <p:graphicFrame>
          <p:nvGraphicFramePr>
            <p:cNvPr id="185347" name="Object 3"/>
            <p:cNvGraphicFramePr>
              <a:graphicFrameLocks noChangeAspect="1"/>
            </p:cNvGraphicFramePr>
            <p:nvPr/>
          </p:nvGraphicFramePr>
          <p:xfrm>
            <a:off x="3840" y="1146"/>
            <a:ext cx="816" cy="294"/>
          </p:xfrm>
          <a:graphic>
            <a:graphicData uri="http://schemas.openxmlformats.org/presentationml/2006/ole">
              <mc:AlternateContent xmlns:mc="http://schemas.openxmlformats.org/markup-compatibility/2006">
                <mc:Choice xmlns:v="urn:schemas-microsoft-com:vml" Requires="v">
                  <p:oleObj name="Equation" r:id="rId2" imgW="507780" imgH="177723" progId="">
                    <p:embed/>
                  </p:oleObj>
                </mc:Choice>
                <mc:Fallback>
                  <p:oleObj name="Equation" r:id="rId2" imgW="507780" imgH="177723" progId="">
                    <p:embed/>
                    <p:pic>
                      <p:nvPicPr>
                        <p:cNvPr id="0" name="Picture 8" descr="image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 y="1146"/>
                          <a:ext cx="816"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5348" name="Text Box 4"/>
          <p:cNvSpPr txBox="1">
            <a:spLocks noChangeArrowheads="1"/>
          </p:cNvSpPr>
          <p:nvPr/>
        </p:nvSpPr>
        <p:spPr bwMode="auto">
          <a:xfrm>
            <a:off x="1014730" y="2376488"/>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chemeClr val="tx1"/>
                </a:solidFill>
                <a:latin typeface="宋体" panose="02010600030101010101" pitchFamily="2" charset="-122"/>
              </a:rPr>
              <a:t>方向向右。</a:t>
            </a:r>
          </a:p>
        </p:txBody>
      </p:sp>
      <p:graphicFrame>
        <p:nvGraphicFramePr>
          <p:cNvPr id="185352" name="Object 8"/>
          <p:cNvGraphicFramePr>
            <a:graphicFrameLocks noChangeAspect="1"/>
          </p:cNvGraphicFramePr>
          <p:nvPr/>
        </p:nvGraphicFramePr>
        <p:xfrm>
          <a:off x="3598545" y="5640705"/>
          <a:ext cx="1919605" cy="531495"/>
        </p:xfrm>
        <a:graphic>
          <a:graphicData uri="http://schemas.openxmlformats.org/presentationml/2006/ole">
            <mc:AlternateContent xmlns:mc="http://schemas.openxmlformats.org/markup-compatibility/2006">
              <mc:Choice xmlns:v="urn:schemas-microsoft-com:vml" Requires="v">
                <p:oleObj name="Equation" r:id="rId4" imgW="583920" imgH="164880" progId="">
                  <p:embed/>
                </p:oleObj>
              </mc:Choice>
              <mc:Fallback>
                <p:oleObj name="Equation" r:id="rId4" imgW="583920" imgH="16488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8545" y="5640705"/>
                        <a:ext cx="1919605" cy="531495"/>
                      </a:xfrm>
                      <a:prstGeom prst="rect">
                        <a:avLst/>
                      </a:prstGeom>
                      <a:gradFill rotWithShape="0">
                        <a:gsLst>
                          <a:gs pos="0">
                            <a:srgbClr val="FFF3FF"/>
                          </a:gs>
                          <a:gs pos="50000">
                            <a:srgbClr val="FFFFFF"/>
                          </a:gs>
                          <a:gs pos="100000">
                            <a:srgbClr val="FFF3FF"/>
                          </a:gs>
                        </a:gsLst>
                        <a:lin ang="5400000" scaled="1"/>
                      </a:gradFill>
                      <a:ln w="19050">
                        <a:solidFill>
                          <a:srgbClr val="CC00CC"/>
                        </a:solidFill>
                        <a:miter lim="800000"/>
                        <a:headEnd/>
                        <a:tailEnd/>
                      </a:ln>
                    </p:spPr>
                  </p:pic>
                </p:oleObj>
              </mc:Fallback>
            </mc:AlternateContent>
          </a:graphicData>
        </a:graphic>
      </p:graphicFrame>
      <p:sp>
        <p:nvSpPr>
          <p:cNvPr id="185353" name="Rectangle 9"/>
          <p:cNvSpPr>
            <a:spLocks noChangeArrowheads="1"/>
          </p:cNvSpPr>
          <p:nvPr/>
        </p:nvSpPr>
        <p:spPr bwMode="auto">
          <a:xfrm>
            <a:off x="304800" y="623888"/>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rgbClr val="CC0000"/>
                </a:solidFill>
                <a:latin typeface="宋体" panose="02010600030101010101" pitchFamily="2" charset="-122"/>
              </a:rPr>
              <a:t>磁力的功</a:t>
            </a:r>
          </a:p>
        </p:txBody>
      </p:sp>
      <p:sp>
        <p:nvSpPr>
          <p:cNvPr id="185354" name="Rectangle 10"/>
          <p:cNvSpPr>
            <a:spLocks noChangeArrowheads="1"/>
          </p:cNvSpPr>
          <p:nvPr/>
        </p:nvSpPr>
        <p:spPr bwMode="auto">
          <a:xfrm>
            <a:off x="914400" y="1219200"/>
            <a:ext cx="7543800"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rgbClr val="FF0066"/>
                </a:solidFill>
                <a:latin typeface="宋体" panose="02010600030101010101" pitchFamily="2" charset="-122"/>
              </a:rPr>
              <a:t>1.</a:t>
            </a:r>
            <a:r>
              <a:rPr kumimoji="1" lang="zh-CN" altLang="en-US" sz="2400">
                <a:solidFill>
                  <a:srgbClr val="FF0066"/>
                </a:solidFill>
                <a:latin typeface="宋体" panose="02010600030101010101" pitchFamily="2" charset="-122"/>
              </a:rPr>
              <a:t>载流导线在磁场中运动时磁力所做的功</a:t>
            </a:r>
          </a:p>
        </p:txBody>
      </p:sp>
      <p:sp>
        <p:nvSpPr>
          <p:cNvPr id="185355" name="Text Box 11"/>
          <p:cNvSpPr txBox="1">
            <a:spLocks noChangeArrowheads="1"/>
          </p:cNvSpPr>
          <p:nvPr/>
        </p:nvSpPr>
        <p:spPr bwMode="auto">
          <a:xfrm>
            <a:off x="795020" y="4606925"/>
            <a:ext cx="744029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kumimoji="1" lang="zh-CN" altLang="en-US" sz="2400">
                <a:solidFill>
                  <a:schemeClr val="tx1"/>
                </a:solidFill>
                <a:latin typeface="宋体" panose="02010600030101010101" pitchFamily="2" charset="-122"/>
              </a:rPr>
              <a:t>    在匀强磁场中当电流不变时，磁力的功等于电流强度乘以回路所环绕面积内磁通量的增量，即 </a:t>
            </a:r>
          </a:p>
        </p:txBody>
      </p:sp>
      <p:grpSp>
        <p:nvGrpSpPr>
          <p:cNvPr id="185397" name="Group 53"/>
          <p:cNvGrpSpPr/>
          <p:nvPr/>
        </p:nvGrpSpPr>
        <p:grpSpPr bwMode="auto">
          <a:xfrm>
            <a:off x="5516563" y="2362200"/>
            <a:ext cx="3360737" cy="2438400"/>
            <a:chOff x="3475" y="1488"/>
            <a:chExt cx="2117" cy="1536"/>
          </a:xfrm>
        </p:grpSpPr>
        <p:grpSp>
          <p:nvGrpSpPr>
            <p:cNvPr id="185356" name="Group 12"/>
            <p:cNvGrpSpPr/>
            <p:nvPr/>
          </p:nvGrpSpPr>
          <p:grpSpPr bwMode="auto">
            <a:xfrm>
              <a:off x="3475" y="1488"/>
              <a:ext cx="2117" cy="1536"/>
              <a:chOff x="3516" y="1488"/>
              <a:chExt cx="2117" cy="1536"/>
            </a:xfrm>
          </p:grpSpPr>
          <p:grpSp>
            <p:nvGrpSpPr>
              <p:cNvPr id="185357" name="Group 13"/>
              <p:cNvGrpSpPr/>
              <p:nvPr/>
            </p:nvGrpSpPr>
            <p:grpSpPr bwMode="auto">
              <a:xfrm>
                <a:off x="3516" y="1600"/>
                <a:ext cx="2117" cy="1315"/>
                <a:chOff x="192" y="1093"/>
                <a:chExt cx="2310" cy="1559"/>
              </a:xfrm>
            </p:grpSpPr>
            <p:grpSp>
              <p:nvGrpSpPr>
                <p:cNvPr id="185358" name="Group 14"/>
                <p:cNvGrpSpPr/>
                <p:nvPr/>
              </p:nvGrpSpPr>
              <p:grpSpPr bwMode="auto">
                <a:xfrm>
                  <a:off x="192" y="1093"/>
                  <a:ext cx="2310" cy="387"/>
                  <a:chOff x="192" y="1141"/>
                  <a:chExt cx="2310" cy="387"/>
                </a:xfrm>
              </p:grpSpPr>
              <p:sp>
                <p:nvSpPr>
                  <p:cNvPr id="185359" name="Text Box 15"/>
                  <p:cNvSpPr txBox="1">
                    <a:spLocks noChangeArrowheads="1"/>
                  </p:cNvSpPr>
                  <p:nvPr/>
                </p:nvSpPr>
                <p:spPr bwMode="auto">
                  <a:xfrm>
                    <a:off x="192" y="1141"/>
                    <a:ext cx="23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sp>
                <p:nvSpPr>
                  <p:cNvPr id="185360" name="Text Box 16"/>
                  <p:cNvSpPr txBox="1">
                    <a:spLocks noChangeArrowheads="1"/>
                  </p:cNvSpPr>
                  <p:nvPr/>
                </p:nvSpPr>
                <p:spPr bwMode="auto">
                  <a:xfrm>
                    <a:off x="864" y="1141"/>
                    <a:ext cx="23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sp>
                <p:nvSpPr>
                  <p:cNvPr id="185361" name="Text Box 17"/>
                  <p:cNvSpPr txBox="1">
                    <a:spLocks noChangeArrowheads="1"/>
                  </p:cNvSpPr>
                  <p:nvPr/>
                </p:nvSpPr>
                <p:spPr bwMode="auto">
                  <a:xfrm>
                    <a:off x="1536" y="1141"/>
                    <a:ext cx="23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sp>
                <p:nvSpPr>
                  <p:cNvPr id="185362" name="Text Box 18"/>
                  <p:cNvSpPr txBox="1">
                    <a:spLocks noChangeArrowheads="1"/>
                  </p:cNvSpPr>
                  <p:nvPr/>
                </p:nvSpPr>
                <p:spPr bwMode="auto">
                  <a:xfrm>
                    <a:off x="2263" y="1141"/>
                    <a:ext cx="23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grpSp>
            <p:grpSp>
              <p:nvGrpSpPr>
                <p:cNvPr id="185363" name="Group 19"/>
                <p:cNvGrpSpPr/>
                <p:nvPr/>
              </p:nvGrpSpPr>
              <p:grpSpPr bwMode="auto">
                <a:xfrm>
                  <a:off x="192" y="2264"/>
                  <a:ext cx="2310" cy="388"/>
                  <a:chOff x="192" y="1141"/>
                  <a:chExt cx="2310" cy="388"/>
                </a:xfrm>
              </p:grpSpPr>
              <p:sp>
                <p:nvSpPr>
                  <p:cNvPr id="185364" name="Text Box 20"/>
                  <p:cNvSpPr txBox="1">
                    <a:spLocks noChangeArrowheads="1"/>
                  </p:cNvSpPr>
                  <p:nvPr/>
                </p:nvSpPr>
                <p:spPr bwMode="auto">
                  <a:xfrm>
                    <a:off x="192" y="1141"/>
                    <a:ext cx="23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sp>
                <p:nvSpPr>
                  <p:cNvPr id="185365" name="Text Box 21"/>
                  <p:cNvSpPr txBox="1">
                    <a:spLocks noChangeArrowheads="1"/>
                  </p:cNvSpPr>
                  <p:nvPr/>
                </p:nvSpPr>
                <p:spPr bwMode="auto">
                  <a:xfrm>
                    <a:off x="864" y="1141"/>
                    <a:ext cx="23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sp>
                <p:nvSpPr>
                  <p:cNvPr id="185366" name="Text Box 22"/>
                  <p:cNvSpPr txBox="1">
                    <a:spLocks noChangeArrowheads="1"/>
                  </p:cNvSpPr>
                  <p:nvPr/>
                </p:nvSpPr>
                <p:spPr bwMode="auto">
                  <a:xfrm>
                    <a:off x="1536" y="1141"/>
                    <a:ext cx="23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sp>
                <p:nvSpPr>
                  <p:cNvPr id="185367" name="Text Box 23"/>
                  <p:cNvSpPr txBox="1">
                    <a:spLocks noChangeArrowheads="1"/>
                  </p:cNvSpPr>
                  <p:nvPr/>
                </p:nvSpPr>
                <p:spPr bwMode="auto">
                  <a:xfrm>
                    <a:off x="2263" y="1141"/>
                    <a:ext cx="23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grpSp>
            <p:grpSp>
              <p:nvGrpSpPr>
                <p:cNvPr id="185368" name="Group 24"/>
                <p:cNvGrpSpPr/>
                <p:nvPr/>
              </p:nvGrpSpPr>
              <p:grpSpPr bwMode="auto">
                <a:xfrm>
                  <a:off x="192" y="1669"/>
                  <a:ext cx="2310" cy="388"/>
                  <a:chOff x="192" y="1141"/>
                  <a:chExt cx="2310" cy="388"/>
                </a:xfrm>
              </p:grpSpPr>
              <p:sp>
                <p:nvSpPr>
                  <p:cNvPr id="185369" name="Text Box 25"/>
                  <p:cNvSpPr txBox="1">
                    <a:spLocks noChangeArrowheads="1"/>
                  </p:cNvSpPr>
                  <p:nvPr/>
                </p:nvSpPr>
                <p:spPr bwMode="auto">
                  <a:xfrm>
                    <a:off x="192" y="1141"/>
                    <a:ext cx="23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sp>
                <p:nvSpPr>
                  <p:cNvPr id="185370" name="Text Box 26"/>
                  <p:cNvSpPr txBox="1">
                    <a:spLocks noChangeArrowheads="1"/>
                  </p:cNvSpPr>
                  <p:nvPr/>
                </p:nvSpPr>
                <p:spPr bwMode="auto">
                  <a:xfrm>
                    <a:off x="864" y="1141"/>
                    <a:ext cx="23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sp>
                <p:nvSpPr>
                  <p:cNvPr id="185371" name="Text Box 27"/>
                  <p:cNvSpPr txBox="1">
                    <a:spLocks noChangeArrowheads="1"/>
                  </p:cNvSpPr>
                  <p:nvPr/>
                </p:nvSpPr>
                <p:spPr bwMode="auto">
                  <a:xfrm>
                    <a:off x="1536" y="1141"/>
                    <a:ext cx="23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sp>
                <p:nvSpPr>
                  <p:cNvPr id="185372" name="Text Box 28"/>
                  <p:cNvSpPr txBox="1">
                    <a:spLocks noChangeArrowheads="1"/>
                  </p:cNvSpPr>
                  <p:nvPr/>
                </p:nvSpPr>
                <p:spPr bwMode="auto">
                  <a:xfrm>
                    <a:off x="2263" y="1141"/>
                    <a:ext cx="239"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FF3300"/>
                        </a:solidFill>
                        <a:sym typeface="Symbol" panose="05050102010706020507" pitchFamily="18" charset="2"/>
                      </a:rPr>
                      <a:t></a:t>
                    </a:r>
                    <a:endParaRPr kumimoji="1" lang="zh-CN" altLang="en-US">
                      <a:solidFill>
                        <a:srgbClr val="FF3300"/>
                      </a:solidFill>
                    </a:endParaRPr>
                  </a:p>
                </p:txBody>
              </p:sp>
            </p:grpSp>
          </p:grpSp>
          <p:grpSp>
            <p:nvGrpSpPr>
              <p:cNvPr id="185373" name="Group 29"/>
              <p:cNvGrpSpPr/>
              <p:nvPr/>
            </p:nvGrpSpPr>
            <p:grpSpPr bwMode="auto">
              <a:xfrm>
                <a:off x="3754" y="1840"/>
                <a:ext cx="1536" cy="828"/>
                <a:chOff x="10149" y="578"/>
                <a:chExt cx="2472" cy="1830"/>
              </a:xfrm>
            </p:grpSpPr>
            <p:sp>
              <p:nvSpPr>
                <p:cNvPr id="185374" name="Line 30"/>
                <p:cNvSpPr>
                  <a:spLocks noChangeShapeType="1"/>
                </p:cNvSpPr>
                <p:nvPr/>
              </p:nvSpPr>
              <p:spPr bwMode="auto">
                <a:xfrm>
                  <a:off x="10149" y="578"/>
                  <a:ext cx="2373" cy="0"/>
                </a:xfrm>
                <a:prstGeom prst="line">
                  <a:avLst/>
                </a:prstGeom>
                <a:noFill/>
                <a:ln w="57150">
                  <a:solidFill>
                    <a:srgbClr val="A28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5375" name="Line 31"/>
                <p:cNvSpPr>
                  <a:spLocks noChangeShapeType="1"/>
                </p:cNvSpPr>
                <p:nvPr/>
              </p:nvSpPr>
              <p:spPr bwMode="auto">
                <a:xfrm>
                  <a:off x="10149" y="578"/>
                  <a:ext cx="0" cy="1830"/>
                </a:xfrm>
                <a:prstGeom prst="line">
                  <a:avLst/>
                </a:prstGeom>
                <a:noFill/>
                <a:ln w="57150">
                  <a:solidFill>
                    <a:srgbClr val="A28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5376" name="Line 32"/>
                <p:cNvSpPr>
                  <a:spLocks noChangeShapeType="1"/>
                </p:cNvSpPr>
                <p:nvPr/>
              </p:nvSpPr>
              <p:spPr bwMode="auto">
                <a:xfrm>
                  <a:off x="10149" y="2388"/>
                  <a:ext cx="2472" cy="0"/>
                </a:xfrm>
                <a:prstGeom prst="line">
                  <a:avLst/>
                </a:prstGeom>
                <a:noFill/>
                <a:ln w="57150">
                  <a:solidFill>
                    <a:srgbClr val="A28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85377" name="Line 33"/>
              <p:cNvSpPr>
                <a:spLocks noChangeShapeType="1"/>
              </p:cNvSpPr>
              <p:nvPr/>
            </p:nvSpPr>
            <p:spPr bwMode="auto">
              <a:xfrm flipH="1">
                <a:off x="3896" y="1842"/>
                <a:ext cx="576"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8" name="Line 34"/>
              <p:cNvSpPr>
                <a:spLocks noChangeShapeType="1"/>
              </p:cNvSpPr>
              <p:nvPr/>
            </p:nvSpPr>
            <p:spPr bwMode="auto">
              <a:xfrm>
                <a:off x="3946" y="2658"/>
                <a:ext cx="432"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79" name="Line 35"/>
              <p:cNvSpPr>
                <a:spLocks noChangeShapeType="1"/>
              </p:cNvSpPr>
              <p:nvPr/>
            </p:nvSpPr>
            <p:spPr bwMode="auto">
              <a:xfrm>
                <a:off x="4474" y="2332"/>
                <a:ext cx="336" cy="0"/>
              </a:xfrm>
              <a:prstGeom prst="line">
                <a:avLst/>
              </a:prstGeom>
              <a:noFill/>
              <a:ln w="57150">
                <a:solidFill>
                  <a:srgbClr val="33CC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5380" name="Object 36"/>
              <p:cNvGraphicFramePr>
                <a:graphicFrameLocks noChangeAspect="1"/>
              </p:cNvGraphicFramePr>
              <p:nvPr/>
            </p:nvGraphicFramePr>
            <p:xfrm>
              <a:off x="4560" y="1920"/>
              <a:ext cx="278" cy="276"/>
            </p:xfrm>
            <a:graphic>
              <a:graphicData uri="http://schemas.openxmlformats.org/presentationml/2006/ole">
                <mc:AlternateContent xmlns:mc="http://schemas.openxmlformats.org/markup-compatibility/2006">
                  <mc:Choice xmlns:v="urn:schemas-microsoft-com:vml" Requires="v">
                    <p:oleObj name="Equation" r:id="rId6" imgW="135000" imgH="213840" progId="">
                      <p:embed/>
                    </p:oleObj>
                  </mc:Choice>
                  <mc:Fallback>
                    <p:oleObj name="Equation" r:id="rId6" imgW="135000" imgH="213840" progId="">
                      <p:embed/>
                      <p:pic>
                        <p:nvPicPr>
                          <p:cNvPr id="0" name="Picture 6" descr="image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0" y="1920"/>
                            <a:ext cx="278"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81" name="Rectangle 37"/>
              <p:cNvSpPr>
                <a:spLocks noChangeArrowheads="1"/>
              </p:cNvSpPr>
              <p:nvPr/>
            </p:nvSpPr>
            <p:spPr bwMode="auto">
              <a:xfrm>
                <a:off x="4378" y="1756"/>
                <a:ext cx="96" cy="1008"/>
              </a:xfrm>
              <a:prstGeom prst="rect">
                <a:avLst/>
              </a:prstGeom>
              <a:gradFill rotWithShape="0">
                <a:gsLst>
                  <a:gs pos="0">
                    <a:srgbClr val="66FF33">
                      <a:gamma/>
                      <a:shade val="36078"/>
                      <a:invGamma/>
                    </a:srgbClr>
                  </a:gs>
                  <a:gs pos="50000">
                    <a:srgbClr val="66FF33"/>
                  </a:gs>
                  <a:gs pos="100000">
                    <a:srgbClr val="66FF33">
                      <a:gamma/>
                      <a:shade val="36078"/>
                      <a:invGamma/>
                    </a:srgbClr>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5382" name="Object 38"/>
              <p:cNvGraphicFramePr>
                <a:graphicFrameLocks noChangeAspect="1"/>
              </p:cNvGraphicFramePr>
              <p:nvPr/>
            </p:nvGraphicFramePr>
            <p:xfrm>
              <a:off x="4224" y="2016"/>
              <a:ext cx="141" cy="242"/>
            </p:xfrm>
            <a:graphic>
              <a:graphicData uri="http://schemas.openxmlformats.org/presentationml/2006/ole">
                <mc:AlternateContent xmlns:mc="http://schemas.openxmlformats.org/markup-compatibility/2006">
                  <mc:Choice xmlns:v="urn:schemas-microsoft-com:vml" Requires="v">
                    <p:oleObj name="Equation" r:id="rId8" imgW="67680" imgH="202680" progId="">
                      <p:embed/>
                    </p:oleObj>
                  </mc:Choice>
                  <mc:Fallback>
                    <p:oleObj name="Equation" r:id="rId8" imgW="67680" imgH="202680" progId="">
                      <p:embed/>
                      <p:pic>
                        <p:nvPicPr>
                          <p:cNvPr id="0" name="Picture 5" descr="image1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4" y="2016"/>
                            <a:ext cx="141"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83" name="Line 39"/>
              <p:cNvSpPr>
                <a:spLocks noChangeShapeType="1"/>
              </p:cNvSpPr>
              <p:nvPr/>
            </p:nvSpPr>
            <p:spPr bwMode="auto">
              <a:xfrm flipV="1">
                <a:off x="4426" y="2172"/>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4" name="Text Box 40"/>
              <p:cNvSpPr txBox="1">
                <a:spLocks noChangeArrowheads="1"/>
              </p:cNvSpPr>
              <p:nvPr/>
            </p:nvSpPr>
            <p:spPr bwMode="auto">
              <a:xfrm>
                <a:off x="4330" y="1516"/>
                <a:ext cx="212"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i="1">
                    <a:solidFill>
                      <a:schemeClr val="tx1"/>
                    </a:solidFill>
                  </a:rPr>
                  <a:t>a</a:t>
                </a:r>
              </a:p>
            </p:txBody>
          </p:sp>
          <p:sp>
            <p:nvSpPr>
              <p:cNvPr id="185385" name="Text Box 41"/>
              <p:cNvSpPr txBox="1">
                <a:spLocks noChangeArrowheads="1"/>
              </p:cNvSpPr>
              <p:nvPr/>
            </p:nvSpPr>
            <p:spPr bwMode="auto">
              <a:xfrm>
                <a:off x="4320" y="2736"/>
                <a:ext cx="212"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i="1">
                    <a:solidFill>
                      <a:schemeClr val="tx1"/>
                    </a:solidFill>
                  </a:rPr>
                  <a:t>b</a:t>
                </a:r>
              </a:p>
            </p:txBody>
          </p:sp>
          <p:sp>
            <p:nvSpPr>
              <p:cNvPr id="185386" name="Text Box 42"/>
              <p:cNvSpPr txBox="1">
                <a:spLocks noChangeArrowheads="1"/>
              </p:cNvSpPr>
              <p:nvPr/>
            </p:nvSpPr>
            <p:spPr bwMode="auto">
              <a:xfrm>
                <a:off x="3648" y="2640"/>
                <a:ext cx="201"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i="1">
                    <a:solidFill>
                      <a:schemeClr val="tx1"/>
                    </a:solidFill>
                  </a:rPr>
                  <a:t>c</a:t>
                </a:r>
              </a:p>
            </p:txBody>
          </p:sp>
          <p:sp>
            <p:nvSpPr>
              <p:cNvPr id="185387" name="Text Box 43"/>
              <p:cNvSpPr txBox="1">
                <a:spLocks noChangeArrowheads="1"/>
              </p:cNvSpPr>
              <p:nvPr/>
            </p:nvSpPr>
            <p:spPr bwMode="auto">
              <a:xfrm>
                <a:off x="3648" y="1584"/>
                <a:ext cx="212"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i="1">
                    <a:solidFill>
                      <a:schemeClr val="tx1"/>
                    </a:solidFill>
                  </a:rPr>
                  <a:t>d</a:t>
                </a:r>
              </a:p>
            </p:txBody>
          </p:sp>
          <p:sp>
            <p:nvSpPr>
              <p:cNvPr id="185388" name="Text Box 44"/>
              <p:cNvSpPr txBox="1">
                <a:spLocks noChangeArrowheads="1"/>
              </p:cNvSpPr>
              <p:nvPr/>
            </p:nvSpPr>
            <p:spPr bwMode="auto">
              <a:xfrm>
                <a:off x="4234" y="2206"/>
                <a:ext cx="180"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i="1">
                    <a:solidFill>
                      <a:schemeClr val="tx1"/>
                    </a:solidFill>
                  </a:rPr>
                  <a:t>I</a:t>
                </a:r>
              </a:p>
            </p:txBody>
          </p:sp>
          <p:sp>
            <p:nvSpPr>
              <p:cNvPr id="185389" name="Rectangle 45"/>
              <p:cNvSpPr>
                <a:spLocks noChangeArrowheads="1"/>
              </p:cNvSpPr>
              <p:nvPr/>
            </p:nvSpPr>
            <p:spPr bwMode="auto">
              <a:xfrm>
                <a:off x="4848" y="1758"/>
                <a:ext cx="96" cy="1008"/>
              </a:xfrm>
              <a:prstGeom prst="rect">
                <a:avLst/>
              </a:prstGeom>
              <a:gradFill rotWithShape="0">
                <a:gsLst>
                  <a:gs pos="0">
                    <a:srgbClr val="66FF33">
                      <a:gamma/>
                      <a:shade val="36078"/>
                      <a:invGamma/>
                    </a:srgbClr>
                  </a:gs>
                  <a:gs pos="50000">
                    <a:srgbClr val="66FF33"/>
                  </a:gs>
                  <a:gs pos="100000">
                    <a:srgbClr val="66FF33">
                      <a:gamma/>
                      <a:shade val="36078"/>
                      <a:invGamma/>
                    </a:srgbClr>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5390" name="Line 46"/>
              <p:cNvSpPr>
                <a:spLocks noChangeShapeType="1"/>
              </p:cNvSpPr>
              <p:nvPr/>
            </p:nvSpPr>
            <p:spPr bwMode="auto">
              <a:xfrm>
                <a:off x="4970" y="2346"/>
                <a:ext cx="336" cy="0"/>
              </a:xfrm>
              <a:prstGeom prst="line">
                <a:avLst/>
              </a:prstGeom>
              <a:noFill/>
              <a:ln w="57150">
                <a:solidFill>
                  <a:srgbClr val="33CC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5391" name="Object 47"/>
              <p:cNvGraphicFramePr>
                <a:graphicFrameLocks noChangeAspect="1"/>
              </p:cNvGraphicFramePr>
              <p:nvPr/>
            </p:nvGraphicFramePr>
            <p:xfrm>
              <a:off x="5136" y="1968"/>
              <a:ext cx="262" cy="308"/>
            </p:xfrm>
            <a:graphic>
              <a:graphicData uri="http://schemas.openxmlformats.org/presentationml/2006/ole">
                <mc:AlternateContent xmlns:mc="http://schemas.openxmlformats.org/markup-compatibility/2006">
                  <mc:Choice xmlns:v="urn:schemas-microsoft-com:vml" Requires="v">
                    <p:oleObj name="Equation" r:id="rId10" imgW="135000" imgH="213840" progId="">
                      <p:embed/>
                    </p:oleObj>
                  </mc:Choice>
                  <mc:Fallback>
                    <p:oleObj name="Equation" r:id="rId10" imgW="135000" imgH="213840" progId="">
                      <p:embed/>
                      <p:pic>
                        <p:nvPicPr>
                          <p:cNvPr id="0" name="Picture 4" descr="image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6" y="1968"/>
                            <a:ext cx="262"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92" name="Line 48"/>
              <p:cNvSpPr>
                <a:spLocks noChangeShapeType="1"/>
              </p:cNvSpPr>
              <p:nvPr/>
            </p:nvSpPr>
            <p:spPr bwMode="auto">
              <a:xfrm flipV="1">
                <a:off x="4922" y="2202"/>
                <a:ext cx="0" cy="240"/>
              </a:xfrm>
              <a:prstGeom prst="line">
                <a:avLst/>
              </a:prstGeom>
              <a:noFill/>
              <a:ln w="2857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3" name="Text Box 49"/>
              <p:cNvSpPr txBox="1">
                <a:spLocks noChangeArrowheads="1"/>
              </p:cNvSpPr>
              <p:nvPr/>
            </p:nvSpPr>
            <p:spPr bwMode="auto">
              <a:xfrm>
                <a:off x="4848" y="1488"/>
                <a:ext cx="24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i="1">
                    <a:solidFill>
                      <a:schemeClr val="tx1"/>
                    </a:solidFill>
                  </a:rPr>
                  <a:t>a</a:t>
                </a:r>
                <a:r>
                  <a:rPr kumimoji="1" lang="en-US" altLang="zh-CN" sz="2400" b="0" i="1" baseline="30000">
                    <a:solidFill>
                      <a:schemeClr val="tx1"/>
                    </a:solidFill>
                  </a:rPr>
                  <a:t>/</a:t>
                </a:r>
                <a:endParaRPr kumimoji="1" lang="en-US" altLang="zh-CN" sz="2400" b="0" i="1">
                  <a:solidFill>
                    <a:schemeClr val="tx1"/>
                  </a:solidFill>
                </a:endParaRPr>
              </a:p>
            </p:txBody>
          </p:sp>
          <p:sp>
            <p:nvSpPr>
              <p:cNvPr id="185394" name="Text Box 50"/>
              <p:cNvSpPr txBox="1">
                <a:spLocks noChangeArrowheads="1"/>
              </p:cNvSpPr>
              <p:nvPr/>
            </p:nvSpPr>
            <p:spPr bwMode="auto">
              <a:xfrm>
                <a:off x="4848" y="2736"/>
                <a:ext cx="248"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0" i="1">
                    <a:solidFill>
                      <a:schemeClr val="tx1"/>
                    </a:solidFill>
                  </a:rPr>
                  <a:t>b</a:t>
                </a:r>
                <a:r>
                  <a:rPr kumimoji="1" lang="en-US" altLang="zh-CN" sz="2400" b="0" i="1" baseline="30000">
                    <a:solidFill>
                      <a:schemeClr val="tx1"/>
                    </a:solidFill>
                  </a:rPr>
                  <a:t>/</a:t>
                </a:r>
                <a:endParaRPr kumimoji="1" lang="en-US" altLang="zh-CN" sz="2400" b="0" i="1">
                  <a:solidFill>
                    <a:schemeClr val="tx1"/>
                  </a:solidFill>
                </a:endParaRPr>
              </a:p>
            </p:txBody>
          </p:sp>
          <p:graphicFrame>
            <p:nvGraphicFramePr>
              <p:cNvPr id="185395" name="Object 51"/>
              <p:cNvGraphicFramePr>
                <a:graphicFrameLocks noChangeAspect="1"/>
              </p:cNvGraphicFramePr>
              <p:nvPr/>
            </p:nvGraphicFramePr>
            <p:xfrm>
              <a:off x="3840" y="2160"/>
              <a:ext cx="252" cy="249"/>
            </p:xfrm>
            <a:graphic>
              <a:graphicData uri="http://schemas.openxmlformats.org/presentationml/2006/ole">
                <mc:AlternateContent xmlns:mc="http://schemas.openxmlformats.org/markup-compatibility/2006">
                  <mc:Choice xmlns:v="urn:schemas-microsoft-com:vml" Requires="v">
                    <p:oleObj name="Equation" r:id="rId12" imgW="160560" imgH="303840" progId="">
                      <p:embed/>
                    </p:oleObj>
                  </mc:Choice>
                  <mc:Fallback>
                    <p:oleObj name="Equation" r:id="rId12" imgW="160560" imgH="303840" progId="">
                      <p:embed/>
                      <p:pic>
                        <p:nvPicPr>
                          <p:cNvPr id="0" name="Picture 3" descr="image1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0" y="2160"/>
                            <a:ext cx="252"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5396" name="Object 52"/>
            <p:cNvGraphicFramePr>
              <a:graphicFrameLocks noChangeAspect="1"/>
            </p:cNvGraphicFramePr>
            <p:nvPr/>
          </p:nvGraphicFramePr>
          <p:xfrm>
            <a:off x="4464" y="1532"/>
            <a:ext cx="288" cy="244"/>
          </p:xfrm>
          <a:graphic>
            <a:graphicData uri="http://schemas.openxmlformats.org/presentationml/2006/ole">
              <mc:AlternateContent xmlns:mc="http://schemas.openxmlformats.org/markup-compatibility/2006">
                <mc:Choice xmlns:v="urn:schemas-microsoft-com:vml" Requires="v">
                  <p:oleObj name="Equation" r:id="rId14" imgW="215619" imgH="177569" progId="">
                    <p:embed/>
                  </p:oleObj>
                </mc:Choice>
                <mc:Fallback>
                  <p:oleObj name="Equation" r:id="rId14" imgW="215619" imgH="177569" progId="">
                    <p:embed/>
                    <p:pic>
                      <p:nvPicPr>
                        <p:cNvPr id="0" name="Picture 2" descr="image10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64" y="1532"/>
                          <a:ext cx="288"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5401" name="Group 57"/>
          <p:cNvGrpSpPr/>
          <p:nvPr/>
        </p:nvGrpSpPr>
        <p:grpSpPr bwMode="auto">
          <a:xfrm>
            <a:off x="697230" y="3124200"/>
            <a:ext cx="5257800" cy="1111250"/>
            <a:chOff x="288" y="1920"/>
            <a:chExt cx="3312" cy="700"/>
          </a:xfrm>
        </p:grpSpPr>
        <p:graphicFrame>
          <p:nvGraphicFramePr>
            <p:cNvPr id="185350" name="Object 6"/>
            <p:cNvGraphicFramePr>
              <a:graphicFrameLocks noChangeAspect="1"/>
            </p:cNvGraphicFramePr>
            <p:nvPr/>
          </p:nvGraphicFramePr>
          <p:xfrm>
            <a:off x="288" y="2304"/>
            <a:ext cx="3024" cy="316"/>
          </p:xfrm>
          <a:graphic>
            <a:graphicData uri="http://schemas.openxmlformats.org/presentationml/2006/ole">
              <mc:AlternateContent xmlns:mc="http://schemas.openxmlformats.org/markup-compatibility/2006">
                <mc:Choice xmlns:v="urn:schemas-microsoft-com:vml" Requires="v">
                  <p:oleObj name="Equation" r:id="rId16" imgW="2070100" imgH="203200" progId="">
                    <p:embed/>
                  </p:oleObj>
                </mc:Choice>
                <mc:Fallback>
                  <p:oleObj name="Equation" r:id="rId16" imgW="2070100" imgH="203200" progId="">
                    <p:embed/>
                    <p:pic>
                      <p:nvPicPr>
                        <p:cNvPr id="0" name="Picture 1" descr="image10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8" y="2304"/>
                          <a:ext cx="3024"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400" name="Text Box 56"/>
            <p:cNvSpPr txBox="1">
              <a:spLocks noChangeArrowheads="1"/>
            </p:cNvSpPr>
            <p:nvPr/>
          </p:nvSpPr>
          <p:spPr bwMode="auto">
            <a:xfrm>
              <a:off x="432" y="1920"/>
              <a:ext cx="31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chemeClr val="tx1"/>
                  </a:solidFill>
                  <a:latin typeface="宋体" panose="02010600030101010101" pitchFamily="2" charset="-122"/>
                </a:rPr>
                <a:t>磁力</a:t>
              </a:r>
              <a:r>
                <a:rPr kumimoji="1" lang="en-US" altLang="zh-CN" sz="2400" b="0" i="1">
                  <a:solidFill>
                    <a:schemeClr val="tx1"/>
                  </a:solidFill>
                </a:rPr>
                <a:t>F</a:t>
              </a:r>
              <a:r>
                <a:rPr kumimoji="1" lang="zh-CN" altLang="en-US" sz="2400">
                  <a:solidFill>
                    <a:schemeClr val="tx1"/>
                  </a:solidFill>
                  <a:latin typeface="宋体" panose="02010600030101010101" pitchFamily="2" charset="-122"/>
                </a:rPr>
                <a:t>所做功为：</a:t>
              </a:r>
            </a:p>
          </p:txBody>
        </p:sp>
      </p:grpSp>
      <p:sp>
        <p:nvSpPr>
          <p:cNvPr id="56" name="矩形 55"/>
          <p:cNvSpPr/>
          <p:nvPr/>
        </p:nvSpPr>
        <p:spPr>
          <a:xfrm>
            <a:off x="533400" y="3657600"/>
            <a:ext cx="533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533400" y="3733800"/>
            <a:ext cx="457200" cy="461665"/>
          </a:xfrm>
          <a:prstGeom prst="rect">
            <a:avLst/>
          </a:prstGeom>
          <a:noFill/>
        </p:spPr>
        <p:txBody>
          <a:bodyPr wrap="square" rtlCol="0">
            <a:spAutoFit/>
          </a:bodyPr>
          <a:lstStyle/>
          <a:p>
            <a:r>
              <a:rPr lang="en-US" altLang="zh-CN" sz="2400" b="1" dirty="0"/>
              <a:t>W</a:t>
            </a:r>
            <a:endParaRPr lang="zh-CN" altLang="en-US" sz="2400" b="1" dirty="0"/>
          </a:p>
        </p:txBody>
      </p:sp>
      <p:sp>
        <p:nvSpPr>
          <p:cNvPr id="58" name="矩形 57"/>
          <p:cNvSpPr/>
          <p:nvPr/>
        </p:nvSpPr>
        <p:spPr>
          <a:xfrm>
            <a:off x="3657600" y="5665694"/>
            <a:ext cx="3810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3644153" y="5679141"/>
            <a:ext cx="457200" cy="461665"/>
          </a:xfrm>
          <a:prstGeom prst="rect">
            <a:avLst/>
          </a:prstGeom>
          <a:noFill/>
        </p:spPr>
        <p:txBody>
          <a:bodyPr wrap="square" rtlCol="0">
            <a:spAutoFit/>
          </a:bodyPr>
          <a:lstStyle/>
          <a:p>
            <a:r>
              <a:rPr lang="en-US" altLang="zh-CN" sz="2400" b="1" dirty="0"/>
              <a:t>W</a:t>
            </a:r>
            <a:endParaRPr lang="zh-CN" altLang="en-US" sz="24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5354"/>
                                        </p:tgtEl>
                                        <p:attrNameLst>
                                          <p:attrName>style.visibility</p:attrName>
                                        </p:attrNameLst>
                                      </p:cBhvr>
                                      <p:to>
                                        <p:strVal val="visible"/>
                                      </p:to>
                                    </p:set>
                                    <p:animEffect transition="in" filter="box(in)">
                                      <p:cBhvr>
                                        <p:cTn id="7" dur="500"/>
                                        <p:tgtEl>
                                          <p:spTgt spid="1853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5397"/>
                                        </p:tgtEl>
                                        <p:attrNameLst>
                                          <p:attrName>style.visibility</p:attrName>
                                        </p:attrNameLst>
                                      </p:cBhvr>
                                      <p:to>
                                        <p:strVal val="visible"/>
                                      </p:to>
                                    </p:set>
                                    <p:animEffect transition="in" filter="box(in)">
                                      <p:cBhvr>
                                        <p:cTn id="12" dur="500"/>
                                        <p:tgtEl>
                                          <p:spTgt spid="18539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5399"/>
                                        </p:tgtEl>
                                        <p:attrNameLst>
                                          <p:attrName>style.visibility</p:attrName>
                                        </p:attrNameLst>
                                      </p:cBhvr>
                                      <p:to>
                                        <p:strVal val="visible"/>
                                      </p:to>
                                    </p:set>
                                    <p:animEffect transition="in" filter="slide(fromBottom)">
                                      <p:cBhvr>
                                        <p:cTn id="17" dur="500"/>
                                        <p:tgtEl>
                                          <p:spTgt spid="18539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5348"/>
                                        </p:tgtEl>
                                        <p:attrNameLst>
                                          <p:attrName>style.visibility</p:attrName>
                                        </p:attrNameLst>
                                      </p:cBhvr>
                                      <p:to>
                                        <p:strVal val="visible"/>
                                      </p:to>
                                    </p:set>
                                    <p:animEffect transition="in" filter="box(in)">
                                      <p:cBhvr>
                                        <p:cTn id="22" dur="500"/>
                                        <p:tgtEl>
                                          <p:spTgt spid="18534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5401"/>
                                        </p:tgtEl>
                                        <p:attrNameLst>
                                          <p:attrName>style.visibility</p:attrName>
                                        </p:attrNameLst>
                                      </p:cBhvr>
                                      <p:to>
                                        <p:strVal val="visible"/>
                                      </p:to>
                                    </p:set>
                                    <p:animEffect transition="in" filter="barn(inVertical)">
                                      <p:cBhvr>
                                        <p:cTn id="27" dur="500"/>
                                        <p:tgtEl>
                                          <p:spTgt spid="18540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5355"/>
                                        </p:tgtEl>
                                        <p:attrNameLst>
                                          <p:attrName>style.visibility</p:attrName>
                                        </p:attrNameLst>
                                      </p:cBhvr>
                                      <p:to>
                                        <p:strVal val="visible"/>
                                      </p:to>
                                    </p:set>
                                    <p:animEffect transition="in" filter="box(in)">
                                      <p:cBhvr>
                                        <p:cTn id="32" dur="500"/>
                                        <p:tgtEl>
                                          <p:spTgt spid="18535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85352"/>
                                        </p:tgtEl>
                                        <p:attrNameLst>
                                          <p:attrName>style.visibility</p:attrName>
                                        </p:attrNameLst>
                                      </p:cBhvr>
                                      <p:to>
                                        <p:strVal val="visible"/>
                                      </p:to>
                                    </p:set>
                                    <p:animEffect transition="in" filter="box(in)">
                                      <p:cBhvr>
                                        <p:cTn id="37" dur="500"/>
                                        <p:tgtEl>
                                          <p:spTgt spid="185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bldLvl="0" animBg="1" autoUpdateAnimBg="0"/>
      <p:bldP spid="185354" grpId="0" bldLvl="0" animBg="1" autoUpdateAnimBg="0"/>
      <p:bldP spid="185355" grpId="0"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1"/>
          <p:cNvSpPr>
            <a:spLocks noGrp="1"/>
          </p:cNvSpPr>
          <p:nvPr>
            <p:ph type="ftr" sz="quarter" idx="10"/>
          </p:nvPr>
        </p:nvSpPr>
        <p:spPr/>
        <p:txBody>
          <a:bodyPr/>
          <a:lstStyle/>
          <a:p>
            <a:fld id="{0E0995CD-8CA4-4366-A58F-3FC75D70CA95}" type="slidenum">
              <a:rPr lang="zh-CN" altLang="en-US"/>
              <a:pPr/>
              <a:t>21</a:t>
            </a:fld>
            <a:endParaRPr lang="en-US" altLang="zh-CN"/>
          </a:p>
        </p:txBody>
      </p:sp>
      <p:sp>
        <p:nvSpPr>
          <p:cNvPr id="186370" name="Text Box 2"/>
          <p:cNvSpPr txBox="1">
            <a:spLocks noChangeArrowheads="1"/>
          </p:cNvSpPr>
          <p:nvPr/>
        </p:nvSpPr>
        <p:spPr bwMode="auto">
          <a:xfrm>
            <a:off x="800100" y="700405"/>
            <a:ext cx="7581900"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a:solidFill>
                  <a:srgbClr val="FF0066"/>
                </a:solidFill>
                <a:latin typeface="宋体" panose="02010600030101010101" pitchFamily="2" charset="-122"/>
              </a:rPr>
              <a:t>2</a:t>
            </a:r>
            <a:r>
              <a:rPr kumimoji="1" lang="zh-CN" altLang="en-US" sz="2400">
                <a:solidFill>
                  <a:srgbClr val="FF0066"/>
                </a:solidFill>
                <a:latin typeface="宋体" panose="02010600030101010101" pitchFamily="2" charset="-122"/>
              </a:rPr>
              <a:t>、载流线圈在磁场中转动时磁力矩所做的功</a:t>
            </a:r>
          </a:p>
        </p:txBody>
      </p:sp>
      <p:sp>
        <p:nvSpPr>
          <p:cNvPr id="186371" name="Text Box 3"/>
          <p:cNvSpPr txBox="1">
            <a:spLocks noChangeArrowheads="1"/>
          </p:cNvSpPr>
          <p:nvPr/>
        </p:nvSpPr>
        <p:spPr bwMode="auto">
          <a:xfrm>
            <a:off x="894715" y="1303655"/>
            <a:ext cx="4896485" cy="14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400">
                <a:solidFill>
                  <a:schemeClr val="tx1"/>
                </a:solidFill>
                <a:latin typeface="宋体" panose="02010600030101010101" pitchFamily="2" charset="-122"/>
              </a:rPr>
              <a:t>设线圈在磁场中转动微小角度</a:t>
            </a:r>
            <a:r>
              <a:rPr kumimoji="1" lang="en-US" altLang="zh-CN" sz="2400" b="0">
                <a:solidFill>
                  <a:schemeClr val="tx1"/>
                </a:solidFill>
                <a:ea typeface="黑体" panose="02010609060101010101" pitchFamily="2" charset="-122"/>
              </a:rPr>
              <a:t>d</a:t>
            </a:r>
            <a:r>
              <a:rPr kumimoji="1" lang="en-US" altLang="zh-CN" sz="2400" b="0" i="1">
                <a:solidFill>
                  <a:schemeClr val="tx1"/>
                </a:solidFill>
                <a:ea typeface="黑体" panose="02010609060101010101" pitchFamily="2" charset="-122"/>
                <a:sym typeface="Symbol" panose="05050102010706020507" pitchFamily="18" charset="2"/>
              </a:rPr>
              <a:t></a:t>
            </a:r>
            <a:r>
              <a:rPr kumimoji="1" lang="zh-CN" altLang="en-US" sz="2400">
                <a:solidFill>
                  <a:schemeClr val="tx1"/>
                </a:solidFill>
                <a:latin typeface="宋体" panose="02010600030101010101" pitchFamily="2" charset="-122"/>
              </a:rPr>
              <a:t>时，使线圈法线</a:t>
            </a:r>
            <a:r>
              <a:rPr kumimoji="1" lang="en-US" altLang="zh-CN" sz="2400" b="0" i="1">
                <a:solidFill>
                  <a:schemeClr val="tx1"/>
                </a:solidFill>
                <a:ea typeface="黑体" panose="02010609060101010101" pitchFamily="2" charset="-122"/>
              </a:rPr>
              <a:t>n</a:t>
            </a:r>
            <a:r>
              <a:rPr kumimoji="1" lang="zh-CN" altLang="en-US" sz="2400">
                <a:solidFill>
                  <a:schemeClr val="tx1"/>
                </a:solidFill>
                <a:latin typeface="宋体" panose="02010600030101010101" pitchFamily="2" charset="-122"/>
              </a:rPr>
              <a:t>与</a:t>
            </a:r>
            <a:r>
              <a:rPr kumimoji="1" lang="en-US" altLang="zh-CN" sz="2400" b="0" i="1">
                <a:solidFill>
                  <a:schemeClr val="tx1"/>
                </a:solidFill>
                <a:ea typeface="黑体" panose="02010609060101010101" pitchFamily="2" charset="-122"/>
              </a:rPr>
              <a:t>B</a:t>
            </a:r>
            <a:r>
              <a:rPr kumimoji="1" lang="zh-CN" altLang="en-US" sz="2400">
                <a:solidFill>
                  <a:schemeClr val="tx1"/>
                </a:solidFill>
                <a:latin typeface="宋体" panose="02010600030101010101" pitchFamily="2" charset="-122"/>
              </a:rPr>
              <a:t>之间的夹角从</a:t>
            </a:r>
            <a:r>
              <a:rPr kumimoji="1" lang="zh-CN" altLang="en-US" sz="2400" b="0" i="1">
                <a:solidFill>
                  <a:schemeClr val="tx1"/>
                </a:solidFill>
                <a:ea typeface="黑体" panose="02010609060101010101" pitchFamily="2" charset="-122"/>
                <a:sym typeface="Symbol" panose="05050102010706020507" pitchFamily="18" charset="2"/>
              </a:rPr>
              <a:t></a:t>
            </a:r>
            <a:r>
              <a:rPr kumimoji="1" lang="zh-CN" altLang="en-US" sz="2400">
                <a:solidFill>
                  <a:schemeClr val="tx1"/>
                </a:solidFill>
                <a:latin typeface="宋体" panose="02010600030101010101" pitchFamily="2" charset="-122"/>
              </a:rPr>
              <a:t>变为</a:t>
            </a:r>
            <a:r>
              <a:rPr kumimoji="1" lang="zh-CN" altLang="en-US" sz="2400" b="0" i="1">
                <a:solidFill>
                  <a:schemeClr val="tx1"/>
                </a:solidFill>
                <a:ea typeface="黑体" panose="02010609060101010101" pitchFamily="2" charset="-122"/>
                <a:sym typeface="Symbol" panose="05050102010706020507" pitchFamily="18" charset="2"/>
              </a:rPr>
              <a:t></a:t>
            </a:r>
            <a:r>
              <a:rPr kumimoji="1" lang="en-US" altLang="zh-CN" sz="2400" b="0">
                <a:solidFill>
                  <a:schemeClr val="tx1"/>
                </a:solidFill>
                <a:ea typeface="黑体" panose="02010609060101010101" pitchFamily="2" charset="-122"/>
                <a:sym typeface="Symbol" panose="05050102010706020507" pitchFamily="18" charset="2"/>
              </a:rPr>
              <a:t>+</a:t>
            </a:r>
            <a:r>
              <a:rPr kumimoji="1" lang="en-US" altLang="zh-CN" sz="2400" b="0">
                <a:solidFill>
                  <a:schemeClr val="tx1"/>
                </a:solidFill>
                <a:ea typeface="黑体" panose="02010609060101010101" pitchFamily="2" charset="-122"/>
              </a:rPr>
              <a:t>d</a:t>
            </a:r>
            <a:r>
              <a:rPr kumimoji="1" lang="en-US" altLang="zh-CN" sz="2400" b="0" i="1">
                <a:solidFill>
                  <a:schemeClr val="tx1"/>
                </a:solidFill>
                <a:ea typeface="黑体" panose="02010609060101010101" pitchFamily="2" charset="-122"/>
                <a:sym typeface="Symbol" panose="05050102010706020507" pitchFamily="18" charset="2"/>
              </a:rPr>
              <a:t></a:t>
            </a:r>
            <a:r>
              <a:rPr kumimoji="1" lang="en-US" altLang="zh-CN" sz="2400">
                <a:solidFill>
                  <a:schemeClr val="tx1"/>
                </a:solidFill>
                <a:latin typeface="宋体" panose="02010600030101010101" pitchFamily="2" charset="-122"/>
              </a:rPr>
              <a:t>,</a:t>
            </a:r>
            <a:r>
              <a:rPr kumimoji="1" lang="zh-CN" altLang="en-US" sz="2400">
                <a:solidFill>
                  <a:schemeClr val="tx1"/>
                </a:solidFill>
                <a:latin typeface="宋体" panose="02010600030101010101" pitchFamily="2" charset="-122"/>
              </a:rPr>
              <a:t>线圈受</a:t>
            </a:r>
            <a:r>
              <a:rPr kumimoji="1" lang="zh-CN" altLang="en-US" sz="2400">
                <a:solidFill>
                  <a:srgbClr val="FF0066"/>
                </a:solidFill>
                <a:latin typeface="宋体" panose="02010600030101010101" pitchFamily="2" charset="-122"/>
              </a:rPr>
              <a:t>磁力矩</a:t>
            </a:r>
            <a:r>
              <a:rPr kumimoji="1" lang="zh-CN" altLang="en-US" sz="2400">
                <a:solidFill>
                  <a:schemeClr val="tx1"/>
                </a:solidFill>
                <a:latin typeface="黑体" panose="02010609060101010101" pitchFamily="2" charset="-122"/>
                <a:ea typeface="黑体" panose="02010609060101010101" pitchFamily="2" charset="-122"/>
              </a:rPr>
              <a:t> </a:t>
            </a:r>
          </a:p>
        </p:txBody>
      </p:sp>
      <p:graphicFrame>
        <p:nvGraphicFramePr>
          <p:cNvPr id="186372" name="Object 4"/>
          <p:cNvGraphicFramePr>
            <a:graphicFrameLocks noChangeAspect="1"/>
          </p:cNvGraphicFramePr>
          <p:nvPr/>
        </p:nvGraphicFramePr>
        <p:xfrm>
          <a:off x="1905000" y="2998788"/>
          <a:ext cx="2590800" cy="582612"/>
        </p:xfrm>
        <a:graphic>
          <a:graphicData uri="http://schemas.openxmlformats.org/presentationml/2006/ole">
            <mc:AlternateContent xmlns:mc="http://schemas.openxmlformats.org/markup-compatibility/2006">
              <mc:Choice xmlns:v="urn:schemas-microsoft-com:vml" Requires="v">
                <p:oleObj name="Equation" r:id="rId2" imgW="965200" imgH="203200" progId="">
                  <p:embed/>
                </p:oleObj>
              </mc:Choice>
              <mc:Fallback>
                <p:oleObj name="Equation" r:id="rId2" imgW="965200" imgH="203200" progId="">
                  <p:embed/>
                  <p:pic>
                    <p:nvPicPr>
                      <p:cNvPr id="0" name="Picture 3" descr="image1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998788"/>
                        <a:ext cx="2590800" cy="582612"/>
                      </a:xfrm>
                      <a:prstGeom prst="rect">
                        <a:avLst/>
                      </a:prstGeom>
                      <a:gradFill rotWithShape="0">
                        <a:gsLst>
                          <a:gs pos="0">
                            <a:srgbClr val="FAE2CE"/>
                          </a:gs>
                          <a:gs pos="50000">
                            <a:srgbClr val="FFFFFF"/>
                          </a:gs>
                          <a:gs pos="100000">
                            <a:srgbClr val="FAE2CE"/>
                          </a:gs>
                        </a:gsLst>
                        <a:lin ang="5400000" scaled="1"/>
                      </a:gradFill>
                      <a:ln w="9525">
                        <a:solidFill>
                          <a:srgbClr val="FF6600"/>
                        </a:solidFill>
                        <a:miter lim="800000"/>
                        <a:headEnd/>
                        <a:tailEnd/>
                      </a:ln>
                    </p:spPr>
                  </p:pic>
                </p:oleObj>
              </mc:Fallback>
            </mc:AlternateContent>
          </a:graphicData>
        </a:graphic>
      </p:graphicFrame>
      <p:sp>
        <p:nvSpPr>
          <p:cNvPr id="186373" name="Text Box 5"/>
          <p:cNvSpPr txBox="1">
            <a:spLocks noChangeArrowheads="1"/>
          </p:cNvSpPr>
          <p:nvPr/>
        </p:nvSpPr>
        <p:spPr bwMode="auto">
          <a:xfrm>
            <a:off x="1004570" y="4038600"/>
            <a:ext cx="76600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solidFill>
                  <a:schemeClr val="tx1"/>
                </a:solidFill>
              </a:rPr>
              <a:t>则</a:t>
            </a:r>
            <a:r>
              <a:rPr kumimoji="1" lang="en-US" altLang="zh-CN" sz="2400" b="0" i="1" dirty="0">
                <a:solidFill>
                  <a:schemeClr val="tx1"/>
                </a:solidFill>
                <a:ea typeface="黑体" panose="02010609060101010101" pitchFamily="2" charset="-122"/>
              </a:rPr>
              <a:t>M</a:t>
            </a:r>
            <a:r>
              <a:rPr kumimoji="1" lang="zh-CN" altLang="en-US" sz="2400" dirty="0">
                <a:solidFill>
                  <a:schemeClr val="tx1"/>
                </a:solidFill>
              </a:rPr>
              <a:t>作功，使</a:t>
            </a:r>
            <a:r>
              <a:rPr kumimoji="1" lang="zh-CN" altLang="en-US" sz="2400" b="0" i="1" dirty="0">
                <a:solidFill>
                  <a:schemeClr val="tx1"/>
                </a:solidFill>
                <a:ea typeface="黑体" panose="02010609060101010101" pitchFamily="2" charset="-122"/>
                <a:sym typeface="Symbol" panose="05050102010706020507" pitchFamily="18" charset="2"/>
              </a:rPr>
              <a:t>增加</a:t>
            </a:r>
            <a:r>
              <a:rPr kumimoji="1" lang="zh-CN" altLang="en-US" sz="2400" dirty="0">
                <a:solidFill>
                  <a:schemeClr val="tx1"/>
                </a:solidFill>
              </a:rPr>
              <a:t>，所以磁力矩的功为负值（磁力距总是力图使</a:t>
            </a:r>
            <a:r>
              <a:rPr kumimoji="1" lang="en-US" altLang="zh-CN" sz="2400" dirty="0">
                <a:solidFill>
                  <a:schemeClr val="tx1"/>
                </a:solidFill>
              </a:rPr>
              <a:t>P</a:t>
            </a:r>
            <a:r>
              <a:rPr kumimoji="1" lang="en-US" altLang="zh-CN" sz="2400" baseline="-25000" dirty="0">
                <a:solidFill>
                  <a:schemeClr val="tx1"/>
                </a:solidFill>
              </a:rPr>
              <a:t>m</a:t>
            </a:r>
            <a:r>
              <a:rPr kumimoji="1" lang="zh-CN" altLang="en-US" sz="2400" dirty="0"/>
              <a:t>转向</a:t>
            </a:r>
            <a:r>
              <a:rPr kumimoji="1" lang="en-US" altLang="zh-CN" sz="2400" dirty="0"/>
              <a:t>B</a:t>
            </a:r>
            <a:r>
              <a:rPr kumimoji="1" lang="zh-CN" altLang="en-US" sz="2400" dirty="0">
                <a:solidFill>
                  <a:schemeClr val="tx1"/>
                </a:solidFill>
              </a:rPr>
              <a:t>），即</a:t>
            </a:r>
            <a:endParaRPr kumimoji="1" lang="zh-CN" altLang="en-US" sz="2400" dirty="0">
              <a:solidFill>
                <a:schemeClr val="tx1"/>
              </a:solidFill>
              <a:latin typeface="黑体" panose="02010609060101010101" pitchFamily="2" charset="-122"/>
              <a:ea typeface="黑体" panose="02010609060101010101" pitchFamily="2" charset="-122"/>
            </a:endParaRPr>
          </a:p>
        </p:txBody>
      </p:sp>
      <p:graphicFrame>
        <p:nvGraphicFramePr>
          <p:cNvPr id="186374" name="Object 6"/>
          <p:cNvGraphicFramePr>
            <a:graphicFrameLocks noChangeAspect="1"/>
          </p:cNvGraphicFramePr>
          <p:nvPr/>
        </p:nvGraphicFramePr>
        <p:xfrm>
          <a:off x="2420620" y="5701665"/>
          <a:ext cx="5407025" cy="484505"/>
        </p:xfrm>
        <a:graphic>
          <a:graphicData uri="http://schemas.openxmlformats.org/presentationml/2006/ole">
            <mc:AlternateContent xmlns:mc="http://schemas.openxmlformats.org/markup-compatibility/2006">
              <mc:Choice xmlns:v="urn:schemas-microsoft-com:vml" Requires="v">
                <p:oleObj name="Equation" r:id="rId4" imgW="2247900" imgH="203200" progId="">
                  <p:embed/>
                </p:oleObj>
              </mc:Choice>
              <mc:Fallback>
                <p:oleObj name="Equation" r:id="rId4" imgW="2247900" imgH="203200" progId="">
                  <p:embed/>
                  <p:pic>
                    <p:nvPicPr>
                      <p:cNvPr id="0" name="Picture 2" descr="image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620" y="5701665"/>
                        <a:ext cx="5407025" cy="484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6410" name="Object 42"/>
          <p:cNvGraphicFramePr>
            <a:graphicFrameLocks noChangeAspect="1"/>
          </p:cNvGraphicFramePr>
          <p:nvPr/>
        </p:nvGraphicFramePr>
        <p:xfrm>
          <a:off x="1984375" y="5010785"/>
          <a:ext cx="4419600" cy="514350"/>
        </p:xfrm>
        <a:graphic>
          <a:graphicData uri="http://schemas.openxmlformats.org/presentationml/2006/ole">
            <mc:AlternateContent xmlns:mc="http://schemas.openxmlformats.org/markup-compatibility/2006">
              <mc:Choice xmlns:v="urn:schemas-microsoft-com:vml" Requires="v">
                <p:oleObj name="Equation" r:id="rId6" imgW="1739880" imgH="203040" progId="">
                  <p:embed/>
                </p:oleObj>
              </mc:Choice>
              <mc:Fallback>
                <p:oleObj name="Equation" r:id="rId6" imgW="1739880" imgH="203040" progId="">
                  <p:embed/>
                  <p:pic>
                    <p:nvPicPr>
                      <p:cNvPr id="0" name="Picture 1" descr="image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375" y="5010785"/>
                        <a:ext cx="44196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6411" name="Picture 43" descr="092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43600" y="1303338"/>
            <a:ext cx="2819400" cy="2735262"/>
          </a:xfrm>
          <a:prstGeom prst="rect">
            <a:avLst/>
          </a:prstGeom>
          <a:noFill/>
          <a:extLst>
            <a:ext uri="{909E8E84-426E-40DD-AFC4-6F175D3DCCD1}">
              <a14:hiddenFill xmlns:a14="http://schemas.microsoft.com/office/drawing/2010/main">
                <a:solidFill>
                  <a:srgbClr val="FFFFFF"/>
                </a:solidFill>
              </a14:hiddenFill>
            </a:ext>
          </a:extLst>
        </p:spPr>
      </p:pic>
      <p:sp>
        <p:nvSpPr>
          <p:cNvPr id="2" name="流程图: 过程 1"/>
          <p:cNvSpPr/>
          <p:nvPr/>
        </p:nvSpPr>
        <p:spPr>
          <a:xfrm>
            <a:off x="1828800" y="4961890"/>
            <a:ext cx="685800" cy="533400"/>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23390" y="4953000"/>
            <a:ext cx="943610" cy="521970"/>
          </a:xfrm>
          <a:prstGeom prst="rect">
            <a:avLst/>
          </a:prstGeom>
          <a:noFill/>
        </p:spPr>
        <p:txBody>
          <a:bodyPr wrap="square" rtlCol="0">
            <a:spAutoFit/>
          </a:bodyPr>
          <a:lstStyle/>
          <a:p>
            <a:pPr algn="ctr"/>
            <a:r>
              <a:rPr lang="en-US" altLang="zh-CN" sz="2800"/>
              <a:t>dW</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1"/>
                                        </p:tgtEl>
                                        <p:attrNameLst>
                                          <p:attrName>style.visibility</p:attrName>
                                        </p:attrNameLst>
                                      </p:cBhvr>
                                      <p:to>
                                        <p:strVal val="visible"/>
                                      </p:to>
                                    </p:set>
                                    <p:animEffect transition="in" filter="wipe(left)">
                                      <p:cBhvr>
                                        <p:cTn id="7" dur="500"/>
                                        <p:tgtEl>
                                          <p:spTgt spid="1863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6372"/>
                                        </p:tgtEl>
                                        <p:attrNameLst>
                                          <p:attrName>style.visibility</p:attrName>
                                        </p:attrNameLst>
                                      </p:cBhvr>
                                      <p:to>
                                        <p:strVal val="visible"/>
                                      </p:to>
                                    </p:set>
                                    <p:animEffect transition="in" filter="wipe(left)">
                                      <p:cBhvr>
                                        <p:cTn id="12" dur="500"/>
                                        <p:tgtEl>
                                          <p:spTgt spid="1863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6373"/>
                                        </p:tgtEl>
                                        <p:attrNameLst>
                                          <p:attrName>style.visibility</p:attrName>
                                        </p:attrNameLst>
                                      </p:cBhvr>
                                      <p:to>
                                        <p:strVal val="visible"/>
                                      </p:to>
                                    </p:set>
                                    <p:animEffect transition="in" filter="wipe(left)">
                                      <p:cBhvr>
                                        <p:cTn id="17" dur="500"/>
                                        <p:tgtEl>
                                          <p:spTgt spid="1863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6410"/>
                                        </p:tgtEl>
                                        <p:attrNameLst>
                                          <p:attrName>style.visibility</p:attrName>
                                        </p:attrNameLst>
                                      </p:cBhvr>
                                      <p:to>
                                        <p:strVal val="visible"/>
                                      </p:to>
                                    </p:set>
                                    <p:animEffect transition="in" filter="wipe(left)">
                                      <p:cBhvr>
                                        <p:cTn id="22" dur="500"/>
                                        <p:tgtEl>
                                          <p:spTgt spid="1864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6374"/>
                                        </p:tgtEl>
                                        <p:attrNameLst>
                                          <p:attrName>style.visibility</p:attrName>
                                        </p:attrNameLst>
                                      </p:cBhvr>
                                      <p:to>
                                        <p:strVal val="visible"/>
                                      </p:to>
                                    </p:set>
                                    <p:animEffect transition="in" filter="wipe(left)">
                                      <p:cBhvr>
                                        <p:cTn id="27" dur="500"/>
                                        <p:tgtEl>
                                          <p:spTgt spid="186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ldLvl="0" animBg="1" autoUpdateAnimBg="0"/>
      <p:bldP spid="186373"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1"/>
          <p:cNvSpPr>
            <a:spLocks noGrp="1"/>
          </p:cNvSpPr>
          <p:nvPr>
            <p:ph type="ftr" sz="quarter" idx="10"/>
          </p:nvPr>
        </p:nvSpPr>
        <p:spPr/>
        <p:txBody>
          <a:bodyPr/>
          <a:lstStyle/>
          <a:p>
            <a:fld id="{ED03D1FB-22EF-4C8C-A2B3-CC0814905BDC}" type="slidenum">
              <a:rPr lang="zh-CN" altLang="en-US"/>
              <a:pPr/>
              <a:t>22</a:t>
            </a:fld>
            <a:endParaRPr lang="en-US" altLang="zh-CN"/>
          </a:p>
        </p:txBody>
      </p:sp>
      <p:sp>
        <p:nvSpPr>
          <p:cNvPr id="187398" name="Text Box 6"/>
          <p:cNvSpPr txBox="1">
            <a:spLocks noChangeArrowheads="1"/>
          </p:cNvSpPr>
          <p:nvPr/>
        </p:nvSpPr>
        <p:spPr bwMode="auto">
          <a:xfrm>
            <a:off x="1011555" y="2332990"/>
            <a:ext cx="7012940"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a:solidFill>
                  <a:srgbClr val="CC3300"/>
                </a:solidFill>
                <a:latin typeface="宋体" panose="02010600030101010101" pitchFamily="2" charset="-122"/>
              </a:rPr>
              <a:t>对于变化的电流或非匀强场</a:t>
            </a:r>
          </a:p>
        </p:txBody>
      </p:sp>
      <p:graphicFrame>
        <p:nvGraphicFramePr>
          <p:cNvPr id="187399" name="Object 7"/>
          <p:cNvGraphicFramePr>
            <a:graphicFrameLocks noChangeAspect="1"/>
          </p:cNvGraphicFramePr>
          <p:nvPr/>
        </p:nvGraphicFramePr>
        <p:xfrm>
          <a:off x="1238568" y="3233896"/>
          <a:ext cx="2399665" cy="1141095"/>
        </p:xfrm>
        <a:graphic>
          <a:graphicData uri="http://schemas.openxmlformats.org/presentationml/2006/ole">
            <mc:AlternateContent xmlns:mc="http://schemas.openxmlformats.org/markup-compatibility/2006">
              <mc:Choice xmlns:v="urn:schemas-microsoft-com:vml" Requires="v">
                <p:oleObj name="Equation" r:id="rId2" imgW="749160" imgH="355320" progId="">
                  <p:embed/>
                </p:oleObj>
              </mc:Choice>
              <mc:Fallback>
                <p:oleObj name="Equation" r:id="rId2" imgW="749160" imgH="355320" progId="">
                  <p:embed/>
                  <p:pic>
                    <p:nvPicPr>
                      <p:cNvPr id="0" name="Picture 3" descr="image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568" y="3233896"/>
                        <a:ext cx="2399665" cy="1141095"/>
                      </a:xfrm>
                      <a:prstGeom prst="rect">
                        <a:avLst/>
                      </a:prstGeom>
                      <a:gradFill rotWithShape="0">
                        <a:gsLst>
                          <a:gs pos="0">
                            <a:srgbClr val="FFF3FF"/>
                          </a:gs>
                          <a:gs pos="50000">
                            <a:srgbClr val="FFFFFF"/>
                          </a:gs>
                          <a:gs pos="100000">
                            <a:srgbClr val="FFF3FF"/>
                          </a:gs>
                        </a:gsLst>
                        <a:lin ang="5400000" scaled="1"/>
                      </a:gradFill>
                      <a:ln w="19050">
                        <a:solidFill>
                          <a:srgbClr val="CC00CC"/>
                        </a:solidFill>
                        <a:miter lim="800000"/>
                        <a:headEnd/>
                        <a:tailEnd/>
                      </a:ln>
                    </p:spPr>
                  </p:pic>
                </p:oleObj>
              </mc:Fallback>
            </mc:AlternateContent>
          </a:graphicData>
        </a:graphic>
      </p:graphicFrame>
      <p:grpSp>
        <p:nvGrpSpPr>
          <p:cNvPr id="187403" name="Group 11"/>
          <p:cNvGrpSpPr/>
          <p:nvPr/>
        </p:nvGrpSpPr>
        <p:grpSpPr bwMode="auto">
          <a:xfrm>
            <a:off x="4038600" y="3267075"/>
            <a:ext cx="3833813" cy="1074738"/>
            <a:chOff x="2544" y="1078"/>
            <a:chExt cx="2415" cy="677"/>
          </a:xfrm>
        </p:grpSpPr>
        <p:graphicFrame>
          <p:nvGraphicFramePr>
            <p:cNvPr id="187401" name="Object 9"/>
            <p:cNvGraphicFramePr>
              <a:graphicFrameLocks noChangeAspect="1"/>
            </p:cNvGraphicFramePr>
            <p:nvPr/>
          </p:nvGraphicFramePr>
          <p:xfrm>
            <a:off x="3154" y="1078"/>
            <a:ext cx="1805" cy="677"/>
          </p:xfrm>
          <a:graphic>
            <a:graphicData uri="http://schemas.openxmlformats.org/presentationml/2006/ole">
              <mc:AlternateContent xmlns:mc="http://schemas.openxmlformats.org/markup-compatibility/2006">
                <mc:Choice xmlns:v="urn:schemas-microsoft-com:vml" Requires="v">
                  <p:oleObj name="Equation" r:id="rId4" imgW="799753" imgH="355446" progId="">
                    <p:embed/>
                  </p:oleObj>
                </mc:Choice>
                <mc:Fallback>
                  <p:oleObj name="Equation" r:id="rId4" imgW="799753" imgH="355446" progId="">
                    <p:embed/>
                    <p:pic>
                      <p:nvPicPr>
                        <p:cNvPr id="0" name="Picture 2" descr="image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4" y="1078"/>
                          <a:ext cx="1805" cy="677"/>
                        </a:xfrm>
                        <a:prstGeom prst="rect">
                          <a:avLst/>
                        </a:prstGeom>
                        <a:gradFill rotWithShape="0">
                          <a:gsLst>
                            <a:gs pos="0">
                              <a:srgbClr val="FFF3FF"/>
                            </a:gs>
                            <a:gs pos="50000">
                              <a:srgbClr val="FFFFFF"/>
                            </a:gs>
                            <a:gs pos="100000">
                              <a:srgbClr val="FFF3FF"/>
                            </a:gs>
                          </a:gsLst>
                          <a:lin ang="5400000" scaled="1"/>
                        </a:gradFill>
                        <a:ln w="19050">
                          <a:solidFill>
                            <a:srgbClr val="CC00CC"/>
                          </a:solidFill>
                          <a:miter lim="800000"/>
                          <a:headEnd/>
                          <a:tailEnd/>
                        </a:ln>
                      </p:spPr>
                    </p:pic>
                  </p:oleObj>
                </mc:Fallback>
              </mc:AlternateContent>
            </a:graphicData>
          </a:graphic>
        </p:graphicFrame>
        <p:sp>
          <p:nvSpPr>
            <p:cNvPr id="187402" name="Text Box 10"/>
            <p:cNvSpPr txBox="1">
              <a:spLocks noChangeArrowheads="1"/>
            </p:cNvSpPr>
            <p:nvPr/>
          </p:nvSpPr>
          <p:spPr bwMode="auto">
            <a:xfrm>
              <a:off x="2544" y="1248"/>
              <a:ext cx="480"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chemeClr val="tx1"/>
                  </a:solidFill>
                  <a:latin typeface="宋体" panose="02010600030101010101" pitchFamily="2" charset="-122"/>
                </a:rPr>
                <a:t>或</a:t>
              </a:r>
            </a:p>
          </p:txBody>
        </p:sp>
      </p:grpSp>
      <p:grpSp>
        <p:nvGrpSpPr>
          <p:cNvPr id="187404" name="Group 12"/>
          <p:cNvGrpSpPr/>
          <p:nvPr/>
        </p:nvGrpSpPr>
        <p:grpSpPr bwMode="auto">
          <a:xfrm>
            <a:off x="1011238" y="1066800"/>
            <a:ext cx="7418387" cy="822325"/>
            <a:chOff x="645" y="3562"/>
            <a:chExt cx="4673" cy="518"/>
          </a:xfrm>
        </p:grpSpPr>
        <p:sp>
          <p:nvSpPr>
            <p:cNvPr id="187405" name="Text Box 13"/>
            <p:cNvSpPr txBox="1">
              <a:spLocks noChangeArrowheads="1"/>
            </p:cNvSpPr>
            <p:nvPr/>
          </p:nvSpPr>
          <p:spPr bwMode="auto">
            <a:xfrm>
              <a:off x="645" y="3657"/>
              <a:ext cx="1623"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chemeClr val="tx1"/>
                  </a:solidFill>
                  <a:latin typeface="宋体" panose="02010600030101010101" pitchFamily="2" charset="-122"/>
                </a:rPr>
                <a:t>线圈从</a:t>
              </a:r>
              <a:r>
                <a:rPr kumimoji="1" lang="zh-CN" altLang="en-US" sz="2400" b="0" i="1">
                  <a:solidFill>
                    <a:schemeClr val="tx1"/>
                  </a:solidFill>
                  <a:ea typeface="黑体" panose="02010609060101010101" pitchFamily="2" charset="-122"/>
                  <a:sym typeface="Symbol" panose="05050102010706020507" pitchFamily="18" charset="2"/>
                </a:rPr>
                <a:t></a:t>
              </a:r>
              <a:r>
                <a:rPr kumimoji="1" lang="en-US" altLang="zh-CN" sz="2400" b="0" baseline="-25000">
                  <a:solidFill>
                    <a:schemeClr val="tx1"/>
                  </a:solidFill>
                  <a:latin typeface="黑体" panose="02010609060101010101" pitchFamily="2" charset="-122"/>
                  <a:ea typeface="黑体" panose="02010609060101010101" pitchFamily="2" charset="-122"/>
                  <a:sym typeface="Symbol" panose="05050102010706020507" pitchFamily="18" charset="2"/>
                </a:rPr>
                <a:t>1</a:t>
              </a:r>
              <a:r>
                <a:rPr kumimoji="1" lang="zh-CN" altLang="en-US" sz="2400">
                  <a:solidFill>
                    <a:schemeClr val="tx1"/>
                  </a:solidFill>
                  <a:latin typeface="宋体" panose="02010600030101010101" pitchFamily="2" charset="-122"/>
                </a:rPr>
                <a:t>转到</a:t>
              </a:r>
              <a:r>
                <a:rPr kumimoji="1" lang="zh-CN" altLang="en-US" sz="2400" b="0" i="1">
                  <a:solidFill>
                    <a:schemeClr val="tx1"/>
                  </a:solidFill>
                  <a:ea typeface="黑体" panose="02010609060101010101" pitchFamily="2" charset="-122"/>
                  <a:sym typeface="Symbol" panose="05050102010706020507" pitchFamily="18" charset="2"/>
                </a:rPr>
                <a:t></a:t>
              </a:r>
              <a:r>
                <a:rPr kumimoji="1" lang="en-US" altLang="zh-CN" sz="2400" b="0" baseline="-25000">
                  <a:solidFill>
                    <a:schemeClr val="tx1"/>
                  </a:solidFill>
                  <a:latin typeface="黑体" panose="02010609060101010101" pitchFamily="2" charset="-122"/>
                  <a:ea typeface="黑体" panose="02010609060101010101" pitchFamily="2" charset="-122"/>
                  <a:sym typeface="Symbol" panose="05050102010706020507" pitchFamily="18" charset="2"/>
                </a:rPr>
                <a:t>2</a:t>
              </a:r>
              <a:r>
                <a:rPr kumimoji="1" lang="zh-CN" altLang="en-US" sz="2400">
                  <a:solidFill>
                    <a:schemeClr val="tx1"/>
                  </a:solidFill>
                  <a:latin typeface="宋体" panose="02010600030101010101" pitchFamily="2" charset="-122"/>
                </a:rPr>
                <a:t>时</a:t>
              </a:r>
            </a:p>
          </p:txBody>
        </p:sp>
        <p:graphicFrame>
          <p:nvGraphicFramePr>
            <p:cNvPr id="187406" name="Object 14"/>
            <p:cNvGraphicFramePr>
              <a:graphicFrameLocks noChangeAspect="1"/>
            </p:cNvGraphicFramePr>
            <p:nvPr/>
          </p:nvGraphicFramePr>
          <p:xfrm>
            <a:off x="2409" y="3562"/>
            <a:ext cx="2909" cy="518"/>
          </p:xfrm>
          <a:graphic>
            <a:graphicData uri="http://schemas.openxmlformats.org/presentationml/2006/ole">
              <mc:AlternateContent xmlns:mc="http://schemas.openxmlformats.org/markup-compatibility/2006">
                <mc:Choice xmlns:v="urn:schemas-microsoft-com:vml" Requires="v">
                  <p:oleObj name="Equation" r:id="rId6" imgW="2006280" imgH="355320" progId="">
                    <p:embed/>
                  </p:oleObj>
                </mc:Choice>
                <mc:Fallback>
                  <p:oleObj name="Equation" r:id="rId6" imgW="2006280" imgH="355320" progId="">
                    <p:embed/>
                    <p:pic>
                      <p:nvPicPr>
                        <p:cNvPr id="0" name="Picture 1" descr="image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9" y="3562"/>
                          <a:ext cx="2909" cy="518"/>
                        </a:xfrm>
                        <a:prstGeom prst="rect">
                          <a:avLst/>
                        </a:prstGeom>
                        <a:gradFill rotWithShape="0">
                          <a:gsLst>
                            <a:gs pos="0">
                              <a:srgbClr val="FFFFDD"/>
                            </a:gs>
                            <a:gs pos="50000">
                              <a:srgbClr val="FFFFFF"/>
                            </a:gs>
                            <a:gs pos="100000">
                              <a:srgbClr val="FFFFDD"/>
                            </a:gs>
                          </a:gsLst>
                          <a:lin ang="5400000" scaled="1"/>
                        </a:gradFill>
                        <a:ln w="12700">
                          <a:solidFill>
                            <a:srgbClr val="CC9900"/>
                          </a:solidFill>
                          <a:miter lim="800000"/>
                          <a:headEnd/>
                          <a:tailEnd/>
                        </a:ln>
                      </p:spPr>
                    </p:pic>
                  </p:oleObj>
                </mc:Fallback>
              </mc:AlternateContent>
            </a:graphicData>
          </a:graphic>
        </p:graphicFrame>
      </p:grpSp>
      <p:sp>
        <p:nvSpPr>
          <p:cNvPr id="2" name="矩形 1"/>
          <p:cNvSpPr/>
          <p:nvPr/>
        </p:nvSpPr>
        <p:spPr>
          <a:xfrm>
            <a:off x="3862705" y="1192530"/>
            <a:ext cx="30353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 name="文本框 2"/>
          <p:cNvSpPr txBox="1"/>
          <p:nvPr/>
        </p:nvSpPr>
        <p:spPr>
          <a:xfrm>
            <a:off x="3803650" y="1299845"/>
            <a:ext cx="234950" cy="398780"/>
          </a:xfrm>
          <a:prstGeom prst="rect">
            <a:avLst/>
          </a:prstGeom>
          <a:noFill/>
        </p:spPr>
        <p:txBody>
          <a:bodyPr wrap="square" rtlCol="0">
            <a:spAutoFit/>
          </a:bodyPr>
          <a:lstStyle/>
          <a:p>
            <a:r>
              <a:rPr lang="en-US" altLang="zh-CN"/>
              <a:t>W</a:t>
            </a:r>
          </a:p>
        </p:txBody>
      </p:sp>
      <p:sp>
        <p:nvSpPr>
          <p:cNvPr id="4" name="矩形 3"/>
          <p:cNvSpPr/>
          <p:nvPr/>
        </p:nvSpPr>
        <p:spPr>
          <a:xfrm>
            <a:off x="1295400" y="3505200"/>
            <a:ext cx="381000"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252220" y="3552190"/>
            <a:ext cx="449580" cy="521970"/>
          </a:xfrm>
          <a:prstGeom prst="rect">
            <a:avLst/>
          </a:prstGeom>
          <a:noFill/>
        </p:spPr>
        <p:txBody>
          <a:bodyPr wrap="square" rtlCol="0">
            <a:spAutoFit/>
          </a:bodyPr>
          <a:lstStyle/>
          <a:p>
            <a:r>
              <a:rPr lang="en-US" altLang="zh-CN" sz="2800"/>
              <a:t>W</a:t>
            </a:r>
          </a:p>
        </p:txBody>
      </p:sp>
      <p:sp>
        <p:nvSpPr>
          <p:cNvPr id="6" name="矩形 5"/>
          <p:cNvSpPr/>
          <p:nvPr/>
        </p:nvSpPr>
        <p:spPr>
          <a:xfrm>
            <a:off x="5029200" y="3429000"/>
            <a:ext cx="457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90795" y="3540125"/>
            <a:ext cx="548005" cy="521970"/>
          </a:xfrm>
          <a:prstGeom prst="rect">
            <a:avLst/>
          </a:prstGeom>
          <a:noFill/>
        </p:spPr>
        <p:txBody>
          <a:bodyPr wrap="square" rtlCol="0">
            <a:spAutoFit/>
          </a:bodyPr>
          <a:lstStyle/>
          <a:p>
            <a:r>
              <a:rPr lang="en-US" altLang="zh-CN" sz="2800"/>
              <a:t>W</a:t>
            </a:r>
          </a:p>
        </p:txBody>
      </p:sp>
      <p:sp>
        <p:nvSpPr>
          <p:cNvPr id="17" name="TextBox 16"/>
          <p:cNvSpPr txBox="1"/>
          <p:nvPr/>
        </p:nvSpPr>
        <p:spPr>
          <a:xfrm>
            <a:off x="1143000" y="381000"/>
            <a:ext cx="6019800" cy="461665"/>
          </a:xfrm>
          <a:prstGeom prst="rect">
            <a:avLst/>
          </a:prstGeom>
          <a:noFill/>
        </p:spPr>
        <p:txBody>
          <a:bodyPr wrap="square" rtlCol="0">
            <a:spAutoFit/>
          </a:bodyPr>
          <a:lstStyle/>
          <a:p>
            <a:r>
              <a:rPr lang="zh-CN" altLang="en-US" sz="2400" dirty="0"/>
              <a:t>电流</a:t>
            </a:r>
            <a:r>
              <a:rPr lang="en-US" altLang="zh-CN" sz="2400" dirty="0"/>
              <a:t>I</a:t>
            </a:r>
            <a:r>
              <a:rPr lang="zh-CN" altLang="en-US" sz="2400" dirty="0"/>
              <a:t>不变的情况下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7398"/>
                                        </p:tgtEl>
                                        <p:attrNameLst>
                                          <p:attrName>style.visibility</p:attrName>
                                        </p:attrNameLst>
                                      </p:cBhvr>
                                      <p:to>
                                        <p:strVal val="visible"/>
                                      </p:to>
                                    </p:set>
                                    <p:animEffect transition="in" filter="slide(fromBottom)">
                                      <p:cBhvr>
                                        <p:cTn id="7" dur="500"/>
                                        <p:tgtEl>
                                          <p:spTgt spid="1873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7399"/>
                                        </p:tgtEl>
                                        <p:attrNameLst>
                                          <p:attrName>style.visibility</p:attrName>
                                        </p:attrNameLst>
                                      </p:cBhvr>
                                      <p:to>
                                        <p:strVal val="visible"/>
                                      </p:to>
                                    </p:set>
                                    <p:animEffect transition="in" filter="dissolve">
                                      <p:cBhvr>
                                        <p:cTn id="12" dur="500"/>
                                        <p:tgtEl>
                                          <p:spTgt spid="18739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7403"/>
                                        </p:tgtEl>
                                        <p:attrNameLst>
                                          <p:attrName>style.visibility</p:attrName>
                                        </p:attrNameLst>
                                      </p:cBhvr>
                                      <p:to>
                                        <p:strVal val="visible"/>
                                      </p:to>
                                    </p:set>
                                    <p:animEffect transition="in" filter="checkerboard(across)">
                                      <p:cBhvr>
                                        <p:cTn id="17" dur="500"/>
                                        <p:tgtEl>
                                          <p:spTgt spid="187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1"/>
          <p:cNvSpPr>
            <a:spLocks noGrp="1"/>
          </p:cNvSpPr>
          <p:nvPr>
            <p:ph type="ftr" sz="quarter" idx="10"/>
          </p:nvPr>
        </p:nvSpPr>
        <p:spPr/>
        <p:txBody>
          <a:bodyPr/>
          <a:lstStyle/>
          <a:p>
            <a:fld id="{21CA7B1C-83CC-4AFB-95FD-E8BEB6627570}" type="slidenum">
              <a:rPr lang="zh-CN" altLang="en-US"/>
              <a:pPr/>
              <a:t>23</a:t>
            </a:fld>
            <a:endParaRPr lang="en-US" altLang="zh-CN"/>
          </a:p>
        </p:txBody>
      </p:sp>
      <p:sp>
        <p:nvSpPr>
          <p:cNvPr id="188418" name="Text Box 2"/>
          <p:cNvSpPr txBox="1">
            <a:spLocks noChangeArrowheads="1"/>
          </p:cNvSpPr>
          <p:nvPr/>
        </p:nvSpPr>
        <p:spPr bwMode="auto">
          <a:xfrm>
            <a:off x="564515" y="609600"/>
            <a:ext cx="8122920" cy="177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5000"/>
              </a:lnSpc>
            </a:pPr>
            <a:r>
              <a:rPr kumimoji="1" lang="zh-CN" altLang="en-US" sz="2400" dirty="0">
                <a:solidFill>
                  <a:srgbClr val="CC3300"/>
                </a:solidFill>
                <a:ea typeface="黑体" panose="02010609060101010101" pitchFamily="2" charset="-122"/>
                <a:cs typeface="Times New Roman" panose="02020603050405020304" pitchFamily="18" charset="0"/>
              </a:rPr>
              <a:t>例</a:t>
            </a:r>
            <a:r>
              <a:rPr kumimoji="1" lang="en-US" altLang="zh-CN" sz="2400" dirty="0">
                <a:solidFill>
                  <a:srgbClr val="CC3300"/>
                </a:solidFill>
                <a:ea typeface="黑体" panose="02010609060101010101" pitchFamily="2" charset="-122"/>
                <a:cs typeface="Times New Roman" panose="02020603050405020304" pitchFamily="18" charset="0"/>
              </a:rPr>
              <a:t>10.14</a:t>
            </a:r>
            <a:r>
              <a:rPr kumimoji="1" lang="zh-CN" altLang="en-US" sz="2400" dirty="0">
                <a:ea typeface="黑体" panose="02010609060101010101" pitchFamily="2" charset="-122"/>
                <a:cs typeface="Times New Roman" panose="02020603050405020304" pitchFamily="18" charset="0"/>
              </a:rPr>
              <a:t>　载有电流</a:t>
            </a:r>
            <a:r>
              <a:rPr kumimoji="1" lang="en-US" altLang="zh-CN" sz="2400" i="1" dirty="0">
                <a:ea typeface="黑体" panose="02010609060101010101" pitchFamily="2" charset="-122"/>
                <a:cs typeface="Times New Roman" panose="02020603050405020304" pitchFamily="18" charset="0"/>
              </a:rPr>
              <a:t>I</a:t>
            </a:r>
            <a:r>
              <a:rPr kumimoji="1" lang="zh-CN" altLang="en-US" sz="2400" dirty="0">
                <a:ea typeface="黑体" panose="02010609060101010101" pitchFamily="2" charset="-122"/>
                <a:cs typeface="Times New Roman" panose="02020603050405020304" pitchFamily="18" charset="0"/>
              </a:rPr>
              <a:t>的半圆形闭合线圈，半径为</a:t>
            </a:r>
            <a:r>
              <a:rPr kumimoji="1" lang="en-US" altLang="zh-CN" sz="2400" i="1" dirty="0">
                <a:ea typeface="黑体" panose="02010609060101010101" pitchFamily="2" charset="-122"/>
                <a:cs typeface="Times New Roman" panose="02020603050405020304" pitchFamily="18" charset="0"/>
              </a:rPr>
              <a:t>R</a:t>
            </a:r>
            <a:r>
              <a:rPr kumimoji="1" lang="zh-CN" altLang="en-US" sz="2400" dirty="0">
                <a:ea typeface="黑体" panose="02010609060101010101" pitchFamily="2" charset="-122"/>
                <a:cs typeface="Times New Roman" panose="02020603050405020304" pitchFamily="18" charset="0"/>
              </a:rPr>
              <a:t>，放在均匀的外磁场</a:t>
            </a:r>
            <a:r>
              <a:rPr kumimoji="1" lang="en-US" altLang="zh-CN" sz="2400" i="1" dirty="0">
                <a:ea typeface="黑体" panose="02010609060101010101" pitchFamily="2" charset="-122"/>
                <a:cs typeface="Times New Roman" panose="02020603050405020304" pitchFamily="18" charset="0"/>
              </a:rPr>
              <a:t>B</a:t>
            </a:r>
            <a:r>
              <a:rPr kumimoji="1" lang="zh-CN" altLang="en-US" sz="2400" dirty="0">
                <a:ea typeface="黑体" panose="02010609060101010101" pitchFamily="2" charset="-122"/>
                <a:cs typeface="Times New Roman" panose="02020603050405020304" pitchFamily="18" charset="0"/>
              </a:rPr>
              <a:t>中，</a:t>
            </a:r>
            <a:r>
              <a:rPr kumimoji="1" lang="en-US" altLang="zh-CN" sz="2400" i="1" dirty="0">
                <a:ea typeface="黑体" panose="02010609060101010101" pitchFamily="2" charset="-122"/>
                <a:cs typeface="Times New Roman" panose="02020603050405020304" pitchFamily="18" charset="0"/>
              </a:rPr>
              <a:t>B</a:t>
            </a:r>
            <a:r>
              <a:rPr kumimoji="1" lang="zh-CN" altLang="en-US" sz="2400" dirty="0">
                <a:ea typeface="黑体" panose="02010609060101010101" pitchFamily="2" charset="-122"/>
                <a:cs typeface="Times New Roman" panose="02020603050405020304" pitchFamily="18" charset="0"/>
              </a:rPr>
              <a:t>的方向与线圈平面平行</a:t>
            </a:r>
            <a:r>
              <a:rPr kumimoji="1" lang="en-US" altLang="zh-CN" sz="2400" dirty="0">
                <a:ea typeface="黑体" panose="02010609060101010101" pitchFamily="2" charset="-122"/>
                <a:cs typeface="Times New Roman" panose="02020603050405020304" pitchFamily="18" charset="0"/>
              </a:rPr>
              <a:t>.(1)</a:t>
            </a:r>
            <a:r>
              <a:rPr kumimoji="1" lang="zh-CN" altLang="en-US" sz="2400" dirty="0">
                <a:ea typeface="黑体" panose="02010609060101010101" pitchFamily="2" charset="-122"/>
                <a:cs typeface="Times New Roman" panose="02020603050405020304" pitchFamily="18" charset="0"/>
              </a:rPr>
              <a:t>求此时线圈所受的力矩大小和方向；</a:t>
            </a:r>
            <a:r>
              <a:rPr kumimoji="1" lang="en-US" altLang="zh-CN" sz="2400" dirty="0">
                <a:ea typeface="黑体" panose="02010609060101010101" pitchFamily="2" charset="-122"/>
                <a:cs typeface="Times New Roman" panose="02020603050405020304" pitchFamily="18" charset="0"/>
              </a:rPr>
              <a:t>(2)</a:t>
            </a:r>
            <a:r>
              <a:rPr kumimoji="1" lang="zh-CN" altLang="en-US" sz="2400" dirty="0">
                <a:ea typeface="黑体" panose="02010609060101010101" pitchFamily="2" charset="-122"/>
                <a:cs typeface="Times New Roman" panose="02020603050405020304" pitchFamily="18" charset="0"/>
              </a:rPr>
              <a:t>求在这力矩作用下，当线圈平面转到与磁场</a:t>
            </a:r>
            <a:r>
              <a:rPr kumimoji="1" lang="en-US" altLang="zh-CN" sz="2400" i="1" dirty="0">
                <a:ea typeface="黑体" panose="02010609060101010101" pitchFamily="2" charset="-122"/>
                <a:cs typeface="Times New Roman" panose="02020603050405020304" pitchFamily="18" charset="0"/>
              </a:rPr>
              <a:t>B</a:t>
            </a:r>
            <a:r>
              <a:rPr kumimoji="1" lang="zh-CN" altLang="en-US" sz="2400" dirty="0">
                <a:ea typeface="黑体" panose="02010609060101010101" pitchFamily="2" charset="-122"/>
                <a:cs typeface="Times New Roman" panose="02020603050405020304" pitchFamily="18" charset="0"/>
              </a:rPr>
              <a:t>垂直的位置时，磁力矩所做的功</a:t>
            </a:r>
            <a:r>
              <a:rPr kumimoji="1" lang="en-US" altLang="zh-CN" sz="2400" dirty="0">
                <a:ea typeface="黑体" panose="02010609060101010101" pitchFamily="2" charset="-122"/>
                <a:cs typeface="Times New Roman" panose="02020603050405020304" pitchFamily="18" charset="0"/>
              </a:rPr>
              <a:t>.</a:t>
            </a:r>
          </a:p>
        </p:txBody>
      </p:sp>
      <p:grpSp>
        <p:nvGrpSpPr>
          <p:cNvPr id="188426" name="Group 10"/>
          <p:cNvGrpSpPr/>
          <p:nvPr/>
        </p:nvGrpSpPr>
        <p:grpSpPr bwMode="auto">
          <a:xfrm>
            <a:off x="683895" y="2883853"/>
            <a:ext cx="4097338" cy="1900237"/>
            <a:chOff x="240" y="2115"/>
            <a:chExt cx="2581" cy="1197"/>
          </a:xfrm>
        </p:grpSpPr>
        <p:sp>
          <p:nvSpPr>
            <p:cNvPr id="188422" name="Text Box 6"/>
            <p:cNvSpPr txBox="1">
              <a:spLocks noChangeArrowheads="1"/>
            </p:cNvSpPr>
            <p:nvPr/>
          </p:nvSpPr>
          <p:spPr bwMode="auto">
            <a:xfrm>
              <a:off x="240" y="2115"/>
              <a:ext cx="2551"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a:solidFill>
                    <a:srgbClr val="FF0066"/>
                  </a:solidFill>
                  <a:latin typeface="宋体" panose="02010600030101010101" pitchFamily="2" charset="-122"/>
                  <a:cs typeface="Times New Roman" panose="02020603050405020304" pitchFamily="18" charset="0"/>
                </a:rPr>
                <a:t>解</a:t>
              </a:r>
              <a:r>
                <a:rPr kumimoji="1" lang="en-US" altLang="zh-CN" sz="2400">
                  <a:latin typeface="宋体" panose="02010600030101010101" pitchFamily="2" charset="-122"/>
                  <a:cs typeface="Times New Roman" panose="02020603050405020304" pitchFamily="18" charset="0"/>
                </a:rPr>
                <a:t>(1)</a:t>
              </a:r>
              <a:r>
                <a:rPr kumimoji="1" lang="zh-CN" altLang="en-US" sz="2400">
                  <a:latin typeface="宋体" panose="02010600030101010101" pitchFamily="2" charset="-122"/>
                  <a:cs typeface="Times New Roman" panose="02020603050405020304" pitchFamily="18" charset="0"/>
                </a:rPr>
                <a:t>线圈的磁矩</a:t>
              </a:r>
            </a:p>
          </p:txBody>
        </p:sp>
        <p:graphicFrame>
          <p:nvGraphicFramePr>
            <p:cNvPr id="188423" name="Object 7"/>
            <p:cNvGraphicFramePr>
              <a:graphicFrameLocks noChangeAspect="1"/>
            </p:cNvGraphicFramePr>
            <p:nvPr/>
          </p:nvGraphicFramePr>
          <p:xfrm>
            <a:off x="720" y="2638"/>
            <a:ext cx="2101" cy="674"/>
          </p:xfrm>
          <a:graphic>
            <a:graphicData uri="http://schemas.openxmlformats.org/presentationml/2006/ole">
              <mc:AlternateContent xmlns:mc="http://schemas.openxmlformats.org/markup-compatibility/2006">
                <mc:Choice xmlns:v="urn:schemas-microsoft-com:vml" Requires="v">
                  <p:oleObj name="Equation" r:id="rId2" imgW="1244600" imgH="393700" progId="">
                    <p:embed/>
                  </p:oleObj>
                </mc:Choice>
                <mc:Fallback>
                  <p:oleObj name="Equation" r:id="rId2" imgW="1244600" imgH="393700" progId="">
                    <p:embed/>
                    <p:pic>
                      <p:nvPicPr>
                        <p:cNvPr id="0" name="Picture 1" descr="image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2638"/>
                          <a:ext cx="2101" cy="6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8424" name="Text Box 8"/>
          <p:cNvSpPr txBox="1">
            <a:spLocks noChangeArrowheads="1"/>
          </p:cNvSpPr>
          <p:nvPr/>
        </p:nvSpPr>
        <p:spPr bwMode="auto">
          <a:xfrm>
            <a:off x="1283335" y="5246053"/>
            <a:ext cx="7848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a:cs typeface="Times New Roman" panose="02020603050405020304" pitchFamily="18" charset="0"/>
              </a:rPr>
              <a:t>在图示位置时，线圈磁矩</a:t>
            </a:r>
            <a:r>
              <a:rPr kumimoji="1" lang="en-US" altLang="zh-CN" sz="2400" i="1">
                <a:cs typeface="Times New Roman" panose="02020603050405020304" pitchFamily="18" charset="0"/>
              </a:rPr>
              <a:t>P</a:t>
            </a:r>
            <a:r>
              <a:rPr kumimoji="1" lang="en-US" altLang="zh-CN" sz="2400" baseline="-30000">
                <a:cs typeface="Times New Roman" panose="02020603050405020304" pitchFamily="18" charset="0"/>
              </a:rPr>
              <a:t>m</a:t>
            </a:r>
            <a:r>
              <a:rPr kumimoji="1" lang="zh-CN" altLang="en-US" sz="2400">
                <a:cs typeface="Times New Roman" panose="02020603050405020304" pitchFamily="18" charset="0"/>
              </a:rPr>
              <a:t>的方向与</a:t>
            </a:r>
            <a:r>
              <a:rPr kumimoji="1" lang="en-US" altLang="zh-CN" sz="2400" i="1">
                <a:cs typeface="Times New Roman" panose="02020603050405020304" pitchFamily="18" charset="0"/>
              </a:rPr>
              <a:t>B</a:t>
            </a:r>
            <a:r>
              <a:rPr kumimoji="1" lang="zh-CN" altLang="en-US" sz="2400">
                <a:cs typeface="Times New Roman" panose="02020603050405020304" pitchFamily="18" charset="0"/>
              </a:rPr>
              <a:t>垂直</a:t>
            </a:r>
            <a:r>
              <a:rPr kumimoji="1" lang="en-US" altLang="zh-CN" sz="2400" i="1">
                <a:cs typeface="Times New Roman" panose="02020603050405020304" pitchFamily="18" charset="0"/>
              </a:rPr>
              <a:t>.</a:t>
            </a:r>
          </a:p>
        </p:txBody>
      </p:sp>
      <p:pic>
        <p:nvPicPr>
          <p:cNvPr id="188425" name="Picture 9" descr="093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3048000"/>
            <a:ext cx="3200400" cy="1997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25"/>
                                        </p:tgtEl>
                                        <p:attrNameLst>
                                          <p:attrName>style.visibility</p:attrName>
                                        </p:attrNameLst>
                                      </p:cBhvr>
                                      <p:to>
                                        <p:strVal val="visible"/>
                                      </p:to>
                                    </p:set>
                                    <p:animEffect transition="in" filter="blinds(horizontal)">
                                      <p:cBhvr>
                                        <p:cTn id="7" dur="500"/>
                                        <p:tgtEl>
                                          <p:spTgt spid="1884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88426"/>
                                        </p:tgtEl>
                                        <p:attrNameLst>
                                          <p:attrName>style.visibility</p:attrName>
                                        </p:attrNameLst>
                                      </p:cBhvr>
                                      <p:to>
                                        <p:strVal val="visible"/>
                                      </p:to>
                                    </p:set>
                                    <p:animEffect transition="in" filter="barn(inHorizontal)">
                                      <p:cBhvr>
                                        <p:cTn id="12" dur="500"/>
                                        <p:tgtEl>
                                          <p:spTgt spid="18842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88424"/>
                                        </p:tgtEl>
                                        <p:attrNameLst>
                                          <p:attrName>style.visibility</p:attrName>
                                        </p:attrNameLst>
                                      </p:cBhvr>
                                      <p:to>
                                        <p:strVal val="visible"/>
                                      </p:to>
                                    </p:set>
                                    <p:anim calcmode="lin" valueType="num">
                                      <p:cBhvr>
                                        <p:cTn id="17" dur="500" fill="hold"/>
                                        <p:tgtEl>
                                          <p:spTgt spid="188424"/>
                                        </p:tgtEl>
                                        <p:attrNameLst>
                                          <p:attrName>ppt_w</p:attrName>
                                        </p:attrNameLst>
                                      </p:cBhvr>
                                      <p:tavLst>
                                        <p:tav tm="0">
                                          <p:val>
                                            <p:fltVal val="0"/>
                                          </p:val>
                                        </p:tav>
                                        <p:tav tm="100000">
                                          <p:val>
                                            <p:strVal val="#ppt_w"/>
                                          </p:val>
                                        </p:tav>
                                      </p:tavLst>
                                    </p:anim>
                                    <p:anim calcmode="lin" valueType="num">
                                      <p:cBhvr>
                                        <p:cTn id="18" dur="500" fill="hold"/>
                                        <p:tgtEl>
                                          <p:spTgt spid="1884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4"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
          <p:cNvSpPr>
            <a:spLocks noGrp="1"/>
          </p:cNvSpPr>
          <p:nvPr>
            <p:ph type="ftr" sz="quarter" idx="10"/>
          </p:nvPr>
        </p:nvSpPr>
        <p:spPr/>
        <p:txBody>
          <a:bodyPr/>
          <a:lstStyle/>
          <a:p>
            <a:fld id="{50331135-03E4-4CA1-ACE0-6D92778B756C}" type="slidenum">
              <a:rPr lang="zh-CN" altLang="en-US"/>
              <a:pPr/>
              <a:t>24</a:t>
            </a:fld>
            <a:endParaRPr lang="en-US" altLang="zh-CN"/>
          </a:p>
        </p:txBody>
      </p:sp>
      <p:sp>
        <p:nvSpPr>
          <p:cNvPr id="189442" name="Text Box 2"/>
          <p:cNvSpPr txBox="1">
            <a:spLocks noChangeArrowheads="1"/>
          </p:cNvSpPr>
          <p:nvPr/>
        </p:nvSpPr>
        <p:spPr bwMode="auto">
          <a:xfrm>
            <a:off x="628968" y="1000443"/>
            <a:ext cx="65262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a:cs typeface="Times New Roman" panose="02020603050405020304" pitchFamily="18" charset="0"/>
              </a:rPr>
              <a:t>线圈所受磁力矩大小为</a:t>
            </a:r>
            <a:r>
              <a:rPr kumimoji="1" lang="zh-CN" altLang="en-US" sz="2400">
                <a:ea typeface="黑体" panose="02010609060101010101" pitchFamily="2" charset="-122"/>
                <a:cs typeface="Times New Roman" panose="02020603050405020304" pitchFamily="18" charset="0"/>
              </a:rPr>
              <a:t> </a:t>
            </a:r>
          </a:p>
        </p:txBody>
      </p:sp>
      <p:sp>
        <p:nvSpPr>
          <p:cNvPr id="189443" name="Text Box 3"/>
          <p:cNvSpPr txBox="1">
            <a:spLocks noChangeArrowheads="1"/>
          </p:cNvSpPr>
          <p:nvPr/>
        </p:nvSpPr>
        <p:spPr bwMode="auto">
          <a:xfrm>
            <a:off x="660400" y="1828800"/>
            <a:ext cx="87122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a:cs typeface="Times New Roman" panose="02020603050405020304" pitchFamily="18" charset="0"/>
              </a:rPr>
              <a:t>磁力矩</a:t>
            </a:r>
            <a:r>
              <a:rPr kumimoji="1" lang="en-US" altLang="zh-CN" sz="2400" i="1">
                <a:cs typeface="Times New Roman" panose="02020603050405020304" pitchFamily="18" charset="0"/>
              </a:rPr>
              <a:t>M</a:t>
            </a:r>
            <a:r>
              <a:rPr kumimoji="1" lang="zh-CN" altLang="en-US" sz="2400">
                <a:cs typeface="Times New Roman" panose="02020603050405020304" pitchFamily="18" charset="0"/>
              </a:rPr>
              <a:t>的方向由</a:t>
            </a:r>
            <a:r>
              <a:rPr kumimoji="1" lang="en-US" altLang="zh-CN" sz="2400" i="1">
                <a:cs typeface="Times New Roman" panose="02020603050405020304" pitchFamily="18" charset="0"/>
              </a:rPr>
              <a:t>P</a:t>
            </a:r>
            <a:r>
              <a:rPr kumimoji="1" lang="en-US" altLang="zh-CN" sz="2400" baseline="-30000">
                <a:cs typeface="Times New Roman" panose="02020603050405020304" pitchFamily="18" charset="0"/>
              </a:rPr>
              <a:t>m</a:t>
            </a:r>
            <a:r>
              <a:rPr kumimoji="1" lang="en-US" altLang="zh-CN" sz="2400">
                <a:cs typeface="Times New Roman" panose="02020603050405020304" pitchFamily="18" charset="0"/>
              </a:rPr>
              <a:t>×B</a:t>
            </a:r>
            <a:r>
              <a:rPr kumimoji="1" lang="zh-CN" altLang="en-US" sz="2400">
                <a:cs typeface="Times New Roman" panose="02020603050405020304" pitchFamily="18" charset="0"/>
              </a:rPr>
              <a:t>确定，垂直于</a:t>
            </a:r>
            <a:r>
              <a:rPr kumimoji="1" lang="en-US" altLang="zh-CN" sz="2400" i="1">
                <a:cs typeface="Times New Roman" panose="02020603050405020304" pitchFamily="18" charset="0"/>
              </a:rPr>
              <a:t>B</a:t>
            </a:r>
            <a:r>
              <a:rPr kumimoji="1" lang="zh-CN" altLang="en-US" sz="2400">
                <a:cs typeface="Times New Roman" panose="02020603050405020304" pitchFamily="18" charset="0"/>
              </a:rPr>
              <a:t>的方向向上</a:t>
            </a:r>
            <a:r>
              <a:rPr kumimoji="1" lang="en-US" altLang="zh-CN" sz="2400">
                <a:cs typeface="Times New Roman" panose="02020603050405020304" pitchFamily="18" charset="0"/>
              </a:rPr>
              <a:t>.</a:t>
            </a:r>
          </a:p>
        </p:txBody>
      </p:sp>
      <p:graphicFrame>
        <p:nvGraphicFramePr>
          <p:cNvPr id="189445" name="Object 5"/>
          <p:cNvGraphicFramePr>
            <a:graphicFrameLocks noChangeAspect="1"/>
          </p:cNvGraphicFramePr>
          <p:nvPr/>
        </p:nvGraphicFramePr>
        <p:xfrm>
          <a:off x="4114800" y="762000"/>
          <a:ext cx="4038600" cy="1008063"/>
        </p:xfrm>
        <a:graphic>
          <a:graphicData uri="http://schemas.openxmlformats.org/presentationml/2006/ole">
            <mc:AlternateContent xmlns:mc="http://schemas.openxmlformats.org/markup-compatibility/2006">
              <mc:Choice xmlns:v="urn:schemas-microsoft-com:vml" Requires="v">
                <p:oleObj name="Equation" r:id="rId2" imgW="1600200" imgH="393700" progId="">
                  <p:embed/>
                </p:oleObj>
              </mc:Choice>
              <mc:Fallback>
                <p:oleObj name="Equation" r:id="rId2" imgW="1600200" imgH="393700" progId="">
                  <p:embed/>
                  <p:pic>
                    <p:nvPicPr>
                      <p:cNvPr id="0" name="Picture 3" descr="image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03860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9450" name="Group 10"/>
          <p:cNvGrpSpPr/>
          <p:nvPr/>
        </p:nvGrpSpPr>
        <p:grpSpPr bwMode="auto">
          <a:xfrm>
            <a:off x="684213" y="2733675"/>
            <a:ext cx="7667625" cy="1558925"/>
            <a:chOff x="623" y="1722"/>
            <a:chExt cx="4830" cy="982"/>
          </a:xfrm>
        </p:grpSpPr>
        <p:sp>
          <p:nvSpPr>
            <p:cNvPr id="189446" name="Text Box 6"/>
            <p:cNvSpPr txBox="1">
              <a:spLocks noChangeArrowheads="1"/>
            </p:cNvSpPr>
            <p:nvPr/>
          </p:nvSpPr>
          <p:spPr bwMode="auto">
            <a:xfrm>
              <a:off x="623" y="1722"/>
              <a:ext cx="2539"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a:cs typeface="Times New Roman" panose="02020603050405020304" pitchFamily="18" charset="0"/>
                </a:rPr>
                <a:t>(</a:t>
              </a:r>
              <a:r>
                <a:rPr kumimoji="1" lang="en-US" altLang="zh-CN" sz="2400" i="1">
                  <a:cs typeface="Times New Roman" panose="02020603050405020304" pitchFamily="18" charset="0"/>
                </a:rPr>
                <a:t>2</a:t>
              </a:r>
              <a:r>
                <a:rPr kumimoji="1" lang="en-US" altLang="zh-CN" sz="2400">
                  <a:cs typeface="Times New Roman" panose="02020603050405020304" pitchFamily="18" charset="0"/>
                </a:rPr>
                <a:t>)</a:t>
              </a:r>
              <a:r>
                <a:rPr kumimoji="1" lang="zh-CN" altLang="en-US" sz="2400">
                  <a:cs typeface="Times New Roman" panose="02020603050405020304" pitchFamily="18" charset="0"/>
                </a:rPr>
                <a:t>计算磁力矩做功</a:t>
              </a:r>
              <a:r>
                <a:rPr kumimoji="1" lang="en-US" altLang="zh-CN" sz="2400" i="1">
                  <a:cs typeface="Times New Roman" panose="02020603050405020304" pitchFamily="18" charset="0"/>
                </a:rPr>
                <a:t>.</a:t>
              </a:r>
              <a:r>
                <a:rPr kumimoji="1" lang="en-US" altLang="zh-CN" sz="2400">
                  <a:cs typeface="Times New Roman" panose="02020603050405020304" pitchFamily="18" charset="0"/>
                </a:rPr>
                <a:t> </a:t>
              </a:r>
            </a:p>
          </p:txBody>
        </p:sp>
        <p:graphicFrame>
          <p:nvGraphicFramePr>
            <p:cNvPr id="189447" name="Object 7"/>
            <p:cNvGraphicFramePr>
              <a:graphicFrameLocks noChangeAspect="1"/>
            </p:cNvGraphicFramePr>
            <p:nvPr/>
          </p:nvGraphicFramePr>
          <p:xfrm>
            <a:off x="730" y="2112"/>
            <a:ext cx="4723" cy="592"/>
          </p:xfrm>
          <a:graphic>
            <a:graphicData uri="http://schemas.openxmlformats.org/presentationml/2006/ole">
              <mc:AlternateContent xmlns:mc="http://schemas.openxmlformats.org/markup-compatibility/2006">
                <mc:Choice xmlns:v="urn:schemas-microsoft-com:vml" Requires="v">
                  <p:oleObj name="Equation" r:id="rId4" imgW="3124080" imgH="393480" progId="">
                    <p:embed/>
                  </p:oleObj>
                </mc:Choice>
                <mc:Fallback>
                  <p:oleObj name="Equation" r:id="rId4" imgW="3124080" imgH="393480" progId="">
                    <p:embed/>
                    <p:pic>
                      <p:nvPicPr>
                        <p:cNvPr id="0" name="Picture 2" descr="image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 y="2112"/>
                          <a:ext cx="4723" cy="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9449" name="Group 9"/>
          <p:cNvGrpSpPr/>
          <p:nvPr/>
        </p:nvGrpSpPr>
        <p:grpSpPr bwMode="auto">
          <a:xfrm>
            <a:off x="774700" y="4343400"/>
            <a:ext cx="7800975" cy="1735138"/>
            <a:chOff x="680" y="2736"/>
            <a:chExt cx="4914" cy="1093"/>
          </a:xfrm>
        </p:grpSpPr>
        <p:sp>
          <p:nvSpPr>
            <p:cNvPr id="189444" name="Text Box 4"/>
            <p:cNvSpPr txBox="1">
              <a:spLocks noChangeArrowheads="1"/>
            </p:cNvSpPr>
            <p:nvPr/>
          </p:nvSpPr>
          <p:spPr bwMode="auto">
            <a:xfrm>
              <a:off x="723" y="2736"/>
              <a:ext cx="238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a:solidFill>
                    <a:schemeClr val="tx1"/>
                  </a:solidFill>
                </a:rPr>
                <a:t>用积分计算</a:t>
              </a:r>
              <a:r>
                <a:rPr kumimoji="1" lang="en-US" altLang="zh-CN" sz="2400">
                  <a:solidFill>
                    <a:schemeClr val="tx1"/>
                  </a:solidFill>
                </a:rPr>
                <a:t>:</a:t>
              </a:r>
            </a:p>
          </p:txBody>
        </p:sp>
        <p:graphicFrame>
          <p:nvGraphicFramePr>
            <p:cNvPr id="189448" name="Object 8"/>
            <p:cNvGraphicFramePr>
              <a:graphicFrameLocks noChangeAspect="1"/>
            </p:cNvGraphicFramePr>
            <p:nvPr/>
          </p:nvGraphicFramePr>
          <p:xfrm>
            <a:off x="680" y="3168"/>
            <a:ext cx="4914" cy="661"/>
          </p:xfrm>
          <a:graphic>
            <a:graphicData uri="http://schemas.openxmlformats.org/presentationml/2006/ole">
              <mc:AlternateContent xmlns:mc="http://schemas.openxmlformats.org/markup-compatibility/2006">
                <mc:Choice xmlns:v="urn:schemas-microsoft-com:vml" Requires="v">
                  <p:oleObj name="Equation" r:id="rId6" imgW="3467100" imgH="431800" progId="">
                    <p:embed/>
                  </p:oleObj>
                </mc:Choice>
                <mc:Fallback>
                  <p:oleObj name="Equation" r:id="rId6" imgW="3467100" imgH="431800" progId="">
                    <p:embed/>
                    <p:pic>
                      <p:nvPicPr>
                        <p:cNvPr id="0" name="Picture 1" descr="image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 y="3168"/>
                          <a:ext cx="4914" cy="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矩形 1"/>
          <p:cNvSpPr/>
          <p:nvPr/>
        </p:nvSpPr>
        <p:spPr>
          <a:xfrm>
            <a:off x="685800" y="3505200"/>
            <a:ext cx="533400" cy="68580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828675" y="3568700"/>
            <a:ext cx="381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32790" y="3568700"/>
            <a:ext cx="422910" cy="521970"/>
          </a:xfrm>
          <a:prstGeom prst="rect">
            <a:avLst/>
          </a:prstGeom>
          <a:noFill/>
        </p:spPr>
        <p:txBody>
          <a:bodyPr wrap="square" rtlCol="0">
            <a:spAutoFit/>
          </a:bodyPr>
          <a:lstStyle/>
          <a:p>
            <a:r>
              <a:rPr lang="en-US" altLang="zh-CN" sz="2800"/>
              <a:t>W</a:t>
            </a:r>
          </a:p>
        </p:txBody>
      </p:sp>
      <p:sp>
        <p:nvSpPr>
          <p:cNvPr id="5" name="矩形 4"/>
          <p:cNvSpPr/>
          <p:nvPr/>
        </p:nvSpPr>
        <p:spPr>
          <a:xfrm>
            <a:off x="609600" y="5029200"/>
            <a:ext cx="457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42620" y="5252720"/>
            <a:ext cx="702310" cy="521970"/>
          </a:xfrm>
          <a:prstGeom prst="rect">
            <a:avLst/>
          </a:prstGeom>
          <a:noFill/>
        </p:spPr>
        <p:txBody>
          <a:bodyPr wrap="square" rtlCol="0">
            <a:spAutoFit/>
          </a:bodyPr>
          <a:lstStyle/>
          <a:p>
            <a:r>
              <a:rPr lang="en-US" altLang="zh-CN" sz="2800"/>
              <a:t>W</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 calcmode="lin" valueType="num">
                                      <p:cBhvr>
                                        <p:cTn id="7" dur="500" fill="hold"/>
                                        <p:tgtEl>
                                          <p:spTgt spid="189443"/>
                                        </p:tgtEl>
                                        <p:attrNameLst>
                                          <p:attrName>ppt_w</p:attrName>
                                        </p:attrNameLst>
                                      </p:cBhvr>
                                      <p:tavLst>
                                        <p:tav tm="0">
                                          <p:val>
                                            <p:fltVal val="0"/>
                                          </p:val>
                                        </p:tav>
                                        <p:tav tm="100000">
                                          <p:val>
                                            <p:strVal val="#ppt_w"/>
                                          </p:val>
                                        </p:tav>
                                      </p:tavLst>
                                    </p:anim>
                                    <p:anim calcmode="lin" valueType="num">
                                      <p:cBhvr>
                                        <p:cTn id="8" dur="500" fill="hold"/>
                                        <p:tgtEl>
                                          <p:spTgt spid="18944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89450"/>
                                        </p:tgtEl>
                                        <p:attrNameLst>
                                          <p:attrName>style.visibility</p:attrName>
                                        </p:attrNameLst>
                                      </p:cBhvr>
                                      <p:to>
                                        <p:strVal val="visible"/>
                                      </p:to>
                                    </p:set>
                                    <p:animEffect transition="in" filter="checkerboard(across)">
                                      <p:cBhvr>
                                        <p:cTn id="13" dur="500"/>
                                        <p:tgtEl>
                                          <p:spTgt spid="1894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89449"/>
                                        </p:tgtEl>
                                        <p:attrNameLst>
                                          <p:attrName>style.visibility</p:attrName>
                                        </p:attrNameLst>
                                      </p:cBhvr>
                                      <p:to>
                                        <p:strVal val="visible"/>
                                      </p:to>
                                    </p:set>
                                    <p:animEffect transition="in" filter="wipe(down)">
                                      <p:cBhvr>
                                        <p:cTn id="18"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zh-CN"/>
              <a:t>10.8 </a:t>
            </a:r>
            <a:r>
              <a:rPr lang="zh-CN" altLang="en-US"/>
              <a:t>磁介质</a:t>
            </a:r>
          </a:p>
        </p:txBody>
      </p:sp>
      <p:sp>
        <p:nvSpPr>
          <p:cNvPr id="17" name="灯片编号占位符 4"/>
          <p:cNvSpPr>
            <a:spLocks noGrp="1"/>
          </p:cNvSpPr>
          <p:nvPr>
            <p:ph type="sldNum" sz="quarter" idx="12"/>
          </p:nvPr>
        </p:nvSpPr>
        <p:spPr/>
        <p:txBody>
          <a:bodyPr/>
          <a:lstStyle/>
          <a:p>
            <a:fld id="{70C8055B-0395-43BD-98E6-A6D589B4E97D}" type="slidenum">
              <a:rPr lang="en-US" altLang="zh-CN"/>
              <a:pPr/>
              <a:t>25</a:t>
            </a:fld>
            <a:endParaRPr lang="en-US" altLang="zh-CN"/>
          </a:p>
        </p:txBody>
      </p:sp>
      <p:sp>
        <p:nvSpPr>
          <p:cNvPr id="308227" name="Rectangle 3"/>
          <p:cNvSpPr>
            <a:spLocks noChangeArrowheads="1"/>
          </p:cNvSpPr>
          <p:nvPr/>
        </p:nvSpPr>
        <p:spPr bwMode="auto">
          <a:xfrm>
            <a:off x="762000" y="1371600"/>
            <a:ext cx="16764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物质的磁性 </a:t>
            </a:r>
          </a:p>
        </p:txBody>
      </p:sp>
      <p:sp>
        <p:nvSpPr>
          <p:cNvPr id="308228" name="Rectangle 4"/>
          <p:cNvSpPr>
            <a:spLocks noChangeArrowheads="1"/>
          </p:cNvSpPr>
          <p:nvPr/>
        </p:nvSpPr>
        <p:spPr bwMode="auto">
          <a:xfrm>
            <a:off x="613410" y="1821180"/>
            <a:ext cx="8244840" cy="1188720"/>
          </a:xfrm>
          <a:prstGeom prst="rect">
            <a:avLst/>
          </a:prstGeom>
          <a:noFill/>
          <a:ln w="9525" algn="ctr">
            <a:noFill/>
            <a:miter lim="800000"/>
          </a:ln>
          <a:effectLst/>
        </p:spPr>
        <p:txBody>
          <a:bodyPr wrap="square">
            <a:spAutoFit/>
          </a:bodyPr>
          <a:lstStyle/>
          <a:p>
            <a:pPr algn="just"/>
            <a:r>
              <a:rPr lang="en-US" altLang="zh-CN" sz="2400"/>
              <a:t>        </a:t>
            </a:r>
            <a:r>
              <a:rPr lang="zh-CN" altLang="en-US" sz="2400"/>
              <a:t>当一块介质放在外磁场中将会与磁场发生相互作用，产生一种所谓的</a:t>
            </a:r>
            <a:r>
              <a:rPr lang="zh-CN" altLang="en-US" sz="2400">
                <a:solidFill>
                  <a:srgbClr val="0000CC"/>
                </a:solidFill>
              </a:rPr>
              <a:t>“磁化”</a:t>
            </a:r>
            <a:r>
              <a:rPr lang="zh-CN" altLang="en-US" sz="2400"/>
              <a:t>现象，介质中出现</a:t>
            </a:r>
            <a:r>
              <a:rPr lang="zh-CN" altLang="en-US" sz="2400">
                <a:solidFill>
                  <a:srgbClr val="0000CC"/>
                </a:solidFill>
              </a:rPr>
              <a:t>附加磁场</a:t>
            </a:r>
            <a:r>
              <a:rPr lang="zh-CN" altLang="en-US" sz="2400"/>
              <a:t>。我们把这种在磁场作用下磁性发生变化的介质称为</a:t>
            </a:r>
            <a:r>
              <a:rPr lang="zh-CN" altLang="en-US" sz="2400">
                <a:solidFill>
                  <a:srgbClr val="0000CC"/>
                </a:solidFill>
              </a:rPr>
              <a:t>“磁介质”</a:t>
            </a:r>
            <a:r>
              <a:rPr lang="zh-CN" altLang="en-US" sz="2400"/>
              <a:t>。</a:t>
            </a:r>
          </a:p>
        </p:txBody>
      </p:sp>
      <p:sp>
        <p:nvSpPr>
          <p:cNvPr id="308230" name="Text Box 6"/>
          <p:cNvSpPr txBox="1">
            <a:spLocks noChangeArrowheads="1"/>
          </p:cNvSpPr>
          <p:nvPr/>
        </p:nvSpPr>
        <p:spPr bwMode="auto">
          <a:xfrm>
            <a:off x="914400" y="3276600"/>
            <a:ext cx="3352800" cy="457200"/>
          </a:xfrm>
          <a:prstGeom prst="rect">
            <a:avLst/>
          </a:prstGeom>
          <a:noFill/>
          <a:ln w="9525" algn="ctr">
            <a:noFill/>
            <a:miter lim="800000"/>
          </a:ln>
          <a:effectLst/>
        </p:spPr>
        <p:txBody>
          <a:bodyPr>
            <a:spAutoFit/>
          </a:bodyPr>
          <a:lstStyle/>
          <a:p>
            <a:r>
              <a:rPr lang="zh-CN" altLang="en-US" sz="2400"/>
              <a:t>磁介质中的磁感应强度：</a:t>
            </a:r>
          </a:p>
        </p:txBody>
      </p:sp>
      <p:graphicFrame>
        <p:nvGraphicFramePr>
          <p:cNvPr id="308232" name="Object 8"/>
          <p:cNvGraphicFramePr>
            <a:graphicFrameLocks noChangeAspect="1"/>
          </p:cNvGraphicFramePr>
          <p:nvPr/>
        </p:nvGraphicFramePr>
        <p:xfrm>
          <a:off x="4495800" y="3215640"/>
          <a:ext cx="1624965" cy="540385"/>
        </p:xfrm>
        <a:graphic>
          <a:graphicData uri="http://schemas.openxmlformats.org/presentationml/2006/ole">
            <mc:AlternateContent xmlns:mc="http://schemas.openxmlformats.org/markup-compatibility/2006">
              <mc:Choice xmlns:v="urn:schemas-microsoft-com:vml" Requires="v">
                <p:oleObj name="公式" r:id="rId2" imgW="17373600" imgH="5791200" progId="">
                  <p:embed/>
                </p:oleObj>
              </mc:Choice>
              <mc:Fallback>
                <p:oleObj name="公式" r:id="rId2" imgW="17373600" imgH="5791200" progId="">
                  <p:embed/>
                  <p:pic>
                    <p:nvPicPr>
                      <p:cNvPr id="0" name="Picture 1" descr="image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215640"/>
                        <a:ext cx="1624965" cy="540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33" name="Text Box 9"/>
          <p:cNvSpPr txBox="1">
            <a:spLocks noChangeArrowheads="1"/>
          </p:cNvSpPr>
          <p:nvPr/>
        </p:nvSpPr>
        <p:spPr bwMode="auto">
          <a:xfrm>
            <a:off x="4648200" y="3709988"/>
            <a:ext cx="1009650" cy="396875"/>
          </a:xfrm>
          <a:prstGeom prst="rect">
            <a:avLst/>
          </a:prstGeom>
          <a:noFill/>
          <a:ln w="9525">
            <a:noFill/>
            <a:miter lim="800000"/>
          </a:ln>
          <a:effectLst/>
        </p:spPr>
        <p:txBody>
          <a:bodyPr wrap="none">
            <a:spAutoFit/>
          </a:bodyPr>
          <a:lstStyle/>
          <a:p>
            <a:r>
              <a:rPr lang="en-US" altLang="zh-CN"/>
              <a:t> </a:t>
            </a:r>
            <a:r>
              <a:rPr lang="zh-CN" altLang="en-US"/>
              <a:t>外磁场</a:t>
            </a:r>
          </a:p>
        </p:txBody>
      </p:sp>
      <p:sp>
        <p:nvSpPr>
          <p:cNvPr id="308234" name="Text Box 10"/>
          <p:cNvSpPr txBox="1">
            <a:spLocks noChangeArrowheads="1"/>
          </p:cNvSpPr>
          <p:nvPr/>
        </p:nvSpPr>
        <p:spPr bwMode="auto">
          <a:xfrm>
            <a:off x="5562600" y="3709988"/>
            <a:ext cx="1263650" cy="396875"/>
          </a:xfrm>
          <a:prstGeom prst="rect">
            <a:avLst/>
          </a:prstGeom>
          <a:noFill/>
          <a:ln w="9525">
            <a:noFill/>
            <a:miter lim="800000"/>
          </a:ln>
          <a:effectLst/>
        </p:spPr>
        <p:txBody>
          <a:bodyPr wrap="none">
            <a:spAutoFit/>
          </a:bodyPr>
          <a:lstStyle/>
          <a:p>
            <a:r>
              <a:rPr lang="en-US" altLang="zh-CN"/>
              <a:t> </a:t>
            </a:r>
            <a:r>
              <a:rPr lang="zh-CN" altLang="en-US"/>
              <a:t>附加磁场</a:t>
            </a:r>
          </a:p>
        </p:txBody>
      </p:sp>
      <p:sp>
        <p:nvSpPr>
          <p:cNvPr id="308236" name="Text Box 12"/>
          <p:cNvSpPr txBox="1">
            <a:spLocks noChangeArrowheads="1"/>
          </p:cNvSpPr>
          <p:nvPr/>
        </p:nvSpPr>
        <p:spPr bwMode="auto">
          <a:xfrm>
            <a:off x="914400" y="4300538"/>
            <a:ext cx="2514600" cy="457200"/>
          </a:xfrm>
          <a:prstGeom prst="rect">
            <a:avLst/>
          </a:prstGeom>
          <a:noFill/>
          <a:ln w="9525" algn="ctr">
            <a:noFill/>
            <a:miter lim="800000"/>
          </a:ln>
          <a:effectLst/>
        </p:spPr>
        <p:txBody>
          <a:bodyPr>
            <a:spAutoFit/>
          </a:bodyPr>
          <a:lstStyle/>
          <a:p>
            <a:r>
              <a:rPr lang="zh-CN" altLang="en-US" sz="2400"/>
              <a:t>相对磁导率：</a:t>
            </a:r>
          </a:p>
        </p:txBody>
      </p:sp>
      <p:graphicFrame>
        <p:nvGraphicFramePr>
          <p:cNvPr id="308238" name="Object 14"/>
          <p:cNvGraphicFramePr>
            <a:graphicFrameLocks noChangeAspect="1"/>
          </p:cNvGraphicFramePr>
          <p:nvPr/>
        </p:nvGraphicFramePr>
        <p:xfrm>
          <a:off x="4495800" y="4044950"/>
          <a:ext cx="1062038" cy="908050"/>
        </p:xfrm>
        <a:graphic>
          <a:graphicData uri="http://schemas.openxmlformats.org/presentationml/2006/ole">
            <mc:AlternateContent xmlns:mc="http://schemas.openxmlformats.org/markup-compatibility/2006">
              <mc:Choice xmlns:v="urn:schemas-microsoft-com:vml" Requires="v">
                <p:oleObj name="公式" r:id="rId4" imgW="12801600" imgH="10972800" progId="">
                  <p:embed/>
                </p:oleObj>
              </mc:Choice>
              <mc:Fallback>
                <p:oleObj name="公式" r:id="rId4" imgW="12801600" imgH="10972800" progId="">
                  <p:embed/>
                  <p:pic>
                    <p:nvPicPr>
                      <p:cNvPr id="0" name="Picture 2" descr="image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044950"/>
                        <a:ext cx="1062038"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240" name="Text Box 16"/>
          <p:cNvSpPr txBox="1">
            <a:spLocks noChangeArrowheads="1"/>
          </p:cNvSpPr>
          <p:nvPr/>
        </p:nvSpPr>
        <p:spPr bwMode="auto">
          <a:xfrm>
            <a:off x="914400" y="5105400"/>
            <a:ext cx="3810000" cy="457200"/>
          </a:xfrm>
          <a:prstGeom prst="rect">
            <a:avLst/>
          </a:prstGeom>
          <a:noFill/>
          <a:ln w="9525" algn="ctr">
            <a:noFill/>
            <a:miter lim="800000"/>
          </a:ln>
          <a:effectLst/>
        </p:spPr>
        <p:txBody>
          <a:bodyPr>
            <a:spAutoFit/>
          </a:bodyPr>
          <a:lstStyle/>
          <a:p>
            <a:r>
              <a:rPr lang="zh-CN" altLang="en-US" sz="2400"/>
              <a:t>真空螺线管的磁场：</a:t>
            </a:r>
          </a:p>
        </p:txBody>
      </p:sp>
      <p:sp>
        <p:nvSpPr>
          <p:cNvPr id="308243" name="Rectangle 19"/>
          <p:cNvSpPr>
            <a:spLocks noChangeArrowheads="1"/>
          </p:cNvSpPr>
          <p:nvPr/>
        </p:nvSpPr>
        <p:spPr bwMode="auto">
          <a:xfrm>
            <a:off x="914400" y="5791200"/>
            <a:ext cx="3810000" cy="457200"/>
          </a:xfrm>
          <a:prstGeom prst="rect">
            <a:avLst/>
          </a:prstGeom>
          <a:noFill/>
          <a:ln w="9525" algn="ctr">
            <a:noFill/>
            <a:miter lim="800000"/>
          </a:ln>
          <a:effectLst/>
        </p:spPr>
        <p:txBody>
          <a:bodyPr>
            <a:spAutoFit/>
          </a:bodyPr>
          <a:lstStyle/>
          <a:p>
            <a:r>
              <a:rPr lang="zh-CN" altLang="en-US" sz="2400"/>
              <a:t>介质螺线管的磁场：</a:t>
            </a:r>
          </a:p>
        </p:txBody>
      </p:sp>
      <p:graphicFrame>
        <p:nvGraphicFramePr>
          <p:cNvPr id="308245" name="Object 21"/>
          <p:cNvGraphicFramePr>
            <a:graphicFrameLocks noChangeAspect="1"/>
          </p:cNvGraphicFramePr>
          <p:nvPr/>
        </p:nvGraphicFramePr>
        <p:xfrm>
          <a:off x="4572000" y="5029200"/>
          <a:ext cx="1290638" cy="454025"/>
        </p:xfrm>
        <a:graphic>
          <a:graphicData uri="http://schemas.openxmlformats.org/presentationml/2006/ole">
            <mc:AlternateContent xmlns:mc="http://schemas.openxmlformats.org/markup-compatibility/2006">
              <mc:Choice xmlns:v="urn:schemas-microsoft-com:vml" Requires="v">
                <p:oleObj name="公式" r:id="rId6" imgW="15544800" imgH="5486400" progId="">
                  <p:embed/>
                </p:oleObj>
              </mc:Choice>
              <mc:Fallback>
                <p:oleObj name="公式" r:id="rId6" imgW="15544800" imgH="5486400" progId="">
                  <p:embed/>
                  <p:pic>
                    <p:nvPicPr>
                      <p:cNvPr id="0" name="Picture 3" descr="image1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029200"/>
                        <a:ext cx="1290638"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46" name="Object 22"/>
          <p:cNvGraphicFramePr>
            <a:graphicFrameLocks noChangeAspect="1"/>
          </p:cNvGraphicFramePr>
          <p:nvPr/>
        </p:nvGraphicFramePr>
        <p:xfrm>
          <a:off x="4572000" y="5791200"/>
          <a:ext cx="2378075" cy="454025"/>
        </p:xfrm>
        <a:graphic>
          <a:graphicData uri="http://schemas.openxmlformats.org/presentationml/2006/ole">
            <mc:AlternateContent xmlns:mc="http://schemas.openxmlformats.org/markup-compatibility/2006">
              <mc:Choice xmlns:v="urn:schemas-microsoft-com:vml" Requires="v">
                <p:oleObj name="公式" r:id="rId8" imgW="28651200" imgH="5486400" progId="">
                  <p:embed/>
                </p:oleObj>
              </mc:Choice>
              <mc:Fallback>
                <p:oleObj name="公式" r:id="rId8" imgW="28651200" imgH="5486400" progId="">
                  <p:embed/>
                  <p:pic>
                    <p:nvPicPr>
                      <p:cNvPr id="0" name="Picture 4" descr="image1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5791200"/>
                        <a:ext cx="237807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zh-CN"/>
              <a:t>10.8 </a:t>
            </a:r>
            <a:r>
              <a:rPr lang="zh-CN" altLang="en-US"/>
              <a:t>磁介质</a:t>
            </a:r>
          </a:p>
        </p:txBody>
      </p:sp>
      <p:sp>
        <p:nvSpPr>
          <p:cNvPr id="13" name="灯片编号占位符 4"/>
          <p:cNvSpPr>
            <a:spLocks noGrp="1"/>
          </p:cNvSpPr>
          <p:nvPr>
            <p:ph type="sldNum" sz="quarter" idx="12"/>
          </p:nvPr>
        </p:nvSpPr>
        <p:spPr/>
        <p:txBody>
          <a:bodyPr/>
          <a:lstStyle/>
          <a:p>
            <a:fld id="{AA522055-E476-40C7-8619-0A2598070FC0}" type="slidenum">
              <a:rPr lang="en-US" altLang="zh-CN"/>
              <a:pPr/>
              <a:t>26</a:t>
            </a:fld>
            <a:endParaRPr lang="en-US" altLang="zh-CN"/>
          </a:p>
        </p:txBody>
      </p:sp>
      <p:sp>
        <p:nvSpPr>
          <p:cNvPr id="313347" name="Rectangle 3"/>
          <p:cNvSpPr>
            <a:spLocks noChangeArrowheads="1"/>
          </p:cNvSpPr>
          <p:nvPr/>
        </p:nvSpPr>
        <p:spPr bwMode="auto">
          <a:xfrm>
            <a:off x="762000" y="1600200"/>
            <a:ext cx="17526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四类磁介质</a:t>
            </a:r>
          </a:p>
        </p:txBody>
      </p:sp>
      <p:sp>
        <p:nvSpPr>
          <p:cNvPr id="313348" name="Text Box 4"/>
          <p:cNvSpPr txBox="1">
            <a:spLocks noChangeArrowheads="1"/>
          </p:cNvSpPr>
          <p:nvPr/>
        </p:nvSpPr>
        <p:spPr bwMode="auto">
          <a:xfrm>
            <a:off x="473075" y="2319338"/>
            <a:ext cx="7799388" cy="396875"/>
          </a:xfrm>
          <a:prstGeom prst="rect">
            <a:avLst/>
          </a:prstGeom>
          <a:noFill/>
          <a:ln w="9525">
            <a:noFill/>
            <a:miter lim="800000"/>
          </a:ln>
          <a:effectLst/>
        </p:spPr>
        <p:txBody>
          <a:bodyPr>
            <a:spAutoFit/>
          </a:bodyPr>
          <a:lstStyle/>
          <a:p>
            <a:pPr>
              <a:spcBef>
                <a:spcPct val="50000"/>
              </a:spcBef>
            </a:pPr>
            <a:r>
              <a:rPr kumimoji="1" lang="zh-CN" altLang="en-US">
                <a:solidFill>
                  <a:srgbClr val="0000CC"/>
                </a:solidFill>
              </a:rPr>
              <a:t>（</a:t>
            </a:r>
            <a:r>
              <a:rPr kumimoji="1" lang="en-US" altLang="zh-CN">
                <a:solidFill>
                  <a:srgbClr val="0000CC"/>
                </a:solidFill>
              </a:rPr>
              <a:t>1</a:t>
            </a:r>
            <a:r>
              <a:rPr kumimoji="1" lang="zh-CN" altLang="en-US">
                <a:solidFill>
                  <a:srgbClr val="0000CC"/>
                </a:solidFill>
              </a:rPr>
              <a:t>）顺磁性介质：</a:t>
            </a:r>
            <a:r>
              <a:rPr kumimoji="1" lang="zh-CN" altLang="en-US"/>
              <a:t>介质磁化后呈弱磁性。</a:t>
            </a:r>
          </a:p>
        </p:txBody>
      </p:sp>
      <p:sp>
        <p:nvSpPr>
          <p:cNvPr id="313349" name="Text Box 5"/>
          <p:cNvSpPr txBox="1">
            <a:spLocks noChangeArrowheads="1"/>
          </p:cNvSpPr>
          <p:nvPr/>
        </p:nvSpPr>
        <p:spPr bwMode="auto">
          <a:xfrm>
            <a:off x="1120775" y="2743200"/>
            <a:ext cx="6843713" cy="396875"/>
          </a:xfrm>
          <a:prstGeom prst="rect">
            <a:avLst/>
          </a:prstGeom>
          <a:noFill/>
          <a:ln w="9525">
            <a:noFill/>
            <a:miter lim="800000"/>
          </a:ln>
          <a:effectLst/>
        </p:spPr>
        <p:txBody>
          <a:bodyPr>
            <a:spAutoFit/>
          </a:bodyPr>
          <a:lstStyle/>
          <a:p>
            <a:pPr>
              <a:spcBef>
                <a:spcPct val="50000"/>
              </a:spcBef>
            </a:pPr>
            <a:r>
              <a:rPr kumimoji="1" lang="zh-CN" altLang="en-US"/>
              <a:t>附加磁场</a:t>
            </a:r>
            <a:r>
              <a:rPr kumimoji="1" lang="en-US" altLang="zh-CN" i="1"/>
              <a:t>B</a:t>
            </a:r>
            <a:r>
              <a:rPr kumimoji="1" lang="en-US" altLang="zh-CN" i="1">
                <a:sym typeface="Symbol" panose="05050102010706020507" pitchFamily="18" charset="2"/>
              </a:rPr>
              <a:t></a:t>
            </a:r>
            <a:r>
              <a:rPr kumimoji="1" lang="zh-CN" altLang="en-US">
                <a:sym typeface="Symbol" panose="05050102010706020507" pitchFamily="18" charset="2"/>
              </a:rPr>
              <a:t>与外场</a:t>
            </a:r>
            <a:r>
              <a:rPr kumimoji="1" lang="en-US" altLang="zh-CN" i="1">
                <a:sym typeface="Symbol" panose="05050102010706020507" pitchFamily="18" charset="2"/>
              </a:rPr>
              <a:t>B</a:t>
            </a:r>
            <a:r>
              <a:rPr kumimoji="1" lang="en-US" altLang="zh-CN" baseline="-25000">
                <a:sym typeface="Symbol" panose="05050102010706020507" pitchFamily="18" charset="2"/>
              </a:rPr>
              <a:t>0</a:t>
            </a:r>
            <a:r>
              <a:rPr kumimoji="1" lang="zh-CN" altLang="en-US">
                <a:sym typeface="Symbol" panose="05050102010706020507" pitchFamily="18" charset="2"/>
              </a:rPr>
              <a:t>同向。 </a:t>
            </a:r>
            <a:r>
              <a:rPr kumimoji="1" lang="en-US" altLang="zh-CN" i="1">
                <a:sym typeface="Symbol" panose="05050102010706020507" pitchFamily="18" charset="2"/>
              </a:rPr>
              <a:t>B</a:t>
            </a:r>
            <a:r>
              <a:rPr kumimoji="1" lang="en-US" altLang="zh-CN">
                <a:sym typeface="Symbol" panose="05050102010706020507" pitchFamily="18" charset="2"/>
              </a:rPr>
              <a:t>&gt; </a:t>
            </a:r>
            <a:r>
              <a:rPr kumimoji="1" lang="en-US" altLang="zh-CN" i="1">
                <a:sym typeface="Symbol" panose="05050102010706020507" pitchFamily="18" charset="2"/>
              </a:rPr>
              <a:t>B</a:t>
            </a:r>
            <a:r>
              <a:rPr kumimoji="1" lang="en-US" altLang="zh-CN" baseline="-25000">
                <a:sym typeface="Symbol" panose="05050102010706020507" pitchFamily="18" charset="2"/>
              </a:rPr>
              <a:t>0</a:t>
            </a:r>
            <a:r>
              <a:rPr kumimoji="1" lang="en-US" altLang="zh-CN">
                <a:sym typeface="Symbol" panose="05050102010706020507" pitchFamily="18" charset="2"/>
              </a:rPr>
              <a:t>     ,    </a:t>
            </a:r>
            <a:r>
              <a:rPr kumimoji="1" lang="en-US" altLang="zh-CN" i="1">
                <a:sym typeface="Symbol" panose="05050102010706020507" pitchFamily="18" charset="2"/>
              </a:rPr>
              <a:t></a:t>
            </a:r>
            <a:r>
              <a:rPr kumimoji="1" lang="en-US" altLang="zh-CN" baseline="-25000">
                <a:sym typeface="Symbol" panose="05050102010706020507" pitchFamily="18" charset="2"/>
              </a:rPr>
              <a:t>r</a:t>
            </a:r>
            <a:r>
              <a:rPr kumimoji="1" lang="en-US" altLang="zh-CN">
                <a:sym typeface="Symbol" panose="05050102010706020507" pitchFamily="18" charset="2"/>
              </a:rPr>
              <a:t> &gt; 1</a:t>
            </a:r>
          </a:p>
        </p:txBody>
      </p:sp>
      <p:sp>
        <p:nvSpPr>
          <p:cNvPr id="313350" name="Text Box 6"/>
          <p:cNvSpPr txBox="1">
            <a:spLocks noChangeArrowheads="1"/>
          </p:cNvSpPr>
          <p:nvPr/>
        </p:nvSpPr>
        <p:spPr bwMode="auto">
          <a:xfrm>
            <a:off x="473075" y="3276600"/>
            <a:ext cx="7720013" cy="396875"/>
          </a:xfrm>
          <a:prstGeom prst="rect">
            <a:avLst/>
          </a:prstGeom>
          <a:noFill/>
          <a:ln w="9525" algn="ctr">
            <a:noFill/>
            <a:miter lim="800000"/>
          </a:ln>
          <a:effectLst/>
        </p:spPr>
        <p:txBody>
          <a:bodyPr>
            <a:spAutoFit/>
          </a:bodyPr>
          <a:lstStyle/>
          <a:p>
            <a:pPr>
              <a:spcBef>
                <a:spcPct val="50000"/>
              </a:spcBef>
            </a:pPr>
            <a:r>
              <a:rPr kumimoji="1" lang="zh-CN" altLang="en-US">
                <a:solidFill>
                  <a:srgbClr val="0000CC"/>
                </a:solidFill>
              </a:rPr>
              <a:t>（</a:t>
            </a:r>
            <a:r>
              <a:rPr kumimoji="1" lang="en-US" altLang="zh-CN">
                <a:solidFill>
                  <a:srgbClr val="0000CC"/>
                </a:solidFill>
              </a:rPr>
              <a:t>2</a:t>
            </a:r>
            <a:r>
              <a:rPr kumimoji="1" lang="zh-CN" altLang="en-US">
                <a:solidFill>
                  <a:srgbClr val="0000CC"/>
                </a:solidFill>
              </a:rPr>
              <a:t>）抗磁性介质：</a:t>
            </a:r>
            <a:r>
              <a:rPr kumimoji="1" lang="zh-CN" altLang="en-US"/>
              <a:t> 介质磁化后呈弱磁性。</a:t>
            </a:r>
          </a:p>
        </p:txBody>
      </p:sp>
      <p:sp>
        <p:nvSpPr>
          <p:cNvPr id="313351" name="Rectangle 7"/>
          <p:cNvSpPr>
            <a:spLocks noChangeArrowheads="1"/>
          </p:cNvSpPr>
          <p:nvPr/>
        </p:nvSpPr>
        <p:spPr bwMode="auto">
          <a:xfrm>
            <a:off x="1120775" y="3695700"/>
            <a:ext cx="7162800" cy="396875"/>
          </a:xfrm>
          <a:prstGeom prst="rect">
            <a:avLst/>
          </a:prstGeom>
          <a:noFill/>
          <a:ln w="9525" algn="ctr">
            <a:noFill/>
            <a:miter lim="800000"/>
          </a:ln>
          <a:effectLst/>
        </p:spPr>
        <p:txBody>
          <a:bodyPr>
            <a:spAutoFit/>
          </a:bodyPr>
          <a:lstStyle/>
          <a:p>
            <a:pPr>
              <a:spcBef>
                <a:spcPct val="50000"/>
              </a:spcBef>
            </a:pPr>
            <a:r>
              <a:rPr kumimoji="1" lang="zh-CN" altLang="en-US"/>
              <a:t>附加磁场</a:t>
            </a:r>
            <a:r>
              <a:rPr kumimoji="1" lang="en-US" altLang="zh-CN" i="1"/>
              <a:t>B</a:t>
            </a:r>
            <a:r>
              <a:rPr kumimoji="1" lang="en-US" altLang="zh-CN">
                <a:sym typeface="Symbol" panose="05050102010706020507" pitchFamily="18" charset="2"/>
              </a:rPr>
              <a:t></a:t>
            </a:r>
            <a:r>
              <a:rPr kumimoji="1" lang="zh-CN" altLang="en-US">
                <a:sym typeface="Symbol" panose="05050102010706020507" pitchFamily="18" charset="2"/>
              </a:rPr>
              <a:t>与外场</a:t>
            </a:r>
            <a:r>
              <a:rPr kumimoji="1" lang="en-US" altLang="zh-CN" i="1">
                <a:sym typeface="Symbol" panose="05050102010706020507" pitchFamily="18" charset="2"/>
              </a:rPr>
              <a:t>B</a:t>
            </a:r>
            <a:r>
              <a:rPr kumimoji="1" lang="en-US" altLang="zh-CN" baseline="-25000">
                <a:sym typeface="Symbol" panose="05050102010706020507" pitchFamily="18" charset="2"/>
              </a:rPr>
              <a:t>0</a:t>
            </a:r>
            <a:r>
              <a:rPr kumimoji="1" lang="zh-CN" altLang="en-US">
                <a:sym typeface="Symbol" panose="05050102010706020507" pitchFamily="18" charset="2"/>
              </a:rPr>
              <a:t>反向。 </a:t>
            </a:r>
            <a:r>
              <a:rPr kumimoji="1" lang="en-US" altLang="zh-CN" i="1">
                <a:sym typeface="Symbol" panose="05050102010706020507" pitchFamily="18" charset="2"/>
              </a:rPr>
              <a:t>B</a:t>
            </a:r>
            <a:r>
              <a:rPr kumimoji="1" lang="en-US" altLang="zh-CN">
                <a:sym typeface="Symbol" panose="05050102010706020507" pitchFamily="18" charset="2"/>
              </a:rPr>
              <a:t>&lt; </a:t>
            </a:r>
            <a:r>
              <a:rPr kumimoji="1" lang="en-US" altLang="zh-CN" i="1">
                <a:sym typeface="Symbol" panose="05050102010706020507" pitchFamily="18" charset="2"/>
              </a:rPr>
              <a:t>B</a:t>
            </a:r>
            <a:r>
              <a:rPr kumimoji="1" lang="en-US" altLang="zh-CN" baseline="-25000">
                <a:sym typeface="Symbol" panose="05050102010706020507" pitchFamily="18" charset="2"/>
              </a:rPr>
              <a:t>0</a:t>
            </a:r>
            <a:r>
              <a:rPr kumimoji="1" lang="en-US" altLang="zh-CN">
                <a:sym typeface="Symbol" panose="05050102010706020507" pitchFamily="18" charset="2"/>
              </a:rPr>
              <a:t>     ,    </a:t>
            </a:r>
            <a:r>
              <a:rPr kumimoji="1" lang="en-US" altLang="zh-CN" i="1">
                <a:sym typeface="Symbol" panose="05050102010706020507" pitchFamily="18" charset="2"/>
              </a:rPr>
              <a:t></a:t>
            </a:r>
            <a:r>
              <a:rPr kumimoji="1" lang="en-US" altLang="zh-CN" baseline="-25000">
                <a:sym typeface="Symbol" panose="05050102010706020507" pitchFamily="18" charset="2"/>
              </a:rPr>
              <a:t>r</a:t>
            </a:r>
            <a:r>
              <a:rPr kumimoji="1" lang="en-US" altLang="zh-CN">
                <a:sym typeface="Symbol" panose="05050102010706020507" pitchFamily="18" charset="2"/>
              </a:rPr>
              <a:t> &lt; 1</a:t>
            </a:r>
          </a:p>
        </p:txBody>
      </p:sp>
      <p:sp>
        <p:nvSpPr>
          <p:cNvPr id="313352" name="Text Box 8"/>
          <p:cNvSpPr txBox="1">
            <a:spLocks noChangeArrowheads="1"/>
          </p:cNvSpPr>
          <p:nvPr/>
        </p:nvSpPr>
        <p:spPr bwMode="auto">
          <a:xfrm>
            <a:off x="463550" y="4419600"/>
            <a:ext cx="7832725" cy="396875"/>
          </a:xfrm>
          <a:prstGeom prst="rect">
            <a:avLst/>
          </a:prstGeom>
          <a:noFill/>
          <a:ln w="9525" algn="ctr">
            <a:noFill/>
            <a:miter lim="800000"/>
          </a:ln>
          <a:effectLst/>
        </p:spPr>
        <p:txBody>
          <a:bodyPr>
            <a:spAutoFit/>
          </a:bodyPr>
          <a:lstStyle/>
          <a:p>
            <a:pPr>
              <a:spcBef>
                <a:spcPct val="50000"/>
              </a:spcBef>
            </a:pPr>
            <a:r>
              <a:rPr kumimoji="1" lang="zh-CN" altLang="en-US">
                <a:solidFill>
                  <a:srgbClr val="0000CC"/>
                </a:solidFill>
              </a:rPr>
              <a:t>（</a:t>
            </a:r>
            <a:r>
              <a:rPr kumimoji="1" lang="en-US" altLang="zh-CN">
                <a:solidFill>
                  <a:srgbClr val="0000CC"/>
                </a:solidFill>
              </a:rPr>
              <a:t>3</a:t>
            </a:r>
            <a:r>
              <a:rPr kumimoji="1" lang="zh-CN" altLang="en-US">
                <a:solidFill>
                  <a:srgbClr val="0000CC"/>
                </a:solidFill>
              </a:rPr>
              <a:t>）铁磁性介质：</a:t>
            </a:r>
            <a:r>
              <a:rPr kumimoji="1" lang="zh-CN" altLang="en-US"/>
              <a:t>介质磁化后呈强磁性。</a:t>
            </a:r>
          </a:p>
        </p:txBody>
      </p:sp>
      <p:sp>
        <p:nvSpPr>
          <p:cNvPr id="313353" name="Rectangle 9"/>
          <p:cNvSpPr>
            <a:spLocks noChangeArrowheads="1"/>
          </p:cNvSpPr>
          <p:nvPr/>
        </p:nvSpPr>
        <p:spPr bwMode="auto">
          <a:xfrm>
            <a:off x="1111250" y="4814888"/>
            <a:ext cx="6854825" cy="396875"/>
          </a:xfrm>
          <a:prstGeom prst="rect">
            <a:avLst/>
          </a:prstGeom>
          <a:noFill/>
          <a:ln w="9525" algn="ctr">
            <a:noFill/>
            <a:miter lim="800000"/>
          </a:ln>
          <a:effectLst/>
        </p:spPr>
        <p:txBody>
          <a:bodyPr>
            <a:spAutoFit/>
          </a:bodyPr>
          <a:lstStyle/>
          <a:p>
            <a:pPr>
              <a:spcBef>
                <a:spcPct val="50000"/>
              </a:spcBef>
            </a:pPr>
            <a:r>
              <a:rPr kumimoji="1" lang="zh-CN" altLang="en-US"/>
              <a:t>附加磁场</a:t>
            </a:r>
            <a:r>
              <a:rPr kumimoji="1" lang="en-US" altLang="zh-CN" i="1"/>
              <a:t>B</a:t>
            </a:r>
            <a:r>
              <a:rPr kumimoji="1" lang="en-US" altLang="zh-CN">
                <a:sym typeface="Symbol" panose="05050102010706020507" pitchFamily="18" charset="2"/>
              </a:rPr>
              <a:t></a:t>
            </a:r>
            <a:r>
              <a:rPr kumimoji="1" lang="zh-CN" altLang="en-US">
                <a:sym typeface="Symbol" panose="05050102010706020507" pitchFamily="18" charset="2"/>
              </a:rPr>
              <a:t>与外场</a:t>
            </a:r>
            <a:r>
              <a:rPr kumimoji="1" lang="en-US" altLang="zh-CN" i="1">
                <a:sym typeface="Symbol" panose="05050102010706020507" pitchFamily="18" charset="2"/>
              </a:rPr>
              <a:t>B</a:t>
            </a:r>
            <a:r>
              <a:rPr kumimoji="1" lang="en-US" altLang="zh-CN" baseline="-25000">
                <a:sym typeface="Symbol" panose="05050102010706020507" pitchFamily="18" charset="2"/>
              </a:rPr>
              <a:t>0</a:t>
            </a:r>
            <a:r>
              <a:rPr kumimoji="1" lang="zh-CN" altLang="en-US">
                <a:sym typeface="Symbol" panose="05050102010706020507" pitchFamily="18" charset="2"/>
              </a:rPr>
              <a:t>同向。 </a:t>
            </a:r>
            <a:r>
              <a:rPr kumimoji="1" lang="en-US" altLang="zh-CN" i="1">
                <a:sym typeface="Symbol" panose="05050102010706020507" pitchFamily="18" charset="2"/>
              </a:rPr>
              <a:t>B</a:t>
            </a:r>
            <a:r>
              <a:rPr kumimoji="1" lang="en-US" altLang="zh-CN">
                <a:sym typeface="Symbol" panose="05050102010706020507" pitchFamily="18" charset="2"/>
              </a:rPr>
              <a:t> &gt;&gt; </a:t>
            </a:r>
            <a:r>
              <a:rPr kumimoji="1" lang="en-US" altLang="zh-CN" i="1">
                <a:sym typeface="Symbol" panose="05050102010706020507" pitchFamily="18" charset="2"/>
              </a:rPr>
              <a:t>B</a:t>
            </a:r>
            <a:r>
              <a:rPr kumimoji="1" lang="en-US" altLang="zh-CN" baseline="-25000">
                <a:sym typeface="Symbol" panose="05050102010706020507" pitchFamily="18" charset="2"/>
              </a:rPr>
              <a:t>0</a:t>
            </a:r>
            <a:r>
              <a:rPr kumimoji="1" lang="en-US" altLang="zh-CN">
                <a:sym typeface="Symbol" panose="05050102010706020507" pitchFamily="18" charset="2"/>
              </a:rPr>
              <a:t>     ,    </a:t>
            </a:r>
            <a:r>
              <a:rPr kumimoji="1" lang="en-US" altLang="zh-CN" i="1">
                <a:sym typeface="Symbol" panose="05050102010706020507" pitchFamily="18" charset="2"/>
              </a:rPr>
              <a:t></a:t>
            </a:r>
            <a:r>
              <a:rPr kumimoji="1" lang="en-US" altLang="zh-CN" baseline="-25000">
                <a:sym typeface="Symbol" panose="05050102010706020507" pitchFamily="18" charset="2"/>
              </a:rPr>
              <a:t>r</a:t>
            </a:r>
            <a:r>
              <a:rPr kumimoji="1" lang="en-US" altLang="zh-CN">
                <a:sym typeface="Symbol" panose="05050102010706020507" pitchFamily="18" charset="2"/>
              </a:rPr>
              <a:t> &gt;&gt; 1</a:t>
            </a:r>
          </a:p>
        </p:txBody>
      </p:sp>
      <p:sp>
        <p:nvSpPr>
          <p:cNvPr id="313354" name="Text Box 10"/>
          <p:cNvSpPr txBox="1">
            <a:spLocks noChangeArrowheads="1"/>
          </p:cNvSpPr>
          <p:nvPr/>
        </p:nvSpPr>
        <p:spPr bwMode="auto">
          <a:xfrm>
            <a:off x="457200" y="5486400"/>
            <a:ext cx="8534400" cy="457200"/>
          </a:xfrm>
          <a:prstGeom prst="rect">
            <a:avLst/>
          </a:prstGeom>
          <a:noFill/>
          <a:ln w="9525">
            <a:noFill/>
            <a:miter lim="800000"/>
          </a:ln>
          <a:effectLst/>
        </p:spPr>
        <p:txBody>
          <a:bodyPr>
            <a:spAutoFit/>
          </a:bodyPr>
          <a:lstStyle/>
          <a:p>
            <a:pPr>
              <a:lnSpc>
                <a:spcPct val="120000"/>
              </a:lnSpc>
              <a:spcBef>
                <a:spcPct val="50000"/>
              </a:spcBef>
            </a:pPr>
            <a:r>
              <a:rPr lang="zh-CN" altLang="en-US">
                <a:solidFill>
                  <a:srgbClr val="0000CC"/>
                </a:solidFill>
              </a:rPr>
              <a:t>（</a:t>
            </a:r>
            <a:r>
              <a:rPr lang="en-US" altLang="zh-CN">
                <a:solidFill>
                  <a:srgbClr val="0000CC"/>
                </a:solidFill>
              </a:rPr>
              <a:t>4</a:t>
            </a:r>
            <a:r>
              <a:rPr lang="zh-CN" altLang="en-US">
                <a:solidFill>
                  <a:srgbClr val="0000CC"/>
                </a:solidFill>
              </a:rPr>
              <a:t>）</a:t>
            </a:r>
            <a:r>
              <a:rPr kumimoji="1" lang="zh-CN" altLang="en-US">
                <a:solidFill>
                  <a:srgbClr val="0000CC"/>
                </a:solidFill>
              </a:rPr>
              <a:t>完全抗磁体</a:t>
            </a:r>
            <a:r>
              <a:rPr lang="zh-CN" altLang="en-US">
                <a:solidFill>
                  <a:srgbClr val="0000CC"/>
                </a:solidFill>
              </a:rPr>
              <a:t>： </a:t>
            </a:r>
            <a:r>
              <a:rPr lang="en-US" altLang="zh-CN"/>
              <a:t>(</a:t>
            </a:r>
            <a:r>
              <a:rPr kumimoji="1" lang="en-US" altLang="zh-CN" i="1">
                <a:sym typeface="Symbol" panose="05050102010706020507" pitchFamily="18" charset="2"/>
              </a:rPr>
              <a:t></a:t>
            </a:r>
            <a:r>
              <a:rPr kumimoji="1" lang="en-US" altLang="zh-CN" baseline="-25000">
                <a:sym typeface="Symbol" panose="05050102010706020507" pitchFamily="18" charset="2"/>
              </a:rPr>
              <a:t>r</a:t>
            </a:r>
            <a:r>
              <a:rPr kumimoji="1" lang="en-US" altLang="zh-CN">
                <a:sym typeface="Symbol" panose="05050102010706020507" pitchFamily="18" charset="2"/>
              </a:rPr>
              <a:t> </a:t>
            </a:r>
            <a:r>
              <a:rPr lang="zh-CN" altLang="en-US"/>
              <a:t>＝</a:t>
            </a:r>
            <a:r>
              <a:rPr lang="en-US" altLang="zh-CN"/>
              <a:t>0)</a:t>
            </a:r>
            <a:r>
              <a:rPr lang="zh-CN" altLang="en-US"/>
              <a:t>： </a:t>
            </a:r>
            <a:r>
              <a:rPr kumimoji="1" lang="en-US" altLang="zh-CN" i="1">
                <a:sym typeface="Symbol" panose="05050102010706020507" pitchFamily="18" charset="2"/>
              </a:rPr>
              <a:t>B</a:t>
            </a:r>
            <a:r>
              <a:rPr lang="en-US" altLang="zh-CN"/>
              <a:t> </a:t>
            </a:r>
            <a:r>
              <a:rPr lang="zh-CN" altLang="en-US"/>
              <a:t>＝</a:t>
            </a:r>
            <a:r>
              <a:rPr lang="en-US" altLang="zh-CN"/>
              <a:t>0</a:t>
            </a:r>
            <a:r>
              <a:rPr lang="zh-CN" altLang="en-US"/>
              <a:t>，磁介质内的磁场等于零</a:t>
            </a:r>
            <a:r>
              <a:rPr lang="en-US" altLang="zh-CN"/>
              <a:t>(</a:t>
            </a:r>
            <a:r>
              <a:rPr lang="zh-CN" altLang="en-US"/>
              <a:t>如超导体</a:t>
            </a:r>
            <a:r>
              <a:rPr lang="en-US" altLang="zh-CN"/>
              <a:t>)</a:t>
            </a:r>
            <a:r>
              <a:rPr lang="zh-CN" altLang="en-US"/>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ltLang="zh-CN"/>
              <a:t>10.8 </a:t>
            </a:r>
            <a:r>
              <a:rPr lang="zh-CN" altLang="en-US"/>
              <a:t>磁介质</a:t>
            </a:r>
          </a:p>
        </p:txBody>
      </p:sp>
      <p:sp>
        <p:nvSpPr>
          <p:cNvPr id="37" name="灯片编号占位符 4"/>
          <p:cNvSpPr>
            <a:spLocks noGrp="1"/>
          </p:cNvSpPr>
          <p:nvPr>
            <p:ph type="sldNum" sz="quarter" idx="12"/>
          </p:nvPr>
        </p:nvSpPr>
        <p:spPr/>
        <p:txBody>
          <a:bodyPr/>
          <a:lstStyle/>
          <a:p>
            <a:fld id="{6A8DB2F2-59E7-4CAE-97AD-C624F5A044D4}" type="slidenum">
              <a:rPr lang="en-US" altLang="zh-CN"/>
              <a:pPr/>
              <a:t>27</a:t>
            </a:fld>
            <a:endParaRPr lang="en-US" altLang="zh-CN"/>
          </a:p>
        </p:txBody>
      </p:sp>
      <p:graphicFrame>
        <p:nvGraphicFramePr>
          <p:cNvPr id="314405" name="Group 37"/>
          <p:cNvGraphicFramePr>
            <a:graphicFrameLocks noGrp="1"/>
          </p:cNvGraphicFramePr>
          <p:nvPr/>
        </p:nvGraphicFramePr>
        <p:xfrm>
          <a:off x="431800" y="1187655"/>
          <a:ext cx="8280400" cy="5123498"/>
        </p:xfrm>
        <a:graphic>
          <a:graphicData uri="http://schemas.openxmlformats.org/drawingml/2006/table">
            <a:tbl>
              <a:tblPr/>
              <a:tblGrid>
                <a:gridCol w="2027238">
                  <a:extLst>
                    <a:ext uri="{9D8B030D-6E8A-4147-A177-3AD203B41FA5}">
                      <a16:colId xmlns:a16="http://schemas.microsoft.com/office/drawing/2014/main" val="20000"/>
                    </a:ext>
                  </a:extLst>
                </a:gridCol>
                <a:gridCol w="1519237">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gridCol w="2803525">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磁介质种类</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种   类</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温度</a:t>
                      </a:r>
                      <a:endPar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相对磁导率</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91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r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铋</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汞</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铜</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氢（气）</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1-16.6×10</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1-2.9×10</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1-1.0×10</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1-3.89×10</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91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r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氧（液）</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氧（气）</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铝</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铂</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90K</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1+769.9×10</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1+334.9×10</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1+1.65×10</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1+26.0×10</a:t>
                      </a:r>
                      <a:r>
                        <a:rPr kumimoji="0" lang="en-US" altLang="zh-CN" sz="20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91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r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铸钢</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铸铁</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硅钢</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坡莫合金</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2.2×10</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（最大值）</a:t>
                      </a: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4×10</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（最大值）</a:t>
                      </a: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7×10</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（最大值）</a:t>
                      </a:r>
                    </a:p>
                    <a:p>
                      <a:pPr marL="0" marR="0" lvl="0" indent="0" algn="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a:t>
                      </a:r>
                      <a:r>
                        <a:rPr kumimoji="0" lang="en-US" altLang="zh-CN" sz="2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（最大值）</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53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0"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r </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汞</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铌</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小于</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4.15K</a:t>
                      </a:r>
                    </a:p>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小于</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9.26K</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ltLang="zh-CN"/>
              <a:t>10.8 </a:t>
            </a:r>
            <a:r>
              <a:rPr lang="zh-CN" altLang="en-US"/>
              <a:t>磁介质</a:t>
            </a:r>
          </a:p>
        </p:txBody>
      </p:sp>
      <p:sp>
        <p:nvSpPr>
          <p:cNvPr id="34" name="灯片编号占位符 4"/>
          <p:cNvSpPr>
            <a:spLocks noGrp="1"/>
          </p:cNvSpPr>
          <p:nvPr>
            <p:ph type="sldNum" sz="quarter" idx="12"/>
          </p:nvPr>
        </p:nvSpPr>
        <p:spPr/>
        <p:txBody>
          <a:bodyPr/>
          <a:lstStyle/>
          <a:p>
            <a:fld id="{6C97B8D3-039B-4F62-AA25-ED0FF38D3C1D}" type="slidenum">
              <a:rPr lang="en-US" altLang="zh-CN"/>
              <a:pPr/>
              <a:t>28</a:t>
            </a:fld>
            <a:endParaRPr lang="en-US" altLang="zh-CN"/>
          </a:p>
        </p:txBody>
      </p:sp>
      <p:sp>
        <p:nvSpPr>
          <p:cNvPr id="312355" name="Rectangle 35"/>
          <p:cNvSpPr>
            <a:spLocks noChangeArrowheads="1"/>
          </p:cNvSpPr>
          <p:nvPr/>
        </p:nvSpPr>
        <p:spPr bwMode="auto">
          <a:xfrm>
            <a:off x="762000" y="1249680"/>
            <a:ext cx="1524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分子磁矩</a:t>
            </a:r>
          </a:p>
        </p:txBody>
      </p:sp>
      <p:sp>
        <p:nvSpPr>
          <p:cNvPr id="312357" name="Rectangle 37"/>
          <p:cNvSpPr>
            <a:spLocks noChangeArrowheads="1"/>
          </p:cNvSpPr>
          <p:nvPr/>
        </p:nvSpPr>
        <p:spPr bwMode="auto">
          <a:xfrm>
            <a:off x="2353310" y="1249363"/>
            <a:ext cx="6964680" cy="457200"/>
          </a:xfrm>
          <a:prstGeom prst="rect">
            <a:avLst/>
          </a:prstGeom>
          <a:noFill/>
          <a:ln w="9525">
            <a:noFill/>
            <a:miter lim="800000"/>
          </a:ln>
          <a:effectLst/>
        </p:spPr>
        <p:txBody>
          <a:bodyPr wrap="none">
            <a:spAutoFit/>
          </a:bodyPr>
          <a:lstStyle/>
          <a:p>
            <a:r>
              <a:rPr lang="zh-CN" altLang="en-US" sz="2400"/>
              <a:t>分子中各电子的</a:t>
            </a:r>
            <a:r>
              <a:rPr lang="zh-CN" altLang="en-US" sz="2400">
                <a:solidFill>
                  <a:srgbClr val="0000CC"/>
                </a:solidFill>
              </a:rPr>
              <a:t>轨道运动</a:t>
            </a:r>
            <a:r>
              <a:rPr lang="zh-CN" altLang="en-US" sz="2400"/>
              <a:t>和</a:t>
            </a:r>
            <a:r>
              <a:rPr lang="zh-CN" altLang="en-US" sz="2400">
                <a:solidFill>
                  <a:srgbClr val="0000CC"/>
                </a:solidFill>
              </a:rPr>
              <a:t>自旋</a:t>
            </a:r>
            <a:r>
              <a:rPr lang="zh-CN" altLang="en-US" sz="2400"/>
              <a:t>产生的磁矩之和。 </a:t>
            </a:r>
          </a:p>
        </p:txBody>
      </p:sp>
      <p:sp>
        <p:nvSpPr>
          <p:cNvPr id="312359" name="Text Box 39"/>
          <p:cNvSpPr txBox="1">
            <a:spLocks noChangeArrowheads="1"/>
          </p:cNvSpPr>
          <p:nvPr/>
        </p:nvSpPr>
        <p:spPr bwMode="auto">
          <a:xfrm>
            <a:off x="719138" y="1662112"/>
            <a:ext cx="8120062" cy="2101215"/>
          </a:xfrm>
          <a:prstGeom prst="rect">
            <a:avLst/>
          </a:prstGeom>
          <a:noFill/>
          <a:ln w="9525">
            <a:noFill/>
            <a:miter lim="800000"/>
          </a:ln>
          <a:effectLst/>
        </p:spPr>
        <p:txBody>
          <a:bodyPr>
            <a:spAutoFit/>
          </a:bodyPr>
          <a:lstStyle/>
          <a:p>
            <a:pPr algn="just">
              <a:lnSpc>
                <a:spcPct val="110000"/>
              </a:lnSpc>
              <a:spcBef>
                <a:spcPct val="50000"/>
              </a:spcBef>
            </a:pPr>
            <a:r>
              <a:rPr kumimoji="1" lang="en-US" altLang="zh-CN" sz="2400" dirty="0"/>
              <a:t> </a:t>
            </a:r>
            <a:r>
              <a:rPr kumimoji="1" lang="zh-CN" altLang="en-US" sz="2400" dirty="0"/>
              <a:t>近代科学实践证明，组成分子或原子中的电子，不仅存在绕原子核的</a:t>
            </a:r>
            <a:r>
              <a:rPr kumimoji="1" lang="zh-CN" altLang="en-US" sz="2400" dirty="0">
                <a:solidFill>
                  <a:srgbClr val="0000CC"/>
                </a:solidFill>
              </a:rPr>
              <a:t>轨道运动</a:t>
            </a:r>
            <a:r>
              <a:rPr kumimoji="1" lang="zh-CN" altLang="en-US" sz="2400" dirty="0"/>
              <a:t>，还存在</a:t>
            </a:r>
            <a:r>
              <a:rPr kumimoji="1" lang="zh-CN" altLang="en-US" sz="2400" dirty="0">
                <a:solidFill>
                  <a:srgbClr val="0000CC"/>
                </a:solidFill>
              </a:rPr>
              <a:t>自旋运动</a:t>
            </a:r>
            <a:r>
              <a:rPr kumimoji="1" lang="zh-CN" altLang="en-US" sz="2400" dirty="0"/>
              <a:t>。这两种运动都能产生磁效应。把分子或原子看作一个整体，分子或原子中各电子对外产生磁效应的总和，可等效于一个</a:t>
            </a:r>
            <a:r>
              <a:rPr kumimoji="1" lang="zh-CN" altLang="en-US" sz="2400" dirty="0">
                <a:solidFill>
                  <a:srgbClr val="0000CC"/>
                </a:solidFill>
              </a:rPr>
              <a:t>圆电流</a:t>
            </a:r>
            <a:r>
              <a:rPr kumimoji="1" lang="zh-CN" altLang="en-US" sz="2400" dirty="0"/>
              <a:t>，称为“</a:t>
            </a:r>
            <a:r>
              <a:rPr kumimoji="1" lang="zh-CN" altLang="en-US" sz="2400" dirty="0">
                <a:solidFill>
                  <a:srgbClr val="0000CC"/>
                </a:solidFill>
              </a:rPr>
              <a:t>分子电流</a:t>
            </a:r>
            <a:r>
              <a:rPr kumimoji="1" lang="zh-CN" altLang="en-US" sz="2400" dirty="0"/>
              <a:t>”。分子电流的磁矩称为“</a:t>
            </a:r>
            <a:r>
              <a:rPr kumimoji="1" lang="zh-CN" altLang="en-US" sz="2400" dirty="0">
                <a:solidFill>
                  <a:srgbClr val="0000CC"/>
                </a:solidFill>
              </a:rPr>
              <a:t>分子磁矩</a:t>
            </a:r>
            <a:r>
              <a:rPr kumimoji="1" lang="zh-CN" altLang="en-US" sz="2400" dirty="0"/>
              <a:t>”表示为   </a:t>
            </a:r>
            <a:r>
              <a:rPr kumimoji="1" lang="zh-CN" altLang="en-US" sz="2400" baseline="-25000" dirty="0"/>
              <a:t>         </a:t>
            </a:r>
            <a:r>
              <a:rPr kumimoji="1" lang="zh-CN" altLang="en-US" sz="2400" dirty="0"/>
              <a:t>。</a:t>
            </a:r>
          </a:p>
        </p:txBody>
      </p:sp>
      <p:graphicFrame>
        <p:nvGraphicFramePr>
          <p:cNvPr id="312360" name="Object 40"/>
          <p:cNvGraphicFramePr>
            <a:graphicFrameLocks noChangeAspect="1"/>
          </p:cNvGraphicFramePr>
          <p:nvPr/>
        </p:nvGraphicFramePr>
        <p:xfrm>
          <a:off x="7886700" y="3292475"/>
          <a:ext cx="456565" cy="538480"/>
        </p:xfrm>
        <a:graphic>
          <a:graphicData uri="http://schemas.openxmlformats.org/presentationml/2006/ole">
            <mc:AlternateContent xmlns:mc="http://schemas.openxmlformats.org/markup-compatibility/2006">
              <mc:Choice xmlns:v="urn:schemas-microsoft-com:vml" Requires="v">
                <p:oleObj name="公式" r:id="rId2" imgW="203040" imgH="241200" progId="">
                  <p:embed/>
                </p:oleObj>
              </mc:Choice>
              <mc:Fallback>
                <p:oleObj name="公式" r:id="rId2" imgW="203040" imgH="241200" progId="">
                  <p:embed/>
                  <p:pic>
                    <p:nvPicPr>
                      <p:cNvPr id="0" name="Picture 1" descr="image1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0" y="3292475"/>
                        <a:ext cx="456565" cy="538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2411" name="Group 91"/>
          <p:cNvGrpSpPr/>
          <p:nvPr/>
        </p:nvGrpSpPr>
        <p:grpSpPr bwMode="auto">
          <a:xfrm>
            <a:off x="990600" y="3983038"/>
            <a:ext cx="4038600" cy="2309813"/>
            <a:chOff x="384" y="2539"/>
            <a:chExt cx="2544" cy="1455"/>
          </a:xfrm>
        </p:grpSpPr>
        <p:grpSp>
          <p:nvGrpSpPr>
            <p:cNvPr id="312412" name="Group 92"/>
            <p:cNvGrpSpPr/>
            <p:nvPr/>
          </p:nvGrpSpPr>
          <p:grpSpPr bwMode="auto">
            <a:xfrm>
              <a:off x="1344" y="2688"/>
              <a:ext cx="1344" cy="720"/>
              <a:chOff x="1056" y="1632"/>
              <a:chExt cx="1344" cy="720"/>
            </a:xfrm>
          </p:grpSpPr>
          <p:sp>
            <p:nvSpPr>
              <p:cNvPr id="312413" name="Oval 93"/>
              <p:cNvSpPr>
                <a:spLocks noChangeArrowheads="1"/>
              </p:cNvSpPr>
              <p:nvPr/>
            </p:nvSpPr>
            <p:spPr bwMode="auto">
              <a:xfrm>
                <a:off x="1536" y="1968"/>
                <a:ext cx="240" cy="240"/>
              </a:xfrm>
              <a:prstGeom prst="ellipse">
                <a:avLst/>
              </a:prstGeom>
              <a:solidFill>
                <a:srgbClr val="99CCFF"/>
              </a:solidFill>
              <a:ln w="9525">
                <a:solidFill>
                  <a:schemeClr val="tx1"/>
                </a:solidFill>
                <a:round/>
              </a:ln>
              <a:effectLst/>
            </p:spPr>
            <p:txBody>
              <a:bodyPr wrap="none" anchor="ctr"/>
              <a:lstStyle/>
              <a:p>
                <a:pPr algn="ctr"/>
                <a:r>
                  <a:rPr kumimoji="1" lang="en-US" altLang="zh-CN" sz="2400" b="1" dirty="0"/>
                  <a:t>+</a:t>
                </a:r>
                <a:endParaRPr kumimoji="1" lang="en-US" altLang="zh-CN" sz="2400" dirty="0"/>
              </a:p>
            </p:txBody>
          </p:sp>
          <p:sp>
            <p:nvSpPr>
              <p:cNvPr id="312414" name="Oval 94"/>
              <p:cNvSpPr>
                <a:spLocks noChangeArrowheads="1"/>
              </p:cNvSpPr>
              <p:nvPr/>
            </p:nvSpPr>
            <p:spPr bwMode="auto">
              <a:xfrm rot="-1814231">
                <a:off x="1056" y="1776"/>
                <a:ext cx="1344" cy="576"/>
              </a:xfrm>
              <a:prstGeom prst="ellipse">
                <a:avLst/>
              </a:prstGeom>
              <a:noFill/>
              <a:ln w="19050">
                <a:solidFill>
                  <a:schemeClr val="tx1"/>
                </a:solidFill>
                <a:prstDash val="dash"/>
                <a:round/>
              </a:ln>
              <a:effectLst/>
            </p:spPr>
            <p:txBody>
              <a:bodyPr wrap="none" anchor="ctr"/>
              <a:lstStyle/>
              <a:p>
                <a:endParaRPr lang="zh-CN" altLang="en-US"/>
              </a:p>
            </p:txBody>
          </p:sp>
          <p:sp>
            <p:nvSpPr>
              <p:cNvPr id="312415" name="Oval 95"/>
              <p:cNvSpPr>
                <a:spLocks noChangeArrowheads="1"/>
              </p:cNvSpPr>
              <p:nvPr/>
            </p:nvSpPr>
            <p:spPr bwMode="auto">
              <a:xfrm rot="-1814231">
                <a:off x="1135" y="2100"/>
                <a:ext cx="144" cy="144"/>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solidFill>
                  <a:schemeClr val="tx1"/>
                </a:solidFill>
                <a:round/>
              </a:ln>
              <a:effectLst/>
            </p:spPr>
            <p:txBody>
              <a:bodyPr wrap="none" anchor="ctr"/>
              <a:lstStyle/>
              <a:p>
                <a:pPr algn="ctr"/>
                <a:r>
                  <a:rPr kumimoji="1" lang="en-US" altLang="zh-CN" sz="2400" b="1">
                    <a:solidFill>
                      <a:schemeClr val="bg1"/>
                    </a:solidFill>
                  </a:rPr>
                  <a:t>-</a:t>
                </a:r>
                <a:endParaRPr kumimoji="1" lang="en-US" altLang="zh-CN" sz="2400">
                  <a:solidFill>
                    <a:schemeClr val="bg1"/>
                  </a:solidFill>
                </a:endParaRPr>
              </a:p>
            </p:txBody>
          </p:sp>
          <p:sp>
            <p:nvSpPr>
              <p:cNvPr id="312416" name="Line 96"/>
              <p:cNvSpPr>
                <a:spLocks noChangeShapeType="1"/>
              </p:cNvSpPr>
              <p:nvPr/>
            </p:nvSpPr>
            <p:spPr bwMode="auto">
              <a:xfrm flipH="1" flipV="1">
                <a:off x="1296" y="1632"/>
                <a:ext cx="288" cy="384"/>
              </a:xfrm>
              <a:prstGeom prst="line">
                <a:avLst/>
              </a:prstGeom>
              <a:noFill/>
              <a:ln w="19050">
                <a:solidFill>
                  <a:schemeClr val="tx1"/>
                </a:solidFill>
                <a:round/>
                <a:tailEnd type="stealth" w="med" len="lg"/>
              </a:ln>
              <a:effectLst/>
            </p:spPr>
            <p:txBody>
              <a:bodyPr wrap="none" anchor="ctr"/>
              <a:lstStyle/>
              <a:p>
                <a:endParaRPr lang="zh-CN" altLang="en-US"/>
              </a:p>
            </p:txBody>
          </p:sp>
        </p:grpSp>
        <p:grpSp>
          <p:nvGrpSpPr>
            <p:cNvPr id="312417" name="Group 97"/>
            <p:cNvGrpSpPr/>
            <p:nvPr/>
          </p:nvGrpSpPr>
          <p:grpSpPr bwMode="auto">
            <a:xfrm>
              <a:off x="384" y="2976"/>
              <a:ext cx="1344" cy="768"/>
              <a:chOff x="384" y="2688"/>
              <a:chExt cx="1344" cy="768"/>
            </a:xfrm>
          </p:grpSpPr>
          <p:grpSp>
            <p:nvGrpSpPr>
              <p:cNvPr id="312418" name="Group 98"/>
              <p:cNvGrpSpPr/>
              <p:nvPr/>
            </p:nvGrpSpPr>
            <p:grpSpPr bwMode="auto">
              <a:xfrm rot="1561284">
                <a:off x="384" y="2880"/>
                <a:ext cx="1344" cy="576"/>
                <a:chOff x="384" y="1680"/>
                <a:chExt cx="1344" cy="576"/>
              </a:xfrm>
            </p:grpSpPr>
            <p:sp>
              <p:nvSpPr>
                <p:cNvPr id="312419" name="Oval 99"/>
                <p:cNvSpPr>
                  <a:spLocks noChangeArrowheads="1"/>
                </p:cNvSpPr>
                <p:nvPr/>
              </p:nvSpPr>
              <p:spPr bwMode="auto">
                <a:xfrm>
                  <a:off x="384" y="1680"/>
                  <a:ext cx="1344" cy="576"/>
                </a:xfrm>
                <a:prstGeom prst="ellipse">
                  <a:avLst/>
                </a:prstGeom>
                <a:noFill/>
                <a:ln w="19050">
                  <a:solidFill>
                    <a:schemeClr val="tx1"/>
                  </a:solidFill>
                  <a:prstDash val="dash"/>
                  <a:round/>
                </a:ln>
                <a:effectLst/>
              </p:spPr>
              <p:txBody>
                <a:bodyPr wrap="none" anchor="ctr"/>
                <a:lstStyle/>
                <a:p>
                  <a:endParaRPr lang="zh-CN" altLang="en-US"/>
                </a:p>
              </p:txBody>
            </p:sp>
            <p:sp>
              <p:nvSpPr>
                <p:cNvPr id="312420" name="Oval 100"/>
                <p:cNvSpPr>
                  <a:spLocks noChangeArrowheads="1"/>
                </p:cNvSpPr>
                <p:nvPr/>
              </p:nvSpPr>
              <p:spPr bwMode="auto">
                <a:xfrm>
                  <a:off x="480" y="1728"/>
                  <a:ext cx="144" cy="144"/>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tx1"/>
                  </a:solidFill>
                  <a:round/>
                </a:ln>
                <a:effectLst/>
              </p:spPr>
              <p:txBody>
                <a:bodyPr wrap="none" anchor="ctr"/>
                <a:lstStyle/>
                <a:p>
                  <a:pPr algn="ctr"/>
                  <a:r>
                    <a:rPr kumimoji="1" lang="en-US" altLang="zh-CN" sz="2400" b="1">
                      <a:solidFill>
                        <a:schemeClr val="bg1"/>
                      </a:solidFill>
                    </a:rPr>
                    <a:t>-</a:t>
                  </a:r>
                  <a:endParaRPr kumimoji="1" lang="en-US" altLang="zh-CN" sz="2400">
                    <a:solidFill>
                      <a:schemeClr val="bg1"/>
                    </a:solidFill>
                  </a:endParaRPr>
                </a:p>
              </p:txBody>
            </p:sp>
          </p:grpSp>
          <p:grpSp>
            <p:nvGrpSpPr>
              <p:cNvPr id="312421" name="Group 101"/>
              <p:cNvGrpSpPr/>
              <p:nvPr/>
            </p:nvGrpSpPr>
            <p:grpSpPr bwMode="auto">
              <a:xfrm>
                <a:off x="960" y="2688"/>
                <a:ext cx="480" cy="576"/>
                <a:chOff x="912" y="1488"/>
                <a:chExt cx="480" cy="576"/>
              </a:xfrm>
            </p:grpSpPr>
            <p:sp>
              <p:nvSpPr>
                <p:cNvPr id="312422" name="Oval 102"/>
                <p:cNvSpPr>
                  <a:spLocks noChangeArrowheads="1"/>
                </p:cNvSpPr>
                <p:nvPr/>
              </p:nvSpPr>
              <p:spPr bwMode="auto">
                <a:xfrm>
                  <a:off x="912" y="1824"/>
                  <a:ext cx="240" cy="240"/>
                </a:xfrm>
                <a:prstGeom prst="ellipse">
                  <a:avLst/>
                </a:prstGeom>
                <a:solidFill>
                  <a:srgbClr val="99CCFF"/>
                </a:solidFill>
                <a:ln w="9525">
                  <a:solidFill>
                    <a:schemeClr val="tx1"/>
                  </a:solidFill>
                  <a:round/>
                </a:ln>
                <a:effectLst/>
              </p:spPr>
              <p:txBody>
                <a:bodyPr wrap="none" anchor="ctr"/>
                <a:lstStyle/>
                <a:p>
                  <a:pPr algn="ctr"/>
                  <a:r>
                    <a:rPr kumimoji="1" lang="en-US" altLang="zh-CN" sz="2400" b="1" dirty="0"/>
                    <a:t>+</a:t>
                  </a:r>
                  <a:endParaRPr kumimoji="1" lang="en-US" altLang="zh-CN" sz="2400" dirty="0"/>
                </a:p>
              </p:txBody>
            </p:sp>
            <p:sp>
              <p:nvSpPr>
                <p:cNvPr id="312423" name="Line 103"/>
                <p:cNvSpPr>
                  <a:spLocks noChangeShapeType="1"/>
                </p:cNvSpPr>
                <p:nvPr/>
              </p:nvSpPr>
              <p:spPr bwMode="auto">
                <a:xfrm flipV="1">
                  <a:off x="1104" y="1488"/>
                  <a:ext cx="288" cy="384"/>
                </a:xfrm>
                <a:prstGeom prst="line">
                  <a:avLst/>
                </a:prstGeom>
                <a:noFill/>
                <a:ln w="19050">
                  <a:solidFill>
                    <a:schemeClr val="tx1"/>
                  </a:solidFill>
                  <a:round/>
                  <a:tailEnd type="stealth" w="med" len="lg"/>
                </a:ln>
                <a:effectLst/>
              </p:spPr>
              <p:txBody>
                <a:bodyPr wrap="none" anchor="ctr"/>
                <a:lstStyle/>
                <a:p>
                  <a:endParaRPr lang="zh-CN" altLang="en-US"/>
                </a:p>
              </p:txBody>
            </p:sp>
          </p:grpSp>
        </p:grpSp>
        <p:sp>
          <p:nvSpPr>
            <p:cNvPr id="312424" name="Text Box 104"/>
            <p:cNvSpPr txBox="1">
              <a:spLocks noChangeArrowheads="1"/>
            </p:cNvSpPr>
            <p:nvPr/>
          </p:nvSpPr>
          <p:spPr bwMode="auto">
            <a:xfrm>
              <a:off x="1680" y="3744"/>
              <a:ext cx="1248" cy="250"/>
            </a:xfrm>
            <a:prstGeom prst="rect">
              <a:avLst/>
            </a:prstGeom>
            <a:noFill/>
            <a:ln w="9525">
              <a:noFill/>
              <a:miter lim="800000"/>
            </a:ln>
            <a:effectLst/>
          </p:spPr>
          <p:txBody>
            <a:bodyPr>
              <a:spAutoFit/>
            </a:bodyPr>
            <a:lstStyle/>
            <a:p>
              <a:pPr>
                <a:spcBef>
                  <a:spcPct val="50000"/>
                </a:spcBef>
              </a:pPr>
              <a:r>
                <a:rPr lang="zh-CN" altLang="en-US"/>
                <a:t>各电子磁矩</a:t>
              </a:r>
            </a:p>
          </p:txBody>
        </p:sp>
        <p:graphicFrame>
          <p:nvGraphicFramePr>
            <p:cNvPr id="312425" name="Object 105"/>
            <p:cNvGraphicFramePr>
              <a:graphicFrameLocks noChangeAspect="1"/>
            </p:cNvGraphicFramePr>
            <p:nvPr/>
          </p:nvGraphicFramePr>
          <p:xfrm>
            <a:off x="1018" y="2674"/>
            <a:ext cx="12" cy="14"/>
          </p:xfrm>
          <a:graphic>
            <a:graphicData uri="http://schemas.openxmlformats.org/presentationml/2006/ole">
              <mc:AlternateContent xmlns:mc="http://schemas.openxmlformats.org/markup-compatibility/2006">
                <mc:Choice xmlns:v="urn:schemas-microsoft-com:vml" Requires="v">
                  <p:oleObj name="公式" r:id="rId4" imgW="215640" imgH="253800" progId="">
                    <p:embed/>
                  </p:oleObj>
                </mc:Choice>
                <mc:Fallback>
                  <p:oleObj name="公式" r:id="rId4" imgW="215640" imgH="253800" progId="">
                    <p:embed/>
                    <p:pic>
                      <p:nvPicPr>
                        <p:cNvPr id="0" name="Picture 2" descr="image1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 y="2674"/>
                          <a:ext cx="12" cy="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2426" name="Object 106"/>
            <p:cNvGraphicFramePr>
              <a:graphicFrameLocks noChangeAspect="1"/>
            </p:cNvGraphicFramePr>
            <p:nvPr/>
          </p:nvGraphicFramePr>
          <p:xfrm>
            <a:off x="1261" y="2539"/>
            <a:ext cx="363" cy="384"/>
          </p:xfrm>
          <a:graphic>
            <a:graphicData uri="http://schemas.openxmlformats.org/presentationml/2006/ole">
              <mc:AlternateContent xmlns:mc="http://schemas.openxmlformats.org/markup-compatibility/2006">
                <mc:Choice xmlns:v="urn:schemas-microsoft-com:vml" Requires="v">
                  <p:oleObj name="公式" r:id="rId6" imgW="228600" imgH="253800" progId="">
                    <p:embed/>
                  </p:oleObj>
                </mc:Choice>
                <mc:Fallback>
                  <p:oleObj name="公式" r:id="rId6" imgW="228600" imgH="253800" progId="">
                    <p:embed/>
                    <p:pic>
                      <p:nvPicPr>
                        <p:cNvPr id="0" name="Picture 3" descr="image1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1" y="2539"/>
                          <a:ext cx="363"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2427" name="Group 107"/>
          <p:cNvGrpSpPr/>
          <p:nvPr/>
        </p:nvGrpSpPr>
        <p:grpSpPr bwMode="auto">
          <a:xfrm>
            <a:off x="5486400" y="3983038"/>
            <a:ext cx="3352800" cy="2454275"/>
            <a:chOff x="3216" y="2448"/>
            <a:chExt cx="2112" cy="1546"/>
          </a:xfrm>
        </p:grpSpPr>
        <p:sp>
          <p:nvSpPr>
            <p:cNvPr id="312428" name="Oval 108"/>
            <p:cNvSpPr>
              <a:spLocks noChangeArrowheads="1"/>
            </p:cNvSpPr>
            <p:nvPr/>
          </p:nvSpPr>
          <p:spPr bwMode="auto">
            <a:xfrm>
              <a:off x="4080" y="2976"/>
              <a:ext cx="288" cy="288"/>
            </a:xfrm>
            <a:prstGeom prst="ellipse">
              <a:avLst/>
            </a:prstGeom>
            <a:solidFill>
              <a:srgbClr val="99CCFF"/>
            </a:solidFill>
            <a:ln w="9525">
              <a:solidFill>
                <a:schemeClr val="tx1"/>
              </a:solidFill>
              <a:round/>
            </a:ln>
            <a:effectLst/>
          </p:spPr>
          <p:txBody>
            <a:bodyPr wrap="none" anchor="ctr"/>
            <a:lstStyle/>
            <a:p>
              <a:pPr algn="ctr"/>
              <a:r>
                <a:rPr kumimoji="1" lang="en-US" altLang="zh-CN" sz="2400" b="1" dirty="0"/>
                <a:t>+</a:t>
              </a:r>
              <a:endParaRPr kumimoji="1" lang="en-US" altLang="zh-CN" sz="2400" dirty="0"/>
            </a:p>
          </p:txBody>
        </p:sp>
        <p:sp>
          <p:nvSpPr>
            <p:cNvPr id="312429" name="Oval 109"/>
            <p:cNvSpPr>
              <a:spLocks noChangeArrowheads="1"/>
            </p:cNvSpPr>
            <p:nvPr/>
          </p:nvSpPr>
          <p:spPr bwMode="auto">
            <a:xfrm>
              <a:off x="3216" y="2688"/>
              <a:ext cx="1968" cy="912"/>
            </a:xfrm>
            <a:prstGeom prst="ellipse">
              <a:avLst/>
            </a:prstGeom>
            <a:noFill/>
            <a:ln w="28575">
              <a:solidFill>
                <a:schemeClr val="tx1"/>
              </a:solidFill>
              <a:prstDash val="dash"/>
              <a:round/>
            </a:ln>
            <a:effectLst/>
          </p:spPr>
          <p:txBody>
            <a:bodyPr wrap="none" anchor="ctr"/>
            <a:lstStyle/>
            <a:p>
              <a:pPr algn="ctr"/>
              <a:endParaRPr lang="zh-CN" altLang="zh-CN" sz="2400"/>
            </a:p>
          </p:txBody>
        </p:sp>
        <p:grpSp>
          <p:nvGrpSpPr>
            <p:cNvPr id="312430" name="Group 110"/>
            <p:cNvGrpSpPr/>
            <p:nvPr/>
          </p:nvGrpSpPr>
          <p:grpSpPr bwMode="auto">
            <a:xfrm>
              <a:off x="4800" y="2736"/>
              <a:ext cx="528" cy="384"/>
              <a:chOff x="4800" y="2880"/>
              <a:chExt cx="528" cy="384"/>
            </a:xfrm>
          </p:grpSpPr>
          <p:sp>
            <p:nvSpPr>
              <p:cNvPr id="312431" name="Oval 111"/>
              <p:cNvSpPr>
                <a:spLocks noChangeArrowheads="1"/>
              </p:cNvSpPr>
              <p:nvPr/>
            </p:nvSpPr>
            <p:spPr bwMode="auto">
              <a:xfrm>
                <a:off x="4800" y="2880"/>
                <a:ext cx="144" cy="144"/>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tx1"/>
                </a:solidFill>
                <a:round/>
              </a:ln>
              <a:effectLst/>
            </p:spPr>
            <p:txBody>
              <a:bodyPr wrap="none" anchor="ctr"/>
              <a:lstStyle/>
              <a:p>
                <a:pPr algn="ctr"/>
                <a:r>
                  <a:rPr kumimoji="1" lang="en-US" altLang="zh-CN" sz="2800" b="1">
                    <a:solidFill>
                      <a:srgbClr val="FFFF00"/>
                    </a:solidFill>
                  </a:rPr>
                  <a:t>-</a:t>
                </a:r>
                <a:endParaRPr kumimoji="1" lang="en-US" altLang="zh-CN" sz="2400"/>
              </a:p>
            </p:txBody>
          </p:sp>
          <p:sp>
            <p:nvSpPr>
              <p:cNvPr id="312432" name="Line 112"/>
              <p:cNvSpPr>
                <a:spLocks noChangeShapeType="1"/>
              </p:cNvSpPr>
              <p:nvPr/>
            </p:nvSpPr>
            <p:spPr bwMode="auto">
              <a:xfrm>
                <a:off x="4944" y="2976"/>
                <a:ext cx="384" cy="288"/>
              </a:xfrm>
              <a:prstGeom prst="line">
                <a:avLst/>
              </a:prstGeom>
              <a:noFill/>
              <a:ln w="28575">
                <a:solidFill>
                  <a:schemeClr val="hlink"/>
                </a:solidFill>
                <a:round/>
                <a:tailEnd type="stealth" w="med" len="lg"/>
              </a:ln>
              <a:effectLst/>
            </p:spPr>
            <p:txBody>
              <a:bodyPr wrap="none" anchor="ctr"/>
              <a:lstStyle/>
              <a:p>
                <a:endParaRPr lang="zh-CN" altLang="en-US"/>
              </a:p>
            </p:txBody>
          </p:sp>
        </p:grpSp>
        <p:sp>
          <p:nvSpPr>
            <p:cNvPr id="312433" name="Line 113"/>
            <p:cNvSpPr>
              <a:spLocks noChangeShapeType="1"/>
            </p:cNvSpPr>
            <p:nvPr/>
          </p:nvSpPr>
          <p:spPr bwMode="auto">
            <a:xfrm flipV="1">
              <a:off x="4224" y="2448"/>
              <a:ext cx="0" cy="528"/>
            </a:xfrm>
            <a:prstGeom prst="line">
              <a:avLst/>
            </a:prstGeom>
            <a:noFill/>
            <a:ln w="28575">
              <a:solidFill>
                <a:schemeClr val="tx1"/>
              </a:solidFill>
              <a:round/>
              <a:tailEnd type="stealth" w="med" len="lg"/>
            </a:ln>
            <a:effectLst/>
          </p:spPr>
          <p:txBody>
            <a:bodyPr wrap="none" anchor="ctr"/>
            <a:lstStyle/>
            <a:p>
              <a:endParaRPr lang="zh-CN" altLang="en-US"/>
            </a:p>
          </p:txBody>
        </p:sp>
        <p:sp>
          <p:nvSpPr>
            <p:cNvPr id="312434" name="Text Box 114"/>
            <p:cNvSpPr txBox="1">
              <a:spLocks noChangeArrowheads="1"/>
            </p:cNvSpPr>
            <p:nvPr/>
          </p:nvSpPr>
          <p:spPr bwMode="auto">
            <a:xfrm>
              <a:off x="3648" y="3744"/>
              <a:ext cx="1248" cy="250"/>
            </a:xfrm>
            <a:prstGeom prst="rect">
              <a:avLst/>
            </a:prstGeom>
            <a:noFill/>
            <a:ln w="9525">
              <a:noFill/>
              <a:miter lim="800000"/>
            </a:ln>
            <a:effectLst/>
          </p:spPr>
          <p:txBody>
            <a:bodyPr>
              <a:spAutoFit/>
            </a:bodyPr>
            <a:lstStyle/>
            <a:p>
              <a:pPr>
                <a:spcBef>
                  <a:spcPct val="50000"/>
                </a:spcBef>
              </a:pPr>
              <a:r>
                <a:rPr lang="zh-CN" altLang="en-US"/>
                <a:t>分子磁矩</a:t>
              </a:r>
            </a:p>
          </p:txBody>
        </p:sp>
        <p:graphicFrame>
          <p:nvGraphicFramePr>
            <p:cNvPr id="312435" name="Object 115"/>
            <p:cNvGraphicFramePr>
              <a:graphicFrameLocks noChangeAspect="1"/>
            </p:cNvGraphicFramePr>
            <p:nvPr/>
          </p:nvGraphicFramePr>
          <p:xfrm>
            <a:off x="4374" y="2518"/>
            <a:ext cx="14" cy="19"/>
          </p:xfrm>
          <a:graphic>
            <a:graphicData uri="http://schemas.openxmlformats.org/presentationml/2006/ole">
              <mc:AlternateContent xmlns:mc="http://schemas.openxmlformats.org/markup-compatibility/2006">
                <mc:Choice xmlns:v="urn:schemas-microsoft-com:vml" Requires="v">
                  <p:oleObj name="公式" r:id="rId8" imgW="190440" imgH="253800" progId="">
                    <p:embed/>
                  </p:oleObj>
                </mc:Choice>
                <mc:Fallback>
                  <p:oleObj name="公式" r:id="rId8" imgW="190440" imgH="253800" progId="">
                    <p:embed/>
                    <p:pic>
                      <p:nvPicPr>
                        <p:cNvPr id="0" name="Picture 4" descr="image1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4" y="2518"/>
                          <a:ext cx="14" cy="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 name="对象 1">
            <a:hlinkClick r:id="" action="ppaction://ole?verb=0"/>
          </p:cNvPr>
          <p:cNvGraphicFramePr>
            <a:graphicFrameLocks/>
          </p:cNvGraphicFramePr>
          <p:nvPr/>
        </p:nvGraphicFramePr>
        <p:xfrm>
          <a:off x="6475730" y="3655060"/>
          <a:ext cx="532130" cy="709295"/>
        </p:xfrm>
        <a:graphic>
          <a:graphicData uri="http://schemas.openxmlformats.org/presentationml/2006/ole">
            <mc:AlternateContent xmlns:mc="http://schemas.openxmlformats.org/markup-compatibility/2006">
              <mc:Choice xmlns:v="urn:schemas-microsoft-com:vml" Requires="v">
                <p:oleObj r:id="rId10" imgW="190440" imgH="253800" progId="">
                  <p:embed/>
                </p:oleObj>
              </mc:Choice>
              <mc:Fallback>
                <p:oleObj r:id="rId10" imgW="190440" imgH="253800" progId="">
                  <p:embed/>
                  <p:pic>
                    <p:nvPicPr>
                      <p:cNvPr id="0" name="Picture 5" descr="image12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5730" y="3655060"/>
                        <a:ext cx="532130" cy="709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zh-CN"/>
              <a:t>10.8 </a:t>
            </a:r>
            <a:r>
              <a:rPr lang="zh-CN" altLang="en-US"/>
              <a:t>磁介质</a:t>
            </a:r>
          </a:p>
        </p:txBody>
      </p:sp>
      <p:sp>
        <p:nvSpPr>
          <p:cNvPr id="11" name="灯片编号占位符 4"/>
          <p:cNvSpPr>
            <a:spLocks noGrp="1"/>
          </p:cNvSpPr>
          <p:nvPr>
            <p:ph type="sldNum" sz="quarter" idx="12"/>
          </p:nvPr>
        </p:nvSpPr>
        <p:spPr/>
        <p:txBody>
          <a:bodyPr/>
          <a:lstStyle/>
          <a:p>
            <a:fld id="{D7E1D86C-0A24-4D69-91A0-EF761A3E2E96}" type="slidenum">
              <a:rPr lang="en-US" altLang="zh-CN"/>
              <a:pPr/>
              <a:t>29</a:t>
            </a:fld>
            <a:endParaRPr lang="en-US" altLang="zh-CN"/>
          </a:p>
        </p:txBody>
      </p:sp>
      <p:sp>
        <p:nvSpPr>
          <p:cNvPr id="315395" name="Rectangle 3"/>
          <p:cNvSpPr>
            <a:spLocks noChangeArrowheads="1"/>
          </p:cNvSpPr>
          <p:nvPr/>
        </p:nvSpPr>
        <p:spPr bwMode="auto">
          <a:xfrm>
            <a:off x="762000" y="1600200"/>
            <a:ext cx="14478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磁化强度</a:t>
            </a:r>
          </a:p>
        </p:txBody>
      </p:sp>
      <p:sp>
        <p:nvSpPr>
          <p:cNvPr id="315397" name="Rectangle 5"/>
          <p:cNvSpPr>
            <a:spLocks noChangeArrowheads="1"/>
          </p:cNvSpPr>
          <p:nvPr/>
        </p:nvSpPr>
        <p:spPr bwMode="auto">
          <a:xfrm>
            <a:off x="914400" y="2338388"/>
            <a:ext cx="6888480" cy="457200"/>
          </a:xfrm>
          <a:prstGeom prst="rect">
            <a:avLst/>
          </a:prstGeom>
          <a:noFill/>
          <a:ln w="9525">
            <a:noFill/>
            <a:miter lim="800000"/>
          </a:ln>
          <a:effectLst/>
        </p:spPr>
        <p:txBody>
          <a:bodyPr wrap="none">
            <a:spAutoFit/>
          </a:bodyPr>
          <a:lstStyle/>
          <a:p>
            <a:r>
              <a:rPr lang="zh-CN" altLang="en-US" sz="2400"/>
              <a:t>为了反映磁化程度的强弱，引入“磁化强度矢量”</a:t>
            </a:r>
          </a:p>
        </p:txBody>
      </p:sp>
      <p:graphicFrame>
        <p:nvGraphicFramePr>
          <p:cNvPr id="315398" name="Object 6"/>
          <p:cNvGraphicFramePr>
            <a:graphicFrameLocks noChangeAspect="1"/>
          </p:cNvGraphicFramePr>
          <p:nvPr/>
        </p:nvGraphicFramePr>
        <p:xfrm>
          <a:off x="2209800" y="3328670"/>
          <a:ext cx="1515110" cy="902335"/>
        </p:xfrm>
        <a:graphic>
          <a:graphicData uri="http://schemas.openxmlformats.org/presentationml/2006/ole">
            <mc:AlternateContent xmlns:mc="http://schemas.openxmlformats.org/markup-compatibility/2006">
              <mc:Choice xmlns:v="urn:schemas-microsoft-com:vml" Requires="v">
                <p:oleObj name="公式" r:id="rId2" imgW="672840" imgH="393480" progId="">
                  <p:embed/>
                </p:oleObj>
              </mc:Choice>
              <mc:Fallback>
                <p:oleObj name="公式" r:id="rId2" imgW="672840" imgH="393480" progId="">
                  <p:embed/>
                  <p:pic>
                    <p:nvPicPr>
                      <p:cNvPr id="0" name="Picture 1" descr="image1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328670"/>
                        <a:ext cx="1515110" cy="902335"/>
                      </a:xfrm>
                      <a:prstGeom prst="rect">
                        <a:avLst/>
                      </a:prstGeom>
                      <a:solidFill>
                        <a:srgbClr val="99CCFF"/>
                      </a:solidFill>
                      <a:ln w="9525">
                        <a:solidFill>
                          <a:srgbClr val="000000"/>
                        </a:solidFill>
                        <a:miter lim="800000"/>
                        <a:headEnd/>
                        <a:tailEnd/>
                      </a:ln>
                    </p:spPr>
                  </p:pic>
                </p:oleObj>
              </mc:Fallback>
            </mc:AlternateContent>
          </a:graphicData>
        </a:graphic>
      </p:graphicFrame>
      <p:sp>
        <p:nvSpPr>
          <p:cNvPr id="315400" name="Text Box 8"/>
          <p:cNvSpPr txBox="1">
            <a:spLocks noChangeArrowheads="1"/>
          </p:cNvSpPr>
          <p:nvPr/>
        </p:nvSpPr>
        <p:spPr bwMode="auto">
          <a:xfrm>
            <a:off x="4572000" y="3581400"/>
            <a:ext cx="1435100" cy="396875"/>
          </a:xfrm>
          <a:prstGeom prst="rect">
            <a:avLst/>
          </a:prstGeom>
          <a:noFill/>
          <a:ln w="9525" algn="ctr">
            <a:noFill/>
            <a:miter lim="800000"/>
          </a:ln>
          <a:effectLst/>
        </p:spPr>
        <p:txBody>
          <a:bodyPr>
            <a:spAutoFit/>
          </a:bodyPr>
          <a:lstStyle/>
          <a:p>
            <a:pPr>
              <a:spcBef>
                <a:spcPct val="50000"/>
              </a:spcBef>
            </a:pPr>
            <a:r>
              <a:rPr lang="zh-CN" altLang="en-US"/>
              <a:t>单位：</a:t>
            </a:r>
            <a:endParaRPr lang="zh-CN" altLang="en-US">
              <a:sym typeface="Symbol" panose="05050102010706020507" pitchFamily="18" charset="2"/>
            </a:endParaRPr>
          </a:p>
        </p:txBody>
      </p:sp>
      <p:graphicFrame>
        <p:nvGraphicFramePr>
          <p:cNvPr id="315401" name="Object 9"/>
          <p:cNvGraphicFramePr>
            <a:graphicFrameLocks noChangeAspect="1"/>
          </p:cNvGraphicFramePr>
          <p:nvPr/>
        </p:nvGraphicFramePr>
        <p:xfrm>
          <a:off x="5410200" y="3581400"/>
          <a:ext cx="923925" cy="385763"/>
        </p:xfrm>
        <a:graphic>
          <a:graphicData uri="http://schemas.openxmlformats.org/presentationml/2006/ole">
            <mc:AlternateContent xmlns:mc="http://schemas.openxmlformats.org/markup-compatibility/2006">
              <mc:Choice xmlns:v="urn:schemas-microsoft-com:vml" Requires="v">
                <p:oleObj name="公式" r:id="rId4" imgW="10972800" imgH="4572000" progId="">
                  <p:embed/>
                </p:oleObj>
              </mc:Choice>
              <mc:Fallback>
                <p:oleObj name="公式" r:id="rId4" imgW="10972800" imgH="4572000" progId="">
                  <p:embed/>
                  <p:pic>
                    <p:nvPicPr>
                      <p:cNvPr id="0" name="Picture 2" descr="image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581400"/>
                        <a:ext cx="923925"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3" name="Rectangle 11"/>
          <p:cNvSpPr>
            <a:spLocks noChangeArrowheads="1"/>
          </p:cNvSpPr>
          <p:nvPr/>
        </p:nvSpPr>
        <p:spPr bwMode="auto">
          <a:xfrm>
            <a:off x="1066800" y="4800600"/>
            <a:ext cx="6858000" cy="822960"/>
          </a:xfrm>
          <a:prstGeom prst="rect">
            <a:avLst/>
          </a:prstGeom>
          <a:noFill/>
          <a:ln w="9525">
            <a:noFill/>
            <a:miter lim="800000"/>
          </a:ln>
          <a:effectLst/>
        </p:spPr>
        <p:txBody>
          <a:bodyPr>
            <a:spAutoFit/>
          </a:bodyPr>
          <a:lstStyle/>
          <a:p>
            <a:r>
              <a:rPr lang="zh-CN" altLang="en-US" sz="2400" dirty="0"/>
              <a:t>磁化强度是空间坐标的矢量函数。当磁化强度矢量为</a:t>
            </a:r>
            <a:r>
              <a:rPr lang="zh-CN" altLang="en-US" sz="2400" dirty="0">
                <a:solidFill>
                  <a:srgbClr val="0000CC"/>
                </a:solidFill>
              </a:rPr>
              <a:t>恒矢量</a:t>
            </a:r>
            <a:r>
              <a:rPr lang="zh-CN" altLang="en-US" sz="2400" dirty="0"/>
              <a:t>时，磁介质被均匀磁化。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22" name="灯片编号占位符 4"/>
          <p:cNvSpPr>
            <a:spLocks noGrp="1"/>
          </p:cNvSpPr>
          <p:nvPr>
            <p:ph type="sldNum" sz="quarter" idx="12"/>
          </p:nvPr>
        </p:nvSpPr>
        <p:spPr/>
        <p:txBody>
          <a:bodyPr/>
          <a:lstStyle/>
          <a:p>
            <a:fld id="{17C9D404-B8D3-4007-BF4E-7595C7B0FF4E}" type="slidenum">
              <a:rPr lang="en-US" altLang="zh-CN"/>
              <a:pPr/>
              <a:t>3</a:t>
            </a:fld>
            <a:endParaRPr lang="en-US" altLang="zh-CN"/>
          </a:p>
        </p:txBody>
      </p:sp>
      <p:sp>
        <p:nvSpPr>
          <p:cNvPr id="301059" name="Rectangle 3"/>
          <p:cNvSpPr>
            <a:spLocks noChangeArrowheads="1"/>
          </p:cNvSpPr>
          <p:nvPr/>
        </p:nvSpPr>
        <p:spPr bwMode="auto">
          <a:xfrm>
            <a:off x="762000" y="1429068"/>
            <a:ext cx="7963535" cy="457200"/>
          </a:xfrm>
          <a:prstGeom prst="rect">
            <a:avLst/>
          </a:prstGeom>
          <a:noFill/>
          <a:ln w="9525">
            <a:noFill/>
            <a:miter lim="800000"/>
          </a:ln>
          <a:effectLst/>
        </p:spPr>
        <p:txBody>
          <a:bodyPr wrap="none">
            <a:spAutoFit/>
          </a:bodyPr>
          <a:lstStyle/>
          <a:p>
            <a:r>
              <a:rPr kumimoji="1" lang="zh-CN" altLang="en-US" sz="2400" dirty="0"/>
              <a:t>例</a:t>
            </a:r>
            <a:r>
              <a:rPr kumimoji="1" lang="en-US" altLang="zh-CN" sz="2400" dirty="0"/>
              <a:t>10.9  </a:t>
            </a:r>
            <a:r>
              <a:rPr lang="zh-CN" altLang="en-US" sz="2400" dirty="0"/>
              <a:t>计算长为</a:t>
            </a:r>
            <a:r>
              <a:rPr lang="en-US" altLang="zh-CN" sz="2400" dirty="0"/>
              <a:t>L</a:t>
            </a:r>
            <a:r>
              <a:rPr lang="zh-CN" altLang="en-US" sz="2400" dirty="0"/>
              <a:t>的载流直导线在均匀磁场</a:t>
            </a:r>
            <a:r>
              <a:rPr lang="en-US" altLang="zh-CN" sz="2400" dirty="0"/>
              <a:t>B</a:t>
            </a:r>
            <a:r>
              <a:rPr lang="zh-CN" altLang="en-US" sz="2400" dirty="0"/>
              <a:t>中所受的力。</a:t>
            </a:r>
          </a:p>
        </p:txBody>
      </p:sp>
      <p:grpSp>
        <p:nvGrpSpPr>
          <p:cNvPr id="301072" name="Group 16"/>
          <p:cNvGrpSpPr/>
          <p:nvPr/>
        </p:nvGrpSpPr>
        <p:grpSpPr bwMode="auto">
          <a:xfrm>
            <a:off x="4953000" y="2209800"/>
            <a:ext cx="4032250" cy="2808288"/>
            <a:chOff x="2336" y="890"/>
            <a:chExt cx="2540" cy="1769"/>
          </a:xfrm>
        </p:grpSpPr>
        <p:sp>
          <p:nvSpPr>
            <p:cNvPr id="301073" name="Rectangle 17"/>
            <p:cNvSpPr>
              <a:spLocks noChangeArrowheads="1"/>
            </p:cNvSpPr>
            <p:nvPr/>
          </p:nvSpPr>
          <p:spPr bwMode="auto">
            <a:xfrm>
              <a:off x="2336" y="890"/>
              <a:ext cx="2540" cy="1769"/>
            </a:xfrm>
            <a:prstGeom prst="rect">
              <a:avLst/>
            </a:prstGeom>
            <a:solidFill>
              <a:srgbClr val="99CCFF"/>
            </a:solidFill>
            <a:ln w="9525">
              <a:solidFill>
                <a:srgbClr val="FFFFFF"/>
              </a:solidFill>
              <a:miter lim="800000"/>
            </a:ln>
            <a:effectLst/>
          </p:spPr>
          <p:txBody>
            <a:bodyPr wrap="none" anchor="ctr"/>
            <a:lstStyle/>
            <a:p>
              <a:endParaRPr lang="zh-CN" altLang="en-US"/>
            </a:p>
          </p:txBody>
        </p:sp>
        <p:sp>
          <p:nvSpPr>
            <p:cNvPr id="301074" name="AutoShape 18"/>
            <p:cNvSpPr>
              <a:spLocks noChangeArrowheads="1"/>
            </p:cNvSpPr>
            <p:nvPr/>
          </p:nvSpPr>
          <p:spPr bwMode="auto">
            <a:xfrm rot="3068463">
              <a:off x="3416" y="807"/>
              <a:ext cx="136" cy="1843"/>
            </a:xfrm>
            <a:prstGeom prst="can">
              <a:avLst>
                <a:gd name="adj" fmla="val 58096"/>
              </a:avLst>
            </a:prstGeom>
            <a:gradFill rotWithShape="1">
              <a:gsLst>
                <a:gs pos="0">
                  <a:srgbClr val="FFFFFF"/>
                </a:gs>
                <a:gs pos="100000">
                  <a:srgbClr val="FFFFFF">
                    <a:gamma/>
                    <a:shade val="46275"/>
                    <a:invGamma/>
                  </a:srgbClr>
                </a:gs>
              </a:gsLst>
              <a:lin ang="0" scaled="1"/>
            </a:gradFill>
            <a:ln w="9525">
              <a:solidFill>
                <a:srgbClr val="FFFFFF"/>
              </a:solidFill>
              <a:round/>
            </a:ln>
            <a:effectLst/>
          </p:spPr>
          <p:txBody>
            <a:bodyPr wrap="none" anchor="ctr"/>
            <a:lstStyle/>
            <a:p>
              <a:endParaRPr lang="zh-CN" altLang="en-US"/>
            </a:p>
          </p:txBody>
        </p:sp>
        <p:sp>
          <p:nvSpPr>
            <p:cNvPr id="301075" name="Line 19"/>
            <p:cNvSpPr>
              <a:spLocks noChangeShapeType="1"/>
            </p:cNvSpPr>
            <p:nvPr/>
          </p:nvSpPr>
          <p:spPr bwMode="auto">
            <a:xfrm flipV="1">
              <a:off x="3742" y="1253"/>
              <a:ext cx="336" cy="273"/>
            </a:xfrm>
            <a:prstGeom prst="line">
              <a:avLst/>
            </a:prstGeom>
            <a:noFill/>
            <a:ln w="28575">
              <a:solidFill>
                <a:srgbClr val="FF3300"/>
              </a:solidFill>
              <a:round/>
              <a:tailEnd type="stealth" w="med" len="lg"/>
            </a:ln>
            <a:effectLst/>
          </p:spPr>
          <p:txBody>
            <a:bodyPr wrap="none" anchor="ctr"/>
            <a:lstStyle/>
            <a:p>
              <a:endParaRPr lang="zh-CN" altLang="en-US"/>
            </a:p>
          </p:txBody>
        </p:sp>
        <p:sp>
          <p:nvSpPr>
            <p:cNvPr id="301076" name="Rectangle 20"/>
            <p:cNvSpPr>
              <a:spLocks noChangeArrowheads="1"/>
            </p:cNvSpPr>
            <p:nvPr/>
          </p:nvSpPr>
          <p:spPr bwMode="auto">
            <a:xfrm>
              <a:off x="4059" y="1207"/>
              <a:ext cx="191" cy="327"/>
            </a:xfrm>
            <a:prstGeom prst="rect">
              <a:avLst/>
            </a:prstGeom>
            <a:noFill/>
            <a:ln w="9525">
              <a:noFill/>
              <a:miter lim="800000"/>
            </a:ln>
            <a:effectLst/>
          </p:spPr>
          <p:txBody>
            <a:bodyPr wrap="none">
              <a:spAutoFit/>
            </a:bodyPr>
            <a:lstStyle/>
            <a:p>
              <a:pPr>
                <a:spcBef>
                  <a:spcPct val="50000"/>
                </a:spcBef>
              </a:pPr>
              <a:r>
                <a:rPr kumimoji="1" lang="en-US" altLang="zh-CN" sz="2800" i="1"/>
                <a:t>I</a:t>
              </a:r>
            </a:p>
          </p:txBody>
        </p:sp>
        <p:sp>
          <p:nvSpPr>
            <p:cNvPr id="301077" name="Line 21"/>
            <p:cNvSpPr>
              <a:spLocks noChangeShapeType="1"/>
            </p:cNvSpPr>
            <p:nvPr/>
          </p:nvSpPr>
          <p:spPr bwMode="auto">
            <a:xfrm>
              <a:off x="2544" y="1104"/>
              <a:ext cx="2040"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01078" name="Line 22"/>
            <p:cNvSpPr>
              <a:spLocks noChangeShapeType="1"/>
            </p:cNvSpPr>
            <p:nvPr/>
          </p:nvSpPr>
          <p:spPr bwMode="auto">
            <a:xfrm>
              <a:off x="2544" y="1968"/>
              <a:ext cx="2040"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01079" name="Line 23"/>
            <p:cNvSpPr>
              <a:spLocks noChangeShapeType="1"/>
            </p:cNvSpPr>
            <p:nvPr/>
          </p:nvSpPr>
          <p:spPr bwMode="auto">
            <a:xfrm>
              <a:off x="2544" y="1536"/>
              <a:ext cx="2040"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01080" name="Line 24"/>
            <p:cNvSpPr>
              <a:spLocks noChangeShapeType="1"/>
            </p:cNvSpPr>
            <p:nvPr/>
          </p:nvSpPr>
          <p:spPr bwMode="auto">
            <a:xfrm>
              <a:off x="2544" y="2400"/>
              <a:ext cx="2040"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01081" name="Text Box 25"/>
            <p:cNvSpPr txBox="1">
              <a:spLocks noChangeArrowheads="1"/>
            </p:cNvSpPr>
            <p:nvPr/>
          </p:nvSpPr>
          <p:spPr bwMode="auto">
            <a:xfrm>
              <a:off x="4241" y="1979"/>
              <a:ext cx="343" cy="327"/>
            </a:xfrm>
            <a:prstGeom prst="rect">
              <a:avLst/>
            </a:prstGeom>
            <a:noFill/>
            <a:ln w="9525">
              <a:noFill/>
              <a:miter lim="800000"/>
            </a:ln>
            <a:effectLst/>
          </p:spPr>
          <p:txBody>
            <a:bodyPr>
              <a:spAutoFit/>
            </a:bodyPr>
            <a:lstStyle/>
            <a:p>
              <a:pPr>
                <a:spcBef>
                  <a:spcPct val="50000"/>
                </a:spcBef>
              </a:pPr>
              <a:r>
                <a:rPr kumimoji="1" lang="en-US" altLang="zh-CN" sz="2800" i="1"/>
                <a:t>B</a:t>
              </a:r>
              <a:endParaRPr kumimoji="1" lang="en-US" altLang="zh-CN" sz="2400" i="1"/>
            </a:p>
          </p:txBody>
        </p:sp>
        <p:sp>
          <p:nvSpPr>
            <p:cNvPr id="301082" name="Rectangle 26"/>
            <p:cNvSpPr>
              <a:spLocks noChangeArrowheads="1"/>
            </p:cNvSpPr>
            <p:nvPr/>
          </p:nvSpPr>
          <p:spPr bwMode="auto">
            <a:xfrm>
              <a:off x="3479" y="1679"/>
              <a:ext cx="302" cy="327"/>
            </a:xfrm>
            <a:prstGeom prst="rect">
              <a:avLst/>
            </a:prstGeom>
            <a:noFill/>
            <a:ln w="9525">
              <a:noFill/>
              <a:miter lim="800000"/>
            </a:ln>
            <a:effectLst/>
          </p:spPr>
          <p:txBody>
            <a:bodyPr>
              <a:spAutoFit/>
            </a:bodyPr>
            <a:lstStyle/>
            <a:p>
              <a:pPr>
                <a:spcBef>
                  <a:spcPct val="50000"/>
                </a:spcBef>
              </a:pPr>
              <a:r>
                <a:rPr kumimoji="1" lang="en-US" altLang="zh-CN" sz="2800" i="1">
                  <a:sym typeface="Symbol" panose="05050102010706020507" pitchFamily="18" charset="2"/>
                </a:rPr>
                <a:t></a:t>
              </a:r>
            </a:p>
          </p:txBody>
        </p:sp>
        <p:sp>
          <p:nvSpPr>
            <p:cNvPr id="301083" name="Arc 27"/>
            <p:cNvSpPr/>
            <p:nvPr/>
          </p:nvSpPr>
          <p:spPr bwMode="auto">
            <a:xfrm>
              <a:off x="3339" y="1822"/>
              <a:ext cx="186" cy="150"/>
            </a:xfrm>
            <a:custGeom>
              <a:avLst/>
              <a:gdLst>
                <a:gd name="G0" fmla="+- 0 0 0"/>
                <a:gd name="G1" fmla="+- 13856 0 0"/>
                <a:gd name="G2" fmla="+- 21600 0 0"/>
                <a:gd name="T0" fmla="*/ 16570 w 21600"/>
                <a:gd name="T1" fmla="*/ 0 h 17352"/>
                <a:gd name="T2" fmla="*/ 21315 w 21600"/>
                <a:gd name="T3" fmla="*/ 17352 h 17352"/>
                <a:gd name="T4" fmla="*/ 0 w 21600"/>
                <a:gd name="T5" fmla="*/ 13856 h 17352"/>
              </a:gdLst>
              <a:ahLst/>
              <a:cxnLst>
                <a:cxn ang="0">
                  <a:pos x="T0" y="T1"/>
                </a:cxn>
                <a:cxn ang="0">
                  <a:pos x="T2" y="T3"/>
                </a:cxn>
                <a:cxn ang="0">
                  <a:pos x="T4" y="T5"/>
                </a:cxn>
              </a:cxnLst>
              <a:rect l="0" t="0" r="r" b="b"/>
              <a:pathLst>
                <a:path w="21600" h="17352" fill="none" extrusionOk="0">
                  <a:moveTo>
                    <a:pt x="16570" y="-1"/>
                  </a:moveTo>
                  <a:cubicBezTo>
                    <a:pt x="19819" y="3885"/>
                    <a:pt x="21600" y="8790"/>
                    <a:pt x="21600" y="13856"/>
                  </a:cubicBezTo>
                  <a:cubicBezTo>
                    <a:pt x="21600" y="15027"/>
                    <a:pt x="21504" y="16196"/>
                    <a:pt x="21315" y="17352"/>
                  </a:cubicBezTo>
                </a:path>
                <a:path w="21600" h="17352" stroke="0" extrusionOk="0">
                  <a:moveTo>
                    <a:pt x="16570" y="-1"/>
                  </a:moveTo>
                  <a:cubicBezTo>
                    <a:pt x="19819" y="3885"/>
                    <a:pt x="21600" y="8790"/>
                    <a:pt x="21600" y="13856"/>
                  </a:cubicBezTo>
                  <a:cubicBezTo>
                    <a:pt x="21600" y="15027"/>
                    <a:pt x="21504" y="16196"/>
                    <a:pt x="21315" y="17352"/>
                  </a:cubicBezTo>
                  <a:lnTo>
                    <a:pt x="0" y="13856"/>
                  </a:lnTo>
                  <a:close/>
                </a:path>
              </a:pathLst>
            </a:custGeom>
            <a:noFill/>
            <a:ln w="19050">
              <a:solidFill>
                <a:srgbClr val="FF0000"/>
              </a:solidFill>
              <a:round/>
            </a:ln>
            <a:effectLst/>
          </p:spPr>
          <p:txBody>
            <a:bodyPr wrap="none" anchor="ctr"/>
            <a:lstStyle/>
            <a:p>
              <a:endParaRPr lang="zh-CN" altLang="en-US"/>
            </a:p>
          </p:txBody>
        </p:sp>
      </p:grpSp>
      <p:sp>
        <p:nvSpPr>
          <p:cNvPr id="301084" name="Text Box 28"/>
          <p:cNvSpPr txBox="1">
            <a:spLocks noChangeArrowheads="1"/>
          </p:cNvSpPr>
          <p:nvPr/>
        </p:nvSpPr>
        <p:spPr bwMode="auto">
          <a:xfrm>
            <a:off x="762000" y="2032000"/>
            <a:ext cx="792480" cy="457200"/>
          </a:xfrm>
          <a:prstGeom prst="rect">
            <a:avLst/>
          </a:prstGeom>
          <a:noFill/>
          <a:ln w="9525">
            <a:noFill/>
            <a:miter lim="800000"/>
          </a:ln>
          <a:effectLst/>
        </p:spPr>
        <p:txBody>
          <a:bodyPr wrap="none">
            <a:spAutoFit/>
          </a:bodyPr>
          <a:lstStyle/>
          <a:p>
            <a:r>
              <a:rPr lang="zh-CN" altLang="en-US" sz="2400"/>
              <a:t>解：</a:t>
            </a:r>
          </a:p>
        </p:txBody>
      </p:sp>
      <p:graphicFrame>
        <p:nvGraphicFramePr>
          <p:cNvPr id="301085" name="Object 29"/>
          <p:cNvGraphicFramePr>
            <a:graphicFrameLocks noChangeAspect="1"/>
          </p:cNvGraphicFramePr>
          <p:nvPr/>
        </p:nvGraphicFramePr>
        <p:xfrm>
          <a:off x="1524000" y="2438400"/>
          <a:ext cx="1676400" cy="584200"/>
        </p:xfrm>
        <a:graphic>
          <a:graphicData uri="http://schemas.openxmlformats.org/presentationml/2006/ole">
            <mc:AlternateContent xmlns:mc="http://schemas.openxmlformats.org/markup-compatibility/2006">
              <mc:Choice xmlns:v="urn:schemas-microsoft-com:vml" Requires="v">
                <p:oleObj name="公式" r:id="rId2" imgW="20116800" imgH="7010400" progId="">
                  <p:embed/>
                </p:oleObj>
              </mc:Choice>
              <mc:Fallback>
                <p:oleObj name="公式" r:id="rId2" imgW="20116800" imgH="7010400" progId="">
                  <p:embed/>
                  <p:pic>
                    <p:nvPicPr>
                      <p:cNvPr id="0" name="Picture 3" descr="image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38400"/>
                        <a:ext cx="16764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86" name="Object 30"/>
          <p:cNvGraphicFramePr>
            <a:graphicFrameLocks noChangeAspect="1"/>
          </p:cNvGraphicFramePr>
          <p:nvPr/>
        </p:nvGraphicFramePr>
        <p:xfrm>
          <a:off x="1447800" y="3505200"/>
          <a:ext cx="2081213" cy="1219200"/>
        </p:xfrm>
        <a:graphic>
          <a:graphicData uri="http://schemas.openxmlformats.org/presentationml/2006/ole">
            <mc:AlternateContent xmlns:mc="http://schemas.openxmlformats.org/markup-compatibility/2006">
              <mc:Choice xmlns:v="urn:schemas-microsoft-com:vml" Requires="v">
                <p:oleObj name="公式" r:id="rId4" imgW="24993600" imgH="14630400" progId="">
                  <p:embed/>
                </p:oleObj>
              </mc:Choice>
              <mc:Fallback>
                <p:oleObj name="公式" r:id="rId4" imgW="24993600" imgH="14630400" progId="">
                  <p:embed/>
                  <p:pic>
                    <p:nvPicPr>
                      <p:cNvPr id="0" name="Picture 2" descr="image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505200"/>
                        <a:ext cx="208121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88" name="Object 32"/>
          <p:cNvGraphicFramePr>
            <a:graphicFrameLocks noChangeAspect="1"/>
          </p:cNvGraphicFramePr>
          <p:nvPr/>
        </p:nvGraphicFramePr>
        <p:xfrm>
          <a:off x="1524000" y="5181600"/>
          <a:ext cx="1700213" cy="355600"/>
        </p:xfrm>
        <a:graphic>
          <a:graphicData uri="http://schemas.openxmlformats.org/presentationml/2006/ole">
            <mc:AlternateContent xmlns:mc="http://schemas.openxmlformats.org/markup-compatibility/2006">
              <mc:Choice xmlns:v="urn:schemas-microsoft-com:vml" Requires="v">
                <p:oleObj name="公式" r:id="rId6" imgW="20421600" imgH="4267200" progId="">
                  <p:embed/>
                </p:oleObj>
              </mc:Choice>
              <mc:Fallback>
                <p:oleObj name="公式" r:id="rId6" imgW="20421600" imgH="4267200" progId="">
                  <p:embed/>
                  <p:pic>
                    <p:nvPicPr>
                      <p:cNvPr id="0" name="Picture 1" descr="image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5181600"/>
                        <a:ext cx="170021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1085"/>
                                        </p:tgtEl>
                                        <p:attrNameLst>
                                          <p:attrName>style.visibility</p:attrName>
                                        </p:attrNameLst>
                                      </p:cBhvr>
                                      <p:to>
                                        <p:strVal val="visible"/>
                                      </p:to>
                                    </p:set>
                                    <p:animEffect transition="in" filter="wipe(left)">
                                      <p:cBhvr>
                                        <p:cTn id="7" dur="500"/>
                                        <p:tgtEl>
                                          <p:spTgt spid="301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1086"/>
                                        </p:tgtEl>
                                        <p:attrNameLst>
                                          <p:attrName>style.visibility</p:attrName>
                                        </p:attrNameLst>
                                      </p:cBhvr>
                                      <p:to>
                                        <p:strVal val="visible"/>
                                      </p:to>
                                    </p:set>
                                    <p:animEffect transition="in" filter="wipe(left)">
                                      <p:cBhvr>
                                        <p:cTn id="12" dur="500"/>
                                        <p:tgtEl>
                                          <p:spTgt spid="3010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1088"/>
                                        </p:tgtEl>
                                        <p:attrNameLst>
                                          <p:attrName>style.visibility</p:attrName>
                                        </p:attrNameLst>
                                      </p:cBhvr>
                                      <p:to>
                                        <p:strVal val="visible"/>
                                      </p:to>
                                    </p:set>
                                    <p:animEffect transition="in" filter="wipe(left)">
                                      <p:cBhvr>
                                        <p:cTn id="17" dur="500"/>
                                        <p:tgtEl>
                                          <p:spTgt spid="30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6439" name="Group 23"/>
          <p:cNvGrpSpPr/>
          <p:nvPr/>
        </p:nvGrpSpPr>
        <p:grpSpPr bwMode="auto">
          <a:xfrm>
            <a:off x="838200" y="2286000"/>
            <a:ext cx="3887788" cy="2305050"/>
            <a:chOff x="340" y="1207"/>
            <a:chExt cx="2449" cy="1452"/>
          </a:xfrm>
        </p:grpSpPr>
        <p:sp>
          <p:nvSpPr>
            <p:cNvPr id="316440" name="Rectangle 24"/>
            <p:cNvSpPr>
              <a:spLocks noChangeArrowheads="1"/>
            </p:cNvSpPr>
            <p:nvPr/>
          </p:nvSpPr>
          <p:spPr bwMode="auto">
            <a:xfrm>
              <a:off x="340" y="1207"/>
              <a:ext cx="2449" cy="1452"/>
            </a:xfrm>
            <a:prstGeom prst="rect">
              <a:avLst/>
            </a:prstGeom>
            <a:solidFill>
              <a:srgbClr val="FFFFFF"/>
            </a:solidFill>
            <a:ln w="9525">
              <a:solidFill>
                <a:srgbClr val="FFFFFF"/>
              </a:solidFill>
              <a:miter lim="800000"/>
            </a:ln>
            <a:effectLst/>
          </p:spPr>
          <p:txBody>
            <a:bodyPr wrap="none" anchor="ctr"/>
            <a:lstStyle/>
            <a:p>
              <a:endParaRPr lang="zh-CN" altLang="en-US"/>
            </a:p>
          </p:txBody>
        </p:sp>
        <p:pic>
          <p:nvPicPr>
            <p:cNvPr id="316441" name="Picture 25" descr="7-51a"/>
            <p:cNvPicPr>
              <a:picLocks noChangeAspect="1" noChangeArrowheads="1"/>
            </p:cNvPicPr>
            <p:nvPr/>
          </p:nvPicPr>
          <p:blipFill>
            <a:blip r:embed="rId2" cstate="print"/>
            <a:srcRect/>
            <a:stretch>
              <a:fillRect/>
            </a:stretch>
          </p:blipFill>
          <p:spPr bwMode="auto">
            <a:xfrm>
              <a:off x="476" y="1298"/>
              <a:ext cx="2223" cy="1300"/>
            </a:xfrm>
            <a:prstGeom prst="rect">
              <a:avLst/>
            </a:prstGeom>
            <a:noFill/>
          </p:spPr>
        </p:pic>
      </p:grpSp>
      <p:sp>
        <p:nvSpPr>
          <p:cNvPr id="316418" name="Rectangle 2"/>
          <p:cNvSpPr>
            <a:spLocks noGrp="1" noChangeArrowheads="1"/>
          </p:cNvSpPr>
          <p:nvPr>
            <p:ph type="title"/>
          </p:nvPr>
        </p:nvSpPr>
        <p:spPr/>
        <p:txBody>
          <a:bodyPr/>
          <a:lstStyle/>
          <a:p>
            <a:r>
              <a:rPr lang="en-US" altLang="zh-CN"/>
              <a:t>10.8 </a:t>
            </a:r>
            <a:r>
              <a:rPr lang="zh-CN" altLang="en-US"/>
              <a:t>磁介质</a:t>
            </a:r>
          </a:p>
        </p:txBody>
      </p:sp>
      <p:sp>
        <p:nvSpPr>
          <p:cNvPr id="16" name="灯片编号占位符 4"/>
          <p:cNvSpPr>
            <a:spLocks noGrp="1"/>
          </p:cNvSpPr>
          <p:nvPr>
            <p:ph type="sldNum" sz="quarter" idx="12"/>
          </p:nvPr>
        </p:nvSpPr>
        <p:spPr/>
        <p:txBody>
          <a:bodyPr/>
          <a:lstStyle/>
          <a:p>
            <a:fld id="{671779CF-77AD-4FE5-8596-44F430CEF4AC}" type="slidenum">
              <a:rPr lang="en-US" altLang="zh-CN"/>
              <a:pPr/>
              <a:t>30</a:t>
            </a:fld>
            <a:endParaRPr lang="en-US" altLang="zh-CN"/>
          </a:p>
        </p:txBody>
      </p:sp>
      <p:sp>
        <p:nvSpPr>
          <p:cNvPr id="316419" name="Rectangle 3"/>
          <p:cNvSpPr>
            <a:spLocks noChangeArrowheads="1"/>
          </p:cNvSpPr>
          <p:nvPr/>
        </p:nvSpPr>
        <p:spPr bwMode="auto">
          <a:xfrm>
            <a:off x="762000" y="1371600"/>
            <a:ext cx="14478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磁化电流</a:t>
            </a:r>
          </a:p>
        </p:txBody>
      </p:sp>
      <p:sp>
        <p:nvSpPr>
          <p:cNvPr id="316420" name="Text Box 4"/>
          <p:cNvSpPr txBox="1">
            <a:spLocks noChangeArrowheads="1"/>
          </p:cNvSpPr>
          <p:nvPr/>
        </p:nvSpPr>
        <p:spPr bwMode="auto">
          <a:xfrm>
            <a:off x="990600" y="1955800"/>
            <a:ext cx="2898775" cy="457200"/>
          </a:xfrm>
          <a:prstGeom prst="rect">
            <a:avLst/>
          </a:prstGeom>
          <a:noFill/>
          <a:ln w="9525" algn="ctr">
            <a:noFill/>
            <a:miter lim="800000"/>
          </a:ln>
          <a:effectLst/>
        </p:spPr>
        <p:txBody>
          <a:bodyPr wrap="square">
            <a:spAutoFit/>
          </a:bodyPr>
          <a:lstStyle/>
          <a:p>
            <a:r>
              <a:rPr lang="zh-CN" altLang="en-US" sz="2400"/>
              <a:t>以长直螺线管为例：</a:t>
            </a:r>
          </a:p>
        </p:txBody>
      </p:sp>
      <p:grpSp>
        <p:nvGrpSpPr>
          <p:cNvPr id="316442" name="Group 26"/>
          <p:cNvGrpSpPr/>
          <p:nvPr/>
        </p:nvGrpSpPr>
        <p:grpSpPr bwMode="auto">
          <a:xfrm>
            <a:off x="4953000" y="2286000"/>
            <a:ext cx="3887788" cy="2305050"/>
            <a:chOff x="2971" y="1207"/>
            <a:chExt cx="2449" cy="1452"/>
          </a:xfrm>
        </p:grpSpPr>
        <p:sp>
          <p:nvSpPr>
            <p:cNvPr id="316443" name="Rectangle 27"/>
            <p:cNvSpPr>
              <a:spLocks noChangeArrowheads="1"/>
            </p:cNvSpPr>
            <p:nvPr/>
          </p:nvSpPr>
          <p:spPr bwMode="auto">
            <a:xfrm>
              <a:off x="2971" y="1207"/>
              <a:ext cx="2449" cy="1452"/>
            </a:xfrm>
            <a:prstGeom prst="rect">
              <a:avLst/>
            </a:prstGeom>
            <a:solidFill>
              <a:srgbClr val="FFFFFF"/>
            </a:solidFill>
            <a:ln w="9525">
              <a:solidFill>
                <a:srgbClr val="FFFFFF"/>
              </a:solidFill>
              <a:miter lim="800000"/>
            </a:ln>
            <a:effectLst/>
          </p:spPr>
          <p:txBody>
            <a:bodyPr wrap="none" anchor="ctr"/>
            <a:lstStyle/>
            <a:p>
              <a:endParaRPr lang="zh-CN" altLang="en-US"/>
            </a:p>
          </p:txBody>
        </p:sp>
        <p:pic>
          <p:nvPicPr>
            <p:cNvPr id="316444" name="Picture 28" descr="7-51b"/>
            <p:cNvPicPr>
              <a:picLocks noChangeAspect="1" noChangeArrowheads="1"/>
            </p:cNvPicPr>
            <p:nvPr/>
          </p:nvPicPr>
          <p:blipFill>
            <a:blip r:embed="rId3" cstate="print"/>
            <a:srcRect/>
            <a:stretch>
              <a:fillRect/>
            </a:stretch>
          </p:blipFill>
          <p:spPr bwMode="auto">
            <a:xfrm>
              <a:off x="3061" y="1298"/>
              <a:ext cx="2268" cy="1251"/>
            </a:xfrm>
            <a:prstGeom prst="rect">
              <a:avLst/>
            </a:prstGeom>
            <a:noFill/>
          </p:spPr>
        </p:pic>
      </p:grpSp>
      <p:sp>
        <p:nvSpPr>
          <p:cNvPr id="316445" name="Text Box 29"/>
          <p:cNvSpPr txBox="1">
            <a:spLocks noChangeArrowheads="1"/>
          </p:cNvSpPr>
          <p:nvPr/>
        </p:nvSpPr>
        <p:spPr bwMode="auto">
          <a:xfrm>
            <a:off x="849313" y="4572000"/>
            <a:ext cx="7913687" cy="701675"/>
          </a:xfrm>
          <a:prstGeom prst="rect">
            <a:avLst/>
          </a:prstGeom>
          <a:noFill/>
          <a:ln w="9525" algn="ctr">
            <a:noFill/>
            <a:miter lim="800000"/>
          </a:ln>
          <a:effectLst/>
        </p:spPr>
        <p:txBody>
          <a:bodyPr>
            <a:spAutoFit/>
          </a:bodyPr>
          <a:lstStyle/>
          <a:p>
            <a:r>
              <a:rPr lang="en-US" altLang="zh-CN" dirty="0"/>
              <a:t>        </a:t>
            </a:r>
            <a:r>
              <a:rPr lang="zh-CN" altLang="zh-CN" dirty="0"/>
              <a:t>介质磁化以后，由于分子磁矩的</a:t>
            </a:r>
            <a:r>
              <a:rPr lang="zh-CN" altLang="zh-CN" dirty="0">
                <a:solidFill>
                  <a:srgbClr val="0000CC"/>
                </a:solidFill>
              </a:rPr>
              <a:t>有序排列</a:t>
            </a:r>
            <a:r>
              <a:rPr lang="zh-CN" altLang="zh-CN" dirty="0"/>
              <a:t>，其</a:t>
            </a:r>
            <a:r>
              <a:rPr lang="zh-CN" altLang="zh-CN" dirty="0">
                <a:solidFill>
                  <a:srgbClr val="0000CC"/>
                </a:solidFill>
              </a:rPr>
              <a:t>宏观</a:t>
            </a:r>
            <a:r>
              <a:rPr lang="zh-CN" altLang="zh-CN" dirty="0"/>
              <a:t>效果是在介质横截面</a:t>
            </a:r>
            <a:r>
              <a:rPr lang="zh-CN" altLang="zh-CN" dirty="0">
                <a:solidFill>
                  <a:srgbClr val="0000CC"/>
                </a:solidFill>
              </a:rPr>
              <a:t>边缘</a:t>
            </a:r>
            <a:r>
              <a:rPr lang="zh-CN" altLang="zh-CN" dirty="0"/>
              <a:t>出现</a:t>
            </a:r>
            <a:r>
              <a:rPr lang="zh-CN" altLang="zh-CN" dirty="0">
                <a:solidFill>
                  <a:srgbClr val="0000CC"/>
                </a:solidFill>
              </a:rPr>
              <a:t>环形电流</a:t>
            </a:r>
            <a:r>
              <a:rPr lang="zh-CN" altLang="zh-CN" dirty="0"/>
              <a:t>，这种电流称为“</a:t>
            </a:r>
            <a:r>
              <a:rPr lang="zh-CN" altLang="zh-CN" dirty="0">
                <a:solidFill>
                  <a:srgbClr val="0000CC"/>
                </a:solidFill>
              </a:rPr>
              <a:t>磁化电流</a:t>
            </a:r>
            <a:r>
              <a:rPr lang="zh-CN" altLang="en-US" dirty="0"/>
              <a:t>”（</a:t>
            </a:r>
            <a:r>
              <a:rPr lang="en-US" altLang="zh-CN" i="1" dirty="0"/>
              <a:t>I</a:t>
            </a:r>
            <a:r>
              <a:rPr lang="en-US" altLang="zh-CN" baseline="-25000" dirty="0"/>
              <a:t>s</a:t>
            </a:r>
            <a:r>
              <a:rPr lang="en-US" altLang="zh-CN" dirty="0"/>
              <a:t> </a:t>
            </a:r>
            <a:r>
              <a:rPr lang="zh-CN" altLang="en-US" dirty="0"/>
              <a:t>）。</a:t>
            </a:r>
          </a:p>
        </p:txBody>
      </p:sp>
      <p:sp>
        <p:nvSpPr>
          <p:cNvPr id="316446" name="Text Box 30"/>
          <p:cNvSpPr txBox="1">
            <a:spLocks noChangeArrowheads="1"/>
          </p:cNvSpPr>
          <p:nvPr/>
        </p:nvSpPr>
        <p:spPr bwMode="auto">
          <a:xfrm>
            <a:off x="381000" y="5241925"/>
            <a:ext cx="5726113" cy="396875"/>
          </a:xfrm>
          <a:prstGeom prst="rect">
            <a:avLst/>
          </a:prstGeom>
          <a:noFill/>
          <a:ln w="9525" algn="ctr">
            <a:noFill/>
            <a:miter lim="800000"/>
          </a:ln>
          <a:effectLst/>
        </p:spPr>
        <p:txBody>
          <a:bodyPr>
            <a:spAutoFit/>
          </a:bodyPr>
          <a:lstStyle/>
          <a:p>
            <a:r>
              <a:rPr lang="zh-CN" altLang="en-US" dirty="0">
                <a:latin typeface="华文行楷" panose="02010800040101010101" pitchFamily="2" charset="-122"/>
                <a:ea typeface="华文行楷" panose="02010800040101010101" pitchFamily="2" charset="-122"/>
              </a:rPr>
              <a:t>磁化电流</a:t>
            </a:r>
            <a:r>
              <a:rPr lang="zh-CN" altLang="en-US" dirty="0"/>
              <a:t>与</a:t>
            </a:r>
            <a:r>
              <a:rPr lang="zh-CN" altLang="en-US" dirty="0">
                <a:latin typeface="华文行楷" panose="02010800040101010101" pitchFamily="2" charset="-122"/>
                <a:ea typeface="华文行楷" panose="02010800040101010101" pitchFamily="2" charset="-122"/>
              </a:rPr>
              <a:t>传导电流</a:t>
            </a:r>
            <a:r>
              <a:rPr lang="zh-CN" altLang="en-US" dirty="0"/>
              <a:t>的区别：</a:t>
            </a:r>
          </a:p>
        </p:txBody>
      </p:sp>
      <p:sp>
        <p:nvSpPr>
          <p:cNvPr id="316447" name="Text Box 31"/>
          <p:cNvSpPr txBox="1">
            <a:spLocks noChangeArrowheads="1"/>
          </p:cNvSpPr>
          <p:nvPr/>
        </p:nvSpPr>
        <p:spPr bwMode="auto">
          <a:xfrm>
            <a:off x="914400" y="5562600"/>
            <a:ext cx="7696200" cy="701675"/>
          </a:xfrm>
          <a:prstGeom prst="rect">
            <a:avLst/>
          </a:prstGeom>
          <a:noFill/>
          <a:ln w="9525" algn="ctr">
            <a:noFill/>
            <a:miter lim="800000"/>
          </a:ln>
          <a:effectLst/>
        </p:spPr>
        <p:txBody>
          <a:bodyPr wrap="square">
            <a:spAutoFit/>
          </a:bodyPr>
          <a:lstStyle/>
          <a:p>
            <a:r>
              <a:rPr lang="zh-CN" altLang="en-US" dirty="0">
                <a:solidFill>
                  <a:srgbClr val="0000CC"/>
                </a:solidFill>
              </a:rPr>
              <a:t>磁化电流</a:t>
            </a:r>
            <a:r>
              <a:rPr lang="zh-CN" altLang="en-US" dirty="0"/>
              <a:t>是分子电流规则排列的宏观反映，</a:t>
            </a:r>
            <a:r>
              <a:rPr lang="zh-CN" altLang="en-US" dirty="0">
                <a:solidFill>
                  <a:srgbClr val="0000CC"/>
                </a:solidFill>
              </a:rPr>
              <a:t>并不伴随电荷的定向运动</a:t>
            </a:r>
            <a:r>
              <a:rPr lang="zh-CN" altLang="en-US" dirty="0"/>
              <a:t>，</a:t>
            </a:r>
            <a:r>
              <a:rPr lang="zh-CN" altLang="en-US" dirty="0">
                <a:solidFill>
                  <a:srgbClr val="0000CC"/>
                </a:solidFill>
              </a:rPr>
              <a:t>不产生热效应</a:t>
            </a:r>
            <a:r>
              <a:rPr lang="zh-CN" altLang="en-US" dirty="0"/>
              <a:t>。而</a:t>
            </a:r>
            <a:r>
              <a:rPr lang="zh-CN" altLang="en-US" dirty="0">
                <a:solidFill>
                  <a:srgbClr val="0000CC"/>
                </a:solidFill>
              </a:rPr>
              <a:t>传导电流</a:t>
            </a:r>
            <a:r>
              <a:rPr lang="zh-CN" altLang="en-US" dirty="0"/>
              <a:t>是由大量电荷做</a:t>
            </a:r>
            <a:r>
              <a:rPr lang="zh-CN" altLang="en-US" dirty="0">
                <a:solidFill>
                  <a:srgbClr val="0000CC"/>
                </a:solidFill>
              </a:rPr>
              <a:t>定向运动</a:t>
            </a:r>
            <a:r>
              <a:rPr lang="zh-CN" altLang="en-US" dirty="0"/>
              <a:t>而形成的。</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zh-CN"/>
              <a:t>10.8 </a:t>
            </a:r>
            <a:r>
              <a:rPr lang="zh-CN" altLang="en-US"/>
              <a:t>磁介质</a:t>
            </a:r>
          </a:p>
        </p:txBody>
      </p:sp>
      <p:sp>
        <p:nvSpPr>
          <p:cNvPr id="10" name="灯片编号占位符 4"/>
          <p:cNvSpPr>
            <a:spLocks noGrp="1"/>
          </p:cNvSpPr>
          <p:nvPr>
            <p:ph type="sldNum" sz="quarter" idx="12"/>
          </p:nvPr>
        </p:nvSpPr>
        <p:spPr/>
        <p:txBody>
          <a:bodyPr/>
          <a:lstStyle/>
          <a:p>
            <a:fld id="{999283B3-B359-48E7-A164-D9EC976DC13E}" type="slidenum">
              <a:rPr lang="en-US" altLang="zh-CN"/>
              <a:pPr/>
              <a:t>31</a:t>
            </a:fld>
            <a:endParaRPr lang="en-US" altLang="zh-CN"/>
          </a:p>
        </p:txBody>
      </p:sp>
      <p:sp>
        <p:nvSpPr>
          <p:cNvPr id="323587" name="Rectangle 3"/>
          <p:cNvSpPr>
            <a:spLocks noChangeArrowheads="1"/>
          </p:cNvSpPr>
          <p:nvPr/>
        </p:nvSpPr>
        <p:spPr bwMode="auto">
          <a:xfrm>
            <a:off x="762000" y="1600200"/>
            <a:ext cx="35814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有介质存在时的高斯定理 </a:t>
            </a:r>
          </a:p>
        </p:txBody>
      </p:sp>
      <p:sp>
        <p:nvSpPr>
          <p:cNvPr id="323589" name="Text Box 5"/>
          <p:cNvSpPr txBox="1">
            <a:spLocks noChangeArrowheads="1"/>
          </p:cNvSpPr>
          <p:nvPr/>
        </p:nvSpPr>
        <p:spPr bwMode="auto">
          <a:xfrm>
            <a:off x="609600" y="2514600"/>
            <a:ext cx="8153400" cy="1352550"/>
          </a:xfrm>
          <a:prstGeom prst="rect">
            <a:avLst/>
          </a:prstGeom>
          <a:noFill/>
          <a:ln w="9525" algn="ctr">
            <a:noFill/>
            <a:miter lim="800000"/>
          </a:ln>
          <a:effectLst/>
        </p:spPr>
        <p:txBody>
          <a:bodyPr>
            <a:spAutoFit/>
          </a:bodyPr>
          <a:lstStyle/>
          <a:p>
            <a:pPr>
              <a:lnSpc>
                <a:spcPct val="115000"/>
              </a:lnSpc>
              <a:spcBef>
                <a:spcPct val="50000"/>
              </a:spcBef>
            </a:pPr>
            <a:r>
              <a:rPr lang="en-US" altLang="zh-CN" sz="2400" dirty="0"/>
              <a:t>        </a:t>
            </a:r>
            <a:r>
              <a:rPr lang="zh-CN" altLang="en-US" sz="2400" dirty="0"/>
              <a:t>磁介质在磁化后，由于外磁场         和附加磁场        都属于涡旋场。因此，在有磁介质存在时，</a:t>
            </a:r>
            <a:r>
              <a:rPr lang="zh-CN" altLang="en-US" sz="2400" dirty="0">
                <a:solidFill>
                  <a:srgbClr val="0000CC"/>
                </a:solidFill>
              </a:rPr>
              <a:t>磁场中的高斯定理仍成立</a:t>
            </a:r>
            <a:r>
              <a:rPr lang="zh-CN" altLang="en-US" sz="2400" dirty="0"/>
              <a:t>。</a:t>
            </a:r>
          </a:p>
        </p:txBody>
      </p:sp>
      <p:graphicFrame>
        <p:nvGraphicFramePr>
          <p:cNvPr id="323590" name="Object 6"/>
          <p:cNvGraphicFramePr>
            <a:graphicFrameLocks noChangeAspect="1"/>
          </p:cNvGraphicFramePr>
          <p:nvPr/>
        </p:nvGraphicFramePr>
        <p:xfrm>
          <a:off x="5359400" y="2514600"/>
          <a:ext cx="447040" cy="569595"/>
        </p:xfrm>
        <a:graphic>
          <a:graphicData uri="http://schemas.openxmlformats.org/presentationml/2006/ole">
            <mc:AlternateContent xmlns:mc="http://schemas.openxmlformats.org/markup-compatibility/2006">
              <mc:Choice xmlns:v="urn:schemas-microsoft-com:vml" Requires="v">
                <p:oleObj name="公式" r:id="rId2" imgW="4572000" imgH="5791200" progId="">
                  <p:embed/>
                </p:oleObj>
              </mc:Choice>
              <mc:Fallback>
                <p:oleObj name="公式" r:id="rId2" imgW="4572000" imgH="5791200" progId="">
                  <p:embed/>
                  <p:pic>
                    <p:nvPicPr>
                      <p:cNvPr id="0" name="Picture 1" descr="image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400" y="2514600"/>
                        <a:ext cx="447040" cy="5695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591" name="Object 7"/>
          <p:cNvGraphicFramePr>
            <a:graphicFrameLocks noChangeAspect="1"/>
          </p:cNvGraphicFramePr>
          <p:nvPr/>
        </p:nvGraphicFramePr>
        <p:xfrm>
          <a:off x="7597775" y="2539365"/>
          <a:ext cx="377190" cy="404495"/>
        </p:xfrm>
        <a:graphic>
          <a:graphicData uri="http://schemas.openxmlformats.org/presentationml/2006/ole">
            <mc:AlternateContent xmlns:mc="http://schemas.openxmlformats.org/markup-compatibility/2006">
              <mc:Choice xmlns:v="urn:schemas-microsoft-com:vml" Requires="v">
                <p:oleObj name="公式" r:id="rId4" imgW="4267200" imgH="4572000" progId="">
                  <p:embed/>
                </p:oleObj>
              </mc:Choice>
              <mc:Fallback>
                <p:oleObj name="公式" r:id="rId4" imgW="4267200" imgH="4572000" progId="">
                  <p:embed/>
                  <p:pic>
                    <p:nvPicPr>
                      <p:cNvPr id="0" name="Picture 2" descr="image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7775" y="2539365"/>
                        <a:ext cx="377190" cy="404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592" name="Object 8"/>
          <p:cNvGraphicFramePr>
            <a:graphicFrameLocks noChangeAspect="1"/>
          </p:cNvGraphicFramePr>
          <p:nvPr/>
        </p:nvGraphicFramePr>
        <p:xfrm>
          <a:off x="3352800" y="4038600"/>
          <a:ext cx="1949450" cy="796290"/>
        </p:xfrm>
        <a:graphic>
          <a:graphicData uri="http://schemas.openxmlformats.org/presentationml/2006/ole">
            <mc:AlternateContent xmlns:mc="http://schemas.openxmlformats.org/markup-compatibility/2006">
              <mc:Choice xmlns:v="urn:schemas-microsoft-com:vml" Requires="v">
                <p:oleObj name="公式" r:id="rId6" imgW="17068800" imgH="7010400" progId="">
                  <p:embed/>
                </p:oleObj>
              </mc:Choice>
              <mc:Fallback>
                <p:oleObj name="公式" r:id="rId6" imgW="17068800" imgH="7010400" progId="">
                  <p:embed/>
                  <p:pic>
                    <p:nvPicPr>
                      <p:cNvPr id="0" name="Picture 3" descr="image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4038600"/>
                        <a:ext cx="1949450" cy="796290"/>
                      </a:xfrm>
                      <a:prstGeom prst="rect">
                        <a:avLst/>
                      </a:prstGeom>
                      <a:solidFill>
                        <a:srgbClr val="99CCFF"/>
                      </a:solidFill>
                      <a:ln w="12700">
                        <a:solidFill>
                          <a:srgbClr val="000000"/>
                        </a:solidFill>
                        <a:miter lim="800000"/>
                        <a:headEnd/>
                        <a:tailEnd/>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ltLang="zh-CN"/>
              <a:t>10.8 </a:t>
            </a:r>
            <a:r>
              <a:rPr lang="zh-CN" altLang="en-US"/>
              <a:t>磁介质</a:t>
            </a:r>
          </a:p>
        </p:txBody>
      </p:sp>
      <p:sp>
        <p:nvSpPr>
          <p:cNvPr id="15" name="灯片编号占位符 4"/>
          <p:cNvSpPr>
            <a:spLocks noGrp="1"/>
          </p:cNvSpPr>
          <p:nvPr>
            <p:ph type="sldNum" sz="quarter" idx="12"/>
          </p:nvPr>
        </p:nvSpPr>
        <p:spPr/>
        <p:txBody>
          <a:bodyPr/>
          <a:lstStyle/>
          <a:p>
            <a:fld id="{4D26894F-B358-42AE-B277-B73EC3ABB83D}" type="slidenum">
              <a:rPr lang="en-US" altLang="zh-CN"/>
              <a:pPr/>
              <a:t>32</a:t>
            </a:fld>
            <a:endParaRPr lang="en-US" altLang="zh-CN"/>
          </a:p>
        </p:txBody>
      </p:sp>
      <p:sp>
        <p:nvSpPr>
          <p:cNvPr id="318468" name="Text Box 4"/>
          <p:cNvSpPr txBox="1">
            <a:spLocks noChangeArrowheads="1"/>
          </p:cNvSpPr>
          <p:nvPr/>
        </p:nvSpPr>
        <p:spPr bwMode="auto">
          <a:xfrm>
            <a:off x="762000" y="1905000"/>
            <a:ext cx="8153400" cy="822960"/>
          </a:xfrm>
          <a:prstGeom prst="rect">
            <a:avLst/>
          </a:prstGeom>
          <a:noFill/>
          <a:ln w="9525" algn="ctr">
            <a:noFill/>
            <a:miter lim="800000"/>
          </a:ln>
          <a:effectLst/>
        </p:spPr>
        <p:txBody>
          <a:bodyPr>
            <a:spAutoFit/>
          </a:bodyPr>
          <a:lstStyle/>
          <a:p>
            <a:r>
              <a:rPr lang="zh-CN" altLang="en-US" sz="2400">
                <a:solidFill>
                  <a:srgbClr val="0000CC"/>
                </a:solidFill>
              </a:rPr>
              <a:t>磁化强度</a:t>
            </a:r>
            <a:r>
              <a:rPr lang="zh-CN" altLang="en-US" sz="2400"/>
              <a:t>沿闭合回路的</a:t>
            </a:r>
            <a:r>
              <a:rPr lang="zh-CN" altLang="en-US" sz="2400">
                <a:solidFill>
                  <a:srgbClr val="0000CC"/>
                </a:solidFill>
              </a:rPr>
              <a:t>环路积分</a:t>
            </a:r>
            <a:r>
              <a:rPr lang="zh-CN" altLang="en-US" sz="2400"/>
              <a:t>，等于穿过回路所包围面积的</a:t>
            </a:r>
            <a:r>
              <a:rPr lang="zh-CN" altLang="en-US" sz="2400">
                <a:solidFill>
                  <a:srgbClr val="0000CC"/>
                </a:solidFill>
              </a:rPr>
              <a:t>磁化电流</a:t>
            </a:r>
            <a:r>
              <a:rPr lang="zh-CN" altLang="en-US" sz="2400"/>
              <a:t>。 </a:t>
            </a:r>
          </a:p>
        </p:txBody>
      </p:sp>
      <p:graphicFrame>
        <p:nvGraphicFramePr>
          <p:cNvPr id="318470" name="Object 6"/>
          <p:cNvGraphicFramePr>
            <a:graphicFrameLocks noChangeAspect="1"/>
          </p:cNvGraphicFramePr>
          <p:nvPr/>
        </p:nvGraphicFramePr>
        <p:xfrm>
          <a:off x="3474720" y="2527300"/>
          <a:ext cx="1554163" cy="584200"/>
        </p:xfrm>
        <a:graphic>
          <a:graphicData uri="http://schemas.openxmlformats.org/presentationml/2006/ole">
            <mc:AlternateContent xmlns:mc="http://schemas.openxmlformats.org/markup-compatibility/2006">
              <mc:Choice xmlns:v="urn:schemas-microsoft-com:vml" Requires="v">
                <p:oleObj name="公式" r:id="rId2" imgW="18592800" imgH="7010400" progId="">
                  <p:embed/>
                </p:oleObj>
              </mc:Choice>
              <mc:Fallback>
                <p:oleObj name="公式" r:id="rId2" imgW="18592800" imgH="7010400" progId="">
                  <p:embed/>
                  <p:pic>
                    <p:nvPicPr>
                      <p:cNvPr id="0" name="Picture 1" descr="image1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720" y="2527300"/>
                        <a:ext cx="1554163" cy="584200"/>
                      </a:xfrm>
                      <a:prstGeom prst="rect">
                        <a:avLst/>
                      </a:prstGeom>
                      <a:solidFill>
                        <a:srgbClr val="99CCFF"/>
                      </a:solidFill>
                      <a:ln w="12700">
                        <a:solidFill>
                          <a:srgbClr val="000000"/>
                        </a:solidFill>
                        <a:miter lim="800000"/>
                        <a:headEnd/>
                        <a:tailEnd/>
                      </a:ln>
                    </p:spPr>
                  </p:pic>
                </p:oleObj>
              </mc:Fallback>
            </mc:AlternateContent>
          </a:graphicData>
        </a:graphic>
      </p:graphicFrame>
      <p:sp>
        <p:nvSpPr>
          <p:cNvPr id="318471" name="Text Box 7"/>
          <p:cNvSpPr txBox="1">
            <a:spLocks noChangeArrowheads="1"/>
          </p:cNvSpPr>
          <p:nvPr/>
        </p:nvSpPr>
        <p:spPr bwMode="auto">
          <a:xfrm>
            <a:off x="838200" y="3657600"/>
            <a:ext cx="2514600" cy="457200"/>
          </a:xfrm>
          <a:prstGeom prst="rect">
            <a:avLst/>
          </a:prstGeom>
          <a:noFill/>
          <a:ln w="9525" algn="ctr">
            <a:noFill/>
            <a:miter lim="800000"/>
          </a:ln>
          <a:effectLst/>
        </p:spPr>
        <p:txBody>
          <a:bodyPr>
            <a:spAutoFit/>
          </a:bodyPr>
          <a:lstStyle/>
          <a:p>
            <a:r>
              <a:rPr lang="zh-CN" altLang="en-US" sz="2400"/>
              <a:t>定义“</a:t>
            </a:r>
            <a:r>
              <a:rPr lang="zh-CN" altLang="en-US" sz="2400">
                <a:solidFill>
                  <a:srgbClr val="0000CC"/>
                </a:solidFill>
              </a:rPr>
              <a:t>磁场强度</a:t>
            </a:r>
            <a:r>
              <a:rPr lang="zh-CN" altLang="en-US" sz="2400"/>
              <a:t>”</a:t>
            </a:r>
          </a:p>
        </p:txBody>
      </p:sp>
      <p:graphicFrame>
        <p:nvGraphicFramePr>
          <p:cNvPr id="318472" name="Object 8"/>
          <p:cNvGraphicFramePr>
            <a:graphicFrameLocks noChangeAspect="1"/>
          </p:cNvGraphicFramePr>
          <p:nvPr/>
        </p:nvGraphicFramePr>
        <p:xfrm>
          <a:off x="3429000" y="3351213"/>
          <a:ext cx="1627188" cy="915987"/>
        </p:xfrm>
        <a:graphic>
          <a:graphicData uri="http://schemas.openxmlformats.org/presentationml/2006/ole">
            <mc:AlternateContent xmlns:mc="http://schemas.openxmlformats.org/markup-compatibility/2006">
              <mc:Choice xmlns:v="urn:schemas-microsoft-com:vml" Requires="v">
                <p:oleObj name="公式" r:id="rId4" imgW="19507200" imgH="10972800" progId="">
                  <p:embed/>
                </p:oleObj>
              </mc:Choice>
              <mc:Fallback>
                <p:oleObj name="公式" r:id="rId4" imgW="19507200" imgH="10972800" progId="">
                  <p:embed/>
                  <p:pic>
                    <p:nvPicPr>
                      <p:cNvPr id="0" name="Picture 2" descr="image1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351213"/>
                        <a:ext cx="1627188" cy="915987"/>
                      </a:xfrm>
                      <a:prstGeom prst="rect">
                        <a:avLst/>
                      </a:prstGeom>
                      <a:solidFill>
                        <a:srgbClr val="99CCFF"/>
                      </a:solidFill>
                      <a:ln w="12700">
                        <a:solidFill>
                          <a:srgbClr val="000000"/>
                        </a:solidFill>
                        <a:miter lim="800000"/>
                        <a:headEnd/>
                        <a:tailEnd/>
                      </a:ln>
                    </p:spPr>
                  </p:pic>
                </p:oleObj>
              </mc:Fallback>
            </mc:AlternateContent>
          </a:graphicData>
        </a:graphic>
      </p:graphicFrame>
      <p:sp>
        <p:nvSpPr>
          <p:cNvPr id="318473" name="Rectangle 9"/>
          <p:cNvSpPr>
            <a:spLocks noChangeArrowheads="1"/>
          </p:cNvSpPr>
          <p:nvPr/>
        </p:nvSpPr>
        <p:spPr bwMode="auto">
          <a:xfrm>
            <a:off x="838200" y="4495800"/>
            <a:ext cx="4191000" cy="457200"/>
          </a:xfrm>
          <a:prstGeom prst="rect">
            <a:avLst/>
          </a:prstGeom>
          <a:noFill/>
          <a:ln w="9525" algn="ctr">
            <a:noFill/>
            <a:miter lim="800000"/>
          </a:ln>
          <a:effectLst/>
        </p:spPr>
        <p:txBody>
          <a:bodyPr wrap="square">
            <a:spAutoFit/>
          </a:bodyPr>
          <a:lstStyle/>
          <a:p>
            <a:r>
              <a:rPr lang="zh-CN" altLang="en-US" sz="2400">
                <a:solidFill>
                  <a:srgbClr val="0000CC"/>
                </a:solidFill>
              </a:rPr>
              <a:t>存在磁介质时的安培环路定理：</a:t>
            </a:r>
          </a:p>
        </p:txBody>
      </p:sp>
      <p:graphicFrame>
        <p:nvGraphicFramePr>
          <p:cNvPr id="318474" name="Object 10"/>
          <p:cNvGraphicFramePr>
            <a:graphicFrameLocks noChangeAspect="1"/>
          </p:cNvGraphicFramePr>
          <p:nvPr/>
        </p:nvGraphicFramePr>
        <p:xfrm>
          <a:off x="5867400" y="4443095"/>
          <a:ext cx="1892300" cy="585788"/>
        </p:xfrm>
        <a:graphic>
          <a:graphicData uri="http://schemas.openxmlformats.org/presentationml/2006/ole">
            <mc:AlternateContent xmlns:mc="http://schemas.openxmlformats.org/markup-compatibility/2006">
              <mc:Choice xmlns:v="urn:schemas-microsoft-com:vml" Requires="v">
                <p:oleObj name="公式" r:id="rId6" imgW="22555200" imgH="7010400" progId="">
                  <p:embed/>
                </p:oleObj>
              </mc:Choice>
              <mc:Fallback>
                <p:oleObj name="公式" r:id="rId6" imgW="22555200" imgH="7010400" progId="">
                  <p:embed/>
                  <p:pic>
                    <p:nvPicPr>
                      <p:cNvPr id="0" name="Picture 3" descr="image1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4443095"/>
                        <a:ext cx="1892300" cy="585788"/>
                      </a:xfrm>
                      <a:prstGeom prst="rect">
                        <a:avLst/>
                      </a:prstGeom>
                      <a:solidFill>
                        <a:srgbClr val="99CCFF"/>
                      </a:solidFill>
                      <a:ln w="12700">
                        <a:solidFill>
                          <a:srgbClr val="000000"/>
                        </a:solidFill>
                        <a:miter lim="800000"/>
                        <a:headEnd/>
                        <a:tailEnd/>
                      </a:ln>
                    </p:spPr>
                  </p:pic>
                </p:oleObj>
              </mc:Fallback>
            </mc:AlternateContent>
          </a:graphicData>
        </a:graphic>
      </p:graphicFrame>
      <p:sp>
        <p:nvSpPr>
          <p:cNvPr id="318475" name="Rectangle 11"/>
          <p:cNvSpPr>
            <a:spLocks noChangeArrowheads="1"/>
          </p:cNvSpPr>
          <p:nvPr/>
        </p:nvSpPr>
        <p:spPr bwMode="auto">
          <a:xfrm>
            <a:off x="5791200" y="2895600"/>
            <a:ext cx="2133600" cy="1009650"/>
          </a:xfrm>
          <a:prstGeom prst="rect">
            <a:avLst/>
          </a:prstGeom>
          <a:noFill/>
          <a:ln w="9525">
            <a:noFill/>
            <a:miter lim="800000"/>
          </a:ln>
          <a:effectLst/>
        </p:spPr>
        <p:txBody>
          <a:bodyPr>
            <a:spAutoFit/>
          </a:bodyPr>
          <a:lstStyle/>
          <a:p>
            <a:pPr>
              <a:spcBef>
                <a:spcPct val="50000"/>
              </a:spcBef>
            </a:pPr>
            <a:r>
              <a:rPr lang="en-US" altLang="zh-CN" sz="2400" i="1"/>
              <a:t>M</a:t>
            </a:r>
            <a:r>
              <a:rPr lang="en-US" altLang="zh-CN" sz="2400"/>
              <a:t> = </a:t>
            </a:r>
            <a:r>
              <a:rPr lang="en-US" altLang="zh-CN" sz="2400" i="1">
                <a:sym typeface="Symbol" panose="05050102010706020507" pitchFamily="18" charset="2"/>
              </a:rPr>
              <a:t></a:t>
            </a:r>
            <a:r>
              <a:rPr lang="en-US" altLang="zh-CN" sz="2400" baseline="-25000">
                <a:sym typeface="Symbol" panose="05050102010706020507" pitchFamily="18" charset="2"/>
              </a:rPr>
              <a:t>m</a:t>
            </a:r>
            <a:r>
              <a:rPr lang="en-US" altLang="zh-CN" sz="2400">
                <a:sym typeface="Symbol" panose="05050102010706020507" pitchFamily="18" charset="2"/>
              </a:rPr>
              <a:t> </a:t>
            </a:r>
            <a:r>
              <a:rPr lang="en-US" altLang="zh-CN" sz="2400" i="1">
                <a:sym typeface="Symbol" panose="05050102010706020507" pitchFamily="18" charset="2"/>
              </a:rPr>
              <a:t>H</a:t>
            </a:r>
          </a:p>
          <a:p>
            <a:pPr>
              <a:spcBef>
                <a:spcPct val="50000"/>
              </a:spcBef>
            </a:pPr>
            <a:r>
              <a:rPr lang="en-US" altLang="zh-CN" sz="2400"/>
              <a:t> </a:t>
            </a:r>
            <a:r>
              <a:rPr lang="en-US" altLang="zh-CN" sz="2400" i="1">
                <a:sym typeface="Symbol" panose="05050102010706020507" pitchFamily="18" charset="2"/>
              </a:rPr>
              <a:t></a:t>
            </a:r>
            <a:r>
              <a:rPr lang="en-US" altLang="zh-CN" sz="2400" baseline="-25000">
                <a:sym typeface="Symbol" panose="05050102010706020507" pitchFamily="18" charset="2"/>
              </a:rPr>
              <a:t>m</a:t>
            </a:r>
            <a:r>
              <a:rPr lang="en-US" altLang="zh-CN" sz="2400">
                <a:sym typeface="Symbol" panose="05050102010706020507" pitchFamily="18" charset="2"/>
              </a:rPr>
              <a:t> </a:t>
            </a:r>
            <a:r>
              <a:rPr lang="zh-CN" altLang="en-US" sz="2400">
                <a:sym typeface="Symbol" panose="05050102010706020507" pitchFamily="18" charset="2"/>
              </a:rPr>
              <a:t>磁化率</a:t>
            </a:r>
            <a:endParaRPr lang="zh-CN" altLang="en-US" sz="2400" i="1">
              <a:sym typeface="Symbol" panose="05050102010706020507" pitchFamily="18" charset="2"/>
            </a:endParaRPr>
          </a:p>
        </p:txBody>
      </p:sp>
      <p:sp>
        <p:nvSpPr>
          <p:cNvPr id="318478" name="Text Box 14"/>
          <p:cNvSpPr txBox="1">
            <a:spLocks noChangeArrowheads="1"/>
          </p:cNvSpPr>
          <p:nvPr/>
        </p:nvSpPr>
        <p:spPr bwMode="auto">
          <a:xfrm>
            <a:off x="762000" y="5079365"/>
            <a:ext cx="8064500" cy="1352550"/>
          </a:xfrm>
          <a:prstGeom prst="rect">
            <a:avLst/>
          </a:prstGeom>
          <a:noFill/>
          <a:ln w="9525">
            <a:noFill/>
            <a:miter lim="800000"/>
          </a:ln>
          <a:effectLst/>
        </p:spPr>
        <p:txBody>
          <a:bodyPr>
            <a:spAutoFit/>
          </a:bodyPr>
          <a:lstStyle/>
          <a:p>
            <a:pPr>
              <a:lnSpc>
                <a:spcPct val="115000"/>
              </a:lnSpc>
              <a:spcBef>
                <a:spcPct val="50000"/>
              </a:spcBef>
            </a:pPr>
            <a:r>
              <a:rPr lang="zh-CN" altLang="en-US" sz="2400"/>
              <a:t>磁场强度          沿任一闭合回路的环路积分，等于闭合回路所</a:t>
            </a:r>
            <a:r>
              <a:rPr lang="zh-CN" altLang="en-US" sz="2400">
                <a:solidFill>
                  <a:srgbClr val="0000CC"/>
                </a:solidFill>
              </a:rPr>
              <a:t>包围并穿过</a:t>
            </a:r>
            <a:r>
              <a:rPr lang="zh-CN" altLang="en-US" sz="2400"/>
              <a:t>的</a:t>
            </a:r>
            <a:r>
              <a:rPr lang="zh-CN" altLang="en-US" sz="2400">
                <a:solidFill>
                  <a:srgbClr val="0000CC"/>
                </a:solidFill>
              </a:rPr>
              <a:t>传导电流</a:t>
            </a:r>
            <a:r>
              <a:rPr lang="zh-CN" altLang="en-US" sz="2400"/>
              <a:t>的代数和（在形式上与磁介质中的磁化电流无关）。</a:t>
            </a:r>
          </a:p>
        </p:txBody>
      </p:sp>
      <p:graphicFrame>
        <p:nvGraphicFramePr>
          <p:cNvPr id="318479" name="Object 15"/>
          <p:cNvGraphicFramePr>
            <a:graphicFrameLocks noChangeAspect="1"/>
          </p:cNvGraphicFramePr>
          <p:nvPr/>
        </p:nvGraphicFramePr>
        <p:xfrm>
          <a:off x="2209800" y="5130800"/>
          <a:ext cx="384175" cy="411480"/>
        </p:xfrm>
        <a:graphic>
          <a:graphicData uri="http://schemas.openxmlformats.org/presentationml/2006/ole">
            <mc:AlternateContent xmlns:mc="http://schemas.openxmlformats.org/markup-compatibility/2006">
              <mc:Choice xmlns:v="urn:schemas-microsoft-com:vml" Requires="v">
                <p:oleObj name="公式" r:id="rId8" imgW="4267200" imgH="4572000" progId="">
                  <p:embed/>
                </p:oleObj>
              </mc:Choice>
              <mc:Fallback>
                <p:oleObj name="公式" r:id="rId8" imgW="4267200" imgH="4572000" progId="">
                  <p:embed/>
                  <p:pic>
                    <p:nvPicPr>
                      <p:cNvPr id="0" name="Picture 4" descr="image1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5130800"/>
                        <a:ext cx="384175" cy="411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80" name="Rectangle 16"/>
          <p:cNvSpPr>
            <a:spLocks noChangeArrowheads="1"/>
          </p:cNvSpPr>
          <p:nvPr/>
        </p:nvSpPr>
        <p:spPr bwMode="auto">
          <a:xfrm>
            <a:off x="762000" y="1295400"/>
            <a:ext cx="4191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有介质存在时的安培环路定理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ltLang="zh-CN"/>
              <a:t>10.8 </a:t>
            </a:r>
            <a:r>
              <a:rPr lang="zh-CN" altLang="en-US"/>
              <a:t>磁介质</a:t>
            </a:r>
          </a:p>
        </p:txBody>
      </p:sp>
      <p:sp>
        <p:nvSpPr>
          <p:cNvPr id="12" name="灯片编号占位符 4"/>
          <p:cNvSpPr>
            <a:spLocks noGrp="1"/>
          </p:cNvSpPr>
          <p:nvPr>
            <p:ph type="sldNum" sz="quarter" idx="12"/>
          </p:nvPr>
        </p:nvSpPr>
        <p:spPr/>
        <p:txBody>
          <a:bodyPr/>
          <a:lstStyle/>
          <a:p>
            <a:fld id="{51A37B40-8091-421F-AC18-430B40EE7EC3}" type="slidenum">
              <a:rPr lang="en-US" altLang="zh-CN"/>
              <a:pPr/>
              <a:t>33</a:t>
            </a:fld>
            <a:endParaRPr lang="en-US" altLang="zh-CN"/>
          </a:p>
        </p:txBody>
      </p:sp>
      <p:graphicFrame>
        <p:nvGraphicFramePr>
          <p:cNvPr id="319491" name="Object 3"/>
          <p:cNvGraphicFramePr>
            <a:graphicFrameLocks noChangeAspect="1"/>
          </p:cNvGraphicFramePr>
          <p:nvPr/>
        </p:nvGraphicFramePr>
        <p:xfrm>
          <a:off x="1981200" y="1828800"/>
          <a:ext cx="2184400" cy="484188"/>
        </p:xfrm>
        <a:graphic>
          <a:graphicData uri="http://schemas.openxmlformats.org/presentationml/2006/ole">
            <mc:AlternateContent xmlns:mc="http://schemas.openxmlformats.org/markup-compatibility/2006">
              <mc:Choice xmlns:v="urn:schemas-microsoft-com:vml" Requires="v">
                <p:oleObj name="公式" r:id="rId2" imgW="25908000" imgH="5791200" progId="">
                  <p:embed/>
                </p:oleObj>
              </mc:Choice>
              <mc:Fallback>
                <p:oleObj name="公式" r:id="rId2" imgW="25908000" imgH="5791200" progId="">
                  <p:embed/>
                  <p:pic>
                    <p:nvPicPr>
                      <p:cNvPr id="0" name="Picture 1" descr="image1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21844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3" name="Text Box 5"/>
          <p:cNvSpPr txBox="1">
            <a:spLocks noChangeArrowheads="1"/>
          </p:cNvSpPr>
          <p:nvPr/>
        </p:nvSpPr>
        <p:spPr bwMode="auto">
          <a:xfrm>
            <a:off x="990600" y="2514600"/>
            <a:ext cx="7837805" cy="457200"/>
          </a:xfrm>
          <a:prstGeom prst="rect">
            <a:avLst/>
          </a:prstGeom>
          <a:noFill/>
          <a:ln w="9525">
            <a:noFill/>
            <a:miter lim="800000"/>
          </a:ln>
          <a:effectLst/>
        </p:spPr>
        <p:txBody>
          <a:bodyPr wrap="square">
            <a:spAutoFit/>
          </a:bodyPr>
          <a:lstStyle/>
          <a:p>
            <a:pPr>
              <a:spcBef>
                <a:spcPct val="50000"/>
              </a:spcBef>
            </a:pPr>
            <a:r>
              <a:rPr lang="zh-CN" altLang="en-US" sz="2400"/>
              <a:t>令：</a:t>
            </a:r>
            <a:r>
              <a:rPr lang="zh-CN" altLang="en-US" sz="2400">
                <a:sym typeface="Symbol" panose="05050102010706020507" pitchFamily="18" charset="2"/>
              </a:rPr>
              <a:t>                                        称为磁介质的“</a:t>
            </a:r>
            <a:r>
              <a:rPr lang="zh-CN" altLang="en-US" sz="2400">
                <a:solidFill>
                  <a:schemeClr val="hlink"/>
                </a:solidFill>
                <a:sym typeface="Symbol" panose="05050102010706020507" pitchFamily="18" charset="2"/>
              </a:rPr>
              <a:t>相对磁导率</a:t>
            </a:r>
            <a:r>
              <a:rPr lang="zh-CN" altLang="en-US" sz="2400">
                <a:sym typeface="Symbol" panose="05050102010706020507" pitchFamily="18" charset="2"/>
              </a:rPr>
              <a:t>”</a:t>
            </a:r>
          </a:p>
        </p:txBody>
      </p:sp>
      <p:graphicFrame>
        <p:nvGraphicFramePr>
          <p:cNvPr id="319494" name="Object 6"/>
          <p:cNvGraphicFramePr>
            <a:graphicFrameLocks noChangeAspect="1"/>
          </p:cNvGraphicFramePr>
          <p:nvPr/>
        </p:nvGraphicFramePr>
        <p:xfrm>
          <a:off x="1752600" y="2514600"/>
          <a:ext cx="1700213" cy="430213"/>
        </p:xfrm>
        <a:graphic>
          <a:graphicData uri="http://schemas.openxmlformats.org/presentationml/2006/ole">
            <mc:AlternateContent xmlns:mc="http://schemas.openxmlformats.org/markup-compatibility/2006">
              <mc:Choice xmlns:v="urn:schemas-microsoft-com:vml" Requires="v">
                <p:oleObj name="公式" r:id="rId4" imgW="19812000" imgH="5181600" progId="">
                  <p:embed/>
                </p:oleObj>
              </mc:Choice>
              <mc:Fallback>
                <p:oleObj name="公式" r:id="rId4" imgW="19812000" imgH="5181600" progId="">
                  <p:embed/>
                  <p:pic>
                    <p:nvPicPr>
                      <p:cNvPr id="0" name="Picture 2" descr="image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514600"/>
                        <a:ext cx="1700213"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497" name="Object 9"/>
          <p:cNvGraphicFramePr>
            <a:graphicFrameLocks noChangeAspect="1"/>
          </p:cNvGraphicFramePr>
          <p:nvPr/>
        </p:nvGraphicFramePr>
        <p:xfrm>
          <a:off x="1981200" y="3200400"/>
          <a:ext cx="1462088" cy="484188"/>
        </p:xfrm>
        <a:graphic>
          <a:graphicData uri="http://schemas.openxmlformats.org/presentationml/2006/ole">
            <mc:AlternateContent xmlns:mc="http://schemas.openxmlformats.org/markup-compatibility/2006">
              <mc:Choice xmlns:v="urn:schemas-microsoft-com:vml" Requires="v">
                <p:oleObj name="公式" r:id="rId6" imgW="17373600" imgH="5791200" progId="">
                  <p:embed/>
                </p:oleObj>
              </mc:Choice>
              <mc:Fallback>
                <p:oleObj name="公式" r:id="rId6" imgW="17373600" imgH="5791200" progId="">
                  <p:embed/>
                  <p:pic>
                    <p:nvPicPr>
                      <p:cNvPr id="0" name="Picture 3" descr="image1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3200400"/>
                        <a:ext cx="146208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oleObj>
              </mc:Fallback>
            </mc:AlternateContent>
          </a:graphicData>
        </a:graphic>
      </p:graphicFrame>
      <p:sp>
        <p:nvSpPr>
          <p:cNvPr id="319499" name="Rectangle 11"/>
          <p:cNvSpPr>
            <a:spLocks noChangeArrowheads="1"/>
          </p:cNvSpPr>
          <p:nvPr/>
        </p:nvSpPr>
        <p:spPr bwMode="auto">
          <a:xfrm>
            <a:off x="990600" y="4038600"/>
            <a:ext cx="5532438" cy="457200"/>
          </a:xfrm>
          <a:prstGeom prst="rect">
            <a:avLst/>
          </a:prstGeom>
          <a:noFill/>
          <a:ln w="9525" algn="ctr">
            <a:noFill/>
            <a:miter lim="800000"/>
          </a:ln>
          <a:effectLst/>
        </p:spPr>
        <p:txBody>
          <a:bodyPr>
            <a:spAutoFit/>
          </a:bodyPr>
          <a:lstStyle/>
          <a:p>
            <a:pPr>
              <a:spcBef>
                <a:spcPct val="50000"/>
              </a:spcBef>
            </a:pPr>
            <a:r>
              <a:rPr lang="zh-CN" altLang="en-US" sz="2400"/>
              <a:t>令：                              </a:t>
            </a:r>
            <a:r>
              <a:rPr lang="zh-CN" altLang="en-US" sz="2400">
                <a:sym typeface="Symbol" panose="05050102010706020507" pitchFamily="18" charset="2"/>
              </a:rPr>
              <a:t>          称为</a:t>
            </a:r>
            <a:r>
              <a:rPr lang="zh-CN" altLang="en-US" sz="2400">
                <a:solidFill>
                  <a:srgbClr val="0000CC"/>
                </a:solidFill>
                <a:sym typeface="Symbol" panose="05050102010706020507" pitchFamily="18" charset="2"/>
              </a:rPr>
              <a:t>磁导率</a:t>
            </a:r>
          </a:p>
        </p:txBody>
      </p:sp>
      <p:graphicFrame>
        <p:nvGraphicFramePr>
          <p:cNvPr id="319500" name="Object 12"/>
          <p:cNvGraphicFramePr>
            <a:graphicFrameLocks noChangeAspect="1"/>
          </p:cNvGraphicFramePr>
          <p:nvPr/>
        </p:nvGraphicFramePr>
        <p:xfrm>
          <a:off x="2133600" y="4038600"/>
          <a:ext cx="1169988" cy="457200"/>
        </p:xfrm>
        <a:graphic>
          <a:graphicData uri="http://schemas.openxmlformats.org/presentationml/2006/ole">
            <mc:AlternateContent xmlns:mc="http://schemas.openxmlformats.org/markup-compatibility/2006">
              <mc:Choice xmlns:v="urn:schemas-microsoft-com:vml" Requires="v">
                <p:oleObj name="公式" r:id="rId8" imgW="14020800" imgH="5486400" progId="">
                  <p:embed/>
                </p:oleObj>
              </mc:Choice>
              <mc:Fallback>
                <p:oleObj name="公式" r:id="rId8" imgW="14020800" imgH="5486400" progId="">
                  <p:embed/>
                  <p:pic>
                    <p:nvPicPr>
                      <p:cNvPr id="0" name="Picture 4" descr="image1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038600"/>
                        <a:ext cx="11699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502" name="Object 14"/>
          <p:cNvGraphicFramePr>
            <a:graphicFrameLocks noChangeAspect="1"/>
          </p:cNvGraphicFramePr>
          <p:nvPr/>
        </p:nvGraphicFramePr>
        <p:xfrm>
          <a:off x="2209800" y="4953000"/>
          <a:ext cx="1052513" cy="458788"/>
        </p:xfrm>
        <a:graphic>
          <a:graphicData uri="http://schemas.openxmlformats.org/presentationml/2006/ole">
            <mc:AlternateContent xmlns:mc="http://schemas.openxmlformats.org/markup-compatibility/2006">
              <mc:Choice xmlns:v="urn:schemas-microsoft-com:vml" Requires="v">
                <p:oleObj name="公式" r:id="rId10" imgW="12496800" imgH="5486400" progId="">
                  <p:embed/>
                </p:oleObj>
              </mc:Choice>
              <mc:Fallback>
                <p:oleObj name="公式" r:id="rId10" imgW="12496800" imgH="5486400" progId="">
                  <p:embed/>
                  <p:pic>
                    <p:nvPicPr>
                      <p:cNvPr id="0" name="Picture 5" descr="image1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953000"/>
                        <a:ext cx="10525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2"/>
          </p:nvPr>
        </p:nvSpPr>
        <p:spPr/>
        <p:txBody>
          <a:bodyPr/>
          <a:lstStyle/>
          <a:p>
            <a:fld id="{A9B21AEF-91FF-4D59-A201-41290D0E683B}" type="slidenum">
              <a:rPr lang="en-US" altLang="zh-CN"/>
              <a:pPr/>
              <a:t>34</a:t>
            </a:fld>
            <a:endParaRPr lang="en-US" altLang="zh-CN"/>
          </a:p>
        </p:txBody>
      </p:sp>
      <p:sp>
        <p:nvSpPr>
          <p:cNvPr id="353282" name="Rectangle 2"/>
          <p:cNvSpPr>
            <a:spLocks noGrp="1" noChangeArrowheads="1"/>
          </p:cNvSpPr>
          <p:nvPr>
            <p:ph type="title"/>
          </p:nvPr>
        </p:nvSpPr>
        <p:spPr/>
        <p:txBody>
          <a:bodyPr/>
          <a:lstStyle/>
          <a:p>
            <a:r>
              <a:rPr lang="en-US" altLang="zh-CN"/>
              <a:t>7.7 </a:t>
            </a:r>
            <a:r>
              <a:rPr lang="zh-CN" altLang="en-US"/>
              <a:t>磁场对载流导线的作用</a:t>
            </a:r>
          </a:p>
        </p:txBody>
      </p:sp>
      <p:graphicFrame>
        <p:nvGraphicFramePr>
          <p:cNvPr id="353283" name="Object 3"/>
          <p:cNvGraphicFramePr>
            <a:graphicFrameLocks noChangeAspect="1"/>
          </p:cNvGraphicFramePr>
          <p:nvPr/>
        </p:nvGraphicFramePr>
        <p:xfrm>
          <a:off x="855663" y="1901825"/>
          <a:ext cx="7978775" cy="2921000"/>
        </p:xfrm>
        <a:graphic>
          <a:graphicData uri="http://schemas.openxmlformats.org/presentationml/2006/ole">
            <mc:AlternateContent xmlns:mc="http://schemas.openxmlformats.org/markup-compatibility/2006">
              <mc:Choice xmlns:v="urn:schemas-microsoft-com:vml" Requires="v">
                <p:oleObj name="Document" r:id="rId2" imgW="4305910" imgH="1571344" progId="Word.Document.8">
                  <p:embed/>
                </p:oleObj>
              </mc:Choice>
              <mc:Fallback>
                <p:oleObj name="Document" r:id="rId2" imgW="4305910" imgH="1571344" progId="Word.Document.8">
                  <p:embed/>
                  <p:pic>
                    <p:nvPicPr>
                      <p:cNvPr id="0" name="Picture 1" descr="image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1901825"/>
                        <a:ext cx="797877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grpSp>
        <p:nvGrpSpPr>
          <p:cNvPr id="2" name="Group 4"/>
          <p:cNvGrpSpPr/>
          <p:nvPr/>
        </p:nvGrpSpPr>
        <p:grpSpPr bwMode="auto">
          <a:xfrm>
            <a:off x="5334000" y="3063875"/>
            <a:ext cx="3454400" cy="3336925"/>
            <a:chOff x="3379" y="1786"/>
            <a:chExt cx="2176" cy="2102"/>
          </a:xfrm>
        </p:grpSpPr>
        <p:sp>
          <p:nvSpPr>
            <p:cNvPr id="353285" name="Line 5"/>
            <p:cNvSpPr>
              <a:spLocks noChangeShapeType="1"/>
            </p:cNvSpPr>
            <p:nvPr/>
          </p:nvSpPr>
          <p:spPr bwMode="auto">
            <a:xfrm flipH="1">
              <a:off x="4059" y="3600"/>
              <a:ext cx="136" cy="0"/>
            </a:xfrm>
            <a:prstGeom prst="line">
              <a:avLst/>
            </a:prstGeom>
            <a:noFill/>
            <a:ln w="19050">
              <a:solidFill>
                <a:srgbClr val="000000"/>
              </a:solidFill>
              <a:round/>
              <a:tailEnd type="stealth" w="lg" len="lg"/>
            </a:ln>
            <a:effectLst/>
          </p:spPr>
          <p:txBody>
            <a:bodyPr wrap="none" anchor="ctr"/>
            <a:lstStyle/>
            <a:p>
              <a:endParaRPr lang="zh-CN" altLang="en-US"/>
            </a:p>
          </p:txBody>
        </p:sp>
        <p:sp>
          <p:nvSpPr>
            <p:cNvPr id="353286" name="Line 6"/>
            <p:cNvSpPr>
              <a:spLocks noChangeShapeType="1"/>
            </p:cNvSpPr>
            <p:nvPr/>
          </p:nvSpPr>
          <p:spPr bwMode="auto">
            <a:xfrm flipV="1">
              <a:off x="3651" y="3056"/>
              <a:ext cx="0" cy="90"/>
            </a:xfrm>
            <a:prstGeom prst="line">
              <a:avLst/>
            </a:prstGeom>
            <a:noFill/>
            <a:ln w="19050">
              <a:solidFill>
                <a:srgbClr val="000000"/>
              </a:solidFill>
              <a:round/>
              <a:tailEnd type="stealth" w="lg" len="lg"/>
            </a:ln>
            <a:effectLst/>
          </p:spPr>
          <p:txBody>
            <a:bodyPr wrap="none" anchor="ctr"/>
            <a:lstStyle/>
            <a:p>
              <a:endParaRPr lang="zh-CN" altLang="en-US"/>
            </a:p>
          </p:txBody>
        </p:sp>
        <p:sp>
          <p:nvSpPr>
            <p:cNvPr id="353287" name="Line 7"/>
            <p:cNvSpPr>
              <a:spLocks noChangeShapeType="1"/>
            </p:cNvSpPr>
            <p:nvPr/>
          </p:nvSpPr>
          <p:spPr bwMode="auto">
            <a:xfrm>
              <a:off x="3651" y="3593"/>
              <a:ext cx="1632" cy="0"/>
            </a:xfrm>
            <a:prstGeom prst="line">
              <a:avLst/>
            </a:prstGeom>
            <a:noFill/>
            <a:ln w="9525">
              <a:solidFill>
                <a:srgbClr val="000066"/>
              </a:solidFill>
              <a:round/>
              <a:tailEnd type="triangle" w="sm" len="lg"/>
            </a:ln>
            <a:effectLst/>
          </p:spPr>
          <p:txBody>
            <a:bodyPr wrap="none" anchor="ctr"/>
            <a:lstStyle/>
            <a:p>
              <a:endParaRPr lang="zh-CN" altLang="en-US"/>
            </a:p>
          </p:txBody>
        </p:sp>
        <p:sp>
          <p:nvSpPr>
            <p:cNvPr id="353288" name="Line 8"/>
            <p:cNvSpPr>
              <a:spLocks noChangeShapeType="1"/>
            </p:cNvSpPr>
            <p:nvPr/>
          </p:nvSpPr>
          <p:spPr bwMode="auto">
            <a:xfrm flipV="1">
              <a:off x="3650" y="2058"/>
              <a:ext cx="0" cy="1541"/>
            </a:xfrm>
            <a:prstGeom prst="line">
              <a:avLst/>
            </a:prstGeom>
            <a:noFill/>
            <a:ln w="9525">
              <a:solidFill>
                <a:srgbClr val="000066"/>
              </a:solidFill>
              <a:round/>
              <a:tailEnd type="triangle" w="sm" len="lg"/>
            </a:ln>
            <a:effectLst/>
          </p:spPr>
          <p:txBody>
            <a:bodyPr wrap="none" anchor="ctr"/>
            <a:lstStyle/>
            <a:p>
              <a:endParaRPr lang="zh-CN" altLang="en-US"/>
            </a:p>
          </p:txBody>
        </p:sp>
        <p:sp>
          <p:nvSpPr>
            <p:cNvPr id="353289" name="Arc 9"/>
            <p:cNvSpPr/>
            <p:nvPr/>
          </p:nvSpPr>
          <p:spPr bwMode="auto">
            <a:xfrm>
              <a:off x="3651" y="2602"/>
              <a:ext cx="997" cy="9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a:solidFill>
                <a:srgbClr val="008080"/>
              </a:solidFill>
              <a:round/>
            </a:ln>
            <a:effectLst/>
          </p:spPr>
          <p:txBody>
            <a:bodyPr wrap="none" anchor="ctr"/>
            <a:lstStyle/>
            <a:p>
              <a:endParaRPr lang="zh-CN" altLang="en-US"/>
            </a:p>
          </p:txBody>
        </p:sp>
        <p:sp>
          <p:nvSpPr>
            <p:cNvPr id="353290" name="Text Box 10"/>
            <p:cNvSpPr txBox="1">
              <a:spLocks noChangeArrowheads="1"/>
            </p:cNvSpPr>
            <p:nvPr/>
          </p:nvSpPr>
          <p:spPr bwMode="auto">
            <a:xfrm>
              <a:off x="3379" y="3509"/>
              <a:ext cx="363" cy="289"/>
            </a:xfrm>
            <a:prstGeom prst="rect">
              <a:avLst/>
            </a:prstGeom>
            <a:noFill/>
            <a:ln w="9525">
              <a:noFill/>
              <a:miter lim="800000"/>
            </a:ln>
            <a:effectLst/>
          </p:spPr>
          <p:txBody>
            <a:bodyPr>
              <a:spAutoFit/>
            </a:bodyPr>
            <a:lstStyle/>
            <a:p>
              <a:pPr>
                <a:spcBef>
                  <a:spcPct val="50000"/>
                </a:spcBef>
              </a:pPr>
              <a:r>
                <a:rPr kumimoji="1" lang="en-US" altLang="zh-CN" sz="2400">
                  <a:solidFill>
                    <a:srgbClr val="000066"/>
                  </a:solidFill>
                  <a:effectLst>
                    <a:outerShdw blurRad="38100" dist="38100" dir="2700000" algn="tl">
                      <a:srgbClr val="C0C0C0"/>
                    </a:outerShdw>
                  </a:effectLst>
                </a:rPr>
                <a:t>O</a:t>
              </a:r>
            </a:p>
          </p:txBody>
        </p:sp>
        <p:sp>
          <p:nvSpPr>
            <p:cNvPr id="353291" name="Text Box 11"/>
            <p:cNvSpPr txBox="1">
              <a:spLocks noChangeArrowheads="1"/>
            </p:cNvSpPr>
            <p:nvPr/>
          </p:nvSpPr>
          <p:spPr bwMode="auto">
            <a:xfrm>
              <a:off x="4467" y="3545"/>
              <a:ext cx="363" cy="289"/>
            </a:xfrm>
            <a:prstGeom prst="rect">
              <a:avLst/>
            </a:prstGeom>
            <a:noFill/>
            <a:ln w="9525">
              <a:noFill/>
              <a:miter lim="800000"/>
            </a:ln>
            <a:effectLst/>
          </p:spPr>
          <p:txBody>
            <a:bodyPr>
              <a:spAutoFit/>
            </a:bodyPr>
            <a:lstStyle/>
            <a:p>
              <a:pPr>
                <a:spcBef>
                  <a:spcPct val="50000"/>
                </a:spcBef>
              </a:pPr>
              <a:r>
                <a:rPr kumimoji="1" lang="en-US" altLang="zh-CN" sz="2400">
                  <a:solidFill>
                    <a:srgbClr val="000066"/>
                  </a:solidFill>
                  <a:effectLst>
                    <a:outerShdw blurRad="38100" dist="38100" dir="2700000" algn="tl">
                      <a:srgbClr val="C0C0C0"/>
                    </a:outerShdw>
                  </a:effectLst>
                </a:rPr>
                <a:t>B</a:t>
              </a:r>
            </a:p>
          </p:txBody>
        </p:sp>
        <p:sp>
          <p:nvSpPr>
            <p:cNvPr id="353292" name="Text Box 12"/>
            <p:cNvSpPr txBox="1">
              <a:spLocks noChangeArrowheads="1"/>
            </p:cNvSpPr>
            <p:nvPr/>
          </p:nvSpPr>
          <p:spPr bwMode="auto">
            <a:xfrm>
              <a:off x="3379" y="2421"/>
              <a:ext cx="363" cy="289"/>
            </a:xfrm>
            <a:prstGeom prst="rect">
              <a:avLst/>
            </a:prstGeom>
            <a:noFill/>
            <a:ln w="9525">
              <a:noFill/>
              <a:miter lim="800000"/>
            </a:ln>
            <a:effectLst/>
          </p:spPr>
          <p:txBody>
            <a:bodyPr>
              <a:spAutoFit/>
            </a:bodyPr>
            <a:lstStyle/>
            <a:p>
              <a:pPr>
                <a:spcBef>
                  <a:spcPct val="50000"/>
                </a:spcBef>
              </a:pPr>
              <a:r>
                <a:rPr kumimoji="1" lang="en-US" altLang="zh-CN" sz="2400">
                  <a:solidFill>
                    <a:srgbClr val="000066"/>
                  </a:solidFill>
                  <a:effectLst>
                    <a:outerShdw blurRad="38100" dist="38100" dir="2700000" algn="tl">
                      <a:srgbClr val="C0C0C0"/>
                    </a:outerShdw>
                  </a:effectLst>
                </a:rPr>
                <a:t>A</a:t>
              </a:r>
            </a:p>
          </p:txBody>
        </p:sp>
        <p:sp>
          <p:nvSpPr>
            <p:cNvPr id="353293" name="Text Box 13"/>
            <p:cNvSpPr txBox="1">
              <a:spLocks noChangeArrowheads="1"/>
            </p:cNvSpPr>
            <p:nvPr/>
          </p:nvSpPr>
          <p:spPr bwMode="auto">
            <a:xfrm>
              <a:off x="5192" y="3509"/>
              <a:ext cx="363" cy="289"/>
            </a:xfrm>
            <a:prstGeom prst="rect">
              <a:avLst/>
            </a:prstGeom>
            <a:noFill/>
            <a:ln w="9525">
              <a:noFill/>
              <a:miter lim="800000"/>
            </a:ln>
            <a:effectLst/>
          </p:spPr>
          <p:txBody>
            <a:bodyPr>
              <a:spAutoFit/>
            </a:bodyPr>
            <a:lstStyle/>
            <a:p>
              <a:pPr>
                <a:spcBef>
                  <a:spcPct val="50000"/>
                </a:spcBef>
              </a:pPr>
              <a:r>
                <a:rPr kumimoji="1" lang="en-US" altLang="zh-CN" sz="2400" i="1">
                  <a:solidFill>
                    <a:srgbClr val="000066"/>
                  </a:solidFill>
                  <a:effectLst>
                    <a:outerShdw blurRad="38100" dist="38100" dir="2700000" algn="tl">
                      <a:srgbClr val="C0C0C0"/>
                    </a:outerShdw>
                  </a:effectLst>
                </a:rPr>
                <a:t>X</a:t>
              </a:r>
              <a:endParaRPr kumimoji="1" lang="en-US" altLang="zh-CN" sz="2400">
                <a:solidFill>
                  <a:srgbClr val="000066"/>
                </a:solidFill>
                <a:effectLst>
                  <a:outerShdw blurRad="38100" dist="38100" dir="2700000" algn="tl">
                    <a:srgbClr val="C0C0C0"/>
                  </a:outerShdw>
                </a:effectLst>
              </a:endParaRPr>
            </a:p>
          </p:txBody>
        </p:sp>
        <p:sp>
          <p:nvSpPr>
            <p:cNvPr id="353294" name="Text Box 14"/>
            <p:cNvSpPr txBox="1">
              <a:spLocks noChangeArrowheads="1"/>
            </p:cNvSpPr>
            <p:nvPr/>
          </p:nvSpPr>
          <p:spPr bwMode="auto">
            <a:xfrm>
              <a:off x="3560" y="1786"/>
              <a:ext cx="363" cy="287"/>
            </a:xfrm>
            <a:prstGeom prst="rect">
              <a:avLst/>
            </a:prstGeom>
            <a:noFill/>
            <a:ln w="9525">
              <a:noFill/>
              <a:miter lim="800000"/>
            </a:ln>
            <a:effectLst/>
          </p:spPr>
          <p:txBody>
            <a:bodyPr>
              <a:spAutoFit/>
            </a:bodyPr>
            <a:lstStyle/>
            <a:p>
              <a:pPr>
                <a:spcBef>
                  <a:spcPct val="50000"/>
                </a:spcBef>
              </a:pPr>
              <a:r>
                <a:rPr kumimoji="1" lang="en-US" altLang="zh-CN" sz="2400" i="1">
                  <a:solidFill>
                    <a:srgbClr val="000066"/>
                  </a:solidFill>
                  <a:effectLst>
                    <a:outerShdw blurRad="38100" dist="38100" dir="2700000" algn="tl">
                      <a:srgbClr val="C0C0C0"/>
                    </a:outerShdw>
                  </a:effectLst>
                </a:rPr>
                <a:t>Y</a:t>
              </a:r>
              <a:endParaRPr kumimoji="1" lang="en-US" altLang="zh-CN" sz="2400">
                <a:solidFill>
                  <a:srgbClr val="000066"/>
                </a:solidFill>
                <a:effectLst>
                  <a:outerShdw blurRad="38100" dist="38100" dir="2700000" algn="tl">
                    <a:srgbClr val="C0C0C0"/>
                  </a:outerShdw>
                </a:effectLst>
              </a:endParaRPr>
            </a:p>
          </p:txBody>
        </p:sp>
        <p:sp>
          <p:nvSpPr>
            <p:cNvPr id="353295" name="Line 15"/>
            <p:cNvSpPr>
              <a:spLocks noChangeShapeType="1"/>
            </p:cNvSpPr>
            <p:nvPr/>
          </p:nvSpPr>
          <p:spPr bwMode="auto">
            <a:xfrm>
              <a:off x="3659" y="2602"/>
              <a:ext cx="0" cy="997"/>
            </a:xfrm>
            <a:prstGeom prst="line">
              <a:avLst/>
            </a:prstGeom>
            <a:noFill/>
            <a:ln w="31750">
              <a:solidFill>
                <a:srgbClr val="008080"/>
              </a:solidFill>
              <a:round/>
            </a:ln>
            <a:effectLst/>
          </p:spPr>
          <p:txBody>
            <a:bodyPr wrap="none" anchor="ctr"/>
            <a:lstStyle/>
            <a:p>
              <a:endParaRPr lang="zh-CN" altLang="en-US"/>
            </a:p>
          </p:txBody>
        </p:sp>
        <p:sp>
          <p:nvSpPr>
            <p:cNvPr id="353296" name="Line 16"/>
            <p:cNvSpPr>
              <a:spLocks noChangeShapeType="1"/>
            </p:cNvSpPr>
            <p:nvPr/>
          </p:nvSpPr>
          <p:spPr bwMode="auto">
            <a:xfrm rot="5400000">
              <a:off x="4150" y="3103"/>
              <a:ext cx="0" cy="997"/>
            </a:xfrm>
            <a:prstGeom prst="line">
              <a:avLst/>
            </a:prstGeom>
            <a:noFill/>
            <a:ln w="31750">
              <a:solidFill>
                <a:srgbClr val="008080"/>
              </a:solidFill>
              <a:round/>
            </a:ln>
            <a:effectLst/>
          </p:spPr>
          <p:txBody>
            <a:bodyPr wrap="none" anchor="ctr"/>
            <a:lstStyle/>
            <a:p>
              <a:endParaRPr lang="zh-CN" altLang="en-US"/>
            </a:p>
          </p:txBody>
        </p:sp>
        <p:sp>
          <p:nvSpPr>
            <p:cNvPr id="353297" name="Text Box 17"/>
            <p:cNvSpPr txBox="1">
              <a:spLocks noChangeArrowheads="1"/>
            </p:cNvSpPr>
            <p:nvPr/>
          </p:nvSpPr>
          <p:spPr bwMode="auto">
            <a:xfrm>
              <a:off x="3379" y="2965"/>
              <a:ext cx="363" cy="289"/>
            </a:xfrm>
            <a:prstGeom prst="rect">
              <a:avLst/>
            </a:prstGeom>
            <a:noFill/>
            <a:ln w="9525">
              <a:noFill/>
              <a:miter lim="800000"/>
            </a:ln>
            <a:effectLst/>
          </p:spPr>
          <p:txBody>
            <a:bodyPr>
              <a:spAutoFit/>
            </a:bodyPr>
            <a:lstStyle/>
            <a:p>
              <a:pPr>
                <a:spcBef>
                  <a:spcPct val="50000"/>
                </a:spcBef>
              </a:pPr>
              <a:r>
                <a:rPr kumimoji="1" lang="en-US" altLang="zh-CN" sz="2400" i="1" dirty="0">
                  <a:solidFill>
                    <a:srgbClr val="000066"/>
                  </a:solidFill>
                  <a:effectLst>
                    <a:outerShdw blurRad="38100" dist="38100" dir="2700000" algn="tl">
                      <a:srgbClr val="C0C0C0"/>
                    </a:outerShdw>
                  </a:effectLst>
                </a:rPr>
                <a:t>R</a:t>
              </a:r>
              <a:endParaRPr kumimoji="1" lang="en-US" altLang="zh-CN" sz="2400" dirty="0">
                <a:solidFill>
                  <a:srgbClr val="000066"/>
                </a:solidFill>
                <a:effectLst>
                  <a:outerShdw blurRad="38100" dist="38100" dir="2700000" algn="tl">
                    <a:srgbClr val="C0C0C0"/>
                  </a:outerShdw>
                </a:effectLst>
              </a:endParaRPr>
            </a:p>
          </p:txBody>
        </p:sp>
        <p:graphicFrame>
          <p:nvGraphicFramePr>
            <p:cNvPr id="353298" name="Object 18"/>
            <p:cNvGraphicFramePr>
              <a:graphicFrameLocks noChangeAspect="1"/>
            </p:cNvGraphicFramePr>
            <p:nvPr/>
          </p:nvGraphicFramePr>
          <p:xfrm>
            <a:off x="4127" y="2209"/>
            <a:ext cx="136" cy="242"/>
          </p:xfrm>
          <a:graphic>
            <a:graphicData uri="http://schemas.openxmlformats.org/presentationml/2006/ole">
              <mc:AlternateContent xmlns:mc="http://schemas.openxmlformats.org/markup-compatibility/2006">
                <mc:Choice xmlns:v="urn:schemas-microsoft-com:vml" Requires="v">
                  <p:oleObj name="Equation" r:id="rId4" imgW="2743200" imgH="4876800" progId="">
                    <p:embed/>
                  </p:oleObj>
                </mc:Choice>
                <mc:Fallback>
                  <p:oleObj name="Equation" r:id="rId4" imgW="2743200" imgH="4876800" progId="">
                    <p:embed/>
                    <p:pic>
                      <p:nvPicPr>
                        <p:cNvPr id="0" name="Picture 2" descr="image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 y="2209"/>
                          <a:ext cx="136"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99" name="Text Box 19"/>
            <p:cNvSpPr txBox="1">
              <a:spLocks noChangeArrowheads="1"/>
            </p:cNvSpPr>
            <p:nvPr/>
          </p:nvSpPr>
          <p:spPr bwMode="auto">
            <a:xfrm>
              <a:off x="4029" y="3600"/>
              <a:ext cx="454" cy="288"/>
            </a:xfrm>
            <a:prstGeom prst="rect">
              <a:avLst/>
            </a:prstGeom>
            <a:noFill/>
            <a:ln w="19050">
              <a:noFill/>
              <a:miter lim="800000"/>
              <a:tailEnd type="none" w="sm" len="med"/>
            </a:ln>
            <a:effectLst/>
          </p:spPr>
          <p:txBody>
            <a:bodyPr>
              <a:spAutoFit/>
            </a:bodyPr>
            <a:lstStyle/>
            <a:p>
              <a:pPr>
                <a:spcBef>
                  <a:spcPct val="50000"/>
                </a:spcBef>
              </a:pPr>
              <a:r>
                <a:rPr lang="en-US" altLang="zh-CN" sz="2400" i="1" dirty="0">
                  <a:solidFill>
                    <a:srgbClr val="000000"/>
                  </a:solidFill>
                </a:rPr>
                <a:t>I</a:t>
              </a:r>
            </a:p>
          </p:txBody>
        </p:sp>
        <p:grpSp>
          <p:nvGrpSpPr>
            <p:cNvPr id="3" name="Group 20"/>
            <p:cNvGrpSpPr/>
            <p:nvPr/>
          </p:nvGrpSpPr>
          <p:grpSpPr bwMode="auto">
            <a:xfrm>
              <a:off x="3651" y="2575"/>
              <a:ext cx="871" cy="1031"/>
              <a:chOff x="2592" y="2286"/>
              <a:chExt cx="461" cy="546"/>
            </a:xfrm>
          </p:grpSpPr>
          <p:sp>
            <p:nvSpPr>
              <p:cNvPr id="353301" name="Line 21"/>
              <p:cNvSpPr>
                <a:spLocks noChangeShapeType="1"/>
              </p:cNvSpPr>
              <p:nvPr/>
            </p:nvSpPr>
            <p:spPr bwMode="auto">
              <a:xfrm>
                <a:off x="2880" y="2394"/>
                <a:ext cx="108" cy="78"/>
              </a:xfrm>
              <a:prstGeom prst="line">
                <a:avLst/>
              </a:prstGeom>
              <a:noFill/>
              <a:ln w="38100">
                <a:solidFill>
                  <a:srgbClr val="FF0000"/>
                </a:solidFill>
                <a:round/>
                <a:tailEnd type="triangle" w="sm" len="lg"/>
              </a:ln>
              <a:effectLst/>
            </p:spPr>
            <p:txBody>
              <a:bodyPr wrap="none" anchor="ctr"/>
              <a:lstStyle/>
              <a:p>
                <a:endParaRPr lang="zh-CN" altLang="en-US"/>
              </a:p>
            </p:txBody>
          </p:sp>
          <p:sp>
            <p:nvSpPr>
              <p:cNvPr id="353302" name="Line 22"/>
              <p:cNvSpPr>
                <a:spLocks noChangeShapeType="1"/>
              </p:cNvSpPr>
              <p:nvPr/>
            </p:nvSpPr>
            <p:spPr bwMode="auto">
              <a:xfrm flipH="1">
                <a:off x="2592" y="2400"/>
                <a:ext cx="288" cy="432"/>
              </a:xfrm>
              <a:prstGeom prst="line">
                <a:avLst/>
              </a:prstGeom>
              <a:noFill/>
              <a:ln w="9525">
                <a:solidFill>
                  <a:srgbClr val="FF0000"/>
                </a:solidFill>
                <a:round/>
              </a:ln>
              <a:effectLst/>
            </p:spPr>
            <p:txBody>
              <a:bodyPr wrap="none" anchor="ctr"/>
              <a:lstStyle/>
              <a:p>
                <a:endParaRPr lang="zh-CN" altLang="en-US"/>
              </a:p>
            </p:txBody>
          </p:sp>
          <p:graphicFrame>
            <p:nvGraphicFramePr>
              <p:cNvPr id="353303" name="Object 23"/>
              <p:cNvGraphicFramePr>
                <a:graphicFrameLocks noChangeAspect="1"/>
              </p:cNvGraphicFramePr>
              <p:nvPr/>
            </p:nvGraphicFramePr>
            <p:xfrm>
              <a:off x="2895" y="2286"/>
              <a:ext cx="158" cy="127"/>
            </p:xfrm>
            <a:graphic>
              <a:graphicData uri="http://schemas.openxmlformats.org/presentationml/2006/ole">
                <mc:AlternateContent xmlns:mc="http://schemas.openxmlformats.org/markup-compatibility/2006">
                  <mc:Choice xmlns:v="urn:schemas-microsoft-com:vml" Requires="v">
                    <p:oleObj name="公式" r:id="rId6" imgW="6096000" imgH="4876800" progId="">
                      <p:embed/>
                    </p:oleObj>
                  </mc:Choice>
                  <mc:Fallback>
                    <p:oleObj name="公式" r:id="rId6" imgW="6096000" imgH="4876800" progId="">
                      <p:embed/>
                      <p:pic>
                        <p:nvPicPr>
                          <p:cNvPr id="0" name="Picture 3" descr="image1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 y="2286"/>
                            <a:ext cx="158" cy="1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304" name="Arc 24"/>
              <p:cNvSpPr/>
              <p:nvPr/>
            </p:nvSpPr>
            <p:spPr bwMode="auto">
              <a:xfrm>
                <a:off x="2592" y="2706"/>
                <a:ext cx="48" cy="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ln>
              <a:effectLst/>
            </p:spPr>
            <p:txBody>
              <a:bodyPr wrap="none" anchor="ctr"/>
              <a:lstStyle/>
              <a:p>
                <a:endParaRPr lang="zh-CN" altLang="en-US"/>
              </a:p>
            </p:txBody>
          </p:sp>
          <p:graphicFrame>
            <p:nvGraphicFramePr>
              <p:cNvPr id="353305" name="Object 25"/>
              <p:cNvGraphicFramePr>
                <a:graphicFrameLocks noChangeAspect="1"/>
              </p:cNvGraphicFramePr>
              <p:nvPr/>
            </p:nvGraphicFramePr>
            <p:xfrm>
              <a:off x="2592" y="2592"/>
              <a:ext cx="79" cy="103"/>
            </p:xfrm>
            <a:graphic>
              <a:graphicData uri="http://schemas.openxmlformats.org/presentationml/2006/ole">
                <mc:AlternateContent xmlns:mc="http://schemas.openxmlformats.org/markup-compatibility/2006">
                  <mc:Choice xmlns:v="urn:schemas-microsoft-com:vml" Requires="v">
                    <p:oleObj name="公式" r:id="rId8" imgW="3048000" imgH="3962400" progId="">
                      <p:embed/>
                    </p:oleObj>
                  </mc:Choice>
                  <mc:Fallback>
                    <p:oleObj name="公式" r:id="rId8" imgW="3048000" imgH="3962400" progId="">
                      <p:embed/>
                      <p:pic>
                        <p:nvPicPr>
                          <p:cNvPr id="0" name="Picture 4" descr="image1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2" y="2592"/>
                            <a:ext cx="79" cy="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306" name="Line 26"/>
              <p:cNvSpPr>
                <a:spLocks noChangeShapeType="1"/>
              </p:cNvSpPr>
              <p:nvPr/>
            </p:nvSpPr>
            <p:spPr bwMode="auto">
              <a:xfrm flipH="1">
                <a:off x="2592" y="2472"/>
                <a:ext cx="378" cy="360"/>
              </a:xfrm>
              <a:prstGeom prst="line">
                <a:avLst/>
              </a:prstGeom>
              <a:noFill/>
              <a:ln w="9525">
                <a:solidFill>
                  <a:srgbClr val="FF0000"/>
                </a:solidFill>
                <a:round/>
              </a:ln>
              <a:effectLst/>
            </p:spPr>
            <p:txBody>
              <a:bodyPr wrap="none" anchor="ctr"/>
              <a:lstStyle/>
              <a:p>
                <a:endParaRPr lang="zh-CN" altLang="en-US"/>
              </a:p>
            </p:txBody>
          </p:sp>
          <p:graphicFrame>
            <p:nvGraphicFramePr>
              <p:cNvPr id="353307" name="Object 27"/>
              <p:cNvGraphicFramePr>
                <a:graphicFrameLocks noChangeAspect="1"/>
              </p:cNvGraphicFramePr>
              <p:nvPr/>
            </p:nvGraphicFramePr>
            <p:xfrm>
              <a:off x="2718" y="2670"/>
              <a:ext cx="135" cy="103"/>
            </p:xfrm>
            <a:graphic>
              <a:graphicData uri="http://schemas.openxmlformats.org/presentationml/2006/ole">
                <mc:AlternateContent xmlns:mc="http://schemas.openxmlformats.org/markup-compatibility/2006">
                  <mc:Choice xmlns:v="urn:schemas-microsoft-com:vml" Requires="v">
                    <p:oleObj name="公式" r:id="rId10" imgW="5181600" imgH="3962400" progId="">
                      <p:embed/>
                    </p:oleObj>
                  </mc:Choice>
                  <mc:Fallback>
                    <p:oleObj name="公式" r:id="rId10" imgW="5181600" imgH="3962400" progId="">
                      <p:embed/>
                      <p:pic>
                        <p:nvPicPr>
                          <p:cNvPr id="0" name="Picture 5" descr="image1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8" y="2670"/>
                            <a:ext cx="135" cy="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308" name="Arc 28"/>
              <p:cNvSpPr/>
              <p:nvPr/>
            </p:nvSpPr>
            <p:spPr bwMode="auto">
              <a:xfrm rot="10800000" flipH="1" flipV="1">
                <a:off x="2676" y="2669"/>
                <a:ext cx="48" cy="37"/>
              </a:xfrm>
              <a:custGeom>
                <a:avLst/>
                <a:gdLst>
                  <a:gd name="G0" fmla="+- 0 0 0"/>
                  <a:gd name="G1" fmla="+- 16755 0 0"/>
                  <a:gd name="G2" fmla="+- 21600 0 0"/>
                  <a:gd name="T0" fmla="*/ 13631 w 21600"/>
                  <a:gd name="T1" fmla="*/ 0 h 16755"/>
                  <a:gd name="T2" fmla="*/ 21600 w 21600"/>
                  <a:gd name="T3" fmla="*/ 16755 h 16755"/>
                  <a:gd name="T4" fmla="*/ 0 w 21600"/>
                  <a:gd name="T5" fmla="*/ 16755 h 16755"/>
                </a:gdLst>
                <a:ahLst/>
                <a:cxnLst>
                  <a:cxn ang="0">
                    <a:pos x="T0" y="T1"/>
                  </a:cxn>
                  <a:cxn ang="0">
                    <a:pos x="T2" y="T3"/>
                  </a:cxn>
                  <a:cxn ang="0">
                    <a:pos x="T4" y="T5"/>
                  </a:cxn>
                </a:cxnLst>
                <a:rect l="0" t="0" r="r" b="b"/>
                <a:pathLst>
                  <a:path w="21600" h="16755" fill="none" extrusionOk="0">
                    <a:moveTo>
                      <a:pt x="13631" y="-1"/>
                    </a:moveTo>
                    <a:cubicBezTo>
                      <a:pt x="18673" y="4101"/>
                      <a:pt x="21600" y="10255"/>
                      <a:pt x="21600" y="16755"/>
                    </a:cubicBezTo>
                  </a:path>
                  <a:path w="21600" h="16755" stroke="0" extrusionOk="0">
                    <a:moveTo>
                      <a:pt x="13631" y="-1"/>
                    </a:moveTo>
                    <a:cubicBezTo>
                      <a:pt x="18673" y="4101"/>
                      <a:pt x="21600" y="10255"/>
                      <a:pt x="21600" y="16755"/>
                    </a:cubicBezTo>
                    <a:lnTo>
                      <a:pt x="0" y="16755"/>
                    </a:lnTo>
                    <a:close/>
                  </a:path>
                </a:pathLst>
              </a:custGeom>
              <a:noFill/>
              <a:ln w="9525">
                <a:solidFill>
                  <a:srgbClr val="FF0000"/>
                </a:solidFill>
                <a:round/>
              </a:ln>
              <a:effectLst/>
            </p:spPr>
            <p:txBody>
              <a:bodyPr wrap="none" anchor="ctr"/>
              <a:lstStyle/>
              <a:p>
                <a:endParaRPr lang="zh-CN" altLang="en-US"/>
              </a:p>
            </p:txBody>
          </p:sp>
        </p:grpSp>
      </p:grpSp>
      <p:sp>
        <p:nvSpPr>
          <p:cNvPr id="353309" name="Text Box 29"/>
          <p:cNvSpPr txBox="1">
            <a:spLocks noChangeArrowheads="1"/>
          </p:cNvSpPr>
          <p:nvPr/>
        </p:nvSpPr>
        <p:spPr bwMode="auto">
          <a:xfrm>
            <a:off x="685800" y="1498600"/>
            <a:ext cx="1454150" cy="396875"/>
          </a:xfrm>
          <a:prstGeom prst="rect">
            <a:avLst/>
          </a:prstGeom>
          <a:noFill/>
          <a:ln w="9525">
            <a:noFill/>
            <a:miter lim="800000"/>
          </a:ln>
          <a:effectLst/>
        </p:spPr>
        <p:txBody>
          <a:bodyPr wrap="none">
            <a:spAutoFit/>
          </a:bodyPr>
          <a:lstStyle/>
          <a:p>
            <a:r>
              <a:rPr lang="zh-CN" altLang="en-US" sz="2000" dirty="0"/>
              <a:t>补充作业：</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37" name="灯片编号占位符 4"/>
          <p:cNvSpPr>
            <a:spLocks noGrp="1"/>
          </p:cNvSpPr>
          <p:nvPr>
            <p:ph type="sldNum" sz="quarter" idx="12"/>
          </p:nvPr>
        </p:nvSpPr>
        <p:spPr/>
        <p:txBody>
          <a:bodyPr/>
          <a:lstStyle/>
          <a:p>
            <a:fld id="{6837C45C-528A-4A04-A2D7-D0FAEF4206BF}" type="slidenum">
              <a:rPr lang="en-US" altLang="zh-CN"/>
              <a:pPr/>
              <a:t>4</a:t>
            </a:fld>
            <a:endParaRPr lang="en-US" altLang="zh-CN"/>
          </a:p>
        </p:txBody>
      </p:sp>
      <p:sp>
        <p:nvSpPr>
          <p:cNvPr id="302083" name="Rectangle 3"/>
          <p:cNvSpPr>
            <a:spLocks noChangeArrowheads="1"/>
          </p:cNvSpPr>
          <p:nvPr/>
        </p:nvSpPr>
        <p:spPr bwMode="auto">
          <a:xfrm>
            <a:off x="762000" y="1428433"/>
            <a:ext cx="6812280" cy="457200"/>
          </a:xfrm>
          <a:prstGeom prst="rect">
            <a:avLst/>
          </a:prstGeom>
          <a:noFill/>
          <a:ln w="9525">
            <a:noFill/>
            <a:miter lim="800000"/>
          </a:ln>
          <a:effectLst/>
        </p:spPr>
        <p:txBody>
          <a:bodyPr wrap="none">
            <a:spAutoFit/>
          </a:bodyPr>
          <a:lstStyle/>
          <a:p>
            <a:r>
              <a:rPr kumimoji="1" lang="zh-CN" altLang="en-US" sz="2400"/>
              <a:t>例</a:t>
            </a:r>
            <a:r>
              <a:rPr kumimoji="1" lang="en-US" altLang="zh-CN" sz="2400"/>
              <a:t>10.10  </a:t>
            </a:r>
            <a:r>
              <a:rPr lang="zh-CN" altLang="en-US" sz="2400"/>
              <a:t>计算无线长直导线平行电流间的相互作用</a:t>
            </a:r>
          </a:p>
        </p:txBody>
      </p:sp>
      <p:grpSp>
        <p:nvGrpSpPr>
          <p:cNvPr id="302135" name="Group 55"/>
          <p:cNvGrpSpPr/>
          <p:nvPr/>
        </p:nvGrpSpPr>
        <p:grpSpPr bwMode="auto">
          <a:xfrm>
            <a:off x="5334000" y="2209800"/>
            <a:ext cx="3527425" cy="3384550"/>
            <a:chOff x="3072" y="1200"/>
            <a:chExt cx="2222" cy="2132"/>
          </a:xfrm>
        </p:grpSpPr>
        <p:grpSp>
          <p:nvGrpSpPr>
            <p:cNvPr id="302109" name="Group 29"/>
            <p:cNvGrpSpPr/>
            <p:nvPr/>
          </p:nvGrpSpPr>
          <p:grpSpPr bwMode="auto">
            <a:xfrm>
              <a:off x="3072" y="1200"/>
              <a:ext cx="2222" cy="2132"/>
              <a:chOff x="3243" y="799"/>
              <a:chExt cx="2222" cy="2132"/>
            </a:xfrm>
          </p:grpSpPr>
          <p:sp>
            <p:nvSpPr>
              <p:cNvPr id="302110" name="Rectangle 30"/>
              <p:cNvSpPr>
                <a:spLocks noChangeArrowheads="1"/>
              </p:cNvSpPr>
              <p:nvPr/>
            </p:nvSpPr>
            <p:spPr bwMode="auto">
              <a:xfrm>
                <a:off x="3243" y="799"/>
                <a:ext cx="2222" cy="2132"/>
              </a:xfrm>
              <a:prstGeom prst="rect">
                <a:avLst/>
              </a:prstGeom>
              <a:solidFill>
                <a:srgbClr val="99CCFF"/>
              </a:solidFill>
              <a:ln w="9525">
                <a:solidFill>
                  <a:srgbClr val="FFFFFF"/>
                </a:solidFill>
                <a:miter lim="800000"/>
              </a:ln>
              <a:effectLst/>
            </p:spPr>
            <p:txBody>
              <a:bodyPr wrap="none" anchor="ctr"/>
              <a:lstStyle/>
              <a:p>
                <a:endParaRPr lang="zh-CN" altLang="en-US"/>
              </a:p>
            </p:txBody>
          </p:sp>
          <p:grpSp>
            <p:nvGrpSpPr>
              <p:cNvPr id="302111" name="Group 31"/>
              <p:cNvGrpSpPr/>
              <p:nvPr/>
            </p:nvGrpSpPr>
            <p:grpSpPr bwMode="auto">
              <a:xfrm>
                <a:off x="3626" y="799"/>
                <a:ext cx="1469" cy="1905"/>
                <a:chOff x="3626" y="799"/>
                <a:chExt cx="1469" cy="1905"/>
              </a:xfrm>
            </p:grpSpPr>
            <p:sp>
              <p:nvSpPr>
                <p:cNvPr id="302112" name="Line 32"/>
                <p:cNvSpPr>
                  <a:spLocks noChangeShapeType="1"/>
                </p:cNvSpPr>
                <p:nvPr/>
              </p:nvSpPr>
              <p:spPr bwMode="auto">
                <a:xfrm>
                  <a:off x="3944" y="1162"/>
                  <a:ext cx="780" cy="0"/>
                </a:xfrm>
                <a:prstGeom prst="line">
                  <a:avLst/>
                </a:prstGeom>
                <a:noFill/>
                <a:ln w="9525">
                  <a:solidFill>
                    <a:schemeClr val="tx1"/>
                  </a:solidFill>
                  <a:round/>
                  <a:headEnd type="arrow" w="med" len="lg"/>
                  <a:tailEnd type="arrow" w="med" len="lg"/>
                </a:ln>
                <a:effectLst/>
              </p:spPr>
              <p:txBody>
                <a:bodyPr wrap="none" anchor="ctr"/>
                <a:lstStyle/>
                <a:p>
                  <a:endParaRPr lang="zh-CN" altLang="en-US"/>
                </a:p>
              </p:txBody>
            </p:sp>
            <p:sp>
              <p:nvSpPr>
                <p:cNvPr id="302113" name="AutoShape 33"/>
                <p:cNvSpPr>
                  <a:spLocks noChangeArrowheads="1"/>
                </p:cNvSpPr>
                <p:nvPr/>
              </p:nvSpPr>
              <p:spPr bwMode="auto">
                <a:xfrm>
                  <a:off x="3842" y="1008"/>
                  <a:ext cx="102" cy="1696"/>
                </a:xfrm>
                <a:prstGeom prst="can">
                  <a:avLst>
                    <a:gd name="adj" fmla="val 49420"/>
                  </a:avLst>
                </a:prstGeom>
                <a:gradFill rotWithShape="0">
                  <a:gsLst>
                    <a:gs pos="0">
                      <a:srgbClr val="FFCCCC"/>
                    </a:gs>
                    <a:gs pos="100000">
                      <a:srgbClr val="FFCCCC">
                        <a:gamma/>
                        <a:shade val="46275"/>
                        <a:invGamma/>
                      </a:srgbClr>
                    </a:gs>
                  </a:gsLst>
                  <a:lin ang="0" scaled="1"/>
                </a:gradFill>
                <a:ln w="9525">
                  <a:solidFill>
                    <a:srgbClr val="FFCCCC"/>
                  </a:solidFill>
                  <a:round/>
                </a:ln>
                <a:effectLst/>
              </p:spPr>
              <p:txBody>
                <a:bodyPr wrap="none" anchor="ctr"/>
                <a:lstStyle/>
                <a:p>
                  <a:endParaRPr lang="zh-CN" altLang="en-US"/>
                </a:p>
              </p:txBody>
            </p:sp>
            <p:sp>
              <p:nvSpPr>
                <p:cNvPr id="302114" name="Line 34"/>
                <p:cNvSpPr>
                  <a:spLocks noChangeShapeType="1"/>
                </p:cNvSpPr>
                <p:nvPr/>
              </p:nvSpPr>
              <p:spPr bwMode="auto">
                <a:xfrm flipV="1">
                  <a:off x="3898" y="1071"/>
                  <a:ext cx="0" cy="480"/>
                </a:xfrm>
                <a:prstGeom prst="line">
                  <a:avLst/>
                </a:prstGeom>
                <a:noFill/>
                <a:ln w="19050">
                  <a:solidFill>
                    <a:srgbClr val="FF3300"/>
                  </a:solidFill>
                  <a:round/>
                  <a:tailEnd type="stealth" w="med" len="med"/>
                </a:ln>
                <a:effectLst/>
              </p:spPr>
              <p:txBody>
                <a:bodyPr wrap="none" anchor="ctr"/>
                <a:lstStyle/>
                <a:p>
                  <a:endParaRPr lang="zh-CN" altLang="en-US"/>
                </a:p>
              </p:txBody>
            </p:sp>
            <p:sp>
              <p:nvSpPr>
                <p:cNvPr id="302115" name="Rectangle 35"/>
                <p:cNvSpPr>
                  <a:spLocks noChangeArrowheads="1"/>
                </p:cNvSpPr>
                <p:nvPr/>
              </p:nvSpPr>
              <p:spPr bwMode="auto">
                <a:xfrm>
                  <a:off x="4216" y="799"/>
                  <a:ext cx="228" cy="327"/>
                </a:xfrm>
                <a:prstGeom prst="rect">
                  <a:avLst/>
                </a:prstGeom>
                <a:noFill/>
                <a:ln w="9525">
                  <a:noFill/>
                  <a:miter lim="800000"/>
                </a:ln>
                <a:effectLst/>
              </p:spPr>
              <p:txBody>
                <a:bodyPr wrap="none">
                  <a:spAutoFit/>
                </a:bodyPr>
                <a:lstStyle/>
                <a:p>
                  <a:pPr>
                    <a:spcBef>
                      <a:spcPct val="50000"/>
                    </a:spcBef>
                  </a:pPr>
                  <a:r>
                    <a:rPr kumimoji="1" lang="en-US" altLang="zh-CN" sz="2800" i="1">
                      <a:effectLst>
                        <a:outerShdw blurRad="38100" dist="38100" dir="2700000" algn="tl">
                          <a:srgbClr val="C0C0C0"/>
                        </a:outerShdw>
                      </a:effectLst>
                    </a:rPr>
                    <a:t>a</a:t>
                  </a:r>
                  <a:endParaRPr kumimoji="1" lang="en-US" altLang="zh-CN" sz="2800" i="1"/>
                </a:p>
              </p:txBody>
            </p:sp>
            <p:sp>
              <p:nvSpPr>
                <p:cNvPr id="302116" name="Rectangle 36"/>
                <p:cNvSpPr>
                  <a:spLocks noChangeArrowheads="1"/>
                </p:cNvSpPr>
                <p:nvPr/>
              </p:nvSpPr>
              <p:spPr bwMode="auto">
                <a:xfrm>
                  <a:off x="3626" y="1117"/>
                  <a:ext cx="244" cy="288"/>
                </a:xfrm>
                <a:prstGeom prst="rect">
                  <a:avLst/>
                </a:prstGeom>
                <a:noFill/>
                <a:ln w="9525">
                  <a:noFill/>
                  <a:miter lim="800000"/>
                </a:ln>
                <a:effectLst/>
              </p:spPr>
              <p:txBody>
                <a:bodyPr wrap="none">
                  <a:spAutoFit/>
                </a:bodyPr>
                <a:lstStyle/>
                <a:p>
                  <a:pPr>
                    <a:spcBef>
                      <a:spcPct val="50000"/>
                    </a:spcBef>
                  </a:pPr>
                  <a:r>
                    <a:rPr kumimoji="1" lang="en-US" altLang="zh-CN" sz="2400" i="1">
                      <a:effectLst>
                        <a:outerShdw blurRad="38100" dist="38100" dir="2700000" algn="tl">
                          <a:srgbClr val="C0C0C0"/>
                        </a:outerShdw>
                      </a:effectLst>
                    </a:rPr>
                    <a:t>I</a:t>
                  </a:r>
                  <a:r>
                    <a:rPr kumimoji="1" lang="en-US" altLang="zh-CN" sz="2400" baseline="-25000"/>
                    <a:t>1</a:t>
                  </a:r>
                </a:p>
              </p:txBody>
            </p:sp>
            <p:sp>
              <p:nvSpPr>
                <p:cNvPr id="302117" name="Rectangle 37"/>
                <p:cNvSpPr>
                  <a:spLocks noChangeArrowheads="1"/>
                </p:cNvSpPr>
                <p:nvPr/>
              </p:nvSpPr>
              <p:spPr bwMode="auto">
                <a:xfrm>
                  <a:off x="4851" y="1162"/>
                  <a:ext cx="244" cy="288"/>
                </a:xfrm>
                <a:prstGeom prst="rect">
                  <a:avLst/>
                </a:prstGeom>
                <a:noFill/>
                <a:ln w="9525">
                  <a:noFill/>
                  <a:miter lim="800000"/>
                </a:ln>
                <a:effectLst/>
              </p:spPr>
              <p:txBody>
                <a:bodyPr wrap="none">
                  <a:spAutoFit/>
                </a:bodyPr>
                <a:lstStyle/>
                <a:p>
                  <a:pPr>
                    <a:spcBef>
                      <a:spcPct val="50000"/>
                    </a:spcBef>
                  </a:pPr>
                  <a:r>
                    <a:rPr kumimoji="1" lang="en-US" altLang="zh-CN" sz="2400" i="1"/>
                    <a:t>I</a:t>
                  </a:r>
                  <a:r>
                    <a:rPr kumimoji="1" lang="en-US" altLang="zh-CN" sz="2400" baseline="-25000"/>
                    <a:t>2</a:t>
                  </a:r>
                </a:p>
              </p:txBody>
            </p:sp>
            <p:sp>
              <p:nvSpPr>
                <p:cNvPr id="302118" name="AutoShape 38"/>
                <p:cNvSpPr>
                  <a:spLocks noChangeArrowheads="1"/>
                </p:cNvSpPr>
                <p:nvPr/>
              </p:nvSpPr>
              <p:spPr bwMode="auto">
                <a:xfrm>
                  <a:off x="4747" y="1008"/>
                  <a:ext cx="102" cy="1696"/>
                </a:xfrm>
                <a:prstGeom prst="can">
                  <a:avLst>
                    <a:gd name="adj" fmla="val 49420"/>
                  </a:avLst>
                </a:prstGeom>
                <a:gradFill rotWithShape="0">
                  <a:gsLst>
                    <a:gs pos="0">
                      <a:srgbClr val="FFCCCC"/>
                    </a:gs>
                    <a:gs pos="100000">
                      <a:srgbClr val="FFCCCC">
                        <a:gamma/>
                        <a:shade val="46275"/>
                        <a:invGamma/>
                      </a:srgbClr>
                    </a:gs>
                  </a:gsLst>
                  <a:lin ang="0" scaled="1"/>
                </a:gradFill>
                <a:ln w="9525">
                  <a:solidFill>
                    <a:srgbClr val="FFCCCC"/>
                  </a:solidFill>
                  <a:round/>
                </a:ln>
                <a:effectLst/>
              </p:spPr>
              <p:txBody>
                <a:bodyPr wrap="none" anchor="ctr"/>
                <a:lstStyle/>
                <a:p>
                  <a:endParaRPr lang="zh-CN" altLang="en-US"/>
                </a:p>
              </p:txBody>
            </p:sp>
            <p:sp>
              <p:nvSpPr>
                <p:cNvPr id="302119" name="Line 39"/>
                <p:cNvSpPr>
                  <a:spLocks noChangeShapeType="1"/>
                </p:cNvSpPr>
                <p:nvPr/>
              </p:nvSpPr>
              <p:spPr bwMode="auto">
                <a:xfrm flipV="1">
                  <a:off x="4797" y="1080"/>
                  <a:ext cx="0" cy="480"/>
                </a:xfrm>
                <a:prstGeom prst="line">
                  <a:avLst/>
                </a:prstGeom>
                <a:noFill/>
                <a:ln w="19050">
                  <a:solidFill>
                    <a:srgbClr val="FF3300"/>
                  </a:solidFill>
                  <a:round/>
                  <a:tailEnd type="stealth" w="med" len="med"/>
                </a:ln>
                <a:effectLst/>
              </p:spPr>
              <p:txBody>
                <a:bodyPr wrap="none" anchor="ctr"/>
                <a:lstStyle/>
                <a:p>
                  <a:endParaRPr lang="zh-CN" altLang="en-US"/>
                </a:p>
              </p:txBody>
            </p:sp>
          </p:grpSp>
        </p:grpSp>
        <p:sp>
          <p:nvSpPr>
            <p:cNvPr id="302121" name="Line 41"/>
            <p:cNvSpPr>
              <a:spLocks noChangeShapeType="1"/>
            </p:cNvSpPr>
            <p:nvPr/>
          </p:nvSpPr>
          <p:spPr bwMode="auto">
            <a:xfrm>
              <a:off x="3771" y="2105"/>
              <a:ext cx="336"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02122" name="AutoShape 42"/>
            <p:cNvSpPr>
              <a:spLocks noChangeArrowheads="1"/>
            </p:cNvSpPr>
            <p:nvPr/>
          </p:nvSpPr>
          <p:spPr bwMode="auto">
            <a:xfrm>
              <a:off x="3671" y="1999"/>
              <a:ext cx="102" cy="240"/>
            </a:xfrm>
            <a:prstGeom prst="can">
              <a:avLst>
                <a:gd name="adj" fmla="val 58824"/>
              </a:avLst>
            </a:prstGeom>
            <a:gradFill rotWithShape="0">
              <a:gsLst>
                <a:gs pos="0">
                  <a:srgbClr val="FFE701"/>
                </a:gs>
                <a:gs pos="100000">
                  <a:srgbClr val="FFE701">
                    <a:gamma/>
                    <a:shade val="46275"/>
                    <a:invGamma/>
                  </a:srgbClr>
                </a:gs>
              </a:gsLst>
              <a:lin ang="0" scaled="1"/>
            </a:gradFill>
            <a:ln w="9525">
              <a:solidFill>
                <a:srgbClr val="FFFFFF"/>
              </a:solidFill>
              <a:round/>
            </a:ln>
            <a:effectLst/>
          </p:spPr>
          <p:txBody>
            <a:bodyPr wrap="none" anchor="ctr"/>
            <a:lstStyle/>
            <a:p>
              <a:endParaRPr lang="zh-CN" altLang="en-US"/>
            </a:p>
          </p:txBody>
        </p:sp>
        <p:sp>
          <p:nvSpPr>
            <p:cNvPr id="302123" name="Line 43"/>
            <p:cNvSpPr>
              <a:spLocks noChangeShapeType="1"/>
            </p:cNvSpPr>
            <p:nvPr/>
          </p:nvSpPr>
          <p:spPr bwMode="auto">
            <a:xfrm flipH="1">
              <a:off x="3317" y="2135"/>
              <a:ext cx="341" cy="317"/>
            </a:xfrm>
            <a:prstGeom prst="line">
              <a:avLst/>
            </a:prstGeom>
            <a:noFill/>
            <a:ln w="19050">
              <a:solidFill>
                <a:srgbClr val="FFE701"/>
              </a:solidFill>
              <a:round/>
              <a:headEnd type="none" w="med" len="lg"/>
              <a:tailEnd type="stealth" w="med" len="lg"/>
            </a:ln>
            <a:effectLst/>
          </p:spPr>
          <p:txBody>
            <a:bodyPr wrap="none" anchor="ctr"/>
            <a:lstStyle/>
            <a:p>
              <a:endParaRPr lang="zh-CN" altLang="en-US"/>
            </a:p>
          </p:txBody>
        </p:sp>
        <p:graphicFrame>
          <p:nvGraphicFramePr>
            <p:cNvPr id="302124" name="Object 44"/>
            <p:cNvGraphicFramePr>
              <a:graphicFrameLocks noChangeAspect="1"/>
            </p:cNvGraphicFramePr>
            <p:nvPr/>
          </p:nvGraphicFramePr>
          <p:xfrm>
            <a:off x="3840" y="1776"/>
            <a:ext cx="363" cy="284"/>
          </p:xfrm>
          <a:graphic>
            <a:graphicData uri="http://schemas.openxmlformats.org/presentationml/2006/ole">
              <mc:AlternateContent xmlns:mc="http://schemas.openxmlformats.org/markup-compatibility/2006">
                <mc:Choice xmlns:v="urn:schemas-microsoft-com:vml" Requires="v">
                  <p:oleObj name="公式" r:id="rId2" imgW="7010400" imgH="5486400" progId="">
                    <p:embed/>
                  </p:oleObj>
                </mc:Choice>
                <mc:Fallback>
                  <p:oleObj name="公式" r:id="rId2" imgW="7010400" imgH="5486400" progId="">
                    <p:embed/>
                    <p:pic>
                      <p:nvPicPr>
                        <p:cNvPr id="0" name="Picture 11" descr="image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 y="1776"/>
                          <a:ext cx="363"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25" name="Object 45"/>
            <p:cNvGraphicFramePr>
              <a:graphicFrameLocks noChangeAspect="1"/>
            </p:cNvGraphicFramePr>
            <p:nvPr/>
          </p:nvGraphicFramePr>
          <p:xfrm>
            <a:off x="3383" y="2316"/>
            <a:ext cx="241" cy="289"/>
          </p:xfrm>
          <a:graphic>
            <a:graphicData uri="http://schemas.openxmlformats.org/presentationml/2006/ole">
              <mc:AlternateContent xmlns:mc="http://schemas.openxmlformats.org/markup-compatibility/2006">
                <mc:Choice xmlns:v="urn:schemas-microsoft-com:vml" Requires="v">
                  <p:oleObj name="公式" r:id="rId4" imgW="4572000" imgH="5486400" progId="">
                    <p:embed/>
                  </p:oleObj>
                </mc:Choice>
                <mc:Fallback>
                  <p:oleObj name="公式" r:id="rId4" imgW="4572000" imgH="5486400" progId="">
                    <p:embed/>
                    <p:pic>
                      <p:nvPicPr>
                        <p:cNvPr id="0" name="Picture 10" descr="image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3" y="2316"/>
                          <a:ext cx="241"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26" name="Object 46"/>
            <p:cNvGraphicFramePr>
              <a:graphicFrameLocks noChangeAspect="1"/>
            </p:cNvGraphicFramePr>
            <p:nvPr/>
          </p:nvGraphicFramePr>
          <p:xfrm>
            <a:off x="3428" y="1817"/>
            <a:ext cx="243" cy="273"/>
          </p:xfrm>
          <a:graphic>
            <a:graphicData uri="http://schemas.openxmlformats.org/presentationml/2006/ole">
              <mc:AlternateContent xmlns:mc="http://schemas.openxmlformats.org/markup-compatibility/2006">
                <mc:Choice xmlns:v="urn:schemas-microsoft-com:vml" Requires="v">
                  <p:oleObj name="公式" r:id="rId6" imgW="4876800" imgH="5486400" progId="">
                    <p:embed/>
                  </p:oleObj>
                </mc:Choice>
                <mc:Fallback>
                  <p:oleObj name="公式" r:id="rId6" imgW="4876800" imgH="5486400" progId="">
                    <p:embed/>
                    <p:pic>
                      <p:nvPicPr>
                        <p:cNvPr id="0" name="Picture 9" descr="image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8" y="1817"/>
                          <a:ext cx="243"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28" name="Line 48"/>
            <p:cNvSpPr>
              <a:spLocks noChangeShapeType="1"/>
            </p:cNvSpPr>
            <p:nvPr/>
          </p:nvSpPr>
          <p:spPr bwMode="auto">
            <a:xfrm flipH="1">
              <a:off x="4224" y="2112"/>
              <a:ext cx="336"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302129" name="Line 49"/>
            <p:cNvSpPr>
              <a:spLocks noChangeShapeType="1"/>
            </p:cNvSpPr>
            <p:nvPr/>
          </p:nvSpPr>
          <p:spPr bwMode="auto">
            <a:xfrm flipH="1">
              <a:off x="4644" y="1789"/>
              <a:ext cx="355" cy="357"/>
            </a:xfrm>
            <a:prstGeom prst="line">
              <a:avLst/>
            </a:prstGeom>
            <a:noFill/>
            <a:ln w="19050">
              <a:solidFill>
                <a:srgbClr val="FFE701"/>
              </a:solidFill>
              <a:round/>
              <a:headEnd type="stealth" w="med" len="lg"/>
            </a:ln>
            <a:effectLst/>
          </p:spPr>
          <p:txBody>
            <a:bodyPr wrap="none" anchor="ctr"/>
            <a:lstStyle/>
            <a:p>
              <a:endParaRPr lang="zh-CN" altLang="en-US"/>
            </a:p>
          </p:txBody>
        </p:sp>
        <p:sp>
          <p:nvSpPr>
            <p:cNvPr id="302130" name="AutoShape 50"/>
            <p:cNvSpPr>
              <a:spLocks noChangeArrowheads="1"/>
            </p:cNvSpPr>
            <p:nvPr/>
          </p:nvSpPr>
          <p:spPr bwMode="auto">
            <a:xfrm>
              <a:off x="4567" y="2002"/>
              <a:ext cx="102" cy="240"/>
            </a:xfrm>
            <a:prstGeom prst="can">
              <a:avLst>
                <a:gd name="adj" fmla="val 58824"/>
              </a:avLst>
            </a:prstGeom>
            <a:gradFill rotWithShape="0">
              <a:gsLst>
                <a:gs pos="0">
                  <a:srgbClr val="FFE701"/>
                </a:gs>
                <a:gs pos="100000">
                  <a:srgbClr val="FFE701">
                    <a:gamma/>
                    <a:shade val="46275"/>
                    <a:invGamma/>
                  </a:srgbClr>
                </a:gs>
              </a:gsLst>
              <a:lin ang="0" scaled="1"/>
            </a:gradFill>
            <a:ln w="9525">
              <a:solidFill>
                <a:srgbClr val="FFFFFF"/>
              </a:solidFill>
              <a:round/>
            </a:ln>
            <a:effectLst/>
          </p:spPr>
          <p:txBody>
            <a:bodyPr wrap="none" anchor="ctr"/>
            <a:lstStyle/>
            <a:p>
              <a:endParaRPr lang="zh-CN" altLang="en-US"/>
            </a:p>
          </p:txBody>
        </p:sp>
        <p:graphicFrame>
          <p:nvGraphicFramePr>
            <p:cNvPr id="302131" name="Object 51"/>
            <p:cNvGraphicFramePr>
              <a:graphicFrameLocks noChangeAspect="1"/>
            </p:cNvGraphicFramePr>
            <p:nvPr/>
          </p:nvGraphicFramePr>
          <p:xfrm>
            <a:off x="4224" y="1780"/>
            <a:ext cx="363" cy="284"/>
          </p:xfrm>
          <a:graphic>
            <a:graphicData uri="http://schemas.openxmlformats.org/presentationml/2006/ole">
              <mc:AlternateContent xmlns:mc="http://schemas.openxmlformats.org/markup-compatibility/2006">
                <mc:Choice xmlns:v="urn:schemas-microsoft-com:vml" Requires="v">
                  <p:oleObj name="公式" r:id="rId8" imgW="7010400" imgH="5486400" progId="">
                    <p:embed/>
                  </p:oleObj>
                </mc:Choice>
                <mc:Fallback>
                  <p:oleObj name="公式" r:id="rId8" imgW="7010400" imgH="5486400" progId="">
                    <p:embed/>
                    <p:pic>
                      <p:nvPicPr>
                        <p:cNvPr id="0" name="Picture 8" descr="image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4" y="1780"/>
                          <a:ext cx="363"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32" name="Object 52"/>
            <p:cNvGraphicFramePr>
              <a:graphicFrameLocks noChangeAspect="1"/>
            </p:cNvGraphicFramePr>
            <p:nvPr/>
          </p:nvGraphicFramePr>
          <p:xfrm>
            <a:off x="4864" y="1834"/>
            <a:ext cx="225" cy="289"/>
          </p:xfrm>
          <a:graphic>
            <a:graphicData uri="http://schemas.openxmlformats.org/presentationml/2006/ole">
              <mc:AlternateContent xmlns:mc="http://schemas.openxmlformats.org/markup-compatibility/2006">
                <mc:Choice xmlns:v="urn:schemas-microsoft-com:vml" Requires="v">
                  <p:oleObj name="公式" r:id="rId10" imgW="4267200" imgH="5486400" progId="">
                    <p:embed/>
                  </p:oleObj>
                </mc:Choice>
                <mc:Fallback>
                  <p:oleObj name="公式" r:id="rId10" imgW="4267200" imgH="5486400" progId="">
                    <p:embed/>
                    <p:pic>
                      <p:nvPicPr>
                        <p:cNvPr id="0" name="Picture 7" descr="image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4" y="1834"/>
                          <a:ext cx="225"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33" name="Object 53"/>
            <p:cNvGraphicFramePr>
              <a:graphicFrameLocks noChangeAspect="1"/>
            </p:cNvGraphicFramePr>
            <p:nvPr/>
          </p:nvGraphicFramePr>
          <p:xfrm>
            <a:off x="4682" y="2107"/>
            <a:ext cx="258" cy="273"/>
          </p:xfrm>
          <a:graphic>
            <a:graphicData uri="http://schemas.openxmlformats.org/presentationml/2006/ole">
              <mc:AlternateContent xmlns:mc="http://schemas.openxmlformats.org/markup-compatibility/2006">
                <mc:Choice xmlns:v="urn:schemas-microsoft-com:vml" Requires="v">
                  <p:oleObj name="公式" r:id="rId12" imgW="5181600" imgH="5486400" progId="">
                    <p:embed/>
                  </p:oleObj>
                </mc:Choice>
                <mc:Fallback>
                  <p:oleObj name="公式" r:id="rId12" imgW="5181600" imgH="5486400" progId="">
                    <p:embed/>
                    <p:pic>
                      <p:nvPicPr>
                        <p:cNvPr id="0" name="Picture 6" descr="image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82" y="2107"/>
                          <a:ext cx="258"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2136" name="Object 56"/>
          <p:cNvGraphicFramePr>
            <a:graphicFrameLocks noChangeAspect="1"/>
          </p:cNvGraphicFramePr>
          <p:nvPr/>
        </p:nvGraphicFramePr>
        <p:xfrm>
          <a:off x="1219200" y="2209800"/>
          <a:ext cx="1320800" cy="858838"/>
        </p:xfrm>
        <a:graphic>
          <a:graphicData uri="http://schemas.openxmlformats.org/presentationml/2006/ole">
            <mc:AlternateContent xmlns:mc="http://schemas.openxmlformats.org/markup-compatibility/2006">
              <mc:Choice xmlns:v="urn:schemas-microsoft-com:vml" Requires="v">
                <p:oleObj name="公式" r:id="rId14" imgW="15849600" imgH="10363200" progId="">
                  <p:embed/>
                </p:oleObj>
              </mc:Choice>
              <mc:Fallback>
                <p:oleObj name="公式" r:id="rId14" imgW="15849600" imgH="10363200" progId="">
                  <p:embed/>
                  <p:pic>
                    <p:nvPicPr>
                      <p:cNvPr id="0" name="Picture 5" descr="image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2209800"/>
                        <a:ext cx="13208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37" name="Object 57"/>
          <p:cNvGraphicFramePr>
            <a:graphicFrameLocks noChangeAspect="1"/>
          </p:cNvGraphicFramePr>
          <p:nvPr/>
        </p:nvGraphicFramePr>
        <p:xfrm>
          <a:off x="3403600" y="2209800"/>
          <a:ext cx="1293813" cy="858838"/>
        </p:xfrm>
        <a:graphic>
          <a:graphicData uri="http://schemas.openxmlformats.org/presentationml/2006/ole">
            <mc:AlternateContent xmlns:mc="http://schemas.openxmlformats.org/markup-compatibility/2006">
              <mc:Choice xmlns:v="urn:schemas-microsoft-com:vml" Requires="v">
                <p:oleObj name="公式" r:id="rId16" imgW="15544800" imgH="10363200" progId="">
                  <p:embed/>
                </p:oleObj>
              </mc:Choice>
              <mc:Fallback>
                <p:oleObj name="公式" r:id="rId16" imgW="15544800" imgH="10363200" progId="">
                  <p:embed/>
                  <p:pic>
                    <p:nvPicPr>
                      <p:cNvPr id="0" name="Picture 4" descr="image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03600" y="2209800"/>
                        <a:ext cx="1293813"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38" name="Object 58"/>
          <p:cNvGraphicFramePr>
            <a:graphicFrameLocks noChangeAspect="1"/>
          </p:cNvGraphicFramePr>
          <p:nvPr/>
        </p:nvGraphicFramePr>
        <p:xfrm>
          <a:off x="1219200" y="3200400"/>
          <a:ext cx="3198813" cy="868363"/>
        </p:xfrm>
        <a:graphic>
          <a:graphicData uri="http://schemas.openxmlformats.org/presentationml/2006/ole">
            <mc:AlternateContent xmlns:mc="http://schemas.openxmlformats.org/markup-compatibility/2006">
              <mc:Choice xmlns:v="urn:schemas-microsoft-com:vml" Requires="v">
                <p:oleObj name="公式" r:id="rId18" imgW="38100000" imgH="10363200" progId="">
                  <p:embed/>
                </p:oleObj>
              </mc:Choice>
              <mc:Fallback>
                <p:oleObj name="公式" r:id="rId18" imgW="38100000" imgH="10363200" progId="">
                  <p:embed/>
                  <p:pic>
                    <p:nvPicPr>
                      <p:cNvPr id="0" name="Picture 3" descr="image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19200" y="3200400"/>
                        <a:ext cx="3198813"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39" name="Text Box 59"/>
          <p:cNvSpPr txBox="1">
            <a:spLocks noChangeArrowheads="1"/>
          </p:cNvSpPr>
          <p:nvPr/>
        </p:nvSpPr>
        <p:spPr bwMode="auto">
          <a:xfrm>
            <a:off x="860425" y="4012565"/>
            <a:ext cx="2316480" cy="457200"/>
          </a:xfrm>
          <a:prstGeom prst="rect">
            <a:avLst/>
          </a:prstGeom>
          <a:noFill/>
          <a:ln w="9525" algn="ctr">
            <a:noFill/>
            <a:miter lim="800000"/>
          </a:ln>
          <a:effectLst/>
        </p:spPr>
        <p:txBody>
          <a:bodyPr wrap="none">
            <a:spAutoFit/>
          </a:bodyPr>
          <a:lstStyle/>
          <a:p>
            <a:r>
              <a:rPr lang="zh-CN" altLang="en-US" sz="2400"/>
              <a:t>单位长度受力：</a:t>
            </a:r>
          </a:p>
        </p:txBody>
      </p:sp>
      <p:graphicFrame>
        <p:nvGraphicFramePr>
          <p:cNvPr id="302140" name="Object 60"/>
          <p:cNvGraphicFramePr>
            <a:graphicFrameLocks noChangeAspect="1"/>
          </p:cNvGraphicFramePr>
          <p:nvPr/>
        </p:nvGraphicFramePr>
        <p:xfrm>
          <a:off x="2590800" y="4495800"/>
          <a:ext cx="1752600" cy="858838"/>
        </p:xfrm>
        <a:graphic>
          <a:graphicData uri="http://schemas.openxmlformats.org/presentationml/2006/ole">
            <mc:AlternateContent xmlns:mc="http://schemas.openxmlformats.org/markup-compatibility/2006">
              <mc:Choice xmlns:v="urn:schemas-microsoft-com:vml" Requires="v">
                <p:oleObj name="公式" r:id="rId20" imgW="21031200" imgH="10363200" progId="">
                  <p:embed/>
                </p:oleObj>
              </mc:Choice>
              <mc:Fallback>
                <p:oleObj name="公式" r:id="rId20" imgW="21031200" imgH="10363200" progId="">
                  <p:embed/>
                  <p:pic>
                    <p:nvPicPr>
                      <p:cNvPr id="0" name="Picture 2" descr="image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90800" y="4495800"/>
                        <a:ext cx="17526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2141" name="Object 61"/>
          <p:cNvGraphicFramePr>
            <a:graphicFrameLocks noChangeAspect="1"/>
          </p:cNvGraphicFramePr>
          <p:nvPr/>
        </p:nvGraphicFramePr>
        <p:xfrm>
          <a:off x="2590800" y="5410200"/>
          <a:ext cx="1776413" cy="858838"/>
        </p:xfrm>
        <a:graphic>
          <a:graphicData uri="http://schemas.openxmlformats.org/presentationml/2006/ole">
            <mc:AlternateContent xmlns:mc="http://schemas.openxmlformats.org/markup-compatibility/2006">
              <mc:Choice xmlns:v="urn:schemas-microsoft-com:vml" Requires="v">
                <p:oleObj name="公式" r:id="rId22" imgW="21336000" imgH="10363200" progId="">
                  <p:embed/>
                </p:oleObj>
              </mc:Choice>
              <mc:Fallback>
                <p:oleObj name="公式" r:id="rId22" imgW="21336000" imgH="10363200" progId="">
                  <p:embed/>
                  <p:pic>
                    <p:nvPicPr>
                      <p:cNvPr id="0" name="Picture 1" descr="image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90800" y="5410200"/>
                        <a:ext cx="1776413"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2142" name="Text Box 62"/>
          <p:cNvSpPr txBox="1">
            <a:spLocks noChangeArrowheads="1"/>
          </p:cNvSpPr>
          <p:nvPr/>
        </p:nvSpPr>
        <p:spPr bwMode="auto">
          <a:xfrm>
            <a:off x="762000" y="2032000"/>
            <a:ext cx="792480" cy="457200"/>
          </a:xfrm>
          <a:prstGeom prst="rect">
            <a:avLst/>
          </a:prstGeom>
          <a:noFill/>
          <a:ln w="9525">
            <a:noFill/>
            <a:miter lim="800000"/>
          </a:ln>
          <a:effectLst/>
        </p:spPr>
        <p:txBody>
          <a:bodyPr wrap="none">
            <a:spAutoFit/>
          </a:bodyPr>
          <a:lstStyle/>
          <a:p>
            <a:r>
              <a:rPr lang="zh-CN" altLang="en-US" sz="2400"/>
              <a:t>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2136"/>
                                        </p:tgtEl>
                                        <p:attrNameLst>
                                          <p:attrName>style.visibility</p:attrName>
                                        </p:attrNameLst>
                                      </p:cBhvr>
                                      <p:to>
                                        <p:strVal val="visible"/>
                                      </p:to>
                                    </p:set>
                                    <p:animEffect transition="in" filter="wipe(left)">
                                      <p:cBhvr>
                                        <p:cTn id="7" dur="500"/>
                                        <p:tgtEl>
                                          <p:spTgt spid="302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2137"/>
                                        </p:tgtEl>
                                        <p:attrNameLst>
                                          <p:attrName>style.visibility</p:attrName>
                                        </p:attrNameLst>
                                      </p:cBhvr>
                                      <p:to>
                                        <p:strVal val="visible"/>
                                      </p:to>
                                    </p:set>
                                    <p:animEffect transition="in" filter="wipe(left)">
                                      <p:cBhvr>
                                        <p:cTn id="12" dur="500"/>
                                        <p:tgtEl>
                                          <p:spTgt spid="3021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2138"/>
                                        </p:tgtEl>
                                        <p:attrNameLst>
                                          <p:attrName>style.visibility</p:attrName>
                                        </p:attrNameLst>
                                      </p:cBhvr>
                                      <p:to>
                                        <p:strVal val="visible"/>
                                      </p:to>
                                    </p:set>
                                    <p:animEffect transition="in" filter="wipe(left)">
                                      <p:cBhvr>
                                        <p:cTn id="17" dur="500"/>
                                        <p:tgtEl>
                                          <p:spTgt spid="3021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2140"/>
                                        </p:tgtEl>
                                        <p:attrNameLst>
                                          <p:attrName>style.visibility</p:attrName>
                                        </p:attrNameLst>
                                      </p:cBhvr>
                                      <p:to>
                                        <p:strVal val="visible"/>
                                      </p:to>
                                    </p:set>
                                    <p:animEffect transition="in" filter="wipe(left)">
                                      <p:cBhvr>
                                        <p:cTn id="22" dur="500"/>
                                        <p:tgtEl>
                                          <p:spTgt spid="3021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2141"/>
                                        </p:tgtEl>
                                        <p:attrNameLst>
                                          <p:attrName>style.visibility</p:attrName>
                                        </p:attrNameLst>
                                      </p:cBhvr>
                                      <p:to>
                                        <p:strVal val="visible"/>
                                      </p:to>
                                    </p:set>
                                    <p:animEffect transition="in" filter="wipe(left)">
                                      <p:cBhvr>
                                        <p:cTn id="27" dur="500"/>
                                        <p:tgtEl>
                                          <p:spTgt spid="302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25" name="灯片编号占位符 4"/>
          <p:cNvSpPr>
            <a:spLocks noGrp="1"/>
          </p:cNvSpPr>
          <p:nvPr>
            <p:ph type="sldNum" sz="quarter" idx="12"/>
          </p:nvPr>
        </p:nvSpPr>
        <p:spPr/>
        <p:txBody>
          <a:bodyPr/>
          <a:lstStyle/>
          <a:p>
            <a:fld id="{CF6AE48F-F65A-445C-8E36-104630F0A093}" type="slidenum">
              <a:rPr lang="en-US" altLang="zh-CN"/>
              <a:pPr/>
              <a:t>5</a:t>
            </a:fld>
            <a:endParaRPr lang="en-US" altLang="zh-CN"/>
          </a:p>
        </p:txBody>
      </p:sp>
      <p:sp>
        <p:nvSpPr>
          <p:cNvPr id="296963" name="Rectangle 3"/>
          <p:cNvSpPr>
            <a:spLocks noChangeArrowheads="1"/>
          </p:cNvSpPr>
          <p:nvPr/>
        </p:nvSpPr>
        <p:spPr bwMode="auto">
          <a:xfrm>
            <a:off x="762000" y="1338580"/>
            <a:ext cx="3886200" cy="457200"/>
          </a:xfrm>
          <a:prstGeom prst="rect">
            <a:avLst/>
          </a:prstGeom>
          <a:solidFill>
            <a:srgbClr val="CCFFCC">
              <a:alpha val="80000"/>
            </a:srgbClr>
          </a:solidFill>
          <a:ln w="9525">
            <a:noFill/>
            <a:miter lim="800000"/>
          </a:ln>
          <a:effectLst/>
        </p:spPr>
        <p:txBody>
          <a:bodyPr wrap="none" anchor="ctr"/>
          <a:lstStyle/>
          <a:p>
            <a:pPr algn="ctr"/>
            <a:r>
              <a:rPr lang="zh-CN" altLang="en-US" sz="2400" dirty="0">
                <a:latin typeface="Arial" panose="020B0604020202020204" pitchFamily="34" charset="0"/>
              </a:rPr>
              <a:t>电流单位：“安培”的定义</a:t>
            </a:r>
          </a:p>
        </p:txBody>
      </p:sp>
      <p:sp>
        <p:nvSpPr>
          <p:cNvPr id="296964" name="Text Box 4"/>
          <p:cNvSpPr txBox="1">
            <a:spLocks noChangeArrowheads="1"/>
          </p:cNvSpPr>
          <p:nvPr/>
        </p:nvSpPr>
        <p:spPr bwMode="auto">
          <a:xfrm>
            <a:off x="762000" y="2133600"/>
            <a:ext cx="3886200" cy="457200"/>
          </a:xfrm>
          <a:prstGeom prst="rect">
            <a:avLst/>
          </a:prstGeom>
          <a:noFill/>
          <a:ln w="9525">
            <a:noFill/>
            <a:miter lim="800000"/>
          </a:ln>
          <a:effectLst/>
        </p:spPr>
        <p:txBody>
          <a:bodyPr wrap="square">
            <a:spAutoFit/>
          </a:bodyPr>
          <a:lstStyle/>
          <a:p>
            <a:pPr>
              <a:spcBef>
                <a:spcPct val="50000"/>
              </a:spcBef>
            </a:pPr>
            <a:r>
              <a:rPr kumimoji="1" lang="zh-CN" altLang="en-US" sz="2400"/>
              <a:t>设：</a:t>
            </a:r>
            <a:r>
              <a:rPr kumimoji="1" lang="zh-CN" altLang="en-US" sz="2400" i="1"/>
              <a:t> </a:t>
            </a:r>
            <a:r>
              <a:rPr kumimoji="1" lang="en-US" altLang="zh-CN" sz="2400" i="1"/>
              <a:t>I</a:t>
            </a:r>
            <a:r>
              <a:rPr kumimoji="1" lang="en-US" altLang="zh-CN" sz="2400" baseline="-25000"/>
              <a:t>1 </a:t>
            </a:r>
            <a:r>
              <a:rPr kumimoji="1" lang="en-US" altLang="zh-CN" sz="2400"/>
              <a:t>= </a:t>
            </a:r>
            <a:r>
              <a:rPr kumimoji="1" lang="en-US" altLang="zh-CN" sz="2400" i="1"/>
              <a:t>I</a:t>
            </a:r>
            <a:r>
              <a:rPr kumimoji="1" lang="en-US" altLang="zh-CN" sz="2400" baseline="-25000"/>
              <a:t>2 </a:t>
            </a:r>
            <a:r>
              <a:rPr kumimoji="1" lang="en-US" altLang="zh-CN" sz="2400"/>
              <a:t>= 1 A</a:t>
            </a:r>
            <a:r>
              <a:rPr kumimoji="1" lang="zh-CN" altLang="en-US" sz="2400"/>
              <a:t>，</a:t>
            </a:r>
            <a:r>
              <a:rPr kumimoji="1" lang="en-US" altLang="zh-CN" sz="2400" i="1"/>
              <a:t>a </a:t>
            </a:r>
            <a:r>
              <a:rPr kumimoji="1" lang="en-US" altLang="zh-CN" sz="2400"/>
              <a:t>= 1 m</a:t>
            </a:r>
          </a:p>
        </p:txBody>
      </p:sp>
      <p:grpSp>
        <p:nvGrpSpPr>
          <p:cNvPr id="296998" name="Group 38"/>
          <p:cNvGrpSpPr/>
          <p:nvPr/>
        </p:nvGrpSpPr>
        <p:grpSpPr bwMode="auto">
          <a:xfrm>
            <a:off x="5410200" y="1524000"/>
            <a:ext cx="3527425" cy="3384550"/>
            <a:chOff x="3408" y="1152"/>
            <a:chExt cx="2222" cy="2132"/>
          </a:xfrm>
        </p:grpSpPr>
        <p:sp>
          <p:nvSpPr>
            <p:cNvPr id="296982" name="Rectangle 22"/>
            <p:cNvSpPr>
              <a:spLocks noChangeArrowheads="1"/>
            </p:cNvSpPr>
            <p:nvPr/>
          </p:nvSpPr>
          <p:spPr bwMode="auto">
            <a:xfrm>
              <a:off x="3408" y="1152"/>
              <a:ext cx="2222" cy="2132"/>
            </a:xfrm>
            <a:prstGeom prst="rect">
              <a:avLst/>
            </a:prstGeom>
            <a:solidFill>
              <a:srgbClr val="99CCFF"/>
            </a:solidFill>
            <a:ln w="9525">
              <a:solidFill>
                <a:srgbClr val="FFFFFF"/>
              </a:solidFill>
              <a:miter lim="800000"/>
            </a:ln>
            <a:effectLst/>
          </p:spPr>
          <p:txBody>
            <a:bodyPr wrap="none" anchor="ctr"/>
            <a:lstStyle/>
            <a:p>
              <a:endParaRPr lang="zh-CN" altLang="en-US"/>
            </a:p>
          </p:txBody>
        </p:sp>
        <p:grpSp>
          <p:nvGrpSpPr>
            <p:cNvPr id="296983" name="Group 23"/>
            <p:cNvGrpSpPr/>
            <p:nvPr/>
          </p:nvGrpSpPr>
          <p:grpSpPr bwMode="auto">
            <a:xfrm>
              <a:off x="3791" y="1152"/>
              <a:ext cx="1469" cy="1905"/>
              <a:chOff x="3626" y="799"/>
              <a:chExt cx="1469" cy="1905"/>
            </a:xfrm>
          </p:grpSpPr>
          <p:sp>
            <p:nvSpPr>
              <p:cNvPr id="296984" name="Line 24"/>
              <p:cNvSpPr>
                <a:spLocks noChangeShapeType="1"/>
              </p:cNvSpPr>
              <p:nvPr/>
            </p:nvSpPr>
            <p:spPr bwMode="auto">
              <a:xfrm>
                <a:off x="3944" y="1162"/>
                <a:ext cx="780" cy="0"/>
              </a:xfrm>
              <a:prstGeom prst="line">
                <a:avLst/>
              </a:prstGeom>
              <a:noFill/>
              <a:ln w="9525">
                <a:solidFill>
                  <a:schemeClr val="tx1"/>
                </a:solidFill>
                <a:round/>
                <a:headEnd type="arrow" w="med" len="lg"/>
                <a:tailEnd type="arrow" w="med" len="lg"/>
              </a:ln>
              <a:effectLst/>
            </p:spPr>
            <p:txBody>
              <a:bodyPr wrap="none" anchor="ctr"/>
              <a:lstStyle/>
              <a:p>
                <a:endParaRPr lang="zh-CN" altLang="en-US"/>
              </a:p>
            </p:txBody>
          </p:sp>
          <p:sp>
            <p:nvSpPr>
              <p:cNvPr id="296985" name="AutoShape 25"/>
              <p:cNvSpPr>
                <a:spLocks noChangeArrowheads="1"/>
              </p:cNvSpPr>
              <p:nvPr/>
            </p:nvSpPr>
            <p:spPr bwMode="auto">
              <a:xfrm>
                <a:off x="3842" y="1008"/>
                <a:ext cx="102" cy="1696"/>
              </a:xfrm>
              <a:prstGeom prst="can">
                <a:avLst>
                  <a:gd name="adj" fmla="val 49420"/>
                </a:avLst>
              </a:prstGeom>
              <a:gradFill rotWithShape="0">
                <a:gsLst>
                  <a:gs pos="0">
                    <a:srgbClr val="FFCCCC"/>
                  </a:gs>
                  <a:gs pos="100000">
                    <a:srgbClr val="FFCCCC">
                      <a:gamma/>
                      <a:shade val="46275"/>
                      <a:invGamma/>
                    </a:srgbClr>
                  </a:gs>
                </a:gsLst>
                <a:lin ang="0" scaled="1"/>
              </a:gradFill>
              <a:ln w="9525">
                <a:solidFill>
                  <a:srgbClr val="FFCCCC"/>
                </a:solidFill>
                <a:round/>
              </a:ln>
              <a:effectLst/>
            </p:spPr>
            <p:txBody>
              <a:bodyPr wrap="none" anchor="ctr"/>
              <a:lstStyle/>
              <a:p>
                <a:endParaRPr lang="zh-CN" altLang="en-US"/>
              </a:p>
            </p:txBody>
          </p:sp>
          <p:sp>
            <p:nvSpPr>
              <p:cNvPr id="296986" name="Line 26"/>
              <p:cNvSpPr>
                <a:spLocks noChangeShapeType="1"/>
              </p:cNvSpPr>
              <p:nvPr/>
            </p:nvSpPr>
            <p:spPr bwMode="auto">
              <a:xfrm flipV="1">
                <a:off x="3898" y="1071"/>
                <a:ext cx="0" cy="480"/>
              </a:xfrm>
              <a:prstGeom prst="line">
                <a:avLst/>
              </a:prstGeom>
              <a:noFill/>
              <a:ln w="19050">
                <a:solidFill>
                  <a:srgbClr val="FF3300"/>
                </a:solidFill>
                <a:round/>
                <a:tailEnd type="stealth" w="med" len="med"/>
              </a:ln>
              <a:effectLst/>
            </p:spPr>
            <p:txBody>
              <a:bodyPr wrap="none" anchor="ctr"/>
              <a:lstStyle/>
              <a:p>
                <a:endParaRPr lang="zh-CN" altLang="en-US"/>
              </a:p>
            </p:txBody>
          </p:sp>
          <p:sp>
            <p:nvSpPr>
              <p:cNvPr id="296987" name="Rectangle 27"/>
              <p:cNvSpPr>
                <a:spLocks noChangeArrowheads="1"/>
              </p:cNvSpPr>
              <p:nvPr/>
            </p:nvSpPr>
            <p:spPr bwMode="auto">
              <a:xfrm>
                <a:off x="4216" y="799"/>
                <a:ext cx="228" cy="327"/>
              </a:xfrm>
              <a:prstGeom prst="rect">
                <a:avLst/>
              </a:prstGeom>
              <a:noFill/>
              <a:ln w="9525">
                <a:noFill/>
                <a:miter lim="800000"/>
              </a:ln>
              <a:effectLst/>
            </p:spPr>
            <p:txBody>
              <a:bodyPr wrap="none">
                <a:spAutoFit/>
              </a:bodyPr>
              <a:lstStyle/>
              <a:p>
                <a:pPr>
                  <a:spcBef>
                    <a:spcPct val="50000"/>
                  </a:spcBef>
                </a:pPr>
                <a:r>
                  <a:rPr kumimoji="1" lang="en-US" altLang="zh-CN" sz="2800" i="1">
                    <a:effectLst>
                      <a:outerShdw blurRad="38100" dist="38100" dir="2700000" algn="tl">
                        <a:srgbClr val="C0C0C0"/>
                      </a:outerShdw>
                    </a:effectLst>
                  </a:rPr>
                  <a:t>a</a:t>
                </a:r>
                <a:endParaRPr kumimoji="1" lang="en-US" altLang="zh-CN" sz="2800" i="1"/>
              </a:p>
            </p:txBody>
          </p:sp>
          <p:sp>
            <p:nvSpPr>
              <p:cNvPr id="296988" name="Rectangle 28"/>
              <p:cNvSpPr>
                <a:spLocks noChangeArrowheads="1"/>
              </p:cNvSpPr>
              <p:nvPr/>
            </p:nvSpPr>
            <p:spPr bwMode="auto">
              <a:xfrm>
                <a:off x="3626" y="1117"/>
                <a:ext cx="244" cy="288"/>
              </a:xfrm>
              <a:prstGeom prst="rect">
                <a:avLst/>
              </a:prstGeom>
              <a:noFill/>
              <a:ln w="9525">
                <a:noFill/>
                <a:miter lim="800000"/>
              </a:ln>
              <a:effectLst/>
            </p:spPr>
            <p:txBody>
              <a:bodyPr wrap="none">
                <a:spAutoFit/>
              </a:bodyPr>
              <a:lstStyle/>
              <a:p>
                <a:pPr>
                  <a:spcBef>
                    <a:spcPct val="50000"/>
                  </a:spcBef>
                </a:pPr>
                <a:r>
                  <a:rPr kumimoji="1" lang="en-US" altLang="zh-CN" sz="2400" i="1">
                    <a:effectLst>
                      <a:outerShdw blurRad="38100" dist="38100" dir="2700000" algn="tl">
                        <a:srgbClr val="C0C0C0"/>
                      </a:outerShdw>
                    </a:effectLst>
                  </a:rPr>
                  <a:t>I</a:t>
                </a:r>
                <a:r>
                  <a:rPr kumimoji="1" lang="en-US" altLang="zh-CN" sz="2400" baseline="-25000"/>
                  <a:t>1</a:t>
                </a:r>
              </a:p>
            </p:txBody>
          </p:sp>
          <p:sp>
            <p:nvSpPr>
              <p:cNvPr id="296989" name="Rectangle 29"/>
              <p:cNvSpPr>
                <a:spLocks noChangeArrowheads="1"/>
              </p:cNvSpPr>
              <p:nvPr/>
            </p:nvSpPr>
            <p:spPr bwMode="auto">
              <a:xfrm>
                <a:off x="4851" y="1162"/>
                <a:ext cx="244" cy="288"/>
              </a:xfrm>
              <a:prstGeom prst="rect">
                <a:avLst/>
              </a:prstGeom>
              <a:noFill/>
              <a:ln w="9525">
                <a:noFill/>
                <a:miter lim="800000"/>
              </a:ln>
              <a:effectLst/>
            </p:spPr>
            <p:txBody>
              <a:bodyPr wrap="none">
                <a:spAutoFit/>
              </a:bodyPr>
              <a:lstStyle/>
              <a:p>
                <a:pPr>
                  <a:spcBef>
                    <a:spcPct val="50000"/>
                  </a:spcBef>
                </a:pPr>
                <a:r>
                  <a:rPr kumimoji="1" lang="en-US" altLang="zh-CN" sz="2400" i="1"/>
                  <a:t>I</a:t>
                </a:r>
                <a:r>
                  <a:rPr kumimoji="1" lang="en-US" altLang="zh-CN" sz="2400" baseline="-25000"/>
                  <a:t>2</a:t>
                </a:r>
              </a:p>
            </p:txBody>
          </p:sp>
          <p:sp>
            <p:nvSpPr>
              <p:cNvPr id="296990" name="AutoShape 30"/>
              <p:cNvSpPr>
                <a:spLocks noChangeArrowheads="1"/>
              </p:cNvSpPr>
              <p:nvPr/>
            </p:nvSpPr>
            <p:spPr bwMode="auto">
              <a:xfrm>
                <a:off x="4747" y="1008"/>
                <a:ext cx="102" cy="1696"/>
              </a:xfrm>
              <a:prstGeom prst="can">
                <a:avLst>
                  <a:gd name="adj" fmla="val 49420"/>
                </a:avLst>
              </a:prstGeom>
              <a:gradFill rotWithShape="0">
                <a:gsLst>
                  <a:gs pos="0">
                    <a:srgbClr val="FFCCCC"/>
                  </a:gs>
                  <a:gs pos="100000">
                    <a:srgbClr val="FFCCCC">
                      <a:gamma/>
                      <a:shade val="46275"/>
                      <a:invGamma/>
                    </a:srgbClr>
                  </a:gs>
                </a:gsLst>
                <a:lin ang="0" scaled="1"/>
              </a:gradFill>
              <a:ln w="9525">
                <a:solidFill>
                  <a:srgbClr val="FFCCCC"/>
                </a:solidFill>
                <a:round/>
              </a:ln>
              <a:effectLst/>
            </p:spPr>
            <p:txBody>
              <a:bodyPr wrap="none" anchor="ctr"/>
              <a:lstStyle/>
              <a:p>
                <a:endParaRPr lang="zh-CN" altLang="en-US"/>
              </a:p>
            </p:txBody>
          </p:sp>
          <p:sp>
            <p:nvSpPr>
              <p:cNvPr id="296991" name="Line 31"/>
              <p:cNvSpPr>
                <a:spLocks noChangeShapeType="1"/>
              </p:cNvSpPr>
              <p:nvPr/>
            </p:nvSpPr>
            <p:spPr bwMode="auto">
              <a:xfrm flipV="1">
                <a:off x="4797" y="1080"/>
                <a:ext cx="0" cy="480"/>
              </a:xfrm>
              <a:prstGeom prst="line">
                <a:avLst/>
              </a:prstGeom>
              <a:noFill/>
              <a:ln w="19050">
                <a:solidFill>
                  <a:srgbClr val="FF3300"/>
                </a:solidFill>
                <a:round/>
                <a:tailEnd type="stealth" w="med" len="med"/>
              </a:ln>
              <a:effectLst/>
            </p:spPr>
            <p:txBody>
              <a:bodyPr wrap="none" anchor="ctr"/>
              <a:lstStyle/>
              <a:p>
                <a:endParaRPr lang="zh-CN" altLang="en-US"/>
              </a:p>
            </p:txBody>
          </p:sp>
        </p:grpSp>
        <p:sp>
          <p:nvSpPr>
            <p:cNvPr id="296993" name="Line 33"/>
            <p:cNvSpPr>
              <a:spLocks noChangeShapeType="1"/>
            </p:cNvSpPr>
            <p:nvPr/>
          </p:nvSpPr>
          <p:spPr bwMode="auto">
            <a:xfrm>
              <a:off x="4128" y="2064"/>
              <a:ext cx="336"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296994" name="Rectangle 34"/>
            <p:cNvSpPr>
              <a:spLocks noChangeArrowheads="1"/>
            </p:cNvSpPr>
            <p:nvPr/>
          </p:nvSpPr>
          <p:spPr bwMode="auto">
            <a:xfrm>
              <a:off x="4128" y="1728"/>
              <a:ext cx="361" cy="288"/>
            </a:xfrm>
            <a:prstGeom prst="rect">
              <a:avLst/>
            </a:prstGeom>
            <a:noFill/>
            <a:ln w="9525">
              <a:noFill/>
              <a:miter lim="800000"/>
            </a:ln>
            <a:effectLst/>
          </p:spPr>
          <p:txBody>
            <a:bodyPr wrap="none">
              <a:spAutoFit/>
            </a:bodyPr>
            <a:lstStyle/>
            <a:p>
              <a:pPr>
                <a:spcBef>
                  <a:spcPct val="50000"/>
                </a:spcBef>
              </a:pPr>
              <a:r>
                <a:rPr kumimoji="1" lang="en-US" altLang="zh-CN" sz="2400" i="1"/>
                <a:t>F</a:t>
              </a:r>
              <a:r>
                <a:rPr kumimoji="1" lang="en-US" altLang="zh-CN" sz="2400" baseline="-25000"/>
                <a:t>12</a:t>
              </a:r>
            </a:p>
          </p:txBody>
        </p:sp>
        <p:sp>
          <p:nvSpPr>
            <p:cNvPr id="296995" name="Line 35"/>
            <p:cNvSpPr>
              <a:spLocks noChangeShapeType="1"/>
            </p:cNvSpPr>
            <p:nvPr/>
          </p:nvSpPr>
          <p:spPr bwMode="auto">
            <a:xfrm flipH="1">
              <a:off x="4560" y="2064"/>
              <a:ext cx="336" cy="0"/>
            </a:xfrm>
            <a:prstGeom prst="line">
              <a:avLst/>
            </a:prstGeom>
            <a:noFill/>
            <a:ln w="19050">
              <a:solidFill>
                <a:schemeClr val="tx1"/>
              </a:solidFill>
              <a:round/>
              <a:tailEnd type="stealth" w="med" len="lg"/>
            </a:ln>
            <a:effectLst/>
          </p:spPr>
          <p:txBody>
            <a:bodyPr wrap="none" anchor="ctr"/>
            <a:lstStyle/>
            <a:p>
              <a:endParaRPr lang="zh-CN" altLang="en-US"/>
            </a:p>
          </p:txBody>
        </p:sp>
        <p:sp>
          <p:nvSpPr>
            <p:cNvPr id="296996" name="Rectangle 36"/>
            <p:cNvSpPr>
              <a:spLocks noChangeArrowheads="1"/>
            </p:cNvSpPr>
            <p:nvPr/>
          </p:nvSpPr>
          <p:spPr bwMode="auto">
            <a:xfrm>
              <a:off x="4560" y="1728"/>
              <a:ext cx="576" cy="288"/>
            </a:xfrm>
            <a:prstGeom prst="rect">
              <a:avLst/>
            </a:prstGeom>
            <a:noFill/>
            <a:ln w="9525">
              <a:noFill/>
              <a:miter lim="800000"/>
            </a:ln>
            <a:effectLst/>
          </p:spPr>
          <p:txBody>
            <a:bodyPr>
              <a:spAutoFit/>
            </a:bodyPr>
            <a:lstStyle/>
            <a:p>
              <a:pPr>
                <a:spcBef>
                  <a:spcPct val="50000"/>
                </a:spcBef>
              </a:pPr>
              <a:r>
                <a:rPr kumimoji="1" lang="en-US" altLang="zh-CN" sz="2400" i="1"/>
                <a:t>F</a:t>
              </a:r>
              <a:r>
                <a:rPr kumimoji="1" lang="en-US" altLang="zh-CN" sz="2400" baseline="-25000"/>
                <a:t>21</a:t>
              </a:r>
            </a:p>
          </p:txBody>
        </p:sp>
      </p:grpSp>
      <p:sp>
        <p:nvSpPr>
          <p:cNvPr id="296999" name="Text Box 39"/>
          <p:cNvSpPr txBox="1">
            <a:spLocks noChangeArrowheads="1"/>
          </p:cNvSpPr>
          <p:nvPr/>
        </p:nvSpPr>
        <p:spPr bwMode="auto">
          <a:xfrm>
            <a:off x="762000" y="2895600"/>
            <a:ext cx="4125595" cy="457200"/>
          </a:xfrm>
          <a:prstGeom prst="rect">
            <a:avLst/>
          </a:prstGeom>
          <a:noFill/>
          <a:ln w="9525" algn="ctr">
            <a:noFill/>
            <a:miter lim="800000"/>
          </a:ln>
          <a:effectLst/>
        </p:spPr>
        <p:txBody>
          <a:bodyPr wrap="square">
            <a:spAutoFit/>
          </a:bodyPr>
          <a:lstStyle/>
          <a:p>
            <a:pPr>
              <a:spcBef>
                <a:spcPct val="50000"/>
              </a:spcBef>
            </a:pPr>
            <a:r>
              <a:rPr kumimoji="1" lang="zh-CN" altLang="en-US" sz="2400"/>
              <a:t>单位长度导线受到的磁场力：</a:t>
            </a:r>
          </a:p>
        </p:txBody>
      </p:sp>
      <p:graphicFrame>
        <p:nvGraphicFramePr>
          <p:cNvPr id="297000" name="Object 40"/>
          <p:cNvGraphicFramePr>
            <a:graphicFrameLocks noChangeAspect="1"/>
          </p:cNvGraphicFramePr>
          <p:nvPr/>
        </p:nvGraphicFramePr>
        <p:xfrm>
          <a:off x="990600" y="3505200"/>
          <a:ext cx="3736975" cy="1371600"/>
        </p:xfrm>
        <a:graphic>
          <a:graphicData uri="http://schemas.openxmlformats.org/presentationml/2006/ole">
            <mc:AlternateContent xmlns:mc="http://schemas.openxmlformats.org/markup-compatibility/2006">
              <mc:Choice xmlns:v="urn:schemas-microsoft-com:vml" Requires="v">
                <p:oleObj name="公式" r:id="rId2" imgW="44805600" imgH="16459200" progId="">
                  <p:embed/>
                </p:oleObj>
              </mc:Choice>
              <mc:Fallback>
                <p:oleObj name="公式" r:id="rId2" imgW="44805600" imgH="16459200" progId="">
                  <p:embed/>
                  <p:pic>
                    <p:nvPicPr>
                      <p:cNvPr id="0" name="Picture 1" descr="image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3736975"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1" name="Text Box 41"/>
          <p:cNvSpPr txBox="1">
            <a:spLocks noChangeArrowheads="1"/>
          </p:cNvSpPr>
          <p:nvPr/>
        </p:nvSpPr>
        <p:spPr bwMode="auto">
          <a:xfrm>
            <a:off x="281781" y="5029200"/>
            <a:ext cx="8580438" cy="1200329"/>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spcBef>
                <a:spcPct val="50000"/>
              </a:spcBef>
            </a:pPr>
            <a:r>
              <a:rPr kumimoji="1" lang="zh-CN" altLang="en-US" sz="2400" dirty="0"/>
              <a:t>两平行长直导线</a:t>
            </a:r>
            <a:r>
              <a:rPr kumimoji="1" lang="zh-CN" altLang="en-US" sz="2400" dirty="0">
                <a:solidFill>
                  <a:srgbClr val="0000CC"/>
                </a:solidFill>
              </a:rPr>
              <a:t>相距</a:t>
            </a:r>
            <a:r>
              <a:rPr kumimoji="1" lang="en-US" altLang="zh-CN" sz="2400" dirty="0">
                <a:solidFill>
                  <a:srgbClr val="0000CC"/>
                </a:solidFill>
              </a:rPr>
              <a:t>1 m</a:t>
            </a:r>
            <a:r>
              <a:rPr kumimoji="1" lang="zh-CN" altLang="en-US" sz="2400" dirty="0"/>
              <a:t>，通过</a:t>
            </a:r>
            <a:r>
              <a:rPr kumimoji="1" lang="zh-CN" altLang="en-US" sz="2400" dirty="0">
                <a:solidFill>
                  <a:srgbClr val="0000CC"/>
                </a:solidFill>
              </a:rPr>
              <a:t>大小相等的电流</a:t>
            </a:r>
            <a:r>
              <a:rPr kumimoji="1" lang="zh-CN" altLang="en-US" sz="2400" dirty="0"/>
              <a:t>，如果这时它们之间</a:t>
            </a:r>
            <a:r>
              <a:rPr kumimoji="1" lang="zh-CN" altLang="en-US" sz="2400" dirty="0">
                <a:solidFill>
                  <a:srgbClr val="0000CC"/>
                </a:solidFill>
              </a:rPr>
              <a:t>单位长度导线受到的磁场力</a:t>
            </a:r>
            <a:r>
              <a:rPr kumimoji="1" lang="zh-CN" altLang="en-US" sz="2400" dirty="0"/>
              <a:t>正好是</a:t>
            </a:r>
            <a:r>
              <a:rPr kumimoji="1" lang="en-US" altLang="zh-CN" sz="2400" b="1" dirty="0">
                <a:solidFill>
                  <a:srgbClr val="0000CC"/>
                </a:solidFill>
              </a:rPr>
              <a:t>2</a:t>
            </a:r>
            <a:r>
              <a:rPr kumimoji="1" lang="en-US" altLang="zh-CN" sz="2400" b="1" dirty="0">
                <a:solidFill>
                  <a:srgbClr val="0000CC"/>
                </a:solidFill>
                <a:sym typeface="Symbol" panose="05050102010706020507" pitchFamily="18" charset="2"/>
              </a:rPr>
              <a:t>10</a:t>
            </a:r>
            <a:r>
              <a:rPr kumimoji="1" lang="en-US" altLang="zh-CN" sz="2400" b="1" baseline="30000" dirty="0">
                <a:solidFill>
                  <a:srgbClr val="0000CC"/>
                </a:solidFill>
                <a:sym typeface="Symbol" panose="05050102010706020507" pitchFamily="18" charset="2"/>
              </a:rPr>
              <a:t>-7  </a:t>
            </a:r>
            <a:r>
              <a:rPr kumimoji="1" lang="en-US" altLang="zh-CN" sz="2400" b="1" dirty="0">
                <a:solidFill>
                  <a:srgbClr val="0000CC"/>
                </a:solidFill>
                <a:sym typeface="Symbol" panose="05050102010706020507" pitchFamily="18" charset="2"/>
              </a:rPr>
              <a:t>N·m</a:t>
            </a:r>
            <a:r>
              <a:rPr kumimoji="1" lang="en-US" altLang="zh-CN" sz="2400" b="1" baseline="30000" dirty="0">
                <a:solidFill>
                  <a:srgbClr val="0000CC"/>
                </a:solidFill>
                <a:sym typeface="Symbol" panose="05050102010706020507" pitchFamily="18" charset="2"/>
              </a:rPr>
              <a:t>-1</a:t>
            </a:r>
            <a:r>
              <a:rPr kumimoji="1" lang="zh-CN" altLang="zh-CN" sz="2400" dirty="0">
                <a:sym typeface="Symbol" panose="05050102010706020507" pitchFamily="18" charset="2"/>
              </a:rPr>
              <a:t>时，就把两导线中所通过的电流定义为“</a:t>
            </a:r>
            <a:r>
              <a:rPr kumimoji="1" lang="zh-CN" altLang="zh-CN" sz="2400" b="1" dirty="0">
                <a:solidFill>
                  <a:srgbClr val="FF3300"/>
                </a:solidFill>
                <a:sym typeface="Symbol" panose="05050102010706020507" pitchFamily="18" charset="2"/>
              </a:rPr>
              <a:t>1</a:t>
            </a:r>
            <a:r>
              <a:rPr kumimoji="1" lang="zh-CN" altLang="zh-CN" sz="2400" b="1" dirty="0">
                <a:solidFill>
                  <a:srgbClr val="FF3300"/>
                </a:solidFill>
                <a:latin typeface="+mj-ea"/>
                <a:ea typeface="+mj-ea"/>
                <a:sym typeface="Symbol" panose="05050102010706020507" pitchFamily="18" charset="2"/>
              </a:rPr>
              <a:t>安培</a:t>
            </a:r>
            <a:r>
              <a:rPr kumimoji="1" lang="zh-CN" altLang="zh-CN" sz="2400" dirty="0">
                <a:sym typeface="Symbol" panose="05050102010706020507" pitchFamily="18" charset="2"/>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01"/>
                                        </p:tgtEl>
                                        <p:attrNameLst>
                                          <p:attrName>style.visibility</p:attrName>
                                        </p:attrNameLst>
                                      </p:cBhvr>
                                      <p:to>
                                        <p:strVal val="visible"/>
                                      </p:to>
                                    </p:set>
                                    <p:anim calcmode="lin" valueType="num">
                                      <p:cBhvr additive="base">
                                        <p:cTn id="7" dur="500" fill="hold"/>
                                        <p:tgtEl>
                                          <p:spTgt spid="297001"/>
                                        </p:tgtEl>
                                        <p:attrNameLst>
                                          <p:attrName>ppt_x</p:attrName>
                                        </p:attrNameLst>
                                      </p:cBhvr>
                                      <p:tavLst>
                                        <p:tav tm="0">
                                          <p:val>
                                            <p:strVal val="#ppt_x"/>
                                          </p:val>
                                        </p:tav>
                                        <p:tav tm="100000">
                                          <p:val>
                                            <p:strVal val="#ppt_x"/>
                                          </p:val>
                                        </p:tav>
                                      </p:tavLst>
                                    </p:anim>
                                    <p:anim calcmode="lin" valueType="num">
                                      <p:cBhvr additive="base">
                                        <p:cTn id="8" dur="500" fill="hold"/>
                                        <p:tgtEl>
                                          <p:spTgt spid="2970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47" name="灯片编号占位符 4"/>
          <p:cNvSpPr>
            <a:spLocks noGrp="1"/>
          </p:cNvSpPr>
          <p:nvPr>
            <p:ph type="sldNum" sz="quarter" idx="12"/>
          </p:nvPr>
        </p:nvSpPr>
        <p:spPr/>
        <p:txBody>
          <a:bodyPr/>
          <a:lstStyle/>
          <a:p>
            <a:fld id="{E058B348-E516-48F1-9D53-AB3249074CD3}" type="slidenum">
              <a:rPr lang="en-US" altLang="zh-CN"/>
              <a:pPr/>
              <a:t>6</a:t>
            </a:fld>
            <a:endParaRPr lang="en-US" altLang="zh-CN"/>
          </a:p>
        </p:txBody>
      </p:sp>
      <p:sp>
        <p:nvSpPr>
          <p:cNvPr id="297987" name="Rectangle 3"/>
          <p:cNvSpPr>
            <a:spLocks noChangeArrowheads="1"/>
          </p:cNvSpPr>
          <p:nvPr/>
        </p:nvSpPr>
        <p:spPr bwMode="auto">
          <a:xfrm>
            <a:off x="762000" y="1227455"/>
            <a:ext cx="7924800" cy="1188720"/>
          </a:xfrm>
          <a:prstGeom prst="rect">
            <a:avLst/>
          </a:prstGeom>
          <a:noFill/>
          <a:ln w="9525" algn="ctr">
            <a:noFill/>
            <a:miter lim="800000"/>
          </a:ln>
          <a:effectLst/>
        </p:spPr>
        <p:txBody>
          <a:bodyPr>
            <a:spAutoFit/>
          </a:bodyPr>
          <a:lstStyle/>
          <a:p>
            <a:r>
              <a:rPr lang="zh-CN" altLang="en-US" sz="2400"/>
              <a:t>例</a:t>
            </a:r>
            <a:r>
              <a:rPr lang="en-US" altLang="zh-CN" sz="2400"/>
              <a:t>10.11  </a:t>
            </a:r>
            <a:r>
              <a:rPr lang="zh-CN" altLang="en-US" sz="2400"/>
              <a:t>计算无限长直载流导线通有电流</a:t>
            </a:r>
            <a:r>
              <a:rPr lang="en-US" altLang="zh-CN" sz="2400" i="1"/>
              <a:t>I</a:t>
            </a:r>
            <a:r>
              <a:rPr lang="en-US" altLang="zh-CN" sz="2400" baseline="-25000"/>
              <a:t>1</a:t>
            </a:r>
            <a:r>
              <a:rPr lang="zh-CN" altLang="en-US" sz="2400"/>
              <a:t>，</a:t>
            </a:r>
            <a:r>
              <a:rPr lang="zh-CN" altLang="zh-CN" sz="2400"/>
              <a:t>在同一平面内有长为</a:t>
            </a:r>
            <a:r>
              <a:rPr lang="en-US" altLang="zh-CN" sz="2400"/>
              <a:t>L</a:t>
            </a:r>
            <a:r>
              <a:rPr lang="zh-CN" altLang="zh-CN" sz="2400"/>
              <a:t>的载流直导线，通有电流</a:t>
            </a:r>
            <a:r>
              <a:rPr lang="en-US" altLang="zh-CN" sz="2400" i="1"/>
              <a:t>I</a:t>
            </a:r>
            <a:r>
              <a:rPr lang="en-US" altLang="zh-CN" sz="2400" baseline="-25000"/>
              <a:t>2</a:t>
            </a:r>
            <a:r>
              <a:rPr lang="zh-CN" altLang="en-US" sz="2400"/>
              <a:t>（</a:t>
            </a:r>
            <a:r>
              <a:rPr lang="zh-CN" altLang="zh-CN" sz="2400"/>
              <a:t>如图所示）</a:t>
            </a:r>
            <a:r>
              <a:rPr lang="zh-CN" altLang="en-US" sz="2400"/>
              <a:t>。</a:t>
            </a:r>
            <a:r>
              <a:rPr lang="zh-CN" altLang="zh-CN" sz="2400"/>
              <a:t>求长为</a:t>
            </a:r>
            <a:r>
              <a:rPr lang="en-US" altLang="zh-CN" sz="2400"/>
              <a:t>L</a:t>
            </a:r>
            <a:r>
              <a:rPr lang="zh-CN" altLang="zh-CN" sz="2400"/>
              <a:t>的导线所受的磁场力。</a:t>
            </a:r>
            <a:endParaRPr lang="zh-CN" altLang="en-US" sz="2400"/>
          </a:p>
        </p:txBody>
      </p:sp>
      <p:grpSp>
        <p:nvGrpSpPr>
          <p:cNvPr id="298056" name="Group 72"/>
          <p:cNvGrpSpPr/>
          <p:nvPr/>
        </p:nvGrpSpPr>
        <p:grpSpPr bwMode="auto">
          <a:xfrm>
            <a:off x="4800600" y="2241550"/>
            <a:ext cx="3744913" cy="3168650"/>
            <a:chOff x="3264" y="1536"/>
            <a:chExt cx="2359" cy="1996"/>
          </a:xfrm>
        </p:grpSpPr>
        <p:grpSp>
          <p:nvGrpSpPr>
            <p:cNvPr id="298022" name="Group 38"/>
            <p:cNvGrpSpPr/>
            <p:nvPr/>
          </p:nvGrpSpPr>
          <p:grpSpPr bwMode="auto">
            <a:xfrm>
              <a:off x="3264" y="1536"/>
              <a:ext cx="2359" cy="1996"/>
              <a:chOff x="3243" y="1207"/>
              <a:chExt cx="2359" cy="1996"/>
            </a:xfrm>
          </p:grpSpPr>
          <p:sp>
            <p:nvSpPr>
              <p:cNvPr id="298023" name="Rectangle 39"/>
              <p:cNvSpPr>
                <a:spLocks noChangeArrowheads="1"/>
              </p:cNvSpPr>
              <p:nvPr/>
            </p:nvSpPr>
            <p:spPr bwMode="auto">
              <a:xfrm>
                <a:off x="3243" y="1207"/>
                <a:ext cx="2359" cy="1996"/>
              </a:xfrm>
              <a:prstGeom prst="rect">
                <a:avLst/>
              </a:prstGeom>
              <a:solidFill>
                <a:srgbClr val="006600">
                  <a:alpha val="60000"/>
                </a:srgbClr>
              </a:solidFill>
              <a:ln w="9525">
                <a:solidFill>
                  <a:srgbClr val="FFFFFF"/>
                </a:solidFill>
                <a:miter lim="800000"/>
              </a:ln>
              <a:effectLst/>
            </p:spPr>
            <p:txBody>
              <a:bodyPr wrap="none" anchor="ctr"/>
              <a:lstStyle/>
              <a:p>
                <a:endParaRPr lang="zh-CN" altLang="en-US"/>
              </a:p>
            </p:txBody>
          </p:sp>
          <p:sp>
            <p:nvSpPr>
              <p:cNvPr id="298024" name="Line 40"/>
              <p:cNvSpPr>
                <a:spLocks noChangeShapeType="1"/>
              </p:cNvSpPr>
              <p:nvPr/>
            </p:nvSpPr>
            <p:spPr bwMode="auto">
              <a:xfrm flipV="1">
                <a:off x="4006" y="1679"/>
                <a:ext cx="1008" cy="576"/>
              </a:xfrm>
              <a:prstGeom prst="line">
                <a:avLst/>
              </a:prstGeom>
              <a:noFill/>
              <a:ln w="57150">
                <a:solidFill>
                  <a:srgbClr val="FFFFFF"/>
                </a:solidFill>
                <a:round/>
              </a:ln>
              <a:effectLst>
                <a:outerShdw dist="35921" dir="2700000" algn="ctr" rotWithShape="0">
                  <a:schemeClr val="bg2"/>
                </a:outerShdw>
              </a:effectLst>
            </p:spPr>
            <p:txBody>
              <a:bodyPr wrap="none" anchor="ctr"/>
              <a:lstStyle/>
              <a:p>
                <a:endParaRPr lang="zh-CN" altLang="en-US"/>
              </a:p>
            </p:txBody>
          </p:sp>
          <p:sp>
            <p:nvSpPr>
              <p:cNvPr id="298025" name="Line 41"/>
              <p:cNvSpPr>
                <a:spLocks noChangeShapeType="1"/>
              </p:cNvSpPr>
              <p:nvPr/>
            </p:nvSpPr>
            <p:spPr bwMode="auto">
              <a:xfrm>
                <a:off x="3622" y="2351"/>
                <a:ext cx="384" cy="0"/>
              </a:xfrm>
              <a:prstGeom prst="line">
                <a:avLst/>
              </a:prstGeom>
              <a:noFill/>
              <a:ln w="12700">
                <a:solidFill>
                  <a:srgbClr val="FFFFFF"/>
                </a:solidFill>
                <a:round/>
                <a:headEnd type="arrow" w="med" len="med"/>
                <a:tailEnd type="arrow" w="med" len="med"/>
              </a:ln>
              <a:effectLst/>
            </p:spPr>
            <p:txBody>
              <a:bodyPr wrap="none" anchor="ctr"/>
              <a:lstStyle/>
              <a:p>
                <a:endParaRPr lang="zh-CN" altLang="en-US"/>
              </a:p>
            </p:txBody>
          </p:sp>
          <p:sp>
            <p:nvSpPr>
              <p:cNvPr id="298026" name="Line 42"/>
              <p:cNvSpPr>
                <a:spLocks noChangeShapeType="1"/>
              </p:cNvSpPr>
              <p:nvPr/>
            </p:nvSpPr>
            <p:spPr bwMode="auto">
              <a:xfrm>
                <a:off x="3622" y="2255"/>
                <a:ext cx="1776" cy="0"/>
              </a:xfrm>
              <a:prstGeom prst="line">
                <a:avLst/>
              </a:prstGeom>
              <a:noFill/>
              <a:ln w="19050">
                <a:solidFill>
                  <a:srgbClr val="FFFFFF"/>
                </a:solidFill>
                <a:round/>
                <a:tailEnd type="triangle" w="med" len="lg"/>
              </a:ln>
              <a:effectLst/>
            </p:spPr>
            <p:txBody>
              <a:bodyPr wrap="none" anchor="ctr"/>
              <a:lstStyle/>
              <a:p>
                <a:endParaRPr lang="zh-CN" altLang="en-US"/>
              </a:p>
            </p:txBody>
          </p:sp>
          <p:sp>
            <p:nvSpPr>
              <p:cNvPr id="298027" name="Rectangle 43"/>
              <p:cNvSpPr>
                <a:spLocks noChangeArrowheads="1"/>
              </p:cNvSpPr>
              <p:nvPr/>
            </p:nvSpPr>
            <p:spPr bwMode="auto">
              <a:xfrm>
                <a:off x="3718" y="2267"/>
                <a:ext cx="191"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FFFF"/>
                    </a:solidFill>
                  </a:rPr>
                  <a:t>r</a:t>
                </a:r>
              </a:p>
            </p:txBody>
          </p:sp>
          <p:sp>
            <p:nvSpPr>
              <p:cNvPr id="298028" name="Rectangle 44"/>
              <p:cNvSpPr>
                <a:spLocks noChangeArrowheads="1"/>
              </p:cNvSpPr>
              <p:nvPr/>
            </p:nvSpPr>
            <p:spPr bwMode="auto">
              <a:xfrm>
                <a:off x="5254" y="2255"/>
                <a:ext cx="201"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FFFF"/>
                    </a:solidFill>
                  </a:rPr>
                  <a:t>x</a:t>
                </a:r>
              </a:p>
            </p:txBody>
          </p:sp>
          <p:sp>
            <p:nvSpPr>
              <p:cNvPr id="298029" name="Rectangle 45"/>
              <p:cNvSpPr>
                <a:spLocks noChangeArrowheads="1"/>
              </p:cNvSpPr>
              <p:nvPr/>
            </p:nvSpPr>
            <p:spPr bwMode="auto">
              <a:xfrm>
                <a:off x="4241" y="1978"/>
                <a:ext cx="237" cy="288"/>
              </a:xfrm>
              <a:prstGeom prst="rect">
                <a:avLst/>
              </a:prstGeom>
              <a:noFill/>
              <a:ln w="9525">
                <a:noFill/>
                <a:miter lim="800000"/>
              </a:ln>
              <a:effectLst/>
            </p:spPr>
            <p:txBody>
              <a:bodyPr wrap="none">
                <a:spAutoFit/>
              </a:bodyPr>
              <a:lstStyle/>
              <a:p>
                <a:pPr>
                  <a:spcBef>
                    <a:spcPct val="50000"/>
                  </a:spcBef>
                </a:pPr>
                <a:r>
                  <a:rPr kumimoji="1" lang="zh-CN" altLang="zh-CN" sz="2400" i="1">
                    <a:solidFill>
                      <a:srgbClr val="FFFFFF"/>
                    </a:solidFill>
                    <a:sym typeface="Symbol" panose="05050102010706020507" pitchFamily="18" charset="2"/>
                  </a:rPr>
                  <a:t></a:t>
                </a:r>
                <a:endParaRPr kumimoji="1" lang="en-US" altLang="zh-CN" sz="2400" i="1">
                  <a:solidFill>
                    <a:srgbClr val="FFFFFF"/>
                  </a:solidFill>
                  <a:sym typeface="Symbol" panose="05050102010706020507" pitchFamily="18" charset="2"/>
                </a:endParaRPr>
              </a:p>
            </p:txBody>
          </p:sp>
          <p:sp>
            <p:nvSpPr>
              <p:cNvPr id="298030" name="Line 46"/>
              <p:cNvSpPr>
                <a:spLocks noChangeShapeType="1"/>
              </p:cNvSpPr>
              <p:nvPr/>
            </p:nvSpPr>
            <p:spPr bwMode="auto">
              <a:xfrm flipV="1">
                <a:off x="5014" y="1535"/>
                <a:ext cx="240" cy="144"/>
              </a:xfrm>
              <a:prstGeom prst="line">
                <a:avLst/>
              </a:prstGeom>
              <a:noFill/>
              <a:ln w="12700">
                <a:solidFill>
                  <a:srgbClr val="FFFFFF"/>
                </a:solidFill>
                <a:round/>
                <a:tailEnd type="stealth" w="med" len="lg"/>
              </a:ln>
              <a:effectLst/>
            </p:spPr>
            <p:txBody>
              <a:bodyPr wrap="none" anchor="ctr"/>
              <a:lstStyle/>
              <a:p>
                <a:endParaRPr lang="zh-CN" altLang="en-US"/>
              </a:p>
            </p:txBody>
          </p:sp>
          <p:sp>
            <p:nvSpPr>
              <p:cNvPr id="298031" name="Rectangle 47"/>
              <p:cNvSpPr>
                <a:spLocks noChangeArrowheads="1"/>
              </p:cNvSpPr>
              <p:nvPr/>
            </p:nvSpPr>
            <p:spPr bwMode="auto">
              <a:xfrm>
                <a:off x="5110" y="1583"/>
                <a:ext cx="244"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FFFF"/>
                    </a:solidFill>
                  </a:rPr>
                  <a:t>I</a:t>
                </a:r>
                <a:r>
                  <a:rPr kumimoji="1" lang="en-US" altLang="zh-CN" sz="2400" baseline="-25000">
                    <a:solidFill>
                      <a:srgbClr val="FFFFFF"/>
                    </a:solidFill>
                  </a:rPr>
                  <a:t>2</a:t>
                </a:r>
              </a:p>
            </p:txBody>
          </p:sp>
          <p:grpSp>
            <p:nvGrpSpPr>
              <p:cNvPr id="298032" name="Group 48"/>
              <p:cNvGrpSpPr/>
              <p:nvPr/>
            </p:nvGrpSpPr>
            <p:grpSpPr bwMode="auto">
              <a:xfrm>
                <a:off x="3334" y="1343"/>
                <a:ext cx="288" cy="1728"/>
                <a:chOff x="3334" y="1525"/>
                <a:chExt cx="288" cy="1728"/>
              </a:xfrm>
            </p:grpSpPr>
            <p:sp>
              <p:nvSpPr>
                <p:cNvPr id="298033" name="Rectangle 49"/>
                <p:cNvSpPr>
                  <a:spLocks noChangeArrowheads="1"/>
                </p:cNvSpPr>
                <p:nvPr/>
              </p:nvSpPr>
              <p:spPr bwMode="auto">
                <a:xfrm>
                  <a:off x="3526" y="1525"/>
                  <a:ext cx="96" cy="1728"/>
                </a:xfrm>
                <a:prstGeom prst="rect">
                  <a:avLst/>
                </a:prstGeom>
                <a:gradFill rotWithShape="0">
                  <a:gsLst>
                    <a:gs pos="0">
                      <a:srgbClr val="FFCC99"/>
                    </a:gs>
                    <a:gs pos="100000">
                      <a:srgbClr val="FFCC99">
                        <a:gamma/>
                        <a:shade val="46275"/>
                        <a:invGamma/>
                      </a:srgbClr>
                    </a:gs>
                  </a:gsLst>
                  <a:lin ang="0" scaled="1"/>
                </a:gradFill>
                <a:ln w="9525">
                  <a:solidFill>
                    <a:srgbClr val="FFFFFF"/>
                  </a:solidFill>
                  <a:miter lim="800000"/>
                </a:ln>
                <a:effectLst/>
              </p:spPr>
              <p:txBody>
                <a:bodyPr wrap="none" anchor="ctr"/>
                <a:lstStyle/>
                <a:p>
                  <a:endParaRPr lang="zh-CN" altLang="en-US"/>
                </a:p>
              </p:txBody>
            </p:sp>
            <p:sp>
              <p:nvSpPr>
                <p:cNvPr id="298034" name="Line 50"/>
                <p:cNvSpPr>
                  <a:spLocks noChangeShapeType="1"/>
                </p:cNvSpPr>
                <p:nvPr/>
              </p:nvSpPr>
              <p:spPr bwMode="auto">
                <a:xfrm flipV="1">
                  <a:off x="3574" y="1861"/>
                  <a:ext cx="0" cy="624"/>
                </a:xfrm>
                <a:prstGeom prst="line">
                  <a:avLst/>
                </a:prstGeom>
                <a:noFill/>
                <a:ln w="19050">
                  <a:solidFill>
                    <a:srgbClr val="3366FF"/>
                  </a:solidFill>
                  <a:round/>
                  <a:tailEnd type="stealth" w="med" len="lg"/>
                </a:ln>
                <a:effectLst/>
              </p:spPr>
              <p:txBody>
                <a:bodyPr wrap="none" anchor="ctr"/>
                <a:lstStyle/>
                <a:p>
                  <a:endParaRPr lang="zh-CN" altLang="en-US"/>
                </a:p>
              </p:txBody>
            </p:sp>
            <p:sp>
              <p:nvSpPr>
                <p:cNvPr id="298035" name="Rectangle 51"/>
                <p:cNvSpPr>
                  <a:spLocks noChangeArrowheads="1"/>
                </p:cNvSpPr>
                <p:nvPr/>
              </p:nvSpPr>
              <p:spPr bwMode="auto">
                <a:xfrm>
                  <a:off x="3334" y="2101"/>
                  <a:ext cx="244"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FFFF"/>
                      </a:solidFill>
                    </a:rPr>
                    <a:t>I</a:t>
                  </a:r>
                  <a:r>
                    <a:rPr kumimoji="1" lang="en-US" altLang="zh-CN" sz="2400" baseline="-25000">
                      <a:solidFill>
                        <a:srgbClr val="FFFFFF"/>
                      </a:solidFill>
                    </a:rPr>
                    <a:t>1</a:t>
                  </a:r>
                </a:p>
              </p:txBody>
            </p:sp>
          </p:grpSp>
          <p:sp>
            <p:nvSpPr>
              <p:cNvPr id="298036" name="Arc 52"/>
              <p:cNvSpPr/>
              <p:nvPr/>
            </p:nvSpPr>
            <p:spPr bwMode="auto">
              <a:xfrm>
                <a:off x="4061" y="2147"/>
                <a:ext cx="227" cy="108"/>
              </a:xfrm>
              <a:custGeom>
                <a:avLst/>
                <a:gdLst>
                  <a:gd name="G0" fmla="+- 0 0 0"/>
                  <a:gd name="G1" fmla="+- 9899 0 0"/>
                  <a:gd name="G2" fmla="+- 21600 0 0"/>
                  <a:gd name="T0" fmla="*/ 19198 w 21600"/>
                  <a:gd name="T1" fmla="*/ 0 h 10281"/>
                  <a:gd name="T2" fmla="*/ 21597 w 21600"/>
                  <a:gd name="T3" fmla="*/ 10281 h 10281"/>
                  <a:gd name="T4" fmla="*/ 0 w 21600"/>
                  <a:gd name="T5" fmla="*/ 9899 h 10281"/>
                </a:gdLst>
                <a:ahLst/>
                <a:cxnLst>
                  <a:cxn ang="0">
                    <a:pos x="T0" y="T1"/>
                  </a:cxn>
                  <a:cxn ang="0">
                    <a:pos x="T2" y="T3"/>
                  </a:cxn>
                  <a:cxn ang="0">
                    <a:pos x="T4" y="T5"/>
                  </a:cxn>
                </a:cxnLst>
                <a:rect l="0" t="0" r="r" b="b"/>
                <a:pathLst>
                  <a:path w="21600" h="10281" fill="none" extrusionOk="0">
                    <a:moveTo>
                      <a:pt x="19198" y="-1"/>
                    </a:moveTo>
                    <a:cubicBezTo>
                      <a:pt x="20776" y="3060"/>
                      <a:pt x="21600" y="6455"/>
                      <a:pt x="21600" y="9899"/>
                    </a:cubicBezTo>
                    <a:cubicBezTo>
                      <a:pt x="21600" y="10026"/>
                      <a:pt x="21598" y="10153"/>
                      <a:pt x="21596" y="10280"/>
                    </a:cubicBezTo>
                  </a:path>
                  <a:path w="21600" h="10281" stroke="0" extrusionOk="0">
                    <a:moveTo>
                      <a:pt x="19198" y="-1"/>
                    </a:moveTo>
                    <a:cubicBezTo>
                      <a:pt x="20776" y="3060"/>
                      <a:pt x="21600" y="6455"/>
                      <a:pt x="21600" y="9899"/>
                    </a:cubicBezTo>
                    <a:cubicBezTo>
                      <a:pt x="21600" y="10026"/>
                      <a:pt x="21598" y="10153"/>
                      <a:pt x="21596" y="10280"/>
                    </a:cubicBezTo>
                    <a:lnTo>
                      <a:pt x="0" y="9899"/>
                    </a:lnTo>
                    <a:close/>
                  </a:path>
                </a:pathLst>
              </a:custGeom>
              <a:noFill/>
              <a:ln w="9525">
                <a:solidFill>
                  <a:srgbClr val="FFFFFF"/>
                </a:solidFill>
                <a:round/>
              </a:ln>
              <a:effectLst/>
            </p:spPr>
            <p:txBody>
              <a:bodyPr wrap="none" anchor="ctr"/>
              <a:lstStyle/>
              <a:p>
                <a:endParaRPr lang="zh-CN" altLang="en-US"/>
              </a:p>
            </p:txBody>
          </p:sp>
        </p:grpSp>
        <p:grpSp>
          <p:nvGrpSpPr>
            <p:cNvPr id="298037" name="Group 53"/>
            <p:cNvGrpSpPr/>
            <p:nvPr/>
          </p:nvGrpSpPr>
          <p:grpSpPr bwMode="auto">
            <a:xfrm>
              <a:off x="3609" y="2080"/>
              <a:ext cx="1152" cy="1103"/>
              <a:chOff x="3588" y="1751"/>
              <a:chExt cx="1152" cy="1103"/>
            </a:xfrm>
          </p:grpSpPr>
          <p:sp>
            <p:nvSpPr>
              <p:cNvPr id="298038" name="Line 54"/>
              <p:cNvSpPr>
                <a:spLocks noChangeShapeType="1"/>
              </p:cNvSpPr>
              <p:nvPr/>
            </p:nvSpPr>
            <p:spPr bwMode="auto">
              <a:xfrm>
                <a:off x="4006" y="2255"/>
                <a:ext cx="0" cy="192"/>
              </a:xfrm>
              <a:prstGeom prst="line">
                <a:avLst/>
              </a:prstGeom>
              <a:noFill/>
              <a:ln w="12700">
                <a:solidFill>
                  <a:srgbClr val="FFFFFF"/>
                </a:solidFill>
                <a:round/>
              </a:ln>
              <a:effectLst/>
            </p:spPr>
            <p:txBody>
              <a:bodyPr wrap="none" anchor="ctr"/>
              <a:lstStyle/>
              <a:p>
                <a:endParaRPr lang="zh-CN" altLang="en-US"/>
              </a:p>
            </p:txBody>
          </p:sp>
          <p:grpSp>
            <p:nvGrpSpPr>
              <p:cNvPr id="298039" name="Group 55"/>
              <p:cNvGrpSpPr/>
              <p:nvPr/>
            </p:nvGrpSpPr>
            <p:grpSpPr bwMode="auto">
              <a:xfrm>
                <a:off x="3588" y="1751"/>
                <a:ext cx="1152" cy="1103"/>
                <a:chOff x="3504" y="1968"/>
                <a:chExt cx="1152" cy="1103"/>
              </a:xfrm>
            </p:grpSpPr>
            <p:sp>
              <p:nvSpPr>
                <p:cNvPr id="298040" name="Line 56"/>
                <p:cNvSpPr>
                  <a:spLocks noChangeShapeType="1"/>
                </p:cNvSpPr>
                <p:nvPr/>
              </p:nvSpPr>
              <p:spPr bwMode="auto">
                <a:xfrm>
                  <a:off x="4368" y="2591"/>
                  <a:ext cx="0" cy="240"/>
                </a:xfrm>
                <a:prstGeom prst="line">
                  <a:avLst/>
                </a:prstGeom>
                <a:noFill/>
                <a:ln w="12700">
                  <a:solidFill>
                    <a:srgbClr val="FFFFFF"/>
                  </a:solidFill>
                  <a:round/>
                </a:ln>
                <a:effectLst/>
              </p:spPr>
              <p:txBody>
                <a:bodyPr wrap="none" anchor="ctr"/>
                <a:lstStyle/>
                <a:p>
                  <a:endParaRPr lang="zh-CN" altLang="en-US"/>
                </a:p>
              </p:txBody>
            </p:sp>
            <p:sp>
              <p:nvSpPr>
                <p:cNvPr id="298041" name="Line 57"/>
                <p:cNvSpPr>
                  <a:spLocks noChangeShapeType="1"/>
                </p:cNvSpPr>
                <p:nvPr/>
              </p:nvSpPr>
              <p:spPr bwMode="auto">
                <a:xfrm>
                  <a:off x="4464" y="2591"/>
                  <a:ext cx="0" cy="240"/>
                </a:xfrm>
                <a:prstGeom prst="line">
                  <a:avLst/>
                </a:prstGeom>
                <a:noFill/>
                <a:ln w="12700">
                  <a:solidFill>
                    <a:srgbClr val="FFFFFF"/>
                  </a:solidFill>
                  <a:round/>
                </a:ln>
                <a:effectLst/>
              </p:spPr>
              <p:txBody>
                <a:bodyPr wrap="none" anchor="ctr"/>
                <a:lstStyle/>
                <a:p>
                  <a:endParaRPr lang="zh-CN" altLang="en-US"/>
                </a:p>
              </p:txBody>
            </p:sp>
            <p:sp>
              <p:nvSpPr>
                <p:cNvPr id="298042" name="Line 58"/>
                <p:cNvSpPr>
                  <a:spLocks noChangeShapeType="1"/>
                </p:cNvSpPr>
                <p:nvPr/>
              </p:nvSpPr>
              <p:spPr bwMode="auto">
                <a:xfrm>
                  <a:off x="3504" y="2735"/>
                  <a:ext cx="864" cy="0"/>
                </a:xfrm>
                <a:prstGeom prst="line">
                  <a:avLst/>
                </a:prstGeom>
                <a:noFill/>
                <a:ln w="12700">
                  <a:solidFill>
                    <a:srgbClr val="FFFFFF"/>
                  </a:solidFill>
                  <a:round/>
                  <a:headEnd type="arrow" w="med" len="med"/>
                  <a:tailEnd type="arrow" w="med" len="med"/>
                </a:ln>
                <a:effectLst/>
              </p:spPr>
              <p:txBody>
                <a:bodyPr wrap="none" anchor="ctr"/>
                <a:lstStyle/>
                <a:p>
                  <a:endParaRPr lang="zh-CN" altLang="en-US"/>
                </a:p>
              </p:txBody>
            </p:sp>
            <p:sp>
              <p:nvSpPr>
                <p:cNvPr id="298043" name="Line 59"/>
                <p:cNvSpPr>
                  <a:spLocks noChangeShapeType="1"/>
                </p:cNvSpPr>
                <p:nvPr/>
              </p:nvSpPr>
              <p:spPr bwMode="auto">
                <a:xfrm>
                  <a:off x="4464" y="2735"/>
                  <a:ext cx="192" cy="0"/>
                </a:xfrm>
                <a:prstGeom prst="line">
                  <a:avLst/>
                </a:prstGeom>
                <a:noFill/>
                <a:ln w="12700">
                  <a:solidFill>
                    <a:srgbClr val="FFFFFF"/>
                  </a:solidFill>
                  <a:round/>
                  <a:headEnd type="arrow" w="med" len="med"/>
                </a:ln>
                <a:effectLst/>
              </p:spPr>
              <p:txBody>
                <a:bodyPr wrap="none" anchor="ctr"/>
                <a:lstStyle/>
                <a:p>
                  <a:endParaRPr lang="zh-CN" altLang="en-US"/>
                </a:p>
              </p:txBody>
            </p:sp>
            <p:sp>
              <p:nvSpPr>
                <p:cNvPr id="298044" name="Rectangle 60"/>
                <p:cNvSpPr>
                  <a:spLocks noChangeArrowheads="1"/>
                </p:cNvSpPr>
                <p:nvPr/>
              </p:nvSpPr>
              <p:spPr bwMode="auto">
                <a:xfrm>
                  <a:off x="4272" y="2783"/>
                  <a:ext cx="297" cy="288"/>
                </a:xfrm>
                <a:prstGeom prst="rect">
                  <a:avLst/>
                </a:prstGeom>
                <a:noFill/>
                <a:ln w="9525">
                  <a:noFill/>
                  <a:miter lim="800000"/>
                </a:ln>
                <a:effectLst/>
              </p:spPr>
              <p:txBody>
                <a:bodyPr wrap="none">
                  <a:spAutoFit/>
                </a:bodyPr>
                <a:lstStyle/>
                <a:p>
                  <a:pPr>
                    <a:spcBef>
                      <a:spcPct val="50000"/>
                    </a:spcBef>
                  </a:pPr>
                  <a:r>
                    <a:rPr kumimoji="1" lang="en-US" altLang="zh-CN" sz="2400">
                      <a:solidFill>
                        <a:srgbClr val="FFFFFF"/>
                      </a:solidFill>
                    </a:rPr>
                    <a:t>d</a:t>
                  </a:r>
                  <a:r>
                    <a:rPr kumimoji="1" lang="en-US" altLang="zh-CN" sz="2400" i="1">
                      <a:solidFill>
                        <a:srgbClr val="FFFFFF"/>
                      </a:solidFill>
                    </a:rPr>
                    <a:t>x</a:t>
                  </a:r>
                </a:p>
              </p:txBody>
            </p:sp>
            <p:sp>
              <p:nvSpPr>
                <p:cNvPr id="298045" name="Rectangle 61"/>
                <p:cNvSpPr>
                  <a:spLocks noChangeArrowheads="1"/>
                </p:cNvSpPr>
                <p:nvPr/>
              </p:nvSpPr>
              <p:spPr bwMode="auto">
                <a:xfrm>
                  <a:off x="3792" y="2687"/>
                  <a:ext cx="201"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FFFF"/>
                      </a:solidFill>
                    </a:rPr>
                    <a:t>x</a:t>
                  </a:r>
                </a:p>
              </p:txBody>
            </p:sp>
            <p:sp>
              <p:nvSpPr>
                <p:cNvPr id="298046" name="Line 62"/>
                <p:cNvSpPr>
                  <a:spLocks noChangeShapeType="1"/>
                </p:cNvSpPr>
                <p:nvPr/>
              </p:nvSpPr>
              <p:spPr bwMode="auto">
                <a:xfrm flipH="1" flipV="1">
                  <a:off x="3792" y="2303"/>
                  <a:ext cx="96" cy="144"/>
                </a:xfrm>
                <a:prstGeom prst="line">
                  <a:avLst/>
                </a:prstGeom>
                <a:noFill/>
                <a:ln w="12700">
                  <a:solidFill>
                    <a:srgbClr val="FFFFFF"/>
                  </a:solidFill>
                  <a:round/>
                </a:ln>
                <a:effectLst/>
              </p:spPr>
              <p:txBody>
                <a:bodyPr wrap="none" anchor="ctr"/>
                <a:lstStyle/>
                <a:p>
                  <a:endParaRPr lang="zh-CN" altLang="en-US"/>
                </a:p>
              </p:txBody>
            </p:sp>
            <p:sp>
              <p:nvSpPr>
                <p:cNvPr id="298047" name="Line 63"/>
                <p:cNvSpPr>
                  <a:spLocks noChangeShapeType="1"/>
                </p:cNvSpPr>
                <p:nvPr/>
              </p:nvSpPr>
              <p:spPr bwMode="auto">
                <a:xfrm flipV="1">
                  <a:off x="3840" y="2063"/>
                  <a:ext cx="528" cy="288"/>
                </a:xfrm>
                <a:prstGeom prst="line">
                  <a:avLst/>
                </a:prstGeom>
                <a:noFill/>
                <a:ln w="12700">
                  <a:solidFill>
                    <a:srgbClr val="FFFFFF"/>
                  </a:solidFill>
                  <a:round/>
                  <a:headEnd type="arrow" w="med" len="lg"/>
                  <a:tailEnd type="arrow" w="med" len="lg"/>
                </a:ln>
                <a:effectLst/>
              </p:spPr>
              <p:txBody>
                <a:bodyPr wrap="none" anchor="ctr"/>
                <a:lstStyle/>
                <a:p>
                  <a:endParaRPr lang="zh-CN" altLang="en-US"/>
                </a:p>
              </p:txBody>
            </p:sp>
            <p:sp>
              <p:nvSpPr>
                <p:cNvPr id="298048" name="Rectangle 64"/>
                <p:cNvSpPr>
                  <a:spLocks noChangeArrowheads="1"/>
                </p:cNvSpPr>
                <p:nvPr/>
              </p:nvSpPr>
              <p:spPr bwMode="auto">
                <a:xfrm>
                  <a:off x="3936" y="1968"/>
                  <a:ext cx="169"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FFFF"/>
                      </a:solidFill>
                      <a:latin typeface="Bodoni Bd BT" pitchFamily="18" charset="0"/>
                    </a:rPr>
                    <a:t>l</a:t>
                  </a:r>
                  <a:endParaRPr kumimoji="1" lang="en-US" altLang="zh-CN" sz="2400" i="1">
                    <a:solidFill>
                      <a:srgbClr val="FFFFFF"/>
                    </a:solidFill>
                  </a:endParaRPr>
                </a:p>
              </p:txBody>
            </p:sp>
          </p:grpSp>
        </p:grpSp>
        <p:sp>
          <p:nvSpPr>
            <p:cNvPr id="298049" name="Line 65"/>
            <p:cNvSpPr>
              <a:spLocks noChangeShapeType="1"/>
            </p:cNvSpPr>
            <p:nvPr/>
          </p:nvSpPr>
          <p:spPr bwMode="auto">
            <a:xfrm flipV="1">
              <a:off x="4389" y="2307"/>
              <a:ext cx="0" cy="0"/>
            </a:xfrm>
            <a:prstGeom prst="line">
              <a:avLst/>
            </a:prstGeom>
            <a:noFill/>
            <a:ln w="76200">
              <a:solidFill>
                <a:srgbClr val="000099"/>
              </a:solidFill>
              <a:round/>
            </a:ln>
            <a:effectLst/>
          </p:spPr>
          <p:txBody>
            <a:bodyPr wrap="none" anchor="ctr"/>
            <a:lstStyle/>
            <a:p>
              <a:endParaRPr lang="zh-CN" altLang="en-US"/>
            </a:p>
          </p:txBody>
        </p:sp>
        <p:grpSp>
          <p:nvGrpSpPr>
            <p:cNvPr id="298050" name="Group 66"/>
            <p:cNvGrpSpPr/>
            <p:nvPr/>
          </p:nvGrpSpPr>
          <p:grpSpPr bwMode="auto">
            <a:xfrm>
              <a:off x="4470" y="2216"/>
              <a:ext cx="372" cy="342"/>
              <a:chOff x="4449" y="1887"/>
              <a:chExt cx="372" cy="342"/>
            </a:xfrm>
          </p:grpSpPr>
          <p:sp>
            <p:nvSpPr>
              <p:cNvPr id="298051" name="Rectangle 67"/>
              <p:cNvSpPr>
                <a:spLocks noChangeArrowheads="1"/>
              </p:cNvSpPr>
              <p:nvPr/>
            </p:nvSpPr>
            <p:spPr bwMode="auto">
              <a:xfrm>
                <a:off x="4449" y="1902"/>
                <a:ext cx="372" cy="327"/>
              </a:xfrm>
              <a:prstGeom prst="rect">
                <a:avLst/>
              </a:prstGeom>
              <a:noFill/>
              <a:ln w="9525">
                <a:noFill/>
                <a:miter lim="800000"/>
              </a:ln>
              <a:effectLst/>
            </p:spPr>
            <p:txBody>
              <a:bodyPr>
                <a:spAutoFit/>
              </a:bodyPr>
              <a:lstStyle/>
              <a:p>
                <a:pPr>
                  <a:spcBef>
                    <a:spcPct val="50000"/>
                  </a:spcBef>
                </a:pPr>
                <a:r>
                  <a:rPr kumimoji="1" lang="en-US" altLang="zh-CN" sz="2800">
                    <a:solidFill>
                      <a:srgbClr val="FFFFFF"/>
                    </a:solidFill>
                    <a:latin typeface="Bodoni Bd BT" pitchFamily="18" charset="0"/>
                  </a:rPr>
                  <a:t>d</a:t>
                </a:r>
                <a:r>
                  <a:rPr kumimoji="1" lang="en-US" altLang="zh-CN" sz="2800" i="1">
                    <a:solidFill>
                      <a:srgbClr val="FFFFFF"/>
                    </a:solidFill>
                    <a:latin typeface="Bodoni Bd BT" pitchFamily="18" charset="0"/>
                  </a:rPr>
                  <a:t>l</a:t>
                </a:r>
                <a:endParaRPr kumimoji="1" lang="en-US" altLang="zh-CN" sz="2800" i="1">
                  <a:solidFill>
                    <a:srgbClr val="FFFFFF"/>
                  </a:solidFill>
                </a:endParaRPr>
              </a:p>
            </p:txBody>
          </p:sp>
          <p:sp>
            <p:nvSpPr>
              <p:cNvPr id="298052" name="Line 68"/>
              <p:cNvSpPr>
                <a:spLocks noChangeShapeType="1"/>
              </p:cNvSpPr>
              <p:nvPr/>
            </p:nvSpPr>
            <p:spPr bwMode="auto">
              <a:xfrm rot="55516" flipV="1">
                <a:off x="4486" y="1887"/>
                <a:ext cx="144" cy="96"/>
              </a:xfrm>
              <a:prstGeom prst="line">
                <a:avLst/>
              </a:prstGeom>
              <a:noFill/>
              <a:ln w="76200">
                <a:solidFill>
                  <a:srgbClr val="FF7C80"/>
                </a:solidFill>
                <a:round/>
              </a:ln>
              <a:effectLst/>
            </p:spPr>
            <p:txBody>
              <a:bodyPr wrap="none" anchor="ctr"/>
              <a:lstStyle/>
              <a:p>
                <a:endParaRPr lang="zh-CN" altLang="en-US"/>
              </a:p>
            </p:txBody>
          </p:sp>
        </p:grpSp>
        <p:grpSp>
          <p:nvGrpSpPr>
            <p:cNvPr id="298053" name="Group 69"/>
            <p:cNvGrpSpPr/>
            <p:nvPr/>
          </p:nvGrpSpPr>
          <p:grpSpPr bwMode="auto">
            <a:xfrm>
              <a:off x="4307" y="1582"/>
              <a:ext cx="318" cy="667"/>
              <a:chOff x="4286" y="1253"/>
              <a:chExt cx="318" cy="667"/>
            </a:xfrm>
          </p:grpSpPr>
          <p:sp>
            <p:nvSpPr>
              <p:cNvPr id="298054" name="Line 70"/>
              <p:cNvSpPr>
                <a:spLocks noChangeShapeType="1"/>
              </p:cNvSpPr>
              <p:nvPr/>
            </p:nvSpPr>
            <p:spPr bwMode="auto">
              <a:xfrm flipH="1" flipV="1">
                <a:off x="4293" y="1488"/>
                <a:ext cx="240" cy="432"/>
              </a:xfrm>
              <a:prstGeom prst="line">
                <a:avLst/>
              </a:prstGeom>
              <a:noFill/>
              <a:ln w="28575">
                <a:solidFill>
                  <a:srgbClr val="FF7C80"/>
                </a:solidFill>
                <a:round/>
                <a:tailEnd type="stealth" w="med" len="lg"/>
              </a:ln>
              <a:effectLst>
                <a:outerShdw dist="35921" dir="2700000" algn="ctr" rotWithShape="0">
                  <a:schemeClr val="bg2"/>
                </a:outerShdw>
              </a:effectLst>
            </p:spPr>
            <p:txBody>
              <a:bodyPr wrap="none" anchor="ctr"/>
              <a:lstStyle/>
              <a:p>
                <a:endParaRPr lang="zh-CN" altLang="en-US"/>
              </a:p>
            </p:txBody>
          </p:sp>
          <p:graphicFrame>
            <p:nvGraphicFramePr>
              <p:cNvPr id="298055" name="Object 71"/>
              <p:cNvGraphicFramePr>
                <a:graphicFrameLocks noChangeAspect="1"/>
              </p:cNvGraphicFramePr>
              <p:nvPr/>
            </p:nvGraphicFramePr>
            <p:xfrm>
              <a:off x="4286" y="1253"/>
              <a:ext cx="318" cy="283"/>
            </p:xfrm>
            <a:graphic>
              <a:graphicData uri="http://schemas.openxmlformats.org/presentationml/2006/ole">
                <mc:AlternateContent xmlns:mc="http://schemas.openxmlformats.org/markup-compatibility/2006">
                  <mc:Choice xmlns:v="urn:schemas-microsoft-com:vml" Requires="v">
                    <p:oleObj name="公式" r:id="rId2" imgW="5486400" imgH="4876800" progId="">
                      <p:embed/>
                    </p:oleObj>
                  </mc:Choice>
                  <mc:Fallback>
                    <p:oleObj name="公式" r:id="rId2" imgW="5486400" imgH="4876800" progId="">
                      <p:embed/>
                      <p:pic>
                        <p:nvPicPr>
                          <p:cNvPr id="0" name="Picture 6" descr="image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 y="1253"/>
                            <a:ext cx="318"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98057" name="Text Box 73"/>
          <p:cNvSpPr txBox="1">
            <a:spLocks noChangeArrowheads="1"/>
          </p:cNvSpPr>
          <p:nvPr/>
        </p:nvSpPr>
        <p:spPr bwMode="auto">
          <a:xfrm>
            <a:off x="838200" y="2565400"/>
            <a:ext cx="792480" cy="457200"/>
          </a:xfrm>
          <a:prstGeom prst="rect">
            <a:avLst/>
          </a:prstGeom>
          <a:noFill/>
          <a:ln w="9525">
            <a:noFill/>
            <a:miter lim="800000"/>
          </a:ln>
          <a:effectLst/>
        </p:spPr>
        <p:txBody>
          <a:bodyPr wrap="none">
            <a:spAutoFit/>
          </a:bodyPr>
          <a:lstStyle/>
          <a:p>
            <a:r>
              <a:rPr lang="zh-CN" altLang="en-US" sz="2400"/>
              <a:t>解：</a:t>
            </a:r>
          </a:p>
        </p:txBody>
      </p:sp>
      <p:graphicFrame>
        <p:nvGraphicFramePr>
          <p:cNvPr id="298058" name="Object 74"/>
          <p:cNvGraphicFramePr>
            <a:graphicFrameLocks noChangeAspect="1"/>
          </p:cNvGraphicFramePr>
          <p:nvPr/>
        </p:nvGraphicFramePr>
        <p:xfrm>
          <a:off x="1447800" y="2362200"/>
          <a:ext cx="2868613" cy="863600"/>
        </p:xfrm>
        <a:graphic>
          <a:graphicData uri="http://schemas.openxmlformats.org/presentationml/2006/ole">
            <mc:AlternateContent xmlns:mc="http://schemas.openxmlformats.org/markup-compatibility/2006">
              <mc:Choice xmlns:v="urn:schemas-microsoft-com:vml" Requires="v">
                <p:oleObj name="公式" r:id="rId4" imgW="34442400" imgH="10363200" progId="">
                  <p:embed/>
                </p:oleObj>
              </mc:Choice>
              <mc:Fallback>
                <p:oleObj name="公式" r:id="rId4" imgW="34442400" imgH="10363200" progId="">
                  <p:embed/>
                  <p:pic>
                    <p:nvPicPr>
                      <p:cNvPr id="0" name="Picture 5" descr="image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362200"/>
                        <a:ext cx="28686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8059" name="Object 75"/>
          <p:cNvGraphicFramePr>
            <a:graphicFrameLocks noChangeAspect="1"/>
          </p:cNvGraphicFramePr>
          <p:nvPr/>
        </p:nvGraphicFramePr>
        <p:xfrm>
          <a:off x="914400" y="3492500"/>
          <a:ext cx="1751013" cy="355600"/>
        </p:xfrm>
        <a:graphic>
          <a:graphicData uri="http://schemas.openxmlformats.org/presentationml/2006/ole">
            <mc:AlternateContent xmlns:mc="http://schemas.openxmlformats.org/markup-compatibility/2006">
              <mc:Choice xmlns:v="urn:schemas-microsoft-com:vml" Requires="v">
                <p:oleObj name="公式" r:id="rId6" imgW="21031200" imgH="4267200" progId="">
                  <p:embed/>
                </p:oleObj>
              </mc:Choice>
              <mc:Fallback>
                <p:oleObj name="公式" r:id="rId6" imgW="21031200" imgH="4267200" progId="">
                  <p:embed/>
                  <p:pic>
                    <p:nvPicPr>
                      <p:cNvPr id="0" name="Picture 4" descr="image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492500"/>
                        <a:ext cx="175101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8060" name="Object 76"/>
          <p:cNvGraphicFramePr>
            <a:graphicFrameLocks noChangeAspect="1"/>
          </p:cNvGraphicFramePr>
          <p:nvPr/>
        </p:nvGraphicFramePr>
        <p:xfrm>
          <a:off x="3276600" y="3276600"/>
          <a:ext cx="1344613" cy="787400"/>
        </p:xfrm>
        <a:graphic>
          <a:graphicData uri="http://schemas.openxmlformats.org/presentationml/2006/ole">
            <mc:AlternateContent xmlns:mc="http://schemas.openxmlformats.org/markup-compatibility/2006">
              <mc:Choice xmlns:v="urn:schemas-microsoft-com:vml" Requires="v">
                <p:oleObj name="公式" r:id="rId8" imgW="16154400" imgH="9448800" progId="">
                  <p:embed/>
                </p:oleObj>
              </mc:Choice>
              <mc:Fallback>
                <p:oleObj name="公式" r:id="rId8" imgW="16154400" imgH="9448800" progId="">
                  <p:embed/>
                  <p:pic>
                    <p:nvPicPr>
                      <p:cNvPr id="0" name="Picture 3" descr="image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3276600"/>
                        <a:ext cx="13446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8061" name="Object 77"/>
          <p:cNvGraphicFramePr>
            <a:graphicFrameLocks noChangeAspect="1"/>
          </p:cNvGraphicFramePr>
          <p:nvPr/>
        </p:nvGraphicFramePr>
        <p:xfrm>
          <a:off x="914400" y="4343400"/>
          <a:ext cx="2309813" cy="863600"/>
        </p:xfrm>
        <a:graphic>
          <a:graphicData uri="http://schemas.openxmlformats.org/presentationml/2006/ole">
            <mc:AlternateContent xmlns:mc="http://schemas.openxmlformats.org/markup-compatibility/2006">
              <mc:Choice xmlns:v="urn:schemas-microsoft-com:vml" Requires="v">
                <p:oleObj name="公式" r:id="rId10" imgW="27736800" imgH="10363200" progId="">
                  <p:embed/>
                </p:oleObj>
              </mc:Choice>
              <mc:Fallback>
                <p:oleObj name="公式" r:id="rId10" imgW="27736800" imgH="10363200" progId="">
                  <p:embed/>
                  <p:pic>
                    <p:nvPicPr>
                      <p:cNvPr id="0" name="Picture 2" descr="image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4343400"/>
                        <a:ext cx="23098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8062" name="Object 78"/>
          <p:cNvGraphicFramePr>
            <a:graphicFrameLocks noChangeAspect="1"/>
          </p:cNvGraphicFramePr>
          <p:nvPr/>
        </p:nvGraphicFramePr>
        <p:xfrm>
          <a:off x="914400" y="5486400"/>
          <a:ext cx="6831013" cy="787400"/>
        </p:xfrm>
        <a:graphic>
          <a:graphicData uri="http://schemas.openxmlformats.org/presentationml/2006/ole">
            <mc:AlternateContent xmlns:mc="http://schemas.openxmlformats.org/markup-compatibility/2006">
              <mc:Choice xmlns:v="urn:schemas-microsoft-com:vml" Requires="v">
                <p:oleObj name="公式" r:id="rId12" imgW="81991200" imgH="9448800" progId="">
                  <p:embed/>
                </p:oleObj>
              </mc:Choice>
              <mc:Fallback>
                <p:oleObj name="公式" r:id="rId12" imgW="81991200" imgH="9448800" progId="">
                  <p:embed/>
                  <p:pic>
                    <p:nvPicPr>
                      <p:cNvPr id="0" name="Picture 1" descr="image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5486400"/>
                        <a:ext cx="68310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8058"/>
                                        </p:tgtEl>
                                        <p:attrNameLst>
                                          <p:attrName>style.visibility</p:attrName>
                                        </p:attrNameLst>
                                      </p:cBhvr>
                                      <p:to>
                                        <p:strVal val="visible"/>
                                      </p:to>
                                    </p:set>
                                    <p:animEffect transition="in" filter="wipe(left)">
                                      <p:cBhvr>
                                        <p:cTn id="7" dur="500"/>
                                        <p:tgtEl>
                                          <p:spTgt spid="298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8059"/>
                                        </p:tgtEl>
                                        <p:attrNameLst>
                                          <p:attrName>style.visibility</p:attrName>
                                        </p:attrNameLst>
                                      </p:cBhvr>
                                      <p:to>
                                        <p:strVal val="visible"/>
                                      </p:to>
                                    </p:set>
                                    <p:animEffect transition="in" filter="wipe(left)">
                                      <p:cBhvr>
                                        <p:cTn id="12" dur="500"/>
                                        <p:tgtEl>
                                          <p:spTgt spid="2980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8060"/>
                                        </p:tgtEl>
                                        <p:attrNameLst>
                                          <p:attrName>style.visibility</p:attrName>
                                        </p:attrNameLst>
                                      </p:cBhvr>
                                      <p:to>
                                        <p:strVal val="visible"/>
                                      </p:to>
                                    </p:set>
                                    <p:animEffect transition="in" filter="wipe(left)">
                                      <p:cBhvr>
                                        <p:cTn id="17" dur="500"/>
                                        <p:tgtEl>
                                          <p:spTgt spid="2980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8061"/>
                                        </p:tgtEl>
                                        <p:attrNameLst>
                                          <p:attrName>style.visibility</p:attrName>
                                        </p:attrNameLst>
                                      </p:cBhvr>
                                      <p:to>
                                        <p:strVal val="visible"/>
                                      </p:to>
                                    </p:set>
                                    <p:animEffect transition="in" filter="wipe(left)">
                                      <p:cBhvr>
                                        <p:cTn id="22" dur="500"/>
                                        <p:tgtEl>
                                          <p:spTgt spid="2980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8062"/>
                                        </p:tgtEl>
                                        <p:attrNameLst>
                                          <p:attrName>style.visibility</p:attrName>
                                        </p:attrNameLst>
                                      </p:cBhvr>
                                      <p:to>
                                        <p:strVal val="visible"/>
                                      </p:to>
                                    </p:set>
                                    <p:animEffect transition="in" filter="wipe(left)">
                                      <p:cBhvr>
                                        <p:cTn id="27" dur="500"/>
                                        <p:tgtEl>
                                          <p:spTgt spid="298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7" name="灯片编号占位符 4"/>
          <p:cNvSpPr>
            <a:spLocks noGrp="1"/>
          </p:cNvSpPr>
          <p:nvPr>
            <p:ph type="sldNum" sz="quarter" idx="12"/>
          </p:nvPr>
        </p:nvSpPr>
        <p:spPr/>
        <p:txBody>
          <a:bodyPr/>
          <a:lstStyle/>
          <a:p>
            <a:fld id="{BD2AEE47-F291-41DC-8C5A-CE9D55F58EC6}" type="slidenum">
              <a:rPr lang="en-US" altLang="zh-CN"/>
              <a:pPr/>
              <a:t>7</a:t>
            </a:fld>
            <a:endParaRPr lang="en-US" altLang="zh-CN"/>
          </a:p>
        </p:txBody>
      </p:sp>
      <p:pic>
        <p:nvPicPr>
          <p:cNvPr id="299011" name="Picture 3"/>
          <p:cNvPicPr>
            <a:picLocks noChangeAspect="1" noChangeArrowheads="1"/>
          </p:cNvPicPr>
          <p:nvPr/>
        </p:nvPicPr>
        <p:blipFill>
          <a:blip r:embed="rId3" cstate="print"/>
          <a:srcRect/>
          <a:stretch>
            <a:fillRect/>
          </a:stretch>
        </p:blipFill>
        <p:spPr bwMode="auto">
          <a:xfrm>
            <a:off x="5105400" y="1677988"/>
            <a:ext cx="3529012" cy="3311525"/>
          </a:xfrm>
          <a:prstGeom prst="rect">
            <a:avLst/>
          </a:prstGeom>
          <a:noFill/>
          <a:ln w="19050">
            <a:noFill/>
            <a:miter lim="800000"/>
            <a:headEnd/>
            <a:tailEnd type="none" w="sm" len="med"/>
          </a:ln>
          <a:effectLst/>
        </p:spPr>
      </p:pic>
      <p:sp>
        <p:nvSpPr>
          <p:cNvPr id="299013" name="Rectangle 5"/>
          <p:cNvSpPr>
            <a:spLocks noChangeArrowheads="1"/>
          </p:cNvSpPr>
          <p:nvPr/>
        </p:nvSpPr>
        <p:spPr bwMode="auto">
          <a:xfrm>
            <a:off x="658495" y="5083810"/>
            <a:ext cx="7899400" cy="1191895"/>
          </a:xfrm>
          <a:prstGeom prst="rect">
            <a:avLst/>
          </a:prstGeom>
          <a:noFill/>
          <a:ln w="9525" algn="ctr">
            <a:noFill/>
            <a:miter lim="800000"/>
            <a:tailEnd type="none" w="sm" len="med"/>
          </a:ln>
          <a:effectLst/>
        </p:spPr>
        <p:txBody>
          <a:bodyPr>
            <a:spAutoFit/>
          </a:bodyPr>
          <a:lstStyle/>
          <a:p>
            <a:r>
              <a:rPr lang="en-US" altLang="zh-CN" sz="2400" dirty="0"/>
              <a:t>        </a:t>
            </a:r>
            <a:r>
              <a:rPr lang="zh-CN" altLang="en-US" sz="2400" dirty="0">
                <a:solidFill>
                  <a:srgbClr val="FF3300"/>
                </a:solidFill>
                <a:latin typeface="华文行楷" panose="02010800040101010101" pitchFamily="2" charset="-122"/>
                <a:ea typeface="华文行楷" panose="02010800040101010101" pitchFamily="2" charset="-122"/>
              </a:rPr>
              <a:t>电磁轨道炮</a:t>
            </a:r>
            <a:r>
              <a:rPr lang="zh-CN" altLang="en-US" sz="2400" dirty="0"/>
              <a:t>不同于当前的舰炮，它</a:t>
            </a:r>
            <a:r>
              <a:rPr lang="zh-CN" altLang="en-US" sz="2400" dirty="0">
                <a:solidFill>
                  <a:srgbClr val="0000CC"/>
                </a:solidFill>
              </a:rPr>
              <a:t>利用电流和生成的</a:t>
            </a:r>
            <a:r>
              <a:rPr lang="zh-CN" altLang="en-US" sz="2400" dirty="0">
                <a:solidFill>
                  <a:srgbClr val="0000CC"/>
                </a:solidFill>
                <a:latin typeface="华文行楷" panose="02010800040101010101" pitchFamily="2" charset="-122"/>
                <a:ea typeface="华文行楷" panose="02010800040101010101" pitchFamily="2" charset="-122"/>
              </a:rPr>
              <a:t>电磁力</a:t>
            </a:r>
            <a:r>
              <a:rPr lang="zh-CN" altLang="en-US" sz="2400" dirty="0"/>
              <a:t>替代</a:t>
            </a:r>
            <a:r>
              <a:rPr lang="zh-CN" altLang="en-US" sz="2400" dirty="0">
                <a:solidFill>
                  <a:srgbClr val="FF3300"/>
                </a:solidFill>
                <a:latin typeface="华文行楷" panose="02010800040101010101" pitchFamily="2" charset="-122"/>
                <a:ea typeface="华文行楷" panose="02010800040101010101" pitchFamily="2" charset="-122"/>
              </a:rPr>
              <a:t>化学能</a:t>
            </a:r>
            <a:r>
              <a:rPr lang="zh-CN" altLang="en-US" sz="2400" dirty="0"/>
              <a:t>来发射弹丸。其弹丸射速远高于当前舰炮的弹丸射速。 </a:t>
            </a:r>
          </a:p>
        </p:txBody>
      </p:sp>
    </p:spTree>
    <p:controls>
      <mc:AlternateContent xmlns:mc="http://schemas.openxmlformats.org/markup-compatibility/2006">
        <mc:Choice xmlns:v="urn:schemas-microsoft-com:vml" Requires="v">
          <p:control r:id="rId1" imgW="4321523" imgH="3311657"/>
        </mc:Choice>
        <mc:Fallback>
          <p:control r:id="rId1" imgW="4321523" imgH="3311657">
            <p:pic>
              <p:nvPicPr>
                <p:cNvPr id="2" name="ShockwaveFlash1"/>
                <p:cNvPicPr>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479425" y="1676400"/>
                  <a:ext cx="4321175" cy="331152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9" name="灯片编号占位符 4"/>
          <p:cNvSpPr>
            <a:spLocks noGrp="1"/>
          </p:cNvSpPr>
          <p:nvPr>
            <p:ph type="sldNum" sz="quarter" idx="12"/>
          </p:nvPr>
        </p:nvSpPr>
        <p:spPr/>
        <p:txBody>
          <a:bodyPr/>
          <a:lstStyle/>
          <a:p>
            <a:fld id="{03E4FF98-C8E9-4C0B-9F16-05EAA565E4A8}" type="slidenum">
              <a:rPr lang="en-US" altLang="zh-CN"/>
              <a:pPr/>
              <a:t>8</a:t>
            </a:fld>
            <a:endParaRPr lang="en-US" altLang="zh-CN"/>
          </a:p>
        </p:txBody>
      </p:sp>
      <p:pic>
        <p:nvPicPr>
          <p:cNvPr id="304131" name="Picture 3" descr="磁浮列车-3"/>
          <p:cNvPicPr>
            <a:picLocks noChangeArrowheads="1"/>
          </p:cNvPicPr>
          <p:nvPr/>
        </p:nvPicPr>
        <p:blipFill>
          <a:blip r:embed="rId2" cstate="print"/>
          <a:srcRect/>
          <a:stretch>
            <a:fillRect/>
          </a:stretch>
        </p:blipFill>
        <p:spPr bwMode="auto">
          <a:xfrm>
            <a:off x="2438400" y="1752600"/>
            <a:ext cx="4287838" cy="2797175"/>
          </a:xfrm>
          <a:prstGeom prst="rect">
            <a:avLst/>
          </a:prstGeom>
          <a:noFill/>
        </p:spPr>
      </p:pic>
      <p:graphicFrame>
        <p:nvGraphicFramePr>
          <p:cNvPr id="304132" name="Object 4"/>
          <p:cNvGraphicFramePr>
            <a:graphicFrameLocks noChangeAspect="1"/>
          </p:cNvGraphicFramePr>
          <p:nvPr/>
        </p:nvGraphicFramePr>
        <p:xfrm>
          <a:off x="4267200" y="4876800"/>
          <a:ext cx="1141413" cy="457200"/>
        </p:xfrm>
        <a:graphic>
          <a:graphicData uri="http://schemas.openxmlformats.org/presentationml/2006/ole">
            <mc:AlternateContent xmlns:mc="http://schemas.openxmlformats.org/markup-compatibility/2006">
              <mc:Choice xmlns:v="urn:schemas-microsoft-com:vml" Requires="v">
                <p:oleObj name="公式" r:id="rId3" imgW="13716000" imgH="5486400" progId="">
                  <p:embed/>
                </p:oleObj>
              </mc:Choice>
              <mc:Fallback>
                <p:oleObj name="公式" r:id="rId3" imgW="13716000" imgH="5486400" progId="">
                  <p:embed/>
                  <p:pic>
                    <p:nvPicPr>
                      <p:cNvPr id="0" name="Picture 1" descr="image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876800"/>
                        <a:ext cx="11414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4133" name="Text Box 5"/>
          <p:cNvSpPr txBox="1">
            <a:spLocks noChangeArrowheads="1"/>
          </p:cNvSpPr>
          <p:nvPr/>
        </p:nvSpPr>
        <p:spPr bwMode="auto">
          <a:xfrm>
            <a:off x="2438400" y="4927600"/>
            <a:ext cx="1454150" cy="396875"/>
          </a:xfrm>
          <a:prstGeom prst="rect">
            <a:avLst/>
          </a:prstGeom>
          <a:noFill/>
          <a:ln w="9525">
            <a:noFill/>
            <a:miter lim="800000"/>
          </a:ln>
          <a:effectLst/>
        </p:spPr>
        <p:txBody>
          <a:bodyPr wrap="none">
            <a:spAutoFit/>
          </a:bodyPr>
          <a:lstStyle/>
          <a:p>
            <a:r>
              <a:rPr lang="zh-CN" altLang="en-US" dirty="0"/>
              <a:t>简单磁悬浮</a:t>
            </a:r>
          </a:p>
        </p:txBody>
      </p:sp>
      <p:sp>
        <p:nvSpPr>
          <p:cNvPr id="304134" name="Text Box 6"/>
          <p:cNvSpPr txBox="1">
            <a:spLocks noChangeArrowheads="1"/>
          </p:cNvSpPr>
          <p:nvPr/>
        </p:nvSpPr>
        <p:spPr bwMode="auto">
          <a:xfrm>
            <a:off x="3048000" y="5537200"/>
            <a:ext cx="2470150" cy="396875"/>
          </a:xfrm>
          <a:prstGeom prst="rect">
            <a:avLst/>
          </a:prstGeom>
          <a:noFill/>
          <a:ln w="9525">
            <a:noFill/>
            <a:miter lim="800000"/>
          </a:ln>
          <a:effectLst/>
        </p:spPr>
        <p:txBody>
          <a:bodyPr wrap="none">
            <a:spAutoFit/>
          </a:bodyPr>
          <a:lstStyle/>
          <a:p>
            <a:r>
              <a:rPr lang="zh-CN" altLang="en-US"/>
              <a:t>悬浮：消除滚动摩擦</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AC64DE7B-8D11-4557-833A-32EA64487A15}" type="slidenum">
              <a:rPr lang="en-US" altLang="zh-CN" smtClean="0"/>
              <a:pPr/>
              <a:t>9</a:t>
            </a:fld>
            <a:endParaRPr lang="en-US" altLang="zh-CN"/>
          </a:p>
        </p:txBody>
      </p:sp>
      <p:sp>
        <p:nvSpPr>
          <p:cNvPr id="305154" name="Rectangle 2"/>
          <p:cNvSpPr>
            <a:spLocks noGrp="1" noChangeArrowheads="1"/>
          </p:cNvSpPr>
          <p:nvPr>
            <p:ph type="title"/>
          </p:nvPr>
        </p:nvSpPr>
        <p:spPr/>
        <p:txBody>
          <a:bodyPr/>
          <a:lstStyle/>
          <a:p>
            <a:r>
              <a:rPr lang="en-US" altLang="zh-CN"/>
              <a:t>10.7 </a:t>
            </a:r>
            <a:r>
              <a:rPr lang="zh-CN" altLang="en-US"/>
              <a:t>磁场对载流导线的作用</a:t>
            </a:r>
          </a:p>
        </p:txBody>
      </p:sp>
      <p:sp>
        <p:nvSpPr>
          <p:cNvPr id="5" name="文本框 4"/>
          <p:cNvSpPr txBox="1"/>
          <p:nvPr/>
        </p:nvSpPr>
        <p:spPr>
          <a:xfrm>
            <a:off x="457200" y="1318260"/>
            <a:ext cx="7647305" cy="457200"/>
          </a:xfrm>
          <a:prstGeom prst="rect">
            <a:avLst/>
          </a:prstGeom>
          <a:noFill/>
        </p:spPr>
        <p:txBody>
          <a:bodyPr wrap="square" rtlCol="0">
            <a:spAutoFit/>
          </a:bodyPr>
          <a:lstStyle/>
          <a:p>
            <a:r>
              <a:rPr lang="zh-CN" altLang="en-US" sz="2400"/>
              <a:t>均匀磁场中任意形状导线所受的作用力</a:t>
            </a:r>
          </a:p>
        </p:txBody>
      </p:sp>
      <p:grpSp>
        <p:nvGrpSpPr>
          <p:cNvPr id="19" name="组合 18"/>
          <p:cNvGrpSpPr/>
          <p:nvPr/>
        </p:nvGrpSpPr>
        <p:grpSpPr>
          <a:xfrm>
            <a:off x="618490" y="1775460"/>
            <a:ext cx="5629910" cy="562610"/>
            <a:chOff x="974" y="2796"/>
            <a:chExt cx="8866" cy="886"/>
          </a:xfrm>
        </p:grpSpPr>
        <p:sp>
          <p:nvSpPr>
            <p:cNvPr id="6" name="文本框 5"/>
            <p:cNvSpPr txBox="1"/>
            <p:nvPr/>
          </p:nvSpPr>
          <p:spPr>
            <a:xfrm>
              <a:off x="974" y="2962"/>
              <a:ext cx="8866" cy="720"/>
            </a:xfrm>
            <a:prstGeom prst="rect">
              <a:avLst/>
            </a:prstGeom>
            <a:noFill/>
          </p:spPr>
          <p:txBody>
            <a:bodyPr wrap="square" rtlCol="0">
              <a:spAutoFit/>
            </a:bodyPr>
            <a:lstStyle/>
            <a:p>
              <a:r>
                <a:rPr lang="zh-CN" altLang="en-US" sz="2400"/>
                <a:t>解：取电流元</a:t>
              </a:r>
            </a:p>
          </p:txBody>
        </p:sp>
        <p:graphicFrame>
          <p:nvGraphicFramePr>
            <p:cNvPr id="7" name="对象 6">
              <a:hlinkClick r:id="" action="ppaction://ole?verb=0"/>
            </p:cNvPr>
            <p:cNvGraphicFramePr>
              <a:graphicFrameLocks/>
            </p:cNvGraphicFramePr>
            <p:nvPr/>
          </p:nvGraphicFramePr>
          <p:xfrm>
            <a:off x="4085" y="2796"/>
            <a:ext cx="1018" cy="866"/>
          </p:xfrm>
          <a:graphic>
            <a:graphicData uri="http://schemas.openxmlformats.org/presentationml/2006/ole">
              <mc:AlternateContent xmlns:mc="http://schemas.openxmlformats.org/markup-compatibility/2006">
                <mc:Choice xmlns:v="urn:schemas-microsoft-com:vml" Requires="v">
                  <p:oleObj r:id="rId2" imgW="253800" imgH="215640" progId="">
                    <p:embed/>
                  </p:oleObj>
                </mc:Choice>
                <mc:Fallback>
                  <p:oleObj r:id="rId2" imgW="253800" imgH="215640" progId="">
                    <p:embed/>
                    <p:pic>
                      <p:nvPicPr>
                        <p:cNvPr id="0" name="Picture 6" descr="image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5" y="2796"/>
                          <a:ext cx="1018" cy="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组合 19"/>
          <p:cNvGrpSpPr/>
          <p:nvPr/>
        </p:nvGrpSpPr>
        <p:grpSpPr>
          <a:xfrm>
            <a:off x="759460" y="2444750"/>
            <a:ext cx="3736340" cy="577850"/>
            <a:chOff x="1196" y="3850"/>
            <a:chExt cx="5884" cy="910"/>
          </a:xfrm>
        </p:grpSpPr>
        <p:sp>
          <p:nvSpPr>
            <p:cNvPr id="8" name="文本框 7"/>
            <p:cNvSpPr txBox="1"/>
            <p:nvPr/>
          </p:nvSpPr>
          <p:spPr>
            <a:xfrm>
              <a:off x="1196" y="3906"/>
              <a:ext cx="5884" cy="720"/>
            </a:xfrm>
            <a:prstGeom prst="rect">
              <a:avLst/>
            </a:prstGeom>
            <a:noFill/>
          </p:spPr>
          <p:txBody>
            <a:bodyPr wrap="square" rtlCol="0">
              <a:spAutoFit/>
            </a:bodyPr>
            <a:lstStyle/>
            <a:p>
              <a:r>
                <a:rPr lang="zh-CN" altLang="en-US" sz="2400"/>
                <a:t>受力大小</a:t>
              </a:r>
            </a:p>
          </p:txBody>
        </p:sp>
        <p:graphicFrame>
          <p:nvGraphicFramePr>
            <p:cNvPr id="9" name="对象 8">
              <a:hlinkClick r:id="" action="ppaction://ole?verb=0"/>
            </p:cNvPr>
            <p:cNvGraphicFramePr>
              <a:graphicFrameLocks/>
            </p:cNvGraphicFramePr>
            <p:nvPr/>
          </p:nvGraphicFramePr>
          <p:xfrm>
            <a:off x="3344" y="3850"/>
            <a:ext cx="2786" cy="910"/>
          </p:xfrm>
          <a:graphic>
            <a:graphicData uri="http://schemas.openxmlformats.org/presentationml/2006/ole">
              <mc:AlternateContent xmlns:mc="http://schemas.openxmlformats.org/markup-compatibility/2006">
                <mc:Choice xmlns:v="urn:schemas-microsoft-com:vml" Requires="v">
                  <p:oleObj r:id="rId4" imgW="622080" imgH="203040" progId="">
                    <p:embed/>
                  </p:oleObj>
                </mc:Choice>
                <mc:Fallback>
                  <p:oleObj r:id="rId4" imgW="622080" imgH="203040" progId="">
                    <p:embed/>
                    <p:pic>
                      <p:nvPicPr>
                        <p:cNvPr id="0" name="Picture 5" descr="image4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4" y="3850"/>
                          <a:ext cx="2786" cy="9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文本框 9"/>
          <p:cNvSpPr txBox="1"/>
          <p:nvPr/>
        </p:nvSpPr>
        <p:spPr>
          <a:xfrm>
            <a:off x="702945" y="3119120"/>
            <a:ext cx="4326255" cy="457200"/>
          </a:xfrm>
          <a:prstGeom prst="rect">
            <a:avLst/>
          </a:prstGeom>
          <a:noFill/>
        </p:spPr>
        <p:txBody>
          <a:bodyPr wrap="square" rtlCol="0">
            <a:spAutoFit/>
          </a:bodyPr>
          <a:lstStyle/>
          <a:p>
            <a:r>
              <a:rPr lang="zh-CN" altLang="en-US" sz="2400"/>
              <a:t>方向如图所示</a:t>
            </a:r>
          </a:p>
        </p:txBody>
      </p:sp>
      <p:sp>
        <p:nvSpPr>
          <p:cNvPr id="11" name="文本框 10"/>
          <p:cNvSpPr txBox="1"/>
          <p:nvPr/>
        </p:nvSpPr>
        <p:spPr>
          <a:xfrm>
            <a:off x="2905125" y="3119120"/>
            <a:ext cx="3792855" cy="457200"/>
          </a:xfrm>
          <a:prstGeom prst="rect">
            <a:avLst/>
          </a:prstGeom>
          <a:noFill/>
        </p:spPr>
        <p:txBody>
          <a:bodyPr wrap="square" rtlCol="0">
            <a:spAutoFit/>
          </a:bodyPr>
          <a:lstStyle/>
          <a:p>
            <a:r>
              <a:rPr lang="zh-CN" altLang="en-US" sz="2400"/>
              <a:t>建坐标系取分量</a:t>
            </a:r>
          </a:p>
        </p:txBody>
      </p:sp>
      <p:graphicFrame>
        <p:nvGraphicFramePr>
          <p:cNvPr id="12" name="对象 11">
            <a:hlinkClick r:id="" action="ppaction://ole?verb=0"/>
          </p:cNvPr>
          <p:cNvGraphicFramePr>
            <a:graphicFrameLocks/>
          </p:cNvGraphicFramePr>
          <p:nvPr/>
        </p:nvGraphicFramePr>
        <p:xfrm>
          <a:off x="920115" y="3576320"/>
          <a:ext cx="4947920" cy="1359535"/>
        </p:xfrm>
        <a:graphic>
          <a:graphicData uri="http://schemas.openxmlformats.org/presentationml/2006/ole">
            <mc:AlternateContent xmlns:mc="http://schemas.openxmlformats.org/markup-compatibility/2006">
              <mc:Choice xmlns:v="urn:schemas-microsoft-com:vml" Requires="v">
                <p:oleObj r:id="rId6" imgW="1663560" imgH="457200" progId="">
                  <p:embed/>
                </p:oleObj>
              </mc:Choice>
              <mc:Fallback>
                <p:oleObj r:id="rId6" imgW="1663560" imgH="457200" progId="">
                  <p:embed/>
                  <p:pic>
                    <p:nvPicPr>
                      <p:cNvPr id="0" name="Picture 4" descr="image4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115" y="3576320"/>
                        <a:ext cx="4947920" cy="1359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组合 20"/>
          <p:cNvGrpSpPr/>
          <p:nvPr/>
        </p:nvGrpSpPr>
        <p:grpSpPr>
          <a:xfrm>
            <a:off x="4445635" y="4859020"/>
            <a:ext cx="4119880" cy="1421130"/>
            <a:chOff x="7001" y="7652"/>
            <a:chExt cx="6488" cy="2238"/>
          </a:xfrm>
        </p:grpSpPr>
        <p:graphicFrame>
          <p:nvGraphicFramePr>
            <p:cNvPr id="14" name="对象 13">
              <a:hlinkClick r:id="" action="ppaction://ole?verb=0"/>
            </p:cNvPr>
            <p:cNvGraphicFramePr>
              <a:graphicFrameLocks/>
            </p:cNvGraphicFramePr>
            <p:nvPr/>
          </p:nvGraphicFramePr>
          <p:xfrm>
            <a:off x="7001" y="7652"/>
            <a:ext cx="6143" cy="1218"/>
          </p:xfrm>
          <a:graphic>
            <a:graphicData uri="http://schemas.openxmlformats.org/presentationml/2006/ole">
              <mc:AlternateContent xmlns:mc="http://schemas.openxmlformats.org/markup-compatibility/2006">
                <mc:Choice xmlns:v="urn:schemas-microsoft-com:vml" Requires="v">
                  <p:oleObj r:id="rId8" imgW="1409400" imgH="279360" progId="">
                    <p:embed/>
                  </p:oleObj>
                </mc:Choice>
                <mc:Fallback>
                  <p:oleObj r:id="rId8" imgW="1409400" imgH="279360" progId="">
                    <p:embed/>
                    <p:pic>
                      <p:nvPicPr>
                        <p:cNvPr id="0" name="Picture 3" descr="image4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1" y="7652"/>
                          <a:ext cx="6143" cy="1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hlinkClick r:id="" action="ppaction://ole?verb=0"/>
            </p:cNvPr>
            <p:cNvGraphicFramePr>
              <a:graphicFrameLocks/>
            </p:cNvGraphicFramePr>
            <p:nvPr/>
          </p:nvGraphicFramePr>
          <p:xfrm>
            <a:off x="7027" y="8626"/>
            <a:ext cx="6463" cy="1264"/>
          </p:xfrm>
          <a:graphic>
            <a:graphicData uri="http://schemas.openxmlformats.org/presentationml/2006/ole">
              <mc:AlternateContent xmlns:mc="http://schemas.openxmlformats.org/markup-compatibility/2006">
                <mc:Choice xmlns:v="urn:schemas-microsoft-com:vml" Requires="v">
                  <p:oleObj r:id="rId10" imgW="1688760" imgH="330120" progId="">
                    <p:embed/>
                  </p:oleObj>
                </mc:Choice>
                <mc:Fallback>
                  <p:oleObj r:id="rId10" imgW="1688760" imgH="330120" progId="">
                    <p:embed/>
                    <p:pic>
                      <p:nvPicPr>
                        <p:cNvPr id="0" name="Picture 2" descr="image4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7" y="8626"/>
                          <a:ext cx="6463" cy="1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对象 15">
            <a:hlinkClick r:id="" action="ppaction://ole?verb=0"/>
          </p:cNvPr>
          <p:cNvGraphicFramePr>
            <a:graphicFrameLocks/>
          </p:cNvGraphicFramePr>
          <p:nvPr/>
        </p:nvGraphicFramePr>
        <p:xfrm>
          <a:off x="1165225" y="5012055"/>
          <a:ext cx="2385695" cy="1268095"/>
        </p:xfrm>
        <a:graphic>
          <a:graphicData uri="http://schemas.openxmlformats.org/presentationml/2006/ole">
            <mc:AlternateContent xmlns:mc="http://schemas.openxmlformats.org/markup-compatibility/2006">
              <mc:Choice xmlns:v="urn:schemas-microsoft-com:vml" Requires="v">
                <p:oleObj r:id="rId12" imgW="812520" imgH="431640" progId="">
                  <p:embed/>
                </p:oleObj>
              </mc:Choice>
              <mc:Fallback>
                <p:oleObj r:id="rId12" imgW="812520" imgH="431640" progId="">
                  <p:embed/>
                  <p:pic>
                    <p:nvPicPr>
                      <p:cNvPr id="0" name="Picture 1" descr="image4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5225" y="5012055"/>
                        <a:ext cx="2385695" cy="1268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图片 16" descr="$TVAZKK4GI1)Z[E`X8K45M7"/>
          <p:cNvPicPr>
            <a:picLocks noChangeAspect="1"/>
          </p:cNvPicPr>
          <p:nvPr/>
        </p:nvPicPr>
        <p:blipFill>
          <a:blip r:embed="rId14" cstate="print"/>
          <a:stretch>
            <a:fillRect/>
          </a:stretch>
        </p:blipFill>
        <p:spPr>
          <a:xfrm>
            <a:off x="5575935" y="1775460"/>
            <a:ext cx="2990215" cy="1971675"/>
          </a:xfrm>
          <a:prstGeom prst="rect">
            <a:avLst/>
          </a:prstGeom>
        </p:spPr>
      </p:pic>
      <p:sp>
        <p:nvSpPr>
          <p:cNvPr id="18" name="文本框 17"/>
          <p:cNvSpPr txBox="1"/>
          <p:nvPr/>
        </p:nvSpPr>
        <p:spPr>
          <a:xfrm>
            <a:off x="2012950" y="6356350"/>
            <a:ext cx="4535805" cy="457200"/>
          </a:xfrm>
          <a:prstGeom prst="rect">
            <a:avLst/>
          </a:prstGeom>
          <a:noFill/>
        </p:spPr>
        <p:txBody>
          <a:bodyPr wrap="square" rtlCol="0">
            <a:spAutoFit/>
          </a:bodyPr>
          <a:lstStyle/>
          <a:p>
            <a:pPr algn="ctr"/>
            <a:r>
              <a:rPr lang="zh-CN" altLang="en-US" sz="2400"/>
              <a:t>若导线是闭合的，</a:t>
            </a:r>
            <a:r>
              <a:rPr lang="en-US" altLang="zh-CN" sz="2400" i="1"/>
              <a:t>f</a:t>
            </a:r>
            <a:r>
              <a:rPr lang="en-US" altLang="zh-CN" sz="240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1">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3546</TotalTime>
  <Words>1838</Words>
  <Application>Microsoft Office PowerPoint</Application>
  <PresentationFormat>全屏显示(4:3)</PresentationFormat>
  <Paragraphs>327</Paragraphs>
  <Slides>34</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34</vt:i4>
      </vt:variant>
    </vt:vector>
  </HeadingPairs>
  <TitlesOfParts>
    <vt:vector size="47" baseType="lpstr">
      <vt:lpstr>Bodoni Bd BT</vt:lpstr>
      <vt:lpstr>黑体</vt:lpstr>
      <vt:lpstr>华文行楷</vt:lpstr>
      <vt:lpstr>宋体</vt:lpstr>
      <vt:lpstr>Arial</vt:lpstr>
      <vt:lpstr>Georgia</vt:lpstr>
      <vt:lpstr>Times New Roman</vt:lpstr>
      <vt:lpstr>Wingdings</vt:lpstr>
      <vt:lpstr>Wingdings 3</vt:lpstr>
      <vt:lpstr>质朴</vt:lpstr>
      <vt:lpstr>公式</vt:lpstr>
      <vt:lpstr>Equation</vt:lpstr>
      <vt:lpstr>Document</vt:lpstr>
      <vt:lpstr>10.7 磁场对载流导线的作用</vt:lpstr>
      <vt:lpstr>10.7 磁场对载流导线的作用</vt:lpstr>
      <vt:lpstr>10.7 磁场对载流导线的作用</vt:lpstr>
      <vt:lpstr>10.7 磁场对载流导线的作用</vt:lpstr>
      <vt:lpstr>10.7 磁场对载流导线的作用</vt:lpstr>
      <vt:lpstr>10.7 磁场对载流导线的作用</vt:lpstr>
      <vt:lpstr>10.7 磁场对载流导线的作用</vt:lpstr>
      <vt:lpstr>10.7 磁场对载流导线的作用</vt:lpstr>
      <vt:lpstr>10.7 磁场对载流导线的作用</vt:lpstr>
      <vt:lpstr>10.7 磁场对载流导线的作用</vt:lpstr>
      <vt:lpstr>10.7 磁场对载流导线的作用</vt:lpstr>
      <vt:lpstr>10.7 磁场对载流导线的作用</vt:lpstr>
      <vt:lpstr>10.7 磁场对载流导线的作用</vt:lpstr>
      <vt:lpstr>PowerPoint 演示文稿</vt:lpstr>
      <vt:lpstr>PowerPoint 演示文稿</vt:lpstr>
      <vt:lpstr>10.7 磁场对载流导线的作用</vt:lpstr>
      <vt:lpstr>10.7 磁场对载流导线的作用</vt:lpstr>
      <vt:lpstr>PowerPoint 演示文稿</vt:lpstr>
      <vt:lpstr>10.7 磁场对载流导线的作用</vt:lpstr>
      <vt:lpstr>PowerPoint 演示文稿</vt:lpstr>
      <vt:lpstr>PowerPoint 演示文稿</vt:lpstr>
      <vt:lpstr>PowerPoint 演示文稿</vt:lpstr>
      <vt:lpstr>PowerPoint 演示文稿</vt:lpstr>
      <vt:lpstr>PowerPoint 演示文稿</vt:lpstr>
      <vt:lpstr>10.8 磁介质</vt:lpstr>
      <vt:lpstr>10.8 磁介质</vt:lpstr>
      <vt:lpstr>10.8 磁介质</vt:lpstr>
      <vt:lpstr>10.8 磁介质</vt:lpstr>
      <vt:lpstr>10.8 磁介质</vt:lpstr>
      <vt:lpstr>10.8 磁介质</vt:lpstr>
      <vt:lpstr>10.8 磁介质</vt:lpstr>
      <vt:lpstr>10.8 磁介质</vt:lpstr>
      <vt:lpstr>10.8 磁介质</vt:lpstr>
      <vt:lpstr>7.7 磁场对载流导线的作用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恒定磁场</dc:title>
  <dc:creator>S.Q. Wu</dc:creator>
  <cp:lastModifiedBy>林 碧娥</cp:lastModifiedBy>
  <cp:revision>1959</cp:revision>
  <cp:lastPrinted>2113-01-01T00:00:00Z</cp:lastPrinted>
  <dcterms:created xsi:type="dcterms:W3CDTF">2010-09-14T09:01:00Z</dcterms:created>
  <dcterms:modified xsi:type="dcterms:W3CDTF">2023-05-16T03:24:07Z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2052-10.1.0.7346</vt:lpwstr>
  </property>
</Properties>
</file>