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76" r:id="rId2"/>
    <p:sldId id="377" r:id="rId3"/>
    <p:sldId id="378" r:id="rId4"/>
    <p:sldId id="379" r:id="rId5"/>
    <p:sldId id="374" r:id="rId6"/>
    <p:sldId id="375" r:id="rId7"/>
    <p:sldId id="314" r:id="rId8"/>
    <p:sldId id="315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71" r:id="rId18"/>
    <p:sldId id="382" r:id="rId19"/>
    <p:sldId id="338" r:id="rId20"/>
    <p:sldId id="340" r:id="rId21"/>
    <p:sldId id="341" r:id="rId22"/>
    <p:sldId id="342" r:id="rId23"/>
    <p:sldId id="343" r:id="rId24"/>
    <p:sldId id="344" r:id="rId25"/>
    <p:sldId id="346" r:id="rId26"/>
    <p:sldId id="372" r:id="rId27"/>
    <p:sldId id="37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82" autoAdjust="0"/>
  </p:normalViewPr>
  <p:slideViewPr>
    <p:cSldViewPr snapToGrid="0">
      <p:cViewPr varScale="1">
        <p:scale>
          <a:sx n="63" d="100"/>
          <a:sy n="63" d="100"/>
        </p:scale>
        <p:origin x="717" y="51"/>
      </p:cViewPr>
      <p:guideLst>
        <p:guide orient="horz" pos="21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2024/3/1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2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2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2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173158"/>
            <a:ext cx="103632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6955" y="2643182"/>
            <a:ext cx="8893821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24" y="274640"/>
            <a:ext cx="2057376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820173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924181"/>
            <a:ext cx="103632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2874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1071546"/>
            <a:ext cx="6815667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1" y="1071547"/>
            <a:ext cx="4011084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8" y="285728"/>
            <a:ext cx="10974657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32" y="642918"/>
            <a:ext cx="1047757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0563" y="541340"/>
            <a:ext cx="8553459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29774" y="1000108"/>
            <a:ext cx="1219157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8890413" y="4915144"/>
            <a:ext cx="3301588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1219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6096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6"/>
            <a:ext cx="12192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59.bin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68.bin"/><Relationship Id="rId3" Type="http://schemas.openxmlformats.org/officeDocument/2006/relationships/image" Target="../media/image62.wmf"/><Relationship Id="rId21" Type="http://schemas.openxmlformats.org/officeDocument/2006/relationships/image" Target="../media/image71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69.wmf"/><Relationship Id="rId2" Type="http://schemas.openxmlformats.org/officeDocument/2006/relationships/oleObject" Target="../embeddings/oleObject60.bin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70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6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1.wmf"/><Relationship Id="rId2" Type="http://schemas.openxmlformats.org/officeDocument/2006/relationships/audio" Target="../media/audio1.wav"/><Relationship Id="rId16" Type="http://schemas.openxmlformats.org/officeDocument/2006/relationships/image" Target="../media/image8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7.xml"/><Relationship Id="rId1" Type="http://schemas.openxmlformats.org/officeDocument/2006/relationships/control" Target="../activeX/activeX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90.wmf"/><Relationship Id="rId18" Type="http://schemas.openxmlformats.org/officeDocument/2006/relationships/oleObject" Target="../embeddings/oleObject90.bin"/><Relationship Id="rId26" Type="http://schemas.openxmlformats.org/officeDocument/2006/relationships/oleObject" Target="../embeddings/oleObject94.bin"/><Relationship Id="rId3" Type="http://schemas.openxmlformats.org/officeDocument/2006/relationships/image" Target="../media/image85.wmf"/><Relationship Id="rId21" Type="http://schemas.openxmlformats.org/officeDocument/2006/relationships/image" Target="../media/image94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92.wmf"/><Relationship Id="rId25" Type="http://schemas.openxmlformats.org/officeDocument/2006/relationships/image" Target="../media/image96.wmf"/><Relationship Id="rId2" Type="http://schemas.openxmlformats.org/officeDocument/2006/relationships/oleObject" Target="../embeddings/oleObject82.bin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29" Type="http://schemas.openxmlformats.org/officeDocument/2006/relationships/image" Target="../media/image9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9.wmf"/><Relationship Id="rId24" Type="http://schemas.openxmlformats.org/officeDocument/2006/relationships/oleObject" Target="../embeddings/oleObject93.bin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23" Type="http://schemas.openxmlformats.org/officeDocument/2006/relationships/image" Target="../media/image95.wmf"/><Relationship Id="rId28" Type="http://schemas.openxmlformats.org/officeDocument/2006/relationships/oleObject" Target="../embeddings/oleObject95.bin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93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Relationship Id="rId27" Type="http://schemas.openxmlformats.org/officeDocument/2006/relationships/image" Target="../media/image9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7.xml"/><Relationship Id="rId1" Type="http://schemas.openxmlformats.org/officeDocument/2006/relationships/control" Target="../activeX/activeX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100.emf"/><Relationship Id="rId7" Type="http://schemas.openxmlformats.org/officeDocument/2006/relationships/oleObject" Target="../embeddings/oleObject98.bin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4.wmf"/><Relationship Id="rId4" Type="http://schemas.openxmlformats.org/officeDocument/2006/relationships/image" Target="../media/image101.jpeg"/><Relationship Id="rId9" Type="http://schemas.openxmlformats.org/officeDocument/2006/relationships/oleObject" Target="../embeddings/oleObject9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13.wmf"/><Relationship Id="rId2" Type="http://schemas.openxmlformats.org/officeDocument/2006/relationships/oleObject" Target="../embeddings/oleObject101.bin"/><Relationship Id="rId16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5" Type="http://schemas.openxmlformats.org/officeDocument/2006/relationships/image" Target="../media/image112.w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14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10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3.wmf"/><Relationship Id="rId3" Type="http://schemas.openxmlformats.org/officeDocument/2006/relationships/image" Target="../media/image115.wmf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21.wmf"/><Relationship Id="rId2" Type="http://schemas.openxmlformats.org/officeDocument/2006/relationships/oleObject" Target="../embeddings/oleObject110.bin"/><Relationship Id="rId16" Type="http://schemas.openxmlformats.org/officeDocument/2006/relationships/oleObject" Target="../embeddings/oleObject1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11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126.wmf"/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23.bin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25.wmf"/><Relationship Id="rId5" Type="http://schemas.openxmlformats.org/officeDocument/2006/relationships/image" Target="../media/image123.w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1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image" Target="../media/image127.wmf"/><Relationship Id="rId7" Type="http://schemas.openxmlformats.org/officeDocument/2006/relationships/image" Target="../media/image129.w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31.emf"/><Relationship Id="rId5" Type="http://schemas.openxmlformats.org/officeDocument/2006/relationships/image" Target="../media/image128.w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3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4.e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39.wmf"/><Relationship Id="rId2" Type="http://schemas.openxmlformats.org/officeDocument/2006/relationships/oleObject" Target="../embeddings/oleObject129.bin"/><Relationship Id="rId16" Type="http://schemas.openxmlformats.org/officeDocument/2006/relationships/oleObject" Target="../embeddings/oleObject1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5" Type="http://schemas.openxmlformats.org/officeDocument/2006/relationships/image" Target="../media/image138.wmf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5.wmf"/><Relationship Id="rId14" Type="http://schemas.openxmlformats.org/officeDocument/2006/relationships/oleObject" Target="../embeddings/oleObject13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3" Type="http://schemas.openxmlformats.org/officeDocument/2006/relationships/image" Target="../media/image317.png"/><Relationship Id="rId7" Type="http://schemas.openxmlformats.org/officeDocument/2006/relationships/image" Target="../media/image321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control" Target="../activeX/activeX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9.bin"/><Relationship Id="rId26" Type="http://schemas.openxmlformats.org/officeDocument/2006/relationships/image" Target="../media/image27.wmf"/><Relationship Id="rId39" Type="http://schemas.openxmlformats.org/officeDocument/2006/relationships/oleObject" Target="../embeddings/oleObject30.bin"/><Relationship Id="rId21" Type="http://schemas.openxmlformats.org/officeDocument/2006/relationships/image" Target="../media/image25.wmf"/><Relationship Id="rId34" Type="http://schemas.openxmlformats.org/officeDocument/2006/relationships/image" Target="../media/image31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3.wmf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27.bin"/><Relationship Id="rId38" Type="http://schemas.openxmlformats.org/officeDocument/2006/relationships/image" Target="../media/image33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29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0.wmf"/><Relationship Id="rId24" Type="http://schemas.openxmlformats.org/officeDocument/2006/relationships/image" Target="../media/image26.wmf"/><Relationship Id="rId32" Type="http://schemas.openxmlformats.org/officeDocument/2006/relationships/image" Target="../media/image30.wmf"/><Relationship Id="rId37" Type="http://schemas.openxmlformats.org/officeDocument/2006/relationships/oleObject" Target="../embeddings/oleObject29.bin"/><Relationship Id="rId40" Type="http://schemas.openxmlformats.org/officeDocument/2006/relationships/image" Target="../media/image34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8.wmf"/><Relationship Id="rId36" Type="http://schemas.openxmlformats.org/officeDocument/2006/relationships/image" Target="../media/image32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4.wmf"/><Relationship Id="rId31" Type="http://schemas.openxmlformats.org/officeDocument/2006/relationships/oleObject" Target="../embeddings/oleObject26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29.wmf"/><Relationship Id="rId35" Type="http://schemas.openxmlformats.org/officeDocument/2006/relationships/oleObject" Target="../embeddings/oleObject28.bin"/><Relationship Id="rId8" Type="http://schemas.openxmlformats.org/officeDocument/2006/relationships/oleObject" Target="../embeddings/oleObject14.bin"/><Relationship Id="rId3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39.bin"/><Relationship Id="rId26" Type="http://schemas.openxmlformats.org/officeDocument/2006/relationships/oleObject" Target="../embeddings/oleObject43.bin"/><Relationship Id="rId3" Type="http://schemas.openxmlformats.org/officeDocument/2006/relationships/image" Target="../media/image27.wmf"/><Relationship Id="rId21" Type="http://schemas.openxmlformats.org/officeDocument/2006/relationships/image" Target="../media/image41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9.wmf"/><Relationship Id="rId25" Type="http://schemas.openxmlformats.org/officeDocument/2006/relationships/image" Target="../media/image43.w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42.bin"/><Relationship Id="rId5" Type="http://schemas.openxmlformats.org/officeDocument/2006/relationships/image" Target="../media/image28.wmf"/><Relationship Id="rId15" Type="http://schemas.openxmlformats.org/officeDocument/2006/relationships/image" Target="../media/image38.wmf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Relationship Id="rId27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5" Type="http://schemas.openxmlformats.org/officeDocument/2006/relationships/image" Target="ppt/slides/ppt/slides/ppt/slides/ppt/slides/NULL" TargetMode="Externa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对象 76803"/>
          <p:cNvGraphicFramePr>
            <a:graphicFrameLocks noChangeAspect="1"/>
          </p:cNvGraphicFramePr>
          <p:nvPr/>
        </p:nvGraphicFramePr>
        <p:xfrm>
          <a:off x="1273175" y="488315"/>
          <a:ext cx="9614535" cy="211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727734" imgH="710103" progId="Word.Document.8">
                  <p:embed/>
                </p:oleObj>
              </mc:Choice>
              <mc:Fallback>
                <p:oleObj name="Document" r:id="rId2" imgW="2727734" imgH="710103" progId="Word.Document.8">
                  <p:embed/>
                  <p:pic>
                    <p:nvPicPr>
                      <p:cNvPr id="0" name="Picture 2" descr="image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488315"/>
                        <a:ext cx="9614535" cy="211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对象 76804"/>
          <p:cNvGraphicFramePr>
            <a:graphicFrameLocks noChangeAspect="1"/>
          </p:cNvGraphicFramePr>
          <p:nvPr/>
        </p:nvGraphicFramePr>
        <p:xfrm>
          <a:off x="1270000" y="2745105"/>
          <a:ext cx="9663430" cy="354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969085" imgH="1449309" progId="Word.Document.8">
                  <p:embed/>
                </p:oleObj>
              </mc:Choice>
              <mc:Fallback>
                <p:oleObj name="Document" r:id="rId4" imgW="2969085" imgH="1449309" progId="Word.Document.8">
                  <p:embed/>
                  <p:pic>
                    <p:nvPicPr>
                      <p:cNvPr id="0" name="Picture 3" descr="image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745105"/>
                        <a:ext cx="9663430" cy="3542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86" name="文本框 167985"/>
          <p:cNvSpPr txBox="1"/>
          <p:nvPr/>
        </p:nvSpPr>
        <p:spPr>
          <a:xfrm>
            <a:off x="1210254" y="1876996"/>
            <a:ext cx="3057247" cy="56630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10000"/>
              </a:lnSpc>
              <a:spcBef>
                <a:spcPts val="288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由加速度的定义得</a:t>
            </a:r>
          </a:p>
        </p:txBody>
      </p:sp>
      <p:graphicFrame>
        <p:nvGraphicFramePr>
          <p:cNvPr id="167987" name="对象 167986"/>
          <p:cNvGraphicFramePr>
            <a:graphicFrameLocks/>
          </p:cNvGraphicFramePr>
          <p:nvPr/>
        </p:nvGraphicFramePr>
        <p:xfrm>
          <a:off x="4149305" y="2443305"/>
          <a:ext cx="3097523" cy="840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50531" imgH="393529" progId="">
                  <p:embed/>
                </p:oleObj>
              </mc:Choice>
              <mc:Fallback>
                <p:oleObj r:id="rId2" imgW="850531" imgH="393529" progId="">
                  <p:embed/>
                  <p:pic>
                    <p:nvPicPr>
                      <p:cNvPr id="0" name="图片 58385" descr="image34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305" y="2443305"/>
                        <a:ext cx="3097523" cy="840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95" name="组合 167994"/>
          <p:cNvGrpSpPr/>
          <p:nvPr/>
        </p:nvGrpSpPr>
        <p:grpSpPr>
          <a:xfrm>
            <a:off x="1236135" y="3752854"/>
            <a:ext cx="7404095" cy="566738"/>
            <a:chOff x="584" y="2364"/>
            <a:chExt cx="3498" cy="357"/>
          </a:xfrm>
        </p:grpSpPr>
        <p:sp>
          <p:nvSpPr>
            <p:cNvPr id="35844" name="文本框 167988"/>
            <p:cNvSpPr txBox="1"/>
            <p:nvPr/>
          </p:nvSpPr>
          <p:spPr>
            <a:xfrm>
              <a:off x="584" y="2364"/>
              <a:ext cx="2876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>
                <a:lnSpc>
                  <a:spcPct val="110000"/>
                </a:lnSpc>
                <a:spcBef>
                  <a:spcPts val="28875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即加速度的方向沿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轴负方向，大小为</a:t>
              </a:r>
            </a:p>
          </p:txBody>
        </p:sp>
        <p:graphicFrame>
          <p:nvGraphicFramePr>
            <p:cNvPr id="35845" name="对象 167989"/>
            <p:cNvGraphicFramePr>
              <a:graphicFrameLocks/>
            </p:cNvGraphicFramePr>
            <p:nvPr/>
          </p:nvGraphicFramePr>
          <p:xfrm>
            <a:off x="3404" y="2376"/>
            <a:ext cx="67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69492" imgH="203024" progId="">
                    <p:embed/>
                  </p:oleObj>
                </mc:Choice>
                <mc:Fallback>
                  <p:oleObj r:id="rId4" imgW="469492" imgH="203024" progId="">
                    <p:embed/>
                    <p:pic>
                      <p:nvPicPr>
                        <p:cNvPr id="0" name="图片 58386" descr="image3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4" y="2376"/>
                          <a:ext cx="67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46" name="组合 167990"/>
          <p:cNvGrpSpPr/>
          <p:nvPr/>
        </p:nvGrpSpPr>
        <p:grpSpPr>
          <a:xfrm>
            <a:off x="1201745" y="760327"/>
            <a:ext cx="8843433" cy="809626"/>
            <a:chOff x="499" y="2306"/>
            <a:chExt cx="4178" cy="510"/>
          </a:xfrm>
        </p:grpSpPr>
        <p:sp>
          <p:nvSpPr>
            <p:cNvPr id="35847" name="文本框 167991"/>
            <p:cNvSpPr txBox="1"/>
            <p:nvPr/>
          </p:nvSpPr>
          <p:spPr>
            <a:xfrm>
              <a:off x="499" y="2383"/>
              <a:ext cx="4178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lnSpc>
                  <a:spcPct val="110000"/>
                </a:lnSpc>
                <a:spcBef>
                  <a:spcPts val="28875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其模为                        ，与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轴的夹角</a:t>
              </a:r>
              <a:endParaRPr lang="zh-CN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5848" name="对象 167992"/>
            <p:cNvGraphicFramePr>
              <a:graphicFrameLocks/>
            </p:cNvGraphicFramePr>
            <p:nvPr/>
          </p:nvGraphicFramePr>
          <p:xfrm>
            <a:off x="1079" y="2363"/>
            <a:ext cx="985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952087" imgH="279279" progId="">
                    <p:embed/>
                  </p:oleObj>
                </mc:Choice>
                <mc:Fallback>
                  <p:oleObj r:id="rId6" imgW="952087" imgH="279279" progId="">
                    <p:embed/>
                    <p:pic>
                      <p:nvPicPr>
                        <p:cNvPr id="0" name="图片 58387" descr="image3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" y="2363"/>
                          <a:ext cx="985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对象 167993"/>
            <p:cNvGraphicFramePr>
              <a:graphicFrameLocks/>
            </p:cNvGraphicFramePr>
            <p:nvPr/>
          </p:nvGraphicFramePr>
          <p:xfrm>
            <a:off x="3162" y="2306"/>
            <a:ext cx="1234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952087" imgH="393529" progId="">
                    <p:embed/>
                  </p:oleObj>
                </mc:Choice>
                <mc:Fallback>
                  <p:oleObj r:id="rId8" imgW="952087" imgH="393529" progId="">
                    <p:embed/>
                    <p:pic>
                      <p:nvPicPr>
                        <p:cNvPr id="0" name="图片 58388" descr="image3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2" y="2306"/>
                          <a:ext cx="1234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0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10</a:t>
            </a:fld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18" name="组合 169017"/>
          <p:cNvGrpSpPr/>
          <p:nvPr/>
        </p:nvGrpSpPr>
        <p:grpSpPr>
          <a:xfrm>
            <a:off x="2017104" y="2046137"/>
            <a:ext cx="5782734" cy="752475"/>
            <a:chOff x="847" y="1150"/>
            <a:chExt cx="2732" cy="474"/>
          </a:xfrm>
        </p:grpSpPr>
        <p:sp>
          <p:nvSpPr>
            <p:cNvPr id="36866" name="文本框 169003"/>
            <p:cNvSpPr txBox="1"/>
            <p:nvPr/>
          </p:nvSpPr>
          <p:spPr>
            <a:xfrm>
              <a:off x="847" y="1240"/>
              <a:ext cx="1396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>
                <a:lnSpc>
                  <a:spcPct val="110000"/>
                </a:lnSpc>
                <a:spcBef>
                  <a:spcPts val="28875"/>
                </a:spcBef>
              </a:pPr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由速率定义，有</a:t>
              </a:r>
            </a:p>
          </p:txBody>
        </p:sp>
        <p:graphicFrame>
          <p:nvGraphicFramePr>
            <p:cNvPr id="36867" name="对象 169004"/>
            <p:cNvGraphicFramePr>
              <a:graphicFrameLocks/>
            </p:cNvGraphicFramePr>
            <p:nvPr/>
          </p:nvGraphicFramePr>
          <p:xfrm>
            <a:off x="2243" y="1150"/>
            <a:ext cx="1336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901309" imgH="393529" progId="">
                    <p:embed/>
                  </p:oleObj>
                </mc:Choice>
                <mc:Fallback>
                  <p:oleObj r:id="rId3" imgW="901309" imgH="393529" progId="">
                    <p:embed/>
                    <p:pic>
                      <p:nvPicPr>
                        <p:cNvPr id="0" name="图片 59418" descr="image3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1150"/>
                          <a:ext cx="1336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9006" name="对象 169005"/>
          <p:cNvGraphicFramePr>
            <a:graphicFrameLocks/>
          </p:cNvGraphicFramePr>
          <p:nvPr/>
        </p:nvGraphicFramePr>
        <p:xfrm>
          <a:off x="4252820" y="4364966"/>
          <a:ext cx="3450567" cy="87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80588" imgH="418918" progId="">
                  <p:embed/>
                </p:oleObj>
              </mc:Choice>
              <mc:Fallback>
                <p:oleObj r:id="rId5" imgW="1180588" imgH="418918" progId="">
                  <p:embed/>
                  <p:pic>
                    <p:nvPicPr>
                      <p:cNvPr id="0" name="图片 59419" descr="image35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820" y="4364966"/>
                        <a:ext cx="3450567" cy="879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69" name="组合 169016"/>
          <p:cNvGrpSpPr/>
          <p:nvPr/>
        </p:nvGrpSpPr>
        <p:grpSpPr>
          <a:xfrm>
            <a:off x="1595967" y="722757"/>
            <a:ext cx="8643588" cy="1466255"/>
            <a:chOff x="380" y="300"/>
            <a:chExt cx="4995" cy="570"/>
          </a:xfrm>
        </p:grpSpPr>
        <p:sp>
          <p:nvSpPr>
            <p:cNvPr id="36870" name="文本框 169007"/>
            <p:cNvSpPr txBox="1"/>
            <p:nvPr/>
          </p:nvSpPr>
          <p:spPr>
            <a:xfrm>
              <a:off x="380" y="300"/>
              <a:ext cx="4995" cy="57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lnSpc>
                  <a:spcPct val="110000"/>
                </a:lnSpc>
                <a:spcBef>
                  <a:spcPts val="289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例</a:t>
              </a: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1.5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　一质点沿半径为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 m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的圆周运动，它通过的弧长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按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＝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＋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的规律变化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.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问它在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 s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末的速率、切向加速度、法向加速度各是多少？</a:t>
              </a:r>
            </a:p>
          </p:txBody>
        </p:sp>
        <p:graphicFrame>
          <p:nvGraphicFramePr>
            <p:cNvPr id="36871" name="对象 169008"/>
            <p:cNvGraphicFramePr>
              <a:graphicFrameLocks/>
            </p:cNvGraphicFramePr>
            <p:nvPr/>
          </p:nvGraphicFramePr>
          <p:xfrm>
            <a:off x="705" y="425"/>
            <a:ext cx="157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39579" imgH="203024" progId="">
                    <p:embed/>
                  </p:oleObj>
                </mc:Choice>
                <mc:Fallback>
                  <p:oleObj r:id="rId7" imgW="139579" imgH="203024" progId="">
                    <p:embed/>
                    <p:pic>
                      <p:nvPicPr>
                        <p:cNvPr id="0" name="图片 59420" descr="image3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" y="425"/>
                          <a:ext cx="157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9010" name="文本框 169009"/>
          <p:cNvSpPr txBox="1"/>
          <p:nvPr/>
        </p:nvSpPr>
        <p:spPr>
          <a:xfrm>
            <a:off x="2659456" y="3126324"/>
            <a:ext cx="4160113" cy="4985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10000"/>
              </a:lnSpc>
              <a:spcBef>
                <a:spcPts val="28875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代入，得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末的速率为</a:t>
            </a:r>
          </a:p>
        </p:txBody>
      </p:sp>
      <p:graphicFrame>
        <p:nvGraphicFramePr>
          <p:cNvPr id="169011" name="对象 169010"/>
          <p:cNvGraphicFramePr>
            <a:graphicFrameLocks/>
          </p:cNvGraphicFramePr>
          <p:nvPr/>
        </p:nvGraphicFramePr>
        <p:xfrm>
          <a:off x="4215762" y="3839175"/>
          <a:ext cx="3625649" cy="47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256210" imgH="203024" progId="">
                  <p:embed/>
                </p:oleObj>
              </mc:Choice>
              <mc:Fallback>
                <p:oleObj r:id="rId9" imgW="1256210" imgH="203024" progId="">
                  <p:embed/>
                  <p:pic>
                    <p:nvPicPr>
                      <p:cNvPr id="0" name="图片 59421" descr="image35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762" y="3839175"/>
                        <a:ext cx="3625649" cy="474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9016" name="组合 169015"/>
          <p:cNvGrpSpPr/>
          <p:nvPr/>
        </p:nvGrpSpPr>
        <p:grpSpPr>
          <a:xfrm>
            <a:off x="2743225" y="5305263"/>
            <a:ext cx="6189106" cy="733414"/>
            <a:chOff x="754" y="2983"/>
            <a:chExt cx="2924" cy="462"/>
          </a:xfrm>
        </p:grpSpPr>
        <p:sp>
          <p:nvSpPr>
            <p:cNvPr id="36875" name="文本框 169013"/>
            <p:cNvSpPr txBox="1"/>
            <p:nvPr/>
          </p:nvSpPr>
          <p:spPr>
            <a:xfrm>
              <a:off x="754" y="3081"/>
              <a:ext cx="1723" cy="3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>
                <a:lnSpc>
                  <a:spcPct val="110000"/>
                </a:lnSpc>
                <a:spcBef>
                  <a:spcPts val="28875"/>
                </a:spcBef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由切向加速度的定义，得</a:t>
              </a:r>
              <a:r>
                <a:rPr lang="zh-CN" altLang="en-US" sz="2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36876" name="对象 169014"/>
            <p:cNvGraphicFramePr>
              <a:graphicFrameLocks/>
            </p:cNvGraphicFramePr>
            <p:nvPr/>
          </p:nvGraphicFramePr>
          <p:xfrm>
            <a:off x="2423" y="2983"/>
            <a:ext cx="1255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206500" imgH="419100" progId="">
                    <p:embed/>
                  </p:oleObj>
                </mc:Choice>
                <mc:Fallback>
                  <p:oleObj r:id="rId11" imgW="1206500" imgH="419100" progId="">
                    <p:embed/>
                    <p:pic>
                      <p:nvPicPr>
                        <p:cNvPr id="0" name="图片 59422" descr="image3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3" y="2983"/>
                          <a:ext cx="1255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7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11</a:t>
            </a:fld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012" name="组合 170011"/>
          <p:cNvGrpSpPr/>
          <p:nvPr/>
        </p:nvGrpSpPr>
        <p:grpSpPr>
          <a:xfrm>
            <a:off x="1643931" y="2135189"/>
            <a:ext cx="7697746" cy="771525"/>
            <a:chOff x="460" y="1186"/>
            <a:chExt cx="4028" cy="486"/>
          </a:xfrm>
        </p:grpSpPr>
        <p:sp>
          <p:nvSpPr>
            <p:cNvPr id="37890" name="文本框 169999"/>
            <p:cNvSpPr txBox="1"/>
            <p:nvPr/>
          </p:nvSpPr>
          <p:spPr>
            <a:xfrm>
              <a:off x="460" y="1277"/>
              <a:ext cx="781" cy="3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>
                <a:lnSpc>
                  <a:spcPct val="110000"/>
                </a:lnSpc>
                <a:spcBef>
                  <a:spcPts val="28875"/>
                </a:spcBef>
              </a:pPr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解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因为 </a:t>
              </a:r>
            </a:p>
          </p:txBody>
        </p:sp>
        <p:graphicFrame>
          <p:nvGraphicFramePr>
            <p:cNvPr id="37891" name="对象 170000"/>
            <p:cNvGraphicFramePr>
              <a:graphicFrameLocks/>
            </p:cNvGraphicFramePr>
            <p:nvPr/>
          </p:nvGraphicFramePr>
          <p:xfrm>
            <a:off x="1746" y="1186"/>
            <a:ext cx="2742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386564" imgH="393529" progId="">
                    <p:embed/>
                  </p:oleObj>
                </mc:Choice>
                <mc:Fallback>
                  <p:oleObj r:id="rId2" imgW="2386564" imgH="393529" progId="">
                    <p:embed/>
                    <p:pic>
                      <p:nvPicPr>
                        <p:cNvPr id="0" name="图片 60447" descr="image3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186"/>
                          <a:ext cx="2742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892" name="组合 170013"/>
          <p:cNvGrpSpPr/>
          <p:nvPr/>
        </p:nvGrpSpPr>
        <p:grpSpPr>
          <a:xfrm>
            <a:off x="1599141" y="631826"/>
            <a:ext cx="8873327" cy="1514476"/>
            <a:chOff x="192" y="398"/>
            <a:chExt cx="5364" cy="954"/>
          </a:xfrm>
        </p:grpSpPr>
        <p:sp>
          <p:nvSpPr>
            <p:cNvPr id="37893" name="文本框 170002"/>
            <p:cNvSpPr txBox="1"/>
            <p:nvPr/>
          </p:nvSpPr>
          <p:spPr>
            <a:xfrm>
              <a:off x="192" y="398"/>
              <a:ext cx="5364" cy="9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lnSpc>
                  <a:spcPct val="110000"/>
                </a:lnSpc>
                <a:spcBef>
                  <a:spcPts val="28875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1.6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一飞轮半径为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m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，其角量运动方程为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θ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(SI)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，求距轴心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m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处的点在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s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末的速率和切向加速度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37894" name="对象 170003"/>
            <p:cNvGraphicFramePr>
              <a:graphicFrameLocks/>
            </p:cNvGraphicFramePr>
            <p:nvPr/>
          </p:nvGraphicFramePr>
          <p:xfrm>
            <a:off x="563" y="664"/>
            <a:ext cx="25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39579" imgH="203024" progId="">
                    <p:embed/>
                  </p:oleObj>
                </mc:Choice>
                <mc:Fallback>
                  <p:oleObj r:id="rId4" imgW="139579" imgH="203024" progId="">
                    <p:embed/>
                    <p:pic>
                      <p:nvPicPr>
                        <p:cNvPr id="0" name="图片 60448" descr="image3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664"/>
                          <a:ext cx="253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0005" name="文本框 170004"/>
          <p:cNvSpPr txBox="1"/>
          <p:nvPr/>
        </p:nvSpPr>
        <p:spPr>
          <a:xfrm>
            <a:off x="1665090" y="3068639"/>
            <a:ext cx="2347117" cy="4985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10000"/>
              </a:lnSpc>
              <a:spcBef>
                <a:spcPts val="28875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代入，得</a:t>
            </a:r>
          </a:p>
        </p:txBody>
      </p:sp>
      <p:graphicFrame>
        <p:nvGraphicFramePr>
          <p:cNvPr id="170006" name="对象 170005"/>
          <p:cNvGraphicFramePr>
            <a:graphicFrameLocks/>
          </p:cNvGraphicFramePr>
          <p:nvPr/>
        </p:nvGraphicFramePr>
        <p:xfrm>
          <a:off x="4012208" y="3567237"/>
          <a:ext cx="5114540" cy="538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41500" imgH="228600" progId="">
                  <p:embed/>
                </p:oleObj>
              </mc:Choice>
              <mc:Fallback>
                <p:oleObj r:id="rId6" imgW="1841500" imgH="228600" progId="">
                  <p:embed/>
                  <p:pic>
                    <p:nvPicPr>
                      <p:cNvPr id="0" name="图片 60449" descr="image36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208" y="3567237"/>
                        <a:ext cx="5114540" cy="538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8" name="对象 170007"/>
          <p:cNvGraphicFramePr>
            <a:graphicFrameLocks/>
          </p:cNvGraphicFramePr>
          <p:nvPr/>
        </p:nvGraphicFramePr>
        <p:xfrm>
          <a:off x="4012851" y="4244196"/>
          <a:ext cx="5251920" cy="53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38300" imgH="228600" progId="">
                  <p:embed/>
                </p:oleObj>
              </mc:Choice>
              <mc:Fallback>
                <p:oleObj r:id="rId8" imgW="1638300" imgH="228600" progId="">
                  <p:embed/>
                  <p:pic>
                    <p:nvPicPr>
                      <p:cNvPr id="0" name="图片 60450" descr="image36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851" y="4244196"/>
                        <a:ext cx="5251920" cy="532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0015" name="组合 170014"/>
          <p:cNvGrpSpPr/>
          <p:nvPr/>
        </p:nvGrpSpPr>
        <p:grpSpPr>
          <a:xfrm>
            <a:off x="1748363" y="5578476"/>
            <a:ext cx="6593421" cy="515938"/>
            <a:chOff x="826" y="3514"/>
            <a:chExt cx="3115" cy="325"/>
          </a:xfrm>
        </p:grpSpPr>
        <p:sp>
          <p:nvSpPr>
            <p:cNvPr id="37899" name="文本框 170009"/>
            <p:cNvSpPr txBox="1"/>
            <p:nvPr/>
          </p:nvSpPr>
          <p:spPr>
            <a:xfrm>
              <a:off x="826" y="3548"/>
              <a:ext cx="1673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algn="just"/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切向加速度为</a:t>
              </a:r>
            </a:p>
          </p:txBody>
        </p:sp>
        <p:graphicFrame>
          <p:nvGraphicFramePr>
            <p:cNvPr id="37900" name="对象 170010"/>
            <p:cNvGraphicFramePr>
              <a:graphicFrameLocks/>
            </p:cNvGraphicFramePr>
            <p:nvPr/>
          </p:nvGraphicFramePr>
          <p:xfrm>
            <a:off x="2378" y="3514"/>
            <a:ext cx="156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320227" imgH="241195" progId="">
                    <p:embed/>
                  </p:oleObj>
                </mc:Choice>
                <mc:Fallback>
                  <p:oleObj r:id="rId10" imgW="1320227" imgH="241195" progId="">
                    <p:embed/>
                    <p:pic>
                      <p:nvPicPr>
                        <p:cNvPr id="0" name="图片 60451" descr="image3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3514"/>
                          <a:ext cx="156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0017" name="组合 170016"/>
          <p:cNvGrpSpPr/>
          <p:nvPr/>
        </p:nvGrpSpPr>
        <p:grpSpPr>
          <a:xfrm>
            <a:off x="1706029" y="4960939"/>
            <a:ext cx="10020300" cy="461963"/>
            <a:chOff x="806" y="3125"/>
            <a:chExt cx="4734" cy="291"/>
          </a:xfrm>
        </p:grpSpPr>
        <p:sp>
          <p:nvSpPr>
            <p:cNvPr id="37902" name="文本框 170008"/>
            <p:cNvSpPr txBox="1"/>
            <p:nvPr/>
          </p:nvSpPr>
          <p:spPr>
            <a:xfrm>
              <a:off x="806" y="3125"/>
              <a:ext cx="473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在距轴心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1m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处的速率为</a:t>
              </a:r>
              <a:r>
                <a:rPr lang="zh-CN" alt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lang="en-US" altLang="zh-CN" sz="24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Rω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＝－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 m/s</a:t>
              </a:r>
            </a:p>
          </p:txBody>
        </p:sp>
        <p:graphicFrame>
          <p:nvGraphicFramePr>
            <p:cNvPr id="37903" name="对象 170015"/>
            <p:cNvGraphicFramePr>
              <a:graphicFrameLocks/>
            </p:cNvGraphicFramePr>
            <p:nvPr/>
          </p:nvGraphicFramePr>
          <p:xfrm>
            <a:off x="2356" y="3162"/>
            <a:ext cx="21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26725" imgH="139397" progId="">
                    <p:embed/>
                  </p:oleObj>
                </mc:Choice>
                <mc:Fallback>
                  <p:oleObj r:id="rId12" imgW="126725" imgH="139397" progId="">
                    <p:embed/>
                    <p:pic>
                      <p:nvPicPr>
                        <p:cNvPr id="0" name="图片 60452" descr="image3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3162"/>
                          <a:ext cx="214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4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12</a:t>
            </a:fld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7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7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68" name="组合 171067"/>
          <p:cNvGrpSpPr/>
          <p:nvPr/>
        </p:nvGrpSpPr>
        <p:grpSpPr>
          <a:xfrm>
            <a:off x="1998135" y="3086104"/>
            <a:ext cx="4290482" cy="865188"/>
            <a:chOff x="944" y="1785"/>
            <a:chExt cx="2027" cy="545"/>
          </a:xfrm>
        </p:grpSpPr>
        <p:sp>
          <p:nvSpPr>
            <p:cNvPr id="38914" name="矩形 171055"/>
            <p:cNvSpPr/>
            <p:nvPr/>
          </p:nvSpPr>
          <p:spPr>
            <a:xfrm>
              <a:off x="944" y="1901"/>
              <a:ext cx="1276" cy="3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lnSpc>
                  <a:spcPct val="110000"/>
                </a:lnSpc>
              </a:pPr>
              <a:r>
                <a:rPr lang="zh-CN" altLang="en-US" sz="2400" b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分离变量得</a:t>
              </a:r>
            </a:p>
          </p:txBody>
        </p:sp>
        <p:graphicFrame>
          <p:nvGraphicFramePr>
            <p:cNvPr id="38915" name="对象 171056"/>
            <p:cNvGraphicFramePr>
              <a:graphicFrameLocks/>
            </p:cNvGraphicFramePr>
            <p:nvPr/>
          </p:nvGraphicFramePr>
          <p:xfrm>
            <a:off x="2001" y="1785"/>
            <a:ext cx="97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60113" imgH="393529" progId="">
                    <p:embed/>
                  </p:oleObj>
                </mc:Choice>
                <mc:Fallback>
                  <p:oleObj r:id="rId2" imgW="660113" imgH="393529" progId="">
                    <p:embed/>
                    <p:pic>
                      <p:nvPicPr>
                        <p:cNvPr id="0" name="图片 61491" descr="image3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1785"/>
                          <a:ext cx="97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1058" name="对象 171057"/>
          <p:cNvGraphicFramePr>
            <a:graphicFrameLocks/>
          </p:cNvGraphicFramePr>
          <p:nvPr/>
        </p:nvGraphicFramePr>
        <p:xfrm>
          <a:off x="2436403" y="3942272"/>
          <a:ext cx="3612032" cy="814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05977" imgH="393529" progId="">
                  <p:embed/>
                </p:oleObj>
              </mc:Choice>
              <mc:Fallback>
                <p:oleObj r:id="rId4" imgW="1205977" imgH="393529" progId="">
                  <p:embed/>
                  <p:pic>
                    <p:nvPicPr>
                      <p:cNvPr id="0" name="图片 61492" descr="image36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403" y="3942272"/>
                        <a:ext cx="3612032" cy="814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59" name="对象 171058"/>
          <p:cNvGraphicFramePr>
            <a:graphicFrameLocks/>
          </p:cNvGraphicFramePr>
          <p:nvPr/>
        </p:nvGraphicFramePr>
        <p:xfrm>
          <a:off x="3998543" y="5352670"/>
          <a:ext cx="231986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36280" imgH="431613" progId="">
                  <p:embed/>
                </p:oleObj>
              </mc:Choice>
              <mc:Fallback>
                <p:oleObj r:id="rId6" imgW="736280" imgH="431613" progId="">
                  <p:embed/>
                  <p:pic>
                    <p:nvPicPr>
                      <p:cNvPr id="0" name="图片 61493" descr="image36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543" y="5352670"/>
                        <a:ext cx="231986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67" name="组合 171066"/>
          <p:cNvGrpSpPr/>
          <p:nvPr/>
        </p:nvGrpSpPr>
        <p:grpSpPr>
          <a:xfrm>
            <a:off x="1464734" y="2265374"/>
            <a:ext cx="6121396" cy="542928"/>
            <a:chOff x="692" y="1300"/>
            <a:chExt cx="2892" cy="342"/>
          </a:xfrm>
        </p:grpSpPr>
        <p:sp>
          <p:nvSpPr>
            <p:cNvPr id="38919" name="矩形 171060"/>
            <p:cNvSpPr/>
            <p:nvPr/>
          </p:nvSpPr>
          <p:spPr>
            <a:xfrm>
              <a:off x="692" y="1328"/>
              <a:ext cx="802" cy="3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解</a:t>
              </a:r>
              <a:r>
                <a:rPr lang="zh-CN" altLang="en-US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因为</a:t>
              </a:r>
              <a:r>
                <a:rPr lang="zh-CN" altLang="en-US" sz="2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38920" name="对象 171061"/>
            <p:cNvGraphicFramePr>
              <a:graphicFrameLocks/>
            </p:cNvGraphicFramePr>
            <p:nvPr/>
          </p:nvGraphicFramePr>
          <p:xfrm>
            <a:off x="1636" y="1300"/>
            <a:ext cx="194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142009" imgH="203024" progId="">
                    <p:embed/>
                  </p:oleObj>
                </mc:Choice>
                <mc:Fallback>
                  <p:oleObj r:id="rId8" imgW="1142009" imgH="203024" progId="">
                    <p:embed/>
                    <p:pic>
                      <p:nvPicPr>
                        <p:cNvPr id="0" name="图片 61494" descr="image3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" y="1300"/>
                          <a:ext cx="194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1077" name="组合 171076"/>
          <p:cNvGrpSpPr/>
          <p:nvPr/>
        </p:nvGrpSpPr>
        <p:grpSpPr>
          <a:xfrm>
            <a:off x="2065909" y="4656141"/>
            <a:ext cx="9961033" cy="865188"/>
            <a:chOff x="976" y="2933"/>
            <a:chExt cx="4706" cy="545"/>
          </a:xfrm>
        </p:grpSpPr>
        <p:sp>
          <p:nvSpPr>
            <p:cNvPr id="38922" name="矩形 171063"/>
            <p:cNvSpPr/>
            <p:nvPr/>
          </p:nvSpPr>
          <p:spPr>
            <a:xfrm>
              <a:off x="976" y="3048"/>
              <a:ext cx="4706" cy="3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因为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时，            ， 所以                     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代入，并整理得</a:t>
              </a:r>
            </a:p>
          </p:txBody>
        </p:sp>
        <p:graphicFrame>
          <p:nvGraphicFramePr>
            <p:cNvPr id="38923" name="对象 171064"/>
            <p:cNvGraphicFramePr>
              <a:graphicFrameLocks/>
            </p:cNvGraphicFramePr>
            <p:nvPr/>
          </p:nvGraphicFramePr>
          <p:xfrm>
            <a:off x="1770" y="3052"/>
            <a:ext cx="55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406048" imgH="228402" progId="">
                    <p:embed/>
                  </p:oleObj>
                </mc:Choice>
                <mc:Fallback>
                  <p:oleObj r:id="rId10" imgW="406048" imgH="228402" progId="">
                    <p:embed/>
                    <p:pic>
                      <p:nvPicPr>
                        <p:cNvPr id="0" name="图片 61495" descr="image3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3052"/>
                          <a:ext cx="55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4" name="对象 171065"/>
            <p:cNvGraphicFramePr>
              <a:graphicFrameLocks/>
            </p:cNvGraphicFramePr>
            <p:nvPr/>
          </p:nvGraphicFramePr>
          <p:xfrm>
            <a:off x="2718" y="2933"/>
            <a:ext cx="754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571252" imgH="431613" progId="">
                    <p:embed/>
                  </p:oleObj>
                </mc:Choice>
                <mc:Fallback>
                  <p:oleObj r:id="rId12" imgW="571252" imgH="431613" progId="">
                    <p:embed/>
                    <p:pic>
                      <p:nvPicPr>
                        <p:cNvPr id="0" name="图片 61496" descr="image3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2933"/>
                          <a:ext cx="754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25" name="组合 171075"/>
          <p:cNvGrpSpPr/>
          <p:nvPr/>
        </p:nvGrpSpPr>
        <p:grpSpPr>
          <a:xfrm>
            <a:off x="1346200" y="668339"/>
            <a:ext cx="9203267" cy="1346200"/>
            <a:chOff x="636" y="421"/>
            <a:chExt cx="4348" cy="848"/>
          </a:xfrm>
        </p:grpSpPr>
        <p:sp>
          <p:nvSpPr>
            <p:cNvPr id="38926" name="文本框 171053"/>
            <p:cNvSpPr txBox="1"/>
            <p:nvPr/>
          </p:nvSpPr>
          <p:spPr>
            <a:xfrm>
              <a:off x="636" y="443"/>
              <a:ext cx="4348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 algn="just">
                <a:lnSpc>
                  <a:spcPct val="110000"/>
                </a:lnSpc>
                <a:spcBef>
                  <a:spcPts val="28875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4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1.7</a:t>
              </a:r>
              <a:r>
                <a:rPr lang="en-US" altLang="zh-CN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一质点沿</a:t>
              </a:r>
              <a:r>
                <a:rPr lang="en-US" altLang="zh-CN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轴运动，其加速度  </a:t>
              </a:r>
              <a:r>
                <a:rPr lang="zh-CN" altLang="en-US" sz="2400" b="1" i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，式中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</a:t>
              </a: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为正常数，设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=0</a:t>
              </a: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时，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=0</a:t>
              </a: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       （</a:t>
              </a:r>
              <a:r>
                <a:rPr lang="en-US" altLang="zh-CN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）求 和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作为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的函数的表示式；（</a:t>
              </a:r>
              <a:r>
                <a:rPr lang="en-US" altLang="zh-CN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）求  作为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函数的表示式。 </a:t>
              </a:r>
            </a:p>
          </p:txBody>
        </p:sp>
        <p:graphicFrame>
          <p:nvGraphicFramePr>
            <p:cNvPr id="38927" name="对象 171070"/>
            <p:cNvGraphicFramePr>
              <a:graphicFrameLocks/>
            </p:cNvGraphicFramePr>
            <p:nvPr/>
          </p:nvGraphicFramePr>
          <p:xfrm>
            <a:off x="1644" y="686"/>
            <a:ext cx="60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406048" imgH="228402" progId="">
                    <p:embed/>
                  </p:oleObj>
                </mc:Choice>
                <mc:Fallback>
                  <p:oleObj r:id="rId14" imgW="406048" imgH="228402" progId="">
                    <p:embed/>
                    <p:pic>
                      <p:nvPicPr>
                        <p:cNvPr id="0" name="图片 61497" descr="image3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686"/>
                          <a:ext cx="60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8" name="对象 171071"/>
            <p:cNvGraphicFramePr>
              <a:graphicFrameLocks/>
            </p:cNvGraphicFramePr>
            <p:nvPr/>
          </p:nvGraphicFramePr>
          <p:xfrm>
            <a:off x="811" y="1003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26725" imgH="139397" progId="">
                    <p:embed/>
                  </p:oleObj>
                </mc:Choice>
                <mc:Fallback>
                  <p:oleObj r:id="rId16" imgW="126725" imgH="139397" progId="">
                    <p:embed/>
                    <p:pic>
                      <p:nvPicPr>
                        <p:cNvPr id="0" name="图片 61498" descr="image3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" y="1003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9" name="对象 171072"/>
            <p:cNvGraphicFramePr>
              <a:graphicFrameLocks/>
            </p:cNvGraphicFramePr>
            <p:nvPr/>
          </p:nvGraphicFramePr>
          <p:xfrm>
            <a:off x="2701" y="757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26725" imgH="139397" progId="">
                    <p:embed/>
                  </p:oleObj>
                </mc:Choice>
                <mc:Fallback>
                  <p:oleObj r:id="rId18" imgW="126725" imgH="139397" progId="">
                    <p:embed/>
                    <p:pic>
                      <p:nvPicPr>
                        <p:cNvPr id="0" name="图片 61499" descr="image3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1" y="757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0" name="对象 171074"/>
            <p:cNvGraphicFramePr>
              <a:graphicFrameLocks/>
            </p:cNvGraphicFramePr>
            <p:nvPr/>
          </p:nvGraphicFramePr>
          <p:xfrm>
            <a:off x="3009" y="421"/>
            <a:ext cx="87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583693" imgH="203024" progId="">
                    <p:embed/>
                  </p:oleObj>
                </mc:Choice>
                <mc:Fallback>
                  <p:oleObj r:id="rId20" imgW="583693" imgH="203024" progId="">
                    <p:embed/>
                    <p:pic>
                      <p:nvPicPr>
                        <p:cNvPr id="0" name="图片 61500" descr="image3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9" y="421"/>
                          <a:ext cx="87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31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13</a:t>
            </a:fld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7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56" name="对象 172055"/>
          <p:cNvGraphicFramePr>
            <a:graphicFrameLocks/>
          </p:cNvGraphicFramePr>
          <p:nvPr/>
        </p:nvGraphicFramePr>
        <p:xfrm>
          <a:off x="2081803" y="1630392"/>
          <a:ext cx="7648793" cy="1007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72314" imgH="431613" progId="">
                  <p:embed/>
                </p:oleObj>
              </mc:Choice>
              <mc:Fallback>
                <p:oleObj r:id="rId2" imgW="2272314" imgH="431613" progId="">
                  <p:embed/>
                  <p:pic>
                    <p:nvPicPr>
                      <p:cNvPr id="0" name="图片 62485" descr="image37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803" y="1630392"/>
                        <a:ext cx="7648793" cy="1007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057" name="组合 172056"/>
          <p:cNvGrpSpPr/>
          <p:nvPr/>
        </p:nvGrpSpPr>
        <p:grpSpPr>
          <a:xfrm>
            <a:off x="1733551" y="2927676"/>
            <a:ext cx="9340850" cy="585787"/>
            <a:chOff x="819" y="1524"/>
            <a:chExt cx="4413" cy="369"/>
          </a:xfrm>
        </p:grpSpPr>
        <p:sp>
          <p:nvSpPr>
            <p:cNvPr id="39939" name="矩形 172057"/>
            <p:cNvSpPr/>
            <p:nvPr/>
          </p:nvSpPr>
          <p:spPr>
            <a:xfrm>
              <a:off x="819" y="1536"/>
              <a:ext cx="4413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>
                <a:lnSpc>
                  <a:spcPct val="110000"/>
                </a:lnSpc>
              </a:pP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因为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时，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，所以</a:t>
              </a:r>
              <a:r>
                <a:rPr lang="zh-CN" altLang="en-US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于是</a:t>
              </a:r>
            </a:p>
          </p:txBody>
        </p:sp>
        <p:graphicFrame>
          <p:nvGraphicFramePr>
            <p:cNvPr id="39940" name="对象 172058"/>
            <p:cNvGraphicFramePr>
              <a:graphicFrameLocks/>
            </p:cNvGraphicFramePr>
            <p:nvPr/>
          </p:nvGraphicFramePr>
          <p:xfrm>
            <a:off x="2652" y="1524"/>
            <a:ext cx="246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2268" imgH="228402" progId="">
                    <p:embed/>
                  </p:oleObj>
                </mc:Choice>
                <mc:Fallback>
                  <p:oleObj r:id="rId4" imgW="152268" imgH="228402" progId="">
                    <p:embed/>
                    <p:pic>
                      <p:nvPicPr>
                        <p:cNvPr id="0" name="图片 62486" descr="image3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" y="1524"/>
                          <a:ext cx="246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2060" name="对象 172059"/>
          <p:cNvGraphicFramePr>
            <a:graphicFrameLocks/>
          </p:cNvGraphicFramePr>
          <p:nvPr/>
        </p:nvGraphicFramePr>
        <p:xfrm>
          <a:off x="3536829" y="3769743"/>
          <a:ext cx="4063043" cy="1000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66337" imgH="393529" progId="">
                  <p:embed/>
                </p:oleObj>
              </mc:Choice>
              <mc:Fallback>
                <p:oleObj r:id="rId6" imgW="1066337" imgH="393529" progId="">
                  <p:embed/>
                  <p:pic>
                    <p:nvPicPr>
                      <p:cNvPr id="0" name="图片 62487" descr="image37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829" y="3769743"/>
                        <a:ext cx="4063043" cy="1000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2" name="组合 172062"/>
          <p:cNvGrpSpPr/>
          <p:nvPr/>
        </p:nvGrpSpPr>
        <p:grpSpPr>
          <a:xfrm>
            <a:off x="1665818" y="706440"/>
            <a:ext cx="7893050" cy="566738"/>
            <a:chOff x="787" y="445"/>
            <a:chExt cx="3729" cy="357"/>
          </a:xfrm>
        </p:grpSpPr>
        <p:sp>
          <p:nvSpPr>
            <p:cNvPr id="39943" name="矩形 172054"/>
            <p:cNvSpPr/>
            <p:nvPr/>
          </p:nvSpPr>
          <p:spPr>
            <a:xfrm>
              <a:off x="787" y="445"/>
              <a:ext cx="3729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>
                <a:lnSpc>
                  <a:spcPct val="110000"/>
                </a:lnSpc>
              </a:pP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再由                    ，将</a:t>
              </a:r>
              <a:r>
                <a:rPr lang="zh-CN" altLang="en-US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的表示式代入，并取积分</a:t>
              </a:r>
            </a:p>
          </p:txBody>
        </p:sp>
        <p:graphicFrame>
          <p:nvGraphicFramePr>
            <p:cNvPr id="39944" name="对象 172060"/>
            <p:cNvGraphicFramePr>
              <a:graphicFrameLocks/>
            </p:cNvGraphicFramePr>
            <p:nvPr/>
          </p:nvGraphicFramePr>
          <p:xfrm>
            <a:off x="2354" y="500"/>
            <a:ext cx="24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26725" imgH="139397" progId="">
                    <p:embed/>
                  </p:oleObj>
                </mc:Choice>
                <mc:Fallback>
                  <p:oleObj r:id="rId8" imgW="126725" imgH="139397" progId="">
                    <p:embed/>
                    <p:pic>
                      <p:nvPicPr>
                        <p:cNvPr id="0" name="图片 62488" descr="image3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4" y="500"/>
                          <a:ext cx="24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5" name="对象 172061"/>
            <p:cNvGraphicFramePr>
              <a:graphicFrameLocks/>
            </p:cNvGraphicFramePr>
            <p:nvPr/>
          </p:nvGraphicFramePr>
          <p:xfrm>
            <a:off x="1161" y="445"/>
            <a:ext cx="84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545154" imgH="177492" progId="">
                    <p:embed/>
                  </p:oleObj>
                </mc:Choice>
                <mc:Fallback>
                  <p:oleObj r:id="rId10" imgW="545154" imgH="177492" progId="">
                    <p:embed/>
                    <p:pic>
                      <p:nvPicPr>
                        <p:cNvPr id="0" name="图片 62489" descr="image3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1" y="445"/>
                          <a:ext cx="84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6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14</a:t>
            </a:fld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88" name="对象 173087"/>
          <p:cNvGraphicFramePr>
            <a:graphicFrameLocks/>
          </p:cNvGraphicFramePr>
          <p:nvPr/>
        </p:nvGraphicFramePr>
        <p:xfrm>
          <a:off x="2446730" y="3580382"/>
          <a:ext cx="355176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91726" imgH="393529" progId="">
                  <p:embed/>
                </p:oleObj>
              </mc:Choice>
              <mc:Fallback>
                <p:oleObj r:id="rId3" imgW="1091726" imgH="393529" progId="">
                  <p:embed/>
                  <p:pic>
                    <p:nvPicPr>
                      <p:cNvPr id="0" name="图片 63517" descr="image37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730" y="3580382"/>
                        <a:ext cx="355176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89" name="对象 173088"/>
          <p:cNvGraphicFramePr>
            <a:graphicFrameLocks/>
          </p:cNvGraphicFramePr>
          <p:nvPr/>
        </p:nvGraphicFramePr>
        <p:xfrm>
          <a:off x="4020164" y="5387168"/>
          <a:ext cx="3139761" cy="7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34725" imgH="241195" progId="">
                  <p:embed/>
                </p:oleObj>
              </mc:Choice>
              <mc:Fallback>
                <p:oleObj r:id="rId5" imgW="634725" imgH="241195" progId="">
                  <p:embed/>
                  <p:pic>
                    <p:nvPicPr>
                      <p:cNvPr id="0" name="图片 63518" descr="image38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0164" y="5387168"/>
                        <a:ext cx="3139761" cy="7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90" name="对象 17308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687851"/>
              </p:ext>
            </p:extLst>
          </p:nvPr>
        </p:nvGraphicFramePr>
        <p:xfrm>
          <a:off x="6881284" y="3740150"/>
          <a:ext cx="3604684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89000" imgH="228600" progId="">
                  <p:embed/>
                </p:oleObj>
              </mc:Choice>
              <mc:Fallback>
                <p:oleObj r:id="rId7" imgW="889000" imgH="228600" progId="">
                  <p:embed/>
                  <p:pic>
                    <p:nvPicPr>
                      <p:cNvPr id="0" name="图片 63519" descr="image38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284" y="3740150"/>
                        <a:ext cx="3604684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4" name="组合 173101"/>
          <p:cNvGrpSpPr/>
          <p:nvPr/>
        </p:nvGrpSpPr>
        <p:grpSpPr>
          <a:xfrm>
            <a:off x="1858434" y="704851"/>
            <a:ext cx="5219699" cy="923925"/>
            <a:chOff x="385" y="444"/>
            <a:chExt cx="2959" cy="582"/>
          </a:xfrm>
        </p:grpSpPr>
        <p:graphicFrame>
          <p:nvGraphicFramePr>
            <p:cNvPr id="40965" name="对象 173091"/>
            <p:cNvGraphicFramePr>
              <a:graphicFrameLocks/>
            </p:cNvGraphicFramePr>
            <p:nvPr/>
          </p:nvGraphicFramePr>
          <p:xfrm>
            <a:off x="1300" y="444"/>
            <a:ext cx="2044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396394" imgH="393529" progId="">
                    <p:embed/>
                  </p:oleObj>
                </mc:Choice>
                <mc:Fallback>
                  <p:oleObj r:id="rId9" imgW="1396394" imgH="393529" progId="">
                    <p:embed/>
                    <p:pic>
                      <p:nvPicPr>
                        <p:cNvPr id="0" name="图片 63520" descr="image3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444"/>
                          <a:ext cx="2044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6" name="矩形 173092"/>
            <p:cNvSpPr/>
            <p:nvPr/>
          </p:nvSpPr>
          <p:spPr>
            <a:xfrm>
              <a:off x="385" y="580"/>
              <a:ext cx="667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>
                <a:lnSpc>
                  <a:spcPct val="110000"/>
                </a:lnSpc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因为 </a:t>
              </a:r>
            </a:p>
          </p:txBody>
        </p:sp>
      </p:grpSp>
      <p:grpSp>
        <p:nvGrpSpPr>
          <p:cNvPr id="173103" name="组合 173102"/>
          <p:cNvGrpSpPr/>
          <p:nvPr/>
        </p:nvGrpSpPr>
        <p:grpSpPr>
          <a:xfrm>
            <a:off x="2261921" y="1864051"/>
            <a:ext cx="4040717" cy="858837"/>
            <a:chOff x="1003" y="1070"/>
            <a:chExt cx="1909" cy="541"/>
          </a:xfrm>
        </p:grpSpPr>
        <p:graphicFrame>
          <p:nvGraphicFramePr>
            <p:cNvPr id="40968" name="对象 173094"/>
            <p:cNvGraphicFramePr>
              <a:graphicFrameLocks/>
            </p:cNvGraphicFramePr>
            <p:nvPr/>
          </p:nvGraphicFramePr>
          <p:xfrm>
            <a:off x="1880" y="1070"/>
            <a:ext cx="1032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748975" imgH="393529" progId="">
                    <p:embed/>
                  </p:oleObj>
                </mc:Choice>
                <mc:Fallback>
                  <p:oleObj r:id="rId11" imgW="748975" imgH="393529" progId="">
                    <p:embed/>
                    <p:pic>
                      <p:nvPicPr>
                        <p:cNvPr id="0" name="图片 63521" descr="image3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1070"/>
                          <a:ext cx="1032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9" name="矩形 173095"/>
            <p:cNvSpPr/>
            <p:nvPr/>
          </p:nvSpPr>
          <p:spPr>
            <a:xfrm>
              <a:off x="1003" y="1162"/>
              <a:ext cx="639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>
                <a:lnSpc>
                  <a:spcPct val="110000"/>
                </a:lnSpc>
              </a:pP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所以有 </a:t>
              </a:r>
            </a:p>
          </p:txBody>
        </p:sp>
      </p:grpSp>
      <p:sp>
        <p:nvSpPr>
          <p:cNvPr id="173097" name="矩形 173096"/>
          <p:cNvSpPr/>
          <p:nvPr/>
        </p:nvSpPr>
        <p:spPr>
          <a:xfrm>
            <a:off x="2235794" y="2879294"/>
            <a:ext cx="3416320" cy="5275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1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分离变量，并取积分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3106" name="组合 173105"/>
          <p:cNvGrpSpPr/>
          <p:nvPr/>
        </p:nvGrpSpPr>
        <p:grpSpPr>
          <a:xfrm>
            <a:off x="2227417" y="4644087"/>
            <a:ext cx="9314952" cy="660400"/>
            <a:chOff x="398" y="2795"/>
            <a:chExt cx="5079" cy="416"/>
          </a:xfrm>
        </p:grpSpPr>
        <p:sp>
          <p:nvSpPr>
            <p:cNvPr id="40972" name="矩形 173098"/>
            <p:cNvSpPr/>
            <p:nvPr/>
          </p:nvSpPr>
          <p:spPr>
            <a:xfrm>
              <a:off x="398" y="2795"/>
              <a:ext cx="5079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>
                <a:lnSpc>
                  <a:spcPct val="120000"/>
                </a:lnSpc>
              </a:pPr>
              <a:r>
                <a:rPr lang="zh-CN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因为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时，</a:t>
              </a:r>
              <a:r>
                <a:rPr lang="zh-CN" altLang="en-US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，所以                         代入，并整理得</a:t>
              </a:r>
            </a:p>
          </p:txBody>
        </p:sp>
        <p:graphicFrame>
          <p:nvGraphicFramePr>
            <p:cNvPr id="40973" name="对象 173100"/>
            <p:cNvGraphicFramePr>
              <a:graphicFrameLocks/>
            </p:cNvGraphicFramePr>
            <p:nvPr/>
          </p:nvGraphicFramePr>
          <p:xfrm>
            <a:off x="2797" y="2795"/>
            <a:ext cx="1220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723586" imgH="228501" progId="">
                    <p:embed/>
                  </p:oleObj>
                </mc:Choice>
                <mc:Fallback>
                  <p:oleObj r:id="rId13" imgW="723586" imgH="228501" progId="">
                    <p:embed/>
                    <p:pic>
                      <p:nvPicPr>
                        <p:cNvPr id="0" name="图片 63522" descr="image3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2795"/>
                          <a:ext cx="1220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" name="对象 173104"/>
            <p:cNvGraphicFramePr>
              <a:graphicFrameLocks/>
            </p:cNvGraphicFramePr>
            <p:nvPr/>
          </p:nvGraphicFramePr>
          <p:xfrm>
            <a:off x="1490" y="2795"/>
            <a:ext cx="817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406048" imgH="228402" progId="">
                    <p:embed/>
                  </p:oleObj>
                </mc:Choice>
                <mc:Fallback>
                  <p:oleObj r:id="rId15" imgW="406048" imgH="228402" progId="">
                    <p:embed/>
                    <p:pic>
                      <p:nvPicPr>
                        <p:cNvPr id="0" name="图片 63523" descr="image3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2795"/>
                          <a:ext cx="817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5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15</a:t>
            </a:fld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3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"/>
          <p:cNvGrpSpPr/>
          <p:nvPr/>
        </p:nvGrpSpPr>
        <p:grpSpPr>
          <a:xfrm>
            <a:off x="1276709" y="981075"/>
            <a:ext cx="9487310" cy="1549400"/>
            <a:chOff x="288" y="709"/>
            <a:chExt cx="4784" cy="976"/>
          </a:xfrm>
        </p:grpSpPr>
        <p:sp>
          <p:nvSpPr>
            <p:cNvPr id="43026" name="Text Box 3"/>
            <p:cNvSpPr txBox="1"/>
            <p:nvPr/>
          </p:nvSpPr>
          <p:spPr>
            <a:xfrm>
              <a:off x="288" y="709"/>
              <a:ext cx="39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运动的绝对性和描述运动的相对性</a:t>
              </a:r>
            </a:p>
          </p:txBody>
        </p:sp>
        <p:sp>
          <p:nvSpPr>
            <p:cNvPr id="43027" name="Text Box 4"/>
            <p:cNvSpPr txBox="1"/>
            <p:nvPr/>
          </p:nvSpPr>
          <p:spPr>
            <a:xfrm>
              <a:off x="317" y="1162"/>
              <a:ext cx="4755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/>
              <a:r>
                <a:rPr lang="zh-CN" altLang="en-US" sz="2400" b="1" dirty="0">
                  <a:solidFill>
                    <a:srgbClr val="00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只有相对确定的参考系才能具体描述物体的运动，选择的参考系不同，对同一物体运动的描述不相同。</a:t>
              </a:r>
              <a:endParaRPr lang="zh-CN" altLang="en-US" sz="24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2173841" y="2901292"/>
            <a:ext cx="8712200" cy="984250"/>
            <a:chOff x="624" y="1980"/>
            <a:chExt cx="4116" cy="620"/>
          </a:xfrm>
        </p:grpSpPr>
        <p:sp>
          <p:nvSpPr>
            <p:cNvPr id="43022" name="Text Box 6"/>
            <p:cNvSpPr txBox="1"/>
            <p:nvPr/>
          </p:nvSpPr>
          <p:spPr>
            <a:xfrm>
              <a:off x="624" y="1980"/>
              <a:ext cx="1404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一个参考系中的描述</a:t>
              </a:r>
            </a:p>
          </p:txBody>
        </p:sp>
        <p:sp>
          <p:nvSpPr>
            <p:cNvPr id="43023" name="Text Box 7"/>
            <p:cNvSpPr txBox="1"/>
            <p:nvPr/>
          </p:nvSpPr>
          <p:spPr>
            <a:xfrm>
              <a:off x="3324" y="2004"/>
              <a:ext cx="1416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另一个参考系中的描述</a:t>
              </a:r>
            </a:p>
          </p:txBody>
        </p:sp>
        <p:sp>
          <p:nvSpPr>
            <p:cNvPr id="43024" name="Text Box 8"/>
            <p:cNvSpPr txBox="1"/>
            <p:nvPr/>
          </p:nvSpPr>
          <p:spPr>
            <a:xfrm>
              <a:off x="2084" y="1980"/>
              <a:ext cx="92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 eaLnBrk="1" hangingPunct="1">
                <a:lnSpc>
                  <a:spcPct val="10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变换</a:t>
              </a:r>
            </a:p>
          </p:txBody>
        </p:sp>
        <p:sp>
          <p:nvSpPr>
            <p:cNvPr id="43025" name="Line 9"/>
            <p:cNvSpPr/>
            <p:nvPr/>
          </p:nvSpPr>
          <p:spPr>
            <a:xfrm>
              <a:off x="2076" y="2376"/>
              <a:ext cx="92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arrow" w="med" len="med"/>
              <a:tailEnd type="arrow" w="med" len="med"/>
            </a:ln>
          </p:spPr>
        </p:sp>
      </p:grpSp>
      <p:sp>
        <p:nvSpPr>
          <p:cNvPr id="43017" name="Rectangle 4"/>
          <p:cNvSpPr/>
          <p:nvPr/>
        </p:nvSpPr>
        <p:spPr>
          <a:xfrm>
            <a:off x="1228395" y="260771"/>
            <a:ext cx="4703233" cy="685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l" defTabSz="0" eaLnBrk="1" hangingPunct="1">
              <a:lnSpc>
                <a:spcPct val="100000"/>
              </a:lnSpc>
              <a:spcBef>
                <a:spcPct val="0"/>
              </a:spcBef>
              <a:tabLst>
                <a:tab pos="4850130" algn="l"/>
              </a:tabLst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§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相对运动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4733" y="4201064"/>
            <a:ext cx="9445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绝对运动：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定义了静止参考系后，对于一个处于运动参考系中的物体，它相对于静止参考系的运动。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牵引运动：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运动参考系相对于静止参考系的运动。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相对运动：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物体相对于运动参考系的运动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矩形 37892"/>
          <p:cNvSpPr/>
          <p:nvPr/>
        </p:nvSpPr>
        <p:spPr>
          <a:xfrm>
            <a:off x="4533900" y="337701"/>
            <a:ext cx="2345812" cy="525401"/>
          </a:xfrm>
          <a:prstGeom prst="rect">
            <a:avLst/>
          </a:prstGeom>
          <a:noFill/>
          <a:ln w="19050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参照物的选择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9314286" imgH="5251787"/>
        </mc:Choice>
        <mc:Fallback>
          <p:control r:id="rId1" imgW="9314286" imgH="5251787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09750" y="985838"/>
                  <a:ext cx="9313863" cy="5251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2" name="对象 78851"/>
          <p:cNvGraphicFramePr>
            <a:graphicFrameLocks noChangeAspect="1"/>
          </p:cNvGraphicFramePr>
          <p:nvPr/>
        </p:nvGraphicFramePr>
        <p:xfrm>
          <a:off x="1488017" y="565137"/>
          <a:ext cx="3920745" cy="832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2030" imgH="228501" progId="">
                  <p:embed/>
                </p:oleObj>
              </mc:Choice>
              <mc:Fallback>
                <p:oleObj r:id="rId2" imgW="622030" imgH="2285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017" y="565137"/>
                        <a:ext cx="3920745" cy="83234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对象 78852"/>
          <p:cNvGraphicFramePr>
            <a:graphicFrameLocks noChangeAspect="1"/>
          </p:cNvGraphicFramePr>
          <p:nvPr/>
        </p:nvGraphicFramePr>
        <p:xfrm>
          <a:off x="1507386" y="2744408"/>
          <a:ext cx="3944508" cy="89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34725" imgH="228501" progId="">
                  <p:embed/>
                </p:oleObj>
              </mc:Choice>
              <mc:Fallback>
                <p:oleObj r:id="rId4" imgW="634725" imgH="2285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386" y="2744408"/>
                        <a:ext cx="3944508" cy="89296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对象 78853"/>
          <p:cNvGraphicFramePr>
            <a:graphicFrameLocks noChangeAspect="1"/>
          </p:cNvGraphicFramePr>
          <p:nvPr/>
        </p:nvGraphicFramePr>
        <p:xfrm>
          <a:off x="1505269" y="4865723"/>
          <a:ext cx="3972504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72808" imgH="228501" progId="">
                  <p:embed/>
                </p:oleObj>
              </mc:Choice>
              <mc:Fallback>
                <p:oleObj r:id="rId6" imgW="672808" imgH="2285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269" y="4865723"/>
                        <a:ext cx="3972504" cy="8366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906" name="组合 78905"/>
          <p:cNvGrpSpPr/>
          <p:nvPr/>
        </p:nvGrpSpPr>
        <p:grpSpPr>
          <a:xfrm>
            <a:off x="6191252" y="3152775"/>
            <a:ext cx="5249332" cy="2940050"/>
            <a:chOff x="2925" y="1986"/>
            <a:chExt cx="2480" cy="1852"/>
          </a:xfrm>
        </p:grpSpPr>
        <p:sp>
          <p:nvSpPr>
            <p:cNvPr id="78858" name="直接连接符 78857"/>
            <p:cNvSpPr/>
            <p:nvPr/>
          </p:nvSpPr>
          <p:spPr>
            <a:xfrm flipH="1" flipV="1">
              <a:off x="3209" y="2332"/>
              <a:ext cx="0" cy="1296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8859" name="直接连接符 78858"/>
            <p:cNvSpPr/>
            <p:nvPr/>
          </p:nvSpPr>
          <p:spPr>
            <a:xfrm>
              <a:off x="3209" y="3628"/>
              <a:ext cx="2066" cy="1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8860" name="矩形 78859"/>
            <p:cNvSpPr/>
            <p:nvPr/>
          </p:nvSpPr>
          <p:spPr>
            <a:xfrm>
              <a:off x="5253" y="3489"/>
              <a:ext cx="15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78861" name="矩形 78860"/>
            <p:cNvSpPr/>
            <p:nvPr/>
          </p:nvSpPr>
          <p:spPr>
            <a:xfrm>
              <a:off x="3152" y="2053"/>
              <a:ext cx="15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78862" name="矩形 78861"/>
            <p:cNvSpPr/>
            <p:nvPr/>
          </p:nvSpPr>
          <p:spPr>
            <a:xfrm>
              <a:off x="3310" y="2249"/>
              <a:ext cx="16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78863" name="文本框 78862"/>
            <p:cNvSpPr txBox="1"/>
            <p:nvPr/>
          </p:nvSpPr>
          <p:spPr>
            <a:xfrm>
              <a:off x="3016" y="355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O</a:t>
              </a:r>
            </a:p>
          </p:txBody>
        </p:sp>
        <p:sp>
          <p:nvSpPr>
            <p:cNvPr id="78864" name="直接连接符 78863"/>
            <p:cNvSpPr/>
            <p:nvPr/>
          </p:nvSpPr>
          <p:spPr>
            <a:xfrm flipV="1">
              <a:off x="4066" y="2194"/>
              <a:ext cx="0" cy="720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8865" name="直接连接符 78864"/>
            <p:cNvSpPr/>
            <p:nvPr/>
          </p:nvSpPr>
          <p:spPr>
            <a:xfrm>
              <a:off x="4066" y="2914"/>
              <a:ext cx="960" cy="0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8866" name="直接连接符 78865"/>
            <p:cNvSpPr/>
            <p:nvPr/>
          </p:nvSpPr>
          <p:spPr>
            <a:xfrm flipV="1">
              <a:off x="4066" y="2818"/>
              <a:ext cx="0" cy="96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67" name="直接连接符 78866"/>
            <p:cNvSpPr/>
            <p:nvPr/>
          </p:nvSpPr>
          <p:spPr>
            <a:xfrm flipV="1">
              <a:off x="3209" y="2598"/>
              <a:ext cx="1667" cy="103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8868" name="直接连接符 78867"/>
            <p:cNvSpPr/>
            <p:nvPr/>
          </p:nvSpPr>
          <p:spPr>
            <a:xfrm flipV="1">
              <a:off x="4066" y="2578"/>
              <a:ext cx="816" cy="336"/>
            </a:xfrm>
            <a:prstGeom prst="line">
              <a:avLst/>
            </a:prstGeom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8869" name="文本框 78868"/>
            <p:cNvSpPr txBox="1"/>
            <p:nvPr/>
          </p:nvSpPr>
          <p:spPr>
            <a:xfrm>
              <a:off x="4871" y="2302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P</a:t>
              </a:r>
            </a:p>
          </p:txBody>
        </p:sp>
        <p:graphicFrame>
          <p:nvGraphicFramePr>
            <p:cNvPr id="78870" name="对象 78869"/>
            <p:cNvGraphicFramePr>
              <a:graphicFrameLocks noChangeAspect="1"/>
            </p:cNvGraphicFramePr>
            <p:nvPr/>
          </p:nvGraphicFramePr>
          <p:xfrm>
            <a:off x="4121" y="2213"/>
            <a:ext cx="19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52136" imgH="177492" progId="">
                    <p:embed/>
                  </p:oleObj>
                </mc:Choice>
                <mc:Fallback>
                  <p:oleObj r:id="rId8" imgW="152136" imgH="17749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2213"/>
                          <a:ext cx="194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1" name="对象 78870"/>
            <p:cNvGraphicFramePr>
              <a:graphicFrameLocks noChangeAspect="1"/>
            </p:cNvGraphicFramePr>
            <p:nvPr/>
          </p:nvGraphicFramePr>
          <p:xfrm>
            <a:off x="3807" y="2769"/>
            <a:ext cx="25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90170" imgH="177492" progId="">
                    <p:embed/>
                  </p:oleObj>
                </mc:Choice>
                <mc:Fallback>
                  <p:oleObj r:id="rId10" imgW="190170" imgH="17749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7" y="2769"/>
                          <a:ext cx="25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2" name="直接连接符 78871"/>
            <p:cNvSpPr/>
            <p:nvPr/>
          </p:nvSpPr>
          <p:spPr>
            <a:xfrm flipV="1">
              <a:off x="3206" y="2915"/>
              <a:ext cx="853" cy="708"/>
            </a:xfrm>
            <a:prstGeom prst="line">
              <a:avLst/>
            </a:prstGeom>
            <a:ln w="19050" cap="flat" cmpd="sng">
              <a:solidFill>
                <a:srgbClr val="00808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78873" name="对象 78872"/>
            <p:cNvGraphicFramePr>
              <a:graphicFrameLocks noChangeAspect="1"/>
            </p:cNvGraphicFramePr>
            <p:nvPr/>
          </p:nvGraphicFramePr>
          <p:xfrm>
            <a:off x="5012" y="2848"/>
            <a:ext cx="21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64814" imgH="177492" progId="">
                    <p:embed/>
                  </p:oleObj>
                </mc:Choice>
                <mc:Fallback>
                  <p:oleObj r:id="rId12" imgW="164814" imgH="17749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2848"/>
                          <a:ext cx="212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4" name="对象 78873"/>
            <p:cNvGraphicFramePr>
              <a:graphicFrameLocks noChangeAspect="1"/>
            </p:cNvGraphicFramePr>
            <p:nvPr/>
          </p:nvGraphicFramePr>
          <p:xfrm>
            <a:off x="3865" y="1986"/>
            <a:ext cx="24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64885" imgH="202936" progId="">
                    <p:embed/>
                  </p:oleObj>
                </mc:Choice>
                <mc:Fallback>
                  <p:oleObj r:id="rId14" imgW="164885" imgH="20293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" y="1986"/>
                          <a:ext cx="24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5" name="对象 78874"/>
            <p:cNvGraphicFramePr>
              <a:graphicFrameLocks noChangeAspect="1"/>
            </p:cNvGraphicFramePr>
            <p:nvPr/>
          </p:nvGraphicFramePr>
          <p:xfrm>
            <a:off x="4368" y="2552"/>
            <a:ext cx="190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52202" imgH="164885" progId="">
                    <p:embed/>
                  </p:oleObj>
                </mc:Choice>
                <mc:Fallback>
                  <p:oleObj r:id="rId16" imgW="152202" imgH="16488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552"/>
                          <a:ext cx="190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6" name="矩形 78875"/>
            <p:cNvSpPr/>
            <p:nvPr/>
          </p:nvSpPr>
          <p:spPr>
            <a:xfrm>
              <a:off x="4063" y="2975"/>
              <a:ext cx="14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78877" name="矩形 78876"/>
            <p:cNvSpPr/>
            <p:nvPr/>
          </p:nvSpPr>
          <p:spPr>
            <a:xfrm>
              <a:off x="3466" y="2975"/>
              <a:ext cx="193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2400" b="1" i="1" dirty="0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 dirty="0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8878" name="文本框 78877"/>
            <p:cNvSpPr txBox="1"/>
            <p:nvPr/>
          </p:nvSpPr>
          <p:spPr>
            <a:xfrm>
              <a:off x="2925" y="2915"/>
              <a:ext cx="2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Clr>
                  <a:srgbClr val="000000"/>
                </a:buClr>
              </a:pPr>
              <a:endParaRPr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79" name="椭圆 78878"/>
            <p:cNvSpPr/>
            <p:nvPr/>
          </p:nvSpPr>
          <p:spPr>
            <a:xfrm>
              <a:off x="4876" y="2525"/>
              <a:ext cx="90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80" name="组合 78879"/>
          <p:cNvGrpSpPr/>
          <p:nvPr/>
        </p:nvGrpSpPr>
        <p:grpSpPr>
          <a:xfrm>
            <a:off x="9241367" y="-52387"/>
            <a:ext cx="1917700" cy="661987"/>
            <a:chOff x="3888" y="1260"/>
            <a:chExt cx="906" cy="417"/>
          </a:xfrm>
        </p:grpSpPr>
        <p:sp>
          <p:nvSpPr>
            <p:cNvPr id="78881" name="直接连接符 78880"/>
            <p:cNvSpPr/>
            <p:nvPr/>
          </p:nvSpPr>
          <p:spPr>
            <a:xfrm>
              <a:off x="3888" y="1440"/>
              <a:ext cx="624" cy="0"/>
            </a:xfrm>
            <a:prstGeom prst="line">
              <a:avLst/>
            </a:prstGeom>
            <a:ln w="9525">
              <a:noFill/>
            </a:ln>
          </p:spPr>
        </p:sp>
        <p:graphicFrame>
          <p:nvGraphicFramePr>
            <p:cNvPr id="78882" name="对象 78881"/>
            <p:cNvGraphicFramePr>
              <a:graphicFrameLocks noChangeAspect="1"/>
            </p:cNvGraphicFramePr>
            <p:nvPr/>
          </p:nvGraphicFramePr>
          <p:xfrm>
            <a:off x="4572" y="1260"/>
            <a:ext cx="222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14102" imgH="215526" progId="">
                    <p:embed/>
                  </p:oleObj>
                </mc:Choice>
                <mc:Fallback>
                  <p:oleObj r:id="rId18" imgW="114102" imgH="21552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1260"/>
                          <a:ext cx="222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907" name="组合 78906"/>
          <p:cNvGrpSpPr/>
          <p:nvPr/>
        </p:nvGrpSpPr>
        <p:grpSpPr>
          <a:xfrm>
            <a:off x="6214533" y="474663"/>
            <a:ext cx="5249334" cy="3170237"/>
            <a:chOff x="2925" y="103"/>
            <a:chExt cx="2480" cy="1997"/>
          </a:xfrm>
        </p:grpSpPr>
        <p:grpSp>
          <p:nvGrpSpPr>
            <p:cNvPr id="78855" name="组合 78854"/>
            <p:cNvGrpSpPr/>
            <p:nvPr/>
          </p:nvGrpSpPr>
          <p:grpSpPr>
            <a:xfrm>
              <a:off x="4366" y="1683"/>
              <a:ext cx="906" cy="417"/>
              <a:chOff x="3888" y="1260"/>
              <a:chExt cx="906" cy="417"/>
            </a:xfrm>
          </p:grpSpPr>
          <p:sp>
            <p:nvSpPr>
              <p:cNvPr id="78856" name="直接连接符 78855"/>
              <p:cNvSpPr/>
              <p:nvPr/>
            </p:nvSpPr>
            <p:spPr>
              <a:xfrm>
                <a:off x="3888" y="1440"/>
                <a:ext cx="624" cy="0"/>
              </a:xfrm>
              <a:prstGeom prst="line">
                <a:avLst/>
              </a:prstGeom>
              <a:ln w="9525">
                <a:noFill/>
              </a:ln>
            </p:spPr>
          </p:sp>
          <p:graphicFrame>
            <p:nvGraphicFramePr>
              <p:cNvPr id="78857" name="对象 78856"/>
              <p:cNvGraphicFramePr>
                <a:graphicFrameLocks noChangeAspect="1"/>
              </p:cNvGraphicFramePr>
              <p:nvPr/>
            </p:nvGraphicFramePr>
            <p:xfrm>
              <a:off x="4572" y="1260"/>
              <a:ext cx="222" cy="4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114102" imgH="215526" progId="">
                      <p:embed/>
                    </p:oleObj>
                  </mc:Choice>
                  <mc:Fallback>
                    <p:oleObj r:id="rId20" imgW="114102" imgH="21552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2" y="1260"/>
                            <a:ext cx="222" cy="4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8883" name="直接连接符 78882"/>
            <p:cNvSpPr/>
            <p:nvPr/>
          </p:nvSpPr>
          <p:spPr>
            <a:xfrm flipH="1" flipV="1">
              <a:off x="3209" y="382"/>
              <a:ext cx="0" cy="1296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8884" name="直接连接符 78883"/>
            <p:cNvSpPr/>
            <p:nvPr/>
          </p:nvSpPr>
          <p:spPr>
            <a:xfrm>
              <a:off x="3209" y="1678"/>
              <a:ext cx="2066" cy="1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8885" name="矩形 78884"/>
            <p:cNvSpPr/>
            <p:nvPr/>
          </p:nvSpPr>
          <p:spPr>
            <a:xfrm>
              <a:off x="5253" y="1539"/>
              <a:ext cx="15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78886" name="矩形 78885"/>
            <p:cNvSpPr/>
            <p:nvPr/>
          </p:nvSpPr>
          <p:spPr>
            <a:xfrm>
              <a:off x="3152" y="103"/>
              <a:ext cx="15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78887" name="矩形 78886"/>
            <p:cNvSpPr/>
            <p:nvPr/>
          </p:nvSpPr>
          <p:spPr>
            <a:xfrm>
              <a:off x="3310" y="299"/>
              <a:ext cx="16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78888" name="文本框 78887"/>
            <p:cNvSpPr txBox="1"/>
            <p:nvPr/>
          </p:nvSpPr>
          <p:spPr>
            <a:xfrm>
              <a:off x="2971" y="157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O</a:t>
              </a:r>
            </a:p>
          </p:txBody>
        </p:sp>
        <p:sp>
          <p:nvSpPr>
            <p:cNvPr id="78889" name="直接连接符 78888"/>
            <p:cNvSpPr/>
            <p:nvPr/>
          </p:nvSpPr>
          <p:spPr>
            <a:xfrm flipV="1">
              <a:off x="3246" y="914"/>
              <a:ext cx="0" cy="720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8890" name="直接连接符 78889"/>
            <p:cNvSpPr/>
            <p:nvPr/>
          </p:nvSpPr>
          <p:spPr>
            <a:xfrm>
              <a:off x="3246" y="1634"/>
              <a:ext cx="960" cy="0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8891" name="直接连接符 78890"/>
            <p:cNvSpPr/>
            <p:nvPr/>
          </p:nvSpPr>
          <p:spPr>
            <a:xfrm flipV="1">
              <a:off x="3246" y="1538"/>
              <a:ext cx="0" cy="96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4" name="文本框 78893"/>
            <p:cNvSpPr txBox="1"/>
            <p:nvPr/>
          </p:nvSpPr>
          <p:spPr>
            <a:xfrm>
              <a:off x="3243" y="1373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P</a:t>
              </a:r>
            </a:p>
          </p:txBody>
        </p:sp>
        <p:graphicFrame>
          <p:nvGraphicFramePr>
            <p:cNvPr id="78895" name="对象 78894"/>
            <p:cNvGraphicFramePr>
              <a:graphicFrameLocks noChangeAspect="1"/>
            </p:cNvGraphicFramePr>
            <p:nvPr/>
          </p:nvGraphicFramePr>
          <p:xfrm>
            <a:off x="3787" y="1027"/>
            <a:ext cx="19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52136" imgH="177492" progId="">
                    <p:embed/>
                  </p:oleObj>
                </mc:Choice>
                <mc:Fallback>
                  <p:oleObj r:id="rId22" imgW="152136" imgH="17749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1027"/>
                          <a:ext cx="194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96" name="对象 78895"/>
            <p:cNvGraphicFramePr>
              <a:graphicFrameLocks noChangeAspect="1"/>
            </p:cNvGraphicFramePr>
            <p:nvPr/>
          </p:nvGraphicFramePr>
          <p:xfrm>
            <a:off x="2988" y="1434"/>
            <a:ext cx="25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90170" imgH="177492" progId="">
                    <p:embed/>
                  </p:oleObj>
                </mc:Choice>
                <mc:Fallback>
                  <p:oleObj r:id="rId24" imgW="190170" imgH="17749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1434"/>
                          <a:ext cx="25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98" name="对象 78897"/>
            <p:cNvGraphicFramePr>
              <a:graphicFrameLocks noChangeAspect="1"/>
            </p:cNvGraphicFramePr>
            <p:nvPr/>
          </p:nvGraphicFramePr>
          <p:xfrm>
            <a:off x="4210" y="1434"/>
            <a:ext cx="21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64814" imgH="177492" progId="">
                    <p:embed/>
                  </p:oleObj>
                </mc:Choice>
                <mc:Fallback>
                  <p:oleObj r:id="rId26" imgW="164814" imgH="17749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0" y="1434"/>
                          <a:ext cx="212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99" name="对象 78898"/>
            <p:cNvGraphicFramePr>
              <a:graphicFrameLocks noChangeAspect="1"/>
            </p:cNvGraphicFramePr>
            <p:nvPr/>
          </p:nvGraphicFramePr>
          <p:xfrm>
            <a:off x="3233" y="690"/>
            <a:ext cx="23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164885" imgH="202936" progId="">
                    <p:embed/>
                  </p:oleObj>
                </mc:Choice>
                <mc:Fallback>
                  <p:oleObj r:id="rId28" imgW="164885" imgH="20293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3" y="690"/>
                          <a:ext cx="23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903" name="文本框 78902"/>
            <p:cNvSpPr txBox="1"/>
            <p:nvPr/>
          </p:nvSpPr>
          <p:spPr>
            <a:xfrm>
              <a:off x="2925" y="965"/>
              <a:ext cx="2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Clr>
                  <a:srgbClr val="000000"/>
                </a:buClr>
              </a:pPr>
              <a:endParaRPr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904" name="椭圆 78903"/>
            <p:cNvSpPr/>
            <p:nvPr/>
          </p:nvSpPr>
          <p:spPr>
            <a:xfrm>
              <a:off x="3189" y="1598"/>
              <a:ext cx="90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矩形 78904"/>
            <p:cNvSpPr/>
            <p:nvPr/>
          </p:nvSpPr>
          <p:spPr>
            <a:xfrm>
              <a:off x="3428" y="981"/>
              <a:ext cx="16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03591" y="1835658"/>
            <a:ext cx="5751183" cy="461665"/>
            <a:chOff x="703591" y="1835658"/>
            <a:chExt cx="5751183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703591" y="1835658"/>
              <a:ext cx="5751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r: </a:t>
              </a:r>
              <a:r>
                <a:rPr lang="zh-CN" altLang="en-US" sz="2400" dirty="0"/>
                <a:t>绝对位矢；</a:t>
              </a:r>
              <a:r>
                <a:rPr lang="en-US" altLang="zh-CN" sz="2400" dirty="0"/>
                <a:t>r</a:t>
              </a:r>
              <a:r>
                <a:rPr lang="en-US" altLang="zh-CN" sz="2400" baseline="-25000" dirty="0"/>
                <a:t>0</a:t>
              </a:r>
              <a:r>
                <a:rPr lang="zh-CN" altLang="en-US" sz="2400" dirty="0"/>
                <a:t>：牵引位矢；</a:t>
              </a:r>
              <a:r>
                <a:rPr lang="en-US" altLang="zh-CN" sz="2400" dirty="0"/>
                <a:t>r’: </a:t>
              </a:r>
              <a:r>
                <a:rPr lang="zh-CN" altLang="en-US" sz="2400" dirty="0"/>
                <a:t>相对位矢</a:t>
              </a:r>
            </a:p>
          </p:txBody>
        </p:sp>
        <p:cxnSp>
          <p:nvCxnSpPr>
            <p:cNvPr id="4" name="直接箭头连接符 3"/>
            <p:cNvCxnSpPr/>
            <p:nvPr/>
          </p:nvCxnSpPr>
          <p:spPr>
            <a:xfrm>
              <a:off x="793633" y="1946275"/>
              <a:ext cx="144000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593678" y="1957358"/>
              <a:ext cx="144000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4612259" y="1948731"/>
              <a:ext cx="144000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755347" y="4008438"/>
            <a:ext cx="5751183" cy="461665"/>
            <a:chOff x="755347" y="4008438"/>
            <a:chExt cx="5751183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755347" y="4008438"/>
              <a:ext cx="5751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dirty="0"/>
                <a:t> : </a:t>
              </a:r>
              <a:r>
                <a:rPr lang="zh-CN" altLang="en-US" sz="2400" dirty="0"/>
                <a:t>绝对速度；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/>
                <a:t>: </a:t>
              </a:r>
              <a:r>
                <a:rPr lang="zh-CN" altLang="en-US" sz="2400" dirty="0"/>
                <a:t>牵引速度；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</a:t>
              </a:r>
              <a:r>
                <a:rPr lang="en-US" altLang="zh-CN" sz="2400" dirty="0"/>
                <a:t> : </a:t>
              </a:r>
              <a:r>
                <a:rPr lang="zh-CN" altLang="en-US" sz="2400" dirty="0"/>
                <a:t>相对速度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862758" y="4124325"/>
              <a:ext cx="144000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4629628" y="4118034"/>
              <a:ext cx="144000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2751938" y="4118034"/>
              <a:ext cx="144000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862759" y="5864224"/>
            <a:ext cx="5328494" cy="830997"/>
            <a:chOff x="862759" y="5864224"/>
            <a:chExt cx="5328494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862759" y="5864224"/>
              <a:ext cx="53284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a: </a:t>
              </a:r>
              <a:r>
                <a:rPr lang="zh-CN" altLang="en-US" sz="2400" dirty="0"/>
                <a:t>绝对加速度；</a:t>
              </a:r>
              <a:r>
                <a:rPr lang="en-US" altLang="zh-CN" sz="2400" dirty="0"/>
                <a:t>a</a:t>
              </a:r>
              <a:r>
                <a:rPr lang="en-US" altLang="zh-CN" sz="2400" baseline="-25000" dirty="0"/>
                <a:t>0</a:t>
              </a:r>
              <a:r>
                <a:rPr lang="zh-CN" altLang="en-US" sz="2400" dirty="0"/>
                <a:t>：牵引加速度；</a:t>
              </a:r>
              <a:r>
                <a:rPr lang="en-US" altLang="zh-CN" sz="2400" dirty="0"/>
                <a:t>a’</a:t>
              </a:r>
              <a:r>
                <a:rPr lang="zh-CN" altLang="en-US" sz="2400"/>
                <a:t>：相对加速度</a:t>
              </a:r>
              <a:endParaRPr lang="zh-CN" altLang="en-US" sz="2400" dirty="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977662" y="5983499"/>
              <a:ext cx="144000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3094125" y="5998774"/>
              <a:ext cx="144000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5440509" y="5981522"/>
              <a:ext cx="144000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3359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r:id="rId1" imgW="8207353" imgH="6068272"/>
        </mc:Choice>
        <mc:Fallback>
          <p:control r:id="rId1" imgW="8207353" imgH="6068272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4388" y="312738"/>
                  <a:ext cx="10944225" cy="60690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8" name="对象 77827"/>
          <p:cNvGraphicFramePr>
            <a:graphicFrameLocks noChangeAspect="1"/>
          </p:cNvGraphicFramePr>
          <p:nvPr/>
        </p:nvGraphicFramePr>
        <p:xfrm>
          <a:off x="687705" y="561975"/>
          <a:ext cx="10361295" cy="571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66516" imgH="2468880" progId="Word.Document.8">
                  <p:embed/>
                </p:oleObj>
              </mc:Choice>
              <mc:Fallback>
                <p:oleObj r:id="rId2" imgW="3366516" imgH="2468880" progId="Word.Document.8">
                  <p:embed/>
                  <p:pic>
                    <p:nvPicPr>
                      <p:cNvPr id="0" name="Picture 2" descr="image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" y="561975"/>
                        <a:ext cx="10361295" cy="571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星形: 五角 1">
            <a:extLst>
              <a:ext uri="{FF2B5EF4-FFF2-40B4-BE49-F238E27FC236}">
                <a16:creationId xmlns:a16="http://schemas.microsoft.com/office/drawing/2014/main" id="{666E342B-12D3-90C8-3740-7F7456D397F2}"/>
              </a:ext>
            </a:extLst>
          </p:cNvPr>
          <p:cNvSpPr/>
          <p:nvPr/>
        </p:nvSpPr>
        <p:spPr>
          <a:xfrm>
            <a:off x="506729" y="3402647"/>
            <a:ext cx="714375" cy="65532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对象 32769"/>
          <p:cNvGraphicFramePr>
            <a:graphicFrameLocks/>
          </p:cNvGraphicFramePr>
          <p:nvPr/>
        </p:nvGraphicFramePr>
        <p:xfrm>
          <a:off x="979538" y="461817"/>
          <a:ext cx="10471149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37541" imgH="878403" progId="Word.Document.8">
                  <p:embed/>
                </p:oleObj>
              </mc:Choice>
              <mc:Fallback>
                <p:oleObj r:id="rId2" imgW="3037541" imgH="878403" progId="Word.Document.8">
                  <p:embed/>
                  <p:pic>
                    <p:nvPicPr>
                      <p:cNvPr id="0" name="图片 68625" descr="image39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538" y="461817"/>
                        <a:ext cx="10471149" cy="2279650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7" name="组合 32786"/>
          <p:cNvGrpSpPr/>
          <p:nvPr/>
        </p:nvGrpSpPr>
        <p:grpSpPr>
          <a:xfrm>
            <a:off x="3116735" y="2349158"/>
            <a:ext cx="6568016" cy="3740150"/>
            <a:chOff x="1501" y="1708"/>
            <a:chExt cx="3103" cy="2356"/>
          </a:xfrm>
        </p:grpSpPr>
        <p:sp>
          <p:nvSpPr>
            <p:cNvPr id="32772" name="直角三角形 32771"/>
            <p:cNvSpPr/>
            <p:nvPr/>
          </p:nvSpPr>
          <p:spPr>
            <a:xfrm>
              <a:off x="2122" y="1915"/>
              <a:ext cx="1861" cy="1137"/>
            </a:xfrm>
            <a:prstGeom prst="rtTriangle">
              <a:avLst/>
            </a:prstGeom>
            <a:noFill/>
            <a:ln w="1905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3" name="直接连接符 32772"/>
            <p:cNvSpPr/>
            <p:nvPr/>
          </p:nvSpPr>
          <p:spPr>
            <a:xfrm>
              <a:off x="1501" y="3052"/>
              <a:ext cx="3103" cy="0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4" name="矩形 32773"/>
            <p:cNvSpPr/>
            <p:nvPr/>
          </p:nvSpPr>
          <p:spPr>
            <a:xfrm rot="1468369">
              <a:off x="2639" y="2018"/>
              <a:ext cx="414" cy="310"/>
            </a:xfrm>
            <a:prstGeom prst="rect">
              <a:avLst/>
            </a:prstGeom>
            <a:noFill/>
            <a:ln w="1905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5" name="直接连接符 32774"/>
            <p:cNvSpPr/>
            <p:nvPr/>
          </p:nvSpPr>
          <p:spPr>
            <a:xfrm>
              <a:off x="2846" y="1708"/>
              <a:ext cx="620" cy="414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32776" name="直接连接符 32775"/>
            <p:cNvSpPr/>
            <p:nvPr/>
          </p:nvSpPr>
          <p:spPr>
            <a:xfrm flipH="1">
              <a:off x="1604" y="2535"/>
              <a:ext cx="414" cy="0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2777" name="任意多边形 32776"/>
            <p:cNvSpPr/>
            <p:nvPr/>
          </p:nvSpPr>
          <p:spPr>
            <a:xfrm flipH="1">
              <a:off x="3673" y="2949"/>
              <a:ext cx="104" cy="103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0000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78" name="对象 32777"/>
            <p:cNvGraphicFramePr>
              <a:graphicFrameLocks/>
            </p:cNvGraphicFramePr>
            <p:nvPr/>
          </p:nvGraphicFramePr>
          <p:xfrm>
            <a:off x="3466" y="2018"/>
            <a:ext cx="19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39518" imgH="164885" progId="">
                    <p:embed/>
                  </p:oleObj>
                </mc:Choice>
                <mc:Fallback>
                  <p:oleObj r:id="rId5" imgW="139518" imgH="164885" progId="">
                    <p:embed/>
                    <p:pic>
                      <p:nvPicPr>
                        <p:cNvPr id="0" name="图片 68626" descr="image3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6" y="2018"/>
                          <a:ext cx="199" cy="233"/>
                        </a:xfrm>
                        <a:prstGeom prst="rect">
                          <a:avLst/>
                        </a:prstGeom>
                        <a:blipFill dpi="0" rotWithShape="0">
                          <a:blip r:embed="rId4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对象 32778"/>
            <p:cNvGraphicFramePr>
              <a:graphicFrameLocks/>
            </p:cNvGraphicFramePr>
            <p:nvPr/>
          </p:nvGraphicFramePr>
          <p:xfrm>
            <a:off x="1565" y="2296"/>
            <a:ext cx="19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39639" imgH="190417" progId="">
                    <p:embed/>
                  </p:oleObj>
                </mc:Choice>
                <mc:Fallback>
                  <p:oleObj r:id="rId7" imgW="139639" imgH="190417" progId="">
                    <p:embed/>
                    <p:pic>
                      <p:nvPicPr>
                        <p:cNvPr id="0" name="图片 68627" descr="image3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296"/>
                          <a:ext cx="190" cy="259"/>
                        </a:xfrm>
                        <a:prstGeom prst="rect">
                          <a:avLst/>
                        </a:prstGeom>
                        <a:blipFill dpi="0" rotWithShape="0">
                          <a:blip r:embed="rId4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0" name="对象 32779"/>
            <p:cNvGraphicFramePr>
              <a:graphicFrameLocks/>
            </p:cNvGraphicFramePr>
            <p:nvPr/>
          </p:nvGraphicFramePr>
          <p:xfrm>
            <a:off x="3395" y="2820"/>
            <a:ext cx="17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26725" imgH="164742" progId="">
                    <p:embed/>
                  </p:oleObj>
                </mc:Choice>
                <mc:Fallback>
                  <p:oleObj r:id="rId9" imgW="126725" imgH="164742" progId="">
                    <p:embed/>
                    <p:pic>
                      <p:nvPicPr>
                        <p:cNvPr id="0" name="图片 68628" descr="image4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2820"/>
                          <a:ext cx="170" cy="221"/>
                        </a:xfrm>
                        <a:prstGeom prst="rect">
                          <a:avLst/>
                        </a:prstGeom>
                        <a:blipFill dpi="0" rotWithShape="0">
                          <a:blip r:embed="rId4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" name="直接连接符 32780"/>
            <p:cNvSpPr/>
            <p:nvPr/>
          </p:nvSpPr>
          <p:spPr>
            <a:xfrm>
              <a:off x="2535" y="3259"/>
              <a:ext cx="931" cy="0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2782" name="直接连接符 32781"/>
            <p:cNvSpPr/>
            <p:nvPr/>
          </p:nvSpPr>
          <p:spPr>
            <a:xfrm>
              <a:off x="2535" y="3259"/>
              <a:ext cx="0" cy="621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2783" name="文本框 32782"/>
            <p:cNvSpPr txBox="1"/>
            <p:nvPr/>
          </p:nvSpPr>
          <p:spPr>
            <a:xfrm>
              <a:off x="3424" y="3141"/>
              <a:ext cx="41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2784" name="文本框 32783"/>
            <p:cNvSpPr txBox="1"/>
            <p:nvPr/>
          </p:nvSpPr>
          <p:spPr>
            <a:xfrm>
              <a:off x="2330" y="3096"/>
              <a:ext cx="41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32785" name="文本框 32784"/>
            <p:cNvSpPr txBox="1"/>
            <p:nvPr/>
          </p:nvSpPr>
          <p:spPr>
            <a:xfrm>
              <a:off x="2375" y="3776"/>
              <a:ext cx="41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对象 79875"/>
          <p:cNvGraphicFramePr>
            <a:graphicFrameLocks/>
          </p:cNvGraphicFramePr>
          <p:nvPr/>
        </p:nvGraphicFramePr>
        <p:xfrm>
          <a:off x="2295653" y="945979"/>
          <a:ext cx="8017933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6991" imgH="1644892" progId="Word.Document.8">
                  <p:embed/>
                </p:oleObj>
              </mc:Choice>
              <mc:Fallback>
                <p:oleObj r:id="rId2" imgW="2076991" imgH="1644892" progId="Word.Document.8">
                  <p:embed/>
                  <p:pic>
                    <p:nvPicPr>
                      <p:cNvPr id="0" name="图片 69637" descr="image40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653" y="945979"/>
                        <a:ext cx="8017933" cy="4749800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91" name="Group 2"/>
          <p:cNvGrpSpPr/>
          <p:nvPr/>
        </p:nvGrpSpPr>
        <p:grpSpPr>
          <a:xfrm>
            <a:off x="1008823" y="269625"/>
            <a:ext cx="10222770" cy="2246313"/>
            <a:chOff x="46" y="0"/>
            <a:chExt cx="5516" cy="1415"/>
          </a:xfrm>
        </p:grpSpPr>
        <p:sp>
          <p:nvSpPr>
            <p:cNvPr id="46105" name="Text Box 3"/>
            <p:cNvSpPr txBox="1"/>
            <p:nvPr/>
          </p:nvSpPr>
          <p:spPr>
            <a:xfrm>
              <a:off x="46" y="0"/>
              <a:ext cx="5516" cy="141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just" eaLnBrk="1" hangingPunct="1"/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河水自西向东流动，速度为          。一轮船在水中航行，船相对于河水的航向为北偏西  ，相对于河水的航速为          。此时风向为由东向西，风速为          。求在船上观察到的烟囱冒出的烟缕的飘向（设烟离开烟囱后很快就获得与风相同的速度）</a:t>
              </a:r>
            </a:p>
          </p:txBody>
        </p:sp>
        <p:graphicFrame>
          <p:nvGraphicFramePr>
            <p:cNvPr id="46087" name="Object 4"/>
            <p:cNvGraphicFramePr>
              <a:graphicFrameLocks/>
            </p:cNvGraphicFramePr>
            <p:nvPr/>
          </p:nvGraphicFramePr>
          <p:xfrm>
            <a:off x="301" y="562"/>
            <a:ext cx="97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98500" imgH="228600" progId="">
                    <p:embed/>
                  </p:oleObj>
                </mc:Choice>
                <mc:Fallback>
                  <p:oleObj r:id="rId2" imgW="698500" imgH="228600" progId="">
                    <p:embed/>
                    <p:pic>
                      <p:nvPicPr>
                        <p:cNvPr id="0" name="图片 70684" descr="image4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" y="562"/>
                          <a:ext cx="977" cy="32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8" name="Object 5"/>
            <p:cNvGraphicFramePr>
              <a:graphicFrameLocks/>
            </p:cNvGraphicFramePr>
            <p:nvPr/>
          </p:nvGraphicFramePr>
          <p:xfrm>
            <a:off x="2772" y="15"/>
            <a:ext cx="98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698500" imgH="228600" progId="">
                    <p:embed/>
                  </p:oleObj>
                </mc:Choice>
                <mc:Fallback>
                  <p:oleObj r:id="rId4" imgW="698500" imgH="228600" progId="">
                    <p:embed/>
                    <p:pic>
                      <p:nvPicPr>
                        <p:cNvPr id="0" name="图片 70685" descr="image4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2" y="15"/>
                          <a:ext cx="984" cy="34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9" name="Object 6"/>
            <p:cNvGraphicFramePr>
              <a:graphicFrameLocks/>
            </p:cNvGraphicFramePr>
            <p:nvPr/>
          </p:nvGraphicFramePr>
          <p:xfrm>
            <a:off x="3138" y="306"/>
            <a:ext cx="33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41195" imgH="203112" progId="">
                    <p:embed/>
                  </p:oleObj>
                </mc:Choice>
                <mc:Fallback>
                  <p:oleObj r:id="rId6" imgW="241195" imgH="203112" progId="">
                    <p:embed/>
                    <p:pic>
                      <p:nvPicPr>
                        <p:cNvPr id="0" name="图片 70686" descr="image4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8" y="306"/>
                          <a:ext cx="336" cy="28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0" name="Object 7"/>
            <p:cNvGraphicFramePr>
              <a:graphicFrameLocks/>
            </p:cNvGraphicFramePr>
            <p:nvPr/>
          </p:nvGraphicFramePr>
          <p:xfrm>
            <a:off x="3982" y="557"/>
            <a:ext cx="97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98500" imgH="228600" progId="">
                    <p:embed/>
                  </p:oleObj>
                </mc:Choice>
                <mc:Fallback>
                  <p:oleObj r:id="rId8" imgW="698500" imgH="228600" progId="">
                    <p:embed/>
                    <p:pic>
                      <p:nvPicPr>
                        <p:cNvPr id="0" name="图片 70687" descr="image4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557"/>
                          <a:ext cx="979" cy="32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>
          <a:xfrm>
            <a:off x="1369794" y="2701716"/>
            <a:ext cx="9421851" cy="3200400"/>
            <a:chOff x="297" y="1979"/>
            <a:chExt cx="5244" cy="2016"/>
          </a:xfrm>
        </p:grpSpPr>
        <p:sp>
          <p:nvSpPr>
            <p:cNvPr id="46093" name="Text Box 9"/>
            <p:cNvSpPr txBox="1"/>
            <p:nvPr/>
          </p:nvSpPr>
          <p:spPr>
            <a:xfrm>
              <a:off x="340" y="2327"/>
              <a:ext cx="1043" cy="330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lvl="0" algn="l" eaLnBrk="1" hangingPunct="1"/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解析法：</a:t>
              </a:r>
            </a:p>
          </p:txBody>
        </p:sp>
        <p:sp>
          <p:nvSpPr>
            <p:cNvPr id="46094" name="Text Box 10"/>
            <p:cNvSpPr txBox="1"/>
            <p:nvPr/>
          </p:nvSpPr>
          <p:spPr>
            <a:xfrm>
              <a:off x="297" y="2843"/>
              <a:ext cx="2472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/>
              <a:r>
                <a:rPr lang="zh-CN" altLang="en-US" sz="2800" b="1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建立如图所示坐标系，</a:t>
              </a:r>
            </a:p>
            <a:p>
              <a:pPr lvl="0" algn="l" eaLnBrk="1" hangingPunct="1"/>
              <a:r>
                <a:rPr lang="zh-CN" altLang="en-US" sz="2800" b="1" dirty="0">
                  <a:solidFill>
                    <a:srgbClr val="00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由题意可知</a:t>
              </a:r>
              <a:endParaRPr lang="zh-CN" altLang="en-US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46095" name="Group 11"/>
            <p:cNvGrpSpPr/>
            <p:nvPr/>
          </p:nvGrpSpPr>
          <p:grpSpPr>
            <a:xfrm>
              <a:off x="2889" y="1979"/>
              <a:ext cx="2652" cy="2016"/>
              <a:chOff x="2928" y="2064"/>
              <a:chExt cx="2652" cy="2016"/>
            </a:xfrm>
          </p:grpSpPr>
          <p:sp>
            <p:nvSpPr>
              <p:cNvPr id="46096" name="Rectangle 12"/>
              <p:cNvSpPr/>
              <p:nvPr/>
            </p:nvSpPr>
            <p:spPr>
              <a:xfrm>
                <a:off x="2928" y="2064"/>
                <a:ext cx="2640" cy="2016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l" eaLnBrk="1" hangingPunct="1"/>
                <a:endParaRPr lang="zh-CN" altLang="en-US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6082" name="Object 13"/>
              <p:cNvGraphicFramePr>
                <a:graphicFrameLocks/>
              </p:cNvGraphicFramePr>
              <p:nvPr/>
            </p:nvGraphicFramePr>
            <p:xfrm>
              <a:off x="3132" y="3203"/>
              <a:ext cx="574" cy="4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304668" imgH="228501" progId="">
                      <p:embed/>
                    </p:oleObj>
                  </mc:Choice>
                  <mc:Fallback>
                    <p:oleObj r:id="rId10" imgW="304668" imgH="228501" progId="">
                      <p:embed/>
                      <p:pic>
                        <p:nvPicPr>
                          <p:cNvPr id="0" name="图片 70688" descr="image40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2" y="3203"/>
                            <a:ext cx="574" cy="4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097" name="Line 14"/>
              <p:cNvSpPr/>
              <p:nvPr/>
            </p:nvSpPr>
            <p:spPr>
              <a:xfrm>
                <a:off x="3703" y="2655"/>
                <a:ext cx="504" cy="104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46098" name="Freeform 15"/>
              <p:cNvSpPr/>
              <p:nvPr/>
            </p:nvSpPr>
            <p:spPr>
              <a:xfrm>
                <a:off x="4080" y="3385"/>
                <a:ext cx="122" cy="61"/>
              </a:xfrm>
              <a:custGeom>
                <a:avLst/>
                <a:gdLst>
                  <a:gd name="txL" fmla="*/ 0 w 122"/>
                  <a:gd name="txT" fmla="*/ 0 h 61"/>
                  <a:gd name="txR" fmla="*/ 122 w 122"/>
                  <a:gd name="txB" fmla="*/ 61 h 61"/>
                </a:gdLst>
                <a:ahLst/>
                <a:cxnLst>
                  <a:cxn ang="0">
                    <a:pos x="0" y="61"/>
                  </a:cxn>
                  <a:cxn ang="0">
                    <a:pos x="122" y="6"/>
                  </a:cxn>
                </a:cxnLst>
                <a:rect l="txL" t="txT" r="txR" b="txB"/>
                <a:pathLst>
                  <a:path w="122" h="61">
                    <a:moveTo>
                      <a:pt x="0" y="61"/>
                    </a:moveTo>
                    <a:cubicBezTo>
                      <a:pt x="41" y="0"/>
                      <a:pt x="38" y="6"/>
                      <a:pt x="122" y="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6083" name="Object 16"/>
              <p:cNvGraphicFramePr>
                <a:graphicFrameLocks/>
              </p:cNvGraphicFramePr>
              <p:nvPr/>
            </p:nvGraphicFramePr>
            <p:xfrm>
              <a:off x="3130" y="2493"/>
              <a:ext cx="499" cy="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304668" imgH="228501" progId="">
                      <p:embed/>
                    </p:oleObj>
                  </mc:Choice>
                  <mc:Fallback>
                    <p:oleObj r:id="rId12" imgW="304668" imgH="228501" progId="">
                      <p:embed/>
                      <p:pic>
                        <p:nvPicPr>
                          <p:cNvPr id="0" name="图片 70689" descr="image40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0" y="2493"/>
                            <a:ext cx="499" cy="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84" name="Object 17"/>
              <p:cNvGraphicFramePr>
                <a:graphicFrameLocks/>
              </p:cNvGraphicFramePr>
              <p:nvPr/>
            </p:nvGraphicFramePr>
            <p:xfrm>
              <a:off x="4523" y="3155"/>
              <a:ext cx="548" cy="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304668" imgH="228501" progId="">
                      <p:embed/>
                    </p:oleObj>
                  </mc:Choice>
                  <mc:Fallback>
                    <p:oleObj r:id="rId14" imgW="304668" imgH="228501" progId="">
                      <p:embed/>
                      <p:pic>
                        <p:nvPicPr>
                          <p:cNvPr id="0" name="图片 70690" descr="image40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3" y="3155"/>
                            <a:ext cx="548" cy="4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85" name="Object 18"/>
              <p:cNvGraphicFramePr>
                <a:graphicFrameLocks/>
              </p:cNvGraphicFramePr>
              <p:nvPr/>
            </p:nvGraphicFramePr>
            <p:xfrm>
              <a:off x="3972" y="3011"/>
              <a:ext cx="263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241195" imgH="203112" progId="">
                      <p:embed/>
                    </p:oleObj>
                  </mc:Choice>
                  <mc:Fallback>
                    <p:oleObj r:id="rId16" imgW="241195" imgH="203112" progId="">
                      <p:embed/>
                      <p:pic>
                        <p:nvPicPr>
                          <p:cNvPr id="0" name="图片 70691" descr="image40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2" y="3011"/>
                            <a:ext cx="263" cy="2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099" name="Line 19"/>
              <p:cNvSpPr/>
              <p:nvPr/>
            </p:nvSpPr>
            <p:spPr>
              <a:xfrm>
                <a:off x="4224" y="2281"/>
                <a:ext cx="0" cy="145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46100" name="Text Box 20"/>
              <p:cNvSpPr txBox="1"/>
              <p:nvPr/>
            </p:nvSpPr>
            <p:spPr>
              <a:xfrm>
                <a:off x="3809" y="2064"/>
                <a:ext cx="721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l" eaLnBrk="1" hangingPunct="1"/>
                <a:r>
                  <a:rPr lang="zh-CN" altLang="en-US" b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北      </a:t>
                </a:r>
                <a:r>
                  <a:rPr lang="en-US" altLang="zh-CN" b="1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b="1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1" name="Text Box 21"/>
              <p:cNvSpPr txBox="1"/>
              <p:nvPr/>
            </p:nvSpPr>
            <p:spPr>
              <a:xfrm>
                <a:off x="5188" y="3054"/>
                <a:ext cx="392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l" eaLnBrk="1" hangingPunct="1"/>
                <a:r>
                  <a:rPr lang="en-US" altLang="zh-CN" b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en-US" altLang="zh-CN" b="1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zh-CN" b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东</a:t>
                </a:r>
                <a:endParaRPr lang="zh-CN" altLang="en-US" b="1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2" name="Line 22"/>
              <p:cNvSpPr/>
              <p:nvPr/>
            </p:nvSpPr>
            <p:spPr>
              <a:xfrm flipV="1">
                <a:off x="3252" y="3709"/>
                <a:ext cx="2028" cy="1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103" name="Line 23"/>
              <p:cNvSpPr/>
              <p:nvPr/>
            </p:nvSpPr>
            <p:spPr>
              <a:xfrm flipH="1">
                <a:off x="3684" y="3709"/>
                <a:ext cx="516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104" name="Line 24"/>
              <p:cNvSpPr/>
              <p:nvPr/>
            </p:nvSpPr>
            <p:spPr>
              <a:xfrm>
                <a:off x="4236" y="3709"/>
                <a:ext cx="576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46086" name="Object 25"/>
              <p:cNvGraphicFramePr>
                <a:graphicFrameLocks/>
              </p:cNvGraphicFramePr>
              <p:nvPr/>
            </p:nvGraphicFramePr>
            <p:xfrm>
              <a:off x="4080" y="3696"/>
              <a:ext cx="255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126835" imgH="139518" progId="">
                      <p:embed/>
                    </p:oleObj>
                  </mc:Choice>
                  <mc:Fallback>
                    <p:oleObj r:id="rId18" imgW="126835" imgH="139518" progId="">
                      <p:embed/>
                      <p:pic>
                        <p:nvPicPr>
                          <p:cNvPr id="0" name="图片 70692" descr="image40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3696"/>
                            <a:ext cx="255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/>
          </p:cNvGraphicFramePr>
          <p:nvPr/>
        </p:nvGraphicFramePr>
        <p:xfrm>
          <a:off x="5734450" y="396081"/>
          <a:ext cx="5585883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90700" imgH="1066800" progId="">
                  <p:embed/>
                </p:oleObj>
              </mc:Choice>
              <mc:Fallback>
                <p:oleObj r:id="rId2" imgW="1790700" imgH="1066800" progId="">
                  <p:embed/>
                  <p:pic>
                    <p:nvPicPr>
                      <p:cNvPr id="0" name="图片 71713" descr="image40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450" y="396081"/>
                        <a:ext cx="5585883" cy="240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1165837" y="3109344"/>
            <a:ext cx="6872820" cy="1308100"/>
            <a:chOff x="331" y="1888"/>
            <a:chExt cx="3247" cy="824"/>
          </a:xfrm>
        </p:grpSpPr>
        <p:sp>
          <p:nvSpPr>
            <p:cNvPr id="47125" name="Text Box 4"/>
            <p:cNvSpPr txBox="1"/>
            <p:nvPr/>
          </p:nvSpPr>
          <p:spPr>
            <a:xfrm>
              <a:off x="331" y="1888"/>
              <a:ext cx="162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l" eaLnBrk="1" hangingPunct="1"/>
              <a:r>
                <a:rPr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根据相对速度公式，</a:t>
              </a:r>
              <a:endPara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7113" name="Object 5"/>
            <p:cNvGraphicFramePr>
              <a:graphicFrameLocks/>
            </p:cNvGraphicFramePr>
            <p:nvPr/>
          </p:nvGraphicFramePr>
          <p:xfrm>
            <a:off x="524" y="2341"/>
            <a:ext cx="3054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968500" imgH="241300" progId="">
                    <p:embed/>
                  </p:oleObj>
                </mc:Choice>
                <mc:Fallback>
                  <p:oleObj r:id="rId4" imgW="1968500" imgH="241300" progId="">
                    <p:embed/>
                    <p:pic>
                      <p:nvPicPr>
                        <p:cNvPr id="0" name="图片 71714" descr="image4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2341"/>
                          <a:ext cx="3054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15" name="Group 6"/>
          <p:cNvGrpSpPr/>
          <p:nvPr/>
        </p:nvGrpSpPr>
        <p:grpSpPr>
          <a:xfrm>
            <a:off x="1061049" y="304800"/>
            <a:ext cx="4402068" cy="2590800"/>
            <a:chOff x="192" y="192"/>
            <a:chExt cx="2389" cy="1632"/>
          </a:xfrm>
        </p:grpSpPr>
        <p:sp>
          <p:nvSpPr>
            <p:cNvPr id="47116" name="Rectangle 7"/>
            <p:cNvSpPr/>
            <p:nvPr/>
          </p:nvSpPr>
          <p:spPr>
            <a:xfrm>
              <a:off x="192" y="192"/>
              <a:ext cx="2389" cy="1632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l" eaLnBrk="1" hangingPunct="1"/>
              <a:endPara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7108" name="Object 8"/>
            <p:cNvGraphicFramePr>
              <a:graphicFrameLocks/>
            </p:cNvGraphicFramePr>
            <p:nvPr/>
          </p:nvGraphicFramePr>
          <p:xfrm>
            <a:off x="377" y="1114"/>
            <a:ext cx="583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04668" imgH="228501" progId="">
                    <p:embed/>
                  </p:oleObj>
                </mc:Choice>
                <mc:Fallback>
                  <p:oleObj r:id="rId6" imgW="304668" imgH="228501" progId="">
                    <p:embed/>
                    <p:pic>
                      <p:nvPicPr>
                        <p:cNvPr id="0" name="图片 71715" descr="image4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" y="1114"/>
                          <a:ext cx="583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7" name="Line 9"/>
            <p:cNvSpPr/>
            <p:nvPr/>
          </p:nvSpPr>
          <p:spPr>
            <a:xfrm>
              <a:off x="893" y="670"/>
              <a:ext cx="456" cy="84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7118" name="Freeform 10"/>
            <p:cNvSpPr/>
            <p:nvPr/>
          </p:nvSpPr>
          <p:spPr>
            <a:xfrm>
              <a:off x="1235" y="1261"/>
              <a:ext cx="110" cy="50"/>
            </a:xfrm>
            <a:custGeom>
              <a:avLst/>
              <a:gdLst>
                <a:gd name="txL" fmla="*/ 0 w 122"/>
                <a:gd name="txT" fmla="*/ 0 h 61"/>
                <a:gd name="txR" fmla="*/ 122 w 122"/>
                <a:gd name="txB" fmla="*/ 61 h 61"/>
              </a:gdLst>
              <a:ahLst/>
              <a:cxnLst>
                <a:cxn ang="0">
                  <a:pos x="0" y="28"/>
                </a:cxn>
                <a:cxn ang="0">
                  <a:pos x="80" y="2"/>
                </a:cxn>
              </a:cxnLst>
              <a:rect l="txL" t="txT" r="txR" b="txB"/>
              <a:pathLst>
                <a:path w="122" h="61">
                  <a:moveTo>
                    <a:pt x="0" y="61"/>
                  </a:moveTo>
                  <a:cubicBezTo>
                    <a:pt x="41" y="0"/>
                    <a:pt x="38" y="6"/>
                    <a:pt x="122" y="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7109" name="Object 11"/>
            <p:cNvGraphicFramePr>
              <a:graphicFrameLocks/>
            </p:cNvGraphicFramePr>
            <p:nvPr/>
          </p:nvGraphicFramePr>
          <p:xfrm>
            <a:off x="375" y="448"/>
            <a:ext cx="58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04668" imgH="228501" progId="">
                    <p:embed/>
                  </p:oleObj>
                </mc:Choice>
                <mc:Fallback>
                  <p:oleObj r:id="rId8" imgW="304668" imgH="228501" progId="">
                    <p:embed/>
                    <p:pic>
                      <p:nvPicPr>
                        <p:cNvPr id="0" name="图片 71716" descr="image4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" y="448"/>
                          <a:ext cx="58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0" name="Object 12"/>
            <p:cNvGraphicFramePr>
              <a:graphicFrameLocks/>
            </p:cNvGraphicFramePr>
            <p:nvPr/>
          </p:nvGraphicFramePr>
          <p:xfrm>
            <a:off x="1584" y="1041"/>
            <a:ext cx="5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04668" imgH="228501" progId="">
                    <p:embed/>
                  </p:oleObj>
                </mc:Choice>
                <mc:Fallback>
                  <p:oleObj r:id="rId10" imgW="304668" imgH="228501" progId="">
                    <p:embed/>
                    <p:pic>
                      <p:nvPicPr>
                        <p:cNvPr id="0" name="图片 71717" descr="image4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041"/>
                          <a:ext cx="5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1" name="Object 13"/>
            <p:cNvGraphicFramePr>
              <a:graphicFrameLocks/>
            </p:cNvGraphicFramePr>
            <p:nvPr/>
          </p:nvGraphicFramePr>
          <p:xfrm>
            <a:off x="1104" y="912"/>
            <a:ext cx="28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41195" imgH="203112" progId="">
                    <p:embed/>
                  </p:oleObj>
                </mc:Choice>
                <mc:Fallback>
                  <p:oleObj r:id="rId12" imgW="241195" imgH="203112" progId="">
                    <p:embed/>
                    <p:pic>
                      <p:nvPicPr>
                        <p:cNvPr id="0" name="图片 71718" descr="image4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912"/>
                          <a:ext cx="28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9" name="Line 14"/>
            <p:cNvSpPr/>
            <p:nvPr/>
          </p:nvSpPr>
          <p:spPr>
            <a:xfrm>
              <a:off x="1365" y="368"/>
              <a:ext cx="0" cy="11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7120" name="Text Box 15"/>
            <p:cNvSpPr txBox="1"/>
            <p:nvPr/>
          </p:nvSpPr>
          <p:spPr>
            <a:xfrm>
              <a:off x="960" y="192"/>
              <a:ext cx="78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/>
              <a:r>
                <a:rPr lang="zh-CN" altLang="en-US" b="1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北      </a:t>
              </a:r>
              <a:r>
                <a:rPr lang="en-US" altLang="zh-CN" b="1" i="1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1" name="Text Box 16"/>
            <p:cNvSpPr txBox="1"/>
            <p:nvPr/>
          </p:nvSpPr>
          <p:spPr>
            <a:xfrm>
              <a:off x="2208" y="864"/>
              <a:ext cx="355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/>
              <a:r>
                <a:rPr lang="en-US" altLang="zh-CN" b="1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b="1" i="1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zh-CN" b="1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东</a:t>
              </a:r>
              <a:endPara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2" name="Line 17"/>
            <p:cNvSpPr/>
            <p:nvPr/>
          </p:nvSpPr>
          <p:spPr>
            <a:xfrm flipV="1">
              <a:off x="485" y="1524"/>
              <a:ext cx="1836" cy="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23" name="Line 18"/>
            <p:cNvSpPr/>
            <p:nvPr/>
          </p:nvSpPr>
          <p:spPr>
            <a:xfrm flipH="1">
              <a:off x="876" y="1524"/>
              <a:ext cx="467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24" name="Line 19"/>
            <p:cNvSpPr/>
            <p:nvPr/>
          </p:nvSpPr>
          <p:spPr>
            <a:xfrm>
              <a:off x="1376" y="1524"/>
              <a:ext cx="521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7112" name="Object 20"/>
            <p:cNvGraphicFramePr>
              <a:graphicFrameLocks/>
            </p:cNvGraphicFramePr>
            <p:nvPr/>
          </p:nvGraphicFramePr>
          <p:xfrm>
            <a:off x="1235" y="1513"/>
            <a:ext cx="23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26835" imgH="139518" progId="">
                    <p:embed/>
                  </p:oleObj>
                </mc:Choice>
                <mc:Fallback>
                  <p:oleObj r:id="rId14" imgW="126835" imgH="139518" progId="">
                    <p:embed/>
                    <p:pic>
                      <p:nvPicPr>
                        <p:cNvPr id="0" name="图片 71719" descr="image4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1513"/>
                          <a:ext cx="230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9877" name="Object 21"/>
          <p:cNvGraphicFramePr>
            <a:graphicFrameLocks/>
          </p:cNvGraphicFramePr>
          <p:nvPr/>
        </p:nvGraphicFramePr>
        <p:xfrm>
          <a:off x="2579714" y="4438381"/>
          <a:ext cx="7590829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654300" imgH="749300" progId="">
                  <p:embed/>
                </p:oleObj>
              </mc:Choice>
              <mc:Fallback>
                <p:oleObj r:id="rId16" imgW="2654300" imgH="749300" progId="">
                  <p:embed/>
                  <p:pic>
                    <p:nvPicPr>
                      <p:cNvPr id="0" name="图片 71720" descr="image411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714" y="4438381"/>
                        <a:ext cx="7590829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5352" y="2924175"/>
            <a:ext cx="8726738" cy="3429000"/>
            <a:chOff x="886" y="1842"/>
            <a:chExt cx="4538" cy="2160"/>
          </a:xfrm>
        </p:grpSpPr>
        <p:graphicFrame>
          <p:nvGraphicFramePr>
            <p:cNvPr id="48132" name="Object 3"/>
            <p:cNvGraphicFramePr>
              <a:graphicFrameLocks/>
            </p:cNvGraphicFramePr>
            <p:nvPr/>
          </p:nvGraphicFramePr>
          <p:xfrm>
            <a:off x="886" y="2547"/>
            <a:ext cx="2192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7795200" imgH="12801600" progId="">
                    <p:embed/>
                  </p:oleObj>
                </mc:Choice>
                <mc:Fallback>
                  <p:oleObj name="公式" r:id="rId2" imgW="37795200" imgH="12801600" progId="">
                    <p:embed/>
                    <p:pic>
                      <p:nvPicPr>
                        <p:cNvPr id="0" name="图片 72729" descr="image4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2547"/>
                          <a:ext cx="2192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37" name="Group 4"/>
            <p:cNvGrpSpPr/>
            <p:nvPr/>
          </p:nvGrpSpPr>
          <p:grpSpPr>
            <a:xfrm>
              <a:off x="3456" y="1842"/>
              <a:ext cx="1968" cy="2160"/>
              <a:chOff x="480" y="1872"/>
              <a:chExt cx="1968" cy="2160"/>
            </a:xfrm>
          </p:grpSpPr>
          <p:grpSp>
            <p:nvGrpSpPr>
              <p:cNvPr id="48138" name="Group 5"/>
              <p:cNvGrpSpPr/>
              <p:nvPr/>
            </p:nvGrpSpPr>
            <p:grpSpPr>
              <a:xfrm>
                <a:off x="480" y="1872"/>
                <a:ext cx="1968" cy="2160"/>
                <a:chOff x="480" y="1872"/>
                <a:chExt cx="1968" cy="2160"/>
              </a:xfrm>
            </p:grpSpPr>
            <p:sp>
              <p:nvSpPr>
                <p:cNvPr id="48139" name="Rectangle 6"/>
                <p:cNvSpPr/>
                <p:nvPr/>
              </p:nvSpPr>
              <p:spPr>
                <a:xfrm>
                  <a:off x="480" y="1872"/>
                  <a:ext cx="1968" cy="2160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FF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algn="l" eaLnBrk="1" hangingPunct="1"/>
                  <a:endParaRPr lang="zh-CN" alt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48140" name="Group 7"/>
                <p:cNvGrpSpPr/>
                <p:nvPr/>
              </p:nvGrpSpPr>
              <p:grpSpPr>
                <a:xfrm>
                  <a:off x="673" y="1895"/>
                  <a:ext cx="1691" cy="2065"/>
                  <a:chOff x="673" y="1895"/>
                  <a:chExt cx="1691" cy="2065"/>
                </a:xfrm>
              </p:grpSpPr>
              <p:sp>
                <p:nvSpPr>
                  <p:cNvPr id="48141" name="Line 8"/>
                  <p:cNvSpPr/>
                  <p:nvPr/>
                </p:nvSpPr>
                <p:spPr>
                  <a:xfrm flipH="1">
                    <a:off x="1104" y="2784"/>
                    <a:ext cx="372" cy="960"/>
                  </a:xfrm>
                  <a:prstGeom prst="line">
                    <a:avLst/>
                  </a:prstGeom>
                  <a:ln w="381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48142" name="Line 9"/>
                  <p:cNvSpPr/>
                  <p:nvPr/>
                </p:nvSpPr>
                <p:spPr>
                  <a:xfrm flipH="1" flipV="1">
                    <a:off x="1050" y="2801"/>
                    <a:ext cx="12" cy="925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ysDot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43" name="Freeform 10"/>
                  <p:cNvSpPr/>
                  <p:nvPr/>
                </p:nvSpPr>
                <p:spPr>
                  <a:xfrm rot="-6193207">
                    <a:off x="1348" y="3050"/>
                    <a:ext cx="122" cy="61"/>
                  </a:xfrm>
                  <a:custGeom>
                    <a:avLst/>
                    <a:gdLst>
                      <a:gd name="txL" fmla="*/ 0 w 122"/>
                      <a:gd name="txT" fmla="*/ 0 h 61"/>
                      <a:gd name="txR" fmla="*/ 122 w 122"/>
                      <a:gd name="txB" fmla="*/ 61 h 61"/>
                    </a:gdLst>
                    <a:ahLst/>
                    <a:cxnLst>
                      <a:cxn ang="0">
                        <a:pos x="0" y="61"/>
                      </a:cxn>
                      <a:cxn ang="0">
                        <a:pos x="122" y="6"/>
                      </a:cxn>
                    </a:cxnLst>
                    <a:rect l="txL" t="txT" r="txR" b="txB"/>
                    <a:pathLst>
                      <a:path w="122" h="61">
                        <a:moveTo>
                          <a:pt x="0" y="61"/>
                        </a:moveTo>
                        <a:cubicBezTo>
                          <a:pt x="41" y="0"/>
                          <a:pt x="38" y="6"/>
                          <a:pt x="122" y="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44" name="Text Box 11"/>
                  <p:cNvSpPr txBox="1"/>
                  <p:nvPr/>
                </p:nvSpPr>
                <p:spPr>
                  <a:xfrm>
                    <a:off x="1037" y="1895"/>
                    <a:ext cx="721" cy="2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lvl="0" algn="l" eaLnBrk="1" hangingPunct="1"/>
                    <a:r>
                      <a:rPr lang="zh-CN" altLang="en-US" b="1" dirty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北     </a:t>
                    </a:r>
                    <a:r>
                      <a:rPr lang="zh-CN" altLang="en-US" b="1" i="1" dirty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zh-CN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y</a:t>
                    </a:r>
                    <a:endParaRPr lang="en-US" altLang="zh-CN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45" name="Text Box 12"/>
                  <p:cNvSpPr txBox="1"/>
                  <p:nvPr/>
                </p:nvSpPr>
                <p:spPr>
                  <a:xfrm>
                    <a:off x="2056" y="2448"/>
                    <a:ext cx="308" cy="2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lvl="0" algn="l" eaLnBrk="1" hangingPunct="1"/>
                    <a:r>
                      <a:rPr lang="en-US" altLang="zh-CN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x</a:t>
                    </a:r>
                    <a:r>
                      <a:rPr lang="zh-CN" altLang="zh-CN" b="1" dirty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东</a:t>
                    </a:r>
                    <a:endParaRPr lang="zh-CN" altLang="en-US" b="1" dirty="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48134" name="Object 13"/>
                  <p:cNvGraphicFramePr>
                    <a:graphicFrameLocks/>
                  </p:cNvGraphicFramePr>
                  <p:nvPr/>
                </p:nvGraphicFramePr>
                <p:xfrm>
                  <a:off x="1265" y="3167"/>
                  <a:ext cx="190" cy="26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4" imgW="126725" imgH="177415" progId="">
                          <p:embed/>
                        </p:oleObj>
                      </mc:Choice>
                      <mc:Fallback>
                        <p:oleObj r:id="rId4" imgW="126725" imgH="177415" progId="">
                          <p:embed/>
                          <p:pic>
                            <p:nvPicPr>
                              <p:cNvPr id="0" name="图片 72730" descr="image413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65" y="3167"/>
                                <a:ext cx="190" cy="26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8135" name="Object 14"/>
                  <p:cNvGraphicFramePr>
                    <a:graphicFrameLocks/>
                  </p:cNvGraphicFramePr>
                  <p:nvPr/>
                </p:nvGraphicFramePr>
                <p:xfrm>
                  <a:off x="673" y="3282"/>
                  <a:ext cx="445" cy="33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6" imgW="304668" imgH="228501" progId="">
                          <p:embed/>
                        </p:oleObj>
                      </mc:Choice>
                      <mc:Fallback>
                        <p:oleObj r:id="rId6" imgW="304668" imgH="228501" progId="">
                          <p:embed/>
                          <p:pic>
                            <p:nvPicPr>
                              <p:cNvPr id="0" name="图片 72731" descr="image414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73" y="3282"/>
                                <a:ext cx="445" cy="33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8146" name="Line 15"/>
                  <p:cNvSpPr/>
                  <p:nvPr/>
                </p:nvSpPr>
                <p:spPr>
                  <a:xfrm>
                    <a:off x="744" y="2832"/>
                    <a:ext cx="1452" cy="0"/>
                  </a:xfrm>
                  <a:prstGeom prst="line">
                    <a:avLst/>
                  </a:prstGeom>
                  <a:ln w="381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48147" name="Line 16"/>
                  <p:cNvSpPr/>
                  <p:nvPr/>
                </p:nvSpPr>
                <p:spPr>
                  <a:xfrm flipH="1" flipV="1">
                    <a:off x="1464" y="1992"/>
                    <a:ext cx="0" cy="1968"/>
                  </a:xfrm>
                  <a:prstGeom prst="line">
                    <a:avLst/>
                  </a:prstGeom>
                  <a:ln w="381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48148" name="Line 17"/>
                  <p:cNvSpPr/>
                  <p:nvPr/>
                </p:nvSpPr>
                <p:spPr>
                  <a:xfrm>
                    <a:off x="1056" y="3744"/>
                    <a:ext cx="396" cy="0"/>
                  </a:xfrm>
                  <a:prstGeom prst="line">
                    <a:avLst/>
                  </a:prstGeom>
                  <a:ln w="38100" cap="flat" cmpd="sng">
                    <a:solidFill>
                      <a:srgbClr val="000000"/>
                    </a:solidFill>
                    <a:prstDash val="sysDot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49" name="Text Box 18"/>
                  <p:cNvSpPr txBox="1"/>
                  <p:nvPr/>
                </p:nvSpPr>
                <p:spPr>
                  <a:xfrm>
                    <a:off x="840" y="2448"/>
                    <a:ext cx="492" cy="2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lvl="0" algn="l" eaLnBrk="1" hangingPunct="1"/>
                    <a:r>
                      <a:rPr lang="en-US" altLang="zh-CN" b="1" dirty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-10</a:t>
                    </a:r>
                  </a:p>
                </p:txBody>
              </p:sp>
              <p:sp>
                <p:nvSpPr>
                  <p:cNvPr id="48150" name="Text Box 19"/>
                  <p:cNvSpPr txBox="1"/>
                  <p:nvPr/>
                </p:nvSpPr>
                <p:spPr>
                  <a:xfrm>
                    <a:off x="1476" y="3516"/>
                    <a:ext cx="756" cy="2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lvl="0" algn="l" eaLnBrk="1" hangingPunct="1"/>
                    <a:r>
                      <a:rPr lang="en-US" altLang="zh-CN" b="1" dirty="0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-17.3</a:t>
                    </a:r>
                  </a:p>
                </p:txBody>
              </p:sp>
            </p:grpSp>
          </p:grpSp>
          <p:graphicFrame>
            <p:nvGraphicFramePr>
              <p:cNvPr id="48133" name="Object 20"/>
              <p:cNvGraphicFramePr>
                <a:graphicFrameLocks/>
              </p:cNvGraphicFramePr>
              <p:nvPr/>
            </p:nvGraphicFramePr>
            <p:xfrm>
              <a:off x="1488" y="2880"/>
              <a:ext cx="169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126835" imgH="139518" progId="">
                      <p:embed/>
                    </p:oleObj>
                  </mc:Choice>
                  <mc:Fallback>
                    <p:oleObj r:id="rId8" imgW="126835" imgH="139518" progId="">
                      <p:embed/>
                      <p:pic>
                        <p:nvPicPr>
                          <p:cNvPr id="0" name="图片 72732" descr="image40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2880"/>
                            <a:ext cx="169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8130" name="Object 21"/>
          <p:cNvGraphicFramePr>
            <a:graphicFrameLocks/>
          </p:cNvGraphicFramePr>
          <p:nvPr/>
        </p:nvGraphicFramePr>
        <p:xfrm>
          <a:off x="1613139" y="649976"/>
          <a:ext cx="5702061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54951" imgH="266584" progId="">
                  <p:embed/>
                </p:oleObj>
              </mc:Choice>
              <mc:Fallback>
                <p:oleObj r:id="rId10" imgW="1954951" imgH="266584" progId="">
                  <p:embed/>
                  <p:pic>
                    <p:nvPicPr>
                      <p:cNvPr id="0" name="图片 72733" descr="image41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139" y="649976"/>
                        <a:ext cx="5702061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02" name="Object 22"/>
          <p:cNvGraphicFramePr>
            <a:graphicFrameLocks/>
          </p:cNvGraphicFramePr>
          <p:nvPr/>
        </p:nvGraphicFramePr>
        <p:xfrm>
          <a:off x="1583268" y="1441451"/>
          <a:ext cx="7207049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692400" imgH="685800" progId="">
                  <p:embed/>
                </p:oleObj>
              </mc:Choice>
              <mc:Fallback>
                <p:oleObj r:id="rId12" imgW="2692400" imgH="685800" progId="">
                  <p:embed/>
                  <p:pic>
                    <p:nvPicPr>
                      <p:cNvPr id="0" name="图片 72734" descr="image41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268" y="1441451"/>
                        <a:ext cx="7207049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4" name="Text Box 3"/>
          <p:cNvSpPr txBox="1"/>
          <p:nvPr/>
        </p:nvSpPr>
        <p:spPr>
          <a:xfrm>
            <a:off x="1293974" y="490823"/>
            <a:ext cx="9911751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一船以速度    在静水湖中 匀速直线航行，一乘客以初速      在船中竖直向上抛出一石子，则站在岸上的观察者看石子的运动轨迹是</a:t>
            </a:r>
            <a:r>
              <a:rPr lang="zh-CN" alt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，其轨迹方程是</a:t>
            </a:r>
          </a:p>
          <a:p>
            <a:pPr lvl="0" algn="l" eaLnBrk="1" hangingPunct="1"/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    </a:t>
            </a:r>
          </a:p>
        </p:txBody>
      </p:sp>
      <p:graphicFrame>
        <p:nvGraphicFramePr>
          <p:cNvPr id="50178" name="Object 4"/>
          <p:cNvGraphicFramePr>
            <a:graphicFrameLocks/>
          </p:cNvGraphicFramePr>
          <p:nvPr/>
        </p:nvGraphicFramePr>
        <p:xfrm>
          <a:off x="3135241" y="490823"/>
          <a:ext cx="546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5028" imgH="228501" progId="">
                  <p:embed/>
                </p:oleObj>
              </mc:Choice>
              <mc:Fallback>
                <p:oleObj r:id="rId2" imgW="165028" imgH="228501" progId="">
                  <p:embed/>
                  <p:pic>
                    <p:nvPicPr>
                      <p:cNvPr id="0" name="图片 74773" descr="image42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241" y="490823"/>
                        <a:ext cx="546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5"/>
          <p:cNvGraphicFramePr>
            <a:graphicFrameLocks/>
          </p:cNvGraphicFramePr>
          <p:nvPr/>
        </p:nvGraphicFramePr>
        <p:xfrm>
          <a:off x="10105375" y="490823"/>
          <a:ext cx="50376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2268" imgH="215713" progId="">
                  <p:embed/>
                </p:oleObj>
              </mc:Choice>
              <mc:Fallback>
                <p:oleObj r:id="rId4" imgW="152268" imgH="215713" progId="">
                  <p:embed/>
                  <p:pic>
                    <p:nvPicPr>
                      <p:cNvPr id="0" name="图片 74774" descr="image42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5375" y="490823"/>
                        <a:ext cx="50376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4" name="Object 6"/>
          <p:cNvGraphicFramePr>
            <a:graphicFrameLocks/>
          </p:cNvGraphicFramePr>
          <p:nvPr/>
        </p:nvGraphicFramePr>
        <p:xfrm>
          <a:off x="2442238" y="3588589"/>
          <a:ext cx="3247361" cy="1691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635000" progId="">
                  <p:embed/>
                </p:oleObj>
              </mc:Choice>
              <mc:Fallback>
                <p:oleObj r:id="rId6" imgW="914400" imgH="635000" progId="">
                  <p:embed/>
                  <p:pic>
                    <p:nvPicPr>
                      <p:cNvPr id="0" name="图片 74775" descr="image4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238" y="3588589"/>
                        <a:ext cx="3247361" cy="1691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5754772" y="3736734"/>
            <a:ext cx="3657596" cy="1295400"/>
            <a:chOff x="2784" y="3120"/>
            <a:chExt cx="1728" cy="816"/>
          </a:xfrm>
        </p:grpSpPr>
        <p:sp>
          <p:nvSpPr>
            <p:cNvPr id="50188" name="AutoShape 8"/>
            <p:cNvSpPr/>
            <p:nvPr/>
          </p:nvSpPr>
          <p:spPr>
            <a:xfrm>
              <a:off x="2784" y="3120"/>
              <a:ext cx="144" cy="816"/>
            </a:xfrm>
            <a:prstGeom prst="rightBrace">
              <a:avLst>
                <a:gd name="adj1" fmla="val 47222"/>
                <a:gd name="adj2" fmla="val 5294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l" eaLnBrk="1" hangingPunct="1"/>
              <a:endPara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0182" name="Object 9"/>
            <p:cNvGraphicFramePr>
              <a:graphicFrameLocks/>
            </p:cNvGraphicFramePr>
            <p:nvPr/>
          </p:nvGraphicFramePr>
          <p:xfrm>
            <a:off x="3024" y="3187"/>
            <a:ext cx="1488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965200" imgH="457200" progId="">
                    <p:embed/>
                  </p:oleObj>
                </mc:Choice>
                <mc:Fallback>
                  <p:oleObj r:id="rId8" imgW="965200" imgH="457200" progId="">
                    <p:embed/>
                    <p:pic>
                      <p:nvPicPr>
                        <p:cNvPr id="0" name="图片 74776" descr="image4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187"/>
                          <a:ext cx="1488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/>
          <p:nvPr/>
        </p:nvGrpSpPr>
        <p:grpSpPr>
          <a:xfrm>
            <a:off x="2255972" y="1302290"/>
            <a:ext cx="2523066" cy="1355725"/>
            <a:chOff x="1112" y="1296"/>
            <a:chExt cx="1192" cy="854"/>
          </a:xfrm>
        </p:grpSpPr>
        <p:sp>
          <p:nvSpPr>
            <p:cNvPr id="50187" name="Text Box 11"/>
            <p:cNvSpPr txBox="1"/>
            <p:nvPr/>
          </p:nvSpPr>
          <p:spPr>
            <a:xfrm>
              <a:off x="1200" y="1296"/>
              <a:ext cx="110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zh-CN" altLang="en-US" sz="2800" b="1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抛物线</a:t>
              </a:r>
            </a:p>
          </p:txBody>
        </p:sp>
        <p:graphicFrame>
          <p:nvGraphicFramePr>
            <p:cNvPr id="50181" name="Object 12"/>
            <p:cNvGraphicFramePr>
              <a:graphicFrameLocks/>
            </p:cNvGraphicFramePr>
            <p:nvPr/>
          </p:nvGraphicFramePr>
          <p:xfrm>
            <a:off x="1112" y="1626"/>
            <a:ext cx="1192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573560" imgH="725040" progId="">
                    <p:embed/>
                  </p:oleObj>
                </mc:Choice>
                <mc:Fallback>
                  <p:oleObj r:id="rId10" imgW="1573560" imgH="725040" progId="">
                    <p:embed/>
                    <p:pic>
                      <p:nvPicPr>
                        <p:cNvPr id="0" name="图片 74777" descr="image4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1626"/>
                          <a:ext cx="1192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527051" y="260351"/>
            <a:ext cx="11330516" cy="1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1.15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一观察者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坐在平板车上，车以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10 m/s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的速率沿水平轨道前进。他以与车前进的反方向呈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60°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角向上斜抛出一石块，此时站在地面上的观察者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看到石块沿铅垂线向上运动。求石块上升的高度。</a:t>
            </a: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914400" y="2438401"/>
            <a:ext cx="142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解：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2133600" y="2438401"/>
            <a:ext cx="386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按题意作矢量图</a:t>
            </a:r>
          </a:p>
        </p:txBody>
      </p:sp>
      <p:graphicFrame>
        <p:nvGraphicFramePr>
          <p:cNvPr id="103439" name="Object 15"/>
          <p:cNvGraphicFramePr>
            <a:graphicFrameLocks noChangeAspect="1"/>
          </p:cNvGraphicFramePr>
          <p:nvPr/>
        </p:nvGraphicFramePr>
        <p:xfrm>
          <a:off x="315913" y="3860800"/>
          <a:ext cx="77263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5168800" imgH="5791200" progId="">
                  <p:embed/>
                </p:oleObj>
              </mc:Choice>
              <mc:Fallback>
                <p:oleObj name="公式" r:id="rId2" imgW="55168800" imgH="5791200" progId="">
                  <p:embed/>
                  <p:pic>
                    <p:nvPicPr>
                      <p:cNvPr id="0" name="Picture 2" descr="image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3860800"/>
                        <a:ext cx="7726362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0" name="Object 16"/>
          <p:cNvGraphicFramePr>
            <a:graphicFrameLocks noChangeAspect="1"/>
          </p:cNvGraphicFramePr>
          <p:nvPr/>
        </p:nvGraphicFramePr>
        <p:xfrm>
          <a:off x="1174750" y="5245100"/>
          <a:ext cx="678973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9987200" imgH="10363200" progId="">
                  <p:embed/>
                </p:oleObj>
              </mc:Choice>
              <mc:Fallback>
                <p:oleObj name="公式" r:id="rId4" imgW="49987200" imgH="10363200" progId="">
                  <p:embed/>
                  <p:pic>
                    <p:nvPicPr>
                      <p:cNvPr id="0" name="Picture 3" descr="image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5245100"/>
                        <a:ext cx="6789738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/>
          <p:nvPr/>
        </p:nvGrpSpPr>
        <p:grpSpPr bwMode="auto">
          <a:xfrm>
            <a:off x="6908801" y="2235201"/>
            <a:ext cx="4692650" cy="1611313"/>
            <a:chOff x="3264" y="1408"/>
            <a:chExt cx="2217" cy="1015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3600" y="1797"/>
              <a:ext cx="1630" cy="480"/>
              <a:chOff x="3600" y="1824"/>
              <a:chExt cx="1630" cy="480"/>
            </a:xfrm>
          </p:grpSpPr>
          <p:grpSp>
            <p:nvGrpSpPr>
              <p:cNvPr id="4" name="Group 5"/>
              <p:cNvGrpSpPr/>
              <p:nvPr/>
            </p:nvGrpSpPr>
            <p:grpSpPr bwMode="auto">
              <a:xfrm>
                <a:off x="3600" y="2098"/>
                <a:ext cx="1192" cy="206"/>
                <a:chOff x="3600" y="2098"/>
                <a:chExt cx="1192" cy="206"/>
              </a:xfrm>
            </p:grpSpPr>
            <p:sp>
              <p:nvSpPr>
                <p:cNvPr id="103430" name="Rectangle 6"/>
                <p:cNvSpPr>
                  <a:spLocks noChangeArrowheads="1"/>
                </p:cNvSpPr>
                <p:nvPr/>
              </p:nvSpPr>
              <p:spPr bwMode="auto">
                <a:xfrm>
                  <a:off x="3600" y="2098"/>
                  <a:ext cx="1192" cy="13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31" name="Oval 7"/>
                <p:cNvSpPr>
                  <a:spLocks noChangeArrowheads="1"/>
                </p:cNvSpPr>
                <p:nvPr/>
              </p:nvSpPr>
              <p:spPr bwMode="auto">
                <a:xfrm>
                  <a:off x="3848" y="2235"/>
                  <a:ext cx="50" cy="69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32" name="Oval 8"/>
                <p:cNvSpPr>
                  <a:spLocks noChangeArrowheads="1"/>
                </p:cNvSpPr>
                <p:nvPr/>
              </p:nvSpPr>
              <p:spPr bwMode="auto">
                <a:xfrm>
                  <a:off x="4543" y="2235"/>
                  <a:ext cx="51" cy="69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3433" name="Line 9"/>
              <p:cNvSpPr>
                <a:spLocks noChangeShapeType="1"/>
              </p:cNvSpPr>
              <p:nvPr/>
            </p:nvSpPr>
            <p:spPr bwMode="auto">
              <a:xfrm>
                <a:off x="4792" y="2167"/>
                <a:ext cx="299" cy="0"/>
              </a:xfrm>
              <a:prstGeom prst="line">
                <a:avLst/>
              </a:prstGeom>
              <a:noFill/>
              <a:ln w="28575">
                <a:solidFill>
                  <a:srgbClr val="99FF99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3434" name="Object 10"/>
              <p:cNvGraphicFramePr>
                <a:graphicFrameLocks noChangeAspect="1"/>
              </p:cNvGraphicFramePr>
              <p:nvPr/>
            </p:nvGraphicFramePr>
            <p:xfrm>
              <a:off x="5016" y="1824"/>
              <a:ext cx="214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228600" imgH="291960" progId="">
                      <p:embed/>
                    </p:oleObj>
                  </mc:Choice>
                  <mc:Fallback>
                    <p:oleObj name="公式" r:id="rId6" imgW="228600" imgH="291960" progId="">
                      <p:embed/>
                      <p:pic>
                        <p:nvPicPr>
                          <p:cNvPr id="0" name="Picture 4" descr="image3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6" y="1824"/>
                            <a:ext cx="214" cy="3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3442" name="Line 18"/>
            <p:cNvSpPr>
              <a:spLocks noChangeShapeType="1"/>
            </p:cNvSpPr>
            <p:nvPr/>
          </p:nvSpPr>
          <p:spPr bwMode="auto">
            <a:xfrm>
              <a:off x="3264" y="2287"/>
              <a:ext cx="20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3" name="Line 19"/>
            <p:cNvSpPr>
              <a:spLocks noChangeShapeType="1"/>
            </p:cNvSpPr>
            <p:nvPr/>
          </p:nvSpPr>
          <p:spPr bwMode="auto">
            <a:xfrm flipV="1">
              <a:off x="3264" y="1609"/>
              <a:ext cx="0" cy="6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4" name="Rectangle 20"/>
            <p:cNvSpPr>
              <a:spLocks noChangeArrowheads="1"/>
            </p:cNvSpPr>
            <p:nvPr/>
          </p:nvSpPr>
          <p:spPr bwMode="auto">
            <a:xfrm>
              <a:off x="3264" y="1408"/>
              <a:ext cx="1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3445" name="Rectangle 21"/>
            <p:cNvSpPr>
              <a:spLocks noChangeArrowheads="1"/>
            </p:cNvSpPr>
            <p:nvPr/>
          </p:nvSpPr>
          <p:spPr bwMode="auto">
            <a:xfrm>
              <a:off x="5319" y="2093"/>
              <a:ext cx="1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5" name="Group 22"/>
          <p:cNvGrpSpPr/>
          <p:nvPr/>
        </p:nvGrpSpPr>
        <p:grpSpPr bwMode="auto">
          <a:xfrm>
            <a:off x="8331202" y="2387600"/>
            <a:ext cx="1267884" cy="1041400"/>
            <a:chOff x="3936" y="1504"/>
            <a:chExt cx="599" cy="656"/>
          </a:xfrm>
        </p:grpSpPr>
        <p:sp>
          <p:nvSpPr>
            <p:cNvPr id="103447" name="Line 23"/>
            <p:cNvSpPr>
              <a:spLocks noChangeShapeType="1"/>
            </p:cNvSpPr>
            <p:nvPr/>
          </p:nvSpPr>
          <p:spPr bwMode="auto">
            <a:xfrm>
              <a:off x="3936" y="2160"/>
              <a:ext cx="5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8" name="Line 24"/>
            <p:cNvSpPr>
              <a:spLocks noChangeShapeType="1"/>
            </p:cNvSpPr>
            <p:nvPr/>
          </p:nvSpPr>
          <p:spPr bwMode="auto">
            <a:xfrm flipV="1">
              <a:off x="3936" y="1706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9" name="Rectangle 25"/>
            <p:cNvSpPr>
              <a:spLocks noChangeArrowheads="1"/>
            </p:cNvSpPr>
            <p:nvPr/>
          </p:nvSpPr>
          <p:spPr bwMode="auto">
            <a:xfrm>
              <a:off x="3936" y="1504"/>
              <a:ext cx="2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anose="02020603050405020304" pitchFamily="18" charset="0"/>
                </a:rPr>
                <a:t>y´</a:t>
              </a:r>
            </a:p>
          </p:txBody>
        </p:sp>
        <p:sp>
          <p:nvSpPr>
            <p:cNvPr id="103450" name="Rectangle 26"/>
            <p:cNvSpPr>
              <a:spLocks noChangeArrowheads="1"/>
            </p:cNvSpPr>
            <p:nvPr/>
          </p:nvSpPr>
          <p:spPr bwMode="auto">
            <a:xfrm>
              <a:off x="4316" y="1788"/>
              <a:ext cx="2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anose="02020603050405020304" pitchFamily="18" charset="0"/>
                </a:rPr>
                <a:t>x´</a:t>
              </a:r>
            </a:p>
          </p:txBody>
        </p:sp>
      </p:grpSp>
      <p:grpSp>
        <p:nvGrpSpPr>
          <p:cNvPr id="6" name="Group 27"/>
          <p:cNvGrpSpPr/>
          <p:nvPr/>
        </p:nvGrpSpPr>
        <p:grpSpPr bwMode="auto">
          <a:xfrm>
            <a:off x="10058400" y="5486400"/>
            <a:ext cx="1035051" cy="609600"/>
            <a:chOff x="4752" y="3456"/>
            <a:chExt cx="489" cy="384"/>
          </a:xfrm>
        </p:grpSpPr>
        <p:sp>
          <p:nvSpPr>
            <p:cNvPr id="103452" name="Line 28"/>
            <p:cNvSpPr>
              <a:spLocks noChangeShapeType="1"/>
            </p:cNvSpPr>
            <p:nvPr/>
          </p:nvSpPr>
          <p:spPr bwMode="auto">
            <a:xfrm>
              <a:off x="4752" y="345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53" name="Object 29"/>
            <p:cNvGraphicFramePr>
              <a:graphicFrameLocks noChangeAspect="1"/>
            </p:cNvGraphicFramePr>
            <p:nvPr/>
          </p:nvGraphicFramePr>
          <p:xfrm>
            <a:off x="4983" y="3504"/>
            <a:ext cx="25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267200" imgH="5486400" progId="">
                    <p:embed/>
                  </p:oleObj>
                </mc:Choice>
                <mc:Fallback>
                  <p:oleObj name="公式" r:id="rId8" imgW="4267200" imgH="5486400" progId="">
                    <p:embed/>
                    <p:pic>
                      <p:nvPicPr>
                        <p:cNvPr id="0" name="Picture 5" descr="image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3" y="3504"/>
                          <a:ext cx="25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0"/>
          <p:cNvGrpSpPr/>
          <p:nvPr/>
        </p:nvGrpSpPr>
        <p:grpSpPr bwMode="auto">
          <a:xfrm>
            <a:off x="8940800" y="4343400"/>
            <a:ext cx="1117600" cy="1143000"/>
            <a:chOff x="4224" y="2736"/>
            <a:chExt cx="528" cy="720"/>
          </a:xfrm>
        </p:grpSpPr>
        <p:sp>
          <p:nvSpPr>
            <p:cNvPr id="103455" name="Line 31"/>
            <p:cNvSpPr>
              <a:spLocks noChangeShapeType="1"/>
            </p:cNvSpPr>
            <p:nvPr/>
          </p:nvSpPr>
          <p:spPr bwMode="auto">
            <a:xfrm flipH="1" flipV="1">
              <a:off x="4320" y="2736"/>
              <a:ext cx="432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56" name="Object 32"/>
            <p:cNvGraphicFramePr>
              <a:graphicFrameLocks noChangeAspect="1"/>
            </p:cNvGraphicFramePr>
            <p:nvPr/>
          </p:nvGraphicFramePr>
          <p:xfrm>
            <a:off x="4224" y="2928"/>
            <a:ext cx="2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3962400" imgH="4267200" progId="">
                    <p:embed/>
                  </p:oleObj>
                </mc:Choice>
                <mc:Fallback>
                  <p:oleObj name="公式" r:id="rId10" imgW="3962400" imgH="4267200" progId="">
                    <p:embed/>
                    <p:pic>
                      <p:nvPicPr>
                        <p:cNvPr id="0" name="Picture 6" descr="image3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928"/>
                          <a:ext cx="26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3"/>
          <p:cNvGrpSpPr/>
          <p:nvPr/>
        </p:nvGrpSpPr>
        <p:grpSpPr bwMode="auto">
          <a:xfrm>
            <a:off x="9144000" y="3868738"/>
            <a:ext cx="1930400" cy="1617662"/>
            <a:chOff x="4320" y="2437"/>
            <a:chExt cx="912" cy="1019"/>
          </a:xfrm>
        </p:grpSpPr>
        <p:sp>
          <p:nvSpPr>
            <p:cNvPr id="103458" name="Line 34"/>
            <p:cNvSpPr>
              <a:spLocks noChangeShapeType="1"/>
            </p:cNvSpPr>
            <p:nvPr/>
          </p:nvSpPr>
          <p:spPr bwMode="auto">
            <a:xfrm flipV="1">
              <a:off x="4752" y="2736"/>
              <a:ext cx="0" cy="72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9" name="Line 35"/>
            <p:cNvSpPr>
              <a:spLocks noChangeShapeType="1"/>
            </p:cNvSpPr>
            <p:nvPr/>
          </p:nvSpPr>
          <p:spPr bwMode="auto">
            <a:xfrm>
              <a:off x="4320" y="2736"/>
              <a:ext cx="43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0" name="Line 36"/>
            <p:cNvSpPr>
              <a:spLocks noChangeShapeType="1"/>
            </p:cNvSpPr>
            <p:nvPr/>
          </p:nvSpPr>
          <p:spPr bwMode="auto">
            <a:xfrm>
              <a:off x="4752" y="2736"/>
              <a:ext cx="480" cy="7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61" name="Object 37"/>
            <p:cNvGraphicFramePr>
              <a:graphicFrameLocks noChangeAspect="1"/>
            </p:cNvGraphicFramePr>
            <p:nvPr/>
          </p:nvGraphicFramePr>
          <p:xfrm>
            <a:off x="4656" y="2437"/>
            <a:ext cx="221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3048000" imgH="4267200" progId="">
                    <p:embed/>
                  </p:oleObj>
                </mc:Choice>
                <mc:Fallback>
                  <p:oleObj name="公式" r:id="rId12" imgW="3048000" imgH="4267200" progId="">
                    <p:embed/>
                    <p:pic>
                      <p:nvPicPr>
                        <p:cNvPr id="0" name="Picture 7" descr="image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437"/>
                          <a:ext cx="221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63" name="Object 39"/>
          <p:cNvGraphicFramePr>
            <a:graphicFrameLocks noChangeAspect="1"/>
          </p:cNvGraphicFramePr>
          <p:nvPr/>
        </p:nvGraphicFramePr>
        <p:xfrm>
          <a:off x="2251075" y="3068638"/>
          <a:ext cx="31797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9812000" imgH="5486400" progId="">
                  <p:embed/>
                </p:oleObj>
              </mc:Choice>
              <mc:Fallback>
                <p:oleObj name="公式" r:id="rId14" imgW="19812000" imgH="5486400" progId="">
                  <p:embed/>
                  <p:pic>
                    <p:nvPicPr>
                      <p:cNvPr id="0" name="Picture 8" descr="image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3068638"/>
                        <a:ext cx="3179763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66" name="Object 42"/>
          <p:cNvGraphicFramePr>
            <a:graphicFrameLocks noChangeAspect="1"/>
          </p:cNvGraphicFramePr>
          <p:nvPr/>
        </p:nvGraphicFramePr>
        <p:xfrm>
          <a:off x="981075" y="4508500"/>
          <a:ext cx="34115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3164800" imgH="5486400" progId="">
                  <p:embed/>
                </p:oleObj>
              </mc:Choice>
              <mc:Fallback>
                <p:oleObj name="公式" r:id="rId16" imgW="23164800" imgH="5486400" progId="">
                  <p:embed/>
                  <p:pic>
                    <p:nvPicPr>
                      <p:cNvPr id="0" name="Picture 9" descr="image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4508500"/>
                        <a:ext cx="3411538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6" grpId="0" autoUpdateAnimBg="0"/>
      <p:bldP spid="10343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0226" y="1053889"/>
            <a:ext cx="951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FF0000"/>
                </a:solidFill>
              </a:rPr>
              <a:t>作业</a:t>
            </a:r>
            <a:endParaRPr lang="zh-CN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771756" y="3500708"/>
            <a:ext cx="6731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1.10</a:t>
            </a:r>
            <a:r>
              <a:rPr lang="zh-CN" altLang="en-US" sz="3600" dirty="0"/>
              <a:t>、</a:t>
            </a:r>
            <a:r>
              <a:rPr lang="en-US" altLang="zh-CN" sz="3600" dirty="0"/>
              <a:t>1.12</a:t>
            </a:r>
            <a:r>
              <a:rPr lang="zh-CN" altLang="en-US" sz="3600" dirty="0"/>
              <a:t>、</a:t>
            </a:r>
            <a:r>
              <a:rPr lang="en-US" altLang="zh-CN" sz="3600" dirty="0"/>
              <a:t>1.13</a:t>
            </a:r>
            <a:r>
              <a:rPr lang="zh-CN" altLang="en-US" sz="3600" dirty="0"/>
              <a:t>、</a:t>
            </a:r>
            <a:r>
              <a:rPr lang="en-US" altLang="zh-CN" sz="3600" dirty="0"/>
              <a:t>1.14</a:t>
            </a:r>
          </a:p>
          <a:p>
            <a:pPr algn="ctr"/>
            <a:r>
              <a:rPr lang="zh-CN" altLang="en-US" sz="3600" dirty="0"/>
              <a:t>质点运动学</a:t>
            </a:r>
            <a:r>
              <a:rPr lang="en-US" altLang="zh-CN" sz="3600" dirty="0"/>
              <a:t>-2</a:t>
            </a:r>
            <a:endParaRPr lang="zh-CN" altLang="en-US" sz="36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624417" y="188913"/>
            <a:ext cx="10871200" cy="207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1.12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一质点沿半径为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的圆周运动，其路程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s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随时间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的变化规律为                          ，式中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为大于零的常数，且                 。求（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）质点的切向加速度和法向加速度。（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）经过多长时间，切向加速度等于法向加速度。</a:t>
            </a:r>
          </a:p>
        </p:txBody>
      </p:sp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1128834" y="655607"/>
          <a:ext cx="2175083" cy="58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480000" imgH="5486400" progId="">
                  <p:embed/>
                </p:oleObj>
              </mc:Choice>
              <mc:Fallback>
                <p:oleObj name="公式" r:id="rId3" imgW="30480000" imgH="5486400" progId="">
                  <p:embed/>
                  <p:pic>
                    <p:nvPicPr>
                      <p:cNvPr id="0" name="Picture 2" descr="image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834" y="655607"/>
                        <a:ext cx="2175083" cy="587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8338408" y="629734"/>
          <a:ext cx="1469815" cy="581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716000" imgH="4876800" progId="">
                  <p:embed/>
                </p:oleObj>
              </mc:Choice>
              <mc:Fallback>
                <p:oleObj name="公式" r:id="rId5" imgW="13716000" imgH="4876800" progId="">
                  <p:embed/>
                  <p:pic>
                    <p:nvPicPr>
                      <p:cNvPr id="0" name="Picture 3" descr="image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8408" y="629734"/>
                        <a:ext cx="1469815" cy="581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840317" y="2760929"/>
            <a:ext cx="132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解：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4566285" y="2672080"/>
          <a:ext cx="3344545" cy="84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50960" imgH="393480" progId="">
                  <p:embed/>
                </p:oleObj>
              </mc:Choice>
              <mc:Fallback>
                <p:oleObj name="公式" r:id="rId7" imgW="1650960" imgH="393480" progId="">
                  <p:embed/>
                  <p:pic>
                    <p:nvPicPr>
                      <p:cNvPr id="0" name="Picture 4" descr="image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285" y="2672080"/>
                        <a:ext cx="3344545" cy="8489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3119120" y="3792855"/>
          <a:ext cx="2540635" cy="94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091880" imgH="393480" progId="">
                  <p:embed/>
                </p:oleObj>
              </mc:Choice>
              <mc:Fallback>
                <p:oleObj name="公式" r:id="rId9" imgW="1091880" imgH="393480" progId="">
                  <p:embed/>
                  <p:pic>
                    <p:nvPicPr>
                      <p:cNvPr id="0" name="Picture 5" descr="image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120" y="3792855"/>
                        <a:ext cx="2540635" cy="944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6506845" y="3805555"/>
          <a:ext cx="3420110" cy="91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485720" imgH="419040" progId="">
                  <p:embed/>
                </p:oleObj>
              </mc:Choice>
              <mc:Fallback>
                <p:oleObj name="公式" r:id="rId11" imgW="1485720" imgH="419040" progId="">
                  <p:embed/>
                  <p:pic>
                    <p:nvPicPr>
                      <p:cNvPr id="0" name="Picture 6" descr="image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845" y="3805555"/>
                        <a:ext cx="3420110" cy="918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3260090" y="5328920"/>
          <a:ext cx="125603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469800" imgH="228600" progId="">
                  <p:embed/>
                </p:oleObj>
              </mc:Choice>
              <mc:Fallback>
                <p:oleObj name="公式" r:id="rId13" imgW="469800" imgH="228600" progId="">
                  <p:embed/>
                  <p:pic>
                    <p:nvPicPr>
                      <p:cNvPr id="0" name="Picture 7" descr="image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090" y="5328920"/>
                        <a:ext cx="1256030" cy="594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1634224" y="2761143"/>
            <a:ext cx="162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1634659" y="5404175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</a:t>
            </a: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5860415" y="5036697"/>
            <a:ext cx="3676633" cy="1316337"/>
            <a:chOff x="2789" y="3108"/>
            <a:chExt cx="1911" cy="918"/>
          </a:xfrm>
        </p:grpSpPr>
        <p:graphicFrame>
          <p:nvGraphicFramePr>
            <p:cNvPr id="98317" name="Object 13"/>
            <p:cNvGraphicFramePr>
              <a:graphicFrameLocks noChangeAspect="1"/>
            </p:cNvGraphicFramePr>
            <p:nvPr/>
          </p:nvGraphicFramePr>
          <p:xfrm>
            <a:off x="3522" y="3108"/>
            <a:ext cx="1178" cy="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723600" imgH="444240" progId="">
                    <p:embed/>
                  </p:oleObj>
                </mc:Choice>
                <mc:Fallback>
                  <p:oleObj name="公式" r:id="rId15" imgW="723600" imgH="444240" progId="">
                    <p:embed/>
                    <p:pic>
                      <p:nvPicPr>
                        <p:cNvPr id="0" name="Picture 8" descr="image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2" y="3108"/>
                          <a:ext cx="1178" cy="9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0" name="Text Box 16"/>
            <p:cNvSpPr txBox="1">
              <a:spLocks noChangeArrowheads="1"/>
            </p:cNvSpPr>
            <p:nvPr/>
          </p:nvSpPr>
          <p:spPr bwMode="auto">
            <a:xfrm>
              <a:off x="2789" y="3385"/>
              <a:ext cx="726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解得</a:t>
              </a:r>
            </a:p>
          </p:txBody>
        </p:sp>
      </p:grpSp>
      <p:cxnSp>
        <p:nvCxnSpPr>
          <p:cNvPr id="17" name="直接箭头连接符 16"/>
          <p:cNvCxnSpPr/>
          <p:nvPr/>
        </p:nvCxnSpPr>
        <p:spPr>
          <a:xfrm>
            <a:off x="7656392" y="2961577"/>
            <a:ext cx="177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740552" y="4164873"/>
            <a:ext cx="177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569353" y="4137559"/>
            <a:ext cx="177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52195" y="4137559"/>
            <a:ext cx="177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301317" y="4123910"/>
            <a:ext cx="177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615186" y="2973276"/>
            <a:ext cx="177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2" grpId="0" bldLvl="0" animBg="1" autoUpdateAnimBg="0"/>
      <p:bldP spid="98318" grpId="0" bldLvl="0" animBg="1" autoUpdateAnimBg="0"/>
      <p:bldP spid="98319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45057"/>
            <a:ext cx="10731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1.13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一质点受阻力作用沿圆周作减速转动过程中，其角加速度与角位置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成正比，比例系数为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&gt; 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）求角速度作为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函数的表达式；（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）求最大角位移；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92370" y="1880558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 </a:t>
            </a:r>
            <a:r>
              <a:rPr lang="el-GR" altLang="zh-CN" sz="2400" dirty="0"/>
              <a:t>α</a:t>
            </a:r>
            <a:r>
              <a:rPr lang="en-US" altLang="zh-CN" sz="2400" dirty="0"/>
              <a:t> = -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/>
              <a:t> </a:t>
            </a:r>
            <a:r>
              <a:rPr lang="el-GR" altLang="zh-CN" sz="2400" i="1" dirty="0"/>
              <a:t>θ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44259" y="2142168"/>
                <a:ext cx="3274101" cy="63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CN" sz="2400" dirty="0"/>
                  <a:t>α</a:t>
                </a:r>
                <a:r>
                  <a:rPr lang="en-US" altLang="zh-CN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/>
                          </a:rPr>
                          <m:t>ω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/>
                          </a:rPr>
                          <m:t>ω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/>
                          </a:rPr>
                          <m:t>θ</m:t>
                        </m:r>
                      </m:den>
                    </m:f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/>
                          </a:rPr>
                          <m:t>θ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/>
                          </a:rPr>
                          <m:t>ω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/>
                          </a:rPr>
                          <m:t>θ</m:t>
                        </m:r>
                      </m:den>
                    </m:f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/>
                      </a:rPr>
                      <m:t>ω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020" y="1817370"/>
                <a:ext cx="3615055" cy="69977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2788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79459" y="2903602"/>
                <a:ext cx="1752403" cy="62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k </a:t>
                </a:r>
                <a:r>
                  <a:rPr lang="el-GR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/>
                          </a:rPr>
                          <m:t>ω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/>
                          </a:rPr>
                          <m:t>θ</m:t>
                        </m:r>
                      </m:den>
                    </m:f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/>
                      </a:rPr>
                      <m:t>ω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0" y="2671445"/>
                <a:ext cx="2093595" cy="74612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5208" b="-7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5485765" y="3686175"/>
            <a:ext cx="2560955" cy="742950"/>
            <a:chOff x="3730736" y="3901147"/>
            <a:chExt cx="3232421" cy="940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730736" y="3901147"/>
                  <a:ext cx="1781000" cy="9400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sup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</m:e>
                        </m:nary>
                      </m:oMath>
                    </m:oMathPara>
                  </a14:m>
                  <a:endParaRPr lang="zh-CN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736" y="3901147"/>
                  <a:ext cx="1781000" cy="940066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637345" y="3901147"/>
                  <a:ext cx="1325812" cy="8928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sz="24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nary>
                      </m:oMath>
                    </m:oMathPara>
                  </a14:m>
                  <a:endParaRPr lang="zh-CN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345" y="3901147"/>
                  <a:ext cx="1325812" cy="892809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b="-20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11606" y="4567701"/>
                <a:ext cx="2309222" cy="631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2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 k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70" y="4696460"/>
                <a:ext cx="2309495" cy="76327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08927" y="3800280"/>
            <a:ext cx="380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 = 0 </a:t>
            </a:r>
            <a:r>
              <a:rPr lang="zh-CN" altLang="en-US" sz="2400" dirty="0">
                <a:latin typeface="Cambria Math" panose="02040503050406030204" pitchFamily="18" charset="0"/>
              </a:rPr>
              <a:t>时， </a:t>
            </a:r>
            <a:r>
              <a:rPr lang="el-GR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0</a:t>
            </a:r>
            <a:r>
              <a:rPr lang="zh-CN" altLang="en-US" sz="2400" dirty="0">
                <a:latin typeface="Cambria Math" panose="02040503050406030204" pitchFamily="18" charset="0"/>
              </a:rPr>
              <a:t>， </a:t>
            </a:r>
            <a:r>
              <a:rPr lang="el-GR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l-GR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zh-CN" altLang="en-US" sz="2400" baseline="-250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91890" y="5285934"/>
                <a:ext cx="5145408" cy="50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410" y="4789805"/>
                <a:ext cx="5145405" cy="63182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815075" y="5971559"/>
            <a:ext cx="399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(2) </a:t>
            </a:r>
            <a:r>
              <a:rPr lang="zh-CN" altLang="en-US" sz="2400" dirty="0"/>
              <a:t>当</a:t>
            </a:r>
            <a:r>
              <a:rPr lang="el-GR" altLang="zh-CN" sz="2400" dirty="0"/>
              <a:t>ω</a:t>
            </a:r>
            <a:r>
              <a:rPr lang="en-US" altLang="zh-CN" sz="2400" dirty="0"/>
              <a:t>=0</a:t>
            </a:r>
            <a:r>
              <a:rPr lang="zh-CN" altLang="en-US" sz="2400" dirty="0"/>
              <a:t>时，角位移最大：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44529" y="5885605"/>
                <a:ext cx="1469377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zh-CN" sz="2400" i="1" smtClean="0">
                        <a:latin typeface="Cambria Math"/>
                      </a:rPr>
                      <m:t>𝜃</m:t>
                    </m:r>
                    <m:r>
                      <a:rPr lang="en-US" altLang="zh-CN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el-GR" altLang="zh-CN" sz="2400" dirty="0"/>
                  <a:t>ω</a:t>
                </a:r>
                <a:r>
                  <a:rPr lang="en-US" altLang="zh-CN" sz="2400" baseline="-25000" dirty="0"/>
                  <a:t>0</a:t>
                </a:r>
                <a:endParaRPr lang="zh-CN" altLang="en-US" sz="2400" baseline="-25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529" y="5885605"/>
                <a:ext cx="1469377" cy="633571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r="-1660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283987" y="3685872"/>
            <a:ext cx="32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8483" y="414551"/>
            <a:ext cx="712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运动的叠加原理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1253" y="1528549"/>
            <a:ext cx="9321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运动的可叠加性是运动的一个重要特性。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7606" y="2715904"/>
            <a:ext cx="919859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当物体同时参与两个或多个运动时，其总的运动乃是各个独立运动的叠加，这个结论称为运动叠加原理或运动的独立性原理。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7606" y="4531057"/>
            <a:ext cx="928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因此，对任意曲线运动的研究我们都可以视为直线运动的研究。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3576" y="6223379"/>
            <a:ext cx="641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枪打落地猴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201905" imgH="5472458"/>
        </mc:Choice>
        <mc:Fallback>
          <p:control r:id="rId1" imgW="7201905" imgH="5472458">
            <p:pic>
              <p:nvPicPr>
                <p:cNvPr id="3" name="ShockwaveFlash1"/>
                <p:cNvPicPr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11450" y="693738"/>
                  <a:ext cx="7200900" cy="5472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177153"/>
          <p:cNvSpPr/>
          <p:nvPr/>
        </p:nvSpPr>
        <p:spPr>
          <a:xfrm>
            <a:off x="2032000" y="2438400"/>
            <a:ext cx="8229600" cy="320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文本框 177154"/>
          <p:cNvSpPr txBox="1"/>
          <p:nvPr/>
        </p:nvSpPr>
        <p:spPr>
          <a:xfrm>
            <a:off x="759964" y="523337"/>
            <a:ext cx="90424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求斜抛运动的轨迹方程和最大射程</a:t>
            </a:r>
          </a:p>
        </p:txBody>
      </p:sp>
      <p:graphicFrame>
        <p:nvGraphicFramePr>
          <p:cNvPr id="177156" name="对象 177155"/>
          <p:cNvGraphicFramePr>
            <a:graphicFrameLocks/>
          </p:cNvGraphicFramePr>
          <p:nvPr/>
        </p:nvGraphicFramePr>
        <p:xfrm>
          <a:off x="3071004" y="1776413"/>
          <a:ext cx="2232834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384000" imgH="5486400" progId="">
                  <p:embed/>
                </p:oleObj>
              </mc:Choice>
              <mc:Fallback>
                <p:oleObj name="公式" r:id="rId2" imgW="24384000" imgH="5486400" progId="">
                  <p:embed/>
                  <p:pic>
                    <p:nvPicPr>
                      <p:cNvPr id="0" name="图片 42085" descr="image31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004" y="1776413"/>
                        <a:ext cx="2232834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对象 177156"/>
          <p:cNvGraphicFramePr>
            <a:graphicFrameLocks/>
          </p:cNvGraphicFramePr>
          <p:nvPr/>
        </p:nvGraphicFramePr>
        <p:xfrm>
          <a:off x="6590581" y="1801813"/>
          <a:ext cx="2150854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688800" imgH="5791200" progId="">
                  <p:embed/>
                </p:oleObj>
              </mc:Choice>
              <mc:Fallback>
                <p:oleObj name="公式" r:id="rId4" imgW="24688800" imgH="5791200" progId="">
                  <p:embed/>
                  <p:pic>
                    <p:nvPicPr>
                      <p:cNvPr id="0" name="图片 42086" descr="image31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581" y="1801813"/>
                        <a:ext cx="2150854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9" name="组合 177157"/>
          <p:cNvGrpSpPr/>
          <p:nvPr/>
        </p:nvGrpSpPr>
        <p:grpSpPr>
          <a:xfrm>
            <a:off x="776382" y="1160253"/>
            <a:ext cx="9447324" cy="504825"/>
            <a:chOff x="367" y="720"/>
            <a:chExt cx="4512" cy="318"/>
          </a:xfrm>
        </p:grpSpPr>
        <p:sp>
          <p:nvSpPr>
            <p:cNvPr id="31750" name="文本框 177158"/>
            <p:cNvSpPr txBox="1"/>
            <p:nvPr/>
          </p:nvSpPr>
          <p:spPr>
            <a:xfrm>
              <a:off x="367" y="720"/>
              <a:ext cx="451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已知</a:t>
              </a:r>
              <a:r>
                <a:rPr lang="zh-CN" altLang="en-US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                 </a:t>
              </a:r>
              <a:r>
                <a:rPr lang="zh-CN" altLang="en-US" sz="24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</a:t>
              </a:r>
            </a:p>
          </p:txBody>
        </p:sp>
        <p:graphicFrame>
          <p:nvGraphicFramePr>
            <p:cNvPr id="31751" name="对象 177159"/>
            <p:cNvGraphicFramePr>
              <a:graphicFrameLocks/>
            </p:cNvGraphicFramePr>
            <p:nvPr/>
          </p:nvGraphicFramePr>
          <p:xfrm>
            <a:off x="3543" y="720"/>
            <a:ext cx="845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1031200" imgH="5486400" progId="">
                    <p:embed/>
                  </p:oleObj>
                </mc:Choice>
                <mc:Fallback>
                  <p:oleObj name="公式" r:id="rId6" imgW="21031200" imgH="5486400" progId="">
                    <p:embed/>
                    <p:pic>
                      <p:nvPicPr>
                        <p:cNvPr id="0" name="图片 42087" descr="image3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" y="720"/>
                          <a:ext cx="845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2" name="对象 177160"/>
            <p:cNvGraphicFramePr>
              <a:graphicFrameLocks/>
            </p:cNvGraphicFramePr>
            <p:nvPr/>
          </p:nvGraphicFramePr>
          <p:xfrm>
            <a:off x="1145" y="748"/>
            <a:ext cx="1215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9870400" imgH="5791200" progId="">
                    <p:embed/>
                  </p:oleObj>
                </mc:Choice>
                <mc:Fallback>
                  <p:oleObj name="公式" r:id="rId8" imgW="29870400" imgH="5791200" progId="">
                    <p:embed/>
                    <p:pic>
                      <p:nvPicPr>
                        <p:cNvPr id="0" name="图片 42088" descr="image3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" y="748"/>
                          <a:ext cx="1215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对象 177161"/>
            <p:cNvGraphicFramePr>
              <a:graphicFrameLocks/>
            </p:cNvGraphicFramePr>
            <p:nvPr/>
          </p:nvGraphicFramePr>
          <p:xfrm>
            <a:off x="2734" y="779"/>
            <a:ext cx="4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0058400" imgH="3962400" progId="">
                    <p:embed/>
                  </p:oleObj>
                </mc:Choice>
                <mc:Fallback>
                  <p:oleObj name="公式" r:id="rId10" imgW="10058400" imgH="3962400" progId="">
                    <p:embed/>
                    <p:pic>
                      <p:nvPicPr>
                        <p:cNvPr id="0" name="图片 42089" descr="image3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779"/>
                          <a:ext cx="4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63" name="组合 177162"/>
          <p:cNvGrpSpPr/>
          <p:nvPr/>
        </p:nvGrpSpPr>
        <p:grpSpPr>
          <a:xfrm>
            <a:off x="4864100" y="3094038"/>
            <a:ext cx="1693333" cy="1477962"/>
            <a:chOff x="2298" y="1949"/>
            <a:chExt cx="800" cy="931"/>
          </a:xfrm>
        </p:grpSpPr>
        <p:sp>
          <p:nvSpPr>
            <p:cNvPr id="31755" name="直接连接符 177163"/>
            <p:cNvSpPr/>
            <p:nvPr/>
          </p:nvSpPr>
          <p:spPr>
            <a:xfrm>
              <a:off x="2400" y="2352"/>
              <a:ext cx="480" cy="0"/>
            </a:xfrm>
            <a:prstGeom prst="line">
              <a:avLst/>
            </a:prstGeom>
            <a:ln w="9525" cap="flat" cmpd="sng">
              <a:solidFill>
                <a:srgbClr val="33333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1756" name="直接连接符 177164"/>
            <p:cNvSpPr/>
            <p:nvPr/>
          </p:nvSpPr>
          <p:spPr>
            <a:xfrm>
              <a:off x="2880" y="2352"/>
              <a:ext cx="0" cy="192"/>
            </a:xfrm>
            <a:prstGeom prst="line">
              <a:avLst/>
            </a:prstGeom>
            <a:ln w="9525" cap="flat" cmpd="sng">
              <a:solidFill>
                <a:srgbClr val="33333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1757" name="直接连接符 177165"/>
            <p:cNvSpPr/>
            <p:nvPr/>
          </p:nvSpPr>
          <p:spPr>
            <a:xfrm>
              <a:off x="2400" y="2544"/>
              <a:ext cx="480" cy="0"/>
            </a:xfrm>
            <a:prstGeom prst="line">
              <a:avLst/>
            </a:prstGeom>
            <a:ln w="28575" cap="flat" cmpd="sng">
              <a:solidFill>
                <a:srgbClr val="CC00C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1758" name="直接连接符 177166"/>
            <p:cNvSpPr/>
            <p:nvPr/>
          </p:nvSpPr>
          <p:spPr>
            <a:xfrm flipV="1">
              <a:off x="2400" y="2352"/>
              <a:ext cx="0" cy="192"/>
            </a:xfrm>
            <a:prstGeom prst="line">
              <a:avLst/>
            </a:prstGeom>
            <a:ln w="28575" cap="flat" cmpd="sng">
              <a:solidFill>
                <a:srgbClr val="CC00C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1759" name="直接连接符 177167"/>
            <p:cNvSpPr/>
            <p:nvPr/>
          </p:nvSpPr>
          <p:spPr>
            <a:xfrm flipV="1">
              <a:off x="2400" y="2352"/>
              <a:ext cx="480" cy="19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31760" name="对象 177168"/>
            <p:cNvGraphicFramePr>
              <a:graphicFrameLocks/>
            </p:cNvGraphicFramePr>
            <p:nvPr/>
          </p:nvGraphicFramePr>
          <p:xfrm>
            <a:off x="2640" y="2544"/>
            <a:ext cx="27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66353" imgH="329771" progId="">
                    <p:embed/>
                  </p:oleObj>
                </mc:Choice>
                <mc:Fallback>
                  <p:oleObj r:id="rId12" imgW="266353" imgH="329771" progId="">
                    <p:embed/>
                    <p:pic>
                      <p:nvPicPr>
                        <p:cNvPr id="0" name="图片 42090" descr="image3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27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1" name="对象 177169"/>
            <p:cNvGraphicFramePr>
              <a:graphicFrameLocks/>
            </p:cNvGraphicFramePr>
            <p:nvPr/>
          </p:nvGraphicFramePr>
          <p:xfrm>
            <a:off x="2298" y="1949"/>
            <a:ext cx="28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79400" imgH="368300" progId="">
                    <p:embed/>
                  </p:oleObj>
                </mc:Choice>
                <mc:Fallback>
                  <p:oleObj r:id="rId14" imgW="279400" imgH="368300" progId="">
                    <p:embed/>
                    <p:pic>
                      <p:nvPicPr>
                        <p:cNvPr id="0" name="图片 42091" descr="image3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8" y="1949"/>
                          <a:ext cx="284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对象 177170"/>
            <p:cNvGraphicFramePr>
              <a:graphicFrameLocks/>
            </p:cNvGraphicFramePr>
            <p:nvPr/>
          </p:nvGraphicFramePr>
          <p:xfrm>
            <a:off x="2880" y="2112"/>
            <a:ext cx="21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4267200" imgH="5486400" progId="">
                    <p:embed/>
                  </p:oleObj>
                </mc:Choice>
                <mc:Fallback>
                  <p:oleObj r:id="rId16" imgW="4267200" imgH="5486400" progId="">
                    <p:embed/>
                    <p:pic>
                      <p:nvPicPr>
                        <p:cNvPr id="0" name="图片 42092" descr="image1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112"/>
                          <a:ext cx="21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72" name="组合 177171"/>
          <p:cNvGrpSpPr/>
          <p:nvPr/>
        </p:nvGrpSpPr>
        <p:grpSpPr>
          <a:xfrm>
            <a:off x="7730067" y="4127500"/>
            <a:ext cx="2203451" cy="1435100"/>
            <a:chOff x="3652" y="2592"/>
            <a:chExt cx="1041" cy="904"/>
          </a:xfrm>
        </p:grpSpPr>
        <p:sp>
          <p:nvSpPr>
            <p:cNvPr id="31764" name="直接连接符 177172"/>
            <p:cNvSpPr/>
            <p:nvPr/>
          </p:nvSpPr>
          <p:spPr>
            <a:xfrm>
              <a:off x="3984" y="2928"/>
              <a:ext cx="0" cy="384"/>
            </a:xfrm>
            <a:prstGeom prst="line">
              <a:avLst/>
            </a:prstGeom>
            <a:ln w="28575" cap="flat" cmpd="sng">
              <a:solidFill>
                <a:srgbClr val="CC00C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pSp>
          <p:nvGrpSpPr>
            <p:cNvPr id="31765" name="组合 177173"/>
            <p:cNvGrpSpPr/>
            <p:nvPr/>
          </p:nvGrpSpPr>
          <p:grpSpPr>
            <a:xfrm>
              <a:off x="3652" y="2592"/>
              <a:ext cx="1041" cy="904"/>
              <a:chOff x="3652" y="2592"/>
              <a:chExt cx="1041" cy="904"/>
            </a:xfrm>
          </p:grpSpPr>
          <p:graphicFrame>
            <p:nvGraphicFramePr>
              <p:cNvPr id="31766" name="对象 177174"/>
              <p:cNvGraphicFramePr>
                <a:graphicFrameLocks/>
              </p:cNvGraphicFramePr>
              <p:nvPr/>
            </p:nvGraphicFramePr>
            <p:xfrm>
              <a:off x="4272" y="2592"/>
              <a:ext cx="27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266353" imgH="329771" progId="">
                      <p:embed/>
                    </p:oleObj>
                  </mc:Choice>
                  <mc:Fallback>
                    <p:oleObj r:id="rId18" imgW="266353" imgH="329771" progId="">
                      <p:embed/>
                      <p:pic>
                        <p:nvPicPr>
                          <p:cNvPr id="0" name="图片 42093" descr="image32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592"/>
                            <a:ext cx="271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7" name="对象 177175"/>
              <p:cNvGraphicFramePr>
                <a:graphicFrameLocks/>
              </p:cNvGraphicFramePr>
              <p:nvPr/>
            </p:nvGraphicFramePr>
            <p:xfrm>
              <a:off x="3652" y="3120"/>
              <a:ext cx="284" cy="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279400" imgH="368300" progId="">
                      <p:embed/>
                    </p:oleObj>
                  </mc:Choice>
                  <mc:Fallback>
                    <p:oleObj r:id="rId20" imgW="279400" imgH="368300" progId="">
                      <p:embed/>
                      <p:pic>
                        <p:nvPicPr>
                          <p:cNvPr id="0" name="图片 42094" descr="image32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2" y="3120"/>
                            <a:ext cx="284" cy="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8" name="对象 177176"/>
              <p:cNvGraphicFramePr>
                <a:graphicFrameLocks/>
              </p:cNvGraphicFramePr>
              <p:nvPr/>
            </p:nvGraphicFramePr>
            <p:xfrm>
              <a:off x="4512" y="3264"/>
              <a:ext cx="181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4267200" imgH="5486400" progId="">
                      <p:embed/>
                    </p:oleObj>
                  </mc:Choice>
                  <mc:Fallback>
                    <p:oleObj r:id="rId22" imgW="4267200" imgH="5486400" progId="">
                      <p:embed/>
                      <p:pic>
                        <p:nvPicPr>
                          <p:cNvPr id="0" name="图片 42095" descr="image12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3264"/>
                            <a:ext cx="181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69" name="直接连接符 177177"/>
              <p:cNvSpPr/>
              <p:nvPr/>
            </p:nvSpPr>
            <p:spPr>
              <a:xfrm>
                <a:off x="3984" y="2928"/>
                <a:ext cx="480" cy="384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1770" name="直接连接符 177178"/>
              <p:cNvSpPr/>
              <p:nvPr/>
            </p:nvSpPr>
            <p:spPr>
              <a:xfrm>
                <a:off x="3984" y="2928"/>
                <a:ext cx="480" cy="0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1771" name="直接连接符 177179"/>
              <p:cNvSpPr/>
              <p:nvPr/>
            </p:nvSpPr>
            <p:spPr>
              <a:xfrm>
                <a:off x="4464" y="2928"/>
                <a:ext cx="0" cy="384"/>
              </a:xfrm>
              <a:prstGeom prst="line">
                <a:avLst/>
              </a:prstGeom>
              <a:ln w="12700" cap="flat" cmpd="sng">
                <a:solidFill>
                  <a:srgbClr val="333333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72" name="直接连接符 177180"/>
              <p:cNvSpPr/>
              <p:nvPr/>
            </p:nvSpPr>
            <p:spPr>
              <a:xfrm>
                <a:off x="3984" y="3312"/>
                <a:ext cx="480" cy="0"/>
              </a:xfrm>
              <a:prstGeom prst="line">
                <a:avLst/>
              </a:prstGeom>
              <a:ln w="12700" cap="flat" cmpd="sng">
                <a:solidFill>
                  <a:srgbClr val="333333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77182" name="组合 177181"/>
          <p:cNvGrpSpPr/>
          <p:nvPr/>
        </p:nvGrpSpPr>
        <p:grpSpPr>
          <a:xfrm>
            <a:off x="2743200" y="5029200"/>
            <a:ext cx="6197600" cy="609600"/>
            <a:chOff x="1296" y="3168"/>
            <a:chExt cx="2928" cy="384"/>
          </a:xfrm>
        </p:grpSpPr>
        <p:graphicFrame>
          <p:nvGraphicFramePr>
            <p:cNvPr id="31774" name="对象 177182"/>
            <p:cNvGraphicFramePr>
              <a:graphicFrameLocks/>
            </p:cNvGraphicFramePr>
            <p:nvPr/>
          </p:nvGraphicFramePr>
          <p:xfrm>
            <a:off x="2736" y="3168"/>
            <a:ext cx="29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253780" imgH="329914" progId="">
                    <p:embed/>
                  </p:oleObj>
                </mc:Choice>
                <mc:Fallback>
                  <p:oleObj r:id="rId23" imgW="253780" imgH="329914" progId="">
                    <p:embed/>
                    <p:pic>
                      <p:nvPicPr>
                        <p:cNvPr id="0" name="图片 42096" descr="image3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168"/>
                          <a:ext cx="29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5" name="直接连接符 177183"/>
            <p:cNvSpPr/>
            <p:nvPr/>
          </p:nvSpPr>
          <p:spPr>
            <a:xfrm>
              <a:off x="1296" y="3168"/>
              <a:ext cx="0" cy="336"/>
            </a:xfrm>
            <a:prstGeom prst="line">
              <a:avLst/>
            </a:prstGeom>
            <a:ln w="19050" cap="flat" cmpd="sng">
              <a:solidFill>
                <a:srgbClr val="33333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1776" name="直接连接符 177184"/>
            <p:cNvSpPr/>
            <p:nvPr/>
          </p:nvSpPr>
          <p:spPr>
            <a:xfrm>
              <a:off x="4224" y="3168"/>
              <a:ext cx="0" cy="336"/>
            </a:xfrm>
            <a:prstGeom prst="line">
              <a:avLst/>
            </a:prstGeom>
            <a:ln w="19050" cap="flat" cmpd="sng">
              <a:solidFill>
                <a:srgbClr val="33333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1777" name="直接连接符 177185"/>
            <p:cNvSpPr/>
            <p:nvPr/>
          </p:nvSpPr>
          <p:spPr>
            <a:xfrm>
              <a:off x="1296" y="3504"/>
              <a:ext cx="2928" cy="0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dash"/>
              <a:round/>
              <a:headEnd type="triangle" w="sm" len="lg"/>
              <a:tailEnd type="triangle" w="sm" len="lg"/>
            </a:ln>
          </p:spPr>
        </p:sp>
      </p:grpSp>
      <p:grpSp>
        <p:nvGrpSpPr>
          <p:cNvPr id="31778" name="组合 177186"/>
          <p:cNvGrpSpPr/>
          <p:nvPr/>
        </p:nvGrpSpPr>
        <p:grpSpPr>
          <a:xfrm>
            <a:off x="2133601" y="2590800"/>
            <a:ext cx="7990417" cy="2743200"/>
            <a:chOff x="1018" y="1632"/>
            <a:chExt cx="3775" cy="1728"/>
          </a:xfrm>
        </p:grpSpPr>
        <p:sp>
          <p:nvSpPr>
            <p:cNvPr id="31779" name="直接连接符 177187"/>
            <p:cNvSpPr/>
            <p:nvPr/>
          </p:nvSpPr>
          <p:spPr>
            <a:xfrm>
              <a:off x="1296" y="3168"/>
              <a:ext cx="3456" cy="0"/>
            </a:xfrm>
            <a:prstGeom prst="line">
              <a:avLst/>
            </a:prstGeom>
            <a:ln w="12700" cap="flat" cmpd="sng">
              <a:solidFill>
                <a:srgbClr val="33333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1780" name="直接连接符 177188"/>
            <p:cNvSpPr/>
            <p:nvPr/>
          </p:nvSpPr>
          <p:spPr>
            <a:xfrm flipV="1">
              <a:off x="1296" y="1680"/>
              <a:ext cx="0" cy="1488"/>
            </a:xfrm>
            <a:prstGeom prst="line">
              <a:avLst/>
            </a:prstGeom>
            <a:ln w="12700" cap="flat" cmpd="sng">
              <a:solidFill>
                <a:srgbClr val="33333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1781" name="任意多边形 177189"/>
            <p:cNvSpPr/>
            <p:nvPr/>
          </p:nvSpPr>
          <p:spPr>
            <a:xfrm>
              <a:off x="1296" y="2495"/>
              <a:ext cx="2928" cy="674"/>
            </a:xfrm>
            <a:custGeom>
              <a:avLst/>
              <a:gdLst/>
              <a:ahLst/>
              <a:cxnLst/>
              <a:rect l="0" t="0" r="0" b="0"/>
              <a:pathLst>
                <a:path w="2393" h="674">
                  <a:moveTo>
                    <a:pt x="0" y="674"/>
                  </a:moveTo>
                  <a:cubicBezTo>
                    <a:pt x="35" y="634"/>
                    <a:pt x="103" y="523"/>
                    <a:pt x="208" y="434"/>
                  </a:cubicBezTo>
                  <a:cubicBezTo>
                    <a:pt x="313" y="345"/>
                    <a:pt x="466" y="210"/>
                    <a:pt x="631" y="138"/>
                  </a:cubicBezTo>
                  <a:cubicBezTo>
                    <a:pt x="796" y="66"/>
                    <a:pt x="1018" y="4"/>
                    <a:pt x="1200" y="2"/>
                  </a:cubicBezTo>
                  <a:cubicBezTo>
                    <a:pt x="1382" y="0"/>
                    <a:pt x="1569" y="64"/>
                    <a:pt x="1721" y="124"/>
                  </a:cubicBezTo>
                  <a:cubicBezTo>
                    <a:pt x="1873" y="184"/>
                    <a:pt x="2000" y="274"/>
                    <a:pt x="2112" y="364"/>
                  </a:cubicBezTo>
                  <a:cubicBezTo>
                    <a:pt x="2224" y="454"/>
                    <a:pt x="2335" y="603"/>
                    <a:pt x="2393" y="666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2" name="对象 177190"/>
            <p:cNvGraphicFramePr>
              <a:graphicFrameLocks/>
            </p:cNvGraphicFramePr>
            <p:nvPr/>
          </p:nvGraphicFramePr>
          <p:xfrm>
            <a:off x="4560" y="2928"/>
            <a:ext cx="23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177646" imgH="190335" progId="">
                    <p:embed/>
                  </p:oleObj>
                </mc:Choice>
                <mc:Fallback>
                  <p:oleObj r:id="rId25" imgW="177646" imgH="190335" progId="">
                    <p:embed/>
                    <p:pic>
                      <p:nvPicPr>
                        <p:cNvPr id="0" name="图片 42097" descr="image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928"/>
                          <a:ext cx="23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3" name="对象 177191"/>
            <p:cNvGraphicFramePr>
              <a:graphicFrameLocks/>
            </p:cNvGraphicFramePr>
            <p:nvPr/>
          </p:nvGraphicFramePr>
          <p:xfrm>
            <a:off x="1018" y="1632"/>
            <a:ext cx="25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190417" imgH="241195" progId="">
                    <p:embed/>
                  </p:oleObj>
                </mc:Choice>
                <mc:Fallback>
                  <p:oleObj r:id="rId27" imgW="190417" imgH="241195" progId="">
                    <p:embed/>
                    <p:pic>
                      <p:nvPicPr>
                        <p:cNvPr id="0" name="图片 42098" descr="image3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8" y="1632"/>
                          <a:ext cx="25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4" name="对象 177192"/>
            <p:cNvGraphicFramePr>
              <a:graphicFrameLocks/>
            </p:cNvGraphicFramePr>
            <p:nvPr/>
          </p:nvGraphicFramePr>
          <p:xfrm>
            <a:off x="1056" y="3120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164885" imgH="190252" progId="">
                    <p:embed/>
                  </p:oleObj>
                </mc:Choice>
                <mc:Fallback>
                  <p:oleObj r:id="rId29" imgW="164885" imgH="190252" progId="">
                    <p:embed/>
                    <p:pic>
                      <p:nvPicPr>
                        <p:cNvPr id="0" name="图片 42099" descr="image3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120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7194" name="对象 177193"/>
          <p:cNvGraphicFramePr>
            <a:graphicFrameLocks/>
          </p:cNvGraphicFramePr>
          <p:nvPr/>
        </p:nvGraphicFramePr>
        <p:xfrm>
          <a:off x="3329796" y="5753879"/>
          <a:ext cx="2080644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27127200" imgH="5486400" progId="">
                  <p:embed/>
                </p:oleObj>
              </mc:Choice>
              <mc:Fallback>
                <p:oleObj name="公式" r:id="rId31" imgW="27127200" imgH="5486400" progId="">
                  <p:embed/>
                  <p:pic>
                    <p:nvPicPr>
                      <p:cNvPr id="0" name="图片 42100" descr="image327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796" y="5753879"/>
                        <a:ext cx="2080644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95" name="对象 177194"/>
          <p:cNvGraphicFramePr>
            <a:graphicFrameLocks/>
          </p:cNvGraphicFramePr>
          <p:nvPr/>
        </p:nvGraphicFramePr>
        <p:xfrm>
          <a:off x="6379634" y="5545348"/>
          <a:ext cx="2902389" cy="79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3" imgW="40538400" imgH="9753600" progId="">
                  <p:embed/>
                </p:oleObj>
              </mc:Choice>
              <mc:Fallback>
                <p:oleObj name="公式" r:id="rId33" imgW="40538400" imgH="9753600" progId="">
                  <p:embed/>
                  <p:pic>
                    <p:nvPicPr>
                      <p:cNvPr id="0" name="图片 42101" descr="image328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634" y="5545348"/>
                        <a:ext cx="2902389" cy="795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87" name="组合 177195"/>
          <p:cNvGrpSpPr/>
          <p:nvPr/>
        </p:nvGrpSpPr>
        <p:grpSpPr>
          <a:xfrm>
            <a:off x="2732618" y="3713164"/>
            <a:ext cx="1566333" cy="1303337"/>
            <a:chOff x="1291" y="2339"/>
            <a:chExt cx="740" cy="821"/>
          </a:xfrm>
        </p:grpSpPr>
        <p:sp>
          <p:nvSpPr>
            <p:cNvPr id="31788" name="直接连接符 177196"/>
            <p:cNvSpPr/>
            <p:nvPr/>
          </p:nvSpPr>
          <p:spPr>
            <a:xfrm flipV="1">
              <a:off x="1291" y="2675"/>
              <a:ext cx="485" cy="48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31789" name="对象 177197"/>
            <p:cNvGraphicFramePr>
              <a:graphicFrameLocks/>
            </p:cNvGraphicFramePr>
            <p:nvPr/>
          </p:nvGraphicFramePr>
          <p:xfrm>
            <a:off x="1714" y="2339"/>
            <a:ext cx="317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5" imgW="266353" imgH="329771" progId="">
                    <p:embed/>
                  </p:oleObj>
                </mc:Choice>
                <mc:Fallback>
                  <p:oleObj r:id="rId35" imgW="266353" imgH="329771" progId="">
                    <p:embed/>
                    <p:pic>
                      <p:nvPicPr>
                        <p:cNvPr id="0" name="图片 42102" descr="image3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" y="2339"/>
                          <a:ext cx="317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99" name="组合 177198"/>
          <p:cNvGrpSpPr/>
          <p:nvPr/>
        </p:nvGrpSpPr>
        <p:grpSpPr>
          <a:xfrm>
            <a:off x="2336800" y="3657600"/>
            <a:ext cx="2032000" cy="1900238"/>
            <a:chOff x="1104" y="2304"/>
            <a:chExt cx="960" cy="1197"/>
          </a:xfrm>
        </p:grpSpPr>
        <p:sp>
          <p:nvSpPr>
            <p:cNvPr id="31791" name="直接连接符 177199"/>
            <p:cNvSpPr/>
            <p:nvPr/>
          </p:nvSpPr>
          <p:spPr>
            <a:xfrm>
              <a:off x="1776" y="2688"/>
              <a:ext cx="0" cy="480"/>
            </a:xfrm>
            <a:prstGeom prst="line">
              <a:avLst/>
            </a:prstGeom>
            <a:ln w="9525" cap="flat" cmpd="sng">
              <a:solidFill>
                <a:srgbClr val="33333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1792" name="直接连接符 177200"/>
            <p:cNvSpPr/>
            <p:nvPr/>
          </p:nvSpPr>
          <p:spPr>
            <a:xfrm flipH="1">
              <a:off x="1296" y="2675"/>
              <a:ext cx="480" cy="0"/>
            </a:xfrm>
            <a:prstGeom prst="line">
              <a:avLst/>
            </a:prstGeom>
            <a:ln w="9525" cap="flat" cmpd="sng">
              <a:solidFill>
                <a:srgbClr val="33333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1793" name="直接连接符 177201"/>
            <p:cNvSpPr/>
            <p:nvPr/>
          </p:nvSpPr>
          <p:spPr>
            <a:xfrm>
              <a:off x="1296" y="3155"/>
              <a:ext cx="480" cy="0"/>
            </a:xfrm>
            <a:prstGeom prst="line">
              <a:avLst/>
            </a:prstGeom>
            <a:ln w="28575" cap="flat" cmpd="sng">
              <a:solidFill>
                <a:srgbClr val="CC00C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1794" name="直接连接符 177202"/>
            <p:cNvSpPr/>
            <p:nvPr/>
          </p:nvSpPr>
          <p:spPr>
            <a:xfrm flipV="1">
              <a:off x="1296" y="2675"/>
              <a:ext cx="0" cy="480"/>
            </a:xfrm>
            <a:prstGeom prst="line">
              <a:avLst/>
            </a:prstGeom>
            <a:ln w="28575" cap="flat" cmpd="sng">
              <a:solidFill>
                <a:srgbClr val="CC00C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31795" name="对象 177203"/>
            <p:cNvGraphicFramePr>
              <a:graphicFrameLocks/>
            </p:cNvGraphicFramePr>
            <p:nvPr/>
          </p:nvGraphicFramePr>
          <p:xfrm>
            <a:off x="1680" y="3155"/>
            <a:ext cx="38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7" imgW="368140" imgH="330057" progId="">
                    <p:embed/>
                  </p:oleObj>
                </mc:Choice>
                <mc:Fallback>
                  <p:oleObj r:id="rId37" imgW="368140" imgH="330057" progId="">
                    <p:embed/>
                    <p:pic>
                      <p:nvPicPr>
                        <p:cNvPr id="0" name="图片 42103" descr="image3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155"/>
                          <a:ext cx="384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6" name="对象 177204"/>
            <p:cNvGraphicFramePr>
              <a:graphicFrameLocks/>
            </p:cNvGraphicFramePr>
            <p:nvPr/>
          </p:nvGraphicFramePr>
          <p:xfrm>
            <a:off x="1104" y="2304"/>
            <a:ext cx="38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9" imgW="380835" imgH="368140" progId="">
                    <p:embed/>
                  </p:oleObj>
                </mc:Choice>
                <mc:Fallback>
                  <p:oleObj r:id="rId39" imgW="380835" imgH="368140" progId="">
                    <p:embed/>
                    <p:pic>
                      <p:nvPicPr>
                        <p:cNvPr id="0" name="图片 42104" descr="image3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384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97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7</a:t>
            </a:fld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7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组合 178177"/>
          <p:cNvGrpSpPr/>
          <p:nvPr/>
        </p:nvGrpSpPr>
        <p:grpSpPr>
          <a:xfrm>
            <a:off x="5677150" y="2971800"/>
            <a:ext cx="5588000" cy="2514600"/>
            <a:chOff x="2784" y="1872"/>
            <a:chExt cx="2640" cy="1584"/>
          </a:xfrm>
        </p:grpSpPr>
        <p:sp>
          <p:nvSpPr>
            <p:cNvPr id="32770" name="矩形 178178"/>
            <p:cNvSpPr/>
            <p:nvPr/>
          </p:nvSpPr>
          <p:spPr>
            <a:xfrm>
              <a:off x="2784" y="1872"/>
              <a:ext cx="2640" cy="158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1" name="直接连接符 178179"/>
            <p:cNvSpPr/>
            <p:nvPr/>
          </p:nvSpPr>
          <p:spPr>
            <a:xfrm>
              <a:off x="3019" y="2974"/>
              <a:ext cx="2329" cy="0"/>
            </a:xfrm>
            <a:prstGeom prst="line">
              <a:avLst/>
            </a:prstGeom>
            <a:ln w="12700" cap="flat" cmpd="sng">
              <a:solidFill>
                <a:srgbClr val="33333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2772" name="任意多边形 178180"/>
            <p:cNvSpPr/>
            <p:nvPr/>
          </p:nvSpPr>
          <p:spPr>
            <a:xfrm>
              <a:off x="3019" y="2401"/>
              <a:ext cx="1974" cy="573"/>
            </a:xfrm>
            <a:custGeom>
              <a:avLst/>
              <a:gdLst/>
              <a:ahLst/>
              <a:cxnLst/>
              <a:rect l="0" t="0" r="0" b="0"/>
              <a:pathLst>
                <a:path w="2393" h="674">
                  <a:moveTo>
                    <a:pt x="0" y="674"/>
                  </a:moveTo>
                  <a:cubicBezTo>
                    <a:pt x="35" y="634"/>
                    <a:pt x="103" y="523"/>
                    <a:pt x="208" y="434"/>
                  </a:cubicBezTo>
                  <a:cubicBezTo>
                    <a:pt x="313" y="345"/>
                    <a:pt x="466" y="210"/>
                    <a:pt x="631" y="138"/>
                  </a:cubicBezTo>
                  <a:cubicBezTo>
                    <a:pt x="796" y="66"/>
                    <a:pt x="1018" y="4"/>
                    <a:pt x="1200" y="2"/>
                  </a:cubicBezTo>
                  <a:cubicBezTo>
                    <a:pt x="1382" y="0"/>
                    <a:pt x="1569" y="64"/>
                    <a:pt x="1721" y="124"/>
                  </a:cubicBezTo>
                  <a:cubicBezTo>
                    <a:pt x="1873" y="184"/>
                    <a:pt x="2000" y="274"/>
                    <a:pt x="2112" y="364"/>
                  </a:cubicBezTo>
                  <a:cubicBezTo>
                    <a:pt x="2224" y="454"/>
                    <a:pt x="2335" y="603"/>
                    <a:pt x="2393" y="666"/>
                  </a:cubicBezTo>
                </a:path>
              </a:pathLst>
            </a:custGeom>
            <a:noFill/>
            <a:ln w="19050" cap="flat" cmpd="sng">
              <a:solidFill>
                <a:srgbClr val="33CCC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73" name="对象 178181"/>
            <p:cNvGraphicFramePr>
              <a:graphicFrameLocks/>
            </p:cNvGraphicFramePr>
            <p:nvPr/>
          </p:nvGraphicFramePr>
          <p:xfrm>
            <a:off x="5088" y="2786"/>
            <a:ext cx="15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77646" imgH="190335" progId="">
                    <p:embed/>
                  </p:oleObj>
                </mc:Choice>
                <mc:Fallback>
                  <p:oleObj r:id="rId2" imgW="177646" imgH="190335" progId="">
                    <p:embed/>
                    <p:pic>
                      <p:nvPicPr>
                        <p:cNvPr id="0" name="图片 43100" descr="image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786"/>
                          <a:ext cx="15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4" name="对象 178182"/>
            <p:cNvGraphicFramePr>
              <a:graphicFrameLocks/>
            </p:cNvGraphicFramePr>
            <p:nvPr/>
          </p:nvGraphicFramePr>
          <p:xfrm>
            <a:off x="2832" y="1968"/>
            <a:ext cx="16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90417" imgH="241195" progId="">
                    <p:embed/>
                  </p:oleObj>
                </mc:Choice>
                <mc:Fallback>
                  <p:oleObj r:id="rId4" imgW="190417" imgH="241195" progId="">
                    <p:embed/>
                    <p:pic>
                      <p:nvPicPr>
                        <p:cNvPr id="0" name="图片 43101" descr="image3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968"/>
                          <a:ext cx="16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对象 178183"/>
            <p:cNvGraphicFramePr>
              <a:graphicFrameLocks/>
            </p:cNvGraphicFramePr>
            <p:nvPr/>
          </p:nvGraphicFramePr>
          <p:xfrm>
            <a:off x="2858" y="2936"/>
            <a:ext cx="14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64885" imgH="190252" progId="">
                    <p:embed/>
                  </p:oleObj>
                </mc:Choice>
                <mc:Fallback>
                  <p:oleObj r:id="rId6" imgW="164885" imgH="190252" progId="">
                    <p:embed/>
                    <p:pic>
                      <p:nvPicPr>
                        <p:cNvPr id="0" name="图片 43102" descr="image3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8" y="2936"/>
                          <a:ext cx="140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6" name="直接连接符 178184"/>
            <p:cNvSpPr/>
            <p:nvPr/>
          </p:nvSpPr>
          <p:spPr>
            <a:xfrm flipV="1">
              <a:off x="3024" y="2016"/>
              <a:ext cx="0" cy="963"/>
            </a:xfrm>
            <a:prstGeom prst="line">
              <a:avLst/>
            </a:prstGeom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2777" name="直接连接符 178185"/>
            <p:cNvSpPr/>
            <p:nvPr/>
          </p:nvSpPr>
          <p:spPr>
            <a:xfrm>
              <a:off x="3024" y="2979"/>
              <a:ext cx="0" cy="477"/>
            </a:xfrm>
            <a:prstGeom prst="line">
              <a:avLst/>
            </a:prstGeom>
            <a:ln w="12700" cap="flat" cmpd="sng">
              <a:solidFill>
                <a:srgbClr val="33333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2778" name="直接连接符 178186"/>
            <p:cNvSpPr/>
            <p:nvPr/>
          </p:nvSpPr>
          <p:spPr>
            <a:xfrm>
              <a:off x="4992" y="2979"/>
              <a:ext cx="0" cy="477"/>
            </a:xfrm>
            <a:prstGeom prst="line">
              <a:avLst/>
            </a:prstGeom>
            <a:ln w="12700" cap="flat" cmpd="sng">
              <a:solidFill>
                <a:srgbClr val="333333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2779" name="对象 178187"/>
            <p:cNvGraphicFramePr>
              <a:graphicFrameLocks/>
            </p:cNvGraphicFramePr>
            <p:nvPr/>
          </p:nvGraphicFramePr>
          <p:xfrm>
            <a:off x="3936" y="2976"/>
            <a:ext cx="26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66353" imgH="329771" progId="">
                    <p:embed/>
                  </p:oleObj>
                </mc:Choice>
                <mc:Fallback>
                  <p:oleObj r:id="rId8" imgW="266353" imgH="329771" progId="">
                    <p:embed/>
                    <p:pic>
                      <p:nvPicPr>
                        <p:cNvPr id="0" name="图片 43103" descr="image3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976"/>
                          <a:ext cx="26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0" name="直接连接符 178188"/>
            <p:cNvSpPr/>
            <p:nvPr/>
          </p:nvSpPr>
          <p:spPr>
            <a:xfrm>
              <a:off x="4176" y="3120"/>
              <a:ext cx="816" cy="0"/>
            </a:xfrm>
            <a:prstGeom prst="line">
              <a:avLst/>
            </a:prstGeom>
            <a:ln w="12700" cap="flat" cmpd="sng">
              <a:solidFill>
                <a:srgbClr val="FF3399"/>
              </a:solidFill>
              <a:prstDash val="solid"/>
              <a:round/>
              <a:headEnd type="none" w="sm" len="lg"/>
              <a:tailEnd type="triangle" w="sm" len="lg"/>
            </a:ln>
          </p:spPr>
        </p:sp>
        <p:sp>
          <p:nvSpPr>
            <p:cNvPr id="32781" name="直接连接符 178189"/>
            <p:cNvSpPr/>
            <p:nvPr/>
          </p:nvSpPr>
          <p:spPr>
            <a:xfrm flipH="1">
              <a:off x="3024" y="3120"/>
              <a:ext cx="912" cy="0"/>
            </a:xfrm>
            <a:prstGeom prst="line">
              <a:avLst/>
            </a:prstGeom>
            <a:ln w="12700" cap="flat" cmpd="sng">
              <a:solidFill>
                <a:srgbClr val="FF3399"/>
              </a:solidFill>
              <a:prstDash val="solid"/>
              <a:round/>
              <a:headEnd type="none" w="sm" len="lg"/>
              <a:tailEnd type="triangle" w="sm" len="lg"/>
            </a:ln>
          </p:spPr>
        </p:sp>
      </p:grpSp>
      <p:sp>
        <p:nvSpPr>
          <p:cNvPr id="32782" name="直接连接符 178190"/>
          <p:cNvSpPr/>
          <p:nvPr/>
        </p:nvSpPr>
        <p:spPr>
          <a:xfrm>
            <a:off x="9233150" y="4729164"/>
            <a:ext cx="0" cy="757237"/>
          </a:xfrm>
          <a:prstGeom prst="line">
            <a:avLst/>
          </a:prstGeom>
          <a:ln w="12700" cap="flat" cmpd="sng">
            <a:solidFill>
              <a:srgbClr val="33333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78192" name="组合 178191"/>
          <p:cNvGrpSpPr/>
          <p:nvPr/>
        </p:nvGrpSpPr>
        <p:grpSpPr>
          <a:xfrm>
            <a:off x="6185150" y="3978276"/>
            <a:ext cx="3048000" cy="1508125"/>
            <a:chOff x="3024" y="2506"/>
            <a:chExt cx="1440" cy="950"/>
          </a:xfrm>
        </p:grpSpPr>
        <p:sp>
          <p:nvSpPr>
            <p:cNvPr id="32784" name="任意多边形 178192"/>
            <p:cNvSpPr/>
            <p:nvPr/>
          </p:nvSpPr>
          <p:spPr>
            <a:xfrm>
              <a:off x="3024" y="2506"/>
              <a:ext cx="1426" cy="462"/>
            </a:xfrm>
            <a:custGeom>
              <a:avLst/>
              <a:gdLst/>
              <a:ahLst/>
              <a:cxnLst/>
              <a:rect l="0" t="0" r="0" b="0"/>
              <a:pathLst>
                <a:path w="1426" h="462">
                  <a:moveTo>
                    <a:pt x="0" y="462"/>
                  </a:moveTo>
                  <a:cubicBezTo>
                    <a:pt x="55" y="409"/>
                    <a:pt x="105" y="355"/>
                    <a:pt x="165" y="303"/>
                  </a:cubicBezTo>
                  <a:cubicBezTo>
                    <a:pt x="224" y="250"/>
                    <a:pt x="290" y="192"/>
                    <a:pt x="357" y="149"/>
                  </a:cubicBezTo>
                  <a:cubicBezTo>
                    <a:pt x="424" y="106"/>
                    <a:pt x="499" y="69"/>
                    <a:pt x="569" y="45"/>
                  </a:cubicBezTo>
                  <a:cubicBezTo>
                    <a:pt x="639" y="21"/>
                    <a:pt x="705" y="8"/>
                    <a:pt x="775" y="4"/>
                  </a:cubicBezTo>
                  <a:cubicBezTo>
                    <a:pt x="845" y="0"/>
                    <a:pt x="917" y="2"/>
                    <a:pt x="987" y="23"/>
                  </a:cubicBezTo>
                  <a:cubicBezTo>
                    <a:pt x="1057" y="44"/>
                    <a:pt x="1134" y="85"/>
                    <a:pt x="1193" y="129"/>
                  </a:cubicBezTo>
                  <a:cubicBezTo>
                    <a:pt x="1252" y="173"/>
                    <a:pt x="1305" y="234"/>
                    <a:pt x="1344" y="288"/>
                  </a:cubicBezTo>
                  <a:cubicBezTo>
                    <a:pt x="1383" y="342"/>
                    <a:pt x="1409" y="418"/>
                    <a:pt x="1426" y="452"/>
                  </a:cubicBezTo>
                </a:path>
              </a:pathLst>
            </a:custGeom>
            <a:noFill/>
            <a:ln w="28575" cap="flat" cmpd="sng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直接连接符 178193"/>
            <p:cNvSpPr/>
            <p:nvPr/>
          </p:nvSpPr>
          <p:spPr>
            <a:xfrm>
              <a:off x="3024" y="3408"/>
              <a:ext cx="1440" cy="0"/>
            </a:xfrm>
            <a:prstGeom prst="line">
              <a:avLst/>
            </a:prstGeom>
            <a:ln w="12700" cap="flat" cmpd="sng">
              <a:solidFill>
                <a:srgbClr val="FF3399"/>
              </a:solidFill>
              <a:prstDash val="solid"/>
              <a:round/>
              <a:headEnd type="triangle" w="sm" len="lg"/>
              <a:tailEnd type="triangle" w="sm" len="lg"/>
            </a:ln>
          </p:spPr>
        </p:sp>
        <p:graphicFrame>
          <p:nvGraphicFramePr>
            <p:cNvPr id="32786" name="对象 178194"/>
            <p:cNvGraphicFramePr>
              <a:graphicFrameLocks/>
            </p:cNvGraphicFramePr>
            <p:nvPr/>
          </p:nvGraphicFramePr>
          <p:xfrm>
            <a:off x="3648" y="3168"/>
            <a:ext cx="21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90335" imgH="253780" progId="">
                    <p:embed/>
                  </p:oleObj>
                </mc:Choice>
                <mc:Fallback>
                  <p:oleObj r:id="rId10" imgW="190335" imgH="253780" progId="">
                    <p:embed/>
                    <p:pic>
                      <p:nvPicPr>
                        <p:cNvPr id="0" name="图片 43104" descr="image3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168"/>
                          <a:ext cx="21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8196" name="对象 178195"/>
          <p:cNvGraphicFramePr>
            <a:graphicFrameLocks/>
          </p:cNvGraphicFramePr>
          <p:nvPr/>
        </p:nvGraphicFramePr>
        <p:xfrm>
          <a:off x="2725947" y="5107782"/>
          <a:ext cx="1362974" cy="46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4630400" imgH="5181600" progId="">
                  <p:embed/>
                </p:oleObj>
              </mc:Choice>
              <mc:Fallback>
                <p:oleObj name="公式" r:id="rId12" imgW="14630400" imgH="5181600" progId="">
                  <p:embed/>
                  <p:pic>
                    <p:nvPicPr>
                      <p:cNvPr id="0" name="图片 43105" descr="image33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947" y="5107782"/>
                        <a:ext cx="1362974" cy="46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8197" name="组合 178196"/>
          <p:cNvGrpSpPr/>
          <p:nvPr/>
        </p:nvGrpSpPr>
        <p:grpSpPr>
          <a:xfrm>
            <a:off x="1473234" y="1447804"/>
            <a:ext cx="8013685" cy="1296989"/>
            <a:chOff x="696" y="912"/>
            <a:chExt cx="3786" cy="817"/>
          </a:xfrm>
        </p:grpSpPr>
        <p:graphicFrame>
          <p:nvGraphicFramePr>
            <p:cNvPr id="32789" name="对象 17819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9243872"/>
                </p:ext>
              </p:extLst>
            </p:nvPr>
          </p:nvGraphicFramePr>
          <p:xfrm>
            <a:off x="2634" y="1058"/>
            <a:ext cx="1848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955520" imgH="444240" progId="Equation.3">
                    <p:embed/>
                  </p:oleObj>
                </mc:Choice>
                <mc:Fallback>
                  <p:oleObj name="公式" r:id="rId14" imgW="1955520" imgH="444240" progId="Equation.3">
                    <p:embed/>
                    <p:pic>
                      <p:nvPicPr>
                        <p:cNvPr id="0" name="图片 43106" descr="image3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4" y="1058"/>
                          <a:ext cx="1848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90" name="组合 178198"/>
            <p:cNvGrpSpPr/>
            <p:nvPr/>
          </p:nvGrpSpPr>
          <p:grpSpPr>
            <a:xfrm>
              <a:off x="696" y="912"/>
              <a:ext cx="3696" cy="291"/>
              <a:chOff x="744" y="672"/>
              <a:chExt cx="3696" cy="291"/>
            </a:xfrm>
          </p:grpSpPr>
          <p:sp>
            <p:nvSpPr>
              <p:cNvPr id="32791" name="文本框 178199"/>
              <p:cNvSpPr txBox="1"/>
              <p:nvPr/>
            </p:nvSpPr>
            <p:spPr>
              <a:xfrm>
                <a:off x="744" y="672"/>
                <a:ext cx="3696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消去方程中的参数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zh-CN" altLang="en-US" sz="2400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得轨迹</a:t>
                </a:r>
              </a:p>
            </p:txBody>
          </p:sp>
          <p:graphicFrame>
            <p:nvGraphicFramePr>
              <p:cNvPr id="32792" name="对象 178200"/>
              <p:cNvGraphicFramePr>
                <a:graphicFrameLocks/>
              </p:cNvGraphicFramePr>
              <p:nvPr/>
            </p:nvGraphicFramePr>
            <p:xfrm>
              <a:off x="1921" y="690"/>
              <a:ext cx="232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2743200" imgH="3657600" progId="">
                      <p:embed/>
                    </p:oleObj>
                  </mc:Choice>
                  <mc:Fallback>
                    <p:oleObj name="公式" r:id="rId16" imgW="2743200" imgH="3657600" progId="">
                      <p:embed/>
                      <p:pic>
                        <p:nvPicPr>
                          <p:cNvPr id="0" name="图片 43107" descr="image3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1" y="690"/>
                            <a:ext cx="232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78202" name="组合 178201"/>
          <p:cNvGrpSpPr/>
          <p:nvPr/>
        </p:nvGrpSpPr>
        <p:grpSpPr>
          <a:xfrm>
            <a:off x="1394886" y="5791407"/>
            <a:ext cx="3860793" cy="466725"/>
            <a:chOff x="659" y="3659"/>
            <a:chExt cx="1824" cy="294"/>
          </a:xfrm>
        </p:grpSpPr>
        <p:graphicFrame>
          <p:nvGraphicFramePr>
            <p:cNvPr id="32794" name="对象 178202"/>
            <p:cNvGraphicFramePr>
              <a:graphicFrameLocks/>
            </p:cNvGraphicFramePr>
            <p:nvPr/>
          </p:nvGraphicFramePr>
          <p:xfrm>
            <a:off x="1448" y="3668"/>
            <a:ext cx="84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8897600" imgH="5791200" progId="">
                    <p:embed/>
                  </p:oleObj>
                </mc:Choice>
                <mc:Fallback>
                  <p:oleObj name="公式" r:id="rId18" imgW="18897600" imgH="5791200" progId="">
                    <p:embed/>
                    <p:pic>
                      <p:nvPicPr>
                        <p:cNvPr id="0" name="图片 43108" descr="image3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3668"/>
                          <a:ext cx="84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5" name="文本框 178203"/>
            <p:cNvSpPr txBox="1"/>
            <p:nvPr/>
          </p:nvSpPr>
          <p:spPr>
            <a:xfrm>
              <a:off x="659" y="3659"/>
              <a:ext cx="182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最大射程</a:t>
              </a:r>
            </a:p>
          </p:txBody>
        </p:sp>
      </p:grpSp>
      <p:graphicFrame>
        <p:nvGraphicFramePr>
          <p:cNvPr id="178205" name="对象 178204"/>
          <p:cNvGraphicFramePr>
            <a:graphicFrameLocks/>
          </p:cNvGraphicFramePr>
          <p:nvPr/>
        </p:nvGraphicFramePr>
        <p:xfrm>
          <a:off x="1751168" y="4108336"/>
          <a:ext cx="3209026" cy="777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36880800" imgH="10363200" progId="">
                  <p:embed/>
                </p:oleObj>
              </mc:Choice>
              <mc:Fallback>
                <p:oleObj name="公式" r:id="rId20" imgW="36880800" imgH="10363200" progId="">
                  <p:embed/>
                  <p:pic>
                    <p:nvPicPr>
                      <p:cNvPr id="0" name="图片 43109" descr="image338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168" y="4108336"/>
                        <a:ext cx="3209026" cy="777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8206" name="组合 178205"/>
          <p:cNvGrpSpPr/>
          <p:nvPr/>
        </p:nvGrpSpPr>
        <p:grpSpPr>
          <a:xfrm>
            <a:off x="6591550" y="3194050"/>
            <a:ext cx="2641600" cy="990600"/>
            <a:chOff x="3168" y="2256"/>
            <a:chExt cx="1248" cy="624"/>
          </a:xfrm>
        </p:grpSpPr>
        <p:sp>
          <p:nvSpPr>
            <p:cNvPr id="32798" name="任意多边形 178206"/>
            <p:cNvSpPr/>
            <p:nvPr/>
          </p:nvSpPr>
          <p:spPr>
            <a:xfrm>
              <a:off x="3168" y="2256"/>
              <a:ext cx="864" cy="624"/>
            </a:xfrm>
            <a:custGeom>
              <a:avLst/>
              <a:gdLst/>
              <a:ahLst/>
              <a:cxnLst/>
              <a:rect l="0" t="0" r="0" b="0"/>
              <a:pathLst>
                <a:path w="864" h="528">
                  <a:moveTo>
                    <a:pt x="240" y="528"/>
                  </a:moveTo>
                  <a:lnTo>
                    <a:pt x="192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864" y="0"/>
                  </a:lnTo>
                  <a:lnTo>
                    <a:pt x="864" y="192"/>
                  </a:lnTo>
                  <a:lnTo>
                    <a:pt x="864" y="240"/>
                  </a:lnTo>
                  <a:lnTo>
                    <a:pt x="288" y="240"/>
                  </a:lnTo>
                  <a:lnTo>
                    <a:pt x="240" y="528"/>
                  </a:lnTo>
                  <a:close/>
                </a:path>
              </a:pathLst>
            </a:custGeom>
            <a:solidFill>
              <a:schemeClr val="bg2"/>
            </a:solidFill>
            <a:ln w="19050" cap="flat" cmpd="sng">
              <a:solidFill>
                <a:srgbClr val="9966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文本框 178207"/>
            <p:cNvSpPr txBox="1"/>
            <p:nvPr/>
          </p:nvSpPr>
          <p:spPr>
            <a:xfrm>
              <a:off x="3168" y="2256"/>
              <a:ext cx="1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实际路径</a:t>
              </a:r>
              <a:endParaRPr lang="zh-CN" altLang="en-US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2800" name="对象 178208"/>
          <p:cNvGraphicFramePr>
            <a:graphicFrameLocks/>
          </p:cNvGraphicFramePr>
          <p:nvPr/>
        </p:nvGraphicFramePr>
        <p:xfrm>
          <a:off x="2613804" y="855663"/>
          <a:ext cx="2199736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7127200" imgH="5486400" progId="">
                  <p:embed/>
                </p:oleObj>
              </mc:Choice>
              <mc:Fallback>
                <p:oleObj name="公式" r:id="rId22" imgW="27127200" imgH="5486400" progId="">
                  <p:embed/>
                  <p:pic>
                    <p:nvPicPr>
                      <p:cNvPr id="0" name="图片 43110" descr="image339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804" y="855663"/>
                        <a:ext cx="2199736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1" name="对象 178209"/>
          <p:cNvGraphicFramePr>
            <a:graphicFrameLocks/>
          </p:cNvGraphicFramePr>
          <p:nvPr/>
        </p:nvGraphicFramePr>
        <p:xfrm>
          <a:off x="5967413" y="664235"/>
          <a:ext cx="3176588" cy="700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40538400" imgH="9753600" progId="">
                  <p:embed/>
                </p:oleObj>
              </mc:Choice>
              <mc:Fallback>
                <p:oleObj name="公式" r:id="rId24" imgW="40538400" imgH="9753600" progId="">
                  <p:embed/>
                  <p:pic>
                    <p:nvPicPr>
                      <p:cNvPr id="0" name="图片 43111" descr="image340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664235"/>
                        <a:ext cx="3176588" cy="700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8211" name="组合 178210"/>
          <p:cNvGrpSpPr/>
          <p:nvPr/>
        </p:nvGrpSpPr>
        <p:grpSpPr>
          <a:xfrm>
            <a:off x="9014630" y="3276600"/>
            <a:ext cx="3217340" cy="838200"/>
            <a:chOff x="4272" y="2256"/>
            <a:chExt cx="1520" cy="528"/>
          </a:xfrm>
        </p:grpSpPr>
        <p:sp>
          <p:nvSpPr>
            <p:cNvPr id="32803" name="任意多边形 178211"/>
            <p:cNvSpPr/>
            <p:nvPr/>
          </p:nvSpPr>
          <p:spPr>
            <a:xfrm>
              <a:off x="4272" y="2256"/>
              <a:ext cx="1056" cy="528"/>
            </a:xfrm>
            <a:custGeom>
              <a:avLst/>
              <a:gdLst/>
              <a:ahLst/>
              <a:cxnLst/>
              <a:rect l="0" t="0" r="0" b="0"/>
              <a:pathLst>
                <a:path w="1056" h="528">
                  <a:moveTo>
                    <a:pt x="240" y="528"/>
                  </a:moveTo>
                  <a:lnTo>
                    <a:pt x="192" y="288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1056" y="0"/>
                  </a:lnTo>
                  <a:lnTo>
                    <a:pt x="1056" y="288"/>
                  </a:lnTo>
                  <a:lnTo>
                    <a:pt x="336" y="288"/>
                  </a:lnTo>
                  <a:lnTo>
                    <a:pt x="240" y="528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矩形 178212"/>
            <p:cNvSpPr/>
            <p:nvPr/>
          </p:nvSpPr>
          <p:spPr>
            <a:xfrm>
              <a:off x="4352" y="2256"/>
              <a:ext cx="1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buClr>
                  <a:srgbClr val="000000"/>
                </a:buClr>
              </a:pPr>
              <a:r>
                <a:rPr lang="zh-CN" altLang="en-US" sz="24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真空中路径</a:t>
              </a:r>
            </a:p>
          </p:txBody>
        </p:sp>
      </p:grpSp>
      <p:sp>
        <p:nvSpPr>
          <p:cNvPr id="178214" name="文本框 178213"/>
          <p:cNvSpPr txBox="1"/>
          <p:nvPr/>
        </p:nvSpPr>
        <p:spPr>
          <a:xfrm>
            <a:off x="5575550" y="5530850"/>
            <a:ext cx="5892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由于空气阻力，实际射程小于最大射程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178215" name="组合 178214"/>
          <p:cNvGrpSpPr/>
          <p:nvPr/>
        </p:nvGrpSpPr>
        <p:grpSpPr>
          <a:xfrm>
            <a:off x="1411211" y="2514601"/>
            <a:ext cx="3555988" cy="1344613"/>
            <a:chOff x="520" y="1584"/>
            <a:chExt cx="1680" cy="847"/>
          </a:xfrm>
        </p:grpSpPr>
        <p:graphicFrame>
          <p:nvGraphicFramePr>
            <p:cNvPr id="32807" name="对象 178215"/>
            <p:cNvGraphicFramePr>
              <a:graphicFrameLocks/>
            </p:cNvGraphicFramePr>
            <p:nvPr/>
          </p:nvGraphicFramePr>
          <p:xfrm>
            <a:off x="694" y="1965"/>
            <a:ext cx="1496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35052000" imgH="10363200" progId="">
                    <p:embed/>
                  </p:oleObj>
                </mc:Choice>
                <mc:Fallback>
                  <p:oleObj name="公式" r:id="rId26" imgW="35052000" imgH="10363200" progId="">
                    <p:embed/>
                    <p:pic>
                      <p:nvPicPr>
                        <p:cNvPr id="0" name="图片 43112" descr="image3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1965"/>
                          <a:ext cx="1496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8" name="矩形 178216"/>
            <p:cNvSpPr/>
            <p:nvPr/>
          </p:nvSpPr>
          <p:spPr>
            <a:xfrm>
              <a:off x="520" y="1584"/>
              <a:ext cx="16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buClr>
                  <a:srgbClr val="000000"/>
                </a:buClr>
              </a:pPr>
              <a:r>
                <a:rPr lang="zh-CN" altLang="en-US" sz="24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求最大射程</a:t>
              </a:r>
            </a:p>
          </p:txBody>
        </p:sp>
      </p:grpSp>
      <p:sp>
        <p:nvSpPr>
          <p:cNvPr id="32809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8</a:t>
            </a:fld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7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框 166917"/>
          <p:cNvSpPr txBox="1"/>
          <p:nvPr/>
        </p:nvSpPr>
        <p:spPr>
          <a:xfrm>
            <a:off x="1328469" y="692151"/>
            <a:ext cx="9195758" cy="9048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10000"/>
              </a:lnSpc>
              <a:spcBef>
                <a:spcPts val="28875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已知一质点的运动方程为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，式中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计，求质点运动的轨道、速度、加速度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66919" name="文本框 166918"/>
          <p:cNvSpPr txBox="1"/>
          <p:nvPr/>
        </p:nvSpPr>
        <p:spPr>
          <a:xfrm>
            <a:off x="2914651" y="2297941"/>
            <a:ext cx="5287433" cy="49859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10000"/>
              </a:lnSpc>
              <a:spcBef>
                <a:spcPts val="28875"/>
              </a:spcBef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 3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= -4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</a:p>
        </p:txBody>
      </p:sp>
      <p:sp>
        <p:nvSpPr>
          <p:cNvPr id="166920" name="文本框 166919"/>
          <p:cNvSpPr txBox="1"/>
          <p:nvPr/>
        </p:nvSpPr>
        <p:spPr>
          <a:xfrm>
            <a:off x="1420072" y="1785613"/>
            <a:ext cx="3877985" cy="4985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10000"/>
              </a:lnSpc>
              <a:spcBef>
                <a:spcPts val="28875"/>
              </a:spcBef>
            </a:pPr>
            <a:r>
              <a:rPr lang="zh-CN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将运动方程写成分量式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21" name="文本框 166920"/>
          <p:cNvSpPr txBox="1"/>
          <p:nvPr/>
        </p:nvSpPr>
        <p:spPr>
          <a:xfrm>
            <a:off x="1420072" y="2940680"/>
            <a:ext cx="10320867" cy="17912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1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消去参变量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，得轨道方程：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，这是顶点在原点的抛物线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见图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1.15.</a:t>
            </a:r>
          </a:p>
          <a:p>
            <a:pPr lvl="0" indent="0">
              <a:lnSpc>
                <a:spcPct val="115000"/>
              </a:lnSpc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lnSpc>
                <a:spcPct val="11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由速度定义得</a:t>
            </a:r>
          </a:p>
        </p:txBody>
      </p:sp>
      <p:graphicFrame>
        <p:nvGraphicFramePr>
          <p:cNvPr id="166922" name="对象 166921"/>
          <p:cNvGraphicFramePr>
            <a:graphicFrameLocks/>
          </p:cNvGraphicFramePr>
          <p:nvPr/>
        </p:nvGraphicFramePr>
        <p:xfrm>
          <a:off x="3415281" y="4703009"/>
          <a:ext cx="3477225" cy="86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2865" imgH="393529" progId="">
                  <p:embed/>
                </p:oleObj>
              </mc:Choice>
              <mc:Fallback>
                <p:oleObj r:id="rId2" imgW="1002865" imgH="393529" progId="">
                  <p:embed/>
                  <p:pic>
                    <p:nvPicPr>
                      <p:cNvPr id="0" name="图片 57349" descr="image34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281" y="4703009"/>
                        <a:ext cx="3477225" cy="869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6927" name="组合 166926"/>
          <p:cNvGrpSpPr/>
          <p:nvPr/>
        </p:nvGrpSpPr>
        <p:grpSpPr>
          <a:xfrm>
            <a:off x="7719960" y="3563408"/>
            <a:ext cx="2760133" cy="1955800"/>
            <a:chOff x="3957" y="2047"/>
            <a:chExt cx="1304" cy="1232"/>
          </a:xfrm>
        </p:grpSpPr>
        <p:pic>
          <p:nvPicPr>
            <p:cNvPr id="34823" name="图片 166927" descr="E:/方正转word课程/大学物理[第二版]（赵近芳）/上册/书版/0115.TIF"/>
            <p:cNvPicPr>
              <a:picLocks noChangeAspect="1"/>
            </p:cNvPicPr>
            <p:nvPr/>
          </p:nvPicPr>
          <p:blipFill>
            <a:blip r:embed="rId4" r:link="rId5" cstate="print"/>
            <a:stretch>
              <a:fillRect/>
            </a:stretch>
          </p:blipFill>
          <p:spPr>
            <a:xfrm>
              <a:off x="3957" y="2047"/>
              <a:ext cx="1304" cy="10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4824" name="矩形 166928"/>
            <p:cNvSpPr/>
            <p:nvPr/>
          </p:nvSpPr>
          <p:spPr>
            <a:xfrm>
              <a:off x="4383" y="3046"/>
              <a:ext cx="38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1.15</a:t>
              </a:r>
            </a:p>
          </p:txBody>
        </p:sp>
      </p:grpSp>
      <p:sp>
        <p:nvSpPr>
          <p:cNvPr id="34825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9</a:t>
            </a:fld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/>
      <p:bldP spid="166920" grpId="0"/>
      <p:bldP spid="16692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19225</TotalTime>
  <Words>1106</Words>
  <Application>Microsoft Office PowerPoint</Application>
  <PresentationFormat>宽屏</PresentationFormat>
  <Paragraphs>127</Paragraphs>
  <Slides>27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楷体_GB2312</vt:lpstr>
      <vt:lpstr>宋体</vt:lpstr>
      <vt:lpstr>Arial</vt:lpstr>
      <vt:lpstr>Calibri</vt:lpstr>
      <vt:lpstr>Cambria</vt:lpstr>
      <vt:lpstr>Cambria Math</vt:lpstr>
      <vt:lpstr>Maiandra GD</vt:lpstr>
      <vt:lpstr>Times New Roman</vt:lpstr>
      <vt:lpstr>Wingdings 2</vt:lpstr>
      <vt:lpstr>龙腾四海</vt:lpstr>
      <vt:lpstr>Document</vt:lpstr>
      <vt:lpstr>Microsoft Word 97 - 2003 Document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质点运动学</dc:title>
  <dc:creator>XUQINGCHI</dc:creator>
  <cp:lastModifiedBy>碧娥 林</cp:lastModifiedBy>
  <cp:revision>110</cp:revision>
  <dcterms:created xsi:type="dcterms:W3CDTF">2015-05-05T08:02:00Z</dcterms:created>
  <dcterms:modified xsi:type="dcterms:W3CDTF">2024-03-04T01:41:42Z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