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activeX/activeX5.xml" ContentType="application/vnd.ms-office.activeX+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3.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2"/>
    <p:sldId id="410" r:id="rId3"/>
    <p:sldId id="375" r:id="rId4"/>
    <p:sldId id="412" r:id="rId5"/>
    <p:sldId id="413" r:id="rId6"/>
    <p:sldId id="414" r:id="rId7"/>
    <p:sldId id="442" r:id="rId8"/>
    <p:sldId id="415" r:id="rId9"/>
    <p:sldId id="417" r:id="rId10"/>
    <p:sldId id="448" r:id="rId11"/>
    <p:sldId id="449" r:id="rId12"/>
    <p:sldId id="443" r:id="rId13"/>
    <p:sldId id="419" r:id="rId14"/>
    <p:sldId id="420" r:id="rId15"/>
    <p:sldId id="422" r:id="rId16"/>
    <p:sldId id="423" r:id="rId17"/>
    <p:sldId id="421" r:id="rId18"/>
    <p:sldId id="424" r:id="rId19"/>
    <p:sldId id="446" r:id="rId20"/>
    <p:sldId id="447" r:id="rId21"/>
    <p:sldId id="428" r:id="rId22"/>
    <p:sldId id="430" r:id="rId23"/>
    <p:sldId id="433" r:id="rId24"/>
    <p:sldId id="434" r:id="rId25"/>
    <p:sldId id="435" r:id="rId26"/>
    <p:sldId id="436" r:id="rId27"/>
    <p:sldId id="437" r:id="rId28"/>
    <p:sldId id="438" r:id="rId29"/>
    <p:sldId id="439" r:id="rId30"/>
    <p:sldId id="440" r:id="rId31"/>
    <p:sldId id="441" r:id="rId32"/>
    <p:sldId id="450" r:id="rId33"/>
    <p:sldId id="451" r:id="rId34"/>
  </p:sldIdLst>
  <p:sldSz cx="9144000" cy="6858000" type="screen4x3"/>
  <p:notesSz cx="6796088" cy="99282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57"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1"/>
            <a:ext cx="2945761" cy="495937"/>
          </a:xfrm>
          <a:prstGeom prst="rect">
            <a:avLst/>
          </a:prstGeom>
          <a:noFill/>
          <a:ln w="9525">
            <a:noFill/>
            <a:miter lim="800000"/>
          </a:ln>
          <a:effectLst/>
        </p:spPr>
        <p:txBody>
          <a:bodyPr vert="horz" wrap="square" lIns="90955" tIns="45478" rIns="90955" bIns="45478" numCol="1" anchor="t" anchorCtr="0" compatLnSpc="1"/>
          <a:lstStyle>
            <a:lvl1pPr>
              <a:defRPr sz="1200">
                <a:latin typeface="Arial" panose="020B0604020202020204" pitchFamily="34" charset="0"/>
              </a:defRPr>
            </a:lvl1pPr>
          </a:lstStyle>
          <a:p>
            <a:endParaRPr lang="en-US" altLang="zh-CN"/>
          </a:p>
        </p:txBody>
      </p:sp>
      <p:sp>
        <p:nvSpPr>
          <p:cNvPr id="287747" name="Rectangle 3"/>
          <p:cNvSpPr>
            <a:spLocks noGrp="1" noChangeArrowheads="1"/>
          </p:cNvSpPr>
          <p:nvPr>
            <p:ph type="dt" sz="quarter" idx="1"/>
          </p:nvPr>
        </p:nvSpPr>
        <p:spPr bwMode="auto">
          <a:xfrm>
            <a:off x="3850328" y="1"/>
            <a:ext cx="2944181" cy="495937"/>
          </a:xfrm>
          <a:prstGeom prst="rect">
            <a:avLst/>
          </a:prstGeom>
          <a:noFill/>
          <a:ln w="9525">
            <a:noFill/>
            <a:miter lim="800000"/>
          </a:ln>
          <a:effectLst/>
        </p:spPr>
        <p:txBody>
          <a:bodyPr vert="horz" wrap="square" lIns="90955" tIns="45478" rIns="90955" bIns="45478" numCol="1" anchor="t" anchorCtr="0" compatLnSpc="1"/>
          <a:lstStyle>
            <a:lvl1pPr algn="r">
              <a:defRPr sz="1200">
                <a:latin typeface="Arial" panose="020B0604020202020204" pitchFamily="34" charset="0"/>
              </a:defRPr>
            </a:lvl1pPr>
          </a:lstStyle>
          <a:p>
            <a:endParaRPr lang="en-US" altLang="zh-CN"/>
          </a:p>
        </p:txBody>
      </p:sp>
      <p:sp>
        <p:nvSpPr>
          <p:cNvPr id="287748" name="Rectangle 4"/>
          <p:cNvSpPr>
            <a:spLocks noGrp="1" noChangeArrowheads="1"/>
          </p:cNvSpPr>
          <p:nvPr>
            <p:ph type="ftr" sz="quarter" idx="2"/>
          </p:nvPr>
        </p:nvSpPr>
        <p:spPr bwMode="auto">
          <a:xfrm>
            <a:off x="0" y="9430709"/>
            <a:ext cx="2945761" cy="495937"/>
          </a:xfrm>
          <a:prstGeom prst="rect">
            <a:avLst/>
          </a:prstGeom>
          <a:noFill/>
          <a:ln w="9525">
            <a:noFill/>
            <a:miter lim="800000"/>
          </a:ln>
          <a:effectLst/>
        </p:spPr>
        <p:txBody>
          <a:bodyPr vert="horz" wrap="square" lIns="90955" tIns="45478" rIns="90955" bIns="45478" numCol="1" anchor="b" anchorCtr="0" compatLnSpc="1"/>
          <a:lstStyle>
            <a:lvl1pPr>
              <a:defRPr sz="1200">
                <a:latin typeface="Arial" panose="020B0604020202020204" pitchFamily="34" charset="0"/>
              </a:defRPr>
            </a:lvl1pPr>
          </a:lstStyle>
          <a:p>
            <a:endParaRPr lang="en-US" altLang="zh-CN"/>
          </a:p>
        </p:txBody>
      </p:sp>
      <p:sp>
        <p:nvSpPr>
          <p:cNvPr id="287749" name="Rectangle 5"/>
          <p:cNvSpPr>
            <a:spLocks noGrp="1" noChangeArrowheads="1"/>
          </p:cNvSpPr>
          <p:nvPr>
            <p:ph type="sldNum" sz="quarter" idx="3"/>
          </p:nvPr>
        </p:nvSpPr>
        <p:spPr bwMode="auto">
          <a:xfrm>
            <a:off x="3850328" y="9430709"/>
            <a:ext cx="2944181" cy="495937"/>
          </a:xfrm>
          <a:prstGeom prst="rect">
            <a:avLst/>
          </a:prstGeom>
          <a:noFill/>
          <a:ln w="9525">
            <a:noFill/>
            <a:miter lim="800000"/>
          </a:ln>
          <a:effectLst/>
        </p:spPr>
        <p:txBody>
          <a:bodyPr vert="horz" wrap="square" lIns="90955" tIns="45478" rIns="90955" bIns="45478" numCol="1" anchor="b" anchorCtr="0" compatLnSpc="1"/>
          <a:lstStyle>
            <a:lvl1pPr algn="r">
              <a:defRPr sz="1200">
                <a:latin typeface="Arial" panose="020B0604020202020204" pitchFamily="34" charset="0"/>
              </a:defRPr>
            </a:lvl1pPr>
          </a:lstStyle>
          <a:p>
            <a:fld id="{A7DCD8B6-C7D4-417B-8ACE-BA0CE88FEBC9}" type="slidenum">
              <a:rPr lang="en-US" altLang="zh-CN"/>
              <a:pPr/>
              <a:t>‹#›</a:t>
            </a:fld>
            <a:endParaRPr lang="en-US" altLang="zh-CN"/>
          </a:p>
        </p:txBody>
      </p:sp>
    </p:spTree>
    <p:extLst>
      <p:ext uri="{BB962C8B-B14F-4D97-AF65-F5344CB8AC3E}">
        <p14:creationId xmlns:p14="http://schemas.microsoft.com/office/powerpoint/2010/main" val="134864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1"/>
            <a:ext cx="2945761" cy="495937"/>
          </a:xfrm>
          <a:prstGeom prst="rect">
            <a:avLst/>
          </a:prstGeom>
          <a:noFill/>
          <a:ln w="9525">
            <a:noFill/>
            <a:miter lim="800000"/>
          </a:ln>
          <a:effectLst/>
        </p:spPr>
        <p:txBody>
          <a:bodyPr vert="horz" wrap="square" lIns="90955" tIns="45478" rIns="90955" bIns="45478"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50328" y="1"/>
            <a:ext cx="2944181" cy="495937"/>
          </a:xfrm>
          <a:prstGeom prst="rect">
            <a:avLst/>
          </a:prstGeom>
          <a:noFill/>
          <a:ln w="9525">
            <a:noFill/>
            <a:miter lim="800000"/>
          </a:ln>
          <a:effectLst/>
        </p:spPr>
        <p:txBody>
          <a:bodyPr vert="horz" wrap="square" lIns="90955" tIns="45478" rIns="90955" bIns="45478"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0399" y="4716144"/>
            <a:ext cx="5436870" cy="4468176"/>
          </a:xfrm>
          <a:prstGeom prst="rect">
            <a:avLst/>
          </a:prstGeom>
          <a:noFill/>
          <a:ln w="9525">
            <a:noFill/>
            <a:miter lim="800000"/>
          </a:ln>
          <a:effectLst/>
        </p:spPr>
        <p:txBody>
          <a:bodyPr vert="horz" wrap="square" lIns="90955" tIns="45478" rIns="90955" bIns="4547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30709"/>
            <a:ext cx="2945761" cy="495937"/>
          </a:xfrm>
          <a:prstGeom prst="rect">
            <a:avLst/>
          </a:prstGeom>
          <a:noFill/>
          <a:ln w="9525">
            <a:noFill/>
            <a:miter lim="800000"/>
          </a:ln>
          <a:effectLst/>
        </p:spPr>
        <p:txBody>
          <a:bodyPr vert="horz" wrap="square" lIns="90955" tIns="45478" rIns="90955" bIns="45478"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50328" y="9430709"/>
            <a:ext cx="2944181" cy="495937"/>
          </a:xfrm>
          <a:prstGeom prst="rect">
            <a:avLst/>
          </a:prstGeom>
          <a:noFill/>
          <a:ln w="9525">
            <a:noFill/>
            <a:miter lim="800000"/>
          </a:ln>
          <a:effectLst/>
        </p:spPr>
        <p:txBody>
          <a:bodyPr vert="horz" wrap="square" lIns="90955" tIns="45478" rIns="90955" bIns="45478" numCol="1" anchor="b" anchorCtr="0" compatLnSpc="1"/>
          <a:lstStyle>
            <a:lvl1pPr algn="r">
              <a:defRPr sz="1200">
                <a:latin typeface="Arial" panose="020B0604020202020204" pitchFamily="34" charset="0"/>
              </a:defRPr>
            </a:lvl1pPr>
          </a:lstStyle>
          <a:p>
            <a:fld id="{70E78BBF-A265-4B48-9B2D-75FDDA9E84BA}" type="slidenum">
              <a:rPr lang="en-US" altLang="zh-CN"/>
              <a:pPr/>
              <a:t>‹#›</a:t>
            </a:fld>
            <a:endParaRPr lang="en-US" altLang="zh-CN"/>
          </a:p>
        </p:txBody>
      </p:sp>
    </p:spTree>
    <p:extLst>
      <p:ext uri="{BB962C8B-B14F-4D97-AF65-F5344CB8AC3E}">
        <p14:creationId xmlns:p14="http://schemas.microsoft.com/office/powerpoint/2010/main" val="32092982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C9213C-28B0-44C8-B3A9-D08B8DE25C8A}" type="slidenum">
              <a:rPr lang="en-US" altLang="zh-CN"/>
              <a:pPr/>
              <a:t>10</a:t>
            </a:fld>
            <a:endParaRPr lang="en-US" altLang="zh-CN"/>
          </a:p>
        </p:txBody>
      </p:sp>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F5B622-BB31-4917-9824-E4AFC3E936B1}" type="slidenum">
              <a:rPr lang="en-US" altLang="zh-CN"/>
              <a:pPr/>
              <a:t>11</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3E998-3848-4ACE-BCC7-0CA85757839F}" type="slidenum">
              <a:rPr lang="en-US" altLang="zh-CN"/>
              <a:pPr/>
              <a:t>19</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93A79E7A-6DC1-4279-A586-51CF89170C23}"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DA68360-028C-4736-A20D-8B75B00E5F7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4B9894D-D7C5-4E85-A692-4A106E95FF3D}"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F8096BA-02A2-4804-89E2-F6F0175F0A57}"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843A901F-0B3F-4B8D-9CD0-3143C9F0DB53}"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D9D79B6-D1CC-4C58-9EDD-90FE96209A73}"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E2D1E28-0B99-46B0-AD5F-83049ADFD168}"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147920B6-4A27-42D9-ACE1-E4EAD865BEDC}"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E0E0FC6E-4C72-4F5F-9DC5-8186C8580F24}"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33AD43B-CF62-4217-82D6-CD2701A48F0A}"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810B806-6B47-42C5-94F0-487749CAF9F9}"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532E495-9292-4A7D-9E63-01C616FD05EA}"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5.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0.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0.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2.wmf"/><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44.wmf"/><Relationship Id="rId21" Type="http://schemas.openxmlformats.org/officeDocument/2006/relationships/image" Target="../media/image56.emf"/><Relationship Id="rId7" Type="http://schemas.openxmlformats.org/officeDocument/2006/relationships/image" Target="../media/image47.wmf"/><Relationship Id="rId12" Type="http://schemas.openxmlformats.org/officeDocument/2006/relationships/oleObject" Target="../embeddings/oleObject26.bin"/><Relationship Id="rId17" Type="http://schemas.openxmlformats.org/officeDocument/2006/relationships/image" Target="../media/image54.wmf"/><Relationship Id="rId25" Type="http://schemas.openxmlformats.org/officeDocument/2006/relationships/image" Target="../media/image58.emf"/><Relationship Id="rId2" Type="http://schemas.openxmlformats.org/officeDocument/2006/relationships/oleObject" Target="../embeddings/oleObject24.bin"/><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slideLayout" Target="../slideLayouts/slideLayout6.xml"/><Relationship Id="rId6" Type="http://schemas.openxmlformats.org/officeDocument/2006/relationships/image" Target="../media/image46.wmf"/><Relationship Id="rId11" Type="http://schemas.openxmlformats.org/officeDocument/2006/relationships/image" Target="../media/image51.wmf"/><Relationship Id="rId24" Type="http://schemas.openxmlformats.org/officeDocument/2006/relationships/oleObject" Target="../embeddings/oleObject32.bin"/><Relationship Id="rId5" Type="http://schemas.openxmlformats.org/officeDocument/2006/relationships/oleObject" Target="../embeddings/oleObject25.bin"/><Relationship Id="rId15" Type="http://schemas.openxmlformats.org/officeDocument/2006/relationships/image" Target="../media/image53.wmf"/><Relationship Id="rId23" Type="http://schemas.openxmlformats.org/officeDocument/2006/relationships/image" Target="../media/image57.emf"/><Relationship Id="rId10" Type="http://schemas.openxmlformats.org/officeDocument/2006/relationships/image" Target="../media/image50.wmf"/><Relationship Id="rId19" Type="http://schemas.openxmlformats.org/officeDocument/2006/relationships/image" Target="../media/image55.emf"/><Relationship Id="rId4" Type="http://schemas.openxmlformats.org/officeDocument/2006/relationships/image" Target="../media/image45.wmf"/><Relationship Id="rId9" Type="http://schemas.openxmlformats.org/officeDocument/2006/relationships/image" Target="../media/image49.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59.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2.emf"/><Relationship Id="rId12" Type="http://schemas.openxmlformats.org/officeDocument/2006/relationships/oleObject" Target="../embeddings/oleObject39.bin"/><Relationship Id="rId17" Type="http://schemas.openxmlformats.org/officeDocument/2006/relationships/image" Target="../media/image67.emf"/><Relationship Id="rId2" Type="http://schemas.openxmlformats.org/officeDocument/2006/relationships/oleObject" Target="../embeddings/oleObject34.bin"/><Relationship Id="rId16" Type="http://schemas.openxmlformats.org/officeDocument/2006/relationships/oleObject" Target="../embeddings/oleObject41.bin"/><Relationship Id="rId1" Type="http://schemas.openxmlformats.org/officeDocument/2006/relationships/slideLayout" Target="../slideLayouts/slideLayout6.xml"/><Relationship Id="rId6" Type="http://schemas.openxmlformats.org/officeDocument/2006/relationships/oleObject" Target="../embeddings/oleObject36.bin"/><Relationship Id="rId11" Type="http://schemas.openxmlformats.org/officeDocument/2006/relationships/image" Target="../media/image64.emf"/><Relationship Id="rId5" Type="http://schemas.openxmlformats.org/officeDocument/2006/relationships/image" Target="../media/image61.emf"/><Relationship Id="rId15" Type="http://schemas.openxmlformats.org/officeDocument/2006/relationships/image" Target="../media/image66.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63.emf"/><Relationship Id="rId1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0.emf"/><Relationship Id="rId2" Type="http://schemas.openxmlformats.org/officeDocument/2006/relationships/oleObject" Target="../embeddings/oleObject42.bin"/><Relationship Id="rId1" Type="http://schemas.openxmlformats.org/officeDocument/2006/relationships/slideLayout" Target="../slideLayouts/slideLayout6.xml"/><Relationship Id="rId6" Type="http://schemas.openxmlformats.org/officeDocument/2006/relationships/oleObject" Target="../embeddings/oleObject44.bin"/><Relationship Id="rId5" Type="http://schemas.openxmlformats.org/officeDocument/2006/relationships/image" Target="../media/image69.emf"/><Relationship Id="rId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71.emf"/><Relationship Id="rId7" Type="http://schemas.openxmlformats.org/officeDocument/2006/relationships/image" Target="../media/image73.emf"/><Relationship Id="rId2" Type="http://schemas.openxmlformats.org/officeDocument/2006/relationships/oleObject" Target="../embeddings/oleObject45.bin"/><Relationship Id="rId1" Type="http://schemas.openxmlformats.org/officeDocument/2006/relationships/slideLayout" Target="../slideLayouts/slideLayout6.xml"/><Relationship Id="rId6" Type="http://schemas.openxmlformats.org/officeDocument/2006/relationships/oleObject" Target="../embeddings/oleObject47.bin"/><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4.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76.emf"/><Relationship Id="rId7" Type="http://schemas.openxmlformats.org/officeDocument/2006/relationships/image" Target="../media/image78.emf"/><Relationship Id="rId2" Type="http://schemas.openxmlformats.org/officeDocument/2006/relationships/oleObject" Target="../embeddings/oleObject50.bin"/><Relationship Id="rId1" Type="http://schemas.openxmlformats.org/officeDocument/2006/relationships/slideLayout" Target="../slideLayouts/slideLayout6.xml"/><Relationship Id="rId6" Type="http://schemas.openxmlformats.org/officeDocument/2006/relationships/oleObject" Target="../embeddings/oleObject52.bin"/><Relationship Id="rId11" Type="http://schemas.openxmlformats.org/officeDocument/2006/relationships/image" Target="../media/image80.emf"/><Relationship Id="rId5" Type="http://schemas.openxmlformats.org/officeDocument/2006/relationships/image" Target="../media/image77.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7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81.wmf"/><Relationship Id="rId7" Type="http://schemas.openxmlformats.org/officeDocument/2006/relationships/image" Target="../media/image83.emf"/><Relationship Id="rId2" Type="http://schemas.openxmlformats.org/officeDocument/2006/relationships/oleObject" Target="../embeddings/oleObject55.bin"/><Relationship Id="rId1" Type="http://schemas.openxmlformats.org/officeDocument/2006/relationships/slideLayout" Target="../slideLayouts/slideLayout6.xml"/><Relationship Id="rId6" Type="http://schemas.openxmlformats.org/officeDocument/2006/relationships/oleObject" Target="../embeddings/oleObject57.bin"/><Relationship Id="rId5" Type="http://schemas.openxmlformats.org/officeDocument/2006/relationships/image" Target="../media/image82.emf"/><Relationship Id="rId4" Type="http://schemas.openxmlformats.org/officeDocument/2006/relationships/oleObject" Target="../embeddings/oleObject56.bin"/><Relationship Id="rId9" Type="http://schemas.openxmlformats.org/officeDocument/2006/relationships/image" Target="../media/image84.emf"/></Relationships>
</file>

<file path=ppt/slides/_rels/slide19.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6.emf"/><Relationship Id="rId5" Type="http://schemas.openxmlformats.org/officeDocument/2006/relationships/oleObject" Target="../embeddings/oleObject60.bin"/><Relationship Id="rId4" Type="http://schemas.openxmlformats.org/officeDocument/2006/relationships/image" Target="../media/image85.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huanyujixie.com/kuang.htm" TargetMode="Externa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hyperlink" Target="http://test.okgoogle.com/club/showthread.asp?threadid=684&amp;goto=next"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9.emf"/><Relationship Id="rId7" Type="http://schemas.openxmlformats.org/officeDocument/2006/relationships/image" Target="../media/image91.emf"/><Relationship Id="rId2" Type="http://schemas.openxmlformats.org/officeDocument/2006/relationships/oleObject" Target="../embeddings/oleObject62.bin"/><Relationship Id="rId1" Type="http://schemas.openxmlformats.org/officeDocument/2006/relationships/slideLayout" Target="../slideLayouts/slideLayout6.xml"/><Relationship Id="rId6" Type="http://schemas.openxmlformats.org/officeDocument/2006/relationships/oleObject" Target="../embeddings/oleObject64.bin"/><Relationship Id="rId5" Type="http://schemas.openxmlformats.org/officeDocument/2006/relationships/image" Target="../media/image90.emf"/><Relationship Id="rId4" Type="http://schemas.openxmlformats.org/officeDocument/2006/relationships/oleObject" Target="../embeddings/oleObject6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92.emf"/><Relationship Id="rId7" Type="http://schemas.openxmlformats.org/officeDocument/2006/relationships/image" Target="../media/image94.emf"/><Relationship Id="rId2" Type="http://schemas.openxmlformats.org/officeDocument/2006/relationships/oleObject" Target="../embeddings/oleObject65.bin"/><Relationship Id="rId1" Type="http://schemas.openxmlformats.org/officeDocument/2006/relationships/slideLayout" Target="../slideLayouts/slideLayout6.xml"/><Relationship Id="rId6" Type="http://schemas.openxmlformats.org/officeDocument/2006/relationships/oleObject" Target="../embeddings/oleObject67.bin"/><Relationship Id="rId5" Type="http://schemas.openxmlformats.org/officeDocument/2006/relationships/image" Target="../media/image93.emf"/><Relationship Id="rId4" Type="http://schemas.openxmlformats.org/officeDocument/2006/relationships/oleObject" Target="../embeddings/oleObject66.bin"/><Relationship Id="rId9" Type="http://schemas.openxmlformats.org/officeDocument/2006/relationships/image" Target="../media/image95.emf"/></Relationships>
</file>

<file path=ppt/slides/_rels/slide23.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oleObject69.bin"/><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97.emf"/><Relationship Id="rId7" Type="http://schemas.openxmlformats.org/officeDocument/2006/relationships/image" Target="../media/image99.emf"/><Relationship Id="rId2" Type="http://schemas.openxmlformats.org/officeDocument/2006/relationships/oleObject" Target="../embeddings/oleObject70.bin"/><Relationship Id="rId1" Type="http://schemas.openxmlformats.org/officeDocument/2006/relationships/slideLayout" Target="../slideLayouts/slideLayout6.xml"/><Relationship Id="rId6" Type="http://schemas.openxmlformats.org/officeDocument/2006/relationships/oleObject" Target="../embeddings/oleObject72.bin"/><Relationship Id="rId5" Type="http://schemas.openxmlformats.org/officeDocument/2006/relationships/image" Target="../media/image98.emf"/><Relationship Id="rId4" Type="http://schemas.openxmlformats.org/officeDocument/2006/relationships/oleObject" Target="../embeddings/oleObject71.bin"/><Relationship Id="rId9" Type="http://schemas.openxmlformats.org/officeDocument/2006/relationships/image" Target="../media/image100.emf"/></Relationships>
</file>

<file path=ppt/slides/_rels/slide25.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oleObject" Target="../embeddings/oleObject74.bin"/><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oleObject" Target="../embeddings/oleObject75.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103.emf"/><Relationship Id="rId7" Type="http://schemas.openxmlformats.org/officeDocument/2006/relationships/image" Target="../media/image105.emf"/><Relationship Id="rId2" Type="http://schemas.openxmlformats.org/officeDocument/2006/relationships/oleObject" Target="../embeddings/oleObject76.bin"/><Relationship Id="rId1" Type="http://schemas.openxmlformats.org/officeDocument/2006/relationships/slideLayout" Target="../slideLayouts/slideLayout6.xml"/><Relationship Id="rId6" Type="http://schemas.openxmlformats.org/officeDocument/2006/relationships/oleObject" Target="../embeddings/oleObject78.bin"/><Relationship Id="rId5" Type="http://schemas.openxmlformats.org/officeDocument/2006/relationships/image" Target="../media/image104.emf"/><Relationship Id="rId4" Type="http://schemas.openxmlformats.org/officeDocument/2006/relationships/oleObject" Target="../embeddings/oleObject77.bin"/><Relationship Id="rId9" Type="http://schemas.openxmlformats.org/officeDocument/2006/relationships/image" Target="../media/image106.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112.emf"/><Relationship Id="rId3" Type="http://schemas.openxmlformats.org/officeDocument/2006/relationships/image" Target="../media/image107.emf"/><Relationship Id="rId7" Type="http://schemas.openxmlformats.org/officeDocument/2006/relationships/image" Target="../media/image109.emf"/><Relationship Id="rId12" Type="http://schemas.openxmlformats.org/officeDocument/2006/relationships/oleObject" Target="../embeddings/oleObject85.bin"/><Relationship Id="rId17" Type="http://schemas.openxmlformats.org/officeDocument/2006/relationships/image" Target="../media/image114.emf"/><Relationship Id="rId2" Type="http://schemas.openxmlformats.org/officeDocument/2006/relationships/oleObject" Target="../embeddings/oleObject80.bin"/><Relationship Id="rId16" Type="http://schemas.openxmlformats.org/officeDocument/2006/relationships/oleObject" Target="../embeddings/oleObject87.bin"/><Relationship Id="rId1" Type="http://schemas.openxmlformats.org/officeDocument/2006/relationships/slideLayout" Target="../slideLayouts/slideLayout6.xml"/><Relationship Id="rId6" Type="http://schemas.openxmlformats.org/officeDocument/2006/relationships/oleObject" Target="../embeddings/oleObject82.bin"/><Relationship Id="rId11" Type="http://schemas.openxmlformats.org/officeDocument/2006/relationships/image" Target="../media/image111.emf"/><Relationship Id="rId5" Type="http://schemas.openxmlformats.org/officeDocument/2006/relationships/image" Target="../media/image108.emf"/><Relationship Id="rId15" Type="http://schemas.openxmlformats.org/officeDocument/2006/relationships/image" Target="../media/image113.e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110.emf"/><Relationship Id="rId14" Type="http://schemas.openxmlformats.org/officeDocument/2006/relationships/oleObject" Target="../embeddings/oleObject8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115.emf"/><Relationship Id="rId7" Type="http://schemas.openxmlformats.org/officeDocument/2006/relationships/image" Target="../media/image117.emf"/><Relationship Id="rId2" Type="http://schemas.openxmlformats.org/officeDocument/2006/relationships/oleObject" Target="../embeddings/oleObject88.bin"/><Relationship Id="rId1" Type="http://schemas.openxmlformats.org/officeDocument/2006/relationships/slideLayout" Target="../slideLayouts/slideLayout6.xml"/><Relationship Id="rId6" Type="http://schemas.openxmlformats.org/officeDocument/2006/relationships/oleObject" Target="../embeddings/oleObject90.bin"/><Relationship Id="rId5" Type="http://schemas.openxmlformats.org/officeDocument/2006/relationships/image" Target="../media/image116.emf"/><Relationship Id="rId4" Type="http://schemas.openxmlformats.org/officeDocument/2006/relationships/oleObject" Target="../embeddings/oleObject89.bin"/><Relationship Id="rId9" Type="http://schemas.openxmlformats.org/officeDocument/2006/relationships/image" Target="../media/image118.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119.emf"/><Relationship Id="rId7" Type="http://schemas.openxmlformats.org/officeDocument/2006/relationships/image" Target="../media/image121.emf"/><Relationship Id="rId2" Type="http://schemas.openxmlformats.org/officeDocument/2006/relationships/oleObject" Target="../embeddings/oleObject92.bin"/><Relationship Id="rId1" Type="http://schemas.openxmlformats.org/officeDocument/2006/relationships/slideLayout" Target="../slideLayouts/slideLayout6.xml"/><Relationship Id="rId6" Type="http://schemas.openxmlformats.org/officeDocument/2006/relationships/oleObject" Target="../embeddings/oleObject94.bin"/><Relationship Id="rId11" Type="http://schemas.openxmlformats.org/officeDocument/2006/relationships/image" Target="../media/image123.wmf"/><Relationship Id="rId5" Type="http://schemas.openxmlformats.org/officeDocument/2006/relationships/image" Target="../media/image120.e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122.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6.e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6.xml"/><Relationship Id="rId6" Type="http://schemas.openxmlformats.org/officeDocument/2006/relationships/oleObject" Target="../embeddings/oleObject99.bin"/><Relationship Id="rId11" Type="http://schemas.openxmlformats.org/officeDocument/2006/relationships/image" Target="../media/image128.emf"/><Relationship Id="rId5" Type="http://schemas.openxmlformats.org/officeDocument/2006/relationships/image" Target="../media/image125.emf"/><Relationship Id="rId15" Type="http://schemas.openxmlformats.org/officeDocument/2006/relationships/image" Target="../media/image130.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27.emf"/><Relationship Id="rId14" Type="http://schemas.openxmlformats.org/officeDocument/2006/relationships/oleObject" Target="../embeddings/oleObject10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image" Target="../media/image131.jpeg"/><Relationship Id="rId1" Type="http://schemas.openxmlformats.org/officeDocument/2006/relationships/slideLayout" Target="../slideLayouts/slideLayout7.xml"/><Relationship Id="rId6" Type="http://schemas.openxmlformats.org/officeDocument/2006/relationships/image" Target="../media/image133.wmf"/><Relationship Id="rId5" Type="http://schemas.openxmlformats.org/officeDocument/2006/relationships/oleObject" Target="../embeddings/oleObject105.bin"/><Relationship Id="rId4" Type="http://schemas.openxmlformats.org/officeDocument/2006/relationships/image" Target="../media/image132.wmf"/></Relationships>
</file>

<file path=ppt/slides/_rels/slide33.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11.bin"/><Relationship Id="rId18" Type="http://schemas.openxmlformats.org/officeDocument/2006/relationships/oleObject" Target="../embeddings/oleObject114.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37.wmf"/><Relationship Id="rId17" Type="http://schemas.openxmlformats.org/officeDocument/2006/relationships/oleObject" Target="../embeddings/oleObject113.bin"/><Relationship Id="rId2" Type="http://schemas.openxmlformats.org/officeDocument/2006/relationships/image" Target="../media/image131.jpeg"/><Relationship Id="rId16" Type="http://schemas.openxmlformats.org/officeDocument/2006/relationships/image" Target="../media/image139.wmf"/><Relationship Id="rId1" Type="http://schemas.openxmlformats.org/officeDocument/2006/relationships/slideLayout" Target="../slideLayouts/slideLayout7.xml"/><Relationship Id="rId6" Type="http://schemas.openxmlformats.org/officeDocument/2006/relationships/image" Target="../media/image134.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36.wmf"/><Relationship Id="rId19" Type="http://schemas.openxmlformats.org/officeDocument/2006/relationships/image" Target="../media/image140.wmf"/><Relationship Id="rId4" Type="http://schemas.openxmlformats.org/officeDocument/2006/relationships/image" Target="../media/image132.wmf"/><Relationship Id="rId9" Type="http://schemas.openxmlformats.org/officeDocument/2006/relationships/oleObject" Target="../embeddings/oleObject109.bin"/><Relationship Id="rId14" Type="http://schemas.openxmlformats.org/officeDocument/2006/relationships/image" Target="../media/image138.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control" Target="../activeX/activeX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6.xml"/><Relationship Id="rId7" Type="http://schemas.openxmlformats.org/officeDocument/2006/relationships/image" Target="../media/image8.emf"/><Relationship Id="rId2" Type="http://schemas.openxmlformats.org/officeDocument/2006/relationships/control" Target="../activeX/activeX4.xml"/><Relationship Id="rId1" Type="http://schemas.openxmlformats.org/officeDocument/2006/relationships/control" Target="../activeX/activeX3.x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 Id="rId9" Type="http://schemas.openxmlformats.org/officeDocument/2006/relationships/image" Target="../media/image14.emf"/></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control" Target="../activeX/activeX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6.xml"/><Relationship Id="rId6" Type="http://schemas.openxmlformats.org/officeDocument/2006/relationships/oleObject" Target="../embeddings/oleObject9.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7.wmf"/><Relationship Id="rId1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第</a:t>
            </a:r>
            <a:r>
              <a:rPr lang="en-US" altLang="zh-CN" dirty="0"/>
              <a:t>3</a:t>
            </a:r>
            <a:r>
              <a:rPr lang="zh-CN" altLang="en-US" dirty="0"/>
              <a:t>章 刚体的定轴转动</a:t>
            </a:r>
          </a:p>
        </p:txBody>
      </p:sp>
      <p:sp>
        <p:nvSpPr>
          <p:cNvPr id="6" name="灯片编号占位符 5"/>
          <p:cNvSpPr>
            <a:spLocks noGrp="1"/>
          </p:cNvSpPr>
          <p:nvPr>
            <p:ph type="sldNum" sz="quarter" idx="12"/>
          </p:nvPr>
        </p:nvSpPr>
        <p:spPr/>
        <p:txBody>
          <a:bodyPr/>
          <a:lstStyle/>
          <a:p>
            <a:fld id="{89A2493C-E8D4-47EC-B130-A6D77999A68B}" type="slidenum">
              <a:rPr lang="en-US" altLang="zh-CN"/>
              <a:pPr/>
              <a:t>1</a:t>
            </a:fld>
            <a:endParaRPr lang="en-US" altLang="zh-CN"/>
          </a:p>
        </p:txBody>
      </p:sp>
      <p:sp>
        <p:nvSpPr>
          <p:cNvPr id="9219" name="Rectangle 3"/>
          <p:cNvSpPr>
            <a:spLocks noGrp="1" noChangeArrowheads="1"/>
          </p:cNvSpPr>
          <p:nvPr>
            <p:ph sz="quarter" idx="1"/>
          </p:nvPr>
        </p:nvSpPr>
        <p:spPr/>
        <p:txBody>
          <a:bodyPr/>
          <a:lstStyle/>
          <a:p>
            <a:r>
              <a:rPr lang="en-US" altLang="zh-CN" dirty="0"/>
              <a:t>3.1 </a:t>
            </a:r>
            <a:r>
              <a:rPr lang="zh-CN" altLang="en-US" dirty="0"/>
              <a:t>刚体定轴转动的描述</a:t>
            </a:r>
          </a:p>
          <a:p>
            <a:r>
              <a:rPr lang="en-US" altLang="zh-CN" dirty="0"/>
              <a:t>3.2 </a:t>
            </a:r>
            <a:r>
              <a:rPr lang="zh-CN" altLang="en-US" dirty="0"/>
              <a:t>转动定律、转动惯量</a:t>
            </a:r>
          </a:p>
          <a:p>
            <a:r>
              <a:rPr lang="en-US" altLang="zh-CN" dirty="0"/>
              <a:t>3.3 </a:t>
            </a:r>
            <a:r>
              <a:rPr lang="zh-CN" altLang="en-US" dirty="0"/>
              <a:t>刚体定轴转动的角动量定理和角动量守恒定律 </a:t>
            </a:r>
          </a:p>
          <a:p>
            <a:r>
              <a:rPr lang="en-US" altLang="zh-CN" dirty="0"/>
              <a:t>3.4 </a:t>
            </a:r>
            <a:r>
              <a:rPr lang="zh-CN" altLang="en-US" dirty="0"/>
              <a:t>刚体定轴转动的功和能</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18" name="Rectangle 1098"/>
          <p:cNvSpPr>
            <a:spLocks noChangeArrowheads="1"/>
          </p:cNvSpPr>
          <p:nvPr/>
        </p:nvSpPr>
        <p:spPr bwMode="auto">
          <a:xfrm>
            <a:off x="539750" y="765175"/>
            <a:ext cx="7993063" cy="1158875"/>
          </a:xfrm>
          <a:prstGeom prst="rect">
            <a:avLst/>
          </a:prstGeom>
          <a:noFill/>
          <a:ln w="9525" algn="ctr">
            <a:noFill/>
            <a:miter lim="800000"/>
            <a:tailEnd type="none" w="sm" len="lg"/>
          </a:ln>
          <a:effectLst/>
        </p:spPr>
        <p:txBody>
          <a:bodyPr>
            <a:spAutoFit/>
          </a:bodyPr>
          <a:lstStyle/>
          <a:p>
            <a:pPr>
              <a:lnSpc>
                <a:spcPct val="125000"/>
              </a:lnSpc>
              <a:spcBef>
                <a:spcPct val="50000"/>
              </a:spcBef>
            </a:pPr>
            <a:r>
              <a:rPr kumimoji="1" lang="en-US" altLang="zh-CN" sz="2800" b="1" dirty="0">
                <a:solidFill>
                  <a:srgbClr val="000066"/>
                </a:solidFill>
                <a:effectLst/>
                <a:latin typeface="宋体" panose="02010600030101010101" pitchFamily="2" charset="-122"/>
                <a:ea typeface="宋体" panose="02010600030101010101" pitchFamily="2" charset="-122"/>
              </a:rPr>
              <a:t>      </a:t>
            </a:r>
            <a:r>
              <a:rPr kumimoji="1" lang="zh-CN" altLang="en-US" sz="2800" b="1" dirty="0">
                <a:solidFill>
                  <a:srgbClr val="000066"/>
                </a:solidFill>
                <a:effectLst/>
                <a:latin typeface="宋体" panose="02010600030101010101" pitchFamily="2" charset="-122"/>
                <a:ea typeface="宋体" panose="02010600030101010101" pitchFamily="2" charset="-122"/>
              </a:rPr>
              <a:t>力对转轴上任一参考点的力矩矢量沿转轴方向的分量为力对转轴的力矩</a:t>
            </a:r>
            <a:r>
              <a:rPr kumimoji="1" lang="en-US" altLang="zh-CN" sz="2800" b="1" dirty="0">
                <a:solidFill>
                  <a:srgbClr val="000066"/>
                </a:solidFill>
                <a:effectLst/>
                <a:latin typeface="宋体" panose="02010600030101010101" pitchFamily="2" charset="-122"/>
                <a:ea typeface="宋体" panose="02010600030101010101" pitchFamily="2" charset="-122"/>
              </a:rPr>
              <a:t>: </a:t>
            </a:r>
          </a:p>
        </p:txBody>
      </p:sp>
      <p:graphicFrame>
        <p:nvGraphicFramePr>
          <p:cNvPr id="83019" name="Object 1099"/>
          <p:cNvGraphicFramePr>
            <a:graphicFrameLocks noChangeAspect="1"/>
          </p:cNvGraphicFramePr>
          <p:nvPr/>
        </p:nvGraphicFramePr>
        <p:xfrm>
          <a:off x="1296988" y="1989138"/>
          <a:ext cx="3275012" cy="2263775"/>
        </p:xfrm>
        <a:graphic>
          <a:graphicData uri="http://schemas.openxmlformats.org/presentationml/2006/ole">
            <mc:AlternateContent xmlns:mc="http://schemas.openxmlformats.org/markup-compatibility/2006">
              <mc:Choice xmlns:v="urn:schemas-microsoft-com:vml" Requires="v">
                <p:oleObj name="Equation" r:id="rId3" imgW="45887760" imgH="31686480" progId="">
                  <p:embed/>
                </p:oleObj>
              </mc:Choice>
              <mc:Fallback>
                <p:oleObj name="Equation" r:id="rId3" imgW="45887760" imgH="31686480" progId="">
                  <p:embed/>
                  <p:pic>
                    <p:nvPicPr>
                      <p:cNvPr id="0" name="Picture 5" descr="image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1989138"/>
                        <a:ext cx="3275012"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024" name="Object 1104"/>
          <p:cNvGraphicFramePr>
            <a:graphicFrameLocks noChangeAspect="1"/>
          </p:cNvGraphicFramePr>
          <p:nvPr/>
        </p:nvGraphicFramePr>
        <p:xfrm>
          <a:off x="1258888" y="4292600"/>
          <a:ext cx="2665412" cy="2154238"/>
        </p:xfrm>
        <a:graphic>
          <a:graphicData uri="http://schemas.openxmlformats.org/presentationml/2006/ole">
            <mc:AlternateContent xmlns:mc="http://schemas.openxmlformats.org/markup-compatibility/2006">
              <mc:Choice xmlns:v="urn:schemas-microsoft-com:vml" Requires="v">
                <p:oleObj name="Equation" r:id="rId5" imgW="40201200" imgH="32499360" progId="">
                  <p:embed/>
                </p:oleObj>
              </mc:Choice>
              <mc:Fallback>
                <p:oleObj name="Equation" r:id="rId5" imgW="40201200" imgH="32499360" progId="">
                  <p:embed/>
                  <p:pic>
                    <p:nvPicPr>
                      <p:cNvPr id="0" name="Picture 4" descr="image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92600"/>
                        <a:ext cx="2665412" cy="215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14"/>
          <p:cNvGrpSpPr/>
          <p:nvPr/>
        </p:nvGrpSpPr>
        <p:grpSpPr bwMode="auto">
          <a:xfrm>
            <a:off x="4787900" y="1868488"/>
            <a:ext cx="4014788" cy="3865562"/>
            <a:chOff x="3016" y="1177"/>
            <a:chExt cx="2529" cy="2435"/>
          </a:xfrm>
        </p:grpSpPr>
        <p:sp>
          <p:nvSpPr>
            <p:cNvPr id="82985" name="Line 1065"/>
            <p:cNvSpPr>
              <a:spLocks noChangeShapeType="1"/>
            </p:cNvSpPr>
            <p:nvPr/>
          </p:nvSpPr>
          <p:spPr bwMode="auto">
            <a:xfrm>
              <a:off x="4049" y="3023"/>
              <a:ext cx="0" cy="589"/>
            </a:xfrm>
            <a:prstGeom prst="line">
              <a:avLst/>
            </a:prstGeom>
            <a:noFill/>
            <a:ln w="28575">
              <a:solidFill>
                <a:srgbClr val="FF6600"/>
              </a:solidFill>
              <a:round/>
            </a:ln>
            <a:effectLst/>
          </p:spPr>
          <p:txBody>
            <a:bodyPr/>
            <a:lstStyle/>
            <a:p>
              <a:endParaRPr lang="zh-CN" altLang="en-US"/>
            </a:p>
          </p:txBody>
        </p:sp>
        <p:sp>
          <p:nvSpPr>
            <p:cNvPr id="82986" name="Freeform 1066"/>
            <p:cNvSpPr/>
            <p:nvPr/>
          </p:nvSpPr>
          <p:spPr bwMode="auto">
            <a:xfrm flipV="1">
              <a:off x="3016" y="1494"/>
              <a:ext cx="2529" cy="1769"/>
            </a:xfrm>
            <a:custGeom>
              <a:avLst/>
              <a:gdLst/>
              <a:ahLst/>
              <a:cxnLst>
                <a:cxn ang="0">
                  <a:pos x="522" y="318"/>
                </a:cxn>
                <a:cxn ang="0">
                  <a:pos x="1610" y="136"/>
                </a:cxn>
                <a:cxn ang="0">
                  <a:pos x="3107" y="1134"/>
                </a:cxn>
                <a:cxn ang="0">
                  <a:pos x="975" y="1905"/>
                </a:cxn>
                <a:cxn ang="0">
                  <a:pos x="68" y="635"/>
                </a:cxn>
                <a:cxn ang="0">
                  <a:pos x="522" y="318"/>
                </a:cxn>
              </a:cxnLst>
              <a:rect l="0" t="0" r="r" b="b"/>
              <a:pathLst>
                <a:path w="3213" h="1988">
                  <a:moveTo>
                    <a:pt x="522" y="318"/>
                  </a:moveTo>
                  <a:cubicBezTo>
                    <a:pt x="779" y="235"/>
                    <a:pt x="1179" y="0"/>
                    <a:pt x="1610" y="136"/>
                  </a:cubicBezTo>
                  <a:cubicBezTo>
                    <a:pt x="2041" y="272"/>
                    <a:pt x="3213" y="839"/>
                    <a:pt x="3107" y="1134"/>
                  </a:cubicBezTo>
                  <a:cubicBezTo>
                    <a:pt x="3001" y="1429"/>
                    <a:pt x="1481" y="1988"/>
                    <a:pt x="975" y="1905"/>
                  </a:cubicBezTo>
                  <a:cubicBezTo>
                    <a:pt x="469" y="1822"/>
                    <a:pt x="136" y="899"/>
                    <a:pt x="68" y="635"/>
                  </a:cubicBezTo>
                  <a:cubicBezTo>
                    <a:pt x="0" y="371"/>
                    <a:pt x="265" y="401"/>
                    <a:pt x="522" y="318"/>
                  </a:cubicBezTo>
                  <a:close/>
                </a:path>
              </a:pathLst>
            </a:custGeom>
            <a:solidFill>
              <a:srgbClr val="008080"/>
            </a:solidFill>
            <a:ln w="9525" cap="flat" cmpd="sng">
              <a:prstDash val="solid"/>
              <a:round/>
            </a:ln>
            <a:effectLst/>
            <a:scene3d>
              <a:camera prst="legacyPerspectiveBottom">
                <a:rot lat="19199999" lon="0" rev="0"/>
              </a:camera>
              <a:lightRig rig="legacyFlat3" dir="t"/>
            </a:scene3d>
            <a:sp3d extrusionH="277800" prstMaterial="legacyMatte">
              <a:bevelT w="13500" h="13500" prst="angle"/>
              <a:bevelB w="13500" h="13500" prst="angle"/>
              <a:extrusionClr>
                <a:srgbClr val="00A6A2"/>
              </a:extrusionClr>
            </a:sp3d>
          </p:spPr>
          <p:txBody>
            <a:bodyPr>
              <a:flatTx/>
            </a:bodyPr>
            <a:lstStyle/>
            <a:p>
              <a:endParaRPr lang="zh-CN" altLang="en-US"/>
            </a:p>
          </p:txBody>
        </p:sp>
        <p:sp>
          <p:nvSpPr>
            <p:cNvPr id="82987" name="Line 1067"/>
            <p:cNvSpPr>
              <a:spLocks noChangeShapeType="1"/>
            </p:cNvSpPr>
            <p:nvPr/>
          </p:nvSpPr>
          <p:spPr bwMode="auto">
            <a:xfrm flipH="1" flipV="1">
              <a:off x="4042" y="1435"/>
              <a:ext cx="0" cy="952"/>
            </a:xfrm>
            <a:prstGeom prst="line">
              <a:avLst/>
            </a:prstGeom>
            <a:noFill/>
            <a:ln w="28575">
              <a:solidFill>
                <a:srgbClr val="FF6600"/>
              </a:solidFill>
              <a:round/>
              <a:tailEnd type="triangle" w="sm" len="lg"/>
            </a:ln>
            <a:effectLst/>
          </p:spPr>
          <p:txBody>
            <a:bodyPr wrap="none" anchor="ctr"/>
            <a:lstStyle/>
            <a:p>
              <a:endParaRPr lang="zh-CN" altLang="en-US"/>
            </a:p>
          </p:txBody>
        </p:sp>
        <p:sp>
          <p:nvSpPr>
            <p:cNvPr id="82988" name="Rectangle 1068"/>
            <p:cNvSpPr>
              <a:spLocks noChangeArrowheads="1"/>
            </p:cNvSpPr>
            <p:nvPr/>
          </p:nvSpPr>
          <p:spPr bwMode="auto">
            <a:xfrm>
              <a:off x="3979" y="1177"/>
              <a:ext cx="227" cy="288"/>
            </a:xfrm>
            <a:prstGeom prst="rect">
              <a:avLst/>
            </a:prstGeom>
            <a:noFill/>
            <a:ln w="19050">
              <a:noFill/>
              <a:miter lim="800000"/>
            </a:ln>
            <a:effectLst/>
          </p:spPr>
          <p:txBody>
            <a:bodyPr>
              <a:spAutoFit/>
            </a:bodyPr>
            <a:lstStyle/>
            <a:p>
              <a:r>
                <a:rPr kumimoji="1" lang="en-US" altLang="zh-CN" sz="2400" i="1">
                  <a:solidFill>
                    <a:srgbClr val="FF6600"/>
                  </a:solidFill>
                  <a:effectLst/>
                  <a:latin typeface="Times New Roman" panose="02020603050405020304" pitchFamily="18" charset="0"/>
                  <a:ea typeface="宋体" panose="02010600030101010101" pitchFamily="2" charset="-122"/>
                </a:rPr>
                <a:t>z</a:t>
              </a:r>
            </a:p>
          </p:txBody>
        </p:sp>
        <p:sp>
          <p:nvSpPr>
            <p:cNvPr id="83007" name="Text Box 1087"/>
            <p:cNvSpPr txBox="1">
              <a:spLocks noChangeArrowheads="1"/>
            </p:cNvSpPr>
            <p:nvPr/>
          </p:nvSpPr>
          <p:spPr bwMode="auto">
            <a:xfrm>
              <a:off x="4206" y="1237"/>
              <a:ext cx="24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p>
          </p:txBody>
        </p:sp>
        <p:sp>
          <p:nvSpPr>
            <p:cNvPr id="83010" name="Line 1090"/>
            <p:cNvSpPr>
              <a:spLocks noChangeShapeType="1"/>
            </p:cNvSpPr>
            <p:nvPr/>
          </p:nvSpPr>
          <p:spPr bwMode="auto">
            <a:xfrm rot="10800000" flipH="1">
              <a:off x="4049" y="2977"/>
              <a:ext cx="317" cy="318"/>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83012" name="Line 1092"/>
            <p:cNvSpPr>
              <a:spLocks noChangeShapeType="1"/>
            </p:cNvSpPr>
            <p:nvPr/>
          </p:nvSpPr>
          <p:spPr bwMode="auto">
            <a:xfrm rot="10800000" flipH="1">
              <a:off x="4366" y="2705"/>
              <a:ext cx="273" cy="272"/>
            </a:xfrm>
            <a:prstGeom prst="line">
              <a:avLst/>
            </a:prstGeom>
            <a:noFill/>
            <a:ln w="19050">
              <a:solidFill>
                <a:srgbClr val="000066"/>
              </a:solidFill>
              <a:prstDash val="sysDot"/>
              <a:round/>
              <a:tailEnd type="none" w="sm" len="lg"/>
            </a:ln>
            <a:effectLst/>
          </p:spPr>
          <p:txBody>
            <a:bodyPr lIns="90000" tIns="46800" rIns="90000" bIns="46800">
              <a:spAutoFit/>
            </a:bodyPr>
            <a:lstStyle/>
            <a:p>
              <a:endParaRPr lang="zh-CN" altLang="en-US"/>
            </a:p>
          </p:txBody>
        </p:sp>
        <p:sp>
          <p:nvSpPr>
            <p:cNvPr id="83013" name="Line 1093"/>
            <p:cNvSpPr>
              <a:spLocks noChangeShapeType="1"/>
            </p:cNvSpPr>
            <p:nvPr/>
          </p:nvSpPr>
          <p:spPr bwMode="auto">
            <a:xfrm flipV="1">
              <a:off x="4049" y="2387"/>
              <a:ext cx="0" cy="635"/>
            </a:xfrm>
            <a:prstGeom prst="line">
              <a:avLst/>
            </a:prstGeom>
            <a:noFill/>
            <a:ln w="28575">
              <a:solidFill>
                <a:srgbClr val="FF6600"/>
              </a:solidFill>
              <a:prstDash val="sysDot"/>
              <a:round/>
              <a:tailEnd type="triangle" w="sm" len="lg"/>
            </a:ln>
            <a:effectLst/>
          </p:spPr>
          <p:txBody>
            <a:bodyPr/>
            <a:lstStyle/>
            <a:p>
              <a:endParaRPr lang="zh-CN" altLang="en-US"/>
            </a:p>
          </p:txBody>
        </p:sp>
        <p:graphicFrame>
          <p:nvGraphicFramePr>
            <p:cNvPr id="83015" name="Object 1095"/>
            <p:cNvGraphicFramePr>
              <a:graphicFrameLocks noChangeAspect="1"/>
            </p:cNvGraphicFramePr>
            <p:nvPr/>
          </p:nvGraphicFramePr>
          <p:xfrm>
            <a:off x="3822" y="3249"/>
            <a:ext cx="227" cy="212"/>
          </p:xfrm>
          <a:graphic>
            <a:graphicData uri="http://schemas.openxmlformats.org/presentationml/2006/ole">
              <mc:AlternateContent xmlns:mc="http://schemas.openxmlformats.org/markup-compatibility/2006">
                <mc:Choice xmlns:v="urn:schemas-microsoft-com:vml" Requires="v">
                  <p:oleObj name="Equation" r:id="rId7" imgW="6080400" imgH="5676840" progId="">
                    <p:embed/>
                  </p:oleObj>
                </mc:Choice>
                <mc:Fallback>
                  <p:oleObj name="Equation" r:id="rId7" imgW="6080400" imgH="5676840" progId="">
                    <p:embed/>
                    <p:pic>
                      <p:nvPicPr>
                        <p:cNvPr id="0" name="Picture 3" descr="image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 y="3249"/>
                          <a:ext cx="227"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016" name="Object 1096"/>
            <p:cNvGraphicFramePr>
              <a:graphicFrameLocks noChangeAspect="1"/>
            </p:cNvGraphicFramePr>
            <p:nvPr/>
          </p:nvGraphicFramePr>
          <p:xfrm>
            <a:off x="4503" y="2796"/>
            <a:ext cx="181" cy="197"/>
          </p:xfrm>
          <a:graphic>
            <a:graphicData uri="http://schemas.openxmlformats.org/presentationml/2006/ole">
              <mc:AlternateContent xmlns:mc="http://schemas.openxmlformats.org/markup-compatibility/2006">
                <mc:Choice xmlns:v="urn:schemas-microsoft-com:vml" Requires="v">
                  <p:oleObj name="Equation" r:id="rId9" imgW="4861800" imgH="5270400" progId="">
                    <p:embed/>
                  </p:oleObj>
                </mc:Choice>
                <mc:Fallback>
                  <p:oleObj name="Equation" r:id="rId9" imgW="4861800" imgH="5270400" progId="">
                    <p:embed/>
                    <p:pic>
                      <p:nvPicPr>
                        <p:cNvPr id="0" name="Picture 2" descr="image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 y="2796"/>
                          <a:ext cx="181"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017" name="Line 1097"/>
            <p:cNvSpPr>
              <a:spLocks noChangeShapeType="1"/>
            </p:cNvSpPr>
            <p:nvPr/>
          </p:nvSpPr>
          <p:spPr bwMode="auto">
            <a:xfrm rot="10800000" flipH="1">
              <a:off x="4593" y="2387"/>
              <a:ext cx="363" cy="363"/>
            </a:xfrm>
            <a:prstGeom prst="line">
              <a:avLst/>
            </a:prstGeom>
            <a:noFill/>
            <a:ln w="19050">
              <a:solidFill>
                <a:srgbClr val="000066"/>
              </a:solidFill>
              <a:round/>
              <a:tailEnd type="triangle" w="sm" len="lg"/>
            </a:ln>
            <a:effectLst/>
          </p:spPr>
          <p:txBody>
            <a:bodyPr lIns="90000" tIns="46800" rIns="90000" bIns="46800">
              <a:spAutoFit/>
            </a:bodyPr>
            <a:lstStyle/>
            <a:p>
              <a:endParaRPr lang="zh-CN" altLang="en-US"/>
            </a:p>
          </p:txBody>
        </p:sp>
        <p:sp>
          <p:nvSpPr>
            <p:cNvPr id="82997" name="Line 1077"/>
            <p:cNvSpPr>
              <a:spLocks noChangeShapeType="1"/>
            </p:cNvSpPr>
            <p:nvPr/>
          </p:nvSpPr>
          <p:spPr bwMode="auto">
            <a:xfrm flipH="1" flipV="1">
              <a:off x="4342" y="1511"/>
              <a:ext cx="603" cy="876"/>
            </a:xfrm>
            <a:prstGeom prst="line">
              <a:avLst/>
            </a:prstGeom>
            <a:noFill/>
            <a:ln w="19050">
              <a:solidFill>
                <a:srgbClr val="FF0066"/>
              </a:solidFill>
              <a:round/>
              <a:headEnd type="oval" w="med" len="med"/>
              <a:tailEnd type="triangle" w="sm" len="lg"/>
            </a:ln>
            <a:effectLst/>
          </p:spPr>
          <p:txBody>
            <a:bodyPr wrap="none" anchor="ctr"/>
            <a:lstStyle/>
            <a:p>
              <a:endParaRPr lang="zh-CN" altLang="en-US"/>
            </a:p>
          </p:txBody>
        </p:sp>
        <p:sp>
          <p:nvSpPr>
            <p:cNvPr id="83002" name="Rectangle 1082"/>
            <p:cNvSpPr>
              <a:spLocks noChangeArrowheads="1"/>
            </p:cNvSpPr>
            <p:nvPr/>
          </p:nvSpPr>
          <p:spPr bwMode="auto">
            <a:xfrm>
              <a:off x="4322" y="2326"/>
              <a:ext cx="191" cy="288"/>
            </a:xfrm>
            <a:prstGeom prst="rect">
              <a:avLst/>
            </a:prstGeom>
            <a:noFill/>
            <a:ln w="9525">
              <a:noFill/>
              <a:miter lim="800000"/>
            </a:ln>
            <a:effectLst/>
          </p:spPr>
          <p:txBody>
            <a:bodyPr wrap="none">
              <a:spAutoFit/>
            </a:bodyPr>
            <a:lstStyle/>
            <a:p>
              <a:r>
                <a:rPr kumimoji="1" lang="en-US" altLang="zh-CN" sz="2400" b="1" i="1">
                  <a:solidFill>
                    <a:srgbClr val="FFFF66"/>
                  </a:solidFill>
                  <a:effectLst/>
                  <a:latin typeface="Times New Roman" panose="02020603050405020304" pitchFamily="18" charset="0"/>
                  <a:ea typeface="宋体" panose="02010600030101010101" pitchFamily="2" charset="-122"/>
                </a:rPr>
                <a:t>r</a:t>
              </a:r>
            </a:p>
          </p:txBody>
        </p:sp>
        <p:sp>
          <p:nvSpPr>
            <p:cNvPr id="83031" name="Rectangle 1111"/>
            <p:cNvSpPr>
              <a:spLocks noChangeArrowheads="1"/>
            </p:cNvSpPr>
            <p:nvPr/>
          </p:nvSpPr>
          <p:spPr bwMode="auto">
            <a:xfrm>
              <a:off x="3771" y="2341"/>
              <a:ext cx="253" cy="288"/>
            </a:xfrm>
            <a:prstGeom prst="rect">
              <a:avLst/>
            </a:prstGeom>
            <a:noFill/>
            <a:ln w="19050">
              <a:noFill/>
              <a:miter lim="800000"/>
              <a:tailEnd type="none" w="sm" len="lg"/>
            </a:ln>
            <a:effectLst/>
          </p:spPr>
          <p:txBody>
            <a:bodyPr wrap="none" lIns="90000" tIns="46800" rIns="90000" bIns="46800">
              <a:spAutoFit/>
            </a:bodyPr>
            <a:lstStyle/>
            <a:p>
              <a:pPr>
                <a:spcBef>
                  <a:spcPct val="50000"/>
                </a:spcBef>
              </a:pPr>
              <a:r>
                <a:rPr kumimoji="1" lang="en-US" altLang="zh-CN" sz="2400">
                  <a:solidFill>
                    <a:srgbClr val="FFFF66"/>
                  </a:solidFill>
                  <a:effectLst/>
                  <a:latin typeface="Times New Roman" panose="02020603050405020304" pitchFamily="18" charset="0"/>
                </a:rPr>
                <a:t>O</a:t>
              </a:r>
            </a:p>
          </p:txBody>
        </p:sp>
        <p:sp>
          <p:nvSpPr>
            <p:cNvPr id="83032" name="Line 1112"/>
            <p:cNvSpPr>
              <a:spLocks noChangeShapeType="1"/>
            </p:cNvSpPr>
            <p:nvPr/>
          </p:nvSpPr>
          <p:spPr bwMode="auto">
            <a:xfrm flipH="1" flipV="1">
              <a:off x="4059" y="2387"/>
              <a:ext cx="895" cy="0"/>
            </a:xfrm>
            <a:prstGeom prst="line">
              <a:avLst/>
            </a:prstGeom>
            <a:noFill/>
            <a:ln w="19050">
              <a:solidFill>
                <a:srgbClr val="FFFF66"/>
              </a:solidFill>
              <a:round/>
              <a:headEnd type="triangle" w="sm" len="lg"/>
            </a:ln>
            <a:effectLst/>
          </p:spPr>
          <p:txBody>
            <a:bodyPr wrap="none" anchor="ctr"/>
            <a:lstStyle/>
            <a:p>
              <a:endParaRPr lang="zh-CN" altLang="en-US"/>
            </a:p>
          </p:txBody>
        </p:sp>
      </p:grpSp>
      <p:grpSp>
        <p:nvGrpSpPr>
          <p:cNvPr id="3" name="Group 1113"/>
          <p:cNvGrpSpPr/>
          <p:nvPr/>
        </p:nvGrpSpPr>
        <p:grpSpPr bwMode="auto">
          <a:xfrm>
            <a:off x="6070600" y="2389188"/>
            <a:ext cx="2346325" cy="2351087"/>
            <a:chOff x="2472" y="2614"/>
            <a:chExt cx="1478" cy="1481"/>
          </a:xfrm>
        </p:grpSpPr>
        <p:sp>
          <p:nvSpPr>
            <p:cNvPr id="83003" name="Arc 1083"/>
            <p:cNvSpPr/>
            <p:nvPr/>
          </p:nvSpPr>
          <p:spPr bwMode="auto">
            <a:xfrm>
              <a:off x="3491" y="3446"/>
              <a:ext cx="296" cy="74"/>
            </a:xfrm>
            <a:custGeom>
              <a:avLst/>
              <a:gdLst>
                <a:gd name="G0" fmla="+- 0 0 0"/>
                <a:gd name="G1" fmla="+- 21600 0 0"/>
                <a:gd name="G2" fmla="+- 21600 0 0"/>
                <a:gd name="T0" fmla="*/ 0 w 21493"/>
                <a:gd name="T1" fmla="*/ 0 h 21600"/>
                <a:gd name="T2" fmla="*/ 21493 w 21493"/>
                <a:gd name="T3" fmla="*/ 19451 h 21600"/>
                <a:gd name="T4" fmla="*/ 0 w 21493"/>
                <a:gd name="T5" fmla="*/ 21600 h 21600"/>
              </a:gdLst>
              <a:ahLst/>
              <a:cxnLst>
                <a:cxn ang="0">
                  <a:pos x="T0" y="T1"/>
                </a:cxn>
                <a:cxn ang="0">
                  <a:pos x="T2" y="T3"/>
                </a:cxn>
                <a:cxn ang="0">
                  <a:pos x="T4" y="T5"/>
                </a:cxn>
              </a:cxnLst>
              <a:rect l="0" t="0" r="r" b="b"/>
              <a:pathLst>
                <a:path w="21493" h="21600" fill="none" extrusionOk="0">
                  <a:moveTo>
                    <a:pt x="-1" y="0"/>
                  </a:moveTo>
                  <a:cubicBezTo>
                    <a:pt x="11097" y="0"/>
                    <a:pt x="20388" y="8408"/>
                    <a:pt x="21492" y="19451"/>
                  </a:cubicBezTo>
                </a:path>
                <a:path w="21493" h="21600" stroke="0" extrusionOk="0">
                  <a:moveTo>
                    <a:pt x="-1" y="0"/>
                  </a:moveTo>
                  <a:cubicBezTo>
                    <a:pt x="11097" y="0"/>
                    <a:pt x="20388" y="8408"/>
                    <a:pt x="21492" y="19451"/>
                  </a:cubicBezTo>
                  <a:lnTo>
                    <a:pt x="0" y="21600"/>
                  </a:lnTo>
                  <a:close/>
                </a:path>
              </a:pathLst>
            </a:custGeom>
            <a:noFill/>
            <a:ln w="19050">
              <a:solidFill>
                <a:srgbClr val="FFFF66"/>
              </a:solidFill>
              <a:round/>
            </a:ln>
            <a:effectLst/>
          </p:spPr>
          <p:txBody>
            <a:bodyPr wrap="none" anchor="ctr"/>
            <a:lstStyle/>
            <a:p>
              <a:endParaRPr lang="zh-CN" altLang="en-US"/>
            </a:p>
          </p:txBody>
        </p:sp>
        <p:sp>
          <p:nvSpPr>
            <p:cNvPr id="82992" name="Line 1072"/>
            <p:cNvSpPr>
              <a:spLocks noChangeShapeType="1"/>
            </p:cNvSpPr>
            <p:nvPr/>
          </p:nvSpPr>
          <p:spPr bwMode="auto">
            <a:xfrm>
              <a:off x="3650" y="3514"/>
              <a:ext cx="300" cy="4"/>
            </a:xfrm>
            <a:prstGeom prst="line">
              <a:avLst/>
            </a:prstGeom>
            <a:noFill/>
            <a:ln w="19050">
              <a:solidFill>
                <a:srgbClr val="FFFF66"/>
              </a:solidFill>
              <a:prstDash val="dash"/>
              <a:round/>
            </a:ln>
            <a:effectLst/>
          </p:spPr>
          <p:txBody>
            <a:bodyPr wrap="none" anchor="ctr"/>
            <a:lstStyle/>
            <a:p>
              <a:endParaRPr lang="zh-CN" altLang="en-US"/>
            </a:p>
          </p:txBody>
        </p:sp>
        <p:sp>
          <p:nvSpPr>
            <p:cNvPr id="83000" name="Text Box 1080"/>
            <p:cNvSpPr txBox="1">
              <a:spLocks noChangeArrowheads="1"/>
            </p:cNvSpPr>
            <p:nvPr/>
          </p:nvSpPr>
          <p:spPr bwMode="auto">
            <a:xfrm>
              <a:off x="3525" y="3491"/>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P</a:t>
              </a:r>
            </a:p>
          </p:txBody>
        </p:sp>
        <p:sp>
          <p:nvSpPr>
            <p:cNvPr id="83001" name="Text Box 1081"/>
            <p:cNvSpPr txBox="1">
              <a:spLocks noChangeArrowheads="1"/>
            </p:cNvSpPr>
            <p:nvPr/>
          </p:nvSpPr>
          <p:spPr bwMode="auto">
            <a:xfrm>
              <a:off x="2472" y="3370"/>
              <a:ext cx="398" cy="288"/>
            </a:xfrm>
            <a:prstGeom prst="rect">
              <a:avLst/>
            </a:prstGeom>
            <a:noFill/>
            <a:ln w="9525">
              <a:noFill/>
              <a:miter lim="800000"/>
            </a:ln>
            <a:effectLst/>
          </p:spPr>
          <p:txBody>
            <a:bodyPr>
              <a:spAutoFit/>
            </a:bodyPr>
            <a:lstStyle/>
            <a:p>
              <a:pPr>
                <a:spcBef>
                  <a:spcPct val="50000"/>
                </a:spcBef>
              </a:pPr>
              <a:endParaRPr kumimoji="1" lang="zh-CN" altLang="zh-CN" sz="2400">
                <a:solidFill>
                  <a:srgbClr val="FFFF66"/>
                </a:solidFill>
                <a:effectLst/>
                <a:latin typeface="Times New Roman" panose="02020603050405020304" pitchFamily="18" charset="0"/>
                <a:ea typeface="宋体" panose="02010600030101010101" pitchFamily="2" charset="-122"/>
              </a:endParaRPr>
            </a:p>
          </p:txBody>
        </p:sp>
        <p:sp>
          <p:nvSpPr>
            <p:cNvPr id="82989" name="Line 1069"/>
            <p:cNvSpPr>
              <a:spLocks noChangeShapeType="1"/>
            </p:cNvSpPr>
            <p:nvPr/>
          </p:nvSpPr>
          <p:spPr bwMode="auto">
            <a:xfrm flipH="1" flipV="1">
              <a:off x="3582" y="2946"/>
              <a:ext cx="17" cy="559"/>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82991" name="Line 1071"/>
            <p:cNvSpPr>
              <a:spLocks noChangeShapeType="1"/>
            </p:cNvSpPr>
            <p:nvPr/>
          </p:nvSpPr>
          <p:spPr bwMode="auto">
            <a:xfrm flipH="1" flipV="1">
              <a:off x="2992" y="3173"/>
              <a:ext cx="607" cy="332"/>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82993" name="Rectangle 1073"/>
            <p:cNvSpPr>
              <a:spLocks noChangeArrowheads="1"/>
            </p:cNvSpPr>
            <p:nvPr/>
          </p:nvSpPr>
          <p:spPr bwMode="auto">
            <a:xfrm>
              <a:off x="3581" y="3173"/>
              <a:ext cx="228" cy="288"/>
            </a:xfrm>
            <a:prstGeom prst="rect">
              <a:avLst/>
            </a:prstGeom>
            <a:noFill/>
            <a:ln w="9525">
              <a:noFill/>
              <a:miter lim="800000"/>
            </a:ln>
            <a:effectLst/>
          </p:spPr>
          <p:txBody>
            <a:bodyPr>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a:solidFill>
                  <a:srgbClr val="FFFF66"/>
                </a:solidFill>
                <a:effectLst/>
                <a:latin typeface="Times New Roman" panose="02020603050405020304" pitchFamily="18" charset="0"/>
                <a:ea typeface="宋体" panose="02010600030101010101" pitchFamily="2" charset="-122"/>
                <a:sym typeface="Symbol" panose="05050102010706020507" pitchFamily="18" charset="2"/>
              </a:endParaRPr>
            </a:p>
          </p:txBody>
        </p:sp>
        <p:sp>
          <p:nvSpPr>
            <p:cNvPr id="82995" name="Line 1075"/>
            <p:cNvSpPr>
              <a:spLocks noChangeShapeType="1"/>
            </p:cNvSpPr>
            <p:nvPr/>
          </p:nvSpPr>
          <p:spPr bwMode="auto">
            <a:xfrm flipV="1">
              <a:off x="2721" y="3264"/>
              <a:ext cx="453" cy="226"/>
            </a:xfrm>
            <a:prstGeom prst="line">
              <a:avLst/>
            </a:prstGeom>
            <a:noFill/>
            <a:ln w="19050">
              <a:solidFill>
                <a:srgbClr val="FFFF66"/>
              </a:solidFill>
              <a:prstDash val="dash"/>
              <a:round/>
            </a:ln>
            <a:effectLst/>
          </p:spPr>
          <p:txBody>
            <a:bodyPr wrap="none" anchor="ctr"/>
            <a:lstStyle/>
            <a:p>
              <a:endParaRPr lang="zh-CN" altLang="en-US"/>
            </a:p>
          </p:txBody>
        </p:sp>
        <p:sp>
          <p:nvSpPr>
            <p:cNvPr id="82996" name="Rectangle 1076"/>
            <p:cNvSpPr>
              <a:spLocks noChangeArrowheads="1"/>
            </p:cNvSpPr>
            <p:nvPr/>
          </p:nvSpPr>
          <p:spPr bwMode="auto">
            <a:xfrm>
              <a:off x="2780" y="3157"/>
              <a:ext cx="212" cy="288"/>
            </a:xfrm>
            <a:prstGeom prst="rect">
              <a:avLst/>
            </a:prstGeom>
            <a:noFill/>
            <a:ln w="9525">
              <a:noFill/>
              <a:miter lim="800000"/>
            </a:ln>
            <a:effectLst/>
          </p:spPr>
          <p:txBody>
            <a:bodyPr wrap="none">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rPr>
                <a:t>d</a:t>
              </a:r>
            </a:p>
          </p:txBody>
        </p:sp>
        <p:sp>
          <p:nvSpPr>
            <p:cNvPr id="82999" name="Line 1079"/>
            <p:cNvSpPr>
              <a:spLocks noChangeShapeType="1"/>
            </p:cNvSpPr>
            <p:nvPr/>
          </p:nvSpPr>
          <p:spPr bwMode="auto">
            <a:xfrm>
              <a:off x="2992" y="2629"/>
              <a:ext cx="0" cy="544"/>
            </a:xfrm>
            <a:prstGeom prst="line">
              <a:avLst/>
            </a:prstGeom>
            <a:noFill/>
            <a:ln w="19050">
              <a:solidFill>
                <a:srgbClr val="FF0066"/>
              </a:solidFill>
              <a:prstDash val="sysDot"/>
              <a:round/>
            </a:ln>
            <a:effectLst/>
          </p:spPr>
          <p:txBody>
            <a:bodyPr/>
            <a:lstStyle/>
            <a:p>
              <a:endParaRPr lang="zh-CN" altLang="en-US"/>
            </a:p>
          </p:txBody>
        </p:sp>
        <p:sp>
          <p:nvSpPr>
            <p:cNvPr id="83004" name="Line 1084"/>
            <p:cNvSpPr>
              <a:spLocks noChangeShapeType="1"/>
            </p:cNvSpPr>
            <p:nvPr/>
          </p:nvSpPr>
          <p:spPr bwMode="auto">
            <a:xfrm flipV="1">
              <a:off x="3161" y="3309"/>
              <a:ext cx="74" cy="45"/>
            </a:xfrm>
            <a:prstGeom prst="line">
              <a:avLst/>
            </a:prstGeom>
            <a:noFill/>
            <a:ln w="19050">
              <a:solidFill>
                <a:srgbClr val="FFFF66"/>
              </a:solidFill>
              <a:round/>
            </a:ln>
            <a:effectLst/>
          </p:spPr>
          <p:txBody>
            <a:bodyPr/>
            <a:lstStyle/>
            <a:p>
              <a:endParaRPr lang="zh-CN" altLang="en-US"/>
            </a:p>
          </p:txBody>
        </p:sp>
        <p:sp>
          <p:nvSpPr>
            <p:cNvPr id="83005" name="Line 1085"/>
            <p:cNvSpPr>
              <a:spLocks noChangeShapeType="1"/>
            </p:cNvSpPr>
            <p:nvPr/>
          </p:nvSpPr>
          <p:spPr bwMode="auto">
            <a:xfrm>
              <a:off x="3075" y="3309"/>
              <a:ext cx="91" cy="45"/>
            </a:xfrm>
            <a:prstGeom prst="line">
              <a:avLst/>
            </a:prstGeom>
            <a:noFill/>
            <a:ln w="19050">
              <a:solidFill>
                <a:srgbClr val="FFFF66"/>
              </a:solidFill>
              <a:round/>
            </a:ln>
            <a:effectLst/>
          </p:spPr>
          <p:txBody>
            <a:bodyPr/>
            <a:lstStyle/>
            <a:p>
              <a:endParaRPr lang="zh-CN" altLang="en-US"/>
            </a:p>
          </p:txBody>
        </p:sp>
        <p:sp>
          <p:nvSpPr>
            <p:cNvPr id="83008" name="Text Box 1088"/>
            <p:cNvSpPr txBox="1">
              <a:spLocks noChangeArrowheads="1"/>
            </p:cNvSpPr>
            <p:nvPr/>
          </p:nvSpPr>
          <p:spPr bwMode="auto">
            <a:xfrm>
              <a:off x="3526" y="2703"/>
              <a:ext cx="29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i="1"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z</a:t>
              </a:r>
            </a:p>
          </p:txBody>
        </p:sp>
        <p:sp>
          <p:nvSpPr>
            <p:cNvPr id="83009" name="Text Box 1089"/>
            <p:cNvSpPr txBox="1">
              <a:spLocks noChangeArrowheads="1"/>
            </p:cNvSpPr>
            <p:nvPr/>
          </p:nvSpPr>
          <p:spPr bwMode="auto">
            <a:xfrm>
              <a:off x="2699" y="2945"/>
              <a:ext cx="328"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p>
          </p:txBody>
        </p:sp>
        <p:graphicFrame>
          <p:nvGraphicFramePr>
            <p:cNvPr id="83021" name="Object 1101"/>
            <p:cNvGraphicFramePr>
              <a:graphicFrameLocks noChangeAspect="1"/>
            </p:cNvGraphicFramePr>
            <p:nvPr/>
          </p:nvGraphicFramePr>
          <p:xfrm>
            <a:off x="2515" y="3777"/>
            <a:ext cx="194" cy="318"/>
          </p:xfrm>
          <a:graphic>
            <a:graphicData uri="http://schemas.openxmlformats.org/presentationml/2006/ole">
              <mc:AlternateContent xmlns:mc="http://schemas.openxmlformats.org/markup-compatibility/2006">
                <mc:Choice xmlns:v="urn:schemas-microsoft-com:vml" Requires="v">
                  <p:oleObj name="Equation" r:id="rId11" imgW="4455360" imgH="7302600" progId="">
                    <p:embed/>
                  </p:oleObj>
                </mc:Choice>
                <mc:Fallback>
                  <p:oleObj name="Equation" r:id="rId11" imgW="4455360" imgH="7302600" progId="">
                    <p:embed/>
                    <p:pic>
                      <p:nvPicPr>
                        <p:cNvPr id="0" name="Picture 1" descr="image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 y="3777"/>
                          <a:ext cx="19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025" name="Line 1105"/>
            <p:cNvSpPr>
              <a:spLocks noChangeShapeType="1"/>
            </p:cNvSpPr>
            <p:nvPr/>
          </p:nvSpPr>
          <p:spPr bwMode="auto">
            <a:xfrm flipH="1" flipV="1">
              <a:off x="2975" y="2614"/>
              <a:ext cx="607" cy="332"/>
            </a:xfrm>
            <a:prstGeom prst="line">
              <a:avLst/>
            </a:prstGeom>
            <a:noFill/>
            <a:ln w="19050">
              <a:solidFill>
                <a:srgbClr val="FF0066"/>
              </a:solidFill>
              <a:prstDash val="sysDot"/>
              <a:round/>
              <a:tailEnd type="none" w="sm" len="lg"/>
            </a:ln>
            <a:effectLst/>
          </p:spPr>
          <p:txBody>
            <a:bodyPr wrap="none" anchor="ctr"/>
            <a:lstStyle/>
            <a:p>
              <a:endParaRPr lang="zh-CN" altLang="en-US"/>
            </a:p>
          </p:txBody>
        </p:sp>
      </p:grpSp>
      <p:sp>
        <p:nvSpPr>
          <p:cNvPr id="39" name="Rectangle 2"/>
          <p:cNvSpPr txBox="1">
            <a:spLocks noChangeArrowheads="1"/>
          </p:cNvSpPr>
          <p:nvPr/>
        </p:nvSpPr>
        <p:spPr>
          <a:xfrm>
            <a:off x="457200" y="228600"/>
            <a:ext cx="82296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3.2 </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转动定律</a:t>
            </a:r>
          </a:p>
        </p:txBody>
      </p:sp>
      <p:sp>
        <p:nvSpPr>
          <p:cNvPr id="40" name="Rectangle 3"/>
          <p:cNvSpPr>
            <a:spLocks noChangeArrowheads="1"/>
          </p:cNvSpPr>
          <p:nvPr/>
        </p:nvSpPr>
        <p:spPr bwMode="auto">
          <a:xfrm>
            <a:off x="668793" y="827736"/>
            <a:ext cx="902811" cy="523220"/>
          </a:xfrm>
          <a:prstGeom prst="rect">
            <a:avLst/>
          </a:prstGeom>
          <a:solidFill>
            <a:srgbClr val="CCFFCC">
              <a:alpha val="80000"/>
            </a:srgbClr>
          </a:solidFill>
          <a:ln w="9525">
            <a:noFill/>
            <a:miter lim="800000"/>
          </a:ln>
          <a:effectLst/>
        </p:spPr>
        <p:txBody>
          <a:bodyPr wrap="none" anchor="ctr">
            <a:spAutoFit/>
          </a:bodyPr>
          <a:lstStyle/>
          <a:p>
            <a:r>
              <a:rPr lang="zh-CN" altLang="en-US" sz="2800" dirty="0"/>
              <a:t>力矩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018"/>
                                        </p:tgtEl>
                                        <p:attrNameLst>
                                          <p:attrName>style.visibility</p:attrName>
                                        </p:attrNameLst>
                                      </p:cBhvr>
                                      <p:to>
                                        <p:strVal val="visible"/>
                                      </p:to>
                                    </p:set>
                                    <p:animEffect transition="in" filter="box(in)">
                                      <p:cBhvr>
                                        <p:cTn id="7" dur="500"/>
                                        <p:tgtEl>
                                          <p:spTgt spid="830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019"/>
                                        </p:tgtEl>
                                        <p:attrNameLst>
                                          <p:attrName>style.visibility</p:attrName>
                                        </p:attrNameLst>
                                      </p:cBhvr>
                                      <p:to>
                                        <p:strVal val="visible"/>
                                      </p:to>
                                    </p:set>
                                    <p:animEffect transition="in" filter="box(in)">
                                      <p:cBhvr>
                                        <p:cTn id="22" dur="500"/>
                                        <p:tgtEl>
                                          <p:spTgt spid="830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4" name="Object 4"/>
          <p:cNvGraphicFramePr>
            <a:graphicFrameLocks noChangeAspect="1"/>
          </p:cNvGraphicFramePr>
          <p:nvPr/>
        </p:nvGraphicFramePr>
        <p:xfrm>
          <a:off x="1074738" y="1844675"/>
          <a:ext cx="7443787" cy="2133600"/>
        </p:xfrm>
        <a:graphic>
          <a:graphicData uri="http://schemas.openxmlformats.org/presentationml/2006/ole">
            <mc:AlternateContent xmlns:mc="http://schemas.openxmlformats.org/markup-compatibility/2006">
              <mc:Choice xmlns:v="urn:schemas-microsoft-com:vml" Requires="v">
                <p:oleObj name="Document" r:id="rId3" imgW="3643200" imgH="1028880" progId="Word.Document.8">
                  <p:embed/>
                </p:oleObj>
              </mc:Choice>
              <mc:Fallback>
                <p:oleObj name="Document" r:id="rId3" imgW="3643200" imgH="1028880" progId="Word.Document.8">
                  <p:embed/>
                  <p:pic>
                    <p:nvPicPr>
                      <p:cNvPr id="0" name="Picture 5" descr="image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1844675"/>
                        <a:ext cx="7443787"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6" name="Rectangle 6"/>
          <p:cNvSpPr>
            <a:spLocks noChangeArrowheads="1"/>
          </p:cNvSpPr>
          <p:nvPr/>
        </p:nvSpPr>
        <p:spPr bwMode="auto">
          <a:xfrm>
            <a:off x="0" y="3314700"/>
            <a:ext cx="9144000" cy="0"/>
          </a:xfrm>
          <a:prstGeom prst="rect">
            <a:avLst/>
          </a:prstGeom>
          <a:noFill/>
          <a:ln w="19050">
            <a:noFill/>
            <a:miter lim="800000"/>
            <a:tailEnd type="none" w="sm" len="lg"/>
          </a:ln>
          <a:effectLst/>
        </p:spPr>
        <p:txBody>
          <a:bodyPr wrap="none" lIns="90000" tIns="46800" rIns="90000" bIns="46800" anchor="ctr">
            <a:spAutoFit/>
          </a:bodyPr>
          <a:lstStyle/>
          <a:p>
            <a:endParaRPr lang="zh-CN" altLang="en-US"/>
          </a:p>
        </p:txBody>
      </p:sp>
      <p:graphicFrame>
        <p:nvGraphicFramePr>
          <p:cNvPr id="148485" name="Object 5"/>
          <p:cNvGraphicFramePr>
            <a:graphicFrameLocks noChangeAspect="1"/>
          </p:cNvGraphicFramePr>
          <p:nvPr/>
        </p:nvGraphicFramePr>
        <p:xfrm>
          <a:off x="1620838" y="908050"/>
          <a:ext cx="2519362" cy="795338"/>
        </p:xfrm>
        <a:graphic>
          <a:graphicData uri="http://schemas.openxmlformats.org/presentationml/2006/ole">
            <mc:AlternateContent xmlns:mc="http://schemas.openxmlformats.org/markup-compatibility/2006">
              <mc:Choice xmlns:v="urn:schemas-microsoft-com:vml" Requires="v">
                <p:oleObj name="Equation" r:id="rId5" imgW="23140800" imgH="7302600" progId="">
                  <p:embed/>
                </p:oleObj>
              </mc:Choice>
              <mc:Fallback>
                <p:oleObj name="Equation" r:id="rId5" imgW="23140800" imgH="7302600" progId="">
                  <p:embed/>
                  <p:pic>
                    <p:nvPicPr>
                      <p:cNvPr id="0" name="Picture 4" descr="image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838" y="908050"/>
                        <a:ext cx="2519362" cy="795338"/>
                      </a:xfrm>
                      <a:prstGeom prst="rect">
                        <a:avLst/>
                      </a:prstGeom>
                      <a:noFill/>
                      <a:ln w="9525">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8" name="Text Box 8"/>
          <p:cNvSpPr txBox="1">
            <a:spLocks noChangeArrowheads="1"/>
          </p:cNvSpPr>
          <p:nvPr/>
        </p:nvSpPr>
        <p:spPr bwMode="auto">
          <a:xfrm>
            <a:off x="642938" y="188913"/>
            <a:ext cx="1408112" cy="579437"/>
          </a:xfrm>
          <a:prstGeom prst="rect">
            <a:avLst/>
          </a:prstGeom>
          <a:noFill/>
          <a:ln w="9525" algn="ctr">
            <a:noFill/>
            <a:miter lim="800000"/>
            <a:tailEnd type="none" w="sm" len="lg"/>
          </a:ln>
          <a:effectLst/>
        </p:spPr>
        <p:txBody>
          <a:bodyPr wrap="none">
            <a:spAutoFit/>
          </a:bodyPr>
          <a:lstStyle/>
          <a:p>
            <a:pPr>
              <a:spcBef>
                <a:spcPct val="50000"/>
              </a:spcBef>
            </a:pPr>
            <a:r>
              <a:rPr kumimoji="1" lang="zh-CN" altLang="en-US" sz="3200" b="1">
                <a:solidFill>
                  <a:srgbClr val="FF0000"/>
                </a:solidFill>
                <a:effectLst/>
                <a:latin typeface="黑体" panose="02010609060101010101" pitchFamily="49" charset="-122"/>
                <a:ea typeface="黑体" panose="02010609060101010101" pitchFamily="49" charset="-122"/>
              </a:rPr>
              <a:t>结论：</a:t>
            </a:r>
          </a:p>
        </p:txBody>
      </p:sp>
      <p:grpSp>
        <p:nvGrpSpPr>
          <p:cNvPr id="2" name="Group 71"/>
          <p:cNvGrpSpPr/>
          <p:nvPr/>
        </p:nvGrpSpPr>
        <p:grpSpPr bwMode="auto">
          <a:xfrm>
            <a:off x="2644775" y="2876550"/>
            <a:ext cx="4014788" cy="3865563"/>
            <a:chOff x="3016" y="1177"/>
            <a:chExt cx="2529" cy="2435"/>
          </a:xfrm>
        </p:grpSpPr>
        <p:sp>
          <p:nvSpPr>
            <p:cNvPr id="148552" name="Line 72"/>
            <p:cNvSpPr>
              <a:spLocks noChangeShapeType="1"/>
            </p:cNvSpPr>
            <p:nvPr/>
          </p:nvSpPr>
          <p:spPr bwMode="auto">
            <a:xfrm>
              <a:off x="4049" y="3023"/>
              <a:ext cx="0" cy="589"/>
            </a:xfrm>
            <a:prstGeom prst="line">
              <a:avLst/>
            </a:prstGeom>
            <a:noFill/>
            <a:ln w="28575">
              <a:solidFill>
                <a:srgbClr val="FF6600"/>
              </a:solidFill>
              <a:round/>
            </a:ln>
            <a:effectLst/>
          </p:spPr>
          <p:txBody>
            <a:bodyPr/>
            <a:lstStyle/>
            <a:p>
              <a:endParaRPr lang="zh-CN" altLang="en-US"/>
            </a:p>
          </p:txBody>
        </p:sp>
        <p:sp>
          <p:nvSpPr>
            <p:cNvPr id="148553" name="Freeform 73"/>
            <p:cNvSpPr/>
            <p:nvPr/>
          </p:nvSpPr>
          <p:spPr bwMode="auto">
            <a:xfrm flipV="1">
              <a:off x="3016" y="1494"/>
              <a:ext cx="2529" cy="1769"/>
            </a:xfrm>
            <a:custGeom>
              <a:avLst/>
              <a:gdLst/>
              <a:ahLst/>
              <a:cxnLst>
                <a:cxn ang="0">
                  <a:pos x="522" y="318"/>
                </a:cxn>
                <a:cxn ang="0">
                  <a:pos x="1610" y="136"/>
                </a:cxn>
                <a:cxn ang="0">
                  <a:pos x="3107" y="1134"/>
                </a:cxn>
                <a:cxn ang="0">
                  <a:pos x="975" y="1905"/>
                </a:cxn>
                <a:cxn ang="0">
                  <a:pos x="68" y="635"/>
                </a:cxn>
                <a:cxn ang="0">
                  <a:pos x="522" y="318"/>
                </a:cxn>
              </a:cxnLst>
              <a:rect l="0" t="0" r="r" b="b"/>
              <a:pathLst>
                <a:path w="3213" h="1988">
                  <a:moveTo>
                    <a:pt x="522" y="318"/>
                  </a:moveTo>
                  <a:cubicBezTo>
                    <a:pt x="779" y="235"/>
                    <a:pt x="1179" y="0"/>
                    <a:pt x="1610" y="136"/>
                  </a:cubicBezTo>
                  <a:cubicBezTo>
                    <a:pt x="2041" y="272"/>
                    <a:pt x="3213" y="839"/>
                    <a:pt x="3107" y="1134"/>
                  </a:cubicBezTo>
                  <a:cubicBezTo>
                    <a:pt x="3001" y="1429"/>
                    <a:pt x="1481" y="1988"/>
                    <a:pt x="975" y="1905"/>
                  </a:cubicBezTo>
                  <a:cubicBezTo>
                    <a:pt x="469" y="1822"/>
                    <a:pt x="136" y="899"/>
                    <a:pt x="68" y="635"/>
                  </a:cubicBezTo>
                  <a:cubicBezTo>
                    <a:pt x="0" y="371"/>
                    <a:pt x="265" y="401"/>
                    <a:pt x="522" y="318"/>
                  </a:cubicBezTo>
                  <a:close/>
                </a:path>
              </a:pathLst>
            </a:custGeom>
            <a:solidFill>
              <a:srgbClr val="008080"/>
            </a:solidFill>
            <a:ln w="9525" cap="flat" cmpd="sng">
              <a:prstDash val="solid"/>
              <a:round/>
            </a:ln>
            <a:effectLst/>
            <a:scene3d>
              <a:camera prst="legacyPerspectiveBottom">
                <a:rot lat="19199999" lon="0" rev="0"/>
              </a:camera>
              <a:lightRig rig="legacyFlat3" dir="t"/>
            </a:scene3d>
            <a:sp3d extrusionH="277800" prstMaterial="legacyMatte">
              <a:bevelT w="13500" h="13500" prst="angle"/>
              <a:bevelB w="13500" h="13500" prst="angle"/>
              <a:extrusionClr>
                <a:srgbClr val="00A6A2"/>
              </a:extrusionClr>
            </a:sp3d>
          </p:spPr>
          <p:txBody>
            <a:bodyPr>
              <a:flatTx/>
            </a:bodyPr>
            <a:lstStyle/>
            <a:p>
              <a:endParaRPr lang="zh-CN" altLang="en-US"/>
            </a:p>
          </p:txBody>
        </p:sp>
        <p:sp>
          <p:nvSpPr>
            <p:cNvPr id="148554" name="Line 74"/>
            <p:cNvSpPr>
              <a:spLocks noChangeShapeType="1"/>
            </p:cNvSpPr>
            <p:nvPr/>
          </p:nvSpPr>
          <p:spPr bwMode="auto">
            <a:xfrm flipH="1" flipV="1">
              <a:off x="4042" y="1435"/>
              <a:ext cx="0" cy="952"/>
            </a:xfrm>
            <a:prstGeom prst="line">
              <a:avLst/>
            </a:prstGeom>
            <a:noFill/>
            <a:ln w="28575">
              <a:solidFill>
                <a:srgbClr val="FF6600"/>
              </a:solidFill>
              <a:round/>
              <a:tailEnd type="triangle" w="sm" len="lg"/>
            </a:ln>
            <a:effectLst/>
          </p:spPr>
          <p:txBody>
            <a:bodyPr wrap="none" anchor="ctr"/>
            <a:lstStyle/>
            <a:p>
              <a:endParaRPr lang="zh-CN" altLang="en-US"/>
            </a:p>
          </p:txBody>
        </p:sp>
        <p:sp>
          <p:nvSpPr>
            <p:cNvPr id="148555" name="Rectangle 75"/>
            <p:cNvSpPr>
              <a:spLocks noChangeArrowheads="1"/>
            </p:cNvSpPr>
            <p:nvPr/>
          </p:nvSpPr>
          <p:spPr bwMode="auto">
            <a:xfrm>
              <a:off x="3979" y="1177"/>
              <a:ext cx="227" cy="288"/>
            </a:xfrm>
            <a:prstGeom prst="rect">
              <a:avLst/>
            </a:prstGeom>
            <a:noFill/>
            <a:ln w="19050">
              <a:noFill/>
              <a:miter lim="800000"/>
            </a:ln>
            <a:effectLst/>
          </p:spPr>
          <p:txBody>
            <a:bodyPr>
              <a:spAutoFit/>
            </a:bodyPr>
            <a:lstStyle/>
            <a:p>
              <a:r>
                <a:rPr kumimoji="1" lang="en-US" altLang="zh-CN" sz="2400" i="1">
                  <a:solidFill>
                    <a:srgbClr val="FF6600"/>
                  </a:solidFill>
                  <a:effectLst/>
                  <a:latin typeface="Times New Roman" panose="02020603050405020304" pitchFamily="18" charset="0"/>
                  <a:ea typeface="宋体" panose="02010600030101010101" pitchFamily="2" charset="-122"/>
                </a:rPr>
                <a:t>z</a:t>
              </a:r>
            </a:p>
          </p:txBody>
        </p:sp>
        <p:sp>
          <p:nvSpPr>
            <p:cNvPr id="148556" name="Line 76"/>
            <p:cNvSpPr>
              <a:spLocks noChangeShapeType="1"/>
            </p:cNvSpPr>
            <p:nvPr/>
          </p:nvSpPr>
          <p:spPr bwMode="auto">
            <a:xfrm flipH="1" flipV="1">
              <a:off x="4932" y="1828"/>
              <a:ext cx="17" cy="559"/>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148557" name="Line 77"/>
            <p:cNvSpPr>
              <a:spLocks noChangeShapeType="1"/>
            </p:cNvSpPr>
            <p:nvPr/>
          </p:nvSpPr>
          <p:spPr bwMode="auto">
            <a:xfrm flipH="1" flipV="1">
              <a:off x="4042" y="2387"/>
              <a:ext cx="895" cy="0"/>
            </a:xfrm>
            <a:prstGeom prst="line">
              <a:avLst/>
            </a:prstGeom>
            <a:noFill/>
            <a:ln w="19050">
              <a:solidFill>
                <a:srgbClr val="FFFF66"/>
              </a:solidFill>
              <a:round/>
              <a:headEnd type="triangle" w="sm" len="lg"/>
            </a:ln>
            <a:effectLst/>
          </p:spPr>
          <p:txBody>
            <a:bodyPr wrap="none" anchor="ctr"/>
            <a:lstStyle/>
            <a:p>
              <a:endParaRPr lang="zh-CN" altLang="en-US"/>
            </a:p>
          </p:txBody>
        </p:sp>
        <p:sp>
          <p:nvSpPr>
            <p:cNvPr id="148558" name="Line 78"/>
            <p:cNvSpPr>
              <a:spLocks noChangeShapeType="1"/>
            </p:cNvSpPr>
            <p:nvPr/>
          </p:nvSpPr>
          <p:spPr bwMode="auto">
            <a:xfrm flipH="1" flipV="1">
              <a:off x="4342" y="2055"/>
              <a:ext cx="607" cy="332"/>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148559" name="Line 79"/>
            <p:cNvSpPr>
              <a:spLocks noChangeShapeType="1"/>
            </p:cNvSpPr>
            <p:nvPr/>
          </p:nvSpPr>
          <p:spPr bwMode="auto">
            <a:xfrm>
              <a:off x="5000" y="2395"/>
              <a:ext cx="300" cy="4"/>
            </a:xfrm>
            <a:prstGeom prst="line">
              <a:avLst/>
            </a:prstGeom>
            <a:noFill/>
            <a:ln w="19050">
              <a:solidFill>
                <a:srgbClr val="FFFF66"/>
              </a:solidFill>
              <a:prstDash val="dash"/>
              <a:round/>
            </a:ln>
            <a:effectLst/>
          </p:spPr>
          <p:txBody>
            <a:bodyPr wrap="none" anchor="ctr"/>
            <a:lstStyle/>
            <a:p>
              <a:endParaRPr lang="zh-CN" altLang="en-US"/>
            </a:p>
          </p:txBody>
        </p:sp>
        <p:sp>
          <p:nvSpPr>
            <p:cNvPr id="148560" name="Rectangle 80"/>
            <p:cNvSpPr>
              <a:spLocks noChangeArrowheads="1"/>
            </p:cNvSpPr>
            <p:nvPr/>
          </p:nvSpPr>
          <p:spPr bwMode="auto">
            <a:xfrm>
              <a:off x="4931" y="2055"/>
              <a:ext cx="228" cy="288"/>
            </a:xfrm>
            <a:prstGeom prst="rect">
              <a:avLst/>
            </a:prstGeom>
            <a:noFill/>
            <a:ln w="9525">
              <a:noFill/>
              <a:miter lim="800000"/>
            </a:ln>
            <a:effectLst/>
          </p:spPr>
          <p:txBody>
            <a:bodyPr>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a:solidFill>
                  <a:srgbClr val="FFFF66"/>
                </a:solidFill>
                <a:effectLst/>
                <a:latin typeface="Times New Roman" panose="02020603050405020304" pitchFamily="18" charset="0"/>
                <a:ea typeface="宋体" panose="02010600030101010101" pitchFamily="2" charset="-122"/>
                <a:sym typeface="Symbol" panose="05050102010706020507" pitchFamily="18" charset="2"/>
              </a:endParaRPr>
            </a:p>
          </p:txBody>
        </p:sp>
        <p:sp>
          <p:nvSpPr>
            <p:cNvPr id="148561" name="Line 81"/>
            <p:cNvSpPr>
              <a:spLocks noChangeShapeType="1"/>
            </p:cNvSpPr>
            <p:nvPr/>
          </p:nvSpPr>
          <p:spPr bwMode="auto">
            <a:xfrm flipV="1">
              <a:off x="4071" y="2146"/>
              <a:ext cx="453" cy="226"/>
            </a:xfrm>
            <a:prstGeom prst="line">
              <a:avLst/>
            </a:prstGeom>
            <a:noFill/>
            <a:ln w="19050">
              <a:solidFill>
                <a:srgbClr val="FFFF66"/>
              </a:solidFill>
              <a:prstDash val="dash"/>
              <a:round/>
            </a:ln>
            <a:effectLst/>
          </p:spPr>
          <p:txBody>
            <a:bodyPr wrap="none" anchor="ctr"/>
            <a:lstStyle/>
            <a:p>
              <a:endParaRPr lang="zh-CN" altLang="en-US"/>
            </a:p>
          </p:txBody>
        </p:sp>
        <p:sp>
          <p:nvSpPr>
            <p:cNvPr id="148562" name="Rectangle 82"/>
            <p:cNvSpPr>
              <a:spLocks noChangeArrowheads="1"/>
            </p:cNvSpPr>
            <p:nvPr/>
          </p:nvSpPr>
          <p:spPr bwMode="auto">
            <a:xfrm>
              <a:off x="4130" y="2039"/>
              <a:ext cx="212" cy="288"/>
            </a:xfrm>
            <a:prstGeom prst="rect">
              <a:avLst/>
            </a:prstGeom>
            <a:noFill/>
            <a:ln w="9525">
              <a:noFill/>
              <a:miter lim="800000"/>
            </a:ln>
            <a:effectLst/>
          </p:spPr>
          <p:txBody>
            <a:bodyPr wrap="none">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rPr>
                <a:t>d</a:t>
              </a:r>
            </a:p>
          </p:txBody>
        </p:sp>
        <p:sp>
          <p:nvSpPr>
            <p:cNvPr id="148563" name="Line 83"/>
            <p:cNvSpPr>
              <a:spLocks noChangeShapeType="1"/>
            </p:cNvSpPr>
            <p:nvPr/>
          </p:nvSpPr>
          <p:spPr bwMode="auto">
            <a:xfrm>
              <a:off x="4342" y="1511"/>
              <a:ext cx="0" cy="544"/>
            </a:xfrm>
            <a:prstGeom prst="line">
              <a:avLst/>
            </a:prstGeom>
            <a:noFill/>
            <a:ln w="19050">
              <a:solidFill>
                <a:srgbClr val="FF0066"/>
              </a:solidFill>
              <a:prstDash val="sysDot"/>
              <a:round/>
            </a:ln>
            <a:effectLst/>
          </p:spPr>
          <p:txBody>
            <a:bodyPr/>
            <a:lstStyle/>
            <a:p>
              <a:endParaRPr lang="zh-CN" altLang="en-US"/>
            </a:p>
          </p:txBody>
        </p:sp>
        <p:sp>
          <p:nvSpPr>
            <p:cNvPr id="148564" name="Text Box 84"/>
            <p:cNvSpPr txBox="1">
              <a:spLocks noChangeArrowheads="1"/>
            </p:cNvSpPr>
            <p:nvPr/>
          </p:nvSpPr>
          <p:spPr bwMode="auto">
            <a:xfrm>
              <a:off x="4875" y="2372"/>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P</a:t>
              </a:r>
            </a:p>
          </p:txBody>
        </p:sp>
        <p:sp>
          <p:nvSpPr>
            <p:cNvPr id="148565" name="Text Box 85"/>
            <p:cNvSpPr txBox="1">
              <a:spLocks noChangeArrowheads="1"/>
            </p:cNvSpPr>
            <p:nvPr/>
          </p:nvSpPr>
          <p:spPr bwMode="auto">
            <a:xfrm>
              <a:off x="3822" y="2251"/>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O</a:t>
              </a:r>
            </a:p>
          </p:txBody>
        </p:sp>
        <p:sp>
          <p:nvSpPr>
            <p:cNvPr id="148566" name="Rectangle 86"/>
            <p:cNvSpPr>
              <a:spLocks noChangeArrowheads="1"/>
            </p:cNvSpPr>
            <p:nvPr/>
          </p:nvSpPr>
          <p:spPr bwMode="auto">
            <a:xfrm>
              <a:off x="4387" y="2311"/>
              <a:ext cx="191" cy="288"/>
            </a:xfrm>
            <a:prstGeom prst="rect">
              <a:avLst/>
            </a:prstGeom>
            <a:noFill/>
            <a:ln w="9525">
              <a:noFill/>
              <a:miter lim="800000"/>
            </a:ln>
            <a:effectLst/>
          </p:spPr>
          <p:txBody>
            <a:bodyPr wrap="none">
              <a:spAutoFit/>
            </a:bodyPr>
            <a:lstStyle/>
            <a:p>
              <a:r>
                <a:rPr kumimoji="1" lang="en-US" altLang="zh-CN" sz="2400" b="1" i="1">
                  <a:solidFill>
                    <a:srgbClr val="FFFF66"/>
                  </a:solidFill>
                  <a:effectLst/>
                  <a:latin typeface="Times New Roman" panose="02020603050405020304" pitchFamily="18" charset="0"/>
                  <a:ea typeface="宋体" panose="02010600030101010101" pitchFamily="2" charset="-122"/>
                </a:rPr>
                <a:t>r</a:t>
              </a:r>
            </a:p>
          </p:txBody>
        </p:sp>
        <p:sp>
          <p:nvSpPr>
            <p:cNvPr id="148567" name="Arc 87"/>
            <p:cNvSpPr/>
            <p:nvPr/>
          </p:nvSpPr>
          <p:spPr bwMode="auto">
            <a:xfrm>
              <a:off x="4841" y="2327"/>
              <a:ext cx="296" cy="74"/>
            </a:xfrm>
            <a:custGeom>
              <a:avLst/>
              <a:gdLst>
                <a:gd name="G0" fmla="+- 0 0 0"/>
                <a:gd name="G1" fmla="+- 21600 0 0"/>
                <a:gd name="G2" fmla="+- 21600 0 0"/>
                <a:gd name="T0" fmla="*/ 0 w 21493"/>
                <a:gd name="T1" fmla="*/ 0 h 21600"/>
                <a:gd name="T2" fmla="*/ 21493 w 21493"/>
                <a:gd name="T3" fmla="*/ 19451 h 21600"/>
                <a:gd name="T4" fmla="*/ 0 w 21493"/>
                <a:gd name="T5" fmla="*/ 21600 h 21600"/>
              </a:gdLst>
              <a:ahLst/>
              <a:cxnLst>
                <a:cxn ang="0">
                  <a:pos x="T0" y="T1"/>
                </a:cxn>
                <a:cxn ang="0">
                  <a:pos x="T2" y="T3"/>
                </a:cxn>
                <a:cxn ang="0">
                  <a:pos x="T4" y="T5"/>
                </a:cxn>
              </a:cxnLst>
              <a:rect l="0" t="0" r="r" b="b"/>
              <a:pathLst>
                <a:path w="21493" h="21600" fill="none" extrusionOk="0">
                  <a:moveTo>
                    <a:pt x="-1" y="0"/>
                  </a:moveTo>
                  <a:cubicBezTo>
                    <a:pt x="11097" y="0"/>
                    <a:pt x="20388" y="8408"/>
                    <a:pt x="21492" y="19451"/>
                  </a:cubicBezTo>
                </a:path>
                <a:path w="21493" h="21600" stroke="0" extrusionOk="0">
                  <a:moveTo>
                    <a:pt x="-1" y="0"/>
                  </a:moveTo>
                  <a:cubicBezTo>
                    <a:pt x="11097" y="0"/>
                    <a:pt x="20388" y="8408"/>
                    <a:pt x="21492" y="19451"/>
                  </a:cubicBezTo>
                  <a:lnTo>
                    <a:pt x="0" y="21600"/>
                  </a:lnTo>
                  <a:close/>
                </a:path>
              </a:pathLst>
            </a:custGeom>
            <a:noFill/>
            <a:ln w="19050">
              <a:solidFill>
                <a:srgbClr val="FFFF66"/>
              </a:solidFill>
              <a:round/>
            </a:ln>
            <a:effectLst/>
          </p:spPr>
          <p:txBody>
            <a:bodyPr wrap="none" anchor="ctr"/>
            <a:lstStyle/>
            <a:p>
              <a:endParaRPr lang="zh-CN" altLang="en-US"/>
            </a:p>
          </p:txBody>
        </p:sp>
        <p:sp>
          <p:nvSpPr>
            <p:cNvPr id="148568" name="Line 88"/>
            <p:cNvSpPr>
              <a:spLocks noChangeShapeType="1"/>
            </p:cNvSpPr>
            <p:nvPr/>
          </p:nvSpPr>
          <p:spPr bwMode="auto">
            <a:xfrm flipV="1">
              <a:off x="4511" y="2191"/>
              <a:ext cx="74" cy="45"/>
            </a:xfrm>
            <a:prstGeom prst="line">
              <a:avLst/>
            </a:prstGeom>
            <a:noFill/>
            <a:ln w="19050">
              <a:solidFill>
                <a:srgbClr val="FFFF66"/>
              </a:solidFill>
              <a:round/>
            </a:ln>
            <a:effectLst/>
          </p:spPr>
          <p:txBody>
            <a:bodyPr/>
            <a:lstStyle/>
            <a:p>
              <a:endParaRPr lang="zh-CN" altLang="en-US"/>
            </a:p>
          </p:txBody>
        </p:sp>
        <p:sp>
          <p:nvSpPr>
            <p:cNvPr id="148569" name="Line 89"/>
            <p:cNvSpPr>
              <a:spLocks noChangeShapeType="1"/>
            </p:cNvSpPr>
            <p:nvPr/>
          </p:nvSpPr>
          <p:spPr bwMode="auto">
            <a:xfrm>
              <a:off x="4425" y="2191"/>
              <a:ext cx="91" cy="45"/>
            </a:xfrm>
            <a:prstGeom prst="line">
              <a:avLst/>
            </a:prstGeom>
            <a:noFill/>
            <a:ln w="19050">
              <a:solidFill>
                <a:srgbClr val="FFFF66"/>
              </a:solidFill>
              <a:round/>
            </a:ln>
            <a:effectLst/>
          </p:spPr>
          <p:txBody>
            <a:bodyPr/>
            <a:lstStyle/>
            <a:p>
              <a:endParaRPr lang="zh-CN" altLang="en-US"/>
            </a:p>
          </p:txBody>
        </p:sp>
        <p:sp>
          <p:nvSpPr>
            <p:cNvPr id="148570" name="Text Box 90"/>
            <p:cNvSpPr txBox="1">
              <a:spLocks noChangeArrowheads="1"/>
            </p:cNvSpPr>
            <p:nvPr/>
          </p:nvSpPr>
          <p:spPr bwMode="auto">
            <a:xfrm>
              <a:off x="4206" y="1237"/>
              <a:ext cx="24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p>
          </p:txBody>
        </p:sp>
        <p:sp>
          <p:nvSpPr>
            <p:cNvPr id="148571" name="Text Box 91"/>
            <p:cNvSpPr txBox="1">
              <a:spLocks noChangeArrowheads="1"/>
            </p:cNvSpPr>
            <p:nvPr/>
          </p:nvSpPr>
          <p:spPr bwMode="auto">
            <a:xfrm>
              <a:off x="4876" y="1585"/>
              <a:ext cx="29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i="1"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z</a:t>
              </a:r>
            </a:p>
          </p:txBody>
        </p:sp>
        <p:sp>
          <p:nvSpPr>
            <p:cNvPr id="148572" name="Text Box 92"/>
            <p:cNvSpPr txBox="1">
              <a:spLocks noChangeArrowheads="1"/>
            </p:cNvSpPr>
            <p:nvPr/>
          </p:nvSpPr>
          <p:spPr bwMode="auto">
            <a:xfrm>
              <a:off x="4049" y="1827"/>
              <a:ext cx="328"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p>
          </p:txBody>
        </p:sp>
        <p:sp>
          <p:nvSpPr>
            <p:cNvPr id="148573" name="Line 93"/>
            <p:cNvSpPr>
              <a:spLocks noChangeShapeType="1"/>
            </p:cNvSpPr>
            <p:nvPr/>
          </p:nvSpPr>
          <p:spPr bwMode="auto">
            <a:xfrm rot="10800000" flipH="1">
              <a:off x="4049" y="2977"/>
              <a:ext cx="317" cy="318"/>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148574" name="Line 94"/>
            <p:cNvSpPr>
              <a:spLocks noChangeShapeType="1"/>
            </p:cNvSpPr>
            <p:nvPr/>
          </p:nvSpPr>
          <p:spPr bwMode="auto">
            <a:xfrm rot="10800000" flipH="1">
              <a:off x="4366" y="2705"/>
              <a:ext cx="273" cy="272"/>
            </a:xfrm>
            <a:prstGeom prst="line">
              <a:avLst/>
            </a:prstGeom>
            <a:noFill/>
            <a:ln w="19050">
              <a:solidFill>
                <a:srgbClr val="000066"/>
              </a:solidFill>
              <a:prstDash val="sysDot"/>
              <a:round/>
              <a:tailEnd type="none" w="sm" len="lg"/>
            </a:ln>
            <a:effectLst/>
          </p:spPr>
          <p:txBody>
            <a:bodyPr lIns="90000" tIns="46800" rIns="90000" bIns="46800">
              <a:spAutoFit/>
            </a:bodyPr>
            <a:lstStyle/>
            <a:p>
              <a:endParaRPr lang="zh-CN" altLang="en-US"/>
            </a:p>
          </p:txBody>
        </p:sp>
        <p:sp>
          <p:nvSpPr>
            <p:cNvPr id="148575" name="Line 95"/>
            <p:cNvSpPr>
              <a:spLocks noChangeShapeType="1"/>
            </p:cNvSpPr>
            <p:nvPr/>
          </p:nvSpPr>
          <p:spPr bwMode="auto">
            <a:xfrm flipV="1">
              <a:off x="4049" y="2387"/>
              <a:ext cx="0" cy="635"/>
            </a:xfrm>
            <a:prstGeom prst="line">
              <a:avLst/>
            </a:prstGeom>
            <a:noFill/>
            <a:ln w="28575">
              <a:solidFill>
                <a:srgbClr val="FF6600"/>
              </a:solidFill>
              <a:prstDash val="sysDot"/>
              <a:round/>
              <a:tailEnd type="triangle" w="sm" len="lg"/>
            </a:ln>
            <a:effectLst/>
          </p:spPr>
          <p:txBody>
            <a:bodyPr/>
            <a:lstStyle/>
            <a:p>
              <a:endParaRPr lang="zh-CN" altLang="en-US"/>
            </a:p>
          </p:txBody>
        </p:sp>
        <p:graphicFrame>
          <p:nvGraphicFramePr>
            <p:cNvPr id="148576" name="Object 96"/>
            <p:cNvGraphicFramePr>
              <a:graphicFrameLocks noChangeAspect="1"/>
            </p:cNvGraphicFramePr>
            <p:nvPr/>
          </p:nvGraphicFramePr>
          <p:xfrm>
            <a:off x="3822" y="3249"/>
            <a:ext cx="227" cy="212"/>
          </p:xfrm>
          <a:graphic>
            <a:graphicData uri="http://schemas.openxmlformats.org/presentationml/2006/ole">
              <mc:AlternateContent xmlns:mc="http://schemas.openxmlformats.org/markup-compatibility/2006">
                <mc:Choice xmlns:v="urn:schemas-microsoft-com:vml" Requires="v">
                  <p:oleObj name="Equation" r:id="rId7" imgW="241200" imgH="228600" progId="">
                    <p:embed/>
                  </p:oleObj>
                </mc:Choice>
                <mc:Fallback>
                  <p:oleObj name="Equation" r:id="rId7" imgW="241200" imgH="228600" progId="">
                    <p:embed/>
                    <p:pic>
                      <p:nvPicPr>
                        <p:cNvPr id="0" name="Picture 3" descr="image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 y="3249"/>
                          <a:ext cx="227"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577" name="Object 97"/>
            <p:cNvGraphicFramePr>
              <a:graphicFrameLocks noChangeAspect="1"/>
            </p:cNvGraphicFramePr>
            <p:nvPr/>
          </p:nvGraphicFramePr>
          <p:xfrm>
            <a:off x="4503" y="2796"/>
            <a:ext cx="181" cy="197"/>
          </p:xfrm>
          <a:graphic>
            <a:graphicData uri="http://schemas.openxmlformats.org/presentationml/2006/ole">
              <mc:AlternateContent xmlns:mc="http://schemas.openxmlformats.org/markup-compatibility/2006">
                <mc:Choice xmlns:v="urn:schemas-microsoft-com:vml" Requires="v">
                  <p:oleObj name="Equation" r:id="rId9" imgW="190440" imgH="203040" progId="">
                    <p:embed/>
                  </p:oleObj>
                </mc:Choice>
                <mc:Fallback>
                  <p:oleObj name="Equation" r:id="rId9" imgW="190440" imgH="203040" progId="">
                    <p:embed/>
                    <p:pic>
                      <p:nvPicPr>
                        <p:cNvPr id="0" name="Picture 2" descr="image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 y="2796"/>
                          <a:ext cx="181"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78" name="Line 98"/>
            <p:cNvSpPr>
              <a:spLocks noChangeShapeType="1"/>
            </p:cNvSpPr>
            <p:nvPr/>
          </p:nvSpPr>
          <p:spPr bwMode="auto">
            <a:xfrm rot="10800000" flipH="1">
              <a:off x="4593" y="2387"/>
              <a:ext cx="363" cy="363"/>
            </a:xfrm>
            <a:prstGeom prst="line">
              <a:avLst/>
            </a:prstGeom>
            <a:noFill/>
            <a:ln w="19050">
              <a:solidFill>
                <a:srgbClr val="000066"/>
              </a:solidFill>
              <a:round/>
              <a:tailEnd type="triangle" w="sm" len="lg"/>
            </a:ln>
            <a:effectLst/>
          </p:spPr>
          <p:txBody>
            <a:bodyPr lIns="90000" tIns="46800" rIns="90000" bIns="46800">
              <a:spAutoFit/>
            </a:bodyPr>
            <a:lstStyle/>
            <a:p>
              <a:endParaRPr lang="zh-CN" altLang="en-US"/>
            </a:p>
          </p:txBody>
        </p:sp>
        <p:sp>
          <p:nvSpPr>
            <p:cNvPr id="148579" name="Line 99"/>
            <p:cNvSpPr>
              <a:spLocks noChangeShapeType="1"/>
            </p:cNvSpPr>
            <p:nvPr/>
          </p:nvSpPr>
          <p:spPr bwMode="auto">
            <a:xfrm flipH="1" flipV="1">
              <a:off x="4342" y="1511"/>
              <a:ext cx="603" cy="876"/>
            </a:xfrm>
            <a:prstGeom prst="line">
              <a:avLst/>
            </a:prstGeom>
            <a:noFill/>
            <a:ln w="19050">
              <a:solidFill>
                <a:srgbClr val="FF0066"/>
              </a:solidFill>
              <a:round/>
              <a:headEnd type="oval" w="med" len="med"/>
              <a:tailEnd type="triangle" w="sm" len="lg"/>
            </a:ln>
            <a:effectLst/>
          </p:spPr>
          <p:txBody>
            <a:bodyPr wrap="none" anchor="ctr"/>
            <a:lstStyle/>
            <a:p>
              <a:endParaRPr lang="zh-CN" altLang="en-US"/>
            </a:p>
          </p:txBody>
        </p:sp>
        <p:graphicFrame>
          <p:nvGraphicFramePr>
            <p:cNvPr id="148580" name="Object 100"/>
            <p:cNvGraphicFramePr>
              <a:graphicFrameLocks noChangeAspect="1"/>
            </p:cNvGraphicFramePr>
            <p:nvPr/>
          </p:nvGraphicFramePr>
          <p:xfrm>
            <a:off x="3865" y="2659"/>
            <a:ext cx="194" cy="318"/>
          </p:xfrm>
          <a:graphic>
            <a:graphicData uri="http://schemas.openxmlformats.org/presentationml/2006/ole">
              <mc:AlternateContent xmlns:mc="http://schemas.openxmlformats.org/markup-compatibility/2006">
                <mc:Choice xmlns:v="urn:schemas-microsoft-com:vml" Requires="v">
                  <p:oleObj name="Equation" r:id="rId11" imgW="177840" imgH="291960" progId="">
                    <p:embed/>
                  </p:oleObj>
                </mc:Choice>
                <mc:Fallback>
                  <p:oleObj name="Equation" r:id="rId11" imgW="177840" imgH="291960" progId="">
                    <p:embed/>
                    <p:pic>
                      <p:nvPicPr>
                        <p:cNvPr id="0" name="Picture 1" descr="image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659"/>
                          <a:ext cx="19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81" name="Line 101"/>
            <p:cNvSpPr>
              <a:spLocks noChangeShapeType="1"/>
            </p:cNvSpPr>
            <p:nvPr/>
          </p:nvSpPr>
          <p:spPr bwMode="auto">
            <a:xfrm flipH="1" flipV="1">
              <a:off x="4325" y="1496"/>
              <a:ext cx="607" cy="332"/>
            </a:xfrm>
            <a:prstGeom prst="line">
              <a:avLst/>
            </a:prstGeom>
            <a:noFill/>
            <a:ln w="19050">
              <a:solidFill>
                <a:srgbClr val="FF0066"/>
              </a:solidFill>
              <a:prstDash val="sysDot"/>
              <a:round/>
              <a:tailEnd type="none" w="sm" len="lg"/>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p:cTn id="7" dur="500" fill="hold"/>
                                        <p:tgtEl>
                                          <p:spTgt spid="148485"/>
                                        </p:tgtEl>
                                        <p:attrNameLst>
                                          <p:attrName>ppt_w</p:attrName>
                                        </p:attrNameLst>
                                      </p:cBhvr>
                                      <p:tavLst>
                                        <p:tav tm="0">
                                          <p:val>
                                            <p:fltVal val="0"/>
                                          </p:val>
                                        </p:tav>
                                        <p:tav tm="100000">
                                          <p:val>
                                            <p:strVal val="#ppt_w"/>
                                          </p:val>
                                        </p:tav>
                                      </p:tavLst>
                                    </p:anim>
                                    <p:anim calcmode="lin" valueType="num">
                                      <p:cBhvr>
                                        <p:cTn id="8" dur="500" fill="hold"/>
                                        <p:tgtEl>
                                          <p:spTgt spid="148485"/>
                                        </p:tgtEl>
                                        <p:attrNameLst>
                                          <p:attrName>ppt_h</p:attrName>
                                        </p:attrNameLst>
                                      </p:cBhvr>
                                      <p:tavLst>
                                        <p:tav tm="0">
                                          <p:val>
                                            <p:fltVal val="0"/>
                                          </p:val>
                                        </p:tav>
                                        <p:tav tm="100000">
                                          <p:val>
                                            <p:strVal val="#ppt_h"/>
                                          </p:val>
                                        </p:tav>
                                      </p:tavLst>
                                    </p:anim>
                                    <p:animEffect transition="in" filter="fade">
                                      <p:cBhvr>
                                        <p:cTn id="9" dur="500"/>
                                        <p:tgtEl>
                                          <p:spTgt spid="14848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48484"/>
                                        </p:tgtEl>
                                        <p:attrNameLst>
                                          <p:attrName>style.visibility</p:attrName>
                                        </p:attrNameLst>
                                      </p:cBhvr>
                                      <p:to>
                                        <p:strVal val="visible"/>
                                      </p:to>
                                    </p:set>
                                    <p:anim calcmode="lin" valueType="num">
                                      <p:cBhvr additive="base">
                                        <p:cTn id="14" dur="500" fill="hold"/>
                                        <p:tgtEl>
                                          <p:spTgt spid="148484"/>
                                        </p:tgtEl>
                                        <p:attrNameLst>
                                          <p:attrName>ppt_x</p:attrName>
                                        </p:attrNameLst>
                                      </p:cBhvr>
                                      <p:tavLst>
                                        <p:tav tm="0">
                                          <p:val>
                                            <p:strVal val="0-#ppt_w/2"/>
                                          </p:val>
                                        </p:tav>
                                        <p:tav tm="100000">
                                          <p:val>
                                            <p:strVal val="#ppt_x"/>
                                          </p:val>
                                        </p:tav>
                                      </p:tavLst>
                                    </p:anim>
                                    <p:anim calcmode="lin" valueType="num">
                                      <p:cBhvr additive="base">
                                        <p:cTn id="15" dur="500" fill="hold"/>
                                        <p:tgtEl>
                                          <p:spTgt spid="148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47920B6-4A27-42D9-ACE1-E4EAD865BEDC}" type="slidenum">
              <a:rPr lang="en-US" altLang="zh-CN" smtClean="0"/>
              <a:pPr/>
              <a:t>12</a:t>
            </a:fld>
            <a:endParaRPr lang="en-US" altLang="zh-CN"/>
          </a:p>
        </p:txBody>
      </p:sp>
      <p:grpSp>
        <p:nvGrpSpPr>
          <p:cNvPr id="4" name="组合 3"/>
          <p:cNvGrpSpPr/>
          <p:nvPr/>
        </p:nvGrpSpPr>
        <p:grpSpPr>
          <a:xfrm>
            <a:off x="4427984" y="1196752"/>
            <a:ext cx="2751062" cy="2021601"/>
            <a:chOff x="6400800" y="4724400"/>
            <a:chExt cx="2507257" cy="1667029"/>
          </a:xfrm>
        </p:grpSpPr>
        <p:sp>
          <p:nvSpPr>
            <p:cNvPr id="5" name="左大括号 4"/>
            <p:cNvSpPr/>
            <p:nvPr/>
          </p:nvSpPr>
          <p:spPr>
            <a:xfrm>
              <a:off x="6400800" y="4953000"/>
              <a:ext cx="493712"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TextBox 5"/>
                <p:cNvSpPr txBox="1"/>
                <p:nvPr/>
              </p:nvSpPr>
              <p:spPr>
                <a:xfrm>
                  <a:off x="6705600" y="4724400"/>
                  <a:ext cx="2202457" cy="373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rPr>
                          <m:t>M</m:t>
                        </m:r>
                        <m:r>
                          <a:rPr lang="en-US" altLang="zh-CN" sz="2400" b="0" i="1" baseline="-25000" smtClean="0">
                            <a:latin typeface="Cambria Math"/>
                          </a:rPr>
                          <m:t>𝑥</m:t>
                        </m:r>
                        <m:r>
                          <a:rPr lang="en-US" altLang="zh-CN" sz="2400" b="0" i="1" smtClean="0">
                            <a:latin typeface="Cambria Math"/>
                          </a:rPr>
                          <m:t>=</m:t>
                        </m:r>
                        <m:r>
                          <a:rPr lang="en-US" altLang="zh-CN" sz="2400" b="0" i="1" smtClean="0">
                            <a:latin typeface="Cambria Math"/>
                          </a:rPr>
                          <m:t>𝑦𝐹𝑧</m:t>
                        </m:r>
                        <m:r>
                          <a:rPr lang="en-US" altLang="zh-CN" sz="2400" b="0" i="1" smtClean="0">
                            <a:latin typeface="Cambria Math"/>
                          </a:rPr>
                          <m:t>−</m:t>
                        </m:r>
                        <m:r>
                          <a:rPr lang="en-US" altLang="zh-CN" sz="2400" b="0" i="1" smtClean="0">
                            <a:latin typeface="Cambria Math"/>
                          </a:rPr>
                          <m:t>𝑧𝐹𝑦</m:t>
                        </m:r>
                        <m:r>
                          <a:rPr lang="en-US" altLang="zh-CN" sz="2400" b="0" i="1" smtClean="0">
                            <a:latin typeface="Cambria Math"/>
                          </a:rPr>
                          <m:t> </m:t>
                        </m:r>
                      </m:oMath>
                    </m:oMathPara>
                  </a14:m>
                  <a:endParaRPr lang="en-US" altLang="zh-CN" sz="2400" b="0" baseline="-25000" dirty="0"/>
                </a:p>
              </p:txBody>
            </p:sp>
          </mc:Choice>
          <mc:Fallback>
            <p:sp>
              <p:nvSpPr>
                <p:cNvPr id="6" name="TextBox 5"/>
                <p:cNvSpPr txBox="1">
                  <a:spLocks noRot="1" noChangeAspect="1" noMove="1" noResize="1" noEditPoints="1" noAdjustHandles="1" noChangeArrowheads="1" noChangeShapeType="1" noTextEdit="1"/>
                </p:cNvSpPr>
                <p:nvPr/>
              </p:nvSpPr>
              <p:spPr>
                <a:xfrm>
                  <a:off x="6705600" y="4724400"/>
                  <a:ext cx="2202457" cy="373661"/>
                </a:xfrm>
                <a:prstGeom prst="rect">
                  <a:avLst/>
                </a:prstGeom>
                <a:blipFill>
                  <a:blip r:embed="rId2"/>
                  <a:stretch>
                    <a:fillRect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705600" y="5412231"/>
                  <a:ext cx="2189308" cy="373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rPr>
                          <m:t>M</m:t>
                        </m:r>
                        <m:r>
                          <a:rPr lang="en-US" altLang="zh-CN" sz="2400" b="0" i="1" baseline="-25000" smtClean="0">
                            <a:latin typeface="Cambria Math"/>
                          </a:rPr>
                          <m:t>𝑦</m:t>
                        </m:r>
                        <m:r>
                          <a:rPr lang="en-US" altLang="zh-CN" sz="2400" b="0" i="1" smtClean="0">
                            <a:latin typeface="Cambria Math"/>
                          </a:rPr>
                          <m:t>=</m:t>
                        </m:r>
                        <m:r>
                          <a:rPr lang="en-US" altLang="zh-CN" sz="2400" b="0" i="1" smtClean="0">
                            <a:latin typeface="Cambria Math"/>
                          </a:rPr>
                          <m:t>𝑧𝐹𝑥</m:t>
                        </m:r>
                        <m:r>
                          <a:rPr lang="en-US" altLang="zh-CN" sz="2400" b="0" i="1" smtClean="0">
                            <a:latin typeface="Cambria Math"/>
                          </a:rPr>
                          <m:t>−</m:t>
                        </m:r>
                        <m:r>
                          <a:rPr lang="en-US" altLang="zh-CN" sz="2400" b="0" i="1" smtClean="0">
                            <a:latin typeface="Cambria Math"/>
                          </a:rPr>
                          <m:t>𝑥𝐹𝑧</m:t>
                        </m:r>
                        <m:r>
                          <a:rPr lang="en-US" altLang="zh-CN" sz="2400" b="0" i="1" smtClean="0">
                            <a:latin typeface="Cambria Math"/>
                          </a:rPr>
                          <m:t> </m:t>
                        </m:r>
                      </m:oMath>
                    </m:oMathPara>
                  </a14:m>
                  <a:endParaRPr lang="en-US" altLang="zh-CN" sz="2400" b="0" baseline="-25000" dirty="0"/>
                </a:p>
              </p:txBody>
            </p:sp>
          </mc:Choice>
          <mc:Fallback>
            <p:sp>
              <p:nvSpPr>
                <p:cNvPr id="7" name="TextBox 6"/>
                <p:cNvSpPr txBox="1">
                  <a:spLocks noRot="1" noChangeAspect="1" noMove="1" noResize="1" noEditPoints="1" noAdjustHandles="1" noChangeArrowheads="1" noChangeShapeType="1" noTextEdit="1"/>
                </p:cNvSpPr>
                <p:nvPr/>
              </p:nvSpPr>
              <p:spPr>
                <a:xfrm>
                  <a:off x="6705600" y="5412231"/>
                  <a:ext cx="2189308" cy="373661"/>
                </a:xfrm>
                <a:prstGeom prst="rect">
                  <a:avLst/>
                </a:prstGeom>
                <a:blipFill>
                  <a:blip r:embed="rId3"/>
                  <a:stretch>
                    <a:fillRect b="-175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804321" y="6017768"/>
                  <a:ext cx="2042805" cy="373661"/>
                </a:xfrm>
                <a:prstGeom prst="rect">
                  <a:avLst/>
                </a:prstGeom>
                <a:noFill/>
              </p:spPr>
              <p:txBody>
                <a:bodyPr wrap="none" rtlCol="0">
                  <a:spAutoFit/>
                </a:bodyPr>
                <a:lstStyle/>
                <a:p>
                  <a14:m>
                    <m:oMath xmlns:m="http://schemas.openxmlformats.org/officeDocument/2006/math">
                      <m:r>
                        <m:rPr>
                          <m:sty m:val="p"/>
                        </m:rPr>
                        <a:rPr lang="en-US" altLang="zh-CN" sz="2400" b="0" i="0" smtClean="0">
                          <a:latin typeface="Cambria Math"/>
                        </a:rPr>
                        <m:t>M</m:t>
                      </m:r>
                      <m:r>
                        <a:rPr lang="en-US" altLang="zh-CN" sz="2400" b="0" i="1" baseline="-25000" smtClean="0">
                          <a:latin typeface="Cambria Math"/>
                        </a:rPr>
                        <m:t>𝑧</m:t>
                      </m:r>
                      <m:r>
                        <a:rPr lang="en-US" altLang="zh-CN" sz="2400" b="0" i="1" smtClean="0">
                          <a:latin typeface="Cambria Math"/>
                        </a:rPr>
                        <m:t>=</m:t>
                      </m:r>
                      <m:r>
                        <a:rPr lang="en-US" altLang="zh-CN" sz="2400" b="0" i="1" smtClean="0">
                          <a:latin typeface="Cambria Math"/>
                        </a:rPr>
                        <m:t>𝑥𝐹𝑦</m:t>
                      </m:r>
                      <m:r>
                        <a:rPr lang="en-US" altLang="zh-CN" sz="2400" b="0" i="1" smtClean="0">
                          <a:latin typeface="Cambria Math"/>
                        </a:rPr>
                        <m:t>−</m:t>
                      </m:r>
                      <m:r>
                        <a:rPr lang="en-US" altLang="zh-CN" sz="2400" b="0" i="1" smtClean="0">
                          <a:latin typeface="Cambria Math"/>
                        </a:rPr>
                        <m:t>𝑦𝐹</m:t>
                      </m:r>
                    </m:oMath>
                  </a14:m>
                  <a:r>
                    <a:rPr lang="en-US" altLang="zh-CN" sz="2400" b="0" i="1" baseline="-25000" dirty="0"/>
                    <a:t>x</a:t>
                  </a:r>
                </a:p>
              </p:txBody>
            </p:sp>
          </mc:Choice>
          <mc:Fallback>
            <p:sp>
              <p:nvSpPr>
                <p:cNvPr id="8" name="TextBox 7"/>
                <p:cNvSpPr txBox="1">
                  <a:spLocks noRot="1" noChangeAspect="1" noMove="1" noResize="1" noEditPoints="1" noAdjustHandles="1" noChangeArrowheads="1" noChangeShapeType="1" noTextEdit="1"/>
                </p:cNvSpPr>
                <p:nvPr/>
              </p:nvSpPr>
              <p:spPr>
                <a:xfrm>
                  <a:off x="6804321" y="6017768"/>
                  <a:ext cx="2042805" cy="373661"/>
                </a:xfrm>
                <a:prstGeom prst="rect">
                  <a:avLst/>
                </a:prstGeom>
                <a:blipFill>
                  <a:blip r:embed="rId4"/>
                  <a:stretch>
                    <a:fillRect l="-543" r="-543" b="-29730"/>
                  </a:stretch>
                </a:blipFill>
              </p:spPr>
              <p:txBody>
                <a:bodyPr/>
                <a:lstStyle/>
                <a:p>
                  <a:r>
                    <a:rPr lang="zh-CN" altLang="en-US">
                      <a:noFill/>
                    </a:rPr>
                    <a:t> </a:t>
                  </a:r>
                </a:p>
              </p:txBody>
            </p:sp>
          </mc:Fallback>
        </mc:AlternateContent>
      </p:grpSp>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
        <p:nvSpPr>
          <p:cNvPr id="10" name="TextBox 9"/>
          <p:cNvSpPr txBox="1"/>
          <p:nvPr/>
        </p:nvSpPr>
        <p:spPr>
          <a:xfrm>
            <a:off x="782515" y="1969676"/>
            <a:ext cx="3505200" cy="523220"/>
          </a:xfrm>
          <a:prstGeom prst="rect">
            <a:avLst/>
          </a:prstGeom>
          <a:noFill/>
        </p:spPr>
        <p:txBody>
          <a:bodyPr wrap="square" rtlCol="0">
            <a:spAutoFit/>
          </a:bodyPr>
          <a:lstStyle/>
          <a:p>
            <a:r>
              <a:rPr lang="zh-CN" altLang="en-US" sz="2800" dirty="0"/>
              <a:t>直角坐标系的分量式：</a:t>
            </a:r>
          </a:p>
        </p:txBody>
      </p:sp>
      <p:grpSp>
        <p:nvGrpSpPr>
          <p:cNvPr id="19" name="组合 18"/>
          <p:cNvGrpSpPr/>
          <p:nvPr/>
        </p:nvGrpSpPr>
        <p:grpSpPr>
          <a:xfrm>
            <a:off x="416560" y="3276600"/>
            <a:ext cx="8281636" cy="3124200"/>
            <a:chOff x="990600" y="3276600"/>
            <a:chExt cx="8281636" cy="3124200"/>
          </a:xfrm>
        </p:grpSpPr>
        <p:sp>
          <p:nvSpPr>
            <p:cNvPr id="11" name="TextBox 10"/>
            <p:cNvSpPr txBox="1"/>
            <p:nvPr/>
          </p:nvSpPr>
          <p:spPr>
            <a:xfrm>
              <a:off x="990600" y="4604931"/>
              <a:ext cx="1371600" cy="523220"/>
            </a:xfrm>
            <a:prstGeom prst="rect">
              <a:avLst/>
            </a:prstGeom>
            <a:noFill/>
          </p:spPr>
          <p:txBody>
            <a:bodyPr wrap="square" rtlCol="0">
              <a:spAutoFit/>
            </a:bodyPr>
            <a:lstStyle/>
            <a:p>
              <a:pPr algn="ctr"/>
              <a:r>
                <a:rPr lang="en-US" altLang="zh-CN" sz="2800" dirty="0"/>
                <a:t>M = 0</a:t>
              </a:r>
              <a:endParaRPr lang="zh-CN" altLang="en-US" sz="2800" dirty="0"/>
            </a:p>
          </p:txBody>
        </p:sp>
        <p:sp>
          <p:nvSpPr>
            <p:cNvPr id="12" name="左大括号 11"/>
            <p:cNvSpPr/>
            <p:nvPr/>
          </p:nvSpPr>
          <p:spPr>
            <a:xfrm>
              <a:off x="2362200" y="3505199"/>
              <a:ext cx="609600" cy="2722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2971800" y="3276600"/>
              <a:ext cx="946093" cy="523220"/>
            </a:xfrm>
            <a:prstGeom prst="rect">
              <a:avLst/>
            </a:prstGeom>
            <a:noFill/>
          </p:spPr>
          <p:txBody>
            <a:bodyPr wrap="none" rtlCol="0">
              <a:spAutoFit/>
            </a:bodyPr>
            <a:lstStyle/>
            <a:p>
              <a:r>
                <a:rPr lang="en-US" altLang="zh-CN" sz="2800" dirty="0"/>
                <a:t>F = 0</a:t>
              </a:r>
              <a:endParaRPr lang="zh-CN" altLang="en-US" sz="2800" dirty="0"/>
            </a:p>
          </p:txBody>
        </p:sp>
        <p:grpSp>
          <p:nvGrpSpPr>
            <p:cNvPr id="16" name="组合 15"/>
            <p:cNvGrpSpPr/>
            <p:nvPr/>
          </p:nvGrpSpPr>
          <p:grpSpPr>
            <a:xfrm>
              <a:off x="2899887" y="4038600"/>
              <a:ext cx="6372349" cy="523220"/>
              <a:chOff x="2926263" y="4038600"/>
              <a:chExt cx="6372349" cy="523220"/>
            </a:xfrm>
          </p:grpSpPr>
          <mc:AlternateContent xmlns:mc="http://schemas.openxmlformats.org/markup-compatibility/2006" xmlns:a14="http://schemas.microsoft.com/office/drawing/2010/main">
            <mc:Choice Requires="a14">
              <p:sp>
                <p:nvSpPr>
                  <p:cNvPr id="14" name="TextBox 13"/>
                  <p:cNvSpPr txBox="1"/>
                  <p:nvPr/>
                </p:nvSpPr>
                <p:spPr>
                  <a:xfrm>
                    <a:off x="2926263" y="4038600"/>
                    <a:ext cx="17088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r>
                                <m:rPr>
                                  <m:sty m:val="p"/>
                                </m:rPr>
                                <a:rPr lang="en-US" altLang="zh-CN" sz="2800" i="0" smtClean="0">
                                  <a:latin typeface="Cambria Math"/>
                                </a:rPr>
                                <m:t>sin</m:t>
                              </m:r>
                            </m:fName>
                            <m:e>
                              <m:r>
                                <m:rPr>
                                  <m:sty m:val="p"/>
                                </m:rPr>
                                <a:rPr lang="el-GR" altLang="zh-CN" sz="2800" i="1" smtClean="0">
                                  <a:latin typeface="Cambria Math"/>
                                </a:rPr>
                                <m:t>φ</m:t>
                              </m:r>
                              <m:r>
                                <a:rPr lang="en-US" altLang="zh-CN" sz="2800" b="0" i="1" smtClean="0">
                                  <a:latin typeface="Cambria Math"/>
                                </a:rPr>
                                <m:t>=0</m:t>
                              </m:r>
                            </m:e>
                          </m:func>
                        </m:oMath>
                      </m:oMathPara>
                    </a14:m>
                    <a:endParaRPr lang="zh-CN" alt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26263" y="4038600"/>
                    <a:ext cx="1708801" cy="523220"/>
                  </a:xfrm>
                  <a:prstGeom prst="rect">
                    <a:avLst/>
                  </a:prstGeom>
                  <a:blipFill rotWithShape="1">
                    <a:blip r:embed="rId5" cstate="print"/>
                    <a:stretch>
                      <a:fillRect/>
                    </a:stretch>
                  </a:blipFill>
                </p:spPr>
                <p:txBody>
                  <a:bodyPr/>
                  <a:lstStyle/>
                  <a:p>
                    <a:r>
                      <a:rPr lang="zh-CN" altLang="en-US">
                        <a:noFill/>
                      </a:rPr>
                      <a:t> </a:t>
                    </a:r>
                  </a:p>
                </p:txBody>
              </p:sp>
            </mc:Fallback>
          </mc:AlternateContent>
          <p:sp>
            <p:nvSpPr>
              <p:cNvPr id="15" name="TextBox 14"/>
              <p:cNvSpPr txBox="1"/>
              <p:nvPr/>
            </p:nvSpPr>
            <p:spPr>
              <a:xfrm>
                <a:off x="4633552" y="4064976"/>
                <a:ext cx="4665060" cy="461665"/>
              </a:xfrm>
              <a:prstGeom prst="rect">
                <a:avLst/>
              </a:prstGeom>
              <a:noFill/>
            </p:spPr>
            <p:txBody>
              <a:bodyPr wrap="none" rtlCol="0">
                <a:spAutoFit/>
              </a:bodyPr>
              <a:lstStyle/>
              <a:p>
                <a:r>
                  <a:rPr lang="en-US" altLang="zh-CN" sz="2400" dirty="0"/>
                  <a:t>(F</a:t>
                </a:r>
                <a:r>
                  <a:rPr lang="zh-CN" altLang="en-US" sz="2400" dirty="0"/>
                  <a:t>的作用线与矢径</a:t>
                </a:r>
                <a:r>
                  <a:rPr lang="en-US" altLang="zh-CN" sz="2400" dirty="0"/>
                  <a:t>r</a:t>
                </a:r>
                <a:r>
                  <a:rPr lang="zh-CN" altLang="en-US" sz="2400" dirty="0"/>
                  <a:t>共线</a:t>
                </a:r>
                <a:r>
                  <a:rPr lang="en-US" altLang="zh-CN" sz="2400" dirty="0"/>
                  <a:t>-</a:t>
                </a:r>
                <a:r>
                  <a:rPr lang="zh-CN" altLang="en-US" sz="2400" dirty="0"/>
                  <a:t>有心力）</a:t>
                </a:r>
              </a:p>
            </p:txBody>
          </p:sp>
        </p:grpSp>
        <p:sp>
          <p:nvSpPr>
            <p:cNvPr id="17" name="TextBox 16"/>
            <p:cNvSpPr txBox="1"/>
            <p:nvPr/>
          </p:nvSpPr>
          <p:spPr>
            <a:xfrm>
              <a:off x="2926263" y="4953000"/>
              <a:ext cx="5863113" cy="461665"/>
            </a:xfrm>
            <a:prstGeom prst="rect">
              <a:avLst/>
            </a:prstGeom>
            <a:noFill/>
          </p:spPr>
          <p:txBody>
            <a:bodyPr wrap="square" rtlCol="0">
              <a:spAutoFit/>
            </a:bodyPr>
            <a:lstStyle/>
            <a:p>
              <a:r>
                <a:rPr lang="zh-CN" altLang="en-US" sz="2400" dirty="0"/>
                <a:t>力的作用线与轴平行</a:t>
              </a:r>
            </a:p>
          </p:txBody>
        </p:sp>
        <p:sp>
          <p:nvSpPr>
            <p:cNvPr id="18" name="TextBox 17"/>
            <p:cNvSpPr txBox="1"/>
            <p:nvPr/>
          </p:nvSpPr>
          <p:spPr>
            <a:xfrm>
              <a:off x="2976087" y="5939135"/>
              <a:ext cx="5863113" cy="461665"/>
            </a:xfrm>
            <a:prstGeom prst="rect">
              <a:avLst/>
            </a:prstGeom>
            <a:noFill/>
          </p:spPr>
          <p:txBody>
            <a:bodyPr wrap="square" rtlCol="0">
              <a:spAutoFit/>
            </a:bodyPr>
            <a:lstStyle/>
            <a:p>
              <a:r>
                <a:rPr lang="zh-CN" altLang="en-US" sz="2400" dirty="0"/>
                <a:t>力的作用线与轴相交</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2"/>
          </p:nvPr>
        </p:nvSpPr>
        <p:spPr/>
        <p:txBody>
          <a:bodyPr/>
          <a:lstStyle/>
          <a:p>
            <a:fld id="{18EE280D-8BB0-493E-9C26-E7B02D1032AC}" type="slidenum">
              <a:rPr lang="en-US" altLang="zh-CN"/>
              <a:pPr/>
              <a:t>13</a:t>
            </a:fld>
            <a:endParaRPr lang="en-US" altLang="zh-CN"/>
          </a:p>
        </p:txBody>
      </p:sp>
      <p:sp>
        <p:nvSpPr>
          <p:cNvPr id="414723"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刚体对定轴的角动量 </a:t>
            </a:r>
          </a:p>
        </p:txBody>
      </p:sp>
      <p:grpSp>
        <p:nvGrpSpPr>
          <p:cNvPr id="414724" name="Group 4"/>
          <p:cNvGrpSpPr/>
          <p:nvPr/>
        </p:nvGrpSpPr>
        <p:grpSpPr bwMode="auto">
          <a:xfrm>
            <a:off x="5943600" y="1981200"/>
            <a:ext cx="3022600" cy="3670300"/>
            <a:chOff x="3651" y="1525"/>
            <a:chExt cx="1905" cy="2313"/>
          </a:xfrm>
        </p:grpSpPr>
        <p:sp>
          <p:nvSpPr>
            <p:cNvPr id="414725" name="Rectangle 5"/>
            <p:cNvSpPr>
              <a:spLocks noChangeArrowheads="1"/>
            </p:cNvSpPr>
            <p:nvPr/>
          </p:nvSpPr>
          <p:spPr bwMode="auto">
            <a:xfrm>
              <a:off x="3651" y="1525"/>
              <a:ext cx="1905" cy="2313"/>
            </a:xfrm>
            <a:prstGeom prst="rect">
              <a:avLst/>
            </a:prstGeom>
            <a:solidFill>
              <a:srgbClr val="6699FF"/>
            </a:solidFill>
            <a:ln w="9525">
              <a:solidFill>
                <a:schemeClr val="tx1"/>
              </a:solidFill>
              <a:miter lim="800000"/>
            </a:ln>
            <a:effectLst/>
          </p:spPr>
          <p:txBody>
            <a:bodyPr wrap="none" anchor="ctr"/>
            <a:lstStyle/>
            <a:p>
              <a:endParaRPr lang="zh-CN" altLang="en-US"/>
            </a:p>
          </p:txBody>
        </p:sp>
        <p:graphicFrame>
          <p:nvGraphicFramePr>
            <p:cNvPr id="414726" name="Object 6"/>
            <p:cNvGraphicFramePr>
              <a:graphicFrameLocks noChangeAspect="1"/>
            </p:cNvGraphicFramePr>
            <p:nvPr/>
          </p:nvGraphicFramePr>
          <p:xfrm>
            <a:off x="4604" y="1661"/>
            <a:ext cx="173" cy="201"/>
          </p:xfrm>
          <a:graphic>
            <a:graphicData uri="http://schemas.openxmlformats.org/presentationml/2006/ole">
              <mc:AlternateContent xmlns:mc="http://schemas.openxmlformats.org/markup-compatibility/2006">
                <mc:Choice xmlns:v="urn:schemas-microsoft-com:vml" Requires="v">
                  <p:oleObj name="公式" r:id="rId2" imgW="3657600" imgH="4267200" progId="">
                    <p:embed/>
                  </p:oleObj>
                </mc:Choice>
                <mc:Fallback>
                  <p:oleObj name="公式" r:id="rId2" imgW="3657600" imgH="4267200" progId="">
                    <p:embed/>
                    <p:pic>
                      <p:nvPicPr>
                        <p:cNvPr id="0" name="Picture 10" descr="image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 y="1661"/>
                          <a:ext cx="173"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4727" name="Picture 7"/>
            <p:cNvPicPr>
              <a:picLocks noChangeAspect="1" noChangeArrowheads="1"/>
            </p:cNvPicPr>
            <p:nvPr/>
          </p:nvPicPr>
          <p:blipFill>
            <a:blip r:embed="rId4" cstate="print"/>
            <a:srcRect/>
            <a:stretch>
              <a:fillRect/>
            </a:stretch>
          </p:blipFill>
          <p:spPr bwMode="auto">
            <a:xfrm>
              <a:off x="4332" y="1570"/>
              <a:ext cx="172" cy="172"/>
            </a:xfrm>
            <a:prstGeom prst="rect">
              <a:avLst/>
            </a:prstGeom>
            <a:noFill/>
            <a:ln w="9525">
              <a:noFill/>
              <a:miter lim="800000"/>
              <a:headEnd/>
              <a:tailEnd/>
            </a:ln>
          </p:spPr>
        </p:pic>
        <p:graphicFrame>
          <p:nvGraphicFramePr>
            <p:cNvPr id="414728" name="Object 8"/>
            <p:cNvGraphicFramePr>
              <a:graphicFrameLocks noChangeAspect="1"/>
            </p:cNvGraphicFramePr>
            <p:nvPr/>
          </p:nvGraphicFramePr>
          <p:xfrm>
            <a:off x="3878" y="3022"/>
            <a:ext cx="229" cy="334"/>
          </p:xfrm>
          <a:graphic>
            <a:graphicData uri="http://schemas.openxmlformats.org/presentationml/2006/ole">
              <mc:AlternateContent xmlns:mc="http://schemas.openxmlformats.org/markup-compatibility/2006">
                <mc:Choice xmlns:v="urn:schemas-microsoft-com:vml" Requires="v">
                  <p:oleObj name="公式" r:id="rId5" imgW="3962400" imgH="5791200" progId="">
                    <p:embed/>
                  </p:oleObj>
                </mc:Choice>
                <mc:Fallback>
                  <p:oleObj name="公式" r:id="rId5" imgW="3962400" imgH="5791200" progId="">
                    <p:embed/>
                    <p:pic>
                      <p:nvPicPr>
                        <p:cNvPr id="0" name="Picture 9" descr="image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022"/>
                          <a:ext cx="229"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29" name="AutoShape 9"/>
            <p:cNvSpPr>
              <a:spLocks noChangeAspect="1" noChangeArrowheads="1"/>
            </p:cNvSpPr>
            <p:nvPr/>
          </p:nvSpPr>
          <p:spPr bwMode="auto">
            <a:xfrm>
              <a:off x="3879" y="1907"/>
              <a:ext cx="1260" cy="1054"/>
            </a:xfrm>
            <a:prstGeom prst="can">
              <a:avLst>
                <a:gd name="adj" fmla="val 39421"/>
              </a:avLst>
            </a:prstGeom>
            <a:gradFill rotWithShape="1">
              <a:gsLst>
                <a:gs pos="0">
                  <a:srgbClr val="CC99FF"/>
                </a:gs>
                <a:gs pos="100000">
                  <a:srgbClr val="FFFFFF"/>
                </a:gs>
              </a:gsLst>
              <a:lin ang="0" scaled="1"/>
            </a:gradFill>
            <a:ln w="9525">
              <a:solidFill>
                <a:srgbClr val="CC99FF"/>
              </a:solidFill>
              <a:round/>
            </a:ln>
          </p:spPr>
          <p:txBody>
            <a:bodyPr/>
            <a:lstStyle/>
            <a:p>
              <a:endParaRPr lang="zh-CN" altLang="en-US"/>
            </a:p>
          </p:txBody>
        </p:sp>
        <p:sp>
          <p:nvSpPr>
            <p:cNvPr id="414730" name="Oval 10"/>
            <p:cNvSpPr>
              <a:spLocks noChangeAspect="1" noChangeArrowheads="1"/>
            </p:cNvSpPr>
            <p:nvPr/>
          </p:nvSpPr>
          <p:spPr bwMode="auto">
            <a:xfrm>
              <a:off x="4036" y="2376"/>
              <a:ext cx="946" cy="350"/>
            </a:xfrm>
            <a:prstGeom prst="ellipse">
              <a:avLst/>
            </a:prstGeom>
            <a:noFill/>
            <a:ln w="9525">
              <a:solidFill>
                <a:srgbClr val="000000"/>
              </a:solidFill>
              <a:prstDash val="dash"/>
              <a:round/>
            </a:ln>
          </p:spPr>
          <p:txBody>
            <a:bodyPr/>
            <a:lstStyle/>
            <a:p>
              <a:endParaRPr lang="zh-CN" altLang="en-US"/>
            </a:p>
          </p:txBody>
        </p:sp>
        <p:sp>
          <p:nvSpPr>
            <p:cNvPr id="414731" name="Line 11"/>
            <p:cNvSpPr>
              <a:spLocks noChangeAspect="1" noChangeShapeType="1"/>
            </p:cNvSpPr>
            <p:nvPr/>
          </p:nvSpPr>
          <p:spPr bwMode="auto">
            <a:xfrm>
              <a:off x="4522" y="2139"/>
              <a:ext cx="0" cy="822"/>
            </a:xfrm>
            <a:prstGeom prst="line">
              <a:avLst/>
            </a:prstGeom>
            <a:noFill/>
            <a:ln w="9525">
              <a:solidFill>
                <a:srgbClr val="969696"/>
              </a:solidFill>
              <a:prstDash val="dash"/>
              <a:round/>
            </a:ln>
          </p:spPr>
          <p:txBody>
            <a:bodyPr/>
            <a:lstStyle/>
            <a:p>
              <a:endParaRPr lang="zh-CN" altLang="en-US"/>
            </a:p>
          </p:txBody>
        </p:sp>
        <p:sp>
          <p:nvSpPr>
            <p:cNvPr id="414732" name="Line 12"/>
            <p:cNvSpPr>
              <a:spLocks noChangeAspect="1" noChangeShapeType="1"/>
            </p:cNvSpPr>
            <p:nvPr/>
          </p:nvSpPr>
          <p:spPr bwMode="auto">
            <a:xfrm flipV="1">
              <a:off x="4520" y="1672"/>
              <a:ext cx="2" cy="469"/>
            </a:xfrm>
            <a:prstGeom prst="line">
              <a:avLst/>
            </a:prstGeom>
            <a:noFill/>
            <a:ln w="9525">
              <a:solidFill>
                <a:srgbClr val="000000"/>
              </a:solidFill>
              <a:round/>
              <a:tailEnd type="triangle" w="sm" len="med"/>
            </a:ln>
            <a:effectLst/>
          </p:spPr>
          <p:txBody>
            <a:bodyPr/>
            <a:lstStyle/>
            <a:p>
              <a:endParaRPr lang="zh-CN" altLang="en-US"/>
            </a:p>
          </p:txBody>
        </p:sp>
        <p:sp>
          <p:nvSpPr>
            <p:cNvPr id="414733" name="Line 13"/>
            <p:cNvSpPr>
              <a:spLocks noChangeAspect="1" noChangeShapeType="1"/>
            </p:cNvSpPr>
            <p:nvPr/>
          </p:nvSpPr>
          <p:spPr bwMode="auto">
            <a:xfrm flipV="1">
              <a:off x="4520" y="2961"/>
              <a:ext cx="2" cy="339"/>
            </a:xfrm>
            <a:prstGeom prst="line">
              <a:avLst/>
            </a:prstGeom>
            <a:noFill/>
            <a:ln w="9525">
              <a:solidFill>
                <a:srgbClr val="000000"/>
              </a:solidFill>
              <a:round/>
            </a:ln>
          </p:spPr>
          <p:txBody>
            <a:bodyPr/>
            <a:lstStyle/>
            <a:p>
              <a:endParaRPr lang="zh-CN" altLang="en-US"/>
            </a:p>
          </p:txBody>
        </p:sp>
        <p:sp>
          <p:nvSpPr>
            <p:cNvPr id="414734" name="Arc 14"/>
            <p:cNvSpPr>
              <a:spLocks noChangeAspect="1"/>
            </p:cNvSpPr>
            <p:nvPr/>
          </p:nvSpPr>
          <p:spPr bwMode="auto">
            <a:xfrm>
              <a:off x="4342" y="1816"/>
              <a:ext cx="319" cy="169"/>
            </a:xfrm>
            <a:custGeom>
              <a:avLst/>
              <a:gdLst>
                <a:gd name="G0" fmla="+- 21600 0 0"/>
                <a:gd name="G1" fmla="+- 19277 0 0"/>
                <a:gd name="G2" fmla="+- 21600 0 0"/>
                <a:gd name="T0" fmla="*/ 34259 w 43200"/>
                <a:gd name="T1" fmla="*/ 1775 h 40877"/>
                <a:gd name="T2" fmla="*/ 11854 w 43200"/>
                <a:gd name="T3" fmla="*/ 0 h 40877"/>
                <a:gd name="T4" fmla="*/ 21600 w 43200"/>
                <a:gd name="T5" fmla="*/ 19277 h 40877"/>
              </a:gdLst>
              <a:ahLst/>
              <a:cxnLst>
                <a:cxn ang="0">
                  <a:pos x="T0" y="T1"/>
                </a:cxn>
                <a:cxn ang="0">
                  <a:pos x="T2" y="T3"/>
                </a:cxn>
                <a:cxn ang="0">
                  <a:pos x="T4" y="T5"/>
                </a:cxn>
              </a:cxnLst>
              <a:rect l="0" t="0" r="r" b="b"/>
              <a:pathLst>
                <a:path w="43200" h="40877" fill="none" extrusionOk="0">
                  <a:moveTo>
                    <a:pt x="34258" y="1775"/>
                  </a:moveTo>
                  <a:cubicBezTo>
                    <a:pt x="39874" y="5836"/>
                    <a:pt x="43200" y="12346"/>
                    <a:pt x="43200" y="19277"/>
                  </a:cubicBezTo>
                  <a:cubicBezTo>
                    <a:pt x="43200" y="31206"/>
                    <a:pt x="33529" y="40877"/>
                    <a:pt x="21600" y="40877"/>
                  </a:cubicBezTo>
                  <a:cubicBezTo>
                    <a:pt x="9670" y="40877"/>
                    <a:pt x="0" y="31206"/>
                    <a:pt x="0" y="19277"/>
                  </a:cubicBezTo>
                  <a:cubicBezTo>
                    <a:pt x="-1" y="11130"/>
                    <a:pt x="4583" y="3676"/>
                    <a:pt x="11854" y="0"/>
                  </a:cubicBezTo>
                </a:path>
                <a:path w="43200" h="40877" stroke="0" extrusionOk="0">
                  <a:moveTo>
                    <a:pt x="34258" y="1775"/>
                  </a:moveTo>
                  <a:cubicBezTo>
                    <a:pt x="39874" y="5836"/>
                    <a:pt x="43200" y="12346"/>
                    <a:pt x="43200" y="19277"/>
                  </a:cubicBezTo>
                  <a:cubicBezTo>
                    <a:pt x="43200" y="31206"/>
                    <a:pt x="33529" y="40877"/>
                    <a:pt x="21600" y="40877"/>
                  </a:cubicBezTo>
                  <a:cubicBezTo>
                    <a:pt x="9670" y="40877"/>
                    <a:pt x="0" y="31206"/>
                    <a:pt x="0" y="19277"/>
                  </a:cubicBezTo>
                  <a:cubicBezTo>
                    <a:pt x="-1" y="11130"/>
                    <a:pt x="4583" y="3676"/>
                    <a:pt x="11854" y="0"/>
                  </a:cubicBezTo>
                  <a:lnTo>
                    <a:pt x="21600" y="19277"/>
                  </a:lnTo>
                  <a:close/>
                </a:path>
              </a:pathLst>
            </a:custGeom>
            <a:noFill/>
            <a:ln w="9525">
              <a:solidFill>
                <a:srgbClr val="FF0000"/>
              </a:solidFill>
              <a:round/>
              <a:headEnd type="stealth" w="sm" len="med"/>
            </a:ln>
          </p:spPr>
          <p:txBody>
            <a:bodyPr/>
            <a:lstStyle/>
            <a:p>
              <a:endParaRPr lang="zh-CN" altLang="en-US"/>
            </a:p>
          </p:txBody>
        </p:sp>
        <p:sp>
          <p:nvSpPr>
            <p:cNvPr id="414735" name="AutoShape 15"/>
            <p:cNvSpPr>
              <a:spLocks noChangeAspect="1" noChangeArrowheads="1"/>
            </p:cNvSpPr>
            <p:nvPr/>
          </p:nvSpPr>
          <p:spPr bwMode="auto">
            <a:xfrm>
              <a:off x="4837" y="2406"/>
              <a:ext cx="81" cy="69"/>
            </a:xfrm>
            <a:prstGeom prst="cube">
              <a:avLst>
                <a:gd name="adj" fmla="val 25000"/>
              </a:avLst>
            </a:prstGeom>
            <a:solidFill>
              <a:srgbClr val="CC99FF"/>
            </a:solidFill>
            <a:ln w="9525">
              <a:solidFill>
                <a:srgbClr val="CC99FF"/>
              </a:solidFill>
              <a:miter lim="800000"/>
            </a:ln>
          </p:spPr>
          <p:txBody>
            <a:bodyPr/>
            <a:lstStyle/>
            <a:p>
              <a:endParaRPr lang="zh-CN" altLang="en-US"/>
            </a:p>
          </p:txBody>
        </p:sp>
        <p:sp>
          <p:nvSpPr>
            <p:cNvPr id="414736" name="Line 16"/>
            <p:cNvSpPr>
              <a:spLocks noChangeAspect="1" noChangeShapeType="1"/>
            </p:cNvSpPr>
            <p:nvPr/>
          </p:nvSpPr>
          <p:spPr bwMode="auto">
            <a:xfrm flipV="1">
              <a:off x="4520" y="2464"/>
              <a:ext cx="349" cy="80"/>
            </a:xfrm>
            <a:prstGeom prst="line">
              <a:avLst/>
            </a:prstGeom>
            <a:noFill/>
            <a:ln w="19050">
              <a:solidFill>
                <a:srgbClr val="000000"/>
              </a:solidFill>
              <a:round/>
              <a:tailEnd type="stealth" w="med" len="lg"/>
            </a:ln>
            <a:effectLst/>
          </p:spPr>
          <p:txBody>
            <a:bodyPr/>
            <a:lstStyle/>
            <a:p>
              <a:endParaRPr lang="zh-CN" altLang="en-US"/>
            </a:p>
          </p:txBody>
        </p:sp>
        <p:pic>
          <p:nvPicPr>
            <p:cNvPr id="414737" name="Picture 17"/>
            <p:cNvPicPr>
              <a:picLocks noChangeAspect="1" noChangeArrowheads="1"/>
            </p:cNvPicPr>
            <p:nvPr/>
          </p:nvPicPr>
          <p:blipFill>
            <a:blip r:embed="rId7" cstate="print"/>
            <a:srcRect/>
            <a:stretch>
              <a:fillRect/>
            </a:stretch>
          </p:blipFill>
          <p:spPr bwMode="auto">
            <a:xfrm>
              <a:off x="4464" y="3323"/>
              <a:ext cx="146" cy="169"/>
            </a:xfrm>
            <a:prstGeom prst="rect">
              <a:avLst/>
            </a:prstGeom>
            <a:noFill/>
            <a:ln w="9525">
              <a:noFill/>
              <a:miter lim="800000"/>
              <a:headEnd/>
              <a:tailEnd/>
            </a:ln>
          </p:spPr>
        </p:pic>
        <p:pic>
          <p:nvPicPr>
            <p:cNvPr id="414738" name="Picture 18"/>
            <p:cNvPicPr>
              <a:picLocks noChangeAspect="1" noChangeArrowheads="1"/>
            </p:cNvPicPr>
            <p:nvPr/>
          </p:nvPicPr>
          <p:blipFill>
            <a:blip r:embed="rId8" cstate="print"/>
            <a:srcRect/>
            <a:stretch>
              <a:fillRect/>
            </a:stretch>
          </p:blipFill>
          <p:spPr bwMode="auto">
            <a:xfrm>
              <a:off x="3958" y="3546"/>
              <a:ext cx="146" cy="169"/>
            </a:xfrm>
            <a:prstGeom prst="rect">
              <a:avLst/>
            </a:prstGeom>
            <a:noFill/>
            <a:ln w="9525">
              <a:noFill/>
              <a:miter lim="800000"/>
              <a:headEnd/>
              <a:tailEnd/>
            </a:ln>
          </p:spPr>
        </p:pic>
        <p:sp>
          <p:nvSpPr>
            <p:cNvPr id="414739" name="Arc 19"/>
            <p:cNvSpPr>
              <a:spLocks noChangeAspect="1"/>
            </p:cNvSpPr>
            <p:nvPr/>
          </p:nvSpPr>
          <p:spPr bwMode="auto">
            <a:xfrm>
              <a:off x="4526" y="3015"/>
              <a:ext cx="101" cy="214"/>
            </a:xfrm>
            <a:custGeom>
              <a:avLst/>
              <a:gdLst>
                <a:gd name="G0" fmla="+- 2888 0 0"/>
                <a:gd name="G1" fmla="+- 21600 0 0"/>
                <a:gd name="G2" fmla="+- 21600 0 0"/>
                <a:gd name="T0" fmla="*/ 0 w 10402"/>
                <a:gd name="T1" fmla="*/ 194 h 21600"/>
                <a:gd name="T2" fmla="*/ 10402 w 10402"/>
                <a:gd name="T3" fmla="*/ 1349 h 21600"/>
                <a:gd name="T4" fmla="*/ 2888 w 10402"/>
                <a:gd name="T5" fmla="*/ 21600 h 21600"/>
              </a:gdLst>
              <a:ahLst/>
              <a:cxnLst>
                <a:cxn ang="0">
                  <a:pos x="T0" y="T1"/>
                </a:cxn>
                <a:cxn ang="0">
                  <a:pos x="T2" y="T3"/>
                </a:cxn>
                <a:cxn ang="0">
                  <a:pos x="T4" y="T5"/>
                </a:cxn>
              </a:cxnLst>
              <a:rect l="0" t="0" r="r" b="b"/>
              <a:pathLst>
                <a:path w="10402" h="21600" fill="none" extrusionOk="0">
                  <a:moveTo>
                    <a:pt x="-1" y="193"/>
                  </a:moveTo>
                  <a:cubicBezTo>
                    <a:pt x="957" y="64"/>
                    <a:pt x="1922" y="-1"/>
                    <a:pt x="2888" y="0"/>
                  </a:cubicBezTo>
                  <a:cubicBezTo>
                    <a:pt x="5452" y="0"/>
                    <a:pt x="7997" y="456"/>
                    <a:pt x="10401" y="1349"/>
                  </a:cubicBezTo>
                </a:path>
                <a:path w="10402" h="21600" stroke="0" extrusionOk="0">
                  <a:moveTo>
                    <a:pt x="-1" y="193"/>
                  </a:moveTo>
                  <a:cubicBezTo>
                    <a:pt x="957" y="64"/>
                    <a:pt x="1922" y="-1"/>
                    <a:pt x="2888" y="0"/>
                  </a:cubicBezTo>
                  <a:cubicBezTo>
                    <a:pt x="5452" y="0"/>
                    <a:pt x="7997" y="456"/>
                    <a:pt x="10401" y="1349"/>
                  </a:cubicBezTo>
                  <a:lnTo>
                    <a:pt x="2888" y="21600"/>
                  </a:lnTo>
                  <a:close/>
                </a:path>
              </a:pathLst>
            </a:custGeom>
            <a:noFill/>
            <a:ln w="9525">
              <a:solidFill>
                <a:srgbClr val="000000"/>
              </a:solidFill>
              <a:round/>
            </a:ln>
          </p:spPr>
          <p:txBody>
            <a:bodyPr/>
            <a:lstStyle/>
            <a:p>
              <a:endParaRPr lang="zh-CN" altLang="en-US"/>
            </a:p>
          </p:txBody>
        </p:sp>
        <p:sp>
          <p:nvSpPr>
            <p:cNvPr id="414740" name="Line 20"/>
            <p:cNvSpPr>
              <a:spLocks noChangeAspect="1" noChangeShapeType="1"/>
            </p:cNvSpPr>
            <p:nvPr/>
          </p:nvSpPr>
          <p:spPr bwMode="auto">
            <a:xfrm flipV="1">
              <a:off x="4515" y="2462"/>
              <a:ext cx="354" cy="838"/>
            </a:xfrm>
            <a:prstGeom prst="line">
              <a:avLst/>
            </a:prstGeom>
            <a:noFill/>
            <a:ln w="19050">
              <a:solidFill>
                <a:srgbClr val="000000"/>
              </a:solidFill>
              <a:round/>
              <a:tailEnd type="stealth" w="med" len="lg"/>
            </a:ln>
            <a:effectLst/>
          </p:spPr>
          <p:txBody>
            <a:bodyPr/>
            <a:lstStyle/>
            <a:p>
              <a:endParaRPr lang="zh-CN" altLang="en-US"/>
            </a:p>
          </p:txBody>
        </p:sp>
        <p:pic>
          <p:nvPicPr>
            <p:cNvPr id="414741" name="Picture 21"/>
            <p:cNvPicPr>
              <a:picLocks noChangeAspect="1" noChangeArrowheads="1"/>
            </p:cNvPicPr>
            <p:nvPr/>
          </p:nvPicPr>
          <p:blipFill>
            <a:blip r:embed="rId9" cstate="print"/>
            <a:srcRect/>
            <a:stretch>
              <a:fillRect/>
            </a:stretch>
          </p:blipFill>
          <p:spPr bwMode="auto">
            <a:xfrm>
              <a:off x="4507" y="2841"/>
              <a:ext cx="147" cy="191"/>
            </a:xfrm>
            <a:prstGeom prst="rect">
              <a:avLst/>
            </a:prstGeom>
            <a:noFill/>
            <a:ln w="9525">
              <a:noFill/>
              <a:miter lim="800000"/>
              <a:headEnd/>
              <a:tailEnd/>
            </a:ln>
          </p:spPr>
        </p:pic>
        <p:sp>
          <p:nvSpPr>
            <p:cNvPr id="414742" name="Line 22"/>
            <p:cNvSpPr>
              <a:spLocks noChangeAspect="1" noChangeShapeType="1"/>
            </p:cNvSpPr>
            <p:nvPr/>
          </p:nvSpPr>
          <p:spPr bwMode="auto">
            <a:xfrm flipH="1" flipV="1">
              <a:off x="4520" y="2291"/>
              <a:ext cx="315" cy="118"/>
            </a:xfrm>
            <a:prstGeom prst="line">
              <a:avLst/>
            </a:prstGeom>
            <a:noFill/>
            <a:ln w="19050">
              <a:solidFill>
                <a:srgbClr val="3366FF"/>
              </a:solidFill>
              <a:round/>
              <a:tailEnd type="stealth" w="med" len="lg"/>
            </a:ln>
          </p:spPr>
          <p:txBody>
            <a:bodyPr/>
            <a:lstStyle/>
            <a:p>
              <a:endParaRPr lang="zh-CN" altLang="en-US"/>
            </a:p>
          </p:txBody>
        </p:sp>
        <p:sp>
          <p:nvSpPr>
            <p:cNvPr id="414743" name="Line 23"/>
            <p:cNvSpPr>
              <a:spLocks noChangeAspect="1" noChangeShapeType="1"/>
            </p:cNvSpPr>
            <p:nvPr/>
          </p:nvSpPr>
          <p:spPr bwMode="auto">
            <a:xfrm>
              <a:off x="4509" y="3312"/>
              <a:ext cx="709" cy="0"/>
            </a:xfrm>
            <a:prstGeom prst="line">
              <a:avLst/>
            </a:prstGeom>
            <a:noFill/>
            <a:ln w="9525">
              <a:solidFill>
                <a:srgbClr val="000000"/>
              </a:solidFill>
              <a:round/>
              <a:tailEnd type="triangle" w="sm" len="med"/>
            </a:ln>
          </p:spPr>
          <p:txBody>
            <a:bodyPr/>
            <a:lstStyle/>
            <a:p>
              <a:endParaRPr lang="zh-CN" altLang="en-US"/>
            </a:p>
          </p:txBody>
        </p:sp>
        <p:sp>
          <p:nvSpPr>
            <p:cNvPr id="414744" name="Line 24"/>
            <p:cNvSpPr>
              <a:spLocks noChangeAspect="1" noChangeShapeType="1"/>
            </p:cNvSpPr>
            <p:nvPr/>
          </p:nvSpPr>
          <p:spPr bwMode="auto">
            <a:xfrm flipH="1">
              <a:off x="4115" y="3312"/>
              <a:ext cx="394" cy="350"/>
            </a:xfrm>
            <a:prstGeom prst="line">
              <a:avLst/>
            </a:prstGeom>
            <a:noFill/>
            <a:ln w="9525">
              <a:solidFill>
                <a:srgbClr val="000000"/>
              </a:solidFill>
              <a:round/>
              <a:tailEnd type="triangle" w="sm" len="med"/>
            </a:ln>
            <a:effectLst/>
          </p:spPr>
          <p:txBody>
            <a:bodyPr/>
            <a:lstStyle/>
            <a:p>
              <a:endParaRPr lang="zh-CN" altLang="en-US"/>
            </a:p>
          </p:txBody>
        </p:sp>
        <p:pic>
          <p:nvPicPr>
            <p:cNvPr id="414745" name="Picture 25"/>
            <p:cNvPicPr>
              <a:picLocks noChangeAspect="1" noChangeArrowheads="1"/>
            </p:cNvPicPr>
            <p:nvPr/>
          </p:nvPicPr>
          <p:blipFill>
            <a:blip r:embed="rId10" cstate="print"/>
            <a:srcRect/>
            <a:stretch>
              <a:fillRect/>
            </a:stretch>
          </p:blipFill>
          <p:spPr bwMode="auto">
            <a:xfrm>
              <a:off x="5216" y="3253"/>
              <a:ext cx="169" cy="192"/>
            </a:xfrm>
            <a:prstGeom prst="rect">
              <a:avLst/>
            </a:prstGeom>
            <a:noFill/>
            <a:ln w="9525">
              <a:noFill/>
              <a:miter lim="800000"/>
              <a:headEnd/>
              <a:tailEnd/>
            </a:ln>
          </p:spPr>
        </p:pic>
        <p:pic>
          <p:nvPicPr>
            <p:cNvPr id="414746" name="Picture 26"/>
            <p:cNvPicPr>
              <a:picLocks noChangeAspect="1" noChangeArrowheads="1"/>
            </p:cNvPicPr>
            <p:nvPr/>
          </p:nvPicPr>
          <p:blipFill>
            <a:blip r:embed="rId11" cstate="print"/>
            <a:srcRect/>
            <a:stretch>
              <a:fillRect/>
            </a:stretch>
          </p:blipFill>
          <p:spPr bwMode="auto">
            <a:xfrm>
              <a:off x="4901" y="2210"/>
              <a:ext cx="225" cy="271"/>
            </a:xfrm>
            <a:prstGeom prst="rect">
              <a:avLst/>
            </a:prstGeom>
            <a:noFill/>
            <a:ln w="9525">
              <a:noFill/>
              <a:miter lim="800000"/>
              <a:headEnd/>
              <a:tailEnd/>
            </a:ln>
          </p:spPr>
        </p:pic>
        <p:sp>
          <p:nvSpPr>
            <p:cNvPr id="414747" name="Line 27"/>
            <p:cNvSpPr>
              <a:spLocks noChangeAspect="1" noChangeShapeType="1"/>
            </p:cNvSpPr>
            <p:nvPr/>
          </p:nvSpPr>
          <p:spPr bwMode="auto">
            <a:xfrm flipH="1" flipV="1">
              <a:off x="4059" y="3148"/>
              <a:ext cx="448" cy="151"/>
            </a:xfrm>
            <a:prstGeom prst="line">
              <a:avLst/>
            </a:prstGeom>
            <a:noFill/>
            <a:ln w="19050">
              <a:solidFill>
                <a:srgbClr val="FF0000"/>
              </a:solidFill>
              <a:round/>
              <a:tailEnd type="stealth" w="med" len="lg"/>
            </a:ln>
          </p:spPr>
          <p:txBody>
            <a:bodyPr/>
            <a:lstStyle/>
            <a:p>
              <a:endParaRPr lang="zh-CN" altLang="en-US"/>
            </a:p>
          </p:txBody>
        </p:sp>
        <p:graphicFrame>
          <p:nvGraphicFramePr>
            <p:cNvPr id="414748" name="Object 28"/>
            <p:cNvGraphicFramePr>
              <a:graphicFrameLocks noChangeAspect="1"/>
            </p:cNvGraphicFramePr>
            <p:nvPr/>
          </p:nvGraphicFramePr>
          <p:xfrm>
            <a:off x="4561" y="2474"/>
            <a:ext cx="179" cy="321"/>
          </p:xfrm>
          <a:graphic>
            <a:graphicData uri="http://schemas.openxmlformats.org/presentationml/2006/ole">
              <mc:AlternateContent xmlns:mc="http://schemas.openxmlformats.org/markup-compatibility/2006">
                <mc:Choice xmlns:v="urn:schemas-microsoft-com:vml" Requires="v">
                  <p:oleObj name="公式" r:id="rId12" imgW="3048000" imgH="5486400" progId="">
                    <p:embed/>
                  </p:oleObj>
                </mc:Choice>
                <mc:Fallback>
                  <p:oleObj name="公式" r:id="rId12" imgW="3048000" imgH="5486400" progId="">
                    <p:embed/>
                    <p:pic>
                      <p:nvPicPr>
                        <p:cNvPr id="0" name="Picture 8" descr="image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1" y="2474"/>
                          <a:ext cx="179"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49" name="Object 29"/>
            <p:cNvGraphicFramePr>
              <a:graphicFrameLocks noChangeAspect="1"/>
            </p:cNvGraphicFramePr>
            <p:nvPr/>
          </p:nvGraphicFramePr>
          <p:xfrm>
            <a:off x="4740" y="2750"/>
            <a:ext cx="208" cy="303"/>
          </p:xfrm>
          <a:graphic>
            <a:graphicData uri="http://schemas.openxmlformats.org/presentationml/2006/ole">
              <mc:AlternateContent xmlns:mc="http://schemas.openxmlformats.org/markup-compatibility/2006">
                <mc:Choice xmlns:v="urn:schemas-microsoft-com:vml" Requires="v">
                  <p:oleObj name="公式" r:id="rId14" imgW="3962400" imgH="5791200" progId="">
                    <p:embed/>
                  </p:oleObj>
                </mc:Choice>
                <mc:Fallback>
                  <p:oleObj name="公式" r:id="rId14" imgW="3962400" imgH="5791200" progId="">
                    <p:embed/>
                    <p:pic>
                      <p:nvPicPr>
                        <p:cNvPr id="0" name="Picture 7" descr="image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0" y="2750"/>
                          <a:ext cx="208"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50" name="Object 30"/>
            <p:cNvGraphicFramePr>
              <a:graphicFrameLocks noChangeAspect="1"/>
            </p:cNvGraphicFramePr>
            <p:nvPr/>
          </p:nvGraphicFramePr>
          <p:xfrm>
            <a:off x="4332" y="2069"/>
            <a:ext cx="200" cy="299"/>
          </p:xfrm>
          <a:graphic>
            <a:graphicData uri="http://schemas.openxmlformats.org/presentationml/2006/ole">
              <mc:AlternateContent xmlns:mc="http://schemas.openxmlformats.org/markup-compatibility/2006">
                <mc:Choice xmlns:v="urn:schemas-microsoft-com:vml" Requires="v">
                  <p:oleObj name="公式" r:id="rId16" imgW="3657600" imgH="5486400" progId="">
                    <p:embed/>
                  </p:oleObj>
                </mc:Choice>
                <mc:Fallback>
                  <p:oleObj name="公式" r:id="rId16" imgW="3657600" imgH="5486400" progId="">
                    <p:embed/>
                    <p:pic>
                      <p:nvPicPr>
                        <p:cNvPr id="0" name="Picture 6" descr="image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32" y="2069"/>
                          <a:ext cx="20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4751" name="Text Box 31"/>
          <p:cNvSpPr txBox="1">
            <a:spLocks noChangeArrowheads="1"/>
          </p:cNvSpPr>
          <p:nvPr/>
        </p:nvSpPr>
        <p:spPr bwMode="auto">
          <a:xfrm>
            <a:off x="381000" y="1630363"/>
            <a:ext cx="5257800" cy="519112"/>
          </a:xfrm>
          <a:prstGeom prst="rect">
            <a:avLst/>
          </a:prstGeom>
          <a:noFill/>
          <a:ln w="9525">
            <a:noFill/>
            <a:miter lim="800000"/>
          </a:ln>
          <a:effectLst/>
        </p:spPr>
        <p:txBody>
          <a:bodyPr>
            <a:spAutoFit/>
          </a:bodyPr>
          <a:lstStyle/>
          <a:p>
            <a:pPr>
              <a:spcBef>
                <a:spcPct val="50000"/>
              </a:spcBef>
            </a:pPr>
            <a:r>
              <a:rPr lang="zh-CN" altLang="en-US" sz="2800">
                <a:solidFill>
                  <a:srgbClr val="0000CC"/>
                </a:solidFill>
              </a:rPr>
              <a:t>质元：</a:t>
            </a:r>
            <a:r>
              <a:rPr lang="zh-CN" altLang="en-US" sz="2800"/>
              <a:t>组成物体的微颗粒元</a:t>
            </a:r>
          </a:p>
        </p:txBody>
      </p:sp>
      <p:sp>
        <p:nvSpPr>
          <p:cNvPr id="414752" name="Text Box 32"/>
          <p:cNvSpPr txBox="1">
            <a:spLocks noChangeArrowheads="1"/>
          </p:cNvSpPr>
          <p:nvPr/>
        </p:nvSpPr>
        <p:spPr bwMode="auto">
          <a:xfrm>
            <a:off x="381000" y="2286000"/>
            <a:ext cx="3889375" cy="519113"/>
          </a:xfrm>
          <a:prstGeom prst="rect">
            <a:avLst/>
          </a:prstGeom>
          <a:noFill/>
          <a:ln w="9525" algn="ctr">
            <a:noFill/>
            <a:miter lim="800000"/>
          </a:ln>
          <a:effectLst/>
        </p:spPr>
        <p:txBody>
          <a:bodyPr>
            <a:spAutoFit/>
          </a:bodyPr>
          <a:lstStyle/>
          <a:p>
            <a:pPr>
              <a:spcBef>
                <a:spcPct val="50000"/>
              </a:spcBef>
            </a:pPr>
            <a:r>
              <a:rPr lang="zh-CN" altLang="en-US" sz="2800"/>
              <a:t>质元对</a:t>
            </a:r>
            <a:r>
              <a:rPr lang="en-US" altLang="zh-CN" sz="2800"/>
              <a:t>O</a:t>
            </a:r>
            <a:r>
              <a:rPr lang="zh-CN" altLang="en-US" sz="2800"/>
              <a:t>点的角动量为 </a:t>
            </a:r>
          </a:p>
        </p:txBody>
      </p:sp>
      <p:graphicFrame>
        <p:nvGraphicFramePr>
          <p:cNvPr id="414753" name="Object 33"/>
          <p:cNvGraphicFramePr>
            <a:graphicFrameLocks noChangeAspect="1"/>
          </p:cNvGraphicFramePr>
          <p:nvPr/>
        </p:nvGraphicFramePr>
        <p:xfrm>
          <a:off x="1371600" y="2895600"/>
          <a:ext cx="2349500" cy="603250"/>
        </p:xfrm>
        <a:graphic>
          <a:graphicData uri="http://schemas.openxmlformats.org/presentationml/2006/ole">
            <mc:AlternateContent xmlns:mc="http://schemas.openxmlformats.org/markup-compatibility/2006">
              <mc:Choice xmlns:v="urn:schemas-microsoft-com:vml" Requires="v">
                <p:oleObj name="公式" r:id="rId18" imgW="30045960" imgH="7709040" progId="">
                  <p:embed/>
                </p:oleObj>
              </mc:Choice>
              <mc:Fallback>
                <p:oleObj name="公式" r:id="rId18" imgW="30045960" imgH="7709040" progId="">
                  <p:embed/>
                  <p:pic>
                    <p:nvPicPr>
                      <p:cNvPr id="0" name="Picture 5" descr="image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2895600"/>
                        <a:ext cx="23495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54" name="Object 34"/>
          <p:cNvGraphicFramePr>
            <a:graphicFrameLocks noChangeAspect="1"/>
          </p:cNvGraphicFramePr>
          <p:nvPr/>
        </p:nvGraphicFramePr>
        <p:xfrm>
          <a:off x="1371600" y="3810000"/>
          <a:ext cx="1892300" cy="576263"/>
        </p:xfrm>
        <a:graphic>
          <a:graphicData uri="http://schemas.openxmlformats.org/presentationml/2006/ole">
            <mc:AlternateContent xmlns:mc="http://schemas.openxmlformats.org/markup-compatibility/2006">
              <mc:Choice xmlns:v="urn:schemas-microsoft-com:vml" Requires="v">
                <p:oleObj r:id="rId20" imgW="23952960" imgH="7302600" progId="">
                  <p:embed/>
                </p:oleObj>
              </mc:Choice>
              <mc:Fallback>
                <p:oleObj r:id="rId20" imgW="23952960" imgH="7302600" progId="">
                  <p:embed/>
                  <p:pic>
                    <p:nvPicPr>
                      <p:cNvPr id="0" name="Picture 4" descr="image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1600" y="3810000"/>
                        <a:ext cx="18923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4755" name="Group 35"/>
          <p:cNvGrpSpPr/>
          <p:nvPr/>
        </p:nvGrpSpPr>
        <p:grpSpPr bwMode="auto">
          <a:xfrm>
            <a:off x="685800" y="4724400"/>
            <a:ext cx="4030663" cy="574675"/>
            <a:chOff x="431" y="2832"/>
            <a:chExt cx="2539" cy="362"/>
          </a:xfrm>
        </p:grpSpPr>
        <p:sp>
          <p:nvSpPr>
            <p:cNvPr id="414756" name="Text Box 36"/>
            <p:cNvSpPr txBox="1">
              <a:spLocks noChangeArrowheads="1"/>
            </p:cNvSpPr>
            <p:nvPr/>
          </p:nvSpPr>
          <p:spPr bwMode="auto">
            <a:xfrm>
              <a:off x="612" y="2840"/>
              <a:ext cx="2358" cy="327"/>
            </a:xfrm>
            <a:prstGeom prst="rect">
              <a:avLst/>
            </a:prstGeom>
            <a:noFill/>
            <a:ln w="9525" algn="ctr">
              <a:noFill/>
              <a:miter lim="800000"/>
            </a:ln>
            <a:effectLst/>
          </p:spPr>
          <p:txBody>
            <a:bodyPr>
              <a:spAutoFit/>
            </a:bodyPr>
            <a:lstStyle/>
            <a:p>
              <a:pPr>
                <a:spcBef>
                  <a:spcPct val="50000"/>
                </a:spcBef>
              </a:pPr>
              <a:r>
                <a:rPr lang="zh-CN" altLang="en-US" sz="2800"/>
                <a:t>沿转轴</a:t>
              </a:r>
              <a:r>
                <a:rPr lang="en-US" altLang="zh-CN" sz="2800"/>
                <a:t>O</a:t>
              </a:r>
              <a:r>
                <a:rPr lang="en-US" altLang="zh-CN" sz="2800" i="1" baseline="-25000"/>
                <a:t>z</a:t>
              </a:r>
              <a:r>
                <a:rPr lang="zh-CN" altLang="en-US" sz="2800"/>
                <a:t>的投影为</a:t>
              </a:r>
            </a:p>
          </p:txBody>
        </p:sp>
        <p:graphicFrame>
          <p:nvGraphicFramePr>
            <p:cNvPr id="414757" name="Object 37"/>
            <p:cNvGraphicFramePr>
              <a:graphicFrameLocks noChangeAspect="1"/>
            </p:cNvGraphicFramePr>
            <p:nvPr/>
          </p:nvGraphicFramePr>
          <p:xfrm>
            <a:off x="431" y="2832"/>
            <a:ext cx="248" cy="362"/>
          </p:xfrm>
          <a:graphic>
            <a:graphicData uri="http://schemas.openxmlformats.org/presentationml/2006/ole">
              <mc:AlternateContent xmlns:mc="http://schemas.openxmlformats.org/markup-compatibility/2006">
                <mc:Choice xmlns:v="urn:schemas-microsoft-com:vml" Requires="v">
                  <p:oleObj name="公式" r:id="rId22" imgW="203040" imgH="304920" progId="">
                    <p:embed/>
                  </p:oleObj>
                </mc:Choice>
                <mc:Fallback>
                  <p:oleObj name="公式" r:id="rId22" imgW="203040" imgH="304920" progId="">
                    <p:embed/>
                    <p:pic>
                      <p:nvPicPr>
                        <p:cNvPr id="0" name="Picture 3" descr="image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1" y="2832"/>
                          <a:ext cx="248"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4758" name="Group 38"/>
          <p:cNvGrpSpPr/>
          <p:nvPr/>
        </p:nvGrpSpPr>
        <p:grpSpPr bwMode="auto">
          <a:xfrm>
            <a:off x="685800" y="5410200"/>
            <a:ext cx="5095875" cy="922338"/>
            <a:chOff x="260" y="3265"/>
            <a:chExt cx="3210" cy="581"/>
          </a:xfrm>
        </p:grpSpPr>
        <p:graphicFrame>
          <p:nvGraphicFramePr>
            <p:cNvPr id="414759" name="Object 39"/>
            <p:cNvGraphicFramePr>
              <a:graphicFrameLocks noChangeAspect="1"/>
            </p:cNvGraphicFramePr>
            <p:nvPr/>
          </p:nvGraphicFramePr>
          <p:xfrm>
            <a:off x="260" y="3265"/>
            <a:ext cx="1702" cy="581"/>
          </p:xfrm>
          <a:graphic>
            <a:graphicData uri="http://schemas.openxmlformats.org/presentationml/2006/ole">
              <mc:AlternateContent xmlns:mc="http://schemas.openxmlformats.org/markup-compatibility/2006">
                <mc:Choice xmlns:v="urn:schemas-microsoft-com:vml" Requires="v">
                  <p:oleObj name="公式" r:id="rId24" imgW="36545400" imgH="12585600" progId="">
                    <p:embed/>
                  </p:oleObj>
                </mc:Choice>
                <mc:Fallback>
                  <p:oleObj name="公式" r:id="rId24" imgW="36545400" imgH="12585600" progId="">
                    <p:embed/>
                    <p:pic>
                      <p:nvPicPr>
                        <p:cNvPr id="0" name="Picture 2" descr="image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0" y="3265"/>
                          <a:ext cx="1702"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60" name="Object 40"/>
            <p:cNvGraphicFramePr>
              <a:graphicFrameLocks noChangeAspect="1"/>
            </p:cNvGraphicFramePr>
            <p:nvPr/>
          </p:nvGraphicFramePr>
          <p:xfrm>
            <a:off x="2064" y="3394"/>
            <a:ext cx="1406" cy="355"/>
          </p:xfrm>
          <a:graphic>
            <a:graphicData uri="http://schemas.openxmlformats.org/presentationml/2006/ole">
              <mc:AlternateContent xmlns:mc="http://schemas.openxmlformats.org/markup-compatibility/2006">
                <mc:Choice xmlns:v="urn:schemas-microsoft-com:vml" Requires="v">
                  <p:oleObj r:id="rId26" imgW="28827360" imgH="7302600" progId="">
                    <p:embed/>
                  </p:oleObj>
                </mc:Choice>
                <mc:Fallback>
                  <p:oleObj r:id="rId26" imgW="28827360" imgH="7302600" progId="">
                    <p:embed/>
                    <p:pic>
                      <p:nvPicPr>
                        <p:cNvPr id="0" name="Picture 1" descr="image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64" y="3394"/>
                          <a:ext cx="1406"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TextBox 41"/>
          <p:cNvSpPr txBox="1"/>
          <p:nvPr/>
        </p:nvSpPr>
        <p:spPr>
          <a:xfrm>
            <a:off x="5698027" y="5601636"/>
            <a:ext cx="1383712" cy="584775"/>
          </a:xfrm>
          <a:prstGeom prst="rect">
            <a:avLst/>
          </a:prstGeom>
          <a:noFill/>
        </p:spPr>
        <p:txBody>
          <a:bodyPr wrap="none" rtlCol="0">
            <a:spAutoFit/>
          </a:bodyPr>
          <a:lstStyle/>
          <a:p>
            <a:r>
              <a:rPr lang="en-US" altLang="zh-CN" sz="3200" dirty="0"/>
              <a:t>= </a:t>
            </a:r>
            <a:r>
              <a:rPr lang="en-US" altLang="zh-CN" sz="3200" i="1" dirty="0"/>
              <a:t>m</a:t>
            </a:r>
            <a:r>
              <a:rPr lang="en-US" altLang="zh-CN" sz="3200" i="1" baseline="-25000" dirty="0"/>
              <a:t>i</a:t>
            </a:r>
            <a:r>
              <a:rPr lang="en-US" altLang="zh-CN" sz="3200" i="1" dirty="0"/>
              <a:t>r</a:t>
            </a:r>
            <a:r>
              <a:rPr lang="en-US" altLang="zh-CN" sz="3200" i="1" baseline="-25000" dirty="0"/>
              <a:t>i</a:t>
            </a:r>
            <a:r>
              <a:rPr lang="en-US" altLang="zh-CN" sz="3200" i="1" dirty="0">
                <a:latin typeface="Calisto MT" panose="02040603050505030304" pitchFamily="18" charset="0"/>
              </a:rPr>
              <a:t>v</a:t>
            </a:r>
            <a:r>
              <a:rPr lang="en-US" altLang="zh-CN" sz="3200" i="1" baseline="-25000" dirty="0"/>
              <a:t>i</a:t>
            </a:r>
            <a:endParaRPr lang="zh-CN" altLang="en-US" sz="3200" i="1" baseline="-25000" dirty="0"/>
          </a:p>
        </p:txBody>
      </p:sp>
      <p:sp>
        <p:nvSpPr>
          <p:cNvPr id="45" name="Rectangle 2"/>
          <p:cNvSpPr txBox="1">
            <a:spLocks noChangeArrowheads="1"/>
          </p:cNvSpPr>
          <p:nvPr/>
        </p:nvSpPr>
        <p:spPr>
          <a:xfrm>
            <a:off x="500034" y="214290"/>
            <a:ext cx="8229600" cy="9144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3.2 </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724"/>
                                        </p:tgtEl>
                                        <p:attrNameLst>
                                          <p:attrName>style.visibility</p:attrName>
                                        </p:attrNameLst>
                                      </p:cBhvr>
                                      <p:to>
                                        <p:strVal val="visible"/>
                                      </p:to>
                                    </p:set>
                                    <p:animEffect transition="in" filter="fade">
                                      <p:cBhvr>
                                        <p:cTn id="7" dur="2000"/>
                                        <p:tgtEl>
                                          <p:spTgt spid="414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4751"/>
                                        </p:tgtEl>
                                        <p:attrNameLst>
                                          <p:attrName>style.visibility</p:attrName>
                                        </p:attrNameLst>
                                      </p:cBhvr>
                                      <p:to>
                                        <p:strVal val="visible"/>
                                      </p:to>
                                    </p:set>
                                    <p:animEffect transition="in" filter="wipe(left)">
                                      <p:cBhvr>
                                        <p:cTn id="12" dur="500"/>
                                        <p:tgtEl>
                                          <p:spTgt spid="4147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4752"/>
                                        </p:tgtEl>
                                        <p:attrNameLst>
                                          <p:attrName>style.visibility</p:attrName>
                                        </p:attrNameLst>
                                      </p:cBhvr>
                                      <p:to>
                                        <p:strVal val="visible"/>
                                      </p:to>
                                    </p:set>
                                    <p:animEffect transition="in" filter="wipe(left)">
                                      <p:cBhvr>
                                        <p:cTn id="17" dur="500"/>
                                        <p:tgtEl>
                                          <p:spTgt spid="4147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4753"/>
                                        </p:tgtEl>
                                        <p:attrNameLst>
                                          <p:attrName>style.visibility</p:attrName>
                                        </p:attrNameLst>
                                      </p:cBhvr>
                                      <p:to>
                                        <p:strVal val="visible"/>
                                      </p:to>
                                    </p:set>
                                    <p:animEffect transition="in" filter="wipe(left)">
                                      <p:cBhvr>
                                        <p:cTn id="22" dur="500"/>
                                        <p:tgtEl>
                                          <p:spTgt spid="4147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4754"/>
                                        </p:tgtEl>
                                        <p:attrNameLst>
                                          <p:attrName>style.visibility</p:attrName>
                                        </p:attrNameLst>
                                      </p:cBhvr>
                                      <p:to>
                                        <p:strVal val="visible"/>
                                      </p:to>
                                    </p:set>
                                    <p:animEffect transition="in" filter="wipe(left)">
                                      <p:cBhvr>
                                        <p:cTn id="27" dur="500"/>
                                        <p:tgtEl>
                                          <p:spTgt spid="4147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4755"/>
                                        </p:tgtEl>
                                        <p:attrNameLst>
                                          <p:attrName>style.visibility</p:attrName>
                                        </p:attrNameLst>
                                      </p:cBhvr>
                                      <p:to>
                                        <p:strVal val="visible"/>
                                      </p:to>
                                    </p:set>
                                    <p:animEffect transition="in" filter="wipe(left)">
                                      <p:cBhvr>
                                        <p:cTn id="32" dur="500"/>
                                        <p:tgtEl>
                                          <p:spTgt spid="4147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14758"/>
                                        </p:tgtEl>
                                        <p:attrNameLst>
                                          <p:attrName>style.visibility</p:attrName>
                                        </p:attrNameLst>
                                      </p:cBhvr>
                                      <p:to>
                                        <p:strVal val="visible"/>
                                      </p:to>
                                    </p:set>
                                    <p:animEffect transition="in" filter="wipe(down)">
                                      <p:cBhvr>
                                        <p:cTn id="37" dur="500"/>
                                        <p:tgtEl>
                                          <p:spTgt spid="41475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2">
                                            <p:txEl>
                                              <p:pRg st="0" end="0"/>
                                            </p:txEl>
                                          </p:spTgt>
                                        </p:tgtEl>
                                        <p:attrNameLst>
                                          <p:attrName>style.visibility</p:attrName>
                                        </p:attrNameLst>
                                      </p:cBhvr>
                                      <p:to>
                                        <p:strVal val="visible"/>
                                      </p:to>
                                    </p:set>
                                    <p:anim calcmode="lin" valueType="num">
                                      <p:cBhvr additive="base">
                                        <p:cTn id="4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51" grpId="0"/>
      <p:bldP spid="414752" grpId="0"/>
      <p:bldP spid="4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2"/>
          </p:nvPr>
        </p:nvSpPr>
        <p:spPr/>
        <p:txBody>
          <a:bodyPr/>
          <a:lstStyle/>
          <a:p>
            <a:fld id="{5B5D1185-724C-45EC-85C4-9D3D9B9183E6}" type="slidenum">
              <a:rPr lang="en-US" altLang="zh-CN"/>
              <a:pPr/>
              <a:t>14</a:t>
            </a:fld>
            <a:endParaRPr lang="en-US" altLang="zh-CN"/>
          </a:p>
        </p:txBody>
      </p:sp>
      <p:sp>
        <p:nvSpPr>
          <p:cNvPr id="415747"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刚体对定轴的角动量 </a:t>
            </a:r>
          </a:p>
        </p:txBody>
      </p:sp>
      <p:grpSp>
        <p:nvGrpSpPr>
          <p:cNvPr id="415748" name="Group 4"/>
          <p:cNvGrpSpPr>
            <a:grpSpLocks noChangeAspect="1"/>
          </p:cNvGrpSpPr>
          <p:nvPr/>
        </p:nvGrpSpPr>
        <p:grpSpPr bwMode="auto">
          <a:xfrm>
            <a:off x="2209800" y="1600200"/>
            <a:ext cx="3455988" cy="696913"/>
            <a:chOff x="1610" y="337"/>
            <a:chExt cx="1950" cy="393"/>
          </a:xfrm>
        </p:grpSpPr>
        <p:graphicFrame>
          <p:nvGraphicFramePr>
            <p:cNvPr id="415749" name="Object 5"/>
            <p:cNvGraphicFramePr>
              <a:graphicFrameLocks noChangeAspect="1"/>
            </p:cNvGraphicFramePr>
            <p:nvPr/>
          </p:nvGraphicFramePr>
          <p:xfrm>
            <a:off x="1882" y="346"/>
            <a:ext cx="862" cy="376"/>
          </p:xfrm>
          <a:graphic>
            <a:graphicData uri="http://schemas.openxmlformats.org/presentationml/2006/ole">
              <mc:AlternateContent xmlns:mc="http://schemas.openxmlformats.org/markup-compatibility/2006">
                <mc:Choice xmlns:v="urn:schemas-microsoft-com:vml" Requires="v">
                  <p:oleObj r:id="rId2" imgW="16641360" imgH="7302600" progId="">
                    <p:embed/>
                  </p:oleObj>
                </mc:Choice>
                <mc:Fallback>
                  <p:oleObj r:id="rId2" imgW="16641360" imgH="7302600" progId="">
                    <p:embed/>
                    <p:pic>
                      <p:nvPicPr>
                        <p:cNvPr id="0" name="Picture 8" descr="image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346"/>
                          <a:ext cx="8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50" name="Object 6"/>
            <p:cNvGraphicFramePr>
              <a:graphicFrameLocks noChangeAspect="1"/>
            </p:cNvGraphicFramePr>
            <p:nvPr/>
          </p:nvGraphicFramePr>
          <p:xfrm>
            <a:off x="2744" y="337"/>
            <a:ext cx="816" cy="367"/>
          </p:xfrm>
          <a:graphic>
            <a:graphicData uri="http://schemas.openxmlformats.org/presentationml/2006/ole">
              <mc:AlternateContent xmlns:mc="http://schemas.openxmlformats.org/markup-compatibility/2006">
                <mc:Choice xmlns:v="urn:schemas-microsoft-com:vml" Requires="v">
                  <p:oleObj r:id="rId4" imgW="18266400" imgH="8115480" progId="">
                    <p:embed/>
                  </p:oleObj>
                </mc:Choice>
                <mc:Fallback>
                  <p:oleObj r:id="rId4" imgW="18266400" imgH="8115480" progId="">
                    <p:embed/>
                    <p:pic>
                      <p:nvPicPr>
                        <p:cNvPr id="0" name="Picture 7" descr="image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337"/>
                          <a:ext cx="816"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51" name="Object 7"/>
            <p:cNvGraphicFramePr>
              <a:graphicFrameLocks noChangeAspect="1"/>
            </p:cNvGraphicFramePr>
            <p:nvPr/>
          </p:nvGraphicFramePr>
          <p:xfrm>
            <a:off x="1610" y="382"/>
            <a:ext cx="293" cy="348"/>
          </p:xfrm>
          <a:graphic>
            <a:graphicData uri="http://schemas.openxmlformats.org/presentationml/2006/ole">
              <mc:AlternateContent xmlns:mc="http://schemas.openxmlformats.org/markup-compatibility/2006">
                <mc:Choice xmlns:v="urn:schemas-microsoft-com:vml" Requires="v">
                  <p:oleObj name="公式" r:id="rId6" imgW="6486480" imgH="7709040" progId="">
                    <p:embed/>
                  </p:oleObj>
                </mc:Choice>
                <mc:Fallback>
                  <p:oleObj name="公式" r:id="rId6" imgW="6486480" imgH="7709040" progId="">
                    <p:embed/>
                    <p:pic>
                      <p:nvPicPr>
                        <p:cNvPr id="0" name="Picture 6" descr="image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382"/>
                          <a:ext cx="293"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5752" name="Text Box 8"/>
          <p:cNvSpPr txBox="1">
            <a:spLocks noChangeArrowheads="1"/>
          </p:cNvSpPr>
          <p:nvPr/>
        </p:nvSpPr>
        <p:spPr bwMode="auto">
          <a:xfrm>
            <a:off x="685800" y="2362200"/>
            <a:ext cx="5040313" cy="519113"/>
          </a:xfrm>
          <a:prstGeom prst="rect">
            <a:avLst/>
          </a:prstGeom>
          <a:noFill/>
          <a:ln w="9525">
            <a:noFill/>
            <a:miter lim="800000"/>
          </a:ln>
          <a:effectLst/>
        </p:spPr>
        <p:txBody>
          <a:bodyPr>
            <a:spAutoFit/>
          </a:bodyPr>
          <a:lstStyle/>
          <a:p>
            <a:pPr>
              <a:spcBef>
                <a:spcPct val="50000"/>
              </a:spcBef>
            </a:pPr>
            <a:r>
              <a:rPr lang="zh-CN" altLang="en-US" sz="2800" dirty="0"/>
              <a:t>刚体对</a:t>
            </a:r>
            <a:r>
              <a:rPr lang="en-US" altLang="zh-CN" sz="2800" i="1" dirty="0">
                <a:ea typeface="宋体-18030" pitchFamily="49" charset="-122"/>
              </a:rPr>
              <a:t>O</a:t>
            </a:r>
            <a:r>
              <a:rPr lang="en-US" altLang="zh-CN" sz="2800" i="1" baseline="-25000" dirty="0">
                <a:ea typeface="宋体-18030" pitchFamily="49" charset="-122"/>
              </a:rPr>
              <a:t>z</a:t>
            </a:r>
            <a:r>
              <a:rPr lang="zh-CN" altLang="en-US" sz="2800" dirty="0"/>
              <a:t>轴的角动量为 </a:t>
            </a:r>
          </a:p>
        </p:txBody>
      </p:sp>
      <p:graphicFrame>
        <p:nvGraphicFramePr>
          <p:cNvPr id="415753" name="Object 9"/>
          <p:cNvGraphicFramePr>
            <a:graphicFrameLocks noChangeAspect="1"/>
          </p:cNvGraphicFramePr>
          <p:nvPr/>
        </p:nvGraphicFramePr>
        <p:xfrm>
          <a:off x="2133600" y="2895600"/>
          <a:ext cx="5567363" cy="858838"/>
        </p:xfrm>
        <a:graphic>
          <a:graphicData uri="http://schemas.openxmlformats.org/presentationml/2006/ole">
            <mc:AlternateContent xmlns:mc="http://schemas.openxmlformats.org/markup-compatibility/2006">
              <mc:Choice xmlns:v="urn:schemas-microsoft-com:vml" Requires="v">
                <p:oleObj name="公式" r:id="rId8" imgW="71072280" imgH="10960200" progId="">
                  <p:embed/>
                </p:oleObj>
              </mc:Choice>
              <mc:Fallback>
                <p:oleObj name="公式" r:id="rId8" imgW="71072280" imgH="10960200" progId="">
                  <p:embed/>
                  <p:pic>
                    <p:nvPicPr>
                      <p:cNvPr id="0" name="Picture 5" descr="image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895600"/>
                        <a:ext cx="556736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5754" name="Group 10"/>
          <p:cNvGrpSpPr/>
          <p:nvPr/>
        </p:nvGrpSpPr>
        <p:grpSpPr bwMode="auto">
          <a:xfrm>
            <a:off x="914400" y="3733800"/>
            <a:ext cx="3384550" cy="1008063"/>
            <a:chOff x="612" y="2024"/>
            <a:chExt cx="2132" cy="635"/>
          </a:xfrm>
        </p:grpSpPr>
        <p:sp>
          <p:nvSpPr>
            <p:cNvPr id="415755" name="Text Box 11"/>
            <p:cNvSpPr txBox="1">
              <a:spLocks noChangeArrowheads="1"/>
            </p:cNvSpPr>
            <p:nvPr/>
          </p:nvSpPr>
          <p:spPr bwMode="auto">
            <a:xfrm>
              <a:off x="612" y="2115"/>
              <a:ext cx="545" cy="365"/>
            </a:xfrm>
            <a:prstGeom prst="rect">
              <a:avLst/>
            </a:prstGeom>
            <a:noFill/>
            <a:ln w="9525">
              <a:noFill/>
              <a:miter lim="800000"/>
            </a:ln>
            <a:effectLst/>
          </p:spPr>
          <p:txBody>
            <a:bodyPr>
              <a:spAutoFit/>
            </a:bodyPr>
            <a:lstStyle/>
            <a:p>
              <a:pPr>
                <a:spcBef>
                  <a:spcPct val="50000"/>
                </a:spcBef>
              </a:pPr>
              <a:r>
                <a:rPr lang="zh-CN" altLang="en-US" sz="3200">
                  <a:latin typeface="Arial" panose="020B0604020202020204" pitchFamily="34" charset="0"/>
                </a:rPr>
                <a:t>令</a:t>
              </a:r>
            </a:p>
          </p:txBody>
        </p:sp>
        <p:grpSp>
          <p:nvGrpSpPr>
            <p:cNvPr id="415756" name="Group 12"/>
            <p:cNvGrpSpPr/>
            <p:nvPr/>
          </p:nvGrpSpPr>
          <p:grpSpPr bwMode="auto">
            <a:xfrm>
              <a:off x="1247" y="2024"/>
              <a:ext cx="1497" cy="635"/>
              <a:chOff x="1247" y="2024"/>
              <a:chExt cx="1497" cy="635"/>
            </a:xfrm>
          </p:grpSpPr>
          <p:sp>
            <p:nvSpPr>
              <p:cNvPr id="415757" name="Rectangle 13"/>
              <p:cNvSpPr>
                <a:spLocks noChangeArrowheads="1"/>
              </p:cNvSpPr>
              <p:nvPr/>
            </p:nvSpPr>
            <p:spPr bwMode="auto">
              <a:xfrm>
                <a:off x="1247" y="2024"/>
                <a:ext cx="1497" cy="635"/>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graphicFrame>
            <p:nvGraphicFramePr>
              <p:cNvPr id="415758" name="Object 14"/>
              <p:cNvGraphicFramePr>
                <a:graphicFrameLocks noChangeAspect="1"/>
              </p:cNvGraphicFramePr>
              <p:nvPr/>
            </p:nvGraphicFramePr>
            <p:xfrm>
              <a:off x="1349" y="2069"/>
              <a:ext cx="1338" cy="573"/>
            </p:xfrm>
            <a:graphic>
              <a:graphicData uri="http://schemas.openxmlformats.org/presentationml/2006/ole">
                <mc:AlternateContent xmlns:mc="http://schemas.openxmlformats.org/markup-compatibility/2006">
                  <mc:Choice xmlns:v="urn:schemas-microsoft-com:vml" Requires="v">
                    <p:oleObj name="公式" r:id="rId10" imgW="25578000" imgH="10960200" progId="">
                      <p:embed/>
                    </p:oleObj>
                  </mc:Choice>
                  <mc:Fallback>
                    <p:oleObj name="公式" r:id="rId10" imgW="25578000" imgH="10960200" progId="">
                      <p:embed/>
                      <p:pic>
                        <p:nvPicPr>
                          <p:cNvPr id="0" name="Picture 4" descr="image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9" y="2069"/>
                            <a:ext cx="1338" cy="573"/>
                          </a:xfrm>
                          <a:prstGeom prst="rect">
                            <a:avLst/>
                          </a:prstGeom>
                          <a:solidFill>
                            <a:srgbClr val="CC99FF">
                              <a:alpha val="50194"/>
                            </a:srgbClr>
                          </a:solidFill>
                        </p:spPr>
                      </p:pic>
                    </p:oleObj>
                  </mc:Fallback>
                </mc:AlternateContent>
              </a:graphicData>
            </a:graphic>
          </p:graphicFrame>
        </p:grpSp>
      </p:grpSp>
      <p:grpSp>
        <p:nvGrpSpPr>
          <p:cNvPr id="415759" name="Group 15"/>
          <p:cNvGrpSpPr/>
          <p:nvPr/>
        </p:nvGrpSpPr>
        <p:grpSpPr bwMode="auto">
          <a:xfrm>
            <a:off x="1828800" y="4800600"/>
            <a:ext cx="6192838" cy="539750"/>
            <a:chOff x="1202" y="2750"/>
            <a:chExt cx="3901" cy="340"/>
          </a:xfrm>
        </p:grpSpPr>
        <p:sp>
          <p:nvSpPr>
            <p:cNvPr id="415760" name="Text Box 16"/>
            <p:cNvSpPr txBox="1">
              <a:spLocks noChangeArrowheads="1"/>
            </p:cNvSpPr>
            <p:nvPr/>
          </p:nvSpPr>
          <p:spPr bwMode="auto">
            <a:xfrm>
              <a:off x="1429" y="2750"/>
              <a:ext cx="3674" cy="327"/>
            </a:xfrm>
            <a:prstGeom prst="rect">
              <a:avLst/>
            </a:prstGeom>
            <a:noFill/>
            <a:ln w="9525">
              <a:noFill/>
              <a:miter lim="800000"/>
            </a:ln>
            <a:effectLst/>
          </p:spPr>
          <p:txBody>
            <a:bodyPr>
              <a:spAutoFit/>
            </a:bodyPr>
            <a:lstStyle/>
            <a:p>
              <a:pPr>
                <a:spcBef>
                  <a:spcPct val="50000"/>
                </a:spcBef>
              </a:pPr>
              <a:r>
                <a:rPr lang="zh-CN" altLang="en-US" sz="2800" dirty="0"/>
                <a:t>为刚体对 </a:t>
              </a:r>
              <a:r>
                <a:rPr lang="en-US" altLang="zh-CN" sz="2800" i="1" dirty="0"/>
                <a:t>O</a:t>
              </a:r>
              <a:r>
                <a:rPr lang="en-US" altLang="zh-CN" sz="2800" i="1" baseline="-25000" dirty="0"/>
                <a:t>z</a:t>
              </a:r>
              <a:r>
                <a:rPr lang="en-US" altLang="zh-CN" sz="2800" i="1" dirty="0"/>
                <a:t> </a:t>
              </a:r>
              <a:r>
                <a:rPr lang="zh-CN" altLang="en-US" sz="2800" dirty="0"/>
                <a:t>轴的</a:t>
              </a:r>
              <a:r>
                <a:rPr lang="zh-CN" altLang="en-US" sz="2800" dirty="0">
                  <a:solidFill>
                    <a:srgbClr val="0000CC"/>
                  </a:solidFill>
                </a:rPr>
                <a:t>转动惯量</a:t>
              </a:r>
              <a:r>
                <a:rPr lang="zh-CN" altLang="en-US" sz="2800" dirty="0"/>
                <a:t>。 </a:t>
              </a:r>
            </a:p>
          </p:txBody>
        </p:sp>
        <p:graphicFrame>
          <p:nvGraphicFramePr>
            <p:cNvPr id="415761" name="Object 17"/>
            <p:cNvGraphicFramePr>
              <a:graphicFrameLocks noChangeAspect="1"/>
            </p:cNvGraphicFramePr>
            <p:nvPr/>
          </p:nvGraphicFramePr>
          <p:xfrm>
            <a:off x="1202" y="2750"/>
            <a:ext cx="280" cy="340"/>
          </p:xfrm>
          <a:graphic>
            <a:graphicData uri="http://schemas.openxmlformats.org/presentationml/2006/ole">
              <mc:AlternateContent xmlns:mc="http://schemas.openxmlformats.org/markup-compatibility/2006">
                <mc:Choice xmlns:v="urn:schemas-microsoft-com:vml" Requires="v">
                  <p:oleObj name="公式" r:id="rId12" imgW="5673960" imgH="6896160" progId="">
                    <p:embed/>
                  </p:oleObj>
                </mc:Choice>
                <mc:Fallback>
                  <p:oleObj name="公式" r:id="rId12" imgW="5673960" imgH="6896160" progId="">
                    <p:embed/>
                    <p:pic>
                      <p:nvPicPr>
                        <p:cNvPr id="0" name="Picture 3" descr="image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2" y="2750"/>
                          <a:ext cx="28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762" name="Group 18"/>
          <p:cNvGrpSpPr/>
          <p:nvPr/>
        </p:nvGrpSpPr>
        <p:grpSpPr bwMode="auto">
          <a:xfrm>
            <a:off x="3124200" y="5334000"/>
            <a:ext cx="2160588" cy="936625"/>
            <a:chOff x="2018" y="3203"/>
            <a:chExt cx="1361" cy="590"/>
          </a:xfrm>
        </p:grpSpPr>
        <p:sp>
          <p:nvSpPr>
            <p:cNvPr id="415763" name="Rectangle 19"/>
            <p:cNvSpPr>
              <a:spLocks noChangeArrowheads="1"/>
            </p:cNvSpPr>
            <p:nvPr/>
          </p:nvSpPr>
          <p:spPr bwMode="auto">
            <a:xfrm>
              <a:off x="2018" y="3249"/>
              <a:ext cx="1361" cy="544"/>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graphicFrame>
          <p:nvGraphicFramePr>
            <p:cNvPr id="415764" name="Object 20"/>
            <p:cNvGraphicFramePr>
              <a:graphicFrameLocks noChangeAspect="1"/>
            </p:cNvGraphicFramePr>
            <p:nvPr/>
          </p:nvGraphicFramePr>
          <p:xfrm>
            <a:off x="2064" y="3203"/>
            <a:ext cx="1270" cy="515"/>
          </p:xfrm>
          <a:graphic>
            <a:graphicData uri="http://schemas.openxmlformats.org/presentationml/2006/ole">
              <mc:AlternateContent xmlns:mc="http://schemas.openxmlformats.org/markup-compatibility/2006">
                <mc:Choice xmlns:v="urn:schemas-microsoft-com:vml" Requires="v">
                  <p:oleObj r:id="rId14" imgW="21109680" imgH="8521560" progId="">
                    <p:embed/>
                  </p:oleObj>
                </mc:Choice>
                <mc:Fallback>
                  <p:oleObj r:id="rId14" imgW="21109680" imgH="8521560" progId="">
                    <p:embed/>
                    <p:pic>
                      <p:nvPicPr>
                        <p:cNvPr id="0" name="Picture 2" descr="image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3203"/>
                          <a:ext cx="1270" cy="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5765" name="Group 21"/>
          <p:cNvGrpSpPr/>
          <p:nvPr/>
        </p:nvGrpSpPr>
        <p:grpSpPr bwMode="auto">
          <a:xfrm>
            <a:off x="5105400" y="3886200"/>
            <a:ext cx="2232025" cy="588963"/>
            <a:chOff x="3243" y="2087"/>
            <a:chExt cx="1406" cy="371"/>
          </a:xfrm>
        </p:grpSpPr>
        <p:graphicFrame>
          <p:nvGraphicFramePr>
            <p:cNvPr id="415766" name="Object 22"/>
            <p:cNvGraphicFramePr>
              <a:graphicFrameLocks noChangeAspect="1"/>
            </p:cNvGraphicFramePr>
            <p:nvPr/>
          </p:nvGraphicFramePr>
          <p:xfrm>
            <a:off x="4014" y="2087"/>
            <a:ext cx="635" cy="371"/>
          </p:xfrm>
          <a:graphic>
            <a:graphicData uri="http://schemas.openxmlformats.org/presentationml/2006/ole">
              <mc:AlternateContent xmlns:mc="http://schemas.openxmlformats.org/markup-compatibility/2006">
                <mc:Choice xmlns:v="urn:schemas-microsoft-com:vml" Requires="v">
                  <p:oleObj r:id="rId16" imgW="14610600" imgH="8521560" progId="">
                    <p:embed/>
                  </p:oleObj>
                </mc:Choice>
                <mc:Fallback>
                  <p:oleObj r:id="rId16" imgW="14610600" imgH="8521560" progId="">
                    <p:embed/>
                    <p:pic>
                      <p:nvPicPr>
                        <p:cNvPr id="0" name="Picture 1" descr="image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14" y="2087"/>
                          <a:ext cx="635"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767" name="Text Box 23"/>
            <p:cNvSpPr txBox="1">
              <a:spLocks noChangeArrowheads="1"/>
            </p:cNvSpPr>
            <p:nvPr/>
          </p:nvSpPr>
          <p:spPr bwMode="auto">
            <a:xfrm>
              <a:off x="3243" y="2115"/>
              <a:ext cx="1043" cy="327"/>
            </a:xfrm>
            <a:prstGeom prst="rect">
              <a:avLst/>
            </a:prstGeom>
            <a:noFill/>
            <a:ln w="9525">
              <a:noFill/>
              <a:miter lim="800000"/>
            </a:ln>
            <a:effectLst/>
          </p:spPr>
          <p:txBody>
            <a:bodyPr>
              <a:spAutoFit/>
            </a:bodyPr>
            <a:lstStyle/>
            <a:p>
              <a:pPr>
                <a:spcBef>
                  <a:spcPct val="50000"/>
                </a:spcBef>
              </a:pPr>
              <a:r>
                <a:rPr lang="zh-CN" altLang="en-US" sz="2800">
                  <a:latin typeface="Arial" panose="020B0604020202020204" pitchFamily="34" charset="0"/>
                </a:rPr>
                <a:t>单位：</a:t>
              </a:r>
            </a:p>
          </p:txBody>
        </p:sp>
      </p:grpSp>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left)">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5752"/>
                                        </p:tgtEl>
                                        <p:attrNameLst>
                                          <p:attrName>style.visibility</p:attrName>
                                        </p:attrNameLst>
                                      </p:cBhvr>
                                      <p:to>
                                        <p:strVal val="visible"/>
                                      </p:to>
                                    </p:set>
                                    <p:animEffect transition="in" filter="wipe(left)">
                                      <p:cBhvr>
                                        <p:cTn id="12" dur="500"/>
                                        <p:tgtEl>
                                          <p:spTgt spid="415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5753"/>
                                        </p:tgtEl>
                                        <p:attrNameLst>
                                          <p:attrName>style.visibility</p:attrName>
                                        </p:attrNameLst>
                                      </p:cBhvr>
                                      <p:to>
                                        <p:strVal val="visible"/>
                                      </p:to>
                                    </p:set>
                                    <p:animEffect transition="in" filter="wipe(left)">
                                      <p:cBhvr>
                                        <p:cTn id="17" dur="500"/>
                                        <p:tgtEl>
                                          <p:spTgt spid="4157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5754"/>
                                        </p:tgtEl>
                                        <p:attrNameLst>
                                          <p:attrName>style.visibility</p:attrName>
                                        </p:attrNameLst>
                                      </p:cBhvr>
                                      <p:to>
                                        <p:strVal val="visible"/>
                                      </p:to>
                                    </p:set>
                                    <p:animEffect transition="in" filter="wipe(left)">
                                      <p:cBhvr>
                                        <p:cTn id="22" dur="500"/>
                                        <p:tgtEl>
                                          <p:spTgt spid="4157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5765"/>
                                        </p:tgtEl>
                                        <p:attrNameLst>
                                          <p:attrName>style.visibility</p:attrName>
                                        </p:attrNameLst>
                                      </p:cBhvr>
                                      <p:to>
                                        <p:strVal val="visible"/>
                                      </p:to>
                                    </p:set>
                                    <p:animEffect transition="in" filter="wipe(left)">
                                      <p:cBhvr>
                                        <p:cTn id="27" dur="500"/>
                                        <p:tgtEl>
                                          <p:spTgt spid="4157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5759"/>
                                        </p:tgtEl>
                                        <p:attrNameLst>
                                          <p:attrName>style.visibility</p:attrName>
                                        </p:attrNameLst>
                                      </p:cBhvr>
                                      <p:to>
                                        <p:strVal val="visible"/>
                                      </p:to>
                                    </p:set>
                                    <p:animEffect transition="in" filter="wipe(left)">
                                      <p:cBhvr>
                                        <p:cTn id="32" dur="500"/>
                                        <p:tgtEl>
                                          <p:spTgt spid="4157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5762"/>
                                        </p:tgtEl>
                                        <p:attrNameLst>
                                          <p:attrName>style.visibility</p:attrName>
                                        </p:attrNameLst>
                                      </p:cBhvr>
                                      <p:to>
                                        <p:strVal val="visible"/>
                                      </p:to>
                                    </p:set>
                                    <p:animEffect transition="in" filter="wipe(left)">
                                      <p:cBhvr>
                                        <p:cTn id="37" dur="500"/>
                                        <p:tgtEl>
                                          <p:spTgt spid="415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p>
            <a:fld id="{7B98653C-7040-4E51-9017-E39E6CDC8732}" type="slidenum">
              <a:rPr lang="en-US" altLang="zh-CN"/>
              <a:pPr/>
              <a:t>15</a:t>
            </a:fld>
            <a:endParaRPr lang="en-US" altLang="zh-CN"/>
          </a:p>
        </p:txBody>
      </p:sp>
      <p:sp>
        <p:nvSpPr>
          <p:cNvPr id="417795"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刚体对定轴的角动量 </a:t>
            </a:r>
          </a:p>
        </p:txBody>
      </p:sp>
      <p:sp>
        <p:nvSpPr>
          <p:cNvPr id="417796" name="Text Box 4"/>
          <p:cNvSpPr txBox="1">
            <a:spLocks noChangeArrowheads="1"/>
          </p:cNvSpPr>
          <p:nvPr/>
        </p:nvSpPr>
        <p:spPr bwMode="auto">
          <a:xfrm>
            <a:off x="1600200" y="1600200"/>
            <a:ext cx="7129463" cy="1073150"/>
          </a:xfrm>
          <a:prstGeom prst="rect">
            <a:avLst/>
          </a:prstGeom>
          <a:noFill/>
          <a:ln w="9525">
            <a:noFill/>
            <a:miter lim="800000"/>
          </a:ln>
          <a:effectLst/>
        </p:spPr>
        <p:txBody>
          <a:bodyPr>
            <a:spAutoFit/>
          </a:bodyPr>
          <a:lstStyle/>
          <a:p>
            <a:pPr>
              <a:lnSpc>
                <a:spcPct val="115000"/>
              </a:lnSpc>
              <a:spcBef>
                <a:spcPct val="50000"/>
              </a:spcBef>
            </a:pPr>
            <a:r>
              <a:rPr lang="zh-CN" altLang="en-US" sz="2800"/>
              <a:t>刚体的转动惯量与刚体的</a:t>
            </a:r>
            <a:r>
              <a:rPr lang="zh-CN" altLang="en-US" sz="2800">
                <a:solidFill>
                  <a:srgbClr val="0000CC"/>
                </a:solidFill>
              </a:rPr>
              <a:t>形状、大小、质量的分布</a:t>
            </a:r>
            <a:r>
              <a:rPr lang="zh-CN" altLang="en-US" sz="2800"/>
              <a:t>以及</a:t>
            </a:r>
            <a:r>
              <a:rPr lang="zh-CN" altLang="en-US" sz="2800">
                <a:solidFill>
                  <a:srgbClr val="0000CC"/>
                </a:solidFill>
              </a:rPr>
              <a:t>转轴的位置</a:t>
            </a:r>
            <a:r>
              <a:rPr lang="zh-CN" altLang="en-US" sz="2800"/>
              <a:t>有关。 </a:t>
            </a:r>
          </a:p>
        </p:txBody>
      </p:sp>
      <p:sp>
        <p:nvSpPr>
          <p:cNvPr id="417797" name="Text Box 5"/>
          <p:cNvSpPr txBox="1">
            <a:spLocks noChangeArrowheads="1"/>
          </p:cNvSpPr>
          <p:nvPr/>
        </p:nvSpPr>
        <p:spPr bwMode="auto">
          <a:xfrm>
            <a:off x="381000" y="1676400"/>
            <a:ext cx="2016125" cy="519113"/>
          </a:xfrm>
          <a:prstGeom prst="rect">
            <a:avLst/>
          </a:prstGeom>
          <a:noFill/>
          <a:ln w="9525">
            <a:noFill/>
            <a:miter lim="800000"/>
          </a:ln>
          <a:effectLst/>
        </p:spPr>
        <p:txBody>
          <a:bodyPr>
            <a:spAutoFit/>
          </a:bodyPr>
          <a:lstStyle/>
          <a:p>
            <a:pPr>
              <a:spcBef>
                <a:spcPct val="50000"/>
              </a:spcBef>
            </a:pPr>
            <a:r>
              <a:rPr lang="zh-CN" altLang="en-US" sz="2800">
                <a:solidFill>
                  <a:srgbClr val="0000CC"/>
                </a:solidFill>
              </a:rPr>
              <a:t>结论：</a:t>
            </a:r>
          </a:p>
        </p:txBody>
      </p:sp>
      <p:sp>
        <p:nvSpPr>
          <p:cNvPr id="417798" name="Text Box 6"/>
          <p:cNvSpPr txBox="1">
            <a:spLocks noChangeArrowheads="1"/>
          </p:cNvSpPr>
          <p:nvPr/>
        </p:nvSpPr>
        <p:spPr bwMode="auto">
          <a:xfrm>
            <a:off x="381000" y="2743200"/>
            <a:ext cx="4679950" cy="582613"/>
          </a:xfrm>
          <a:prstGeom prst="rect">
            <a:avLst/>
          </a:prstGeom>
          <a:noFill/>
          <a:ln w="9525" algn="ctr">
            <a:noFill/>
            <a:miter lim="800000"/>
          </a:ln>
          <a:effectLst/>
        </p:spPr>
        <p:txBody>
          <a:bodyPr>
            <a:spAutoFit/>
          </a:bodyPr>
          <a:lstStyle/>
          <a:p>
            <a:pPr>
              <a:lnSpc>
                <a:spcPct val="115000"/>
              </a:lnSpc>
              <a:spcBef>
                <a:spcPct val="50000"/>
              </a:spcBef>
            </a:pPr>
            <a:r>
              <a:rPr lang="zh-CN" altLang="en-US" sz="2800" dirty="0"/>
              <a:t>对于质量连续分布的刚体： </a:t>
            </a:r>
          </a:p>
        </p:txBody>
      </p:sp>
      <p:graphicFrame>
        <p:nvGraphicFramePr>
          <p:cNvPr id="417799" name="Object 7"/>
          <p:cNvGraphicFramePr>
            <a:graphicFrameLocks noChangeAspect="1"/>
          </p:cNvGraphicFramePr>
          <p:nvPr/>
        </p:nvGraphicFramePr>
        <p:xfrm>
          <a:off x="1828800" y="3579284"/>
          <a:ext cx="3505200" cy="749300"/>
        </p:xfrm>
        <a:graphic>
          <a:graphicData uri="http://schemas.openxmlformats.org/presentationml/2006/ole">
            <mc:AlternateContent xmlns:mc="http://schemas.openxmlformats.org/markup-compatibility/2006">
              <mc:Choice xmlns:v="urn:schemas-microsoft-com:vml" Requires="v">
                <p:oleObj name="公式" r:id="rId2" imgW="44263080" imgH="9334440" progId="">
                  <p:embed/>
                </p:oleObj>
              </mc:Choice>
              <mc:Fallback>
                <p:oleObj name="公式" r:id="rId2" imgW="44263080" imgH="9334440" progId="">
                  <p:embed/>
                  <p:pic>
                    <p:nvPicPr>
                      <p:cNvPr id="0" name="Picture 3" descr="imag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79284"/>
                        <a:ext cx="35052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7800" name="Group 8"/>
          <p:cNvGrpSpPr/>
          <p:nvPr/>
        </p:nvGrpSpPr>
        <p:grpSpPr bwMode="auto">
          <a:xfrm>
            <a:off x="1800225" y="4582055"/>
            <a:ext cx="6505575" cy="727075"/>
            <a:chOff x="1276" y="2378"/>
            <a:chExt cx="4098" cy="458"/>
          </a:xfrm>
        </p:grpSpPr>
        <p:graphicFrame>
          <p:nvGraphicFramePr>
            <p:cNvPr id="417801" name="Object 9"/>
            <p:cNvGraphicFramePr>
              <a:graphicFrameLocks noChangeAspect="1"/>
            </p:cNvGraphicFramePr>
            <p:nvPr/>
          </p:nvGraphicFramePr>
          <p:xfrm>
            <a:off x="1276" y="2387"/>
            <a:ext cx="1983" cy="449"/>
          </p:xfrm>
          <a:graphic>
            <a:graphicData uri="http://schemas.openxmlformats.org/presentationml/2006/ole">
              <mc:AlternateContent xmlns:mc="http://schemas.openxmlformats.org/markup-compatibility/2006">
                <mc:Choice xmlns:v="urn:schemas-microsoft-com:vml" Requires="v">
                  <p:oleObj name="公式" r:id="rId4" imgW="41825880" imgH="9334440" progId="">
                    <p:embed/>
                  </p:oleObj>
                </mc:Choice>
                <mc:Fallback>
                  <p:oleObj name="公式" r:id="rId4" imgW="41825880" imgH="9334440" progId="">
                    <p:embed/>
                    <p:pic>
                      <p:nvPicPr>
                        <p:cNvPr id="0" name="Picture 2" descr="image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 y="2387"/>
                          <a:ext cx="1983"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802" name="Text Box 10"/>
            <p:cNvSpPr txBox="1">
              <a:spLocks noChangeArrowheads="1"/>
            </p:cNvSpPr>
            <p:nvPr/>
          </p:nvSpPr>
          <p:spPr bwMode="auto">
            <a:xfrm>
              <a:off x="3424" y="2378"/>
              <a:ext cx="1950" cy="367"/>
            </a:xfrm>
            <a:prstGeom prst="rect">
              <a:avLst/>
            </a:prstGeom>
            <a:noFill/>
            <a:ln w="9525" algn="ctr">
              <a:noFill/>
              <a:miter lim="800000"/>
            </a:ln>
            <a:effectLst/>
          </p:spPr>
          <p:txBody>
            <a:bodyPr>
              <a:spAutoFit/>
            </a:bodyPr>
            <a:lstStyle/>
            <a:p>
              <a:pPr>
                <a:lnSpc>
                  <a:spcPct val="115000"/>
                </a:lnSpc>
                <a:spcBef>
                  <a:spcPct val="50000"/>
                </a:spcBef>
              </a:pPr>
              <a:r>
                <a:rPr lang="zh-CN" altLang="en-US" sz="2800" b="1">
                  <a:latin typeface="宋体" panose="02010600030101010101" pitchFamily="2" charset="-122"/>
                </a:rPr>
                <a:t>（面质量分布）</a:t>
              </a:r>
            </a:p>
          </p:txBody>
        </p:sp>
      </p:grpSp>
      <p:grpSp>
        <p:nvGrpSpPr>
          <p:cNvPr id="417803" name="Group 11"/>
          <p:cNvGrpSpPr/>
          <p:nvPr/>
        </p:nvGrpSpPr>
        <p:grpSpPr bwMode="auto">
          <a:xfrm>
            <a:off x="1804988" y="5562600"/>
            <a:ext cx="6577012" cy="722313"/>
            <a:chOff x="1231" y="3066"/>
            <a:chExt cx="4143" cy="455"/>
          </a:xfrm>
        </p:grpSpPr>
        <p:graphicFrame>
          <p:nvGraphicFramePr>
            <p:cNvPr id="417804" name="Object 12"/>
            <p:cNvGraphicFramePr>
              <a:graphicFrameLocks noChangeAspect="1"/>
            </p:cNvGraphicFramePr>
            <p:nvPr/>
          </p:nvGraphicFramePr>
          <p:xfrm>
            <a:off x="1231" y="3066"/>
            <a:ext cx="1982" cy="455"/>
          </p:xfrm>
          <a:graphic>
            <a:graphicData uri="http://schemas.openxmlformats.org/presentationml/2006/ole">
              <mc:AlternateContent xmlns:mc="http://schemas.openxmlformats.org/markup-compatibility/2006">
                <mc:Choice xmlns:v="urn:schemas-microsoft-com:vml" Requires="v">
                  <p:oleObj name="公式" r:id="rId6" imgW="41013360" imgH="9334440" progId="">
                    <p:embed/>
                  </p:oleObj>
                </mc:Choice>
                <mc:Fallback>
                  <p:oleObj name="公式" r:id="rId6" imgW="41013360" imgH="9334440" progId="">
                    <p:embed/>
                    <p:pic>
                      <p:nvPicPr>
                        <p:cNvPr id="0" name="Picture 1" descr="image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 y="3066"/>
                          <a:ext cx="1982" cy="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805" name="Text Box 13"/>
            <p:cNvSpPr txBox="1">
              <a:spLocks noChangeArrowheads="1"/>
            </p:cNvSpPr>
            <p:nvPr/>
          </p:nvSpPr>
          <p:spPr bwMode="auto">
            <a:xfrm>
              <a:off x="3424" y="3067"/>
              <a:ext cx="1950" cy="367"/>
            </a:xfrm>
            <a:prstGeom prst="rect">
              <a:avLst/>
            </a:prstGeom>
            <a:noFill/>
            <a:ln w="9525" algn="ctr">
              <a:noFill/>
              <a:miter lim="800000"/>
            </a:ln>
            <a:effectLst/>
          </p:spPr>
          <p:txBody>
            <a:bodyPr>
              <a:spAutoFit/>
            </a:bodyPr>
            <a:lstStyle/>
            <a:p>
              <a:pPr>
                <a:lnSpc>
                  <a:spcPct val="115000"/>
                </a:lnSpc>
                <a:spcBef>
                  <a:spcPct val="50000"/>
                </a:spcBef>
              </a:pPr>
              <a:r>
                <a:rPr lang="zh-CN" altLang="en-US" sz="2800" b="1">
                  <a:latin typeface="宋体" panose="02010600030101010101" pitchFamily="2" charset="-122"/>
                </a:rPr>
                <a:t>（线质量分布）</a:t>
              </a:r>
            </a:p>
          </p:txBody>
        </p:sp>
      </p:grpSp>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17796"/>
                                        </p:tgtEl>
                                        <p:attrNameLst>
                                          <p:attrName>style.visibility</p:attrName>
                                        </p:attrNameLst>
                                      </p:cBhvr>
                                      <p:to>
                                        <p:strVal val="visible"/>
                                      </p:to>
                                    </p:set>
                                    <p:animEffect transition="in" filter="wipe(left)">
                                      <p:cBhvr>
                                        <p:cTn id="11" dur="500"/>
                                        <p:tgtEl>
                                          <p:spTgt spid="4177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17798"/>
                                        </p:tgtEl>
                                        <p:attrNameLst>
                                          <p:attrName>style.visibility</p:attrName>
                                        </p:attrNameLst>
                                      </p:cBhvr>
                                      <p:to>
                                        <p:strVal val="visible"/>
                                      </p:to>
                                    </p:set>
                                    <p:animEffect transition="in" filter="wipe(left)">
                                      <p:cBhvr>
                                        <p:cTn id="16" dur="500"/>
                                        <p:tgtEl>
                                          <p:spTgt spid="41779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7799"/>
                                        </p:tgtEl>
                                        <p:attrNameLst>
                                          <p:attrName>style.visibility</p:attrName>
                                        </p:attrNameLst>
                                      </p:cBhvr>
                                      <p:to>
                                        <p:strVal val="visible"/>
                                      </p:to>
                                    </p:set>
                                    <p:animEffect transition="in" filter="wipe(left)">
                                      <p:cBhvr>
                                        <p:cTn id="21" dur="500"/>
                                        <p:tgtEl>
                                          <p:spTgt spid="41779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7800"/>
                                        </p:tgtEl>
                                        <p:attrNameLst>
                                          <p:attrName>style.visibility</p:attrName>
                                        </p:attrNameLst>
                                      </p:cBhvr>
                                      <p:to>
                                        <p:strVal val="visible"/>
                                      </p:to>
                                    </p:set>
                                    <p:animEffect transition="in" filter="wipe(left)">
                                      <p:cBhvr>
                                        <p:cTn id="26" dur="500"/>
                                        <p:tgtEl>
                                          <p:spTgt spid="4178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7803"/>
                                        </p:tgtEl>
                                        <p:attrNameLst>
                                          <p:attrName>style.visibility</p:attrName>
                                        </p:attrNameLst>
                                      </p:cBhvr>
                                      <p:to>
                                        <p:strVal val="visible"/>
                                      </p:to>
                                    </p:set>
                                    <p:animEffect transition="in" filter="wipe(left)">
                                      <p:cBhvr>
                                        <p:cTn id="31" dur="500"/>
                                        <p:tgtEl>
                                          <p:spTgt spid="417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p:bldP spid="417797" grpId="0"/>
      <p:bldP spid="4177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2"/>
          </p:nvPr>
        </p:nvSpPr>
        <p:spPr/>
        <p:txBody>
          <a:bodyPr/>
          <a:lstStyle/>
          <a:p>
            <a:fld id="{01BF6E25-43BA-4923-9DBB-E35BF6B801AD}" type="slidenum">
              <a:rPr lang="en-US" altLang="zh-CN"/>
              <a:pPr/>
              <a:t>16</a:t>
            </a:fld>
            <a:endParaRPr lang="en-US" altLang="zh-CN"/>
          </a:p>
        </p:txBody>
      </p:sp>
      <p:sp>
        <p:nvSpPr>
          <p:cNvPr id="418820" name="Text Box 4"/>
          <p:cNvSpPr txBox="1">
            <a:spLocks noChangeArrowheads="1"/>
          </p:cNvSpPr>
          <p:nvPr/>
        </p:nvSpPr>
        <p:spPr bwMode="auto">
          <a:xfrm>
            <a:off x="381000" y="1219200"/>
            <a:ext cx="8763000" cy="523220"/>
          </a:xfrm>
          <a:prstGeom prst="rect">
            <a:avLst/>
          </a:prstGeom>
          <a:noFill/>
          <a:ln w="9525">
            <a:noFill/>
            <a:miter lim="800000"/>
          </a:ln>
          <a:effectLst/>
        </p:spPr>
        <p:txBody>
          <a:bodyPr wrap="square">
            <a:spAutoFit/>
          </a:bodyPr>
          <a:lstStyle/>
          <a:p>
            <a:pPr>
              <a:spcBef>
                <a:spcPct val="50000"/>
              </a:spcBef>
            </a:pPr>
            <a:r>
              <a:rPr kumimoji="1" lang="zh-CN" altLang="en-US" sz="2800" dirty="0"/>
              <a:t>例</a:t>
            </a:r>
            <a:r>
              <a:rPr kumimoji="1" lang="en-US" altLang="zh-CN" sz="2800" dirty="0"/>
              <a:t>3.1</a:t>
            </a:r>
            <a:r>
              <a:rPr kumimoji="1" lang="en-US" altLang="zh-CN" sz="2800" dirty="0">
                <a:solidFill>
                  <a:srgbClr val="FFFF00"/>
                </a:solidFill>
                <a:effectLst>
                  <a:outerShdw blurRad="38100" dist="38100" dir="2700000" algn="tl">
                    <a:srgbClr val="C0C0C0"/>
                  </a:outerShdw>
                </a:effectLst>
              </a:rPr>
              <a:t>   </a:t>
            </a:r>
            <a:r>
              <a:rPr kumimoji="1" lang="zh-CN" altLang="en-US" sz="2800" dirty="0"/>
              <a:t>计算质量为</a:t>
            </a:r>
            <a:r>
              <a:rPr kumimoji="1" lang="en-US" altLang="zh-CN" sz="2800" i="1" dirty="0"/>
              <a:t>m</a:t>
            </a:r>
            <a:r>
              <a:rPr kumimoji="1" lang="zh-CN" altLang="en-US" sz="2800" dirty="0"/>
              <a:t>，长为</a:t>
            </a:r>
            <a:r>
              <a:rPr kumimoji="1" lang="en-US" altLang="zh-CN" sz="2800" i="1" dirty="0"/>
              <a:t>l </a:t>
            </a:r>
            <a:r>
              <a:rPr kumimoji="1" lang="zh-CN" altLang="en-US" sz="2800" dirty="0"/>
              <a:t>的细棒绕一端的转动惯量。</a:t>
            </a:r>
          </a:p>
        </p:txBody>
      </p:sp>
      <p:sp>
        <p:nvSpPr>
          <p:cNvPr id="418821" name="Text Box 5"/>
          <p:cNvSpPr txBox="1">
            <a:spLocks noChangeArrowheads="1"/>
          </p:cNvSpPr>
          <p:nvPr/>
        </p:nvSpPr>
        <p:spPr bwMode="auto">
          <a:xfrm>
            <a:off x="500042" y="1928802"/>
            <a:ext cx="1143000" cy="457200"/>
          </a:xfrm>
          <a:prstGeom prst="rect">
            <a:avLst/>
          </a:prstGeom>
          <a:noFill/>
          <a:ln w="9525">
            <a:noFill/>
            <a:miter lim="800000"/>
          </a:ln>
          <a:effectLst/>
        </p:spPr>
        <p:txBody>
          <a:bodyPr>
            <a:spAutoFit/>
          </a:bodyPr>
          <a:lstStyle/>
          <a:p>
            <a:pPr>
              <a:spcBef>
                <a:spcPct val="50000"/>
              </a:spcBef>
            </a:pPr>
            <a:r>
              <a:rPr kumimoji="1" lang="zh-CN" altLang="en-US" sz="2400" dirty="0"/>
              <a:t>解：</a:t>
            </a:r>
          </a:p>
        </p:txBody>
      </p:sp>
      <p:grpSp>
        <p:nvGrpSpPr>
          <p:cNvPr id="418822" name="Group 6"/>
          <p:cNvGrpSpPr/>
          <p:nvPr/>
        </p:nvGrpSpPr>
        <p:grpSpPr bwMode="auto">
          <a:xfrm>
            <a:off x="4660900" y="1990725"/>
            <a:ext cx="4094163" cy="2565400"/>
            <a:chOff x="3024" y="1696"/>
            <a:chExt cx="2579" cy="1616"/>
          </a:xfrm>
        </p:grpSpPr>
        <p:sp>
          <p:nvSpPr>
            <p:cNvPr id="418823" name="Line 7"/>
            <p:cNvSpPr>
              <a:spLocks noChangeShapeType="1"/>
            </p:cNvSpPr>
            <p:nvPr/>
          </p:nvSpPr>
          <p:spPr bwMode="auto">
            <a:xfrm flipV="1">
              <a:off x="3303" y="1886"/>
              <a:ext cx="0" cy="1426"/>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418824" name="Rectangle 8"/>
            <p:cNvSpPr>
              <a:spLocks noChangeArrowheads="1"/>
            </p:cNvSpPr>
            <p:nvPr/>
          </p:nvSpPr>
          <p:spPr bwMode="auto">
            <a:xfrm>
              <a:off x="3303" y="2520"/>
              <a:ext cx="1882" cy="79"/>
            </a:xfrm>
            <a:prstGeom prst="rect">
              <a:avLst/>
            </a:prstGeom>
            <a:gradFill rotWithShape="1">
              <a:gsLst>
                <a:gs pos="0">
                  <a:srgbClr val="FF6699"/>
                </a:gs>
                <a:gs pos="50000">
                  <a:srgbClr val="FFFFFF"/>
                </a:gs>
                <a:gs pos="100000">
                  <a:srgbClr val="FF6699"/>
                </a:gs>
              </a:gsLst>
              <a:lin ang="5400000" scaled="1"/>
            </a:gradFill>
            <a:ln w="9525">
              <a:solidFill>
                <a:srgbClr val="FF6699"/>
              </a:solidFill>
              <a:miter lim="800000"/>
            </a:ln>
            <a:effectLst/>
          </p:spPr>
          <p:txBody>
            <a:bodyPr wrap="none" anchor="ctr"/>
            <a:lstStyle/>
            <a:p>
              <a:endParaRPr lang="zh-CN" altLang="en-US"/>
            </a:p>
          </p:txBody>
        </p:sp>
        <p:sp>
          <p:nvSpPr>
            <p:cNvPr id="418825" name="Line 9"/>
            <p:cNvSpPr>
              <a:spLocks noChangeShapeType="1"/>
            </p:cNvSpPr>
            <p:nvPr/>
          </p:nvSpPr>
          <p:spPr bwMode="auto">
            <a:xfrm>
              <a:off x="5185" y="2599"/>
              <a:ext cx="418" cy="0"/>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418826" name="Rectangle 10"/>
            <p:cNvSpPr>
              <a:spLocks noChangeArrowheads="1"/>
            </p:cNvSpPr>
            <p:nvPr/>
          </p:nvSpPr>
          <p:spPr bwMode="auto">
            <a:xfrm>
              <a:off x="3024" y="2330"/>
              <a:ext cx="228" cy="327"/>
            </a:xfrm>
            <a:prstGeom prst="rect">
              <a:avLst/>
            </a:prstGeom>
            <a:noFill/>
            <a:ln w="9525">
              <a:noFill/>
              <a:miter lim="800000"/>
            </a:ln>
            <a:effectLst/>
          </p:spPr>
          <p:txBody>
            <a:bodyPr wrap="none">
              <a:spAutoFit/>
            </a:bodyPr>
            <a:lstStyle/>
            <a:p>
              <a:r>
                <a:rPr kumimoji="1" lang="en-US" altLang="zh-CN" sz="2800" b="1">
                  <a:solidFill>
                    <a:schemeClr val="bg1"/>
                  </a:solidFill>
                </a:rPr>
                <a:t>o</a:t>
              </a:r>
              <a:endParaRPr kumimoji="1" lang="en-US" altLang="zh-CN" sz="2800">
                <a:solidFill>
                  <a:schemeClr val="bg1"/>
                </a:solidFill>
              </a:endParaRPr>
            </a:p>
          </p:txBody>
        </p:sp>
        <p:sp>
          <p:nvSpPr>
            <p:cNvPr id="418827" name="Rectangle 11"/>
            <p:cNvSpPr>
              <a:spLocks noChangeArrowheads="1"/>
            </p:cNvSpPr>
            <p:nvPr/>
          </p:nvSpPr>
          <p:spPr bwMode="auto">
            <a:xfrm>
              <a:off x="5376" y="2592"/>
              <a:ext cx="215" cy="327"/>
            </a:xfrm>
            <a:prstGeom prst="rect">
              <a:avLst/>
            </a:prstGeom>
            <a:noFill/>
            <a:ln w="9525">
              <a:noFill/>
              <a:miter lim="800000"/>
            </a:ln>
            <a:effectLst/>
          </p:spPr>
          <p:txBody>
            <a:bodyPr wrap="none">
              <a:spAutoFit/>
            </a:bodyPr>
            <a:lstStyle/>
            <a:p>
              <a:r>
                <a:rPr kumimoji="1" lang="en-US" altLang="zh-CN" sz="2800" i="1"/>
                <a:t>x</a:t>
              </a:r>
            </a:p>
          </p:txBody>
        </p:sp>
        <p:sp>
          <p:nvSpPr>
            <p:cNvPr id="418828" name="Rectangle 12"/>
            <p:cNvSpPr>
              <a:spLocks noChangeArrowheads="1"/>
            </p:cNvSpPr>
            <p:nvPr/>
          </p:nvSpPr>
          <p:spPr bwMode="auto">
            <a:xfrm>
              <a:off x="3024" y="1696"/>
              <a:ext cx="203" cy="327"/>
            </a:xfrm>
            <a:prstGeom prst="rect">
              <a:avLst/>
            </a:prstGeom>
            <a:noFill/>
            <a:ln w="9525">
              <a:noFill/>
              <a:miter lim="800000"/>
            </a:ln>
            <a:effectLst/>
          </p:spPr>
          <p:txBody>
            <a:bodyPr wrap="none">
              <a:spAutoFit/>
            </a:bodyPr>
            <a:lstStyle/>
            <a:p>
              <a:r>
                <a:rPr kumimoji="1" lang="en-US" altLang="zh-CN" sz="2800" i="1"/>
                <a:t>z</a:t>
              </a:r>
            </a:p>
          </p:txBody>
        </p:sp>
      </p:grpSp>
      <p:graphicFrame>
        <p:nvGraphicFramePr>
          <p:cNvPr id="418829" name="Object 13"/>
          <p:cNvGraphicFramePr>
            <a:graphicFrameLocks noChangeAspect="1"/>
          </p:cNvGraphicFramePr>
          <p:nvPr/>
        </p:nvGraphicFramePr>
        <p:xfrm>
          <a:off x="1371600" y="1976432"/>
          <a:ext cx="2087563" cy="666750"/>
        </p:xfrm>
        <a:graphic>
          <a:graphicData uri="http://schemas.openxmlformats.org/presentationml/2006/ole">
            <mc:AlternateContent xmlns:mc="http://schemas.openxmlformats.org/markup-compatibility/2006">
              <mc:Choice xmlns:v="urn:schemas-microsoft-com:vml" Requires="v">
                <p:oleObj name="公式" r:id="rId2" imgW="21515760" imgH="6896160" progId="">
                  <p:embed/>
                </p:oleObj>
              </mc:Choice>
              <mc:Fallback>
                <p:oleObj name="公式" r:id="rId2" imgW="21515760" imgH="6896160" progId="">
                  <p:embed/>
                  <p:pic>
                    <p:nvPicPr>
                      <p:cNvPr id="0" name="Picture 5" descr="image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76432"/>
                        <a:ext cx="208756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8830" name="Group 14"/>
          <p:cNvGrpSpPr/>
          <p:nvPr/>
        </p:nvGrpSpPr>
        <p:grpSpPr bwMode="auto">
          <a:xfrm>
            <a:off x="4648200" y="2819400"/>
            <a:ext cx="2603500" cy="1311275"/>
            <a:chOff x="3016" y="1697"/>
            <a:chExt cx="1640" cy="826"/>
          </a:xfrm>
        </p:grpSpPr>
        <p:sp>
          <p:nvSpPr>
            <p:cNvPr id="418831" name="Rectangle 15"/>
            <p:cNvSpPr>
              <a:spLocks noChangeAspect="1" noChangeArrowheads="1"/>
            </p:cNvSpPr>
            <p:nvPr/>
          </p:nvSpPr>
          <p:spPr bwMode="auto">
            <a:xfrm>
              <a:off x="4340" y="1996"/>
              <a:ext cx="102" cy="84"/>
            </a:xfrm>
            <a:prstGeom prst="rect">
              <a:avLst/>
            </a:prstGeom>
            <a:gradFill rotWithShape="1">
              <a:gsLst>
                <a:gs pos="0">
                  <a:srgbClr val="6699FF"/>
                </a:gs>
                <a:gs pos="50000">
                  <a:srgbClr val="FFFFFF"/>
                </a:gs>
                <a:gs pos="100000">
                  <a:srgbClr val="6699FF"/>
                </a:gs>
              </a:gsLst>
              <a:lin ang="5400000" scaled="1"/>
            </a:gradFill>
            <a:ln w="9525">
              <a:solidFill>
                <a:srgbClr val="6699FF"/>
              </a:solidFill>
              <a:miter lim="800000"/>
            </a:ln>
            <a:effectLst/>
          </p:spPr>
          <p:txBody>
            <a:bodyPr wrap="none" anchor="ctr"/>
            <a:lstStyle/>
            <a:p>
              <a:endParaRPr lang="zh-CN" altLang="en-US"/>
            </a:p>
          </p:txBody>
        </p:sp>
        <p:sp>
          <p:nvSpPr>
            <p:cNvPr id="418832" name="Rectangle 16"/>
            <p:cNvSpPr>
              <a:spLocks noChangeArrowheads="1"/>
            </p:cNvSpPr>
            <p:nvPr/>
          </p:nvSpPr>
          <p:spPr bwMode="auto">
            <a:xfrm>
              <a:off x="4195" y="2196"/>
              <a:ext cx="327" cy="327"/>
            </a:xfrm>
            <a:prstGeom prst="rect">
              <a:avLst/>
            </a:prstGeom>
            <a:noFill/>
            <a:ln w="9525">
              <a:noFill/>
              <a:miter lim="800000"/>
            </a:ln>
            <a:effectLst/>
          </p:spPr>
          <p:txBody>
            <a:bodyPr wrap="none">
              <a:spAutoFit/>
            </a:bodyPr>
            <a:lstStyle/>
            <a:p>
              <a:r>
                <a:rPr kumimoji="1" lang="en-US" altLang="zh-CN" sz="2800"/>
                <a:t>d</a:t>
              </a:r>
              <a:r>
                <a:rPr kumimoji="1" lang="en-US" altLang="zh-CN" sz="2800" i="1"/>
                <a:t>x</a:t>
              </a:r>
            </a:p>
          </p:txBody>
        </p:sp>
        <p:sp>
          <p:nvSpPr>
            <p:cNvPr id="418833" name="Rectangle 17"/>
            <p:cNvSpPr>
              <a:spLocks noChangeArrowheads="1"/>
            </p:cNvSpPr>
            <p:nvPr/>
          </p:nvSpPr>
          <p:spPr bwMode="auto">
            <a:xfrm>
              <a:off x="4168" y="1697"/>
              <a:ext cx="390" cy="327"/>
            </a:xfrm>
            <a:prstGeom prst="rect">
              <a:avLst/>
            </a:prstGeom>
            <a:noFill/>
            <a:ln w="9525">
              <a:noFill/>
              <a:miter lim="800000"/>
            </a:ln>
            <a:effectLst/>
          </p:spPr>
          <p:txBody>
            <a:bodyPr wrap="none">
              <a:spAutoFit/>
            </a:bodyPr>
            <a:lstStyle/>
            <a:p>
              <a:r>
                <a:rPr kumimoji="1" lang="en-US" altLang="zh-CN" sz="2800"/>
                <a:t>d</a:t>
              </a:r>
              <a:r>
                <a:rPr kumimoji="1" lang="en-US" altLang="zh-CN" sz="2800" i="1"/>
                <a:t>m</a:t>
              </a:r>
              <a:endParaRPr kumimoji="1" lang="en-US" altLang="zh-CN" sz="2400" i="1"/>
            </a:p>
          </p:txBody>
        </p:sp>
        <p:sp>
          <p:nvSpPr>
            <p:cNvPr id="418834" name="Line 18"/>
            <p:cNvSpPr>
              <a:spLocks noChangeShapeType="1"/>
            </p:cNvSpPr>
            <p:nvPr/>
          </p:nvSpPr>
          <p:spPr bwMode="auto">
            <a:xfrm>
              <a:off x="4340" y="2079"/>
              <a:ext cx="0" cy="196"/>
            </a:xfrm>
            <a:prstGeom prst="line">
              <a:avLst/>
            </a:prstGeom>
            <a:noFill/>
            <a:ln w="19050">
              <a:solidFill>
                <a:schemeClr val="tx1"/>
              </a:solidFill>
              <a:round/>
            </a:ln>
            <a:effectLst/>
          </p:spPr>
          <p:txBody>
            <a:bodyPr wrap="none" anchor="ctr"/>
            <a:lstStyle/>
            <a:p>
              <a:endParaRPr lang="zh-CN" altLang="en-US"/>
            </a:p>
          </p:txBody>
        </p:sp>
        <p:sp>
          <p:nvSpPr>
            <p:cNvPr id="418835" name="Line 19"/>
            <p:cNvSpPr>
              <a:spLocks noChangeShapeType="1"/>
            </p:cNvSpPr>
            <p:nvPr/>
          </p:nvSpPr>
          <p:spPr bwMode="auto">
            <a:xfrm>
              <a:off x="4419" y="2079"/>
              <a:ext cx="0" cy="196"/>
            </a:xfrm>
            <a:prstGeom prst="line">
              <a:avLst/>
            </a:prstGeom>
            <a:noFill/>
            <a:ln w="19050">
              <a:solidFill>
                <a:schemeClr val="tx1"/>
              </a:solidFill>
              <a:round/>
            </a:ln>
            <a:effectLst/>
          </p:spPr>
          <p:txBody>
            <a:bodyPr wrap="none" anchor="ctr"/>
            <a:lstStyle/>
            <a:p>
              <a:endParaRPr lang="zh-CN" altLang="en-US"/>
            </a:p>
          </p:txBody>
        </p:sp>
        <p:sp>
          <p:nvSpPr>
            <p:cNvPr id="418836" name="Line 20"/>
            <p:cNvSpPr>
              <a:spLocks noChangeShapeType="1"/>
            </p:cNvSpPr>
            <p:nvPr/>
          </p:nvSpPr>
          <p:spPr bwMode="auto">
            <a:xfrm>
              <a:off x="3312" y="2210"/>
              <a:ext cx="1028"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418837" name="Line 21"/>
            <p:cNvSpPr>
              <a:spLocks noChangeShapeType="1"/>
            </p:cNvSpPr>
            <p:nvPr/>
          </p:nvSpPr>
          <p:spPr bwMode="auto">
            <a:xfrm>
              <a:off x="4419" y="2210"/>
              <a:ext cx="237" cy="0"/>
            </a:xfrm>
            <a:prstGeom prst="line">
              <a:avLst/>
            </a:prstGeom>
            <a:noFill/>
            <a:ln w="19050">
              <a:solidFill>
                <a:schemeClr val="tx1"/>
              </a:solidFill>
              <a:round/>
              <a:headEnd type="arrow" w="med" len="med"/>
            </a:ln>
            <a:effectLst/>
          </p:spPr>
          <p:txBody>
            <a:bodyPr wrap="none" anchor="ctr"/>
            <a:lstStyle/>
            <a:p>
              <a:endParaRPr lang="zh-CN" altLang="en-US"/>
            </a:p>
          </p:txBody>
        </p:sp>
        <p:sp>
          <p:nvSpPr>
            <p:cNvPr id="418838" name="Rectangle 22"/>
            <p:cNvSpPr>
              <a:spLocks noChangeArrowheads="1"/>
            </p:cNvSpPr>
            <p:nvPr/>
          </p:nvSpPr>
          <p:spPr bwMode="auto">
            <a:xfrm>
              <a:off x="3646" y="2133"/>
              <a:ext cx="214" cy="326"/>
            </a:xfrm>
            <a:prstGeom prst="rect">
              <a:avLst/>
            </a:prstGeom>
            <a:noFill/>
            <a:ln w="9525">
              <a:noFill/>
              <a:miter lim="800000"/>
            </a:ln>
            <a:effectLst/>
          </p:spPr>
          <p:txBody>
            <a:bodyPr wrap="none">
              <a:spAutoFit/>
            </a:bodyPr>
            <a:lstStyle/>
            <a:p>
              <a:r>
                <a:rPr kumimoji="1" lang="en-US" altLang="zh-CN" sz="2800" i="1"/>
                <a:t>x</a:t>
              </a:r>
              <a:endParaRPr kumimoji="1" lang="en-US" altLang="zh-CN" sz="2400" i="1"/>
            </a:p>
          </p:txBody>
        </p:sp>
        <p:sp>
          <p:nvSpPr>
            <p:cNvPr id="418839" name="Text Box 23"/>
            <p:cNvSpPr txBox="1">
              <a:spLocks noChangeArrowheads="1"/>
            </p:cNvSpPr>
            <p:nvPr/>
          </p:nvSpPr>
          <p:spPr bwMode="auto">
            <a:xfrm>
              <a:off x="3016" y="1888"/>
              <a:ext cx="272" cy="288"/>
            </a:xfrm>
            <a:prstGeom prst="rect">
              <a:avLst/>
            </a:prstGeom>
            <a:noFill/>
            <a:ln w="9525">
              <a:noFill/>
              <a:miter lim="800000"/>
            </a:ln>
            <a:effectLst/>
          </p:spPr>
          <p:txBody>
            <a:bodyPr>
              <a:spAutoFit/>
            </a:bodyPr>
            <a:lstStyle/>
            <a:p>
              <a:pPr>
                <a:spcBef>
                  <a:spcPct val="50000"/>
                </a:spcBef>
              </a:pPr>
              <a:r>
                <a:rPr lang="en-US" altLang="zh-CN" sz="2400" i="1"/>
                <a:t>O</a:t>
              </a:r>
            </a:p>
          </p:txBody>
        </p:sp>
      </p:grpSp>
      <p:graphicFrame>
        <p:nvGraphicFramePr>
          <p:cNvPr id="418840" name="Object 24"/>
          <p:cNvGraphicFramePr>
            <a:graphicFrameLocks noChangeAspect="1"/>
          </p:cNvGraphicFramePr>
          <p:nvPr/>
        </p:nvGraphicFramePr>
        <p:xfrm>
          <a:off x="990600" y="2735265"/>
          <a:ext cx="3163888" cy="1122363"/>
        </p:xfrm>
        <a:graphic>
          <a:graphicData uri="http://schemas.openxmlformats.org/presentationml/2006/ole">
            <mc:AlternateContent xmlns:mc="http://schemas.openxmlformats.org/markup-compatibility/2006">
              <mc:Choice xmlns:v="urn:schemas-microsoft-com:vml" Requires="v">
                <p:oleObj name="公式" r:id="rId4" imgW="35326800" imgH="12585600" progId="">
                  <p:embed/>
                </p:oleObj>
              </mc:Choice>
              <mc:Fallback>
                <p:oleObj name="公式" r:id="rId4" imgW="35326800" imgH="12585600" progId="">
                  <p:embed/>
                  <p:pic>
                    <p:nvPicPr>
                      <p:cNvPr id="0" name="Picture 4" descr="image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35265"/>
                        <a:ext cx="3163888"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1" name="Object 25"/>
          <p:cNvGraphicFramePr>
            <a:graphicFrameLocks noChangeAspect="1"/>
          </p:cNvGraphicFramePr>
          <p:nvPr/>
        </p:nvGraphicFramePr>
        <p:xfrm>
          <a:off x="1462078" y="3890971"/>
          <a:ext cx="1752600" cy="752475"/>
        </p:xfrm>
        <a:graphic>
          <a:graphicData uri="http://schemas.openxmlformats.org/presentationml/2006/ole">
            <mc:AlternateContent xmlns:mc="http://schemas.openxmlformats.org/markup-compatibility/2006">
              <mc:Choice xmlns:v="urn:schemas-microsoft-com:vml" Requires="v">
                <p:oleObj name="公式" r:id="rId6" imgW="15016680" imgH="6489720" progId="">
                  <p:embed/>
                </p:oleObj>
              </mc:Choice>
              <mc:Fallback>
                <p:oleObj name="公式" r:id="rId6" imgW="15016680" imgH="6489720" progId="">
                  <p:embed/>
                  <p:pic>
                    <p:nvPicPr>
                      <p:cNvPr id="0" name="Picture 3" descr="image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078" y="3890971"/>
                        <a:ext cx="17526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2" name="Object 26"/>
          <p:cNvGraphicFramePr>
            <a:graphicFrameLocks noChangeAspect="1"/>
          </p:cNvGraphicFramePr>
          <p:nvPr/>
        </p:nvGraphicFramePr>
        <p:xfrm>
          <a:off x="762000" y="5029200"/>
          <a:ext cx="4495800" cy="1120775"/>
        </p:xfrm>
        <a:graphic>
          <a:graphicData uri="http://schemas.openxmlformats.org/presentationml/2006/ole">
            <mc:AlternateContent xmlns:mc="http://schemas.openxmlformats.org/markup-compatibility/2006">
              <mc:Choice xmlns:v="urn:schemas-microsoft-com:vml" Requires="v">
                <p:oleObj name="公式" r:id="rId8" imgW="50356080" imgH="12585600" progId="">
                  <p:embed/>
                </p:oleObj>
              </mc:Choice>
              <mc:Fallback>
                <p:oleObj name="公式" r:id="rId8" imgW="50356080" imgH="12585600" progId="">
                  <p:embed/>
                  <p:pic>
                    <p:nvPicPr>
                      <p:cNvPr id="0" name="Picture 2" descr="image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029200"/>
                        <a:ext cx="44958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3" name="Object 27"/>
          <p:cNvGraphicFramePr>
            <a:graphicFrameLocks noChangeAspect="1"/>
          </p:cNvGraphicFramePr>
          <p:nvPr/>
        </p:nvGraphicFramePr>
        <p:xfrm>
          <a:off x="6019800" y="4953000"/>
          <a:ext cx="1828800" cy="1154113"/>
        </p:xfrm>
        <a:graphic>
          <a:graphicData uri="http://schemas.openxmlformats.org/presentationml/2006/ole">
            <mc:AlternateContent xmlns:mc="http://schemas.openxmlformats.org/markup-compatibility/2006">
              <mc:Choice xmlns:v="urn:schemas-microsoft-com:vml" Requires="v">
                <p:oleObj name="公式" r:id="rId10" imgW="19891080" imgH="12585600" progId="">
                  <p:embed/>
                </p:oleObj>
              </mc:Choice>
              <mc:Fallback>
                <p:oleObj name="公式" r:id="rId10" imgW="19891080" imgH="12585600" progId="">
                  <p:embed/>
                  <p:pic>
                    <p:nvPicPr>
                      <p:cNvPr id="0" name="Picture 1" descr="image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4953000"/>
                        <a:ext cx="1828800"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18821"/>
                                        </p:tgtEl>
                                        <p:attrNameLst>
                                          <p:attrName>style.visibility</p:attrName>
                                        </p:attrNameLst>
                                      </p:cBhvr>
                                      <p:to>
                                        <p:strVal val="visible"/>
                                      </p:to>
                                    </p:set>
                                    <p:anim calcmode="lin" valueType="num">
                                      <p:cBhvr>
                                        <p:cTn id="7" dur="500" fill="hold"/>
                                        <p:tgtEl>
                                          <p:spTgt spid="418821"/>
                                        </p:tgtEl>
                                        <p:attrNameLst>
                                          <p:attrName>ppt_w</p:attrName>
                                        </p:attrNameLst>
                                      </p:cBhvr>
                                      <p:tavLst>
                                        <p:tav tm="0">
                                          <p:val>
                                            <p:strVal val="4*#ppt_w"/>
                                          </p:val>
                                        </p:tav>
                                        <p:tav tm="100000">
                                          <p:val>
                                            <p:strVal val="#ppt_w"/>
                                          </p:val>
                                        </p:tav>
                                      </p:tavLst>
                                    </p:anim>
                                    <p:anim calcmode="lin" valueType="num">
                                      <p:cBhvr>
                                        <p:cTn id="8" dur="500" fill="hold"/>
                                        <p:tgtEl>
                                          <p:spTgt spid="41882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418822"/>
                                        </p:tgtEl>
                                        <p:attrNameLst>
                                          <p:attrName>style.visibility</p:attrName>
                                        </p:attrNameLst>
                                      </p:cBhvr>
                                      <p:to>
                                        <p:strVal val="visible"/>
                                      </p:to>
                                    </p:set>
                                    <p:animEffect transition="in" filter="strips(downRight)">
                                      <p:cBhvr>
                                        <p:cTn id="13" dur="500"/>
                                        <p:tgtEl>
                                          <p:spTgt spid="4188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8830"/>
                                        </p:tgtEl>
                                        <p:attrNameLst>
                                          <p:attrName>style.visibility</p:attrName>
                                        </p:attrNameLst>
                                      </p:cBhvr>
                                      <p:to>
                                        <p:strVal val="visible"/>
                                      </p:to>
                                    </p:set>
                                    <p:animEffect transition="in" filter="wipe(left)">
                                      <p:cBhvr>
                                        <p:cTn id="18" dur="500"/>
                                        <p:tgtEl>
                                          <p:spTgt spid="41883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18829"/>
                                        </p:tgtEl>
                                        <p:attrNameLst>
                                          <p:attrName>style.visibility</p:attrName>
                                        </p:attrNameLst>
                                      </p:cBhvr>
                                      <p:to>
                                        <p:strVal val="visible"/>
                                      </p:to>
                                    </p:set>
                                    <p:animEffect transition="in" filter="strips(upRight)">
                                      <p:cBhvr>
                                        <p:cTn id="23" dur="500"/>
                                        <p:tgtEl>
                                          <p:spTgt spid="41882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418840"/>
                                        </p:tgtEl>
                                        <p:attrNameLst>
                                          <p:attrName>style.visibility</p:attrName>
                                        </p:attrNameLst>
                                      </p:cBhvr>
                                      <p:to>
                                        <p:strVal val="visible"/>
                                      </p:to>
                                    </p:set>
                                    <p:animEffect transition="in" filter="strips(upRight)">
                                      <p:cBhvr>
                                        <p:cTn id="28" dur="500"/>
                                        <p:tgtEl>
                                          <p:spTgt spid="418840"/>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418841"/>
                                        </p:tgtEl>
                                        <p:attrNameLst>
                                          <p:attrName>style.visibility</p:attrName>
                                        </p:attrNameLst>
                                      </p:cBhvr>
                                      <p:to>
                                        <p:strVal val="visible"/>
                                      </p:to>
                                    </p:set>
                                    <p:animEffect transition="in" filter="strips(upRight)">
                                      <p:cBhvr>
                                        <p:cTn id="33" dur="500"/>
                                        <p:tgtEl>
                                          <p:spTgt spid="418841"/>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418842"/>
                                        </p:tgtEl>
                                        <p:attrNameLst>
                                          <p:attrName>style.visibility</p:attrName>
                                        </p:attrNameLst>
                                      </p:cBhvr>
                                      <p:to>
                                        <p:strVal val="visible"/>
                                      </p:to>
                                    </p:set>
                                    <p:animEffect transition="in" filter="strips(upRight)">
                                      <p:cBhvr>
                                        <p:cTn id="38" dur="500"/>
                                        <p:tgtEl>
                                          <p:spTgt spid="41884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418843"/>
                                        </p:tgtEl>
                                        <p:attrNameLst>
                                          <p:attrName>style.visibility</p:attrName>
                                        </p:attrNameLst>
                                      </p:cBhvr>
                                      <p:to>
                                        <p:strVal val="visible"/>
                                      </p:to>
                                    </p:set>
                                    <p:animEffect transition="in" filter="strips(upRight)">
                                      <p:cBhvr>
                                        <p:cTn id="43" dur="500"/>
                                        <p:tgtEl>
                                          <p:spTgt spid="41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4FACE30A-A237-49E1-9B45-DB8B40F0B2E3}" type="slidenum">
              <a:rPr lang="en-US" altLang="zh-CN"/>
              <a:pPr/>
              <a:t>17</a:t>
            </a:fld>
            <a:endParaRPr lang="en-US" altLang="zh-CN"/>
          </a:p>
        </p:txBody>
      </p:sp>
      <p:sp>
        <p:nvSpPr>
          <p:cNvPr id="416772" name="Text Box 4"/>
          <p:cNvSpPr txBox="1">
            <a:spLocks noChangeArrowheads="1"/>
          </p:cNvSpPr>
          <p:nvPr/>
        </p:nvSpPr>
        <p:spPr bwMode="auto">
          <a:xfrm>
            <a:off x="304800" y="1158875"/>
            <a:ext cx="8382000" cy="954107"/>
          </a:xfrm>
          <a:prstGeom prst="rect">
            <a:avLst/>
          </a:prstGeom>
          <a:noFill/>
          <a:ln w="9525" algn="ctr">
            <a:noFill/>
            <a:miter lim="800000"/>
          </a:ln>
          <a:effectLst/>
        </p:spPr>
        <p:txBody>
          <a:bodyPr>
            <a:spAutoFit/>
          </a:bodyPr>
          <a:lstStyle/>
          <a:p>
            <a:pPr>
              <a:spcBef>
                <a:spcPct val="50000"/>
              </a:spcBef>
            </a:pPr>
            <a:r>
              <a:rPr kumimoji="1" lang="zh-CN" altLang="en-US" sz="2800" dirty="0"/>
              <a:t>例</a:t>
            </a:r>
            <a:r>
              <a:rPr kumimoji="1" lang="en-US" altLang="zh-CN" sz="2800" dirty="0"/>
              <a:t>3.2  </a:t>
            </a:r>
            <a:r>
              <a:rPr kumimoji="1" lang="zh-CN" altLang="en-US" sz="2800" dirty="0"/>
              <a:t>一质量为</a:t>
            </a:r>
            <a:r>
              <a:rPr kumimoji="1" lang="en-US" altLang="zh-CN" sz="2800" i="1" dirty="0"/>
              <a:t>m</a:t>
            </a:r>
            <a:r>
              <a:rPr kumimoji="1" lang="zh-CN" altLang="en-US" sz="2800" dirty="0"/>
              <a:t>，半径为</a:t>
            </a:r>
            <a:r>
              <a:rPr kumimoji="1" lang="en-US" altLang="zh-CN" sz="2800" i="1" dirty="0"/>
              <a:t>R</a:t>
            </a:r>
            <a:r>
              <a:rPr kumimoji="1" lang="zh-CN" altLang="en-US" sz="2800" dirty="0"/>
              <a:t>的均匀圆盘，求对通过盘中心并与盘面垂直的轴的转动惯量。</a:t>
            </a:r>
          </a:p>
        </p:txBody>
      </p:sp>
      <p:sp>
        <p:nvSpPr>
          <p:cNvPr id="416773" name="Text Box 5"/>
          <p:cNvSpPr txBox="1">
            <a:spLocks noChangeArrowheads="1"/>
          </p:cNvSpPr>
          <p:nvPr/>
        </p:nvSpPr>
        <p:spPr bwMode="auto">
          <a:xfrm>
            <a:off x="304800" y="2257420"/>
            <a:ext cx="1143000" cy="457200"/>
          </a:xfrm>
          <a:prstGeom prst="rect">
            <a:avLst/>
          </a:prstGeom>
          <a:noFill/>
          <a:ln w="9525">
            <a:noFill/>
            <a:miter lim="800000"/>
          </a:ln>
          <a:effectLst/>
        </p:spPr>
        <p:txBody>
          <a:bodyPr>
            <a:spAutoFit/>
          </a:bodyPr>
          <a:lstStyle/>
          <a:p>
            <a:pPr>
              <a:spcBef>
                <a:spcPct val="50000"/>
              </a:spcBef>
            </a:pPr>
            <a:r>
              <a:rPr kumimoji="1" lang="zh-CN" altLang="en-US" sz="2400" dirty="0"/>
              <a:t>解：</a:t>
            </a:r>
          </a:p>
        </p:txBody>
      </p:sp>
      <p:grpSp>
        <p:nvGrpSpPr>
          <p:cNvPr id="416785" name="Group 17"/>
          <p:cNvGrpSpPr/>
          <p:nvPr/>
        </p:nvGrpSpPr>
        <p:grpSpPr bwMode="auto">
          <a:xfrm>
            <a:off x="5638800" y="1981200"/>
            <a:ext cx="3167063" cy="3167063"/>
            <a:chOff x="3379" y="1253"/>
            <a:chExt cx="1995" cy="1995"/>
          </a:xfrm>
        </p:grpSpPr>
        <p:sp>
          <p:nvSpPr>
            <p:cNvPr id="416786" name="Oval 18"/>
            <p:cNvSpPr>
              <a:spLocks noChangeArrowheads="1"/>
            </p:cNvSpPr>
            <p:nvPr/>
          </p:nvSpPr>
          <p:spPr bwMode="auto">
            <a:xfrm>
              <a:off x="3379" y="1253"/>
              <a:ext cx="1995" cy="1995"/>
            </a:xfrm>
            <a:prstGeom prst="ellipse">
              <a:avLst/>
            </a:prstGeom>
            <a:solidFill>
              <a:srgbClr val="3366FF"/>
            </a:solidFill>
            <a:ln w="9525">
              <a:solidFill>
                <a:srgbClr val="FFFFFF"/>
              </a:solidFill>
              <a:round/>
            </a:ln>
            <a:effectLst/>
          </p:spPr>
          <p:txBody>
            <a:bodyPr wrap="none" anchor="ctr"/>
            <a:lstStyle/>
            <a:p>
              <a:endParaRPr lang="zh-CN" altLang="en-US"/>
            </a:p>
          </p:txBody>
        </p:sp>
        <p:sp>
          <p:nvSpPr>
            <p:cNvPr id="416787" name="Rectangle 19"/>
            <p:cNvSpPr>
              <a:spLocks noChangeArrowheads="1"/>
            </p:cNvSpPr>
            <p:nvPr/>
          </p:nvSpPr>
          <p:spPr bwMode="auto">
            <a:xfrm>
              <a:off x="4241" y="2023"/>
              <a:ext cx="228" cy="327"/>
            </a:xfrm>
            <a:prstGeom prst="rect">
              <a:avLst/>
            </a:prstGeom>
            <a:noFill/>
            <a:ln w="9525">
              <a:noFill/>
              <a:miter lim="800000"/>
            </a:ln>
            <a:effectLst/>
          </p:spPr>
          <p:txBody>
            <a:bodyPr wrap="none">
              <a:spAutoFit/>
            </a:bodyPr>
            <a:lstStyle/>
            <a:p>
              <a:r>
                <a:rPr kumimoji="1" lang="en-US" altLang="zh-CN" sz="2800" i="1">
                  <a:solidFill>
                    <a:srgbClr val="FFFFFF"/>
                  </a:solidFill>
                </a:rPr>
                <a:t>o</a:t>
              </a:r>
            </a:p>
          </p:txBody>
        </p:sp>
        <p:sp>
          <p:nvSpPr>
            <p:cNvPr id="416788" name="Line 20"/>
            <p:cNvSpPr>
              <a:spLocks noChangeShapeType="1"/>
            </p:cNvSpPr>
            <p:nvPr/>
          </p:nvSpPr>
          <p:spPr bwMode="auto">
            <a:xfrm flipH="1">
              <a:off x="3488" y="2296"/>
              <a:ext cx="907" cy="429"/>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416789" name="Rectangle 21"/>
            <p:cNvSpPr>
              <a:spLocks noChangeArrowheads="1"/>
            </p:cNvSpPr>
            <p:nvPr/>
          </p:nvSpPr>
          <p:spPr bwMode="auto">
            <a:xfrm>
              <a:off x="3787" y="2251"/>
              <a:ext cx="253" cy="327"/>
            </a:xfrm>
            <a:prstGeom prst="rect">
              <a:avLst/>
            </a:prstGeom>
            <a:noFill/>
            <a:ln w="9525">
              <a:noFill/>
              <a:miter lim="800000"/>
            </a:ln>
            <a:effectLst/>
          </p:spPr>
          <p:txBody>
            <a:bodyPr wrap="none">
              <a:spAutoFit/>
            </a:bodyPr>
            <a:lstStyle/>
            <a:p>
              <a:r>
                <a:rPr kumimoji="1" lang="en-US" altLang="zh-CN" sz="2800" i="1">
                  <a:solidFill>
                    <a:srgbClr val="FFFFFF"/>
                  </a:solidFill>
                </a:rPr>
                <a:t>R</a:t>
              </a:r>
            </a:p>
          </p:txBody>
        </p:sp>
      </p:grpSp>
      <p:grpSp>
        <p:nvGrpSpPr>
          <p:cNvPr id="416790" name="Group 22"/>
          <p:cNvGrpSpPr/>
          <p:nvPr/>
        </p:nvGrpSpPr>
        <p:grpSpPr bwMode="auto">
          <a:xfrm>
            <a:off x="6099175" y="2443163"/>
            <a:ext cx="2700338" cy="2232025"/>
            <a:chOff x="3669" y="1544"/>
            <a:chExt cx="1701" cy="1406"/>
          </a:xfrm>
        </p:grpSpPr>
        <p:sp>
          <p:nvSpPr>
            <p:cNvPr id="416791" name="Line 23"/>
            <p:cNvSpPr>
              <a:spLocks noChangeShapeType="1"/>
            </p:cNvSpPr>
            <p:nvPr/>
          </p:nvSpPr>
          <p:spPr bwMode="auto">
            <a:xfrm>
              <a:off x="4386" y="2296"/>
              <a:ext cx="635"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416792" name="Line 24"/>
            <p:cNvSpPr>
              <a:spLocks noChangeShapeType="1"/>
            </p:cNvSpPr>
            <p:nvPr/>
          </p:nvSpPr>
          <p:spPr bwMode="auto">
            <a:xfrm flipH="1">
              <a:off x="5085" y="2296"/>
              <a:ext cx="226"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416793" name="Rectangle 25"/>
            <p:cNvSpPr>
              <a:spLocks noChangeArrowheads="1"/>
            </p:cNvSpPr>
            <p:nvPr/>
          </p:nvSpPr>
          <p:spPr bwMode="auto">
            <a:xfrm>
              <a:off x="4604" y="2024"/>
              <a:ext cx="203" cy="327"/>
            </a:xfrm>
            <a:prstGeom prst="rect">
              <a:avLst/>
            </a:prstGeom>
            <a:noFill/>
            <a:ln w="9525">
              <a:noFill/>
              <a:miter lim="800000"/>
            </a:ln>
            <a:effectLst/>
          </p:spPr>
          <p:txBody>
            <a:bodyPr wrap="none">
              <a:spAutoFit/>
            </a:bodyPr>
            <a:lstStyle/>
            <a:p>
              <a:r>
                <a:rPr kumimoji="1" lang="en-US" altLang="zh-CN" sz="2800" i="1">
                  <a:solidFill>
                    <a:srgbClr val="FFFFFF"/>
                  </a:solidFill>
                </a:rPr>
                <a:t>r</a:t>
              </a:r>
            </a:p>
          </p:txBody>
        </p:sp>
        <p:sp>
          <p:nvSpPr>
            <p:cNvPr id="416794" name="Rectangle 26"/>
            <p:cNvSpPr>
              <a:spLocks noChangeArrowheads="1"/>
            </p:cNvSpPr>
            <p:nvPr/>
          </p:nvSpPr>
          <p:spPr bwMode="auto">
            <a:xfrm>
              <a:off x="5030" y="2014"/>
              <a:ext cx="340" cy="327"/>
            </a:xfrm>
            <a:prstGeom prst="rect">
              <a:avLst/>
            </a:prstGeom>
            <a:noFill/>
            <a:ln w="9525">
              <a:noFill/>
              <a:miter lim="800000"/>
            </a:ln>
            <a:effectLst/>
          </p:spPr>
          <p:txBody>
            <a:bodyPr>
              <a:spAutoFit/>
            </a:bodyPr>
            <a:lstStyle/>
            <a:p>
              <a:r>
                <a:rPr kumimoji="1" lang="en-US" altLang="zh-CN" sz="2800">
                  <a:solidFill>
                    <a:srgbClr val="FFFFFF"/>
                  </a:solidFill>
                </a:rPr>
                <a:t>d</a:t>
              </a:r>
              <a:r>
                <a:rPr kumimoji="1" lang="en-US" altLang="zh-CN" sz="2800" i="1">
                  <a:solidFill>
                    <a:srgbClr val="FFFFFF"/>
                  </a:solidFill>
                </a:rPr>
                <a:t>r</a:t>
              </a:r>
            </a:p>
          </p:txBody>
        </p:sp>
        <p:sp>
          <p:nvSpPr>
            <p:cNvPr id="416795" name="AutoShape 27" descr="75%"/>
            <p:cNvSpPr>
              <a:spLocks noChangeArrowheads="1"/>
            </p:cNvSpPr>
            <p:nvPr/>
          </p:nvSpPr>
          <p:spPr bwMode="auto">
            <a:xfrm>
              <a:off x="3669" y="1544"/>
              <a:ext cx="1406" cy="1406"/>
            </a:xfrm>
            <a:custGeom>
              <a:avLst/>
              <a:gdLst>
                <a:gd name="G0" fmla="+- 768 0 0"/>
                <a:gd name="G1" fmla="+- 21600 0 768"/>
                <a:gd name="G2" fmla="+- 21600 0 76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68" y="10800"/>
                  </a:moveTo>
                  <a:cubicBezTo>
                    <a:pt x="768" y="16341"/>
                    <a:pt x="5259" y="20832"/>
                    <a:pt x="10800" y="20832"/>
                  </a:cubicBezTo>
                  <a:cubicBezTo>
                    <a:pt x="16341" y="20832"/>
                    <a:pt x="20832" y="16341"/>
                    <a:pt x="20832" y="10800"/>
                  </a:cubicBezTo>
                  <a:cubicBezTo>
                    <a:pt x="20832" y="5259"/>
                    <a:pt x="16341" y="768"/>
                    <a:pt x="10800" y="768"/>
                  </a:cubicBezTo>
                  <a:cubicBezTo>
                    <a:pt x="5259" y="768"/>
                    <a:pt x="768" y="5259"/>
                    <a:pt x="768" y="10800"/>
                  </a:cubicBezTo>
                  <a:close/>
                </a:path>
              </a:pathLst>
            </a:custGeom>
            <a:pattFill prst="pct75">
              <a:fgClr>
                <a:srgbClr val="000099"/>
              </a:fgClr>
              <a:bgClr>
                <a:srgbClr val="FFFFFF"/>
              </a:bgClr>
            </a:pattFill>
            <a:ln w="9525">
              <a:solidFill>
                <a:srgbClr val="FFFFFF"/>
              </a:solidFill>
              <a:round/>
            </a:ln>
            <a:effectLst/>
          </p:spPr>
          <p:txBody>
            <a:bodyPr wrap="none" anchor="ctr"/>
            <a:lstStyle/>
            <a:p>
              <a:endParaRPr lang="zh-CN" altLang="en-US"/>
            </a:p>
          </p:txBody>
        </p:sp>
      </p:grpSp>
      <p:graphicFrame>
        <p:nvGraphicFramePr>
          <p:cNvPr id="416796" name="Object 28"/>
          <p:cNvGraphicFramePr>
            <a:graphicFrameLocks noChangeAspect="1"/>
          </p:cNvGraphicFramePr>
          <p:nvPr/>
        </p:nvGraphicFramePr>
        <p:xfrm>
          <a:off x="1143000" y="2285992"/>
          <a:ext cx="2730500" cy="620713"/>
        </p:xfrm>
        <a:graphic>
          <a:graphicData uri="http://schemas.openxmlformats.org/presentationml/2006/ole">
            <mc:AlternateContent xmlns:mc="http://schemas.openxmlformats.org/markup-compatibility/2006">
              <mc:Choice xmlns:v="urn:schemas-microsoft-com:vml" Requires="v">
                <p:oleObj name="公式" r:id="rId2" imgW="28421280" imgH="6489720" progId="">
                  <p:embed/>
                </p:oleObj>
              </mc:Choice>
              <mc:Fallback>
                <p:oleObj name="公式" r:id="rId2" imgW="28421280" imgH="6489720" progId="">
                  <p:embed/>
                  <p:pic>
                    <p:nvPicPr>
                      <p:cNvPr id="0" name="Picture 5" descr="image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5992"/>
                        <a:ext cx="27305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97" name="Object 29"/>
          <p:cNvGraphicFramePr>
            <a:graphicFrameLocks noChangeAspect="1"/>
          </p:cNvGraphicFramePr>
          <p:nvPr/>
        </p:nvGraphicFramePr>
        <p:xfrm>
          <a:off x="762000" y="3019427"/>
          <a:ext cx="1912938" cy="766763"/>
        </p:xfrm>
        <a:graphic>
          <a:graphicData uri="http://schemas.openxmlformats.org/presentationml/2006/ole">
            <mc:AlternateContent xmlns:mc="http://schemas.openxmlformats.org/markup-compatibility/2006">
              <mc:Choice xmlns:v="urn:schemas-microsoft-com:vml" Requires="v">
                <p:oleObj name="公式" r:id="rId4" imgW="22328280" imgH="8928000" progId="">
                  <p:embed/>
                </p:oleObj>
              </mc:Choice>
              <mc:Fallback>
                <p:oleObj name="公式" r:id="rId4" imgW="22328280" imgH="8928000" progId="">
                  <p:embed/>
                  <p:pic>
                    <p:nvPicPr>
                      <p:cNvPr id="0" name="Picture 4" descr="image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019427"/>
                        <a:ext cx="1912938"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98" name="Object 30"/>
          <p:cNvGraphicFramePr>
            <a:graphicFrameLocks noChangeAspect="1"/>
          </p:cNvGraphicFramePr>
          <p:nvPr/>
        </p:nvGraphicFramePr>
        <p:xfrm>
          <a:off x="2819400" y="3041652"/>
          <a:ext cx="2160588" cy="744538"/>
        </p:xfrm>
        <a:graphic>
          <a:graphicData uri="http://schemas.openxmlformats.org/presentationml/2006/ole">
            <mc:AlternateContent xmlns:mc="http://schemas.openxmlformats.org/markup-compatibility/2006">
              <mc:Choice xmlns:v="urn:schemas-microsoft-com:vml" Requires="v">
                <p:oleObj name="公式" r:id="rId6" imgW="25984080" imgH="8928000" progId="">
                  <p:embed/>
                </p:oleObj>
              </mc:Choice>
              <mc:Fallback>
                <p:oleObj name="公式" r:id="rId6" imgW="25984080" imgH="8928000" progId="">
                  <p:embed/>
                  <p:pic>
                    <p:nvPicPr>
                      <p:cNvPr id="0" name="Picture 3" descr="image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041652"/>
                        <a:ext cx="2160588"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99" name="Object 31"/>
          <p:cNvGraphicFramePr>
            <a:graphicFrameLocks noChangeAspect="1"/>
          </p:cNvGraphicFramePr>
          <p:nvPr/>
        </p:nvGraphicFramePr>
        <p:xfrm>
          <a:off x="762000" y="4003685"/>
          <a:ext cx="2808288" cy="925513"/>
        </p:xfrm>
        <a:graphic>
          <a:graphicData uri="http://schemas.openxmlformats.org/presentationml/2006/ole">
            <mc:AlternateContent xmlns:mc="http://schemas.openxmlformats.org/markup-compatibility/2006">
              <mc:Choice xmlns:v="urn:schemas-microsoft-com:vml" Requires="v">
                <p:oleObj name="公式" r:id="rId8" imgW="32077080" imgH="10553760" progId="">
                  <p:embed/>
                </p:oleObj>
              </mc:Choice>
              <mc:Fallback>
                <p:oleObj name="公式" r:id="rId8" imgW="32077080" imgH="10553760" progId="">
                  <p:embed/>
                  <p:pic>
                    <p:nvPicPr>
                      <p:cNvPr id="0" name="Picture 2" descr="image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003685"/>
                        <a:ext cx="2808288"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00" name="Object 32"/>
          <p:cNvGraphicFramePr>
            <a:graphicFrameLocks noChangeAspect="1"/>
          </p:cNvGraphicFramePr>
          <p:nvPr/>
        </p:nvGraphicFramePr>
        <p:xfrm>
          <a:off x="1143000" y="5121294"/>
          <a:ext cx="2881313" cy="1093788"/>
        </p:xfrm>
        <a:graphic>
          <a:graphicData uri="http://schemas.openxmlformats.org/presentationml/2006/ole">
            <mc:AlternateContent xmlns:mc="http://schemas.openxmlformats.org/markup-compatibility/2006">
              <mc:Choice xmlns:v="urn:schemas-microsoft-com:vml" Requires="v">
                <p:oleObj name="公式" r:id="rId10" imgW="35326800" imgH="13398480" progId="">
                  <p:embed/>
                </p:oleObj>
              </mc:Choice>
              <mc:Fallback>
                <p:oleObj name="公式" r:id="rId10" imgW="35326800" imgH="13398480" progId="">
                  <p:embed/>
                  <p:pic>
                    <p:nvPicPr>
                      <p:cNvPr id="0" name="Picture 1" descr="image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5121294"/>
                        <a:ext cx="2881313"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p:cTn id="7" dur="500" fill="hold"/>
                                        <p:tgtEl>
                                          <p:spTgt spid="416773"/>
                                        </p:tgtEl>
                                        <p:attrNameLst>
                                          <p:attrName>ppt_w</p:attrName>
                                        </p:attrNameLst>
                                      </p:cBhvr>
                                      <p:tavLst>
                                        <p:tav tm="0">
                                          <p:val>
                                            <p:strVal val="4*#ppt_w"/>
                                          </p:val>
                                        </p:tav>
                                        <p:tav tm="100000">
                                          <p:val>
                                            <p:strVal val="#ppt_w"/>
                                          </p:val>
                                        </p:tav>
                                      </p:tavLst>
                                    </p:anim>
                                    <p:anim calcmode="lin" valueType="num">
                                      <p:cBhvr>
                                        <p:cTn id="8" dur="500" fill="hold"/>
                                        <p:tgtEl>
                                          <p:spTgt spid="41677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6785"/>
                                        </p:tgtEl>
                                        <p:attrNameLst>
                                          <p:attrName>style.visibility</p:attrName>
                                        </p:attrNameLst>
                                      </p:cBhvr>
                                      <p:to>
                                        <p:strVal val="visible"/>
                                      </p:to>
                                    </p:set>
                                    <p:animEffect transition="in" filter="fade">
                                      <p:cBhvr>
                                        <p:cTn id="13" dur="2000"/>
                                        <p:tgtEl>
                                          <p:spTgt spid="41678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679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16796"/>
                                        </p:tgtEl>
                                        <p:attrNameLst>
                                          <p:attrName>style.visibility</p:attrName>
                                        </p:attrNameLst>
                                      </p:cBhvr>
                                      <p:to>
                                        <p:strVal val="visible"/>
                                      </p:to>
                                    </p:set>
                                    <p:animEffect transition="in" filter="strips(upRight)">
                                      <p:cBhvr>
                                        <p:cTn id="22" dur="500"/>
                                        <p:tgtEl>
                                          <p:spTgt spid="41679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416797"/>
                                        </p:tgtEl>
                                        <p:attrNameLst>
                                          <p:attrName>style.visibility</p:attrName>
                                        </p:attrNameLst>
                                      </p:cBhvr>
                                      <p:to>
                                        <p:strVal val="visible"/>
                                      </p:to>
                                    </p:set>
                                    <p:animEffect transition="in" filter="strips(upRight)">
                                      <p:cBhvr>
                                        <p:cTn id="27" dur="500"/>
                                        <p:tgtEl>
                                          <p:spTgt spid="41679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16798"/>
                                        </p:tgtEl>
                                        <p:attrNameLst>
                                          <p:attrName>style.visibility</p:attrName>
                                        </p:attrNameLst>
                                      </p:cBhvr>
                                      <p:to>
                                        <p:strVal val="visible"/>
                                      </p:to>
                                    </p:set>
                                    <p:animEffect transition="in" filter="strips(upRight)">
                                      <p:cBhvr>
                                        <p:cTn id="32" dur="500"/>
                                        <p:tgtEl>
                                          <p:spTgt spid="41679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416799"/>
                                        </p:tgtEl>
                                        <p:attrNameLst>
                                          <p:attrName>style.visibility</p:attrName>
                                        </p:attrNameLst>
                                      </p:cBhvr>
                                      <p:to>
                                        <p:strVal val="visible"/>
                                      </p:to>
                                    </p:set>
                                    <p:animEffect transition="in" filter="strips(upRight)">
                                      <p:cBhvr>
                                        <p:cTn id="37" dur="500"/>
                                        <p:tgtEl>
                                          <p:spTgt spid="41679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416800"/>
                                        </p:tgtEl>
                                        <p:attrNameLst>
                                          <p:attrName>style.visibility</p:attrName>
                                        </p:attrNameLst>
                                      </p:cBhvr>
                                      <p:to>
                                        <p:strVal val="visible"/>
                                      </p:to>
                                    </p:set>
                                    <p:animEffect transition="in" filter="strips(upRight)">
                                      <p:cBhvr>
                                        <p:cTn id="42" dur="500"/>
                                        <p:tgtEl>
                                          <p:spTgt spid="416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2"/>
          </p:nvPr>
        </p:nvSpPr>
        <p:spPr/>
        <p:txBody>
          <a:bodyPr/>
          <a:lstStyle/>
          <a:p>
            <a:fld id="{3407B5D3-8811-4757-AE61-DB2F9AA3FCA7}" type="slidenum">
              <a:rPr lang="en-US" altLang="zh-CN"/>
              <a:pPr/>
              <a:t>18</a:t>
            </a:fld>
            <a:endParaRPr lang="en-US" altLang="zh-CN"/>
          </a:p>
        </p:txBody>
      </p:sp>
      <p:sp>
        <p:nvSpPr>
          <p:cNvPr id="419843"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平行轴定理</a:t>
            </a:r>
          </a:p>
        </p:txBody>
      </p:sp>
      <p:sp>
        <p:nvSpPr>
          <p:cNvPr id="419844" name="Text Box 4"/>
          <p:cNvSpPr txBox="1">
            <a:spLocks noChangeArrowheads="1"/>
          </p:cNvSpPr>
          <p:nvPr/>
        </p:nvSpPr>
        <p:spPr bwMode="auto">
          <a:xfrm>
            <a:off x="533400" y="1600200"/>
            <a:ext cx="7772400" cy="1117600"/>
          </a:xfrm>
          <a:prstGeom prst="rect">
            <a:avLst/>
          </a:prstGeom>
          <a:noFill/>
          <a:ln w="9525">
            <a:noFill/>
            <a:miter lim="800000"/>
          </a:ln>
          <a:effectLst/>
        </p:spPr>
        <p:txBody>
          <a:bodyPr>
            <a:spAutoFit/>
          </a:bodyPr>
          <a:lstStyle/>
          <a:p>
            <a:pPr>
              <a:lnSpc>
                <a:spcPct val="120000"/>
              </a:lnSpc>
              <a:spcBef>
                <a:spcPct val="50000"/>
              </a:spcBef>
            </a:pPr>
            <a:r>
              <a:rPr kumimoji="1" lang="zh-CN" altLang="en-US" sz="2800"/>
              <a:t>若刚体对过质心的轴的转动惯量为</a:t>
            </a:r>
            <a:r>
              <a:rPr kumimoji="1" lang="en-US" altLang="zh-CN" sz="2800" i="1"/>
              <a:t>J</a:t>
            </a:r>
            <a:r>
              <a:rPr kumimoji="1" lang="en-US" altLang="zh-CN" sz="2800" i="1" baseline="-25000"/>
              <a:t>C </a:t>
            </a:r>
            <a:r>
              <a:rPr kumimoji="1" lang="zh-CN" altLang="en-US" sz="2800"/>
              <a:t>，则刚体对与该轴相距为</a:t>
            </a:r>
            <a:r>
              <a:rPr kumimoji="1" lang="en-US" altLang="zh-CN" sz="2800" i="1"/>
              <a:t>d</a:t>
            </a:r>
            <a:r>
              <a:rPr kumimoji="1" lang="zh-CN" altLang="en-US" sz="2800"/>
              <a:t>的平行轴</a:t>
            </a:r>
            <a:r>
              <a:rPr kumimoji="1" lang="en-US" altLang="zh-CN" sz="2800" i="1"/>
              <a:t>z</a:t>
            </a:r>
            <a:r>
              <a:rPr kumimoji="1" lang="zh-CN" altLang="en-US" sz="2800"/>
              <a:t>的转动惯量</a:t>
            </a:r>
            <a:r>
              <a:rPr kumimoji="1" lang="en-US" altLang="zh-CN" sz="2800" i="1"/>
              <a:t>J</a:t>
            </a:r>
            <a:r>
              <a:rPr kumimoji="1" lang="en-US" altLang="zh-CN" sz="2800" i="1" baseline="-25000"/>
              <a:t>z</a:t>
            </a:r>
            <a:r>
              <a:rPr kumimoji="1" lang="zh-CN" altLang="en-US" sz="2800"/>
              <a:t>是</a:t>
            </a:r>
          </a:p>
        </p:txBody>
      </p:sp>
      <p:graphicFrame>
        <p:nvGraphicFramePr>
          <p:cNvPr id="419845" name="Object 5"/>
          <p:cNvGraphicFramePr>
            <a:graphicFrameLocks noChangeAspect="1"/>
          </p:cNvGraphicFramePr>
          <p:nvPr/>
        </p:nvGraphicFramePr>
        <p:xfrm>
          <a:off x="1752600" y="2743200"/>
          <a:ext cx="2266950" cy="603250"/>
        </p:xfrm>
        <a:graphic>
          <a:graphicData uri="http://schemas.openxmlformats.org/presentationml/2006/ole">
            <mc:AlternateContent xmlns:mc="http://schemas.openxmlformats.org/markup-compatibility/2006">
              <mc:Choice xmlns:v="urn:schemas-microsoft-com:vml" Requires="v">
                <p:oleObj name="公式" r:id="rId2" imgW="21640800" imgH="5791200" progId="">
                  <p:embed/>
                </p:oleObj>
              </mc:Choice>
              <mc:Fallback>
                <p:oleObj name="公式" r:id="rId2" imgW="21640800" imgH="5791200" progId="">
                  <p:embed/>
                  <p:pic>
                    <p:nvPicPr>
                      <p:cNvPr id="0" name="Picture 4" descr="image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43200"/>
                        <a:ext cx="22669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oleObj>
              </mc:Fallback>
            </mc:AlternateContent>
          </a:graphicData>
        </a:graphic>
      </p:graphicFrame>
      <p:grpSp>
        <p:nvGrpSpPr>
          <p:cNvPr id="419846" name="Group 6"/>
          <p:cNvGrpSpPr/>
          <p:nvPr/>
        </p:nvGrpSpPr>
        <p:grpSpPr bwMode="auto">
          <a:xfrm>
            <a:off x="6400800" y="3048000"/>
            <a:ext cx="2133600" cy="2209800"/>
            <a:chOff x="4032" y="2016"/>
            <a:chExt cx="1344" cy="1392"/>
          </a:xfrm>
        </p:grpSpPr>
        <p:grpSp>
          <p:nvGrpSpPr>
            <p:cNvPr id="419847" name="Group 7"/>
            <p:cNvGrpSpPr/>
            <p:nvPr/>
          </p:nvGrpSpPr>
          <p:grpSpPr bwMode="auto">
            <a:xfrm>
              <a:off x="4032" y="2398"/>
              <a:ext cx="1344" cy="818"/>
              <a:chOff x="4032" y="2398"/>
              <a:chExt cx="1344" cy="818"/>
            </a:xfrm>
          </p:grpSpPr>
          <p:sp>
            <p:nvSpPr>
              <p:cNvPr id="419848" name="AutoShape 8"/>
              <p:cNvSpPr>
                <a:spLocks noChangeArrowheads="1"/>
              </p:cNvSpPr>
              <p:nvPr/>
            </p:nvSpPr>
            <p:spPr bwMode="auto">
              <a:xfrm>
                <a:off x="4032" y="2448"/>
                <a:ext cx="1344" cy="768"/>
              </a:xfrm>
              <a:prstGeom prst="can">
                <a:avLst>
                  <a:gd name="adj" fmla="val 50000"/>
                </a:avLst>
              </a:prstGeom>
              <a:gradFill rotWithShape="1">
                <a:gsLst>
                  <a:gs pos="0">
                    <a:srgbClr val="0000CC"/>
                  </a:gs>
                  <a:gs pos="100000">
                    <a:srgbClr val="0000CC">
                      <a:gamma/>
                      <a:shade val="46275"/>
                      <a:invGamma/>
                    </a:srgbClr>
                  </a:gs>
                </a:gsLst>
                <a:lin ang="0" scaled="1"/>
              </a:gradFill>
              <a:ln w="9525">
                <a:solidFill>
                  <a:schemeClr val="tx1"/>
                </a:solidFill>
                <a:round/>
              </a:ln>
              <a:effectLst/>
            </p:spPr>
            <p:txBody>
              <a:bodyPr wrap="none" anchor="ctr"/>
              <a:lstStyle/>
              <a:p>
                <a:pPr algn="ctr"/>
                <a:r>
                  <a:rPr kumimoji="1" lang="en-US" altLang="zh-CN" sz="2400" i="1">
                    <a:solidFill>
                      <a:srgbClr val="FFFF00"/>
                    </a:solidFill>
                  </a:rPr>
                  <a:t>m</a:t>
                </a:r>
                <a:endParaRPr kumimoji="1" lang="en-US" altLang="zh-CN" sz="2400" i="1"/>
              </a:p>
            </p:txBody>
          </p:sp>
          <p:sp>
            <p:nvSpPr>
              <p:cNvPr id="419849" name="Line 9"/>
              <p:cNvSpPr>
                <a:spLocks noChangeShapeType="1"/>
              </p:cNvSpPr>
              <p:nvPr/>
            </p:nvSpPr>
            <p:spPr bwMode="auto">
              <a:xfrm>
                <a:off x="4704" y="2640"/>
                <a:ext cx="672" cy="0"/>
              </a:xfrm>
              <a:prstGeom prst="line">
                <a:avLst/>
              </a:prstGeom>
              <a:noFill/>
              <a:ln w="19050">
                <a:solidFill>
                  <a:srgbClr val="FFFF00"/>
                </a:solidFill>
                <a:round/>
                <a:tailEnd type="triangle" w="med" len="med"/>
              </a:ln>
              <a:effectLst/>
            </p:spPr>
            <p:txBody>
              <a:bodyPr wrap="none" anchor="ctr"/>
              <a:lstStyle/>
              <a:p>
                <a:endParaRPr lang="zh-CN" altLang="en-US"/>
              </a:p>
            </p:txBody>
          </p:sp>
          <p:sp>
            <p:nvSpPr>
              <p:cNvPr id="419850" name="Rectangle 10"/>
              <p:cNvSpPr>
                <a:spLocks noChangeArrowheads="1"/>
              </p:cNvSpPr>
              <p:nvPr/>
            </p:nvSpPr>
            <p:spPr bwMode="auto">
              <a:xfrm>
                <a:off x="4896" y="2398"/>
                <a:ext cx="233" cy="288"/>
              </a:xfrm>
              <a:prstGeom prst="rect">
                <a:avLst/>
              </a:prstGeom>
              <a:noFill/>
              <a:ln w="9525">
                <a:noFill/>
                <a:miter lim="800000"/>
              </a:ln>
              <a:effectLst/>
            </p:spPr>
            <p:txBody>
              <a:bodyPr wrap="none">
                <a:spAutoFit/>
              </a:bodyPr>
              <a:lstStyle/>
              <a:p>
                <a:r>
                  <a:rPr kumimoji="1" lang="en-US" altLang="zh-CN" sz="2400" i="1">
                    <a:solidFill>
                      <a:srgbClr val="FFFF00"/>
                    </a:solidFill>
                    <a:ea typeface="幼圆" panose="02010509060101010101" pitchFamily="49" charset="-122"/>
                  </a:rPr>
                  <a:t>R</a:t>
                </a:r>
              </a:p>
            </p:txBody>
          </p:sp>
        </p:grpSp>
        <p:sp>
          <p:nvSpPr>
            <p:cNvPr id="419851" name="Line 11"/>
            <p:cNvSpPr>
              <a:spLocks noChangeShapeType="1"/>
            </p:cNvSpPr>
            <p:nvPr/>
          </p:nvSpPr>
          <p:spPr bwMode="auto">
            <a:xfrm>
              <a:off x="4032" y="2256"/>
              <a:ext cx="0" cy="1152"/>
            </a:xfrm>
            <a:prstGeom prst="line">
              <a:avLst/>
            </a:prstGeom>
            <a:noFill/>
            <a:ln w="19050">
              <a:solidFill>
                <a:schemeClr val="tx1"/>
              </a:solidFill>
              <a:round/>
              <a:headEnd type="triangle" w="med" len="lg"/>
            </a:ln>
            <a:effectLst/>
          </p:spPr>
          <p:txBody>
            <a:bodyPr wrap="none" anchor="ctr"/>
            <a:lstStyle/>
            <a:p>
              <a:endParaRPr lang="zh-CN" altLang="en-US"/>
            </a:p>
          </p:txBody>
        </p:sp>
        <p:sp>
          <p:nvSpPr>
            <p:cNvPr id="419852" name="Rectangle 12"/>
            <p:cNvSpPr>
              <a:spLocks noChangeArrowheads="1"/>
            </p:cNvSpPr>
            <p:nvPr/>
          </p:nvSpPr>
          <p:spPr bwMode="auto">
            <a:xfrm>
              <a:off x="4032" y="2016"/>
              <a:ext cx="304" cy="327"/>
            </a:xfrm>
            <a:prstGeom prst="rect">
              <a:avLst/>
            </a:prstGeom>
            <a:noFill/>
            <a:ln w="9525">
              <a:noFill/>
              <a:miter lim="800000"/>
            </a:ln>
            <a:effectLst/>
          </p:spPr>
          <p:txBody>
            <a:bodyPr>
              <a:spAutoFit/>
            </a:bodyPr>
            <a:lstStyle/>
            <a:p>
              <a:r>
                <a:rPr kumimoji="1" lang="en-US" altLang="zh-CN" sz="2800" i="1">
                  <a:ea typeface="幼圆" panose="02010509060101010101" pitchFamily="49" charset="-122"/>
                </a:rPr>
                <a:t>J</a:t>
              </a:r>
              <a:r>
                <a:rPr kumimoji="1" lang="en-US" altLang="zh-CN" sz="2800" b="1" i="1" baseline="-25000">
                  <a:latin typeface="幼圆" panose="02010509060101010101" pitchFamily="49" charset="-122"/>
                  <a:ea typeface="幼圆" panose="02010509060101010101" pitchFamily="49" charset="-122"/>
                </a:rPr>
                <a:t>z</a:t>
              </a:r>
            </a:p>
          </p:txBody>
        </p:sp>
      </p:grpSp>
      <p:grpSp>
        <p:nvGrpSpPr>
          <p:cNvPr id="419853" name="Group 13"/>
          <p:cNvGrpSpPr/>
          <p:nvPr/>
        </p:nvGrpSpPr>
        <p:grpSpPr bwMode="auto">
          <a:xfrm>
            <a:off x="7451725" y="3060700"/>
            <a:ext cx="482600" cy="2233613"/>
            <a:chOff x="4704" y="2016"/>
            <a:chExt cx="304" cy="1407"/>
          </a:xfrm>
        </p:grpSpPr>
        <p:sp>
          <p:nvSpPr>
            <p:cNvPr id="419854" name="Line 14"/>
            <p:cNvSpPr>
              <a:spLocks noChangeShapeType="1"/>
            </p:cNvSpPr>
            <p:nvPr/>
          </p:nvSpPr>
          <p:spPr bwMode="auto">
            <a:xfrm flipV="1">
              <a:off x="4704" y="2256"/>
              <a:ext cx="0" cy="361"/>
            </a:xfrm>
            <a:prstGeom prst="line">
              <a:avLst/>
            </a:prstGeom>
            <a:noFill/>
            <a:ln w="19050">
              <a:solidFill>
                <a:schemeClr val="tx1"/>
              </a:solidFill>
              <a:round/>
              <a:tailEnd type="triangle" w="med" len="lg"/>
            </a:ln>
            <a:effectLst/>
          </p:spPr>
          <p:txBody>
            <a:bodyPr wrap="none" anchor="ctr"/>
            <a:lstStyle/>
            <a:p>
              <a:endParaRPr lang="zh-CN" altLang="en-US"/>
            </a:p>
          </p:txBody>
        </p:sp>
        <p:sp>
          <p:nvSpPr>
            <p:cNvPr id="419855" name="Line 15"/>
            <p:cNvSpPr>
              <a:spLocks noChangeShapeType="1"/>
            </p:cNvSpPr>
            <p:nvPr/>
          </p:nvSpPr>
          <p:spPr bwMode="auto">
            <a:xfrm>
              <a:off x="4704" y="3216"/>
              <a:ext cx="0" cy="207"/>
            </a:xfrm>
            <a:prstGeom prst="line">
              <a:avLst/>
            </a:prstGeom>
            <a:noFill/>
            <a:ln w="19050">
              <a:solidFill>
                <a:schemeClr val="tx1"/>
              </a:solidFill>
              <a:round/>
            </a:ln>
            <a:effectLst/>
          </p:spPr>
          <p:txBody>
            <a:bodyPr wrap="none" anchor="ctr"/>
            <a:lstStyle/>
            <a:p>
              <a:endParaRPr lang="zh-CN" altLang="en-US"/>
            </a:p>
          </p:txBody>
        </p:sp>
        <p:sp>
          <p:nvSpPr>
            <p:cNvPr id="419856" name="Rectangle 16"/>
            <p:cNvSpPr>
              <a:spLocks noChangeArrowheads="1"/>
            </p:cNvSpPr>
            <p:nvPr/>
          </p:nvSpPr>
          <p:spPr bwMode="auto">
            <a:xfrm>
              <a:off x="4704" y="2016"/>
              <a:ext cx="304" cy="327"/>
            </a:xfrm>
            <a:prstGeom prst="rect">
              <a:avLst/>
            </a:prstGeom>
            <a:noFill/>
            <a:ln w="9525">
              <a:noFill/>
              <a:miter lim="800000"/>
            </a:ln>
            <a:effectLst/>
          </p:spPr>
          <p:txBody>
            <a:bodyPr>
              <a:spAutoFit/>
            </a:bodyPr>
            <a:lstStyle/>
            <a:p>
              <a:r>
                <a:rPr kumimoji="1" lang="en-US" altLang="zh-CN" sz="2800" i="1">
                  <a:ea typeface="幼圆" panose="02010509060101010101" pitchFamily="49" charset="-122"/>
                </a:rPr>
                <a:t>J</a:t>
              </a:r>
              <a:r>
                <a:rPr kumimoji="1" lang="en-US" altLang="zh-CN" sz="2800" b="1" i="1" baseline="-25000">
                  <a:latin typeface="幼圆" panose="02010509060101010101" pitchFamily="49" charset="-122"/>
                  <a:ea typeface="幼圆" panose="02010509060101010101" pitchFamily="49" charset="-122"/>
                </a:rPr>
                <a:t>C</a:t>
              </a:r>
            </a:p>
          </p:txBody>
        </p:sp>
      </p:grpSp>
      <p:graphicFrame>
        <p:nvGraphicFramePr>
          <p:cNvPr id="419857" name="Object 17"/>
          <p:cNvGraphicFramePr>
            <a:graphicFrameLocks noChangeAspect="1"/>
          </p:cNvGraphicFramePr>
          <p:nvPr/>
        </p:nvGraphicFramePr>
        <p:xfrm>
          <a:off x="1676400" y="3581400"/>
          <a:ext cx="1866900" cy="979488"/>
        </p:xfrm>
        <a:graphic>
          <a:graphicData uri="http://schemas.openxmlformats.org/presentationml/2006/ole">
            <mc:AlternateContent xmlns:mc="http://schemas.openxmlformats.org/markup-compatibility/2006">
              <mc:Choice xmlns:v="urn:schemas-microsoft-com:vml" Requires="v">
                <p:oleObj name="公式" r:id="rId4" imgW="23952960" imgH="12585600" progId="">
                  <p:embed/>
                </p:oleObj>
              </mc:Choice>
              <mc:Fallback>
                <p:oleObj name="公式" r:id="rId4" imgW="23952960" imgH="12585600" progId="">
                  <p:embed/>
                  <p:pic>
                    <p:nvPicPr>
                      <p:cNvPr id="0" name="Picture 3" descr="image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581400"/>
                        <a:ext cx="1866900"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58" name="Object 18"/>
          <p:cNvGraphicFramePr>
            <a:graphicFrameLocks noChangeAspect="1"/>
          </p:cNvGraphicFramePr>
          <p:nvPr/>
        </p:nvGraphicFramePr>
        <p:xfrm>
          <a:off x="762000" y="4800600"/>
          <a:ext cx="3276600" cy="1123950"/>
        </p:xfrm>
        <a:graphic>
          <a:graphicData uri="http://schemas.openxmlformats.org/presentationml/2006/ole">
            <mc:AlternateContent xmlns:mc="http://schemas.openxmlformats.org/markup-compatibility/2006">
              <mc:Choice xmlns:v="urn:schemas-microsoft-com:vml" Requires="v">
                <p:oleObj name="公式" r:id="rId6" imgW="36545400" imgH="12585600" progId="">
                  <p:embed/>
                </p:oleObj>
              </mc:Choice>
              <mc:Fallback>
                <p:oleObj name="公式" r:id="rId6" imgW="36545400" imgH="12585600" progId="">
                  <p:embed/>
                  <p:pic>
                    <p:nvPicPr>
                      <p:cNvPr id="0" name="Picture 2" descr="image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800600"/>
                        <a:ext cx="3276600"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59" name="Object 19"/>
          <p:cNvGraphicFramePr>
            <a:graphicFrameLocks noChangeAspect="1"/>
          </p:cNvGraphicFramePr>
          <p:nvPr/>
        </p:nvGraphicFramePr>
        <p:xfrm>
          <a:off x="4002088" y="4800600"/>
          <a:ext cx="1600200" cy="1150938"/>
        </p:xfrm>
        <a:graphic>
          <a:graphicData uri="http://schemas.openxmlformats.org/presentationml/2006/ole">
            <mc:AlternateContent xmlns:mc="http://schemas.openxmlformats.org/markup-compatibility/2006">
              <mc:Choice xmlns:v="urn:schemas-microsoft-com:vml" Requires="v">
                <p:oleObj name="公式" r:id="rId8" imgW="17453880" imgH="12585600" progId="">
                  <p:embed/>
                </p:oleObj>
              </mc:Choice>
              <mc:Fallback>
                <p:oleObj name="公式" r:id="rId8" imgW="17453880" imgH="12585600" progId="">
                  <p:embed/>
                  <p:pic>
                    <p:nvPicPr>
                      <p:cNvPr id="0" name="Picture 1" descr="image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2088" y="4800600"/>
                        <a:ext cx="1600200"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57200" y="228600"/>
            <a:ext cx="8229600" cy="914400"/>
          </a:xfrm>
        </p:spPr>
        <p:txBody>
          <a:bodyPr/>
          <a:lstStyle/>
          <a:p>
            <a:r>
              <a:rPr lang="en-US" altLang="zh-CN" dirty="0"/>
              <a:t>3.2 </a:t>
            </a:r>
            <a:r>
              <a:rPr lang="zh-CN" altLang="en-US" dirty="0"/>
              <a:t>转动定律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419845"/>
                                        </p:tgtEl>
                                        <p:attrNameLst>
                                          <p:attrName>style.visibility</p:attrName>
                                        </p:attrNameLst>
                                      </p:cBhvr>
                                      <p:to>
                                        <p:strVal val="visible"/>
                                      </p:to>
                                    </p:set>
                                    <p:animEffect transition="in" filter="strips(upRight)">
                                      <p:cBhvr>
                                        <p:cTn id="11" dur="500"/>
                                        <p:tgtEl>
                                          <p:spTgt spid="41984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19846"/>
                                        </p:tgtEl>
                                        <p:attrNameLst>
                                          <p:attrName>style.visibility</p:attrName>
                                        </p:attrNameLst>
                                      </p:cBhvr>
                                      <p:to>
                                        <p:strVal val="visible"/>
                                      </p:to>
                                    </p:set>
                                    <p:animEffect transition="in" filter="dissolve">
                                      <p:cBhvr>
                                        <p:cTn id="16" dur="500"/>
                                        <p:tgtEl>
                                          <p:spTgt spid="4198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19853"/>
                                        </p:tgtEl>
                                        <p:attrNameLst>
                                          <p:attrName>style.visibility</p:attrName>
                                        </p:attrNameLst>
                                      </p:cBhvr>
                                      <p:to>
                                        <p:strVal val="visible"/>
                                      </p:to>
                                    </p:set>
                                    <p:animEffect transition="in" filter="wipe(down)">
                                      <p:cBhvr>
                                        <p:cTn id="21" dur="500"/>
                                        <p:tgtEl>
                                          <p:spTgt spid="4198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9857"/>
                                        </p:tgtEl>
                                        <p:attrNameLst>
                                          <p:attrName>style.visibility</p:attrName>
                                        </p:attrNameLst>
                                      </p:cBhvr>
                                      <p:to>
                                        <p:strVal val="visible"/>
                                      </p:to>
                                    </p:set>
                                    <p:animEffect transition="in" filter="wipe(left)">
                                      <p:cBhvr>
                                        <p:cTn id="26" dur="500"/>
                                        <p:tgtEl>
                                          <p:spTgt spid="4198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9858"/>
                                        </p:tgtEl>
                                        <p:attrNameLst>
                                          <p:attrName>style.visibility</p:attrName>
                                        </p:attrNameLst>
                                      </p:cBhvr>
                                      <p:to>
                                        <p:strVal val="visible"/>
                                      </p:to>
                                    </p:set>
                                    <p:animEffect transition="in" filter="wipe(left)">
                                      <p:cBhvr>
                                        <p:cTn id="31" dur="500"/>
                                        <p:tgtEl>
                                          <p:spTgt spid="4198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9859"/>
                                        </p:tgtEl>
                                        <p:attrNameLst>
                                          <p:attrName>style.visibility</p:attrName>
                                        </p:attrNameLst>
                                      </p:cBhvr>
                                      <p:to>
                                        <p:strVal val="visible"/>
                                      </p:to>
                                    </p:set>
                                    <p:animEffect transition="in" filter="wipe(left)">
                                      <p:cBhvr>
                                        <p:cTn id="36" dur="500"/>
                                        <p:tgtEl>
                                          <p:spTgt spid="41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42" name="Object 22"/>
          <p:cNvGraphicFramePr>
            <a:graphicFrameLocks noChangeAspect="1"/>
          </p:cNvGraphicFramePr>
          <p:nvPr/>
        </p:nvGraphicFramePr>
        <p:xfrm>
          <a:off x="1403350" y="4724400"/>
          <a:ext cx="2881313" cy="944563"/>
        </p:xfrm>
        <a:graphic>
          <a:graphicData uri="http://schemas.openxmlformats.org/presentationml/2006/ole">
            <mc:AlternateContent xmlns:mc="http://schemas.openxmlformats.org/markup-compatibility/2006">
              <mc:Choice xmlns:v="urn:schemas-microsoft-com:vml" Requires="v">
                <p:oleObj name="Equation" r:id="rId3" imgW="23546880" imgH="7709040" progId="">
                  <p:embed/>
                </p:oleObj>
              </mc:Choice>
              <mc:Fallback>
                <p:oleObj name="Equation" r:id="rId3" imgW="23546880" imgH="7709040" progId="">
                  <p:embed/>
                  <p:pic>
                    <p:nvPicPr>
                      <p:cNvPr id="0" name="Picture 3" descr="image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724400"/>
                        <a:ext cx="2881313" cy="944563"/>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9" name="Text Box 9"/>
          <p:cNvSpPr txBox="1">
            <a:spLocks noChangeArrowheads="1"/>
          </p:cNvSpPr>
          <p:nvPr/>
        </p:nvSpPr>
        <p:spPr bwMode="auto">
          <a:xfrm>
            <a:off x="4498975" y="3511550"/>
            <a:ext cx="577850" cy="457200"/>
          </a:xfrm>
          <a:prstGeom prst="rect">
            <a:avLst/>
          </a:prstGeom>
          <a:noFill/>
          <a:ln w="9525">
            <a:noFill/>
            <a:miter lim="800000"/>
          </a:ln>
          <a:effectLst/>
        </p:spPr>
        <p:txBody>
          <a:bodyPr>
            <a:spAutoFit/>
          </a:bodyPr>
          <a:lstStyle/>
          <a:p>
            <a:pPr>
              <a:spcBef>
                <a:spcPct val="50000"/>
              </a:spcBef>
            </a:pPr>
            <a:endParaRPr lang="zh-CN" altLang="zh-CN" sz="2400">
              <a:effectLst>
                <a:outerShdw blurRad="38100" dist="38100" dir="2700000" algn="tl">
                  <a:srgbClr val="000000"/>
                </a:outerShdw>
              </a:effectLst>
              <a:ea typeface="宋体" panose="02010600030101010101" pitchFamily="2" charset="-122"/>
            </a:endParaRPr>
          </a:p>
        </p:txBody>
      </p:sp>
      <p:grpSp>
        <p:nvGrpSpPr>
          <p:cNvPr id="2" name="Group 21"/>
          <p:cNvGrpSpPr/>
          <p:nvPr/>
        </p:nvGrpSpPr>
        <p:grpSpPr bwMode="auto">
          <a:xfrm>
            <a:off x="4857750" y="1531938"/>
            <a:ext cx="3962400" cy="3552825"/>
            <a:chOff x="3060" y="965"/>
            <a:chExt cx="2496" cy="2238"/>
          </a:xfrm>
        </p:grpSpPr>
        <p:sp>
          <p:nvSpPr>
            <p:cNvPr id="107522" name="Freeform 2"/>
            <p:cNvSpPr/>
            <p:nvPr/>
          </p:nvSpPr>
          <p:spPr bwMode="auto">
            <a:xfrm flipV="1">
              <a:off x="3060" y="1545"/>
              <a:ext cx="2359" cy="1575"/>
            </a:xfrm>
            <a:custGeom>
              <a:avLst/>
              <a:gdLst/>
              <a:ahLst/>
              <a:cxnLst>
                <a:cxn ang="0">
                  <a:pos x="80" y="248"/>
                </a:cxn>
                <a:cxn ang="0">
                  <a:pos x="416" y="8"/>
                </a:cxn>
                <a:cxn ang="0">
                  <a:pos x="1040" y="200"/>
                </a:cxn>
                <a:cxn ang="0">
                  <a:pos x="1136" y="536"/>
                </a:cxn>
                <a:cxn ang="0">
                  <a:pos x="176" y="584"/>
                </a:cxn>
                <a:cxn ang="0">
                  <a:pos x="80" y="248"/>
                </a:cxn>
              </a:cxnLst>
              <a:rect l="0" t="0" r="r" b="b"/>
              <a:pathLst>
                <a:path w="1280" h="632">
                  <a:moveTo>
                    <a:pt x="80" y="248"/>
                  </a:moveTo>
                  <a:cubicBezTo>
                    <a:pt x="120" y="152"/>
                    <a:pt x="256" y="16"/>
                    <a:pt x="416" y="8"/>
                  </a:cubicBezTo>
                  <a:cubicBezTo>
                    <a:pt x="576" y="0"/>
                    <a:pt x="920" y="112"/>
                    <a:pt x="1040" y="200"/>
                  </a:cubicBezTo>
                  <a:cubicBezTo>
                    <a:pt x="1160" y="288"/>
                    <a:pt x="1280" y="472"/>
                    <a:pt x="1136" y="536"/>
                  </a:cubicBezTo>
                  <a:cubicBezTo>
                    <a:pt x="992" y="600"/>
                    <a:pt x="352" y="632"/>
                    <a:pt x="176" y="584"/>
                  </a:cubicBezTo>
                  <a:cubicBezTo>
                    <a:pt x="0" y="536"/>
                    <a:pt x="40" y="344"/>
                    <a:pt x="80" y="248"/>
                  </a:cubicBezTo>
                  <a:close/>
                </a:path>
              </a:pathLst>
            </a:custGeom>
            <a:solidFill>
              <a:srgbClr val="006666"/>
            </a:solidFill>
            <a:ln w="9525">
              <a:round/>
            </a:ln>
            <a:effectLst/>
            <a:scene3d>
              <a:camera prst="legacyPerspectiveFront">
                <a:rot lat="18600000" lon="300000" rev="0"/>
              </a:camera>
              <a:lightRig rig="legacyFlat4" dir="b"/>
            </a:scene3d>
            <a:sp3d extrusionH="74600" prstMaterial="legacyMatte">
              <a:bevelT w="13500" h="13500" prst="angle"/>
              <a:bevelB w="13500" h="13500" prst="angle"/>
              <a:extrusionClr>
                <a:srgbClr val="006666"/>
              </a:extrusionClr>
            </a:sp3d>
          </p:spPr>
          <p:txBody>
            <a:bodyPr wrap="none" anchor="ctr">
              <a:flatTx/>
            </a:bodyPr>
            <a:lstStyle/>
            <a:p>
              <a:endParaRPr lang="zh-CN" altLang="en-US"/>
            </a:p>
          </p:txBody>
        </p:sp>
        <p:sp>
          <p:nvSpPr>
            <p:cNvPr id="107523" name="Line 3"/>
            <p:cNvSpPr>
              <a:spLocks noChangeShapeType="1"/>
            </p:cNvSpPr>
            <p:nvPr/>
          </p:nvSpPr>
          <p:spPr bwMode="auto">
            <a:xfrm flipH="1" flipV="1">
              <a:off x="4014" y="1170"/>
              <a:ext cx="1" cy="1077"/>
            </a:xfrm>
            <a:prstGeom prst="line">
              <a:avLst/>
            </a:prstGeom>
            <a:noFill/>
            <a:ln w="28575">
              <a:solidFill>
                <a:srgbClr val="FF6600"/>
              </a:solidFill>
              <a:round/>
              <a:tailEnd type="triangle" w="sm" len="lg"/>
            </a:ln>
            <a:effectLst/>
          </p:spPr>
          <p:txBody>
            <a:bodyPr wrap="none" anchor="ctr"/>
            <a:lstStyle/>
            <a:p>
              <a:endParaRPr lang="zh-CN" altLang="en-US"/>
            </a:p>
          </p:txBody>
        </p:sp>
        <p:sp>
          <p:nvSpPr>
            <p:cNvPr id="107525" name="Line 5"/>
            <p:cNvSpPr>
              <a:spLocks noChangeShapeType="1"/>
            </p:cNvSpPr>
            <p:nvPr/>
          </p:nvSpPr>
          <p:spPr bwMode="auto">
            <a:xfrm>
              <a:off x="3742" y="2531"/>
              <a:ext cx="680" cy="0"/>
            </a:xfrm>
            <a:prstGeom prst="line">
              <a:avLst/>
            </a:prstGeom>
            <a:noFill/>
            <a:ln w="19050">
              <a:solidFill>
                <a:srgbClr val="EEEEFE"/>
              </a:solidFill>
              <a:prstDash val="dash"/>
              <a:round/>
              <a:headEnd type="none" w="sm" len="lg"/>
            </a:ln>
            <a:effectLst/>
          </p:spPr>
          <p:txBody>
            <a:bodyPr wrap="none" anchor="ctr"/>
            <a:lstStyle/>
            <a:p>
              <a:endParaRPr lang="zh-CN" altLang="en-US"/>
            </a:p>
          </p:txBody>
        </p:sp>
        <p:graphicFrame>
          <p:nvGraphicFramePr>
            <p:cNvPr id="107526" name="Object 6"/>
            <p:cNvGraphicFramePr>
              <a:graphicFrameLocks noChangeAspect="1"/>
            </p:cNvGraphicFramePr>
            <p:nvPr/>
          </p:nvGraphicFramePr>
          <p:xfrm>
            <a:off x="4422" y="2440"/>
            <a:ext cx="345" cy="263"/>
          </p:xfrm>
          <a:graphic>
            <a:graphicData uri="http://schemas.openxmlformats.org/presentationml/2006/ole">
              <mc:AlternateContent xmlns:mc="http://schemas.openxmlformats.org/markup-compatibility/2006">
                <mc:Choice xmlns:v="urn:schemas-microsoft-com:vml" Requires="v">
                  <p:oleObj name="公式" r:id="rId5" imgW="8517600" imgH="6489720" progId="">
                    <p:embed/>
                  </p:oleObj>
                </mc:Choice>
                <mc:Fallback>
                  <p:oleObj name="公式" r:id="rId5" imgW="8517600" imgH="6489720" progId="">
                    <p:embed/>
                    <p:pic>
                      <p:nvPicPr>
                        <p:cNvPr id="0" name="Picture 2" descr="image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2440"/>
                          <a:ext cx="345"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7" name="Text Box 7"/>
            <p:cNvSpPr txBox="1">
              <a:spLocks noChangeArrowheads="1"/>
            </p:cNvSpPr>
            <p:nvPr/>
          </p:nvSpPr>
          <p:spPr bwMode="auto">
            <a:xfrm>
              <a:off x="3786" y="2054"/>
              <a:ext cx="248" cy="288"/>
            </a:xfrm>
            <a:prstGeom prst="rect">
              <a:avLst/>
            </a:prstGeom>
            <a:noFill/>
            <a:ln w="9525">
              <a:noFill/>
              <a:miter lim="800000"/>
            </a:ln>
            <a:effectLst/>
          </p:spPr>
          <p:txBody>
            <a:bodyPr>
              <a:spAutoFit/>
            </a:bodyPr>
            <a:lstStyle/>
            <a:p>
              <a:pPr>
                <a:spcBef>
                  <a:spcPct val="50000"/>
                </a:spcBef>
              </a:pPr>
              <a:r>
                <a:rPr lang="en-US" altLang="zh-CN" sz="2400">
                  <a:solidFill>
                    <a:srgbClr val="FFFF66"/>
                  </a:solidFill>
                  <a:effectLst/>
                  <a:latin typeface="Times New Roman" panose="02020603050405020304" pitchFamily="18" charset="0"/>
                  <a:ea typeface="宋体" panose="02010600030101010101" pitchFamily="2" charset="-122"/>
                </a:rPr>
                <a:t>O</a:t>
              </a:r>
            </a:p>
          </p:txBody>
        </p:sp>
        <p:sp>
          <p:nvSpPr>
            <p:cNvPr id="107528" name="Text Box 8"/>
            <p:cNvSpPr txBox="1">
              <a:spLocks noChangeArrowheads="1"/>
            </p:cNvSpPr>
            <p:nvPr/>
          </p:nvSpPr>
          <p:spPr bwMode="auto">
            <a:xfrm>
              <a:off x="3993" y="965"/>
              <a:ext cx="248" cy="288"/>
            </a:xfrm>
            <a:prstGeom prst="rect">
              <a:avLst/>
            </a:prstGeom>
            <a:noFill/>
            <a:ln w="9525">
              <a:noFill/>
              <a:miter lim="800000"/>
            </a:ln>
            <a:effectLst/>
          </p:spPr>
          <p:txBody>
            <a:bodyPr>
              <a:spAutoFit/>
            </a:bodyPr>
            <a:lstStyle/>
            <a:p>
              <a:pPr>
                <a:spcBef>
                  <a:spcPct val="50000"/>
                </a:spcBef>
              </a:pPr>
              <a:r>
                <a:rPr lang="en-US" altLang="zh-CN" sz="2400" i="1">
                  <a:solidFill>
                    <a:srgbClr val="FF6600"/>
                  </a:solidFill>
                  <a:effectLst/>
                  <a:latin typeface="Times New Roman" panose="02020603050405020304" pitchFamily="18" charset="0"/>
                  <a:ea typeface="宋体" panose="02010600030101010101" pitchFamily="2" charset="-122"/>
                </a:rPr>
                <a:t>z</a:t>
              </a:r>
            </a:p>
          </p:txBody>
        </p:sp>
        <p:sp>
          <p:nvSpPr>
            <p:cNvPr id="107530" name="Line 10"/>
            <p:cNvSpPr>
              <a:spLocks noChangeShapeType="1"/>
            </p:cNvSpPr>
            <p:nvPr/>
          </p:nvSpPr>
          <p:spPr bwMode="auto">
            <a:xfrm>
              <a:off x="4015" y="2246"/>
              <a:ext cx="1495" cy="4"/>
            </a:xfrm>
            <a:prstGeom prst="line">
              <a:avLst/>
            </a:prstGeom>
            <a:noFill/>
            <a:ln w="28575">
              <a:solidFill>
                <a:srgbClr val="993366"/>
              </a:solidFill>
              <a:round/>
              <a:tailEnd type="triangle" w="sm" len="lg"/>
            </a:ln>
            <a:effectLst/>
          </p:spPr>
          <p:txBody>
            <a:bodyPr wrap="none" anchor="ctr"/>
            <a:lstStyle/>
            <a:p>
              <a:endParaRPr lang="zh-CN" altLang="en-US"/>
            </a:p>
          </p:txBody>
        </p:sp>
        <p:sp>
          <p:nvSpPr>
            <p:cNvPr id="107531" name="Line 11"/>
            <p:cNvSpPr>
              <a:spLocks noChangeShapeType="1"/>
            </p:cNvSpPr>
            <p:nvPr/>
          </p:nvSpPr>
          <p:spPr bwMode="auto">
            <a:xfrm flipV="1">
              <a:off x="4422" y="2259"/>
              <a:ext cx="272" cy="272"/>
            </a:xfrm>
            <a:prstGeom prst="line">
              <a:avLst/>
            </a:prstGeom>
            <a:noFill/>
            <a:ln w="19050">
              <a:solidFill>
                <a:srgbClr val="EEEEFE"/>
              </a:solidFill>
              <a:prstDash val="dash"/>
              <a:round/>
              <a:headEnd type="none" w="sm" len="lg"/>
            </a:ln>
            <a:effectLst/>
          </p:spPr>
          <p:txBody>
            <a:bodyPr wrap="none" anchor="ctr"/>
            <a:lstStyle/>
            <a:p>
              <a:endParaRPr lang="zh-CN" altLang="en-US"/>
            </a:p>
          </p:txBody>
        </p:sp>
        <p:sp>
          <p:nvSpPr>
            <p:cNvPr id="107532" name="Line 12"/>
            <p:cNvSpPr>
              <a:spLocks noChangeShapeType="1"/>
            </p:cNvSpPr>
            <p:nvPr/>
          </p:nvSpPr>
          <p:spPr bwMode="auto">
            <a:xfrm flipH="1">
              <a:off x="3244" y="2246"/>
              <a:ext cx="771" cy="771"/>
            </a:xfrm>
            <a:prstGeom prst="line">
              <a:avLst/>
            </a:prstGeom>
            <a:noFill/>
            <a:ln w="28575">
              <a:solidFill>
                <a:srgbClr val="993366"/>
              </a:solidFill>
              <a:round/>
              <a:tailEnd type="triangle" w="sm" len="lg"/>
            </a:ln>
            <a:effectLst/>
          </p:spPr>
          <p:txBody>
            <a:bodyPr wrap="none" anchor="ctr"/>
            <a:lstStyle/>
            <a:p>
              <a:endParaRPr lang="zh-CN" altLang="en-US"/>
            </a:p>
          </p:txBody>
        </p:sp>
        <p:sp>
          <p:nvSpPr>
            <p:cNvPr id="107533" name="AutoShape 13"/>
            <p:cNvSpPr>
              <a:spLocks noChangeArrowheads="1"/>
            </p:cNvSpPr>
            <p:nvPr/>
          </p:nvSpPr>
          <p:spPr bwMode="auto">
            <a:xfrm>
              <a:off x="4332" y="2485"/>
              <a:ext cx="165" cy="97"/>
            </a:xfrm>
            <a:prstGeom prst="parallelogram">
              <a:avLst>
                <a:gd name="adj" fmla="val 70105"/>
              </a:avLst>
            </a:prstGeom>
            <a:gradFill rotWithShape="1">
              <a:gsLst>
                <a:gs pos="0">
                  <a:schemeClr val="bg1"/>
                </a:gs>
                <a:gs pos="100000">
                  <a:srgbClr val="FF0000"/>
                </a:gs>
              </a:gsLst>
              <a:path path="shape">
                <a:fillToRect l="50000" t="50000" r="50000" b="50000"/>
              </a:path>
            </a:gradFill>
            <a:ln w="9525">
              <a:solidFill>
                <a:schemeClr val="tx1"/>
              </a:solidFill>
              <a:miter lim="800000"/>
            </a:ln>
            <a:effectLst/>
          </p:spPr>
          <p:txBody>
            <a:bodyPr wrap="none" anchor="ctr"/>
            <a:lstStyle/>
            <a:p>
              <a:endParaRPr lang="zh-CN" altLang="en-US"/>
            </a:p>
          </p:txBody>
        </p:sp>
        <p:sp>
          <p:nvSpPr>
            <p:cNvPr id="107534" name="Text Box 14"/>
            <p:cNvSpPr txBox="1">
              <a:spLocks noChangeArrowheads="1"/>
            </p:cNvSpPr>
            <p:nvPr/>
          </p:nvSpPr>
          <p:spPr bwMode="auto">
            <a:xfrm>
              <a:off x="3106" y="2915"/>
              <a:ext cx="499" cy="288"/>
            </a:xfrm>
            <a:prstGeom prst="rect">
              <a:avLst/>
            </a:prstGeom>
            <a:noFill/>
            <a:ln w="9525">
              <a:noFill/>
              <a:miter lim="800000"/>
            </a:ln>
            <a:effectLst/>
          </p:spPr>
          <p:txBody>
            <a:bodyPr>
              <a:spAutoFit/>
            </a:bodyPr>
            <a:lstStyle/>
            <a:p>
              <a:pPr>
                <a:spcBef>
                  <a:spcPct val="50000"/>
                </a:spcBef>
              </a:pPr>
              <a:r>
                <a:rPr lang="en-US" altLang="zh-CN" sz="2400" i="1">
                  <a:solidFill>
                    <a:srgbClr val="993366"/>
                  </a:solidFill>
                  <a:effectLst/>
                  <a:latin typeface="Times New Roman" panose="02020603050405020304" pitchFamily="18" charset="0"/>
                  <a:ea typeface="宋体" panose="02010600030101010101" pitchFamily="2" charset="-122"/>
                </a:rPr>
                <a:t>x</a:t>
              </a:r>
            </a:p>
          </p:txBody>
        </p:sp>
        <p:sp>
          <p:nvSpPr>
            <p:cNvPr id="107535" name="Text Box 15"/>
            <p:cNvSpPr txBox="1">
              <a:spLocks noChangeArrowheads="1"/>
            </p:cNvSpPr>
            <p:nvPr/>
          </p:nvSpPr>
          <p:spPr bwMode="auto">
            <a:xfrm>
              <a:off x="5374" y="2205"/>
              <a:ext cx="182" cy="288"/>
            </a:xfrm>
            <a:prstGeom prst="rect">
              <a:avLst/>
            </a:prstGeom>
            <a:noFill/>
            <a:ln w="9525">
              <a:noFill/>
              <a:miter lim="800000"/>
            </a:ln>
            <a:effectLst/>
          </p:spPr>
          <p:txBody>
            <a:bodyPr>
              <a:spAutoFit/>
            </a:bodyPr>
            <a:lstStyle/>
            <a:p>
              <a:pPr>
                <a:spcBef>
                  <a:spcPct val="50000"/>
                </a:spcBef>
              </a:pPr>
              <a:r>
                <a:rPr lang="en-US" altLang="zh-CN" sz="2400" i="1">
                  <a:solidFill>
                    <a:srgbClr val="993366"/>
                  </a:solidFill>
                  <a:effectLst/>
                  <a:latin typeface="Times New Roman" panose="02020603050405020304" pitchFamily="18" charset="0"/>
                  <a:ea typeface="宋体" panose="02010600030101010101" pitchFamily="2" charset="-122"/>
                </a:rPr>
                <a:t>y</a:t>
              </a:r>
            </a:p>
          </p:txBody>
        </p:sp>
        <p:sp>
          <p:nvSpPr>
            <p:cNvPr id="107536" name="Text Box 16"/>
            <p:cNvSpPr txBox="1">
              <a:spLocks noChangeArrowheads="1"/>
            </p:cNvSpPr>
            <p:nvPr/>
          </p:nvSpPr>
          <p:spPr bwMode="auto">
            <a:xfrm>
              <a:off x="4604" y="2243"/>
              <a:ext cx="499" cy="288"/>
            </a:xfrm>
            <a:prstGeom prst="rect">
              <a:avLst/>
            </a:prstGeom>
            <a:noFill/>
            <a:ln w="9525">
              <a:noFill/>
              <a:miter lim="800000"/>
            </a:ln>
            <a:effectLst/>
          </p:spPr>
          <p:txBody>
            <a:bodyPr>
              <a:spAutoFit/>
            </a:bodyPr>
            <a:lstStyle/>
            <a:p>
              <a:pPr>
                <a:spcBef>
                  <a:spcPct val="50000"/>
                </a:spcBef>
              </a:pPr>
              <a:r>
                <a:rPr lang="en-US" altLang="zh-CN" sz="2400" i="1">
                  <a:solidFill>
                    <a:schemeClr val="bg1"/>
                  </a:solidFill>
                  <a:effectLst/>
                  <a:latin typeface="Times New Roman" panose="02020603050405020304" pitchFamily="18" charset="0"/>
                  <a:ea typeface="宋体" panose="02010600030101010101" pitchFamily="2" charset="-122"/>
                </a:rPr>
                <a:t>x</a:t>
              </a:r>
              <a:r>
                <a:rPr lang="en-US" altLang="zh-CN" sz="2400" i="1" baseline="-25000">
                  <a:solidFill>
                    <a:schemeClr val="bg1"/>
                  </a:solidFill>
                  <a:effectLst/>
                  <a:latin typeface="Times New Roman" panose="02020603050405020304" pitchFamily="18" charset="0"/>
                  <a:ea typeface="宋体" panose="02010600030101010101" pitchFamily="2" charset="-122"/>
                </a:rPr>
                <a:t>i</a:t>
              </a:r>
              <a:endParaRPr lang="en-US" altLang="zh-CN" sz="2400" i="1">
                <a:solidFill>
                  <a:schemeClr val="bg1"/>
                </a:solidFill>
                <a:effectLst/>
                <a:latin typeface="Times New Roman" panose="02020603050405020304" pitchFamily="18" charset="0"/>
                <a:ea typeface="宋体" panose="02010600030101010101" pitchFamily="2" charset="-122"/>
              </a:endParaRPr>
            </a:p>
          </p:txBody>
        </p:sp>
        <p:sp>
          <p:nvSpPr>
            <p:cNvPr id="107537" name="Text Box 17"/>
            <p:cNvSpPr txBox="1">
              <a:spLocks noChangeArrowheads="1"/>
            </p:cNvSpPr>
            <p:nvPr/>
          </p:nvSpPr>
          <p:spPr bwMode="auto">
            <a:xfrm>
              <a:off x="3969" y="2485"/>
              <a:ext cx="499" cy="288"/>
            </a:xfrm>
            <a:prstGeom prst="rect">
              <a:avLst/>
            </a:prstGeom>
            <a:noFill/>
            <a:ln w="9525">
              <a:noFill/>
              <a:miter lim="800000"/>
            </a:ln>
            <a:effectLst/>
          </p:spPr>
          <p:txBody>
            <a:bodyPr>
              <a:spAutoFit/>
            </a:bodyPr>
            <a:lstStyle/>
            <a:p>
              <a:pPr>
                <a:spcBef>
                  <a:spcPct val="50000"/>
                </a:spcBef>
              </a:pPr>
              <a:r>
                <a:rPr lang="en-US" altLang="zh-CN" sz="2400" i="1">
                  <a:solidFill>
                    <a:schemeClr val="bg1"/>
                  </a:solidFill>
                  <a:effectLst/>
                  <a:latin typeface="Times New Roman" panose="02020603050405020304" pitchFamily="18" charset="0"/>
                  <a:ea typeface="宋体" panose="02010600030101010101" pitchFamily="2" charset="-122"/>
                </a:rPr>
                <a:t>y</a:t>
              </a:r>
              <a:r>
                <a:rPr lang="en-US" altLang="zh-CN" sz="2400" i="1" baseline="-25000">
                  <a:solidFill>
                    <a:schemeClr val="bg1"/>
                  </a:solidFill>
                  <a:effectLst/>
                  <a:latin typeface="Times New Roman" panose="02020603050405020304" pitchFamily="18" charset="0"/>
                  <a:ea typeface="宋体" panose="02010600030101010101" pitchFamily="2" charset="-122"/>
                </a:rPr>
                <a:t>i</a:t>
              </a:r>
              <a:endParaRPr lang="en-US" altLang="zh-CN" sz="2400" i="1">
                <a:solidFill>
                  <a:schemeClr val="bg1"/>
                </a:solidFill>
                <a:effectLst/>
                <a:latin typeface="Times New Roman" panose="02020603050405020304" pitchFamily="18" charset="0"/>
                <a:ea typeface="宋体" panose="02010600030101010101" pitchFamily="2" charset="-122"/>
              </a:endParaRPr>
            </a:p>
          </p:txBody>
        </p:sp>
        <p:sp>
          <p:nvSpPr>
            <p:cNvPr id="107538" name="Line 18"/>
            <p:cNvSpPr>
              <a:spLocks noChangeShapeType="1"/>
            </p:cNvSpPr>
            <p:nvPr/>
          </p:nvSpPr>
          <p:spPr bwMode="auto">
            <a:xfrm>
              <a:off x="4014" y="2259"/>
              <a:ext cx="400" cy="254"/>
            </a:xfrm>
            <a:prstGeom prst="line">
              <a:avLst/>
            </a:prstGeom>
            <a:noFill/>
            <a:ln w="19050">
              <a:solidFill>
                <a:srgbClr val="FFFF66"/>
              </a:solidFill>
              <a:round/>
              <a:tailEnd type="triangle" w="sm" len="lg"/>
            </a:ln>
            <a:effectLst/>
          </p:spPr>
          <p:txBody>
            <a:bodyPr/>
            <a:lstStyle/>
            <a:p>
              <a:endParaRPr lang="zh-CN" altLang="en-US"/>
            </a:p>
          </p:txBody>
        </p:sp>
        <p:sp>
          <p:nvSpPr>
            <p:cNvPr id="107539" name="Text Box 19"/>
            <p:cNvSpPr txBox="1">
              <a:spLocks noChangeArrowheads="1"/>
            </p:cNvSpPr>
            <p:nvPr/>
          </p:nvSpPr>
          <p:spPr bwMode="auto">
            <a:xfrm>
              <a:off x="4214" y="2185"/>
              <a:ext cx="499" cy="288"/>
            </a:xfrm>
            <a:prstGeom prst="rect">
              <a:avLst/>
            </a:prstGeom>
            <a:noFill/>
            <a:ln w="9525">
              <a:noFill/>
              <a:miter lim="800000"/>
            </a:ln>
            <a:effectLst/>
          </p:spPr>
          <p:txBody>
            <a:bodyPr>
              <a:spAutoFit/>
            </a:bodyPr>
            <a:lstStyle/>
            <a:p>
              <a:pPr>
                <a:spcBef>
                  <a:spcPct val="50000"/>
                </a:spcBef>
              </a:pPr>
              <a:r>
                <a:rPr lang="en-US" altLang="zh-CN" sz="2400" b="1" i="1">
                  <a:solidFill>
                    <a:srgbClr val="FFFF66"/>
                  </a:solidFill>
                  <a:effectLst/>
                  <a:latin typeface="Times New Roman" panose="02020603050405020304" pitchFamily="18" charset="0"/>
                  <a:ea typeface="宋体" panose="02010600030101010101" pitchFamily="2" charset="-122"/>
                </a:rPr>
                <a:t>r</a:t>
              </a:r>
              <a:r>
                <a:rPr lang="en-US" altLang="zh-CN" sz="2400" i="1" baseline="-25000">
                  <a:solidFill>
                    <a:srgbClr val="FFFF66"/>
                  </a:solidFill>
                  <a:effectLst/>
                  <a:latin typeface="Times New Roman" panose="02020603050405020304" pitchFamily="18" charset="0"/>
                  <a:ea typeface="宋体" panose="02010600030101010101" pitchFamily="2" charset="-122"/>
                </a:rPr>
                <a:t>i</a:t>
              </a:r>
              <a:endParaRPr lang="en-US" altLang="zh-CN" sz="2400" i="1">
                <a:solidFill>
                  <a:srgbClr val="FFFF66"/>
                </a:solidFill>
                <a:effectLst/>
                <a:latin typeface="Times New Roman" panose="02020603050405020304" pitchFamily="18" charset="0"/>
                <a:ea typeface="宋体" panose="02010600030101010101" pitchFamily="2" charset="-122"/>
              </a:endParaRPr>
            </a:p>
          </p:txBody>
        </p:sp>
      </p:grpSp>
      <p:graphicFrame>
        <p:nvGraphicFramePr>
          <p:cNvPr id="107540" name="Object 20"/>
          <p:cNvGraphicFramePr>
            <a:graphicFrameLocks noChangeAspect="1"/>
          </p:cNvGraphicFramePr>
          <p:nvPr/>
        </p:nvGraphicFramePr>
        <p:xfrm>
          <a:off x="1258888" y="1543050"/>
          <a:ext cx="3673475" cy="3079750"/>
        </p:xfrm>
        <a:graphic>
          <a:graphicData uri="http://schemas.openxmlformats.org/presentationml/2006/ole">
            <mc:AlternateContent xmlns:mc="http://schemas.openxmlformats.org/markup-compatibility/2006">
              <mc:Choice xmlns:v="urn:schemas-microsoft-com:vml" Requires="v">
                <p:oleObj name="Equation" r:id="rId7" imgW="50356080" imgH="42252840" progId="">
                  <p:embed/>
                </p:oleObj>
              </mc:Choice>
              <mc:Fallback>
                <p:oleObj name="Equation" r:id="rId7" imgW="50356080" imgH="42252840" progId="">
                  <p:embed/>
                  <p:pic>
                    <p:nvPicPr>
                      <p:cNvPr id="0" name="Picture 1" descr="image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543050"/>
                        <a:ext cx="3673475" cy="307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3"/>
          <p:cNvSpPr>
            <a:spLocks noChangeArrowheads="1"/>
          </p:cNvSpPr>
          <p:nvPr/>
        </p:nvSpPr>
        <p:spPr bwMode="auto">
          <a:xfrm>
            <a:off x="642910" y="928670"/>
            <a:ext cx="1723549"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垂直轴定理</a:t>
            </a:r>
          </a:p>
        </p:txBody>
      </p:sp>
      <p:sp>
        <p:nvSpPr>
          <p:cNvPr id="9" name="Rectangle 2"/>
          <p:cNvSpPr>
            <a:spLocks noGrp="1" noChangeArrowheads="1"/>
          </p:cNvSpPr>
          <p:nvPr/>
        </p:nvSpPr>
        <p:spPr>
          <a:xfrm>
            <a:off x="457200" y="13335"/>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altLang="zh-CN" dirty="0"/>
              <a:t>3.2 </a:t>
            </a:r>
            <a:r>
              <a:rPr lang="zh-CN" altLang="en-US" dirty="0"/>
              <a:t>转动定律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540"/>
                                        </p:tgtEl>
                                        <p:attrNameLst>
                                          <p:attrName>style.visibility</p:attrName>
                                        </p:attrNameLst>
                                      </p:cBhvr>
                                      <p:to>
                                        <p:strVal val="visible"/>
                                      </p:to>
                                    </p:set>
                                    <p:animEffect transition="in" filter="box(in)">
                                      <p:cBhvr>
                                        <p:cTn id="12" dur="500"/>
                                        <p:tgtEl>
                                          <p:spTgt spid="1075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7542"/>
                                        </p:tgtEl>
                                        <p:attrNameLst>
                                          <p:attrName>style.visibility</p:attrName>
                                        </p:attrNameLst>
                                      </p:cBhvr>
                                      <p:to>
                                        <p:strVal val="visible"/>
                                      </p:to>
                                    </p:set>
                                    <p:anim calcmode="lin" valueType="num">
                                      <p:cBhvr additive="base">
                                        <p:cTn id="17" dur="500" fill="hold"/>
                                        <p:tgtEl>
                                          <p:spTgt spid="107542"/>
                                        </p:tgtEl>
                                        <p:attrNameLst>
                                          <p:attrName>ppt_x</p:attrName>
                                        </p:attrNameLst>
                                      </p:cBhvr>
                                      <p:tavLst>
                                        <p:tav tm="0">
                                          <p:val>
                                            <p:strVal val="0-#ppt_w/2"/>
                                          </p:val>
                                        </p:tav>
                                        <p:tav tm="100000">
                                          <p:val>
                                            <p:strVal val="#ppt_x"/>
                                          </p:val>
                                        </p:tav>
                                      </p:tavLst>
                                    </p:anim>
                                    <p:anim calcmode="lin" valueType="num">
                                      <p:cBhvr additive="base">
                                        <p:cTn id="18" dur="500" fill="hold"/>
                                        <p:tgtEl>
                                          <p:spTgt spid="107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zh-CN"/>
              <a:t>3.1 </a:t>
            </a:r>
            <a:r>
              <a:rPr lang="zh-CN" altLang="en-US"/>
              <a:t>刚体定轴转动的描述</a:t>
            </a:r>
          </a:p>
        </p:txBody>
      </p:sp>
      <p:sp>
        <p:nvSpPr>
          <p:cNvPr id="13" name="灯片编号占位符 4"/>
          <p:cNvSpPr>
            <a:spLocks noGrp="1"/>
          </p:cNvSpPr>
          <p:nvPr>
            <p:ph type="sldNum" sz="quarter" idx="12"/>
          </p:nvPr>
        </p:nvSpPr>
        <p:spPr/>
        <p:txBody>
          <a:bodyPr/>
          <a:lstStyle/>
          <a:p>
            <a:fld id="{977BAF9E-06D5-4C75-AFB1-D90C063DC5B2}" type="slidenum">
              <a:rPr lang="en-US" altLang="zh-CN"/>
              <a:pPr/>
              <a:t>2</a:t>
            </a:fld>
            <a:endParaRPr lang="en-US" altLang="zh-CN"/>
          </a:p>
        </p:txBody>
      </p:sp>
      <p:sp>
        <p:nvSpPr>
          <p:cNvPr id="393219"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刚体</a:t>
            </a:r>
          </a:p>
        </p:txBody>
      </p:sp>
      <p:sp>
        <p:nvSpPr>
          <p:cNvPr id="393222" name="Rectangle 6"/>
          <p:cNvSpPr>
            <a:spLocks noChangeArrowheads="1"/>
          </p:cNvSpPr>
          <p:nvPr/>
        </p:nvSpPr>
        <p:spPr bwMode="auto">
          <a:xfrm>
            <a:off x="1600200" y="1219200"/>
            <a:ext cx="6940550" cy="519113"/>
          </a:xfrm>
          <a:prstGeom prst="rect">
            <a:avLst/>
          </a:prstGeom>
          <a:noFill/>
          <a:ln w="9525">
            <a:noFill/>
            <a:miter lim="800000"/>
          </a:ln>
          <a:effectLst/>
        </p:spPr>
        <p:txBody>
          <a:bodyPr wrap="none">
            <a:spAutoFit/>
          </a:bodyPr>
          <a:lstStyle/>
          <a:p>
            <a:r>
              <a:rPr lang="zh-CN" altLang="en-US" sz="2800" dirty="0"/>
              <a:t>任意两点之间的距离永远保持不变的物体。</a:t>
            </a:r>
          </a:p>
        </p:txBody>
      </p:sp>
      <p:sp>
        <p:nvSpPr>
          <p:cNvPr id="393223" name="Rectangle 7"/>
          <p:cNvSpPr>
            <a:spLocks noChangeArrowheads="1"/>
          </p:cNvSpPr>
          <p:nvPr/>
        </p:nvSpPr>
        <p:spPr bwMode="auto">
          <a:xfrm>
            <a:off x="1711568" y="1752600"/>
            <a:ext cx="6288901" cy="523220"/>
          </a:xfrm>
          <a:prstGeom prst="rect">
            <a:avLst/>
          </a:prstGeom>
          <a:solidFill>
            <a:srgbClr val="CC99FF">
              <a:alpha val="50000"/>
            </a:srgbClr>
          </a:solidFill>
          <a:ln w="9525" algn="ctr">
            <a:noFill/>
            <a:miter lim="800000"/>
          </a:ln>
          <a:effectLst/>
        </p:spPr>
        <p:txBody>
          <a:bodyPr wrap="none">
            <a:spAutoFit/>
          </a:bodyPr>
          <a:lstStyle/>
          <a:p>
            <a:r>
              <a:rPr lang="zh-CN" altLang="en-US" sz="2800" dirty="0"/>
              <a:t>在任何外力的作用下不发生形变的物体</a:t>
            </a:r>
          </a:p>
        </p:txBody>
      </p:sp>
      <p:sp>
        <p:nvSpPr>
          <p:cNvPr id="393224" name="Text Box 8"/>
          <p:cNvSpPr txBox="1">
            <a:spLocks noChangeArrowheads="1"/>
          </p:cNvSpPr>
          <p:nvPr/>
        </p:nvSpPr>
        <p:spPr bwMode="auto">
          <a:xfrm>
            <a:off x="914400" y="2286000"/>
            <a:ext cx="6172200"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kumimoji="1" lang="en-US" altLang="zh-CN" sz="2800" dirty="0"/>
              <a:t> </a:t>
            </a:r>
            <a:r>
              <a:rPr kumimoji="1" lang="zh-CN" altLang="en-US" sz="2800" dirty="0"/>
              <a:t>刚体是实际物体的一种理想的模型 </a:t>
            </a:r>
          </a:p>
        </p:txBody>
      </p:sp>
      <p:sp>
        <p:nvSpPr>
          <p:cNvPr id="393225" name="Rectangle 9"/>
          <p:cNvSpPr>
            <a:spLocks noChangeArrowheads="1"/>
          </p:cNvSpPr>
          <p:nvPr/>
        </p:nvSpPr>
        <p:spPr bwMode="auto">
          <a:xfrm>
            <a:off x="914400" y="2789238"/>
            <a:ext cx="7391400" cy="953135"/>
          </a:xfrm>
          <a:prstGeom prst="rect">
            <a:avLst/>
          </a:prstGeom>
          <a:noFill/>
          <a:ln w="9525" algn="ctr">
            <a:noFill/>
            <a:miter lim="800000"/>
            <a:tailEnd type="none" w="sm" len="lg"/>
          </a:ln>
          <a:effectLst/>
        </p:spPr>
        <p:txBody>
          <a:bodyPr>
            <a:spAutoFit/>
          </a:bodyPr>
          <a:lstStyle/>
          <a:p>
            <a:pPr>
              <a:spcBef>
                <a:spcPct val="50000"/>
              </a:spcBef>
              <a:buFont typeface="Wingdings" panose="05000000000000000000" pitchFamily="2" charset="2"/>
              <a:buChar char="Ø"/>
            </a:pPr>
            <a:r>
              <a:rPr kumimoji="1" lang="en-US" altLang="zh-CN" sz="2800"/>
              <a:t> </a:t>
            </a:r>
            <a:r>
              <a:rPr kumimoji="1" lang="zh-CN" altLang="en-US" sz="2800"/>
              <a:t>刚体可视为由无限多个彼此间距离保持不变的质元组成的质点系。</a:t>
            </a:r>
          </a:p>
        </p:txBody>
      </p:sp>
      <p:pic>
        <p:nvPicPr>
          <p:cNvPr id="393226" name="Picture 10" descr="kuang1">
            <a:hlinkClick r:id="rId2"/>
          </p:cNvPr>
          <p:cNvPicPr>
            <a:picLocks noChangeAspect="1" noChangeArrowheads="1"/>
          </p:cNvPicPr>
          <p:nvPr/>
        </p:nvPicPr>
        <p:blipFill>
          <a:blip r:embed="rId3" cstate="print"/>
          <a:srcRect/>
          <a:stretch>
            <a:fillRect/>
          </a:stretch>
        </p:blipFill>
        <p:spPr bwMode="auto">
          <a:xfrm>
            <a:off x="2971800" y="3810000"/>
            <a:ext cx="2346325" cy="2520950"/>
          </a:xfrm>
          <a:prstGeom prst="rect">
            <a:avLst/>
          </a:prstGeom>
          <a:noFill/>
        </p:spPr>
      </p:pic>
      <p:pic>
        <p:nvPicPr>
          <p:cNvPr id="393227" name="Picture 11"/>
          <p:cNvPicPr>
            <a:picLocks noChangeAspect="1" noChangeArrowheads="1"/>
          </p:cNvPicPr>
          <p:nvPr/>
        </p:nvPicPr>
        <p:blipFill>
          <a:blip r:embed="rId4" cstate="print"/>
          <a:srcRect/>
          <a:stretch>
            <a:fillRect/>
          </a:stretch>
        </p:blipFill>
        <p:spPr bwMode="auto">
          <a:xfrm>
            <a:off x="565150" y="3810000"/>
            <a:ext cx="2381250" cy="1933575"/>
          </a:xfrm>
          <a:prstGeom prst="rect">
            <a:avLst/>
          </a:prstGeom>
          <a:noFill/>
          <a:ln w="9525">
            <a:noFill/>
            <a:miter lim="800000"/>
            <a:headEnd/>
            <a:tailEnd/>
          </a:ln>
          <a:effectLst/>
        </p:spPr>
      </p:pic>
      <p:pic>
        <p:nvPicPr>
          <p:cNvPr id="393228" name="Picture 12" descr="2004717112012936">
            <a:hlinkClick r:id="rId5"/>
          </p:cNvPr>
          <p:cNvPicPr>
            <a:picLocks noChangeAspect="1" noChangeArrowheads="1"/>
          </p:cNvPicPr>
          <p:nvPr/>
        </p:nvPicPr>
        <p:blipFill>
          <a:blip r:embed="rId6" cstate="print"/>
          <a:srcRect/>
          <a:stretch>
            <a:fillRect/>
          </a:stretch>
        </p:blipFill>
        <p:spPr bwMode="auto">
          <a:xfrm>
            <a:off x="5348288" y="3810000"/>
            <a:ext cx="3311525" cy="2493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22"/>
                                        </p:tgtEl>
                                        <p:attrNameLst>
                                          <p:attrName>style.visibility</p:attrName>
                                        </p:attrNameLst>
                                      </p:cBhvr>
                                      <p:to>
                                        <p:strVal val="visible"/>
                                      </p:to>
                                    </p:set>
                                    <p:animEffect transition="in" filter="wipe(left)">
                                      <p:cBhvr>
                                        <p:cTn id="7" dur="1000"/>
                                        <p:tgtEl>
                                          <p:spTgt spid="3932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3223"/>
                                        </p:tgtEl>
                                        <p:attrNameLst>
                                          <p:attrName>style.visibility</p:attrName>
                                        </p:attrNameLst>
                                      </p:cBhvr>
                                      <p:to>
                                        <p:strVal val="visible"/>
                                      </p:to>
                                    </p:set>
                                    <p:animEffect transition="in" filter="wipe(left)">
                                      <p:cBhvr>
                                        <p:cTn id="12" dur="1000"/>
                                        <p:tgtEl>
                                          <p:spTgt spid="3932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3224"/>
                                        </p:tgtEl>
                                        <p:attrNameLst>
                                          <p:attrName>style.visibility</p:attrName>
                                        </p:attrNameLst>
                                      </p:cBhvr>
                                      <p:to>
                                        <p:strVal val="visible"/>
                                      </p:to>
                                    </p:set>
                                    <p:anim calcmode="lin" valueType="num">
                                      <p:cBhvr additive="base">
                                        <p:cTn id="17" dur="500" fill="hold"/>
                                        <p:tgtEl>
                                          <p:spTgt spid="393224"/>
                                        </p:tgtEl>
                                        <p:attrNameLst>
                                          <p:attrName>ppt_x</p:attrName>
                                        </p:attrNameLst>
                                      </p:cBhvr>
                                      <p:tavLst>
                                        <p:tav tm="0">
                                          <p:val>
                                            <p:strVal val="0-#ppt_w/2"/>
                                          </p:val>
                                        </p:tav>
                                        <p:tav tm="100000">
                                          <p:val>
                                            <p:strVal val="#ppt_x"/>
                                          </p:val>
                                        </p:tav>
                                      </p:tavLst>
                                    </p:anim>
                                    <p:anim calcmode="lin" valueType="num">
                                      <p:cBhvr additive="base">
                                        <p:cTn id="18" dur="500" fill="hold"/>
                                        <p:tgtEl>
                                          <p:spTgt spid="3932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93225"/>
                                        </p:tgtEl>
                                        <p:attrNameLst>
                                          <p:attrName>style.visibility</p:attrName>
                                        </p:attrNameLst>
                                      </p:cBhvr>
                                      <p:to>
                                        <p:strVal val="visible"/>
                                      </p:to>
                                    </p:set>
                                    <p:animEffect transition="in" filter="box(in)">
                                      <p:cBhvr>
                                        <p:cTn id="23" dur="500"/>
                                        <p:tgtEl>
                                          <p:spTgt spid="39322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93227"/>
                                        </p:tgtEl>
                                        <p:attrNameLst>
                                          <p:attrName>style.visibility</p:attrName>
                                        </p:attrNameLst>
                                      </p:cBhvr>
                                      <p:to>
                                        <p:strVal val="visible"/>
                                      </p:to>
                                    </p:set>
                                    <p:anim calcmode="lin" valueType="num">
                                      <p:cBhvr additive="base">
                                        <p:cTn id="28" dur="500" fill="hold"/>
                                        <p:tgtEl>
                                          <p:spTgt spid="393227"/>
                                        </p:tgtEl>
                                        <p:attrNameLst>
                                          <p:attrName>ppt_x</p:attrName>
                                        </p:attrNameLst>
                                      </p:cBhvr>
                                      <p:tavLst>
                                        <p:tav tm="0">
                                          <p:val>
                                            <p:strVal val="0-#ppt_w/2"/>
                                          </p:val>
                                        </p:tav>
                                        <p:tav tm="100000">
                                          <p:val>
                                            <p:strVal val="#ppt_x"/>
                                          </p:val>
                                        </p:tav>
                                      </p:tavLst>
                                    </p:anim>
                                    <p:anim calcmode="lin" valueType="num">
                                      <p:cBhvr additive="base">
                                        <p:cTn id="29" dur="500" fill="hold"/>
                                        <p:tgtEl>
                                          <p:spTgt spid="3932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93226"/>
                                        </p:tgtEl>
                                        <p:attrNameLst>
                                          <p:attrName>style.visibility</p:attrName>
                                        </p:attrNameLst>
                                      </p:cBhvr>
                                      <p:to>
                                        <p:strVal val="visible"/>
                                      </p:to>
                                    </p:set>
                                    <p:anim calcmode="lin" valueType="num">
                                      <p:cBhvr additive="base">
                                        <p:cTn id="34" dur="500" fill="hold"/>
                                        <p:tgtEl>
                                          <p:spTgt spid="393226"/>
                                        </p:tgtEl>
                                        <p:attrNameLst>
                                          <p:attrName>ppt_x</p:attrName>
                                        </p:attrNameLst>
                                      </p:cBhvr>
                                      <p:tavLst>
                                        <p:tav tm="0">
                                          <p:val>
                                            <p:strVal val="0-#ppt_w/2"/>
                                          </p:val>
                                        </p:tav>
                                        <p:tav tm="100000">
                                          <p:val>
                                            <p:strVal val="#ppt_x"/>
                                          </p:val>
                                        </p:tav>
                                      </p:tavLst>
                                    </p:anim>
                                    <p:anim calcmode="lin" valueType="num">
                                      <p:cBhvr additive="base">
                                        <p:cTn id="35" dur="500" fill="hold"/>
                                        <p:tgtEl>
                                          <p:spTgt spid="3932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93228"/>
                                        </p:tgtEl>
                                        <p:attrNameLst>
                                          <p:attrName>style.visibility</p:attrName>
                                        </p:attrNameLst>
                                      </p:cBhvr>
                                      <p:to>
                                        <p:strVal val="visible"/>
                                      </p:to>
                                    </p:set>
                                    <p:anim calcmode="lin" valueType="num">
                                      <p:cBhvr additive="base">
                                        <p:cTn id="40" dur="500" fill="hold"/>
                                        <p:tgtEl>
                                          <p:spTgt spid="393228"/>
                                        </p:tgtEl>
                                        <p:attrNameLst>
                                          <p:attrName>ppt_x</p:attrName>
                                        </p:attrNameLst>
                                      </p:cBhvr>
                                      <p:tavLst>
                                        <p:tav tm="0">
                                          <p:val>
                                            <p:strVal val="0-#ppt_w/2"/>
                                          </p:val>
                                        </p:tav>
                                        <p:tav tm="100000">
                                          <p:val>
                                            <p:strVal val="#ppt_x"/>
                                          </p:val>
                                        </p:tav>
                                      </p:tavLst>
                                    </p:anim>
                                    <p:anim calcmode="lin" valueType="num">
                                      <p:cBhvr additive="base">
                                        <p:cTn id="41" dur="500" fill="hold"/>
                                        <p:tgtEl>
                                          <p:spTgt spid="393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p:bldP spid="393223" grpId="0" animBg="1"/>
      <p:bldP spid="393224" grpId="0" autoUpdateAnimBg="0"/>
      <p:bldP spid="3932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94851C4-2548-4B07-8069-378E96394B18}" type="slidenum">
              <a:rPr lang="en-US" altLang="zh-CN"/>
              <a:pPr/>
              <a:t>20</a:t>
            </a:fld>
            <a:endParaRPr lang="en-US" altLang="zh-CN"/>
          </a:p>
        </p:txBody>
      </p:sp>
      <p:sp>
        <p:nvSpPr>
          <p:cNvPr id="9" name="Rectangle 2"/>
          <p:cNvSpPr>
            <a:spLocks noGrp="1" noChangeArrowheads="1"/>
          </p:cNvSpPr>
          <p:nvPr>
            <p:ph type="title"/>
          </p:nvPr>
        </p:nvSpPr>
        <p:spPr>
          <a:xfrm>
            <a:off x="457200" y="85090"/>
            <a:ext cx="8229600" cy="914400"/>
          </a:xfrm>
        </p:spPr>
        <p:txBody>
          <a:bodyPr/>
          <a:lstStyle/>
          <a:p>
            <a:r>
              <a:rPr lang="en-US" altLang="zh-CN" dirty="0"/>
              <a:t>3.2 </a:t>
            </a:r>
            <a:r>
              <a:rPr lang="zh-CN" altLang="en-US" dirty="0"/>
              <a:t>转动定律</a:t>
            </a:r>
          </a:p>
        </p:txBody>
      </p:sp>
      <p:pic>
        <p:nvPicPr>
          <p:cNvPr id="37890" name="Picture 2"/>
          <p:cNvPicPr>
            <a:picLocks noChangeAspect="1" noChangeArrowheads="1"/>
          </p:cNvPicPr>
          <p:nvPr/>
        </p:nvPicPr>
        <p:blipFill>
          <a:blip r:embed="rId2" cstate="print"/>
          <a:srcRect/>
          <a:stretch>
            <a:fillRect/>
          </a:stretch>
        </p:blipFill>
        <p:spPr bwMode="auto">
          <a:xfrm>
            <a:off x="538163" y="116632"/>
            <a:ext cx="8067675" cy="6096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2"/>
          </p:nvPr>
        </p:nvSpPr>
        <p:spPr/>
        <p:txBody>
          <a:bodyPr/>
          <a:lstStyle/>
          <a:p>
            <a:fld id="{64B0ADAA-A8B9-47BC-854A-8747776E80FC}" type="slidenum">
              <a:rPr lang="en-US" altLang="zh-CN"/>
              <a:pPr/>
              <a:t>21</a:t>
            </a:fld>
            <a:endParaRPr lang="en-US" altLang="zh-CN"/>
          </a:p>
        </p:txBody>
      </p:sp>
      <p:sp>
        <p:nvSpPr>
          <p:cNvPr id="424964" name="Text Box 4"/>
          <p:cNvSpPr txBox="1">
            <a:spLocks noChangeArrowheads="1"/>
          </p:cNvSpPr>
          <p:nvPr/>
        </p:nvSpPr>
        <p:spPr bwMode="auto">
          <a:xfrm>
            <a:off x="381000" y="1089025"/>
            <a:ext cx="8424863" cy="968375"/>
          </a:xfrm>
          <a:prstGeom prst="rect">
            <a:avLst/>
          </a:prstGeom>
          <a:noFill/>
          <a:ln w="9525" algn="ctr">
            <a:noFill/>
            <a:miter lim="800000"/>
          </a:ln>
          <a:effectLst/>
        </p:spPr>
        <p:txBody>
          <a:bodyPr>
            <a:spAutoFit/>
          </a:bodyPr>
          <a:lstStyle/>
          <a:p>
            <a:pPr>
              <a:lnSpc>
                <a:spcPct val="120000"/>
              </a:lnSpc>
              <a:spcBef>
                <a:spcPct val="50000"/>
              </a:spcBef>
            </a:pPr>
            <a:r>
              <a:rPr kumimoji="1" lang="zh-CN" altLang="en-US" sz="2400" dirty="0"/>
              <a:t>例</a:t>
            </a:r>
            <a:r>
              <a:rPr kumimoji="1" lang="en-US" altLang="zh-CN" sz="2400" dirty="0"/>
              <a:t>3.3   </a:t>
            </a:r>
            <a:r>
              <a:rPr kumimoji="1" lang="zh-CN" altLang="en-US" sz="2400" dirty="0"/>
              <a:t>计算钟摆的转动惯量。（</a:t>
            </a:r>
            <a:r>
              <a:rPr kumimoji="1" lang="zh-CN" altLang="en-US" sz="2400"/>
              <a:t>已知：圆盘摆</a:t>
            </a:r>
            <a:r>
              <a:rPr kumimoji="1" lang="zh-CN" altLang="en-US" sz="2400" dirty="0"/>
              <a:t>锤质量为</a:t>
            </a:r>
            <a:r>
              <a:rPr kumimoji="1" lang="en-US" altLang="zh-CN" sz="2400" i="1" dirty="0"/>
              <a:t>m</a:t>
            </a:r>
            <a:r>
              <a:rPr kumimoji="1" lang="zh-CN" altLang="en-US" sz="2400" dirty="0"/>
              <a:t>，半径为</a:t>
            </a:r>
            <a:r>
              <a:rPr kumimoji="1" lang="en-US" altLang="zh-CN" sz="2400" i="1" dirty="0"/>
              <a:t>r</a:t>
            </a:r>
            <a:r>
              <a:rPr kumimoji="1" lang="zh-CN" altLang="en-US" sz="2400" dirty="0"/>
              <a:t>，摆杆质量也为</a:t>
            </a:r>
            <a:r>
              <a:rPr kumimoji="1" lang="en-US" altLang="zh-CN" sz="2400" i="1" dirty="0"/>
              <a:t>m</a:t>
            </a:r>
            <a:r>
              <a:rPr kumimoji="1" lang="zh-CN" altLang="en-US" sz="2400" dirty="0"/>
              <a:t>，长度为</a:t>
            </a:r>
            <a:r>
              <a:rPr kumimoji="1" lang="en-US" altLang="zh-CN" sz="2400" dirty="0"/>
              <a:t>2</a:t>
            </a:r>
            <a:r>
              <a:rPr kumimoji="1" lang="en-US" altLang="zh-CN" sz="2400" i="1" dirty="0"/>
              <a:t>r</a:t>
            </a:r>
            <a:r>
              <a:rPr kumimoji="1" lang="zh-CN" altLang="en-US" sz="2400" dirty="0"/>
              <a:t>。）</a:t>
            </a:r>
          </a:p>
        </p:txBody>
      </p:sp>
      <p:grpSp>
        <p:nvGrpSpPr>
          <p:cNvPr id="424965" name="Group 5"/>
          <p:cNvGrpSpPr/>
          <p:nvPr/>
        </p:nvGrpSpPr>
        <p:grpSpPr bwMode="auto">
          <a:xfrm>
            <a:off x="6858000" y="1676400"/>
            <a:ext cx="1828800" cy="2209800"/>
            <a:chOff x="4272" y="1152"/>
            <a:chExt cx="1152" cy="1392"/>
          </a:xfrm>
        </p:grpSpPr>
        <p:sp>
          <p:nvSpPr>
            <p:cNvPr id="424966" name="Line 6"/>
            <p:cNvSpPr>
              <a:spLocks noChangeShapeType="1"/>
            </p:cNvSpPr>
            <p:nvPr/>
          </p:nvSpPr>
          <p:spPr bwMode="auto">
            <a:xfrm>
              <a:off x="4512" y="1296"/>
              <a:ext cx="0" cy="960"/>
            </a:xfrm>
            <a:prstGeom prst="line">
              <a:avLst/>
            </a:prstGeom>
            <a:noFill/>
            <a:ln w="9525" cap="rnd">
              <a:solidFill>
                <a:schemeClr val="bg1"/>
              </a:solidFill>
              <a:prstDash val="sysDot"/>
              <a:round/>
            </a:ln>
            <a:effectLst/>
          </p:spPr>
          <p:txBody>
            <a:bodyPr wrap="none" anchor="ctr"/>
            <a:lstStyle/>
            <a:p>
              <a:endParaRPr lang="zh-CN" altLang="en-US"/>
            </a:p>
          </p:txBody>
        </p:sp>
        <p:sp>
          <p:nvSpPr>
            <p:cNvPr id="424967" name="Line 7"/>
            <p:cNvSpPr>
              <a:spLocks noChangeShapeType="1"/>
            </p:cNvSpPr>
            <p:nvPr/>
          </p:nvSpPr>
          <p:spPr bwMode="auto">
            <a:xfrm>
              <a:off x="4272" y="1152"/>
              <a:ext cx="480" cy="0"/>
            </a:xfrm>
            <a:prstGeom prst="line">
              <a:avLst/>
            </a:prstGeom>
            <a:noFill/>
            <a:ln w="57150" cmpd="thickThin">
              <a:solidFill>
                <a:schemeClr val="tx1"/>
              </a:solidFill>
              <a:round/>
            </a:ln>
            <a:effectLst/>
          </p:spPr>
          <p:txBody>
            <a:bodyPr wrap="none" anchor="ctr"/>
            <a:lstStyle/>
            <a:p>
              <a:endParaRPr lang="zh-CN" altLang="en-US"/>
            </a:p>
          </p:txBody>
        </p:sp>
        <p:sp>
          <p:nvSpPr>
            <p:cNvPr id="424968" name="Oval 8"/>
            <p:cNvSpPr>
              <a:spLocks noChangeArrowheads="1"/>
            </p:cNvSpPr>
            <p:nvPr/>
          </p:nvSpPr>
          <p:spPr bwMode="auto">
            <a:xfrm>
              <a:off x="4464" y="1152"/>
              <a:ext cx="96" cy="96"/>
            </a:xfrm>
            <a:prstGeom prst="ellipse">
              <a:avLst/>
            </a:prstGeom>
            <a:solidFill>
              <a:srgbClr val="FFCC99"/>
            </a:solidFill>
            <a:ln w="9525">
              <a:solidFill>
                <a:schemeClr val="tx1"/>
              </a:solidFill>
              <a:round/>
            </a:ln>
            <a:effectLst/>
          </p:spPr>
          <p:txBody>
            <a:bodyPr wrap="none" anchor="ctr"/>
            <a:lstStyle/>
            <a:p>
              <a:endParaRPr lang="zh-CN" altLang="en-US"/>
            </a:p>
          </p:txBody>
        </p:sp>
        <p:sp>
          <p:nvSpPr>
            <p:cNvPr id="424969" name="Rectangle 9"/>
            <p:cNvSpPr>
              <a:spLocks noChangeArrowheads="1"/>
            </p:cNvSpPr>
            <p:nvPr/>
          </p:nvSpPr>
          <p:spPr bwMode="auto">
            <a:xfrm rot="-1658134">
              <a:off x="4656" y="1200"/>
              <a:ext cx="96" cy="720"/>
            </a:xfrm>
            <a:prstGeom prst="rect">
              <a:avLst/>
            </a:prstGeom>
            <a:solidFill>
              <a:srgbClr val="FFCC99"/>
            </a:solid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424970" name="Oval 10"/>
            <p:cNvSpPr>
              <a:spLocks noChangeArrowheads="1"/>
            </p:cNvSpPr>
            <p:nvPr/>
          </p:nvSpPr>
          <p:spPr bwMode="auto">
            <a:xfrm rot="-369818">
              <a:off x="4656" y="1824"/>
              <a:ext cx="768" cy="720"/>
            </a:xfrm>
            <a:prstGeom prst="ellipse">
              <a:avLst/>
            </a:prstGeom>
            <a:solidFill>
              <a:srgbClr val="FFCC99"/>
            </a:solidFill>
            <a:ln w="9525">
              <a:solidFill>
                <a:schemeClr val="tx1"/>
              </a:solidFill>
              <a:round/>
            </a:ln>
            <a:effectLst>
              <a:outerShdw dist="35921" dir="2700000" algn="ctr" rotWithShape="0">
                <a:schemeClr val="bg2"/>
              </a:outerShdw>
            </a:effectLst>
          </p:spPr>
          <p:txBody>
            <a:bodyPr wrap="none" anchor="ctr"/>
            <a:lstStyle/>
            <a:p>
              <a:pPr algn="ctr"/>
              <a:endParaRPr kumimoji="1" lang="zh-CN" altLang="zh-CN" sz="2400"/>
            </a:p>
          </p:txBody>
        </p:sp>
        <p:sp>
          <p:nvSpPr>
            <p:cNvPr id="424971" name="Line 11"/>
            <p:cNvSpPr>
              <a:spLocks noChangeShapeType="1"/>
            </p:cNvSpPr>
            <p:nvPr/>
          </p:nvSpPr>
          <p:spPr bwMode="auto">
            <a:xfrm>
              <a:off x="5040" y="2208"/>
              <a:ext cx="384" cy="0"/>
            </a:xfrm>
            <a:prstGeom prst="line">
              <a:avLst/>
            </a:prstGeom>
            <a:noFill/>
            <a:ln w="9525">
              <a:solidFill>
                <a:schemeClr val="tx1"/>
              </a:solidFill>
              <a:round/>
              <a:tailEnd type="stealth" w="med" len="lg"/>
            </a:ln>
            <a:effectLst/>
          </p:spPr>
          <p:txBody>
            <a:bodyPr wrap="none" anchor="ctr"/>
            <a:lstStyle/>
            <a:p>
              <a:endParaRPr lang="zh-CN" altLang="en-US"/>
            </a:p>
          </p:txBody>
        </p:sp>
        <p:sp>
          <p:nvSpPr>
            <p:cNvPr id="424972" name="Rectangle 12"/>
            <p:cNvSpPr>
              <a:spLocks noChangeArrowheads="1"/>
            </p:cNvSpPr>
            <p:nvPr/>
          </p:nvSpPr>
          <p:spPr bwMode="auto">
            <a:xfrm>
              <a:off x="5184" y="1968"/>
              <a:ext cx="192" cy="288"/>
            </a:xfrm>
            <a:prstGeom prst="rect">
              <a:avLst/>
            </a:prstGeom>
            <a:noFill/>
            <a:ln w="9525">
              <a:noFill/>
              <a:miter lim="800000"/>
            </a:ln>
            <a:effectLst/>
          </p:spPr>
          <p:txBody>
            <a:bodyPr>
              <a:spAutoFit/>
            </a:bodyPr>
            <a:lstStyle/>
            <a:p>
              <a:r>
                <a:rPr kumimoji="1" lang="en-US" altLang="zh-CN" sz="2400" i="1"/>
                <a:t>r</a:t>
              </a:r>
            </a:p>
          </p:txBody>
        </p:sp>
        <p:sp>
          <p:nvSpPr>
            <p:cNvPr id="424973" name="Rectangle 13"/>
            <p:cNvSpPr>
              <a:spLocks noChangeArrowheads="1"/>
            </p:cNvSpPr>
            <p:nvPr/>
          </p:nvSpPr>
          <p:spPr bwMode="auto">
            <a:xfrm>
              <a:off x="4320" y="1152"/>
              <a:ext cx="255" cy="288"/>
            </a:xfrm>
            <a:prstGeom prst="rect">
              <a:avLst/>
            </a:prstGeom>
            <a:noFill/>
            <a:ln w="9525">
              <a:noFill/>
              <a:miter lim="800000"/>
            </a:ln>
            <a:effectLst/>
          </p:spPr>
          <p:txBody>
            <a:bodyPr wrap="none">
              <a:spAutoFit/>
            </a:bodyPr>
            <a:lstStyle/>
            <a:p>
              <a:r>
                <a:rPr kumimoji="1" lang="en-US" altLang="zh-CN" sz="2400" i="1"/>
                <a:t>O</a:t>
              </a:r>
            </a:p>
          </p:txBody>
        </p:sp>
      </p:grpSp>
      <p:sp>
        <p:nvSpPr>
          <p:cNvPr id="424974" name="Text Box 14"/>
          <p:cNvSpPr txBox="1">
            <a:spLocks noChangeArrowheads="1"/>
          </p:cNvSpPr>
          <p:nvPr/>
        </p:nvSpPr>
        <p:spPr bwMode="auto">
          <a:xfrm>
            <a:off x="384175" y="2039938"/>
            <a:ext cx="1219200" cy="457200"/>
          </a:xfrm>
          <a:prstGeom prst="rect">
            <a:avLst/>
          </a:prstGeom>
          <a:noFill/>
          <a:ln w="9525">
            <a:noFill/>
            <a:miter lim="800000"/>
          </a:ln>
          <a:effectLst/>
        </p:spPr>
        <p:txBody>
          <a:bodyPr>
            <a:spAutoFit/>
          </a:bodyPr>
          <a:lstStyle/>
          <a:p>
            <a:pPr>
              <a:spcBef>
                <a:spcPct val="50000"/>
              </a:spcBef>
            </a:pPr>
            <a:r>
              <a:rPr kumimoji="1" lang="zh-CN" altLang="en-US" sz="2400"/>
              <a:t>解</a:t>
            </a:r>
            <a:r>
              <a:rPr kumimoji="1" lang="zh-CN" altLang="en-US" sz="2400">
                <a:effectLst>
                  <a:outerShdw blurRad="38100" dist="38100" dir="2700000" algn="tl">
                    <a:srgbClr val="C0C0C0"/>
                  </a:outerShdw>
                </a:effectLst>
              </a:rPr>
              <a:t>：</a:t>
            </a:r>
            <a:endParaRPr kumimoji="1" lang="zh-CN" altLang="en-US" sz="2400"/>
          </a:p>
        </p:txBody>
      </p:sp>
      <p:sp>
        <p:nvSpPr>
          <p:cNvPr id="424975" name="Text Box 15"/>
          <p:cNvSpPr txBox="1">
            <a:spLocks noChangeArrowheads="1"/>
          </p:cNvSpPr>
          <p:nvPr/>
        </p:nvSpPr>
        <p:spPr bwMode="auto">
          <a:xfrm>
            <a:off x="1295400" y="1981200"/>
            <a:ext cx="3276600" cy="604838"/>
          </a:xfrm>
          <a:prstGeom prst="rect">
            <a:avLst/>
          </a:prstGeom>
          <a:noFill/>
          <a:ln w="9525" algn="ctr">
            <a:noFill/>
            <a:miter lim="800000"/>
          </a:ln>
          <a:effectLst/>
        </p:spPr>
        <p:txBody>
          <a:bodyPr>
            <a:spAutoFit/>
          </a:bodyPr>
          <a:lstStyle/>
          <a:p>
            <a:pPr>
              <a:lnSpc>
                <a:spcPct val="120000"/>
              </a:lnSpc>
              <a:spcBef>
                <a:spcPct val="50000"/>
              </a:spcBef>
            </a:pPr>
            <a:r>
              <a:rPr kumimoji="1" lang="zh-CN" altLang="en-US" sz="2800" dirty="0"/>
              <a:t>摆杆转动惯量：</a:t>
            </a:r>
          </a:p>
        </p:txBody>
      </p:sp>
      <p:graphicFrame>
        <p:nvGraphicFramePr>
          <p:cNvPr id="424976" name="Object 16"/>
          <p:cNvGraphicFramePr>
            <a:graphicFrameLocks noChangeAspect="1"/>
          </p:cNvGraphicFramePr>
          <p:nvPr/>
        </p:nvGraphicFramePr>
        <p:xfrm>
          <a:off x="1447800" y="2527300"/>
          <a:ext cx="3419475" cy="977900"/>
        </p:xfrm>
        <a:graphic>
          <a:graphicData uri="http://schemas.openxmlformats.org/presentationml/2006/ole">
            <mc:AlternateContent xmlns:mc="http://schemas.openxmlformats.org/markup-compatibility/2006">
              <mc:Choice xmlns:v="urn:schemas-microsoft-com:vml" Requires="v">
                <p:oleObj name="公式" r:id="rId2" imgW="43857000" imgH="12585600" progId="">
                  <p:embed/>
                </p:oleObj>
              </mc:Choice>
              <mc:Fallback>
                <p:oleObj name="公式" r:id="rId2" imgW="43857000" imgH="12585600" progId="">
                  <p:embed/>
                  <p:pic>
                    <p:nvPicPr>
                      <p:cNvPr id="0" name="Picture 3" descr="image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27300"/>
                        <a:ext cx="34194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77" name="Text Box 17"/>
          <p:cNvSpPr txBox="1">
            <a:spLocks noChangeArrowheads="1"/>
          </p:cNvSpPr>
          <p:nvPr/>
        </p:nvSpPr>
        <p:spPr bwMode="auto">
          <a:xfrm>
            <a:off x="1219200" y="3429000"/>
            <a:ext cx="3352800" cy="604838"/>
          </a:xfrm>
          <a:prstGeom prst="rect">
            <a:avLst/>
          </a:prstGeom>
          <a:noFill/>
          <a:ln w="9525" algn="ctr">
            <a:noFill/>
            <a:miter lim="800000"/>
          </a:ln>
          <a:effectLst/>
        </p:spPr>
        <p:txBody>
          <a:bodyPr>
            <a:spAutoFit/>
          </a:bodyPr>
          <a:lstStyle/>
          <a:p>
            <a:pPr>
              <a:lnSpc>
                <a:spcPct val="120000"/>
              </a:lnSpc>
              <a:spcBef>
                <a:spcPct val="50000"/>
              </a:spcBef>
            </a:pPr>
            <a:r>
              <a:rPr kumimoji="1" lang="zh-CN" altLang="en-US" sz="2800"/>
              <a:t>摆锤转动惯量：</a:t>
            </a:r>
          </a:p>
        </p:txBody>
      </p:sp>
      <p:graphicFrame>
        <p:nvGraphicFramePr>
          <p:cNvPr id="424978" name="Object 18"/>
          <p:cNvGraphicFramePr>
            <a:graphicFrameLocks noChangeAspect="1"/>
          </p:cNvGraphicFramePr>
          <p:nvPr/>
        </p:nvGraphicFramePr>
        <p:xfrm>
          <a:off x="1371600" y="4114800"/>
          <a:ext cx="6618288" cy="1016000"/>
        </p:xfrm>
        <a:graphic>
          <a:graphicData uri="http://schemas.openxmlformats.org/presentationml/2006/ole">
            <mc:AlternateContent xmlns:mc="http://schemas.openxmlformats.org/markup-compatibility/2006">
              <mc:Choice xmlns:v="urn:schemas-microsoft-com:vml" Requires="v">
                <p:oleObj name="公式" r:id="rId4" imgW="81633600" imgH="12585600" progId="">
                  <p:embed/>
                </p:oleObj>
              </mc:Choice>
              <mc:Fallback>
                <p:oleObj name="公式" r:id="rId4" imgW="81633600" imgH="12585600" progId="">
                  <p:embed/>
                  <p:pic>
                    <p:nvPicPr>
                      <p:cNvPr id="0" name="Picture 2" descr="image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14800"/>
                        <a:ext cx="661828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9" name="Object 19"/>
          <p:cNvGraphicFramePr>
            <a:graphicFrameLocks noChangeAspect="1"/>
          </p:cNvGraphicFramePr>
          <p:nvPr/>
        </p:nvGraphicFramePr>
        <p:xfrm>
          <a:off x="668337" y="5257800"/>
          <a:ext cx="6265863" cy="1033463"/>
        </p:xfrm>
        <a:graphic>
          <a:graphicData uri="http://schemas.openxmlformats.org/presentationml/2006/ole">
            <mc:AlternateContent xmlns:mc="http://schemas.openxmlformats.org/markup-compatibility/2006">
              <mc:Choice xmlns:v="urn:schemas-microsoft-com:vml" Requires="v">
                <p:oleObj name="公式" r:id="rId6" imgW="75946680" imgH="12585600" progId="">
                  <p:embed/>
                </p:oleObj>
              </mc:Choice>
              <mc:Fallback>
                <p:oleObj name="公式" r:id="rId6" imgW="75946680" imgH="12585600" progId="">
                  <p:embed/>
                  <p:pic>
                    <p:nvPicPr>
                      <p:cNvPr id="0" name="Picture 1" descr="image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37" y="5257800"/>
                        <a:ext cx="6265863"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dissolve">
                                      <p:cBhvr>
                                        <p:cTn id="7" dur="500"/>
                                        <p:tgtEl>
                                          <p:spTgt spid="42496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424974"/>
                                        </p:tgtEl>
                                        <p:attrNameLst>
                                          <p:attrName>style.visibility</p:attrName>
                                        </p:attrNameLst>
                                      </p:cBhvr>
                                      <p:to>
                                        <p:strVal val="visible"/>
                                      </p:to>
                                    </p:set>
                                    <p:anim calcmode="lin" valueType="num">
                                      <p:cBhvr>
                                        <p:cTn id="12" dur="500" fill="hold"/>
                                        <p:tgtEl>
                                          <p:spTgt spid="424974"/>
                                        </p:tgtEl>
                                        <p:attrNameLst>
                                          <p:attrName>ppt_w</p:attrName>
                                        </p:attrNameLst>
                                      </p:cBhvr>
                                      <p:tavLst>
                                        <p:tav tm="0">
                                          <p:val>
                                            <p:strVal val="4*#ppt_w"/>
                                          </p:val>
                                        </p:tav>
                                        <p:tav tm="100000">
                                          <p:val>
                                            <p:strVal val="#ppt_w"/>
                                          </p:val>
                                        </p:tav>
                                      </p:tavLst>
                                    </p:anim>
                                    <p:anim calcmode="lin" valueType="num">
                                      <p:cBhvr>
                                        <p:cTn id="13" dur="500" fill="hold"/>
                                        <p:tgtEl>
                                          <p:spTgt spid="424974"/>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24975"/>
                                        </p:tgtEl>
                                        <p:attrNameLst>
                                          <p:attrName>style.visibility</p:attrName>
                                        </p:attrNameLst>
                                      </p:cBhvr>
                                      <p:to>
                                        <p:strVal val="visible"/>
                                      </p:to>
                                    </p:set>
                                    <p:anim calcmode="lin" valueType="num">
                                      <p:cBhvr additive="base">
                                        <p:cTn id="18" dur="500" fill="hold"/>
                                        <p:tgtEl>
                                          <p:spTgt spid="424975"/>
                                        </p:tgtEl>
                                        <p:attrNameLst>
                                          <p:attrName>ppt_x</p:attrName>
                                        </p:attrNameLst>
                                      </p:cBhvr>
                                      <p:tavLst>
                                        <p:tav tm="0">
                                          <p:val>
                                            <p:strVal val="0-#ppt_w/2"/>
                                          </p:val>
                                        </p:tav>
                                        <p:tav tm="100000">
                                          <p:val>
                                            <p:strVal val="#ppt_x"/>
                                          </p:val>
                                        </p:tav>
                                      </p:tavLst>
                                    </p:anim>
                                    <p:anim calcmode="lin" valueType="num">
                                      <p:cBhvr additive="base">
                                        <p:cTn id="19" dur="500" fill="hold"/>
                                        <p:tgtEl>
                                          <p:spTgt spid="42497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424976"/>
                                        </p:tgtEl>
                                        <p:attrNameLst>
                                          <p:attrName>style.visibility</p:attrName>
                                        </p:attrNameLst>
                                      </p:cBhvr>
                                      <p:to>
                                        <p:strVal val="visible"/>
                                      </p:to>
                                    </p:set>
                                    <p:animEffect transition="in" filter="strips(upRight)">
                                      <p:cBhvr>
                                        <p:cTn id="24" dur="500"/>
                                        <p:tgtEl>
                                          <p:spTgt spid="42497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24977"/>
                                        </p:tgtEl>
                                        <p:attrNameLst>
                                          <p:attrName>style.visibility</p:attrName>
                                        </p:attrNameLst>
                                      </p:cBhvr>
                                      <p:to>
                                        <p:strVal val="visible"/>
                                      </p:to>
                                    </p:set>
                                    <p:anim calcmode="lin" valueType="num">
                                      <p:cBhvr additive="base">
                                        <p:cTn id="29" dur="500" fill="hold"/>
                                        <p:tgtEl>
                                          <p:spTgt spid="424977"/>
                                        </p:tgtEl>
                                        <p:attrNameLst>
                                          <p:attrName>ppt_x</p:attrName>
                                        </p:attrNameLst>
                                      </p:cBhvr>
                                      <p:tavLst>
                                        <p:tav tm="0">
                                          <p:val>
                                            <p:strVal val="0-#ppt_w/2"/>
                                          </p:val>
                                        </p:tav>
                                        <p:tav tm="100000">
                                          <p:val>
                                            <p:strVal val="#ppt_x"/>
                                          </p:val>
                                        </p:tav>
                                      </p:tavLst>
                                    </p:anim>
                                    <p:anim calcmode="lin" valueType="num">
                                      <p:cBhvr additive="base">
                                        <p:cTn id="30" dur="500" fill="hold"/>
                                        <p:tgtEl>
                                          <p:spTgt spid="42497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424978"/>
                                        </p:tgtEl>
                                        <p:attrNameLst>
                                          <p:attrName>style.visibility</p:attrName>
                                        </p:attrNameLst>
                                      </p:cBhvr>
                                      <p:to>
                                        <p:strVal val="visible"/>
                                      </p:to>
                                    </p:set>
                                    <p:animEffect transition="in" filter="strips(upRight)">
                                      <p:cBhvr>
                                        <p:cTn id="35" dur="500"/>
                                        <p:tgtEl>
                                          <p:spTgt spid="42497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424979"/>
                                        </p:tgtEl>
                                        <p:attrNameLst>
                                          <p:attrName>style.visibility</p:attrName>
                                        </p:attrNameLst>
                                      </p:cBhvr>
                                      <p:to>
                                        <p:strVal val="visible"/>
                                      </p:to>
                                    </p:set>
                                    <p:animEffect transition="in" filter="strips(upRight)">
                                      <p:cBhvr>
                                        <p:cTn id="40" dur="500"/>
                                        <p:tgtEl>
                                          <p:spTgt spid="424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4" grpId="0" autoUpdateAnimBg="0"/>
      <p:bldP spid="424975" grpId="0" autoUpdateAnimBg="0"/>
      <p:bldP spid="42497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a:t>3.2 </a:t>
            </a:r>
            <a:r>
              <a:rPr lang="zh-CN" altLang="en-US"/>
              <a:t>转动定律</a:t>
            </a:r>
          </a:p>
        </p:txBody>
      </p:sp>
      <p:sp>
        <p:nvSpPr>
          <p:cNvPr id="22" name="灯片编号占位符 4"/>
          <p:cNvSpPr>
            <a:spLocks noGrp="1"/>
          </p:cNvSpPr>
          <p:nvPr>
            <p:ph type="sldNum" sz="quarter" idx="12"/>
          </p:nvPr>
        </p:nvSpPr>
        <p:spPr/>
        <p:txBody>
          <a:bodyPr/>
          <a:lstStyle/>
          <a:p>
            <a:fld id="{65467B94-BFAC-45E6-930A-E7AB2FF59731}" type="slidenum">
              <a:rPr lang="en-US" altLang="zh-CN"/>
              <a:pPr/>
              <a:t>22</a:t>
            </a:fld>
            <a:endParaRPr lang="en-US" altLang="zh-CN"/>
          </a:p>
        </p:txBody>
      </p:sp>
      <p:sp>
        <p:nvSpPr>
          <p:cNvPr id="42701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刚体定轴转动定律</a:t>
            </a:r>
          </a:p>
        </p:txBody>
      </p:sp>
      <p:graphicFrame>
        <p:nvGraphicFramePr>
          <p:cNvPr id="427012" name="Object 4"/>
          <p:cNvGraphicFramePr>
            <a:graphicFrameLocks noChangeAspect="1"/>
          </p:cNvGraphicFramePr>
          <p:nvPr/>
        </p:nvGraphicFramePr>
        <p:xfrm>
          <a:off x="1143000" y="1690687"/>
          <a:ext cx="1800225" cy="1014413"/>
        </p:xfrm>
        <a:graphic>
          <a:graphicData uri="http://schemas.openxmlformats.org/presentationml/2006/ole">
            <mc:AlternateContent xmlns:mc="http://schemas.openxmlformats.org/markup-compatibility/2006">
              <mc:Choice xmlns:v="urn:schemas-microsoft-com:vml" Requires="v">
                <p:oleObj name="Equation" r:id="rId2" imgW="21515760" imgH="12179160" progId="">
                  <p:embed/>
                </p:oleObj>
              </mc:Choice>
              <mc:Fallback>
                <p:oleObj name="Equation" r:id="rId2" imgW="21515760" imgH="12179160" progId="">
                  <p:embed/>
                  <p:pic>
                    <p:nvPicPr>
                      <p:cNvPr id="0" name="Picture 4" descr="image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90687"/>
                        <a:ext cx="1800225"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13" name="Object 5"/>
          <p:cNvGraphicFramePr>
            <a:graphicFrameLocks noChangeAspect="1"/>
          </p:cNvGraphicFramePr>
          <p:nvPr/>
        </p:nvGraphicFramePr>
        <p:xfrm>
          <a:off x="3505200" y="1690687"/>
          <a:ext cx="3455988" cy="1019175"/>
        </p:xfrm>
        <a:graphic>
          <a:graphicData uri="http://schemas.openxmlformats.org/presentationml/2006/ole">
            <mc:AlternateContent xmlns:mc="http://schemas.openxmlformats.org/markup-compatibility/2006">
              <mc:Choice xmlns:v="urn:schemas-microsoft-com:vml" Requires="v">
                <p:oleObj name="Equation" r:id="rId4" imgW="40201200" imgH="11773080" progId="">
                  <p:embed/>
                </p:oleObj>
              </mc:Choice>
              <mc:Fallback>
                <p:oleObj name="Equation" r:id="rId4" imgW="40201200" imgH="11773080" progId="">
                  <p:embed/>
                  <p:pic>
                    <p:nvPicPr>
                      <p:cNvPr id="0" name="Picture 3" descr="image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690687"/>
                        <a:ext cx="3455988"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14" name="Text Box 6"/>
          <p:cNvSpPr txBox="1">
            <a:spLocks noChangeArrowheads="1"/>
          </p:cNvSpPr>
          <p:nvPr/>
        </p:nvSpPr>
        <p:spPr bwMode="auto">
          <a:xfrm>
            <a:off x="304800" y="2743200"/>
            <a:ext cx="7924800" cy="519113"/>
          </a:xfrm>
          <a:prstGeom prst="rect">
            <a:avLst/>
          </a:prstGeom>
          <a:noFill/>
          <a:ln w="9525">
            <a:noFill/>
            <a:miter lim="800000"/>
          </a:ln>
          <a:effectLst/>
        </p:spPr>
        <p:txBody>
          <a:bodyPr>
            <a:spAutoFit/>
          </a:bodyPr>
          <a:lstStyle/>
          <a:p>
            <a:pPr>
              <a:spcBef>
                <a:spcPct val="50000"/>
              </a:spcBef>
            </a:pPr>
            <a:r>
              <a:rPr lang="zh-CN" altLang="en-US" sz="2800" dirty="0"/>
              <a:t>当 </a:t>
            </a:r>
            <a:r>
              <a:rPr lang="en-US" altLang="zh-CN" sz="2800" i="1" dirty="0"/>
              <a:t>J</a:t>
            </a:r>
            <a:r>
              <a:rPr lang="zh-CN" altLang="en-US" sz="2800" dirty="0"/>
              <a:t>（</a:t>
            </a:r>
            <a:r>
              <a:rPr lang="en-US" altLang="zh-CN" sz="2800" i="1" dirty="0" err="1"/>
              <a:t>J</a:t>
            </a:r>
            <a:r>
              <a:rPr lang="en-US" altLang="zh-CN" sz="2800" baseline="-25000" dirty="0" err="1"/>
              <a:t>z</a:t>
            </a:r>
            <a:r>
              <a:rPr lang="zh-CN" altLang="en-US" sz="2800" dirty="0"/>
              <a:t>简写成</a:t>
            </a:r>
            <a:r>
              <a:rPr lang="en-US" altLang="zh-CN" sz="2800" i="1" dirty="0"/>
              <a:t>J</a:t>
            </a:r>
            <a:r>
              <a:rPr lang="zh-CN" altLang="en-US" sz="2800" dirty="0"/>
              <a:t>）</a:t>
            </a:r>
            <a:r>
              <a:rPr lang="zh-CN" altLang="en-US" sz="2800" i="1" dirty="0"/>
              <a:t> </a:t>
            </a:r>
            <a:r>
              <a:rPr lang="zh-CN" altLang="en-US" sz="2800" dirty="0"/>
              <a:t>转动惯量是一个恒量时，有</a:t>
            </a:r>
          </a:p>
        </p:txBody>
      </p:sp>
      <p:grpSp>
        <p:nvGrpSpPr>
          <p:cNvPr id="427015" name="Group 7"/>
          <p:cNvGrpSpPr/>
          <p:nvPr/>
        </p:nvGrpSpPr>
        <p:grpSpPr bwMode="auto">
          <a:xfrm>
            <a:off x="1447800" y="3276600"/>
            <a:ext cx="2133600" cy="1066800"/>
            <a:chOff x="1071" y="845"/>
            <a:chExt cx="1344" cy="672"/>
          </a:xfrm>
        </p:grpSpPr>
        <p:sp>
          <p:nvSpPr>
            <p:cNvPr id="427016" name="Rectangle 8"/>
            <p:cNvSpPr>
              <a:spLocks noChangeArrowheads="1"/>
            </p:cNvSpPr>
            <p:nvPr/>
          </p:nvSpPr>
          <p:spPr bwMode="auto">
            <a:xfrm>
              <a:off x="1071" y="845"/>
              <a:ext cx="1344" cy="672"/>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graphicFrame>
          <p:nvGraphicFramePr>
            <p:cNvPr id="427017" name="Object 9"/>
            <p:cNvGraphicFramePr>
              <a:graphicFrameLocks noChangeAspect="1"/>
            </p:cNvGraphicFramePr>
            <p:nvPr/>
          </p:nvGraphicFramePr>
          <p:xfrm>
            <a:off x="1156" y="845"/>
            <a:ext cx="1134" cy="620"/>
          </p:xfrm>
          <a:graphic>
            <a:graphicData uri="http://schemas.openxmlformats.org/presentationml/2006/ole">
              <mc:AlternateContent xmlns:mc="http://schemas.openxmlformats.org/markup-compatibility/2006">
                <mc:Choice xmlns:v="urn:schemas-microsoft-com:vml" Requires="v">
                  <p:oleObj r:id="rId6" imgW="22734360" imgH="12585600" progId="">
                    <p:embed/>
                  </p:oleObj>
                </mc:Choice>
                <mc:Fallback>
                  <p:oleObj r:id="rId6" imgW="22734360" imgH="12585600" progId="">
                    <p:embed/>
                    <p:pic>
                      <p:nvPicPr>
                        <p:cNvPr id="0" name="Picture 2" descr="image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 y="845"/>
                          <a:ext cx="1134" cy="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18" name="Group 10"/>
          <p:cNvGrpSpPr/>
          <p:nvPr/>
        </p:nvGrpSpPr>
        <p:grpSpPr bwMode="auto">
          <a:xfrm>
            <a:off x="4267199" y="3505200"/>
            <a:ext cx="2819400" cy="609600"/>
            <a:chOff x="2699" y="983"/>
            <a:chExt cx="1776" cy="384"/>
          </a:xfrm>
        </p:grpSpPr>
        <p:sp>
          <p:nvSpPr>
            <p:cNvPr id="427019" name="Rectangle 11"/>
            <p:cNvSpPr>
              <a:spLocks noChangeArrowheads="1"/>
            </p:cNvSpPr>
            <p:nvPr/>
          </p:nvSpPr>
          <p:spPr bwMode="auto">
            <a:xfrm>
              <a:off x="2699" y="1026"/>
              <a:ext cx="340" cy="327"/>
            </a:xfrm>
            <a:prstGeom prst="rect">
              <a:avLst/>
            </a:prstGeom>
            <a:noFill/>
            <a:ln w="9525">
              <a:noFill/>
              <a:miter lim="800000"/>
            </a:ln>
            <a:effectLst/>
          </p:spPr>
          <p:txBody>
            <a:bodyPr wrap="none">
              <a:spAutoFit/>
            </a:bodyPr>
            <a:lstStyle/>
            <a:p>
              <a:r>
                <a:rPr lang="zh-CN" altLang="en-US" sz="2800" b="1">
                  <a:latin typeface="Arial" panose="020B0604020202020204" pitchFamily="34" charset="0"/>
                </a:rPr>
                <a:t>或</a:t>
              </a:r>
            </a:p>
          </p:txBody>
        </p:sp>
        <p:grpSp>
          <p:nvGrpSpPr>
            <p:cNvPr id="427020" name="Group 12"/>
            <p:cNvGrpSpPr/>
            <p:nvPr/>
          </p:nvGrpSpPr>
          <p:grpSpPr bwMode="auto">
            <a:xfrm>
              <a:off x="3606" y="983"/>
              <a:ext cx="869" cy="384"/>
              <a:chOff x="3606" y="983"/>
              <a:chExt cx="869" cy="384"/>
            </a:xfrm>
          </p:grpSpPr>
          <p:sp>
            <p:nvSpPr>
              <p:cNvPr id="427021" name="Rectangle 13"/>
              <p:cNvSpPr>
                <a:spLocks noChangeArrowheads="1"/>
              </p:cNvSpPr>
              <p:nvPr/>
            </p:nvSpPr>
            <p:spPr bwMode="auto">
              <a:xfrm>
                <a:off x="3611" y="983"/>
                <a:ext cx="864" cy="384"/>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graphicFrame>
            <p:nvGraphicFramePr>
              <p:cNvPr id="427022" name="Object 14"/>
              <p:cNvGraphicFramePr>
                <a:graphicFrameLocks noChangeAspect="1"/>
              </p:cNvGraphicFramePr>
              <p:nvPr/>
            </p:nvGraphicFramePr>
            <p:xfrm>
              <a:off x="3606" y="1026"/>
              <a:ext cx="837" cy="279"/>
            </p:xfrm>
            <a:graphic>
              <a:graphicData uri="http://schemas.openxmlformats.org/presentationml/2006/ole">
                <mc:AlternateContent xmlns:mc="http://schemas.openxmlformats.org/markup-compatibility/2006">
                  <mc:Choice xmlns:v="urn:schemas-microsoft-com:vml" Requires="v">
                    <p:oleObj r:id="rId8" imgW="17453880" imgH="5676840" progId="">
                      <p:embed/>
                    </p:oleObj>
                  </mc:Choice>
                  <mc:Fallback>
                    <p:oleObj r:id="rId8" imgW="17453880" imgH="5676840" progId="">
                      <p:embed/>
                      <p:pic>
                        <p:nvPicPr>
                          <p:cNvPr id="0" name="Picture 1" descr="image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026"/>
                            <a:ext cx="837"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27023" name="Text Box 15"/>
          <p:cNvSpPr txBox="1">
            <a:spLocks noChangeArrowheads="1"/>
          </p:cNvSpPr>
          <p:nvPr/>
        </p:nvSpPr>
        <p:spPr bwMode="auto">
          <a:xfrm>
            <a:off x="2438400" y="4419600"/>
            <a:ext cx="6067425" cy="1630363"/>
          </a:xfrm>
          <a:prstGeom prst="rect">
            <a:avLst/>
          </a:prstGeom>
          <a:noFill/>
          <a:ln w="9525">
            <a:noFill/>
            <a:miter lim="800000"/>
          </a:ln>
          <a:effectLst/>
        </p:spPr>
        <p:txBody>
          <a:bodyPr>
            <a:spAutoFit/>
          </a:bodyPr>
          <a:lstStyle/>
          <a:p>
            <a:pPr>
              <a:lnSpc>
                <a:spcPct val="120000"/>
              </a:lnSpc>
              <a:spcBef>
                <a:spcPct val="50000"/>
              </a:spcBef>
            </a:pPr>
            <a:r>
              <a:rPr kumimoji="1" lang="zh-CN" altLang="en-US" sz="2800" dirty="0"/>
              <a:t>刚体在做定轴转动时，刚体的角加速度与它所受到的合外力矩成正比，与刚体的转动惯量成反比。</a:t>
            </a:r>
          </a:p>
        </p:txBody>
      </p:sp>
      <p:sp>
        <p:nvSpPr>
          <p:cNvPr id="427024" name="Text Box 16"/>
          <p:cNvSpPr txBox="1">
            <a:spLocks noChangeArrowheads="1"/>
          </p:cNvSpPr>
          <p:nvPr/>
        </p:nvSpPr>
        <p:spPr bwMode="auto">
          <a:xfrm>
            <a:off x="228600" y="4419600"/>
            <a:ext cx="2520950" cy="579438"/>
          </a:xfrm>
          <a:prstGeom prst="rect">
            <a:avLst/>
          </a:prstGeom>
          <a:noFill/>
          <a:ln w="9525">
            <a:noFill/>
            <a:miter lim="800000"/>
          </a:ln>
          <a:effectLst/>
        </p:spPr>
        <p:txBody>
          <a:bodyPr>
            <a:spAutoFit/>
          </a:bodyPr>
          <a:lstStyle/>
          <a:p>
            <a:pPr>
              <a:spcBef>
                <a:spcPct val="50000"/>
              </a:spcBef>
            </a:pPr>
            <a:r>
              <a:rPr lang="zh-CN" altLang="en-US" sz="3200" dirty="0">
                <a:solidFill>
                  <a:srgbClr val="0000CC"/>
                </a:solidFill>
              </a:rPr>
              <a:t>转动定律：</a:t>
            </a:r>
          </a:p>
        </p:txBody>
      </p:sp>
      <p:grpSp>
        <p:nvGrpSpPr>
          <p:cNvPr id="427025" name="Group 17"/>
          <p:cNvGrpSpPr/>
          <p:nvPr/>
        </p:nvGrpSpPr>
        <p:grpSpPr bwMode="auto">
          <a:xfrm>
            <a:off x="1120775" y="5989638"/>
            <a:ext cx="7489825" cy="792162"/>
            <a:chOff x="657" y="3022"/>
            <a:chExt cx="4718" cy="499"/>
          </a:xfrm>
        </p:grpSpPr>
        <p:sp>
          <p:nvSpPr>
            <p:cNvPr id="427026" name="Rectangle 18"/>
            <p:cNvSpPr>
              <a:spLocks noChangeArrowheads="1"/>
            </p:cNvSpPr>
            <p:nvPr/>
          </p:nvSpPr>
          <p:spPr bwMode="auto">
            <a:xfrm>
              <a:off x="657" y="3022"/>
              <a:ext cx="4310" cy="499"/>
            </a:xfrm>
            <a:prstGeom prst="rect">
              <a:avLst/>
            </a:prstGeom>
            <a:solidFill>
              <a:srgbClr val="CC99FF">
                <a:alpha val="50000"/>
              </a:srgbClr>
            </a:solidFill>
            <a:ln w="9525">
              <a:solidFill>
                <a:schemeClr val="tx1"/>
              </a:solidFill>
              <a:miter lim="800000"/>
            </a:ln>
            <a:effectLst/>
          </p:spPr>
          <p:txBody>
            <a:bodyPr wrap="none" anchor="ctr"/>
            <a:lstStyle/>
            <a:p>
              <a:pPr algn="ctr"/>
              <a:endParaRPr lang="zh-CN" altLang="zh-CN">
                <a:latin typeface="Arial" panose="020B0604020202020204" pitchFamily="34" charset="0"/>
                <a:ea typeface="楷体_GB2312" pitchFamily="49" charset="-122"/>
              </a:endParaRPr>
            </a:p>
          </p:txBody>
        </p:sp>
        <p:sp>
          <p:nvSpPr>
            <p:cNvPr id="427027" name="Text Box 19"/>
            <p:cNvSpPr txBox="1">
              <a:spLocks noChangeArrowheads="1"/>
            </p:cNvSpPr>
            <p:nvPr/>
          </p:nvSpPr>
          <p:spPr bwMode="auto">
            <a:xfrm>
              <a:off x="793" y="3067"/>
              <a:ext cx="4582" cy="365"/>
            </a:xfrm>
            <a:prstGeom prst="rect">
              <a:avLst/>
            </a:prstGeom>
            <a:noFill/>
            <a:ln w="9525">
              <a:noFill/>
              <a:miter lim="800000"/>
            </a:ln>
            <a:effectLst/>
          </p:spPr>
          <p:txBody>
            <a:bodyPr>
              <a:spAutoFit/>
            </a:bodyPr>
            <a:lstStyle/>
            <a:p>
              <a:pPr>
                <a:spcBef>
                  <a:spcPct val="50000"/>
                </a:spcBef>
              </a:pPr>
              <a:r>
                <a:rPr lang="zh-CN" altLang="en-US" sz="3200">
                  <a:latin typeface="楷体_GB2312" pitchFamily="49" charset="-122"/>
                  <a:ea typeface="楷体_GB2312" pitchFamily="49" charset="-122"/>
                </a:rPr>
                <a:t>转动惯量</a:t>
              </a:r>
              <a:r>
                <a:rPr lang="en-US" altLang="zh-CN" sz="3200" i="1">
                  <a:ea typeface="楷体_GB2312" pitchFamily="49" charset="-122"/>
                </a:rPr>
                <a:t>J</a:t>
              </a:r>
              <a:r>
                <a:rPr lang="zh-CN" altLang="en-US" sz="3200">
                  <a:latin typeface="楷体_GB2312" pitchFamily="49" charset="-122"/>
                  <a:ea typeface="楷体_GB2312" pitchFamily="49" charset="-122"/>
                </a:rPr>
                <a:t>是刚体转动</a:t>
              </a:r>
              <a:r>
                <a:rPr lang="zh-CN" altLang="en-US" sz="3200">
                  <a:solidFill>
                    <a:srgbClr val="0000CC"/>
                  </a:solidFill>
                  <a:latin typeface="楷体_GB2312" pitchFamily="49" charset="-122"/>
                  <a:ea typeface="楷体_GB2312" pitchFamily="49" charset="-122"/>
                </a:rPr>
                <a:t>惯性</a:t>
              </a:r>
              <a:r>
                <a:rPr lang="zh-CN" altLang="en-US" sz="3200">
                  <a:latin typeface="楷体_GB2312" pitchFamily="49" charset="-122"/>
                  <a:ea typeface="楷体_GB2312" pitchFamily="49" charset="-122"/>
                </a:rPr>
                <a:t>的量度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7012"/>
                                        </p:tgtEl>
                                        <p:attrNameLst>
                                          <p:attrName>style.visibility</p:attrName>
                                        </p:attrNameLst>
                                      </p:cBhvr>
                                      <p:to>
                                        <p:strVal val="visible"/>
                                      </p:to>
                                    </p:set>
                                    <p:animEffect transition="in" filter="box(in)">
                                      <p:cBhvr>
                                        <p:cTn id="7" dur="500"/>
                                        <p:tgtEl>
                                          <p:spTgt spid="4270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27013"/>
                                        </p:tgtEl>
                                        <p:attrNameLst>
                                          <p:attrName>style.visibility</p:attrName>
                                        </p:attrNameLst>
                                      </p:cBhvr>
                                      <p:to>
                                        <p:strVal val="visible"/>
                                      </p:to>
                                    </p:set>
                                    <p:anim calcmode="lin" valueType="num">
                                      <p:cBhvr additive="base">
                                        <p:cTn id="12" dur="500" fill="hold"/>
                                        <p:tgtEl>
                                          <p:spTgt spid="427013"/>
                                        </p:tgtEl>
                                        <p:attrNameLst>
                                          <p:attrName>ppt_x</p:attrName>
                                        </p:attrNameLst>
                                      </p:cBhvr>
                                      <p:tavLst>
                                        <p:tav tm="0">
                                          <p:val>
                                            <p:strVal val="#ppt_x"/>
                                          </p:val>
                                        </p:tav>
                                        <p:tav tm="100000">
                                          <p:val>
                                            <p:strVal val="#ppt_x"/>
                                          </p:val>
                                        </p:tav>
                                      </p:tavLst>
                                    </p:anim>
                                    <p:anim calcmode="lin" valueType="num">
                                      <p:cBhvr additive="base">
                                        <p:cTn id="13" dur="500" fill="hold"/>
                                        <p:tgtEl>
                                          <p:spTgt spid="4270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27014"/>
                                        </p:tgtEl>
                                        <p:attrNameLst>
                                          <p:attrName>style.visibility</p:attrName>
                                        </p:attrNameLst>
                                      </p:cBhvr>
                                      <p:to>
                                        <p:strVal val="visible"/>
                                      </p:to>
                                    </p:set>
                                    <p:animEffect transition="in" filter="wipe(left)">
                                      <p:cBhvr>
                                        <p:cTn id="18" dur="500"/>
                                        <p:tgtEl>
                                          <p:spTgt spid="4270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27015"/>
                                        </p:tgtEl>
                                        <p:attrNameLst>
                                          <p:attrName>style.visibility</p:attrName>
                                        </p:attrNameLst>
                                      </p:cBhvr>
                                      <p:to>
                                        <p:strVal val="visible"/>
                                      </p:to>
                                    </p:set>
                                    <p:animEffect transition="in" filter="wipe(left)">
                                      <p:cBhvr>
                                        <p:cTn id="23" dur="500"/>
                                        <p:tgtEl>
                                          <p:spTgt spid="4270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27018"/>
                                        </p:tgtEl>
                                        <p:attrNameLst>
                                          <p:attrName>style.visibility</p:attrName>
                                        </p:attrNameLst>
                                      </p:cBhvr>
                                      <p:to>
                                        <p:strVal val="visible"/>
                                      </p:to>
                                    </p:set>
                                    <p:animEffect transition="in" filter="wipe(left)">
                                      <p:cBhvr>
                                        <p:cTn id="28" dur="500"/>
                                        <p:tgtEl>
                                          <p:spTgt spid="4270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27024"/>
                                        </p:tgtEl>
                                        <p:attrNameLst>
                                          <p:attrName>style.visibility</p:attrName>
                                        </p:attrNameLst>
                                      </p:cBhvr>
                                      <p:to>
                                        <p:strVal val="visible"/>
                                      </p:to>
                                    </p:set>
                                    <p:animEffect transition="in" filter="wipe(left)">
                                      <p:cBhvr>
                                        <p:cTn id="33" dur="500"/>
                                        <p:tgtEl>
                                          <p:spTgt spid="4270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27023"/>
                                        </p:tgtEl>
                                        <p:attrNameLst>
                                          <p:attrName>style.visibility</p:attrName>
                                        </p:attrNameLst>
                                      </p:cBhvr>
                                      <p:to>
                                        <p:strVal val="visible"/>
                                      </p:to>
                                    </p:set>
                                    <p:animEffect transition="in" filter="blinds(horizontal)">
                                      <p:cBhvr>
                                        <p:cTn id="38" dur="500"/>
                                        <p:tgtEl>
                                          <p:spTgt spid="4270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27025"/>
                                        </p:tgtEl>
                                        <p:attrNameLst>
                                          <p:attrName>style.visibility</p:attrName>
                                        </p:attrNameLst>
                                      </p:cBhvr>
                                      <p:to>
                                        <p:strVal val="visible"/>
                                      </p:to>
                                    </p:set>
                                    <p:animEffect transition="in" filter="wipe(left)">
                                      <p:cBhvr>
                                        <p:cTn id="43" dur="500"/>
                                        <p:tgtEl>
                                          <p:spTgt spid="427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p:bldP spid="427023" grpId="0" autoUpdateAnimBg="0"/>
      <p:bldP spid="4270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zh-CN"/>
              <a:t>3.2 </a:t>
            </a:r>
            <a:r>
              <a:rPr lang="zh-CN" altLang="en-US"/>
              <a:t>转动定律</a:t>
            </a:r>
          </a:p>
        </p:txBody>
      </p:sp>
      <p:sp>
        <p:nvSpPr>
          <p:cNvPr id="8" name="灯片编号占位符 4"/>
          <p:cNvSpPr>
            <a:spLocks noGrp="1"/>
          </p:cNvSpPr>
          <p:nvPr>
            <p:ph type="sldNum" sz="quarter" idx="12"/>
          </p:nvPr>
        </p:nvSpPr>
        <p:spPr/>
        <p:txBody>
          <a:bodyPr/>
          <a:lstStyle/>
          <a:p>
            <a:fld id="{D9671CB7-84D6-4E96-9E4C-E721A3CF2C79}" type="slidenum">
              <a:rPr lang="en-US" altLang="zh-CN"/>
              <a:pPr/>
              <a:t>23</a:t>
            </a:fld>
            <a:endParaRPr lang="en-US" altLang="zh-CN"/>
          </a:p>
        </p:txBody>
      </p:sp>
      <p:sp>
        <p:nvSpPr>
          <p:cNvPr id="430083" name="Rectangle 3"/>
          <p:cNvSpPr>
            <a:spLocks noChangeArrowheads="1"/>
          </p:cNvSpPr>
          <p:nvPr/>
        </p:nvSpPr>
        <p:spPr bwMode="auto">
          <a:xfrm>
            <a:off x="501650" y="1219200"/>
            <a:ext cx="2393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转动定律的应用 </a:t>
            </a:r>
          </a:p>
        </p:txBody>
      </p:sp>
      <p:graphicFrame>
        <p:nvGraphicFramePr>
          <p:cNvPr id="430084" name="Object 4"/>
          <p:cNvGraphicFramePr>
            <a:graphicFrameLocks noChangeAspect="1"/>
          </p:cNvGraphicFramePr>
          <p:nvPr/>
        </p:nvGraphicFramePr>
        <p:xfrm>
          <a:off x="1447800" y="2667000"/>
          <a:ext cx="4846638" cy="3236913"/>
        </p:xfrm>
        <a:graphic>
          <a:graphicData uri="http://schemas.openxmlformats.org/presentationml/2006/ole">
            <mc:AlternateContent xmlns:mc="http://schemas.openxmlformats.org/markup-compatibility/2006">
              <mc:Choice xmlns:v="urn:schemas-microsoft-com:vml" Requires="v">
                <p:oleObj name="文档" r:id="rId2" imgW="1758008" imgH="1173843" progId="Word.Document.8">
                  <p:embed/>
                </p:oleObj>
              </mc:Choice>
              <mc:Fallback>
                <p:oleObj name="文档" r:id="rId2" imgW="1758008" imgH="1173843" progId="Word.Document.8">
                  <p:embed/>
                  <p:pic>
                    <p:nvPicPr>
                      <p:cNvPr id="0" name="Picture 1" descr="image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4846638" cy="323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085" name="Text Box 5"/>
          <p:cNvSpPr txBox="1">
            <a:spLocks noChangeArrowheads="1"/>
          </p:cNvSpPr>
          <p:nvPr/>
        </p:nvSpPr>
        <p:spPr bwMode="auto">
          <a:xfrm>
            <a:off x="762000" y="1905000"/>
            <a:ext cx="3124200"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FF"/>
                </a:solidFill>
              </a:rPr>
              <a:t>解题要点</a:t>
            </a:r>
            <a:r>
              <a:rPr kumimoji="1" lang="en-US" altLang="zh-CN" sz="280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430084"/>
                                        </p:tgtEl>
                                        <p:attrNameLst>
                                          <p:attrName>style.visibility</p:attrName>
                                        </p:attrNameLst>
                                      </p:cBhvr>
                                      <p:to>
                                        <p:strVal val="visible"/>
                                      </p:to>
                                    </p:set>
                                    <p:anim calcmode="lin" valueType="num">
                                      <p:cBhvr additive="base">
                                        <p:cTn id="11" dur="500" fill="hold"/>
                                        <p:tgtEl>
                                          <p:spTgt spid="430084"/>
                                        </p:tgtEl>
                                        <p:attrNameLst>
                                          <p:attrName>ppt_x</p:attrName>
                                        </p:attrNameLst>
                                      </p:cBhvr>
                                      <p:tavLst>
                                        <p:tav tm="0">
                                          <p:val>
                                            <p:strVal val="0-#ppt_w/2"/>
                                          </p:val>
                                        </p:tav>
                                        <p:tav tm="100000">
                                          <p:val>
                                            <p:strVal val="#ppt_x"/>
                                          </p:val>
                                        </p:tav>
                                      </p:tavLst>
                                    </p:anim>
                                    <p:anim calcmode="lin" valueType="num">
                                      <p:cBhvr additive="base">
                                        <p:cTn id="12" dur="500" fill="hold"/>
                                        <p:tgtEl>
                                          <p:spTgt spid="430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a:t>3.2 </a:t>
            </a:r>
            <a:r>
              <a:rPr lang="zh-CN" altLang="en-US"/>
              <a:t>转动定律</a:t>
            </a:r>
          </a:p>
        </p:txBody>
      </p:sp>
      <p:sp>
        <p:nvSpPr>
          <p:cNvPr id="47" name="灯片编号占位符 4"/>
          <p:cNvSpPr>
            <a:spLocks noGrp="1"/>
          </p:cNvSpPr>
          <p:nvPr>
            <p:ph type="sldNum" sz="quarter" idx="12"/>
          </p:nvPr>
        </p:nvSpPr>
        <p:spPr/>
        <p:txBody>
          <a:bodyPr/>
          <a:lstStyle/>
          <a:p>
            <a:fld id="{FE47EA56-4293-4B3B-A856-45D9CE843D7D}" type="slidenum">
              <a:rPr lang="en-US" altLang="zh-CN"/>
              <a:pPr/>
              <a:t>24</a:t>
            </a:fld>
            <a:endParaRPr lang="en-US" altLang="zh-CN"/>
          </a:p>
        </p:txBody>
      </p:sp>
      <p:graphicFrame>
        <p:nvGraphicFramePr>
          <p:cNvPr id="431108" name="Object 4"/>
          <p:cNvGraphicFramePr>
            <a:graphicFrameLocks noChangeAspect="1"/>
          </p:cNvGraphicFramePr>
          <p:nvPr/>
        </p:nvGraphicFramePr>
        <p:xfrm>
          <a:off x="533400" y="1143000"/>
          <a:ext cx="5448300" cy="1481138"/>
        </p:xfrm>
        <a:graphic>
          <a:graphicData uri="http://schemas.openxmlformats.org/presentationml/2006/ole">
            <mc:AlternateContent xmlns:mc="http://schemas.openxmlformats.org/markup-compatibility/2006">
              <mc:Choice xmlns:v="urn:schemas-microsoft-com:vml" Requires="v">
                <p:oleObj name="文档" r:id="rId2" imgW="2193978" imgH="593979" progId="Word.Document.8">
                  <p:embed/>
                </p:oleObj>
              </mc:Choice>
              <mc:Fallback>
                <p:oleObj name="文档" r:id="rId2" imgW="2193978" imgH="593979" progId="Word.Document.8">
                  <p:embed/>
                  <p:pic>
                    <p:nvPicPr>
                      <p:cNvPr id="0" name="Picture 4" descr="image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448300" cy="148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1122" name="Group 18"/>
          <p:cNvGrpSpPr/>
          <p:nvPr/>
        </p:nvGrpSpPr>
        <p:grpSpPr bwMode="auto">
          <a:xfrm>
            <a:off x="5651500" y="3505200"/>
            <a:ext cx="3165475" cy="2808288"/>
            <a:chOff x="3562" y="2296"/>
            <a:chExt cx="1994" cy="1769"/>
          </a:xfrm>
        </p:grpSpPr>
        <p:sp>
          <p:nvSpPr>
            <p:cNvPr id="431123" name="Oval 19"/>
            <p:cNvSpPr>
              <a:spLocks noChangeArrowheads="1"/>
            </p:cNvSpPr>
            <p:nvPr/>
          </p:nvSpPr>
          <p:spPr bwMode="auto">
            <a:xfrm>
              <a:off x="3720" y="2866"/>
              <a:ext cx="506" cy="505"/>
            </a:xfrm>
            <a:prstGeom prst="ellipse">
              <a:avLst/>
            </a:prstGeom>
            <a:gradFill rotWithShape="1">
              <a:gsLst>
                <a:gs pos="0">
                  <a:schemeClr val="bg1"/>
                </a:gs>
                <a:gs pos="100000">
                  <a:srgbClr val="6699FF"/>
                </a:gs>
              </a:gsLst>
              <a:path path="shape">
                <a:fillToRect l="50000" t="50000" r="50000" b="50000"/>
              </a:path>
            </a:gradFill>
            <a:ln w="19050" algn="ctr">
              <a:solidFill>
                <a:srgbClr val="000066"/>
              </a:solidFill>
              <a:round/>
            </a:ln>
            <a:effectLst/>
          </p:spPr>
          <p:txBody>
            <a:bodyPr wrap="none" anchor="ctr"/>
            <a:lstStyle/>
            <a:p>
              <a:endParaRPr lang="zh-CN" altLang="en-US"/>
            </a:p>
          </p:txBody>
        </p:sp>
        <p:sp>
          <p:nvSpPr>
            <p:cNvPr id="431124" name="Line 20"/>
            <p:cNvSpPr>
              <a:spLocks noChangeShapeType="1"/>
            </p:cNvSpPr>
            <p:nvPr/>
          </p:nvSpPr>
          <p:spPr bwMode="auto">
            <a:xfrm>
              <a:off x="4750" y="3495"/>
              <a:ext cx="2" cy="337"/>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25" name="Line 21"/>
            <p:cNvSpPr>
              <a:spLocks noChangeShapeType="1"/>
            </p:cNvSpPr>
            <p:nvPr/>
          </p:nvSpPr>
          <p:spPr bwMode="auto">
            <a:xfrm flipV="1">
              <a:off x="4750" y="2821"/>
              <a:ext cx="2" cy="337"/>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26" name="Rectangle 22"/>
            <p:cNvSpPr>
              <a:spLocks noChangeArrowheads="1"/>
            </p:cNvSpPr>
            <p:nvPr/>
          </p:nvSpPr>
          <p:spPr bwMode="auto">
            <a:xfrm>
              <a:off x="4575" y="3167"/>
              <a:ext cx="337" cy="337"/>
            </a:xfrm>
            <a:prstGeom prst="rect">
              <a:avLst/>
            </a:prstGeom>
            <a:gradFill rotWithShape="1">
              <a:gsLst>
                <a:gs pos="0">
                  <a:schemeClr val="bg1"/>
                </a:gs>
                <a:gs pos="100000">
                  <a:srgbClr val="FF5050"/>
                </a:gs>
              </a:gsLst>
              <a:path path="shape">
                <a:fillToRect l="50000" t="50000" r="50000" b="50000"/>
              </a:path>
            </a:gradFill>
            <a:ln w="19050" algn="ctr">
              <a:solidFill>
                <a:srgbClr val="FF0000"/>
              </a:solidFill>
              <a:miter lim="800000"/>
            </a:ln>
            <a:effectLst/>
          </p:spPr>
          <p:txBody>
            <a:bodyPr wrap="none" anchor="ctr"/>
            <a:lstStyle/>
            <a:p>
              <a:endParaRPr lang="zh-CN" altLang="en-US"/>
            </a:p>
          </p:txBody>
        </p:sp>
        <p:sp>
          <p:nvSpPr>
            <p:cNvPr id="431127" name="Rectangle 23"/>
            <p:cNvSpPr>
              <a:spLocks noChangeArrowheads="1"/>
            </p:cNvSpPr>
            <p:nvPr/>
          </p:nvSpPr>
          <p:spPr bwMode="auto">
            <a:xfrm>
              <a:off x="5131" y="3163"/>
              <a:ext cx="253" cy="337"/>
            </a:xfrm>
            <a:prstGeom prst="rect">
              <a:avLst/>
            </a:prstGeom>
            <a:gradFill rotWithShape="1">
              <a:gsLst>
                <a:gs pos="0">
                  <a:schemeClr val="bg1"/>
                </a:gs>
                <a:gs pos="100000">
                  <a:srgbClr val="FF5050"/>
                </a:gs>
              </a:gsLst>
              <a:path path="shape">
                <a:fillToRect l="50000" t="50000" r="50000" b="50000"/>
              </a:path>
            </a:gradFill>
            <a:ln w="19050" algn="ctr">
              <a:solidFill>
                <a:srgbClr val="FF0000"/>
              </a:solidFill>
              <a:miter lim="800000"/>
            </a:ln>
            <a:effectLst/>
          </p:spPr>
          <p:txBody>
            <a:bodyPr wrap="none" anchor="ctr"/>
            <a:lstStyle/>
            <a:p>
              <a:endParaRPr lang="zh-CN" altLang="en-US"/>
            </a:p>
          </p:txBody>
        </p:sp>
        <p:sp>
          <p:nvSpPr>
            <p:cNvPr id="431128" name="Line 24"/>
            <p:cNvSpPr>
              <a:spLocks noChangeShapeType="1"/>
            </p:cNvSpPr>
            <p:nvPr/>
          </p:nvSpPr>
          <p:spPr bwMode="auto">
            <a:xfrm>
              <a:off x="5257" y="3500"/>
              <a:ext cx="0" cy="337"/>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29" name="Line 25"/>
            <p:cNvSpPr>
              <a:spLocks noChangeShapeType="1"/>
            </p:cNvSpPr>
            <p:nvPr/>
          </p:nvSpPr>
          <p:spPr bwMode="auto">
            <a:xfrm flipV="1">
              <a:off x="5257" y="2826"/>
              <a:ext cx="0" cy="337"/>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30" name="Text Box 26"/>
            <p:cNvSpPr txBox="1">
              <a:spLocks noChangeArrowheads="1"/>
            </p:cNvSpPr>
            <p:nvPr/>
          </p:nvSpPr>
          <p:spPr bwMode="auto">
            <a:xfrm>
              <a:off x="3959" y="2876"/>
              <a:ext cx="422" cy="288"/>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R</a:t>
              </a:r>
              <a:endParaRPr kumimoji="1" lang="en-US" altLang="zh-CN" sz="2400" b="1" i="1">
                <a:solidFill>
                  <a:srgbClr val="000066"/>
                </a:solidFill>
              </a:endParaRPr>
            </a:p>
          </p:txBody>
        </p:sp>
        <p:sp>
          <p:nvSpPr>
            <p:cNvPr id="431131" name="Line 27"/>
            <p:cNvSpPr>
              <a:spLocks noChangeShapeType="1"/>
            </p:cNvSpPr>
            <p:nvPr/>
          </p:nvSpPr>
          <p:spPr bwMode="auto">
            <a:xfrm>
              <a:off x="4223" y="3120"/>
              <a:ext cx="0" cy="673"/>
            </a:xfrm>
            <a:prstGeom prst="line">
              <a:avLst/>
            </a:prstGeom>
            <a:noFill/>
            <a:ln w="19050">
              <a:solidFill>
                <a:srgbClr val="000066"/>
              </a:solidFill>
              <a:round/>
              <a:tailEnd type="triangle" w="sm" len="lg"/>
            </a:ln>
            <a:effectLst/>
          </p:spPr>
          <p:txBody>
            <a:bodyPr wrap="none" anchor="ctr"/>
            <a:lstStyle/>
            <a:p>
              <a:endParaRPr lang="zh-CN" altLang="en-US"/>
            </a:p>
          </p:txBody>
        </p:sp>
        <p:graphicFrame>
          <p:nvGraphicFramePr>
            <p:cNvPr id="431132" name="Object 28"/>
            <p:cNvGraphicFramePr>
              <a:graphicFrameLocks noChangeAspect="1"/>
            </p:cNvGraphicFramePr>
            <p:nvPr/>
          </p:nvGraphicFramePr>
          <p:xfrm>
            <a:off x="3562" y="3748"/>
            <a:ext cx="225" cy="273"/>
          </p:xfrm>
          <a:graphic>
            <a:graphicData uri="http://schemas.openxmlformats.org/presentationml/2006/ole">
              <mc:AlternateContent xmlns:mc="http://schemas.openxmlformats.org/markup-compatibility/2006">
                <mc:Choice xmlns:v="urn:schemas-microsoft-com:vml" Requires="v">
                  <p:oleObj name="公式" r:id="rId4" imgW="5673960" imgH="6896160" progId="">
                    <p:embed/>
                  </p:oleObj>
                </mc:Choice>
                <mc:Fallback>
                  <p:oleObj name="公式" r:id="rId4" imgW="5673960" imgH="6896160" progId="">
                    <p:embed/>
                    <p:pic>
                      <p:nvPicPr>
                        <p:cNvPr id="0" name="Picture 3" descr="image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2" y="3748"/>
                          <a:ext cx="22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31133" name="Object 29"/>
            <p:cNvGraphicFramePr>
              <a:graphicFrameLocks noChangeAspect="1"/>
            </p:cNvGraphicFramePr>
            <p:nvPr/>
          </p:nvGraphicFramePr>
          <p:xfrm>
            <a:off x="4169" y="3762"/>
            <a:ext cx="253" cy="303"/>
          </p:xfrm>
          <a:graphic>
            <a:graphicData uri="http://schemas.openxmlformats.org/presentationml/2006/ole">
              <mc:AlternateContent xmlns:mc="http://schemas.openxmlformats.org/markup-compatibility/2006">
                <mc:Choice xmlns:v="urn:schemas-microsoft-com:vml" Requires="v">
                  <p:oleObj name="公式" r:id="rId6" imgW="5673960" imgH="6896160" progId="">
                    <p:embed/>
                  </p:oleObj>
                </mc:Choice>
                <mc:Fallback>
                  <p:oleObj name="公式" r:id="rId6" imgW="5673960" imgH="6896160" progId="">
                    <p:embed/>
                    <p:pic>
                      <p:nvPicPr>
                        <p:cNvPr id="0" name="Picture 2" descr="image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9" y="3762"/>
                          <a:ext cx="25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431134" name="Line 30"/>
            <p:cNvSpPr>
              <a:spLocks noChangeShapeType="1"/>
            </p:cNvSpPr>
            <p:nvPr/>
          </p:nvSpPr>
          <p:spPr bwMode="auto">
            <a:xfrm>
              <a:off x="3720" y="3105"/>
              <a:ext cx="0" cy="673"/>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35" name="Line 31"/>
            <p:cNvSpPr>
              <a:spLocks noChangeShapeType="1"/>
            </p:cNvSpPr>
            <p:nvPr/>
          </p:nvSpPr>
          <p:spPr bwMode="auto">
            <a:xfrm>
              <a:off x="3973" y="3125"/>
              <a:ext cx="253" cy="0"/>
            </a:xfrm>
            <a:prstGeom prst="line">
              <a:avLst/>
            </a:prstGeom>
            <a:noFill/>
            <a:ln w="19050">
              <a:solidFill>
                <a:srgbClr val="000066"/>
              </a:solidFill>
              <a:round/>
            </a:ln>
            <a:effectLst/>
          </p:spPr>
          <p:txBody>
            <a:bodyPr wrap="none" anchor="ctr"/>
            <a:lstStyle/>
            <a:p>
              <a:endParaRPr lang="zh-CN" altLang="en-US"/>
            </a:p>
          </p:txBody>
        </p:sp>
        <p:sp>
          <p:nvSpPr>
            <p:cNvPr id="431136" name="Line 32"/>
            <p:cNvSpPr>
              <a:spLocks noChangeShapeType="1"/>
            </p:cNvSpPr>
            <p:nvPr/>
          </p:nvSpPr>
          <p:spPr bwMode="auto">
            <a:xfrm>
              <a:off x="3973" y="3112"/>
              <a:ext cx="0" cy="674"/>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37" name="Line 33"/>
            <p:cNvSpPr>
              <a:spLocks noChangeShapeType="1"/>
            </p:cNvSpPr>
            <p:nvPr/>
          </p:nvSpPr>
          <p:spPr bwMode="auto">
            <a:xfrm flipV="1">
              <a:off x="3973" y="2513"/>
              <a:ext cx="0" cy="674"/>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431138" name="Arc 34"/>
            <p:cNvSpPr/>
            <p:nvPr/>
          </p:nvSpPr>
          <p:spPr bwMode="auto">
            <a:xfrm rot="16200000" flipV="1">
              <a:off x="4026" y="2859"/>
              <a:ext cx="259" cy="249"/>
            </a:xfrm>
            <a:custGeom>
              <a:avLst/>
              <a:gdLst>
                <a:gd name="G0" fmla="+- 4450 0 0"/>
                <a:gd name="G1" fmla="+- 21600 0 0"/>
                <a:gd name="G2" fmla="+- 21600 0 0"/>
                <a:gd name="T0" fmla="*/ 0 w 24655"/>
                <a:gd name="T1" fmla="*/ 463 h 21600"/>
                <a:gd name="T2" fmla="*/ 24655 w 24655"/>
                <a:gd name="T3" fmla="*/ 13963 h 21600"/>
                <a:gd name="T4" fmla="*/ 4450 w 24655"/>
                <a:gd name="T5" fmla="*/ 21600 h 21600"/>
              </a:gdLst>
              <a:ahLst/>
              <a:cxnLst>
                <a:cxn ang="0">
                  <a:pos x="T0" y="T1"/>
                </a:cxn>
                <a:cxn ang="0">
                  <a:pos x="T2" y="T3"/>
                </a:cxn>
                <a:cxn ang="0">
                  <a:pos x="T4" y="T5"/>
                </a:cxn>
              </a:cxnLst>
              <a:rect l="0" t="0" r="r" b="b"/>
              <a:pathLst>
                <a:path w="24655" h="21600" fill="none" extrusionOk="0">
                  <a:moveTo>
                    <a:pt x="0" y="463"/>
                  </a:moveTo>
                  <a:cubicBezTo>
                    <a:pt x="1463" y="155"/>
                    <a:pt x="2954" y="-1"/>
                    <a:pt x="4450" y="0"/>
                  </a:cubicBezTo>
                  <a:cubicBezTo>
                    <a:pt x="13433" y="0"/>
                    <a:pt x="21478" y="5560"/>
                    <a:pt x="24654" y="13963"/>
                  </a:cubicBezTo>
                </a:path>
                <a:path w="24655" h="21600" stroke="0" extrusionOk="0">
                  <a:moveTo>
                    <a:pt x="0" y="463"/>
                  </a:moveTo>
                  <a:cubicBezTo>
                    <a:pt x="1463" y="155"/>
                    <a:pt x="2954" y="-1"/>
                    <a:pt x="4450" y="0"/>
                  </a:cubicBezTo>
                  <a:cubicBezTo>
                    <a:pt x="13433" y="0"/>
                    <a:pt x="21478" y="5560"/>
                    <a:pt x="24654" y="13963"/>
                  </a:cubicBezTo>
                  <a:lnTo>
                    <a:pt x="4450" y="21600"/>
                  </a:lnTo>
                  <a:close/>
                </a:path>
              </a:pathLst>
            </a:custGeom>
            <a:noFill/>
            <a:ln w="19050">
              <a:solidFill>
                <a:srgbClr val="000066"/>
              </a:solidFill>
              <a:round/>
              <a:tailEnd type="triangle" w="sm" len="lg"/>
            </a:ln>
            <a:effectLst/>
          </p:spPr>
          <p:txBody>
            <a:bodyPr wrap="none" anchor="ctr"/>
            <a:lstStyle/>
            <a:p>
              <a:endParaRPr lang="zh-CN" altLang="en-US"/>
            </a:p>
          </p:txBody>
        </p:sp>
        <p:sp>
          <p:nvSpPr>
            <p:cNvPr id="431139" name="Text Box 35"/>
            <p:cNvSpPr txBox="1">
              <a:spLocks noChangeArrowheads="1"/>
            </p:cNvSpPr>
            <p:nvPr/>
          </p:nvSpPr>
          <p:spPr bwMode="auto">
            <a:xfrm>
              <a:off x="4059" y="2598"/>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0066"/>
                  </a:solidFill>
                  <a:sym typeface="Symbol" panose="05050102010706020507" pitchFamily="18" charset="2"/>
                </a:rPr>
                <a:t></a:t>
              </a:r>
            </a:p>
          </p:txBody>
        </p:sp>
        <p:sp>
          <p:nvSpPr>
            <p:cNvPr id="431140" name="Text Box 36"/>
            <p:cNvSpPr txBox="1">
              <a:spLocks noChangeArrowheads="1"/>
            </p:cNvSpPr>
            <p:nvPr/>
          </p:nvSpPr>
          <p:spPr bwMode="auto">
            <a:xfrm>
              <a:off x="4558" y="3748"/>
              <a:ext cx="544" cy="288"/>
            </a:xfrm>
            <a:prstGeom prst="rect">
              <a:avLst/>
            </a:prstGeom>
            <a:noFill/>
            <a:ln w="9525">
              <a:noFill/>
              <a:miter lim="800000"/>
            </a:ln>
            <a:effectLst/>
          </p:spPr>
          <p:txBody>
            <a:bodyPr>
              <a:spAutoFit/>
            </a:bodyPr>
            <a:lstStyle/>
            <a:p>
              <a:pPr>
                <a:spcBef>
                  <a:spcPct val="50000"/>
                </a:spcBef>
              </a:pPr>
              <a:r>
                <a:rPr lang="en-US" altLang="zh-CN" sz="2400" i="1">
                  <a:solidFill>
                    <a:srgbClr val="000066"/>
                  </a:solidFill>
                </a:rPr>
                <a:t>m</a:t>
              </a:r>
              <a:r>
                <a:rPr lang="en-US" altLang="zh-CN" sz="2400" baseline="-25000">
                  <a:solidFill>
                    <a:srgbClr val="000066"/>
                  </a:solidFill>
                </a:rPr>
                <a:t>1</a:t>
              </a:r>
              <a:r>
                <a:rPr lang="en-US" altLang="zh-CN" sz="2400" b="1" i="1">
                  <a:solidFill>
                    <a:srgbClr val="000066"/>
                  </a:solidFill>
                </a:rPr>
                <a:t>g</a:t>
              </a:r>
            </a:p>
          </p:txBody>
        </p:sp>
        <p:sp>
          <p:nvSpPr>
            <p:cNvPr id="431141" name="Text Box 37"/>
            <p:cNvSpPr txBox="1">
              <a:spLocks noChangeArrowheads="1"/>
            </p:cNvSpPr>
            <p:nvPr/>
          </p:nvSpPr>
          <p:spPr bwMode="auto">
            <a:xfrm>
              <a:off x="3787" y="2296"/>
              <a:ext cx="317" cy="288"/>
            </a:xfrm>
            <a:prstGeom prst="rect">
              <a:avLst/>
            </a:prstGeom>
            <a:noFill/>
            <a:ln w="9525">
              <a:noFill/>
              <a:miter lim="800000"/>
            </a:ln>
            <a:effectLst/>
          </p:spPr>
          <p:txBody>
            <a:bodyPr>
              <a:spAutoFit/>
            </a:bodyPr>
            <a:lstStyle/>
            <a:p>
              <a:pPr>
                <a:spcBef>
                  <a:spcPct val="50000"/>
                </a:spcBef>
              </a:pPr>
              <a:r>
                <a:rPr lang="en-US" altLang="zh-CN" sz="2400" b="1" i="1">
                  <a:solidFill>
                    <a:srgbClr val="000066"/>
                  </a:solidFill>
                </a:rPr>
                <a:t>F</a:t>
              </a:r>
              <a:endParaRPr lang="en-US" altLang="zh-CN" sz="2400">
                <a:solidFill>
                  <a:srgbClr val="000066"/>
                </a:solidFill>
              </a:endParaRPr>
            </a:p>
          </p:txBody>
        </p:sp>
        <p:sp>
          <p:nvSpPr>
            <p:cNvPr id="431142" name="Text Box 38"/>
            <p:cNvSpPr txBox="1">
              <a:spLocks noChangeArrowheads="1"/>
            </p:cNvSpPr>
            <p:nvPr/>
          </p:nvSpPr>
          <p:spPr bwMode="auto">
            <a:xfrm>
              <a:off x="5057" y="3748"/>
              <a:ext cx="499" cy="288"/>
            </a:xfrm>
            <a:prstGeom prst="rect">
              <a:avLst/>
            </a:prstGeom>
            <a:noFill/>
            <a:ln w="9525">
              <a:noFill/>
              <a:miter lim="800000"/>
            </a:ln>
            <a:effectLst/>
          </p:spPr>
          <p:txBody>
            <a:bodyPr>
              <a:spAutoFit/>
            </a:bodyPr>
            <a:lstStyle/>
            <a:p>
              <a:pPr>
                <a:spcBef>
                  <a:spcPct val="50000"/>
                </a:spcBef>
              </a:pPr>
              <a:r>
                <a:rPr lang="en-US" altLang="zh-CN" sz="2400" i="1">
                  <a:solidFill>
                    <a:srgbClr val="000066"/>
                  </a:solidFill>
                </a:rPr>
                <a:t>m</a:t>
              </a:r>
              <a:r>
                <a:rPr lang="en-US" altLang="zh-CN" sz="2400" baseline="-25000">
                  <a:solidFill>
                    <a:srgbClr val="000066"/>
                  </a:solidFill>
                </a:rPr>
                <a:t>2</a:t>
              </a:r>
              <a:r>
                <a:rPr lang="en-US" altLang="zh-CN" sz="2400" b="1" i="1">
                  <a:solidFill>
                    <a:srgbClr val="000066"/>
                  </a:solidFill>
                </a:rPr>
                <a:t>g</a:t>
              </a:r>
            </a:p>
          </p:txBody>
        </p:sp>
        <p:sp>
          <p:nvSpPr>
            <p:cNvPr id="431143" name="Text Box 39"/>
            <p:cNvSpPr txBox="1">
              <a:spLocks noChangeArrowheads="1"/>
            </p:cNvSpPr>
            <p:nvPr/>
          </p:nvSpPr>
          <p:spPr bwMode="auto">
            <a:xfrm>
              <a:off x="4649" y="2568"/>
              <a:ext cx="317" cy="288"/>
            </a:xfrm>
            <a:prstGeom prst="rect">
              <a:avLst/>
            </a:prstGeom>
            <a:noFill/>
            <a:ln w="9525">
              <a:noFill/>
              <a:miter lim="800000"/>
            </a:ln>
            <a:effectLst/>
          </p:spPr>
          <p:txBody>
            <a:bodyPr>
              <a:spAutoFit/>
            </a:bodyPr>
            <a:lstStyle/>
            <a:p>
              <a:pPr>
                <a:spcBef>
                  <a:spcPct val="50000"/>
                </a:spcBef>
              </a:pPr>
              <a:r>
                <a:rPr lang="en-US" altLang="zh-CN" sz="2400" b="1" i="1">
                  <a:solidFill>
                    <a:srgbClr val="000066"/>
                  </a:solidFill>
                </a:rPr>
                <a:t>T</a:t>
              </a:r>
              <a:r>
                <a:rPr lang="en-US" altLang="zh-CN" sz="2400" baseline="-25000">
                  <a:solidFill>
                    <a:srgbClr val="000066"/>
                  </a:solidFill>
                </a:rPr>
                <a:t>1</a:t>
              </a:r>
              <a:endParaRPr lang="en-US" altLang="zh-CN" sz="2400" b="1" i="1">
                <a:solidFill>
                  <a:srgbClr val="000066"/>
                </a:solidFill>
              </a:endParaRPr>
            </a:p>
          </p:txBody>
        </p:sp>
        <p:sp>
          <p:nvSpPr>
            <p:cNvPr id="431144" name="Text Box 40"/>
            <p:cNvSpPr txBox="1">
              <a:spLocks noChangeArrowheads="1"/>
            </p:cNvSpPr>
            <p:nvPr/>
          </p:nvSpPr>
          <p:spPr bwMode="auto">
            <a:xfrm>
              <a:off x="3824" y="3770"/>
              <a:ext cx="544" cy="288"/>
            </a:xfrm>
            <a:prstGeom prst="rect">
              <a:avLst/>
            </a:prstGeom>
            <a:noFill/>
            <a:ln w="9525">
              <a:noFill/>
              <a:miter lim="800000"/>
            </a:ln>
            <a:effectLst/>
          </p:spPr>
          <p:txBody>
            <a:bodyPr>
              <a:spAutoFit/>
            </a:bodyPr>
            <a:lstStyle/>
            <a:p>
              <a:pPr>
                <a:spcBef>
                  <a:spcPct val="50000"/>
                </a:spcBef>
              </a:pPr>
              <a:r>
                <a:rPr lang="en-US" altLang="zh-CN" sz="2400" i="1">
                  <a:solidFill>
                    <a:srgbClr val="000066"/>
                  </a:solidFill>
                </a:rPr>
                <a:t>M</a:t>
              </a:r>
              <a:r>
                <a:rPr lang="en-US" altLang="zh-CN" sz="2400" b="1" i="1">
                  <a:solidFill>
                    <a:srgbClr val="000066"/>
                  </a:solidFill>
                </a:rPr>
                <a:t>g</a:t>
              </a:r>
            </a:p>
          </p:txBody>
        </p:sp>
        <p:sp>
          <p:nvSpPr>
            <p:cNvPr id="431145" name="Text Box 41"/>
            <p:cNvSpPr txBox="1">
              <a:spLocks noChangeArrowheads="1"/>
            </p:cNvSpPr>
            <p:nvPr/>
          </p:nvSpPr>
          <p:spPr bwMode="auto">
            <a:xfrm>
              <a:off x="5148" y="2598"/>
              <a:ext cx="317" cy="288"/>
            </a:xfrm>
            <a:prstGeom prst="rect">
              <a:avLst/>
            </a:prstGeom>
            <a:noFill/>
            <a:ln w="9525">
              <a:noFill/>
              <a:miter lim="800000"/>
            </a:ln>
            <a:effectLst/>
          </p:spPr>
          <p:txBody>
            <a:bodyPr>
              <a:spAutoFit/>
            </a:bodyPr>
            <a:lstStyle/>
            <a:p>
              <a:pPr>
                <a:spcBef>
                  <a:spcPct val="50000"/>
                </a:spcBef>
              </a:pPr>
              <a:r>
                <a:rPr lang="en-US" altLang="zh-CN" sz="2400" b="1" i="1">
                  <a:solidFill>
                    <a:srgbClr val="000066"/>
                  </a:solidFill>
                </a:rPr>
                <a:t>T</a:t>
              </a:r>
              <a:r>
                <a:rPr lang="en-US" altLang="zh-CN" sz="2400" baseline="-25000">
                  <a:solidFill>
                    <a:srgbClr val="000066"/>
                  </a:solidFill>
                </a:rPr>
                <a:t>2</a:t>
              </a:r>
              <a:endParaRPr lang="en-US" altLang="zh-CN" sz="2400" b="1" i="1">
                <a:solidFill>
                  <a:srgbClr val="000066"/>
                </a:solidFill>
              </a:endParaRPr>
            </a:p>
          </p:txBody>
        </p:sp>
        <p:sp>
          <p:nvSpPr>
            <p:cNvPr id="431146" name="Line 42"/>
            <p:cNvSpPr>
              <a:spLocks noChangeShapeType="1"/>
            </p:cNvSpPr>
            <p:nvPr/>
          </p:nvSpPr>
          <p:spPr bwMode="auto">
            <a:xfrm>
              <a:off x="4513" y="3158"/>
              <a:ext cx="0" cy="273"/>
            </a:xfrm>
            <a:prstGeom prst="line">
              <a:avLst/>
            </a:prstGeom>
            <a:noFill/>
            <a:ln w="19050">
              <a:solidFill>
                <a:srgbClr val="000066"/>
              </a:solidFill>
              <a:round/>
              <a:tailEnd type="triangle" w="sm" len="lg"/>
            </a:ln>
            <a:effectLst/>
          </p:spPr>
          <p:txBody>
            <a:bodyPr/>
            <a:lstStyle/>
            <a:p>
              <a:endParaRPr lang="zh-CN" altLang="en-US"/>
            </a:p>
          </p:txBody>
        </p:sp>
        <p:sp>
          <p:nvSpPr>
            <p:cNvPr id="431147" name="Text Box 43"/>
            <p:cNvSpPr txBox="1">
              <a:spLocks noChangeArrowheads="1"/>
            </p:cNvSpPr>
            <p:nvPr/>
          </p:nvSpPr>
          <p:spPr bwMode="auto">
            <a:xfrm>
              <a:off x="4377" y="3362"/>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0066"/>
                  </a:solidFill>
                  <a:sym typeface="Symbol" panose="05050102010706020507" pitchFamily="18" charset="2"/>
                </a:rPr>
                <a:t>a</a:t>
              </a:r>
            </a:p>
          </p:txBody>
        </p:sp>
      </p:grpSp>
      <p:graphicFrame>
        <p:nvGraphicFramePr>
          <p:cNvPr id="431148" name="Object 44"/>
          <p:cNvGraphicFramePr>
            <a:graphicFrameLocks noChangeAspect="1"/>
          </p:cNvGraphicFramePr>
          <p:nvPr/>
        </p:nvGraphicFramePr>
        <p:xfrm>
          <a:off x="533400" y="2514600"/>
          <a:ext cx="3390900" cy="3868738"/>
        </p:xfrm>
        <a:graphic>
          <a:graphicData uri="http://schemas.openxmlformats.org/presentationml/2006/ole">
            <mc:AlternateContent xmlns:mc="http://schemas.openxmlformats.org/markup-compatibility/2006">
              <mc:Choice xmlns:v="urn:schemas-microsoft-com:vml" Requires="v">
                <p:oleObj name="Document" r:id="rId8" imgW="1356274" imgH="1547335" progId="Word.Document.8">
                  <p:embed/>
                </p:oleObj>
              </mc:Choice>
              <mc:Fallback>
                <p:oleObj name="Document" r:id="rId8" imgW="1356274" imgH="1547335" progId="Word.Document.8">
                  <p:embed/>
                  <p:pic>
                    <p:nvPicPr>
                      <p:cNvPr id="0" name="Picture 1" descr="image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2514600"/>
                        <a:ext cx="3390900" cy="386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1150" name="Group 46"/>
          <p:cNvGrpSpPr/>
          <p:nvPr/>
        </p:nvGrpSpPr>
        <p:grpSpPr bwMode="auto">
          <a:xfrm>
            <a:off x="6459538" y="533400"/>
            <a:ext cx="2478087" cy="2879725"/>
            <a:chOff x="4069" y="336"/>
            <a:chExt cx="1561" cy="1814"/>
          </a:xfrm>
        </p:grpSpPr>
        <p:sp>
          <p:nvSpPr>
            <p:cNvPr id="431109" name="Oval 5"/>
            <p:cNvSpPr>
              <a:spLocks noChangeArrowheads="1"/>
            </p:cNvSpPr>
            <p:nvPr/>
          </p:nvSpPr>
          <p:spPr bwMode="auto">
            <a:xfrm>
              <a:off x="4592" y="512"/>
              <a:ext cx="535" cy="535"/>
            </a:xfrm>
            <a:prstGeom prst="ellipse">
              <a:avLst/>
            </a:prstGeom>
            <a:gradFill rotWithShape="1">
              <a:gsLst>
                <a:gs pos="0">
                  <a:schemeClr val="bg1"/>
                </a:gs>
                <a:gs pos="100000">
                  <a:srgbClr val="6699FF"/>
                </a:gs>
              </a:gsLst>
              <a:path path="shape">
                <a:fillToRect l="50000" t="50000" r="50000" b="50000"/>
              </a:path>
            </a:gradFill>
            <a:ln w="19050">
              <a:solidFill>
                <a:srgbClr val="000066"/>
              </a:solidFill>
              <a:round/>
            </a:ln>
            <a:effectLst/>
          </p:spPr>
          <p:txBody>
            <a:bodyPr wrap="none" anchor="ctr"/>
            <a:lstStyle/>
            <a:p>
              <a:endParaRPr lang="zh-CN" altLang="en-US"/>
            </a:p>
          </p:txBody>
        </p:sp>
        <p:sp>
          <p:nvSpPr>
            <p:cNvPr id="431110" name="Text Box 6"/>
            <p:cNvSpPr txBox="1">
              <a:spLocks noChangeArrowheads="1"/>
            </p:cNvSpPr>
            <p:nvPr/>
          </p:nvSpPr>
          <p:spPr bwMode="auto">
            <a:xfrm>
              <a:off x="5187" y="1492"/>
              <a:ext cx="443" cy="288"/>
            </a:xfrm>
            <a:prstGeom prst="rect">
              <a:avLst/>
            </a:prstGeom>
            <a:noFill/>
            <a:ln w="19050">
              <a:noFill/>
              <a:miter lim="800000"/>
            </a:ln>
            <a:effectLst/>
          </p:spPr>
          <p:txBody>
            <a:bodyPr>
              <a:spAutoFit/>
            </a:bodyPr>
            <a:lstStyle/>
            <a:p>
              <a:pPr>
                <a:spcBef>
                  <a:spcPct val="50000"/>
                </a:spcBef>
              </a:pPr>
              <a:r>
                <a:rPr kumimoji="1" lang="en-US" altLang="zh-CN" sz="2400" i="1">
                  <a:solidFill>
                    <a:srgbClr val="FF0000"/>
                  </a:solidFill>
                </a:rPr>
                <a:t> m</a:t>
              </a:r>
              <a:r>
                <a:rPr kumimoji="1" lang="en-US" altLang="zh-CN" sz="2400" baseline="-25000">
                  <a:solidFill>
                    <a:srgbClr val="FF0000"/>
                  </a:solidFill>
                </a:rPr>
                <a:t>2</a:t>
              </a:r>
              <a:endParaRPr kumimoji="1" lang="en-US" altLang="zh-CN" sz="2400" b="1" i="1">
                <a:solidFill>
                  <a:srgbClr val="FF0000"/>
                </a:solidFill>
              </a:endParaRPr>
            </a:p>
          </p:txBody>
        </p:sp>
        <p:sp>
          <p:nvSpPr>
            <p:cNvPr id="431111" name="Text Box 7"/>
            <p:cNvSpPr txBox="1">
              <a:spLocks noChangeArrowheads="1"/>
            </p:cNvSpPr>
            <p:nvPr/>
          </p:nvSpPr>
          <p:spPr bwMode="auto">
            <a:xfrm>
              <a:off x="5097" y="637"/>
              <a:ext cx="409" cy="288"/>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 J</a:t>
              </a:r>
              <a:endParaRPr kumimoji="1" lang="en-US" altLang="zh-CN" sz="2400" b="1" i="1">
                <a:solidFill>
                  <a:srgbClr val="000066"/>
                </a:solidFill>
              </a:endParaRPr>
            </a:p>
          </p:txBody>
        </p:sp>
        <p:sp>
          <p:nvSpPr>
            <p:cNvPr id="431112" name="Rectangle 8"/>
            <p:cNvSpPr>
              <a:spLocks noChangeArrowheads="1"/>
            </p:cNvSpPr>
            <p:nvPr/>
          </p:nvSpPr>
          <p:spPr bwMode="auto">
            <a:xfrm>
              <a:off x="4993" y="1477"/>
              <a:ext cx="267" cy="356"/>
            </a:xfrm>
            <a:prstGeom prst="rect">
              <a:avLst/>
            </a:prstGeom>
            <a:gradFill rotWithShape="1">
              <a:gsLst>
                <a:gs pos="0">
                  <a:schemeClr val="bg1"/>
                </a:gs>
                <a:gs pos="100000">
                  <a:srgbClr val="FF5050"/>
                </a:gs>
              </a:gsLst>
              <a:path path="shape">
                <a:fillToRect l="50000" t="50000" r="50000" b="50000"/>
              </a:path>
            </a:gradFill>
            <a:ln w="19050" algn="ctr">
              <a:solidFill>
                <a:srgbClr val="FF0000"/>
              </a:solidFill>
              <a:miter lim="800000"/>
            </a:ln>
            <a:effectLst/>
          </p:spPr>
          <p:txBody>
            <a:bodyPr wrap="none" anchor="ctr"/>
            <a:lstStyle/>
            <a:p>
              <a:pPr algn="ctr"/>
              <a:endParaRPr lang="zh-CN" altLang="zh-CN" sz="2400">
                <a:solidFill>
                  <a:srgbClr val="CC0000"/>
                </a:solidFill>
                <a:latin typeface="Arial" panose="020B0604020202020204" pitchFamily="34" charset="0"/>
              </a:endParaRPr>
            </a:p>
          </p:txBody>
        </p:sp>
        <p:sp>
          <p:nvSpPr>
            <p:cNvPr id="431113" name="Line 9"/>
            <p:cNvSpPr>
              <a:spLocks noChangeShapeType="1"/>
            </p:cNvSpPr>
            <p:nvPr/>
          </p:nvSpPr>
          <p:spPr bwMode="auto">
            <a:xfrm flipV="1">
              <a:off x="4859" y="780"/>
              <a:ext cx="268" cy="0"/>
            </a:xfrm>
            <a:prstGeom prst="line">
              <a:avLst/>
            </a:prstGeom>
            <a:noFill/>
            <a:ln w="19050">
              <a:solidFill>
                <a:srgbClr val="000066"/>
              </a:solidFill>
              <a:round/>
              <a:headEnd type="oval" w="sm" len="sm"/>
            </a:ln>
            <a:effectLst/>
          </p:spPr>
          <p:txBody>
            <a:bodyPr wrap="none" anchor="ctr"/>
            <a:lstStyle/>
            <a:p>
              <a:endParaRPr lang="zh-CN" altLang="en-US"/>
            </a:p>
          </p:txBody>
        </p:sp>
        <p:sp>
          <p:nvSpPr>
            <p:cNvPr id="431114" name="Text Box 10"/>
            <p:cNvSpPr txBox="1">
              <a:spLocks noChangeArrowheads="1"/>
            </p:cNvSpPr>
            <p:nvPr/>
          </p:nvSpPr>
          <p:spPr bwMode="auto">
            <a:xfrm>
              <a:off x="4823" y="517"/>
              <a:ext cx="445" cy="288"/>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R</a:t>
              </a:r>
              <a:endParaRPr kumimoji="1" lang="en-US" altLang="zh-CN" sz="2400" b="1" i="1">
                <a:solidFill>
                  <a:srgbClr val="000066"/>
                </a:solidFill>
              </a:endParaRPr>
            </a:p>
          </p:txBody>
        </p:sp>
        <p:sp>
          <p:nvSpPr>
            <p:cNvPr id="431115" name="Line 11"/>
            <p:cNvSpPr>
              <a:spLocks noChangeShapeType="1"/>
            </p:cNvSpPr>
            <p:nvPr/>
          </p:nvSpPr>
          <p:spPr bwMode="auto">
            <a:xfrm flipH="1">
              <a:off x="5124" y="780"/>
              <a:ext cx="3" cy="670"/>
            </a:xfrm>
            <a:prstGeom prst="line">
              <a:avLst/>
            </a:prstGeom>
            <a:noFill/>
            <a:ln w="19050">
              <a:solidFill>
                <a:srgbClr val="000066"/>
              </a:solidFill>
              <a:round/>
            </a:ln>
            <a:effectLst/>
          </p:spPr>
          <p:txBody>
            <a:bodyPr wrap="none" anchor="ctr"/>
            <a:lstStyle/>
            <a:p>
              <a:endParaRPr lang="zh-CN" altLang="en-US"/>
            </a:p>
          </p:txBody>
        </p:sp>
        <p:sp>
          <p:nvSpPr>
            <p:cNvPr id="431116" name="Line 12"/>
            <p:cNvSpPr>
              <a:spLocks noChangeShapeType="1"/>
            </p:cNvSpPr>
            <p:nvPr/>
          </p:nvSpPr>
          <p:spPr bwMode="auto">
            <a:xfrm flipV="1">
              <a:off x="4859" y="371"/>
              <a:ext cx="3" cy="409"/>
            </a:xfrm>
            <a:prstGeom prst="line">
              <a:avLst/>
            </a:prstGeom>
            <a:noFill/>
            <a:ln w="19050">
              <a:solidFill>
                <a:srgbClr val="000066"/>
              </a:solidFill>
              <a:round/>
            </a:ln>
            <a:effectLst/>
          </p:spPr>
          <p:txBody>
            <a:bodyPr wrap="none" anchor="ctr"/>
            <a:lstStyle/>
            <a:p>
              <a:endParaRPr lang="zh-CN" altLang="en-US"/>
            </a:p>
          </p:txBody>
        </p:sp>
        <p:sp>
          <p:nvSpPr>
            <p:cNvPr id="431117" name="Line 13"/>
            <p:cNvSpPr>
              <a:spLocks noChangeShapeType="1"/>
            </p:cNvSpPr>
            <p:nvPr/>
          </p:nvSpPr>
          <p:spPr bwMode="auto">
            <a:xfrm>
              <a:off x="4507" y="381"/>
              <a:ext cx="662" cy="0"/>
            </a:xfrm>
            <a:prstGeom prst="line">
              <a:avLst/>
            </a:prstGeom>
            <a:noFill/>
            <a:ln w="19050">
              <a:solidFill>
                <a:srgbClr val="000066"/>
              </a:solidFill>
              <a:round/>
            </a:ln>
            <a:effectLst/>
          </p:spPr>
          <p:txBody>
            <a:bodyPr wrap="none" anchor="ctr"/>
            <a:lstStyle/>
            <a:p>
              <a:endParaRPr lang="zh-CN" altLang="en-US"/>
            </a:p>
          </p:txBody>
        </p:sp>
        <p:sp>
          <p:nvSpPr>
            <p:cNvPr id="431118" name="Line 14"/>
            <p:cNvSpPr>
              <a:spLocks noChangeShapeType="1"/>
            </p:cNvSpPr>
            <p:nvPr/>
          </p:nvSpPr>
          <p:spPr bwMode="auto">
            <a:xfrm>
              <a:off x="4592" y="780"/>
              <a:ext cx="5" cy="1007"/>
            </a:xfrm>
            <a:prstGeom prst="line">
              <a:avLst/>
            </a:prstGeom>
            <a:noFill/>
            <a:ln w="19050">
              <a:solidFill>
                <a:srgbClr val="000066"/>
              </a:solidFill>
              <a:round/>
            </a:ln>
            <a:effectLst/>
          </p:spPr>
          <p:txBody>
            <a:bodyPr wrap="none" anchor="ctr"/>
            <a:lstStyle/>
            <a:p>
              <a:endParaRPr lang="zh-CN" altLang="en-US"/>
            </a:p>
          </p:txBody>
        </p:sp>
        <p:sp>
          <p:nvSpPr>
            <p:cNvPr id="431119" name="Rectangle 15"/>
            <p:cNvSpPr>
              <a:spLocks noChangeArrowheads="1"/>
            </p:cNvSpPr>
            <p:nvPr/>
          </p:nvSpPr>
          <p:spPr bwMode="auto">
            <a:xfrm>
              <a:off x="4416" y="1794"/>
              <a:ext cx="356" cy="356"/>
            </a:xfrm>
            <a:prstGeom prst="rect">
              <a:avLst/>
            </a:prstGeom>
            <a:gradFill rotWithShape="1">
              <a:gsLst>
                <a:gs pos="0">
                  <a:schemeClr val="bg1"/>
                </a:gs>
                <a:gs pos="100000">
                  <a:srgbClr val="FF5050"/>
                </a:gs>
              </a:gsLst>
              <a:path path="shape">
                <a:fillToRect l="50000" t="50000" r="50000" b="50000"/>
              </a:path>
            </a:gradFill>
            <a:ln w="19050">
              <a:solidFill>
                <a:srgbClr val="FF0000"/>
              </a:solidFill>
              <a:miter lim="800000"/>
            </a:ln>
            <a:effectLst/>
          </p:spPr>
          <p:txBody>
            <a:bodyPr wrap="none" anchor="ctr"/>
            <a:lstStyle/>
            <a:p>
              <a:endParaRPr lang="zh-CN" altLang="en-US"/>
            </a:p>
          </p:txBody>
        </p:sp>
        <p:sp>
          <p:nvSpPr>
            <p:cNvPr id="431120" name="Rectangle 16" descr="浅色上对角线"/>
            <p:cNvSpPr>
              <a:spLocks noChangeArrowheads="1"/>
            </p:cNvSpPr>
            <p:nvPr/>
          </p:nvSpPr>
          <p:spPr bwMode="auto">
            <a:xfrm>
              <a:off x="4508" y="336"/>
              <a:ext cx="680" cy="45"/>
            </a:xfrm>
            <a:prstGeom prst="rect">
              <a:avLst/>
            </a:prstGeom>
            <a:pattFill prst="ltUpDiag">
              <a:fgClr>
                <a:srgbClr val="000066"/>
              </a:fgClr>
              <a:bgClr>
                <a:srgbClr val="EAEAEA"/>
              </a:bgClr>
            </a:pattFill>
            <a:ln w="9525">
              <a:noFill/>
              <a:miter lim="800000"/>
            </a:ln>
            <a:effectLst/>
          </p:spPr>
          <p:txBody>
            <a:bodyPr wrap="none" anchor="ctr"/>
            <a:lstStyle/>
            <a:p>
              <a:endParaRPr lang="zh-CN" altLang="en-US"/>
            </a:p>
          </p:txBody>
        </p:sp>
        <p:sp>
          <p:nvSpPr>
            <p:cNvPr id="431149" name="Text Box 45"/>
            <p:cNvSpPr txBox="1">
              <a:spLocks noChangeArrowheads="1"/>
            </p:cNvSpPr>
            <p:nvPr/>
          </p:nvSpPr>
          <p:spPr bwMode="auto">
            <a:xfrm>
              <a:off x="4069" y="1728"/>
              <a:ext cx="443" cy="288"/>
            </a:xfrm>
            <a:prstGeom prst="rect">
              <a:avLst/>
            </a:prstGeom>
            <a:noFill/>
            <a:ln w="19050">
              <a:noFill/>
              <a:miter lim="800000"/>
            </a:ln>
            <a:effectLst/>
          </p:spPr>
          <p:txBody>
            <a:bodyPr>
              <a:spAutoFit/>
            </a:bodyPr>
            <a:lstStyle/>
            <a:p>
              <a:pPr>
                <a:spcBef>
                  <a:spcPct val="50000"/>
                </a:spcBef>
              </a:pPr>
              <a:r>
                <a:rPr kumimoji="1" lang="en-US" altLang="zh-CN" sz="2400" i="1">
                  <a:solidFill>
                    <a:srgbClr val="FF0000"/>
                  </a:solidFill>
                </a:rPr>
                <a:t> m</a:t>
              </a:r>
              <a:r>
                <a:rPr kumimoji="1" lang="en-US" altLang="zh-CN" sz="2400" baseline="-25000">
                  <a:solidFill>
                    <a:srgbClr val="FF0000"/>
                  </a:solidFill>
                </a:rPr>
                <a:t>1</a:t>
              </a:r>
              <a:endParaRPr kumimoji="1" lang="en-US" altLang="zh-CN" sz="2400" b="1" i="1">
                <a:solidFill>
                  <a:srgbClr val="FF0000"/>
                </a:solidFill>
              </a:endParaRPr>
            </a:p>
          </p:txBody>
        </p:sp>
      </p:grpSp>
      <p:sp>
        <p:nvSpPr>
          <p:cNvPr id="53" name="TextBox 52"/>
          <p:cNvSpPr txBox="1"/>
          <p:nvPr/>
        </p:nvSpPr>
        <p:spPr>
          <a:xfrm>
            <a:off x="3733800" y="3733800"/>
            <a:ext cx="1828800" cy="646331"/>
          </a:xfrm>
          <a:prstGeom prst="rect">
            <a:avLst/>
          </a:prstGeom>
          <a:noFill/>
        </p:spPr>
        <p:txBody>
          <a:bodyPr wrap="square" rtlCol="0">
            <a:spAutoFit/>
          </a:bodyPr>
          <a:lstStyle/>
          <a:p>
            <a:r>
              <a:rPr lang="zh-CN" altLang="en-US" b="1" dirty="0">
                <a:solidFill>
                  <a:srgbClr val="FF0000"/>
                </a:solidFill>
              </a:rPr>
              <a:t>注意</a:t>
            </a:r>
            <a:r>
              <a:rPr lang="en-US" altLang="zh-CN" b="1" dirty="0">
                <a:solidFill>
                  <a:srgbClr val="FF0000"/>
                </a:solidFill>
              </a:rPr>
              <a:t>T</a:t>
            </a:r>
            <a:r>
              <a:rPr lang="zh-CN" altLang="en-US" b="1" dirty="0">
                <a:solidFill>
                  <a:srgbClr val="FF0000"/>
                </a:solidFill>
              </a:rPr>
              <a:t>的作用力反作用力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22"/>
                                        </p:tgtEl>
                                        <p:attrNameLst>
                                          <p:attrName>style.visibility</p:attrName>
                                        </p:attrNameLst>
                                      </p:cBhvr>
                                      <p:to>
                                        <p:strVal val="visible"/>
                                      </p:to>
                                    </p:set>
                                    <p:animEffect transition="in" filter="box(in)">
                                      <p:cBhvr>
                                        <p:cTn id="7" dur="500"/>
                                        <p:tgtEl>
                                          <p:spTgt spid="431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1148"/>
                                        </p:tgtEl>
                                        <p:attrNameLst>
                                          <p:attrName>style.visibility</p:attrName>
                                        </p:attrNameLst>
                                      </p:cBhvr>
                                      <p:to>
                                        <p:strVal val="visible"/>
                                      </p:to>
                                    </p:set>
                                    <p:anim calcmode="lin" valueType="num">
                                      <p:cBhvr additive="base">
                                        <p:cTn id="12" dur="500" fill="hold"/>
                                        <p:tgtEl>
                                          <p:spTgt spid="431148"/>
                                        </p:tgtEl>
                                        <p:attrNameLst>
                                          <p:attrName>ppt_x</p:attrName>
                                        </p:attrNameLst>
                                      </p:cBhvr>
                                      <p:tavLst>
                                        <p:tav tm="0">
                                          <p:val>
                                            <p:strVal val="0-#ppt_w/2"/>
                                          </p:val>
                                        </p:tav>
                                        <p:tav tm="100000">
                                          <p:val>
                                            <p:strVal val="#ppt_x"/>
                                          </p:val>
                                        </p:tav>
                                      </p:tavLst>
                                    </p:anim>
                                    <p:anim calcmode="lin" valueType="num">
                                      <p:cBhvr additive="base">
                                        <p:cTn id="13" dur="500" fill="hold"/>
                                        <p:tgtEl>
                                          <p:spTgt spid="431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zh-CN"/>
              <a:t>3.2 </a:t>
            </a:r>
            <a:r>
              <a:rPr lang="zh-CN" altLang="en-US"/>
              <a:t>转动定律</a:t>
            </a:r>
          </a:p>
        </p:txBody>
      </p:sp>
      <p:sp>
        <p:nvSpPr>
          <p:cNvPr id="17" name="灯片编号占位符 4"/>
          <p:cNvSpPr>
            <a:spLocks noGrp="1"/>
          </p:cNvSpPr>
          <p:nvPr>
            <p:ph type="sldNum" sz="quarter" idx="12"/>
          </p:nvPr>
        </p:nvSpPr>
        <p:spPr/>
        <p:txBody>
          <a:bodyPr/>
          <a:lstStyle/>
          <a:p>
            <a:fld id="{E50D5E58-485D-4438-BC28-95D9B232898E}" type="slidenum">
              <a:rPr lang="en-US" altLang="zh-CN"/>
              <a:pPr/>
              <a:t>25</a:t>
            </a:fld>
            <a:endParaRPr lang="en-US" altLang="zh-CN"/>
          </a:p>
        </p:txBody>
      </p:sp>
      <p:graphicFrame>
        <p:nvGraphicFramePr>
          <p:cNvPr id="432132" name="Object 4"/>
          <p:cNvGraphicFramePr>
            <a:graphicFrameLocks noChangeAspect="1"/>
          </p:cNvGraphicFramePr>
          <p:nvPr/>
        </p:nvGraphicFramePr>
        <p:xfrm>
          <a:off x="381000" y="1181100"/>
          <a:ext cx="8293100" cy="2095500"/>
        </p:xfrm>
        <a:graphic>
          <a:graphicData uri="http://schemas.openxmlformats.org/presentationml/2006/ole">
            <mc:AlternateContent xmlns:mc="http://schemas.openxmlformats.org/markup-compatibility/2006">
              <mc:Choice xmlns:v="urn:schemas-microsoft-com:vml" Requires="v">
                <p:oleObj name="文档" r:id="rId2" imgW="3322453" imgH="835170" progId="Word.Document.8">
                  <p:embed/>
                </p:oleObj>
              </mc:Choice>
              <mc:Fallback>
                <p:oleObj name="文档" r:id="rId2" imgW="3322453" imgH="835170" progId="Word.Document.8">
                  <p:embed/>
                  <p:pic>
                    <p:nvPicPr>
                      <p:cNvPr id="0" name="Picture 1" descr="image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81100"/>
                        <a:ext cx="82931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2133" name="Group 5"/>
          <p:cNvGrpSpPr/>
          <p:nvPr/>
        </p:nvGrpSpPr>
        <p:grpSpPr bwMode="auto">
          <a:xfrm>
            <a:off x="2771775" y="3429000"/>
            <a:ext cx="3525838" cy="3146425"/>
            <a:chOff x="1758" y="2160"/>
            <a:chExt cx="2221" cy="1982"/>
          </a:xfrm>
        </p:grpSpPr>
        <p:sp>
          <p:nvSpPr>
            <p:cNvPr id="432134" name="AutoShape 6"/>
            <p:cNvSpPr>
              <a:spLocks noChangeArrowheads="1"/>
            </p:cNvSpPr>
            <p:nvPr/>
          </p:nvSpPr>
          <p:spPr bwMode="auto">
            <a:xfrm rot="10800000">
              <a:off x="1910" y="2222"/>
              <a:ext cx="136" cy="181"/>
            </a:xfrm>
            <a:prstGeom prst="triangle">
              <a:avLst>
                <a:gd name="adj" fmla="val 50000"/>
              </a:avLst>
            </a:prstGeom>
            <a:noFill/>
            <a:ln w="19050">
              <a:solidFill>
                <a:srgbClr val="993366"/>
              </a:solidFill>
              <a:miter lim="800000"/>
              <a:tailEnd type="none" w="sm" len="lg"/>
            </a:ln>
            <a:effectLst/>
          </p:spPr>
          <p:txBody>
            <a:bodyPr wrap="none" anchor="ctr"/>
            <a:lstStyle/>
            <a:p>
              <a:endParaRPr lang="zh-CN" altLang="en-US"/>
            </a:p>
          </p:txBody>
        </p:sp>
        <p:sp>
          <p:nvSpPr>
            <p:cNvPr id="432135" name="Rectangle 7"/>
            <p:cNvSpPr>
              <a:spLocks noChangeArrowheads="1"/>
            </p:cNvSpPr>
            <p:nvPr/>
          </p:nvSpPr>
          <p:spPr bwMode="auto">
            <a:xfrm rot="3010794">
              <a:off x="1630" y="3127"/>
              <a:ext cx="1982" cy="48"/>
            </a:xfrm>
            <a:prstGeom prst="rect">
              <a:avLst/>
            </a:prstGeom>
            <a:gradFill rotWithShape="1">
              <a:gsLst>
                <a:gs pos="0">
                  <a:srgbClr val="008080"/>
                </a:gs>
                <a:gs pos="50000">
                  <a:srgbClr val="FFFFFF"/>
                </a:gs>
                <a:gs pos="100000">
                  <a:srgbClr val="008080"/>
                </a:gs>
              </a:gsLst>
              <a:lin ang="5400000" scaled="1"/>
            </a:gradFill>
            <a:ln w="19050" algn="ctr">
              <a:solidFill>
                <a:srgbClr val="3366CC"/>
              </a:solidFill>
              <a:miter lim="800000"/>
            </a:ln>
            <a:effectLst/>
          </p:spPr>
          <p:txBody>
            <a:bodyPr wrap="none" anchor="ctr"/>
            <a:lstStyle/>
            <a:p>
              <a:endParaRPr lang="zh-CN" altLang="en-US"/>
            </a:p>
          </p:txBody>
        </p:sp>
        <p:sp>
          <p:nvSpPr>
            <p:cNvPr id="432136" name="Arc 8"/>
            <p:cNvSpPr/>
            <p:nvPr/>
          </p:nvSpPr>
          <p:spPr bwMode="auto">
            <a:xfrm rot="10800000" flipH="1">
              <a:off x="2073" y="2377"/>
              <a:ext cx="90" cy="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66"/>
              </a:solidFill>
              <a:round/>
            </a:ln>
            <a:effectLst/>
          </p:spPr>
          <p:txBody>
            <a:bodyPr wrap="none" anchor="ctr"/>
            <a:lstStyle/>
            <a:p>
              <a:endParaRPr lang="zh-CN" altLang="en-US"/>
            </a:p>
          </p:txBody>
        </p:sp>
        <p:sp>
          <p:nvSpPr>
            <p:cNvPr id="432137" name="Rectangle 9"/>
            <p:cNvSpPr>
              <a:spLocks noChangeArrowheads="1"/>
            </p:cNvSpPr>
            <p:nvPr/>
          </p:nvSpPr>
          <p:spPr bwMode="auto">
            <a:xfrm>
              <a:off x="1997" y="2360"/>
              <a:ext cx="1982" cy="48"/>
            </a:xfrm>
            <a:prstGeom prst="rect">
              <a:avLst/>
            </a:prstGeom>
            <a:gradFill rotWithShape="1">
              <a:gsLst>
                <a:gs pos="0">
                  <a:srgbClr val="008080"/>
                </a:gs>
                <a:gs pos="50000">
                  <a:srgbClr val="FFFFFF"/>
                </a:gs>
                <a:gs pos="100000">
                  <a:srgbClr val="008080"/>
                </a:gs>
              </a:gsLst>
              <a:lin ang="5400000" scaled="1"/>
            </a:gradFill>
            <a:ln w="19050">
              <a:solidFill>
                <a:srgbClr val="3366CC"/>
              </a:solidFill>
              <a:miter lim="800000"/>
            </a:ln>
            <a:effectLst/>
          </p:spPr>
          <p:txBody>
            <a:bodyPr wrap="none" anchor="ctr"/>
            <a:lstStyle/>
            <a:p>
              <a:endParaRPr lang="zh-CN" altLang="en-US"/>
            </a:p>
          </p:txBody>
        </p:sp>
        <p:sp>
          <p:nvSpPr>
            <p:cNvPr id="432138" name="Line 10" descr="浅色上对角线"/>
            <p:cNvSpPr>
              <a:spLocks noChangeShapeType="1"/>
            </p:cNvSpPr>
            <p:nvPr/>
          </p:nvSpPr>
          <p:spPr bwMode="auto">
            <a:xfrm flipV="1">
              <a:off x="1764" y="2227"/>
              <a:ext cx="430" cy="0"/>
            </a:xfrm>
            <a:prstGeom prst="line">
              <a:avLst/>
            </a:prstGeom>
            <a:noFill/>
            <a:ln w="19050">
              <a:solidFill>
                <a:srgbClr val="993366"/>
              </a:solidFill>
              <a:round/>
            </a:ln>
            <a:effectLst/>
          </p:spPr>
          <p:txBody>
            <a:bodyPr wrap="none" anchor="ctr"/>
            <a:lstStyle/>
            <a:p>
              <a:endParaRPr lang="zh-CN" altLang="en-US"/>
            </a:p>
          </p:txBody>
        </p:sp>
        <p:sp>
          <p:nvSpPr>
            <p:cNvPr id="432139" name="Rectangle 11" descr="浅色上对角线"/>
            <p:cNvSpPr>
              <a:spLocks noChangeArrowheads="1"/>
            </p:cNvSpPr>
            <p:nvPr/>
          </p:nvSpPr>
          <p:spPr bwMode="auto">
            <a:xfrm>
              <a:off x="1775" y="2168"/>
              <a:ext cx="433" cy="54"/>
            </a:xfrm>
            <a:prstGeom prst="rect">
              <a:avLst/>
            </a:prstGeom>
            <a:pattFill prst="ltUpDiag">
              <a:fgClr>
                <a:srgbClr val="993366"/>
              </a:fgClr>
              <a:bgClr>
                <a:schemeClr val="bg1"/>
              </a:bgClr>
            </a:pattFill>
            <a:ln w="9525">
              <a:noFill/>
              <a:miter lim="800000"/>
            </a:ln>
            <a:effectLst/>
          </p:spPr>
          <p:txBody>
            <a:bodyPr wrap="none" anchor="ctr"/>
            <a:lstStyle/>
            <a:p>
              <a:endParaRPr lang="zh-CN" altLang="en-US"/>
            </a:p>
          </p:txBody>
        </p:sp>
        <p:sp>
          <p:nvSpPr>
            <p:cNvPr id="432140" name="Oval 12"/>
            <p:cNvSpPr>
              <a:spLocks noChangeArrowheads="1"/>
            </p:cNvSpPr>
            <p:nvPr/>
          </p:nvSpPr>
          <p:spPr bwMode="auto">
            <a:xfrm>
              <a:off x="1955" y="2360"/>
              <a:ext cx="48" cy="48"/>
            </a:xfrm>
            <a:prstGeom prst="ellipse">
              <a:avLst/>
            </a:prstGeom>
            <a:solidFill>
              <a:schemeClr val="bg1"/>
            </a:solidFill>
            <a:ln w="19050">
              <a:solidFill>
                <a:srgbClr val="006666"/>
              </a:solidFill>
              <a:round/>
            </a:ln>
            <a:effectLst/>
          </p:spPr>
          <p:txBody>
            <a:bodyPr wrap="none" anchor="ctr"/>
            <a:lstStyle/>
            <a:p>
              <a:pPr algn="ctr"/>
              <a:endParaRPr kumimoji="1" lang="zh-CN" altLang="zh-CN" sz="2400">
                <a:solidFill>
                  <a:srgbClr val="000066"/>
                </a:solidFill>
                <a:effectLst>
                  <a:outerShdw blurRad="38100" dist="38100" dir="2700000" algn="tl">
                    <a:srgbClr val="C0C0C0"/>
                  </a:outerShdw>
                </a:effectLst>
              </a:endParaRPr>
            </a:p>
          </p:txBody>
        </p:sp>
        <p:sp>
          <p:nvSpPr>
            <p:cNvPr id="432141" name="Text Box 13"/>
            <p:cNvSpPr txBox="1">
              <a:spLocks noChangeArrowheads="1"/>
            </p:cNvSpPr>
            <p:nvPr/>
          </p:nvSpPr>
          <p:spPr bwMode="auto">
            <a:xfrm>
              <a:off x="1758" y="2308"/>
              <a:ext cx="360" cy="288"/>
            </a:xfrm>
            <a:prstGeom prst="rect">
              <a:avLst/>
            </a:prstGeom>
            <a:noFill/>
            <a:ln w="19050">
              <a:noFill/>
              <a:miter lim="800000"/>
            </a:ln>
            <a:effectLst/>
          </p:spPr>
          <p:txBody>
            <a:bodyPr>
              <a:spAutoFit/>
            </a:bodyPr>
            <a:lstStyle/>
            <a:p>
              <a:pPr>
                <a:spcBef>
                  <a:spcPct val="50000"/>
                </a:spcBef>
              </a:pPr>
              <a:r>
                <a:rPr kumimoji="1" lang="en-US" altLang="zh-CN" sz="2400">
                  <a:solidFill>
                    <a:srgbClr val="000066"/>
                  </a:solidFill>
                </a:rPr>
                <a:t>O</a:t>
              </a:r>
            </a:p>
          </p:txBody>
        </p:sp>
        <p:sp>
          <p:nvSpPr>
            <p:cNvPr id="432142" name="Text Box 14"/>
            <p:cNvSpPr txBox="1">
              <a:spLocks noChangeArrowheads="1"/>
            </p:cNvSpPr>
            <p:nvPr/>
          </p:nvSpPr>
          <p:spPr bwMode="auto">
            <a:xfrm>
              <a:off x="2118" y="2377"/>
              <a:ext cx="499" cy="288"/>
            </a:xfrm>
            <a:prstGeom prst="rect">
              <a:avLst/>
            </a:prstGeom>
            <a:noFill/>
            <a:ln w="19050" algn="ctr">
              <a:noFill/>
              <a:miter lim="800000"/>
              <a:tailEnd type="none" w="sm" len="lg"/>
            </a:ln>
            <a:effectLst/>
          </p:spPr>
          <p:txBody>
            <a:bodyPr>
              <a:spAutoFit/>
            </a:bodyPr>
            <a:lstStyle/>
            <a:p>
              <a:pPr>
                <a:spcBef>
                  <a:spcPct val="50000"/>
                </a:spcBef>
              </a:pPr>
              <a:r>
                <a:rPr kumimoji="1" lang="en-US" altLang="zh-CN" sz="2400" i="1">
                  <a:solidFill>
                    <a:srgbClr val="000066"/>
                  </a:solidFill>
                  <a:sym typeface="Symbol" panose="05050102010706020507" pitchFamily="18" charset="2"/>
                </a:rPr>
                <a:t></a:t>
              </a:r>
            </a:p>
          </p:txBody>
        </p:sp>
        <p:sp>
          <p:nvSpPr>
            <p:cNvPr id="432143" name="Arc 15"/>
            <p:cNvSpPr/>
            <p:nvPr/>
          </p:nvSpPr>
          <p:spPr bwMode="auto">
            <a:xfrm rot="10800000" flipH="1">
              <a:off x="1937" y="2421"/>
              <a:ext cx="2042" cy="1472"/>
            </a:xfrm>
            <a:custGeom>
              <a:avLst/>
              <a:gdLst>
                <a:gd name="G0" fmla="+- 0 0 0"/>
                <a:gd name="G1" fmla="+- 16446 0 0"/>
                <a:gd name="G2" fmla="+- 21600 0 0"/>
                <a:gd name="T0" fmla="*/ 14003 w 21600"/>
                <a:gd name="T1" fmla="*/ 0 h 16446"/>
                <a:gd name="T2" fmla="*/ 21600 w 21600"/>
                <a:gd name="T3" fmla="*/ 16446 h 16446"/>
                <a:gd name="T4" fmla="*/ 0 w 21600"/>
                <a:gd name="T5" fmla="*/ 16446 h 16446"/>
              </a:gdLst>
              <a:ahLst/>
              <a:cxnLst>
                <a:cxn ang="0">
                  <a:pos x="T0" y="T1"/>
                </a:cxn>
                <a:cxn ang="0">
                  <a:pos x="T2" y="T3"/>
                </a:cxn>
                <a:cxn ang="0">
                  <a:pos x="T4" y="T5"/>
                </a:cxn>
              </a:cxnLst>
              <a:rect l="0" t="0" r="r" b="b"/>
              <a:pathLst>
                <a:path w="21600" h="16446" fill="none" extrusionOk="0">
                  <a:moveTo>
                    <a:pt x="14003" y="-1"/>
                  </a:moveTo>
                  <a:cubicBezTo>
                    <a:pt x="18822" y="4103"/>
                    <a:pt x="21600" y="10115"/>
                    <a:pt x="21600" y="16446"/>
                  </a:cubicBezTo>
                </a:path>
                <a:path w="21600" h="16446" stroke="0" extrusionOk="0">
                  <a:moveTo>
                    <a:pt x="14003" y="-1"/>
                  </a:moveTo>
                  <a:cubicBezTo>
                    <a:pt x="18822" y="4103"/>
                    <a:pt x="21600" y="10115"/>
                    <a:pt x="21600" y="16446"/>
                  </a:cubicBezTo>
                  <a:lnTo>
                    <a:pt x="0" y="16446"/>
                  </a:lnTo>
                  <a:close/>
                </a:path>
              </a:pathLst>
            </a:custGeom>
            <a:noFill/>
            <a:ln w="19050">
              <a:solidFill>
                <a:srgbClr val="000066"/>
              </a:solidFill>
              <a:prstDash val="dash"/>
              <a:round/>
              <a:tailEnd type="none" w="sm" len="lg"/>
            </a:ln>
            <a:effectLst/>
          </p:spPr>
          <p:txBody>
            <a:bodyPr lIns="90000" tIns="46800" rIns="90000" bIns="46800" anchor="ctr">
              <a:spAutoFit/>
            </a:bodyP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ltLang="zh-CN"/>
              <a:t>3.2 </a:t>
            </a:r>
            <a:r>
              <a:rPr lang="zh-CN" altLang="en-US"/>
              <a:t>转动定律</a:t>
            </a:r>
          </a:p>
        </p:txBody>
      </p:sp>
      <p:sp>
        <p:nvSpPr>
          <p:cNvPr id="20" name="灯片编号占位符 4"/>
          <p:cNvSpPr>
            <a:spLocks noGrp="1"/>
          </p:cNvSpPr>
          <p:nvPr>
            <p:ph type="sldNum" sz="quarter" idx="12"/>
          </p:nvPr>
        </p:nvSpPr>
        <p:spPr/>
        <p:txBody>
          <a:bodyPr/>
          <a:lstStyle/>
          <a:p>
            <a:fld id="{D541C9AB-67AC-4B9D-924C-2464EF409611}" type="slidenum">
              <a:rPr lang="en-US" altLang="zh-CN"/>
              <a:pPr/>
              <a:t>26</a:t>
            </a:fld>
            <a:endParaRPr lang="en-US" altLang="zh-CN"/>
          </a:p>
        </p:txBody>
      </p:sp>
      <p:grpSp>
        <p:nvGrpSpPr>
          <p:cNvPr id="433156" name="Group 4"/>
          <p:cNvGrpSpPr/>
          <p:nvPr/>
        </p:nvGrpSpPr>
        <p:grpSpPr bwMode="auto">
          <a:xfrm>
            <a:off x="5105400" y="1752600"/>
            <a:ext cx="3525838" cy="3146425"/>
            <a:chOff x="3107" y="541"/>
            <a:chExt cx="2221" cy="1982"/>
          </a:xfrm>
        </p:grpSpPr>
        <p:sp>
          <p:nvSpPr>
            <p:cNvPr id="433157" name="AutoShape 5"/>
            <p:cNvSpPr>
              <a:spLocks noChangeArrowheads="1"/>
            </p:cNvSpPr>
            <p:nvPr/>
          </p:nvSpPr>
          <p:spPr bwMode="auto">
            <a:xfrm rot="10800000">
              <a:off x="3259" y="603"/>
              <a:ext cx="136" cy="181"/>
            </a:xfrm>
            <a:prstGeom prst="triangle">
              <a:avLst>
                <a:gd name="adj" fmla="val 50000"/>
              </a:avLst>
            </a:prstGeom>
            <a:noFill/>
            <a:ln w="19050">
              <a:solidFill>
                <a:srgbClr val="993366"/>
              </a:solidFill>
              <a:miter lim="800000"/>
              <a:tailEnd type="none" w="sm" len="lg"/>
            </a:ln>
            <a:effectLst/>
          </p:spPr>
          <p:txBody>
            <a:bodyPr wrap="none" anchor="ctr"/>
            <a:lstStyle/>
            <a:p>
              <a:endParaRPr lang="zh-CN" altLang="en-US"/>
            </a:p>
          </p:txBody>
        </p:sp>
        <p:sp>
          <p:nvSpPr>
            <p:cNvPr id="433158" name="Rectangle 6"/>
            <p:cNvSpPr>
              <a:spLocks noChangeArrowheads="1"/>
            </p:cNvSpPr>
            <p:nvPr/>
          </p:nvSpPr>
          <p:spPr bwMode="auto">
            <a:xfrm rot="3010794">
              <a:off x="2979" y="1508"/>
              <a:ext cx="1982" cy="48"/>
            </a:xfrm>
            <a:prstGeom prst="rect">
              <a:avLst/>
            </a:prstGeom>
            <a:gradFill rotWithShape="1">
              <a:gsLst>
                <a:gs pos="0">
                  <a:srgbClr val="008080"/>
                </a:gs>
                <a:gs pos="50000">
                  <a:srgbClr val="FFFFFF"/>
                </a:gs>
                <a:gs pos="100000">
                  <a:srgbClr val="008080"/>
                </a:gs>
              </a:gsLst>
              <a:lin ang="5400000" scaled="1"/>
            </a:gradFill>
            <a:ln w="19050" algn="ctr">
              <a:solidFill>
                <a:srgbClr val="3366CC"/>
              </a:solidFill>
              <a:miter lim="800000"/>
            </a:ln>
            <a:effectLst/>
          </p:spPr>
          <p:txBody>
            <a:bodyPr wrap="none" anchor="ctr"/>
            <a:lstStyle/>
            <a:p>
              <a:endParaRPr lang="zh-CN" altLang="en-US"/>
            </a:p>
          </p:txBody>
        </p:sp>
        <p:sp>
          <p:nvSpPr>
            <p:cNvPr id="433159" name="Arc 7"/>
            <p:cNvSpPr/>
            <p:nvPr/>
          </p:nvSpPr>
          <p:spPr bwMode="auto">
            <a:xfrm rot="10800000" flipH="1">
              <a:off x="3422" y="758"/>
              <a:ext cx="90" cy="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66"/>
              </a:solidFill>
              <a:round/>
            </a:ln>
            <a:effectLst/>
          </p:spPr>
          <p:txBody>
            <a:bodyPr wrap="none" anchor="ctr"/>
            <a:lstStyle/>
            <a:p>
              <a:endParaRPr lang="zh-CN" altLang="en-US"/>
            </a:p>
          </p:txBody>
        </p:sp>
        <p:sp>
          <p:nvSpPr>
            <p:cNvPr id="433160" name="Rectangle 8"/>
            <p:cNvSpPr>
              <a:spLocks noChangeArrowheads="1"/>
            </p:cNvSpPr>
            <p:nvPr/>
          </p:nvSpPr>
          <p:spPr bwMode="auto">
            <a:xfrm>
              <a:off x="3346" y="741"/>
              <a:ext cx="1982" cy="48"/>
            </a:xfrm>
            <a:prstGeom prst="rect">
              <a:avLst/>
            </a:prstGeom>
            <a:gradFill rotWithShape="1">
              <a:gsLst>
                <a:gs pos="0">
                  <a:srgbClr val="008080"/>
                </a:gs>
                <a:gs pos="50000">
                  <a:srgbClr val="FFFFFF"/>
                </a:gs>
                <a:gs pos="100000">
                  <a:srgbClr val="008080"/>
                </a:gs>
              </a:gsLst>
              <a:lin ang="5400000" scaled="1"/>
            </a:gradFill>
            <a:ln w="19050">
              <a:solidFill>
                <a:srgbClr val="3366CC"/>
              </a:solidFill>
              <a:miter lim="800000"/>
            </a:ln>
            <a:effectLst/>
          </p:spPr>
          <p:txBody>
            <a:bodyPr wrap="none" anchor="ctr"/>
            <a:lstStyle/>
            <a:p>
              <a:endParaRPr lang="zh-CN" altLang="en-US"/>
            </a:p>
          </p:txBody>
        </p:sp>
        <p:sp>
          <p:nvSpPr>
            <p:cNvPr id="433161" name="Line 9"/>
            <p:cNvSpPr>
              <a:spLocks noChangeShapeType="1"/>
            </p:cNvSpPr>
            <p:nvPr/>
          </p:nvSpPr>
          <p:spPr bwMode="auto">
            <a:xfrm>
              <a:off x="4001" y="1574"/>
              <a:ext cx="0" cy="631"/>
            </a:xfrm>
            <a:prstGeom prst="line">
              <a:avLst/>
            </a:prstGeom>
            <a:noFill/>
            <a:ln w="19050">
              <a:solidFill>
                <a:srgbClr val="FF0000"/>
              </a:solidFill>
              <a:round/>
              <a:headEnd type="oval" w="sm" len="sm"/>
              <a:tailEnd type="triangle" w="sm" len="lg"/>
            </a:ln>
            <a:effectLst/>
          </p:spPr>
          <p:txBody>
            <a:bodyPr wrap="none" anchor="ctr"/>
            <a:lstStyle/>
            <a:p>
              <a:endParaRPr lang="zh-CN" altLang="en-US"/>
            </a:p>
          </p:txBody>
        </p:sp>
        <p:sp>
          <p:nvSpPr>
            <p:cNvPr id="433162" name="Text Box 10"/>
            <p:cNvSpPr txBox="1">
              <a:spLocks noChangeArrowheads="1"/>
            </p:cNvSpPr>
            <p:nvPr/>
          </p:nvSpPr>
          <p:spPr bwMode="auto">
            <a:xfrm>
              <a:off x="3742" y="1468"/>
              <a:ext cx="360" cy="288"/>
            </a:xfrm>
            <a:prstGeom prst="rect">
              <a:avLst/>
            </a:prstGeom>
            <a:noFill/>
            <a:ln w="19050">
              <a:noFill/>
              <a:miter lim="800000"/>
            </a:ln>
            <a:effectLst/>
          </p:spPr>
          <p:txBody>
            <a:bodyPr>
              <a:spAutoFit/>
            </a:bodyPr>
            <a:lstStyle/>
            <a:p>
              <a:pPr>
                <a:spcBef>
                  <a:spcPct val="50000"/>
                </a:spcBef>
              </a:pPr>
              <a:r>
                <a:rPr kumimoji="1" lang="en-US" altLang="zh-CN" sz="2400">
                  <a:solidFill>
                    <a:srgbClr val="FF0000"/>
                  </a:solidFill>
                </a:rPr>
                <a:t>C</a:t>
              </a:r>
            </a:p>
          </p:txBody>
        </p:sp>
        <p:sp>
          <p:nvSpPr>
            <p:cNvPr id="433163" name="Line 11" descr="浅色上对角线"/>
            <p:cNvSpPr>
              <a:spLocks noChangeShapeType="1"/>
            </p:cNvSpPr>
            <p:nvPr/>
          </p:nvSpPr>
          <p:spPr bwMode="auto">
            <a:xfrm flipV="1">
              <a:off x="3113" y="608"/>
              <a:ext cx="430" cy="0"/>
            </a:xfrm>
            <a:prstGeom prst="line">
              <a:avLst/>
            </a:prstGeom>
            <a:noFill/>
            <a:ln w="19050">
              <a:solidFill>
                <a:srgbClr val="993366"/>
              </a:solidFill>
              <a:round/>
            </a:ln>
            <a:effectLst/>
          </p:spPr>
          <p:txBody>
            <a:bodyPr wrap="none" anchor="ctr"/>
            <a:lstStyle/>
            <a:p>
              <a:endParaRPr lang="zh-CN" altLang="en-US"/>
            </a:p>
          </p:txBody>
        </p:sp>
        <p:sp>
          <p:nvSpPr>
            <p:cNvPr id="433164" name="Rectangle 12" descr="浅色上对角线"/>
            <p:cNvSpPr>
              <a:spLocks noChangeArrowheads="1"/>
            </p:cNvSpPr>
            <p:nvPr/>
          </p:nvSpPr>
          <p:spPr bwMode="auto">
            <a:xfrm>
              <a:off x="3124" y="549"/>
              <a:ext cx="433" cy="54"/>
            </a:xfrm>
            <a:prstGeom prst="rect">
              <a:avLst/>
            </a:prstGeom>
            <a:pattFill prst="ltUpDiag">
              <a:fgClr>
                <a:srgbClr val="993366"/>
              </a:fgClr>
              <a:bgClr>
                <a:schemeClr val="bg1"/>
              </a:bgClr>
            </a:pattFill>
            <a:ln w="9525">
              <a:noFill/>
              <a:miter lim="800000"/>
            </a:ln>
            <a:effectLst/>
          </p:spPr>
          <p:txBody>
            <a:bodyPr wrap="none" anchor="ctr"/>
            <a:lstStyle/>
            <a:p>
              <a:endParaRPr lang="zh-CN" altLang="en-US"/>
            </a:p>
          </p:txBody>
        </p:sp>
        <p:sp>
          <p:nvSpPr>
            <p:cNvPr id="433165" name="Oval 13"/>
            <p:cNvSpPr>
              <a:spLocks noChangeArrowheads="1"/>
            </p:cNvSpPr>
            <p:nvPr/>
          </p:nvSpPr>
          <p:spPr bwMode="auto">
            <a:xfrm>
              <a:off x="3304" y="741"/>
              <a:ext cx="48" cy="48"/>
            </a:xfrm>
            <a:prstGeom prst="ellipse">
              <a:avLst/>
            </a:prstGeom>
            <a:solidFill>
              <a:schemeClr val="bg1"/>
            </a:solidFill>
            <a:ln w="19050">
              <a:solidFill>
                <a:srgbClr val="006666"/>
              </a:solidFill>
              <a:round/>
            </a:ln>
            <a:effectLst/>
          </p:spPr>
          <p:txBody>
            <a:bodyPr wrap="none" anchor="ctr"/>
            <a:lstStyle/>
            <a:p>
              <a:pPr algn="ctr"/>
              <a:endParaRPr kumimoji="1" lang="zh-CN" altLang="zh-CN" sz="2400">
                <a:solidFill>
                  <a:srgbClr val="000066"/>
                </a:solidFill>
                <a:effectLst>
                  <a:outerShdw blurRad="38100" dist="38100" dir="2700000" algn="tl">
                    <a:srgbClr val="C0C0C0"/>
                  </a:outerShdw>
                </a:effectLst>
              </a:endParaRPr>
            </a:p>
          </p:txBody>
        </p:sp>
        <p:sp>
          <p:nvSpPr>
            <p:cNvPr id="433166" name="Arc 14"/>
            <p:cNvSpPr/>
            <p:nvPr/>
          </p:nvSpPr>
          <p:spPr bwMode="auto">
            <a:xfrm rot="10800000" flipH="1">
              <a:off x="3204" y="760"/>
              <a:ext cx="1179" cy="792"/>
            </a:xfrm>
            <a:custGeom>
              <a:avLst/>
              <a:gdLst>
                <a:gd name="G0" fmla="+- 0 0 0"/>
                <a:gd name="G1" fmla="+- 15714 0 0"/>
                <a:gd name="G2" fmla="+- 21600 0 0"/>
                <a:gd name="T0" fmla="*/ 14820 w 21600"/>
                <a:gd name="T1" fmla="*/ 0 h 15714"/>
                <a:gd name="T2" fmla="*/ 21600 w 21600"/>
                <a:gd name="T3" fmla="*/ 15714 h 15714"/>
                <a:gd name="T4" fmla="*/ 0 w 21600"/>
                <a:gd name="T5" fmla="*/ 15714 h 15714"/>
              </a:gdLst>
              <a:ahLst/>
              <a:cxnLst>
                <a:cxn ang="0">
                  <a:pos x="T0" y="T1"/>
                </a:cxn>
                <a:cxn ang="0">
                  <a:pos x="T2" y="T3"/>
                </a:cxn>
                <a:cxn ang="0">
                  <a:pos x="T4" y="T5"/>
                </a:cxn>
              </a:cxnLst>
              <a:rect l="0" t="0" r="r" b="b"/>
              <a:pathLst>
                <a:path w="21600" h="15714" fill="none" extrusionOk="0">
                  <a:moveTo>
                    <a:pt x="14819" y="0"/>
                  </a:moveTo>
                  <a:cubicBezTo>
                    <a:pt x="19147" y="4081"/>
                    <a:pt x="21600" y="9765"/>
                    <a:pt x="21600" y="15714"/>
                  </a:cubicBezTo>
                </a:path>
                <a:path w="21600" h="15714" stroke="0" extrusionOk="0">
                  <a:moveTo>
                    <a:pt x="14819" y="0"/>
                  </a:moveTo>
                  <a:cubicBezTo>
                    <a:pt x="19147" y="4081"/>
                    <a:pt x="21600" y="9765"/>
                    <a:pt x="21600" y="15714"/>
                  </a:cubicBezTo>
                  <a:lnTo>
                    <a:pt x="0" y="15714"/>
                  </a:lnTo>
                  <a:close/>
                </a:path>
              </a:pathLst>
            </a:custGeom>
            <a:noFill/>
            <a:ln w="19050">
              <a:solidFill>
                <a:srgbClr val="FF5050"/>
              </a:solidFill>
              <a:prstDash val="dash"/>
              <a:round/>
              <a:tailEnd type="none" w="sm" len="lg"/>
            </a:ln>
            <a:effectLst/>
          </p:spPr>
          <p:txBody>
            <a:bodyPr wrap="none" anchor="ctr"/>
            <a:lstStyle/>
            <a:p>
              <a:endParaRPr lang="zh-CN" altLang="en-US"/>
            </a:p>
          </p:txBody>
        </p:sp>
        <p:sp>
          <p:nvSpPr>
            <p:cNvPr id="433167" name="Text Box 15"/>
            <p:cNvSpPr txBox="1">
              <a:spLocks noChangeArrowheads="1"/>
            </p:cNvSpPr>
            <p:nvPr/>
          </p:nvSpPr>
          <p:spPr bwMode="auto">
            <a:xfrm>
              <a:off x="3107" y="689"/>
              <a:ext cx="360" cy="288"/>
            </a:xfrm>
            <a:prstGeom prst="rect">
              <a:avLst/>
            </a:prstGeom>
            <a:noFill/>
            <a:ln w="19050">
              <a:noFill/>
              <a:miter lim="800000"/>
            </a:ln>
            <a:effectLst/>
          </p:spPr>
          <p:txBody>
            <a:bodyPr>
              <a:spAutoFit/>
            </a:bodyPr>
            <a:lstStyle/>
            <a:p>
              <a:pPr>
                <a:spcBef>
                  <a:spcPct val="50000"/>
                </a:spcBef>
              </a:pPr>
              <a:r>
                <a:rPr kumimoji="1" lang="en-US" altLang="zh-CN" sz="2400">
                  <a:solidFill>
                    <a:srgbClr val="000066"/>
                  </a:solidFill>
                </a:rPr>
                <a:t>O</a:t>
              </a:r>
            </a:p>
          </p:txBody>
        </p:sp>
        <p:sp>
          <p:nvSpPr>
            <p:cNvPr id="433168" name="Text Box 16"/>
            <p:cNvSpPr txBox="1">
              <a:spLocks noChangeArrowheads="1"/>
            </p:cNvSpPr>
            <p:nvPr/>
          </p:nvSpPr>
          <p:spPr bwMode="auto">
            <a:xfrm>
              <a:off x="3467" y="758"/>
              <a:ext cx="499" cy="288"/>
            </a:xfrm>
            <a:prstGeom prst="rect">
              <a:avLst/>
            </a:prstGeom>
            <a:noFill/>
            <a:ln w="19050" algn="ctr">
              <a:noFill/>
              <a:miter lim="800000"/>
              <a:tailEnd type="none" w="sm" len="lg"/>
            </a:ln>
            <a:effectLst/>
          </p:spPr>
          <p:txBody>
            <a:bodyPr>
              <a:spAutoFit/>
            </a:bodyPr>
            <a:lstStyle/>
            <a:p>
              <a:pPr>
                <a:spcBef>
                  <a:spcPct val="50000"/>
                </a:spcBef>
              </a:pPr>
              <a:r>
                <a:rPr kumimoji="1" lang="en-US" altLang="zh-CN" sz="2400" i="1">
                  <a:solidFill>
                    <a:srgbClr val="000066"/>
                  </a:solidFill>
                  <a:sym typeface="Symbol" panose="05050102010706020507" pitchFamily="18" charset="2"/>
                </a:rPr>
                <a:t></a:t>
              </a:r>
            </a:p>
          </p:txBody>
        </p:sp>
        <p:sp>
          <p:nvSpPr>
            <p:cNvPr id="433169" name="Text Box 17"/>
            <p:cNvSpPr txBox="1">
              <a:spLocks noChangeArrowheads="1"/>
            </p:cNvSpPr>
            <p:nvPr/>
          </p:nvSpPr>
          <p:spPr bwMode="auto">
            <a:xfrm>
              <a:off x="3831" y="2141"/>
              <a:ext cx="544" cy="288"/>
            </a:xfrm>
            <a:prstGeom prst="rect">
              <a:avLst/>
            </a:prstGeom>
            <a:noFill/>
            <a:ln w="9525">
              <a:noFill/>
              <a:miter lim="800000"/>
            </a:ln>
            <a:effectLst/>
          </p:spPr>
          <p:txBody>
            <a:bodyPr>
              <a:spAutoFit/>
            </a:bodyPr>
            <a:lstStyle/>
            <a:p>
              <a:pPr>
                <a:spcBef>
                  <a:spcPct val="50000"/>
                </a:spcBef>
              </a:pPr>
              <a:r>
                <a:rPr lang="en-US" altLang="zh-CN" sz="2400" i="1">
                  <a:solidFill>
                    <a:srgbClr val="FF0000"/>
                  </a:solidFill>
                </a:rPr>
                <a:t>m</a:t>
              </a:r>
              <a:r>
                <a:rPr lang="en-US" altLang="zh-CN" sz="2400" b="1" i="1">
                  <a:solidFill>
                    <a:srgbClr val="FF0000"/>
                  </a:solidFill>
                </a:rPr>
                <a:t>g</a:t>
              </a:r>
            </a:p>
          </p:txBody>
        </p:sp>
      </p:grpSp>
      <p:graphicFrame>
        <p:nvGraphicFramePr>
          <p:cNvPr id="433170" name="Object 18"/>
          <p:cNvGraphicFramePr>
            <a:graphicFrameLocks noChangeAspect="1"/>
          </p:cNvGraphicFramePr>
          <p:nvPr/>
        </p:nvGraphicFramePr>
        <p:xfrm>
          <a:off x="461963" y="1238250"/>
          <a:ext cx="3860800" cy="5126038"/>
        </p:xfrm>
        <a:graphic>
          <a:graphicData uri="http://schemas.openxmlformats.org/presentationml/2006/ole">
            <mc:AlternateContent xmlns:mc="http://schemas.openxmlformats.org/markup-compatibility/2006">
              <mc:Choice xmlns:v="urn:schemas-microsoft-com:vml" Requires="v">
                <p:oleObj name="Document" r:id="rId2" imgW="3224160" imgH="4292640" progId="Word.Document.8">
                  <p:embed/>
                </p:oleObj>
              </mc:Choice>
              <mc:Fallback>
                <p:oleObj name="Document" r:id="rId2" imgW="3224160" imgH="4292640" progId="Word.Document.8">
                  <p:embed/>
                  <p:pic>
                    <p:nvPicPr>
                      <p:cNvPr id="0" name="Picture 1" descr="image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238250"/>
                        <a:ext cx="3860800" cy="512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3170"/>
                                        </p:tgtEl>
                                        <p:attrNameLst>
                                          <p:attrName>style.visibility</p:attrName>
                                        </p:attrNameLst>
                                      </p:cBhvr>
                                      <p:to>
                                        <p:strVal val="visible"/>
                                      </p:to>
                                    </p:set>
                                    <p:anim calcmode="lin" valueType="num">
                                      <p:cBhvr additive="base">
                                        <p:cTn id="7" dur="500" fill="hold"/>
                                        <p:tgtEl>
                                          <p:spTgt spid="433170"/>
                                        </p:tgtEl>
                                        <p:attrNameLst>
                                          <p:attrName>ppt_x</p:attrName>
                                        </p:attrNameLst>
                                      </p:cBhvr>
                                      <p:tavLst>
                                        <p:tav tm="0">
                                          <p:val>
                                            <p:strVal val="#ppt_x"/>
                                          </p:val>
                                        </p:tav>
                                        <p:tav tm="100000">
                                          <p:val>
                                            <p:strVal val="#ppt_x"/>
                                          </p:val>
                                        </p:tav>
                                      </p:tavLst>
                                    </p:anim>
                                    <p:anim calcmode="lin" valueType="num">
                                      <p:cBhvr additive="base">
                                        <p:cTn id="8" dur="500" fill="hold"/>
                                        <p:tgtEl>
                                          <p:spTgt spid="433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ltLang="zh-CN"/>
              <a:t>3.2 </a:t>
            </a:r>
            <a:r>
              <a:rPr lang="zh-CN" altLang="en-US"/>
              <a:t>转动定律</a:t>
            </a:r>
          </a:p>
        </p:txBody>
      </p:sp>
      <p:sp>
        <p:nvSpPr>
          <p:cNvPr id="21" name="灯片编号占位符 4"/>
          <p:cNvSpPr>
            <a:spLocks noGrp="1"/>
          </p:cNvSpPr>
          <p:nvPr>
            <p:ph type="sldNum" sz="quarter" idx="12"/>
          </p:nvPr>
        </p:nvSpPr>
        <p:spPr/>
        <p:txBody>
          <a:bodyPr/>
          <a:lstStyle/>
          <a:p>
            <a:fld id="{00F1E6B4-1F36-4F90-96DB-17E3F6AA34CE}" type="slidenum">
              <a:rPr lang="en-US" altLang="zh-CN"/>
              <a:pPr/>
              <a:t>27</a:t>
            </a:fld>
            <a:endParaRPr lang="en-US" altLang="zh-CN"/>
          </a:p>
        </p:txBody>
      </p:sp>
      <p:sp>
        <p:nvSpPr>
          <p:cNvPr id="434180" name="Text Box 4"/>
          <p:cNvSpPr txBox="1">
            <a:spLocks noChangeArrowheads="1"/>
          </p:cNvSpPr>
          <p:nvPr/>
        </p:nvSpPr>
        <p:spPr bwMode="auto">
          <a:xfrm>
            <a:off x="152400" y="1127125"/>
            <a:ext cx="8839200" cy="1421928"/>
          </a:xfrm>
          <a:prstGeom prst="rect">
            <a:avLst/>
          </a:prstGeom>
          <a:noFill/>
          <a:ln w="9525" algn="ctr">
            <a:noFill/>
            <a:miter lim="800000"/>
          </a:ln>
          <a:effectLst/>
        </p:spPr>
        <p:txBody>
          <a:bodyPr wrap="square">
            <a:spAutoFit/>
          </a:bodyPr>
          <a:lstStyle/>
          <a:p>
            <a:pPr>
              <a:lnSpc>
                <a:spcPct val="120000"/>
              </a:lnSpc>
              <a:spcBef>
                <a:spcPct val="50000"/>
              </a:spcBef>
            </a:pPr>
            <a:r>
              <a:rPr kumimoji="1" lang="zh-CN" altLang="en-US" sz="2400" dirty="0"/>
              <a:t>例</a:t>
            </a:r>
            <a:r>
              <a:rPr kumimoji="1" lang="en-US" altLang="zh-CN" sz="2400" dirty="0"/>
              <a:t>3.7   </a:t>
            </a:r>
            <a:r>
              <a:rPr kumimoji="1" lang="zh-CN" altLang="en-US" sz="2400" dirty="0"/>
              <a:t>一质量为</a:t>
            </a:r>
            <a:r>
              <a:rPr kumimoji="1" lang="en-US" altLang="zh-CN" sz="2400" i="1" dirty="0"/>
              <a:t>m</a:t>
            </a:r>
            <a:r>
              <a:rPr kumimoji="1" lang="zh-CN" altLang="en-US" sz="2400" dirty="0"/>
              <a:t>，长为</a:t>
            </a:r>
            <a:r>
              <a:rPr kumimoji="1" lang="en-US" altLang="zh-CN" sz="2400" i="1" dirty="0"/>
              <a:t>l</a:t>
            </a:r>
            <a:r>
              <a:rPr kumimoji="1" lang="en-US" altLang="zh-CN" sz="2400" dirty="0"/>
              <a:t> </a:t>
            </a:r>
            <a:r>
              <a:rPr kumimoji="1" lang="zh-CN" altLang="en-US" sz="2400" dirty="0"/>
              <a:t>的均质细杆，转轴在</a:t>
            </a:r>
            <a:r>
              <a:rPr kumimoji="1" lang="en-US" altLang="zh-CN" sz="2400" i="1" dirty="0"/>
              <a:t>O</a:t>
            </a:r>
            <a:r>
              <a:rPr kumimoji="1" lang="zh-CN" altLang="en-US" sz="2400" dirty="0"/>
              <a:t>点，距</a:t>
            </a:r>
            <a:r>
              <a:rPr kumimoji="1" lang="en-US" altLang="zh-CN" sz="2400" dirty="0"/>
              <a:t>A</a:t>
            </a:r>
            <a:r>
              <a:rPr kumimoji="1" lang="zh-CN" altLang="en-US" sz="2400" dirty="0"/>
              <a:t>端 </a:t>
            </a:r>
            <a:r>
              <a:rPr kumimoji="1" lang="en-US" altLang="zh-CN" sz="2400" i="1" dirty="0"/>
              <a:t>l</a:t>
            </a:r>
            <a:r>
              <a:rPr kumimoji="1" lang="en-US" altLang="zh-CN" sz="2400" dirty="0">
                <a:sym typeface="Symbol" panose="05050102010706020507" pitchFamily="18" charset="2"/>
              </a:rPr>
              <a:t>/3 </a:t>
            </a:r>
            <a:r>
              <a:rPr kumimoji="1" lang="zh-CN" altLang="en-US" sz="2400" dirty="0">
                <a:sym typeface="Symbol" panose="05050102010706020507" pitchFamily="18" charset="2"/>
              </a:rPr>
              <a:t>处。今使棒从静止开始由水平位置绕</a:t>
            </a:r>
            <a:r>
              <a:rPr kumimoji="1" lang="en-US" altLang="zh-CN" sz="2400" i="1" dirty="0">
                <a:sym typeface="Symbol" panose="05050102010706020507" pitchFamily="18" charset="2"/>
              </a:rPr>
              <a:t>O</a:t>
            </a:r>
            <a:r>
              <a:rPr kumimoji="1" lang="zh-CN" altLang="en-US" sz="2400" dirty="0">
                <a:sym typeface="Symbol" panose="05050102010706020507" pitchFamily="18" charset="2"/>
              </a:rPr>
              <a:t>点转动，求：（</a:t>
            </a:r>
            <a:r>
              <a:rPr kumimoji="1" lang="en-US" altLang="zh-CN" sz="2400" dirty="0">
                <a:sym typeface="Symbol" panose="05050102010706020507" pitchFamily="18" charset="2"/>
              </a:rPr>
              <a:t>1</a:t>
            </a:r>
            <a:r>
              <a:rPr kumimoji="1" lang="zh-CN" altLang="en-US" sz="2400" dirty="0">
                <a:sym typeface="Symbol" panose="05050102010706020507" pitchFamily="18" charset="2"/>
              </a:rPr>
              <a:t>）水平位置的角速度和角加速度</a:t>
            </a:r>
            <a:r>
              <a:rPr kumimoji="1" lang="en-US" altLang="zh-CN" sz="2400" dirty="0">
                <a:sym typeface="Symbol" panose="05050102010706020507" pitchFamily="18" charset="2"/>
              </a:rPr>
              <a:t>;</a:t>
            </a:r>
            <a:r>
              <a:rPr kumimoji="1" lang="zh-CN" altLang="en-US" sz="2400" dirty="0">
                <a:sym typeface="Symbol" panose="05050102010706020507" pitchFamily="18" charset="2"/>
              </a:rPr>
              <a:t>（</a:t>
            </a:r>
            <a:r>
              <a:rPr kumimoji="1" lang="en-US" altLang="zh-CN" sz="2400" dirty="0">
                <a:sym typeface="Symbol" panose="05050102010706020507" pitchFamily="18" charset="2"/>
              </a:rPr>
              <a:t>2</a:t>
            </a:r>
            <a:r>
              <a:rPr kumimoji="1" lang="zh-CN" altLang="en-US" sz="2400" dirty="0">
                <a:sym typeface="Symbol" panose="05050102010706020507" pitchFamily="18" charset="2"/>
              </a:rPr>
              <a:t>）垂直位置时的角速度和角加速度。</a:t>
            </a:r>
            <a:endParaRPr kumimoji="1" lang="zh-CN" altLang="en-US" sz="2400" dirty="0"/>
          </a:p>
        </p:txBody>
      </p:sp>
      <p:grpSp>
        <p:nvGrpSpPr>
          <p:cNvPr id="434190" name="Group 14"/>
          <p:cNvGrpSpPr/>
          <p:nvPr/>
        </p:nvGrpSpPr>
        <p:grpSpPr bwMode="auto">
          <a:xfrm>
            <a:off x="5257800" y="2627312"/>
            <a:ext cx="3671888" cy="3240088"/>
            <a:chOff x="3243" y="1616"/>
            <a:chExt cx="2313" cy="2041"/>
          </a:xfrm>
        </p:grpSpPr>
        <p:sp>
          <p:nvSpPr>
            <p:cNvPr id="434191" name="Rectangle 15"/>
            <p:cNvSpPr>
              <a:spLocks noChangeArrowheads="1"/>
            </p:cNvSpPr>
            <p:nvPr/>
          </p:nvSpPr>
          <p:spPr bwMode="auto">
            <a:xfrm>
              <a:off x="3243" y="1616"/>
              <a:ext cx="2313" cy="2041"/>
            </a:xfrm>
            <a:prstGeom prst="rect">
              <a:avLst/>
            </a:prstGeom>
            <a:solidFill>
              <a:srgbClr val="3366FF"/>
            </a:solidFill>
            <a:ln w="9525">
              <a:solidFill>
                <a:srgbClr val="FFFFFF"/>
              </a:solidFill>
              <a:miter lim="800000"/>
            </a:ln>
            <a:effectLst/>
          </p:spPr>
          <p:txBody>
            <a:bodyPr wrap="none" anchor="ctr"/>
            <a:lstStyle/>
            <a:p>
              <a:endParaRPr lang="zh-CN" altLang="en-US"/>
            </a:p>
          </p:txBody>
        </p:sp>
        <p:sp>
          <p:nvSpPr>
            <p:cNvPr id="434192" name="Rectangle 16"/>
            <p:cNvSpPr>
              <a:spLocks noChangeArrowheads="1"/>
            </p:cNvSpPr>
            <p:nvPr/>
          </p:nvSpPr>
          <p:spPr bwMode="auto">
            <a:xfrm rot="5400000">
              <a:off x="3289" y="2613"/>
              <a:ext cx="1680" cy="48"/>
            </a:xfrm>
            <a:prstGeom prst="rect">
              <a:avLst/>
            </a:prstGeom>
            <a:gradFill rotWithShape="1">
              <a:gsLst>
                <a:gs pos="0">
                  <a:srgbClr val="FFFFFF"/>
                </a:gs>
                <a:gs pos="100000">
                  <a:srgbClr val="FF6699"/>
                </a:gs>
              </a:gsLst>
              <a:lin ang="5400000" scaled="1"/>
            </a:gradFill>
            <a:ln w="9525" algn="ctr">
              <a:solidFill>
                <a:srgbClr val="FF6699"/>
              </a:solidFill>
              <a:miter lim="800000"/>
            </a:ln>
            <a:effectLst>
              <a:outerShdw dist="35921" dir="2700000" algn="ctr" rotWithShape="0">
                <a:schemeClr val="bg2"/>
              </a:outerShdw>
            </a:effectLst>
          </p:spPr>
          <p:txBody>
            <a:bodyPr wrap="none" anchor="ctr"/>
            <a:lstStyle/>
            <a:p>
              <a:endParaRPr lang="zh-CN" altLang="en-US"/>
            </a:p>
          </p:txBody>
        </p:sp>
        <p:sp>
          <p:nvSpPr>
            <p:cNvPr id="434193" name="Rectangle 17"/>
            <p:cNvSpPr>
              <a:spLocks noChangeArrowheads="1"/>
            </p:cNvSpPr>
            <p:nvPr/>
          </p:nvSpPr>
          <p:spPr bwMode="auto">
            <a:xfrm>
              <a:off x="3577" y="2277"/>
              <a:ext cx="1680" cy="48"/>
            </a:xfrm>
            <a:prstGeom prst="rect">
              <a:avLst/>
            </a:prstGeom>
            <a:gradFill rotWithShape="1">
              <a:gsLst>
                <a:gs pos="0">
                  <a:srgbClr val="FFFFFF"/>
                </a:gs>
                <a:gs pos="100000">
                  <a:srgbClr val="FF6699"/>
                </a:gs>
              </a:gsLst>
              <a:lin ang="5400000" scaled="1"/>
            </a:gradFill>
            <a:ln w="9525">
              <a:solidFill>
                <a:srgbClr val="FF6699"/>
              </a:solidFill>
              <a:miter lim="800000"/>
            </a:ln>
            <a:effectLst>
              <a:outerShdw dist="35921" dir="2700000" algn="ctr" rotWithShape="0">
                <a:schemeClr val="bg2"/>
              </a:outerShdw>
            </a:effectLst>
          </p:spPr>
          <p:txBody>
            <a:bodyPr wrap="none" anchor="ctr"/>
            <a:lstStyle/>
            <a:p>
              <a:endParaRPr lang="zh-CN" altLang="en-US"/>
            </a:p>
          </p:txBody>
        </p:sp>
        <p:sp>
          <p:nvSpPr>
            <p:cNvPr id="434194" name="Rectangle 18"/>
            <p:cNvSpPr>
              <a:spLocks noChangeArrowheads="1"/>
            </p:cNvSpPr>
            <p:nvPr/>
          </p:nvSpPr>
          <p:spPr bwMode="auto">
            <a:xfrm>
              <a:off x="4327" y="1977"/>
              <a:ext cx="265" cy="327"/>
            </a:xfrm>
            <a:prstGeom prst="rect">
              <a:avLst/>
            </a:prstGeom>
            <a:noFill/>
            <a:ln w="9525">
              <a:noFill/>
              <a:miter lim="800000"/>
            </a:ln>
            <a:effectLst/>
          </p:spPr>
          <p:txBody>
            <a:bodyPr wrap="none">
              <a:spAutoFit/>
            </a:bodyPr>
            <a:lstStyle/>
            <a:p>
              <a:r>
                <a:rPr kumimoji="1" lang="en-US" altLang="zh-CN" sz="2800" i="1">
                  <a:solidFill>
                    <a:srgbClr val="FFFFFF"/>
                  </a:solidFill>
                </a:rPr>
                <a:t>C</a:t>
              </a:r>
            </a:p>
          </p:txBody>
        </p:sp>
        <p:sp>
          <p:nvSpPr>
            <p:cNvPr id="434195" name="Rectangle 19"/>
            <p:cNvSpPr>
              <a:spLocks noChangeArrowheads="1"/>
            </p:cNvSpPr>
            <p:nvPr/>
          </p:nvSpPr>
          <p:spPr bwMode="auto">
            <a:xfrm>
              <a:off x="3833" y="2287"/>
              <a:ext cx="278" cy="327"/>
            </a:xfrm>
            <a:prstGeom prst="rect">
              <a:avLst/>
            </a:prstGeom>
            <a:noFill/>
            <a:ln w="9525">
              <a:noFill/>
              <a:miter lim="800000"/>
            </a:ln>
            <a:effectLst/>
          </p:spPr>
          <p:txBody>
            <a:bodyPr wrap="none">
              <a:spAutoFit/>
            </a:bodyPr>
            <a:lstStyle/>
            <a:p>
              <a:r>
                <a:rPr kumimoji="1" lang="en-US" altLang="zh-CN" sz="2800" i="1">
                  <a:solidFill>
                    <a:srgbClr val="FFFFFF"/>
                  </a:solidFill>
                </a:rPr>
                <a:t>O</a:t>
              </a:r>
            </a:p>
          </p:txBody>
        </p:sp>
        <p:sp>
          <p:nvSpPr>
            <p:cNvPr id="434196" name="Rectangle 20"/>
            <p:cNvSpPr>
              <a:spLocks noChangeArrowheads="1"/>
            </p:cNvSpPr>
            <p:nvPr/>
          </p:nvSpPr>
          <p:spPr bwMode="auto">
            <a:xfrm>
              <a:off x="5258" y="2125"/>
              <a:ext cx="253" cy="327"/>
            </a:xfrm>
            <a:prstGeom prst="rect">
              <a:avLst/>
            </a:prstGeom>
            <a:noFill/>
            <a:ln w="9525">
              <a:noFill/>
              <a:miter lim="800000"/>
            </a:ln>
            <a:effectLst/>
          </p:spPr>
          <p:txBody>
            <a:bodyPr wrap="none">
              <a:spAutoFit/>
            </a:bodyPr>
            <a:lstStyle/>
            <a:p>
              <a:r>
                <a:rPr kumimoji="1" lang="en-US" altLang="zh-CN" sz="2800" i="1">
                  <a:solidFill>
                    <a:srgbClr val="FFFFFF"/>
                  </a:solidFill>
                </a:rPr>
                <a:t>B</a:t>
              </a:r>
            </a:p>
          </p:txBody>
        </p:sp>
        <p:sp>
          <p:nvSpPr>
            <p:cNvPr id="434197" name="Rectangle 21"/>
            <p:cNvSpPr>
              <a:spLocks noChangeArrowheads="1"/>
            </p:cNvSpPr>
            <p:nvPr/>
          </p:nvSpPr>
          <p:spPr bwMode="auto">
            <a:xfrm>
              <a:off x="3337" y="2085"/>
              <a:ext cx="233"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A</a:t>
              </a:r>
            </a:p>
          </p:txBody>
        </p:sp>
        <p:sp>
          <p:nvSpPr>
            <p:cNvPr id="434198" name="Oval 22"/>
            <p:cNvSpPr>
              <a:spLocks noChangeArrowheads="1"/>
            </p:cNvSpPr>
            <p:nvPr/>
          </p:nvSpPr>
          <p:spPr bwMode="auto">
            <a:xfrm>
              <a:off x="4105" y="2278"/>
              <a:ext cx="45" cy="45"/>
            </a:xfrm>
            <a:prstGeom prst="ellipse">
              <a:avLst/>
            </a:prstGeom>
            <a:solidFill>
              <a:srgbClr val="00C600"/>
            </a:solidFill>
            <a:ln w="9525">
              <a:solidFill>
                <a:srgbClr val="FFFFFF"/>
              </a:solidFill>
              <a:round/>
            </a:ln>
            <a:effectLst/>
          </p:spPr>
          <p:txBody>
            <a:bodyPr wrap="none" anchor="ctr"/>
            <a:lstStyle/>
            <a:p>
              <a:endParaRPr lang="zh-CN" altLang="en-US"/>
            </a:p>
          </p:txBody>
        </p:sp>
      </p:grpSp>
      <p:sp>
        <p:nvSpPr>
          <p:cNvPr id="434199" name="Text Box 23"/>
          <p:cNvSpPr txBox="1">
            <a:spLocks noChangeArrowheads="1"/>
          </p:cNvSpPr>
          <p:nvPr/>
        </p:nvSpPr>
        <p:spPr bwMode="auto">
          <a:xfrm>
            <a:off x="403225" y="2813050"/>
            <a:ext cx="1219200" cy="457200"/>
          </a:xfrm>
          <a:prstGeom prst="rect">
            <a:avLst/>
          </a:prstGeom>
          <a:noFill/>
          <a:ln w="9525" algn="ctr">
            <a:noFill/>
            <a:miter lim="800000"/>
          </a:ln>
          <a:effectLst/>
        </p:spPr>
        <p:txBody>
          <a:bodyPr>
            <a:spAutoFit/>
          </a:bodyPr>
          <a:lstStyle/>
          <a:p>
            <a:pPr>
              <a:spcBef>
                <a:spcPct val="50000"/>
              </a:spcBef>
            </a:pPr>
            <a:r>
              <a:rPr kumimoji="1" lang="zh-CN" altLang="en-US" sz="2400"/>
              <a:t>解：</a:t>
            </a:r>
          </a:p>
        </p:txBody>
      </p:sp>
      <p:graphicFrame>
        <p:nvGraphicFramePr>
          <p:cNvPr id="434200" name="Object 24"/>
          <p:cNvGraphicFramePr>
            <a:graphicFrameLocks noChangeAspect="1"/>
          </p:cNvGraphicFramePr>
          <p:nvPr/>
        </p:nvGraphicFramePr>
        <p:xfrm>
          <a:off x="1676400" y="2716212"/>
          <a:ext cx="2330450" cy="604838"/>
        </p:xfrm>
        <a:graphic>
          <a:graphicData uri="http://schemas.openxmlformats.org/presentationml/2006/ole">
            <mc:AlternateContent xmlns:mc="http://schemas.openxmlformats.org/markup-compatibility/2006">
              <mc:Choice xmlns:v="urn:schemas-microsoft-com:vml" Requires="v">
                <p:oleObj name="公式" r:id="rId2" imgW="29639880" imgH="7709040" progId="">
                  <p:embed/>
                </p:oleObj>
              </mc:Choice>
              <mc:Fallback>
                <p:oleObj name="公式" r:id="rId2" imgW="29639880" imgH="7709040" progId="">
                  <p:embed/>
                  <p:pic>
                    <p:nvPicPr>
                      <p:cNvPr id="0" name="Picture 4" descr="image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16212"/>
                        <a:ext cx="23304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4201" name="Object 25"/>
          <p:cNvGraphicFramePr>
            <a:graphicFrameLocks noChangeAspect="1"/>
          </p:cNvGraphicFramePr>
          <p:nvPr/>
        </p:nvGraphicFramePr>
        <p:xfrm>
          <a:off x="533400" y="3325812"/>
          <a:ext cx="4524375" cy="1169988"/>
        </p:xfrm>
        <a:graphic>
          <a:graphicData uri="http://schemas.openxmlformats.org/presentationml/2006/ole">
            <mc:AlternateContent xmlns:mc="http://schemas.openxmlformats.org/markup-compatibility/2006">
              <mc:Choice xmlns:v="urn:schemas-microsoft-com:vml" Requires="v">
                <p:oleObj name="公式" r:id="rId4" imgW="58073760" imgH="15024240" progId="">
                  <p:embed/>
                </p:oleObj>
              </mc:Choice>
              <mc:Fallback>
                <p:oleObj name="公式" r:id="rId4" imgW="58073760" imgH="15024240" progId="">
                  <p:embed/>
                  <p:pic>
                    <p:nvPicPr>
                      <p:cNvPr id="0" name="Picture 3" descr="image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325812"/>
                        <a:ext cx="4524375" cy="116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4202" name="Text Box 26"/>
          <p:cNvSpPr txBox="1">
            <a:spLocks noChangeArrowheads="1"/>
          </p:cNvSpPr>
          <p:nvPr/>
        </p:nvSpPr>
        <p:spPr bwMode="auto">
          <a:xfrm>
            <a:off x="304800" y="4573587"/>
            <a:ext cx="1371600" cy="519113"/>
          </a:xfrm>
          <a:prstGeom prst="rect">
            <a:avLst/>
          </a:prstGeom>
          <a:noFill/>
          <a:ln w="9525">
            <a:noFill/>
            <a:miter lim="800000"/>
          </a:ln>
          <a:effectLst/>
        </p:spPr>
        <p:txBody>
          <a:bodyPr>
            <a:spAutoFit/>
          </a:bodyPr>
          <a:lstStyle/>
          <a:p>
            <a:pPr>
              <a:spcBef>
                <a:spcPct val="50000"/>
              </a:spcBef>
            </a:pPr>
            <a:r>
              <a:rPr kumimoji="1" lang="zh-CN" altLang="en-US" sz="2800" dirty="0"/>
              <a:t>（</a:t>
            </a:r>
            <a:r>
              <a:rPr kumimoji="1" lang="en-US" altLang="zh-CN" sz="2800" dirty="0"/>
              <a:t>1</a:t>
            </a:r>
            <a:r>
              <a:rPr kumimoji="1" lang="zh-CN" altLang="en-US" sz="2800" dirty="0"/>
              <a:t>）</a:t>
            </a:r>
          </a:p>
        </p:txBody>
      </p:sp>
      <p:graphicFrame>
        <p:nvGraphicFramePr>
          <p:cNvPr id="434203" name="Object 27"/>
          <p:cNvGraphicFramePr>
            <a:graphicFrameLocks noChangeAspect="1"/>
          </p:cNvGraphicFramePr>
          <p:nvPr/>
        </p:nvGraphicFramePr>
        <p:xfrm>
          <a:off x="1828800" y="4573587"/>
          <a:ext cx="1209675" cy="608013"/>
        </p:xfrm>
        <a:graphic>
          <a:graphicData uri="http://schemas.openxmlformats.org/presentationml/2006/ole">
            <mc:AlternateContent xmlns:mc="http://schemas.openxmlformats.org/markup-compatibility/2006">
              <mc:Choice xmlns:v="urn:schemas-microsoft-com:vml" Requires="v">
                <p:oleObj name="公式" r:id="rId6" imgW="14610600" imgH="7302600" progId="">
                  <p:embed/>
                </p:oleObj>
              </mc:Choice>
              <mc:Fallback>
                <p:oleObj name="公式" r:id="rId6" imgW="14610600" imgH="7302600" progId="">
                  <p:embed/>
                  <p:pic>
                    <p:nvPicPr>
                      <p:cNvPr id="0" name="Picture 2" descr="image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573587"/>
                        <a:ext cx="1209675"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4204" name="Object 28"/>
          <p:cNvGraphicFramePr>
            <a:graphicFrameLocks noChangeAspect="1"/>
          </p:cNvGraphicFramePr>
          <p:nvPr/>
        </p:nvGraphicFramePr>
        <p:xfrm>
          <a:off x="762000" y="5257800"/>
          <a:ext cx="3500438" cy="1077913"/>
        </p:xfrm>
        <a:graphic>
          <a:graphicData uri="http://schemas.openxmlformats.org/presentationml/2006/ole">
            <mc:AlternateContent xmlns:mc="http://schemas.openxmlformats.org/markup-compatibility/2006">
              <mc:Choice xmlns:v="urn:schemas-microsoft-com:vml" Requires="v">
                <p:oleObj name="公式" r:id="rId8" imgW="44669160" imgH="13804920" progId="">
                  <p:embed/>
                </p:oleObj>
              </mc:Choice>
              <mc:Fallback>
                <p:oleObj name="公式" r:id="rId8" imgW="44669160" imgH="13804920" progId="">
                  <p:embed/>
                  <p:pic>
                    <p:nvPicPr>
                      <p:cNvPr id="0" name="Picture 1" descr="image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257800"/>
                        <a:ext cx="3500438"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34199"/>
                                        </p:tgtEl>
                                        <p:attrNameLst>
                                          <p:attrName>style.visibility</p:attrName>
                                        </p:attrNameLst>
                                      </p:cBhvr>
                                      <p:to>
                                        <p:strVal val="visible"/>
                                      </p:to>
                                    </p:set>
                                    <p:anim calcmode="lin" valueType="num">
                                      <p:cBhvr>
                                        <p:cTn id="7" dur="500" fill="hold"/>
                                        <p:tgtEl>
                                          <p:spTgt spid="434199"/>
                                        </p:tgtEl>
                                        <p:attrNameLst>
                                          <p:attrName>ppt_w</p:attrName>
                                        </p:attrNameLst>
                                      </p:cBhvr>
                                      <p:tavLst>
                                        <p:tav tm="0">
                                          <p:val>
                                            <p:strVal val="4*#ppt_w"/>
                                          </p:val>
                                        </p:tav>
                                        <p:tav tm="100000">
                                          <p:val>
                                            <p:strVal val="#ppt_w"/>
                                          </p:val>
                                        </p:tav>
                                      </p:tavLst>
                                    </p:anim>
                                    <p:anim calcmode="lin" valueType="num">
                                      <p:cBhvr>
                                        <p:cTn id="8" dur="500" fill="hold"/>
                                        <p:tgtEl>
                                          <p:spTgt spid="43419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34200"/>
                                        </p:tgtEl>
                                        <p:attrNameLst>
                                          <p:attrName>style.visibility</p:attrName>
                                        </p:attrNameLst>
                                      </p:cBhvr>
                                      <p:to>
                                        <p:strVal val="visible"/>
                                      </p:to>
                                    </p:set>
                                    <p:animEffect transition="in" filter="strips(upRight)">
                                      <p:cBhvr>
                                        <p:cTn id="13" dur="500"/>
                                        <p:tgtEl>
                                          <p:spTgt spid="43420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34201"/>
                                        </p:tgtEl>
                                        <p:attrNameLst>
                                          <p:attrName>style.visibility</p:attrName>
                                        </p:attrNameLst>
                                      </p:cBhvr>
                                      <p:to>
                                        <p:strVal val="visible"/>
                                      </p:to>
                                    </p:set>
                                    <p:animEffect transition="in" filter="strips(upRight)">
                                      <p:cBhvr>
                                        <p:cTn id="18" dur="500"/>
                                        <p:tgtEl>
                                          <p:spTgt spid="43420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4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434203"/>
                                        </p:tgtEl>
                                        <p:attrNameLst>
                                          <p:attrName>style.visibility</p:attrName>
                                        </p:attrNameLst>
                                      </p:cBhvr>
                                      <p:to>
                                        <p:strVal val="visible"/>
                                      </p:to>
                                    </p:set>
                                    <p:animEffect transition="in" filter="strips(upRight)">
                                      <p:cBhvr>
                                        <p:cTn id="27" dur="500"/>
                                        <p:tgtEl>
                                          <p:spTgt spid="43420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34204"/>
                                        </p:tgtEl>
                                        <p:attrNameLst>
                                          <p:attrName>style.visibility</p:attrName>
                                        </p:attrNameLst>
                                      </p:cBhvr>
                                      <p:to>
                                        <p:strVal val="visible"/>
                                      </p:to>
                                    </p:set>
                                    <p:animEffect transition="in" filter="strips(upRight)">
                                      <p:cBhvr>
                                        <p:cTn id="32" dur="500"/>
                                        <p:tgtEl>
                                          <p:spTgt spid="434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99" grpId="0" autoUpdateAnimBg="0"/>
      <p:bldP spid="43420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385445" y="156845"/>
            <a:ext cx="8229600" cy="914400"/>
          </a:xfrm>
        </p:spPr>
        <p:txBody>
          <a:bodyPr/>
          <a:lstStyle/>
          <a:p>
            <a:r>
              <a:rPr lang="en-US" altLang="zh-CN"/>
              <a:t>3.2 </a:t>
            </a:r>
            <a:r>
              <a:rPr lang="zh-CN" altLang="en-US"/>
              <a:t>转动定律</a:t>
            </a:r>
          </a:p>
        </p:txBody>
      </p:sp>
      <p:sp>
        <p:nvSpPr>
          <p:cNvPr id="26" name="灯片编号占位符 4"/>
          <p:cNvSpPr>
            <a:spLocks noGrp="1"/>
          </p:cNvSpPr>
          <p:nvPr>
            <p:ph type="sldNum" sz="quarter" idx="12"/>
          </p:nvPr>
        </p:nvSpPr>
        <p:spPr/>
        <p:txBody>
          <a:bodyPr/>
          <a:lstStyle/>
          <a:p>
            <a:fld id="{ED452D44-DCA2-4A71-9A5D-DAEE9EC1E599}" type="slidenum">
              <a:rPr lang="en-US" altLang="zh-CN"/>
              <a:pPr/>
              <a:t>28</a:t>
            </a:fld>
            <a:endParaRPr lang="en-US" altLang="zh-CN"/>
          </a:p>
        </p:txBody>
      </p:sp>
      <p:sp>
        <p:nvSpPr>
          <p:cNvPr id="435203" name="Text Box 3"/>
          <p:cNvSpPr txBox="1">
            <a:spLocks noChangeArrowheads="1"/>
          </p:cNvSpPr>
          <p:nvPr/>
        </p:nvSpPr>
        <p:spPr bwMode="auto">
          <a:xfrm>
            <a:off x="0" y="1219200"/>
            <a:ext cx="1219200" cy="519113"/>
          </a:xfrm>
          <a:prstGeom prst="rect">
            <a:avLst/>
          </a:prstGeom>
          <a:noFill/>
          <a:ln w="9525" algn="ctr">
            <a:noFill/>
            <a:miter lim="800000"/>
          </a:ln>
          <a:effectLst/>
        </p:spPr>
        <p:txBody>
          <a:bodyPr>
            <a:spAutoFit/>
          </a:bodyPr>
          <a:lstStyle/>
          <a:p>
            <a:pPr>
              <a:spcBef>
                <a:spcPct val="50000"/>
              </a:spcBef>
            </a:pPr>
            <a:r>
              <a:rPr kumimoji="1" lang="zh-CN" altLang="en-US" sz="2800"/>
              <a:t>（</a:t>
            </a:r>
            <a:r>
              <a:rPr kumimoji="1" lang="en-US" altLang="zh-CN" sz="2800"/>
              <a:t>2</a:t>
            </a:r>
            <a:r>
              <a:rPr kumimoji="1" lang="zh-CN" altLang="en-US" sz="2800"/>
              <a:t>）</a:t>
            </a:r>
          </a:p>
        </p:txBody>
      </p:sp>
      <p:graphicFrame>
        <p:nvGraphicFramePr>
          <p:cNvPr id="435204" name="Object 4"/>
          <p:cNvGraphicFramePr>
            <a:graphicFrameLocks noChangeAspect="1"/>
          </p:cNvGraphicFramePr>
          <p:nvPr/>
        </p:nvGraphicFramePr>
        <p:xfrm>
          <a:off x="1219200" y="990600"/>
          <a:ext cx="1727200" cy="989013"/>
        </p:xfrm>
        <a:graphic>
          <a:graphicData uri="http://schemas.openxmlformats.org/presentationml/2006/ole">
            <mc:AlternateContent xmlns:mc="http://schemas.openxmlformats.org/markup-compatibility/2006">
              <mc:Choice xmlns:v="urn:schemas-microsoft-com:vml" Requires="v">
                <p:oleObj name="公式" r:id="rId2" imgW="21922200" imgH="12585600" progId="">
                  <p:embed/>
                </p:oleObj>
              </mc:Choice>
              <mc:Fallback>
                <p:oleObj name="公式" r:id="rId2" imgW="21922200" imgH="12585600" progId="">
                  <p:embed/>
                  <p:pic>
                    <p:nvPicPr>
                      <p:cNvPr id="0" name="Picture 8" descr="image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90600"/>
                        <a:ext cx="17272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05" name="Object 5"/>
          <p:cNvGraphicFramePr>
            <a:graphicFrameLocks noChangeAspect="1"/>
          </p:cNvGraphicFramePr>
          <p:nvPr/>
        </p:nvGraphicFramePr>
        <p:xfrm>
          <a:off x="304800" y="1981200"/>
          <a:ext cx="4506913" cy="787400"/>
        </p:xfrm>
        <a:graphic>
          <a:graphicData uri="http://schemas.openxmlformats.org/presentationml/2006/ole">
            <mc:AlternateContent xmlns:mc="http://schemas.openxmlformats.org/markup-compatibility/2006">
              <mc:Choice xmlns:v="urn:schemas-microsoft-com:vml" Requires="v">
                <p:oleObj name="公式" r:id="rId4" imgW="71884800" imgH="12585600" progId="">
                  <p:embed/>
                </p:oleObj>
              </mc:Choice>
              <mc:Fallback>
                <p:oleObj name="公式" r:id="rId4" imgW="71884800" imgH="12585600" progId="">
                  <p:embed/>
                  <p:pic>
                    <p:nvPicPr>
                      <p:cNvPr id="0" name="Picture 7" descr="image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81200"/>
                        <a:ext cx="45069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06" name="Object 6"/>
          <p:cNvGraphicFramePr>
            <a:graphicFrameLocks noChangeAspect="1"/>
          </p:cNvGraphicFramePr>
          <p:nvPr/>
        </p:nvGraphicFramePr>
        <p:xfrm>
          <a:off x="685800" y="3048000"/>
          <a:ext cx="3071813" cy="987425"/>
        </p:xfrm>
        <a:graphic>
          <a:graphicData uri="http://schemas.openxmlformats.org/presentationml/2006/ole">
            <mc:AlternateContent xmlns:mc="http://schemas.openxmlformats.org/markup-compatibility/2006">
              <mc:Choice xmlns:v="urn:schemas-microsoft-com:vml" Requires="v">
                <p:oleObj name="公式" r:id="rId6" imgW="38982600" imgH="12585600" progId="">
                  <p:embed/>
                </p:oleObj>
              </mc:Choice>
              <mc:Fallback>
                <p:oleObj name="公式" r:id="rId6" imgW="38982600" imgH="12585600" progId="">
                  <p:embed/>
                  <p:pic>
                    <p:nvPicPr>
                      <p:cNvPr id="0" name="Picture 6" descr="image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048000"/>
                        <a:ext cx="3071813"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07" name="Object 7"/>
          <p:cNvGraphicFramePr>
            <a:graphicFrameLocks noChangeAspect="1"/>
          </p:cNvGraphicFramePr>
          <p:nvPr/>
        </p:nvGraphicFramePr>
        <p:xfrm>
          <a:off x="381000" y="4114800"/>
          <a:ext cx="3957638" cy="977900"/>
        </p:xfrm>
        <a:graphic>
          <a:graphicData uri="http://schemas.openxmlformats.org/presentationml/2006/ole">
            <mc:AlternateContent xmlns:mc="http://schemas.openxmlformats.org/markup-compatibility/2006">
              <mc:Choice xmlns:v="urn:schemas-microsoft-com:vml" Requires="v">
                <p:oleObj name="公式" r:id="rId8" imgW="50356080" imgH="12585600" progId="">
                  <p:embed/>
                </p:oleObj>
              </mc:Choice>
              <mc:Fallback>
                <p:oleObj name="公式" r:id="rId8" imgW="50356080" imgH="12585600" progId="">
                  <p:embed/>
                  <p:pic>
                    <p:nvPicPr>
                      <p:cNvPr id="0" name="Picture 5" descr="image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114800"/>
                        <a:ext cx="3957638"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08" name="Object 8"/>
          <p:cNvGraphicFramePr>
            <a:graphicFrameLocks noChangeAspect="1"/>
          </p:cNvGraphicFramePr>
          <p:nvPr/>
        </p:nvGraphicFramePr>
        <p:xfrm>
          <a:off x="533400" y="5241925"/>
          <a:ext cx="3748088" cy="987425"/>
        </p:xfrm>
        <a:graphic>
          <a:graphicData uri="http://schemas.openxmlformats.org/presentationml/2006/ole">
            <mc:AlternateContent xmlns:mc="http://schemas.openxmlformats.org/markup-compatibility/2006">
              <mc:Choice xmlns:v="urn:schemas-microsoft-com:vml" Requires="v">
                <p:oleObj name="公式" r:id="rId10" imgW="47512800" imgH="12585600" progId="">
                  <p:embed/>
                </p:oleObj>
              </mc:Choice>
              <mc:Fallback>
                <p:oleObj name="公式" r:id="rId10" imgW="47512800" imgH="12585600" progId="">
                  <p:embed/>
                  <p:pic>
                    <p:nvPicPr>
                      <p:cNvPr id="0" name="Picture 4" descr="image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241925"/>
                        <a:ext cx="3748088"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09" name="Object 9"/>
          <p:cNvGraphicFramePr>
            <a:graphicFrameLocks noChangeAspect="1"/>
          </p:cNvGraphicFramePr>
          <p:nvPr/>
        </p:nvGraphicFramePr>
        <p:xfrm>
          <a:off x="4876800" y="5181600"/>
          <a:ext cx="1524000" cy="1108075"/>
        </p:xfrm>
        <a:graphic>
          <a:graphicData uri="http://schemas.openxmlformats.org/presentationml/2006/ole">
            <mc:AlternateContent xmlns:mc="http://schemas.openxmlformats.org/markup-compatibility/2006">
              <mc:Choice xmlns:v="urn:schemas-microsoft-com:vml" Requires="v">
                <p:oleObj name="公式" r:id="rId12" imgW="19485000" imgH="14211360" progId="">
                  <p:embed/>
                </p:oleObj>
              </mc:Choice>
              <mc:Fallback>
                <p:oleObj name="公式" r:id="rId12" imgW="19485000" imgH="14211360" progId="">
                  <p:embed/>
                  <p:pic>
                    <p:nvPicPr>
                      <p:cNvPr id="0" name="Picture 3" descr="image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5181600"/>
                        <a:ext cx="152400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0" name="Object 10"/>
          <p:cNvGraphicFramePr>
            <a:graphicFrameLocks noChangeAspect="1"/>
          </p:cNvGraphicFramePr>
          <p:nvPr/>
        </p:nvGraphicFramePr>
        <p:xfrm>
          <a:off x="6934200" y="5488781"/>
          <a:ext cx="1066800" cy="493713"/>
        </p:xfrm>
        <a:graphic>
          <a:graphicData uri="http://schemas.openxmlformats.org/presentationml/2006/ole">
            <mc:AlternateContent xmlns:mc="http://schemas.openxmlformats.org/markup-compatibility/2006">
              <mc:Choice xmlns:v="urn:schemas-microsoft-com:vml" Requires="v">
                <p:oleObj name="公式" r:id="rId14" imgW="12173400" imgH="5676840" progId="">
                  <p:embed/>
                </p:oleObj>
              </mc:Choice>
              <mc:Fallback>
                <p:oleObj name="公式" r:id="rId14" imgW="12173400" imgH="5676840" progId="">
                  <p:embed/>
                  <p:pic>
                    <p:nvPicPr>
                      <p:cNvPr id="0" name="Picture 2" descr="image1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200" y="5488781"/>
                        <a:ext cx="10668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5224" name="Group 24"/>
          <p:cNvGrpSpPr/>
          <p:nvPr/>
        </p:nvGrpSpPr>
        <p:grpSpPr bwMode="auto">
          <a:xfrm>
            <a:off x="5109845" y="1600200"/>
            <a:ext cx="3671888" cy="3240088"/>
            <a:chOff x="3152" y="1842"/>
            <a:chExt cx="2313" cy="2041"/>
          </a:xfrm>
        </p:grpSpPr>
        <p:sp>
          <p:nvSpPr>
            <p:cNvPr id="435225" name="Rectangle 25"/>
            <p:cNvSpPr>
              <a:spLocks noChangeArrowheads="1"/>
            </p:cNvSpPr>
            <p:nvPr/>
          </p:nvSpPr>
          <p:spPr bwMode="auto">
            <a:xfrm>
              <a:off x="3152" y="1842"/>
              <a:ext cx="2313" cy="2041"/>
            </a:xfrm>
            <a:prstGeom prst="rect">
              <a:avLst/>
            </a:prstGeom>
            <a:solidFill>
              <a:srgbClr val="3366FF"/>
            </a:solidFill>
            <a:ln w="9525">
              <a:solidFill>
                <a:srgbClr val="FFFFFF"/>
              </a:solidFill>
              <a:miter lim="800000"/>
            </a:ln>
            <a:effectLst/>
          </p:spPr>
          <p:txBody>
            <a:bodyPr wrap="none" anchor="ctr"/>
            <a:lstStyle/>
            <a:p>
              <a:endParaRPr lang="zh-CN" altLang="en-US"/>
            </a:p>
          </p:txBody>
        </p:sp>
        <p:sp>
          <p:nvSpPr>
            <p:cNvPr id="435226" name="Rectangle 26"/>
            <p:cNvSpPr>
              <a:spLocks noChangeArrowheads="1"/>
            </p:cNvSpPr>
            <p:nvPr/>
          </p:nvSpPr>
          <p:spPr bwMode="auto">
            <a:xfrm rot="5400000">
              <a:off x="3198" y="2839"/>
              <a:ext cx="1680" cy="48"/>
            </a:xfrm>
            <a:prstGeom prst="rect">
              <a:avLst/>
            </a:prstGeom>
            <a:gradFill rotWithShape="1">
              <a:gsLst>
                <a:gs pos="0">
                  <a:srgbClr val="FFFFFF"/>
                </a:gs>
                <a:gs pos="100000">
                  <a:srgbClr val="FF6699"/>
                </a:gs>
              </a:gsLst>
              <a:lin ang="5400000" scaled="1"/>
            </a:gradFill>
            <a:ln w="9525" algn="ctr">
              <a:solidFill>
                <a:srgbClr val="FF6699"/>
              </a:solidFill>
              <a:miter lim="800000"/>
            </a:ln>
            <a:effectLst>
              <a:outerShdw dist="35921" dir="2700000" algn="ctr" rotWithShape="0">
                <a:schemeClr val="bg2"/>
              </a:outerShdw>
            </a:effectLst>
          </p:spPr>
          <p:txBody>
            <a:bodyPr wrap="none" anchor="ctr"/>
            <a:lstStyle/>
            <a:p>
              <a:endParaRPr lang="zh-CN" altLang="en-US"/>
            </a:p>
          </p:txBody>
        </p:sp>
        <p:sp>
          <p:nvSpPr>
            <p:cNvPr id="435227" name="Rectangle 27"/>
            <p:cNvSpPr>
              <a:spLocks noChangeArrowheads="1"/>
            </p:cNvSpPr>
            <p:nvPr/>
          </p:nvSpPr>
          <p:spPr bwMode="auto">
            <a:xfrm>
              <a:off x="3486" y="2503"/>
              <a:ext cx="1680" cy="48"/>
            </a:xfrm>
            <a:prstGeom prst="rect">
              <a:avLst/>
            </a:prstGeom>
            <a:gradFill rotWithShape="1">
              <a:gsLst>
                <a:gs pos="0">
                  <a:srgbClr val="FFFFFF"/>
                </a:gs>
                <a:gs pos="100000">
                  <a:srgbClr val="FF6699"/>
                </a:gs>
              </a:gsLst>
              <a:lin ang="5400000" scaled="1"/>
            </a:gradFill>
            <a:ln w="9525">
              <a:solidFill>
                <a:srgbClr val="FF6699"/>
              </a:solidFill>
              <a:miter lim="800000"/>
            </a:ln>
            <a:effectLst>
              <a:outerShdw dist="35921" dir="2700000" algn="ctr" rotWithShape="0">
                <a:schemeClr val="bg2"/>
              </a:outerShdw>
            </a:effectLst>
          </p:spPr>
          <p:txBody>
            <a:bodyPr wrap="none" anchor="ctr"/>
            <a:lstStyle/>
            <a:p>
              <a:endParaRPr lang="zh-CN" altLang="en-US"/>
            </a:p>
          </p:txBody>
        </p:sp>
        <p:sp>
          <p:nvSpPr>
            <p:cNvPr id="435228" name="Rectangle 28"/>
            <p:cNvSpPr>
              <a:spLocks noChangeArrowheads="1"/>
            </p:cNvSpPr>
            <p:nvPr/>
          </p:nvSpPr>
          <p:spPr bwMode="auto">
            <a:xfrm>
              <a:off x="4236" y="2203"/>
              <a:ext cx="265" cy="327"/>
            </a:xfrm>
            <a:prstGeom prst="rect">
              <a:avLst/>
            </a:prstGeom>
            <a:noFill/>
            <a:ln w="9525">
              <a:noFill/>
              <a:miter lim="800000"/>
            </a:ln>
            <a:effectLst/>
          </p:spPr>
          <p:txBody>
            <a:bodyPr wrap="none">
              <a:spAutoFit/>
            </a:bodyPr>
            <a:lstStyle/>
            <a:p>
              <a:r>
                <a:rPr kumimoji="1" lang="en-US" altLang="zh-CN" sz="2800" i="1">
                  <a:solidFill>
                    <a:srgbClr val="FFFFFF"/>
                  </a:solidFill>
                </a:rPr>
                <a:t>C</a:t>
              </a:r>
            </a:p>
          </p:txBody>
        </p:sp>
        <p:sp>
          <p:nvSpPr>
            <p:cNvPr id="435229" name="Rectangle 29"/>
            <p:cNvSpPr>
              <a:spLocks noChangeArrowheads="1"/>
            </p:cNvSpPr>
            <p:nvPr/>
          </p:nvSpPr>
          <p:spPr bwMode="auto">
            <a:xfrm>
              <a:off x="3786" y="2513"/>
              <a:ext cx="278" cy="327"/>
            </a:xfrm>
            <a:prstGeom prst="rect">
              <a:avLst/>
            </a:prstGeom>
            <a:noFill/>
            <a:ln w="9525">
              <a:noFill/>
              <a:miter lim="800000"/>
            </a:ln>
            <a:effectLst/>
          </p:spPr>
          <p:txBody>
            <a:bodyPr wrap="none">
              <a:spAutoFit/>
            </a:bodyPr>
            <a:lstStyle/>
            <a:p>
              <a:r>
                <a:rPr kumimoji="1" lang="en-US" altLang="zh-CN" sz="2800" i="1">
                  <a:solidFill>
                    <a:srgbClr val="FFFFFF"/>
                  </a:solidFill>
                </a:rPr>
                <a:t>O</a:t>
              </a:r>
            </a:p>
          </p:txBody>
        </p:sp>
        <p:sp>
          <p:nvSpPr>
            <p:cNvPr id="435230" name="Rectangle 30"/>
            <p:cNvSpPr>
              <a:spLocks noChangeArrowheads="1"/>
            </p:cNvSpPr>
            <p:nvPr/>
          </p:nvSpPr>
          <p:spPr bwMode="auto">
            <a:xfrm>
              <a:off x="5167" y="2351"/>
              <a:ext cx="253" cy="327"/>
            </a:xfrm>
            <a:prstGeom prst="rect">
              <a:avLst/>
            </a:prstGeom>
            <a:noFill/>
            <a:ln w="9525">
              <a:noFill/>
              <a:miter lim="800000"/>
            </a:ln>
            <a:effectLst/>
          </p:spPr>
          <p:txBody>
            <a:bodyPr wrap="none">
              <a:spAutoFit/>
            </a:bodyPr>
            <a:lstStyle/>
            <a:p>
              <a:r>
                <a:rPr kumimoji="1" lang="en-US" altLang="zh-CN" sz="2800" i="1">
                  <a:solidFill>
                    <a:srgbClr val="FFFFFF"/>
                  </a:solidFill>
                </a:rPr>
                <a:t>B</a:t>
              </a:r>
            </a:p>
          </p:txBody>
        </p:sp>
        <p:sp>
          <p:nvSpPr>
            <p:cNvPr id="435231" name="Rectangle 31"/>
            <p:cNvSpPr>
              <a:spLocks noChangeArrowheads="1"/>
            </p:cNvSpPr>
            <p:nvPr/>
          </p:nvSpPr>
          <p:spPr bwMode="auto">
            <a:xfrm>
              <a:off x="3246" y="2311"/>
              <a:ext cx="233"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A</a:t>
              </a:r>
            </a:p>
          </p:txBody>
        </p:sp>
        <p:grpSp>
          <p:nvGrpSpPr>
            <p:cNvPr id="435232" name="Group 32"/>
            <p:cNvGrpSpPr/>
            <p:nvPr/>
          </p:nvGrpSpPr>
          <p:grpSpPr bwMode="auto">
            <a:xfrm>
              <a:off x="3451" y="2514"/>
              <a:ext cx="1680" cy="193"/>
              <a:chOff x="3451" y="2514"/>
              <a:chExt cx="1680" cy="193"/>
            </a:xfrm>
          </p:grpSpPr>
          <p:sp>
            <p:nvSpPr>
              <p:cNvPr id="435233" name="Rectangle 33"/>
              <p:cNvSpPr>
                <a:spLocks noChangeArrowheads="1"/>
              </p:cNvSpPr>
              <p:nvPr/>
            </p:nvSpPr>
            <p:spPr bwMode="auto">
              <a:xfrm rot="1150740">
                <a:off x="3451" y="2586"/>
                <a:ext cx="1680" cy="48"/>
              </a:xfrm>
              <a:prstGeom prst="rect">
                <a:avLst/>
              </a:prstGeom>
              <a:gradFill rotWithShape="1">
                <a:gsLst>
                  <a:gs pos="0">
                    <a:srgbClr val="FFFFFF"/>
                  </a:gs>
                  <a:gs pos="100000">
                    <a:srgbClr val="FF6699"/>
                  </a:gs>
                </a:gsLst>
                <a:lin ang="5400000" scaled="1"/>
              </a:gradFill>
              <a:ln w="9525">
                <a:solidFill>
                  <a:srgbClr val="FF6699"/>
                </a:solidFill>
                <a:miter lim="800000"/>
              </a:ln>
              <a:effectLst>
                <a:outerShdw dist="35921" dir="2700000" algn="ctr" rotWithShape="0">
                  <a:schemeClr val="bg2"/>
                </a:outerShdw>
              </a:effectLst>
            </p:spPr>
            <p:txBody>
              <a:bodyPr wrap="none" anchor="ctr"/>
              <a:lstStyle/>
              <a:p>
                <a:endParaRPr lang="zh-CN" altLang="en-US"/>
              </a:p>
            </p:txBody>
          </p:sp>
          <p:sp>
            <p:nvSpPr>
              <p:cNvPr id="435234" name="Arc 34"/>
              <p:cNvSpPr/>
              <p:nvPr/>
            </p:nvSpPr>
            <p:spPr bwMode="auto">
              <a:xfrm>
                <a:off x="4242" y="2554"/>
                <a:ext cx="227" cy="91"/>
              </a:xfrm>
              <a:custGeom>
                <a:avLst/>
                <a:gdLst>
                  <a:gd name="G0" fmla="+- 0 0 0"/>
                  <a:gd name="G1" fmla="+- 1462 0 0"/>
                  <a:gd name="G2" fmla="+- 21600 0 0"/>
                  <a:gd name="T0" fmla="*/ 21550 w 21600"/>
                  <a:gd name="T1" fmla="*/ 0 h 8736"/>
                  <a:gd name="T2" fmla="*/ 20338 w 21600"/>
                  <a:gd name="T3" fmla="*/ 8736 h 8736"/>
                  <a:gd name="T4" fmla="*/ 0 w 21600"/>
                  <a:gd name="T5" fmla="*/ 1462 h 8736"/>
                </a:gdLst>
                <a:ahLst/>
                <a:cxnLst>
                  <a:cxn ang="0">
                    <a:pos x="T0" y="T1"/>
                  </a:cxn>
                  <a:cxn ang="0">
                    <a:pos x="T2" y="T3"/>
                  </a:cxn>
                  <a:cxn ang="0">
                    <a:pos x="T4" y="T5"/>
                  </a:cxn>
                </a:cxnLst>
                <a:rect l="0" t="0" r="r" b="b"/>
                <a:pathLst>
                  <a:path w="21600" h="8736" fill="none" extrusionOk="0">
                    <a:moveTo>
                      <a:pt x="21550" y="-1"/>
                    </a:moveTo>
                    <a:cubicBezTo>
                      <a:pt x="21583" y="486"/>
                      <a:pt x="21600" y="974"/>
                      <a:pt x="21600" y="1462"/>
                    </a:cubicBezTo>
                    <a:cubicBezTo>
                      <a:pt x="21600" y="3941"/>
                      <a:pt x="21173" y="6401"/>
                      <a:pt x="20338" y="8736"/>
                    </a:cubicBezTo>
                  </a:path>
                  <a:path w="21600" h="8736" stroke="0" extrusionOk="0">
                    <a:moveTo>
                      <a:pt x="21550" y="-1"/>
                    </a:moveTo>
                    <a:cubicBezTo>
                      <a:pt x="21583" y="486"/>
                      <a:pt x="21600" y="974"/>
                      <a:pt x="21600" y="1462"/>
                    </a:cubicBezTo>
                    <a:cubicBezTo>
                      <a:pt x="21600" y="3941"/>
                      <a:pt x="21173" y="6401"/>
                      <a:pt x="20338" y="8736"/>
                    </a:cubicBezTo>
                    <a:lnTo>
                      <a:pt x="0" y="1462"/>
                    </a:lnTo>
                    <a:close/>
                  </a:path>
                </a:pathLst>
              </a:custGeom>
              <a:noFill/>
              <a:ln w="9525">
                <a:solidFill>
                  <a:srgbClr val="FFFFFF"/>
                </a:solidFill>
                <a:round/>
              </a:ln>
              <a:effectLst/>
            </p:spPr>
            <p:txBody>
              <a:bodyPr wrap="none" anchor="ctr"/>
              <a:lstStyle/>
              <a:p>
                <a:endParaRPr lang="zh-CN" altLang="en-US"/>
              </a:p>
            </p:txBody>
          </p:sp>
          <p:graphicFrame>
            <p:nvGraphicFramePr>
              <p:cNvPr id="435235" name="Object 35"/>
              <p:cNvGraphicFramePr>
                <a:graphicFrameLocks noChangeAspect="1"/>
              </p:cNvGraphicFramePr>
              <p:nvPr/>
            </p:nvGraphicFramePr>
            <p:xfrm>
              <a:off x="4495" y="2514"/>
              <a:ext cx="138" cy="193"/>
            </p:xfrm>
            <a:graphic>
              <a:graphicData uri="http://schemas.openxmlformats.org/presentationml/2006/ole">
                <mc:AlternateContent xmlns:mc="http://schemas.openxmlformats.org/markup-compatibility/2006">
                  <mc:Choice xmlns:v="urn:schemas-microsoft-com:vml" Requires="v">
                    <p:oleObj name="公式" r:id="rId16" imgW="4049280" imgH="5676840" progId="">
                      <p:embed/>
                    </p:oleObj>
                  </mc:Choice>
                  <mc:Fallback>
                    <p:oleObj name="公式" r:id="rId16" imgW="4049280" imgH="5676840" progId="">
                      <p:embed/>
                      <p:pic>
                        <p:nvPicPr>
                          <p:cNvPr id="0" name="Picture 1" descr="image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5" y="2514"/>
                            <a:ext cx="138"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5236" name="Oval 36"/>
            <p:cNvSpPr>
              <a:spLocks noChangeArrowheads="1"/>
            </p:cNvSpPr>
            <p:nvPr/>
          </p:nvSpPr>
          <p:spPr bwMode="auto">
            <a:xfrm>
              <a:off x="4014" y="2504"/>
              <a:ext cx="45" cy="45"/>
            </a:xfrm>
            <a:prstGeom prst="ellipse">
              <a:avLst/>
            </a:prstGeom>
            <a:solidFill>
              <a:srgbClr val="00C600"/>
            </a:solidFill>
            <a:ln w="9525">
              <a:solidFill>
                <a:srgbClr val="FFFFFF"/>
              </a:solidFill>
              <a:rou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5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435204"/>
                                        </p:tgtEl>
                                        <p:attrNameLst>
                                          <p:attrName>style.visibility</p:attrName>
                                        </p:attrNameLst>
                                      </p:cBhvr>
                                      <p:to>
                                        <p:strVal val="visible"/>
                                      </p:to>
                                    </p:set>
                                    <p:animEffect transition="in" filter="strips(upRight)">
                                      <p:cBhvr>
                                        <p:cTn id="11" dur="500"/>
                                        <p:tgtEl>
                                          <p:spTgt spid="43520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435205"/>
                                        </p:tgtEl>
                                        <p:attrNameLst>
                                          <p:attrName>style.visibility</p:attrName>
                                        </p:attrNameLst>
                                      </p:cBhvr>
                                      <p:to>
                                        <p:strVal val="visible"/>
                                      </p:to>
                                    </p:set>
                                    <p:animEffect transition="in" filter="strips(upRight)">
                                      <p:cBhvr>
                                        <p:cTn id="16" dur="500"/>
                                        <p:tgtEl>
                                          <p:spTgt spid="43520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435206"/>
                                        </p:tgtEl>
                                        <p:attrNameLst>
                                          <p:attrName>style.visibility</p:attrName>
                                        </p:attrNameLst>
                                      </p:cBhvr>
                                      <p:to>
                                        <p:strVal val="visible"/>
                                      </p:to>
                                    </p:set>
                                    <p:animEffect transition="in" filter="strips(upRight)">
                                      <p:cBhvr>
                                        <p:cTn id="21" dur="500"/>
                                        <p:tgtEl>
                                          <p:spTgt spid="43520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435207"/>
                                        </p:tgtEl>
                                        <p:attrNameLst>
                                          <p:attrName>style.visibility</p:attrName>
                                        </p:attrNameLst>
                                      </p:cBhvr>
                                      <p:to>
                                        <p:strVal val="visible"/>
                                      </p:to>
                                    </p:set>
                                    <p:animEffect transition="in" filter="strips(upRight)">
                                      <p:cBhvr>
                                        <p:cTn id="26" dur="500"/>
                                        <p:tgtEl>
                                          <p:spTgt spid="43520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435208"/>
                                        </p:tgtEl>
                                        <p:attrNameLst>
                                          <p:attrName>style.visibility</p:attrName>
                                        </p:attrNameLst>
                                      </p:cBhvr>
                                      <p:to>
                                        <p:strVal val="visible"/>
                                      </p:to>
                                    </p:set>
                                    <p:animEffect transition="in" filter="strips(upRight)">
                                      <p:cBhvr>
                                        <p:cTn id="31" dur="500"/>
                                        <p:tgtEl>
                                          <p:spTgt spid="43520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435209"/>
                                        </p:tgtEl>
                                        <p:attrNameLst>
                                          <p:attrName>style.visibility</p:attrName>
                                        </p:attrNameLst>
                                      </p:cBhvr>
                                      <p:to>
                                        <p:strVal val="visible"/>
                                      </p:to>
                                    </p:set>
                                    <p:animEffect transition="in" filter="strips(upRight)">
                                      <p:cBhvr>
                                        <p:cTn id="36" dur="500"/>
                                        <p:tgtEl>
                                          <p:spTgt spid="43520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435210"/>
                                        </p:tgtEl>
                                        <p:attrNameLst>
                                          <p:attrName>style.visibility</p:attrName>
                                        </p:attrNameLst>
                                      </p:cBhvr>
                                      <p:to>
                                        <p:strVal val="visible"/>
                                      </p:to>
                                    </p:set>
                                    <p:animEffect transition="in" filter="strips(upRight)">
                                      <p:cBhvr>
                                        <p:cTn id="41" dur="500"/>
                                        <p:tgtEl>
                                          <p:spTgt spid="435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ltLang="zh-CN"/>
              <a:t>3.2 </a:t>
            </a:r>
            <a:r>
              <a:rPr lang="zh-CN" altLang="en-US"/>
              <a:t>转动定律</a:t>
            </a:r>
          </a:p>
        </p:txBody>
      </p:sp>
      <p:sp>
        <p:nvSpPr>
          <p:cNvPr id="22" name="灯片编号占位符 4"/>
          <p:cNvSpPr>
            <a:spLocks noGrp="1"/>
          </p:cNvSpPr>
          <p:nvPr>
            <p:ph type="sldNum" sz="quarter" idx="12"/>
          </p:nvPr>
        </p:nvSpPr>
        <p:spPr/>
        <p:txBody>
          <a:bodyPr/>
          <a:lstStyle/>
          <a:p>
            <a:fld id="{EE6C85EC-AC7D-4456-A831-83A43E85AE87}" type="slidenum">
              <a:rPr lang="en-US" altLang="zh-CN"/>
              <a:pPr/>
              <a:t>29</a:t>
            </a:fld>
            <a:endParaRPr lang="en-US" altLang="zh-CN"/>
          </a:p>
        </p:txBody>
      </p:sp>
      <p:sp>
        <p:nvSpPr>
          <p:cNvPr id="436228" name="Text Box 4"/>
          <p:cNvSpPr txBox="1">
            <a:spLocks noChangeArrowheads="1"/>
          </p:cNvSpPr>
          <p:nvPr/>
        </p:nvSpPr>
        <p:spPr bwMode="auto">
          <a:xfrm>
            <a:off x="381000" y="1108075"/>
            <a:ext cx="8458200" cy="1406525"/>
          </a:xfrm>
          <a:prstGeom prst="rect">
            <a:avLst/>
          </a:prstGeom>
          <a:noFill/>
          <a:ln w="9525" algn="ctr">
            <a:noFill/>
            <a:miter lim="800000"/>
          </a:ln>
          <a:effectLst/>
        </p:spPr>
        <p:txBody>
          <a:bodyPr>
            <a:spAutoFit/>
          </a:bodyPr>
          <a:lstStyle/>
          <a:p>
            <a:pPr>
              <a:lnSpc>
                <a:spcPct val="120000"/>
              </a:lnSpc>
              <a:spcBef>
                <a:spcPct val="50000"/>
              </a:spcBef>
            </a:pPr>
            <a:r>
              <a:rPr kumimoji="1" lang="zh-CN" altLang="en-US" sz="2400" dirty="0"/>
              <a:t>例</a:t>
            </a:r>
            <a:r>
              <a:rPr kumimoji="1" lang="en-US" altLang="zh-CN" sz="2400" dirty="0"/>
              <a:t>3.8   </a:t>
            </a:r>
            <a:r>
              <a:rPr kumimoji="1" lang="zh-CN" altLang="en-US" sz="2400" dirty="0"/>
              <a:t>一半径为</a:t>
            </a:r>
            <a:r>
              <a:rPr kumimoji="1" lang="en-US" altLang="zh-CN" sz="2400" i="1" dirty="0"/>
              <a:t>R</a:t>
            </a:r>
            <a:r>
              <a:rPr kumimoji="1" lang="zh-CN" altLang="en-US" sz="2400" dirty="0"/>
              <a:t>，质量为</a:t>
            </a:r>
            <a:r>
              <a:rPr kumimoji="1" lang="en-US" altLang="zh-CN" sz="2400" i="1" dirty="0"/>
              <a:t>m</a:t>
            </a:r>
            <a:r>
              <a:rPr kumimoji="1" lang="zh-CN" altLang="en-US" sz="2400" dirty="0"/>
              <a:t>的均匀圆盘平放在粗糙的水平面上。若它的初速度为</a:t>
            </a:r>
            <a:r>
              <a:rPr kumimoji="1" lang="zh-CN" altLang="en-US" sz="2400" i="1" dirty="0">
                <a:sym typeface="Symbol" panose="05050102010706020507" pitchFamily="18" charset="2"/>
              </a:rPr>
              <a:t></a:t>
            </a:r>
            <a:r>
              <a:rPr kumimoji="1" lang="en-US" altLang="zh-CN" sz="2400" baseline="-25000" dirty="0">
                <a:sym typeface="Symbol" panose="05050102010706020507" pitchFamily="18" charset="2"/>
              </a:rPr>
              <a:t>0</a:t>
            </a:r>
            <a:r>
              <a:rPr kumimoji="1" lang="zh-CN" altLang="en-US" sz="2400" dirty="0">
                <a:sym typeface="Symbol" panose="05050102010706020507" pitchFamily="18" charset="2"/>
              </a:rPr>
              <a:t>，绕中</a:t>
            </a:r>
            <a:r>
              <a:rPr kumimoji="1" lang="en-US" altLang="zh-CN" sz="2400" i="1" dirty="0">
                <a:sym typeface="Symbol" panose="05050102010706020507" pitchFamily="18" charset="2"/>
              </a:rPr>
              <a:t>O</a:t>
            </a:r>
            <a:r>
              <a:rPr kumimoji="1" lang="zh-CN" altLang="en-US" sz="2400" dirty="0">
                <a:sym typeface="Symbol" panose="05050102010706020507" pitchFamily="18" charset="2"/>
              </a:rPr>
              <a:t>心旋转，问经过多长时间圆盘才停止。（设摩擦系数为</a:t>
            </a:r>
            <a:r>
              <a:rPr kumimoji="1" lang="zh-CN" altLang="en-US" sz="2400" i="1" dirty="0">
                <a:sym typeface="Symbol" panose="05050102010706020507" pitchFamily="18" charset="2"/>
              </a:rPr>
              <a:t></a:t>
            </a:r>
            <a:r>
              <a:rPr kumimoji="1" lang="zh-CN" altLang="en-US" sz="2400" dirty="0">
                <a:sym typeface="Symbol" panose="05050102010706020507" pitchFamily="18" charset="2"/>
              </a:rPr>
              <a:t>）</a:t>
            </a:r>
            <a:endParaRPr kumimoji="1" lang="zh-CN" altLang="en-US" sz="2400" dirty="0"/>
          </a:p>
        </p:txBody>
      </p:sp>
      <p:grpSp>
        <p:nvGrpSpPr>
          <p:cNvPr id="436249" name="Group 25"/>
          <p:cNvGrpSpPr/>
          <p:nvPr/>
        </p:nvGrpSpPr>
        <p:grpSpPr bwMode="auto">
          <a:xfrm>
            <a:off x="6019800" y="2438400"/>
            <a:ext cx="2667000" cy="1066800"/>
            <a:chOff x="3696" y="1728"/>
            <a:chExt cx="1680" cy="672"/>
          </a:xfrm>
        </p:grpSpPr>
        <p:sp>
          <p:nvSpPr>
            <p:cNvPr id="436239" name="Oval 15"/>
            <p:cNvSpPr>
              <a:spLocks noChangeArrowheads="1"/>
            </p:cNvSpPr>
            <p:nvPr/>
          </p:nvSpPr>
          <p:spPr bwMode="auto">
            <a:xfrm>
              <a:off x="3696" y="1776"/>
              <a:ext cx="1680" cy="624"/>
            </a:xfrm>
            <a:prstGeom prst="ellipse">
              <a:avLst/>
            </a:prstGeom>
            <a:gradFill rotWithShape="1">
              <a:gsLst>
                <a:gs pos="0">
                  <a:srgbClr val="FFCC99"/>
                </a:gs>
                <a:gs pos="100000">
                  <a:srgbClr val="FFCC99">
                    <a:gamma/>
                    <a:shade val="46275"/>
                    <a:invGamma/>
                  </a:srgbClr>
                </a:gs>
              </a:gsLst>
              <a:lin ang="0" scaled="1"/>
            </a:gradFill>
            <a:ln w="9525">
              <a:solidFill>
                <a:srgbClr val="FFCC99"/>
              </a:solidFill>
              <a:round/>
            </a:ln>
            <a:effectLst/>
          </p:spPr>
          <p:txBody>
            <a:bodyPr wrap="none" anchor="ctr"/>
            <a:lstStyle/>
            <a:p>
              <a:endParaRPr lang="zh-CN" altLang="en-US"/>
            </a:p>
          </p:txBody>
        </p:sp>
        <p:sp>
          <p:nvSpPr>
            <p:cNvPr id="436240" name="Oval 16"/>
            <p:cNvSpPr>
              <a:spLocks noChangeArrowheads="1"/>
            </p:cNvSpPr>
            <p:nvPr/>
          </p:nvSpPr>
          <p:spPr bwMode="auto">
            <a:xfrm>
              <a:off x="3696" y="1728"/>
              <a:ext cx="1680" cy="576"/>
            </a:xfrm>
            <a:prstGeom prst="ellipse">
              <a:avLst/>
            </a:prstGeom>
            <a:gradFill rotWithShape="1">
              <a:gsLst>
                <a:gs pos="0">
                  <a:srgbClr val="FFCC99"/>
                </a:gs>
                <a:gs pos="100000">
                  <a:srgbClr val="FFCC99">
                    <a:gamma/>
                    <a:shade val="46275"/>
                    <a:invGamma/>
                  </a:srgbClr>
                </a:gs>
              </a:gsLst>
              <a:lin ang="2700000" scaled="1"/>
            </a:gradFill>
            <a:ln w="9525">
              <a:solidFill>
                <a:srgbClr val="FFCC99"/>
              </a:solidFill>
              <a:round/>
            </a:ln>
            <a:effectLst/>
          </p:spPr>
          <p:txBody>
            <a:bodyPr wrap="none" anchor="ctr"/>
            <a:lstStyle/>
            <a:p>
              <a:endParaRPr lang="zh-CN" altLang="en-US"/>
            </a:p>
          </p:txBody>
        </p:sp>
        <p:sp>
          <p:nvSpPr>
            <p:cNvPr id="436241" name="Line 17"/>
            <p:cNvSpPr>
              <a:spLocks noChangeShapeType="1"/>
            </p:cNvSpPr>
            <p:nvPr/>
          </p:nvSpPr>
          <p:spPr bwMode="auto">
            <a:xfrm>
              <a:off x="4560" y="2016"/>
              <a:ext cx="679" cy="144"/>
            </a:xfrm>
            <a:prstGeom prst="line">
              <a:avLst/>
            </a:prstGeom>
            <a:noFill/>
            <a:ln w="19050">
              <a:solidFill>
                <a:srgbClr val="0033CC"/>
              </a:solidFill>
              <a:round/>
              <a:headEnd type="oval" w="med" len="med"/>
              <a:tailEnd type="stealth" w="med" len="lg"/>
            </a:ln>
            <a:effectLst/>
          </p:spPr>
          <p:txBody>
            <a:bodyPr wrap="none" anchor="ctr"/>
            <a:lstStyle/>
            <a:p>
              <a:endParaRPr lang="zh-CN" altLang="en-US"/>
            </a:p>
          </p:txBody>
        </p:sp>
        <p:sp>
          <p:nvSpPr>
            <p:cNvPr id="436242" name="Rectangle 18"/>
            <p:cNvSpPr>
              <a:spLocks noChangeArrowheads="1"/>
            </p:cNvSpPr>
            <p:nvPr/>
          </p:nvSpPr>
          <p:spPr bwMode="auto">
            <a:xfrm>
              <a:off x="4512" y="1776"/>
              <a:ext cx="255" cy="288"/>
            </a:xfrm>
            <a:prstGeom prst="rect">
              <a:avLst/>
            </a:prstGeom>
            <a:noFill/>
            <a:ln w="9525">
              <a:noFill/>
              <a:miter lim="800000"/>
            </a:ln>
            <a:effectLst/>
          </p:spPr>
          <p:txBody>
            <a:bodyPr wrap="none">
              <a:spAutoFit/>
            </a:bodyPr>
            <a:lstStyle/>
            <a:p>
              <a:r>
                <a:rPr kumimoji="1" lang="en-US" altLang="zh-CN" sz="2400" i="1">
                  <a:solidFill>
                    <a:srgbClr val="010199"/>
                  </a:solidFill>
                  <a:sym typeface="Symbol" panose="05050102010706020507" pitchFamily="18" charset="2"/>
                </a:rPr>
                <a:t>O</a:t>
              </a:r>
            </a:p>
          </p:txBody>
        </p:sp>
        <p:sp>
          <p:nvSpPr>
            <p:cNvPr id="436243" name="Line 19"/>
            <p:cNvSpPr>
              <a:spLocks noChangeShapeType="1"/>
            </p:cNvSpPr>
            <p:nvPr/>
          </p:nvSpPr>
          <p:spPr bwMode="auto">
            <a:xfrm flipH="1">
              <a:off x="3969" y="2016"/>
              <a:ext cx="549" cy="0"/>
            </a:xfrm>
            <a:prstGeom prst="line">
              <a:avLst/>
            </a:prstGeom>
            <a:noFill/>
            <a:ln w="19050">
              <a:solidFill>
                <a:srgbClr val="0033CC"/>
              </a:solidFill>
              <a:round/>
              <a:tailEnd type="stealth" w="med" len="lg"/>
            </a:ln>
            <a:effectLst/>
          </p:spPr>
          <p:txBody>
            <a:bodyPr wrap="none" anchor="ctr"/>
            <a:lstStyle/>
            <a:p>
              <a:endParaRPr lang="zh-CN" altLang="en-US"/>
            </a:p>
          </p:txBody>
        </p:sp>
        <p:sp>
          <p:nvSpPr>
            <p:cNvPr id="436244" name="Line 20"/>
            <p:cNvSpPr>
              <a:spLocks noChangeShapeType="1"/>
            </p:cNvSpPr>
            <p:nvPr/>
          </p:nvSpPr>
          <p:spPr bwMode="auto">
            <a:xfrm>
              <a:off x="3779" y="2016"/>
              <a:ext cx="144" cy="0"/>
            </a:xfrm>
            <a:prstGeom prst="line">
              <a:avLst/>
            </a:prstGeom>
            <a:noFill/>
            <a:ln w="19050">
              <a:solidFill>
                <a:srgbClr val="0033CC"/>
              </a:solidFill>
              <a:round/>
              <a:headEnd type="oval" w="med" len="med"/>
              <a:tailEnd type="stealth" w="med" len="lg"/>
            </a:ln>
            <a:effectLst/>
          </p:spPr>
          <p:txBody>
            <a:bodyPr wrap="none" anchor="ctr"/>
            <a:lstStyle/>
            <a:p>
              <a:endParaRPr lang="zh-CN" altLang="en-US"/>
            </a:p>
          </p:txBody>
        </p:sp>
        <p:sp>
          <p:nvSpPr>
            <p:cNvPr id="436245" name="Rectangle 21"/>
            <p:cNvSpPr>
              <a:spLocks noChangeArrowheads="1"/>
            </p:cNvSpPr>
            <p:nvPr/>
          </p:nvSpPr>
          <p:spPr bwMode="auto">
            <a:xfrm>
              <a:off x="4231" y="1752"/>
              <a:ext cx="191" cy="288"/>
            </a:xfrm>
            <a:prstGeom prst="rect">
              <a:avLst/>
            </a:prstGeom>
            <a:noFill/>
            <a:ln w="9525">
              <a:noFill/>
              <a:miter lim="800000"/>
            </a:ln>
            <a:effectLst/>
          </p:spPr>
          <p:txBody>
            <a:bodyPr wrap="none">
              <a:spAutoFit/>
            </a:bodyPr>
            <a:lstStyle/>
            <a:p>
              <a:r>
                <a:rPr kumimoji="1" lang="en-US" altLang="zh-CN" sz="2400" i="1">
                  <a:solidFill>
                    <a:srgbClr val="010199"/>
                  </a:solidFill>
                  <a:sym typeface="Symbol" panose="05050102010706020507" pitchFamily="18" charset="2"/>
                </a:rPr>
                <a:t>r</a:t>
              </a:r>
            </a:p>
          </p:txBody>
        </p:sp>
        <p:sp>
          <p:nvSpPr>
            <p:cNvPr id="436246" name="AutoShape 22"/>
            <p:cNvSpPr>
              <a:spLocks noChangeArrowheads="1"/>
            </p:cNvSpPr>
            <p:nvPr/>
          </p:nvSpPr>
          <p:spPr bwMode="auto">
            <a:xfrm>
              <a:off x="3923" y="1797"/>
              <a:ext cx="1224" cy="408"/>
            </a:xfrm>
            <a:custGeom>
              <a:avLst/>
              <a:gdLst>
                <a:gd name="G0" fmla="+- 1076 0 0"/>
                <a:gd name="G1" fmla="+- 21600 0 1076"/>
                <a:gd name="G2" fmla="+- 21600 0 107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76" y="10800"/>
                  </a:moveTo>
                  <a:cubicBezTo>
                    <a:pt x="1076" y="16170"/>
                    <a:pt x="5430" y="20524"/>
                    <a:pt x="10800" y="20524"/>
                  </a:cubicBezTo>
                  <a:cubicBezTo>
                    <a:pt x="16170" y="20524"/>
                    <a:pt x="20524" y="16170"/>
                    <a:pt x="20524" y="10800"/>
                  </a:cubicBezTo>
                  <a:cubicBezTo>
                    <a:pt x="20524" y="5430"/>
                    <a:pt x="16170" y="1076"/>
                    <a:pt x="10800" y="1076"/>
                  </a:cubicBezTo>
                  <a:cubicBezTo>
                    <a:pt x="5430" y="1076"/>
                    <a:pt x="1076" y="5430"/>
                    <a:pt x="1076" y="10800"/>
                  </a:cubicBezTo>
                  <a:close/>
                </a:path>
              </a:pathLst>
            </a:custGeom>
            <a:solidFill>
              <a:srgbClr val="00C600"/>
            </a:solidFill>
            <a:ln w="9525">
              <a:solidFill>
                <a:srgbClr val="FFFFFF"/>
              </a:solidFill>
              <a:round/>
            </a:ln>
            <a:effectLst/>
          </p:spPr>
          <p:txBody>
            <a:bodyPr wrap="none" anchor="ctr"/>
            <a:lstStyle/>
            <a:p>
              <a:endParaRPr lang="zh-CN" altLang="en-US"/>
            </a:p>
          </p:txBody>
        </p:sp>
        <p:sp>
          <p:nvSpPr>
            <p:cNvPr id="436247" name="Rectangle 23"/>
            <p:cNvSpPr>
              <a:spLocks noChangeArrowheads="1"/>
            </p:cNvSpPr>
            <p:nvPr/>
          </p:nvSpPr>
          <p:spPr bwMode="auto">
            <a:xfrm>
              <a:off x="3833" y="1752"/>
              <a:ext cx="287" cy="288"/>
            </a:xfrm>
            <a:prstGeom prst="rect">
              <a:avLst/>
            </a:prstGeom>
            <a:noFill/>
            <a:ln w="9525">
              <a:noFill/>
              <a:miter lim="800000"/>
            </a:ln>
            <a:effectLst/>
          </p:spPr>
          <p:txBody>
            <a:bodyPr wrap="none">
              <a:spAutoFit/>
            </a:bodyPr>
            <a:lstStyle/>
            <a:p>
              <a:r>
                <a:rPr kumimoji="1" lang="en-US" altLang="zh-CN" sz="2400">
                  <a:solidFill>
                    <a:srgbClr val="010199"/>
                  </a:solidFill>
                  <a:sym typeface="Symbol" panose="05050102010706020507" pitchFamily="18" charset="2"/>
                </a:rPr>
                <a:t>d</a:t>
              </a:r>
              <a:r>
                <a:rPr kumimoji="1" lang="en-US" altLang="zh-CN" sz="2400" i="1">
                  <a:solidFill>
                    <a:srgbClr val="010199"/>
                  </a:solidFill>
                  <a:sym typeface="Symbol" panose="05050102010706020507" pitchFamily="18" charset="2"/>
                </a:rPr>
                <a:t>r</a:t>
              </a:r>
            </a:p>
          </p:txBody>
        </p:sp>
        <p:sp>
          <p:nvSpPr>
            <p:cNvPr id="436248" name="Rectangle 24"/>
            <p:cNvSpPr>
              <a:spLocks noChangeArrowheads="1"/>
            </p:cNvSpPr>
            <p:nvPr/>
          </p:nvSpPr>
          <p:spPr bwMode="auto">
            <a:xfrm>
              <a:off x="4779" y="1827"/>
              <a:ext cx="233" cy="288"/>
            </a:xfrm>
            <a:prstGeom prst="rect">
              <a:avLst/>
            </a:prstGeom>
            <a:noFill/>
            <a:ln w="9525">
              <a:noFill/>
              <a:miter lim="800000"/>
            </a:ln>
            <a:effectLst/>
          </p:spPr>
          <p:txBody>
            <a:bodyPr wrap="none">
              <a:spAutoFit/>
            </a:bodyPr>
            <a:lstStyle/>
            <a:p>
              <a:r>
                <a:rPr kumimoji="1" lang="en-US" altLang="zh-CN" sz="2400" i="1">
                  <a:solidFill>
                    <a:srgbClr val="010199"/>
                  </a:solidFill>
                  <a:sym typeface="Symbol" panose="05050102010706020507" pitchFamily="18" charset="2"/>
                </a:rPr>
                <a:t>R</a:t>
              </a:r>
            </a:p>
          </p:txBody>
        </p:sp>
      </p:grpSp>
      <p:sp>
        <p:nvSpPr>
          <p:cNvPr id="436250" name="Text Box 26"/>
          <p:cNvSpPr txBox="1">
            <a:spLocks noChangeArrowheads="1"/>
          </p:cNvSpPr>
          <p:nvPr/>
        </p:nvSpPr>
        <p:spPr bwMode="auto">
          <a:xfrm>
            <a:off x="381000" y="2514600"/>
            <a:ext cx="1003300" cy="519113"/>
          </a:xfrm>
          <a:prstGeom prst="rect">
            <a:avLst/>
          </a:prstGeom>
          <a:noFill/>
          <a:ln w="9525" algn="ctr">
            <a:noFill/>
            <a:miter lim="800000"/>
          </a:ln>
          <a:effectLst/>
        </p:spPr>
        <p:txBody>
          <a:bodyPr>
            <a:spAutoFit/>
          </a:bodyPr>
          <a:lstStyle/>
          <a:p>
            <a:pPr>
              <a:spcBef>
                <a:spcPct val="50000"/>
              </a:spcBef>
            </a:pPr>
            <a:r>
              <a:rPr kumimoji="1" lang="zh-CN" altLang="en-US" sz="2800"/>
              <a:t>解：</a:t>
            </a:r>
          </a:p>
        </p:txBody>
      </p:sp>
      <p:graphicFrame>
        <p:nvGraphicFramePr>
          <p:cNvPr id="436251" name="Object 27"/>
          <p:cNvGraphicFramePr>
            <a:graphicFrameLocks noChangeAspect="1"/>
          </p:cNvGraphicFramePr>
          <p:nvPr/>
        </p:nvGraphicFramePr>
        <p:xfrm>
          <a:off x="1143000" y="3575050"/>
          <a:ext cx="3938587" cy="512763"/>
        </p:xfrm>
        <a:graphic>
          <a:graphicData uri="http://schemas.openxmlformats.org/presentationml/2006/ole">
            <mc:AlternateContent xmlns:mc="http://schemas.openxmlformats.org/markup-compatibility/2006">
              <mc:Choice xmlns:v="urn:schemas-microsoft-com:vml" Requires="v">
                <p:oleObj name="公式" r:id="rId2" imgW="49543560" imgH="6489720" progId="">
                  <p:embed/>
                </p:oleObj>
              </mc:Choice>
              <mc:Fallback>
                <p:oleObj name="公式" r:id="rId2" imgW="49543560" imgH="6489720" progId="">
                  <p:embed/>
                  <p:pic>
                    <p:nvPicPr>
                      <p:cNvPr id="0" name="Picture 4" descr="image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75050"/>
                        <a:ext cx="393858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52" name="Object 28"/>
          <p:cNvGraphicFramePr>
            <a:graphicFrameLocks noChangeAspect="1"/>
          </p:cNvGraphicFramePr>
          <p:nvPr/>
        </p:nvGraphicFramePr>
        <p:xfrm>
          <a:off x="1143000" y="2438400"/>
          <a:ext cx="4487863" cy="1077913"/>
        </p:xfrm>
        <a:graphic>
          <a:graphicData uri="http://schemas.openxmlformats.org/presentationml/2006/ole">
            <mc:AlternateContent xmlns:mc="http://schemas.openxmlformats.org/markup-compatibility/2006">
              <mc:Choice xmlns:v="urn:schemas-microsoft-com:vml" Requires="v">
                <p:oleObj name="公式" r:id="rId4" imgW="57261600" imgH="13804920" progId="">
                  <p:embed/>
                </p:oleObj>
              </mc:Choice>
              <mc:Fallback>
                <p:oleObj name="公式" r:id="rId4" imgW="57261600" imgH="13804920" progId="">
                  <p:embed/>
                  <p:pic>
                    <p:nvPicPr>
                      <p:cNvPr id="0" name="Picture 3" descr="image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438400"/>
                        <a:ext cx="4487863"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53" name="Object 29"/>
          <p:cNvGraphicFramePr>
            <a:graphicFrameLocks noChangeAspect="1"/>
          </p:cNvGraphicFramePr>
          <p:nvPr/>
        </p:nvGraphicFramePr>
        <p:xfrm>
          <a:off x="1143000" y="4146550"/>
          <a:ext cx="2933700" cy="1052513"/>
        </p:xfrm>
        <a:graphic>
          <a:graphicData uri="http://schemas.openxmlformats.org/presentationml/2006/ole">
            <mc:AlternateContent xmlns:mc="http://schemas.openxmlformats.org/markup-compatibility/2006">
              <mc:Choice xmlns:v="urn:schemas-microsoft-com:vml" Requires="v">
                <p:oleObj name="公式" r:id="rId6" imgW="37357560" imgH="13398480" progId="">
                  <p:embed/>
                </p:oleObj>
              </mc:Choice>
              <mc:Fallback>
                <p:oleObj name="公式" r:id="rId6" imgW="37357560" imgH="13398480" progId="">
                  <p:embed/>
                  <p:pic>
                    <p:nvPicPr>
                      <p:cNvPr id="0" name="Picture 2" descr="image1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146550"/>
                        <a:ext cx="293370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54" name="Object 30"/>
          <p:cNvGraphicFramePr>
            <a:graphicFrameLocks noChangeAspect="1"/>
          </p:cNvGraphicFramePr>
          <p:nvPr/>
        </p:nvGraphicFramePr>
        <p:xfrm>
          <a:off x="1143000" y="5257800"/>
          <a:ext cx="6054725" cy="1050925"/>
        </p:xfrm>
        <a:graphic>
          <a:graphicData uri="http://schemas.openxmlformats.org/presentationml/2006/ole">
            <mc:AlternateContent xmlns:mc="http://schemas.openxmlformats.org/markup-compatibility/2006">
              <mc:Choice xmlns:v="urn:schemas-microsoft-com:vml" Requires="v">
                <p:oleObj name="公式" r:id="rId8" imgW="77165280" imgH="13398480" progId="">
                  <p:embed/>
                </p:oleObj>
              </mc:Choice>
              <mc:Fallback>
                <p:oleObj name="公式" r:id="rId8" imgW="77165280" imgH="13398480" progId="">
                  <p:embed/>
                  <p:pic>
                    <p:nvPicPr>
                      <p:cNvPr id="0" name="Picture 1" descr="image1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5257800"/>
                        <a:ext cx="6054725"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36250"/>
                                        </p:tgtEl>
                                        <p:attrNameLst>
                                          <p:attrName>style.visibility</p:attrName>
                                        </p:attrNameLst>
                                      </p:cBhvr>
                                      <p:to>
                                        <p:strVal val="visible"/>
                                      </p:to>
                                    </p:set>
                                    <p:anim calcmode="lin" valueType="num">
                                      <p:cBhvr>
                                        <p:cTn id="7" dur="500" fill="hold"/>
                                        <p:tgtEl>
                                          <p:spTgt spid="436250"/>
                                        </p:tgtEl>
                                        <p:attrNameLst>
                                          <p:attrName>ppt_w</p:attrName>
                                        </p:attrNameLst>
                                      </p:cBhvr>
                                      <p:tavLst>
                                        <p:tav tm="0">
                                          <p:val>
                                            <p:strVal val="4*#ppt_w"/>
                                          </p:val>
                                        </p:tav>
                                        <p:tav tm="100000">
                                          <p:val>
                                            <p:strVal val="#ppt_w"/>
                                          </p:val>
                                        </p:tav>
                                      </p:tavLst>
                                    </p:anim>
                                    <p:anim calcmode="lin" valueType="num">
                                      <p:cBhvr>
                                        <p:cTn id="8" dur="500" fill="hold"/>
                                        <p:tgtEl>
                                          <p:spTgt spid="43625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36252"/>
                                        </p:tgtEl>
                                        <p:attrNameLst>
                                          <p:attrName>style.visibility</p:attrName>
                                        </p:attrNameLst>
                                      </p:cBhvr>
                                      <p:to>
                                        <p:strVal val="visible"/>
                                      </p:to>
                                    </p:set>
                                    <p:animEffect transition="in" filter="strips(upRight)">
                                      <p:cBhvr>
                                        <p:cTn id="13" dur="500"/>
                                        <p:tgtEl>
                                          <p:spTgt spid="43625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36251"/>
                                        </p:tgtEl>
                                        <p:attrNameLst>
                                          <p:attrName>style.visibility</p:attrName>
                                        </p:attrNameLst>
                                      </p:cBhvr>
                                      <p:to>
                                        <p:strVal val="visible"/>
                                      </p:to>
                                    </p:set>
                                    <p:animEffect transition="in" filter="strips(upRight)">
                                      <p:cBhvr>
                                        <p:cTn id="18" dur="500"/>
                                        <p:tgtEl>
                                          <p:spTgt spid="43625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36253"/>
                                        </p:tgtEl>
                                        <p:attrNameLst>
                                          <p:attrName>style.visibility</p:attrName>
                                        </p:attrNameLst>
                                      </p:cBhvr>
                                      <p:to>
                                        <p:strVal val="visible"/>
                                      </p:to>
                                    </p:set>
                                    <p:animEffect transition="in" filter="strips(upRight)">
                                      <p:cBhvr>
                                        <p:cTn id="23" dur="500"/>
                                        <p:tgtEl>
                                          <p:spTgt spid="43625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436254"/>
                                        </p:tgtEl>
                                        <p:attrNameLst>
                                          <p:attrName>style.visibility</p:attrName>
                                        </p:attrNameLst>
                                      </p:cBhvr>
                                      <p:to>
                                        <p:strVal val="visible"/>
                                      </p:to>
                                    </p:set>
                                    <p:animEffect transition="in" filter="strips(upRight)">
                                      <p:cBhvr>
                                        <p:cTn id="28" dur="500"/>
                                        <p:tgtEl>
                                          <p:spTgt spid="436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zh-CN"/>
              <a:t>3.1 </a:t>
            </a:r>
            <a:r>
              <a:rPr lang="zh-CN" altLang="en-US"/>
              <a:t>刚体定轴转动的描述</a:t>
            </a:r>
          </a:p>
        </p:txBody>
      </p:sp>
      <p:sp>
        <p:nvSpPr>
          <p:cNvPr id="7" name="灯片编号占位符 4"/>
          <p:cNvSpPr>
            <a:spLocks noGrp="1"/>
          </p:cNvSpPr>
          <p:nvPr>
            <p:ph type="sldNum" sz="quarter" idx="12"/>
          </p:nvPr>
        </p:nvSpPr>
        <p:spPr/>
        <p:txBody>
          <a:bodyPr/>
          <a:lstStyle/>
          <a:p>
            <a:fld id="{A657200F-5E74-48FC-95BE-9B7A059F96C6}" type="slidenum">
              <a:rPr lang="en-US" altLang="zh-CN"/>
              <a:pPr/>
              <a:t>3</a:t>
            </a:fld>
            <a:endParaRPr lang="en-US" altLang="zh-CN"/>
          </a:p>
        </p:txBody>
      </p:sp>
      <p:sp>
        <p:nvSpPr>
          <p:cNvPr id="354307"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刚体的运动</a:t>
            </a:r>
          </a:p>
        </p:txBody>
      </p:sp>
      <p:sp>
        <p:nvSpPr>
          <p:cNvPr id="354309" name="Rectangle 5"/>
          <p:cNvSpPr>
            <a:spLocks noChangeArrowheads="1"/>
          </p:cNvSpPr>
          <p:nvPr/>
        </p:nvSpPr>
        <p:spPr bwMode="auto">
          <a:xfrm>
            <a:off x="762000" y="1600200"/>
            <a:ext cx="7848600" cy="946150"/>
          </a:xfrm>
          <a:prstGeom prst="rect">
            <a:avLst/>
          </a:prstGeom>
          <a:noFill/>
          <a:ln w="9525" algn="ctr">
            <a:noFill/>
            <a:miter lim="800000"/>
          </a:ln>
          <a:effectLst/>
        </p:spPr>
        <p:txBody>
          <a:bodyPr>
            <a:spAutoFit/>
          </a:bodyPr>
          <a:lstStyle/>
          <a:p>
            <a:r>
              <a:rPr lang="zh-CN" altLang="en-US" sz="2800" dirty="0"/>
              <a:t>刚体的任意运动都可视为某一点的</a:t>
            </a:r>
            <a:r>
              <a:rPr lang="zh-CN" altLang="en-US" sz="2800" dirty="0">
                <a:solidFill>
                  <a:srgbClr val="0000CC"/>
                </a:solidFill>
              </a:rPr>
              <a:t>平动</a:t>
            </a:r>
            <a:r>
              <a:rPr lang="zh-CN" altLang="en-US" sz="2800" dirty="0"/>
              <a:t>和绕通过该点的轴线的</a:t>
            </a:r>
            <a:r>
              <a:rPr lang="zh-CN" altLang="en-US" sz="2800" dirty="0">
                <a:solidFill>
                  <a:srgbClr val="0000CC"/>
                </a:solidFill>
              </a:rPr>
              <a:t>转动</a:t>
            </a:r>
          </a:p>
        </p:txBody>
      </p:sp>
    </p:spTree>
    <p:controls>
      <mc:AlternateContent xmlns:mc="http://schemas.openxmlformats.org/markup-compatibility/2006">
        <mc:Choice xmlns:v="urn:schemas-microsoft-com:vml" Requires="v">
          <p:control r:id="rId1" imgW="1828571" imgH="1828571"/>
        </mc:Choice>
        <mc:Fallback>
          <p:control r:id="rId1" imgW="1828571" imgH="1828571">
            <p:pic>
              <p:nvPicPr>
                <p:cNvPr id="2" name="ShockwaveFlash1"/>
                <p:cNvPicPr>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2649538"/>
                  <a:ext cx="4456112" cy="3598862"/>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9"/>
                                        </p:tgtEl>
                                        <p:attrNameLst>
                                          <p:attrName>style.visibility</p:attrName>
                                        </p:attrNameLst>
                                      </p:cBhvr>
                                      <p:to>
                                        <p:strVal val="visible"/>
                                      </p:to>
                                    </p:set>
                                    <p:animEffect transition="in" filter="wipe(left)">
                                      <p:cBhvr>
                                        <p:cTn id="7" dur="1000"/>
                                        <p:tgtEl>
                                          <p:spTgt spid="3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zh-CN"/>
              <a:t>3.2 </a:t>
            </a:r>
            <a:r>
              <a:rPr lang="zh-CN" altLang="en-US"/>
              <a:t>转动定律</a:t>
            </a:r>
          </a:p>
        </p:txBody>
      </p:sp>
      <p:sp>
        <p:nvSpPr>
          <p:cNvPr id="10" name="灯片编号占位符 4"/>
          <p:cNvSpPr>
            <a:spLocks noGrp="1"/>
          </p:cNvSpPr>
          <p:nvPr>
            <p:ph type="sldNum" sz="quarter" idx="12"/>
          </p:nvPr>
        </p:nvSpPr>
        <p:spPr/>
        <p:txBody>
          <a:bodyPr/>
          <a:lstStyle/>
          <a:p>
            <a:fld id="{21BAF0DB-1576-4E82-BC40-C11F6F92749B}" type="slidenum">
              <a:rPr lang="en-US" altLang="zh-CN"/>
              <a:pPr/>
              <a:t>30</a:t>
            </a:fld>
            <a:endParaRPr lang="en-US" altLang="zh-CN"/>
          </a:p>
        </p:txBody>
      </p:sp>
      <p:graphicFrame>
        <p:nvGraphicFramePr>
          <p:cNvPr id="437251" name="Object 3"/>
          <p:cNvGraphicFramePr>
            <a:graphicFrameLocks noChangeAspect="1"/>
          </p:cNvGraphicFramePr>
          <p:nvPr/>
        </p:nvGraphicFramePr>
        <p:xfrm>
          <a:off x="685800" y="1219200"/>
          <a:ext cx="2592387" cy="987425"/>
        </p:xfrm>
        <a:graphic>
          <a:graphicData uri="http://schemas.openxmlformats.org/presentationml/2006/ole">
            <mc:AlternateContent xmlns:mc="http://schemas.openxmlformats.org/markup-compatibility/2006">
              <mc:Choice xmlns:v="urn:schemas-microsoft-com:vml" Requires="v">
                <p:oleObj name="公式" r:id="rId2" imgW="32889600" imgH="12585600" progId="">
                  <p:embed/>
                </p:oleObj>
              </mc:Choice>
              <mc:Fallback>
                <p:oleObj name="公式" r:id="rId2" imgW="32889600" imgH="12585600" progId="">
                  <p:embed/>
                  <p:pic>
                    <p:nvPicPr>
                      <p:cNvPr id="0" name="Picture 5" descr="image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2592387"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2" name="Object 4"/>
          <p:cNvGraphicFramePr>
            <a:graphicFrameLocks noChangeAspect="1"/>
          </p:cNvGraphicFramePr>
          <p:nvPr/>
        </p:nvGraphicFramePr>
        <p:xfrm>
          <a:off x="685800" y="2286000"/>
          <a:ext cx="3648075" cy="979488"/>
        </p:xfrm>
        <a:graphic>
          <a:graphicData uri="http://schemas.openxmlformats.org/presentationml/2006/ole">
            <mc:AlternateContent xmlns:mc="http://schemas.openxmlformats.org/markup-compatibility/2006">
              <mc:Choice xmlns:v="urn:schemas-microsoft-com:vml" Requires="v">
                <p:oleObj name="公式" r:id="rId4" imgW="46700280" imgH="12585600" progId="">
                  <p:embed/>
                </p:oleObj>
              </mc:Choice>
              <mc:Fallback>
                <p:oleObj name="公式" r:id="rId4" imgW="46700280" imgH="12585600" progId="">
                  <p:embed/>
                  <p:pic>
                    <p:nvPicPr>
                      <p:cNvPr id="0" name="Picture 4" descr="image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86000"/>
                        <a:ext cx="3648075"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3" name="Object 5"/>
          <p:cNvGraphicFramePr>
            <a:graphicFrameLocks noChangeAspect="1"/>
          </p:cNvGraphicFramePr>
          <p:nvPr/>
        </p:nvGraphicFramePr>
        <p:xfrm>
          <a:off x="4572000" y="3505200"/>
          <a:ext cx="3089275" cy="1079500"/>
        </p:xfrm>
        <a:graphic>
          <a:graphicData uri="http://schemas.openxmlformats.org/presentationml/2006/ole">
            <mc:AlternateContent xmlns:mc="http://schemas.openxmlformats.org/markup-compatibility/2006">
              <mc:Choice xmlns:v="urn:schemas-microsoft-com:vml" Requires="v">
                <p:oleObj name="公式" r:id="rId6" imgW="39388680" imgH="13804920" progId="">
                  <p:embed/>
                </p:oleObj>
              </mc:Choice>
              <mc:Fallback>
                <p:oleObj name="公式" r:id="rId6" imgW="39388680" imgH="13804920" progId="">
                  <p:embed/>
                  <p:pic>
                    <p:nvPicPr>
                      <p:cNvPr id="0" name="Picture 3" descr="image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505200"/>
                        <a:ext cx="30892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4" name="Object 6"/>
          <p:cNvGraphicFramePr>
            <a:graphicFrameLocks noChangeAspect="1"/>
          </p:cNvGraphicFramePr>
          <p:nvPr/>
        </p:nvGraphicFramePr>
        <p:xfrm>
          <a:off x="685800" y="3505200"/>
          <a:ext cx="2130425" cy="1079500"/>
        </p:xfrm>
        <a:graphic>
          <a:graphicData uri="http://schemas.openxmlformats.org/presentationml/2006/ole">
            <mc:AlternateContent xmlns:mc="http://schemas.openxmlformats.org/markup-compatibility/2006">
              <mc:Choice xmlns:v="urn:schemas-microsoft-com:vml" Requires="v">
                <p:oleObj name="公式" r:id="rId8" imgW="27202680" imgH="13804920" progId="">
                  <p:embed/>
                </p:oleObj>
              </mc:Choice>
              <mc:Fallback>
                <p:oleObj name="公式" r:id="rId8" imgW="27202680" imgH="13804920" progId="">
                  <p:embed/>
                  <p:pic>
                    <p:nvPicPr>
                      <p:cNvPr id="0" name="Picture 2" descr="image1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05200"/>
                        <a:ext cx="21304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5" name="Object 7"/>
          <p:cNvGraphicFramePr>
            <a:graphicFrameLocks noChangeAspect="1"/>
          </p:cNvGraphicFramePr>
          <p:nvPr/>
        </p:nvGraphicFramePr>
        <p:xfrm>
          <a:off x="2743200" y="5105400"/>
          <a:ext cx="1527175" cy="1077913"/>
        </p:xfrm>
        <a:graphic>
          <a:graphicData uri="http://schemas.openxmlformats.org/presentationml/2006/ole">
            <mc:AlternateContent xmlns:mc="http://schemas.openxmlformats.org/markup-compatibility/2006">
              <mc:Choice xmlns:v="urn:schemas-microsoft-com:vml" Requires="v">
                <p:oleObj name="公式" r:id="rId10" imgW="14630400" imgH="10363200" progId="">
                  <p:embed/>
                </p:oleObj>
              </mc:Choice>
              <mc:Fallback>
                <p:oleObj name="公式" r:id="rId10" imgW="14630400" imgH="10363200" progId="">
                  <p:embed/>
                  <p:pic>
                    <p:nvPicPr>
                      <p:cNvPr id="0" name="Picture 1" descr="image1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5105400"/>
                        <a:ext cx="1527175"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strips(upRight)">
                                      <p:cBhvr>
                                        <p:cTn id="7" dur="500"/>
                                        <p:tgtEl>
                                          <p:spTgt spid="43725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strips(upRight)">
                                      <p:cBhvr>
                                        <p:cTn id="12" dur="500"/>
                                        <p:tgtEl>
                                          <p:spTgt spid="43725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37254"/>
                                        </p:tgtEl>
                                        <p:attrNameLst>
                                          <p:attrName>style.visibility</p:attrName>
                                        </p:attrNameLst>
                                      </p:cBhvr>
                                      <p:to>
                                        <p:strVal val="visible"/>
                                      </p:to>
                                    </p:set>
                                    <p:animEffect transition="in" filter="strips(upRight)">
                                      <p:cBhvr>
                                        <p:cTn id="17" dur="500"/>
                                        <p:tgtEl>
                                          <p:spTgt spid="43725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37253"/>
                                        </p:tgtEl>
                                        <p:attrNameLst>
                                          <p:attrName>style.visibility</p:attrName>
                                        </p:attrNameLst>
                                      </p:cBhvr>
                                      <p:to>
                                        <p:strVal val="visible"/>
                                      </p:to>
                                    </p:set>
                                    <p:animEffect transition="in" filter="strips(upRight)">
                                      <p:cBhvr>
                                        <p:cTn id="22" dur="500"/>
                                        <p:tgtEl>
                                          <p:spTgt spid="43725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437255"/>
                                        </p:tgtEl>
                                        <p:attrNameLst>
                                          <p:attrName>style.visibility</p:attrName>
                                        </p:attrNameLst>
                                      </p:cBhvr>
                                      <p:to>
                                        <p:strVal val="visible"/>
                                      </p:to>
                                    </p:set>
                                    <p:animEffect transition="in" filter="strips(upRight)">
                                      <p:cBhvr>
                                        <p:cTn id="27" dur="500"/>
                                        <p:tgtEl>
                                          <p:spTgt spid="437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8291" name="Group 19"/>
          <p:cNvGrpSpPr/>
          <p:nvPr/>
        </p:nvGrpSpPr>
        <p:grpSpPr bwMode="auto">
          <a:xfrm>
            <a:off x="7086600" y="2438400"/>
            <a:ext cx="1516063" cy="2665413"/>
            <a:chOff x="4241" y="1934"/>
            <a:chExt cx="955" cy="1679"/>
          </a:xfrm>
        </p:grpSpPr>
        <p:sp>
          <p:nvSpPr>
            <p:cNvPr id="438292" name="Oval 20"/>
            <p:cNvSpPr>
              <a:spLocks noChangeArrowheads="1"/>
            </p:cNvSpPr>
            <p:nvPr/>
          </p:nvSpPr>
          <p:spPr bwMode="auto">
            <a:xfrm>
              <a:off x="4332" y="1934"/>
              <a:ext cx="864" cy="816"/>
            </a:xfrm>
            <a:prstGeom prst="ellipse">
              <a:avLst/>
            </a:prstGeom>
            <a:solidFill>
              <a:srgbClr val="3366FF"/>
            </a:solidFill>
            <a:ln w="28575">
              <a:solidFill>
                <a:srgbClr val="FFFFFF"/>
              </a:solidFill>
              <a:round/>
            </a:ln>
            <a:effectLst/>
          </p:spPr>
          <p:txBody>
            <a:bodyPr wrap="none" anchor="ctr"/>
            <a:lstStyle/>
            <a:p>
              <a:pPr algn="ctr"/>
              <a:endParaRPr kumimoji="1" lang="zh-CN" altLang="zh-CN" sz="2400"/>
            </a:p>
          </p:txBody>
        </p:sp>
        <p:sp>
          <p:nvSpPr>
            <p:cNvPr id="438293" name="Line 21"/>
            <p:cNvSpPr>
              <a:spLocks noChangeShapeType="1"/>
            </p:cNvSpPr>
            <p:nvPr/>
          </p:nvSpPr>
          <p:spPr bwMode="auto">
            <a:xfrm>
              <a:off x="4337" y="2365"/>
              <a:ext cx="0" cy="912"/>
            </a:xfrm>
            <a:prstGeom prst="line">
              <a:avLst/>
            </a:prstGeom>
            <a:noFill/>
            <a:ln w="28575">
              <a:solidFill>
                <a:srgbClr val="00B050"/>
              </a:solidFill>
              <a:round/>
            </a:ln>
            <a:effectLst/>
          </p:spPr>
          <p:txBody>
            <a:bodyPr wrap="none" anchor="ctr"/>
            <a:lstStyle/>
            <a:p>
              <a:endParaRPr lang="zh-CN" altLang="en-US"/>
            </a:p>
          </p:txBody>
        </p:sp>
        <p:sp>
          <p:nvSpPr>
            <p:cNvPr id="438294" name="Oval 22"/>
            <p:cNvSpPr>
              <a:spLocks noChangeArrowheads="1"/>
            </p:cNvSpPr>
            <p:nvPr/>
          </p:nvSpPr>
          <p:spPr bwMode="auto">
            <a:xfrm>
              <a:off x="4755" y="2309"/>
              <a:ext cx="48" cy="48"/>
            </a:xfrm>
            <a:prstGeom prst="ellipse">
              <a:avLst/>
            </a:prstGeom>
            <a:solidFill>
              <a:srgbClr val="00C600"/>
            </a:solidFill>
            <a:ln w="28575">
              <a:solidFill>
                <a:srgbClr val="FFFFFF"/>
              </a:solidFill>
              <a:round/>
            </a:ln>
            <a:effectLst/>
          </p:spPr>
          <p:txBody>
            <a:bodyPr wrap="none" anchor="ctr"/>
            <a:lstStyle/>
            <a:p>
              <a:endParaRPr lang="zh-CN" altLang="en-US"/>
            </a:p>
          </p:txBody>
        </p:sp>
        <p:sp>
          <p:nvSpPr>
            <p:cNvPr id="438295" name="Rectangle 23"/>
            <p:cNvSpPr>
              <a:spLocks noChangeArrowheads="1"/>
            </p:cNvSpPr>
            <p:nvPr/>
          </p:nvSpPr>
          <p:spPr bwMode="auto">
            <a:xfrm>
              <a:off x="4488" y="2076"/>
              <a:ext cx="319" cy="288"/>
            </a:xfrm>
            <a:prstGeom prst="rect">
              <a:avLst/>
            </a:prstGeom>
            <a:noFill/>
            <a:ln w="9525">
              <a:noFill/>
              <a:miter lim="800000"/>
            </a:ln>
            <a:effectLst/>
          </p:spPr>
          <p:txBody>
            <a:bodyPr wrap="none">
              <a:spAutoFit/>
            </a:bodyPr>
            <a:lstStyle/>
            <a:p>
              <a:r>
                <a:rPr kumimoji="1" lang="en-US" altLang="zh-CN" sz="2400" i="1">
                  <a:solidFill>
                    <a:srgbClr val="FFFFFF"/>
                  </a:solidFill>
                </a:rPr>
                <a:t>m</a:t>
              </a:r>
              <a:r>
                <a:rPr kumimoji="1" lang="en-US" altLang="zh-CN" sz="2400" baseline="-25000">
                  <a:solidFill>
                    <a:srgbClr val="FFFFFF"/>
                  </a:solidFill>
                </a:rPr>
                <a:t>0</a:t>
              </a:r>
            </a:p>
          </p:txBody>
        </p:sp>
        <p:sp>
          <p:nvSpPr>
            <p:cNvPr id="438296" name="Rectangle 24"/>
            <p:cNvSpPr>
              <a:spLocks noChangeArrowheads="1"/>
            </p:cNvSpPr>
            <p:nvPr/>
          </p:nvSpPr>
          <p:spPr bwMode="auto">
            <a:xfrm>
              <a:off x="4241" y="3277"/>
              <a:ext cx="240" cy="336"/>
            </a:xfrm>
            <a:prstGeom prst="rect">
              <a:avLst/>
            </a:prstGeom>
            <a:gradFill rotWithShape="1">
              <a:gsLst>
                <a:gs pos="0">
                  <a:srgbClr val="6699FF"/>
                </a:gs>
                <a:gs pos="50000">
                  <a:srgbClr val="FFFFFF"/>
                </a:gs>
                <a:gs pos="100000">
                  <a:srgbClr val="6699FF"/>
                </a:gs>
              </a:gsLst>
              <a:lin ang="0" scaled="1"/>
            </a:gradFill>
            <a:ln w="9525">
              <a:solidFill>
                <a:srgbClr val="6699FF"/>
              </a:solidFill>
              <a:miter lim="800000"/>
            </a:ln>
            <a:effectLst/>
          </p:spPr>
          <p:txBody>
            <a:bodyPr wrap="none" anchor="ctr"/>
            <a:lstStyle/>
            <a:p>
              <a:endParaRPr lang="zh-CN" altLang="en-US"/>
            </a:p>
          </p:txBody>
        </p:sp>
        <p:sp>
          <p:nvSpPr>
            <p:cNvPr id="438297" name="Rectangle 25"/>
            <p:cNvSpPr>
              <a:spLocks noChangeArrowheads="1"/>
            </p:cNvSpPr>
            <p:nvPr/>
          </p:nvSpPr>
          <p:spPr bwMode="auto">
            <a:xfrm>
              <a:off x="4241" y="3277"/>
              <a:ext cx="255" cy="288"/>
            </a:xfrm>
            <a:prstGeom prst="rect">
              <a:avLst/>
            </a:prstGeom>
            <a:noFill/>
            <a:ln w="9525">
              <a:noFill/>
              <a:miter lim="800000"/>
            </a:ln>
            <a:effectLst/>
          </p:spPr>
          <p:txBody>
            <a:bodyPr wrap="none">
              <a:spAutoFit/>
            </a:bodyPr>
            <a:lstStyle/>
            <a:p>
              <a:r>
                <a:rPr kumimoji="1" lang="en-US" altLang="zh-CN" sz="2400" i="1">
                  <a:solidFill>
                    <a:srgbClr val="000099"/>
                  </a:solidFill>
                </a:rPr>
                <a:t>m</a:t>
              </a:r>
            </a:p>
          </p:txBody>
        </p:sp>
      </p:grpSp>
      <p:sp>
        <p:nvSpPr>
          <p:cNvPr id="438274" name="Rectangle 2"/>
          <p:cNvSpPr>
            <a:spLocks noGrp="1" noChangeArrowheads="1"/>
          </p:cNvSpPr>
          <p:nvPr>
            <p:ph type="title"/>
          </p:nvPr>
        </p:nvSpPr>
        <p:spPr/>
        <p:txBody>
          <a:bodyPr/>
          <a:lstStyle/>
          <a:p>
            <a:r>
              <a:rPr lang="en-US" altLang="zh-CN"/>
              <a:t>3.2 </a:t>
            </a:r>
            <a:r>
              <a:rPr lang="zh-CN" altLang="en-US"/>
              <a:t>转动定律</a:t>
            </a:r>
          </a:p>
        </p:txBody>
      </p:sp>
      <p:sp>
        <p:nvSpPr>
          <p:cNvPr id="27" name="灯片编号占位符 4"/>
          <p:cNvSpPr>
            <a:spLocks noGrp="1"/>
          </p:cNvSpPr>
          <p:nvPr>
            <p:ph type="sldNum" sz="quarter" idx="12"/>
          </p:nvPr>
        </p:nvSpPr>
        <p:spPr/>
        <p:txBody>
          <a:bodyPr/>
          <a:lstStyle/>
          <a:p>
            <a:fld id="{A098F878-8AF1-4A8C-9A58-C1A9B5559DCA}" type="slidenum">
              <a:rPr lang="en-US" altLang="zh-CN"/>
              <a:pPr/>
              <a:t>31</a:t>
            </a:fld>
            <a:endParaRPr lang="en-US" altLang="zh-CN"/>
          </a:p>
        </p:txBody>
      </p:sp>
      <p:sp>
        <p:nvSpPr>
          <p:cNvPr id="438276" name="Text Box 4"/>
          <p:cNvSpPr txBox="1">
            <a:spLocks noChangeArrowheads="1"/>
          </p:cNvSpPr>
          <p:nvPr/>
        </p:nvSpPr>
        <p:spPr bwMode="auto">
          <a:xfrm>
            <a:off x="349250" y="1066800"/>
            <a:ext cx="8642350" cy="1420495"/>
          </a:xfrm>
          <a:prstGeom prst="rect">
            <a:avLst/>
          </a:prstGeom>
          <a:noFill/>
          <a:ln w="9525" algn="ctr">
            <a:noFill/>
            <a:miter lim="800000"/>
          </a:ln>
          <a:effectLst/>
        </p:spPr>
        <p:txBody>
          <a:bodyPr>
            <a:spAutoFit/>
          </a:bodyPr>
          <a:lstStyle/>
          <a:p>
            <a:pPr>
              <a:lnSpc>
                <a:spcPct val="120000"/>
              </a:lnSpc>
              <a:spcBef>
                <a:spcPct val="50000"/>
              </a:spcBef>
            </a:pPr>
            <a:r>
              <a:rPr kumimoji="1" lang="zh-CN" altLang="en-US" sz="2400" dirty="0"/>
              <a:t>例</a:t>
            </a:r>
            <a:r>
              <a:rPr kumimoji="1" lang="en-US" altLang="zh-CN" sz="2400" dirty="0"/>
              <a:t>3.9    </a:t>
            </a:r>
            <a:r>
              <a:rPr kumimoji="1" lang="zh-CN" altLang="en-US" sz="2400" dirty="0"/>
              <a:t>质量为</a:t>
            </a:r>
            <a:r>
              <a:rPr kumimoji="1" lang="en-US" altLang="zh-CN" sz="2400" i="1" dirty="0"/>
              <a:t>m</a:t>
            </a:r>
            <a:r>
              <a:rPr kumimoji="1" lang="en-US" altLang="zh-CN" sz="2400" baseline="-25000" dirty="0"/>
              <a:t>0</a:t>
            </a:r>
            <a:r>
              <a:rPr kumimoji="1" lang="en-US" altLang="zh-CN" sz="2400" dirty="0"/>
              <a:t> =16 kg</a:t>
            </a:r>
            <a:r>
              <a:rPr kumimoji="1" lang="zh-CN" altLang="en-US" sz="2400" dirty="0"/>
              <a:t>的实心滑轮，半径为</a:t>
            </a:r>
            <a:r>
              <a:rPr kumimoji="1" lang="en-US" altLang="zh-CN" sz="2400" i="1" dirty="0"/>
              <a:t>R</a:t>
            </a:r>
            <a:r>
              <a:rPr kumimoji="1" lang="en-US" altLang="zh-CN" sz="2400" dirty="0"/>
              <a:t> = 0.15 m</a:t>
            </a:r>
            <a:r>
              <a:rPr kumimoji="1" lang="zh-CN" altLang="en-US" sz="2400" dirty="0"/>
              <a:t>。一根细绳绕在滑轮上，一端挂一质量</a:t>
            </a:r>
            <a:r>
              <a:rPr kumimoji="1" lang="en-US" altLang="zh-CN" sz="2400" i="1" dirty="0"/>
              <a:t>m=8</a:t>
            </a:r>
            <a:r>
              <a:rPr kumimoji="1" lang="en-US" altLang="zh-CN" sz="2400" dirty="0"/>
              <a:t> Kg</a:t>
            </a:r>
            <a:r>
              <a:rPr kumimoji="1" lang="zh-CN" altLang="en-US" sz="2400" dirty="0"/>
              <a:t>的物体。求：（</a:t>
            </a:r>
            <a:r>
              <a:rPr kumimoji="1" lang="en-US" altLang="zh-CN" sz="2400" dirty="0"/>
              <a:t>1</a:t>
            </a:r>
            <a:r>
              <a:rPr kumimoji="1" lang="zh-CN" altLang="en-US" sz="2400" dirty="0"/>
              <a:t>）由静止开始</a:t>
            </a:r>
            <a:r>
              <a:rPr kumimoji="1" lang="en-US" altLang="zh-CN" sz="2400" dirty="0"/>
              <a:t>1</a:t>
            </a:r>
            <a:r>
              <a:rPr kumimoji="1" lang="zh-CN" altLang="en-US" sz="2400" dirty="0"/>
              <a:t>秒钟后，物体下降的距离；（</a:t>
            </a:r>
            <a:r>
              <a:rPr kumimoji="1" lang="en-US" altLang="zh-CN" sz="2400" dirty="0"/>
              <a:t>2</a:t>
            </a:r>
            <a:r>
              <a:rPr kumimoji="1" lang="zh-CN" altLang="en-US" sz="2400" dirty="0"/>
              <a:t>）绳子的张力。</a:t>
            </a:r>
          </a:p>
        </p:txBody>
      </p:sp>
      <p:sp>
        <p:nvSpPr>
          <p:cNvPr id="438305" name="Text Box 33"/>
          <p:cNvSpPr txBox="1">
            <a:spLocks noChangeArrowheads="1"/>
          </p:cNvSpPr>
          <p:nvPr/>
        </p:nvSpPr>
        <p:spPr bwMode="auto">
          <a:xfrm>
            <a:off x="304800" y="2528887"/>
            <a:ext cx="1371600" cy="519113"/>
          </a:xfrm>
          <a:prstGeom prst="rect">
            <a:avLst/>
          </a:prstGeom>
          <a:noFill/>
          <a:ln w="9525">
            <a:noFill/>
            <a:miter lim="800000"/>
          </a:ln>
          <a:effectLst/>
        </p:spPr>
        <p:txBody>
          <a:bodyPr>
            <a:spAutoFit/>
          </a:bodyPr>
          <a:lstStyle/>
          <a:p>
            <a:pPr>
              <a:spcBef>
                <a:spcPct val="50000"/>
              </a:spcBef>
            </a:pPr>
            <a:r>
              <a:rPr kumimoji="1" lang="zh-CN" altLang="en-US" sz="2800" dirty="0"/>
              <a:t>解：</a:t>
            </a:r>
          </a:p>
        </p:txBody>
      </p:sp>
      <p:graphicFrame>
        <p:nvGraphicFramePr>
          <p:cNvPr id="438306" name="Object 34"/>
          <p:cNvGraphicFramePr>
            <a:graphicFrameLocks noChangeAspect="1"/>
          </p:cNvGraphicFramePr>
          <p:nvPr/>
        </p:nvGraphicFramePr>
        <p:xfrm>
          <a:off x="1295400" y="3124200"/>
          <a:ext cx="1752600" cy="431800"/>
        </p:xfrm>
        <a:graphic>
          <a:graphicData uri="http://schemas.openxmlformats.org/presentationml/2006/ole">
            <mc:AlternateContent xmlns:mc="http://schemas.openxmlformats.org/markup-compatibility/2006">
              <mc:Choice xmlns:v="urn:schemas-microsoft-com:vml" Requires="v">
                <p:oleObj name="公式" r:id="rId2" imgW="28015200" imgH="6896160" progId="">
                  <p:embed/>
                </p:oleObj>
              </mc:Choice>
              <mc:Fallback>
                <p:oleObj name="公式" r:id="rId2" imgW="28015200" imgH="6896160" progId="">
                  <p:embed/>
                  <p:pic>
                    <p:nvPicPr>
                      <p:cNvPr id="0" name="Picture 7" descr="image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1752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307" name="Object 35"/>
          <p:cNvGraphicFramePr>
            <a:graphicFrameLocks noChangeAspect="1"/>
          </p:cNvGraphicFramePr>
          <p:nvPr/>
        </p:nvGraphicFramePr>
        <p:xfrm>
          <a:off x="1295400" y="2362200"/>
          <a:ext cx="2208213" cy="787400"/>
        </p:xfrm>
        <a:graphic>
          <a:graphicData uri="http://schemas.openxmlformats.org/presentationml/2006/ole">
            <mc:AlternateContent xmlns:mc="http://schemas.openxmlformats.org/markup-compatibility/2006">
              <mc:Choice xmlns:v="urn:schemas-microsoft-com:vml" Requires="v">
                <p:oleObj name="公式" r:id="rId4" imgW="35326800" imgH="12585600" progId="">
                  <p:embed/>
                </p:oleObj>
              </mc:Choice>
              <mc:Fallback>
                <p:oleObj name="公式" r:id="rId4" imgW="35326800" imgH="12585600" progId="">
                  <p:embed/>
                  <p:pic>
                    <p:nvPicPr>
                      <p:cNvPr id="0" name="Picture 6" descr="image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362200"/>
                        <a:ext cx="2208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308" name="Object 36"/>
          <p:cNvGraphicFramePr>
            <a:graphicFrameLocks noChangeAspect="1"/>
          </p:cNvGraphicFramePr>
          <p:nvPr/>
        </p:nvGraphicFramePr>
        <p:xfrm>
          <a:off x="1295400" y="3505200"/>
          <a:ext cx="1446213" cy="787400"/>
        </p:xfrm>
        <a:graphic>
          <a:graphicData uri="http://schemas.openxmlformats.org/presentationml/2006/ole">
            <mc:AlternateContent xmlns:mc="http://schemas.openxmlformats.org/markup-compatibility/2006">
              <mc:Choice xmlns:v="urn:schemas-microsoft-com:vml" Requires="v">
                <p:oleObj name="公式" r:id="rId6" imgW="23140800" imgH="12585600" progId="">
                  <p:embed/>
                </p:oleObj>
              </mc:Choice>
              <mc:Fallback>
                <p:oleObj name="公式" r:id="rId6" imgW="23140800" imgH="12585600" progId="">
                  <p:embed/>
                  <p:pic>
                    <p:nvPicPr>
                      <p:cNvPr id="0" name="Picture 5" descr="image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505200"/>
                        <a:ext cx="1446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309" name="Object 37"/>
          <p:cNvGraphicFramePr>
            <a:graphicFrameLocks noChangeAspect="1"/>
          </p:cNvGraphicFramePr>
          <p:nvPr/>
        </p:nvGraphicFramePr>
        <p:xfrm>
          <a:off x="609600" y="4191000"/>
          <a:ext cx="4811713" cy="858838"/>
        </p:xfrm>
        <a:graphic>
          <a:graphicData uri="http://schemas.openxmlformats.org/presentationml/2006/ole">
            <mc:AlternateContent xmlns:mc="http://schemas.openxmlformats.org/markup-compatibility/2006">
              <mc:Choice xmlns:v="urn:schemas-microsoft-com:vml" Requires="v">
                <p:oleObj name="公式" r:id="rId8" imgW="77165280" imgH="13804920" progId="">
                  <p:embed/>
                </p:oleObj>
              </mc:Choice>
              <mc:Fallback>
                <p:oleObj name="公式" r:id="rId8" imgW="77165280" imgH="13804920" progId="">
                  <p:embed/>
                  <p:pic>
                    <p:nvPicPr>
                      <p:cNvPr id="0" name="Picture 4" descr="image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191000"/>
                        <a:ext cx="481171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310" name="Object 38"/>
          <p:cNvGraphicFramePr>
            <a:graphicFrameLocks noChangeAspect="1"/>
          </p:cNvGraphicFramePr>
          <p:nvPr/>
        </p:nvGraphicFramePr>
        <p:xfrm>
          <a:off x="609600" y="4953000"/>
          <a:ext cx="3808413" cy="787400"/>
        </p:xfrm>
        <a:graphic>
          <a:graphicData uri="http://schemas.openxmlformats.org/presentationml/2006/ole">
            <mc:AlternateContent xmlns:mc="http://schemas.openxmlformats.org/markup-compatibility/2006">
              <mc:Choice xmlns:v="urn:schemas-microsoft-com:vml" Requires="v">
                <p:oleObj name="公式" r:id="rId10" imgW="60917400" imgH="12585600" progId="">
                  <p:embed/>
                </p:oleObj>
              </mc:Choice>
              <mc:Fallback>
                <p:oleObj name="公式" r:id="rId10" imgW="60917400" imgH="12585600" progId="">
                  <p:embed/>
                  <p:pic>
                    <p:nvPicPr>
                      <p:cNvPr id="0" name="Picture 3" descr="image1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953000"/>
                        <a:ext cx="3808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311" name="Object 39"/>
          <p:cNvGraphicFramePr>
            <a:graphicFrameLocks noChangeAspect="1"/>
          </p:cNvGraphicFramePr>
          <p:nvPr/>
        </p:nvGraphicFramePr>
        <p:xfrm>
          <a:off x="560388" y="5638800"/>
          <a:ext cx="2716212" cy="787400"/>
        </p:xfrm>
        <a:graphic>
          <a:graphicData uri="http://schemas.openxmlformats.org/presentationml/2006/ole">
            <mc:AlternateContent xmlns:mc="http://schemas.openxmlformats.org/markup-compatibility/2006">
              <mc:Choice xmlns:v="urn:schemas-microsoft-com:vml" Requires="v">
                <p:oleObj name="公式" r:id="rId12" imgW="43450560" imgH="12585600" progId="">
                  <p:embed/>
                </p:oleObj>
              </mc:Choice>
              <mc:Fallback>
                <p:oleObj name="公式" r:id="rId12" imgW="43450560" imgH="12585600" progId="">
                  <p:embed/>
                  <p:pic>
                    <p:nvPicPr>
                      <p:cNvPr id="0" name="Picture 2" descr="image1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388" y="5638800"/>
                        <a:ext cx="27162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 name="组合 28"/>
          <p:cNvGrpSpPr/>
          <p:nvPr/>
        </p:nvGrpSpPr>
        <p:grpSpPr>
          <a:xfrm>
            <a:off x="6705600" y="3200402"/>
            <a:ext cx="1219211" cy="2663826"/>
            <a:chOff x="6705600" y="3200402"/>
            <a:chExt cx="1219211" cy="2663826"/>
          </a:xfrm>
        </p:grpSpPr>
        <p:grpSp>
          <p:nvGrpSpPr>
            <p:cNvPr id="438298" name="Group 26"/>
            <p:cNvGrpSpPr/>
            <p:nvPr/>
          </p:nvGrpSpPr>
          <p:grpSpPr bwMode="auto">
            <a:xfrm>
              <a:off x="7239010" y="3200402"/>
              <a:ext cx="685801" cy="2663826"/>
              <a:chOff x="4337" y="2413"/>
              <a:chExt cx="432" cy="1678"/>
            </a:xfrm>
          </p:grpSpPr>
          <p:grpSp>
            <p:nvGrpSpPr>
              <p:cNvPr id="438299" name="Group 27"/>
              <p:cNvGrpSpPr/>
              <p:nvPr/>
            </p:nvGrpSpPr>
            <p:grpSpPr bwMode="auto">
              <a:xfrm>
                <a:off x="4349" y="3611"/>
                <a:ext cx="420" cy="480"/>
                <a:chOff x="4320" y="3024"/>
                <a:chExt cx="420" cy="480"/>
              </a:xfrm>
            </p:grpSpPr>
            <p:sp>
              <p:nvSpPr>
                <p:cNvPr id="438300" name="Line 28"/>
                <p:cNvSpPr>
                  <a:spLocks noChangeShapeType="1"/>
                </p:cNvSpPr>
                <p:nvPr/>
              </p:nvSpPr>
              <p:spPr bwMode="auto">
                <a:xfrm>
                  <a:off x="4320" y="3024"/>
                  <a:ext cx="0" cy="384"/>
                </a:xfrm>
                <a:prstGeom prst="line">
                  <a:avLst/>
                </a:prstGeom>
                <a:noFill/>
                <a:ln w="28575">
                  <a:solidFill>
                    <a:srgbClr val="FF6699"/>
                  </a:solidFill>
                  <a:round/>
                  <a:tailEnd type="stealth" w="med" len="lg"/>
                </a:ln>
                <a:effectLst/>
              </p:spPr>
              <p:txBody>
                <a:bodyPr wrap="none" anchor="ctr"/>
                <a:lstStyle/>
                <a:p>
                  <a:endParaRPr lang="zh-CN" altLang="en-US"/>
                </a:p>
              </p:txBody>
            </p:sp>
            <p:sp>
              <p:nvSpPr>
                <p:cNvPr id="438301" name="Rectangle 29"/>
                <p:cNvSpPr>
                  <a:spLocks noChangeArrowheads="1"/>
                </p:cNvSpPr>
                <p:nvPr/>
              </p:nvSpPr>
              <p:spPr bwMode="auto">
                <a:xfrm>
                  <a:off x="4368" y="3216"/>
                  <a:ext cx="372" cy="288"/>
                </a:xfrm>
                <a:prstGeom prst="rect">
                  <a:avLst/>
                </a:prstGeom>
                <a:noFill/>
                <a:ln w="9525">
                  <a:noFill/>
                  <a:miter lim="800000"/>
                </a:ln>
                <a:effectLst/>
              </p:spPr>
              <p:txBody>
                <a:bodyPr>
                  <a:spAutoFit/>
                </a:bodyPr>
                <a:lstStyle/>
                <a:p>
                  <a:r>
                    <a:rPr kumimoji="1" lang="en-US" altLang="zh-CN" sz="2400" i="1"/>
                    <a:t>mg</a:t>
                  </a:r>
                </a:p>
              </p:txBody>
            </p:sp>
          </p:grpSp>
          <p:sp>
            <p:nvSpPr>
              <p:cNvPr id="438302" name="Line 30"/>
              <p:cNvSpPr>
                <a:spLocks noChangeShapeType="1"/>
              </p:cNvSpPr>
              <p:nvPr/>
            </p:nvSpPr>
            <p:spPr bwMode="auto">
              <a:xfrm>
                <a:off x="4337" y="2413"/>
                <a:ext cx="0" cy="336"/>
              </a:xfrm>
              <a:prstGeom prst="line">
                <a:avLst/>
              </a:prstGeom>
              <a:noFill/>
              <a:ln w="28575">
                <a:solidFill>
                  <a:srgbClr val="FF9900"/>
                </a:solidFill>
                <a:round/>
                <a:tailEnd type="stealth" w="lg" len="lg"/>
              </a:ln>
              <a:effectLst/>
            </p:spPr>
            <p:txBody>
              <a:bodyPr wrap="none" anchor="ctr"/>
              <a:lstStyle/>
              <a:p>
                <a:endParaRPr lang="zh-CN" altLang="en-US"/>
              </a:p>
            </p:txBody>
          </p:sp>
          <p:sp>
            <p:nvSpPr>
              <p:cNvPr id="438303" name="Rectangle 31"/>
              <p:cNvSpPr>
                <a:spLocks noChangeArrowheads="1"/>
              </p:cNvSpPr>
              <p:nvPr/>
            </p:nvSpPr>
            <p:spPr bwMode="auto">
              <a:xfrm>
                <a:off x="4377" y="2941"/>
                <a:ext cx="311" cy="288"/>
              </a:xfrm>
              <a:prstGeom prst="rect">
                <a:avLst/>
              </a:prstGeom>
              <a:noFill/>
              <a:ln w="9525">
                <a:noFill/>
                <a:miter lim="800000"/>
              </a:ln>
              <a:effectLst/>
            </p:spPr>
            <p:txBody>
              <a:bodyPr wrap="none">
                <a:spAutoFit/>
              </a:bodyPr>
              <a:lstStyle/>
              <a:p>
                <a:r>
                  <a:rPr kumimoji="1" lang="en-US" altLang="zh-CN" sz="2400" i="1" dirty="0"/>
                  <a:t>F</a:t>
                </a:r>
                <a:r>
                  <a:rPr kumimoji="1" lang="en-US" altLang="zh-CN" sz="2400" baseline="-25000" dirty="0"/>
                  <a:t>T</a:t>
                </a:r>
              </a:p>
            </p:txBody>
          </p:sp>
          <p:sp>
            <p:nvSpPr>
              <p:cNvPr id="438304" name="Line 32"/>
              <p:cNvSpPr>
                <a:spLocks noChangeShapeType="1"/>
              </p:cNvSpPr>
              <p:nvPr/>
            </p:nvSpPr>
            <p:spPr bwMode="auto">
              <a:xfrm flipV="1">
                <a:off x="4340" y="2930"/>
                <a:ext cx="0" cy="318"/>
              </a:xfrm>
              <a:prstGeom prst="line">
                <a:avLst/>
              </a:prstGeom>
              <a:noFill/>
              <a:ln w="9525">
                <a:solidFill>
                  <a:srgbClr val="0000FF"/>
                </a:solidFill>
                <a:round/>
                <a:tailEnd type="stealth" w="lg" len="lg"/>
              </a:ln>
              <a:effectLst/>
            </p:spPr>
            <p:txBody>
              <a:bodyPr/>
              <a:lstStyle/>
              <a:p>
                <a:endParaRPr lang="zh-CN" altLang="en-US"/>
              </a:p>
            </p:txBody>
          </p:sp>
        </p:grpSp>
        <p:sp>
          <p:nvSpPr>
            <p:cNvPr id="26" name="Rectangle 31"/>
            <p:cNvSpPr>
              <a:spLocks noChangeArrowheads="1"/>
            </p:cNvSpPr>
            <p:nvPr/>
          </p:nvSpPr>
          <p:spPr bwMode="auto">
            <a:xfrm>
              <a:off x="6705600" y="3276600"/>
              <a:ext cx="562975" cy="461665"/>
            </a:xfrm>
            <a:prstGeom prst="rect">
              <a:avLst/>
            </a:prstGeom>
            <a:noFill/>
            <a:ln w="9525">
              <a:noFill/>
              <a:miter lim="800000"/>
            </a:ln>
            <a:effectLst/>
          </p:spPr>
          <p:txBody>
            <a:bodyPr wrap="none">
              <a:spAutoFit/>
            </a:bodyPr>
            <a:lstStyle/>
            <a:p>
              <a:r>
                <a:rPr kumimoji="1" lang="en-US" altLang="zh-CN" sz="2400" i="1" dirty="0"/>
                <a:t>F</a:t>
              </a:r>
              <a:r>
                <a:rPr kumimoji="1" lang="en-US" altLang="zh-CN" sz="2400" baseline="-25000" dirty="0"/>
                <a:t>T</a:t>
              </a:r>
              <a:r>
                <a:rPr kumimoji="1" lang="en-US" altLang="zh-CN" sz="2400" i="1" dirty="0"/>
                <a:t>'</a:t>
              </a:r>
              <a:endParaRPr kumimoji="1" lang="en-US" altLang="zh-CN" sz="2400" baseline="-25000" dirty="0"/>
            </a:p>
          </p:txBody>
        </p:sp>
      </p:grpSp>
      <p:graphicFrame>
        <p:nvGraphicFramePr>
          <p:cNvPr id="438312" name="Object 40"/>
          <p:cNvGraphicFramePr>
            <a:graphicFrameLocks noChangeAspect="1"/>
          </p:cNvGraphicFramePr>
          <p:nvPr/>
        </p:nvGraphicFramePr>
        <p:xfrm>
          <a:off x="3416300" y="3670300"/>
          <a:ext cx="1014413" cy="457200"/>
        </p:xfrm>
        <a:graphic>
          <a:graphicData uri="http://schemas.openxmlformats.org/presentationml/2006/ole">
            <mc:AlternateContent xmlns:mc="http://schemas.openxmlformats.org/markup-compatibility/2006">
              <mc:Choice xmlns:v="urn:schemas-microsoft-com:vml" Requires="v">
                <p:oleObj name="公式" r:id="rId14" imgW="16235280" imgH="7302600" progId="">
                  <p:embed/>
                </p:oleObj>
              </mc:Choice>
              <mc:Fallback>
                <p:oleObj name="公式" r:id="rId14" imgW="16235280" imgH="7302600" progId="">
                  <p:embed/>
                  <p:pic>
                    <p:nvPicPr>
                      <p:cNvPr id="0" name="Picture 1" descr="image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6300" y="3670300"/>
                        <a:ext cx="10144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291"/>
                                        </p:tgtEl>
                                        <p:attrNameLst>
                                          <p:attrName>style.visibility</p:attrName>
                                        </p:attrNameLst>
                                      </p:cBhvr>
                                      <p:to>
                                        <p:strVal val="visible"/>
                                      </p:to>
                                    </p:set>
                                    <p:animEffect transition="in" filter="fade">
                                      <p:cBhvr>
                                        <p:cTn id="7" dur="2000"/>
                                        <p:tgtEl>
                                          <p:spTgt spid="438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438305"/>
                                        </p:tgtEl>
                                        <p:attrNameLst>
                                          <p:attrName>style.visibility</p:attrName>
                                        </p:attrNameLst>
                                      </p:cBhvr>
                                      <p:to>
                                        <p:strVal val="visible"/>
                                      </p:to>
                                    </p:set>
                                    <p:anim calcmode="lin" valueType="num">
                                      <p:cBhvr>
                                        <p:cTn id="17" dur="500" fill="hold"/>
                                        <p:tgtEl>
                                          <p:spTgt spid="438305"/>
                                        </p:tgtEl>
                                        <p:attrNameLst>
                                          <p:attrName>ppt_w</p:attrName>
                                        </p:attrNameLst>
                                      </p:cBhvr>
                                      <p:tavLst>
                                        <p:tav tm="0">
                                          <p:val>
                                            <p:strVal val="4*#ppt_w"/>
                                          </p:val>
                                        </p:tav>
                                        <p:tav tm="100000">
                                          <p:val>
                                            <p:strVal val="#ppt_w"/>
                                          </p:val>
                                        </p:tav>
                                      </p:tavLst>
                                    </p:anim>
                                    <p:anim calcmode="lin" valueType="num">
                                      <p:cBhvr>
                                        <p:cTn id="18" dur="500" fill="hold"/>
                                        <p:tgtEl>
                                          <p:spTgt spid="438305"/>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438307"/>
                                        </p:tgtEl>
                                        <p:attrNameLst>
                                          <p:attrName>style.visibility</p:attrName>
                                        </p:attrNameLst>
                                      </p:cBhvr>
                                      <p:to>
                                        <p:strVal val="visible"/>
                                      </p:to>
                                    </p:set>
                                    <p:animEffect transition="in" filter="box(out)">
                                      <p:cBhvr>
                                        <p:cTn id="23" dur="500"/>
                                        <p:tgtEl>
                                          <p:spTgt spid="43830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438306"/>
                                        </p:tgtEl>
                                        <p:attrNameLst>
                                          <p:attrName>style.visibility</p:attrName>
                                        </p:attrNameLst>
                                      </p:cBhvr>
                                      <p:to>
                                        <p:strVal val="visible"/>
                                      </p:to>
                                    </p:set>
                                    <p:animEffect transition="in" filter="box(out)">
                                      <p:cBhvr>
                                        <p:cTn id="28" dur="500"/>
                                        <p:tgtEl>
                                          <p:spTgt spid="438306"/>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438308"/>
                                        </p:tgtEl>
                                        <p:attrNameLst>
                                          <p:attrName>style.visibility</p:attrName>
                                        </p:attrNameLst>
                                      </p:cBhvr>
                                      <p:to>
                                        <p:strVal val="visible"/>
                                      </p:to>
                                    </p:set>
                                    <p:animEffect transition="in" filter="box(out)">
                                      <p:cBhvr>
                                        <p:cTn id="33" dur="500"/>
                                        <p:tgtEl>
                                          <p:spTgt spid="43830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438312"/>
                                        </p:tgtEl>
                                        <p:attrNameLst>
                                          <p:attrName>style.visibility</p:attrName>
                                        </p:attrNameLst>
                                      </p:cBhvr>
                                      <p:to>
                                        <p:strVal val="visible"/>
                                      </p:to>
                                    </p:set>
                                    <p:animEffect transition="in" filter="box(out)">
                                      <p:cBhvr>
                                        <p:cTn id="38" dur="500"/>
                                        <p:tgtEl>
                                          <p:spTgt spid="43831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438309"/>
                                        </p:tgtEl>
                                        <p:attrNameLst>
                                          <p:attrName>style.visibility</p:attrName>
                                        </p:attrNameLst>
                                      </p:cBhvr>
                                      <p:to>
                                        <p:strVal val="visible"/>
                                      </p:to>
                                    </p:set>
                                    <p:animEffect transition="in" filter="strips(upRight)">
                                      <p:cBhvr>
                                        <p:cTn id="43" dur="500"/>
                                        <p:tgtEl>
                                          <p:spTgt spid="438309"/>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438310"/>
                                        </p:tgtEl>
                                        <p:attrNameLst>
                                          <p:attrName>style.visibility</p:attrName>
                                        </p:attrNameLst>
                                      </p:cBhvr>
                                      <p:to>
                                        <p:strVal val="visible"/>
                                      </p:to>
                                    </p:set>
                                    <p:animEffect transition="in" filter="strips(upRight)">
                                      <p:cBhvr>
                                        <p:cTn id="48" dur="500"/>
                                        <p:tgtEl>
                                          <p:spTgt spid="438310"/>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nodeType="clickEffect">
                                  <p:stCondLst>
                                    <p:cond delay="0"/>
                                  </p:stCondLst>
                                  <p:childTnLst>
                                    <p:set>
                                      <p:cBhvr>
                                        <p:cTn id="52" dur="1" fill="hold">
                                          <p:stCondLst>
                                            <p:cond delay="0"/>
                                          </p:stCondLst>
                                        </p:cTn>
                                        <p:tgtEl>
                                          <p:spTgt spid="438311"/>
                                        </p:tgtEl>
                                        <p:attrNameLst>
                                          <p:attrName>style.visibility</p:attrName>
                                        </p:attrNameLst>
                                      </p:cBhvr>
                                      <p:to>
                                        <p:strVal val="visible"/>
                                      </p:to>
                                    </p:set>
                                    <p:animEffect transition="in" filter="strips(upRight)">
                                      <p:cBhvr>
                                        <p:cTn id="53" dur="500"/>
                                        <p:tgtEl>
                                          <p:spTgt spid="43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0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p:nvPr/>
        </p:nvGrpSpPr>
        <p:grpSpPr bwMode="auto">
          <a:xfrm>
            <a:off x="539750" y="1270000"/>
            <a:ext cx="8147050" cy="4673600"/>
            <a:chOff x="0" y="0"/>
            <a:chExt cx="12830" cy="7361"/>
          </a:xfrm>
        </p:grpSpPr>
        <p:sp>
          <p:nvSpPr>
            <p:cNvPr id="30723" name="Text Box 3"/>
            <p:cNvSpPr txBox="1">
              <a:spLocks noChangeArrowheads="1"/>
            </p:cNvSpPr>
            <p:nvPr/>
          </p:nvSpPr>
          <p:spPr bwMode="auto">
            <a:xfrm>
              <a:off x="0" y="0"/>
              <a:ext cx="7800" cy="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dirty="0">
                  <a:latin typeface="Century Schoolbook" panose="02040604050505020304" pitchFamily="18" charset="0"/>
                </a:rPr>
                <a:t>例</a:t>
              </a:r>
              <a:r>
                <a:rPr lang="en-US" altLang="zh-CN" sz="2800" b="1" dirty="0">
                  <a:latin typeface="Century Schoolbook" panose="02040604050505020304" pitchFamily="18" charset="0"/>
                </a:rPr>
                <a:t>3.10</a:t>
              </a:r>
              <a:r>
                <a:rPr lang="zh-CN" altLang="en-US" sz="2800" b="1" dirty="0">
                  <a:latin typeface="Century Schoolbook" panose="02040604050505020304" pitchFamily="18" charset="0"/>
                </a:rPr>
                <a:t>：测轮子的转动惯量用一根轻绳缠绕在半径为 </a:t>
              </a:r>
              <a:r>
                <a:rPr lang="en-US" altLang="zh-CN" sz="2800" b="1" i="1" dirty="0">
                  <a:latin typeface="Century Schoolbook" panose="02040604050505020304" pitchFamily="18" charset="0"/>
                </a:rPr>
                <a:t>R</a:t>
              </a:r>
              <a:r>
                <a:rPr lang="zh-CN" altLang="en-US" sz="2800" b="1" dirty="0">
                  <a:latin typeface="Century Schoolbook" panose="02040604050505020304" pitchFamily="18" charset="0"/>
                </a:rPr>
                <a:t>、质量为 </a:t>
              </a:r>
              <a:r>
                <a:rPr lang="en-US" altLang="zh-CN" sz="2800" b="1" i="1" dirty="0">
                  <a:latin typeface="Century Schoolbook" panose="02040604050505020304" pitchFamily="18" charset="0"/>
                </a:rPr>
                <a:t>M </a:t>
              </a:r>
              <a:r>
                <a:rPr lang="zh-CN" altLang="en-US" sz="2800" b="1" dirty="0">
                  <a:latin typeface="Century Schoolbook" panose="02040604050505020304" pitchFamily="18" charset="0"/>
                </a:rPr>
                <a:t>的轮子上若干圈后，一端挂一质量为 </a:t>
              </a:r>
              <a:r>
                <a:rPr lang="en-US" altLang="zh-CN" sz="2800" b="1" i="1" dirty="0">
                  <a:latin typeface="Century Schoolbook" panose="02040604050505020304" pitchFamily="18" charset="0"/>
                </a:rPr>
                <a:t>m </a:t>
              </a:r>
              <a:r>
                <a:rPr lang="zh-CN" altLang="en-US" sz="2800" b="1" dirty="0">
                  <a:latin typeface="Century Schoolbook" panose="02040604050505020304" pitchFamily="18" charset="0"/>
                </a:rPr>
                <a:t>的物体，从静止下落 </a:t>
              </a:r>
              <a:r>
                <a:rPr lang="en-US" altLang="zh-CN" sz="2800" b="1" i="1" dirty="0">
                  <a:latin typeface="Century Schoolbook" panose="02040604050505020304" pitchFamily="18" charset="0"/>
                </a:rPr>
                <a:t>h </a:t>
              </a:r>
              <a:r>
                <a:rPr lang="zh-CN" altLang="en-US" sz="2800" b="1" dirty="0">
                  <a:latin typeface="Century Schoolbook" panose="02040604050505020304" pitchFamily="18" charset="0"/>
                </a:rPr>
                <a:t>用了时间 </a:t>
              </a:r>
              <a:r>
                <a:rPr lang="en-US" altLang="zh-CN" sz="2800" b="1" i="1" dirty="0">
                  <a:latin typeface="Century Schoolbook" panose="02040604050505020304" pitchFamily="18" charset="0"/>
                </a:rPr>
                <a:t>t </a:t>
              </a:r>
              <a:r>
                <a:rPr lang="en-US" altLang="zh-CN" sz="2800" b="1" dirty="0">
                  <a:latin typeface="Century Schoolbook" panose="02040604050505020304" pitchFamily="18" charset="0"/>
                </a:rPr>
                <a:t>,</a:t>
              </a:r>
              <a:r>
                <a:rPr lang="zh-CN" altLang="en-US" sz="2800" b="1" dirty="0">
                  <a:latin typeface="Century Schoolbook" panose="02040604050505020304" pitchFamily="18" charset="0"/>
                </a:rPr>
                <a:t>求轮子的转动惯量 </a:t>
              </a:r>
              <a:r>
                <a:rPr lang="en-US" altLang="zh-CN" sz="2800" b="1" i="1" dirty="0">
                  <a:latin typeface="Century Schoolbook" panose="02040604050505020304" pitchFamily="18" charset="0"/>
                </a:rPr>
                <a:t>J</a:t>
              </a:r>
              <a:r>
                <a:rPr lang="zh-CN" altLang="en-US" sz="2800" b="1" dirty="0">
                  <a:latin typeface="Century Schoolbook" panose="02040604050505020304" pitchFamily="18" charset="0"/>
                </a:rPr>
                <a:t>。</a:t>
              </a:r>
            </a:p>
          </p:txBody>
        </p:sp>
        <p:grpSp>
          <p:nvGrpSpPr>
            <p:cNvPr id="30724" name="Group 4"/>
            <p:cNvGrpSpPr/>
            <p:nvPr/>
          </p:nvGrpSpPr>
          <p:grpSpPr bwMode="auto">
            <a:xfrm>
              <a:off x="8270" y="1601"/>
              <a:ext cx="2933" cy="2933"/>
              <a:chOff x="0" y="0"/>
              <a:chExt cx="1173" cy="1173"/>
            </a:xfrm>
          </p:grpSpPr>
          <p:sp>
            <p:nvSpPr>
              <p:cNvPr id="30725" name="Oval 5"/>
              <p:cNvSpPr>
                <a:spLocks noChangeArrowheads="1"/>
              </p:cNvSpPr>
              <p:nvPr/>
            </p:nvSpPr>
            <p:spPr bwMode="auto">
              <a:xfrm>
                <a:off x="0" y="0"/>
                <a:ext cx="1173" cy="1173"/>
              </a:xfrm>
              <a:prstGeom prst="ellipse">
                <a:avLst/>
              </a:prstGeom>
              <a:gradFill rotWithShape="0">
                <a:gsLst>
                  <a:gs pos="0">
                    <a:schemeClr val="folHlink">
                      <a:gamma/>
                      <a:shade val="46275"/>
                      <a:invGamma/>
                    </a:schemeClr>
                  </a:gs>
                  <a:gs pos="100000">
                    <a:schemeClr val="folHlink"/>
                  </a:gs>
                </a:gsLst>
                <a:lin ang="2700000" scaled="1"/>
              </a:gra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Oval 6"/>
              <p:cNvSpPr>
                <a:spLocks noChangeArrowheads="1"/>
              </p:cNvSpPr>
              <p:nvPr/>
            </p:nvSpPr>
            <p:spPr bwMode="auto">
              <a:xfrm>
                <a:off x="120" y="119"/>
                <a:ext cx="922" cy="921"/>
              </a:xfrm>
              <a:prstGeom prst="ellipse">
                <a:avLst/>
              </a:prstGeom>
              <a:solidFill>
                <a:schemeClr val="bg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Rectangle 7"/>
              <p:cNvSpPr>
                <a:spLocks noChangeArrowheads="1"/>
              </p:cNvSpPr>
              <p:nvPr/>
            </p:nvSpPr>
            <p:spPr bwMode="auto">
              <a:xfrm>
                <a:off x="539" y="119"/>
                <a:ext cx="84" cy="921"/>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Rectangle 8"/>
              <p:cNvSpPr>
                <a:spLocks noChangeArrowheads="1"/>
              </p:cNvSpPr>
              <p:nvPr/>
            </p:nvSpPr>
            <p:spPr bwMode="auto">
              <a:xfrm>
                <a:off x="120" y="538"/>
                <a:ext cx="922" cy="83"/>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9" name="Rectangle 9"/>
              <p:cNvSpPr>
                <a:spLocks noChangeArrowheads="1"/>
              </p:cNvSpPr>
              <p:nvPr/>
            </p:nvSpPr>
            <p:spPr bwMode="auto">
              <a:xfrm rot="2700000">
                <a:off x="117" y="535"/>
                <a:ext cx="921" cy="84"/>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Rectangle 10"/>
              <p:cNvSpPr>
                <a:spLocks noChangeArrowheads="1"/>
              </p:cNvSpPr>
              <p:nvPr/>
            </p:nvSpPr>
            <p:spPr bwMode="auto">
              <a:xfrm rot="18823577">
                <a:off x="127" y="546"/>
                <a:ext cx="922" cy="84"/>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Oval 11"/>
              <p:cNvSpPr>
                <a:spLocks noChangeArrowheads="1"/>
              </p:cNvSpPr>
              <p:nvPr/>
            </p:nvSpPr>
            <p:spPr bwMode="auto">
              <a:xfrm>
                <a:off x="431" y="429"/>
                <a:ext cx="288" cy="299"/>
              </a:xfrm>
              <a:prstGeom prst="ellipse">
                <a:avLst/>
              </a:prstGeom>
              <a:solidFill>
                <a:schemeClr val="tx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Oval 12"/>
              <p:cNvSpPr>
                <a:spLocks noChangeArrowheads="1"/>
              </p:cNvSpPr>
              <p:nvPr/>
            </p:nvSpPr>
            <p:spPr bwMode="auto">
              <a:xfrm>
                <a:off x="535" y="542"/>
                <a:ext cx="84" cy="86"/>
              </a:xfrm>
              <a:prstGeom prst="ellipse">
                <a:avLst/>
              </a:prstGeom>
              <a:solidFill>
                <a:schemeClr val="bg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33" name="Line 13"/>
            <p:cNvSpPr>
              <a:spLocks noChangeShapeType="1"/>
            </p:cNvSpPr>
            <p:nvPr/>
          </p:nvSpPr>
          <p:spPr bwMode="auto">
            <a:xfrm flipH="1">
              <a:off x="11230" y="3041"/>
              <a:ext cx="0" cy="1920"/>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4" descr="纸袋"/>
            <p:cNvSpPr>
              <a:spLocks noChangeArrowheads="1"/>
            </p:cNvSpPr>
            <p:nvPr/>
          </p:nvSpPr>
          <p:spPr bwMode="auto">
            <a:xfrm>
              <a:off x="10910" y="4961"/>
              <a:ext cx="600" cy="600"/>
            </a:xfrm>
            <a:prstGeom prst="rect">
              <a:avLst/>
            </a:prstGeom>
            <a:blipFill dpi="0" rotWithShape="0">
              <a:blip r:embed="rId2" cstate="print"/>
              <a:srcRect/>
              <a:tile tx="0" ty="0" sx="100000" sy="100000" flip="none" algn="tl"/>
            </a:blip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Rectangle 15" descr="纸袋"/>
            <p:cNvSpPr>
              <a:spLocks noChangeArrowheads="1"/>
            </p:cNvSpPr>
            <p:nvPr/>
          </p:nvSpPr>
          <p:spPr bwMode="auto">
            <a:xfrm>
              <a:off x="10910" y="6761"/>
              <a:ext cx="600" cy="600"/>
            </a:xfrm>
            <a:prstGeom prst="rect">
              <a:avLst/>
            </a:prstGeom>
            <a:blipFill dpi="0" rotWithShape="0">
              <a:blip r:embed="rId2" cstate="print"/>
              <a:srcRect/>
              <a:tile tx="0" ty="0" sx="100000" sy="100000" flip="none" algn="tl"/>
            </a:blipFill>
            <a:ln w="19050"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36" name="Group 16"/>
            <p:cNvGrpSpPr/>
            <p:nvPr/>
          </p:nvGrpSpPr>
          <p:grpSpPr bwMode="auto">
            <a:xfrm>
              <a:off x="11510" y="5199"/>
              <a:ext cx="1320" cy="1802"/>
              <a:chOff x="0" y="0"/>
              <a:chExt cx="528" cy="721"/>
            </a:xfrm>
          </p:grpSpPr>
          <p:sp>
            <p:nvSpPr>
              <p:cNvPr id="30737" name="Text Box 17"/>
              <p:cNvSpPr txBox="1">
                <a:spLocks noChangeArrowheads="1"/>
              </p:cNvSpPr>
              <p:nvPr/>
            </p:nvSpPr>
            <p:spPr bwMode="auto">
              <a:xfrm>
                <a:off x="240" y="24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i="1">
                    <a:latin typeface="Century Schoolbook" panose="02040604050505020304" pitchFamily="18" charset="0"/>
                  </a:rPr>
                  <a:t>h</a:t>
                </a:r>
              </a:p>
            </p:txBody>
          </p:sp>
          <p:sp>
            <p:nvSpPr>
              <p:cNvPr id="30738" name="Line 18"/>
              <p:cNvSpPr>
                <a:spLocks noChangeShapeType="1"/>
              </p:cNvSpPr>
              <p:nvPr/>
            </p:nvSpPr>
            <p:spPr bwMode="auto">
              <a:xfrm>
                <a:off x="0" y="1"/>
                <a:ext cx="384" cy="0"/>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19"/>
              <p:cNvSpPr>
                <a:spLocks noChangeShapeType="1"/>
              </p:cNvSpPr>
              <p:nvPr/>
            </p:nvSpPr>
            <p:spPr bwMode="auto">
              <a:xfrm>
                <a:off x="0" y="721"/>
                <a:ext cx="384" cy="0"/>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20"/>
              <p:cNvSpPr>
                <a:spLocks noChangeShapeType="1"/>
              </p:cNvSpPr>
              <p:nvPr/>
            </p:nvSpPr>
            <p:spPr bwMode="auto">
              <a:xfrm>
                <a:off x="193" y="0"/>
                <a:ext cx="0" cy="721"/>
              </a:xfrm>
              <a:prstGeom prst="line">
                <a:avLst/>
              </a:prstGeom>
              <a:noFill/>
              <a:ln w="19050" cmpd="sng">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0741" name="Object 21"/>
            <p:cNvGraphicFramePr>
              <a:graphicFrameLocks noChangeAspect="1"/>
            </p:cNvGraphicFramePr>
            <p:nvPr/>
          </p:nvGraphicFramePr>
          <p:xfrm>
            <a:off x="9110" y="641"/>
            <a:ext cx="1680" cy="740"/>
          </p:xfrm>
          <a:graphic>
            <a:graphicData uri="http://schemas.openxmlformats.org/presentationml/2006/ole">
              <mc:AlternateContent xmlns:mc="http://schemas.openxmlformats.org/markup-compatibility/2006">
                <mc:Choice xmlns:v="urn:schemas-microsoft-com:vml" Requires="v">
                  <p:oleObj r:id="rId3" imgW="25603200" imgH="11277600" progId="">
                    <p:embed/>
                  </p:oleObj>
                </mc:Choice>
                <mc:Fallback>
                  <p:oleObj r:id="rId3" imgW="25603200" imgH="11277600" progId="">
                    <p:embed/>
                    <p:pic>
                      <p:nvPicPr>
                        <p:cNvPr id="0" name="Picture 2" descr="image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 y="641"/>
                          <a:ext cx="1680" cy="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2" name="Object 22"/>
            <p:cNvGraphicFramePr>
              <a:graphicFrameLocks noChangeAspect="1"/>
            </p:cNvGraphicFramePr>
            <p:nvPr/>
          </p:nvGraphicFramePr>
          <p:xfrm>
            <a:off x="9830" y="4961"/>
            <a:ext cx="638" cy="458"/>
          </p:xfrm>
          <a:graphic>
            <a:graphicData uri="http://schemas.openxmlformats.org/presentationml/2006/ole">
              <mc:AlternateContent xmlns:mc="http://schemas.openxmlformats.org/markup-compatibility/2006">
                <mc:Choice xmlns:v="urn:schemas-microsoft-com:vml" Requires="v">
                  <p:oleObj r:id="rId5" imgW="9753600" imgH="7010400" progId="">
                    <p:embed/>
                  </p:oleObj>
                </mc:Choice>
                <mc:Fallback>
                  <p:oleObj r:id="rId5" imgW="9753600" imgH="7010400" progId="">
                    <p:embed/>
                    <p:pic>
                      <p:nvPicPr>
                        <p:cNvPr id="0" name="Picture 1" descr="image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0" y="4961"/>
                          <a:ext cx="638"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3" name="Text Box 23"/>
            <p:cNvSpPr txBox="1">
              <a:spLocks noChangeArrowheads="1"/>
            </p:cNvSpPr>
            <p:nvPr/>
          </p:nvSpPr>
          <p:spPr bwMode="auto">
            <a:xfrm>
              <a:off x="454" y="4603"/>
              <a:ext cx="81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anose="02020603050405020304" pitchFamily="18" charset="0"/>
                </a:rPr>
                <a:t>绳轮间无相对滑动，绳不可伸长</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p:nvPr/>
        </p:nvGrpSpPr>
        <p:grpSpPr bwMode="auto">
          <a:xfrm>
            <a:off x="5791200" y="838200"/>
            <a:ext cx="2895600" cy="4267200"/>
            <a:chOff x="0" y="0"/>
            <a:chExt cx="1824" cy="2688"/>
          </a:xfrm>
        </p:grpSpPr>
        <p:sp>
          <p:nvSpPr>
            <p:cNvPr id="31747" name="Oval 3"/>
            <p:cNvSpPr>
              <a:spLocks noChangeArrowheads="1"/>
            </p:cNvSpPr>
            <p:nvPr/>
          </p:nvSpPr>
          <p:spPr bwMode="auto">
            <a:xfrm>
              <a:off x="0" y="384"/>
              <a:ext cx="1173" cy="1173"/>
            </a:xfrm>
            <a:prstGeom prst="ellipse">
              <a:avLst/>
            </a:prstGeom>
            <a:gradFill rotWithShape="0">
              <a:gsLst>
                <a:gs pos="0">
                  <a:schemeClr val="folHlink">
                    <a:gamma/>
                    <a:shade val="46275"/>
                    <a:invGamma/>
                  </a:schemeClr>
                </a:gs>
                <a:gs pos="100000">
                  <a:schemeClr val="folHlink"/>
                </a:gs>
              </a:gsLst>
              <a:lin ang="2700000" scaled="1"/>
            </a:gra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8" name="Oval 4"/>
            <p:cNvSpPr>
              <a:spLocks noChangeArrowheads="1"/>
            </p:cNvSpPr>
            <p:nvPr/>
          </p:nvSpPr>
          <p:spPr bwMode="auto">
            <a:xfrm>
              <a:off x="120" y="503"/>
              <a:ext cx="922" cy="921"/>
            </a:xfrm>
            <a:prstGeom prst="ellipse">
              <a:avLst/>
            </a:prstGeom>
            <a:solidFill>
              <a:schemeClr val="bg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9" name="Rectangle 5"/>
            <p:cNvSpPr>
              <a:spLocks noChangeArrowheads="1"/>
            </p:cNvSpPr>
            <p:nvPr/>
          </p:nvSpPr>
          <p:spPr bwMode="auto">
            <a:xfrm>
              <a:off x="539" y="503"/>
              <a:ext cx="84" cy="921"/>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Rectangle 6"/>
            <p:cNvSpPr>
              <a:spLocks noChangeArrowheads="1"/>
            </p:cNvSpPr>
            <p:nvPr/>
          </p:nvSpPr>
          <p:spPr bwMode="auto">
            <a:xfrm>
              <a:off x="120" y="922"/>
              <a:ext cx="922" cy="83"/>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1" name="Rectangle 7"/>
            <p:cNvSpPr>
              <a:spLocks noChangeArrowheads="1"/>
            </p:cNvSpPr>
            <p:nvPr/>
          </p:nvSpPr>
          <p:spPr bwMode="auto">
            <a:xfrm rot="2700000">
              <a:off x="117" y="919"/>
              <a:ext cx="921" cy="84"/>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2" name="Rectangle 8"/>
            <p:cNvSpPr>
              <a:spLocks noChangeArrowheads="1"/>
            </p:cNvSpPr>
            <p:nvPr/>
          </p:nvSpPr>
          <p:spPr bwMode="auto">
            <a:xfrm rot="18823577">
              <a:off x="127" y="930"/>
              <a:ext cx="922" cy="84"/>
            </a:xfrm>
            <a:prstGeom prst="rect">
              <a:avLst/>
            </a:prstGeom>
            <a:solidFill>
              <a:srgbClr val="FF9900"/>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Oval 9"/>
            <p:cNvSpPr>
              <a:spLocks noChangeArrowheads="1"/>
            </p:cNvSpPr>
            <p:nvPr/>
          </p:nvSpPr>
          <p:spPr bwMode="auto">
            <a:xfrm>
              <a:off x="431" y="813"/>
              <a:ext cx="288" cy="299"/>
            </a:xfrm>
            <a:prstGeom prst="ellipse">
              <a:avLst/>
            </a:prstGeom>
            <a:solidFill>
              <a:schemeClr val="tx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Oval 10"/>
            <p:cNvSpPr>
              <a:spLocks noChangeArrowheads="1"/>
            </p:cNvSpPr>
            <p:nvPr/>
          </p:nvSpPr>
          <p:spPr bwMode="auto">
            <a:xfrm>
              <a:off x="535" y="926"/>
              <a:ext cx="84" cy="86"/>
            </a:xfrm>
            <a:prstGeom prst="ellipse">
              <a:avLst/>
            </a:prstGeom>
            <a:solidFill>
              <a:schemeClr val="bg1"/>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Text Box 11"/>
            <p:cNvSpPr txBox="1">
              <a:spLocks noChangeArrowheads="1"/>
            </p:cNvSpPr>
            <p:nvPr/>
          </p:nvSpPr>
          <p:spPr bwMode="auto">
            <a:xfrm>
              <a:off x="1536"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latin typeface="Century Schoolbook" panose="02040604050505020304" pitchFamily="18" charset="0"/>
                </a:rPr>
                <a:t>h</a:t>
              </a:r>
            </a:p>
          </p:txBody>
        </p:sp>
        <p:sp>
          <p:nvSpPr>
            <p:cNvPr id="31756" name="Line 12"/>
            <p:cNvSpPr>
              <a:spLocks noChangeShapeType="1"/>
            </p:cNvSpPr>
            <p:nvPr/>
          </p:nvSpPr>
          <p:spPr bwMode="auto">
            <a:xfrm flipH="1">
              <a:off x="1184" y="960"/>
              <a:ext cx="0" cy="768"/>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Rectangle 13" descr="纸袋"/>
            <p:cNvSpPr>
              <a:spLocks noChangeArrowheads="1"/>
            </p:cNvSpPr>
            <p:nvPr/>
          </p:nvSpPr>
          <p:spPr bwMode="auto">
            <a:xfrm>
              <a:off x="1056" y="1728"/>
              <a:ext cx="240" cy="240"/>
            </a:xfrm>
            <a:prstGeom prst="rect">
              <a:avLst/>
            </a:prstGeom>
            <a:blipFill dpi="0" rotWithShape="0">
              <a:blip r:embed="rId2" cstate="print"/>
              <a:srcRect/>
              <a:tile tx="0" ty="0" sx="100000" sy="100000" flip="none" algn="tl"/>
            </a:blip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Rectangle 14" descr="纸袋"/>
            <p:cNvSpPr>
              <a:spLocks noChangeArrowheads="1"/>
            </p:cNvSpPr>
            <p:nvPr/>
          </p:nvSpPr>
          <p:spPr bwMode="auto">
            <a:xfrm>
              <a:off x="1056" y="2448"/>
              <a:ext cx="240" cy="240"/>
            </a:xfrm>
            <a:prstGeom prst="rect">
              <a:avLst/>
            </a:prstGeom>
            <a:blipFill dpi="0" rotWithShape="0">
              <a:blip r:embed="rId2" cstate="print"/>
              <a:srcRect/>
              <a:tile tx="0" ty="0" sx="100000" sy="100000" flip="none" algn="tl"/>
            </a:blipFill>
            <a:ln w="19050"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Line 15"/>
            <p:cNvSpPr>
              <a:spLocks noChangeShapeType="1"/>
            </p:cNvSpPr>
            <p:nvPr/>
          </p:nvSpPr>
          <p:spPr bwMode="auto">
            <a:xfrm>
              <a:off x="1296" y="1824"/>
              <a:ext cx="384" cy="0"/>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Line 16"/>
            <p:cNvSpPr>
              <a:spLocks noChangeShapeType="1"/>
            </p:cNvSpPr>
            <p:nvPr/>
          </p:nvSpPr>
          <p:spPr bwMode="auto">
            <a:xfrm>
              <a:off x="1296" y="2544"/>
              <a:ext cx="384" cy="0"/>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17"/>
            <p:cNvSpPr>
              <a:spLocks noChangeShapeType="1"/>
            </p:cNvSpPr>
            <p:nvPr/>
          </p:nvSpPr>
          <p:spPr bwMode="auto">
            <a:xfrm>
              <a:off x="1489" y="1823"/>
              <a:ext cx="0" cy="721"/>
            </a:xfrm>
            <a:prstGeom prst="line">
              <a:avLst/>
            </a:prstGeom>
            <a:noFill/>
            <a:ln w="19050" cmpd="sng">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62" name="Object 18"/>
            <p:cNvGraphicFramePr>
              <a:graphicFrameLocks noChangeAspect="1"/>
            </p:cNvGraphicFramePr>
            <p:nvPr/>
          </p:nvGraphicFramePr>
          <p:xfrm>
            <a:off x="336" y="0"/>
            <a:ext cx="672" cy="296"/>
          </p:xfrm>
          <a:graphic>
            <a:graphicData uri="http://schemas.openxmlformats.org/presentationml/2006/ole">
              <mc:AlternateContent xmlns:mc="http://schemas.openxmlformats.org/markup-compatibility/2006">
                <mc:Choice xmlns:v="urn:schemas-microsoft-com:vml" Requires="v">
                  <p:oleObj r:id="rId3" imgW="25603200" imgH="11277600" progId="">
                    <p:embed/>
                  </p:oleObj>
                </mc:Choice>
                <mc:Fallback>
                  <p:oleObj r:id="rId3" imgW="25603200" imgH="11277600" progId="">
                    <p:embed/>
                    <p:pic>
                      <p:nvPicPr>
                        <p:cNvPr id="0" name="Picture 9" descr="image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0"/>
                          <a:ext cx="672"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63" name="Line 19"/>
          <p:cNvSpPr>
            <a:spLocks noChangeShapeType="1"/>
          </p:cNvSpPr>
          <p:nvPr/>
        </p:nvSpPr>
        <p:spPr bwMode="auto">
          <a:xfrm>
            <a:off x="7658100" y="4953000"/>
            <a:ext cx="0" cy="609600"/>
          </a:xfrm>
          <a:prstGeom prst="line">
            <a:avLst/>
          </a:prstGeom>
          <a:noFill/>
          <a:ln w="19050" cmpd="sng">
            <a:solidFill>
              <a:srgbClr val="FF33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20"/>
          <p:cNvSpPr>
            <a:spLocks noChangeShapeType="1"/>
          </p:cNvSpPr>
          <p:nvPr/>
        </p:nvSpPr>
        <p:spPr bwMode="auto">
          <a:xfrm flipV="1">
            <a:off x="7670800" y="4343400"/>
            <a:ext cx="0" cy="609600"/>
          </a:xfrm>
          <a:prstGeom prst="line">
            <a:avLst/>
          </a:prstGeom>
          <a:noFill/>
          <a:ln w="19050" cmpd="sng">
            <a:solidFill>
              <a:srgbClr val="FF33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65" name="Object 21"/>
          <p:cNvGraphicFramePr>
            <a:graphicFrameLocks noChangeAspect="1"/>
          </p:cNvGraphicFramePr>
          <p:nvPr/>
        </p:nvGraphicFramePr>
        <p:xfrm>
          <a:off x="6858000" y="5334000"/>
          <a:ext cx="685800" cy="381000"/>
        </p:xfrm>
        <a:graphic>
          <a:graphicData uri="http://schemas.openxmlformats.org/presentationml/2006/ole">
            <mc:AlternateContent xmlns:mc="http://schemas.openxmlformats.org/markup-compatibility/2006">
              <mc:Choice xmlns:v="urn:schemas-microsoft-com:vml" Requires="v">
                <p:oleObj r:id="rId5" imgW="16459200" imgH="9144000" progId="">
                  <p:embed/>
                </p:oleObj>
              </mc:Choice>
              <mc:Fallback>
                <p:oleObj r:id="rId5" imgW="16459200" imgH="9144000" progId="">
                  <p:embed/>
                  <p:pic>
                    <p:nvPicPr>
                      <p:cNvPr id="0" name="Picture 8" descr="image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334000"/>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6" name="Object 22"/>
          <p:cNvGraphicFramePr>
            <a:graphicFrameLocks noChangeAspect="1"/>
          </p:cNvGraphicFramePr>
          <p:nvPr/>
        </p:nvGraphicFramePr>
        <p:xfrm>
          <a:off x="6934200" y="4191000"/>
          <a:ext cx="381000" cy="392113"/>
        </p:xfrm>
        <a:graphic>
          <a:graphicData uri="http://schemas.openxmlformats.org/presentationml/2006/ole">
            <mc:AlternateContent xmlns:mc="http://schemas.openxmlformats.org/markup-compatibility/2006">
              <mc:Choice xmlns:v="urn:schemas-microsoft-com:vml" Requires="v">
                <p:oleObj r:id="rId7" imgW="9144000" imgH="9448800" progId="">
                  <p:embed/>
                </p:oleObj>
              </mc:Choice>
              <mc:Fallback>
                <p:oleObj r:id="rId7" imgW="9144000" imgH="9448800" progId="">
                  <p:embed/>
                  <p:pic>
                    <p:nvPicPr>
                      <p:cNvPr id="0" name="Picture 7" descr="image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4191000"/>
                        <a:ext cx="381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7" name="Text Box 23"/>
          <p:cNvSpPr txBox="1">
            <a:spLocks noChangeArrowheads="1"/>
          </p:cNvSpPr>
          <p:nvPr/>
        </p:nvSpPr>
        <p:spPr bwMode="auto">
          <a:xfrm>
            <a:off x="690563" y="547688"/>
            <a:ext cx="3406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a:latin typeface="Century Schoolbook" panose="02040604050505020304" pitchFamily="18" charset="0"/>
              </a:rPr>
              <a:t>受力分析：</a:t>
            </a:r>
          </a:p>
        </p:txBody>
      </p:sp>
      <p:sp>
        <p:nvSpPr>
          <p:cNvPr id="31768" name="Text Box 24"/>
          <p:cNvSpPr txBox="1">
            <a:spLocks noChangeArrowheads="1"/>
          </p:cNvSpPr>
          <p:nvPr/>
        </p:nvSpPr>
        <p:spPr bwMode="auto">
          <a:xfrm>
            <a:off x="515938" y="104933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a:latin typeface="Century Schoolbook" panose="02040604050505020304" pitchFamily="18" charset="0"/>
              </a:rPr>
              <a:t>以</a:t>
            </a:r>
            <a:r>
              <a:rPr lang="en-US" altLang="zh-CN" sz="2800" b="1" i="1">
                <a:latin typeface="Century Schoolbook" panose="02040604050505020304" pitchFamily="18" charset="0"/>
              </a:rPr>
              <a:t>m</a:t>
            </a:r>
            <a:r>
              <a:rPr lang="zh-CN" altLang="en-US" sz="2800" b="1">
                <a:latin typeface="Century Schoolbook" panose="02040604050505020304" pitchFamily="18" charset="0"/>
              </a:rPr>
              <a:t>为研究对象</a:t>
            </a:r>
          </a:p>
        </p:txBody>
      </p:sp>
      <p:graphicFrame>
        <p:nvGraphicFramePr>
          <p:cNvPr id="31769" name="Object 25"/>
          <p:cNvGraphicFramePr>
            <a:graphicFrameLocks noChangeAspect="1"/>
          </p:cNvGraphicFramePr>
          <p:nvPr/>
        </p:nvGraphicFramePr>
        <p:xfrm>
          <a:off x="1511300" y="1609725"/>
          <a:ext cx="4110038" cy="450850"/>
        </p:xfrm>
        <a:graphic>
          <a:graphicData uri="http://schemas.openxmlformats.org/presentationml/2006/ole">
            <mc:AlternateContent xmlns:mc="http://schemas.openxmlformats.org/markup-compatibility/2006">
              <mc:Choice xmlns:v="urn:schemas-microsoft-com:vml" Requires="v">
                <p:oleObj r:id="rId9" imgW="105156000" imgH="11582400" progId="">
                  <p:embed/>
                </p:oleObj>
              </mc:Choice>
              <mc:Fallback>
                <p:oleObj r:id="rId9" imgW="105156000" imgH="11582400" progId="">
                  <p:embed/>
                  <p:pic>
                    <p:nvPicPr>
                      <p:cNvPr id="0" name="Picture 6" descr="image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1609725"/>
                        <a:ext cx="41100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0" name="Text Box 26"/>
          <p:cNvSpPr txBox="1">
            <a:spLocks noChangeArrowheads="1"/>
          </p:cNvSpPr>
          <p:nvPr/>
        </p:nvSpPr>
        <p:spPr bwMode="auto">
          <a:xfrm>
            <a:off x="515938" y="207168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a:latin typeface="Century Schoolbook" panose="02040604050505020304" pitchFamily="18" charset="0"/>
              </a:rPr>
              <a:t>以</a:t>
            </a:r>
            <a:r>
              <a:rPr lang="en-US" altLang="zh-CN" sz="2800" b="1" i="1">
                <a:latin typeface="Century Schoolbook" panose="02040604050505020304" pitchFamily="18" charset="0"/>
              </a:rPr>
              <a:t>M</a:t>
            </a:r>
            <a:r>
              <a:rPr lang="zh-CN" altLang="en-US" sz="2800" b="1">
                <a:latin typeface="Century Schoolbook" panose="02040604050505020304" pitchFamily="18" charset="0"/>
              </a:rPr>
              <a:t>为研究对象</a:t>
            </a:r>
          </a:p>
        </p:txBody>
      </p:sp>
      <p:graphicFrame>
        <p:nvGraphicFramePr>
          <p:cNvPr id="31771" name="Object 27"/>
          <p:cNvGraphicFramePr>
            <a:graphicFrameLocks noChangeAspect="1"/>
          </p:cNvGraphicFramePr>
          <p:nvPr/>
        </p:nvGraphicFramePr>
        <p:xfrm>
          <a:off x="1511300" y="2651125"/>
          <a:ext cx="3852863" cy="582613"/>
        </p:xfrm>
        <a:graphic>
          <a:graphicData uri="http://schemas.openxmlformats.org/presentationml/2006/ole">
            <mc:AlternateContent xmlns:mc="http://schemas.openxmlformats.org/markup-compatibility/2006">
              <mc:Choice xmlns:v="urn:schemas-microsoft-com:vml" Requires="v">
                <p:oleObj r:id="rId11" imgW="32004000" imgH="4876800" progId="">
                  <p:embed/>
                </p:oleObj>
              </mc:Choice>
              <mc:Fallback>
                <p:oleObj r:id="rId11" imgW="32004000" imgH="4876800" progId="">
                  <p:embed/>
                  <p:pic>
                    <p:nvPicPr>
                      <p:cNvPr id="0" name="Picture 5" descr="image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2651125"/>
                        <a:ext cx="3852863"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2" name="Text Box 28"/>
          <p:cNvSpPr txBox="1">
            <a:spLocks noChangeArrowheads="1"/>
          </p:cNvSpPr>
          <p:nvPr/>
        </p:nvSpPr>
        <p:spPr bwMode="auto">
          <a:xfrm>
            <a:off x="401638" y="321468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a:latin typeface="Century Schoolbook" panose="02040604050505020304" pitchFamily="18" charset="0"/>
              </a:rPr>
              <a:t>物体从静止下落时满足</a:t>
            </a:r>
          </a:p>
        </p:txBody>
      </p:sp>
      <p:graphicFrame>
        <p:nvGraphicFramePr>
          <p:cNvPr id="31773" name="Object 29"/>
          <p:cNvGraphicFramePr>
            <a:graphicFrameLocks noChangeAspect="1"/>
          </p:cNvGraphicFramePr>
          <p:nvPr/>
        </p:nvGraphicFramePr>
        <p:xfrm>
          <a:off x="1366838" y="3841750"/>
          <a:ext cx="4165600" cy="544513"/>
        </p:xfrm>
        <a:graphic>
          <a:graphicData uri="http://schemas.openxmlformats.org/presentationml/2006/ole">
            <mc:AlternateContent xmlns:mc="http://schemas.openxmlformats.org/markup-compatibility/2006">
              <mc:Choice xmlns:v="urn:schemas-microsoft-com:vml" Requires="v">
                <p:oleObj r:id="rId13" imgW="99974400" imgH="13106400" progId="">
                  <p:embed/>
                </p:oleObj>
              </mc:Choice>
              <mc:Fallback>
                <p:oleObj r:id="rId13" imgW="99974400" imgH="13106400" progId="">
                  <p:embed/>
                  <p:pic>
                    <p:nvPicPr>
                      <p:cNvPr id="0" name="Picture 4" descr="image1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6838" y="3841750"/>
                        <a:ext cx="41656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4" name="Text Box 30"/>
          <p:cNvSpPr txBox="1">
            <a:spLocks noChangeArrowheads="1"/>
          </p:cNvSpPr>
          <p:nvPr/>
        </p:nvSpPr>
        <p:spPr bwMode="auto">
          <a:xfrm>
            <a:off x="392113" y="4365625"/>
            <a:ext cx="2667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800" b="1">
                <a:latin typeface="Century Schoolbook" panose="02040604050505020304" pitchFamily="18" charset="0"/>
              </a:rPr>
              <a:t>补充方程：</a:t>
            </a:r>
          </a:p>
        </p:txBody>
      </p:sp>
      <p:graphicFrame>
        <p:nvGraphicFramePr>
          <p:cNvPr id="31775" name="Object 31"/>
          <p:cNvGraphicFramePr>
            <a:graphicFrameLocks noChangeAspect="1"/>
          </p:cNvGraphicFramePr>
          <p:nvPr/>
        </p:nvGraphicFramePr>
        <p:xfrm>
          <a:off x="1511300" y="4868863"/>
          <a:ext cx="4110038" cy="603250"/>
        </p:xfrm>
        <a:graphic>
          <a:graphicData uri="http://schemas.openxmlformats.org/presentationml/2006/ole">
            <mc:AlternateContent xmlns:mc="http://schemas.openxmlformats.org/markup-compatibility/2006">
              <mc:Choice xmlns:v="urn:schemas-microsoft-com:vml" Requires="v">
                <p:oleObj r:id="rId15" imgW="33223200" imgH="4876800" progId="">
                  <p:embed/>
                </p:oleObj>
              </mc:Choice>
              <mc:Fallback>
                <p:oleObj r:id="rId15" imgW="33223200" imgH="4876800" progId="">
                  <p:embed/>
                  <p:pic>
                    <p:nvPicPr>
                      <p:cNvPr id="0" name="Picture 3" descr="image1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1300" y="4868863"/>
                        <a:ext cx="41100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6" name="Line 32"/>
          <p:cNvSpPr>
            <a:spLocks noChangeShapeType="1"/>
          </p:cNvSpPr>
          <p:nvPr/>
        </p:nvSpPr>
        <p:spPr bwMode="auto">
          <a:xfrm flipV="1">
            <a:off x="7664450" y="2438400"/>
            <a:ext cx="0" cy="609600"/>
          </a:xfrm>
          <a:prstGeom prst="line">
            <a:avLst/>
          </a:prstGeom>
          <a:noFill/>
          <a:ln w="19050" cmpd="sng">
            <a:solidFill>
              <a:srgbClr val="FF3300"/>
            </a:solidFill>
            <a:round/>
            <a:head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77" name="Object 33"/>
          <p:cNvGraphicFramePr>
            <a:graphicFrameLocks noChangeAspect="1"/>
          </p:cNvGraphicFramePr>
          <p:nvPr/>
        </p:nvGraphicFramePr>
        <p:xfrm>
          <a:off x="7848600" y="2514600"/>
          <a:ext cx="381000" cy="392113"/>
        </p:xfrm>
        <a:graphic>
          <a:graphicData uri="http://schemas.openxmlformats.org/presentationml/2006/ole">
            <mc:AlternateContent xmlns:mc="http://schemas.openxmlformats.org/markup-compatibility/2006">
              <mc:Choice xmlns:v="urn:schemas-microsoft-com:vml" Requires="v">
                <p:oleObj r:id="rId17" imgW="9144000" imgH="9448800" progId="">
                  <p:embed/>
                </p:oleObj>
              </mc:Choice>
              <mc:Fallback>
                <p:oleObj r:id="rId17" imgW="9144000" imgH="9448800" progId="">
                  <p:embed/>
                  <p:pic>
                    <p:nvPicPr>
                      <p:cNvPr id="0" name="Picture 2" descr="image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2514600"/>
                        <a:ext cx="381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78" name="Object 34"/>
          <p:cNvGraphicFramePr>
            <a:graphicFrameLocks noChangeAspect="1"/>
          </p:cNvGraphicFramePr>
          <p:nvPr/>
        </p:nvGraphicFramePr>
        <p:xfrm>
          <a:off x="2484438" y="5472113"/>
          <a:ext cx="3543300" cy="1036637"/>
        </p:xfrm>
        <a:graphic>
          <a:graphicData uri="http://schemas.openxmlformats.org/presentationml/2006/ole">
            <mc:AlternateContent xmlns:mc="http://schemas.openxmlformats.org/markup-compatibility/2006">
              <mc:Choice xmlns:v="urn:schemas-microsoft-com:vml" Requires="v">
                <p:oleObj r:id="rId18" imgW="89611200" imgH="26212800" progId="">
                  <p:embed/>
                </p:oleObj>
              </mc:Choice>
              <mc:Fallback>
                <p:oleObj r:id="rId18" imgW="89611200" imgH="26212800" progId="">
                  <p:embed/>
                  <p:pic>
                    <p:nvPicPr>
                      <p:cNvPr id="0" name="Picture 1" descr="image1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4438" y="5472113"/>
                        <a:ext cx="354330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1767"/>
                                        </p:tgtEl>
                                        <p:attrNameLst>
                                          <p:attrName>style.visibility</p:attrName>
                                        </p:attrNameLst>
                                      </p:cBhvr>
                                      <p:to>
                                        <p:strVal val="visible"/>
                                      </p:to>
                                    </p:set>
                                    <p:animEffect transition="in" filter="wipe(left)">
                                      <p:cBhvr>
                                        <p:cTn id="7" dur="75"/>
                                        <p:tgtEl>
                                          <p:spTgt spid="317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1768"/>
                                        </p:tgtEl>
                                        <p:attrNameLst>
                                          <p:attrName>style.visibility</p:attrName>
                                        </p:attrNameLst>
                                      </p:cBhvr>
                                      <p:to>
                                        <p:strVal val="visible"/>
                                      </p:to>
                                    </p:set>
                                    <p:animEffect transition="in" filter="wipe(left)">
                                      <p:cBhvr>
                                        <p:cTn id="12" dur="75"/>
                                        <p:tgtEl>
                                          <p:spTgt spid="317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63"/>
                                        </p:tgtEl>
                                        <p:attrNameLst>
                                          <p:attrName>style.visibility</p:attrName>
                                        </p:attrNameLst>
                                      </p:cBhvr>
                                      <p:to>
                                        <p:strVal val="visible"/>
                                      </p:to>
                                    </p:set>
                                    <p:animEffect transition="in" filter="wipe(up)">
                                      <p:cBhvr>
                                        <p:cTn id="17" dur="500"/>
                                        <p:tgtEl>
                                          <p:spTgt spid="317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765"/>
                                        </p:tgtEl>
                                        <p:attrNameLst>
                                          <p:attrName>style.visibility</p:attrName>
                                        </p:attrNameLst>
                                      </p:cBhvr>
                                      <p:to>
                                        <p:strVal val="visible"/>
                                      </p:to>
                                    </p:set>
                                    <p:animEffect transition="in" filter="wipe(up)">
                                      <p:cBhvr>
                                        <p:cTn id="22" dur="500"/>
                                        <p:tgtEl>
                                          <p:spTgt spid="317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64"/>
                                        </p:tgtEl>
                                        <p:attrNameLst>
                                          <p:attrName>style.visibility</p:attrName>
                                        </p:attrNameLst>
                                      </p:cBhvr>
                                      <p:to>
                                        <p:strVal val="visible"/>
                                      </p:to>
                                    </p:set>
                                    <p:animEffect transition="in" filter="wipe(down)">
                                      <p:cBhvr>
                                        <p:cTn id="27" dur="500"/>
                                        <p:tgtEl>
                                          <p:spTgt spid="317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766"/>
                                        </p:tgtEl>
                                        <p:attrNameLst>
                                          <p:attrName>style.visibility</p:attrName>
                                        </p:attrNameLst>
                                      </p:cBhvr>
                                      <p:to>
                                        <p:strVal val="visible"/>
                                      </p:to>
                                    </p:set>
                                    <p:animEffect transition="in" filter="wipe(down)">
                                      <p:cBhvr>
                                        <p:cTn id="32" dur="500"/>
                                        <p:tgtEl>
                                          <p:spTgt spid="317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69"/>
                                        </p:tgtEl>
                                        <p:attrNameLst>
                                          <p:attrName>style.visibility</p:attrName>
                                        </p:attrNameLst>
                                      </p:cBhvr>
                                      <p:to>
                                        <p:strVal val="visible"/>
                                      </p:to>
                                    </p:set>
                                    <p:animEffect transition="in" filter="wipe(left)">
                                      <p:cBhvr>
                                        <p:cTn id="37" dur="500"/>
                                        <p:tgtEl>
                                          <p:spTgt spid="317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31770"/>
                                        </p:tgtEl>
                                        <p:attrNameLst>
                                          <p:attrName>style.visibility</p:attrName>
                                        </p:attrNameLst>
                                      </p:cBhvr>
                                      <p:to>
                                        <p:strVal val="visible"/>
                                      </p:to>
                                    </p:set>
                                    <p:animEffect transition="in" filter="wipe(left)">
                                      <p:cBhvr>
                                        <p:cTn id="42" dur="75"/>
                                        <p:tgtEl>
                                          <p:spTgt spid="317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776"/>
                                        </p:tgtEl>
                                        <p:attrNameLst>
                                          <p:attrName>style.visibility</p:attrName>
                                        </p:attrNameLst>
                                      </p:cBhvr>
                                      <p:to>
                                        <p:strVal val="visible"/>
                                      </p:to>
                                    </p:set>
                                    <p:animEffect transition="in" filter="wipe(down)">
                                      <p:cBhvr>
                                        <p:cTn id="47" dur="500"/>
                                        <p:tgtEl>
                                          <p:spTgt spid="317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1777"/>
                                        </p:tgtEl>
                                        <p:attrNameLst>
                                          <p:attrName>style.visibility</p:attrName>
                                        </p:attrNameLst>
                                      </p:cBhvr>
                                      <p:to>
                                        <p:strVal val="visible"/>
                                      </p:to>
                                    </p:set>
                                    <p:animEffect transition="in" filter="wipe(down)">
                                      <p:cBhvr>
                                        <p:cTn id="52" dur="500"/>
                                        <p:tgtEl>
                                          <p:spTgt spid="317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771"/>
                                        </p:tgtEl>
                                        <p:attrNameLst>
                                          <p:attrName>style.visibility</p:attrName>
                                        </p:attrNameLst>
                                      </p:cBhvr>
                                      <p:to>
                                        <p:strVal val="visible"/>
                                      </p:to>
                                    </p:set>
                                    <p:animEffect transition="in" filter="wipe(left)">
                                      <p:cBhvr>
                                        <p:cTn id="57" dur="500"/>
                                        <p:tgtEl>
                                          <p:spTgt spid="317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1772"/>
                                        </p:tgtEl>
                                        <p:attrNameLst>
                                          <p:attrName>style.visibility</p:attrName>
                                        </p:attrNameLst>
                                      </p:cBhvr>
                                      <p:to>
                                        <p:strVal val="visible"/>
                                      </p:to>
                                    </p:set>
                                    <p:animEffect transition="in" filter="wipe(left)">
                                      <p:cBhvr>
                                        <p:cTn id="62" dur="75"/>
                                        <p:tgtEl>
                                          <p:spTgt spid="3177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1773"/>
                                        </p:tgtEl>
                                        <p:attrNameLst>
                                          <p:attrName>style.visibility</p:attrName>
                                        </p:attrNameLst>
                                      </p:cBhvr>
                                      <p:to>
                                        <p:strVal val="visible"/>
                                      </p:to>
                                    </p:set>
                                    <p:animEffect transition="in" filter="wipe(left)">
                                      <p:cBhvr>
                                        <p:cTn id="67" dur="500"/>
                                        <p:tgtEl>
                                          <p:spTgt spid="317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774"/>
                                        </p:tgtEl>
                                        <p:attrNameLst>
                                          <p:attrName>style.visibility</p:attrName>
                                        </p:attrNameLst>
                                      </p:cBhvr>
                                      <p:to>
                                        <p:strVal val="visible"/>
                                      </p:to>
                                    </p:set>
                                    <p:animEffect transition="in" filter="wipe(left)">
                                      <p:cBhvr>
                                        <p:cTn id="72" dur="75"/>
                                        <p:tgtEl>
                                          <p:spTgt spid="317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1775"/>
                                        </p:tgtEl>
                                        <p:attrNameLst>
                                          <p:attrName>style.visibility</p:attrName>
                                        </p:attrNameLst>
                                      </p:cBhvr>
                                      <p:to>
                                        <p:strVal val="visible"/>
                                      </p:to>
                                    </p:set>
                                    <p:animEffect transition="in" filter="wipe(left)">
                                      <p:cBhvr>
                                        <p:cTn id="77" dur="500"/>
                                        <p:tgtEl>
                                          <p:spTgt spid="3177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1778"/>
                                        </p:tgtEl>
                                        <p:attrNameLst>
                                          <p:attrName>style.visibility</p:attrName>
                                        </p:attrNameLst>
                                      </p:cBhvr>
                                      <p:to>
                                        <p:strVal val="visible"/>
                                      </p:to>
                                    </p:set>
                                    <p:animEffect transition="in" filter="wipe(left)">
                                      <p:cBhvr>
                                        <p:cTn id="82" dur="500"/>
                                        <p:tgtEl>
                                          <p:spTgt spid="3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3" grpId="0" animBg="1"/>
      <p:bldP spid="31764" grpId="0" animBg="1"/>
      <p:bldP spid="31767" grpId="0" autoUpdateAnimBg="0"/>
      <p:bldP spid="31768" grpId="0" autoUpdateAnimBg="0"/>
      <p:bldP spid="31770" grpId="0" autoUpdateAnimBg="0"/>
      <p:bldP spid="31772" grpId="0" autoUpdateAnimBg="0"/>
      <p:bldP spid="31774" grpId="0" autoUpdateAnimBg="0"/>
      <p:bldP spid="317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a:t>3.1 </a:t>
            </a:r>
            <a:r>
              <a:rPr lang="zh-CN" altLang="en-US"/>
              <a:t>刚体定轴转动的描述</a:t>
            </a:r>
          </a:p>
        </p:txBody>
      </p:sp>
      <p:sp>
        <p:nvSpPr>
          <p:cNvPr id="9" name="灯片编号占位符 4"/>
          <p:cNvSpPr>
            <a:spLocks noGrp="1"/>
          </p:cNvSpPr>
          <p:nvPr>
            <p:ph type="sldNum" sz="quarter" idx="12"/>
          </p:nvPr>
        </p:nvSpPr>
        <p:spPr/>
        <p:txBody>
          <a:bodyPr/>
          <a:lstStyle/>
          <a:p>
            <a:fld id="{2BB2BF8A-CD37-48B8-BA8E-51301430EFE6}" type="slidenum">
              <a:rPr lang="en-US" altLang="zh-CN"/>
              <a:pPr/>
              <a:t>4</a:t>
            </a:fld>
            <a:endParaRPr lang="en-US" altLang="zh-CN"/>
          </a:p>
        </p:txBody>
      </p:sp>
      <p:sp>
        <p:nvSpPr>
          <p:cNvPr id="407555"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平动</a:t>
            </a:r>
          </a:p>
        </p:txBody>
      </p:sp>
      <p:sp>
        <p:nvSpPr>
          <p:cNvPr id="407556" name="Text Box 4"/>
          <p:cNvSpPr txBox="1">
            <a:spLocks noChangeArrowheads="1"/>
          </p:cNvSpPr>
          <p:nvPr/>
        </p:nvSpPr>
        <p:spPr bwMode="auto">
          <a:xfrm>
            <a:off x="1676400" y="1143000"/>
            <a:ext cx="6696075" cy="1117600"/>
          </a:xfrm>
          <a:prstGeom prst="rect">
            <a:avLst/>
          </a:prstGeom>
          <a:noFill/>
          <a:ln w="9525">
            <a:noFill/>
            <a:miter lim="800000"/>
          </a:ln>
          <a:effectLst/>
        </p:spPr>
        <p:txBody>
          <a:bodyPr>
            <a:spAutoFit/>
          </a:bodyPr>
          <a:lstStyle/>
          <a:p>
            <a:pPr>
              <a:lnSpc>
                <a:spcPct val="120000"/>
              </a:lnSpc>
              <a:spcBef>
                <a:spcPct val="50000"/>
              </a:spcBef>
            </a:pPr>
            <a:r>
              <a:rPr kumimoji="1" lang="zh-CN" altLang="en-US" sz="2800"/>
              <a:t>刚体在运动过程中，其上任意两点的连线始终保持</a:t>
            </a:r>
            <a:r>
              <a:rPr kumimoji="1" lang="zh-CN" altLang="en-US" sz="2800">
                <a:solidFill>
                  <a:srgbClr val="0000CC"/>
                </a:solidFill>
              </a:rPr>
              <a:t>平行</a:t>
            </a:r>
            <a:r>
              <a:rPr kumimoji="1" lang="zh-CN" altLang="en-US" sz="2800"/>
              <a:t>。</a:t>
            </a:r>
          </a:p>
        </p:txBody>
      </p:sp>
      <p:sp>
        <p:nvSpPr>
          <p:cNvPr id="407557" name="Text Box 5"/>
          <p:cNvSpPr txBox="1">
            <a:spLocks noChangeArrowheads="1"/>
          </p:cNvSpPr>
          <p:nvPr/>
        </p:nvSpPr>
        <p:spPr bwMode="auto">
          <a:xfrm>
            <a:off x="609600" y="2353310"/>
            <a:ext cx="8208963" cy="457200"/>
          </a:xfrm>
          <a:prstGeom prst="rect">
            <a:avLst/>
          </a:prstGeom>
          <a:noFill/>
          <a:ln w="9525">
            <a:noFill/>
            <a:miter lim="800000"/>
          </a:ln>
          <a:effectLst/>
        </p:spPr>
        <p:txBody>
          <a:bodyPr>
            <a:spAutoFit/>
          </a:bodyPr>
          <a:lstStyle/>
          <a:p>
            <a:pPr algn="just">
              <a:spcBef>
                <a:spcPct val="50000"/>
              </a:spcBef>
            </a:pPr>
            <a:r>
              <a:rPr kumimoji="1" lang="zh-CN" altLang="en-US" sz="2400">
                <a:latin typeface="黑体" panose="02010609060101010101" pitchFamily="49" charset="-122"/>
              </a:rPr>
              <a:t>特点：</a:t>
            </a:r>
            <a:r>
              <a:rPr kumimoji="1" lang="zh-CN" altLang="en-US" sz="2400">
                <a:latin typeface="楷体_GB2312" pitchFamily="49" charset="-122"/>
              </a:rPr>
              <a:t>刚体内所有质元具有</a:t>
            </a:r>
            <a:r>
              <a:rPr kumimoji="1" lang="zh-CN" altLang="en-US" sz="2400">
                <a:solidFill>
                  <a:srgbClr val="0000CC"/>
                </a:solidFill>
                <a:latin typeface="楷体_GB2312" pitchFamily="49" charset="-122"/>
              </a:rPr>
              <a:t>相同的位移、速度和加速度</a:t>
            </a:r>
            <a:r>
              <a:rPr kumimoji="1" lang="zh-CN" altLang="en-US" sz="2400">
                <a:latin typeface="楷体_GB2312" pitchFamily="49" charset="-122"/>
              </a:rPr>
              <a:t>。</a:t>
            </a:r>
            <a:endParaRPr kumimoji="1" lang="zh-CN" altLang="en-US" sz="2400">
              <a:latin typeface="黑体" panose="02010609060101010101" pitchFamily="49" charset="-122"/>
            </a:endParaRPr>
          </a:p>
        </p:txBody>
      </p:sp>
      <p:sp>
        <p:nvSpPr>
          <p:cNvPr id="407559" name="Text Box 7"/>
          <p:cNvSpPr txBox="1">
            <a:spLocks noChangeArrowheads="1"/>
          </p:cNvSpPr>
          <p:nvPr/>
        </p:nvSpPr>
        <p:spPr bwMode="auto">
          <a:xfrm>
            <a:off x="381000" y="3670935"/>
            <a:ext cx="2362200" cy="1814830"/>
          </a:xfrm>
          <a:prstGeom prst="rect">
            <a:avLst/>
          </a:prstGeom>
          <a:noFill/>
          <a:ln w="9525">
            <a:noFill/>
            <a:miter lim="800000"/>
          </a:ln>
          <a:effectLst/>
        </p:spPr>
        <p:txBody>
          <a:bodyPr wrap="square">
            <a:spAutoFit/>
          </a:bodyPr>
          <a:lstStyle/>
          <a:p>
            <a:pPr>
              <a:spcBef>
                <a:spcPct val="50000"/>
              </a:spcBef>
            </a:pPr>
            <a:r>
              <a:rPr kumimoji="1" lang="zh-CN" altLang="en-US" sz="2800" dirty="0"/>
              <a:t>可以用</a:t>
            </a:r>
            <a:r>
              <a:rPr kumimoji="1" lang="zh-CN" altLang="en-US" sz="2800" dirty="0">
                <a:solidFill>
                  <a:srgbClr val="0000CC"/>
                </a:solidFill>
              </a:rPr>
              <a:t>质点动力学</a:t>
            </a:r>
            <a:r>
              <a:rPr kumimoji="1" lang="zh-CN" altLang="en-US" sz="2800" dirty="0"/>
              <a:t>的方法来处理刚体的平动问题。</a:t>
            </a:r>
          </a:p>
        </p:txBody>
      </p:sp>
    </p:spTree>
    <p:controls>
      <mc:AlternateContent xmlns:mc="http://schemas.openxmlformats.org/markup-compatibility/2006">
        <mc:Choice xmlns:v="urn:schemas-microsoft-com:vml" Requires="v">
          <p:control r:id="rId1" imgW="1828571" imgH="1828571"/>
        </mc:Choice>
        <mc:Fallback>
          <p:control r:id="rId1" imgW="1828571" imgH="1828571">
            <p:pic>
              <p:nvPicPr>
                <p:cNvPr id="2" name="ShockwaveFlash1"/>
                <p:cNvPicPr>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6192838" cy="32400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strips(downRight)">
                                      <p:cBhvr>
                                        <p:cTn id="7" dur="500"/>
                                        <p:tgtEl>
                                          <p:spTgt spid="4075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 calcmode="lin" valueType="num">
                                      <p:cBhvr additive="base">
                                        <p:cTn id="12" dur="500" fill="hold"/>
                                        <p:tgtEl>
                                          <p:spTgt spid="407557"/>
                                        </p:tgtEl>
                                        <p:attrNameLst>
                                          <p:attrName>ppt_x</p:attrName>
                                        </p:attrNameLst>
                                      </p:cBhvr>
                                      <p:tavLst>
                                        <p:tav tm="0">
                                          <p:val>
                                            <p:strVal val="0-#ppt_w/2"/>
                                          </p:val>
                                        </p:tav>
                                        <p:tav tm="100000">
                                          <p:val>
                                            <p:strVal val="#ppt_x"/>
                                          </p:val>
                                        </p:tav>
                                      </p:tavLst>
                                    </p:anim>
                                    <p:anim calcmode="lin" valueType="num">
                                      <p:cBhvr additive="base">
                                        <p:cTn id="13" dur="500" fill="hold"/>
                                        <p:tgtEl>
                                          <p:spTgt spid="40755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07559"/>
                                        </p:tgtEl>
                                        <p:attrNameLst>
                                          <p:attrName>style.visibility</p:attrName>
                                        </p:attrNameLst>
                                      </p:cBhvr>
                                      <p:to>
                                        <p:strVal val="visible"/>
                                      </p:to>
                                    </p:set>
                                    <p:animEffect transition="in" filter="blinds(horizontal)">
                                      <p:cBhvr>
                                        <p:cTn id="18" dur="500"/>
                                        <p:tgtEl>
                                          <p:spTgt spid="4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utoUpdateAnimBg="0"/>
      <p:bldP spid="407557" grpId="0" bldLvl="0" animBg="1" autoUpdateAnimBg="0"/>
      <p:bldP spid="407559"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a:t>3.1 </a:t>
            </a:r>
            <a:r>
              <a:rPr lang="zh-CN" altLang="en-US"/>
              <a:t>刚体定轴转动的描述</a:t>
            </a:r>
          </a:p>
        </p:txBody>
      </p:sp>
      <p:sp>
        <p:nvSpPr>
          <p:cNvPr id="25" name="灯片编号占位符 4"/>
          <p:cNvSpPr>
            <a:spLocks noGrp="1"/>
          </p:cNvSpPr>
          <p:nvPr>
            <p:ph type="sldNum" sz="quarter" idx="12"/>
          </p:nvPr>
        </p:nvSpPr>
        <p:spPr/>
        <p:txBody>
          <a:bodyPr/>
          <a:lstStyle/>
          <a:p>
            <a:fld id="{F1EF1F13-ED32-4C20-A63E-F601CEE3F28D}" type="slidenum">
              <a:rPr lang="en-US" altLang="zh-CN"/>
              <a:pPr/>
              <a:t>5</a:t>
            </a:fld>
            <a:endParaRPr lang="en-US" altLang="zh-CN"/>
          </a:p>
        </p:txBody>
      </p:sp>
      <p:sp>
        <p:nvSpPr>
          <p:cNvPr id="408579"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转动</a:t>
            </a:r>
          </a:p>
        </p:txBody>
      </p:sp>
      <p:sp>
        <p:nvSpPr>
          <p:cNvPr id="408580" name="Rectangle 4"/>
          <p:cNvSpPr>
            <a:spLocks noChangeArrowheads="1"/>
          </p:cNvSpPr>
          <p:nvPr/>
        </p:nvSpPr>
        <p:spPr bwMode="auto">
          <a:xfrm>
            <a:off x="1447800" y="1136650"/>
            <a:ext cx="7467600" cy="1073150"/>
          </a:xfrm>
          <a:prstGeom prst="rect">
            <a:avLst/>
          </a:prstGeom>
          <a:noFill/>
          <a:ln w="9525">
            <a:noFill/>
            <a:miter lim="800000"/>
          </a:ln>
          <a:effectLst/>
        </p:spPr>
        <p:txBody>
          <a:bodyPr>
            <a:spAutoFit/>
          </a:bodyPr>
          <a:lstStyle/>
          <a:p>
            <a:pPr>
              <a:lnSpc>
                <a:spcPct val="115000"/>
              </a:lnSpc>
              <a:spcBef>
                <a:spcPct val="50000"/>
              </a:spcBef>
            </a:pPr>
            <a:r>
              <a:rPr kumimoji="1" lang="zh-CN" altLang="en-US" sz="2800">
                <a:latin typeface="宋体" panose="02010600030101010101" pitchFamily="2" charset="-122"/>
              </a:rPr>
              <a:t>刚体上所有质点都绕同一直线做圆周运动。这种运动称为刚体的</a:t>
            </a:r>
            <a:r>
              <a:rPr kumimoji="1" lang="zh-CN" altLang="en-US" sz="2800">
                <a:solidFill>
                  <a:srgbClr val="0000CC"/>
                </a:solidFill>
                <a:latin typeface="黑体" panose="02010609060101010101" pitchFamily="49" charset="-122"/>
              </a:rPr>
              <a:t>转动</a:t>
            </a:r>
            <a:r>
              <a:rPr kumimoji="1" lang="zh-CN" altLang="en-US" sz="2800">
                <a:latin typeface="宋体" panose="02010600030101010101" pitchFamily="2" charset="-122"/>
              </a:rPr>
              <a:t>。这条直线称为</a:t>
            </a:r>
            <a:r>
              <a:rPr kumimoji="1" lang="zh-CN" altLang="en-US" sz="2800">
                <a:solidFill>
                  <a:srgbClr val="0000CC"/>
                </a:solidFill>
                <a:latin typeface="黑体" panose="02010609060101010101" pitchFamily="49" charset="-122"/>
              </a:rPr>
              <a:t>转轴</a:t>
            </a:r>
            <a:r>
              <a:rPr kumimoji="1" lang="zh-CN" altLang="en-US" sz="2800">
                <a:latin typeface="宋体" panose="02010600030101010101" pitchFamily="2" charset="-122"/>
              </a:rPr>
              <a:t>。</a:t>
            </a:r>
          </a:p>
        </p:txBody>
      </p:sp>
      <p:sp>
        <p:nvSpPr>
          <p:cNvPr id="408581" name="Text Box 5"/>
          <p:cNvSpPr txBox="1">
            <a:spLocks noChangeArrowheads="1"/>
          </p:cNvSpPr>
          <p:nvPr/>
        </p:nvSpPr>
        <p:spPr bwMode="auto">
          <a:xfrm>
            <a:off x="501650" y="2209800"/>
            <a:ext cx="8185150" cy="457200"/>
          </a:xfrm>
          <a:prstGeom prst="rect">
            <a:avLst/>
          </a:prstGeom>
          <a:noFill/>
          <a:ln w="9525" algn="ctr">
            <a:noFill/>
            <a:miter lim="800000"/>
          </a:ln>
          <a:effectLst/>
        </p:spPr>
        <p:txBody>
          <a:bodyPr>
            <a:spAutoFit/>
          </a:bodyPr>
          <a:lstStyle/>
          <a:p>
            <a:pPr algn="just">
              <a:spcBef>
                <a:spcPct val="50000"/>
              </a:spcBef>
            </a:pPr>
            <a:r>
              <a:rPr kumimoji="1" lang="zh-CN" altLang="en-US" sz="2400">
                <a:latin typeface="黑体" panose="02010609060101010101" pitchFamily="49" charset="-122"/>
              </a:rPr>
              <a:t>特点：</a:t>
            </a:r>
            <a:r>
              <a:rPr kumimoji="1" lang="zh-CN" altLang="en-US" sz="2400">
                <a:latin typeface="楷体_GB2312" pitchFamily="49" charset="-122"/>
              </a:rPr>
              <a:t>刚体内所有点具有</a:t>
            </a:r>
            <a:r>
              <a:rPr kumimoji="1" lang="zh-CN" altLang="en-US" sz="2400">
                <a:solidFill>
                  <a:srgbClr val="0000CC"/>
                </a:solidFill>
                <a:latin typeface="楷体_GB2312" pitchFamily="49" charset="-122"/>
              </a:rPr>
              <a:t>相同的角位移、角速度和角加速度</a:t>
            </a:r>
            <a:r>
              <a:rPr kumimoji="1" lang="zh-CN" altLang="en-US" sz="2400">
                <a:latin typeface="楷体_GB2312" pitchFamily="49" charset="-122"/>
              </a:rPr>
              <a:t>。</a:t>
            </a:r>
          </a:p>
        </p:txBody>
      </p:sp>
      <p:sp>
        <p:nvSpPr>
          <p:cNvPr id="408582" name="Text Box 6"/>
          <p:cNvSpPr txBox="1">
            <a:spLocks noChangeArrowheads="1"/>
          </p:cNvSpPr>
          <p:nvPr/>
        </p:nvSpPr>
        <p:spPr bwMode="auto">
          <a:xfrm>
            <a:off x="533400" y="2819400"/>
            <a:ext cx="5410200"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CC"/>
                </a:solidFill>
              </a:rPr>
              <a:t>定轴转动</a:t>
            </a:r>
            <a:r>
              <a:rPr kumimoji="1" lang="zh-CN" altLang="en-US" sz="2800"/>
              <a:t>：转轴固定不动的转动。</a:t>
            </a:r>
          </a:p>
        </p:txBody>
      </p:sp>
      <p:grpSp>
        <p:nvGrpSpPr>
          <p:cNvPr id="408583" name="Group 7"/>
          <p:cNvGrpSpPr/>
          <p:nvPr/>
        </p:nvGrpSpPr>
        <p:grpSpPr bwMode="auto">
          <a:xfrm>
            <a:off x="608013" y="3590925"/>
            <a:ext cx="2447925" cy="2519363"/>
            <a:chOff x="1872" y="1728"/>
            <a:chExt cx="1584" cy="1680"/>
          </a:xfrm>
        </p:grpSpPr>
        <p:sp>
          <p:nvSpPr>
            <p:cNvPr id="408584" name="AutoShape 8"/>
            <p:cNvSpPr>
              <a:spLocks noChangeArrowheads="1"/>
            </p:cNvSpPr>
            <p:nvPr/>
          </p:nvSpPr>
          <p:spPr bwMode="auto">
            <a:xfrm>
              <a:off x="2580" y="2112"/>
              <a:ext cx="200" cy="144"/>
            </a:xfrm>
            <a:prstGeom prst="curvedRightArrow">
              <a:avLst>
                <a:gd name="adj1" fmla="val 32954"/>
                <a:gd name="adj2" fmla="val 48231"/>
                <a:gd name="adj3" fmla="val 35687"/>
              </a:avLst>
            </a:prstGeom>
            <a:solidFill>
              <a:schemeClr val="accent1"/>
            </a:solidFill>
            <a:ln w="9525">
              <a:solidFill>
                <a:srgbClr val="006666"/>
              </a:solidFill>
              <a:miter lim="800000"/>
            </a:ln>
            <a:effectLst/>
          </p:spPr>
          <p:txBody>
            <a:bodyPr wrap="none" anchor="ctr"/>
            <a:lstStyle/>
            <a:p>
              <a:endParaRPr lang="zh-CN" altLang="en-US"/>
            </a:p>
          </p:txBody>
        </p:sp>
        <p:sp>
          <p:nvSpPr>
            <p:cNvPr id="408585" name="AutoShape 9"/>
            <p:cNvSpPr>
              <a:spLocks noChangeArrowheads="1"/>
            </p:cNvSpPr>
            <p:nvPr/>
          </p:nvSpPr>
          <p:spPr bwMode="auto">
            <a:xfrm>
              <a:off x="1872" y="2256"/>
              <a:ext cx="1536" cy="864"/>
            </a:xfrm>
            <a:prstGeom prst="can">
              <a:avLst>
                <a:gd name="adj" fmla="val 50000"/>
              </a:avLst>
            </a:prstGeom>
            <a:gradFill rotWithShape="0">
              <a:gsLst>
                <a:gs pos="0">
                  <a:srgbClr val="FFCCCC"/>
                </a:gs>
                <a:gs pos="100000">
                  <a:srgbClr val="000066"/>
                </a:gs>
              </a:gsLst>
              <a:lin ang="0" scaled="1"/>
            </a:gradFill>
            <a:ln w="9525">
              <a:solidFill>
                <a:srgbClr val="FFCCCC"/>
              </a:solidFill>
              <a:round/>
            </a:ln>
            <a:effectLst/>
          </p:spPr>
          <p:txBody>
            <a:bodyPr wrap="none" anchor="ctr"/>
            <a:lstStyle/>
            <a:p>
              <a:endParaRPr lang="zh-CN" altLang="en-US"/>
            </a:p>
          </p:txBody>
        </p:sp>
        <p:sp>
          <p:nvSpPr>
            <p:cNvPr id="408586" name="Line 10"/>
            <p:cNvSpPr>
              <a:spLocks noChangeShapeType="1"/>
            </p:cNvSpPr>
            <p:nvPr/>
          </p:nvSpPr>
          <p:spPr bwMode="auto">
            <a:xfrm>
              <a:off x="2673" y="3120"/>
              <a:ext cx="0" cy="288"/>
            </a:xfrm>
            <a:prstGeom prst="line">
              <a:avLst/>
            </a:prstGeom>
            <a:noFill/>
            <a:ln w="28575">
              <a:solidFill>
                <a:srgbClr val="000066"/>
              </a:solidFill>
              <a:round/>
            </a:ln>
            <a:effectLst/>
          </p:spPr>
          <p:txBody>
            <a:bodyPr wrap="none" anchor="ctr"/>
            <a:lstStyle/>
            <a:p>
              <a:endParaRPr lang="zh-CN" altLang="en-US"/>
            </a:p>
          </p:txBody>
        </p:sp>
        <p:grpSp>
          <p:nvGrpSpPr>
            <p:cNvPr id="408587" name="Group 11"/>
            <p:cNvGrpSpPr/>
            <p:nvPr/>
          </p:nvGrpSpPr>
          <p:grpSpPr bwMode="auto">
            <a:xfrm>
              <a:off x="2673" y="1947"/>
              <a:ext cx="0" cy="528"/>
              <a:chOff x="4608" y="2400"/>
              <a:chExt cx="0" cy="528"/>
            </a:xfrm>
          </p:grpSpPr>
          <p:sp>
            <p:nvSpPr>
              <p:cNvPr id="408588" name="Line 12"/>
              <p:cNvSpPr>
                <a:spLocks noChangeShapeType="1"/>
              </p:cNvSpPr>
              <p:nvPr/>
            </p:nvSpPr>
            <p:spPr bwMode="auto">
              <a:xfrm>
                <a:off x="4608" y="2640"/>
                <a:ext cx="0" cy="288"/>
              </a:xfrm>
              <a:prstGeom prst="line">
                <a:avLst/>
              </a:prstGeom>
              <a:noFill/>
              <a:ln w="28575">
                <a:solidFill>
                  <a:srgbClr val="000066"/>
                </a:solidFill>
                <a:round/>
              </a:ln>
              <a:effectLst/>
            </p:spPr>
            <p:txBody>
              <a:bodyPr wrap="none" anchor="ctr"/>
              <a:lstStyle/>
              <a:p>
                <a:endParaRPr lang="zh-CN" altLang="en-US"/>
              </a:p>
            </p:txBody>
          </p:sp>
          <p:sp>
            <p:nvSpPr>
              <p:cNvPr id="408589" name="Line 13"/>
              <p:cNvSpPr>
                <a:spLocks noChangeShapeType="1"/>
              </p:cNvSpPr>
              <p:nvPr/>
            </p:nvSpPr>
            <p:spPr bwMode="auto">
              <a:xfrm flipV="1">
                <a:off x="4608" y="2400"/>
                <a:ext cx="0" cy="192"/>
              </a:xfrm>
              <a:prstGeom prst="line">
                <a:avLst/>
              </a:prstGeom>
              <a:noFill/>
              <a:ln w="28575">
                <a:solidFill>
                  <a:srgbClr val="000066"/>
                </a:solidFill>
                <a:round/>
                <a:tailEnd type="triangle" w="med" len="med"/>
              </a:ln>
              <a:effectLst/>
            </p:spPr>
            <p:txBody>
              <a:bodyPr wrap="none" anchor="ctr"/>
              <a:lstStyle/>
              <a:p>
                <a:endParaRPr lang="zh-CN" altLang="en-US"/>
              </a:p>
            </p:txBody>
          </p:sp>
        </p:grpSp>
        <p:graphicFrame>
          <p:nvGraphicFramePr>
            <p:cNvPr id="408590" name="Object 14"/>
            <p:cNvGraphicFramePr>
              <a:graphicFrameLocks noChangeAspect="1"/>
            </p:cNvGraphicFramePr>
            <p:nvPr/>
          </p:nvGraphicFramePr>
          <p:xfrm>
            <a:off x="2832" y="1968"/>
            <a:ext cx="370" cy="288"/>
          </p:xfrm>
          <a:graphic>
            <a:graphicData uri="http://schemas.openxmlformats.org/presentationml/2006/ole">
              <mc:AlternateContent xmlns:mc="http://schemas.openxmlformats.org/markup-compatibility/2006">
                <mc:Choice xmlns:v="urn:schemas-microsoft-com:vml" Requires="v">
                  <p:oleObj name="公式" r:id="rId4" imgW="4861800" imgH="5270400" progId="">
                    <p:embed/>
                  </p:oleObj>
                </mc:Choice>
                <mc:Fallback>
                  <p:oleObj name="公式" r:id="rId4" imgW="4861800" imgH="5270400" progId="">
                    <p:embed/>
                    <p:pic>
                      <p:nvPicPr>
                        <p:cNvPr id="0" name="Picture 4" descr="image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968"/>
                          <a:ext cx="37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91" name="Oval 15"/>
            <p:cNvSpPr>
              <a:spLocks noChangeArrowheads="1"/>
            </p:cNvSpPr>
            <p:nvPr/>
          </p:nvSpPr>
          <p:spPr bwMode="auto">
            <a:xfrm>
              <a:off x="3090" y="2457"/>
              <a:ext cx="48" cy="48"/>
            </a:xfrm>
            <a:prstGeom prst="ellipse">
              <a:avLst/>
            </a:prstGeom>
            <a:solidFill>
              <a:srgbClr val="FF3300"/>
            </a:solidFill>
            <a:ln w="9525">
              <a:solidFill>
                <a:srgbClr val="FF3300"/>
              </a:solidFill>
              <a:round/>
            </a:ln>
            <a:effectLst/>
          </p:spPr>
          <p:txBody>
            <a:bodyPr wrap="none" anchor="ctr"/>
            <a:lstStyle/>
            <a:p>
              <a:endParaRPr lang="zh-CN" altLang="en-US"/>
            </a:p>
          </p:txBody>
        </p:sp>
        <p:graphicFrame>
          <p:nvGraphicFramePr>
            <p:cNvPr id="408592" name="Object 16"/>
            <p:cNvGraphicFramePr>
              <a:graphicFrameLocks noChangeAspect="1"/>
            </p:cNvGraphicFramePr>
            <p:nvPr/>
          </p:nvGraphicFramePr>
          <p:xfrm>
            <a:off x="2640" y="1728"/>
            <a:ext cx="237" cy="236"/>
          </p:xfrm>
          <a:graphic>
            <a:graphicData uri="http://schemas.openxmlformats.org/presentationml/2006/ole">
              <mc:AlternateContent xmlns:mc="http://schemas.openxmlformats.org/markup-compatibility/2006">
                <mc:Choice xmlns:v="urn:schemas-microsoft-com:vml" Requires="v">
                  <p:oleObj name="Equation" r:id="rId6" imgW="4049280" imgH="4051440" progId="">
                    <p:embed/>
                  </p:oleObj>
                </mc:Choice>
                <mc:Fallback>
                  <p:oleObj name="Equation" r:id="rId6" imgW="4049280" imgH="4051440" progId="">
                    <p:embed/>
                    <p:pic>
                      <p:nvPicPr>
                        <p:cNvPr id="0" name="Picture 3" descr="image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1728"/>
                          <a:ext cx="237"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93" name="Oval 17"/>
            <p:cNvSpPr>
              <a:spLocks noChangeArrowheads="1"/>
            </p:cNvSpPr>
            <p:nvPr/>
          </p:nvSpPr>
          <p:spPr bwMode="auto">
            <a:xfrm>
              <a:off x="2400" y="2400"/>
              <a:ext cx="576" cy="144"/>
            </a:xfrm>
            <a:prstGeom prst="ellipse">
              <a:avLst/>
            </a:prstGeom>
            <a:noFill/>
            <a:ln w="28575">
              <a:solidFill>
                <a:srgbClr val="0000FF"/>
              </a:solidFill>
              <a:round/>
            </a:ln>
            <a:effectLst/>
          </p:spPr>
          <p:txBody>
            <a:bodyPr wrap="none" anchor="ctr"/>
            <a:lstStyle/>
            <a:p>
              <a:endParaRPr lang="zh-CN" altLang="en-US"/>
            </a:p>
          </p:txBody>
        </p:sp>
        <p:sp>
          <p:nvSpPr>
            <p:cNvPr id="408594" name="Oval 18"/>
            <p:cNvSpPr>
              <a:spLocks noChangeArrowheads="1"/>
            </p:cNvSpPr>
            <p:nvPr/>
          </p:nvSpPr>
          <p:spPr bwMode="auto">
            <a:xfrm>
              <a:off x="2208" y="2340"/>
              <a:ext cx="912" cy="288"/>
            </a:xfrm>
            <a:prstGeom prst="ellipse">
              <a:avLst/>
            </a:prstGeom>
            <a:noFill/>
            <a:ln w="28575">
              <a:solidFill>
                <a:srgbClr val="FF3300"/>
              </a:solidFill>
              <a:round/>
            </a:ln>
            <a:effectLst/>
          </p:spPr>
          <p:txBody>
            <a:bodyPr wrap="none" anchor="ctr"/>
            <a:lstStyle/>
            <a:p>
              <a:endParaRPr lang="zh-CN" altLang="en-US"/>
            </a:p>
          </p:txBody>
        </p:sp>
        <p:sp>
          <p:nvSpPr>
            <p:cNvPr id="408595" name="Oval 19"/>
            <p:cNvSpPr>
              <a:spLocks noChangeArrowheads="1"/>
            </p:cNvSpPr>
            <p:nvPr/>
          </p:nvSpPr>
          <p:spPr bwMode="auto">
            <a:xfrm>
              <a:off x="2952" y="2442"/>
              <a:ext cx="48" cy="48"/>
            </a:xfrm>
            <a:prstGeom prst="ellipse">
              <a:avLst/>
            </a:prstGeom>
            <a:solidFill>
              <a:srgbClr val="0000FF"/>
            </a:solidFill>
            <a:ln w="9525">
              <a:solidFill>
                <a:srgbClr val="0000FF"/>
              </a:solidFill>
              <a:round/>
            </a:ln>
            <a:effectLst/>
          </p:spPr>
          <p:txBody>
            <a:bodyPr wrap="none" anchor="ctr"/>
            <a:lstStyle/>
            <a:p>
              <a:endParaRPr lang="zh-CN" altLang="en-US"/>
            </a:p>
          </p:txBody>
        </p:sp>
        <p:sp>
          <p:nvSpPr>
            <p:cNvPr id="408596" name="Text Box 20"/>
            <p:cNvSpPr txBox="1">
              <a:spLocks noChangeArrowheads="1"/>
            </p:cNvSpPr>
            <p:nvPr/>
          </p:nvSpPr>
          <p:spPr bwMode="auto">
            <a:xfrm>
              <a:off x="2640" y="2361"/>
              <a:ext cx="816" cy="245"/>
            </a:xfrm>
            <a:prstGeom prst="rect">
              <a:avLst/>
            </a:prstGeom>
            <a:noFill/>
            <a:ln w="9525">
              <a:noFill/>
              <a:miter lim="800000"/>
            </a:ln>
            <a:effectLst/>
          </p:spPr>
          <p:txBody>
            <a:bodyPr>
              <a:spAutoFit/>
            </a:bodyPr>
            <a:lstStyle/>
            <a:p>
              <a:pPr>
                <a:spcBef>
                  <a:spcPct val="50000"/>
                </a:spcBef>
              </a:pPr>
              <a:r>
                <a:rPr kumimoji="1" lang="en-US" altLang="zh-CN" b="1">
                  <a:solidFill>
                    <a:srgbClr val="FF3300"/>
                  </a:solidFill>
                </a:rPr>
                <a:t>O</a:t>
              </a:r>
            </a:p>
          </p:txBody>
        </p:sp>
        <p:sp>
          <p:nvSpPr>
            <p:cNvPr id="408597" name="Line 21"/>
            <p:cNvSpPr>
              <a:spLocks noChangeShapeType="1"/>
            </p:cNvSpPr>
            <p:nvPr/>
          </p:nvSpPr>
          <p:spPr bwMode="auto">
            <a:xfrm>
              <a:off x="2640" y="2544"/>
              <a:ext cx="48" cy="0"/>
            </a:xfrm>
            <a:prstGeom prst="line">
              <a:avLst/>
            </a:prstGeom>
            <a:noFill/>
            <a:ln w="9525">
              <a:solidFill>
                <a:srgbClr val="0000FF"/>
              </a:solidFill>
              <a:round/>
              <a:tailEnd type="triangle" w="med" len="med"/>
            </a:ln>
            <a:effectLst/>
          </p:spPr>
          <p:txBody>
            <a:bodyPr/>
            <a:lstStyle/>
            <a:p>
              <a:endParaRPr lang="zh-CN" altLang="en-US"/>
            </a:p>
          </p:txBody>
        </p:sp>
        <p:sp>
          <p:nvSpPr>
            <p:cNvPr id="408598" name="Line 22"/>
            <p:cNvSpPr>
              <a:spLocks noChangeShapeType="1"/>
            </p:cNvSpPr>
            <p:nvPr/>
          </p:nvSpPr>
          <p:spPr bwMode="auto">
            <a:xfrm>
              <a:off x="2640" y="2622"/>
              <a:ext cx="48" cy="0"/>
            </a:xfrm>
            <a:prstGeom prst="line">
              <a:avLst/>
            </a:prstGeom>
            <a:noFill/>
            <a:ln w="9525">
              <a:solidFill>
                <a:srgbClr val="FF3300"/>
              </a:solidFill>
              <a:round/>
              <a:tailEnd type="triangle" w="med" len="med"/>
            </a:ln>
            <a:effectLst/>
          </p:spPr>
          <p:txBody>
            <a:bodyPr/>
            <a:lstStyle/>
            <a:p>
              <a:endParaRPr lang="zh-CN" altLang="en-US"/>
            </a:p>
          </p:txBody>
        </p:sp>
      </p:grpSp>
    </p:spTree>
    <p:controls>
      <mc:AlternateContent xmlns:mc="http://schemas.openxmlformats.org/markup-compatibility/2006">
        <mc:Choice xmlns:v="urn:schemas-microsoft-com:vml" Requires="v">
          <p:control r:id="rId1" imgW="1828571" imgH="1828571"/>
        </mc:Choice>
        <mc:Fallback>
          <p:control r:id="rId1" imgW="1828571" imgH="1828571">
            <p:pic>
              <p:nvPicPr>
                <p:cNvPr id="2" name="ShockwaveFlash1"/>
                <p:cNvPicPr>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657600"/>
                  <a:ext cx="2592388" cy="244951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mc:AlternateContent xmlns:mc="http://schemas.openxmlformats.org/markup-compatibility/2006">
        <mc:Choice xmlns:v="urn:schemas-microsoft-com:vml" Requires="v">
          <p:control r:id="rId2" imgW="1828571" imgH="1828571"/>
        </mc:Choice>
        <mc:Fallback>
          <p:control r:id="rId2" imgW="1828571" imgH="1828571">
            <p:pic>
              <p:nvPicPr>
                <p:cNvPr id="3" name="ShockwaveFlash2"/>
                <p:cNvPicPr>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3733800"/>
                  <a:ext cx="2376488" cy="23764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blinds(horizontal)">
                                      <p:cBhvr>
                                        <p:cTn id="7" dur="500"/>
                                        <p:tgtEl>
                                          <p:spTgt spid="4085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8581"/>
                                        </p:tgtEl>
                                        <p:attrNameLst>
                                          <p:attrName>style.visibility</p:attrName>
                                        </p:attrNameLst>
                                      </p:cBhvr>
                                      <p:to>
                                        <p:strVal val="visible"/>
                                      </p:to>
                                    </p:set>
                                    <p:anim calcmode="lin" valueType="num">
                                      <p:cBhvr additive="base">
                                        <p:cTn id="12" dur="500" fill="hold"/>
                                        <p:tgtEl>
                                          <p:spTgt spid="408581"/>
                                        </p:tgtEl>
                                        <p:attrNameLst>
                                          <p:attrName>ppt_x</p:attrName>
                                        </p:attrNameLst>
                                      </p:cBhvr>
                                      <p:tavLst>
                                        <p:tav tm="0">
                                          <p:val>
                                            <p:strVal val="0-#ppt_w/2"/>
                                          </p:val>
                                        </p:tav>
                                        <p:tav tm="100000">
                                          <p:val>
                                            <p:strVal val="#ppt_x"/>
                                          </p:val>
                                        </p:tav>
                                      </p:tavLst>
                                    </p:anim>
                                    <p:anim calcmode="lin" valueType="num">
                                      <p:cBhvr additive="base">
                                        <p:cTn id="13" dur="500" fill="hold"/>
                                        <p:tgtEl>
                                          <p:spTgt spid="40858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08582"/>
                                        </p:tgtEl>
                                        <p:attrNameLst>
                                          <p:attrName>style.visibility</p:attrName>
                                        </p:attrNameLst>
                                      </p:cBhvr>
                                      <p:to>
                                        <p:strVal val="visible"/>
                                      </p:to>
                                    </p:set>
                                    <p:anim calcmode="lin" valueType="num">
                                      <p:cBhvr additive="base">
                                        <p:cTn id="18" dur="500" fill="hold"/>
                                        <p:tgtEl>
                                          <p:spTgt spid="408582"/>
                                        </p:tgtEl>
                                        <p:attrNameLst>
                                          <p:attrName>ppt_x</p:attrName>
                                        </p:attrNameLst>
                                      </p:cBhvr>
                                      <p:tavLst>
                                        <p:tav tm="0">
                                          <p:val>
                                            <p:strVal val="0-#ppt_w/2"/>
                                          </p:val>
                                        </p:tav>
                                        <p:tav tm="100000">
                                          <p:val>
                                            <p:strVal val="#ppt_x"/>
                                          </p:val>
                                        </p:tav>
                                      </p:tavLst>
                                    </p:anim>
                                    <p:anim calcmode="lin" valueType="num">
                                      <p:cBhvr additive="base">
                                        <p:cTn id="19" dur="500" fill="hold"/>
                                        <p:tgtEl>
                                          <p:spTgt spid="4085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utoUpdateAnimBg="0"/>
      <p:bldP spid="408581" grpId="0" autoUpdateAnimBg="0"/>
      <p:bldP spid="40858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dirty="0"/>
              <a:t>3.1 </a:t>
            </a:r>
            <a:r>
              <a:rPr lang="zh-CN" altLang="en-US" dirty="0"/>
              <a:t>刚体定轴转动的描述</a:t>
            </a:r>
          </a:p>
        </p:txBody>
      </p:sp>
      <p:sp>
        <p:nvSpPr>
          <p:cNvPr id="46" name="灯片编号占位符 4"/>
          <p:cNvSpPr>
            <a:spLocks noGrp="1"/>
          </p:cNvSpPr>
          <p:nvPr>
            <p:ph type="sldNum" sz="quarter" idx="12"/>
          </p:nvPr>
        </p:nvSpPr>
        <p:spPr/>
        <p:txBody>
          <a:bodyPr/>
          <a:lstStyle/>
          <a:p>
            <a:fld id="{A6DEBD57-F56C-4936-AFAF-462A7F9D7B31}" type="slidenum">
              <a:rPr lang="en-US" altLang="zh-CN"/>
              <a:pPr/>
              <a:t>6</a:t>
            </a:fld>
            <a:endParaRPr lang="en-US" altLang="zh-CN"/>
          </a:p>
        </p:txBody>
      </p:sp>
      <p:sp>
        <p:nvSpPr>
          <p:cNvPr id="409603"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定轴转动的角量描述 </a:t>
            </a:r>
          </a:p>
        </p:txBody>
      </p:sp>
      <p:grpSp>
        <p:nvGrpSpPr>
          <p:cNvPr id="409604" name="Group 4"/>
          <p:cNvGrpSpPr/>
          <p:nvPr/>
        </p:nvGrpSpPr>
        <p:grpSpPr bwMode="auto">
          <a:xfrm>
            <a:off x="5327682" y="1893906"/>
            <a:ext cx="3744912" cy="4249738"/>
            <a:chOff x="3198" y="889"/>
            <a:chExt cx="2359" cy="2677"/>
          </a:xfrm>
        </p:grpSpPr>
        <p:sp>
          <p:nvSpPr>
            <p:cNvPr id="409605" name="Line 5"/>
            <p:cNvSpPr>
              <a:spLocks noChangeShapeType="1"/>
            </p:cNvSpPr>
            <p:nvPr/>
          </p:nvSpPr>
          <p:spPr bwMode="auto">
            <a:xfrm flipV="1">
              <a:off x="4423" y="2522"/>
              <a:ext cx="363" cy="45"/>
            </a:xfrm>
            <a:prstGeom prst="line">
              <a:avLst/>
            </a:prstGeom>
            <a:noFill/>
            <a:ln w="19050">
              <a:solidFill>
                <a:srgbClr val="003366"/>
              </a:solidFill>
              <a:round/>
              <a:tailEnd type="triangle" w="sm" len="lg"/>
            </a:ln>
            <a:effectLst/>
          </p:spPr>
          <p:txBody>
            <a:bodyPr/>
            <a:lstStyle/>
            <a:p>
              <a:endParaRPr lang="zh-CN" altLang="en-US"/>
            </a:p>
          </p:txBody>
        </p:sp>
        <p:sp>
          <p:nvSpPr>
            <p:cNvPr id="409606" name="AutoShape 6"/>
            <p:cNvSpPr>
              <a:spLocks noChangeArrowheads="1"/>
            </p:cNvSpPr>
            <p:nvPr/>
          </p:nvSpPr>
          <p:spPr bwMode="auto">
            <a:xfrm>
              <a:off x="3198" y="2023"/>
              <a:ext cx="2359" cy="771"/>
            </a:xfrm>
            <a:prstGeom prst="parallelogram">
              <a:avLst>
                <a:gd name="adj" fmla="val 76492"/>
              </a:avLst>
            </a:prstGeom>
            <a:noFill/>
            <a:ln w="19050">
              <a:solidFill>
                <a:srgbClr val="008080"/>
              </a:solidFill>
              <a:miter lim="800000"/>
            </a:ln>
            <a:effectLst/>
          </p:spPr>
          <p:txBody>
            <a:bodyPr wrap="none" anchor="ctr"/>
            <a:lstStyle/>
            <a:p>
              <a:endParaRPr lang="zh-CN" altLang="en-US"/>
            </a:p>
          </p:txBody>
        </p:sp>
        <p:sp>
          <p:nvSpPr>
            <p:cNvPr id="409607" name="Freeform 7"/>
            <p:cNvSpPr/>
            <p:nvPr/>
          </p:nvSpPr>
          <p:spPr bwMode="auto">
            <a:xfrm>
              <a:off x="3743" y="2794"/>
              <a:ext cx="1134" cy="454"/>
            </a:xfrm>
            <a:custGeom>
              <a:avLst/>
              <a:gdLst/>
              <a:ahLst/>
              <a:cxnLst>
                <a:cxn ang="0">
                  <a:pos x="0" y="0"/>
                </a:cxn>
                <a:cxn ang="0">
                  <a:pos x="45" y="590"/>
                </a:cxn>
                <a:cxn ang="0">
                  <a:pos x="272" y="953"/>
                </a:cxn>
                <a:cxn ang="0">
                  <a:pos x="816" y="408"/>
                </a:cxn>
                <a:cxn ang="0">
                  <a:pos x="997" y="0"/>
                </a:cxn>
              </a:cxnLst>
              <a:rect l="0" t="0" r="r" b="b"/>
              <a:pathLst>
                <a:path w="997" h="983">
                  <a:moveTo>
                    <a:pt x="0" y="0"/>
                  </a:moveTo>
                  <a:cubicBezTo>
                    <a:pt x="0" y="215"/>
                    <a:pt x="0" y="431"/>
                    <a:pt x="45" y="590"/>
                  </a:cubicBezTo>
                  <a:cubicBezTo>
                    <a:pt x="90" y="749"/>
                    <a:pt x="143" y="983"/>
                    <a:pt x="272" y="953"/>
                  </a:cubicBezTo>
                  <a:cubicBezTo>
                    <a:pt x="401" y="923"/>
                    <a:pt x="695" y="567"/>
                    <a:pt x="816" y="408"/>
                  </a:cubicBezTo>
                  <a:cubicBezTo>
                    <a:pt x="937" y="249"/>
                    <a:pt x="967" y="124"/>
                    <a:pt x="997" y="0"/>
                  </a:cubicBezTo>
                </a:path>
              </a:pathLst>
            </a:custGeom>
            <a:noFill/>
            <a:ln w="19050" cap="flat" cmpd="sng">
              <a:solidFill>
                <a:srgbClr val="993366"/>
              </a:solidFill>
              <a:prstDash val="solid"/>
              <a:round/>
            </a:ln>
            <a:effectLst/>
          </p:spPr>
          <p:txBody>
            <a:bodyPr/>
            <a:lstStyle/>
            <a:p>
              <a:endParaRPr lang="zh-CN" altLang="en-US"/>
            </a:p>
          </p:txBody>
        </p:sp>
        <p:sp>
          <p:nvSpPr>
            <p:cNvPr id="409608" name="Freeform 8"/>
            <p:cNvSpPr/>
            <p:nvPr/>
          </p:nvSpPr>
          <p:spPr bwMode="auto">
            <a:xfrm>
              <a:off x="3788" y="1472"/>
              <a:ext cx="1089" cy="823"/>
            </a:xfrm>
            <a:custGeom>
              <a:avLst/>
              <a:gdLst/>
              <a:ahLst/>
              <a:cxnLst>
                <a:cxn ang="0">
                  <a:pos x="0" y="823"/>
                </a:cxn>
                <a:cxn ang="0">
                  <a:pos x="363" y="98"/>
                </a:cxn>
                <a:cxn ang="0">
                  <a:pos x="771" y="234"/>
                </a:cxn>
                <a:cxn ang="0">
                  <a:pos x="1043" y="823"/>
                </a:cxn>
              </a:cxnLst>
              <a:rect l="0" t="0" r="r" b="b"/>
              <a:pathLst>
                <a:path w="1043" h="823">
                  <a:moveTo>
                    <a:pt x="0" y="823"/>
                  </a:moveTo>
                  <a:cubicBezTo>
                    <a:pt x="117" y="509"/>
                    <a:pt x="235" y="196"/>
                    <a:pt x="363" y="98"/>
                  </a:cubicBezTo>
                  <a:cubicBezTo>
                    <a:pt x="491" y="0"/>
                    <a:pt x="658" y="113"/>
                    <a:pt x="771" y="234"/>
                  </a:cubicBezTo>
                  <a:cubicBezTo>
                    <a:pt x="884" y="355"/>
                    <a:pt x="963" y="589"/>
                    <a:pt x="1043" y="823"/>
                  </a:cubicBezTo>
                </a:path>
              </a:pathLst>
            </a:custGeom>
            <a:noFill/>
            <a:ln w="19050" cap="flat" cmpd="sng">
              <a:solidFill>
                <a:srgbClr val="993366"/>
              </a:solidFill>
              <a:prstDash val="solid"/>
              <a:round/>
            </a:ln>
            <a:effectLst/>
          </p:spPr>
          <p:txBody>
            <a:bodyPr/>
            <a:lstStyle/>
            <a:p>
              <a:endParaRPr lang="zh-CN" altLang="en-US"/>
            </a:p>
          </p:txBody>
        </p:sp>
        <p:sp>
          <p:nvSpPr>
            <p:cNvPr id="409609" name="Freeform 9"/>
            <p:cNvSpPr/>
            <p:nvPr/>
          </p:nvSpPr>
          <p:spPr bwMode="auto">
            <a:xfrm>
              <a:off x="4876" y="2295"/>
              <a:ext cx="46" cy="499"/>
            </a:xfrm>
            <a:custGeom>
              <a:avLst/>
              <a:gdLst/>
              <a:ahLst/>
              <a:cxnLst>
                <a:cxn ang="0">
                  <a:pos x="0" y="0"/>
                </a:cxn>
                <a:cxn ang="0">
                  <a:pos x="46" y="272"/>
                </a:cxn>
                <a:cxn ang="0">
                  <a:pos x="0" y="499"/>
                </a:cxn>
              </a:cxnLst>
              <a:rect l="0" t="0" r="r" b="b"/>
              <a:pathLst>
                <a:path w="46" h="499">
                  <a:moveTo>
                    <a:pt x="0" y="0"/>
                  </a:moveTo>
                  <a:cubicBezTo>
                    <a:pt x="23" y="94"/>
                    <a:pt x="46" y="189"/>
                    <a:pt x="46" y="272"/>
                  </a:cubicBezTo>
                  <a:cubicBezTo>
                    <a:pt x="46" y="355"/>
                    <a:pt x="23" y="427"/>
                    <a:pt x="0" y="499"/>
                  </a:cubicBezTo>
                </a:path>
              </a:pathLst>
            </a:custGeom>
            <a:noFill/>
            <a:ln w="19050" cap="flat" cmpd="sng">
              <a:solidFill>
                <a:srgbClr val="993366"/>
              </a:solidFill>
              <a:prstDash val="dash"/>
              <a:round/>
            </a:ln>
            <a:effectLst/>
          </p:spPr>
          <p:txBody>
            <a:bodyPr/>
            <a:lstStyle/>
            <a:p>
              <a:endParaRPr lang="zh-CN" altLang="en-US"/>
            </a:p>
          </p:txBody>
        </p:sp>
        <p:sp>
          <p:nvSpPr>
            <p:cNvPr id="409610" name="Freeform 10"/>
            <p:cNvSpPr/>
            <p:nvPr/>
          </p:nvSpPr>
          <p:spPr bwMode="auto">
            <a:xfrm>
              <a:off x="3736" y="2295"/>
              <a:ext cx="52" cy="499"/>
            </a:xfrm>
            <a:custGeom>
              <a:avLst/>
              <a:gdLst/>
              <a:ahLst/>
              <a:cxnLst>
                <a:cxn ang="0">
                  <a:pos x="52" y="0"/>
                </a:cxn>
                <a:cxn ang="0">
                  <a:pos x="7" y="272"/>
                </a:cxn>
                <a:cxn ang="0">
                  <a:pos x="7" y="499"/>
                </a:cxn>
              </a:cxnLst>
              <a:rect l="0" t="0" r="r" b="b"/>
              <a:pathLst>
                <a:path w="52" h="499">
                  <a:moveTo>
                    <a:pt x="52" y="0"/>
                  </a:moveTo>
                  <a:cubicBezTo>
                    <a:pt x="33" y="94"/>
                    <a:pt x="14" y="189"/>
                    <a:pt x="7" y="272"/>
                  </a:cubicBezTo>
                  <a:cubicBezTo>
                    <a:pt x="0" y="355"/>
                    <a:pt x="3" y="427"/>
                    <a:pt x="7" y="499"/>
                  </a:cubicBezTo>
                </a:path>
              </a:pathLst>
            </a:custGeom>
            <a:noFill/>
            <a:ln w="19050" cap="flat" cmpd="sng">
              <a:solidFill>
                <a:srgbClr val="993366"/>
              </a:solidFill>
              <a:prstDash val="dash"/>
              <a:round/>
            </a:ln>
            <a:effectLst/>
          </p:spPr>
          <p:txBody>
            <a:bodyPr/>
            <a:lstStyle/>
            <a:p>
              <a:endParaRPr lang="zh-CN" altLang="en-US"/>
            </a:p>
          </p:txBody>
        </p:sp>
        <p:sp>
          <p:nvSpPr>
            <p:cNvPr id="409611" name="Oval 11"/>
            <p:cNvSpPr>
              <a:spLocks noChangeArrowheads="1"/>
            </p:cNvSpPr>
            <p:nvPr/>
          </p:nvSpPr>
          <p:spPr bwMode="auto">
            <a:xfrm>
              <a:off x="3833" y="2159"/>
              <a:ext cx="998" cy="408"/>
            </a:xfrm>
            <a:prstGeom prst="ellipse">
              <a:avLst/>
            </a:prstGeom>
            <a:noFill/>
            <a:ln w="19050">
              <a:solidFill>
                <a:srgbClr val="FF0000"/>
              </a:solidFill>
              <a:prstDash val="dash"/>
              <a:round/>
            </a:ln>
            <a:effectLst/>
          </p:spPr>
          <p:txBody>
            <a:bodyPr wrap="none" anchor="ctr"/>
            <a:lstStyle/>
            <a:p>
              <a:endParaRPr lang="zh-CN" altLang="en-US"/>
            </a:p>
          </p:txBody>
        </p:sp>
        <p:sp>
          <p:nvSpPr>
            <p:cNvPr id="409612" name="Line 12"/>
            <p:cNvSpPr>
              <a:spLocks noChangeShapeType="1"/>
            </p:cNvSpPr>
            <p:nvPr/>
          </p:nvSpPr>
          <p:spPr bwMode="auto">
            <a:xfrm>
              <a:off x="4332" y="1615"/>
              <a:ext cx="0" cy="771"/>
            </a:xfrm>
            <a:prstGeom prst="line">
              <a:avLst/>
            </a:prstGeom>
            <a:noFill/>
            <a:ln w="19050">
              <a:solidFill>
                <a:srgbClr val="003366"/>
              </a:solidFill>
              <a:prstDash val="dashDot"/>
              <a:round/>
            </a:ln>
            <a:effectLst/>
          </p:spPr>
          <p:txBody>
            <a:bodyPr/>
            <a:lstStyle/>
            <a:p>
              <a:endParaRPr lang="zh-CN" altLang="en-US"/>
            </a:p>
          </p:txBody>
        </p:sp>
        <p:sp>
          <p:nvSpPr>
            <p:cNvPr id="409613" name="Line 13"/>
            <p:cNvSpPr>
              <a:spLocks noChangeShapeType="1"/>
            </p:cNvSpPr>
            <p:nvPr/>
          </p:nvSpPr>
          <p:spPr bwMode="auto">
            <a:xfrm>
              <a:off x="4332" y="2794"/>
              <a:ext cx="0" cy="318"/>
            </a:xfrm>
            <a:prstGeom prst="line">
              <a:avLst/>
            </a:prstGeom>
            <a:noFill/>
            <a:ln w="19050">
              <a:solidFill>
                <a:srgbClr val="003366"/>
              </a:solidFill>
              <a:prstDash val="dashDot"/>
              <a:round/>
            </a:ln>
            <a:effectLst/>
          </p:spPr>
          <p:txBody>
            <a:bodyPr/>
            <a:lstStyle/>
            <a:p>
              <a:endParaRPr lang="zh-CN" altLang="en-US"/>
            </a:p>
          </p:txBody>
        </p:sp>
        <p:sp>
          <p:nvSpPr>
            <p:cNvPr id="409614" name="Line 14"/>
            <p:cNvSpPr>
              <a:spLocks noChangeShapeType="1"/>
            </p:cNvSpPr>
            <p:nvPr/>
          </p:nvSpPr>
          <p:spPr bwMode="auto">
            <a:xfrm flipV="1">
              <a:off x="4332" y="980"/>
              <a:ext cx="0" cy="590"/>
            </a:xfrm>
            <a:prstGeom prst="line">
              <a:avLst/>
            </a:prstGeom>
            <a:noFill/>
            <a:ln w="19050">
              <a:solidFill>
                <a:srgbClr val="003366"/>
              </a:solidFill>
              <a:round/>
              <a:tailEnd type="triangle" w="sm" len="lg"/>
            </a:ln>
            <a:effectLst/>
          </p:spPr>
          <p:txBody>
            <a:bodyPr/>
            <a:lstStyle/>
            <a:p>
              <a:endParaRPr lang="zh-CN" altLang="en-US"/>
            </a:p>
          </p:txBody>
        </p:sp>
        <p:sp>
          <p:nvSpPr>
            <p:cNvPr id="409615" name="Line 15"/>
            <p:cNvSpPr>
              <a:spLocks noChangeShapeType="1"/>
            </p:cNvSpPr>
            <p:nvPr/>
          </p:nvSpPr>
          <p:spPr bwMode="auto">
            <a:xfrm>
              <a:off x="4332" y="3157"/>
              <a:ext cx="0" cy="409"/>
            </a:xfrm>
            <a:prstGeom prst="line">
              <a:avLst/>
            </a:prstGeom>
            <a:noFill/>
            <a:ln w="19050">
              <a:solidFill>
                <a:srgbClr val="003366"/>
              </a:solidFill>
              <a:round/>
            </a:ln>
            <a:effectLst/>
          </p:spPr>
          <p:txBody>
            <a:bodyPr/>
            <a:lstStyle/>
            <a:p>
              <a:endParaRPr lang="zh-CN" altLang="en-US"/>
            </a:p>
          </p:txBody>
        </p:sp>
        <p:sp>
          <p:nvSpPr>
            <p:cNvPr id="409616" name="Line 16"/>
            <p:cNvSpPr>
              <a:spLocks noChangeShapeType="1"/>
            </p:cNvSpPr>
            <p:nvPr/>
          </p:nvSpPr>
          <p:spPr bwMode="auto">
            <a:xfrm flipH="1">
              <a:off x="3516" y="2341"/>
              <a:ext cx="816" cy="317"/>
            </a:xfrm>
            <a:prstGeom prst="line">
              <a:avLst/>
            </a:prstGeom>
            <a:noFill/>
            <a:ln w="19050">
              <a:solidFill>
                <a:srgbClr val="003366"/>
              </a:solidFill>
              <a:round/>
              <a:tailEnd type="triangle" w="sm" len="lg"/>
            </a:ln>
            <a:effectLst/>
          </p:spPr>
          <p:txBody>
            <a:bodyPr/>
            <a:lstStyle/>
            <a:p>
              <a:endParaRPr lang="zh-CN" altLang="en-US"/>
            </a:p>
          </p:txBody>
        </p:sp>
        <p:sp>
          <p:nvSpPr>
            <p:cNvPr id="409617" name="Line 17"/>
            <p:cNvSpPr>
              <a:spLocks noChangeShapeType="1"/>
            </p:cNvSpPr>
            <p:nvPr/>
          </p:nvSpPr>
          <p:spPr bwMode="auto">
            <a:xfrm>
              <a:off x="4332" y="2341"/>
              <a:ext cx="83" cy="217"/>
            </a:xfrm>
            <a:prstGeom prst="line">
              <a:avLst/>
            </a:prstGeom>
            <a:noFill/>
            <a:ln w="19050">
              <a:solidFill>
                <a:srgbClr val="003366"/>
              </a:solidFill>
              <a:round/>
              <a:tailEnd type="triangle" w="sm" len="lg"/>
            </a:ln>
            <a:effectLst/>
          </p:spPr>
          <p:txBody>
            <a:bodyPr/>
            <a:lstStyle/>
            <a:p>
              <a:endParaRPr lang="zh-CN" altLang="en-US"/>
            </a:p>
          </p:txBody>
        </p:sp>
        <p:sp>
          <p:nvSpPr>
            <p:cNvPr id="409618" name="Arc 18"/>
            <p:cNvSpPr/>
            <p:nvPr/>
          </p:nvSpPr>
          <p:spPr bwMode="auto">
            <a:xfrm rot="10800000">
              <a:off x="4242" y="2388"/>
              <a:ext cx="136" cy="44"/>
            </a:xfrm>
            <a:custGeom>
              <a:avLst/>
              <a:gdLst>
                <a:gd name="G0" fmla="+- 0 0 0"/>
                <a:gd name="G1" fmla="+- 21259 0 0"/>
                <a:gd name="G2" fmla="+- 21600 0 0"/>
                <a:gd name="T0" fmla="*/ 3822 w 21600"/>
                <a:gd name="T1" fmla="*/ 0 h 21259"/>
                <a:gd name="T2" fmla="*/ 21600 w 21600"/>
                <a:gd name="T3" fmla="*/ 21259 h 21259"/>
                <a:gd name="T4" fmla="*/ 0 w 21600"/>
                <a:gd name="T5" fmla="*/ 21259 h 21259"/>
              </a:gdLst>
              <a:ahLst/>
              <a:cxnLst>
                <a:cxn ang="0">
                  <a:pos x="T0" y="T1"/>
                </a:cxn>
                <a:cxn ang="0">
                  <a:pos x="T2" y="T3"/>
                </a:cxn>
                <a:cxn ang="0">
                  <a:pos x="T4" y="T5"/>
                </a:cxn>
              </a:cxnLst>
              <a:rect l="0" t="0" r="r" b="b"/>
              <a:pathLst>
                <a:path w="21600" h="21259" fill="none" extrusionOk="0">
                  <a:moveTo>
                    <a:pt x="3822" y="-1"/>
                  </a:moveTo>
                  <a:cubicBezTo>
                    <a:pt x="14112" y="1849"/>
                    <a:pt x="21600" y="10803"/>
                    <a:pt x="21600" y="21259"/>
                  </a:cubicBezTo>
                </a:path>
                <a:path w="21600" h="21259" stroke="0" extrusionOk="0">
                  <a:moveTo>
                    <a:pt x="3822" y="-1"/>
                  </a:moveTo>
                  <a:cubicBezTo>
                    <a:pt x="14112" y="1849"/>
                    <a:pt x="21600" y="10803"/>
                    <a:pt x="21600" y="21259"/>
                  </a:cubicBezTo>
                  <a:lnTo>
                    <a:pt x="0" y="21259"/>
                  </a:lnTo>
                  <a:close/>
                </a:path>
              </a:pathLst>
            </a:custGeom>
            <a:noFill/>
            <a:ln w="9525">
              <a:solidFill>
                <a:srgbClr val="003366"/>
              </a:solidFill>
              <a:round/>
            </a:ln>
            <a:effectLst/>
          </p:spPr>
          <p:txBody>
            <a:bodyPr wrap="none" anchor="ctr"/>
            <a:lstStyle/>
            <a:p>
              <a:endParaRPr lang="zh-CN" altLang="en-US"/>
            </a:p>
          </p:txBody>
        </p:sp>
        <p:sp>
          <p:nvSpPr>
            <p:cNvPr id="409619" name="Text Box 19"/>
            <p:cNvSpPr txBox="1">
              <a:spLocks noChangeArrowheads="1"/>
            </p:cNvSpPr>
            <p:nvPr/>
          </p:nvSpPr>
          <p:spPr bwMode="auto">
            <a:xfrm>
              <a:off x="3334" y="2544"/>
              <a:ext cx="227" cy="288"/>
            </a:xfrm>
            <a:prstGeom prst="rect">
              <a:avLst/>
            </a:prstGeom>
            <a:noFill/>
            <a:ln w="9525">
              <a:noFill/>
              <a:miter lim="800000"/>
            </a:ln>
            <a:effectLst/>
          </p:spPr>
          <p:txBody>
            <a:bodyPr>
              <a:spAutoFit/>
            </a:bodyPr>
            <a:lstStyle/>
            <a:p>
              <a:pPr>
                <a:spcBef>
                  <a:spcPct val="50000"/>
                </a:spcBef>
              </a:pPr>
              <a:r>
                <a:rPr lang="en-US" altLang="zh-CN" sz="2400" i="1">
                  <a:solidFill>
                    <a:srgbClr val="003366"/>
                  </a:solidFill>
                </a:rPr>
                <a:t>x</a:t>
              </a:r>
            </a:p>
          </p:txBody>
        </p:sp>
        <p:sp>
          <p:nvSpPr>
            <p:cNvPr id="409620" name="Text Box 20"/>
            <p:cNvSpPr txBox="1">
              <a:spLocks noChangeArrowheads="1"/>
            </p:cNvSpPr>
            <p:nvPr/>
          </p:nvSpPr>
          <p:spPr bwMode="auto">
            <a:xfrm>
              <a:off x="4105" y="2136"/>
              <a:ext cx="272" cy="288"/>
            </a:xfrm>
            <a:prstGeom prst="rect">
              <a:avLst/>
            </a:prstGeom>
            <a:noFill/>
            <a:ln w="9525">
              <a:noFill/>
              <a:miter lim="800000"/>
            </a:ln>
            <a:effectLst/>
          </p:spPr>
          <p:txBody>
            <a:bodyPr>
              <a:spAutoFit/>
            </a:bodyPr>
            <a:lstStyle/>
            <a:p>
              <a:pPr>
                <a:spcBef>
                  <a:spcPct val="50000"/>
                </a:spcBef>
              </a:pPr>
              <a:r>
                <a:rPr lang="en-US" altLang="zh-CN" sz="2400">
                  <a:solidFill>
                    <a:srgbClr val="003366"/>
                  </a:solidFill>
                </a:rPr>
                <a:t>O</a:t>
              </a:r>
            </a:p>
          </p:txBody>
        </p:sp>
        <p:sp>
          <p:nvSpPr>
            <p:cNvPr id="409621" name="Text Box 21"/>
            <p:cNvSpPr txBox="1">
              <a:spLocks noChangeArrowheads="1"/>
            </p:cNvSpPr>
            <p:nvPr/>
          </p:nvSpPr>
          <p:spPr bwMode="auto">
            <a:xfrm>
              <a:off x="4378" y="2523"/>
              <a:ext cx="272" cy="288"/>
            </a:xfrm>
            <a:prstGeom prst="rect">
              <a:avLst/>
            </a:prstGeom>
            <a:noFill/>
            <a:ln w="9525">
              <a:noFill/>
              <a:miter lim="800000"/>
            </a:ln>
            <a:effectLst/>
          </p:spPr>
          <p:txBody>
            <a:bodyPr>
              <a:spAutoFit/>
            </a:bodyPr>
            <a:lstStyle/>
            <a:p>
              <a:pPr>
                <a:spcBef>
                  <a:spcPct val="50000"/>
                </a:spcBef>
              </a:pPr>
              <a:r>
                <a:rPr lang="en-US" altLang="zh-CN" sz="2400">
                  <a:solidFill>
                    <a:srgbClr val="003366"/>
                  </a:solidFill>
                </a:rPr>
                <a:t>P</a:t>
              </a:r>
            </a:p>
          </p:txBody>
        </p:sp>
        <p:sp>
          <p:nvSpPr>
            <p:cNvPr id="409622" name="Text Box 22"/>
            <p:cNvSpPr txBox="1">
              <a:spLocks noChangeArrowheads="1"/>
            </p:cNvSpPr>
            <p:nvPr/>
          </p:nvSpPr>
          <p:spPr bwMode="auto">
            <a:xfrm>
              <a:off x="4124" y="2363"/>
              <a:ext cx="317" cy="288"/>
            </a:xfrm>
            <a:prstGeom prst="rect">
              <a:avLst/>
            </a:prstGeom>
            <a:noFill/>
            <a:ln w="9525">
              <a:noFill/>
              <a:miter lim="800000"/>
            </a:ln>
            <a:effectLst/>
          </p:spPr>
          <p:txBody>
            <a:bodyPr>
              <a:spAutoFit/>
            </a:bodyPr>
            <a:lstStyle/>
            <a:p>
              <a:pPr>
                <a:spcBef>
                  <a:spcPct val="50000"/>
                </a:spcBef>
              </a:pPr>
              <a:r>
                <a:rPr lang="en-US" altLang="zh-CN" sz="2400" i="1">
                  <a:solidFill>
                    <a:srgbClr val="003366"/>
                  </a:solidFill>
                  <a:sym typeface="Symbol" panose="05050102010706020507" pitchFamily="18" charset="2"/>
                </a:rPr>
                <a:t></a:t>
              </a:r>
            </a:p>
          </p:txBody>
        </p:sp>
        <p:sp>
          <p:nvSpPr>
            <p:cNvPr id="409623" name="Rectangle 23" descr="浅色下对角线"/>
            <p:cNvSpPr>
              <a:spLocks noChangeArrowheads="1"/>
            </p:cNvSpPr>
            <p:nvPr/>
          </p:nvSpPr>
          <p:spPr bwMode="auto">
            <a:xfrm>
              <a:off x="4378" y="1116"/>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09624" name="Line 24"/>
            <p:cNvSpPr>
              <a:spLocks noChangeShapeType="1"/>
            </p:cNvSpPr>
            <p:nvPr/>
          </p:nvSpPr>
          <p:spPr bwMode="auto">
            <a:xfrm>
              <a:off x="4378" y="1116"/>
              <a:ext cx="0" cy="227"/>
            </a:xfrm>
            <a:prstGeom prst="line">
              <a:avLst/>
            </a:prstGeom>
            <a:noFill/>
            <a:ln w="28575">
              <a:solidFill>
                <a:srgbClr val="003366"/>
              </a:solidFill>
              <a:round/>
            </a:ln>
            <a:effectLst/>
          </p:spPr>
          <p:txBody>
            <a:bodyPr/>
            <a:lstStyle/>
            <a:p>
              <a:endParaRPr lang="zh-CN" altLang="en-US"/>
            </a:p>
          </p:txBody>
        </p:sp>
        <p:sp>
          <p:nvSpPr>
            <p:cNvPr id="409625" name="Rectangle 25" descr="浅色下对角线"/>
            <p:cNvSpPr>
              <a:spLocks noChangeArrowheads="1"/>
            </p:cNvSpPr>
            <p:nvPr/>
          </p:nvSpPr>
          <p:spPr bwMode="auto">
            <a:xfrm>
              <a:off x="4241" y="1116"/>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09626" name="Line 26"/>
            <p:cNvSpPr>
              <a:spLocks noChangeShapeType="1"/>
            </p:cNvSpPr>
            <p:nvPr/>
          </p:nvSpPr>
          <p:spPr bwMode="auto">
            <a:xfrm>
              <a:off x="4287" y="1116"/>
              <a:ext cx="0" cy="227"/>
            </a:xfrm>
            <a:prstGeom prst="line">
              <a:avLst/>
            </a:prstGeom>
            <a:noFill/>
            <a:ln w="28575">
              <a:solidFill>
                <a:srgbClr val="003366"/>
              </a:solidFill>
              <a:round/>
            </a:ln>
            <a:effectLst/>
          </p:spPr>
          <p:txBody>
            <a:bodyPr/>
            <a:lstStyle/>
            <a:p>
              <a:endParaRPr lang="zh-CN" altLang="en-US"/>
            </a:p>
          </p:txBody>
        </p:sp>
        <p:sp>
          <p:nvSpPr>
            <p:cNvPr id="409627" name="Rectangle 27" descr="浅色下对角线"/>
            <p:cNvSpPr>
              <a:spLocks noChangeArrowheads="1"/>
            </p:cNvSpPr>
            <p:nvPr/>
          </p:nvSpPr>
          <p:spPr bwMode="auto">
            <a:xfrm>
              <a:off x="4379" y="3339"/>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09628" name="Line 28"/>
            <p:cNvSpPr>
              <a:spLocks noChangeShapeType="1"/>
            </p:cNvSpPr>
            <p:nvPr/>
          </p:nvSpPr>
          <p:spPr bwMode="auto">
            <a:xfrm>
              <a:off x="4379" y="3339"/>
              <a:ext cx="0" cy="227"/>
            </a:xfrm>
            <a:prstGeom prst="line">
              <a:avLst/>
            </a:prstGeom>
            <a:noFill/>
            <a:ln w="28575">
              <a:solidFill>
                <a:srgbClr val="003366"/>
              </a:solidFill>
              <a:round/>
            </a:ln>
            <a:effectLst/>
          </p:spPr>
          <p:txBody>
            <a:bodyPr/>
            <a:lstStyle/>
            <a:p>
              <a:endParaRPr lang="zh-CN" altLang="en-US"/>
            </a:p>
          </p:txBody>
        </p:sp>
        <p:sp>
          <p:nvSpPr>
            <p:cNvPr id="409629" name="Rectangle 29" descr="浅色下对角线"/>
            <p:cNvSpPr>
              <a:spLocks noChangeArrowheads="1"/>
            </p:cNvSpPr>
            <p:nvPr/>
          </p:nvSpPr>
          <p:spPr bwMode="auto">
            <a:xfrm>
              <a:off x="4242" y="3339"/>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09630" name="Line 30"/>
            <p:cNvSpPr>
              <a:spLocks noChangeShapeType="1"/>
            </p:cNvSpPr>
            <p:nvPr/>
          </p:nvSpPr>
          <p:spPr bwMode="auto">
            <a:xfrm>
              <a:off x="4288" y="3339"/>
              <a:ext cx="0" cy="227"/>
            </a:xfrm>
            <a:prstGeom prst="line">
              <a:avLst/>
            </a:prstGeom>
            <a:noFill/>
            <a:ln w="28575">
              <a:solidFill>
                <a:srgbClr val="003366"/>
              </a:solidFill>
              <a:round/>
            </a:ln>
            <a:effectLst/>
          </p:spPr>
          <p:txBody>
            <a:bodyPr/>
            <a:lstStyle/>
            <a:p>
              <a:endParaRPr lang="zh-CN" altLang="en-US"/>
            </a:p>
          </p:txBody>
        </p:sp>
        <p:sp>
          <p:nvSpPr>
            <p:cNvPr id="409631" name="Arc 31"/>
            <p:cNvSpPr/>
            <p:nvPr/>
          </p:nvSpPr>
          <p:spPr bwMode="auto">
            <a:xfrm rot="5400000">
              <a:off x="4289" y="1342"/>
              <a:ext cx="92" cy="181"/>
            </a:xfrm>
            <a:custGeom>
              <a:avLst/>
              <a:gdLst>
                <a:gd name="G0" fmla="+- 5643 0 0"/>
                <a:gd name="G1" fmla="+- 21600 0 0"/>
                <a:gd name="G2" fmla="+- 21600 0 0"/>
                <a:gd name="T0" fmla="*/ 0 w 27243"/>
                <a:gd name="T1" fmla="*/ 750 h 43200"/>
                <a:gd name="T2" fmla="*/ 303 w 27243"/>
                <a:gd name="T3" fmla="*/ 42530 h 43200"/>
                <a:gd name="T4" fmla="*/ 5643 w 27243"/>
                <a:gd name="T5" fmla="*/ 21600 h 43200"/>
              </a:gdLst>
              <a:ahLst/>
              <a:cxnLst>
                <a:cxn ang="0">
                  <a:pos x="T0" y="T1"/>
                </a:cxn>
                <a:cxn ang="0">
                  <a:pos x="T2" y="T3"/>
                </a:cxn>
                <a:cxn ang="0">
                  <a:pos x="T4" y="T5"/>
                </a:cxn>
              </a:cxnLst>
              <a:rect l="0" t="0" r="r" b="b"/>
              <a:pathLst>
                <a:path w="27243" h="43200" fill="none" extrusionOk="0">
                  <a:moveTo>
                    <a:pt x="0" y="750"/>
                  </a:moveTo>
                  <a:cubicBezTo>
                    <a:pt x="1839" y="252"/>
                    <a:pt x="3737" y="-1"/>
                    <a:pt x="5643" y="0"/>
                  </a:cubicBezTo>
                  <a:cubicBezTo>
                    <a:pt x="17572" y="0"/>
                    <a:pt x="27243" y="9670"/>
                    <a:pt x="27243" y="21600"/>
                  </a:cubicBezTo>
                  <a:cubicBezTo>
                    <a:pt x="27243" y="33529"/>
                    <a:pt x="17572" y="43200"/>
                    <a:pt x="5643" y="43200"/>
                  </a:cubicBezTo>
                  <a:cubicBezTo>
                    <a:pt x="3842" y="43200"/>
                    <a:pt x="2048" y="42974"/>
                    <a:pt x="303" y="42529"/>
                  </a:cubicBezTo>
                </a:path>
                <a:path w="27243" h="43200" stroke="0" extrusionOk="0">
                  <a:moveTo>
                    <a:pt x="0" y="750"/>
                  </a:moveTo>
                  <a:cubicBezTo>
                    <a:pt x="1839" y="252"/>
                    <a:pt x="3737" y="-1"/>
                    <a:pt x="5643" y="0"/>
                  </a:cubicBezTo>
                  <a:cubicBezTo>
                    <a:pt x="17572" y="0"/>
                    <a:pt x="27243" y="9670"/>
                    <a:pt x="27243" y="21600"/>
                  </a:cubicBezTo>
                  <a:cubicBezTo>
                    <a:pt x="27243" y="33529"/>
                    <a:pt x="17572" y="43200"/>
                    <a:pt x="5643" y="43200"/>
                  </a:cubicBezTo>
                  <a:cubicBezTo>
                    <a:pt x="3842" y="43200"/>
                    <a:pt x="2048" y="42974"/>
                    <a:pt x="303" y="42529"/>
                  </a:cubicBezTo>
                  <a:lnTo>
                    <a:pt x="5643" y="21600"/>
                  </a:lnTo>
                  <a:close/>
                </a:path>
              </a:pathLst>
            </a:custGeom>
            <a:noFill/>
            <a:ln w="28575">
              <a:solidFill>
                <a:srgbClr val="003366"/>
              </a:solidFill>
              <a:round/>
              <a:headEnd type="triangle" w="sm" len="med"/>
              <a:tailEnd type="none" w="sm" len="lg"/>
            </a:ln>
            <a:effectLst/>
          </p:spPr>
          <p:txBody>
            <a:bodyPr wrap="none" anchor="ctr"/>
            <a:lstStyle/>
            <a:p>
              <a:endParaRPr lang="zh-CN" altLang="en-US"/>
            </a:p>
          </p:txBody>
        </p:sp>
        <p:sp>
          <p:nvSpPr>
            <p:cNvPr id="409632" name="Text Box 32"/>
            <p:cNvSpPr txBox="1">
              <a:spLocks noChangeArrowheads="1"/>
            </p:cNvSpPr>
            <p:nvPr/>
          </p:nvSpPr>
          <p:spPr bwMode="auto">
            <a:xfrm>
              <a:off x="4332" y="889"/>
              <a:ext cx="31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sym typeface="Symbol" panose="05050102010706020507" pitchFamily="18" charset="2"/>
                </a:rPr>
                <a:t></a:t>
              </a:r>
            </a:p>
          </p:txBody>
        </p:sp>
        <p:sp>
          <p:nvSpPr>
            <p:cNvPr id="409633" name="Text Box 33"/>
            <p:cNvSpPr txBox="1">
              <a:spLocks noChangeArrowheads="1"/>
            </p:cNvSpPr>
            <p:nvPr/>
          </p:nvSpPr>
          <p:spPr bwMode="auto">
            <a:xfrm>
              <a:off x="4360" y="2272"/>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rPr>
                <a:t>r</a:t>
              </a:r>
            </a:p>
          </p:txBody>
        </p:sp>
        <p:sp>
          <p:nvSpPr>
            <p:cNvPr id="409634" name="Oval 34"/>
            <p:cNvSpPr>
              <a:spLocks noChangeArrowheads="1"/>
            </p:cNvSpPr>
            <p:nvPr/>
          </p:nvSpPr>
          <p:spPr bwMode="auto">
            <a:xfrm>
              <a:off x="4396" y="2531"/>
              <a:ext cx="54" cy="54"/>
            </a:xfrm>
            <a:prstGeom prst="ellipse">
              <a:avLst/>
            </a:prstGeom>
            <a:gradFill rotWithShape="1">
              <a:gsLst>
                <a:gs pos="0">
                  <a:schemeClr val="bg1"/>
                </a:gs>
                <a:gs pos="100000">
                  <a:srgbClr val="FF5050"/>
                </a:gs>
              </a:gsLst>
              <a:path path="shape">
                <a:fillToRect l="50000" t="50000" r="50000" b="50000"/>
              </a:path>
            </a:gradFill>
            <a:ln w="9525">
              <a:solidFill>
                <a:srgbClr val="FF0000"/>
              </a:solidFill>
              <a:round/>
            </a:ln>
            <a:effectLst/>
          </p:spPr>
          <p:txBody>
            <a:bodyPr wrap="none" anchor="ctr"/>
            <a:lstStyle/>
            <a:p>
              <a:endParaRPr lang="zh-CN" altLang="en-US"/>
            </a:p>
          </p:txBody>
        </p:sp>
        <p:sp>
          <p:nvSpPr>
            <p:cNvPr id="409635" name="Text Box 35"/>
            <p:cNvSpPr txBox="1">
              <a:spLocks noChangeArrowheads="1"/>
            </p:cNvSpPr>
            <p:nvPr/>
          </p:nvSpPr>
          <p:spPr bwMode="auto">
            <a:xfrm>
              <a:off x="4740" y="2387"/>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rPr>
                <a:t>v</a:t>
              </a:r>
            </a:p>
          </p:txBody>
        </p:sp>
      </p:grpSp>
      <p:sp>
        <p:nvSpPr>
          <p:cNvPr id="409636" name="Text Box 36"/>
          <p:cNvSpPr txBox="1">
            <a:spLocks noChangeArrowheads="1"/>
          </p:cNvSpPr>
          <p:nvPr/>
        </p:nvSpPr>
        <p:spPr bwMode="auto">
          <a:xfrm>
            <a:off x="533400" y="1905000"/>
            <a:ext cx="1674813"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CC"/>
                </a:solidFill>
              </a:rPr>
              <a:t>角位置： </a:t>
            </a:r>
          </a:p>
        </p:txBody>
      </p:sp>
      <p:graphicFrame>
        <p:nvGraphicFramePr>
          <p:cNvPr id="409637" name="Object 37"/>
          <p:cNvGraphicFramePr>
            <a:graphicFrameLocks noChangeAspect="1"/>
          </p:cNvGraphicFramePr>
          <p:nvPr/>
        </p:nvGraphicFramePr>
        <p:xfrm>
          <a:off x="2514600" y="1816093"/>
          <a:ext cx="1673225" cy="684213"/>
        </p:xfrm>
        <a:graphic>
          <a:graphicData uri="http://schemas.openxmlformats.org/presentationml/2006/ole">
            <mc:AlternateContent xmlns:mc="http://schemas.openxmlformats.org/markup-compatibility/2006">
              <mc:Choice xmlns:v="urn:schemas-microsoft-com:vml" Requires="v">
                <p:oleObj name="公式" r:id="rId2" imgW="17453880" imgH="7302600" progId="">
                  <p:embed/>
                </p:oleObj>
              </mc:Choice>
              <mc:Fallback>
                <p:oleObj name="公式" r:id="rId2" imgW="17453880" imgH="7302600" progId="">
                  <p:embed/>
                  <p:pic>
                    <p:nvPicPr>
                      <p:cNvPr id="0" name="Picture 4" descr="imag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816093"/>
                        <a:ext cx="167322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38" name="Text Box 38"/>
          <p:cNvSpPr txBox="1">
            <a:spLocks noChangeArrowheads="1"/>
          </p:cNvSpPr>
          <p:nvPr/>
        </p:nvSpPr>
        <p:spPr bwMode="auto">
          <a:xfrm>
            <a:off x="533400" y="2895600"/>
            <a:ext cx="1752600"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CC"/>
                </a:solidFill>
              </a:rPr>
              <a:t>角位移： </a:t>
            </a:r>
          </a:p>
        </p:txBody>
      </p:sp>
      <p:graphicFrame>
        <p:nvGraphicFramePr>
          <p:cNvPr id="409639" name="Object 39"/>
          <p:cNvGraphicFramePr>
            <a:graphicFrameLocks noChangeAspect="1"/>
          </p:cNvGraphicFramePr>
          <p:nvPr/>
        </p:nvGraphicFramePr>
        <p:xfrm>
          <a:off x="2286000" y="2819400"/>
          <a:ext cx="3390900" cy="722313"/>
        </p:xfrm>
        <a:graphic>
          <a:graphicData uri="http://schemas.openxmlformats.org/presentationml/2006/ole">
            <mc:AlternateContent xmlns:mc="http://schemas.openxmlformats.org/markup-compatibility/2006">
              <mc:Choice xmlns:v="urn:schemas-microsoft-com:vml" Requires="v">
                <p:oleObj name="公式" r:id="rId4" imgW="35326800" imgH="7709040" progId="">
                  <p:embed/>
                </p:oleObj>
              </mc:Choice>
              <mc:Fallback>
                <p:oleObj name="公式" r:id="rId4" imgW="35326800" imgH="7709040" progId="">
                  <p:embed/>
                  <p:pic>
                    <p:nvPicPr>
                      <p:cNvPr id="0" name="Picture 3" descr="image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819400"/>
                        <a:ext cx="33909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0" name="Text Box 40"/>
          <p:cNvSpPr txBox="1">
            <a:spLocks noChangeArrowheads="1"/>
          </p:cNvSpPr>
          <p:nvPr/>
        </p:nvSpPr>
        <p:spPr bwMode="auto">
          <a:xfrm>
            <a:off x="533400" y="4038600"/>
            <a:ext cx="1751013" cy="519113"/>
          </a:xfrm>
          <a:prstGeom prst="rect">
            <a:avLst/>
          </a:prstGeom>
          <a:noFill/>
          <a:ln w="9525" algn="ctr">
            <a:noFill/>
            <a:miter lim="800000"/>
          </a:ln>
          <a:effectLst/>
        </p:spPr>
        <p:txBody>
          <a:bodyPr>
            <a:spAutoFit/>
          </a:bodyPr>
          <a:lstStyle/>
          <a:p>
            <a:pPr>
              <a:spcBef>
                <a:spcPct val="50000"/>
              </a:spcBef>
            </a:pPr>
            <a:r>
              <a:rPr kumimoji="1" lang="zh-CN" altLang="en-US" sz="2800">
                <a:solidFill>
                  <a:srgbClr val="0000CC"/>
                </a:solidFill>
              </a:rPr>
              <a:t>角速度：</a:t>
            </a:r>
          </a:p>
        </p:txBody>
      </p:sp>
      <p:graphicFrame>
        <p:nvGraphicFramePr>
          <p:cNvPr id="409641" name="Object 41"/>
          <p:cNvGraphicFramePr>
            <a:graphicFrameLocks noChangeAspect="1"/>
          </p:cNvGraphicFramePr>
          <p:nvPr/>
        </p:nvGraphicFramePr>
        <p:xfrm>
          <a:off x="2514600" y="3657600"/>
          <a:ext cx="1563688" cy="1263650"/>
        </p:xfrm>
        <a:graphic>
          <a:graphicData uri="http://schemas.openxmlformats.org/presentationml/2006/ole">
            <mc:AlternateContent xmlns:mc="http://schemas.openxmlformats.org/markup-compatibility/2006">
              <mc:Choice xmlns:v="urn:schemas-microsoft-com:vml" Requires="v">
                <p:oleObj name="公式" r:id="rId6" imgW="16641360" imgH="13398480" progId="">
                  <p:embed/>
                </p:oleObj>
              </mc:Choice>
              <mc:Fallback>
                <p:oleObj name="公式" r:id="rId6" imgW="16641360" imgH="13398480" progId="">
                  <p:embed/>
                  <p:pic>
                    <p:nvPicPr>
                      <p:cNvPr id="0" name="Picture 2" descr="image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657600"/>
                        <a:ext cx="1563688"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2" name="Rectangle 42"/>
          <p:cNvSpPr>
            <a:spLocks noChangeArrowheads="1"/>
          </p:cNvSpPr>
          <p:nvPr/>
        </p:nvSpPr>
        <p:spPr bwMode="auto">
          <a:xfrm>
            <a:off x="533400" y="5486400"/>
            <a:ext cx="2203450" cy="519113"/>
          </a:xfrm>
          <a:prstGeom prst="rect">
            <a:avLst/>
          </a:prstGeom>
          <a:noFill/>
          <a:ln w="9525" algn="ctr">
            <a:noFill/>
            <a:miter lim="800000"/>
          </a:ln>
          <a:effectLst/>
        </p:spPr>
        <p:txBody>
          <a:bodyPr>
            <a:spAutoFit/>
          </a:bodyPr>
          <a:lstStyle/>
          <a:p>
            <a:pPr>
              <a:spcBef>
                <a:spcPct val="50000"/>
              </a:spcBef>
            </a:pPr>
            <a:r>
              <a:rPr kumimoji="1" lang="zh-CN" altLang="en-US" sz="2800">
                <a:solidFill>
                  <a:srgbClr val="0000CC"/>
                </a:solidFill>
              </a:rPr>
              <a:t>角加速度： </a:t>
            </a:r>
          </a:p>
        </p:txBody>
      </p:sp>
      <p:graphicFrame>
        <p:nvGraphicFramePr>
          <p:cNvPr id="409644" name="Object 44"/>
          <p:cNvGraphicFramePr>
            <a:graphicFrameLocks noChangeAspect="1"/>
          </p:cNvGraphicFramePr>
          <p:nvPr/>
        </p:nvGraphicFramePr>
        <p:xfrm>
          <a:off x="2590800" y="5029200"/>
          <a:ext cx="2816225" cy="1260475"/>
        </p:xfrm>
        <a:graphic>
          <a:graphicData uri="http://schemas.openxmlformats.org/presentationml/2006/ole">
            <mc:AlternateContent xmlns:mc="http://schemas.openxmlformats.org/markup-compatibility/2006">
              <mc:Choice xmlns:v="urn:schemas-microsoft-com:vml" Requires="v">
                <p:oleObj name="公式" r:id="rId8" imgW="30045960" imgH="13398480" progId="">
                  <p:embed/>
                </p:oleObj>
              </mc:Choice>
              <mc:Fallback>
                <p:oleObj name="公式" r:id="rId8" imgW="30045960" imgH="13398480" progId="">
                  <p:embed/>
                  <p:pic>
                    <p:nvPicPr>
                      <p:cNvPr id="0" name="Picture 1" descr="image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029200"/>
                        <a:ext cx="2816225"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3429000" y="1188348"/>
            <a:ext cx="4572024" cy="523220"/>
          </a:xfrm>
          <a:prstGeom prst="rect">
            <a:avLst/>
          </a:prstGeom>
          <a:noFill/>
        </p:spPr>
        <p:txBody>
          <a:bodyPr wrap="square" rtlCol="0">
            <a:spAutoFit/>
          </a:bodyPr>
          <a:lstStyle/>
          <a:p>
            <a:r>
              <a:rPr lang="zh-CN" altLang="en-US" sz="2800" dirty="0"/>
              <a:t>（转动平面</a:t>
            </a:r>
            <a:r>
              <a:rPr lang="en-US" altLang="zh-CN" sz="2800" dirty="0"/>
              <a:t>---</a:t>
            </a:r>
            <a:r>
              <a:rPr lang="zh-CN" altLang="en-US" sz="2800" dirty="0"/>
              <a:t>极坐标系）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linds(horizontal)">
                                      <p:cBhvr>
                                        <p:cTn id="7" dur="500"/>
                                        <p:tgtEl>
                                          <p:spTgt spid="4096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36"/>
                                        </p:tgtEl>
                                        <p:attrNameLst>
                                          <p:attrName>style.visibility</p:attrName>
                                        </p:attrNameLst>
                                      </p:cBhvr>
                                      <p:to>
                                        <p:strVal val="visible"/>
                                      </p:to>
                                    </p:set>
                                    <p:anim calcmode="lin" valueType="num">
                                      <p:cBhvr additive="base">
                                        <p:cTn id="12" dur="500" fill="hold"/>
                                        <p:tgtEl>
                                          <p:spTgt spid="409636"/>
                                        </p:tgtEl>
                                        <p:attrNameLst>
                                          <p:attrName>ppt_x</p:attrName>
                                        </p:attrNameLst>
                                      </p:cBhvr>
                                      <p:tavLst>
                                        <p:tav tm="0">
                                          <p:val>
                                            <p:strVal val="0-#ppt_w/2"/>
                                          </p:val>
                                        </p:tav>
                                        <p:tav tm="100000">
                                          <p:val>
                                            <p:strVal val="#ppt_x"/>
                                          </p:val>
                                        </p:tav>
                                      </p:tavLst>
                                    </p:anim>
                                    <p:anim calcmode="lin" valueType="num">
                                      <p:cBhvr additive="base">
                                        <p:cTn id="13" dur="500" fill="hold"/>
                                        <p:tgtEl>
                                          <p:spTgt spid="40963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09637"/>
                                        </p:tgtEl>
                                        <p:attrNameLst>
                                          <p:attrName>style.visibility</p:attrName>
                                        </p:attrNameLst>
                                      </p:cBhvr>
                                      <p:to>
                                        <p:strVal val="visible"/>
                                      </p:to>
                                    </p:set>
                                    <p:anim calcmode="lin" valueType="num">
                                      <p:cBhvr additive="base">
                                        <p:cTn id="18" dur="500" fill="hold"/>
                                        <p:tgtEl>
                                          <p:spTgt spid="409637"/>
                                        </p:tgtEl>
                                        <p:attrNameLst>
                                          <p:attrName>ppt_x</p:attrName>
                                        </p:attrNameLst>
                                      </p:cBhvr>
                                      <p:tavLst>
                                        <p:tav tm="0">
                                          <p:val>
                                            <p:strVal val="0-#ppt_w/2"/>
                                          </p:val>
                                        </p:tav>
                                        <p:tav tm="100000">
                                          <p:val>
                                            <p:strVal val="#ppt_x"/>
                                          </p:val>
                                        </p:tav>
                                      </p:tavLst>
                                    </p:anim>
                                    <p:anim calcmode="lin" valueType="num">
                                      <p:cBhvr additive="base">
                                        <p:cTn id="19" dur="500" fill="hold"/>
                                        <p:tgtEl>
                                          <p:spTgt spid="40963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09638"/>
                                        </p:tgtEl>
                                        <p:attrNameLst>
                                          <p:attrName>style.visibility</p:attrName>
                                        </p:attrNameLst>
                                      </p:cBhvr>
                                      <p:to>
                                        <p:strVal val="visible"/>
                                      </p:to>
                                    </p:set>
                                    <p:anim calcmode="lin" valueType="num">
                                      <p:cBhvr additive="base">
                                        <p:cTn id="24" dur="500" fill="hold"/>
                                        <p:tgtEl>
                                          <p:spTgt spid="409638"/>
                                        </p:tgtEl>
                                        <p:attrNameLst>
                                          <p:attrName>ppt_x</p:attrName>
                                        </p:attrNameLst>
                                      </p:cBhvr>
                                      <p:tavLst>
                                        <p:tav tm="0">
                                          <p:val>
                                            <p:strVal val="0-#ppt_w/2"/>
                                          </p:val>
                                        </p:tav>
                                        <p:tav tm="100000">
                                          <p:val>
                                            <p:strVal val="#ppt_x"/>
                                          </p:val>
                                        </p:tav>
                                      </p:tavLst>
                                    </p:anim>
                                    <p:anim calcmode="lin" valueType="num">
                                      <p:cBhvr additive="base">
                                        <p:cTn id="25" dur="500" fill="hold"/>
                                        <p:tgtEl>
                                          <p:spTgt spid="40963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09639"/>
                                        </p:tgtEl>
                                        <p:attrNameLst>
                                          <p:attrName>style.visibility</p:attrName>
                                        </p:attrNameLst>
                                      </p:cBhvr>
                                      <p:to>
                                        <p:strVal val="visible"/>
                                      </p:to>
                                    </p:set>
                                    <p:anim calcmode="lin" valueType="num">
                                      <p:cBhvr additive="base">
                                        <p:cTn id="30" dur="500" fill="hold"/>
                                        <p:tgtEl>
                                          <p:spTgt spid="409639"/>
                                        </p:tgtEl>
                                        <p:attrNameLst>
                                          <p:attrName>ppt_x</p:attrName>
                                        </p:attrNameLst>
                                      </p:cBhvr>
                                      <p:tavLst>
                                        <p:tav tm="0">
                                          <p:val>
                                            <p:strVal val="0-#ppt_w/2"/>
                                          </p:val>
                                        </p:tav>
                                        <p:tav tm="100000">
                                          <p:val>
                                            <p:strVal val="#ppt_x"/>
                                          </p:val>
                                        </p:tav>
                                      </p:tavLst>
                                    </p:anim>
                                    <p:anim calcmode="lin" valueType="num">
                                      <p:cBhvr additive="base">
                                        <p:cTn id="31" dur="500" fill="hold"/>
                                        <p:tgtEl>
                                          <p:spTgt spid="40963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09640"/>
                                        </p:tgtEl>
                                        <p:attrNameLst>
                                          <p:attrName>style.visibility</p:attrName>
                                        </p:attrNameLst>
                                      </p:cBhvr>
                                      <p:to>
                                        <p:strVal val="visible"/>
                                      </p:to>
                                    </p:set>
                                    <p:anim calcmode="lin" valueType="num">
                                      <p:cBhvr additive="base">
                                        <p:cTn id="36" dur="500" fill="hold"/>
                                        <p:tgtEl>
                                          <p:spTgt spid="409640"/>
                                        </p:tgtEl>
                                        <p:attrNameLst>
                                          <p:attrName>ppt_x</p:attrName>
                                        </p:attrNameLst>
                                      </p:cBhvr>
                                      <p:tavLst>
                                        <p:tav tm="0">
                                          <p:val>
                                            <p:strVal val="0-#ppt_w/2"/>
                                          </p:val>
                                        </p:tav>
                                        <p:tav tm="100000">
                                          <p:val>
                                            <p:strVal val="#ppt_x"/>
                                          </p:val>
                                        </p:tav>
                                      </p:tavLst>
                                    </p:anim>
                                    <p:anim calcmode="lin" valueType="num">
                                      <p:cBhvr additive="base">
                                        <p:cTn id="37" dur="500" fill="hold"/>
                                        <p:tgtEl>
                                          <p:spTgt spid="40964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09641"/>
                                        </p:tgtEl>
                                        <p:attrNameLst>
                                          <p:attrName>style.visibility</p:attrName>
                                        </p:attrNameLst>
                                      </p:cBhvr>
                                      <p:to>
                                        <p:strVal val="visible"/>
                                      </p:to>
                                    </p:set>
                                    <p:anim calcmode="lin" valueType="num">
                                      <p:cBhvr additive="base">
                                        <p:cTn id="42" dur="500" fill="hold"/>
                                        <p:tgtEl>
                                          <p:spTgt spid="409641"/>
                                        </p:tgtEl>
                                        <p:attrNameLst>
                                          <p:attrName>ppt_x</p:attrName>
                                        </p:attrNameLst>
                                      </p:cBhvr>
                                      <p:tavLst>
                                        <p:tav tm="0">
                                          <p:val>
                                            <p:strVal val="0-#ppt_w/2"/>
                                          </p:val>
                                        </p:tav>
                                        <p:tav tm="100000">
                                          <p:val>
                                            <p:strVal val="#ppt_x"/>
                                          </p:val>
                                        </p:tav>
                                      </p:tavLst>
                                    </p:anim>
                                    <p:anim calcmode="lin" valueType="num">
                                      <p:cBhvr additive="base">
                                        <p:cTn id="43" dur="500" fill="hold"/>
                                        <p:tgtEl>
                                          <p:spTgt spid="40964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09642"/>
                                        </p:tgtEl>
                                        <p:attrNameLst>
                                          <p:attrName>style.visibility</p:attrName>
                                        </p:attrNameLst>
                                      </p:cBhvr>
                                      <p:to>
                                        <p:strVal val="visible"/>
                                      </p:to>
                                    </p:set>
                                    <p:anim calcmode="lin" valueType="num">
                                      <p:cBhvr additive="base">
                                        <p:cTn id="48" dur="500" fill="hold"/>
                                        <p:tgtEl>
                                          <p:spTgt spid="409642"/>
                                        </p:tgtEl>
                                        <p:attrNameLst>
                                          <p:attrName>ppt_x</p:attrName>
                                        </p:attrNameLst>
                                      </p:cBhvr>
                                      <p:tavLst>
                                        <p:tav tm="0">
                                          <p:val>
                                            <p:strVal val="0-#ppt_w/2"/>
                                          </p:val>
                                        </p:tav>
                                        <p:tav tm="100000">
                                          <p:val>
                                            <p:strVal val="#ppt_x"/>
                                          </p:val>
                                        </p:tav>
                                      </p:tavLst>
                                    </p:anim>
                                    <p:anim calcmode="lin" valueType="num">
                                      <p:cBhvr additive="base">
                                        <p:cTn id="49" dur="500" fill="hold"/>
                                        <p:tgtEl>
                                          <p:spTgt spid="40964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409644"/>
                                        </p:tgtEl>
                                        <p:attrNameLst>
                                          <p:attrName>style.visibility</p:attrName>
                                        </p:attrNameLst>
                                      </p:cBhvr>
                                      <p:to>
                                        <p:strVal val="visible"/>
                                      </p:to>
                                    </p:set>
                                    <p:anim calcmode="lin" valueType="num">
                                      <p:cBhvr additive="base">
                                        <p:cTn id="54" dur="500" fill="hold"/>
                                        <p:tgtEl>
                                          <p:spTgt spid="409644"/>
                                        </p:tgtEl>
                                        <p:attrNameLst>
                                          <p:attrName>ppt_x</p:attrName>
                                        </p:attrNameLst>
                                      </p:cBhvr>
                                      <p:tavLst>
                                        <p:tav tm="0">
                                          <p:val>
                                            <p:strVal val="0-#ppt_w/2"/>
                                          </p:val>
                                        </p:tav>
                                        <p:tav tm="100000">
                                          <p:val>
                                            <p:strVal val="#ppt_x"/>
                                          </p:val>
                                        </p:tav>
                                      </p:tavLst>
                                    </p:anim>
                                    <p:anim calcmode="lin" valueType="num">
                                      <p:cBhvr additive="base">
                                        <p:cTn id="55" dur="500" fill="hold"/>
                                        <p:tgtEl>
                                          <p:spTgt spid="409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6" grpId="0" autoUpdateAnimBg="0"/>
      <p:bldP spid="409638" grpId="0" autoUpdateAnimBg="0"/>
      <p:bldP spid="409640" grpId="0" autoUpdateAnimBg="0"/>
      <p:bldP spid="40964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47920B6-4A27-42D9-ACE1-E4EAD865BEDC}" type="slidenum">
              <a:rPr lang="en-US" altLang="zh-CN" smtClean="0"/>
              <a:pPr/>
              <a:t>7</a:t>
            </a:fld>
            <a:endParaRPr lang="en-US" altLang="zh-CN"/>
          </a:p>
        </p:txBody>
      </p:sp>
      <p:sp>
        <p:nvSpPr>
          <p:cNvPr id="4" name="Rectangle 2"/>
          <p:cNvSpPr>
            <a:spLocks noGrp="1" noChangeArrowheads="1"/>
          </p:cNvSpPr>
          <p:nvPr>
            <p:ph type="title"/>
          </p:nvPr>
        </p:nvSpPr>
        <p:spPr>
          <a:xfrm>
            <a:off x="457200" y="228600"/>
            <a:ext cx="8229600" cy="914400"/>
          </a:xfrm>
        </p:spPr>
        <p:txBody>
          <a:bodyPr/>
          <a:lstStyle/>
          <a:p>
            <a:r>
              <a:rPr lang="en-US" altLang="zh-CN" dirty="0"/>
              <a:t>3.1 </a:t>
            </a:r>
            <a:r>
              <a:rPr lang="zh-CN" altLang="en-US" dirty="0"/>
              <a:t>刚体定轴转动的描述</a:t>
            </a:r>
          </a:p>
        </p:txBody>
      </p:sp>
      <p:sp>
        <p:nvSpPr>
          <p:cNvPr id="5" name="TextBox 4"/>
          <p:cNvSpPr txBox="1"/>
          <p:nvPr/>
        </p:nvSpPr>
        <p:spPr>
          <a:xfrm>
            <a:off x="1066800" y="1371600"/>
            <a:ext cx="2590800" cy="523220"/>
          </a:xfrm>
          <a:prstGeom prst="rect">
            <a:avLst/>
          </a:prstGeom>
          <a:noFill/>
        </p:spPr>
        <p:txBody>
          <a:bodyPr wrap="square" rtlCol="0">
            <a:spAutoFit/>
          </a:bodyPr>
          <a:lstStyle/>
          <a:p>
            <a:pPr algn="ctr"/>
            <a:r>
              <a:rPr lang="zh-CN" altLang="en-US" sz="2800" b="1" dirty="0"/>
              <a:t>定轴转动</a:t>
            </a:r>
          </a:p>
        </p:txBody>
      </p:sp>
      <p:sp>
        <p:nvSpPr>
          <p:cNvPr id="6" name="TextBox 5"/>
          <p:cNvSpPr txBox="1"/>
          <p:nvPr/>
        </p:nvSpPr>
        <p:spPr>
          <a:xfrm>
            <a:off x="5334000" y="1381780"/>
            <a:ext cx="1627369" cy="523220"/>
          </a:xfrm>
          <a:prstGeom prst="rect">
            <a:avLst/>
          </a:prstGeom>
          <a:noFill/>
        </p:spPr>
        <p:txBody>
          <a:bodyPr wrap="none" rtlCol="0">
            <a:spAutoFit/>
          </a:bodyPr>
          <a:lstStyle/>
          <a:p>
            <a:r>
              <a:rPr lang="zh-CN" altLang="en-US" sz="2800" b="1" dirty="0"/>
              <a:t>质点运动</a:t>
            </a:r>
          </a:p>
        </p:txBody>
      </p:sp>
      <p:grpSp>
        <p:nvGrpSpPr>
          <p:cNvPr id="20" name="组合 19"/>
          <p:cNvGrpSpPr/>
          <p:nvPr/>
        </p:nvGrpSpPr>
        <p:grpSpPr>
          <a:xfrm>
            <a:off x="1065274" y="1905000"/>
            <a:ext cx="2816898" cy="4191000"/>
            <a:chOff x="1065274" y="1905000"/>
            <a:chExt cx="2816898" cy="4191000"/>
          </a:xfrm>
        </p:grpSpPr>
        <mc:AlternateContent xmlns:mc="http://schemas.openxmlformats.org/markup-compatibility/2006" xmlns:a14="http://schemas.microsoft.com/office/drawing/2010/main">
          <mc:Choice Requires="a14">
            <p:sp>
              <p:nvSpPr>
                <p:cNvPr id="9" name="TextBox 8"/>
                <p:cNvSpPr txBox="1"/>
                <p:nvPr/>
              </p:nvSpPr>
              <p:spPr>
                <a:xfrm>
                  <a:off x="1065274" y="3962400"/>
                  <a:ext cx="2744726" cy="1055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800" i="1" smtClean="0">
                            <a:latin typeface="Cambria Math"/>
                          </a:rPr>
                          <m:t>ω</m:t>
                        </m:r>
                        <m:r>
                          <a:rPr lang="en-US" altLang="zh-CN" sz="2800" b="0" i="1" smtClean="0">
                            <a:latin typeface="Cambria Math"/>
                          </a:rPr>
                          <m:t> </m:t>
                        </m:r>
                        <m:r>
                          <a:rPr lang="el-GR" altLang="zh-CN" sz="2800" i="1" smtClean="0">
                            <a:latin typeface="Cambria Math"/>
                          </a:rPr>
                          <m:t>−</m:t>
                        </m:r>
                        <m:r>
                          <a:rPr lang="en-US" altLang="zh-CN" sz="2800" b="0" i="1" smtClean="0">
                            <a:latin typeface="Cambria Math"/>
                          </a:rPr>
                          <m:t> </m:t>
                        </m:r>
                        <m:r>
                          <m:rPr>
                            <m:sty m:val="p"/>
                          </m:rPr>
                          <a:rPr lang="el-GR" altLang="zh-CN" sz="2800" i="1" smtClean="0">
                            <a:latin typeface="Cambria Math"/>
                          </a:rPr>
                          <m:t>ω</m:t>
                        </m:r>
                        <m:r>
                          <a:rPr lang="en-US" altLang="zh-CN" sz="2800" b="0" i="1" baseline="-25000" smtClean="0">
                            <a:latin typeface="Cambria Math"/>
                          </a:rPr>
                          <m:t>0</m:t>
                        </m:r>
                        <m:r>
                          <a:rPr lang="en-US" altLang="zh-CN" sz="2800" b="0" i="1" smtClean="0">
                            <a:latin typeface="Cambria Math"/>
                          </a:rPr>
                          <m:t>= </m:t>
                        </m:r>
                        <m:nary>
                          <m:naryPr>
                            <m:ctrlPr>
                              <a:rPr lang="en-US" altLang="zh-CN" sz="2800" b="0" i="1" smtClean="0">
                                <a:latin typeface="Cambria Math" panose="02040503050406030204" pitchFamily="18" charset="0"/>
                              </a:rPr>
                            </m:ctrlPr>
                          </m:naryPr>
                          <m:sub>
                            <m:r>
                              <m:rPr>
                                <m:brk m:alnAt="23"/>
                              </m:rPr>
                              <a:rPr lang="en-US" altLang="zh-CN" sz="2800" b="0" i="1" smtClean="0">
                                <a:latin typeface="Cambria Math"/>
                              </a:rPr>
                              <m:t>0</m:t>
                            </m:r>
                          </m:sub>
                          <m:sup>
                            <m:r>
                              <a:rPr lang="en-US" altLang="zh-CN" sz="2800" b="0" i="1" smtClean="0">
                                <a:latin typeface="Cambria Math"/>
                              </a:rPr>
                              <m:t>𝑡</m:t>
                            </m:r>
                          </m:sup>
                          <m:e>
                            <m:r>
                              <m:rPr>
                                <m:sty m:val="p"/>
                              </m:rPr>
                              <a:rPr lang="el-GR" altLang="zh-CN" sz="2800" b="0" i="1" smtClean="0">
                                <a:latin typeface="Cambria Math"/>
                              </a:rPr>
                              <m:t>α</m:t>
                            </m:r>
                            <m:r>
                              <a:rPr lang="en-US" altLang="zh-CN" sz="2800" b="0" i="1" smtClean="0">
                                <a:latin typeface="Cambria Math"/>
                              </a:rPr>
                              <m:t>𝑑𝑡</m:t>
                            </m:r>
                          </m:e>
                        </m:nary>
                      </m:oMath>
                    </m:oMathPara>
                  </a14:m>
                  <a:endParaRPr lang="zh-CN" alt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065274" y="3962400"/>
                  <a:ext cx="2744726" cy="1055866"/>
                </a:xfrm>
                <a:prstGeom prst="rect">
                  <a:avLst/>
                </a:prstGeom>
                <a:blipFill rotWithShape="1">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19200" y="5040134"/>
                  <a:ext cx="2662972" cy="1055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800" i="1" smtClean="0">
                            <a:latin typeface="Cambria Math"/>
                          </a:rPr>
                          <m:t>θ</m:t>
                        </m:r>
                        <m:r>
                          <a:rPr lang="en-US" altLang="zh-CN" sz="2800" b="0" i="1" smtClean="0">
                            <a:latin typeface="Cambria Math"/>
                          </a:rPr>
                          <m:t> </m:t>
                        </m:r>
                        <m:r>
                          <a:rPr lang="el-GR" altLang="zh-CN" sz="2800" i="1" smtClean="0">
                            <a:latin typeface="Cambria Math"/>
                          </a:rPr>
                          <m:t>−</m:t>
                        </m:r>
                        <m:r>
                          <a:rPr lang="en-US" altLang="zh-CN" sz="2800" b="0" i="1" smtClean="0">
                            <a:latin typeface="Cambria Math"/>
                          </a:rPr>
                          <m:t> </m:t>
                        </m:r>
                        <m:r>
                          <m:rPr>
                            <m:sty m:val="p"/>
                          </m:rPr>
                          <a:rPr lang="el-GR" altLang="zh-CN" sz="2800" i="1" smtClean="0">
                            <a:latin typeface="Cambria Math"/>
                          </a:rPr>
                          <m:t>θ</m:t>
                        </m:r>
                        <m:r>
                          <a:rPr lang="en-US" altLang="zh-CN" sz="2800" b="0" i="1" baseline="-25000" smtClean="0">
                            <a:latin typeface="Cambria Math"/>
                          </a:rPr>
                          <m:t>0</m:t>
                        </m:r>
                        <m:r>
                          <a:rPr lang="en-US" altLang="zh-CN" sz="2800" b="0" i="1" smtClean="0">
                            <a:latin typeface="Cambria Math"/>
                          </a:rPr>
                          <m:t>= </m:t>
                        </m:r>
                        <m:nary>
                          <m:naryPr>
                            <m:ctrlPr>
                              <a:rPr lang="en-US" altLang="zh-CN" sz="2800" b="0" i="1" smtClean="0">
                                <a:latin typeface="Cambria Math" panose="02040503050406030204" pitchFamily="18" charset="0"/>
                              </a:rPr>
                            </m:ctrlPr>
                          </m:naryPr>
                          <m:sub>
                            <m:r>
                              <m:rPr>
                                <m:brk m:alnAt="23"/>
                              </m:rPr>
                              <a:rPr lang="en-US" altLang="zh-CN" sz="2800" b="0" i="1" smtClean="0">
                                <a:latin typeface="Cambria Math"/>
                              </a:rPr>
                              <m:t>0</m:t>
                            </m:r>
                          </m:sub>
                          <m:sup>
                            <m:r>
                              <a:rPr lang="en-US" altLang="zh-CN" sz="2800" b="0" i="1" smtClean="0">
                                <a:latin typeface="Cambria Math"/>
                              </a:rPr>
                              <m:t>𝑡</m:t>
                            </m:r>
                          </m:sup>
                          <m:e>
                            <m:r>
                              <m:rPr>
                                <m:sty m:val="p"/>
                              </m:rPr>
                              <a:rPr lang="el-GR" altLang="zh-CN" sz="2800" b="0" i="1" smtClean="0">
                                <a:latin typeface="Cambria Math"/>
                              </a:rPr>
                              <m:t>ω</m:t>
                            </m:r>
                            <m:r>
                              <a:rPr lang="en-US" altLang="zh-CN" sz="2800" b="0" i="1" smtClean="0">
                                <a:latin typeface="Cambria Math"/>
                              </a:rPr>
                              <m:t>𝑑𝑡</m:t>
                            </m:r>
                          </m:e>
                        </m:nary>
                      </m:oMath>
                    </m:oMathPara>
                  </a14:m>
                  <a:endParaRPr lang="zh-CN" alt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219200" y="5040134"/>
                  <a:ext cx="2662972" cy="1055866"/>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44022" y="1905000"/>
                  <a:ext cx="1499577"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800" b="0" i="1" smtClean="0">
                            <a:latin typeface="Cambria Math"/>
                          </a:rPr>
                          <m:t>ω</m:t>
                        </m:r>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𝑑</m:t>
                            </m:r>
                            <m:r>
                              <m:rPr>
                                <m:sty m:val="p"/>
                              </m:rPr>
                              <a:rPr lang="el-GR" altLang="zh-CN" sz="2800" b="0" i="1" smtClean="0">
                                <a:latin typeface="Cambria Math"/>
                              </a:rPr>
                              <m:t>θ</m:t>
                            </m:r>
                          </m:num>
                          <m:den>
                            <m:r>
                              <a:rPr lang="en-US" altLang="zh-CN" sz="2800" b="0" i="1" smtClean="0">
                                <a:latin typeface="Cambria Math"/>
                              </a:rPr>
                              <m:t>𝑑𝑡</m:t>
                            </m:r>
                          </m:den>
                        </m:f>
                      </m:oMath>
                    </m:oMathPara>
                  </a14:m>
                  <a:endParaRPr lang="zh-CN" alt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644022" y="1905000"/>
                  <a:ext cx="1499577" cy="910377"/>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676400" y="2895600"/>
                  <a:ext cx="1504706"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800" b="0" i="1" smtClean="0">
                            <a:latin typeface="Cambria Math"/>
                          </a:rPr>
                          <m:t>α</m:t>
                        </m:r>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𝑑</m:t>
                            </m:r>
                            <m:r>
                              <m:rPr>
                                <m:sty m:val="p"/>
                              </m:rPr>
                              <a:rPr lang="el-GR" altLang="zh-CN" sz="2800" b="0" i="1" smtClean="0">
                                <a:latin typeface="Cambria Math"/>
                              </a:rPr>
                              <m:t>ω</m:t>
                            </m:r>
                          </m:num>
                          <m:den>
                            <m:r>
                              <a:rPr lang="en-US" altLang="zh-CN" sz="2800" b="0" i="1" smtClean="0">
                                <a:latin typeface="Cambria Math"/>
                              </a:rPr>
                              <m:t>𝑑𝑡</m:t>
                            </m:r>
                          </m:den>
                        </m:f>
                      </m:oMath>
                    </m:oMathPara>
                  </a14:m>
                  <a:endParaRPr lang="zh-CN" alt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676400" y="2895600"/>
                  <a:ext cx="1504706" cy="910377"/>
                </a:xfrm>
                <a:prstGeom prst="rect">
                  <a:avLst/>
                </a:prstGeom>
                <a:blipFill rotWithShape="1">
                  <a:blip r:embed="rId5" cstate="print"/>
                  <a:stretch>
                    <a:fillRect/>
                  </a:stretch>
                </a:blipFill>
              </p:spPr>
              <p:txBody>
                <a:bodyPr/>
                <a:lstStyle/>
                <a:p>
                  <a:r>
                    <a:rPr lang="zh-CN" altLang="en-US">
                      <a:noFill/>
                    </a:rPr>
                    <a:t> </a:t>
                  </a:r>
                </a:p>
              </p:txBody>
            </p:sp>
          </mc:Fallback>
        </mc:AlternateContent>
      </p:grpSp>
      <p:grpSp>
        <p:nvGrpSpPr>
          <p:cNvPr id="21" name="组合 20"/>
          <p:cNvGrpSpPr/>
          <p:nvPr/>
        </p:nvGrpSpPr>
        <p:grpSpPr>
          <a:xfrm>
            <a:off x="4991100" y="1835785"/>
            <a:ext cx="2687083" cy="4263480"/>
            <a:chOff x="4876800" y="1828800"/>
            <a:chExt cx="2687083" cy="4263480"/>
          </a:xfrm>
        </p:grpSpPr>
        <mc:AlternateContent xmlns:mc="http://schemas.openxmlformats.org/markup-compatibility/2006" xmlns:a14="http://schemas.microsoft.com/office/drawing/2010/main">
          <mc:Choice Requires="a14">
            <p:sp>
              <p:nvSpPr>
                <p:cNvPr id="11" name="TextBox 10"/>
                <p:cNvSpPr txBox="1"/>
                <p:nvPr/>
              </p:nvSpPr>
              <p:spPr>
                <a:xfrm>
                  <a:off x="5410200" y="1828800"/>
                  <a:ext cx="1436355"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𝑣</m:t>
                        </m:r>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𝑑𝑥</m:t>
                            </m:r>
                          </m:num>
                          <m:den>
                            <m:r>
                              <a:rPr lang="en-US" altLang="zh-CN" sz="2800" b="0" i="1" smtClean="0">
                                <a:latin typeface="Cambria Math"/>
                              </a:rPr>
                              <m:t>𝑑𝑡</m:t>
                            </m:r>
                          </m:den>
                        </m:f>
                      </m:oMath>
                    </m:oMathPara>
                  </a14:m>
                  <a:endParaRPr lang="zh-CN" alt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410200" y="1828800"/>
                  <a:ext cx="1436355" cy="910377"/>
                </a:xfrm>
                <a:prstGeom prst="rect">
                  <a:avLst/>
                </a:prstGeom>
                <a:blipFill rotWithShape="1">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22549" y="2899623"/>
                  <a:ext cx="1443857"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𝑎</m:t>
                        </m:r>
                        <m:r>
                          <a:rPr lang="en-US" altLang="zh-CN" sz="2800" b="0" i="1" smtClean="0">
                            <a:latin typeface="Cambria Math"/>
                          </a:rPr>
                          <m:t>= </m:t>
                        </m:r>
                        <m:f>
                          <m:fPr>
                            <m:ctrlPr>
                              <a:rPr lang="en-US" altLang="zh-CN" sz="2800" b="0" i="1" smtClean="0">
                                <a:latin typeface="Cambria Math" panose="02040503050406030204" pitchFamily="18" charset="0"/>
                              </a:rPr>
                            </m:ctrlPr>
                          </m:fPr>
                          <m:num>
                            <m:r>
                              <a:rPr lang="en-US" altLang="zh-CN" sz="2800" b="0" i="1" smtClean="0">
                                <a:latin typeface="Cambria Math"/>
                              </a:rPr>
                              <m:t>𝑑𝑣</m:t>
                            </m:r>
                          </m:num>
                          <m:den>
                            <m:r>
                              <a:rPr lang="en-US" altLang="zh-CN" sz="2800" b="0" i="1" smtClean="0">
                                <a:latin typeface="Cambria Math"/>
                              </a:rPr>
                              <m:t>𝑑𝑡</m:t>
                            </m:r>
                          </m:den>
                        </m:f>
                      </m:oMath>
                    </m:oMathPara>
                  </a14:m>
                  <a:endParaRPr lang="zh-CN" alt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422549" y="2899623"/>
                  <a:ext cx="1443857" cy="910377"/>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876800" y="3976829"/>
                  <a:ext cx="2600455" cy="1055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2800" i="1" smtClean="0">
                            <a:latin typeface="Cambria Math"/>
                          </a:rPr>
                          <m:t>θ</m:t>
                        </m:r>
                        <m:r>
                          <a:rPr lang="en-US" altLang="zh-CN" sz="2800" b="0" i="1" smtClean="0">
                            <a:latin typeface="Cambria Math"/>
                          </a:rPr>
                          <m:t> </m:t>
                        </m:r>
                        <m:r>
                          <a:rPr lang="el-GR" altLang="zh-CN" sz="2800" i="1" smtClean="0">
                            <a:latin typeface="Cambria Math"/>
                          </a:rPr>
                          <m:t>−</m:t>
                        </m:r>
                        <m:r>
                          <a:rPr lang="en-US" altLang="zh-CN" sz="2800" b="0" i="1" smtClean="0">
                            <a:latin typeface="Cambria Math"/>
                          </a:rPr>
                          <m:t> </m:t>
                        </m:r>
                        <m:r>
                          <m:rPr>
                            <m:sty m:val="p"/>
                          </m:rPr>
                          <a:rPr lang="el-GR" altLang="zh-CN" sz="2800" i="1" smtClean="0">
                            <a:latin typeface="Cambria Math"/>
                          </a:rPr>
                          <m:t>θ</m:t>
                        </m:r>
                        <m:r>
                          <a:rPr lang="en-US" altLang="zh-CN" sz="2800" b="0" i="1" baseline="-25000" smtClean="0">
                            <a:latin typeface="Cambria Math"/>
                          </a:rPr>
                          <m:t>0</m:t>
                        </m:r>
                        <m:r>
                          <a:rPr lang="en-US" altLang="zh-CN" sz="2800" b="0" i="1" smtClean="0">
                            <a:latin typeface="Cambria Math"/>
                          </a:rPr>
                          <m:t>= </m:t>
                        </m:r>
                        <m:nary>
                          <m:naryPr>
                            <m:ctrlPr>
                              <a:rPr lang="en-US" altLang="zh-CN" sz="2800" b="0" i="1" smtClean="0">
                                <a:latin typeface="Cambria Math" panose="02040503050406030204" pitchFamily="18" charset="0"/>
                              </a:rPr>
                            </m:ctrlPr>
                          </m:naryPr>
                          <m:sub>
                            <m:r>
                              <m:rPr>
                                <m:brk m:alnAt="23"/>
                              </m:rPr>
                              <a:rPr lang="en-US" altLang="zh-CN" sz="2800" b="0" i="1" smtClean="0">
                                <a:latin typeface="Cambria Math"/>
                              </a:rPr>
                              <m:t>0</m:t>
                            </m:r>
                          </m:sub>
                          <m:sup>
                            <m:r>
                              <a:rPr lang="en-US" altLang="zh-CN" sz="2800" b="0" i="1" smtClean="0">
                                <a:latin typeface="Cambria Math"/>
                              </a:rPr>
                              <m:t>𝑡</m:t>
                            </m:r>
                          </m:sup>
                          <m:e>
                            <m:r>
                              <a:rPr lang="en-US" altLang="zh-CN" sz="2800" b="0" i="1" smtClean="0">
                                <a:latin typeface="Cambria Math"/>
                              </a:rPr>
                              <m:t>𝑎𝑑𝑡</m:t>
                            </m:r>
                          </m:e>
                        </m:nary>
                      </m:oMath>
                    </m:oMathPara>
                  </a14:m>
                  <a:endParaRPr lang="zh-CN" alt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876800" y="3976829"/>
                  <a:ext cx="2600455" cy="1055866"/>
                </a:xfrm>
                <a:prstGeom prst="rect">
                  <a:avLst/>
                </a:prstGeom>
                <a:blipFill rotWithShape="1">
                  <a:blip r:embed="rId8" cstate="print"/>
                  <a:stretch>
                    <a:fillRect/>
                  </a:stretch>
                </a:blipFill>
              </p:spPr>
              <p:txBody>
                <a:bodyPr/>
                <a:lstStyle/>
                <a:p>
                  <a:r>
                    <a:rPr lang="zh-CN" altLang="en-US" dirty="0">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900911" y="5036414"/>
                  <a:ext cx="2662972" cy="1055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𝑥</m:t>
                        </m:r>
                        <m:r>
                          <a:rPr lang="en-US" altLang="zh-CN" sz="2800" b="0" i="1" smtClean="0">
                            <a:latin typeface="Cambria Math"/>
                          </a:rPr>
                          <m:t> − </m:t>
                        </m:r>
                        <m:r>
                          <a:rPr lang="en-US" altLang="zh-CN" sz="2800" b="0" i="1" smtClean="0">
                            <a:latin typeface="Cambria Math"/>
                          </a:rPr>
                          <m:t>𝑥</m:t>
                        </m:r>
                        <m:r>
                          <a:rPr lang="en-US" altLang="zh-CN" sz="2800" b="0" i="1" baseline="-25000" smtClean="0">
                            <a:latin typeface="Cambria Math"/>
                          </a:rPr>
                          <m:t>0</m:t>
                        </m:r>
                        <m:r>
                          <a:rPr lang="en-US" altLang="zh-CN" sz="2800" b="0" i="1" smtClean="0">
                            <a:latin typeface="Cambria Math"/>
                          </a:rPr>
                          <m:t>= </m:t>
                        </m:r>
                        <m:nary>
                          <m:naryPr>
                            <m:ctrlPr>
                              <a:rPr lang="en-US" altLang="zh-CN" sz="2800" b="0" i="1" smtClean="0">
                                <a:latin typeface="Cambria Math" panose="02040503050406030204" pitchFamily="18" charset="0"/>
                              </a:rPr>
                            </m:ctrlPr>
                          </m:naryPr>
                          <m:sub>
                            <m:r>
                              <m:rPr>
                                <m:brk m:alnAt="23"/>
                              </m:rPr>
                              <a:rPr lang="en-US" altLang="zh-CN" sz="2800" b="0" i="1" smtClean="0">
                                <a:latin typeface="Cambria Math"/>
                              </a:rPr>
                              <m:t>0</m:t>
                            </m:r>
                          </m:sub>
                          <m:sup>
                            <m:r>
                              <a:rPr lang="en-US" altLang="zh-CN" sz="2800" b="0" i="1" smtClean="0">
                                <a:latin typeface="Cambria Math"/>
                              </a:rPr>
                              <m:t>𝑡</m:t>
                            </m:r>
                          </m:sup>
                          <m:e>
                            <m:r>
                              <a:rPr lang="en-US" altLang="zh-CN" sz="2800" b="0" i="1" smtClean="0">
                                <a:latin typeface="Cambria Math"/>
                              </a:rPr>
                              <m:t>𝑣𝑑𝑡</m:t>
                            </m:r>
                          </m:e>
                        </m:nary>
                      </m:oMath>
                    </m:oMathPara>
                  </a14:m>
                  <a:endParaRPr lang="zh-CN" alt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900911" y="5036414"/>
                  <a:ext cx="2662972" cy="1055866"/>
                </a:xfrm>
                <a:prstGeom prst="rect">
                  <a:avLst/>
                </a:prstGeom>
                <a:blipFill rotWithShape="1">
                  <a:blip r:embed="rId9" cstate="print"/>
                  <a:stretch>
                    <a:fillRect/>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a:t>3.1 </a:t>
            </a:r>
            <a:r>
              <a:rPr lang="zh-CN" altLang="en-US"/>
              <a:t>刚体定轴转动的描述</a:t>
            </a:r>
          </a:p>
        </p:txBody>
      </p:sp>
      <p:sp>
        <p:nvSpPr>
          <p:cNvPr id="7" name="灯片编号占位符 4"/>
          <p:cNvSpPr>
            <a:spLocks noGrp="1"/>
          </p:cNvSpPr>
          <p:nvPr>
            <p:ph type="sldNum" sz="quarter" idx="12"/>
          </p:nvPr>
        </p:nvSpPr>
        <p:spPr/>
        <p:txBody>
          <a:bodyPr/>
          <a:lstStyle/>
          <a:p>
            <a:fld id="{FDF92EF4-AC36-457D-B962-58AB64EAB94C}" type="slidenum">
              <a:rPr lang="en-US" altLang="zh-CN"/>
              <a:pPr/>
              <a:t>8</a:t>
            </a:fld>
            <a:endParaRPr lang="en-US" altLang="zh-CN"/>
          </a:p>
        </p:txBody>
      </p:sp>
      <p:sp>
        <p:nvSpPr>
          <p:cNvPr id="410627"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定轴转动的角量描述 </a:t>
            </a:r>
          </a:p>
        </p:txBody>
      </p:sp>
      <p:sp>
        <p:nvSpPr>
          <p:cNvPr id="410628" name="Text Box 4"/>
          <p:cNvSpPr txBox="1">
            <a:spLocks noChangeArrowheads="1"/>
          </p:cNvSpPr>
          <p:nvPr/>
        </p:nvSpPr>
        <p:spPr bwMode="auto">
          <a:xfrm>
            <a:off x="609600" y="1600200"/>
            <a:ext cx="8174038" cy="1158875"/>
          </a:xfrm>
          <a:prstGeom prst="rect">
            <a:avLst/>
          </a:prstGeom>
          <a:noFill/>
          <a:ln w="9525">
            <a:noFill/>
            <a:miter lim="800000"/>
          </a:ln>
          <a:effectLst/>
        </p:spPr>
        <p:txBody>
          <a:bodyPr>
            <a:spAutoFit/>
          </a:bodyPr>
          <a:lstStyle/>
          <a:p>
            <a:pPr algn="just">
              <a:lnSpc>
                <a:spcPct val="125000"/>
              </a:lnSpc>
              <a:spcBef>
                <a:spcPct val="50000"/>
              </a:spcBef>
              <a:buClr>
                <a:schemeClr val="accent1"/>
              </a:buClr>
              <a:buSzPct val="80000"/>
              <a:buFont typeface="Wingdings" panose="05000000000000000000" pitchFamily="2" charset="2"/>
              <a:buChar char="n"/>
            </a:pPr>
            <a:r>
              <a:rPr kumimoji="1" lang="en-US" altLang="zh-CN" sz="2800" dirty="0"/>
              <a:t> </a:t>
            </a:r>
            <a:r>
              <a:rPr kumimoji="1" lang="zh-CN" altLang="en-US" sz="2800" dirty="0"/>
              <a:t>角速度和角加速度均为</a:t>
            </a:r>
            <a:r>
              <a:rPr kumimoji="1" lang="zh-CN" altLang="en-US" sz="2800" dirty="0">
                <a:solidFill>
                  <a:srgbClr val="0000CC"/>
                </a:solidFill>
              </a:rPr>
              <a:t>矢量</a:t>
            </a:r>
            <a:r>
              <a:rPr kumimoji="1" lang="zh-CN" altLang="en-US" sz="2800" dirty="0"/>
              <a:t>，定轴转动中其方向沿转轴的方向并满足</a:t>
            </a:r>
            <a:r>
              <a:rPr kumimoji="1" lang="zh-CN" altLang="en-US" sz="2800" dirty="0">
                <a:solidFill>
                  <a:srgbClr val="0000CC"/>
                </a:solidFill>
              </a:rPr>
              <a:t>右手螺旋定则</a:t>
            </a:r>
            <a:r>
              <a:rPr kumimoji="1" lang="zh-CN" altLang="en-US" sz="2800" dirty="0"/>
              <a:t>。</a:t>
            </a:r>
          </a:p>
        </p:txBody>
      </p:sp>
    </p:spTree>
    <p:controls>
      <mc:AlternateContent xmlns:mc="http://schemas.openxmlformats.org/markup-compatibility/2006">
        <mc:Choice xmlns:v="urn:schemas-microsoft-com:vml" Requires="v">
          <p:control r:id="rId1" imgW="1828571" imgH="1828571"/>
        </mc:Choice>
        <mc:Fallback>
          <p:control r:id="rId1" imgW="1828571" imgH="1828571">
            <p:pic>
              <p:nvPicPr>
                <p:cNvPr id="2" name="ShockwaveFlash1"/>
                <p:cNvPicPr>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657475"/>
                  <a:ext cx="3856038" cy="385603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dirty="0"/>
              <a:t>3.1 </a:t>
            </a:r>
            <a:r>
              <a:rPr lang="zh-CN" altLang="en-US" dirty="0"/>
              <a:t>刚体定轴转动的描述</a:t>
            </a:r>
          </a:p>
        </p:txBody>
      </p:sp>
      <p:sp>
        <p:nvSpPr>
          <p:cNvPr id="46" name="灯片编号占位符 4"/>
          <p:cNvSpPr>
            <a:spLocks noGrp="1"/>
          </p:cNvSpPr>
          <p:nvPr>
            <p:ph type="sldNum" sz="quarter" idx="12"/>
          </p:nvPr>
        </p:nvSpPr>
        <p:spPr/>
        <p:txBody>
          <a:bodyPr/>
          <a:lstStyle/>
          <a:p>
            <a:fld id="{A56322EF-A420-4B1B-AC50-3E773D1C5036}" type="slidenum">
              <a:rPr lang="en-US" altLang="zh-CN"/>
              <a:pPr/>
              <a:t>9</a:t>
            </a:fld>
            <a:endParaRPr lang="en-US" altLang="zh-CN"/>
          </a:p>
        </p:txBody>
      </p:sp>
      <p:sp>
        <p:nvSpPr>
          <p:cNvPr id="412675"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角量和线量的关系</a:t>
            </a:r>
          </a:p>
        </p:txBody>
      </p:sp>
      <p:grpSp>
        <p:nvGrpSpPr>
          <p:cNvPr id="412676" name="Group 4"/>
          <p:cNvGrpSpPr/>
          <p:nvPr/>
        </p:nvGrpSpPr>
        <p:grpSpPr bwMode="auto">
          <a:xfrm>
            <a:off x="5094288" y="1196975"/>
            <a:ext cx="3744912" cy="4249738"/>
            <a:chOff x="3061" y="754"/>
            <a:chExt cx="2359" cy="2677"/>
          </a:xfrm>
        </p:grpSpPr>
        <p:sp>
          <p:nvSpPr>
            <p:cNvPr id="412677" name="Line 5"/>
            <p:cNvSpPr>
              <a:spLocks noChangeShapeType="1"/>
            </p:cNvSpPr>
            <p:nvPr/>
          </p:nvSpPr>
          <p:spPr bwMode="auto">
            <a:xfrm flipV="1">
              <a:off x="4286" y="2387"/>
              <a:ext cx="363" cy="45"/>
            </a:xfrm>
            <a:prstGeom prst="line">
              <a:avLst/>
            </a:prstGeom>
            <a:noFill/>
            <a:ln w="19050">
              <a:solidFill>
                <a:srgbClr val="003366"/>
              </a:solidFill>
              <a:round/>
              <a:tailEnd type="triangle" w="sm" len="lg"/>
            </a:ln>
            <a:effectLst/>
          </p:spPr>
          <p:txBody>
            <a:bodyPr/>
            <a:lstStyle/>
            <a:p>
              <a:endParaRPr lang="zh-CN" altLang="en-US"/>
            </a:p>
          </p:txBody>
        </p:sp>
        <p:sp>
          <p:nvSpPr>
            <p:cNvPr id="412678" name="AutoShape 6"/>
            <p:cNvSpPr>
              <a:spLocks noChangeArrowheads="1"/>
            </p:cNvSpPr>
            <p:nvPr/>
          </p:nvSpPr>
          <p:spPr bwMode="auto">
            <a:xfrm>
              <a:off x="3061" y="1888"/>
              <a:ext cx="2359" cy="771"/>
            </a:xfrm>
            <a:prstGeom prst="parallelogram">
              <a:avLst>
                <a:gd name="adj" fmla="val 76492"/>
              </a:avLst>
            </a:prstGeom>
            <a:noFill/>
            <a:ln w="19050">
              <a:solidFill>
                <a:srgbClr val="008080"/>
              </a:solidFill>
              <a:miter lim="800000"/>
            </a:ln>
            <a:effectLst/>
          </p:spPr>
          <p:txBody>
            <a:bodyPr wrap="none" anchor="ctr"/>
            <a:lstStyle/>
            <a:p>
              <a:endParaRPr lang="zh-CN" altLang="en-US"/>
            </a:p>
          </p:txBody>
        </p:sp>
        <p:sp>
          <p:nvSpPr>
            <p:cNvPr id="412679" name="Freeform 7"/>
            <p:cNvSpPr/>
            <p:nvPr/>
          </p:nvSpPr>
          <p:spPr bwMode="auto">
            <a:xfrm>
              <a:off x="3606" y="2659"/>
              <a:ext cx="1134" cy="454"/>
            </a:xfrm>
            <a:custGeom>
              <a:avLst/>
              <a:gdLst/>
              <a:ahLst/>
              <a:cxnLst>
                <a:cxn ang="0">
                  <a:pos x="0" y="0"/>
                </a:cxn>
                <a:cxn ang="0">
                  <a:pos x="45" y="590"/>
                </a:cxn>
                <a:cxn ang="0">
                  <a:pos x="272" y="953"/>
                </a:cxn>
                <a:cxn ang="0">
                  <a:pos x="816" y="408"/>
                </a:cxn>
                <a:cxn ang="0">
                  <a:pos x="997" y="0"/>
                </a:cxn>
              </a:cxnLst>
              <a:rect l="0" t="0" r="r" b="b"/>
              <a:pathLst>
                <a:path w="997" h="983">
                  <a:moveTo>
                    <a:pt x="0" y="0"/>
                  </a:moveTo>
                  <a:cubicBezTo>
                    <a:pt x="0" y="215"/>
                    <a:pt x="0" y="431"/>
                    <a:pt x="45" y="590"/>
                  </a:cubicBezTo>
                  <a:cubicBezTo>
                    <a:pt x="90" y="749"/>
                    <a:pt x="143" y="983"/>
                    <a:pt x="272" y="953"/>
                  </a:cubicBezTo>
                  <a:cubicBezTo>
                    <a:pt x="401" y="923"/>
                    <a:pt x="695" y="567"/>
                    <a:pt x="816" y="408"/>
                  </a:cubicBezTo>
                  <a:cubicBezTo>
                    <a:pt x="937" y="249"/>
                    <a:pt x="967" y="124"/>
                    <a:pt x="997" y="0"/>
                  </a:cubicBezTo>
                </a:path>
              </a:pathLst>
            </a:custGeom>
            <a:noFill/>
            <a:ln w="19050" cap="flat" cmpd="sng">
              <a:solidFill>
                <a:srgbClr val="993366"/>
              </a:solidFill>
              <a:prstDash val="solid"/>
              <a:round/>
            </a:ln>
            <a:effectLst/>
          </p:spPr>
          <p:txBody>
            <a:bodyPr/>
            <a:lstStyle/>
            <a:p>
              <a:endParaRPr lang="zh-CN" altLang="en-US"/>
            </a:p>
          </p:txBody>
        </p:sp>
        <p:sp>
          <p:nvSpPr>
            <p:cNvPr id="412680" name="Freeform 8"/>
            <p:cNvSpPr/>
            <p:nvPr/>
          </p:nvSpPr>
          <p:spPr bwMode="auto">
            <a:xfrm>
              <a:off x="3651" y="1337"/>
              <a:ext cx="1089" cy="823"/>
            </a:xfrm>
            <a:custGeom>
              <a:avLst/>
              <a:gdLst/>
              <a:ahLst/>
              <a:cxnLst>
                <a:cxn ang="0">
                  <a:pos x="0" y="823"/>
                </a:cxn>
                <a:cxn ang="0">
                  <a:pos x="363" y="98"/>
                </a:cxn>
                <a:cxn ang="0">
                  <a:pos x="771" y="234"/>
                </a:cxn>
                <a:cxn ang="0">
                  <a:pos x="1043" y="823"/>
                </a:cxn>
              </a:cxnLst>
              <a:rect l="0" t="0" r="r" b="b"/>
              <a:pathLst>
                <a:path w="1043" h="823">
                  <a:moveTo>
                    <a:pt x="0" y="823"/>
                  </a:moveTo>
                  <a:cubicBezTo>
                    <a:pt x="117" y="509"/>
                    <a:pt x="235" y="196"/>
                    <a:pt x="363" y="98"/>
                  </a:cubicBezTo>
                  <a:cubicBezTo>
                    <a:pt x="491" y="0"/>
                    <a:pt x="658" y="113"/>
                    <a:pt x="771" y="234"/>
                  </a:cubicBezTo>
                  <a:cubicBezTo>
                    <a:pt x="884" y="355"/>
                    <a:pt x="963" y="589"/>
                    <a:pt x="1043" y="823"/>
                  </a:cubicBezTo>
                </a:path>
              </a:pathLst>
            </a:custGeom>
            <a:noFill/>
            <a:ln w="19050" cap="flat" cmpd="sng">
              <a:solidFill>
                <a:srgbClr val="993366"/>
              </a:solidFill>
              <a:prstDash val="solid"/>
              <a:round/>
            </a:ln>
            <a:effectLst/>
          </p:spPr>
          <p:txBody>
            <a:bodyPr/>
            <a:lstStyle/>
            <a:p>
              <a:endParaRPr lang="zh-CN" altLang="en-US"/>
            </a:p>
          </p:txBody>
        </p:sp>
        <p:sp>
          <p:nvSpPr>
            <p:cNvPr id="412681" name="Freeform 9"/>
            <p:cNvSpPr/>
            <p:nvPr/>
          </p:nvSpPr>
          <p:spPr bwMode="auto">
            <a:xfrm>
              <a:off x="4739" y="2160"/>
              <a:ext cx="46" cy="499"/>
            </a:xfrm>
            <a:custGeom>
              <a:avLst/>
              <a:gdLst/>
              <a:ahLst/>
              <a:cxnLst>
                <a:cxn ang="0">
                  <a:pos x="0" y="0"/>
                </a:cxn>
                <a:cxn ang="0">
                  <a:pos x="46" y="272"/>
                </a:cxn>
                <a:cxn ang="0">
                  <a:pos x="0" y="499"/>
                </a:cxn>
              </a:cxnLst>
              <a:rect l="0" t="0" r="r" b="b"/>
              <a:pathLst>
                <a:path w="46" h="499">
                  <a:moveTo>
                    <a:pt x="0" y="0"/>
                  </a:moveTo>
                  <a:cubicBezTo>
                    <a:pt x="23" y="94"/>
                    <a:pt x="46" y="189"/>
                    <a:pt x="46" y="272"/>
                  </a:cubicBezTo>
                  <a:cubicBezTo>
                    <a:pt x="46" y="355"/>
                    <a:pt x="23" y="427"/>
                    <a:pt x="0" y="499"/>
                  </a:cubicBezTo>
                </a:path>
              </a:pathLst>
            </a:custGeom>
            <a:noFill/>
            <a:ln w="19050" cap="flat" cmpd="sng">
              <a:solidFill>
                <a:srgbClr val="993366"/>
              </a:solidFill>
              <a:prstDash val="dash"/>
              <a:round/>
            </a:ln>
            <a:effectLst/>
          </p:spPr>
          <p:txBody>
            <a:bodyPr/>
            <a:lstStyle/>
            <a:p>
              <a:endParaRPr lang="zh-CN" altLang="en-US"/>
            </a:p>
          </p:txBody>
        </p:sp>
        <p:sp>
          <p:nvSpPr>
            <p:cNvPr id="412682" name="Freeform 10"/>
            <p:cNvSpPr/>
            <p:nvPr/>
          </p:nvSpPr>
          <p:spPr bwMode="auto">
            <a:xfrm>
              <a:off x="3599" y="2160"/>
              <a:ext cx="52" cy="499"/>
            </a:xfrm>
            <a:custGeom>
              <a:avLst/>
              <a:gdLst/>
              <a:ahLst/>
              <a:cxnLst>
                <a:cxn ang="0">
                  <a:pos x="52" y="0"/>
                </a:cxn>
                <a:cxn ang="0">
                  <a:pos x="7" y="272"/>
                </a:cxn>
                <a:cxn ang="0">
                  <a:pos x="7" y="499"/>
                </a:cxn>
              </a:cxnLst>
              <a:rect l="0" t="0" r="r" b="b"/>
              <a:pathLst>
                <a:path w="52" h="499">
                  <a:moveTo>
                    <a:pt x="52" y="0"/>
                  </a:moveTo>
                  <a:cubicBezTo>
                    <a:pt x="33" y="94"/>
                    <a:pt x="14" y="189"/>
                    <a:pt x="7" y="272"/>
                  </a:cubicBezTo>
                  <a:cubicBezTo>
                    <a:pt x="0" y="355"/>
                    <a:pt x="3" y="427"/>
                    <a:pt x="7" y="499"/>
                  </a:cubicBezTo>
                </a:path>
              </a:pathLst>
            </a:custGeom>
            <a:noFill/>
            <a:ln w="19050" cap="flat" cmpd="sng">
              <a:solidFill>
                <a:srgbClr val="993366"/>
              </a:solidFill>
              <a:prstDash val="dash"/>
              <a:round/>
            </a:ln>
            <a:effectLst/>
          </p:spPr>
          <p:txBody>
            <a:bodyPr/>
            <a:lstStyle/>
            <a:p>
              <a:endParaRPr lang="zh-CN" altLang="en-US"/>
            </a:p>
          </p:txBody>
        </p:sp>
        <p:sp>
          <p:nvSpPr>
            <p:cNvPr id="412683" name="Oval 11"/>
            <p:cNvSpPr>
              <a:spLocks noChangeArrowheads="1"/>
            </p:cNvSpPr>
            <p:nvPr/>
          </p:nvSpPr>
          <p:spPr bwMode="auto">
            <a:xfrm>
              <a:off x="3696" y="2024"/>
              <a:ext cx="998" cy="408"/>
            </a:xfrm>
            <a:prstGeom prst="ellipse">
              <a:avLst/>
            </a:prstGeom>
            <a:noFill/>
            <a:ln w="19050">
              <a:solidFill>
                <a:srgbClr val="FF0000"/>
              </a:solidFill>
              <a:prstDash val="dash"/>
              <a:round/>
            </a:ln>
            <a:effectLst/>
          </p:spPr>
          <p:txBody>
            <a:bodyPr wrap="none" anchor="ctr"/>
            <a:lstStyle/>
            <a:p>
              <a:endParaRPr lang="zh-CN" altLang="en-US"/>
            </a:p>
          </p:txBody>
        </p:sp>
        <p:sp>
          <p:nvSpPr>
            <p:cNvPr id="412684" name="Line 12"/>
            <p:cNvSpPr>
              <a:spLocks noChangeShapeType="1"/>
            </p:cNvSpPr>
            <p:nvPr/>
          </p:nvSpPr>
          <p:spPr bwMode="auto">
            <a:xfrm>
              <a:off x="4195" y="1480"/>
              <a:ext cx="0" cy="771"/>
            </a:xfrm>
            <a:prstGeom prst="line">
              <a:avLst/>
            </a:prstGeom>
            <a:noFill/>
            <a:ln w="19050">
              <a:solidFill>
                <a:srgbClr val="003366"/>
              </a:solidFill>
              <a:prstDash val="dashDot"/>
              <a:round/>
            </a:ln>
            <a:effectLst/>
          </p:spPr>
          <p:txBody>
            <a:bodyPr/>
            <a:lstStyle/>
            <a:p>
              <a:endParaRPr lang="zh-CN" altLang="en-US"/>
            </a:p>
          </p:txBody>
        </p:sp>
        <p:sp>
          <p:nvSpPr>
            <p:cNvPr id="412685" name="Line 13"/>
            <p:cNvSpPr>
              <a:spLocks noChangeShapeType="1"/>
            </p:cNvSpPr>
            <p:nvPr/>
          </p:nvSpPr>
          <p:spPr bwMode="auto">
            <a:xfrm>
              <a:off x="4195" y="2659"/>
              <a:ext cx="0" cy="318"/>
            </a:xfrm>
            <a:prstGeom prst="line">
              <a:avLst/>
            </a:prstGeom>
            <a:noFill/>
            <a:ln w="19050">
              <a:solidFill>
                <a:srgbClr val="003366"/>
              </a:solidFill>
              <a:prstDash val="dashDot"/>
              <a:round/>
            </a:ln>
            <a:effectLst/>
          </p:spPr>
          <p:txBody>
            <a:bodyPr/>
            <a:lstStyle/>
            <a:p>
              <a:endParaRPr lang="zh-CN" altLang="en-US"/>
            </a:p>
          </p:txBody>
        </p:sp>
        <p:sp>
          <p:nvSpPr>
            <p:cNvPr id="412686" name="Line 14"/>
            <p:cNvSpPr>
              <a:spLocks noChangeShapeType="1"/>
            </p:cNvSpPr>
            <p:nvPr/>
          </p:nvSpPr>
          <p:spPr bwMode="auto">
            <a:xfrm flipV="1">
              <a:off x="4195" y="845"/>
              <a:ext cx="0" cy="590"/>
            </a:xfrm>
            <a:prstGeom prst="line">
              <a:avLst/>
            </a:prstGeom>
            <a:noFill/>
            <a:ln w="19050">
              <a:solidFill>
                <a:srgbClr val="003366"/>
              </a:solidFill>
              <a:round/>
              <a:tailEnd type="triangle" w="sm" len="lg"/>
            </a:ln>
            <a:effectLst/>
          </p:spPr>
          <p:txBody>
            <a:bodyPr/>
            <a:lstStyle/>
            <a:p>
              <a:endParaRPr lang="zh-CN" altLang="en-US"/>
            </a:p>
          </p:txBody>
        </p:sp>
        <p:sp>
          <p:nvSpPr>
            <p:cNvPr id="412687" name="Line 15"/>
            <p:cNvSpPr>
              <a:spLocks noChangeShapeType="1"/>
            </p:cNvSpPr>
            <p:nvPr/>
          </p:nvSpPr>
          <p:spPr bwMode="auto">
            <a:xfrm>
              <a:off x="4195" y="3022"/>
              <a:ext cx="0" cy="409"/>
            </a:xfrm>
            <a:prstGeom prst="line">
              <a:avLst/>
            </a:prstGeom>
            <a:noFill/>
            <a:ln w="19050">
              <a:solidFill>
                <a:srgbClr val="003366"/>
              </a:solidFill>
              <a:round/>
            </a:ln>
            <a:effectLst/>
          </p:spPr>
          <p:txBody>
            <a:bodyPr/>
            <a:lstStyle/>
            <a:p>
              <a:endParaRPr lang="zh-CN" altLang="en-US"/>
            </a:p>
          </p:txBody>
        </p:sp>
        <p:sp>
          <p:nvSpPr>
            <p:cNvPr id="412688" name="Line 16"/>
            <p:cNvSpPr>
              <a:spLocks noChangeShapeType="1"/>
            </p:cNvSpPr>
            <p:nvPr/>
          </p:nvSpPr>
          <p:spPr bwMode="auto">
            <a:xfrm flipH="1">
              <a:off x="3379" y="2206"/>
              <a:ext cx="816" cy="317"/>
            </a:xfrm>
            <a:prstGeom prst="line">
              <a:avLst/>
            </a:prstGeom>
            <a:noFill/>
            <a:ln w="19050">
              <a:solidFill>
                <a:srgbClr val="003366"/>
              </a:solidFill>
              <a:round/>
              <a:tailEnd type="triangle" w="sm" len="lg"/>
            </a:ln>
            <a:effectLst/>
          </p:spPr>
          <p:txBody>
            <a:bodyPr/>
            <a:lstStyle/>
            <a:p>
              <a:endParaRPr lang="zh-CN" altLang="en-US"/>
            </a:p>
          </p:txBody>
        </p:sp>
        <p:sp>
          <p:nvSpPr>
            <p:cNvPr id="412689" name="Line 17"/>
            <p:cNvSpPr>
              <a:spLocks noChangeShapeType="1"/>
            </p:cNvSpPr>
            <p:nvPr/>
          </p:nvSpPr>
          <p:spPr bwMode="auto">
            <a:xfrm>
              <a:off x="4195" y="2206"/>
              <a:ext cx="83" cy="217"/>
            </a:xfrm>
            <a:prstGeom prst="line">
              <a:avLst/>
            </a:prstGeom>
            <a:noFill/>
            <a:ln w="19050">
              <a:solidFill>
                <a:srgbClr val="003366"/>
              </a:solidFill>
              <a:round/>
              <a:tailEnd type="triangle" w="sm" len="lg"/>
            </a:ln>
            <a:effectLst/>
          </p:spPr>
          <p:txBody>
            <a:bodyPr/>
            <a:lstStyle/>
            <a:p>
              <a:endParaRPr lang="zh-CN" altLang="en-US"/>
            </a:p>
          </p:txBody>
        </p:sp>
        <p:sp>
          <p:nvSpPr>
            <p:cNvPr id="412690" name="Arc 18"/>
            <p:cNvSpPr/>
            <p:nvPr/>
          </p:nvSpPr>
          <p:spPr bwMode="auto">
            <a:xfrm rot="10800000">
              <a:off x="4105" y="2253"/>
              <a:ext cx="136" cy="44"/>
            </a:xfrm>
            <a:custGeom>
              <a:avLst/>
              <a:gdLst>
                <a:gd name="G0" fmla="+- 0 0 0"/>
                <a:gd name="G1" fmla="+- 21259 0 0"/>
                <a:gd name="G2" fmla="+- 21600 0 0"/>
                <a:gd name="T0" fmla="*/ 3822 w 21600"/>
                <a:gd name="T1" fmla="*/ 0 h 21259"/>
                <a:gd name="T2" fmla="*/ 21600 w 21600"/>
                <a:gd name="T3" fmla="*/ 21259 h 21259"/>
                <a:gd name="T4" fmla="*/ 0 w 21600"/>
                <a:gd name="T5" fmla="*/ 21259 h 21259"/>
              </a:gdLst>
              <a:ahLst/>
              <a:cxnLst>
                <a:cxn ang="0">
                  <a:pos x="T0" y="T1"/>
                </a:cxn>
                <a:cxn ang="0">
                  <a:pos x="T2" y="T3"/>
                </a:cxn>
                <a:cxn ang="0">
                  <a:pos x="T4" y="T5"/>
                </a:cxn>
              </a:cxnLst>
              <a:rect l="0" t="0" r="r" b="b"/>
              <a:pathLst>
                <a:path w="21600" h="21259" fill="none" extrusionOk="0">
                  <a:moveTo>
                    <a:pt x="3822" y="-1"/>
                  </a:moveTo>
                  <a:cubicBezTo>
                    <a:pt x="14112" y="1849"/>
                    <a:pt x="21600" y="10803"/>
                    <a:pt x="21600" y="21259"/>
                  </a:cubicBezTo>
                </a:path>
                <a:path w="21600" h="21259" stroke="0" extrusionOk="0">
                  <a:moveTo>
                    <a:pt x="3822" y="-1"/>
                  </a:moveTo>
                  <a:cubicBezTo>
                    <a:pt x="14112" y="1849"/>
                    <a:pt x="21600" y="10803"/>
                    <a:pt x="21600" y="21259"/>
                  </a:cubicBezTo>
                  <a:lnTo>
                    <a:pt x="0" y="21259"/>
                  </a:lnTo>
                  <a:close/>
                </a:path>
              </a:pathLst>
            </a:custGeom>
            <a:noFill/>
            <a:ln w="9525">
              <a:solidFill>
                <a:srgbClr val="003366"/>
              </a:solidFill>
              <a:round/>
            </a:ln>
            <a:effectLst/>
          </p:spPr>
          <p:txBody>
            <a:bodyPr wrap="none" anchor="ctr"/>
            <a:lstStyle/>
            <a:p>
              <a:endParaRPr lang="zh-CN" altLang="en-US"/>
            </a:p>
          </p:txBody>
        </p:sp>
        <p:sp>
          <p:nvSpPr>
            <p:cNvPr id="412691" name="Text Box 19"/>
            <p:cNvSpPr txBox="1">
              <a:spLocks noChangeArrowheads="1"/>
            </p:cNvSpPr>
            <p:nvPr/>
          </p:nvSpPr>
          <p:spPr bwMode="auto">
            <a:xfrm>
              <a:off x="3198" y="2409"/>
              <a:ext cx="227" cy="288"/>
            </a:xfrm>
            <a:prstGeom prst="rect">
              <a:avLst/>
            </a:prstGeom>
            <a:noFill/>
            <a:ln w="9525">
              <a:noFill/>
              <a:miter lim="800000"/>
            </a:ln>
            <a:effectLst/>
          </p:spPr>
          <p:txBody>
            <a:bodyPr>
              <a:spAutoFit/>
            </a:bodyPr>
            <a:lstStyle/>
            <a:p>
              <a:pPr>
                <a:spcBef>
                  <a:spcPct val="50000"/>
                </a:spcBef>
              </a:pPr>
              <a:r>
                <a:rPr lang="en-US" altLang="zh-CN" sz="2400" i="1">
                  <a:solidFill>
                    <a:srgbClr val="003366"/>
                  </a:solidFill>
                </a:rPr>
                <a:t>x</a:t>
              </a:r>
            </a:p>
          </p:txBody>
        </p:sp>
        <p:sp>
          <p:nvSpPr>
            <p:cNvPr id="412692" name="Text Box 20"/>
            <p:cNvSpPr txBox="1">
              <a:spLocks noChangeArrowheads="1"/>
            </p:cNvSpPr>
            <p:nvPr/>
          </p:nvSpPr>
          <p:spPr bwMode="auto">
            <a:xfrm>
              <a:off x="3968" y="2001"/>
              <a:ext cx="272" cy="288"/>
            </a:xfrm>
            <a:prstGeom prst="rect">
              <a:avLst/>
            </a:prstGeom>
            <a:noFill/>
            <a:ln w="9525">
              <a:noFill/>
              <a:miter lim="800000"/>
            </a:ln>
            <a:effectLst/>
          </p:spPr>
          <p:txBody>
            <a:bodyPr>
              <a:spAutoFit/>
            </a:bodyPr>
            <a:lstStyle/>
            <a:p>
              <a:pPr>
                <a:spcBef>
                  <a:spcPct val="50000"/>
                </a:spcBef>
              </a:pPr>
              <a:r>
                <a:rPr lang="en-US" altLang="zh-CN" sz="2400">
                  <a:solidFill>
                    <a:srgbClr val="003366"/>
                  </a:solidFill>
                </a:rPr>
                <a:t>O</a:t>
              </a:r>
            </a:p>
          </p:txBody>
        </p:sp>
        <p:sp>
          <p:nvSpPr>
            <p:cNvPr id="412693" name="Text Box 21"/>
            <p:cNvSpPr txBox="1">
              <a:spLocks noChangeArrowheads="1"/>
            </p:cNvSpPr>
            <p:nvPr/>
          </p:nvSpPr>
          <p:spPr bwMode="auto">
            <a:xfrm>
              <a:off x="4241" y="2388"/>
              <a:ext cx="272" cy="288"/>
            </a:xfrm>
            <a:prstGeom prst="rect">
              <a:avLst/>
            </a:prstGeom>
            <a:noFill/>
            <a:ln w="9525">
              <a:noFill/>
              <a:miter lim="800000"/>
            </a:ln>
            <a:effectLst/>
          </p:spPr>
          <p:txBody>
            <a:bodyPr>
              <a:spAutoFit/>
            </a:bodyPr>
            <a:lstStyle/>
            <a:p>
              <a:pPr>
                <a:spcBef>
                  <a:spcPct val="50000"/>
                </a:spcBef>
              </a:pPr>
              <a:r>
                <a:rPr lang="en-US" altLang="zh-CN" sz="2400" dirty="0">
                  <a:solidFill>
                    <a:srgbClr val="003366"/>
                  </a:solidFill>
                </a:rPr>
                <a:t>P</a:t>
              </a:r>
            </a:p>
          </p:txBody>
        </p:sp>
        <p:sp>
          <p:nvSpPr>
            <p:cNvPr id="412694" name="Text Box 22"/>
            <p:cNvSpPr txBox="1">
              <a:spLocks noChangeArrowheads="1"/>
            </p:cNvSpPr>
            <p:nvPr/>
          </p:nvSpPr>
          <p:spPr bwMode="auto">
            <a:xfrm>
              <a:off x="3987" y="2228"/>
              <a:ext cx="317" cy="288"/>
            </a:xfrm>
            <a:prstGeom prst="rect">
              <a:avLst/>
            </a:prstGeom>
            <a:noFill/>
            <a:ln w="9525">
              <a:noFill/>
              <a:miter lim="800000"/>
            </a:ln>
            <a:effectLst/>
          </p:spPr>
          <p:txBody>
            <a:bodyPr>
              <a:spAutoFit/>
            </a:bodyPr>
            <a:lstStyle/>
            <a:p>
              <a:pPr>
                <a:spcBef>
                  <a:spcPct val="50000"/>
                </a:spcBef>
              </a:pPr>
              <a:r>
                <a:rPr lang="en-US" altLang="zh-CN" sz="2400" i="1">
                  <a:solidFill>
                    <a:srgbClr val="003366"/>
                  </a:solidFill>
                  <a:sym typeface="Symbol" panose="05050102010706020507" pitchFamily="18" charset="2"/>
                </a:rPr>
                <a:t></a:t>
              </a:r>
            </a:p>
          </p:txBody>
        </p:sp>
        <p:sp>
          <p:nvSpPr>
            <p:cNvPr id="412695" name="Rectangle 23" descr="浅色下对角线"/>
            <p:cNvSpPr>
              <a:spLocks noChangeArrowheads="1"/>
            </p:cNvSpPr>
            <p:nvPr/>
          </p:nvSpPr>
          <p:spPr bwMode="auto">
            <a:xfrm>
              <a:off x="4241" y="981"/>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12696" name="Line 24"/>
            <p:cNvSpPr>
              <a:spLocks noChangeShapeType="1"/>
            </p:cNvSpPr>
            <p:nvPr/>
          </p:nvSpPr>
          <p:spPr bwMode="auto">
            <a:xfrm>
              <a:off x="4241" y="981"/>
              <a:ext cx="0" cy="227"/>
            </a:xfrm>
            <a:prstGeom prst="line">
              <a:avLst/>
            </a:prstGeom>
            <a:noFill/>
            <a:ln w="28575">
              <a:solidFill>
                <a:srgbClr val="003366"/>
              </a:solidFill>
              <a:round/>
            </a:ln>
            <a:effectLst/>
          </p:spPr>
          <p:txBody>
            <a:bodyPr/>
            <a:lstStyle/>
            <a:p>
              <a:endParaRPr lang="zh-CN" altLang="en-US"/>
            </a:p>
          </p:txBody>
        </p:sp>
        <p:sp>
          <p:nvSpPr>
            <p:cNvPr id="412697" name="Rectangle 25" descr="浅色下对角线"/>
            <p:cNvSpPr>
              <a:spLocks noChangeArrowheads="1"/>
            </p:cNvSpPr>
            <p:nvPr/>
          </p:nvSpPr>
          <p:spPr bwMode="auto">
            <a:xfrm>
              <a:off x="4104" y="981"/>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12698" name="Line 26"/>
            <p:cNvSpPr>
              <a:spLocks noChangeShapeType="1"/>
            </p:cNvSpPr>
            <p:nvPr/>
          </p:nvSpPr>
          <p:spPr bwMode="auto">
            <a:xfrm>
              <a:off x="4150" y="981"/>
              <a:ext cx="0" cy="227"/>
            </a:xfrm>
            <a:prstGeom prst="line">
              <a:avLst/>
            </a:prstGeom>
            <a:noFill/>
            <a:ln w="28575">
              <a:solidFill>
                <a:srgbClr val="003366"/>
              </a:solidFill>
              <a:round/>
            </a:ln>
            <a:effectLst/>
          </p:spPr>
          <p:txBody>
            <a:bodyPr/>
            <a:lstStyle/>
            <a:p>
              <a:endParaRPr lang="zh-CN" altLang="en-US"/>
            </a:p>
          </p:txBody>
        </p:sp>
        <p:sp>
          <p:nvSpPr>
            <p:cNvPr id="412699" name="Rectangle 27" descr="浅色下对角线"/>
            <p:cNvSpPr>
              <a:spLocks noChangeArrowheads="1"/>
            </p:cNvSpPr>
            <p:nvPr/>
          </p:nvSpPr>
          <p:spPr bwMode="auto">
            <a:xfrm>
              <a:off x="4242" y="3204"/>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12700" name="Line 28"/>
            <p:cNvSpPr>
              <a:spLocks noChangeShapeType="1"/>
            </p:cNvSpPr>
            <p:nvPr/>
          </p:nvSpPr>
          <p:spPr bwMode="auto">
            <a:xfrm>
              <a:off x="4242" y="3204"/>
              <a:ext cx="0" cy="227"/>
            </a:xfrm>
            <a:prstGeom prst="line">
              <a:avLst/>
            </a:prstGeom>
            <a:noFill/>
            <a:ln w="28575">
              <a:solidFill>
                <a:srgbClr val="003366"/>
              </a:solidFill>
              <a:round/>
            </a:ln>
            <a:effectLst/>
          </p:spPr>
          <p:txBody>
            <a:bodyPr/>
            <a:lstStyle/>
            <a:p>
              <a:endParaRPr lang="zh-CN" altLang="en-US"/>
            </a:p>
          </p:txBody>
        </p:sp>
        <p:sp>
          <p:nvSpPr>
            <p:cNvPr id="412701" name="Rectangle 29" descr="浅色下对角线"/>
            <p:cNvSpPr>
              <a:spLocks noChangeArrowheads="1"/>
            </p:cNvSpPr>
            <p:nvPr/>
          </p:nvSpPr>
          <p:spPr bwMode="auto">
            <a:xfrm>
              <a:off x="4105" y="3204"/>
              <a:ext cx="45" cy="227"/>
            </a:xfrm>
            <a:prstGeom prst="rect">
              <a:avLst/>
            </a:prstGeom>
            <a:pattFill prst="ltDnDiag">
              <a:fgClr>
                <a:srgbClr val="003366"/>
              </a:fgClr>
              <a:bgClr>
                <a:schemeClr val="bg1"/>
              </a:bgClr>
            </a:pattFill>
            <a:ln w="9525">
              <a:noFill/>
              <a:miter lim="800000"/>
            </a:ln>
            <a:effectLst/>
          </p:spPr>
          <p:txBody>
            <a:bodyPr wrap="none" anchor="ctr"/>
            <a:lstStyle/>
            <a:p>
              <a:endParaRPr lang="zh-CN" altLang="en-US"/>
            </a:p>
          </p:txBody>
        </p:sp>
        <p:sp>
          <p:nvSpPr>
            <p:cNvPr id="412702" name="Line 30"/>
            <p:cNvSpPr>
              <a:spLocks noChangeShapeType="1"/>
            </p:cNvSpPr>
            <p:nvPr/>
          </p:nvSpPr>
          <p:spPr bwMode="auto">
            <a:xfrm>
              <a:off x="4151" y="3204"/>
              <a:ext cx="0" cy="227"/>
            </a:xfrm>
            <a:prstGeom prst="line">
              <a:avLst/>
            </a:prstGeom>
            <a:noFill/>
            <a:ln w="28575">
              <a:solidFill>
                <a:srgbClr val="003366"/>
              </a:solidFill>
              <a:round/>
            </a:ln>
            <a:effectLst/>
          </p:spPr>
          <p:txBody>
            <a:bodyPr/>
            <a:lstStyle/>
            <a:p>
              <a:endParaRPr lang="zh-CN" altLang="en-US"/>
            </a:p>
          </p:txBody>
        </p:sp>
        <p:sp>
          <p:nvSpPr>
            <p:cNvPr id="412703" name="Arc 31"/>
            <p:cNvSpPr/>
            <p:nvPr/>
          </p:nvSpPr>
          <p:spPr bwMode="auto">
            <a:xfrm rot="5400000">
              <a:off x="4152" y="1207"/>
              <a:ext cx="92" cy="181"/>
            </a:xfrm>
            <a:custGeom>
              <a:avLst/>
              <a:gdLst>
                <a:gd name="G0" fmla="+- 5643 0 0"/>
                <a:gd name="G1" fmla="+- 21600 0 0"/>
                <a:gd name="G2" fmla="+- 21600 0 0"/>
                <a:gd name="T0" fmla="*/ 0 w 27243"/>
                <a:gd name="T1" fmla="*/ 750 h 43200"/>
                <a:gd name="T2" fmla="*/ 303 w 27243"/>
                <a:gd name="T3" fmla="*/ 42530 h 43200"/>
                <a:gd name="T4" fmla="*/ 5643 w 27243"/>
                <a:gd name="T5" fmla="*/ 21600 h 43200"/>
              </a:gdLst>
              <a:ahLst/>
              <a:cxnLst>
                <a:cxn ang="0">
                  <a:pos x="T0" y="T1"/>
                </a:cxn>
                <a:cxn ang="0">
                  <a:pos x="T2" y="T3"/>
                </a:cxn>
                <a:cxn ang="0">
                  <a:pos x="T4" y="T5"/>
                </a:cxn>
              </a:cxnLst>
              <a:rect l="0" t="0" r="r" b="b"/>
              <a:pathLst>
                <a:path w="27243" h="43200" fill="none" extrusionOk="0">
                  <a:moveTo>
                    <a:pt x="0" y="750"/>
                  </a:moveTo>
                  <a:cubicBezTo>
                    <a:pt x="1839" y="252"/>
                    <a:pt x="3737" y="-1"/>
                    <a:pt x="5643" y="0"/>
                  </a:cubicBezTo>
                  <a:cubicBezTo>
                    <a:pt x="17572" y="0"/>
                    <a:pt x="27243" y="9670"/>
                    <a:pt x="27243" y="21600"/>
                  </a:cubicBezTo>
                  <a:cubicBezTo>
                    <a:pt x="27243" y="33529"/>
                    <a:pt x="17572" y="43200"/>
                    <a:pt x="5643" y="43200"/>
                  </a:cubicBezTo>
                  <a:cubicBezTo>
                    <a:pt x="3842" y="43200"/>
                    <a:pt x="2048" y="42974"/>
                    <a:pt x="303" y="42529"/>
                  </a:cubicBezTo>
                </a:path>
                <a:path w="27243" h="43200" stroke="0" extrusionOk="0">
                  <a:moveTo>
                    <a:pt x="0" y="750"/>
                  </a:moveTo>
                  <a:cubicBezTo>
                    <a:pt x="1839" y="252"/>
                    <a:pt x="3737" y="-1"/>
                    <a:pt x="5643" y="0"/>
                  </a:cubicBezTo>
                  <a:cubicBezTo>
                    <a:pt x="17572" y="0"/>
                    <a:pt x="27243" y="9670"/>
                    <a:pt x="27243" y="21600"/>
                  </a:cubicBezTo>
                  <a:cubicBezTo>
                    <a:pt x="27243" y="33529"/>
                    <a:pt x="17572" y="43200"/>
                    <a:pt x="5643" y="43200"/>
                  </a:cubicBezTo>
                  <a:cubicBezTo>
                    <a:pt x="3842" y="43200"/>
                    <a:pt x="2048" y="42974"/>
                    <a:pt x="303" y="42529"/>
                  </a:cubicBezTo>
                  <a:lnTo>
                    <a:pt x="5643" y="21600"/>
                  </a:lnTo>
                  <a:close/>
                </a:path>
              </a:pathLst>
            </a:custGeom>
            <a:noFill/>
            <a:ln w="28575">
              <a:solidFill>
                <a:srgbClr val="003366"/>
              </a:solidFill>
              <a:round/>
              <a:headEnd type="triangle" w="sm" len="med"/>
              <a:tailEnd type="none" w="sm" len="lg"/>
            </a:ln>
            <a:effectLst/>
          </p:spPr>
          <p:txBody>
            <a:bodyPr wrap="none" anchor="ctr"/>
            <a:lstStyle/>
            <a:p>
              <a:endParaRPr lang="zh-CN" altLang="en-US"/>
            </a:p>
          </p:txBody>
        </p:sp>
        <p:sp>
          <p:nvSpPr>
            <p:cNvPr id="412704" name="Text Box 32"/>
            <p:cNvSpPr txBox="1">
              <a:spLocks noChangeArrowheads="1"/>
            </p:cNvSpPr>
            <p:nvPr/>
          </p:nvSpPr>
          <p:spPr bwMode="auto">
            <a:xfrm>
              <a:off x="4195" y="754"/>
              <a:ext cx="31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sym typeface="Symbol" panose="05050102010706020507" pitchFamily="18" charset="2"/>
                </a:rPr>
                <a:t></a:t>
              </a:r>
            </a:p>
          </p:txBody>
        </p:sp>
        <p:sp>
          <p:nvSpPr>
            <p:cNvPr id="412705" name="Text Box 33"/>
            <p:cNvSpPr txBox="1">
              <a:spLocks noChangeArrowheads="1"/>
            </p:cNvSpPr>
            <p:nvPr/>
          </p:nvSpPr>
          <p:spPr bwMode="auto">
            <a:xfrm>
              <a:off x="4223" y="2137"/>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rPr>
                <a:t>r</a:t>
              </a:r>
            </a:p>
          </p:txBody>
        </p:sp>
        <p:sp>
          <p:nvSpPr>
            <p:cNvPr id="412706" name="Oval 34"/>
            <p:cNvSpPr>
              <a:spLocks noChangeArrowheads="1"/>
            </p:cNvSpPr>
            <p:nvPr/>
          </p:nvSpPr>
          <p:spPr bwMode="auto">
            <a:xfrm>
              <a:off x="4259" y="2396"/>
              <a:ext cx="54" cy="54"/>
            </a:xfrm>
            <a:prstGeom prst="ellipse">
              <a:avLst/>
            </a:prstGeom>
            <a:gradFill rotWithShape="1">
              <a:gsLst>
                <a:gs pos="0">
                  <a:schemeClr val="bg1"/>
                </a:gs>
                <a:gs pos="100000">
                  <a:srgbClr val="FF5050"/>
                </a:gs>
              </a:gsLst>
              <a:path path="shape">
                <a:fillToRect l="50000" t="50000" r="50000" b="50000"/>
              </a:path>
            </a:gradFill>
            <a:ln w="9525">
              <a:solidFill>
                <a:srgbClr val="FF0000"/>
              </a:solidFill>
              <a:round/>
            </a:ln>
            <a:effectLst/>
          </p:spPr>
          <p:txBody>
            <a:bodyPr wrap="none" anchor="ctr"/>
            <a:lstStyle/>
            <a:p>
              <a:endParaRPr lang="zh-CN" altLang="en-US"/>
            </a:p>
          </p:txBody>
        </p:sp>
        <p:sp>
          <p:nvSpPr>
            <p:cNvPr id="412707" name="Text Box 35"/>
            <p:cNvSpPr txBox="1">
              <a:spLocks noChangeArrowheads="1"/>
            </p:cNvSpPr>
            <p:nvPr/>
          </p:nvSpPr>
          <p:spPr bwMode="auto">
            <a:xfrm>
              <a:off x="4603" y="2252"/>
              <a:ext cx="227" cy="288"/>
            </a:xfrm>
            <a:prstGeom prst="rect">
              <a:avLst/>
            </a:prstGeom>
            <a:noFill/>
            <a:ln w="9525">
              <a:noFill/>
              <a:miter lim="800000"/>
            </a:ln>
            <a:effectLst/>
          </p:spPr>
          <p:txBody>
            <a:bodyPr>
              <a:spAutoFit/>
            </a:bodyPr>
            <a:lstStyle/>
            <a:p>
              <a:pPr>
                <a:spcBef>
                  <a:spcPct val="50000"/>
                </a:spcBef>
              </a:pPr>
              <a:r>
                <a:rPr lang="en-US" altLang="zh-CN" sz="2400" b="1" i="1">
                  <a:solidFill>
                    <a:srgbClr val="003366"/>
                  </a:solidFill>
                </a:rPr>
                <a:t>v</a:t>
              </a:r>
            </a:p>
          </p:txBody>
        </p:sp>
      </p:grpSp>
      <p:graphicFrame>
        <p:nvGraphicFramePr>
          <p:cNvPr id="412708" name="Object 36"/>
          <p:cNvGraphicFramePr>
            <a:graphicFrameLocks noChangeAspect="1"/>
          </p:cNvGraphicFramePr>
          <p:nvPr/>
        </p:nvGraphicFramePr>
        <p:xfrm>
          <a:off x="1066800" y="1752600"/>
          <a:ext cx="1428750" cy="422275"/>
        </p:xfrm>
        <a:graphic>
          <a:graphicData uri="http://schemas.openxmlformats.org/presentationml/2006/ole">
            <mc:AlternateContent xmlns:mc="http://schemas.openxmlformats.org/markup-compatibility/2006">
              <mc:Choice xmlns:v="urn:schemas-microsoft-com:vml" Requires="v">
                <p:oleObj name="公式" r:id="rId2" imgW="10972800" imgH="3352800" progId="">
                  <p:embed/>
                </p:oleObj>
              </mc:Choice>
              <mc:Fallback>
                <p:oleObj name="公式" r:id="rId2" imgW="10972800" imgH="3352800" progId="">
                  <p:embed/>
                  <p:pic>
                    <p:nvPicPr>
                      <p:cNvPr id="0" name="Picture 7" descr="image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1428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412710" name="Text Box 38"/>
          <p:cNvSpPr txBox="1">
            <a:spLocks noChangeArrowheads="1"/>
          </p:cNvSpPr>
          <p:nvPr/>
        </p:nvSpPr>
        <p:spPr bwMode="auto">
          <a:xfrm>
            <a:off x="533400" y="2895600"/>
            <a:ext cx="3124200"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CC"/>
                </a:solidFill>
              </a:rPr>
              <a:t>矢量表示： </a:t>
            </a:r>
          </a:p>
        </p:txBody>
      </p:sp>
      <p:graphicFrame>
        <p:nvGraphicFramePr>
          <p:cNvPr id="412713" name="Object 41"/>
          <p:cNvGraphicFramePr>
            <a:graphicFrameLocks noChangeAspect="1"/>
          </p:cNvGraphicFramePr>
          <p:nvPr/>
        </p:nvGraphicFramePr>
        <p:xfrm>
          <a:off x="762000" y="3581400"/>
          <a:ext cx="1865313" cy="536575"/>
        </p:xfrm>
        <a:graphic>
          <a:graphicData uri="http://schemas.openxmlformats.org/presentationml/2006/ole">
            <mc:AlternateContent xmlns:mc="http://schemas.openxmlformats.org/markup-compatibility/2006">
              <mc:Choice xmlns:v="urn:schemas-microsoft-com:vml" Requires="v">
                <p:oleObj name="公式" r:id="rId4" imgW="14325600" imgH="4267200" progId="">
                  <p:embed/>
                </p:oleObj>
              </mc:Choice>
              <mc:Fallback>
                <p:oleObj name="公式" r:id="rId4" imgW="14325600" imgH="4267200" progId="">
                  <p:embed/>
                  <p:pic>
                    <p:nvPicPr>
                      <p:cNvPr id="0" name="Picture 6" descr="image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581400"/>
                        <a:ext cx="18653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12714" name="Object 42"/>
          <p:cNvGraphicFramePr>
            <a:graphicFrameLocks noChangeAspect="1"/>
          </p:cNvGraphicFramePr>
          <p:nvPr/>
        </p:nvGraphicFramePr>
        <p:xfrm>
          <a:off x="2057400" y="5676900"/>
          <a:ext cx="1984375" cy="690563"/>
        </p:xfrm>
        <a:graphic>
          <a:graphicData uri="http://schemas.openxmlformats.org/presentationml/2006/ole">
            <mc:AlternateContent xmlns:mc="http://schemas.openxmlformats.org/markup-compatibility/2006">
              <mc:Choice xmlns:v="urn:schemas-microsoft-com:vml" Requires="v">
                <p:oleObj name="公式" r:id="rId6" imgW="15240000" imgH="5486400" progId="">
                  <p:embed/>
                </p:oleObj>
              </mc:Choice>
              <mc:Fallback>
                <p:oleObj name="公式" r:id="rId6" imgW="15240000" imgH="5486400" progId="">
                  <p:embed/>
                  <p:pic>
                    <p:nvPicPr>
                      <p:cNvPr id="0" name="Picture 5" descr="image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676900"/>
                        <a:ext cx="19843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12715" name="Object 43"/>
          <p:cNvGraphicFramePr>
            <a:graphicFrameLocks noChangeAspect="1"/>
          </p:cNvGraphicFramePr>
          <p:nvPr/>
        </p:nvGraphicFramePr>
        <p:xfrm>
          <a:off x="5715000" y="5562600"/>
          <a:ext cx="2063750" cy="690563"/>
        </p:xfrm>
        <a:graphic>
          <a:graphicData uri="http://schemas.openxmlformats.org/presentationml/2006/ole">
            <mc:AlternateContent xmlns:mc="http://schemas.openxmlformats.org/markup-compatibility/2006">
              <mc:Choice xmlns:v="urn:schemas-microsoft-com:vml" Requires="v">
                <p:oleObj name="公式" r:id="rId8" imgW="15849600" imgH="5486400" progId="">
                  <p:embed/>
                </p:oleObj>
              </mc:Choice>
              <mc:Fallback>
                <p:oleObj name="公式" r:id="rId8" imgW="15849600" imgH="5486400" progId="">
                  <p:embed/>
                  <p:pic>
                    <p:nvPicPr>
                      <p:cNvPr id="0" name="Picture 4" descr="image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5562600"/>
                        <a:ext cx="20637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12716" name="Object 44"/>
          <p:cNvGraphicFramePr>
            <a:graphicFrameLocks noChangeAspect="1"/>
          </p:cNvGraphicFramePr>
          <p:nvPr/>
        </p:nvGraphicFramePr>
        <p:xfrm>
          <a:off x="3429000" y="1524000"/>
          <a:ext cx="1508125" cy="690563"/>
        </p:xfrm>
        <a:graphic>
          <a:graphicData uri="http://schemas.openxmlformats.org/presentationml/2006/ole">
            <mc:AlternateContent xmlns:mc="http://schemas.openxmlformats.org/markup-compatibility/2006">
              <mc:Choice xmlns:v="urn:schemas-microsoft-com:vml" Requires="v">
                <p:oleObj name="公式" r:id="rId10" imgW="11582400" imgH="5486400" progId="">
                  <p:embed/>
                </p:oleObj>
              </mc:Choice>
              <mc:Fallback>
                <p:oleObj name="公式" r:id="rId10" imgW="11582400" imgH="5486400" progId="">
                  <p:embed/>
                  <p:pic>
                    <p:nvPicPr>
                      <p:cNvPr id="0" name="Picture 3" descr="image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1524000"/>
                        <a:ext cx="15081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12717" name="Object 45"/>
          <p:cNvGraphicFramePr>
            <a:graphicFrameLocks noChangeAspect="1"/>
          </p:cNvGraphicFramePr>
          <p:nvPr/>
        </p:nvGraphicFramePr>
        <p:xfrm>
          <a:off x="3429000" y="2209800"/>
          <a:ext cx="1785938" cy="728663"/>
        </p:xfrm>
        <a:graphic>
          <a:graphicData uri="http://schemas.openxmlformats.org/presentationml/2006/ole">
            <mc:AlternateContent xmlns:mc="http://schemas.openxmlformats.org/markup-compatibility/2006">
              <mc:Choice xmlns:v="urn:schemas-microsoft-com:vml" Requires="v">
                <p:oleObj name="公式" r:id="rId12" imgW="13716000" imgH="5791200" progId="">
                  <p:embed/>
                </p:oleObj>
              </mc:Choice>
              <mc:Fallback>
                <p:oleObj name="公式" r:id="rId12" imgW="13716000" imgH="5791200" progId="">
                  <p:embed/>
                  <p:pic>
                    <p:nvPicPr>
                      <p:cNvPr id="0" name="Picture 2" descr="image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2209800"/>
                        <a:ext cx="17859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412718" name="Object 46"/>
          <p:cNvGraphicFramePr>
            <a:graphicFrameLocks noChangeAspect="1"/>
          </p:cNvGraphicFramePr>
          <p:nvPr/>
        </p:nvGraphicFramePr>
        <p:xfrm>
          <a:off x="533400" y="4648200"/>
          <a:ext cx="5942013" cy="987425"/>
        </p:xfrm>
        <a:graphic>
          <a:graphicData uri="http://schemas.openxmlformats.org/presentationml/2006/ole">
            <mc:AlternateContent xmlns:mc="http://schemas.openxmlformats.org/markup-compatibility/2006">
              <mc:Choice xmlns:v="urn:schemas-microsoft-com:vml" Requires="v">
                <p:oleObj name="公式" r:id="rId14" imgW="54864000" imgH="9448800" progId="">
                  <p:embed/>
                </p:oleObj>
              </mc:Choice>
              <mc:Fallback>
                <p:oleObj name="公式" r:id="rId14" imgW="54864000" imgH="9448800" progId="">
                  <p:embed/>
                  <p:pic>
                    <p:nvPicPr>
                      <p:cNvPr id="0" name="Picture 1" descr="image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4648200"/>
                        <a:ext cx="59420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2708"/>
                                        </p:tgtEl>
                                        <p:attrNameLst>
                                          <p:attrName>style.visibility</p:attrName>
                                        </p:attrNameLst>
                                      </p:cBhvr>
                                      <p:to>
                                        <p:strVal val="visible"/>
                                      </p:to>
                                    </p:set>
                                    <p:anim calcmode="lin" valueType="num">
                                      <p:cBhvr additive="base">
                                        <p:cTn id="7" dur="500" fill="hold"/>
                                        <p:tgtEl>
                                          <p:spTgt spid="412708"/>
                                        </p:tgtEl>
                                        <p:attrNameLst>
                                          <p:attrName>ppt_x</p:attrName>
                                        </p:attrNameLst>
                                      </p:cBhvr>
                                      <p:tavLst>
                                        <p:tav tm="0">
                                          <p:val>
                                            <p:strVal val="0-#ppt_w/2"/>
                                          </p:val>
                                        </p:tav>
                                        <p:tav tm="100000">
                                          <p:val>
                                            <p:strVal val="#ppt_x"/>
                                          </p:val>
                                        </p:tav>
                                      </p:tavLst>
                                    </p:anim>
                                    <p:anim calcmode="lin" valueType="num">
                                      <p:cBhvr additive="base">
                                        <p:cTn id="8" dur="500" fill="hold"/>
                                        <p:tgtEl>
                                          <p:spTgt spid="4127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2716"/>
                                        </p:tgtEl>
                                        <p:attrNameLst>
                                          <p:attrName>style.visibility</p:attrName>
                                        </p:attrNameLst>
                                      </p:cBhvr>
                                      <p:to>
                                        <p:strVal val="visible"/>
                                      </p:to>
                                    </p:set>
                                    <p:anim calcmode="lin" valueType="num">
                                      <p:cBhvr additive="base">
                                        <p:cTn id="13" dur="500" fill="hold"/>
                                        <p:tgtEl>
                                          <p:spTgt spid="412716"/>
                                        </p:tgtEl>
                                        <p:attrNameLst>
                                          <p:attrName>ppt_x</p:attrName>
                                        </p:attrNameLst>
                                      </p:cBhvr>
                                      <p:tavLst>
                                        <p:tav tm="0">
                                          <p:val>
                                            <p:strVal val="0-#ppt_w/2"/>
                                          </p:val>
                                        </p:tav>
                                        <p:tav tm="100000">
                                          <p:val>
                                            <p:strVal val="#ppt_x"/>
                                          </p:val>
                                        </p:tav>
                                      </p:tavLst>
                                    </p:anim>
                                    <p:anim calcmode="lin" valueType="num">
                                      <p:cBhvr additive="base">
                                        <p:cTn id="14" dur="500" fill="hold"/>
                                        <p:tgtEl>
                                          <p:spTgt spid="4127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2717"/>
                                        </p:tgtEl>
                                        <p:attrNameLst>
                                          <p:attrName>style.visibility</p:attrName>
                                        </p:attrNameLst>
                                      </p:cBhvr>
                                      <p:to>
                                        <p:strVal val="visible"/>
                                      </p:to>
                                    </p:set>
                                    <p:anim calcmode="lin" valueType="num">
                                      <p:cBhvr additive="base">
                                        <p:cTn id="19" dur="500" fill="hold"/>
                                        <p:tgtEl>
                                          <p:spTgt spid="412717"/>
                                        </p:tgtEl>
                                        <p:attrNameLst>
                                          <p:attrName>ppt_x</p:attrName>
                                        </p:attrNameLst>
                                      </p:cBhvr>
                                      <p:tavLst>
                                        <p:tav tm="0">
                                          <p:val>
                                            <p:strVal val="0-#ppt_w/2"/>
                                          </p:val>
                                        </p:tav>
                                        <p:tav tm="100000">
                                          <p:val>
                                            <p:strVal val="#ppt_x"/>
                                          </p:val>
                                        </p:tav>
                                      </p:tavLst>
                                    </p:anim>
                                    <p:anim calcmode="lin" valueType="num">
                                      <p:cBhvr additive="base">
                                        <p:cTn id="20" dur="500" fill="hold"/>
                                        <p:tgtEl>
                                          <p:spTgt spid="4127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2710"/>
                                        </p:tgtEl>
                                        <p:attrNameLst>
                                          <p:attrName>style.visibility</p:attrName>
                                        </p:attrNameLst>
                                      </p:cBhvr>
                                      <p:to>
                                        <p:strVal val="visible"/>
                                      </p:to>
                                    </p:set>
                                    <p:anim calcmode="lin" valueType="num">
                                      <p:cBhvr additive="base">
                                        <p:cTn id="25" dur="500" fill="hold"/>
                                        <p:tgtEl>
                                          <p:spTgt spid="412710"/>
                                        </p:tgtEl>
                                        <p:attrNameLst>
                                          <p:attrName>ppt_x</p:attrName>
                                        </p:attrNameLst>
                                      </p:cBhvr>
                                      <p:tavLst>
                                        <p:tav tm="0">
                                          <p:val>
                                            <p:strVal val="0-#ppt_w/2"/>
                                          </p:val>
                                        </p:tav>
                                        <p:tav tm="100000">
                                          <p:val>
                                            <p:strVal val="#ppt_x"/>
                                          </p:val>
                                        </p:tav>
                                      </p:tavLst>
                                    </p:anim>
                                    <p:anim calcmode="lin" valueType="num">
                                      <p:cBhvr additive="base">
                                        <p:cTn id="26" dur="500" fill="hold"/>
                                        <p:tgtEl>
                                          <p:spTgt spid="4127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2713"/>
                                        </p:tgtEl>
                                        <p:attrNameLst>
                                          <p:attrName>style.visibility</p:attrName>
                                        </p:attrNameLst>
                                      </p:cBhvr>
                                      <p:to>
                                        <p:strVal val="visible"/>
                                      </p:to>
                                    </p:set>
                                    <p:anim calcmode="lin" valueType="num">
                                      <p:cBhvr additive="base">
                                        <p:cTn id="31" dur="500" fill="hold"/>
                                        <p:tgtEl>
                                          <p:spTgt spid="412713"/>
                                        </p:tgtEl>
                                        <p:attrNameLst>
                                          <p:attrName>ppt_x</p:attrName>
                                        </p:attrNameLst>
                                      </p:cBhvr>
                                      <p:tavLst>
                                        <p:tav tm="0">
                                          <p:val>
                                            <p:strVal val="0-#ppt_w/2"/>
                                          </p:val>
                                        </p:tav>
                                        <p:tav tm="100000">
                                          <p:val>
                                            <p:strVal val="#ppt_x"/>
                                          </p:val>
                                        </p:tav>
                                      </p:tavLst>
                                    </p:anim>
                                    <p:anim calcmode="lin" valueType="num">
                                      <p:cBhvr additive="base">
                                        <p:cTn id="32" dur="500" fill="hold"/>
                                        <p:tgtEl>
                                          <p:spTgt spid="4127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2718"/>
                                        </p:tgtEl>
                                        <p:attrNameLst>
                                          <p:attrName>style.visibility</p:attrName>
                                        </p:attrNameLst>
                                      </p:cBhvr>
                                      <p:to>
                                        <p:strVal val="visible"/>
                                      </p:to>
                                    </p:set>
                                    <p:anim calcmode="lin" valueType="num">
                                      <p:cBhvr additive="base">
                                        <p:cTn id="37" dur="500" fill="hold"/>
                                        <p:tgtEl>
                                          <p:spTgt spid="412718"/>
                                        </p:tgtEl>
                                        <p:attrNameLst>
                                          <p:attrName>ppt_x</p:attrName>
                                        </p:attrNameLst>
                                      </p:cBhvr>
                                      <p:tavLst>
                                        <p:tav tm="0">
                                          <p:val>
                                            <p:strVal val="0-#ppt_w/2"/>
                                          </p:val>
                                        </p:tav>
                                        <p:tav tm="100000">
                                          <p:val>
                                            <p:strVal val="#ppt_x"/>
                                          </p:val>
                                        </p:tav>
                                      </p:tavLst>
                                    </p:anim>
                                    <p:anim calcmode="lin" valueType="num">
                                      <p:cBhvr additive="base">
                                        <p:cTn id="38" dur="500" fill="hold"/>
                                        <p:tgtEl>
                                          <p:spTgt spid="4127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12714"/>
                                        </p:tgtEl>
                                        <p:attrNameLst>
                                          <p:attrName>style.visibility</p:attrName>
                                        </p:attrNameLst>
                                      </p:cBhvr>
                                      <p:to>
                                        <p:strVal val="visible"/>
                                      </p:to>
                                    </p:set>
                                    <p:anim calcmode="lin" valueType="num">
                                      <p:cBhvr additive="base">
                                        <p:cTn id="43" dur="500" fill="hold"/>
                                        <p:tgtEl>
                                          <p:spTgt spid="412714"/>
                                        </p:tgtEl>
                                        <p:attrNameLst>
                                          <p:attrName>ppt_x</p:attrName>
                                        </p:attrNameLst>
                                      </p:cBhvr>
                                      <p:tavLst>
                                        <p:tav tm="0">
                                          <p:val>
                                            <p:strVal val="0-#ppt_w/2"/>
                                          </p:val>
                                        </p:tav>
                                        <p:tav tm="100000">
                                          <p:val>
                                            <p:strVal val="#ppt_x"/>
                                          </p:val>
                                        </p:tav>
                                      </p:tavLst>
                                    </p:anim>
                                    <p:anim calcmode="lin" valueType="num">
                                      <p:cBhvr additive="base">
                                        <p:cTn id="44" dur="500" fill="hold"/>
                                        <p:tgtEl>
                                          <p:spTgt spid="4127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12715"/>
                                        </p:tgtEl>
                                        <p:attrNameLst>
                                          <p:attrName>style.visibility</p:attrName>
                                        </p:attrNameLst>
                                      </p:cBhvr>
                                      <p:to>
                                        <p:strVal val="visible"/>
                                      </p:to>
                                    </p:set>
                                    <p:anim calcmode="lin" valueType="num">
                                      <p:cBhvr additive="base">
                                        <p:cTn id="49" dur="500" fill="hold"/>
                                        <p:tgtEl>
                                          <p:spTgt spid="412715"/>
                                        </p:tgtEl>
                                        <p:attrNameLst>
                                          <p:attrName>ppt_x</p:attrName>
                                        </p:attrNameLst>
                                      </p:cBhvr>
                                      <p:tavLst>
                                        <p:tav tm="0">
                                          <p:val>
                                            <p:strVal val="0-#ppt_w/2"/>
                                          </p:val>
                                        </p:tav>
                                        <p:tav tm="100000">
                                          <p:val>
                                            <p:strVal val="#ppt_x"/>
                                          </p:val>
                                        </p:tav>
                                      </p:tavLst>
                                    </p:anim>
                                    <p:anim calcmode="lin" valueType="num">
                                      <p:cBhvr additive="base">
                                        <p:cTn id="50" dur="500" fill="hold"/>
                                        <p:tgtEl>
                                          <p:spTgt spid="41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1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3996</TotalTime>
  <Words>1176</Words>
  <Application>Microsoft Office PowerPoint</Application>
  <PresentationFormat>全屏显示(4:3)</PresentationFormat>
  <Paragraphs>258</Paragraphs>
  <Slides>33</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52" baseType="lpstr">
      <vt:lpstr>黑体</vt:lpstr>
      <vt:lpstr>楷体_GB2312</vt:lpstr>
      <vt:lpstr>宋体</vt:lpstr>
      <vt:lpstr>宋体-18030</vt:lpstr>
      <vt:lpstr>幼圆</vt:lpstr>
      <vt:lpstr>Arial</vt:lpstr>
      <vt:lpstr>Calisto MT</vt:lpstr>
      <vt:lpstr>Cambria Math</vt:lpstr>
      <vt:lpstr>Century Schoolbook</vt:lpstr>
      <vt:lpstr>Georgia</vt:lpstr>
      <vt:lpstr>Symbol</vt:lpstr>
      <vt:lpstr>Times New Roman</vt:lpstr>
      <vt:lpstr>Wingdings</vt:lpstr>
      <vt:lpstr>Wingdings 3</vt:lpstr>
      <vt:lpstr>质朴</vt:lpstr>
      <vt:lpstr>Equation</vt:lpstr>
      <vt:lpstr>公式</vt:lpstr>
      <vt:lpstr>Document</vt:lpstr>
      <vt:lpstr>文档</vt:lpstr>
      <vt:lpstr>第3章 刚体的定轴转动</vt:lpstr>
      <vt:lpstr>3.1 刚体定轴转动的描述</vt:lpstr>
      <vt:lpstr>3.1 刚体定轴转动的描述</vt:lpstr>
      <vt:lpstr>3.1 刚体定轴转动的描述</vt:lpstr>
      <vt:lpstr>3.1 刚体定轴转动的描述</vt:lpstr>
      <vt:lpstr>3.1 刚体定轴转动的描述</vt:lpstr>
      <vt:lpstr>3.1 刚体定轴转动的描述</vt:lpstr>
      <vt:lpstr>3.1 刚体定轴转动的描述</vt:lpstr>
      <vt:lpstr>3.1 刚体定轴转动的描述</vt:lpstr>
      <vt:lpstr>PowerPoint 演示文稿</vt:lpstr>
      <vt:lpstr>PowerPoint 演示文稿</vt:lpstr>
      <vt:lpstr>3.2 转动定律</vt:lpstr>
      <vt:lpstr>PowerPoint 演示文稿</vt:lpstr>
      <vt:lpstr>3.2 转动定律</vt:lpstr>
      <vt:lpstr>3.2 转动定律</vt:lpstr>
      <vt:lpstr>3.2 转动定律</vt:lpstr>
      <vt:lpstr>3.2 转动定律</vt:lpstr>
      <vt:lpstr>3.2 转动定律</vt:lpstr>
      <vt:lpstr>PowerPoint 演示文稿</vt:lpstr>
      <vt:lpstr>3.2 转动定律</vt:lpstr>
      <vt:lpstr>PowerPoint 演示文稿</vt:lpstr>
      <vt:lpstr>3.2 转动定律</vt:lpstr>
      <vt:lpstr>3.2 转动定律</vt:lpstr>
      <vt:lpstr>3.2 转动定律</vt:lpstr>
      <vt:lpstr>3.2 转动定律</vt:lpstr>
      <vt:lpstr>3.2 转动定律</vt:lpstr>
      <vt:lpstr>3.2 转动定律</vt:lpstr>
      <vt:lpstr>3.2 转动定律</vt:lpstr>
      <vt:lpstr>3.2 转动定律</vt:lpstr>
      <vt:lpstr>3.2 转动定律</vt:lpstr>
      <vt:lpstr>3.2 转动定律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刚体的定轴转动</dc:title>
  <dc:creator>S.Q. Wu</dc:creator>
  <cp:lastModifiedBy>碧娥 林</cp:lastModifiedBy>
  <cp:revision>1861</cp:revision>
  <cp:lastPrinted>2113-01-01T00:00:00Z</cp:lastPrinted>
  <dcterms:created xsi:type="dcterms:W3CDTF">2010-09-14T09:01:00Z</dcterms:created>
  <dcterms:modified xsi:type="dcterms:W3CDTF">2024-03-18T01:31:28Z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