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53" r:id="rId2"/>
    <p:sldId id="442" r:id="rId3"/>
    <p:sldId id="443" r:id="rId4"/>
    <p:sldId id="444" r:id="rId5"/>
    <p:sldId id="445" r:id="rId6"/>
    <p:sldId id="454" r:id="rId7"/>
    <p:sldId id="455" r:id="rId8"/>
    <p:sldId id="448" r:id="rId9"/>
    <p:sldId id="457" r:id="rId10"/>
    <p:sldId id="447" r:id="rId11"/>
    <p:sldId id="449" r:id="rId12"/>
    <p:sldId id="450" r:id="rId13"/>
    <p:sldId id="451" r:id="rId14"/>
    <p:sldId id="452" r:id="rId15"/>
    <p:sldId id="461" r:id="rId16"/>
    <p:sldId id="462" r:id="rId17"/>
    <p:sldId id="459" r:id="rId18"/>
    <p:sldId id="460" r:id="rId19"/>
    <p:sldId id="463" r:id="rId20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57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4404BF7-7A1F-4AAD-8E53-D352034EBA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784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F1FC0BD-F12D-4B67-A997-1BEF9085DA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507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9370FC5-A291-49DB-A241-972C54B3AAF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03CB-38CD-4753-9BE5-9FBB3C524D1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1820-5E02-4731-8E0D-9A6A99DB9FC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E819-3429-4648-9119-794AB21AB3F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989265B-EBBD-45DA-B772-DAF6C5151DF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CD-707A-4571-ACFB-230CC60F9E5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EB8A-CECF-4CF7-B56E-3C2FEB20A2E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84E3-11E0-4EF1-86AF-5473155AA54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5716-DD00-4FA1-A829-F7FEF1A9A53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4519-6D04-4951-8B03-10B350368E5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12D-970F-4CB3-B93D-85D91CBC31E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A8DFAD-BD47-4517-BA7D-9651EC08A4C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3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control" Target="../activeX/activeX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5.wmf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image" Target="../media/image44.jpeg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48.emf"/><Relationship Id="rId7" Type="http://schemas.openxmlformats.org/officeDocument/2006/relationships/image" Target="../media/image50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2.emf"/><Relationship Id="rId5" Type="http://schemas.openxmlformats.org/officeDocument/2006/relationships/image" Target="../media/image49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84E3-11E0-4EF1-86AF-5473155AA545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752600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/>
              <a:t>刚体定轴转动的角动量定理和角动量守恒定律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E74-1644-44E2-A00F-FA492C37342E}" type="slidenum">
              <a:rPr lang="en-US" altLang="zh-CN"/>
              <a:pPr/>
              <a:t>10</a:t>
            </a:fld>
            <a:endParaRPr lang="en-US" altLang="zh-CN"/>
          </a:p>
        </p:txBody>
      </p:sp>
      <p:pic>
        <p:nvPicPr>
          <p:cNvPr id="444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09675"/>
            <a:ext cx="65722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75F0-EE96-4B66-891A-913D2CDCCFA1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446468" name="Object 4"/>
          <p:cNvGraphicFramePr>
            <a:graphicFrameLocks noChangeAspect="1"/>
          </p:cNvGraphicFramePr>
          <p:nvPr/>
        </p:nvGraphicFramePr>
        <p:xfrm>
          <a:off x="470535" y="1153478"/>
          <a:ext cx="8406130" cy="1528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40329" imgH="627143" progId="Word.Document.8">
                  <p:embed/>
                </p:oleObj>
              </mc:Choice>
              <mc:Fallback>
                <p:oleObj name="Document" r:id="rId2" imgW="3340329" imgH="627143" progId="Word.Document.8">
                  <p:embed/>
                  <p:pic>
                    <p:nvPicPr>
                      <p:cNvPr id="0" name="Picture 2" descr="image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" y="1153478"/>
                        <a:ext cx="8406130" cy="15284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6469" name="Group 5"/>
          <p:cNvGrpSpPr/>
          <p:nvPr/>
        </p:nvGrpSpPr>
        <p:grpSpPr bwMode="auto">
          <a:xfrm>
            <a:off x="2362200" y="3124200"/>
            <a:ext cx="4895850" cy="3192463"/>
            <a:chOff x="1338" y="1691"/>
            <a:chExt cx="3084" cy="2011"/>
          </a:xfrm>
        </p:grpSpPr>
        <p:sp>
          <p:nvSpPr>
            <p:cNvPr id="446470" name="Text Box 6"/>
            <p:cNvSpPr txBox="1">
              <a:spLocks noChangeArrowheads="1"/>
            </p:cNvSpPr>
            <p:nvPr/>
          </p:nvSpPr>
          <p:spPr bwMode="auto">
            <a:xfrm>
              <a:off x="3921" y="2598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 m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2</a:t>
              </a:r>
              <a:endParaRPr kumimoji="1" lang="en-US" altLang="zh-CN" sz="2400" b="1" i="1">
                <a:solidFill>
                  <a:srgbClr val="FF0000"/>
                </a:solidFill>
              </a:endParaRPr>
            </a:p>
          </p:txBody>
        </p:sp>
        <p:sp>
          <p:nvSpPr>
            <p:cNvPr id="446471" name="Text Box 7"/>
            <p:cNvSpPr txBox="1">
              <a:spLocks noChangeArrowheads="1"/>
            </p:cNvSpPr>
            <p:nvPr/>
          </p:nvSpPr>
          <p:spPr bwMode="auto">
            <a:xfrm>
              <a:off x="1871" y="2016"/>
              <a:ext cx="601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    m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400" b="1" i="1">
                <a:solidFill>
                  <a:srgbClr val="FF0000"/>
                </a:solidFill>
              </a:endParaRPr>
            </a:p>
          </p:txBody>
        </p:sp>
        <p:sp>
          <p:nvSpPr>
            <p:cNvPr id="446472" name="Oval 8"/>
            <p:cNvSpPr>
              <a:spLocks noChangeArrowheads="1"/>
            </p:cNvSpPr>
            <p:nvPr/>
          </p:nvSpPr>
          <p:spPr bwMode="auto">
            <a:xfrm>
              <a:off x="3301" y="1830"/>
              <a:ext cx="500" cy="500"/>
            </a:xfrm>
            <a:prstGeom prst="ellipse">
              <a:avLst/>
            </a:prstGeom>
            <a:noFill/>
            <a:ln w="19050">
              <a:solidFill>
                <a:srgbClr val="00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73" name="Line 9"/>
            <p:cNvSpPr>
              <a:spLocks noChangeShapeType="1"/>
            </p:cNvSpPr>
            <p:nvPr/>
          </p:nvSpPr>
          <p:spPr bwMode="auto">
            <a:xfrm flipV="1">
              <a:off x="2517" y="1864"/>
              <a:ext cx="901" cy="576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74" name="Rectangle 10"/>
            <p:cNvSpPr>
              <a:spLocks noChangeArrowheads="1"/>
            </p:cNvSpPr>
            <p:nvPr/>
          </p:nvSpPr>
          <p:spPr bwMode="auto">
            <a:xfrm rot="-1895121">
              <a:off x="2233" y="2304"/>
              <a:ext cx="300" cy="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46475" name="Line 11"/>
            <p:cNvSpPr>
              <a:spLocks noChangeShapeType="1"/>
            </p:cNvSpPr>
            <p:nvPr/>
          </p:nvSpPr>
          <p:spPr bwMode="auto">
            <a:xfrm>
              <a:off x="3801" y="2043"/>
              <a:ext cx="0" cy="50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76" name="Rectangle 12"/>
            <p:cNvSpPr>
              <a:spLocks noChangeArrowheads="1"/>
            </p:cNvSpPr>
            <p:nvPr/>
          </p:nvSpPr>
          <p:spPr bwMode="auto">
            <a:xfrm>
              <a:off x="3651" y="2547"/>
              <a:ext cx="301" cy="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77" name="Line 13"/>
            <p:cNvSpPr>
              <a:spLocks noChangeShapeType="1"/>
            </p:cNvSpPr>
            <p:nvPr/>
          </p:nvSpPr>
          <p:spPr bwMode="auto">
            <a:xfrm>
              <a:off x="3814" y="2940"/>
              <a:ext cx="0" cy="50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78" name="Arc 14"/>
            <p:cNvSpPr/>
            <p:nvPr/>
          </p:nvSpPr>
          <p:spPr bwMode="auto">
            <a:xfrm>
              <a:off x="1655" y="3201"/>
              <a:ext cx="100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990033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6479" name="Object 15"/>
            <p:cNvGraphicFramePr>
              <a:graphicFrameLocks noChangeAspect="1"/>
            </p:cNvGraphicFramePr>
            <p:nvPr/>
          </p:nvGraphicFramePr>
          <p:xfrm>
            <a:off x="1791" y="3092"/>
            <a:ext cx="14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049280" imgH="5676840" progId="">
                    <p:embed/>
                  </p:oleObj>
                </mc:Choice>
                <mc:Fallback>
                  <p:oleObj name="公式" r:id="rId4" imgW="4049280" imgH="5676840" progId="">
                    <p:embed/>
                    <p:pic>
                      <p:nvPicPr>
                        <p:cNvPr id="0" name="Picture 1" descr="image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092"/>
                          <a:ext cx="14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6480" name="Line 16"/>
            <p:cNvSpPr>
              <a:spLocks noChangeShapeType="1"/>
            </p:cNvSpPr>
            <p:nvPr/>
          </p:nvSpPr>
          <p:spPr bwMode="auto">
            <a:xfrm flipH="1">
              <a:off x="3259" y="2085"/>
              <a:ext cx="300" cy="30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81" name="Line 17"/>
            <p:cNvSpPr>
              <a:spLocks noChangeShapeType="1"/>
            </p:cNvSpPr>
            <p:nvPr/>
          </p:nvSpPr>
          <p:spPr bwMode="auto">
            <a:xfrm flipV="1">
              <a:off x="3564" y="2080"/>
              <a:ext cx="23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82" name="Text Box 18"/>
            <p:cNvSpPr txBox="1">
              <a:spLocks noChangeArrowheads="1"/>
            </p:cNvSpPr>
            <p:nvPr/>
          </p:nvSpPr>
          <p:spPr bwMode="auto">
            <a:xfrm>
              <a:off x="3558" y="1850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  <a:endParaRPr kumimoji="1"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46483" name="Text Box 19"/>
            <p:cNvSpPr txBox="1">
              <a:spLocks noChangeArrowheads="1"/>
            </p:cNvSpPr>
            <p:nvPr/>
          </p:nvSpPr>
          <p:spPr bwMode="auto">
            <a:xfrm>
              <a:off x="3694" y="1691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m</a:t>
              </a:r>
              <a:endParaRPr kumimoji="1"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46484" name="Line 20"/>
            <p:cNvSpPr>
              <a:spLocks noChangeShapeType="1"/>
            </p:cNvSpPr>
            <p:nvPr/>
          </p:nvSpPr>
          <p:spPr bwMode="auto">
            <a:xfrm flipV="1">
              <a:off x="1474" y="2174"/>
              <a:ext cx="1846" cy="1127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85" name="Line 21"/>
            <p:cNvSpPr>
              <a:spLocks noChangeShapeType="1"/>
            </p:cNvSpPr>
            <p:nvPr/>
          </p:nvSpPr>
          <p:spPr bwMode="auto">
            <a:xfrm>
              <a:off x="3470" y="2312"/>
              <a:ext cx="0" cy="998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86" name="Line 22"/>
            <p:cNvSpPr>
              <a:spLocks noChangeShapeType="1"/>
            </p:cNvSpPr>
            <p:nvPr/>
          </p:nvSpPr>
          <p:spPr bwMode="auto">
            <a:xfrm>
              <a:off x="1338" y="3301"/>
              <a:ext cx="2268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87" name="Rectangle 23" descr="深色上对角线"/>
            <p:cNvSpPr>
              <a:spLocks noChangeArrowheads="1"/>
            </p:cNvSpPr>
            <p:nvPr/>
          </p:nvSpPr>
          <p:spPr bwMode="auto">
            <a:xfrm>
              <a:off x="1338" y="3310"/>
              <a:ext cx="2268" cy="91"/>
            </a:xfrm>
            <a:prstGeom prst="rect">
              <a:avLst/>
            </a:prstGeom>
            <a:pattFill prst="dkUpDiag">
              <a:fgClr>
                <a:srgbClr val="CC0066"/>
              </a:fgClr>
              <a:bgClr>
                <a:schemeClr val="bg1"/>
              </a:bgClr>
            </a:pattFill>
            <a:ln w="19050">
              <a:noFill/>
              <a:miter lim="800000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88" name="Text Box 24"/>
            <p:cNvSpPr txBox="1">
              <a:spLocks noChangeArrowheads="1"/>
            </p:cNvSpPr>
            <p:nvPr/>
          </p:nvSpPr>
          <p:spPr bwMode="auto">
            <a:xfrm>
              <a:off x="3694" y="3414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66"/>
                  </a:solidFill>
                </a:rPr>
                <a:t>F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37335" y="2229485"/>
            <a:ext cx="360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（斜面为光滑斜面）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CD00-ED28-49D8-A9A6-5DA4BF332A7A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447491" name="Object 3"/>
          <p:cNvGraphicFramePr>
            <a:graphicFrameLocks noChangeAspect="1"/>
          </p:cNvGraphicFramePr>
          <p:nvPr/>
        </p:nvGraphicFramePr>
        <p:xfrm>
          <a:off x="533400" y="3086100"/>
          <a:ext cx="6302375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401259" imgH="1747378" progId="Word.Document.8">
                  <p:embed/>
                </p:oleObj>
              </mc:Choice>
              <mc:Fallback>
                <p:oleObj name="文档" r:id="rId2" imgW="3401259" imgH="1747378" progId="Word.Document.8">
                  <p:embed/>
                  <p:pic>
                    <p:nvPicPr>
                      <p:cNvPr id="0" name="Picture 2" descr="image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86100"/>
                        <a:ext cx="6302375" cy="323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7492" name="Group 4"/>
          <p:cNvGrpSpPr>
            <a:grpSpLocks noChangeAspect="1"/>
          </p:cNvGrpSpPr>
          <p:nvPr/>
        </p:nvGrpSpPr>
        <p:grpSpPr bwMode="auto">
          <a:xfrm>
            <a:off x="4900026" y="1006200"/>
            <a:ext cx="4091574" cy="2880000"/>
            <a:chOff x="1338" y="1691"/>
            <a:chExt cx="2857" cy="2011"/>
          </a:xfrm>
        </p:grpSpPr>
        <p:sp>
          <p:nvSpPr>
            <p:cNvPr id="447493" name="Text Box 5"/>
            <p:cNvSpPr txBox="1">
              <a:spLocks noChangeArrowheads="1"/>
            </p:cNvSpPr>
            <p:nvPr/>
          </p:nvSpPr>
          <p:spPr bwMode="auto">
            <a:xfrm>
              <a:off x="3604" y="2563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solidFill>
                    <a:srgbClr val="FF0000"/>
                  </a:solidFill>
                </a:rPr>
                <a:t> m</a:t>
              </a:r>
              <a:r>
                <a:rPr kumimoji="1" lang="en-US" altLang="zh-CN" sz="2400" baseline="-25000" dirty="0">
                  <a:solidFill>
                    <a:srgbClr val="FF0000"/>
                  </a:solidFill>
                </a:rPr>
                <a:t>2</a:t>
              </a:r>
              <a:endParaRPr kumimoji="1" lang="en-US" altLang="zh-CN" sz="24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447494" name="Text Box 6"/>
            <p:cNvSpPr txBox="1">
              <a:spLocks noChangeArrowheads="1"/>
            </p:cNvSpPr>
            <p:nvPr/>
          </p:nvSpPr>
          <p:spPr bwMode="auto">
            <a:xfrm>
              <a:off x="1817" y="1988"/>
              <a:ext cx="601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solidFill>
                    <a:srgbClr val="FF0000"/>
                  </a:solidFill>
                </a:rPr>
                <a:t>    m</a:t>
              </a:r>
              <a:r>
                <a:rPr kumimoji="1" lang="en-US" altLang="zh-CN" sz="2400" baseline="-25000" dirty="0">
                  <a:solidFill>
                    <a:srgbClr val="FF0000"/>
                  </a:solidFill>
                </a:rPr>
                <a:t>1</a:t>
              </a:r>
              <a:endParaRPr kumimoji="1" lang="en-US" altLang="zh-CN" sz="24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447495" name="Oval 7"/>
            <p:cNvSpPr>
              <a:spLocks noChangeArrowheads="1"/>
            </p:cNvSpPr>
            <p:nvPr/>
          </p:nvSpPr>
          <p:spPr bwMode="auto">
            <a:xfrm>
              <a:off x="3301" y="1830"/>
              <a:ext cx="500" cy="500"/>
            </a:xfrm>
            <a:prstGeom prst="ellipse">
              <a:avLst/>
            </a:prstGeom>
            <a:noFill/>
            <a:ln w="19050">
              <a:solidFill>
                <a:srgbClr val="00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496" name="Line 8"/>
            <p:cNvSpPr>
              <a:spLocks noChangeShapeType="1"/>
            </p:cNvSpPr>
            <p:nvPr/>
          </p:nvSpPr>
          <p:spPr bwMode="auto">
            <a:xfrm flipV="1">
              <a:off x="2517" y="1864"/>
              <a:ext cx="901" cy="576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497" name="Rectangle 9"/>
            <p:cNvSpPr>
              <a:spLocks noChangeArrowheads="1"/>
            </p:cNvSpPr>
            <p:nvPr/>
          </p:nvSpPr>
          <p:spPr bwMode="auto">
            <a:xfrm rot="-1895121">
              <a:off x="2233" y="2304"/>
              <a:ext cx="300" cy="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47498" name="Line 10"/>
            <p:cNvSpPr>
              <a:spLocks noChangeShapeType="1"/>
            </p:cNvSpPr>
            <p:nvPr/>
          </p:nvSpPr>
          <p:spPr bwMode="auto">
            <a:xfrm>
              <a:off x="3801" y="2043"/>
              <a:ext cx="0" cy="50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499" name="Rectangle 11"/>
            <p:cNvSpPr>
              <a:spLocks noChangeArrowheads="1"/>
            </p:cNvSpPr>
            <p:nvPr/>
          </p:nvSpPr>
          <p:spPr bwMode="auto">
            <a:xfrm>
              <a:off x="3651" y="2547"/>
              <a:ext cx="301" cy="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0" name="Line 12"/>
            <p:cNvSpPr>
              <a:spLocks noChangeShapeType="1"/>
            </p:cNvSpPr>
            <p:nvPr/>
          </p:nvSpPr>
          <p:spPr bwMode="auto">
            <a:xfrm>
              <a:off x="3814" y="2940"/>
              <a:ext cx="0" cy="50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1" name="Arc 13"/>
            <p:cNvSpPr/>
            <p:nvPr/>
          </p:nvSpPr>
          <p:spPr bwMode="auto">
            <a:xfrm>
              <a:off x="1655" y="3201"/>
              <a:ext cx="100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990033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7502" name="Object 14"/>
            <p:cNvGraphicFramePr>
              <a:graphicFrameLocks noChangeAspect="1"/>
            </p:cNvGraphicFramePr>
            <p:nvPr/>
          </p:nvGraphicFramePr>
          <p:xfrm>
            <a:off x="1791" y="3092"/>
            <a:ext cx="14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52280" imgH="228600" progId="">
                    <p:embed/>
                  </p:oleObj>
                </mc:Choice>
                <mc:Fallback>
                  <p:oleObj name="公式" r:id="rId4" imgW="152280" imgH="228600" progId="">
                    <p:embed/>
                    <p:pic>
                      <p:nvPicPr>
                        <p:cNvPr id="0" name="Picture 1" descr="image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092"/>
                          <a:ext cx="14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7503" name="Line 15"/>
            <p:cNvSpPr>
              <a:spLocks noChangeShapeType="1"/>
            </p:cNvSpPr>
            <p:nvPr/>
          </p:nvSpPr>
          <p:spPr bwMode="auto">
            <a:xfrm flipH="1">
              <a:off x="3259" y="2085"/>
              <a:ext cx="300" cy="30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4" name="Line 16"/>
            <p:cNvSpPr>
              <a:spLocks noChangeShapeType="1"/>
            </p:cNvSpPr>
            <p:nvPr/>
          </p:nvSpPr>
          <p:spPr bwMode="auto">
            <a:xfrm flipV="1">
              <a:off x="3564" y="2080"/>
              <a:ext cx="23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5" name="Text Box 17"/>
            <p:cNvSpPr txBox="1">
              <a:spLocks noChangeArrowheads="1"/>
            </p:cNvSpPr>
            <p:nvPr/>
          </p:nvSpPr>
          <p:spPr bwMode="auto">
            <a:xfrm>
              <a:off x="3520" y="1797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solidFill>
                    <a:srgbClr val="000066"/>
                  </a:solidFill>
                </a:rPr>
                <a:t>R</a:t>
              </a:r>
              <a:endParaRPr kumimoji="1" lang="en-US" altLang="zh-CN" sz="2400" b="1" i="1" dirty="0">
                <a:solidFill>
                  <a:srgbClr val="000066"/>
                </a:solidFill>
              </a:endParaRPr>
            </a:p>
          </p:txBody>
        </p:sp>
        <p:sp>
          <p:nvSpPr>
            <p:cNvPr id="447506" name="Text Box 18"/>
            <p:cNvSpPr txBox="1">
              <a:spLocks noChangeArrowheads="1"/>
            </p:cNvSpPr>
            <p:nvPr/>
          </p:nvSpPr>
          <p:spPr bwMode="auto">
            <a:xfrm>
              <a:off x="3694" y="1691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m</a:t>
              </a:r>
              <a:endParaRPr kumimoji="1"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47507" name="Line 19"/>
            <p:cNvSpPr>
              <a:spLocks noChangeShapeType="1"/>
            </p:cNvSpPr>
            <p:nvPr/>
          </p:nvSpPr>
          <p:spPr bwMode="auto">
            <a:xfrm flipV="1">
              <a:off x="1474" y="2174"/>
              <a:ext cx="1846" cy="1127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8" name="Line 20"/>
            <p:cNvSpPr>
              <a:spLocks noChangeShapeType="1"/>
            </p:cNvSpPr>
            <p:nvPr/>
          </p:nvSpPr>
          <p:spPr bwMode="auto">
            <a:xfrm>
              <a:off x="3470" y="2312"/>
              <a:ext cx="0" cy="998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9" name="Line 21"/>
            <p:cNvSpPr>
              <a:spLocks noChangeShapeType="1"/>
            </p:cNvSpPr>
            <p:nvPr/>
          </p:nvSpPr>
          <p:spPr bwMode="auto">
            <a:xfrm>
              <a:off x="1338" y="3301"/>
              <a:ext cx="2268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10" name="Rectangle 22" descr="深色上对角线"/>
            <p:cNvSpPr>
              <a:spLocks noChangeArrowheads="1"/>
            </p:cNvSpPr>
            <p:nvPr/>
          </p:nvSpPr>
          <p:spPr bwMode="auto">
            <a:xfrm>
              <a:off x="1338" y="3310"/>
              <a:ext cx="2268" cy="91"/>
            </a:xfrm>
            <a:prstGeom prst="rect">
              <a:avLst/>
            </a:prstGeom>
            <a:pattFill prst="dkUpDiag">
              <a:fgClr>
                <a:srgbClr val="CC0066"/>
              </a:fgClr>
              <a:bgClr>
                <a:schemeClr val="bg1"/>
              </a:bgClr>
            </a:pattFill>
            <a:ln w="19050">
              <a:noFill/>
              <a:miter lim="800000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11" name="Text Box 23"/>
            <p:cNvSpPr txBox="1">
              <a:spLocks noChangeArrowheads="1"/>
            </p:cNvSpPr>
            <p:nvPr/>
          </p:nvSpPr>
          <p:spPr bwMode="auto">
            <a:xfrm>
              <a:off x="3694" y="3414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66"/>
                  </a:solidFill>
                </a:rPr>
                <a:t>F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A9C-7D8B-4FA3-A6E9-9AC41797D7A8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448515" name="Object 3"/>
          <p:cNvGraphicFramePr>
            <a:graphicFrameLocks noChangeAspect="1"/>
          </p:cNvGraphicFramePr>
          <p:nvPr/>
        </p:nvGraphicFramePr>
        <p:xfrm>
          <a:off x="457200" y="1295400"/>
          <a:ext cx="80518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57640" imgH="1494133" progId="Word.Document.8">
                  <p:embed/>
                </p:oleObj>
              </mc:Choice>
              <mc:Fallback>
                <p:oleObj name="Document" r:id="rId2" imgW="5057640" imgH="1494133" progId="Word.Document.8">
                  <p:embed/>
                  <p:pic>
                    <p:nvPicPr>
                      <p:cNvPr id="0" name="Picture 1" descr="image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80518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830763" y="3352800"/>
            <a:ext cx="387350" cy="5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2700" tIns="12700" rIns="12700" bIns="12700"/>
          <a:lstStyle/>
          <a:p>
            <a:pPr algn="just"/>
            <a:r>
              <a:rPr kumimoji="1" lang="en-US" altLang="zh-CN" sz="2400">
                <a:solidFill>
                  <a:srgbClr val="000066"/>
                </a:solidFill>
              </a:rPr>
              <a:t>O</a:t>
            </a:r>
          </a:p>
        </p:txBody>
      </p:sp>
      <p:sp>
        <p:nvSpPr>
          <p:cNvPr id="448517" name="Rectangle 5"/>
          <p:cNvSpPr>
            <a:spLocks noChangeArrowheads="1"/>
          </p:cNvSpPr>
          <p:nvPr/>
        </p:nvSpPr>
        <p:spPr bwMode="auto">
          <a:xfrm>
            <a:off x="3516313" y="5586412"/>
            <a:ext cx="581025" cy="503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2700" tIns="12700" rIns="12700" bIns="12700"/>
          <a:lstStyle/>
          <a:p>
            <a:pPr algn="just"/>
            <a:r>
              <a:rPr kumimoji="1" lang="en-US" altLang="zh-CN" sz="2400" i="1">
                <a:solidFill>
                  <a:srgbClr val="FF3300"/>
                </a:solidFill>
              </a:rPr>
              <a:t>m</a:t>
            </a:r>
            <a:r>
              <a:rPr kumimoji="1" lang="en-US" altLang="zh-CN" sz="2400" baseline="-250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448518" name="Line 6"/>
          <p:cNvSpPr>
            <a:spLocks noChangeShapeType="1"/>
          </p:cNvSpPr>
          <p:nvPr/>
        </p:nvSpPr>
        <p:spPr bwMode="auto">
          <a:xfrm>
            <a:off x="3836988" y="6100762"/>
            <a:ext cx="90011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8519" name="Rectangle 7"/>
          <p:cNvSpPr>
            <a:spLocks noChangeArrowheads="1"/>
          </p:cNvSpPr>
          <p:nvPr/>
        </p:nvSpPr>
        <p:spPr bwMode="auto">
          <a:xfrm rot="5400000">
            <a:off x="3902869" y="4882356"/>
            <a:ext cx="2573337" cy="60325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50000">
                <a:srgbClr val="FFFFFF"/>
              </a:gs>
              <a:gs pos="100000">
                <a:srgbClr val="3366CC"/>
              </a:gs>
            </a:gsLst>
            <a:lin ang="5400000" scaled="1"/>
          </a:gradFill>
          <a:ln w="9525" algn="ctr">
            <a:solidFill>
              <a:srgbClr val="3366CC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8520" name="Oval 8"/>
          <p:cNvSpPr>
            <a:spLocks noChangeArrowheads="1"/>
          </p:cNvSpPr>
          <p:nvPr/>
        </p:nvSpPr>
        <p:spPr bwMode="auto">
          <a:xfrm>
            <a:off x="5133975" y="3567112"/>
            <a:ext cx="128588" cy="12858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6666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8521" name="Oval 9"/>
          <p:cNvSpPr>
            <a:spLocks noChangeArrowheads="1"/>
          </p:cNvSpPr>
          <p:nvPr/>
        </p:nvSpPr>
        <p:spPr bwMode="auto">
          <a:xfrm>
            <a:off x="3722688" y="6008687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000066"/>
              </a:solidFill>
            </a:endParaRPr>
          </a:p>
        </p:txBody>
      </p:sp>
      <p:sp>
        <p:nvSpPr>
          <p:cNvPr id="448522" name="Rectangle 10"/>
          <p:cNvSpPr>
            <a:spLocks noChangeArrowheads="1"/>
          </p:cNvSpPr>
          <p:nvPr/>
        </p:nvSpPr>
        <p:spPr bwMode="auto">
          <a:xfrm>
            <a:off x="4422775" y="5586412"/>
            <a:ext cx="581025" cy="503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2700" tIns="12700" rIns="12700" bIns="12700"/>
          <a:lstStyle/>
          <a:p>
            <a:pPr algn="just"/>
            <a:r>
              <a:rPr kumimoji="1" lang="en-US" altLang="zh-CN" sz="2400" b="1" i="1">
                <a:solidFill>
                  <a:srgbClr val="FF3300"/>
                </a:solidFill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FF3300"/>
                </a:solidFill>
              </a:rPr>
              <a:t>0</a:t>
            </a:r>
            <a:endParaRPr kumimoji="1" lang="en-US" altLang="zh-CN" sz="2400">
              <a:solidFill>
                <a:srgbClr val="FF3300"/>
              </a:solidFill>
            </a:endParaRPr>
          </a:p>
        </p:txBody>
      </p:sp>
      <p:grpSp>
        <p:nvGrpSpPr>
          <p:cNvPr id="448523" name="Group 11"/>
          <p:cNvGrpSpPr/>
          <p:nvPr/>
        </p:nvGrpSpPr>
        <p:grpSpPr bwMode="auto">
          <a:xfrm>
            <a:off x="4284663" y="3641725"/>
            <a:ext cx="1731962" cy="1871662"/>
            <a:chOff x="2699" y="2523"/>
            <a:chExt cx="1091" cy="1179"/>
          </a:xfrm>
        </p:grpSpPr>
        <p:sp>
          <p:nvSpPr>
            <p:cNvPr id="448524" name="Rectangle 12"/>
            <p:cNvSpPr>
              <a:spLocks noChangeArrowheads="1"/>
            </p:cNvSpPr>
            <p:nvPr/>
          </p:nvSpPr>
          <p:spPr bwMode="auto">
            <a:xfrm>
              <a:off x="3243" y="3430"/>
              <a:ext cx="45" cy="182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  <a:tailEnd type="none" w="sm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25" name="Line 13"/>
            <p:cNvSpPr>
              <a:spLocks noChangeShapeType="1"/>
            </p:cNvSpPr>
            <p:nvPr/>
          </p:nvSpPr>
          <p:spPr bwMode="auto">
            <a:xfrm>
              <a:off x="3334" y="2523"/>
              <a:ext cx="27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26" name="Line 14"/>
            <p:cNvSpPr>
              <a:spLocks noChangeShapeType="1"/>
            </p:cNvSpPr>
            <p:nvPr/>
          </p:nvSpPr>
          <p:spPr bwMode="auto">
            <a:xfrm>
              <a:off x="3334" y="3612"/>
              <a:ext cx="27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27" name="Line 15"/>
            <p:cNvSpPr>
              <a:spLocks noChangeShapeType="1"/>
            </p:cNvSpPr>
            <p:nvPr/>
          </p:nvSpPr>
          <p:spPr bwMode="auto">
            <a:xfrm>
              <a:off x="3334" y="3430"/>
              <a:ext cx="27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28" name="Line 16"/>
            <p:cNvSpPr>
              <a:spLocks noChangeShapeType="1"/>
            </p:cNvSpPr>
            <p:nvPr/>
          </p:nvSpPr>
          <p:spPr bwMode="auto">
            <a:xfrm flipV="1">
              <a:off x="3470" y="2524"/>
              <a:ext cx="0" cy="36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29" name="Line 17"/>
            <p:cNvSpPr>
              <a:spLocks noChangeShapeType="1"/>
            </p:cNvSpPr>
            <p:nvPr/>
          </p:nvSpPr>
          <p:spPr bwMode="auto">
            <a:xfrm>
              <a:off x="3470" y="3067"/>
              <a:ext cx="0" cy="36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30" name="Rectangle 18"/>
            <p:cNvSpPr>
              <a:spLocks noChangeArrowheads="1"/>
            </p:cNvSpPr>
            <p:nvPr/>
          </p:nvSpPr>
          <p:spPr bwMode="auto">
            <a:xfrm>
              <a:off x="3424" y="2840"/>
              <a:ext cx="366" cy="3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48531" name="Rectangle 19"/>
            <p:cNvSpPr>
              <a:spLocks noChangeArrowheads="1"/>
            </p:cNvSpPr>
            <p:nvPr/>
          </p:nvSpPr>
          <p:spPr bwMode="auto">
            <a:xfrm>
              <a:off x="3424" y="3385"/>
              <a:ext cx="366" cy="3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48532" name="Line 20"/>
            <p:cNvSpPr>
              <a:spLocks noChangeShapeType="1"/>
            </p:cNvSpPr>
            <p:nvPr/>
          </p:nvSpPr>
          <p:spPr bwMode="auto">
            <a:xfrm flipH="1">
              <a:off x="2880" y="3521"/>
              <a:ext cx="363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33" name="Rectangle 21"/>
            <p:cNvSpPr>
              <a:spLocks noChangeArrowheads="1"/>
            </p:cNvSpPr>
            <p:nvPr/>
          </p:nvSpPr>
          <p:spPr bwMode="auto">
            <a:xfrm>
              <a:off x="2699" y="3385"/>
              <a:ext cx="366" cy="3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 b="1" i="1">
                  <a:solidFill>
                    <a:srgbClr val="000066"/>
                  </a:solidFill>
                </a:rPr>
                <a:t>f</a:t>
              </a:r>
              <a:endParaRPr kumimoji="1" lang="en-US" altLang="zh-CN" sz="2400" b="1">
                <a:solidFill>
                  <a:srgbClr val="000066"/>
                </a:solidFill>
              </a:endParaRPr>
            </a:p>
          </p:txBody>
        </p:sp>
      </p:grpSp>
      <p:sp>
        <p:nvSpPr>
          <p:cNvPr id="448534" name="Rectangle 22"/>
          <p:cNvSpPr>
            <a:spLocks noChangeArrowheads="1"/>
          </p:cNvSpPr>
          <p:nvPr/>
        </p:nvSpPr>
        <p:spPr bwMode="auto">
          <a:xfrm>
            <a:off x="4933950" y="4633912"/>
            <a:ext cx="358775" cy="519113"/>
          </a:xfrm>
          <a:prstGeom prst="rect">
            <a:avLst/>
          </a:prstGeom>
          <a:noFill/>
          <a:ln w="9525" algn="ctr">
            <a:noFill/>
            <a:miter lim="800000"/>
            <a:tailEnd type="none" w="sm" len="lg"/>
          </a:ln>
          <a:effectLst/>
        </p:spPr>
        <p:txBody>
          <a:bodyPr lIns="12700" tIns="12700" rIns="12700" bIns="12700"/>
          <a:lstStyle/>
          <a:p>
            <a:pPr algn="just"/>
            <a:r>
              <a:rPr kumimoji="1" lang="en-US" altLang="zh-CN" sz="2400" i="1">
                <a:solidFill>
                  <a:srgbClr val="000066"/>
                </a:solidFill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6679-A857-4AF2-9032-CA3FE1BA6BB1}" type="slidenum">
              <a:rPr lang="en-US" altLang="zh-CN"/>
              <a:pPr/>
              <a:t>14</a:t>
            </a:fld>
            <a:endParaRPr lang="en-US" altLang="zh-CN"/>
          </a:p>
        </p:txBody>
      </p:sp>
      <p:grpSp>
        <p:nvGrpSpPr>
          <p:cNvPr id="449559" name="Group 23"/>
          <p:cNvGrpSpPr/>
          <p:nvPr/>
        </p:nvGrpSpPr>
        <p:grpSpPr bwMode="auto">
          <a:xfrm>
            <a:off x="6324600" y="1268412"/>
            <a:ext cx="2500313" cy="2846388"/>
            <a:chOff x="3765" y="596"/>
            <a:chExt cx="1575" cy="1793"/>
          </a:xfrm>
        </p:grpSpPr>
        <p:sp>
          <p:nvSpPr>
            <p:cNvPr id="449540" name="Rectangle 4"/>
            <p:cNvSpPr>
              <a:spLocks noChangeArrowheads="1"/>
            </p:cNvSpPr>
            <p:nvPr/>
          </p:nvSpPr>
          <p:spPr bwMode="auto">
            <a:xfrm>
              <a:off x="4593" y="596"/>
              <a:ext cx="244" cy="3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449541" name="Rectangle 5"/>
            <p:cNvSpPr>
              <a:spLocks noChangeArrowheads="1"/>
            </p:cNvSpPr>
            <p:nvPr/>
          </p:nvSpPr>
          <p:spPr bwMode="auto">
            <a:xfrm>
              <a:off x="3765" y="2003"/>
              <a:ext cx="366" cy="3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FF3300"/>
                  </a:solidFill>
                </a:rPr>
                <a:t>m</a:t>
              </a:r>
              <a:r>
                <a:rPr kumimoji="1" lang="en-US" altLang="zh-CN" sz="2400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449542" name="Line 6"/>
            <p:cNvSpPr>
              <a:spLocks noChangeShapeType="1"/>
            </p:cNvSpPr>
            <p:nvPr/>
          </p:nvSpPr>
          <p:spPr bwMode="auto">
            <a:xfrm>
              <a:off x="3967" y="2327"/>
              <a:ext cx="56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543" name="Rectangle 7"/>
            <p:cNvSpPr>
              <a:spLocks noChangeArrowheads="1"/>
            </p:cNvSpPr>
            <p:nvPr/>
          </p:nvSpPr>
          <p:spPr bwMode="auto">
            <a:xfrm rot="5400000">
              <a:off x="4008" y="1560"/>
              <a:ext cx="1621" cy="38"/>
            </a:xfrm>
            <a:prstGeom prst="rect">
              <a:avLst/>
            </a:prstGeom>
            <a:gradFill rotWithShape="1">
              <a:gsLst>
                <a:gs pos="0">
                  <a:srgbClr val="3366CC"/>
                </a:gs>
                <a:gs pos="50000">
                  <a:srgbClr val="FFFFFF"/>
                </a:gs>
                <a:gs pos="100000">
                  <a:srgbClr val="3366CC"/>
                </a:gs>
              </a:gsLst>
              <a:lin ang="5400000" scaled="1"/>
            </a:gradFill>
            <a:ln w="9525" algn="ctr">
              <a:solidFill>
                <a:srgbClr val="3366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544" name="Oval 8"/>
            <p:cNvSpPr>
              <a:spLocks noChangeArrowheads="1"/>
            </p:cNvSpPr>
            <p:nvPr/>
          </p:nvSpPr>
          <p:spPr bwMode="auto">
            <a:xfrm>
              <a:off x="4784" y="731"/>
              <a:ext cx="81" cy="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545" name="Oval 9"/>
            <p:cNvSpPr>
              <a:spLocks noChangeArrowheads="1"/>
            </p:cNvSpPr>
            <p:nvPr/>
          </p:nvSpPr>
          <p:spPr bwMode="auto">
            <a:xfrm>
              <a:off x="3895" y="2269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49546" name="Rectangle 10"/>
            <p:cNvSpPr>
              <a:spLocks noChangeArrowheads="1"/>
            </p:cNvSpPr>
            <p:nvPr/>
          </p:nvSpPr>
          <p:spPr bwMode="auto">
            <a:xfrm>
              <a:off x="4336" y="2003"/>
              <a:ext cx="366" cy="3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>
                  <a:solidFill>
                    <a:srgbClr val="FF3300"/>
                  </a:solidFill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rgbClr val="FF3300"/>
                  </a:solidFill>
                </a:rPr>
                <a:t>0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grpSp>
          <p:nvGrpSpPr>
            <p:cNvPr id="449547" name="Group 11"/>
            <p:cNvGrpSpPr/>
            <p:nvPr/>
          </p:nvGrpSpPr>
          <p:grpSpPr bwMode="auto">
            <a:xfrm>
              <a:off x="4249" y="778"/>
              <a:ext cx="1091" cy="1179"/>
              <a:chOff x="2699" y="2523"/>
              <a:chExt cx="1091" cy="1179"/>
            </a:xfrm>
          </p:grpSpPr>
          <p:sp>
            <p:nvSpPr>
              <p:cNvPr id="449548" name="Rectangle 12"/>
              <p:cNvSpPr>
                <a:spLocks noChangeArrowheads="1"/>
              </p:cNvSpPr>
              <p:nvPr/>
            </p:nvSpPr>
            <p:spPr bwMode="auto">
              <a:xfrm>
                <a:off x="3243" y="3430"/>
                <a:ext cx="45" cy="18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00"/>
                </a:solidFill>
                <a:miter lim="800000"/>
                <a:tailEnd type="none" w="sm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49" name="Line 13"/>
              <p:cNvSpPr>
                <a:spLocks noChangeShapeType="1"/>
              </p:cNvSpPr>
              <p:nvPr/>
            </p:nvSpPr>
            <p:spPr bwMode="auto">
              <a:xfrm>
                <a:off x="3334" y="2523"/>
                <a:ext cx="272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tailEnd type="non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0" name="Line 14"/>
              <p:cNvSpPr>
                <a:spLocks noChangeShapeType="1"/>
              </p:cNvSpPr>
              <p:nvPr/>
            </p:nvSpPr>
            <p:spPr bwMode="auto">
              <a:xfrm>
                <a:off x="3334" y="3612"/>
                <a:ext cx="272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tailEnd type="non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1" name="Line 15"/>
              <p:cNvSpPr>
                <a:spLocks noChangeShapeType="1"/>
              </p:cNvSpPr>
              <p:nvPr/>
            </p:nvSpPr>
            <p:spPr bwMode="auto">
              <a:xfrm>
                <a:off x="3334" y="3430"/>
                <a:ext cx="272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tailEnd type="non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2" name="Line 16"/>
              <p:cNvSpPr>
                <a:spLocks noChangeShapeType="1"/>
              </p:cNvSpPr>
              <p:nvPr/>
            </p:nvSpPr>
            <p:spPr bwMode="auto">
              <a:xfrm flipV="1">
                <a:off x="3470" y="2524"/>
                <a:ext cx="0" cy="362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tailEnd type="triangl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3" name="Line 17"/>
              <p:cNvSpPr>
                <a:spLocks noChangeShapeType="1"/>
              </p:cNvSpPr>
              <p:nvPr/>
            </p:nvSpPr>
            <p:spPr bwMode="auto">
              <a:xfrm>
                <a:off x="3470" y="3067"/>
                <a:ext cx="0" cy="362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tailEnd type="triangl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4" name="Rectangle 18"/>
              <p:cNvSpPr>
                <a:spLocks noChangeArrowheads="1"/>
              </p:cNvSpPr>
              <p:nvPr/>
            </p:nvSpPr>
            <p:spPr bwMode="auto">
              <a:xfrm>
                <a:off x="3424" y="2840"/>
                <a:ext cx="366" cy="3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x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449555" name="Rectangle 19"/>
              <p:cNvSpPr>
                <a:spLocks noChangeArrowheads="1"/>
              </p:cNvSpPr>
              <p:nvPr/>
            </p:nvSpPr>
            <p:spPr bwMode="auto">
              <a:xfrm>
                <a:off x="3424" y="3385"/>
                <a:ext cx="366" cy="3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d</a:t>
                </a:r>
                <a:r>
                  <a:rPr kumimoji="1" lang="en-US" altLang="zh-CN" sz="2400" i="1">
                    <a:solidFill>
                      <a:srgbClr val="000066"/>
                    </a:solidFill>
                  </a:rPr>
                  <a:t>x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449556" name="Line 20"/>
              <p:cNvSpPr>
                <a:spLocks noChangeShapeType="1"/>
              </p:cNvSpPr>
              <p:nvPr/>
            </p:nvSpPr>
            <p:spPr bwMode="auto">
              <a:xfrm flipH="1">
                <a:off x="2880" y="3521"/>
                <a:ext cx="363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tailEnd type="triangl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7" name="Rectangle 21"/>
              <p:cNvSpPr>
                <a:spLocks noChangeArrowheads="1"/>
              </p:cNvSpPr>
              <p:nvPr/>
            </p:nvSpPr>
            <p:spPr bwMode="auto">
              <a:xfrm>
                <a:off x="2699" y="3385"/>
                <a:ext cx="366" cy="3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d</a:t>
                </a:r>
                <a:r>
                  <a:rPr kumimoji="1" lang="en-US" altLang="zh-CN" sz="2400" b="1" i="1">
                    <a:solidFill>
                      <a:srgbClr val="000066"/>
                    </a:solidFill>
                  </a:rPr>
                  <a:t>f</a:t>
                </a:r>
                <a:endParaRPr kumimoji="1" lang="en-US" altLang="zh-CN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49558" name="Rectangle 22"/>
            <p:cNvSpPr>
              <a:spLocks noChangeArrowheads="1"/>
            </p:cNvSpPr>
            <p:nvPr/>
          </p:nvSpPr>
          <p:spPr bwMode="auto">
            <a:xfrm>
              <a:off x="4658" y="1403"/>
              <a:ext cx="226" cy="32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sm" len="lg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l</a:t>
              </a:r>
            </a:p>
          </p:txBody>
        </p:sp>
      </p:grpSp>
      <p:graphicFrame>
        <p:nvGraphicFramePr>
          <p:cNvPr id="449560" name="Object 24"/>
          <p:cNvGraphicFramePr>
            <a:graphicFrameLocks noChangeAspect="1"/>
          </p:cNvGraphicFramePr>
          <p:nvPr/>
        </p:nvGraphicFramePr>
        <p:xfrm>
          <a:off x="1600200" y="1371600"/>
          <a:ext cx="22701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271200" imgH="10058400" progId="">
                  <p:embed/>
                </p:oleObj>
              </mc:Choice>
              <mc:Fallback>
                <p:oleObj name="公式" r:id="rId2" imgW="36271200" imgH="10058400" progId="">
                  <p:embed/>
                  <p:pic>
                    <p:nvPicPr>
                      <p:cNvPr id="0" name="Picture 7" descr="image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71600"/>
                        <a:ext cx="22701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1" name="Object 25"/>
          <p:cNvGraphicFramePr>
            <a:graphicFrameLocks noChangeAspect="1"/>
          </p:cNvGraphicFramePr>
          <p:nvPr/>
        </p:nvGraphicFramePr>
        <p:xfrm>
          <a:off x="1600200" y="2133600"/>
          <a:ext cx="159861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603200" imgH="10668000" progId="">
                  <p:embed/>
                </p:oleObj>
              </mc:Choice>
              <mc:Fallback>
                <p:oleObj name="公式" r:id="rId4" imgW="25603200" imgH="10668000" progId="">
                  <p:embed/>
                  <p:pic>
                    <p:nvPicPr>
                      <p:cNvPr id="0" name="Picture 6" descr="image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1598613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62" name="Text Box 26"/>
          <p:cNvSpPr txBox="1">
            <a:spLocks noChangeArrowheads="1"/>
          </p:cNvSpPr>
          <p:nvPr/>
        </p:nvSpPr>
        <p:spPr bwMode="auto">
          <a:xfrm>
            <a:off x="304800" y="1219200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解</a:t>
            </a:r>
          </a:p>
        </p:txBody>
      </p:sp>
      <p:sp>
        <p:nvSpPr>
          <p:cNvPr id="449563" name="Text Box 27"/>
          <p:cNvSpPr txBox="1">
            <a:spLocks noChangeArrowheads="1"/>
          </p:cNvSpPr>
          <p:nvPr/>
        </p:nvSpPr>
        <p:spPr bwMode="auto">
          <a:xfrm>
            <a:off x="685800" y="1524000"/>
            <a:ext cx="946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</a:p>
        </p:txBody>
      </p:sp>
      <p:sp>
        <p:nvSpPr>
          <p:cNvPr id="449564" name="Text Box 28"/>
          <p:cNvSpPr txBox="1">
            <a:spLocks noChangeArrowheads="1"/>
          </p:cNvSpPr>
          <p:nvPr/>
        </p:nvSpPr>
        <p:spPr bwMode="auto">
          <a:xfrm>
            <a:off x="685800" y="2895600"/>
            <a:ext cx="946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</a:p>
        </p:txBody>
      </p:sp>
      <p:graphicFrame>
        <p:nvGraphicFramePr>
          <p:cNvPr id="449565" name="Object 29"/>
          <p:cNvGraphicFramePr>
            <a:graphicFrameLocks noChangeAspect="1"/>
          </p:cNvGraphicFramePr>
          <p:nvPr/>
        </p:nvGraphicFramePr>
        <p:xfrm>
          <a:off x="1600200" y="2971800"/>
          <a:ext cx="19081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0480000" imgH="4876800" progId="">
                  <p:embed/>
                </p:oleObj>
              </mc:Choice>
              <mc:Fallback>
                <p:oleObj name="公式" r:id="rId6" imgW="30480000" imgH="4876800" progId="">
                  <p:embed/>
                  <p:pic>
                    <p:nvPicPr>
                      <p:cNvPr id="0" name="Picture 5" descr="image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19081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6" name="Object 30"/>
          <p:cNvGraphicFramePr>
            <a:graphicFrameLocks noChangeAspect="1"/>
          </p:cNvGraphicFramePr>
          <p:nvPr/>
        </p:nvGraphicFramePr>
        <p:xfrm>
          <a:off x="1524000" y="3429000"/>
          <a:ext cx="22145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5356800" imgH="4876800" progId="">
                  <p:embed/>
                </p:oleObj>
              </mc:Choice>
              <mc:Fallback>
                <p:oleObj name="公式" r:id="rId8" imgW="35356800" imgH="4876800" progId="">
                  <p:embed/>
                  <p:pic>
                    <p:nvPicPr>
                      <p:cNvPr id="0" name="Picture 4" descr="image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22145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7" name="Object 31"/>
          <p:cNvGraphicFramePr>
            <a:graphicFrameLocks noChangeAspect="1"/>
          </p:cNvGraphicFramePr>
          <p:nvPr/>
        </p:nvGraphicFramePr>
        <p:xfrm>
          <a:off x="1590675" y="3886200"/>
          <a:ext cx="45815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3152000" imgH="9448800" progId="">
                  <p:embed/>
                </p:oleObj>
              </mc:Choice>
              <mc:Fallback>
                <p:oleObj name="公式" r:id="rId10" imgW="73152000" imgH="9448800" progId="">
                  <p:embed/>
                  <p:pic>
                    <p:nvPicPr>
                      <p:cNvPr id="0" name="Picture 3" descr="image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3886200"/>
                        <a:ext cx="45815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8" name="Object 32"/>
          <p:cNvGraphicFramePr>
            <a:graphicFrameLocks noChangeAspect="1"/>
          </p:cNvGraphicFramePr>
          <p:nvPr/>
        </p:nvGraphicFramePr>
        <p:xfrm>
          <a:off x="1590675" y="4724400"/>
          <a:ext cx="3225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1511200" imgH="9448800" progId="">
                  <p:embed/>
                </p:oleObj>
              </mc:Choice>
              <mc:Fallback>
                <p:oleObj name="公式" r:id="rId12" imgW="51511200" imgH="9448800" progId="">
                  <p:embed/>
                  <p:pic>
                    <p:nvPicPr>
                      <p:cNvPr id="0" name="Picture 2" descr="image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4724400"/>
                        <a:ext cx="32258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9" name="Object 33"/>
          <p:cNvGraphicFramePr>
            <a:graphicFrameLocks noChangeAspect="1"/>
          </p:cNvGraphicFramePr>
          <p:nvPr/>
        </p:nvGraphicFramePr>
        <p:xfrm>
          <a:off x="1828800" y="5562600"/>
          <a:ext cx="14319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2860000" imgH="10668000" progId="">
                  <p:embed/>
                </p:oleObj>
              </mc:Choice>
              <mc:Fallback>
                <p:oleObj name="公式" r:id="rId14" imgW="22860000" imgH="10668000" progId="">
                  <p:embed/>
                  <p:pic>
                    <p:nvPicPr>
                      <p:cNvPr id="0" name="Picture 1" descr="image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62600"/>
                        <a:ext cx="143192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63" grpId="0"/>
      <p:bldP spid="449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930FE5-8BF4-4209-849F-EDD973C3A46F}" type="slidenum">
              <a:rPr lang="en-US" altLang="zh-CN" smtClean="0"/>
              <a:pPr/>
              <a:t>15</a:t>
            </a:fld>
            <a:r>
              <a:rPr lang="en-US" altLang="zh-CN" dirty="0"/>
              <a:t>q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155575" y="544513"/>
            <a:ext cx="899160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CC0000"/>
                </a:solidFill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</a:rPr>
              <a:t>4</a:t>
            </a:r>
            <a:r>
              <a:rPr lang="zh-CN" altLang="en-US" sz="2800" b="1" dirty="0"/>
              <a:t>   </a:t>
            </a:r>
            <a:r>
              <a:rPr lang="zh-CN" altLang="en-US" sz="2800" dirty="0"/>
              <a:t>质量很小长度为</a:t>
            </a:r>
            <a:r>
              <a:rPr lang="en-US" altLang="zh-CN" sz="2800" b="0" i="1" dirty="0"/>
              <a:t>l</a:t>
            </a:r>
            <a:r>
              <a:rPr lang="en-US" altLang="zh-CN" sz="2800" i="1" dirty="0"/>
              <a:t> </a:t>
            </a:r>
            <a:r>
              <a:rPr lang="zh-CN" altLang="en-US" sz="2800" dirty="0"/>
              <a:t>的均匀细杆</a:t>
            </a:r>
            <a:r>
              <a:rPr lang="en-US" altLang="zh-CN" sz="2800" dirty="0"/>
              <a:t>,   </a:t>
            </a:r>
            <a:r>
              <a:rPr lang="zh-CN" altLang="en-US" sz="2800" dirty="0"/>
              <a:t>可绕过其中心 </a:t>
            </a:r>
            <a:r>
              <a:rPr lang="en-US" altLang="zh-CN" sz="2800" b="0" i="1" dirty="0"/>
              <a:t>O </a:t>
            </a:r>
            <a:r>
              <a:rPr lang="zh-CN" altLang="en-US" sz="2800" dirty="0"/>
              <a:t>并与纸面垂直的轴在竖直平面内转动 </a:t>
            </a:r>
            <a:r>
              <a:rPr lang="en-US" altLang="zh-CN" sz="2800" dirty="0"/>
              <a:t>.  </a:t>
            </a:r>
            <a:r>
              <a:rPr lang="zh-CN" altLang="en-US" sz="2800" dirty="0"/>
              <a:t>当细杆静止于水平位置时</a:t>
            </a:r>
            <a:r>
              <a:rPr lang="en-US" altLang="zh-CN" sz="2800" dirty="0"/>
              <a:t>,   </a:t>
            </a:r>
            <a:r>
              <a:rPr lang="zh-CN" altLang="en-US" sz="2800" dirty="0"/>
              <a:t>有一只小虫以速率  </a:t>
            </a:r>
            <a:r>
              <a:rPr lang="zh-CN" altLang="en-US" sz="2800" i="1" dirty="0"/>
              <a:t>     </a:t>
            </a:r>
            <a:r>
              <a:rPr lang="zh-CN" altLang="en-US" sz="2800" dirty="0"/>
              <a:t>垂直落在距点 </a:t>
            </a:r>
            <a:r>
              <a:rPr lang="en-US" altLang="zh-CN" sz="2800" b="0" i="1" dirty="0"/>
              <a:t>O </a:t>
            </a:r>
            <a:r>
              <a:rPr lang="zh-CN" altLang="en-US" sz="2800" b="0" dirty="0"/>
              <a:t>为</a:t>
            </a:r>
            <a:r>
              <a:rPr lang="zh-CN" altLang="en-US" sz="2800" dirty="0"/>
              <a:t> </a:t>
            </a:r>
            <a:r>
              <a:rPr lang="en-US" altLang="zh-CN" sz="2800" b="0" i="1" dirty="0"/>
              <a:t>l</a:t>
            </a:r>
            <a:r>
              <a:rPr lang="en-US" altLang="zh-CN" sz="2800" b="0" dirty="0"/>
              <a:t>/4</a:t>
            </a:r>
            <a:r>
              <a:rPr lang="en-US" altLang="zh-CN" sz="2800" dirty="0"/>
              <a:t> </a:t>
            </a:r>
            <a:r>
              <a:rPr lang="zh-CN" altLang="en-US" sz="2800" dirty="0"/>
              <a:t>处</a:t>
            </a:r>
            <a:r>
              <a:rPr lang="en-US" altLang="zh-CN" sz="2800" dirty="0"/>
              <a:t>,   </a:t>
            </a:r>
            <a:r>
              <a:rPr lang="zh-CN" altLang="en-US" sz="2800" dirty="0"/>
              <a:t>并背离点</a:t>
            </a:r>
            <a:r>
              <a:rPr lang="en-US" altLang="zh-CN" sz="2800" b="0" i="1" dirty="0"/>
              <a:t>O</a:t>
            </a:r>
            <a:r>
              <a:rPr lang="en-US" altLang="zh-CN" sz="2800" i="1" dirty="0"/>
              <a:t> </a:t>
            </a:r>
            <a:r>
              <a:rPr lang="zh-CN" altLang="en-US" sz="2800" dirty="0"/>
              <a:t>向细杆的端点 </a:t>
            </a:r>
            <a:r>
              <a:rPr lang="en-US" altLang="zh-CN" sz="2800" b="0" i="1" dirty="0"/>
              <a:t>A</a:t>
            </a:r>
            <a:r>
              <a:rPr lang="en-US" altLang="zh-CN" sz="2800" i="1" dirty="0"/>
              <a:t> </a:t>
            </a:r>
            <a:r>
              <a:rPr lang="zh-CN" altLang="en-US" sz="2800" dirty="0"/>
              <a:t>爬行</a:t>
            </a:r>
            <a:r>
              <a:rPr lang="en-US" altLang="zh-CN" sz="2800" dirty="0"/>
              <a:t>.  </a:t>
            </a:r>
            <a:r>
              <a:rPr lang="zh-CN" altLang="en-US" sz="2800" dirty="0"/>
              <a:t>设小虫与细杆的质量均为</a:t>
            </a:r>
            <a:r>
              <a:rPr lang="en-US" altLang="zh-CN" sz="2800" b="0" i="1" dirty="0"/>
              <a:t>m</a:t>
            </a:r>
            <a:r>
              <a:rPr lang="en-US" altLang="zh-CN" sz="2800" dirty="0"/>
              <a:t>.  </a:t>
            </a:r>
            <a:r>
              <a:rPr lang="zh-CN" altLang="en-US" sz="2800" dirty="0"/>
              <a:t>问</a:t>
            </a:r>
            <a:r>
              <a:rPr lang="en-US" altLang="zh-CN" sz="2800" dirty="0"/>
              <a:t>:  </a:t>
            </a:r>
            <a:r>
              <a:rPr lang="zh-CN" altLang="en-US" sz="2800" dirty="0"/>
              <a:t>欲使细杆以恒定的角速度转动</a:t>
            </a:r>
            <a:r>
              <a:rPr lang="en-US" altLang="zh-CN" sz="2800" dirty="0"/>
              <a:t>,  </a:t>
            </a:r>
            <a:r>
              <a:rPr lang="zh-CN" altLang="en-US" sz="2800" dirty="0"/>
              <a:t>小虫应以多大速率向细杆端点爬行</a:t>
            </a:r>
            <a:r>
              <a:rPr lang="en-US" altLang="zh-CN" sz="2800" dirty="0"/>
              <a:t>?</a:t>
            </a:r>
          </a:p>
        </p:txBody>
      </p:sp>
      <p:graphicFrame>
        <p:nvGraphicFramePr>
          <p:cNvPr id="247813" name="Object 5"/>
          <p:cNvGraphicFramePr>
            <a:graphicFrameLocks noChangeAspect="1"/>
          </p:cNvGraphicFramePr>
          <p:nvPr/>
        </p:nvGraphicFramePr>
        <p:xfrm>
          <a:off x="4505325" y="1485900"/>
          <a:ext cx="5651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646" imgH="228402" progId="">
                  <p:embed/>
                </p:oleObj>
              </mc:Choice>
              <mc:Fallback>
                <p:oleObj name="Equation" r:id="rId3" imgW="177646" imgH="228402" progId="">
                  <p:embed/>
                  <p:pic>
                    <p:nvPicPr>
                      <p:cNvPr id="0" name="Picture 2" descr="image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1485900"/>
                        <a:ext cx="56515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182563" y="3856038"/>
            <a:ext cx="43370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</a:rPr>
              <a:t>:</a:t>
            </a:r>
            <a:r>
              <a:rPr lang="en-US" altLang="zh-CN" sz="2800" dirty="0">
                <a:solidFill>
                  <a:srgbClr val="CC0000"/>
                </a:solidFill>
              </a:rPr>
              <a:t>  </a:t>
            </a:r>
            <a:r>
              <a:rPr lang="zh-CN" altLang="en-US" sz="2800" dirty="0">
                <a:solidFill>
                  <a:schemeClr val="tx1"/>
                </a:solidFill>
              </a:rPr>
              <a:t>碰撞前后系统角动量守恒</a:t>
            </a:r>
          </a:p>
        </p:txBody>
      </p:sp>
      <p:graphicFrame>
        <p:nvGraphicFramePr>
          <p:cNvPr id="247815" name="Object 7"/>
          <p:cNvGraphicFramePr>
            <a:graphicFrameLocks noChangeAspect="1"/>
          </p:cNvGraphicFramePr>
          <p:nvPr/>
        </p:nvGraphicFramePr>
        <p:xfrm>
          <a:off x="214313" y="4767263"/>
          <a:ext cx="4389437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39900" imgH="431800" progId="">
                  <p:embed/>
                </p:oleObj>
              </mc:Choice>
              <mc:Fallback>
                <p:oleObj name="Equation" r:id="rId5" imgW="1739900" imgH="431800" progId="">
                  <p:embed/>
                  <p:pic>
                    <p:nvPicPr>
                      <p:cNvPr id="0" name="Picture 3" descr="image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767263"/>
                        <a:ext cx="4389437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6" name="Object 8"/>
          <p:cNvGraphicFramePr>
            <a:graphicFrameLocks noChangeAspect="1"/>
          </p:cNvGraphicFramePr>
          <p:nvPr/>
        </p:nvGraphicFramePr>
        <p:xfrm>
          <a:off x="1227138" y="5911850"/>
          <a:ext cx="217963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87400" imgH="228600" progId="">
                  <p:embed/>
                </p:oleObj>
              </mc:Choice>
              <mc:Fallback>
                <p:oleObj name="Equation" r:id="rId7" imgW="787400" imgH="228600" progId="">
                  <p:embed/>
                  <p:pic>
                    <p:nvPicPr>
                      <p:cNvPr id="0" name="Picture 4" descr="image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5911850"/>
                        <a:ext cx="2179637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r:id="rId1" imgW="4546465" imgH="2933333"/>
        </mc:Choice>
        <mc:Fallback>
          <p:control r:id="rId1" imgW="4546465" imgH="2933333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46600" y="3543300"/>
                  <a:ext cx="4546600" cy="293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9CA8AE-0E66-4038-9179-695A69F70F80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1633538" y="685800"/>
          <a:ext cx="1828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113" imgH="393529" progId="">
                  <p:embed/>
                </p:oleObj>
              </mc:Choice>
              <mc:Fallback>
                <p:oleObj name="Equation" r:id="rId2" imgW="660113" imgH="393529" progId="">
                  <p:embed/>
                  <p:pic>
                    <p:nvPicPr>
                      <p:cNvPr id="0" name="Picture 2" descr="image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685800"/>
                        <a:ext cx="1828800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347663" y="1712913"/>
            <a:ext cx="2714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/>
              <a:t>角动量定理</a:t>
            </a:r>
          </a:p>
        </p:txBody>
      </p:sp>
      <p:graphicFrame>
        <p:nvGraphicFramePr>
          <p:cNvPr id="248836" name="Object 4"/>
          <p:cNvGraphicFramePr>
            <a:graphicFrameLocks noChangeAspect="1"/>
          </p:cNvGraphicFramePr>
          <p:nvPr/>
        </p:nvGraphicFramePr>
        <p:xfrm>
          <a:off x="360363" y="2322513"/>
          <a:ext cx="398303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100" imgH="393700" progId="">
                  <p:embed/>
                </p:oleObj>
              </mc:Choice>
              <mc:Fallback>
                <p:oleObj name="Equation" r:id="rId4" imgW="1562100" imgH="393700" progId="">
                  <p:embed/>
                  <p:pic>
                    <p:nvPicPr>
                      <p:cNvPr id="0" name="Picture 3" descr="image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2322513"/>
                        <a:ext cx="3983037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7" name="Object 5"/>
          <p:cNvGraphicFramePr>
            <a:graphicFrameLocks noChangeAspect="1"/>
          </p:cNvGraphicFramePr>
          <p:nvPr/>
        </p:nvGraphicFramePr>
        <p:xfrm>
          <a:off x="657225" y="3429000"/>
          <a:ext cx="77470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79700" imgH="393700" progId="">
                  <p:embed/>
                </p:oleObj>
              </mc:Choice>
              <mc:Fallback>
                <p:oleObj name="Equation" r:id="rId6" imgW="2679700" imgH="393700" progId="">
                  <p:embed/>
                  <p:pic>
                    <p:nvPicPr>
                      <p:cNvPr id="0" name="Picture 4" descr="image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3429000"/>
                        <a:ext cx="7747000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1292225" y="4648200"/>
            <a:ext cx="3067050" cy="555625"/>
            <a:chOff x="454" y="2976"/>
            <a:chExt cx="1994" cy="396"/>
          </a:xfrm>
        </p:grpSpPr>
        <p:sp>
          <p:nvSpPr>
            <p:cNvPr id="248839" name="Text Box 7"/>
            <p:cNvSpPr txBox="1">
              <a:spLocks noChangeArrowheads="1"/>
            </p:cNvSpPr>
            <p:nvPr/>
          </p:nvSpPr>
          <p:spPr bwMode="auto">
            <a:xfrm>
              <a:off x="454" y="2976"/>
              <a:ext cx="81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考虑到</a:t>
              </a:r>
            </a:p>
          </p:txBody>
        </p:sp>
        <p:graphicFrame>
          <p:nvGraphicFramePr>
            <p:cNvPr id="248840" name="Object 8"/>
            <p:cNvGraphicFramePr>
              <a:graphicFrameLocks noChangeAspect="1"/>
            </p:cNvGraphicFramePr>
            <p:nvPr/>
          </p:nvGraphicFramePr>
          <p:xfrm>
            <a:off x="1344" y="2976"/>
            <a:ext cx="110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31425" imgH="177646" progId="">
                    <p:embed/>
                  </p:oleObj>
                </mc:Choice>
                <mc:Fallback>
                  <p:oleObj name="Equation" r:id="rId8" imgW="431425" imgH="177646" progId="">
                    <p:embed/>
                    <p:pic>
                      <p:nvPicPr>
                        <p:cNvPr id="0" name="Picture 5" descr="image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976"/>
                          <a:ext cx="1104" cy="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8841" name="Object 9"/>
          <p:cNvGraphicFramePr>
            <a:graphicFrameLocks noChangeAspect="1"/>
          </p:cNvGraphicFramePr>
          <p:nvPr/>
        </p:nvGraphicFramePr>
        <p:xfrm>
          <a:off x="1095375" y="5181600"/>
          <a:ext cx="647858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33600" imgH="444500" progId="">
                  <p:embed/>
                </p:oleObj>
              </mc:Choice>
              <mc:Fallback>
                <p:oleObj name="Equation" r:id="rId10" imgW="2133600" imgH="444500" progId="">
                  <p:embed/>
                  <p:pic>
                    <p:nvPicPr>
                      <p:cNvPr id="0" name="Picture 6" descr="image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5181600"/>
                        <a:ext cx="6478588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8845" name="Picture 13" descr="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942975"/>
            <a:ext cx="4330700" cy="2279650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2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9206C33-B864-4F84-84E3-396A8AEA1949}" type="slidenum">
              <a:rPr lang="en-US" altLang="zh-CN" sz="1400"/>
              <a:pPr algn="r" eaLnBrk="1" hangingPunct="1"/>
              <a:t>17</a:t>
            </a:fld>
            <a:endParaRPr lang="en-US" altLang="zh-CN" sz="1400"/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609600" y="404813"/>
            <a:ext cx="8167688" cy="181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、如图所示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一质量为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的子弹以水平速度射入一静止悬于顶端长棒的下端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穿出后速度损失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3/4,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求子弹穿出后棒的角速度</a:t>
            </a:r>
            <a:r>
              <a:rPr lang="zh-CN" altLang="en-US" sz="2800" b="1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。已知棒长为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质量为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457200" y="3657600"/>
            <a:ext cx="373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3200" i="1">
              <a:solidFill>
                <a:srgbClr val="FF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567898" y="2015637"/>
            <a:ext cx="74676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f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代表棒对子弹的阻力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对子弹有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828800" y="2596662"/>
          <a:ext cx="3962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95560" imgH="660240" progId="">
                  <p:embed/>
                </p:oleObj>
              </mc:Choice>
              <mc:Fallback>
                <p:oleObj r:id="rId2" imgW="2995560" imgH="660240" progId="">
                  <p:embed/>
                  <p:pic>
                    <p:nvPicPr>
                      <p:cNvPr id="0" name="Picture 3" descr="image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6662"/>
                        <a:ext cx="39624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6"/>
          <p:cNvSpPr txBox="1">
            <a:spLocks noChangeArrowheads="1"/>
          </p:cNvSpPr>
          <p:nvPr/>
        </p:nvSpPr>
        <p:spPr bwMode="auto">
          <a:xfrm>
            <a:off x="838200" y="3810000"/>
            <a:ext cx="533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noProof="1">
                <a:latin typeface="楷体_GB2312" pitchFamily="49" charset="-122"/>
                <a:ea typeface="楷体_GB2312" pitchFamily="49" charset="-122"/>
              </a:rPr>
              <a:t>子弹对棒的反作用力对棒的冲量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矩为：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1729740" y="4770120"/>
          <a:ext cx="3922395" cy="79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87960" imgH="457200" progId="">
                  <p:embed/>
                </p:oleObj>
              </mc:Choice>
              <mc:Fallback>
                <p:oleObj r:id="rId4" imgW="2487960" imgH="457200" progId="">
                  <p:embed/>
                  <p:pic>
                    <p:nvPicPr>
                      <p:cNvPr id="0" name="Picture 2" descr="image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740" y="4770120"/>
                        <a:ext cx="3922395" cy="792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41" name="Group 9"/>
          <p:cNvGrpSpPr/>
          <p:nvPr/>
        </p:nvGrpSpPr>
        <p:grpSpPr bwMode="auto">
          <a:xfrm>
            <a:off x="1547814" y="5599112"/>
            <a:ext cx="5715000" cy="523875"/>
            <a:chOff x="15" y="0"/>
            <a:chExt cx="3600" cy="330"/>
          </a:xfrm>
        </p:grpSpPr>
        <p:sp>
          <p:nvSpPr>
            <p:cNvPr id="69642" name="Text Box 9"/>
            <p:cNvSpPr txBox="1">
              <a:spLocks noChangeArrowheads="1"/>
            </p:cNvSpPr>
            <p:nvPr/>
          </p:nvSpPr>
          <p:spPr bwMode="auto">
            <a:xfrm>
              <a:off x="15" y="0"/>
              <a:ext cx="36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noProof="1">
                  <a:latin typeface="楷体_GB2312" pitchFamily="49" charset="-122"/>
                  <a:ea typeface="楷体_GB2312" pitchFamily="49" charset="-122"/>
                </a:rPr>
                <a:t>因,           由两式得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964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7281917"/>
                </p:ext>
              </p:extLst>
            </p:nvPr>
          </p:nvGraphicFramePr>
          <p:xfrm>
            <a:off x="334" y="26"/>
            <a:ext cx="7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801600" imgH="4876800" progId="">
                    <p:embed/>
                  </p:oleObj>
                </mc:Choice>
                <mc:Fallback>
                  <p:oleObj r:id="rId6" imgW="12801600" imgH="4876800" progId="">
                    <p:embed/>
                    <p:pic>
                      <p:nvPicPr>
                        <p:cNvPr id="0" name="Picture 1" descr="image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4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" y="26"/>
                          <a:ext cx="760" cy="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44" name="Group 12"/>
          <p:cNvGrpSpPr/>
          <p:nvPr/>
        </p:nvGrpSpPr>
        <p:grpSpPr bwMode="auto">
          <a:xfrm>
            <a:off x="5791200" y="2895600"/>
            <a:ext cx="3048000" cy="3430588"/>
            <a:chOff x="0" y="0"/>
            <a:chExt cx="1920" cy="2161"/>
          </a:xfrm>
        </p:grpSpPr>
        <p:sp>
          <p:nvSpPr>
            <p:cNvPr id="69645" name="Line 12"/>
            <p:cNvSpPr>
              <a:spLocks noChangeShapeType="1"/>
            </p:cNvSpPr>
            <p:nvPr/>
          </p:nvSpPr>
          <p:spPr bwMode="auto">
            <a:xfrm>
              <a:off x="384" y="2016"/>
              <a:ext cx="1392" cy="0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646" name="Group 14"/>
            <p:cNvGrpSpPr/>
            <p:nvPr/>
          </p:nvGrpSpPr>
          <p:grpSpPr bwMode="auto">
            <a:xfrm>
              <a:off x="0" y="0"/>
              <a:ext cx="1920" cy="2161"/>
              <a:chOff x="0" y="0"/>
              <a:chExt cx="1920" cy="2161"/>
            </a:xfrm>
          </p:grpSpPr>
          <p:grpSp>
            <p:nvGrpSpPr>
              <p:cNvPr id="69647" name="Group 15"/>
              <p:cNvGrpSpPr/>
              <p:nvPr/>
            </p:nvGrpSpPr>
            <p:grpSpPr bwMode="auto">
              <a:xfrm>
                <a:off x="0" y="0"/>
                <a:ext cx="1920" cy="2161"/>
                <a:chOff x="0" y="0"/>
                <a:chExt cx="1920" cy="2161"/>
              </a:xfrm>
            </p:grpSpPr>
            <p:sp>
              <p:nvSpPr>
                <p:cNvPr id="69648" name="Line 15"/>
                <p:cNvSpPr>
                  <a:spLocks noChangeShapeType="1"/>
                </p:cNvSpPr>
                <p:nvPr/>
              </p:nvSpPr>
              <p:spPr bwMode="auto">
                <a:xfrm>
                  <a:off x="1008" y="0"/>
                  <a:ext cx="0" cy="216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49" name="Rectangle 16"/>
                <p:cNvSpPr>
                  <a:spLocks noChangeArrowheads="1"/>
                </p:cNvSpPr>
                <p:nvPr/>
              </p:nvSpPr>
              <p:spPr bwMode="auto">
                <a:xfrm>
                  <a:off x="720" y="0"/>
                  <a:ext cx="144" cy="2160"/>
                </a:xfrm>
                <a:prstGeom prst="rect">
                  <a:avLst/>
                </a:prstGeom>
                <a:solidFill>
                  <a:srgbClr val="FF9900"/>
                </a:solidFill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9650" name="Oval 17"/>
                <p:cNvSpPr>
                  <a:spLocks noChangeArrowheads="1"/>
                </p:cNvSpPr>
                <p:nvPr/>
              </p:nvSpPr>
              <p:spPr bwMode="auto">
                <a:xfrm>
                  <a:off x="768" y="48"/>
                  <a:ext cx="48" cy="96"/>
                </a:xfrm>
                <a:prstGeom prst="ellipse">
                  <a:avLst/>
                </a:prstGeom>
                <a:solidFill>
                  <a:schemeClr val="tx1"/>
                </a:solidFill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69651" name="Group 19"/>
                <p:cNvGrpSpPr/>
                <p:nvPr/>
              </p:nvGrpSpPr>
              <p:grpSpPr bwMode="auto">
                <a:xfrm>
                  <a:off x="1296" y="1968"/>
                  <a:ext cx="384" cy="96"/>
                  <a:chOff x="0" y="0"/>
                  <a:chExt cx="384" cy="96"/>
                </a:xfrm>
              </p:grpSpPr>
              <p:sp>
                <p:nvSpPr>
                  <p:cNvPr id="69652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2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69653" name="AutoShape 20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0" y="-48"/>
                    <a:ext cx="96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69654" name="Line 21"/>
                <p:cNvSpPr>
                  <a:spLocks noChangeShapeType="1"/>
                </p:cNvSpPr>
                <p:nvPr/>
              </p:nvSpPr>
              <p:spPr bwMode="auto">
                <a:xfrm>
                  <a:off x="816" y="0"/>
                  <a:ext cx="336" cy="1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9655" name="Group 23"/>
                <p:cNvGrpSpPr/>
                <p:nvPr/>
              </p:nvGrpSpPr>
              <p:grpSpPr bwMode="auto">
                <a:xfrm>
                  <a:off x="0" y="1968"/>
                  <a:ext cx="384" cy="96"/>
                  <a:chOff x="0" y="0"/>
                  <a:chExt cx="384" cy="96"/>
                </a:xfrm>
              </p:grpSpPr>
              <p:sp>
                <p:nvSpPr>
                  <p:cNvPr id="69656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2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69657" name="AutoShape 24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0" y="-48"/>
                    <a:ext cx="96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69658" name="Line 25"/>
                <p:cNvSpPr>
                  <a:spLocks noChangeShapeType="1"/>
                </p:cNvSpPr>
                <p:nvPr/>
              </p:nvSpPr>
              <p:spPr bwMode="auto">
                <a:xfrm>
                  <a:off x="864" y="2160"/>
                  <a:ext cx="336" cy="1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59" name="Line 26"/>
                <p:cNvSpPr>
                  <a:spLocks noChangeShapeType="1"/>
                </p:cNvSpPr>
                <p:nvPr/>
              </p:nvSpPr>
              <p:spPr bwMode="auto">
                <a:xfrm>
                  <a:off x="384" y="2016"/>
                  <a:ext cx="240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60" name="Line 27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240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661" name="Rectangle 28"/>
              <p:cNvSpPr>
                <a:spLocks noChangeArrowheads="1"/>
              </p:cNvSpPr>
              <p:nvPr/>
            </p:nvSpPr>
            <p:spPr bwMode="auto">
              <a:xfrm>
                <a:off x="336" y="168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69662" name="Rectangle 29"/>
              <p:cNvSpPr>
                <a:spLocks noChangeArrowheads="1"/>
              </p:cNvSpPr>
              <p:nvPr/>
            </p:nvSpPr>
            <p:spPr bwMode="auto">
              <a:xfrm>
                <a:off x="1680" y="1680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69663" name="Rectangle 30"/>
              <p:cNvSpPr>
                <a:spLocks noChangeArrowheads="1"/>
              </p:cNvSpPr>
              <p:nvPr/>
            </p:nvSpPr>
            <p:spPr bwMode="auto">
              <a:xfrm>
                <a:off x="1296" y="168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69664" name="Rectangle 31"/>
              <p:cNvSpPr>
                <a:spLocks noChangeArrowheads="1"/>
              </p:cNvSpPr>
              <p:nvPr/>
            </p:nvSpPr>
            <p:spPr bwMode="auto">
              <a:xfrm>
                <a:off x="384" y="720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</a:rPr>
                  <a:t>M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7" grpId="0" build="p" autoUpdateAnimBg="0"/>
      <p:bldP spid="6963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2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7A5388A-E187-48A7-A335-7813CE6B2159}" type="slidenum">
              <a:rPr lang="en-US" altLang="zh-CN" sz="1400"/>
              <a:pPr algn="r" eaLnBrk="1" hangingPunct="1"/>
              <a:t>18</a:t>
            </a:fld>
            <a:endParaRPr lang="en-US" altLang="zh-CN" sz="1400"/>
          </a:p>
        </p:txBody>
      </p:sp>
      <p:grpSp>
        <p:nvGrpSpPr>
          <p:cNvPr id="70659" name="Group 3"/>
          <p:cNvGrpSpPr/>
          <p:nvPr/>
        </p:nvGrpSpPr>
        <p:grpSpPr bwMode="auto">
          <a:xfrm>
            <a:off x="6096000" y="381000"/>
            <a:ext cx="3048000" cy="3430588"/>
            <a:chOff x="0" y="0"/>
            <a:chExt cx="1920" cy="2161"/>
          </a:xfrm>
        </p:grpSpPr>
        <p:sp>
          <p:nvSpPr>
            <p:cNvPr id="70660" name="Line 3"/>
            <p:cNvSpPr>
              <a:spLocks noChangeShapeType="1"/>
            </p:cNvSpPr>
            <p:nvPr/>
          </p:nvSpPr>
          <p:spPr bwMode="auto">
            <a:xfrm>
              <a:off x="384" y="2016"/>
              <a:ext cx="1392" cy="0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661" name="Group 5"/>
            <p:cNvGrpSpPr/>
            <p:nvPr/>
          </p:nvGrpSpPr>
          <p:grpSpPr bwMode="auto">
            <a:xfrm>
              <a:off x="0" y="0"/>
              <a:ext cx="1920" cy="2161"/>
              <a:chOff x="0" y="0"/>
              <a:chExt cx="1920" cy="2161"/>
            </a:xfrm>
          </p:grpSpPr>
          <p:grpSp>
            <p:nvGrpSpPr>
              <p:cNvPr id="70662" name="Group 6"/>
              <p:cNvGrpSpPr/>
              <p:nvPr/>
            </p:nvGrpSpPr>
            <p:grpSpPr bwMode="auto">
              <a:xfrm>
                <a:off x="0" y="0"/>
                <a:ext cx="1920" cy="2161"/>
                <a:chOff x="0" y="0"/>
                <a:chExt cx="1920" cy="2161"/>
              </a:xfrm>
            </p:grpSpPr>
            <p:sp>
              <p:nvSpPr>
                <p:cNvPr id="70663" name="Line 6"/>
                <p:cNvSpPr>
                  <a:spLocks noChangeShapeType="1"/>
                </p:cNvSpPr>
                <p:nvPr/>
              </p:nvSpPr>
              <p:spPr bwMode="auto">
                <a:xfrm>
                  <a:off x="1008" y="0"/>
                  <a:ext cx="0" cy="216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664" name="Rectangle 7"/>
                <p:cNvSpPr>
                  <a:spLocks noChangeArrowheads="1"/>
                </p:cNvSpPr>
                <p:nvPr/>
              </p:nvSpPr>
              <p:spPr bwMode="auto">
                <a:xfrm>
                  <a:off x="720" y="0"/>
                  <a:ext cx="144" cy="2160"/>
                </a:xfrm>
                <a:prstGeom prst="rect">
                  <a:avLst/>
                </a:prstGeom>
                <a:solidFill>
                  <a:srgbClr val="FF9900"/>
                </a:solidFill>
                <a:ln w="9525" cmpd="sng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0665" name="Oval 8"/>
                <p:cNvSpPr>
                  <a:spLocks noChangeArrowheads="1"/>
                </p:cNvSpPr>
                <p:nvPr/>
              </p:nvSpPr>
              <p:spPr bwMode="auto">
                <a:xfrm>
                  <a:off x="768" y="48"/>
                  <a:ext cx="48" cy="96"/>
                </a:xfrm>
                <a:prstGeom prst="ellipse">
                  <a:avLst/>
                </a:prstGeom>
                <a:solidFill>
                  <a:schemeClr val="tx1"/>
                </a:solidFill>
                <a:ln w="9525" cmpd="sng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70666" name="Group 10"/>
                <p:cNvGrpSpPr/>
                <p:nvPr/>
              </p:nvGrpSpPr>
              <p:grpSpPr bwMode="auto">
                <a:xfrm>
                  <a:off x="1296" y="1968"/>
                  <a:ext cx="384" cy="96"/>
                  <a:chOff x="0" y="0"/>
                  <a:chExt cx="384" cy="96"/>
                </a:xfrm>
              </p:grpSpPr>
              <p:sp>
                <p:nvSpPr>
                  <p:cNvPr id="7066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2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0668" name="AutoShape 11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0" y="-48"/>
                    <a:ext cx="96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70669" name="Line 12"/>
                <p:cNvSpPr>
                  <a:spLocks noChangeShapeType="1"/>
                </p:cNvSpPr>
                <p:nvPr/>
              </p:nvSpPr>
              <p:spPr bwMode="auto">
                <a:xfrm>
                  <a:off x="816" y="0"/>
                  <a:ext cx="336" cy="1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0670" name="Group 14"/>
                <p:cNvGrpSpPr/>
                <p:nvPr/>
              </p:nvGrpSpPr>
              <p:grpSpPr bwMode="auto">
                <a:xfrm>
                  <a:off x="0" y="1968"/>
                  <a:ext cx="384" cy="96"/>
                  <a:chOff x="0" y="0"/>
                  <a:chExt cx="384" cy="96"/>
                </a:xfrm>
              </p:grpSpPr>
              <p:sp>
                <p:nvSpPr>
                  <p:cNvPr id="70671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2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0672" name="AutoShape 15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0" y="-48"/>
                    <a:ext cx="96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70673" name="Line 16"/>
                <p:cNvSpPr>
                  <a:spLocks noChangeShapeType="1"/>
                </p:cNvSpPr>
                <p:nvPr/>
              </p:nvSpPr>
              <p:spPr bwMode="auto">
                <a:xfrm>
                  <a:off x="864" y="2160"/>
                  <a:ext cx="336" cy="1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674" name="Line 17"/>
                <p:cNvSpPr>
                  <a:spLocks noChangeShapeType="1"/>
                </p:cNvSpPr>
                <p:nvPr/>
              </p:nvSpPr>
              <p:spPr bwMode="auto">
                <a:xfrm>
                  <a:off x="384" y="2016"/>
                  <a:ext cx="240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675" name="Line 18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240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0676" name="Rectangle 19"/>
              <p:cNvSpPr>
                <a:spLocks noChangeArrowheads="1"/>
              </p:cNvSpPr>
              <p:nvPr/>
            </p:nvSpPr>
            <p:spPr bwMode="auto">
              <a:xfrm>
                <a:off x="336" y="168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0677" name="Rectangle 20"/>
              <p:cNvSpPr>
                <a:spLocks noChangeArrowheads="1"/>
              </p:cNvSpPr>
              <p:nvPr/>
            </p:nvSpPr>
            <p:spPr bwMode="auto">
              <a:xfrm>
                <a:off x="1680" y="1680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70678" name="Rectangle 21"/>
              <p:cNvSpPr>
                <a:spLocks noChangeArrowheads="1"/>
              </p:cNvSpPr>
              <p:nvPr/>
            </p:nvSpPr>
            <p:spPr bwMode="auto">
              <a:xfrm>
                <a:off x="1296" y="168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70679" name="Rectangle 22"/>
              <p:cNvSpPr>
                <a:spLocks noChangeArrowheads="1"/>
              </p:cNvSpPr>
              <p:nvPr/>
            </p:nvSpPr>
            <p:spPr bwMode="auto">
              <a:xfrm>
                <a:off x="384" y="720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</a:rPr>
                  <a:t>M</a:t>
                </a:r>
              </a:p>
            </p:txBody>
          </p:sp>
        </p:grpSp>
      </p:grpSp>
      <p:graphicFrame>
        <p:nvGraphicFramePr>
          <p:cNvPr id="70680" name="Object 24"/>
          <p:cNvGraphicFramePr>
            <a:graphicFrameLocks noChangeAspect="1"/>
          </p:cNvGraphicFramePr>
          <p:nvPr/>
        </p:nvGraphicFramePr>
        <p:xfrm>
          <a:off x="762000" y="433388"/>
          <a:ext cx="54102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69920" imgH="660240" progId="">
                  <p:embed/>
                </p:oleObj>
              </mc:Choice>
              <mc:Fallback>
                <p:oleObj r:id="rId2" imgW="3769920" imgH="660240" progId="">
                  <p:embed/>
                  <p:pic>
                    <p:nvPicPr>
                      <p:cNvPr id="0" name="Picture 5" descr="image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3388"/>
                        <a:ext cx="5410200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1" name="Text Box 24"/>
          <p:cNvSpPr txBox="1">
            <a:spLocks noChangeArrowheads="1"/>
          </p:cNvSpPr>
          <p:nvPr/>
        </p:nvSpPr>
        <p:spPr bwMode="auto">
          <a:xfrm>
            <a:off x="304800" y="1524000"/>
            <a:ext cx="632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u="sng" noProof="1">
                <a:latin typeface="楷体_GB2312" pitchFamily="49" charset="-122"/>
                <a:ea typeface="楷体_GB2312" pitchFamily="49" charset="-122"/>
              </a:rPr>
              <a:t>请问</a:t>
            </a:r>
            <a:r>
              <a:rPr lang="zh-CN" altLang="en-US" sz="2800" b="1" noProof="1">
                <a:latin typeface="楷体_GB2312" pitchFamily="49" charset="-122"/>
                <a:ea typeface="楷体_GB2312" pitchFamily="49" charset="-122"/>
              </a:rPr>
              <a:t>:1.子弹和棒的总动量守恒吗?</a:t>
            </a:r>
          </a:p>
          <a:p>
            <a:pPr eaLnBrk="1" hangingPunct="1"/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 noProof="1">
                <a:latin typeface="楷体_GB2312" pitchFamily="49" charset="-122"/>
                <a:ea typeface="楷体_GB2312" pitchFamily="49" charset="-122"/>
              </a:rPr>
              <a:t>什么?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0682" name="Text Box 25"/>
          <p:cNvSpPr txBox="1">
            <a:spLocks noChangeArrowheads="1"/>
          </p:cNvSpPr>
          <p:nvPr/>
        </p:nvSpPr>
        <p:spPr bwMode="auto">
          <a:xfrm>
            <a:off x="762000" y="2590800"/>
            <a:ext cx="6019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noProof="1">
                <a:latin typeface="楷体_GB2312" pitchFamily="49" charset="-122"/>
                <a:ea typeface="楷体_GB2312" pitchFamily="49" charset="-122"/>
              </a:rPr>
              <a:t>2.总角动量守恒吗?若守恒,   其方程应如何写?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70683" name="Group 27"/>
          <p:cNvGrpSpPr/>
          <p:nvPr/>
        </p:nvGrpSpPr>
        <p:grpSpPr bwMode="auto">
          <a:xfrm>
            <a:off x="1143000" y="3657600"/>
            <a:ext cx="5629275" cy="2516188"/>
            <a:chOff x="0" y="0"/>
            <a:chExt cx="3546" cy="1585"/>
          </a:xfrm>
        </p:grpSpPr>
        <p:graphicFrame>
          <p:nvGraphicFramePr>
            <p:cNvPr id="70684" name="Object 28"/>
            <p:cNvGraphicFramePr>
              <a:graphicFrameLocks noChangeAspect="1"/>
            </p:cNvGraphicFramePr>
            <p:nvPr/>
          </p:nvGraphicFramePr>
          <p:xfrm>
            <a:off x="48" y="0"/>
            <a:ext cx="1680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878840" imgH="343080" progId="">
                    <p:embed/>
                  </p:oleObj>
                </mc:Choice>
                <mc:Fallback>
                  <p:oleObj r:id="rId4" imgW="1878840" imgH="343080" progId="">
                    <p:embed/>
                    <p:pic>
                      <p:nvPicPr>
                        <p:cNvPr id="0" name="Picture 4" descr="image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0"/>
                          <a:ext cx="1680" cy="3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85" name="Object 29"/>
            <p:cNvGraphicFramePr>
              <a:graphicFrameLocks noChangeAspect="1"/>
            </p:cNvGraphicFramePr>
            <p:nvPr/>
          </p:nvGraphicFramePr>
          <p:xfrm>
            <a:off x="0" y="384"/>
            <a:ext cx="1077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142280" imgH="660240" progId="">
                    <p:embed/>
                  </p:oleObj>
                </mc:Choice>
                <mc:Fallback>
                  <p:oleObj r:id="rId6" imgW="1142280" imgH="660240" progId="">
                    <p:embed/>
                    <p:pic>
                      <p:nvPicPr>
                        <p:cNvPr id="0" name="Picture 3" descr="image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84"/>
                          <a:ext cx="1077" cy="6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86" name="Object 30"/>
            <p:cNvGraphicFramePr>
              <a:graphicFrameLocks noChangeAspect="1"/>
            </p:cNvGraphicFramePr>
            <p:nvPr/>
          </p:nvGraphicFramePr>
          <p:xfrm>
            <a:off x="48" y="1008"/>
            <a:ext cx="672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837720" imgH="660240" progId="">
                    <p:embed/>
                  </p:oleObj>
                </mc:Choice>
                <mc:Fallback>
                  <p:oleObj r:id="rId8" imgW="837720" imgH="660240" progId="">
                    <p:embed/>
                    <p:pic>
                      <p:nvPicPr>
                        <p:cNvPr id="0" name="Picture 2" descr="image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008"/>
                          <a:ext cx="672" cy="5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87" name="Object 31"/>
            <p:cNvGraphicFramePr>
              <a:graphicFrameLocks noChangeAspect="1"/>
            </p:cNvGraphicFramePr>
            <p:nvPr/>
          </p:nvGraphicFramePr>
          <p:xfrm>
            <a:off x="2352" y="384"/>
            <a:ext cx="119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142280" imgH="660240" progId="">
                    <p:embed/>
                  </p:oleObj>
                </mc:Choice>
                <mc:Fallback>
                  <p:oleObj r:id="rId10" imgW="1142280" imgH="660240" progId="">
                    <p:embed/>
                    <p:pic>
                      <p:nvPicPr>
                        <p:cNvPr id="0" name="Picture 1" descr="image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4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84"/>
                          <a:ext cx="1194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88" name="AutoShape 31"/>
            <p:cNvSpPr/>
            <p:nvPr/>
          </p:nvSpPr>
          <p:spPr bwMode="auto">
            <a:xfrm>
              <a:off x="1824" y="192"/>
              <a:ext cx="432" cy="1200"/>
            </a:xfrm>
            <a:prstGeom prst="rightBrace">
              <a:avLst>
                <a:gd name="adj1" fmla="val 23148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1" grpId="0" autoUpdateAnimBg="0"/>
      <p:bldP spid="7068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5716-DD00-4FA1-A829-F7FEF1A9A535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2411760" y="2276872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作业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411E86-3389-AA47-4DDA-C0873B680B98}"/>
              </a:ext>
            </a:extLst>
          </p:cNvPr>
          <p:cNvSpPr txBox="1"/>
          <p:nvPr/>
        </p:nvSpPr>
        <p:spPr>
          <a:xfrm>
            <a:off x="2213992" y="321297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/>
              <a:t>刚体的定轴转动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8988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43BD-9C1F-429F-A9DC-8197D9044A6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46100" y="1600200"/>
            <a:ext cx="60483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由质点系对轴的角动量定理，可得</a:t>
            </a:r>
          </a:p>
        </p:txBody>
      </p:sp>
      <p:graphicFrame>
        <p:nvGraphicFramePr>
          <p:cNvPr id="439301" name="Object 5"/>
          <p:cNvGraphicFramePr>
            <a:graphicFrameLocks noChangeAspect="1"/>
          </p:cNvGraphicFramePr>
          <p:nvPr/>
        </p:nvGraphicFramePr>
        <p:xfrm>
          <a:off x="2590800" y="2184400"/>
          <a:ext cx="29527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357560" imgH="12585600" progId="">
                  <p:embed/>
                </p:oleObj>
              </mc:Choice>
              <mc:Fallback>
                <p:oleObj name="公式" r:id="rId2" imgW="37357560" imgH="12585600" progId="">
                  <p:embed/>
                  <p:pic>
                    <p:nvPicPr>
                      <p:cNvPr id="0" name="Picture 1" descr="image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84400"/>
                        <a:ext cx="295275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546100" y="3255963"/>
            <a:ext cx="3887787" cy="5191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两边乘以</a:t>
            </a:r>
            <a:r>
              <a:rPr lang="en-US" altLang="zh-CN" sz="2800" dirty="0" err="1"/>
              <a:t>d</a:t>
            </a:r>
            <a:r>
              <a:rPr lang="en-US" altLang="zh-CN" sz="2800" i="1" dirty="0" err="1"/>
              <a:t>t</a:t>
            </a:r>
            <a:r>
              <a:rPr lang="zh-CN" altLang="en-US" sz="2800" dirty="0"/>
              <a:t>，并积分 </a:t>
            </a:r>
          </a:p>
        </p:txBody>
      </p:sp>
      <p:graphicFrame>
        <p:nvGraphicFramePr>
          <p:cNvPr id="439303" name="Object 7"/>
          <p:cNvGraphicFramePr>
            <a:graphicFrameLocks noChangeAspect="1"/>
          </p:cNvGraphicFramePr>
          <p:nvPr/>
        </p:nvGraphicFramePr>
        <p:xfrm>
          <a:off x="2590800" y="3860800"/>
          <a:ext cx="29527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041600" imgH="8534400" progId="">
                  <p:embed/>
                </p:oleObj>
              </mc:Choice>
              <mc:Fallback>
                <p:oleObj r:id="rId4" imgW="28041600" imgH="8534400" progId="">
                  <p:embed/>
                  <p:pic>
                    <p:nvPicPr>
                      <p:cNvPr id="0" name="Picture 2" descr="image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60800"/>
                        <a:ext cx="2952750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4" name="Text Box 8"/>
          <p:cNvSpPr txBox="1">
            <a:spLocks noChangeArrowheads="1"/>
          </p:cNvSpPr>
          <p:nvPr/>
        </p:nvSpPr>
        <p:spPr bwMode="auto">
          <a:xfrm>
            <a:off x="546100" y="4830763"/>
            <a:ext cx="8064500" cy="1117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刚体对定轴的角动量定理</a:t>
            </a:r>
            <a:r>
              <a:rPr lang="zh-CN" altLang="en-US" sz="2800"/>
              <a:t>：在某一时间段内，作用在刚体上的外力的</a:t>
            </a:r>
            <a:r>
              <a:rPr lang="zh-CN" altLang="en-US" sz="2800">
                <a:solidFill>
                  <a:srgbClr val="FF3300"/>
                </a:solidFill>
              </a:rPr>
              <a:t>冲量矩</a:t>
            </a:r>
            <a:r>
              <a:rPr lang="zh-CN" altLang="en-US" sz="2800"/>
              <a:t>等于刚体的角动量增量。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439302" grpId="0"/>
      <p:bldP spid="4393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>
                <a:solidFill>
                  <a:srgbClr val="1F497D"/>
                </a:solidFill>
              </a:rPr>
              <a:t>3.3 </a:t>
            </a:r>
            <a:r>
              <a:rPr lang="zh-CN" altLang="en-US" sz="2900" dirty="0">
                <a:solidFill>
                  <a:srgbClr val="1F497D"/>
                </a:solidFill>
              </a:rPr>
              <a:t>刚体定轴转动的角动量定理和角动量守恒定律</a:t>
            </a:r>
            <a:endParaRPr lang="zh-CN" altLang="en-US" sz="3800" dirty="0"/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CA09-27D3-4951-B36C-7DF3B5C81691}" type="slidenum">
              <a:rPr lang="en-US" altLang="zh-CN"/>
              <a:pPr/>
              <a:t>3</a:t>
            </a:fld>
            <a:endParaRPr lang="en-US" altLang="zh-CN"/>
          </a:p>
        </p:txBody>
      </p:sp>
      <p:grpSp>
        <p:nvGrpSpPr>
          <p:cNvPr id="440328" name="Group 8"/>
          <p:cNvGrpSpPr/>
          <p:nvPr/>
        </p:nvGrpSpPr>
        <p:grpSpPr bwMode="auto">
          <a:xfrm>
            <a:off x="533400" y="1295400"/>
            <a:ext cx="7561263" cy="965200"/>
            <a:chOff x="385" y="799"/>
            <a:chExt cx="4763" cy="608"/>
          </a:xfrm>
        </p:grpSpPr>
        <p:graphicFrame>
          <p:nvGraphicFramePr>
            <p:cNvPr id="440329" name="Object 9"/>
            <p:cNvGraphicFramePr>
              <a:graphicFrameLocks noChangeAspect="1"/>
            </p:cNvGraphicFramePr>
            <p:nvPr/>
          </p:nvGraphicFramePr>
          <p:xfrm>
            <a:off x="3152" y="799"/>
            <a:ext cx="1996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48720" imgH="457200" progId="">
                    <p:embed/>
                  </p:oleObj>
                </mc:Choice>
                <mc:Fallback>
                  <p:oleObj r:id="rId2" imgW="1548720" imgH="457200" progId="">
                    <p:embed/>
                    <p:pic>
                      <p:nvPicPr>
                        <p:cNvPr id="0" name="Picture 3" descr="image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799"/>
                          <a:ext cx="1996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30" name="Rectangle 10"/>
            <p:cNvSpPr>
              <a:spLocks noChangeArrowheads="1"/>
            </p:cNvSpPr>
            <p:nvPr/>
          </p:nvSpPr>
          <p:spPr bwMode="auto">
            <a:xfrm>
              <a:off x="385" y="908"/>
              <a:ext cx="25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刚体对定轴的角动量定理</a:t>
              </a:r>
            </a:p>
          </p:txBody>
        </p:sp>
      </p:grpSp>
      <p:graphicFrame>
        <p:nvGraphicFramePr>
          <p:cNvPr id="440334" name="Object 14"/>
          <p:cNvGraphicFramePr>
            <a:graphicFrameLocks noChangeAspect="1"/>
          </p:cNvGraphicFramePr>
          <p:nvPr/>
        </p:nvGraphicFramePr>
        <p:xfrm>
          <a:off x="4343400" y="2482056"/>
          <a:ext cx="26146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1671000" imgH="6896160" progId="">
                  <p:embed/>
                </p:oleObj>
              </mc:Choice>
              <mc:Fallback>
                <p:oleObj name="公式" r:id="rId4" imgW="31671000" imgH="6896160" progId="">
                  <p:embed/>
                  <p:pic>
                    <p:nvPicPr>
                      <p:cNvPr id="0" name="Picture 2" descr="image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82056"/>
                        <a:ext cx="2614613" cy="53975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194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36" name="Group 16"/>
          <p:cNvGrpSpPr/>
          <p:nvPr/>
        </p:nvGrpSpPr>
        <p:grpSpPr bwMode="auto">
          <a:xfrm>
            <a:off x="1143000" y="2449512"/>
            <a:ext cx="2555875" cy="604838"/>
            <a:chOff x="385" y="1570"/>
            <a:chExt cx="1610" cy="381"/>
          </a:xfrm>
        </p:grpSpPr>
        <p:graphicFrame>
          <p:nvGraphicFramePr>
            <p:cNvPr id="440337" name="Object 17"/>
            <p:cNvGraphicFramePr>
              <a:graphicFrameLocks noChangeAspect="1"/>
            </p:cNvGraphicFramePr>
            <p:nvPr/>
          </p:nvGraphicFramePr>
          <p:xfrm>
            <a:off x="748" y="1570"/>
            <a:ext cx="86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829200" imgH="6896160" progId="">
                    <p:embed/>
                  </p:oleObj>
                </mc:Choice>
                <mc:Fallback>
                  <p:oleObj r:id="rId6" imgW="15829200" imgH="6896160" progId="">
                    <p:embed/>
                    <p:pic>
                      <p:nvPicPr>
                        <p:cNvPr id="0" name="Picture 1" descr="image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570"/>
                          <a:ext cx="862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38" name="Text Box 18"/>
            <p:cNvSpPr txBox="1">
              <a:spLocks noChangeArrowheads="1"/>
            </p:cNvSpPr>
            <p:nvPr/>
          </p:nvSpPr>
          <p:spPr bwMode="auto">
            <a:xfrm>
              <a:off x="385" y="1570"/>
              <a:ext cx="72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当</a:t>
              </a:r>
            </a:p>
          </p:txBody>
        </p:sp>
        <p:sp>
          <p:nvSpPr>
            <p:cNvPr id="440339" name="Rectangle 19"/>
            <p:cNvSpPr>
              <a:spLocks noChangeArrowheads="1"/>
            </p:cNvSpPr>
            <p:nvPr/>
          </p:nvSpPr>
          <p:spPr bwMode="auto">
            <a:xfrm>
              <a:off x="1655" y="157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时</a:t>
              </a:r>
            </a:p>
          </p:txBody>
        </p:sp>
      </p:grpSp>
      <p:sp>
        <p:nvSpPr>
          <p:cNvPr id="440340" name="Text Box 20"/>
          <p:cNvSpPr txBox="1">
            <a:spLocks noChangeArrowheads="1"/>
          </p:cNvSpPr>
          <p:nvPr/>
        </p:nvSpPr>
        <p:spPr bwMode="auto">
          <a:xfrm>
            <a:off x="533400" y="3243262"/>
            <a:ext cx="6553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刚体对定轴的角动量守恒定律</a:t>
            </a:r>
            <a:r>
              <a:rPr lang="zh-CN" altLang="en-US" sz="2800"/>
              <a:t>： </a:t>
            </a:r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990600" y="3951287"/>
            <a:ext cx="7466013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当刚体所受的外力对转轴的力矩之代数和为零时，刚体对该转轴的角动量保持不变。 </a:t>
            </a:r>
          </a:p>
        </p:txBody>
      </p:sp>
      <p:sp>
        <p:nvSpPr>
          <p:cNvPr id="440342" name="Text Box 22"/>
          <p:cNvSpPr txBox="1">
            <a:spLocks noChangeArrowheads="1"/>
          </p:cNvSpPr>
          <p:nvPr/>
        </p:nvSpPr>
        <p:spPr bwMode="auto">
          <a:xfrm>
            <a:off x="533400" y="5257800"/>
            <a:ext cx="7777163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注意：该定律不但适用于刚体，同样也适用于绕定轴转动的任意物体系统。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0" grpId="0"/>
      <p:bldP spid="440341" grpId="0"/>
      <p:bldP spid="4403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>
                <a:solidFill>
                  <a:srgbClr val="1F497D"/>
                </a:solidFill>
              </a:rPr>
              <a:t>3.3 </a:t>
            </a:r>
            <a:r>
              <a:rPr lang="zh-CN" altLang="en-US" sz="2900" dirty="0">
                <a:solidFill>
                  <a:srgbClr val="1F497D"/>
                </a:solidFill>
              </a:rPr>
              <a:t>刚体定轴转动的角动量定理和角动量守恒定律</a:t>
            </a:r>
            <a:endParaRPr lang="zh-CN" altLang="en-US" sz="3800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6FD7-9FE3-495A-A43E-831AFCB494B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41347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7489825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/>
              <a:t>1. </a:t>
            </a:r>
            <a:r>
              <a:rPr lang="zh-CN" altLang="en-US" sz="2800" dirty="0"/>
              <a:t>物体绕定轴转动时角动量守恒是指</a:t>
            </a:r>
            <a:r>
              <a:rPr lang="zh-CN" altLang="en-US" sz="2800" dirty="0">
                <a:solidFill>
                  <a:srgbClr val="0000CC"/>
                </a:solidFill>
              </a:rPr>
              <a:t>转动惯量和角速度的乘积</a:t>
            </a:r>
            <a:r>
              <a:rPr lang="zh-CN" altLang="en-US" sz="2800" dirty="0"/>
              <a:t>不变。</a:t>
            </a:r>
          </a:p>
        </p:txBody>
      </p:sp>
      <p:grpSp>
        <p:nvGrpSpPr>
          <p:cNvPr id="441348" name="Group 4"/>
          <p:cNvGrpSpPr/>
          <p:nvPr/>
        </p:nvGrpSpPr>
        <p:grpSpPr bwMode="auto">
          <a:xfrm>
            <a:off x="5257800" y="2667000"/>
            <a:ext cx="3313113" cy="2697163"/>
            <a:chOff x="3288" y="1912"/>
            <a:chExt cx="2087" cy="1699"/>
          </a:xfrm>
        </p:grpSpPr>
        <p:pic>
          <p:nvPicPr>
            <p:cNvPr id="441349" name="Picture 5" descr="舞者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8" y="1912"/>
              <a:ext cx="2087" cy="1699"/>
            </a:xfrm>
            <a:prstGeom prst="rect">
              <a:avLst/>
            </a:prstGeom>
            <a:noFill/>
          </p:spPr>
        </p:pic>
        <p:sp>
          <p:nvSpPr>
            <p:cNvPr id="441350" name="Arc 6"/>
            <p:cNvSpPr/>
            <p:nvPr/>
          </p:nvSpPr>
          <p:spPr bwMode="auto">
            <a:xfrm>
              <a:off x="3651" y="2568"/>
              <a:ext cx="454" cy="124"/>
            </a:xfrm>
            <a:custGeom>
              <a:avLst/>
              <a:gdLst>
                <a:gd name="G0" fmla="+- 21600 0 0"/>
                <a:gd name="G1" fmla="+- 19664 0 0"/>
                <a:gd name="G2" fmla="+- 21600 0 0"/>
                <a:gd name="T0" fmla="*/ 32418 w 43200"/>
                <a:gd name="T1" fmla="*/ 968 h 41264"/>
                <a:gd name="T2" fmla="*/ 12662 w 43200"/>
                <a:gd name="T3" fmla="*/ 0 h 41264"/>
                <a:gd name="T4" fmla="*/ 21600 w 43200"/>
                <a:gd name="T5" fmla="*/ 19664 h 4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264" fill="none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</a:path>
                <a:path w="43200" h="41264" stroke="0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  <a:lnTo>
                    <a:pt x="21600" y="19664"/>
                  </a:lnTo>
                  <a:close/>
                </a:path>
              </a:pathLst>
            </a:custGeom>
            <a:noFill/>
            <a:ln w="9525">
              <a:solidFill>
                <a:srgbClr val="0033CC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51" name="Arc 7"/>
            <p:cNvSpPr/>
            <p:nvPr/>
          </p:nvSpPr>
          <p:spPr bwMode="auto">
            <a:xfrm>
              <a:off x="4732" y="2580"/>
              <a:ext cx="454" cy="124"/>
            </a:xfrm>
            <a:custGeom>
              <a:avLst/>
              <a:gdLst>
                <a:gd name="G0" fmla="+- 21600 0 0"/>
                <a:gd name="G1" fmla="+- 19664 0 0"/>
                <a:gd name="G2" fmla="+- 21600 0 0"/>
                <a:gd name="T0" fmla="*/ 32418 w 43200"/>
                <a:gd name="T1" fmla="*/ 968 h 41264"/>
                <a:gd name="T2" fmla="*/ 12662 w 43200"/>
                <a:gd name="T3" fmla="*/ 0 h 41264"/>
                <a:gd name="T4" fmla="*/ 21600 w 43200"/>
                <a:gd name="T5" fmla="*/ 19664 h 4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264" fill="none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</a:path>
                <a:path w="43200" h="41264" stroke="0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  <a:lnTo>
                    <a:pt x="21600" y="19664"/>
                  </a:lnTo>
                  <a:close/>
                </a:path>
              </a:pathLst>
            </a:custGeom>
            <a:noFill/>
            <a:ln w="9525">
              <a:solidFill>
                <a:srgbClr val="0033CC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52" name="Arc 8"/>
            <p:cNvSpPr/>
            <p:nvPr/>
          </p:nvSpPr>
          <p:spPr bwMode="auto">
            <a:xfrm>
              <a:off x="4785" y="2591"/>
              <a:ext cx="363" cy="91"/>
            </a:xfrm>
            <a:custGeom>
              <a:avLst/>
              <a:gdLst>
                <a:gd name="G0" fmla="+- 21600 0 0"/>
                <a:gd name="G1" fmla="+- 19664 0 0"/>
                <a:gd name="G2" fmla="+- 21600 0 0"/>
                <a:gd name="T0" fmla="*/ 32418 w 43200"/>
                <a:gd name="T1" fmla="*/ 968 h 41264"/>
                <a:gd name="T2" fmla="*/ 12662 w 43200"/>
                <a:gd name="T3" fmla="*/ 0 h 41264"/>
                <a:gd name="T4" fmla="*/ 21600 w 43200"/>
                <a:gd name="T5" fmla="*/ 19664 h 4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264" fill="none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</a:path>
                <a:path w="43200" h="41264" stroke="0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  <a:lnTo>
                    <a:pt x="21600" y="19664"/>
                  </a:lnTo>
                  <a:close/>
                </a:path>
              </a:pathLst>
            </a:custGeom>
            <a:noFill/>
            <a:ln w="9525">
              <a:solidFill>
                <a:srgbClr val="0033CC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353" name="Text Box 9"/>
          <p:cNvSpPr txBox="1">
            <a:spLocks noChangeArrowheads="1"/>
          </p:cNvSpPr>
          <p:nvPr/>
        </p:nvSpPr>
        <p:spPr bwMode="auto">
          <a:xfrm>
            <a:off x="700087" y="2590800"/>
            <a:ext cx="4176713" cy="265588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/>
              <a:t>2. </a:t>
            </a:r>
            <a:r>
              <a:rPr lang="zh-CN" altLang="en-US" sz="2800" dirty="0"/>
              <a:t>几个物体组成的系统，绕一公共轴转动，则对该公共转轴的合外力矩为零时，该系统对此轴的总角动量守恒</a:t>
            </a:r>
          </a:p>
        </p:txBody>
      </p:sp>
      <p:graphicFrame>
        <p:nvGraphicFramePr>
          <p:cNvPr id="441355" name="Object 11"/>
          <p:cNvGraphicFramePr>
            <a:graphicFrameLocks noChangeAspect="1"/>
          </p:cNvGraphicFramePr>
          <p:nvPr/>
        </p:nvGraphicFramePr>
        <p:xfrm>
          <a:off x="1600200" y="5410200"/>
          <a:ext cx="2393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045960" imgH="10960200" progId="">
                  <p:embed/>
                </p:oleObj>
              </mc:Choice>
              <mc:Fallback>
                <p:oleObj name="公式" r:id="rId3" imgW="30045960" imgH="10960200" progId="">
                  <p:embed/>
                  <p:pic>
                    <p:nvPicPr>
                      <p:cNvPr id="0" name="Picture 1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10200"/>
                        <a:ext cx="23939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/>
      <p:bldP spid="4413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CC0F-D9BD-427E-9A0D-F35F1EF4243D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44237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073275" y="2209800"/>
          <a:ext cx="24987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077080" imgH="11366640" progId="">
                  <p:embed/>
                </p:oleObj>
              </mc:Choice>
              <mc:Fallback>
                <p:oleObj name="公式" r:id="rId2" imgW="32077080" imgH="11366640" progId="">
                  <p:embed/>
                  <p:pic>
                    <p:nvPicPr>
                      <p:cNvPr id="0" name="Picture 3" descr="image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209800"/>
                        <a:ext cx="24987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6" name="Rectangle 8"/>
          <p:cNvSpPr>
            <a:spLocks noChangeArrowheads="1"/>
          </p:cNvSpPr>
          <p:nvPr/>
        </p:nvSpPr>
        <p:spPr bwMode="auto">
          <a:xfrm>
            <a:off x="457200" y="1524000"/>
            <a:ext cx="83629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/>
              <a:t>含</a:t>
            </a:r>
            <a:r>
              <a:rPr lang="zh-CN" altLang="en-US" sz="2800" dirty="0">
                <a:solidFill>
                  <a:srgbClr val="0000CC"/>
                </a:solidFill>
              </a:rPr>
              <a:t>质点和刚体</a:t>
            </a:r>
            <a:r>
              <a:rPr lang="zh-CN" altLang="en-US" sz="2800" dirty="0"/>
              <a:t>的系统的角动量定理和角动量守恒定律</a:t>
            </a:r>
          </a:p>
        </p:txBody>
      </p:sp>
      <p:sp>
        <p:nvSpPr>
          <p:cNvPr id="442378" name="Rectangle 10"/>
          <p:cNvSpPr>
            <a:spLocks noChangeArrowheads="1"/>
          </p:cNvSpPr>
          <p:nvPr/>
        </p:nvSpPr>
        <p:spPr bwMode="auto">
          <a:xfrm>
            <a:off x="914400" y="3352800"/>
            <a:ext cx="34147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M</a:t>
            </a:r>
            <a:r>
              <a:rPr lang="en-US" altLang="zh-CN" sz="2800"/>
              <a:t> </a:t>
            </a:r>
            <a:r>
              <a:rPr lang="zh-CN" altLang="en-US" sz="2800"/>
              <a:t>系统所受</a:t>
            </a:r>
            <a:r>
              <a:rPr lang="zh-CN" altLang="en-US" sz="2800">
                <a:solidFill>
                  <a:srgbClr val="0000CC"/>
                </a:solidFill>
              </a:rPr>
              <a:t>合外力矩</a:t>
            </a:r>
          </a:p>
        </p:txBody>
      </p:sp>
      <p:sp>
        <p:nvSpPr>
          <p:cNvPr id="442379" name="Rectangle 11"/>
          <p:cNvSpPr>
            <a:spLocks noChangeArrowheads="1"/>
          </p:cNvSpPr>
          <p:nvPr/>
        </p:nvSpPr>
        <p:spPr bwMode="auto">
          <a:xfrm>
            <a:off x="990600" y="4114800"/>
            <a:ext cx="26050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</a:t>
            </a:r>
            <a:r>
              <a:rPr lang="en-US" altLang="zh-CN" sz="2800"/>
              <a:t> </a:t>
            </a:r>
            <a:r>
              <a:rPr lang="zh-CN" altLang="en-US" sz="2800"/>
              <a:t>系统</a:t>
            </a:r>
            <a:r>
              <a:rPr lang="zh-CN" altLang="en-US" sz="2800">
                <a:solidFill>
                  <a:srgbClr val="0000CC"/>
                </a:solidFill>
              </a:rPr>
              <a:t>总角动量</a:t>
            </a:r>
          </a:p>
        </p:txBody>
      </p:sp>
      <p:graphicFrame>
        <p:nvGraphicFramePr>
          <p:cNvPr id="442380" name="Object 12"/>
          <p:cNvGraphicFramePr>
            <a:graphicFrameLocks noChangeAspect="1"/>
          </p:cNvGraphicFramePr>
          <p:nvPr/>
        </p:nvGraphicFramePr>
        <p:xfrm>
          <a:off x="4943475" y="3446462"/>
          <a:ext cx="275272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5326800" imgH="15430680" progId="">
                  <p:embed/>
                </p:oleObj>
              </mc:Choice>
              <mc:Fallback>
                <p:oleObj name="公式" r:id="rId4" imgW="35326800" imgH="15430680" progId="">
                  <p:embed/>
                  <p:pic>
                    <p:nvPicPr>
                      <p:cNvPr id="0" name="Picture 2" descr="image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3446462"/>
                        <a:ext cx="2752725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2" name="Object 14"/>
          <p:cNvGraphicFramePr>
            <a:graphicFrameLocks noChangeAspect="1"/>
          </p:cNvGraphicFramePr>
          <p:nvPr/>
        </p:nvGraphicFramePr>
        <p:xfrm>
          <a:off x="2438400" y="5562600"/>
          <a:ext cx="37957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8731400" imgH="7302600" progId="">
                  <p:embed/>
                </p:oleObj>
              </mc:Choice>
              <mc:Fallback>
                <p:oleObj name="公式" r:id="rId6" imgW="48731400" imgH="7302600" progId="">
                  <p:embed/>
                  <p:pic>
                    <p:nvPicPr>
                      <p:cNvPr id="0" name="Picture 1" descr="image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62600"/>
                        <a:ext cx="3795713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84E3-11E0-4EF1-86AF-5473155AA545}" type="slidenum">
              <a:rPr lang="en-US" altLang="zh-CN" smtClean="0"/>
              <a:pPr/>
              <a:t>6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507740" y="1480731"/>
            <a:ext cx="8281636" cy="3124200"/>
            <a:chOff x="990600" y="3276600"/>
            <a:chExt cx="8281636" cy="3124200"/>
          </a:xfrm>
        </p:grpSpPr>
        <p:sp>
          <p:nvSpPr>
            <p:cNvPr id="5" name="TextBox 4"/>
            <p:cNvSpPr txBox="1"/>
            <p:nvPr/>
          </p:nvSpPr>
          <p:spPr>
            <a:xfrm>
              <a:off x="990600" y="4604931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M = 0</a:t>
              </a:r>
              <a:endParaRPr lang="zh-CN" altLang="en-US" sz="2800" dirty="0"/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2362200" y="3505199"/>
              <a:ext cx="609600" cy="272268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71800" y="3276600"/>
              <a:ext cx="946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F = 0</a:t>
              </a:r>
              <a:endParaRPr lang="zh-CN" altLang="en-US" sz="2800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99887" y="4038600"/>
              <a:ext cx="6372349" cy="523220"/>
              <a:chOff x="2926263" y="4038600"/>
              <a:chExt cx="6372349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926263" y="4038600"/>
                    <a:ext cx="170880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altLang="zh-CN" sz="2800" i="1" smtClean="0">
                                  <a:latin typeface="Cambria Math"/>
                                </a:rPr>
                                <m:t>φ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func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6263" y="4038600"/>
                    <a:ext cx="1708801" cy="523220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/>
              <p:cNvSpPr txBox="1"/>
              <p:nvPr/>
            </p:nvSpPr>
            <p:spPr>
              <a:xfrm>
                <a:off x="4633552" y="4064976"/>
                <a:ext cx="46650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(F</a:t>
                </a:r>
                <a:r>
                  <a:rPr lang="zh-CN" altLang="en-US" sz="2400" dirty="0"/>
                  <a:t>的作用线与矢径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共线</a:t>
                </a:r>
                <a:r>
                  <a:rPr lang="en-US" altLang="zh-CN" sz="2400" dirty="0"/>
                  <a:t>-</a:t>
                </a:r>
                <a:r>
                  <a:rPr lang="zh-CN" altLang="en-US" sz="2400" dirty="0"/>
                  <a:t>有心力）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926263" y="4953000"/>
              <a:ext cx="5863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力的作用线与轴平行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76087" y="5939135"/>
              <a:ext cx="5863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力的作用线与轴相交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84E3-11E0-4EF1-86AF-5473155AA545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81025" y="533400"/>
            <a:ext cx="5867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角动量守恒定律的两种情况：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62000" y="2133600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、转动惯量保持不变的单个刚体。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6413256" y="2090860"/>
          <a:ext cx="10414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61760" imgH="343080" progId="">
                  <p:embed/>
                </p:oleObj>
              </mc:Choice>
              <mc:Fallback>
                <p:oleObj r:id="rId2" imgW="761760" imgH="343080" progId="">
                  <p:embed/>
                  <p:pic>
                    <p:nvPicPr>
                      <p:cNvPr id="0" name="Picture 2" descr="image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256" y="2090860"/>
                        <a:ext cx="1041400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0" y="34290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、转动惯量可变的物体。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295400" y="4114800"/>
          <a:ext cx="69469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823640" imgH="698400" progId="">
                  <p:embed/>
                </p:oleObj>
              </mc:Choice>
              <mc:Fallback>
                <p:oleObj r:id="rId4" imgW="4823640" imgH="698400" progId="">
                  <p:embed/>
                  <p:pic>
                    <p:nvPicPr>
                      <p:cNvPr id="0" name="Picture 1" descr="image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6946900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1537-1399-4E1C-8C73-9EF381388BC8}" type="slidenum">
              <a:rPr lang="en-US" altLang="zh-CN"/>
              <a:pPr/>
              <a:t>8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1828571" imgH="1828571"/>
        </mc:Choice>
        <mc:Fallback>
          <p:control r:id="rId1" imgW="1828571" imgH="1828571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2300" y="1166813"/>
                  <a:ext cx="7921625" cy="51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2"/>
          <p:cNvSpPr txBox="1">
            <a:spLocks noGrp="1" noChangeArrowheads="1"/>
          </p:cNvSpPr>
          <p:nvPr/>
        </p:nvSpPr>
        <p:spPr bwMode="auto">
          <a:xfrm>
            <a:off x="6564923" y="6274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1003BEA-48B5-4B9D-B630-06441BA16F12}" type="slidenum">
              <a:rPr lang="en-US" altLang="zh-CN" sz="1400"/>
              <a:pPr algn="r" eaLnBrk="1" hangingPunct="1"/>
              <a:t>9</a:t>
            </a:fld>
            <a:endParaRPr lang="en-US" altLang="zh-CN" sz="1400"/>
          </a:p>
        </p:txBody>
      </p:sp>
      <p:grpSp>
        <p:nvGrpSpPr>
          <p:cNvPr id="68611" name="Group 3"/>
          <p:cNvGrpSpPr/>
          <p:nvPr/>
        </p:nvGrpSpPr>
        <p:grpSpPr bwMode="auto">
          <a:xfrm>
            <a:off x="6324600" y="3211512"/>
            <a:ext cx="914400" cy="1143000"/>
            <a:chOff x="0" y="0"/>
            <a:chExt cx="1248" cy="1680"/>
          </a:xfrm>
        </p:grpSpPr>
        <p:pic>
          <p:nvPicPr>
            <p:cNvPr id="68612" name="Picture 6" descr="翻滚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48" cy="1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13" name="Freeform 7"/>
            <p:cNvSpPr/>
            <p:nvPr/>
          </p:nvSpPr>
          <p:spPr bwMode="auto">
            <a:xfrm>
              <a:off x="336" y="1632"/>
              <a:ext cx="192" cy="48"/>
            </a:xfrm>
            <a:custGeom>
              <a:avLst/>
              <a:gdLst>
                <a:gd name="T0" fmla="*/ 0 w 144"/>
                <a:gd name="T1" fmla="*/ 0 h 48"/>
                <a:gd name="T2" fmla="*/ 48 w 144"/>
                <a:gd name="T3" fmla="*/ 48 h 48"/>
                <a:gd name="T4" fmla="*/ 144 w 144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48">
                  <a:moveTo>
                    <a:pt x="0" y="0"/>
                  </a:moveTo>
                  <a:cubicBezTo>
                    <a:pt x="12" y="24"/>
                    <a:pt x="24" y="48"/>
                    <a:pt x="48" y="48"/>
                  </a:cubicBezTo>
                  <a:cubicBezTo>
                    <a:pt x="72" y="48"/>
                    <a:pt x="128" y="8"/>
                    <a:pt x="144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8614" name="Picture 8" descr="翻滚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2278062"/>
            <a:ext cx="9779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9" descr="翻滚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1916112"/>
            <a:ext cx="661987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6" name="Picture 10" descr="翻滚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78037"/>
            <a:ext cx="820738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11" descr="翻滚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54312"/>
            <a:ext cx="1128713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31" name="Group 23"/>
          <p:cNvGrpSpPr/>
          <p:nvPr/>
        </p:nvGrpSpPr>
        <p:grpSpPr bwMode="auto">
          <a:xfrm>
            <a:off x="1905000" y="1916112"/>
            <a:ext cx="5410200" cy="2654300"/>
            <a:chOff x="0" y="0"/>
            <a:chExt cx="3408" cy="1672"/>
          </a:xfrm>
        </p:grpSpPr>
        <p:pic>
          <p:nvPicPr>
            <p:cNvPr id="68632" name="Picture 26" descr="翻筋斗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08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33" name="Line 27"/>
            <p:cNvSpPr>
              <a:spLocks noChangeShapeType="1"/>
            </p:cNvSpPr>
            <p:nvPr/>
          </p:nvSpPr>
          <p:spPr bwMode="auto">
            <a:xfrm>
              <a:off x="0" y="1672"/>
              <a:ext cx="340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8641" name="Object 35"/>
          <p:cNvGraphicFramePr>
            <a:graphicFrameLocks noChangeAspect="1"/>
          </p:cNvGraphicFramePr>
          <p:nvPr/>
        </p:nvGraphicFramePr>
        <p:xfrm>
          <a:off x="3651250" y="4775200"/>
          <a:ext cx="14335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9" imgW="1066800" imgH="523875" progId="Package">
                  <p:embed/>
                </p:oleObj>
              </mc:Choice>
              <mc:Fallback>
                <p:oleObj name="包装程序外壳对象" showAsIcon="1" r:id="rId9" imgW="1066800" imgH="523875" progId="Package">
                  <p:embed/>
                  <p:pic>
                    <p:nvPicPr>
                      <p:cNvPr id="0" name="Picture 1" descr="image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4775200"/>
                        <a:ext cx="143351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3" name="Text Box 38"/>
          <p:cNvSpPr txBox="1">
            <a:spLocks noChangeArrowheads="1"/>
          </p:cNvSpPr>
          <p:nvPr/>
        </p:nvSpPr>
        <p:spPr bwMode="auto">
          <a:xfrm>
            <a:off x="838200" y="51593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实际中的一些现象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TAB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TAB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verb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verb" cmd="0">
                                      <p:cBhvr>
                                        <p:cTn id="37" dur="1" fill="hold"/>
                                        <p:tgtEl>
                                          <p:spTgt spid="686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3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141</TotalTime>
  <Words>615</Words>
  <Application>Microsoft Office PowerPoint</Application>
  <PresentationFormat>全屏显示(4:3)</PresentationFormat>
  <Paragraphs>103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楷体_GB2312</vt:lpstr>
      <vt:lpstr>宋体</vt:lpstr>
      <vt:lpstr>Arial</vt:lpstr>
      <vt:lpstr>Book Antiqua</vt:lpstr>
      <vt:lpstr>Cambria Math</vt:lpstr>
      <vt:lpstr>Georgia</vt:lpstr>
      <vt:lpstr>Times New Roman</vt:lpstr>
      <vt:lpstr>Wingdings</vt:lpstr>
      <vt:lpstr>Wingdings 3</vt:lpstr>
      <vt:lpstr>质朴</vt:lpstr>
      <vt:lpstr>Equation</vt:lpstr>
      <vt:lpstr>公式</vt:lpstr>
      <vt:lpstr>包装程序外壳对象</vt:lpstr>
      <vt:lpstr>Document</vt:lpstr>
      <vt:lpstr>文档</vt:lpstr>
      <vt:lpstr>刚体定轴转动的角动量定理和角动量守恒定律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PowerPoint 演示文稿</vt:lpstr>
      <vt:lpstr>PowerPoint 演示文稿</vt:lpstr>
      <vt:lpstr>3.3 刚体定轴转动的角动量定理和角动量守恒定律</vt:lpstr>
      <vt:lpstr>PowerPoint 演示文稿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刚体的定轴转动</dc:title>
  <dc:creator>S.Q. Wu</dc:creator>
  <cp:lastModifiedBy>碧娥 林</cp:lastModifiedBy>
  <cp:revision>1894</cp:revision>
  <cp:lastPrinted>2113-01-01T00:00:00Z</cp:lastPrinted>
  <dcterms:created xsi:type="dcterms:W3CDTF">2010-09-14T09:01:00Z</dcterms:created>
  <dcterms:modified xsi:type="dcterms:W3CDTF">2024-03-19T01:43:42Z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2052-10.1.0.7224</vt:lpwstr>
  </property>
</Properties>
</file>