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76" r:id="rId2"/>
    <p:sldId id="454" r:id="rId3"/>
    <p:sldId id="453" r:id="rId4"/>
    <p:sldId id="475" r:id="rId5"/>
    <p:sldId id="456" r:id="rId6"/>
    <p:sldId id="458" r:id="rId7"/>
    <p:sldId id="501" r:id="rId8"/>
    <p:sldId id="457" r:id="rId9"/>
    <p:sldId id="460" r:id="rId10"/>
    <p:sldId id="498" r:id="rId11"/>
    <p:sldId id="461" r:id="rId12"/>
    <p:sldId id="468" r:id="rId13"/>
    <p:sldId id="463" r:id="rId14"/>
    <p:sldId id="464" r:id="rId15"/>
    <p:sldId id="465" r:id="rId16"/>
    <p:sldId id="466" r:id="rId17"/>
    <p:sldId id="467" r:id="rId18"/>
    <p:sldId id="474" r:id="rId19"/>
    <p:sldId id="499" r:id="rId20"/>
    <p:sldId id="500" r:id="rId21"/>
    <p:sldId id="480" r:id="rId22"/>
    <p:sldId id="481" r:id="rId23"/>
    <p:sldId id="482" r:id="rId24"/>
    <p:sldId id="502" r:id="rId25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w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4" Type="http://schemas.openxmlformats.org/officeDocument/2006/relationships/image" Target="../media/image9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5" Type="http://schemas.openxmlformats.org/officeDocument/2006/relationships/image" Target="../media/image98.wmf"/><Relationship Id="rId4" Type="http://schemas.openxmlformats.org/officeDocument/2006/relationships/image" Target="../media/image9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DB72F42-ED9F-431E-8AFB-8DC4ADCE5D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183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AD1EB2A-9818-487F-8F87-B0EFF83150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596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先求出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，然后用刚体转动的动能定理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1EB2A-9818-487F-8F87-B0EFF831500E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1EB2A-9818-487F-8F87-B0EFF831500E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8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E336E7-A541-4A0B-8D6A-F0D06DC9942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0774-0E1F-49D7-8A80-C127E958E3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F42C-8401-431F-B42F-2C6E04B74C9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0246-3F4B-483E-A091-43C2CAE7CA9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FE17758-64D7-47DD-8904-1271A3162C9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C0C5-15C9-4F44-BA17-7DCE5F680C2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7E86-8F41-42C8-ACB3-7DEEFBB513F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1ADB-0177-4BB4-A2A8-D47A1FE80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B3-B88C-4212-B9DF-F3BDCFE19F1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FEB-3A2D-4765-A1B5-31D36FD5A7D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7D6-42CD-4D46-97C8-0EC88C58241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89638A-5EA2-44FB-B406-440C3CFFAFE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6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68.emf"/><Relationship Id="rId3" Type="http://schemas.openxmlformats.org/officeDocument/2006/relationships/image" Target="../media/image69.jpeg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emf"/><Relationship Id="rId11" Type="http://schemas.openxmlformats.org/officeDocument/2006/relationships/image" Target="../media/image67.emf"/><Relationship Id="rId5" Type="http://schemas.openxmlformats.org/officeDocument/2006/relationships/image" Target="../media/image71.emf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70.emf"/><Relationship Id="rId9" Type="http://schemas.openxmlformats.org/officeDocument/2006/relationships/image" Target="../media/image7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image" Target="../media/image84.emf"/><Relationship Id="rId18" Type="http://schemas.openxmlformats.org/officeDocument/2006/relationships/oleObject" Target="../embeddings/oleObject65.bin"/><Relationship Id="rId3" Type="http://schemas.openxmlformats.org/officeDocument/2006/relationships/oleObject" Target="../embeddings/oleObject61.bin"/><Relationship Id="rId21" Type="http://schemas.openxmlformats.org/officeDocument/2006/relationships/image" Target="../media/image81.e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83.emf"/><Relationship Id="rId17" Type="http://schemas.openxmlformats.org/officeDocument/2006/relationships/image" Target="../media/image8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7.emf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emf"/><Relationship Id="rId11" Type="http://schemas.openxmlformats.org/officeDocument/2006/relationships/image" Target="../media/image69.jpeg"/><Relationship Id="rId5" Type="http://schemas.openxmlformats.org/officeDocument/2006/relationships/oleObject" Target="../embeddings/oleObject62.bin"/><Relationship Id="rId15" Type="http://schemas.openxmlformats.org/officeDocument/2006/relationships/image" Target="../media/image86.emf"/><Relationship Id="rId23" Type="http://schemas.openxmlformats.org/officeDocument/2006/relationships/image" Target="../media/image82.emf"/><Relationship Id="rId10" Type="http://schemas.openxmlformats.org/officeDocument/2006/relationships/image" Target="../media/image79.emf"/><Relationship Id="rId19" Type="http://schemas.openxmlformats.org/officeDocument/2006/relationships/image" Target="../media/image80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85.emf"/><Relationship Id="rId22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6.emf"/><Relationship Id="rId3" Type="http://schemas.openxmlformats.org/officeDocument/2006/relationships/image" Target="../media/image9.wmf"/><Relationship Id="rId21" Type="http://schemas.openxmlformats.org/officeDocument/2006/relationships/oleObject" Target="../embeddings/oleObject7.bin"/><Relationship Id="rId7" Type="http://schemas.openxmlformats.org/officeDocument/2006/relationships/image" Target="../media/image13.wmf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.emf"/><Relationship Id="rId20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.bin"/><Relationship Id="rId14" Type="http://schemas.openxmlformats.org/officeDocument/2006/relationships/image" Target="../media/image4.emf"/><Relationship Id="rId22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97.emf"/><Relationship Id="rId4" Type="http://schemas.openxmlformats.org/officeDocument/2006/relationships/image" Target="../media/image94.emf"/><Relationship Id="rId9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10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22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10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5" Type="http://schemas.openxmlformats.org/officeDocument/2006/relationships/oleObject" Target="../embeddings/Microsoft_Word_97_-_2003___1.doc"/><Relationship Id="rId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38.jpeg"/><Relationship Id="rId21" Type="http://schemas.openxmlformats.org/officeDocument/2006/relationships/image" Target="../media/image37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30.wmf"/><Relationship Id="rId15" Type="http://schemas.openxmlformats.org/officeDocument/2006/relationships/image" Target="../media/image34.wmf"/><Relationship Id="rId23" Type="http://schemas.openxmlformats.org/officeDocument/2006/relationships/oleObject" Target="../embeddings/oleObject33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1ADB-0177-4BB4-A2A8-D47A1FE80D10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32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/>
              <a:t> 刚体</a:t>
            </a:r>
            <a:r>
              <a:rPr lang="zh-CN" altLang="en-US" sz="4800" dirty="0"/>
              <a:t>定轴转动的功和能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9AB-67AC-4B9D-924C-2464EF409611}" type="slidenum">
              <a:rPr lang="en-US" altLang="zh-CN"/>
              <a:pPr/>
              <a:t>10</a:t>
            </a:fld>
            <a:endParaRPr lang="en-US" altLang="zh-CN"/>
          </a:p>
        </p:txBody>
      </p:sp>
      <p:grpSp>
        <p:nvGrpSpPr>
          <p:cNvPr id="433156" name="Group 4"/>
          <p:cNvGrpSpPr/>
          <p:nvPr/>
        </p:nvGrpSpPr>
        <p:grpSpPr bwMode="auto">
          <a:xfrm>
            <a:off x="5105400" y="1752600"/>
            <a:ext cx="3525838" cy="3146425"/>
            <a:chOff x="3107" y="541"/>
            <a:chExt cx="2221" cy="1982"/>
          </a:xfrm>
        </p:grpSpPr>
        <p:sp>
          <p:nvSpPr>
            <p:cNvPr id="433157" name="AutoShape 5"/>
            <p:cNvSpPr>
              <a:spLocks noChangeArrowheads="1"/>
            </p:cNvSpPr>
            <p:nvPr/>
          </p:nvSpPr>
          <p:spPr bwMode="auto">
            <a:xfrm rot="10800000">
              <a:off x="3259" y="603"/>
              <a:ext cx="136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993366"/>
              </a:solidFill>
              <a:miter lim="800000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58" name="Rectangle 6"/>
            <p:cNvSpPr>
              <a:spLocks noChangeArrowheads="1"/>
            </p:cNvSpPr>
            <p:nvPr/>
          </p:nvSpPr>
          <p:spPr bwMode="auto">
            <a:xfrm rot="3010794">
              <a:off x="2979" y="1508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 algn="ctr">
              <a:solidFill>
                <a:srgbClr val="3366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59" name="Arc 7"/>
            <p:cNvSpPr/>
            <p:nvPr/>
          </p:nvSpPr>
          <p:spPr bwMode="auto">
            <a:xfrm rot="10800000" flipH="1">
              <a:off x="3422" y="758"/>
              <a:ext cx="90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0" name="Rectangle 8"/>
            <p:cNvSpPr>
              <a:spLocks noChangeArrowheads="1"/>
            </p:cNvSpPr>
            <p:nvPr/>
          </p:nvSpPr>
          <p:spPr bwMode="auto">
            <a:xfrm>
              <a:off x="3346" y="741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>
              <a:solidFill>
                <a:srgbClr val="3366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1" name="Line 9"/>
            <p:cNvSpPr>
              <a:spLocks noChangeShapeType="1"/>
            </p:cNvSpPr>
            <p:nvPr/>
          </p:nvSpPr>
          <p:spPr bwMode="auto">
            <a:xfrm>
              <a:off x="4001" y="1574"/>
              <a:ext cx="0" cy="6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2" name="Text Box 10"/>
            <p:cNvSpPr txBox="1">
              <a:spLocks noChangeArrowheads="1"/>
            </p:cNvSpPr>
            <p:nvPr/>
          </p:nvSpPr>
          <p:spPr bwMode="auto">
            <a:xfrm>
              <a:off x="3742" y="1468"/>
              <a:ext cx="360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33163" name="Line 11" descr="浅色上对角线"/>
            <p:cNvSpPr>
              <a:spLocks noChangeShapeType="1"/>
            </p:cNvSpPr>
            <p:nvPr/>
          </p:nvSpPr>
          <p:spPr bwMode="auto">
            <a:xfrm flipV="1">
              <a:off x="3113" y="608"/>
              <a:ext cx="430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4" name="Rectangle 12" descr="浅色上对角线"/>
            <p:cNvSpPr>
              <a:spLocks noChangeArrowheads="1"/>
            </p:cNvSpPr>
            <p:nvPr/>
          </p:nvSpPr>
          <p:spPr bwMode="auto">
            <a:xfrm>
              <a:off x="3124" y="549"/>
              <a:ext cx="433" cy="54"/>
            </a:xfrm>
            <a:prstGeom prst="rect">
              <a:avLst/>
            </a:prstGeom>
            <a:pattFill prst="ltUpDiag">
              <a:fgClr>
                <a:srgbClr val="993366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5" name="Oval 13"/>
            <p:cNvSpPr>
              <a:spLocks noChangeArrowheads="1"/>
            </p:cNvSpPr>
            <p:nvPr/>
          </p:nvSpPr>
          <p:spPr bwMode="auto">
            <a:xfrm>
              <a:off x="3304" y="741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3166" name="Arc 14"/>
            <p:cNvSpPr/>
            <p:nvPr/>
          </p:nvSpPr>
          <p:spPr bwMode="auto">
            <a:xfrm rot="10800000" flipH="1">
              <a:off x="3204" y="760"/>
              <a:ext cx="1179" cy="792"/>
            </a:xfrm>
            <a:custGeom>
              <a:avLst/>
              <a:gdLst>
                <a:gd name="G0" fmla="+- 0 0 0"/>
                <a:gd name="G1" fmla="+- 15714 0 0"/>
                <a:gd name="G2" fmla="+- 21600 0 0"/>
                <a:gd name="T0" fmla="*/ 14820 w 21600"/>
                <a:gd name="T1" fmla="*/ 0 h 15714"/>
                <a:gd name="T2" fmla="*/ 21600 w 21600"/>
                <a:gd name="T3" fmla="*/ 15714 h 15714"/>
                <a:gd name="T4" fmla="*/ 0 w 21600"/>
                <a:gd name="T5" fmla="*/ 15714 h 15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714" fill="none" extrusionOk="0">
                  <a:moveTo>
                    <a:pt x="14819" y="0"/>
                  </a:moveTo>
                  <a:cubicBezTo>
                    <a:pt x="19147" y="4081"/>
                    <a:pt x="21600" y="9765"/>
                    <a:pt x="21600" y="15714"/>
                  </a:cubicBezTo>
                </a:path>
                <a:path w="21600" h="15714" stroke="0" extrusionOk="0">
                  <a:moveTo>
                    <a:pt x="14819" y="0"/>
                  </a:moveTo>
                  <a:cubicBezTo>
                    <a:pt x="19147" y="4081"/>
                    <a:pt x="21600" y="9765"/>
                    <a:pt x="21600" y="15714"/>
                  </a:cubicBezTo>
                  <a:lnTo>
                    <a:pt x="0" y="15714"/>
                  </a:lnTo>
                  <a:close/>
                </a:path>
              </a:pathLst>
            </a:custGeom>
            <a:noFill/>
            <a:ln w="19050">
              <a:solidFill>
                <a:srgbClr val="FF5050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3107" y="689"/>
              <a:ext cx="360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33168" name="Text Box 16"/>
            <p:cNvSpPr txBox="1">
              <a:spLocks noChangeArrowheads="1"/>
            </p:cNvSpPr>
            <p:nvPr/>
          </p:nvSpPr>
          <p:spPr bwMode="auto">
            <a:xfrm>
              <a:off x="3467" y="758"/>
              <a:ext cx="499" cy="288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831" y="2141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m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g</a:t>
              </a:r>
            </a:p>
          </p:txBody>
        </p:sp>
      </p:grpSp>
      <p:graphicFrame>
        <p:nvGraphicFramePr>
          <p:cNvPr id="433170" name="Object 18"/>
          <p:cNvGraphicFramePr>
            <a:graphicFrameLocks noChangeAspect="1"/>
          </p:cNvGraphicFramePr>
          <p:nvPr/>
        </p:nvGraphicFramePr>
        <p:xfrm>
          <a:off x="461963" y="1238250"/>
          <a:ext cx="3860800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3" imgW="3224160" imgH="4292640" progId="Word.Document.8">
                  <p:embed/>
                </p:oleObj>
              </mc:Choice>
              <mc:Fallback>
                <p:oleObj name="Document" r:id="rId3" imgW="3224160" imgH="4292640" progId="Word.Document.8">
                  <p:embed/>
                  <p:pic>
                    <p:nvPicPr>
                      <p:cNvPr id="0" name="Picture 1" descr="image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238250"/>
                        <a:ext cx="3860800" cy="5126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5A59-21ED-4EFE-8811-DD2B9C940F11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458755" name="Object 3"/>
          <p:cNvGraphicFramePr>
            <a:graphicFrameLocks noChangeAspect="1"/>
          </p:cNvGraphicFramePr>
          <p:nvPr/>
        </p:nvGraphicFramePr>
        <p:xfrm>
          <a:off x="465138" y="1219200"/>
          <a:ext cx="806926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83" name="Document" r:id="rId3" imgW="3962816" imgH="1046198" progId="Word.Document.8">
                  <p:embed/>
                </p:oleObj>
              </mc:Choice>
              <mc:Fallback>
                <p:oleObj name="Document" r:id="rId3" imgW="3962816" imgH="1046198" progId="Word.Document.8">
                  <p:embed/>
                  <p:pic>
                    <p:nvPicPr>
                      <p:cNvPr id="0" name="Picture 3" descr="image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219200"/>
                        <a:ext cx="8069262" cy="211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756" name="Group 4"/>
          <p:cNvGrpSpPr/>
          <p:nvPr/>
        </p:nvGrpSpPr>
        <p:grpSpPr bwMode="auto">
          <a:xfrm>
            <a:off x="2462213" y="3429000"/>
            <a:ext cx="4219575" cy="2808288"/>
            <a:chOff x="1564" y="2251"/>
            <a:chExt cx="2658" cy="1769"/>
          </a:xfrm>
        </p:grpSpPr>
        <p:sp>
          <p:nvSpPr>
            <p:cNvPr id="458757" name="Rectangle 5"/>
            <p:cNvSpPr>
              <a:spLocks noChangeArrowheads="1"/>
            </p:cNvSpPr>
            <p:nvPr/>
          </p:nvSpPr>
          <p:spPr bwMode="auto">
            <a:xfrm>
              <a:off x="2119" y="2251"/>
              <a:ext cx="412" cy="35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58758" name="Rectangle 6"/>
            <p:cNvSpPr>
              <a:spLocks noChangeArrowheads="1"/>
            </p:cNvSpPr>
            <p:nvPr/>
          </p:nvSpPr>
          <p:spPr bwMode="auto">
            <a:xfrm>
              <a:off x="3334" y="2749"/>
              <a:ext cx="276" cy="35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FF0000"/>
                  </a:solidFill>
                </a:rPr>
                <a:t>m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58759" name="Rectangle 7"/>
            <p:cNvSpPr>
              <a:spLocks noChangeArrowheads="1"/>
            </p:cNvSpPr>
            <p:nvPr/>
          </p:nvSpPr>
          <p:spPr bwMode="auto">
            <a:xfrm>
              <a:off x="1697" y="3475"/>
              <a:ext cx="276" cy="2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k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58760" name="Arc 8"/>
            <p:cNvSpPr/>
            <p:nvPr/>
          </p:nvSpPr>
          <p:spPr bwMode="auto">
            <a:xfrm flipH="1">
              <a:off x="3833" y="3824"/>
              <a:ext cx="139" cy="116"/>
            </a:xfrm>
            <a:custGeom>
              <a:avLst/>
              <a:gdLst>
                <a:gd name="G0" fmla="+- 0 0 0"/>
                <a:gd name="G1" fmla="+- 17942 0 0"/>
                <a:gd name="G2" fmla="+- 21600 0 0"/>
                <a:gd name="T0" fmla="*/ 12027 w 21600"/>
                <a:gd name="T1" fmla="*/ 0 h 17942"/>
                <a:gd name="T2" fmla="*/ 21600 w 21600"/>
                <a:gd name="T3" fmla="*/ 17942 h 17942"/>
                <a:gd name="T4" fmla="*/ 0 w 21600"/>
                <a:gd name="T5" fmla="*/ 17942 h 17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942" fill="none" extrusionOk="0">
                  <a:moveTo>
                    <a:pt x="12026" y="0"/>
                  </a:moveTo>
                  <a:cubicBezTo>
                    <a:pt x="18009" y="4010"/>
                    <a:pt x="21600" y="10739"/>
                    <a:pt x="21600" y="17942"/>
                  </a:cubicBezTo>
                </a:path>
                <a:path w="21600" h="17942" stroke="0" extrusionOk="0">
                  <a:moveTo>
                    <a:pt x="12026" y="0"/>
                  </a:moveTo>
                  <a:cubicBezTo>
                    <a:pt x="18009" y="4010"/>
                    <a:pt x="21600" y="10739"/>
                    <a:pt x="21600" y="17942"/>
                  </a:cubicBezTo>
                  <a:lnTo>
                    <a:pt x="0" y="17942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651" y="3702"/>
              <a:ext cx="368" cy="31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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58762" name="Rectangle 10"/>
            <p:cNvSpPr>
              <a:spLocks noChangeArrowheads="1"/>
            </p:cNvSpPr>
            <p:nvPr/>
          </p:nvSpPr>
          <p:spPr bwMode="auto">
            <a:xfrm rot="1854593">
              <a:off x="3069" y="2937"/>
              <a:ext cx="321" cy="4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58763" name="Line 11"/>
            <p:cNvSpPr>
              <a:spLocks noChangeShapeType="1"/>
            </p:cNvSpPr>
            <p:nvPr/>
          </p:nvSpPr>
          <p:spPr bwMode="auto">
            <a:xfrm>
              <a:off x="2336" y="2553"/>
              <a:ext cx="776" cy="46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64" name="Line 12"/>
            <p:cNvSpPr>
              <a:spLocks noChangeShapeType="1"/>
            </p:cNvSpPr>
            <p:nvPr/>
          </p:nvSpPr>
          <p:spPr bwMode="auto">
            <a:xfrm>
              <a:off x="1890" y="2755"/>
              <a:ext cx="0" cy="457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65" name="Line 13"/>
            <p:cNvSpPr>
              <a:spLocks noChangeShapeType="1"/>
            </p:cNvSpPr>
            <p:nvPr/>
          </p:nvSpPr>
          <p:spPr bwMode="auto">
            <a:xfrm>
              <a:off x="1701" y="3940"/>
              <a:ext cx="2512" cy="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1890" y="2490"/>
              <a:ext cx="548" cy="548"/>
            </a:xfrm>
            <a:prstGeom prst="ellips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9933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8767" name="Line 15"/>
            <p:cNvSpPr>
              <a:spLocks noChangeShapeType="1"/>
            </p:cNvSpPr>
            <p:nvPr/>
          </p:nvSpPr>
          <p:spPr bwMode="auto">
            <a:xfrm>
              <a:off x="2160" y="2776"/>
              <a:ext cx="182" cy="36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68" name="Freeform 16"/>
            <p:cNvSpPr/>
            <p:nvPr/>
          </p:nvSpPr>
          <p:spPr bwMode="auto">
            <a:xfrm>
              <a:off x="1833" y="3210"/>
              <a:ext cx="198" cy="73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44" y="528"/>
                </a:cxn>
                <a:cxn ang="0">
                  <a:pos x="0" y="480"/>
                </a:cxn>
                <a:cxn ang="0">
                  <a:pos x="144" y="432"/>
                </a:cxn>
                <a:cxn ang="0">
                  <a:pos x="0" y="384"/>
                </a:cxn>
                <a:cxn ang="0">
                  <a:pos x="144" y="336"/>
                </a:cxn>
                <a:cxn ang="0">
                  <a:pos x="0" y="288"/>
                </a:cxn>
                <a:cxn ang="0">
                  <a:pos x="144" y="240"/>
                </a:cxn>
                <a:cxn ang="0">
                  <a:pos x="0" y="192"/>
                </a:cxn>
                <a:cxn ang="0">
                  <a:pos x="144" y="144"/>
                </a:cxn>
                <a:cxn ang="0">
                  <a:pos x="0" y="96"/>
                </a:cxn>
                <a:cxn ang="0">
                  <a:pos x="144" y="48"/>
                </a:cxn>
                <a:cxn ang="0">
                  <a:pos x="48" y="0"/>
                </a:cxn>
              </a:cxnLst>
              <a:rect l="0" t="0" r="r" b="b"/>
              <a:pathLst>
                <a:path w="152" h="576">
                  <a:moveTo>
                    <a:pt x="0" y="576"/>
                  </a:moveTo>
                  <a:cubicBezTo>
                    <a:pt x="72" y="560"/>
                    <a:pt x="144" y="544"/>
                    <a:pt x="144" y="528"/>
                  </a:cubicBezTo>
                  <a:cubicBezTo>
                    <a:pt x="144" y="512"/>
                    <a:pt x="0" y="496"/>
                    <a:pt x="0" y="480"/>
                  </a:cubicBezTo>
                  <a:cubicBezTo>
                    <a:pt x="0" y="464"/>
                    <a:pt x="144" y="448"/>
                    <a:pt x="144" y="432"/>
                  </a:cubicBezTo>
                  <a:cubicBezTo>
                    <a:pt x="144" y="416"/>
                    <a:pt x="0" y="400"/>
                    <a:pt x="0" y="384"/>
                  </a:cubicBezTo>
                  <a:cubicBezTo>
                    <a:pt x="0" y="368"/>
                    <a:pt x="144" y="352"/>
                    <a:pt x="144" y="336"/>
                  </a:cubicBezTo>
                  <a:cubicBezTo>
                    <a:pt x="144" y="320"/>
                    <a:pt x="0" y="304"/>
                    <a:pt x="0" y="288"/>
                  </a:cubicBezTo>
                  <a:cubicBezTo>
                    <a:pt x="0" y="272"/>
                    <a:pt x="144" y="256"/>
                    <a:pt x="144" y="240"/>
                  </a:cubicBezTo>
                  <a:cubicBezTo>
                    <a:pt x="144" y="224"/>
                    <a:pt x="0" y="208"/>
                    <a:pt x="0" y="192"/>
                  </a:cubicBezTo>
                  <a:cubicBezTo>
                    <a:pt x="0" y="176"/>
                    <a:pt x="144" y="160"/>
                    <a:pt x="144" y="144"/>
                  </a:cubicBezTo>
                  <a:cubicBezTo>
                    <a:pt x="144" y="128"/>
                    <a:pt x="0" y="112"/>
                    <a:pt x="0" y="96"/>
                  </a:cubicBezTo>
                  <a:cubicBezTo>
                    <a:pt x="0" y="80"/>
                    <a:pt x="136" y="64"/>
                    <a:pt x="144" y="48"/>
                  </a:cubicBezTo>
                  <a:cubicBezTo>
                    <a:pt x="152" y="32"/>
                    <a:pt x="100" y="16"/>
                    <a:pt x="48" y="0"/>
                  </a:cubicBezTo>
                </a:path>
              </a:pathLst>
            </a:custGeom>
            <a:noFill/>
            <a:ln w="19050" cmpd="sng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69" name="Line 17"/>
            <p:cNvSpPr>
              <a:spLocks noChangeShapeType="1"/>
            </p:cNvSpPr>
            <p:nvPr/>
          </p:nvSpPr>
          <p:spPr bwMode="auto">
            <a:xfrm flipH="1" flipV="1">
              <a:off x="2164" y="2487"/>
              <a:ext cx="0" cy="29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0" name="Rectangle 18"/>
            <p:cNvSpPr>
              <a:spLocks noChangeArrowheads="1"/>
            </p:cNvSpPr>
            <p:nvPr/>
          </p:nvSpPr>
          <p:spPr bwMode="auto">
            <a:xfrm>
              <a:off x="2016" y="2522"/>
              <a:ext cx="276" cy="35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58771" name="Line 19"/>
            <p:cNvSpPr>
              <a:spLocks noChangeShapeType="1"/>
            </p:cNvSpPr>
            <p:nvPr/>
          </p:nvSpPr>
          <p:spPr bwMode="auto">
            <a:xfrm>
              <a:off x="2426" y="2885"/>
              <a:ext cx="1633" cy="1044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72" name="Line 20"/>
            <p:cNvSpPr>
              <a:spLocks noChangeShapeType="1"/>
            </p:cNvSpPr>
            <p:nvPr/>
          </p:nvSpPr>
          <p:spPr bwMode="auto">
            <a:xfrm>
              <a:off x="2109" y="3030"/>
              <a:ext cx="0" cy="908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73" name="Rectangle 21" descr="深色上对角线"/>
            <p:cNvSpPr>
              <a:spLocks noChangeArrowheads="1"/>
            </p:cNvSpPr>
            <p:nvPr/>
          </p:nvSpPr>
          <p:spPr bwMode="auto">
            <a:xfrm>
              <a:off x="1701" y="3956"/>
              <a:ext cx="2521" cy="54"/>
            </a:xfrm>
            <a:prstGeom prst="rect">
              <a:avLst/>
            </a:prstGeom>
            <a:pattFill prst="dkUpDiag">
              <a:fgClr>
                <a:srgbClr val="993366"/>
              </a:fgClr>
              <a:bgClr>
                <a:schemeClr val="bg1"/>
              </a:bgClr>
            </a:pattFill>
            <a:ln w="19050">
              <a:noFill/>
              <a:miter lim="800000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4" name="Text Box 22"/>
            <p:cNvSpPr txBox="1">
              <a:spLocks noChangeArrowheads="1"/>
            </p:cNvSpPr>
            <p:nvPr/>
          </p:nvSpPr>
          <p:spPr bwMode="auto">
            <a:xfrm>
              <a:off x="1564" y="3475"/>
              <a:ext cx="227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93B-E779-4850-8500-151EC3C7078A}" type="slidenum">
              <a:rPr lang="en-US" altLang="zh-CN"/>
              <a:pPr/>
              <a:t>12</a:t>
            </a:fld>
            <a:endParaRPr lang="en-US" altLang="zh-CN"/>
          </a:p>
        </p:txBody>
      </p:sp>
      <p:grpSp>
        <p:nvGrpSpPr>
          <p:cNvPr id="465924" name="Group 4"/>
          <p:cNvGrpSpPr/>
          <p:nvPr/>
        </p:nvGrpSpPr>
        <p:grpSpPr bwMode="auto">
          <a:xfrm>
            <a:off x="4924425" y="1371600"/>
            <a:ext cx="4219575" cy="2808288"/>
            <a:chOff x="1564" y="2251"/>
            <a:chExt cx="2658" cy="1769"/>
          </a:xfrm>
        </p:grpSpPr>
        <p:sp>
          <p:nvSpPr>
            <p:cNvPr id="465925" name="Rectangle 5"/>
            <p:cNvSpPr>
              <a:spLocks noChangeArrowheads="1"/>
            </p:cNvSpPr>
            <p:nvPr/>
          </p:nvSpPr>
          <p:spPr bwMode="auto">
            <a:xfrm>
              <a:off x="2119" y="2251"/>
              <a:ext cx="412" cy="35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65926" name="Rectangle 6"/>
            <p:cNvSpPr>
              <a:spLocks noChangeArrowheads="1"/>
            </p:cNvSpPr>
            <p:nvPr/>
          </p:nvSpPr>
          <p:spPr bwMode="auto">
            <a:xfrm>
              <a:off x="3334" y="2749"/>
              <a:ext cx="276" cy="35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FF0000"/>
                  </a:solidFill>
                </a:rPr>
                <a:t>m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65927" name="Rectangle 7"/>
            <p:cNvSpPr>
              <a:spLocks noChangeArrowheads="1"/>
            </p:cNvSpPr>
            <p:nvPr/>
          </p:nvSpPr>
          <p:spPr bwMode="auto">
            <a:xfrm>
              <a:off x="1697" y="3475"/>
              <a:ext cx="276" cy="2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k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65928" name="Arc 8"/>
            <p:cNvSpPr/>
            <p:nvPr/>
          </p:nvSpPr>
          <p:spPr bwMode="auto">
            <a:xfrm flipH="1">
              <a:off x="3833" y="3824"/>
              <a:ext cx="139" cy="116"/>
            </a:xfrm>
            <a:custGeom>
              <a:avLst/>
              <a:gdLst>
                <a:gd name="G0" fmla="+- 0 0 0"/>
                <a:gd name="G1" fmla="+- 17942 0 0"/>
                <a:gd name="G2" fmla="+- 21600 0 0"/>
                <a:gd name="T0" fmla="*/ 12027 w 21600"/>
                <a:gd name="T1" fmla="*/ 0 h 17942"/>
                <a:gd name="T2" fmla="*/ 21600 w 21600"/>
                <a:gd name="T3" fmla="*/ 17942 h 17942"/>
                <a:gd name="T4" fmla="*/ 0 w 21600"/>
                <a:gd name="T5" fmla="*/ 17942 h 17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942" fill="none" extrusionOk="0">
                  <a:moveTo>
                    <a:pt x="12026" y="0"/>
                  </a:moveTo>
                  <a:cubicBezTo>
                    <a:pt x="18009" y="4010"/>
                    <a:pt x="21600" y="10739"/>
                    <a:pt x="21600" y="17942"/>
                  </a:cubicBezTo>
                </a:path>
                <a:path w="21600" h="17942" stroke="0" extrusionOk="0">
                  <a:moveTo>
                    <a:pt x="12026" y="0"/>
                  </a:moveTo>
                  <a:cubicBezTo>
                    <a:pt x="18009" y="4010"/>
                    <a:pt x="21600" y="10739"/>
                    <a:pt x="21600" y="17942"/>
                  </a:cubicBezTo>
                  <a:lnTo>
                    <a:pt x="0" y="17942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29" name="Rectangle 9"/>
            <p:cNvSpPr>
              <a:spLocks noChangeArrowheads="1"/>
            </p:cNvSpPr>
            <p:nvPr/>
          </p:nvSpPr>
          <p:spPr bwMode="auto">
            <a:xfrm>
              <a:off x="3651" y="3702"/>
              <a:ext cx="368" cy="31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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65930" name="Rectangle 10"/>
            <p:cNvSpPr>
              <a:spLocks noChangeArrowheads="1"/>
            </p:cNvSpPr>
            <p:nvPr/>
          </p:nvSpPr>
          <p:spPr bwMode="auto">
            <a:xfrm rot="1854593">
              <a:off x="3069" y="2937"/>
              <a:ext cx="321" cy="4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65931" name="Line 11"/>
            <p:cNvSpPr>
              <a:spLocks noChangeShapeType="1"/>
            </p:cNvSpPr>
            <p:nvPr/>
          </p:nvSpPr>
          <p:spPr bwMode="auto">
            <a:xfrm>
              <a:off x="2336" y="2553"/>
              <a:ext cx="776" cy="46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32" name="Line 12"/>
            <p:cNvSpPr>
              <a:spLocks noChangeShapeType="1"/>
            </p:cNvSpPr>
            <p:nvPr/>
          </p:nvSpPr>
          <p:spPr bwMode="auto">
            <a:xfrm>
              <a:off x="1890" y="2755"/>
              <a:ext cx="0" cy="457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33" name="Line 13"/>
            <p:cNvSpPr>
              <a:spLocks noChangeShapeType="1"/>
            </p:cNvSpPr>
            <p:nvPr/>
          </p:nvSpPr>
          <p:spPr bwMode="auto">
            <a:xfrm>
              <a:off x="1701" y="3940"/>
              <a:ext cx="2512" cy="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34" name="Oval 14"/>
            <p:cNvSpPr>
              <a:spLocks noChangeArrowheads="1"/>
            </p:cNvSpPr>
            <p:nvPr/>
          </p:nvSpPr>
          <p:spPr bwMode="auto">
            <a:xfrm>
              <a:off x="1890" y="2490"/>
              <a:ext cx="548" cy="548"/>
            </a:xfrm>
            <a:prstGeom prst="ellips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9933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5935" name="Line 15"/>
            <p:cNvSpPr>
              <a:spLocks noChangeShapeType="1"/>
            </p:cNvSpPr>
            <p:nvPr/>
          </p:nvSpPr>
          <p:spPr bwMode="auto">
            <a:xfrm>
              <a:off x="2160" y="2776"/>
              <a:ext cx="182" cy="36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36" name="Freeform 16"/>
            <p:cNvSpPr/>
            <p:nvPr/>
          </p:nvSpPr>
          <p:spPr bwMode="auto">
            <a:xfrm>
              <a:off x="1833" y="3210"/>
              <a:ext cx="198" cy="73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44" y="528"/>
                </a:cxn>
                <a:cxn ang="0">
                  <a:pos x="0" y="480"/>
                </a:cxn>
                <a:cxn ang="0">
                  <a:pos x="144" y="432"/>
                </a:cxn>
                <a:cxn ang="0">
                  <a:pos x="0" y="384"/>
                </a:cxn>
                <a:cxn ang="0">
                  <a:pos x="144" y="336"/>
                </a:cxn>
                <a:cxn ang="0">
                  <a:pos x="0" y="288"/>
                </a:cxn>
                <a:cxn ang="0">
                  <a:pos x="144" y="240"/>
                </a:cxn>
                <a:cxn ang="0">
                  <a:pos x="0" y="192"/>
                </a:cxn>
                <a:cxn ang="0">
                  <a:pos x="144" y="144"/>
                </a:cxn>
                <a:cxn ang="0">
                  <a:pos x="0" y="96"/>
                </a:cxn>
                <a:cxn ang="0">
                  <a:pos x="144" y="48"/>
                </a:cxn>
                <a:cxn ang="0">
                  <a:pos x="48" y="0"/>
                </a:cxn>
              </a:cxnLst>
              <a:rect l="0" t="0" r="r" b="b"/>
              <a:pathLst>
                <a:path w="152" h="576">
                  <a:moveTo>
                    <a:pt x="0" y="576"/>
                  </a:moveTo>
                  <a:cubicBezTo>
                    <a:pt x="72" y="560"/>
                    <a:pt x="144" y="544"/>
                    <a:pt x="144" y="528"/>
                  </a:cubicBezTo>
                  <a:cubicBezTo>
                    <a:pt x="144" y="512"/>
                    <a:pt x="0" y="496"/>
                    <a:pt x="0" y="480"/>
                  </a:cubicBezTo>
                  <a:cubicBezTo>
                    <a:pt x="0" y="464"/>
                    <a:pt x="144" y="448"/>
                    <a:pt x="144" y="432"/>
                  </a:cubicBezTo>
                  <a:cubicBezTo>
                    <a:pt x="144" y="416"/>
                    <a:pt x="0" y="400"/>
                    <a:pt x="0" y="384"/>
                  </a:cubicBezTo>
                  <a:cubicBezTo>
                    <a:pt x="0" y="368"/>
                    <a:pt x="144" y="352"/>
                    <a:pt x="144" y="336"/>
                  </a:cubicBezTo>
                  <a:cubicBezTo>
                    <a:pt x="144" y="320"/>
                    <a:pt x="0" y="304"/>
                    <a:pt x="0" y="288"/>
                  </a:cubicBezTo>
                  <a:cubicBezTo>
                    <a:pt x="0" y="272"/>
                    <a:pt x="144" y="256"/>
                    <a:pt x="144" y="240"/>
                  </a:cubicBezTo>
                  <a:cubicBezTo>
                    <a:pt x="144" y="224"/>
                    <a:pt x="0" y="208"/>
                    <a:pt x="0" y="192"/>
                  </a:cubicBezTo>
                  <a:cubicBezTo>
                    <a:pt x="0" y="176"/>
                    <a:pt x="144" y="160"/>
                    <a:pt x="144" y="144"/>
                  </a:cubicBezTo>
                  <a:cubicBezTo>
                    <a:pt x="144" y="128"/>
                    <a:pt x="0" y="112"/>
                    <a:pt x="0" y="96"/>
                  </a:cubicBezTo>
                  <a:cubicBezTo>
                    <a:pt x="0" y="80"/>
                    <a:pt x="136" y="64"/>
                    <a:pt x="144" y="48"/>
                  </a:cubicBezTo>
                  <a:cubicBezTo>
                    <a:pt x="152" y="32"/>
                    <a:pt x="100" y="16"/>
                    <a:pt x="48" y="0"/>
                  </a:cubicBezTo>
                </a:path>
              </a:pathLst>
            </a:custGeom>
            <a:noFill/>
            <a:ln w="19050" cmpd="sng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37" name="Line 17"/>
            <p:cNvSpPr>
              <a:spLocks noChangeShapeType="1"/>
            </p:cNvSpPr>
            <p:nvPr/>
          </p:nvSpPr>
          <p:spPr bwMode="auto">
            <a:xfrm flipH="1" flipV="1">
              <a:off x="2164" y="2487"/>
              <a:ext cx="0" cy="29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38" name="Rectangle 18"/>
            <p:cNvSpPr>
              <a:spLocks noChangeArrowheads="1"/>
            </p:cNvSpPr>
            <p:nvPr/>
          </p:nvSpPr>
          <p:spPr bwMode="auto">
            <a:xfrm>
              <a:off x="2016" y="2522"/>
              <a:ext cx="276" cy="35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65939" name="Line 19"/>
            <p:cNvSpPr>
              <a:spLocks noChangeShapeType="1"/>
            </p:cNvSpPr>
            <p:nvPr/>
          </p:nvSpPr>
          <p:spPr bwMode="auto">
            <a:xfrm>
              <a:off x="2426" y="2885"/>
              <a:ext cx="1633" cy="1044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0" name="Line 20"/>
            <p:cNvSpPr>
              <a:spLocks noChangeShapeType="1"/>
            </p:cNvSpPr>
            <p:nvPr/>
          </p:nvSpPr>
          <p:spPr bwMode="auto">
            <a:xfrm>
              <a:off x="2109" y="3030"/>
              <a:ext cx="0" cy="908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1" name="Rectangle 21" descr="深色上对角线"/>
            <p:cNvSpPr>
              <a:spLocks noChangeArrowheads="1"/>
            </p:cNvSpPr>
            <p:nvPr/>
          </p:nvSpPr>
          <p:spPr bwMode="auto">
            <a:xfrm>
              <a:off x="1701" y="3956"/>
              <a:ext cx="2521" cy="54"/>
            </a:xfrm>
            <a:prstGeom prst="rect">
              <a:avLst/>
            </a:prstGeom>
            <a:pattFill prst="dkUpDiag">
              <a:fgClr>
                <a:srgbClr val="993366"/>
              </a:fgClr>
              <a:bgClr>
                <a:schemeClr val="bg1"/>
              </a:bgClr>
            </a:pattFill>
            <a:ln w="19050">
              <a:noFill/>
              <a:miter lim="800000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42" name="Text Box 22"/>
            <p:cNvSpPr txBox="1">
              <a:spLocks noChangeArrowheads="1"/>
            </p:cNvSpPr>
            <p:nvPr/>
          </p:nvSpPr>
          <p:spPr bwMode="auto">
            <a:xfrm>
              <a:off x="1564" y="3475"/>
              <a:ext cx="227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  <p:sp>
        <p:nvSpPr>
          <p:cNvPr id="465943" name="Rectangle 23"/>
          <p:cNvSpPr>
            <a:spLocks noChangeArrowheads="1"/>
          </p:cNvSpPr>
          <p:nvPr/>
        </p:nvSpPr>
        <p:spPr bwMode="auto">
          <a:xfrm>
            <a:off x="266581" y="1138535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485900" algn="l"/>
              </a:tabLst>
            </a:pPr>
            <a:r>
              <a:rPr kumimoji="1" lang="zh-CN" altLang="en-US" sz="2400" dirty="0"/>
              <a:t>解：</a:t>
            </a:r>
          </a:p>
        </p:txBody>
      </p:sp>
      <p:graphicFrame>
        <p:nvGraphicFramePr>
          <p:cNvPr id="465947" name="Object 27"/>
          <p:cNvGraphicFramePr>
            <a:graphicFrameLocks noChangeAspect="1"/>
          </p:cNvGraphicFramePr>
          <p:nvPr/>
        </p:nvGraphicFramePr>
        <p:xfrm>
          <a:off x="1066800" y="1360170"/>
          <a:ext cx="4068445" cy="15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5" name="公式" r:id="rId3" imgW="73761600" imgH="23164800" progId="">
                  <p:embed/>
                </p:oleObj>
              </mc:Choice>
              <mc:Fallback>
                <p:oleObj name="公式" r:id="rId3" imgW="73761600" imgH="23164800" progId="">
                  <p:embed/>
                  <p:pic>
                    <p:nvPicPr>
                      <p:cNvPr id="0" name="Picture 27" descr="image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60170"/>
                        <a:ext cx="4068445" cy="1534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6" name="Object 26"/>
          <p:cNvGraphicFramePr>
            <a:graphicFrameLocks noChangeAspect="1"/>
          </p:cNvGraphicFramePr>
          <p:nvPr/>
        </p:nvGraphicFramePr>
        <p:xfrm>
          <a:off x="990600" y="3048000"/>
          <a:ext cx="3656013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6" name="公式" r:id="rId5" imgW="2413000" imgH="863600" progId="">
                  <p:embed/>
                </p:oleObj>
              </mc:Choice>
              <mc:Fallback>
                <p:oleObj name="公式" r:id="rId5" imgW="2413000" imgH="863600" progId="">
                  <p:embed/>
                  <p:pic>
                    <p:nvPicPr>
                      <p:cNvPr id="0" name="Picture 26" descr="image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3656013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5" name="Object 25"/>
          <p:cNvGraphicFramePr>
            <a:graphicFrameLocks noChangeAspect="1"/>
          </p:cNvGraphicFramePr>
          <p:nvPr/>
        </p:nvGraphicFramePr>
        <p:xfrm>
          <a:off x="1144588" y="4610100"/>
          <a:ext cx="47164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7" name="公式" r:id="rId7" imgW="3149600" imgH="495300" progId="">
                  <p:embed/>
                </p:oleObj>
              </mc:Choice>
              <mc:Fallback>
                <p:oleObj name="公式" r:id="rId7" imgW="3149600" imgH="495300" progId="">
                  <p:embed/>
                  <p:pic>
                    <p:nvPicPr>
                      <p:cNvPr id="0" name="Picture 25" descr="image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610100"/>
                        <a:ext cx="471646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4" name="Object 24"/>
          <p:cNvGraphicFramePr>
            <a:graphicFrameLocks noChangeAspect="1"/>
          </p:cNvGraphicFramePr>
          <p:nvPr/>
        </p:nvGraphicFramePr>
        <p:xfrm>
          <a:off x="1295400" y="5638800"/>
          <a:ext cx="28749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8" name="公式" r:id="rId9" imgW="1943100" imgH="393700" progId="">
                  <p:embed/>
                </p:oleObj>
              </mc:Choice>
              <mc:Fallback>
                <p:oleObj name="公式" r:id="rId9" imgW="1943100" imgH="393700" progId="">
                  <p:embed/>
                  <p:pic>
                    <p:nvPicPr>
                      <p:cNvPr id="0" name="Picture 24" descr="image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638800"/>
                        <a:ext cx="2874963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48" name="Rectangle 28"/>
          <p:cNvSpPr>
            <a:spLocks noChangeArrowheads="1"/>
          </p:cNvSpPr>
          <p:nvPr/>
        </p:nvSpPr>
        <p:spPr bwMode="auto">
          <a:xfrm>
            <a:off x="304800" y="1524000"/>
            <a:ext cx="81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</a:p>
        </p:txBody>
      </p:sp>
      <p:sp>
        <p:nvSpPr>
          <p:cNvPr id="465949" name="Rectangle 29"/>
          <p:cNvSpPr>
            <a:spLocks noChangeArrowheads="1"/>
          </p:cNvSpPr>
          <p:nvPr/>
        </p:nvSpPr>
        <p:spPr bwMode="auto">
          <a:xfrm>
            <a:off x="0" y="29543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5952" name="Rectangle 32"/>
          <p:cNvSpPr>
            <a:spLocks noChangeArrowheads="1"/>
          </p:cNvSpPr>
          <p:nvPr/>
        </p:nvSpPr>
        <p:spPr bwMode="auto">
          <a:xfrm>
            <a:off x="304800" y="4800600"/>
            <a:ext cx="81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</a:p>
        </p:txBody>
      </p:sp>
      <p:sp>
        <p:nvSpPr>
          <p:cNvPr id="465953" name="Rectangle 33"/>
          <p:cNvSpPr>
            <a:spLocks noChangeArrowheads="1"/>
          </p:cNvSpPr>
          <p:nvPr/>
        </p:nvSpPr>
        <p:spPr bwMode="auto">
          <a:xfrm>
            <a:off x="304800" y="5734844"/>
            <a:ext cx="81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5037" y="4800600"/>
            <a:ext cx="112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答案有误！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38B6-7FF9-4338-BC9A-8E80B3E8772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381000" y="1120775"/>
            <a:ext cx="8534400" cy="17173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3.14   </a:t>
            </a:r>
            <a:r>
              <a:rPr kumimoji="1" lang="zh-CN" altLang="en-US" sz="2400" dirty="0"/>
              <a:t>质量为</a:t>
            </a:r>
            <a:r>
              <a:rPr kumimoji="1" lang="en-US" altLang="zh-CN" sz="2400" i="1" dirty="0"/>
              <a:t>m</a:t>
            </a:r>
            <a:r>
              <a:rPr kumimoji="1" lang="en-US" altLang="zh-CN" sz="2400" baseline="-25000" dirty="0"/>
              <a:t>0</a:t>
            </a:r>
            <a:r>
              <a:rPr kumimoji="1" lang="en-US" altLang="zh-CN" sz="2400" i="1" dirty="0"/>
              <a:t> </a:t>
            </a:r>
            <a:r>
              <a:rPr kumimoji="1" lang="zh-CN" altLang="en-US" sz="2400" dirty="0"/>
              <a:t>，长为</a:t>
            </a:r>
            <a:r>
              <a:rPr kumimoji="1" lang="en-US" altLang="zh-CN" sz="2400" dirty="0"/>
              <a:t>2</a:t>
            </a:r>
            <a:r>
              <a:rPr kumimoji="1" lang="en-US" altLang="zh-CN" sz="2400" i="1" dirty="0"/>
              <a:t>l </a:t>
            </a:r>
            <a:r>
              <a:rPr kumimoji="1" lang="zh-CN" altLang="en-US" sz="2400" dirty="0"/>
              <a:t>的均质细棒，在竖直平面内可绕中心轴转动。开始棒处于水平位置，一质量为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的小球以速度</a:t>
            </a:r>
            <a:r>
              <a:rPr kumimoji="1" lang="en-US" altLang="zh-CN" sz="2400" i="1" dirty="0"/>
              <a:t>u</a:t>
            </a:r>
            <a:r>
              <a:rPr kumimoji="1" lang="zh-CN" altLang="en-US" sz="2400" dirty="0"/>
              <a:t>垂直落到棒的一端上。设</a:t>
            </a:r>
            <a:r>
              <a:rPr kumimoji="1" lang="zh-CN" altLang="en-US" sz="2400" dirty="0" smtClean="0"/>
              <a:t>为完全弹性碰撞</a:t>
            </a:r>
            <a:r>
              <a:rPr kumimoji="1" lang="zh-CN" altLang="en-US" sz="2400" dirty="0"/>
              <a:t>。求碰后小球的回跳速度</a:t>
            </a:r>
            <a:r>
              <a:rPr kumimoji="1" lang="en-US" altLang="zh-CN" sz="2400" i="1" dirty="0">
                <a:latin typeface="Book Antiqua" panose="02040602050305030304" pitchFamily="18" charset="0"/>
              </a:rPr>
              <a:t>v</a:t>
            </a:r>
            <a:r>
              <a:rPr kumimoji="1" lang="zh-CN" altLang="en-US" sz="2400" dirty="0"/>
              <a:t>以及棒的角速度。</a:t>
            </a:r>
          </a:p>
        </p:txBody>
      </p:sp>
      <p:grpSp>
        <p:nvGrpSpPr>
          <p:cNvPr id="460804" name="Group 4"/>
          <p:cNvGrpSpPr/>
          <p:nvPr/>
        </p:nvGrpSpPr>
        <p:grpSpPr bwMode="auto">
          <a:xfrm>
            <a:off x="5562600" y="2667000"/>
            <a:ext cx="3276600" cy="990600"/>
            <a:chOff x="3408" y="1296"/>
            <a:chExt cx="2064" cy="624"/>
          </a:xfrm>
        </p:grpSpPr>
        <p:sp>
          <p:nvSpPr>
            <p:cNvPr id="460805" name="Rectangle 5"/>
            <p:cNvSpPr>
              <a:spLocks noChangeArrowheads="1"/>
            </p:cNvSpPr>
            <p:nvPr/>
          </p:nvSpPr>
          <p:spPr bwMode="auto">
            <a:xfrm>
              <a:off x="3408" y="1858"/>
              <a:ext cx="2064" cy="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lin ang="5400000" scaled="1"/>
            </a:gradFill>
            <a:ln w="9525">
              <a:solidFill>
                <a:srgbClr val="FF66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06" name="Oval 6"/>
            <p:cNvSpPr>
              <a:spLocks noChangeArrowheads="1"/>
            </p:cNvSpPr>
            <p:nvPr/>
          </p:nvSpPr>
          <p:spPr bwMode="auto">
            <a:xfrm>
              <a:off x="5369" y="1296"/>
              <a:ext cx="103" cy="10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66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07" name="Line 7"/>
            <p:cNvSpPr>
              <a:spLocks noChangeShapeType="1"/>
            </p:cNvSpPr>
            <p:nvPr/>
          </p:nvSpPr>
          <p:spPr bwMode="auto">
            <a:xfrm>
              <a:off x="5420" y="1421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08" name="Rectangle 8"/>
            <p:cNvSpPr>
              <a:spLocks noChangeArrowheads="1"/>
            </p:cNvSpPr>
            <p:nvPr/>
          </p:nvSpPr>
          <p:spPr bwMode="auto">
            <a:xfrm>
              <a:off x="4337" y="154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O</a:t>
              </a:r>
            </a:p>
          </p:txBody>
        </p:sp>
        <p:sp>
          <p:nvSpPr>
            <p:cNvPr id="460809" name="Rectangle 9"/>
            <p:cNvSpPr>
              <a:spLocks noChangeArrowheads="1"/>
            </p:cNvSpPr>
            <p:nvPr/>
          </p:nvSpPr>
          <p:spPr bwMode="auto">
            <a:xfrm>
              <a:off x="5162" y="140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ea typeface="幼圆" panose="02010509060101010101" pitchFamily="49" charset="-122"/>
                </a:rPr>
                <a:t>u</a:t>
              </a:r>
            </a:p>
          </p:txBody>
        </p:sp>
        <p:sp>
          <p:nvSpPr>
            <p:cNvPr id="460810" name="Oval 10"/>
            <p:cNvSpPr>
              <a:spLocks noChangeArrowheads="1"/>
            </p:cNvSpPr>
            <p:nvPr/>
          </p:nvSpPr>
          <p:spPr bwMode="auto">
            <a:xfrm>
              <a:off x="441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811" name="Text Box 11"/>
          <p:cNvSpPr txBox="1">
            <a:spLocks noChangeArrowheads="1"/>
          </p:cNvSpPr>
          <p:nvPr/>
        </p:nvSpPr>
        <p:spPr bwMode="auto">
          <a:xfrm>
            <a:off x="381000" y="2909887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graphicFrame>
        <p:nvGraphicFramePr>
          <p:cNvPr id="460812" name="Object 12"/>
          <p:cNvGraphicFramePr>
            <a:graphicFrameLocks noChangeAspect="1"/>
          </p:cNvGraphicFramePr>
          <p:nvPr/>
        </p:nvGraphicFramePr>
        <p:xfrm>
          <a:off x="1554162" y="3632200"/>
          <a:ext cx="24082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49" name="公式" r:id="rId3" imgW="1193800" imgH="203200" progId="">
                  <p:embed/>
                </p:oleObj>
              </mc:Choice>
              <mc:Fallback>
                <p:oleObj name="公式" r:id="rId3" imgW="1193800" imgH="203200" progId="">
                  <p:embed/>
                  <p:pic>
                    <p:nvPicPr>
                      <p:cNvPr id="0" name="Picture 12" descr="image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2" y="3632200"/>
                        <a:ext cx="240823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3" name="Text Box 13"/>
          <p:cNvSpPr txBox="1">
            <a:spLocks noChangeArrowheads="1"/>
          </p:cNvSpPr>
          <p:nvPr/>
        </p:nvSpPr>
        <p:spPr bwMode="auto">
          <a:xfrm>
            <a:off x="1447800" y="2909887"/>
            <a:ext cx="3276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由系统角动量守恒</a:t>
            </a:r>
          </a:p>
        </p:txBody>
      </p: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762000" y="4606131"/>
            <a:ext cx="2667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机械能守恒</a:t>
            </a:r>
          </a:p>
        </p:txBody>
      </p:sp>
      <p:graphicFrame>
        <p:nvGraphicFramePr>
          <p:cNvPr id="460815" name="Object 15"/>
          <p:cNvGraphicFramePr>
            <a:graphicFrameLocks noChangeAspect="1"/>
          </p:cNvGraphicFramePr>
          <p:nvPr/>
        </p:nvGraphicFramePr>
        <p:xfrm>
          <a:off x="3200400" y="4473575"/>
          <a:ext cx="29257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0" name="公式" r:id="rId5" imgW="1459866" imgH="393529" progId="">
                  <p:embed/>
                </p:oleObj>
              </mc:Choice>
              <mc:Fallback>
                <p:oleObj name="公式" r:id="rId5" imgW="1459866" imgH="393529" progId="">
                  <p:embed/>
                  <p:pic>
                    <p:nvPicPr>
                      <p:cNvPr id="0" name="Picture 15" descr="image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73575"/>
                        <a:ext cx="292576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16" name="Object 16"/>
          <p:cNvGraphicFramePr>
            <a:graphicFrameLocks noChangeAspect="1"/>
          </p:cNvGraphicFramePr>
          <p:nvPr/>
        </p:nvGraphicFramePr>
        <p:xfrm>
          <a:off x="1371600" y="5461000"/>
          <a:ext cx="19621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1" name="公式" r:id="rId7" imgW="977900" imgH="431800" progId="">
                  <p:embed/>
                </p:oleObj>
              </mc:Choice>
              <mc:Fallback>
                <p:oleObj name="公式" r:id="rId7" imgW="977900" imgH="431800" progId="">
                  <p:embed/>
                  <p:pic>
                    <p:nvPicPr>
                      <p:cNvPr id="0" name="Picture 16" descr="image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61000"/>
                        <a:ext cx="19621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17" name="Object 17"/>
          <p:cNvGraphicFramePr>
            <a:graphicFrameLocks noChangeAspect="1"/>
          </p:cNvGraphicFramePr>
          <p:nvPr/>
        </p:nvGraphicFramePr>
        <p:xfrm>
          <a:off x="4953000" y="5461000"/>
          <a:ext cx="19319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2" name="公式" r:id="rId9" imgW="965200" imgH="431800" progId="">
                  <p:embed/>
                </p:oleObj>
              </mc:Choice>
              <mc:Fallback>
                <p:oleObj name="公式" r:id="rId9" imgW="965200" imgH="431800" progId="">
                  <p:embed/>
                  <p:pic>
                    <p:nvPicPr>
                      <p:cNvPr id="0" name="Picture 17" descr="image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461000"/>
                        <a:ext cx="19319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4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1" grpId="0" autoUpdateAnimBg="0"/>
      <p:bldP spid="460813" grpId="0" autoUpdateAnimBg="0"/>
      <p:bldP spid="4608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648" y="6280150"/>
            <a:ext cx="1981200" cy="365760"/>
          </a:xfrm>
        </p:spPr>
        <p:txBody>
          <a:bodyPr/>
          <a:lstStyle/>
          <a:p>
            <a:fld id="{122CCA21-B2D7-474F-B84F-E9E17B2216C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381000" y="1108075"/>
            <a:ext cx="8351838" cy="142192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3.15  </a:t>
            </a:r>
            <a:r>
              <a:rPr kumimoji="1" lang="zh-CN" altLang="en-US" sz="2400" dirty="0"/>
              <a:t>一长为</a:t>
            </a:r>
            <a:r>
              <a:rPr kumimoji="1" lang="en-US" altLang="zh-CN" sz="2400" i="1" dirty="0"/>
              <a:t>l</a:t>
            </a:r>
            <a:r>
              <a:rPr kumimoji="1" lang="zh-CN" altLang="en-US" sz="2400" dirty="0"/>
              <a:t>，质量为</a:t>
            </a:r>
            <a:r>
              <a:rPr kumimoji="1" lang="en-US" altLang="zh-CN" sz="2400" i="1" dirty="0"/>
              <a:t>m</a:t>
            </a:r>
            <a:r>
              <a:rPr kumimoji="1" lang="en-US" altLang="zh-CN" sz="2400" baseline="-25000" dirty="0"/>
              <a:t>0</a:t>
            </a:r>
            <a:r>
              <a:rPr kumimoji="1" lang="zh-CN" altLang="en-US" sz="2400" dirty="0"/>
              <a:t>的杆可绕支点</a:t>
            </a:r>
            <a:r>
              <a:rPr kumimoji="1" lang="en-US" altLang="zh-CN" sz="2400" i="1" dirty="0"/>
              <a:t>O</a:t>
            </a:r>
            <a:r>
              <a:rPr kumimoji="1" lang="zh-CN" altLang="en-US" sz="2400" dirty="0"/>
              <a:t>自由转动。一质量为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，速度为</a:t>
            </a:r>
            <a:r>
              <a:rPr kumimoji="1" lang="en-US" altLang="zh-CN" sz="2400" i="1" dirty="0">
                <a:latin typeface="Book Antiqua" panose="02040602050305030304" pitchFamily="18" charset="0"/>
              </a:rPr>
              <a:t>v</a:t>
            </a:r>
            <a:r>
              <a:rPr kumimoji="1" lang="zh-CN" altLang="en-US" sz="2400" dirty="0"/>
              <a:t>的子弹射入距支点为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的棒内。若</a:t>
            </a:r>
            <a:r>
              <a:rPr kumimoji="1" lang="zh-CN" altLang="en-US" sz="2400" dirty="0" smtClean="0"/>
              <a:t>棒最大偏转</a:t>
            </a:r>
            <a:r>
              <a:rPr kumimoji="1" lang="zh-CN" altLang="en-US" sz="2400" dirty="0"/>
              <a:t>角为</a:t>
            </a:r>
            <a:r>
              <a:rPr kumimoji="1" lang="en-US" altLang="zh-CN" sz="2400" dirty="0"/>
              <a:t>30°</a:t>
            </a:r>
            <a:r>
              <a:rPr kumimoji="1" lang="zh-CN" altLang="en-US" sz="2400" dirty="0"/>
              <a:t>。问子弹的初速度为多少。</a:t>
            </a:r>
          </a:p>
        </p:txBody>
      </p:sp>
      <p:grpSp>
        <p:nvGrpSpPr>
          <p:cNvPr id="461828" name="Group 4"/>
          <p:cNvGrpSpPr/>
          <p:nvPr/>
        </p:nvGrpSpPr>
        <p:grpSpPr bwMode="auto">
          <a:xfrm>
            <a:off x="6934200" y="2057400"/>
            <a:ext cx="1752600" cy="2438400"/>
            <a:chOff x="4272" y="1152"/>
            <a:chExt cx="1104" cy="1536"/>
          </a:xfrm>
        </p:grpSpPr>
        <p:sp>
          <p:nvSpPr>
            <p:cNvPr id="461829" name="Oval 5"/>
            <p:cNvSpPr>
              <a:spLocks noChangeArrowheads="1"/>
            </p:cNvSpPr>
            <p:nvPr/>
          </p:nvSpPr>
          <p:spPr bwMode="auto">
            <a:xfrm>
              <a:off x="4752" y="1200"/>
              <a:ext cx="48" cy="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66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830" name="Rectangle 6"/>
            <p:cNvSpPr>
              <a:spLocks noChangeArrowheads="1"/>
            </p:cNvSpPr>
            <p:nvPr/>
          </p:nvSpPr>
          <p:spPr bwMode="auto">
            <a:xfrm>
              <a:off x="4848" y="11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bg1"/>
                  </a:solidFill>
                </a:rPr>
                <a:t>o</a:t>
              </a:r>
              <a:endParaRPr kumimoji="1" lang="en-US" altLang="zh-CN" sz="2400">
                <a:solidFill>
                  <a:schemeClr val="bg1"/>
                </a:solidFill>
              </a:endParaRPr>
            </a:p>
          </p:txBody>
        </p:sp>
        <p:sp>
          <p:nvSpPr>
            <p:cNvPr id="461831" name="AutoShape 7"/>
            <p:cNvSpPr>
              <a:spLocks noChangeArrowheads="1"/>
            </p:cNvSpPr>
            <p:nvPr/>
          </p:nvSpPr>
          <p:spPr bwMode="auto">
            <a:xfrm rot="16200000" flipH="1">
              <a:off x="4416" y="2352"/>
              <a:ext cx="48" cy="144"/>
            </a:xfrm>
            <a:prstGeom prst="flowChartOffpageConnector">
              <a:avLst/>
            </a:prstGeom>
            <a:gradFill rotWithShape="1">
              <a:gsLst>
                <a:gs pos="0">
                  <a:srgbClr val="0033CC"/>
                </a:gs>
                <a:gs pos="50000">
                  <a:srgbClr val="FFFFFF"/>
                </a:gs>
                <a:gs pos="100000">
                  <a:srgbClr val="0033CC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832" name="Freeform 8"/>
            <p:cNvSpPr/>
            <p:nvPr/>
          </p:nvSpPr>
          <p:spPr bwMode="auto">
            <a:xfrm>
              <a:off x="4800" y="1488"/>
              <a:ext cx="96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8"/>
                </a:cxn>
                <a:cxn ang="0">
                  <a:pos x="96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cubicBezTo>
                    <a:pt x="16" y="24"/>
                    <a:pt x="32" y="48"/>
                    <a:pt x="48" y="48"/>
                  </a:cubicBezTo>
                  <a:cubicBezTo>
                    <a:pt x="64" y="48"/>
                    <a:pt x="80" y="24"/>
                    <a:pt x="96" y="0"/>
                  </a:cubicBezTo>
                </a:path>
              </a:pathLst>
            </a:custGeom>
            <a:noFill/>
            <a:ln w="19050" cmpd="sng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833" name="Group 9"/>
            <p:cNvGrpSpPr/>
            <p:nvPr/>
          </p:nvGrpSpPr>
          <p:grpSpPr bwMode="auto">
            <a:xfrm>
              <a:off x="4272" y="1200"/>
              <a:ext cx="1104" cy="1488"/>
              <a:chOff x="4272" y="1200"/>
              <a:chExt cx="1104" cy="1488"/>
            </a:xfrm>
          </p:grpSpPr>
          <p:sp>
            <p:nvSpPr>
              <p:cNvPr id="461834" name="Rectangle 10"/>
              <p:cNvSpPr>
                <a:spLocks noChangeArrowheads="1"/>
              </p:cNvSpPr>
              <p:nvPr/>
            </p:nvSpPr>
            <p:spPr bwMode="auto">
              <a:xfrm>
                <a:off x="4752" y="1248"/>
                <a:ext cx="48" cy="144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6699"/>
                  </a:gs>
                </a:gsLst>
                <a:lin ang="0" scaled="1"/>
              </a:gradFill>
              <a:ln w="9525">
                <a:solidFill>
                  <a:srgbClr val="FF66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61835" name="Group 11"/>
              <p:cNvGrpSpPr/>
              <p:nvPr/>
            </p:nvGrpSpPr>
            <p:grpSpPr bwMode="auto">
              <a:xfrm>
                <a:off x="4272" y="1200"/>
                <a:ext cx="1104" cy="1488"/>
                <a:chOff x="4272" y="1200"/>
                <a:chExt cx="1104" cy="1488"/>
              </a:xfrm>
            </p:grpSpPr>
            <p:sp>
              <p:nvSpPr>
                <p:cNvPr id="461836" name="Line 12"/>
                <p:cNvSpPr>
                  <a:spLocks noChangeShapeType="1"/>
                </p:cNvSpPr>
                <p:nvPr/>
              </p:nvSpPr>
              <p:spPr bwMode="auto">
                <a:xfrm>
                  <a:off x="4512" y="1200"/>
                  <a:ext cx="528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837" name="Rectangle 13"/>
                <p:cNvSpPr>
                  <a:spLocks noChangeArrowheads="1"/>
                </p:cNvSpPr>
                <p:nvPr/>
              </p:nvSpPr>
              <p:spPr bwMode="auto">
                <a:xfrm>
                  <a:off x="4512" y="1728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400" i="1"/>
                    <a:t>a</a:t>
                  </a:r>
                </a:p>
              </p:txBody>
            </p:sp>
            <p:sp>
              <p:nvSpPr>
                <p:cNvPr id="461838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8" y="1824"/>
                  <a:ext cx="16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i="1"/>
                    <a:t>l</a:t>
                  </a:r>
                </a:p>
              </p:txBody>
            </p:sp>
            <p:sp>
              <p:nvSpPr>
                <p:cNvPr id="46183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65" y="208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v</a:t>
                  </a:r>
                  <a:endParaRPr kumimoji="1" lang="en-US" altLang="zh-CN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1840" name="Rectangle 16"/>
                <p:cNvSpPr>
                  <a:spLocks noChangeArrowheads="1"/>
                </p:cNvSpPr>
                <p:nvPr/>
              </p:nvSpPr>
              <p:spPr bwMode="auto">
                <a:xfrm rot="-1406677">
                  <a:off x="5088" y="1200"/>
                  <a:ext cx="48" cy="144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6699"/>
                    </a:gs>
                  </a:gsLst>
                  <a:lin ang="0" scaled="1"/>
                </a:gradFill>
                <a:ln w="9525" algn="ctr">
                  <a:solidFill>
                    <a:srgbClr val="FF6699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841" name="AutoShape 17"/>
                <p:cNvSpPr>
                  <a:spLocks noChangeArrowheads="1"/>
                </p:cNvSpPr>
                <p:nvPr/>
              </p:nvSpPr>
              <p:spPr bwMode="auto">
                <a:xfrm rot="14130962" flipH="1">
                  <a:off x="5280" y="2256"/>
                  <a:ext cx="48" cy="144"/>
                </a:xfrm>
                <a:prstGeom prst="flowChartOffpageConnector">
                  <a:avLst/>
                </a:prstGeom>
                <a:gradFill rotWithShape="1">
                  <a:gsLst>
                    <a:gs pos="0">
                      <a:srgbClr val="0033CC"/>
                    </a:gs>
                    <a:gs pos="50000">
                      <a:srgbClr val="FFFFFF"/>
                    </a:gs>
                    <a:gs pos="100000">
                      <a:srgbClr val="0033CC"/>
                    </a:gs>
                  </a:gsLst>
                  <a:lin ang="0" scaled="1"/>
                </a:gradFill>
                <a:ln w="9525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61842" name="Group 18"/>
                <p:cNvGrpSpPr/>
                <p:nvPr/>
              </p:nvGrpSpPr>
              <p:grpSpPr bwMode="auto">
                <a:xfrm>
                  <a:off x="4272" y="1248"/>
                  <a:ext cx="480" cy="1440"/>
                  <a:chOff x="4272" y="1248"/>
                  <a:chExt cx="480" cy="1440"/>
                </a:xfrm>
              </p:grpSpPr>
              <p:sp>
                <p:nvSpPr>
                  <p:cNvPr id="46184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84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2352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84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68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8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1248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84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24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84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1248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849" name="Rectangle 25"/>
                <p:cNvSpPr>
                  <a:spLocks noChangeArrowheads="1"/>
                </p:cNvSpPr>
                <p:nvPr/>
              </p:nvSpPr>
              <p:spPr bwMode="auto">
                <a:xfrm>
                  <a:off x="4752" y="1488"/>
                  <a:ext cx="43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幼圆" panose="02010509060101010101" pitchFamily="49" charset="-122"/>
                      <a:ea typeface="幼圆" panose="02010509060101010101" pitchFamily="49" charset="-122"/>
                    </a:rPr>
                    <a:t>30°</a:t>
                  </a:r>
                  <a:endParaRPr kumimoji="1" lang="en-US" altLang="zh-CN" sz="2400" b="1"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</p:grpSp>
        </p:grpSp>
      </p:grpSp>
      <p:sp>
        <p:nvSpPr>
          <p:cNvPr id="461850" name="Text Box 26"/>
          <p:cNvSpPr txBox="1">
            <a:spLocks noChangeArrowheads="1"/>
          </p:cNvSpPr>
          <p:nvPr/>
        </p:nvSpPr>
        <p:spPr bwMode="auto">
          <a:xfrm>
            <a:off x="381000" y="27813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sp>
        <p:nvSpPr>
          <p:cNvPr id="461851" name="Text Box 27"/>
          <p:cNvSpPr txBox="1">
            <a:spLocks noChangeArrowheads="1"/>
          </p:cNvSpPr>
          <p:nvPr/>
        </p:nvSpPr>
        <p:spPr bwMode="auto">
          <a:xfrm>
            <a:off x="1295400" y="2781300"/>
            <a:ext cx="3505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角动量守恒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碰撞瞬间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：</a:t>
            </a:r>
          </a:p>
        </p:txBody>
      </p:sp>
      <p:graphicFrame>
        <p:nvGraphicFramePr>
          <p:cNvPr id="461852" name="Object 28"/>
          <p:cNvGraphicFramePr>
            <a:graphicFrameLocks noChangeAspect="1"/>
          </p:cNvGraphicFramePr>
          <p:nvPr/>
        </p:nvGraphicFramePr>
        <p:xfrm>
          <a:off x="1981200" y="3200400"/>
          <a:ext cx="30162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91" name="公式" r:id="rId3" imgW="48324960" imgH="13804920" progId="">
                  <p:embed/>
                </p:oleObj>
              </mc:Choice>
              <mc:Fallback>
                <p:oleObj name="公式" r:id="rId3" imgW="48324960" imgH="13804920" progId="">
                  <p:embed/>
                  <p:pic>
                    <p:nvPicPr>
                      <p:cNvPr id="0" name="Picture 28" descr="image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301625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53" name="Text Box 29"/>
          <p:cNvSpPr txBox="1">
            <a:spLocks noChangeArrowheads="1"/>
          </p:cNvSpPr>
          <p:nvPr/>
        </p:nvSpPr>
        <p:spPr bwMode="auto">
          <a:xfrm>
            <a:off x="1295400" y="4038600"/>
            <a:ext cx="381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机械能守恒</a:t>
            </a:r>
            <a:r>
              <a:rPr kumimoji="1" lang="en-US" altLang="zh-CN" sz="2400"/>
              <a:t>(</a:t>
            </a:r>
            <a:r>
              <a:rPr kumimoji="1" lang="zh-CN" altLang="en-US" sz="2400"/>
              <a:t>碰撞后</a:t>
            </a:r>
            <a:r>
              <a:rPr kumimoji="1" lang="en-US" altLang="zh-CN" sz="2400"/>
              <a:t>) </a:t>
            </a:r>
            <a:r>
              <a:rPr kumimoji="1" lang="zh-CN" altLang="en-US" sz="2400"/>
              <a:t>：</a:t>
            </a:r>
          </a:p>
        </p:txBody>
      </p:sp>
      <p:graphicFrame>
        <p:nvGraphicFramePr>
          <p:cNvPr id="461854" name="Object 30"/>
          <p:cNvGraphicFramePr>
            <a:graphicFrameLocks noChangeAspect="1"/>
          </p:cNvGraphicFramePr>
          <p:nvPr/>
        </p:nvGraphicFramePr>
        <p:xfrm>
          <a:off x="696912" y="4541837"/>
          <a:ext cx="73040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92" name="公式" r:id="rId5" imgW="115754400" imgH="13804920" progId="">
                  <p:embed/>
                </p:oleObj>
              </mc:Choice>
              <mc:Fallback>
                <p:oleObj name="公式" r:id="rId5" imgW="115754400" imgH="13804920" progId="">
                  <p:embed/>
                  <p:pic>
                    <p:nvPicPr>
                      <p:cNvPr id="0" name="Picture 30" descr="image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" y="4541837"/>
                        <a:ext cx="7304088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55" name="Object 31"/>
          <p:cNvGraphicFramePr>
            <a:graphicFrameLocks noChangeAspect="1"/>
          </p:cNvGraphicFramePr>
          <p:nvPr/>
        </p:nvGraphicFramePr>
        <p:xfrm>
          <a:off x="849312" y="5334000"/>
          <a:ext cx="5511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93" name="公式" r:id="rId7" imgW="88132680" imgH="14211360" progId="">
                  <p:embed/>
                </p:oleObj>
              </mc:Choice>
              <mc:Fallback>
                <p:oleObj name="公式" r:id="rId7" imgW="88132680" imgH="14211360" progId="">
                  <p:embed/>
                  <p:pic>
                    <p:nvPicPr>
                      <p:cNvPr id="0" name="Picture 31" descr="image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2" y="5334000"/>
                        <a:ext cx="55118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6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46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46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50" grpId="0" autoUpdateAnimBg="0"/>
      <p:bldP spid="461851" grpId="0" autoUpdateAnimBg="0"/>
      <p:bldP spid="46185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F8AD-2BF6-451A-8524-CA2E1ADCA69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304800" y="1165225"/>
            <a:ext cx="8610600" cy="97872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3.16   </a:t>
            </a:r>
            <a:r>
              <a:rPr kumimoji="1" lang="zh-CN" altLang="en-US" sz="2400" dirty="0"/>
              <a:t>一质量为</a:t>
            </a:r>
            <a:r>
              <a:rPr kumimoji="1" lang="en-US" altLang="zh-CN" sz="2400" i="1" dirty="0"/>
              <a:t>m</a:t>
            </a:r>
            <a:r>
              <a:rPr kumimoji="1" lang="en-US" altLang="zh-CN" sz="2400" baseline="-25000" dirty="0"/>
              <a:t>0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，半径</a:t>
            </a:r>
            <a:r>
              <a:rPr kumimoji="1" lang="en-US" altLang="zh-CN" sz="2400" i="1" dirty="0"/>
              <a:t>R</a:t>
            </a:r>
            <a:r>
              <a:rPr kumimoji="1" lang="zh-CN" altLang="en-US" sz="2400" dirty="0"/>
              <a:t>的圆盘，盘上</a:t>
            </a:r>
            <a:r>
              <a:rPr kumimoji="1" lang="zh-CN" altLang="en-US" sz="2400" dirty="0" smtClean="0"/>
              <a:t>绕有细</a:t>
            </a:r>
            <a:r>
              <a:rPr kumimoji="1" lang="zh-CN" altLang="en-US" sz="2400" dirty="0"/>
              <a:t>绳，一端挂有质量为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的物体。问物体由静止下落高度</a:t>
            </a:r>
            <a:r>
              <a:rPr kumimoji="1" lang="en-US" altLang="zh-CN" sz="2400" i="1" dirty="0"/>
              <a:t>h</a:t>
            </a:r>
            <a:r>
              <a:rPr kumimoji="1" lang="zh-CN" altLang="en-US" sz="2400" dirty="0"/>
              <a:t>时，其速度为多大？</a:t>
            </a:r>
          </a:p>
        </p:txBody>
      </p:sp>
      <p:sp>
        <p:nvSpPr>
          <p:cNvPr id="462880" name="Text Box 32"/>
          <p:cNvSpPr txBox="1">
            <a:spLocks noChangeArrowheads="1"/>
          </p:cNvSpPr>
          <p:nvPr/>
        </p:nvSpPr>
        <p:spPr bwMode="auto">
          <a:xfrm>
            <a:off x="344488" y="2286000"/>
            <a:ext cx="946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解：</a:t>
            </a:r>
          </a:p>
        </p:txBody>
      </p:sp>
      <p:graphicFrame>
        <p:nvGraphicFramePr>
          <p:cNvPr id="462881" name="Object 33"/>
          <p:cNvGraphicFramePr>
            <a:graphicFrameLocks noChangeAspect="1"/>
          </p:cNvGraphicFramePr>
          <p:nvPr/>
        </p:nvGraphicFramePr>
        <p:xfrm>
          <a:off x="1181100" y="2490787"/>
          <a:ext cx="31289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39" name="公式" r:id="rId3" imgW="49950000" imgH="12585600" progId="">
                  <p:embed/>
                </p:oleObj>
              </mc:Choice>
              <mc:Fallback>
                <p:oleObj name="公式" r:id="rId3" imgW="49950000" imgH="12585600" progId="">
                  <p:embed/>
                  <p:pic>
                    <p:nvPicPr>
                      <p:cNvPr id="0" name="Picture 33" descr="image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490787"/>
                        <a:ext cx="312896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82" name="Object 34"/>
          <p:cNvGraphicFramePr>
            <a:graphicFrameLocks noChangeAspect="1"/>
          </p:cNvGraphicFramePr>
          <p:nvPr/>
        </p:nvGraphicFramePr>
        <p:xfrm>
          <a:off x="1143000" y="3405187"/>
          <a:ext cx="34099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40" name="公式" r:id="rId5" imgW="54417960" imgH="12585600" progId="">
                  <p:embed/>
                </p:oleObj>
              </mc:Choice>
              <mc:Fallback>
                <p:oleObj name="公式" r:id="rId5" imgW="54417960" imgH="12585600" progId="">
                  <p:embed/>
                  <p:pic>
                    <p:nvPicPr>
                      <p:cNvPr id="0" name="Picture 34" descr="image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05187"/>
                        <a:ext cx="3409950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83" name="Object 35"/>
          <p:cNvGraphicFramePr>
            <a:graphicFrameLocks noChangeAspect="1"/>
          </p:cNvGraphicFramePr>
          <p:nvPr/>
        </p:nvGraphicFramePr>
        <p:xfrm>
          <a:off x="1219200" y="4311650"/>
          <a:ext cx="11699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41" name="公式" r:id="rId7" imgW="18266400" imgH="6489720" progId="">
                  <p:embed/>
                </p:oleObj>
              </mc:Choice>
              <mc:Fallback>
                <p:oleObj name="公式" r:id="rId7" imgW="18266400" imgH="6489720" progId="">
                  <p:embed/>
                  <p:pic>
                    <p:nvPicPr>
                      <p:cNvPr id="0" name="Picture 35" descr="image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11650"/>
                        <a:ext cx="11699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84" name="Object 36"/>
          <p:cNvGraphicFramePr>
            <a:graphicFrameLocks noChangeAspect="1"/>
          </p:cNvGraphicFramePr>
          <p:nvPr/>
        </p:nvGraphicFramePr>
        <p:xfrm>
          <a:off x="3276600" y="4340225"/>
          <a:ext cx="9969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42" name="公式" r:id="rId9" imgW="15829200" imgH="5676840" progId="">
                  <p:embed/>
                </p:oleObj>
              </mc:Choice>
              <mc:Fallback>
                <p:oleObj name="公式" r:id="rId9" imgW="15829200" imgH="5676840" progId="">
                  <p:embed/>
                  <p:pic>
                    <p:nvPicPr>
                      <p:cNvPr id="0" name="Picture 36" descr="image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40225"/>
                        <a:ext cx="9969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85" name="Object 37"/>
          <p:cNvGraphicFramePr>
            <a:graphicFrameLocks noChangeAspect="1"/>
          </p:cNvGraphicFramePr>
          <p:nvPr/>
        </p:nvGraphicFramePr>
        <p:xfrm>
          <a:off x="914400" y="4800600"/>
          <a:ext cx="41687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43" name="公式" r:id="rId11" imgW="66197880" imgH="7709040" progId="">
                  <p:embed/>
                </p:oleObj>
              </mc:Choice>
              <mc:Fallback>
                <p:oleObj name="公式" r:id="rId11" imgW="66197880" imgH="7709040" progId="">
                  <p:embed/>
                  <p:pic>
                    <p:nvPicPr>
                      <p:cNvPr id="0" name="Picture 37" descr="image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41687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86" name="Text Box 38"/>
          <p:cNvSpPr txBox="1">
            <a:spLocks noChangeArrowheads="1"/>
          </p:cNvSpPr>
          <p:nvPr/>
        </p:nvSpPr>
        <p:spPr bwMode="auto">
          <a:xfrm>
            <a:off x="838200" y="5587206"/>
            <a:ext cx="160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解得</a:t>
            </a:r>
          </a:p>
        </p:txBody>
      </p:sp>
      <p:graphicFrame>
        <p:nvGraphicFramePr>
          <p:cNvPr id="462887" name="Object 39"/>
          <p:cNvGraphicFramePr>
            <a:graphicFrameLocks noChangeAspect="1"/>
          </p:cNvGraphicFramePr>
          <p:nvPr/>
        </p:nvGraphicFramePr>
        <p:xfrm>
          <a:off x="2819400" y="5334000"/>
          <a:ext cx="19859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44" name="公式" r:id="rId13" imgW="990170" imgH="482391" progId="">
                  <p:embed/>
                </p:oleObj>
              </mc:Choice>
              <mc:Fallback>
                <p:oleObj name="公式" r:id="rId13" imgW="990170" imgH="482391" progId="">
                  <p:embed/>
                  <p:pic>
                    <p:nvPicPr>
                      <p:cNvPr id="0" name="Picture 39" descr="image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1985963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88" name="Object 40"/>
          <p:cNvGraphicFramePr>
            <a:graphicFrameLocks noChangeAspect="1"/>
          </p:cNvGraphicFramePr>
          <p:nvPr/>
        </p:nvGraphicFramePr>
        <p:xfrm>
          <a:off x="4953000" y="2655093"/>
          <a:ext cx="1068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45" name="公式" r:id="rId15" imgW="17047800" imgH="7302600" progId="">
                  <p:embed/>
                </p:oleObj>
              </mc:Choice>
              <mc:Fallback>
                <p:oleObj name="公式" r:id="rId15" imgW="17047800" imgH="7302600" progId="">
                  <p:embed/>
                  <p:pic>
                    <p:nvPicPr>
                      <p:cNvPr id="0" name="Picture 40" descr="image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55093"/>
                        <a:ext cx="10683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9"/>
          <p:cNvGrpSpPr/>
          <p:nvPr/>
        </p:nvGrpSpPr>
        <p:grpSpPr bwMode="auto">
          <a:xfrm>
            <a:off x="7086600" y="2438400"/>
            <a:ext cx="1516063" cy="2665413"/>
            <a:chOff x="4241" y="1934"/>
            <a:chExt cx="955" cy="1679"/>
          </a:xfrm>
        </p:grpSpPr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4332" y="1934"/>
              <a:ext cx="864" cy="816"/>
            </a:xfrm>
            <a:prstGeom prst="ellipse">
              <a:avLst/>
            </a:prstGeom>
            <a:solidFill>
              <a:srgbClr val="3366FF"/>
            </a:solidFill>
            <a:ln w="2857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4337" y="2365"/>
              <a:ext cx="0" cy="91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4755" y="2309"/>
              <a:ext cx="48" cy="48"/>
            </a:xfrm>
            <a:prstGeom prst="ellipse">
              <a:avLst/>
            </a:prstGeom>
            <a:solidFill>
              <a:srgbClr val="00C600"/>
            </a:solidFill>
            <a:ln w="2857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4488" y="207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FFFFFF"/>
                  </a:solidFill>
                </a:rPr>
                <a:t>m</a:t>
              </a:r>
              <a:r>
                <a:rPr kumimoji="1" lang="en-US" altLang="zh-CN" sz="2400" baseline="-2500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4241" y="3277"/>
              <a:ext cx="240" cy="336"/>
            </a:xfrm>
            <a:prstGeom prst="rect">
              <a:avLst/>
            </a:prstGeom>
            <a:gradFill rotWithShape="1">
              <a:gsLst>
                <a:gs pos="0">
                  <a:srgbClr val="6699FF"/>
                </a:gs>
                <a:gs pos="50000">
                  <a:srgbClr val="FFFFFF"/>
                </a:gs>
                <a:gs pos="100000">
                  <a:srgbClr val="6699FF"/>
                </a:gs>
              </a:gsLst>
              <a:lin ang="0" scaled="1"/>
            </a:gradFill>
            <a:ln w="9525">
              <a:solidFill>
                <a:srgbClr val="6699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4241" y="327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99"/>
                  </a:solidFill>
                </a:rPr>
                <a:t>m</a:t>
              </a:r>
            </a:p>
          </p:txBody>
        </p:sp>
      </p:grpSp>
      <p:grpSp>
        <p:nvGrpSpPr>
          <p:cNvPr id="36" name="组合 28"/>
          <p:cNvGrpSpPr/>
          <p:nvPr/>
        </p:nvGrpSpPr>
        <p:grpSpPr>
          <a:xfrm>
            <a:off x="6705600" y="3200402"/>
            <a:ext cx="1219211" cy="2663826"/>
            <a:chOff x="6705600" y="3200402"/>
            <a:chExt cx="1219211" cy="2663826"/>
          </a:xfrm>
        </p:grpSpPr>
        <p:grpSp>
          <p:nvGrpSpPr>
            <p:cNvPr id="37" name="Group 26"/>
            <p:cNvGrpSpPr/>
            <p:nvPr/>
          </p:nvGrpSpPr>
          <p:grpSpPr bwMode="auto">
            <a:xfrm>
              <a:off x="7239010" y="3200401"/>
              <a:ext cx="685801" cy="2663825"/>
              <a:chOff x="4337" y="2413"/>
              <a:chExt cx="432" cy="1678"/>
            </a:xfrm>
          </p:grpSpPr>
          <p:grpSp>
            <p:nvGrpSpPr>
              <p:cNvPr id="39" name="Group 27"/>
              <p:cNvGrpSpPr/>
              <p:nvPr/>
            </p:nvGrpSpPr>
            <p:grpSpPr bwMode="auto">
              <a:xfrm>
                <a:off x="4349" y="3611"/>
                <a:ext cx="420" cy="480"/>
                <a:chOff x="4320" y="3024"/>
                <a:chExt cx="420" cy="480"/>
              </a:xfrm>
            </p:grpSpPr>
            <p:sp>
              <p:nvSpPr>
                <p:cNvPr id="43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302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FF6699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Rectangle 29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37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400" i="1"/>
                    <a:t>mg</a:t>
                  </a:r>
                </a:p>
              </p:txBody>
            </p:sp>
          </p:grp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4337" y="2413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31"/>
              <p:cNvSpPr>
                <a:spLocks noChangeArrowheads="1"/>
              </p:cNvSpPr>
              <p:nvPr/>
            </p:nvSpPr>
            <p:spPr bwMode="auto">
              <a:xfrm>
                <a:off x="4377" y="2941"/>
                <a:ext cx="31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 dirty="0"/>
                  <a:t>F</a:t>
                </a:r>
                <a:r>
                  <a:rPr kumimoji="1" lang="en-US" altLang="zh-CN" sz="2400" baseline="-25000" dirty="0"/>
                  <a:t>T</a:t>
                </a:r>
              </a:p>
            </p:txBody>
          </p:sp>
          <p:sp>
            <p:nvSpPr>
              <p:cNvPr id="42" name="Line 32"/>
              <p:cNvSpPr>
                <a:spLocks noChangeShapeType="1"/>
              </p:cNvSpPr>
              <p:nvPr/>
            </p:nvSpPr>
            <p:spPr bwMode="auto">
              <a:xfrm flipV="1">
                <a:off x="4340" y="2930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6705600" y="3276600"/>
              <a:ext cx="56297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 dirty="0" smtClean="0"/>
                <a:t>F</a:t>
              </a:r>
              <a:r>
                <a:rPr kumimoji="1" lang="en-US" altLang="zh-CN" sz="2400" baseline="-25000" dirty="0" smtClean="0"/>
                <a:t>T</a:t>
              </a:r>
              <a:r>
                <a:rPr kumimoji="1" lang="en-US" altLang="zh-CN" sz="2400" i="1" dirty="0" smtClean="0"/>
                <a:t>'</a:t>
              </a:r>
              <a:endParaRPr kumimoji="1" lang="en-US" altLang="zh-CN" sz="2400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2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2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6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6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4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4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6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46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2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2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4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80" grpId="0" autoUpdateAnimBg="0"/>
      <p:bldP spid="46288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96BA-24C3-4187-B8E0-3D9CB77A4EB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212365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3.17   </a:t>
            </a:r>
            <a:r>
              <a:rPr kumimoji="1" lang="zh-CN" altLang="en-US" sz="2400" dirty="0"/>
              <a:t>长为 </a:t>
            </a:r>
            <a:r>
              <a:rPr kumimoji="1" lang="en-US" altLang="zh-CN" sz="2400" i="1" dirty="0"/>
              <a:t>l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的均质细直杆</a:t>
            </a:r>
            <a:r>
              <a:rPr kumimoji="1" lang="en-US" altLang="zh-CN" sz="2400" i="1" dirty="0"/>
              <a:t>OA</a:t>
            </a:r>
            <a:r>
              <a:rPr kumimoji="1" lang="zh-CN" altLang="en-US" sz="2400" dirty="0"/>
              <a:t>，一端悬于</a:t>
            </a:r>
            <a:r>
              <a:rPr kumimoji="1" lang="en-US" altLang="zh-CN" sz="2400" i="1" dirty="0"/>
              <a:t>O</a:t>
            </a:r>
            <a:r>
              <a:rPr kumimoji="1" lang="zh-CN" altLang="en-US" sz="2400" dirty="0"/>
              <a:t>点铅直下垂，如图所示。一单摆也悬于</a:t>
            </a:r>
            <a:r>
              <a:rPr kumimoji="1" lang="en-US" altLang="zh-CN" sz="2400" i="1" dirty="0"/>
              <a:t>O</a:t>
            </a:r>
            <a:r>
              <a:rPr kumimoji="1" lang="zh-CN" altLang="en-US" sz="2400" dirty="0"/>
              <a:t>点，摆线长也为</a:t>
            </a:r>
            <a:r>
              <a:rPr kumimoji="1" lang="en-US" altLang="zh-CN" sz="2400" i="1" dirty="0"/>
              <a:t>l</a:t>
            </a:r>
            <a:r>
              <a:rPr kumimoji="1" lang="zh-CN" altLang="en-US" sz="2400" dirty="0"/>
              <a:t>，摆球质量为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。现将单摆拉到水平位置后由静止释放，摆球在 </a:t>
            </a:r>
            <a:r>
              <a:rPr kumimoji="1" lang="en-US" altLang="zh-CN" sz="2400" i="1" dirty="0"/>
              <a:t>A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处与直杆作完全弹性碰撞后</a:t>
            </a:r>
            <a:r>
              <a:rPr kumimoji="1" lang="zh-CN" altLang="en-US" sz="2400" dirty="0">
                <a:solidFill>
                  <a:srgbClr val="0000CC"/>
                </a:solidFill>
              </a:rPr>
              <a:t>恰好静止</a:t>
            </a:r>
            <a:r>
              <a:rPr kumimoji="1" lang="zh-CN" altLang="en-US" sz="2400" dirty="0"/>
              <a:t>。试求：⑴ 细直杆的质量</a:t>
            </a:r>
            <a:r>
              <a:rPr kumimoji="1" lang="en-US" altLang="zh-CN" sz="2400" i="1" dirty="0"/>
              <a:t>m</a:t>
            </a:r>
            <a:r>
              <a:rPr kumimoji="1" lang="en-US" altLang="zh-CN" sz="2400" baseline="-25000" dirty="0"/>
              <a:t>0</a:t>
            </a:r>
            <a:r>
              <a:rPr kumimoji="1" lang="zh-CN" altLang="en-US" sz="2400" dirty="0"/>
              <a:t>；⑵ 碰撞后细直杆摆动的最大角度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</a:t>
            </a:r>
            <a:r>
              <a:rPr kumimoji="1" lang="zh-CN" altLang="en-US" sz="2400" dirty="0"/>
              <a:t>。（忽略一切阻力）</a:t>
            </a:r>
          </a:p>
        </p:txBody>
      </p:sp>
      <p:grpSp>
        <p:nvGrpSpPr>
          <p:cNvPr id="463895" name="Group 23"/>
          <p:cNvGrpSpPr/>
          <p:nvPr/>
        </p:nvGrpSpPr>
        <p:grpSpPr bwMode="auto">
          <a:xfrm>
            <a:off x="5105400" y="3352800"/>
            <a:ext cx="3816350" cy="2808288"/>
            <a:chOff x="3107" y="2115"/>
            <a:chExt cx="2404" cy="1769"/>
          </a:xfrm>
        </p:grpSpPr>
        <p:sp>
          <p:nvSpPr>
            <p:cNvPr id="463896" name="Rectangle 24"/>
            <p:cNvSpPr>
              <a:spLocks noChangeArrowheads="1"/>
            </p:cNvSpPr>
            <p:nvPr/>
          </p:nvSpPr>
          <p:spPr bwMode="auto">
            <a:xfrm>
              <a:off x="3107" y="2115"/>
              <a:ext cx="2404" cy="17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3897" name="Group 25"/>
            <p:cNvGrpSpPr>
              <a:grpSpLocks noChangeAspect="1"/>
            </p:cNvGrpSpPr>
            <p:nvPr/>
          </p:nvGrpSpPr>
          <p:grpSpPr bwMode="auto">
            <a:xfrm>
              <a:off x="3288" y="2251"/>
              <a:ext cx="2122" cy="1521"/>
              <a:chOff x="6089" y="6680"/>
              <a:chExt cx="3405" cy="2439"/>
            </a:xfrm>
          </p:grpSpPr>
          <p:sp>
            <p:nvSpPr>
              <p:cNvPr id="463898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6089" y="6680"/>
                <a:ext cx="3405" cy="2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899" name="Rectangle 27" descr="棕色大理石"/>
              <p:cNvSpPr>
                <a:spLocks noChangeArrowheads="1"/>
              </p:cNvSpPr>
              <p:nvPr/>
            </p:nvSpPr>
            <p:spPr bwMode="auto">
              <a:xfrm>
                <a:off x="6614" y="6709"/>
                <a:ext cx="1260" cy="102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9525">
                <a:solidFill>
                  <a:srgbClr val="FFFF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00" name="AutoShape 28"/>
              <p:cNvSpPr>
                <a:spLocks noChangeAspect="1" noChangeArrowheads="1"/>
              </p:cNvSpPr>
              <p:nvPr/>
            </p:nvSpPr>
            <p:spPr bwMode="auto">
              <a:xfrm flipV="1">
                <a:off x="7072" y="6815"/>
                <a:ext cx="334" cy="290"/>
              </a:xfrm>
              <a:prstGeom prst="triangle">
                <a:avLst>
                  <a:gd name="adj" fmla="val 50000"/>
                </a:avLst>
              </a:prstGeom>
              <a:solidFill>
                <a:srgbClr val="96969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01" name="Rectangle 29"/>
              <p:cNvSpPr>
                <a:spLocks noChangeArrowheads="1"/>
              </p:cNvSpPr>
              <p:nvPr/>
            </p:nvSpPr>
            <p:spPr bwMode="auto">
              <a:xfrm>
                <a:off x="7140" y="7006"/>
                <a:ext cx="179" cy="2028"/>
              </a:xfrm>
              <a:prstGeom prst="rect">
                <a:avLst/>
              </a:prstGeom>
              <a:noFill/>
              <a:ln w="19050">
                <a:solidFill>
                  <a:srgbClr val="FFFFFF"/>
                </a:solidFill>
                <a:prstDash val="dash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02" name="Oval 30"/>
              <p:cNvSpPr>
                <a:spLocks noChangeAspect="1" noChangeArrowheads="1"/>
              </p:cNvSpPr>
              <p:nvPr/>
            </p:nvSpPr>
            <p:spPr bwMode="auto">
              <a:xfrm>
                <a:off x="7201" y="7055"/>
                <a:ext cx="73" cy="73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03" name="Arc 31"/>
              <p:cNvSpPr/>
              <p:nvPr/>
            </p:nvSpPr>
            <p:spPr bwMode="auto">
              <a:xfrm>
                <a:off x="6975" y="7391"/>
                <a:ext cx="223" cy="280"/>
              </a:xfrm>
              <a:custGeom>
                <a:avLst/>
                <a:gdLst>
                  <a:gd name="G0" fmla="+- 15272 0 0"/>
                  <a:gd name="G1" fmla="+- 0 0 0"/>
                  <a:gd name="G2" fmla="+- 21600 0 0"/>
                  <a:gd name="T0" fmla="*/ 11224 w 15272"/>
                  <a:gd name="T1" fmla="*/ 21217 h 21217"/>
                  <a:gd name="T2" fmla="*/ 0 w 15272"/>
                  <a:gd name="T3" fmla="*/ 15275 h 21217"/>
                  <a:gd name="T4" fmla="*/ 15272 w 15272"/>
                  <a:gd name="T5" fmla="*/ 0 h 2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72" h="21217" fill="none" extrusionOk="0">
                    <a:moveTo>
                      <a:pt x="11223" y="21217"/>
                    </a:moveTo>
                    <a:cubicBezTo>
                      <a:pt x="6971" y="20405"/>
                      <a:pt x="3061" y="18335"/>
                      <a:pt x="-1" y="15275"/>
                    </a:cubicBezTo>
                  </a:path>
                  <a:path w="15272" h="21217" stroke="0" extrusionOk="0">
                    <a:moveTo>
                      <a:pt x="11223" y="21217"/>
                    </a:moveTo>
                    <a:cubicBezTo>
                      <a:pt x="6971" y="20405"/>
                      <a:pt x="3061" y="18335"/>
                      <a:pt x="-1" y="15275"/>
                    </a:cubicBezTo>
                    <a:lnTo>
                      <a:pt x="15272" y="0"/>
                    </a:lnTo>
                    <a:close/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04" name="Line 32"/>
              <p:cNvSpPr>
                <a:spLocks noChangeShapeType="1"/>
              </p:cNvSpPr>
              <p:nvPr/>
            </p:nvSpPr>
            <p:spPr bwMode="auto">
              <a:xfrm flipV="1">
                <a:off x="7274" y="7078"/>
                <a:ext cx="1861" cy="2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05" name="Oval 33"/>
              <p:cNvSpPr>
                <a:spLocks noChangeAspect="1" noChangeArrowheads="1"/>
              </p:cNvSpPr>
              <p:nvPr/>
            </p:nvSpPr>
            <p:spPr bwMode="auto">
              <a:xfrm>
                <a:off x="9014" y="6995"/>
                <a:ext cx="170" cy="167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63906" name="Picture 3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189" y="6791"/>
                <a:ext cx="13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3907" name="Picture 3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9239" y="6992"/>
                <a:ext cx="25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3908" name="Picture 3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454" y="7928"/>
                <a:ext cx="13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3909" name="Picture 3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349" y="8864"/>
                <a:ext cx="240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3910" name="Picture 3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884" y="6962"/>
                <a:ext cx="19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3911" name="Picture 3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929" y="7667"/>
                <a:ext cx="15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3912" name="Rectangle 40"/>
              <p:cNvSpPr>
                <a:spLocks noChangeArrowheads="1"/>
              </p:cNvSpPr>
              <p:nvPr/>
            </p:nvSpPr>
            <p:spPr bwMode="auto">
              <a:xfrm rot="1930259" flipH="1">
                <a:off x="6638" y="6863"/>
                <a:ext cx="180" cy="2027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">
                    <a:srgbClr val="000040"/>
                  </a:gs>
                  <a:gs pos="25000">
                    <a:srgbClr val="400040"/>
                  </a:gs>
                  <a:gs pos="37500">
                    <a:srgbClr val="8F0040"/>
                  </a:gs>
                  <a:gs pos="45000">
                    <a:srgbClr val="F27300"/>
                  </a:gs>
                  <a:gs pos="50000">
                    <a:srgbClr val="FFBF00"/>
                  </a:gs>
                  <a:gs pos="55001">
                    <a:srgbClr val="F27300"/>
                  </a:gs>
                  <a:gs pos="62500">
                    <a:srgbClr val="8F0040"/>
                  </a:gs>
                  <a:gs pos="75000">
                    <a:srgbClr val="400040"/>
                  </a:gs>
                  <a:gs pos="90000">
                    <a:srgbClr val="00004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13" name="Oval 41"/>
              <p:cNvSpPr>
                <a:spLocks noChangeAspect="1" noChangeArrowheads="1"/>
              </p:cNvSpPr>
              <p:nvPr/>
            </p:nvSpPr>
            <p:spPr bwMode="auto">
              <a:xfrm>
                <a:off x="7199" y="7052"/>
                <a:ext cx="68" cy="6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63914" name="Text Box 42"/>
          <p:cNvSpPr txBox="1">
            <a:spLocks noChangeArrowheads="1"/>
          </p:cNvSpPr>
          <p:nvPr/>
        </p:nvSpPr>
        <p:spPr bwMode="auto">
          <a:xfrm>
            <a:off x="304800" y="3276600"/>
            <a:ext cx="12255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解： </a:t>
            </a:r>
          </a:p>
        </p:txBody>
      </p:sp>
      <p:sp>
        <p:nvSpPr>
          <p:cNvPr id="463915" name="Text Box 43"/>
          <p:cNvSpPr txBox="1">
            <a:spLocks noChangeArrowheads="1"/>
          </p:cNvSpPr>
          <p:nvPr/>
        </p:nvSpPr>
        <p:spPr bwMode="auto">
          <a:xfrm>
            <a:off x="1143000" y="3276600"/>
            <a:ext cx="38877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⑴ </a:t>
            </a:r>
            <a:r>
              <a:rPr lang="zh-CN" altLang="en-US" sz="2800"/>
              <a:t>按角动量守恒定律 </a:t>
            </a:r>
          </a:p>
        </p:txBody>
      </p:sp>
      <p:graphicFrame>
        <p:nvGraphicFramePr>
          <p:cNvPr id="463916" name="Object 44"/>
          <p:cNvGraphicFramePr>
            <a:graphicFrameLocks noChangeAspect="1"/>
          </p:cNvGraphicFramePr>
          <p:nvPr/>
        </p:nvGraphicFramePr>
        <p:xfrm>
          <a:off x="1447800" y="3962400"/>
          <a:ext cx="24828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33" name="公式" r:id="rId10" imgW="30452400" imgH="7709040" progId="">
                  <p:embed/>
                </p:oleObj>
              </mc:Choice>
              <mc:Fallback>
                <p:oleObj name="公式" r:id="rId10" imgW="30452400" imgH="7709040" progId="">
                  <p:embed/>
                  <p:pic>
                    <p:nvPicPr>
                      <p:cNvPr id="0" name="Picture 44" descr="image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248285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917" name="Text Box 45"/>
          <p:cNvSpPr txBox="1">
            <a:spLocks noChangeArrowheads="1"/>
          </p:cNvSpPr>
          <p:nvPr/>
        </p:nvSpPr>
        <p:spPr bwMode="auto">
          <a:xfrm>
            <a:off x="381000" y="4648200"/>
            <a:ext cx="465074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系统的动能守恒（碰撞瞬间）</a:t>
            </a:r>
          </a:p>
        </p:txBody>
      </p:sp>
      <p:graphicFrame>
        <p:nvGraphicFramePr>
          <p:cNvPr id="463918" name="Object 46"/>
          <p:cNvGraphicFramePr>
            <a:graphicFrameLocks noChangeAspect="1"/>
          </p:cNvGraphicFramePr>
          <p:nvPr/>
        </p:nvGraphicFramePr>
        <p:xfrm>
          <a:off x="1143000" y="5257800"/>
          <a:ext cx="31289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34" name="公式" r:id="rId12" imgW="39794760" imgH="12585600" progId="">
                  <p:embed/>
                </p:oleObj>
              </mc:Choice>
              <mc:Fallback>
                <p:oleObj name="公式" r:id="rId12" imgW="39794760" imgH="12585600" progId="">
                  <p:embed/>
                  <p:pic>
                    <p:nvPicPr>
                      <p:cNvPr id="0" name="Picture 46" descr="image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31289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914" grpId="0"/>
      <p:bldP spid="463915" grpId="0"/>
      <p:bldP spid="46391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6831-5FC4-4ED1-BAB7-052BFE828F90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464899" name="Group 3"/>
          <p:cNvGrpSpPr/>
          <p:nvPr/>
        </p:nvGrpSpPr>
        <p:grpSpPr bwMode="auto">
          <a:xfrm>
            <a:off x="457200" y="1312068"/>
            <a:ext cx="3095625" cy="636588"/>
            <a:chOff x="431" y="503"/>
            <a:chExt cx="1950" cy="401"/>
          </a:xfrm>
        </p:grpSpPr>
        <p:graphicFrame>
          <p:nvGraphicFramePr>
            <p:cNvPr id="464900" name="Object 4"/>
            <p:cNvGraphicFramePr>
              <a:graphicFrameLocks noChangeAspect="1"/>
            </p:cNvGraphicFramePr>
            <p:nvPr/>
          </p:nvGraphicFramePr>
          <p:xfrm>
            <a:off x="1429" y="503"/>
            <a:ext cx="95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87" name="公式" r:id="rId3" imgW="18266400" imgH="7709040" progId="">
                    <p:embed/>
                  </p:oleObj>
                </mc:Choice>
                <mc:Fallback>
                  <p:oleObj name="公式" r:id="rId3" imgW="18266400" imgH="7709040" progId="">
                    <p:embed/>
                    <p:pic>
                      <p:nvPicPr>
                        <p:cNvPr id="0" name="Picture 4" descr="image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503"/>
                          <a:ext cx="95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01" name="Text Box 5"/>
            <p:cNvSpPr txBox="1">
              <a:spLocks noChangeArrowheads="1"/>
            </p:cNvSpPr>
            <p:nvPr/>
          </p:nvSpPr>
          <p:spPr bwMode="auto">
            <a:xfrm>
              <a:off x="431" y="540"/>
              <a:ext cx="99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解得</a:t>
              </a:r>
            </a:p>
          </p:txBody>
        </p:sp>
      </p:grpSp>
      <p:grpSp>
        <p:nvGrpSpPr>
          <p:cNvPr id="464902" name="Group 6"/>
          <p:cNvGrpSpPr/>
          <p:nvPr/>
        </p:nvGrpSpPr>
        <p:grpSpPr bwMode="auto">
          <a:xfrm>
            <a:off x="3810000" y="1127125"/>
            <a:ext cx="3168650" cy="1006475"/>
            <a:chOff x="2699" y="346"/>
            <a:chExt cx="1996" cy="634"/>
          </a:xfrm>
        </p:grpSpPr>
        <p:graphicFrame>
          <p:nvGraphicFramePr>
            <p:cNvPr id="464903" name="Object 7"/>
            <p:cNvGraphicFramePr>
              <a:graphicFrameLocks noChangeAspect="1"/>
            </p:cNvGraphicFramePr>
            <p:nvPr/>
          </p:nvGraphicFramePr>
          <p:xfrm>
            <a:off x="3379" y="346"/>
            <a:ext cx="1316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88" name="公式" r:id="rId5" imgW="25578000" imgH="12585600" progId="">
                    <p:embed/>
                  </p:oleObj>
                </mc:Choice>
                <mc:Fallback>
                  <p:oleObj name="公式" r:id="rId5" imgW="25578000" imgH="12585600" progId="">
                    <p:embed/>
                    <p:pic>
                      <p:nvPicPr>
                        <p:cNvPr id="0" name="Picture 7" descr="image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46"/>
                          <a:ext cx="1316" cy="6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4" name="Object 8"/>
            <p:cNvGraphicFramePr>
              <a:graphicFrameLocks noChangeAspect="1"/>
            </p:cNvGraphicFramePr>
            <p:nvPr/>
          </p:nvGraphicFramePr>
          <p:xfrm>
            <a:off x="2699" y="527"/>
            <a:ext cx="37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89" name="公式" r:id="rId7" imgW="6080400" imgH="4457880" progId="">
                    <p:embed/>
                  </p:oleObj>
                </mc:Choice>
                <mc:Fallback>
                  <p:oleObj name="公式" r:id="rId7" imgW="6080400" imgH="4457880" progId="">
                    <p:embed/>
                    <p:pic>
                      <p:nvPicPr>
                        <p:cNvPr id="0" name="Picture 8" descr="image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527"/>
                          <a:ext cx="378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457200" y="2146459"/>
            <a:ext cx="58724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dirty="0"/>
              <a:t>系统的机械能守恒（碰撞前后），有</a:t>
            </a:r>
          </a:p>
        </p:txBody>
      </p:sp>
      <p:graphicFrame>
        <p:nvGraphicFramePr>
          <p:cNvPr id="464906" name="Object 10"/>
          <p:cNvGraphicFramePr>
            <a:graphicFrameLocks noChangeAspect="1"/>
          </p:cNvGraphicFramePr>
          <p:nvPr/>
        </p:nvGraphicFramePr>
        <p:xfrm>
          <a:off x="796925" y="2667000"/>
          <a:ext cx="36988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90" name="公式" r:id="rId9" imgW="45481680" imgH="12585600" progId="">
                  <p:embed/>
                </p:oleObj>
              </mc:Choice>
              <mc:Fallback>
                <p:oleObj name="公式" r:id="rId9" imgW="45481680" imgH="12585600" progId="">
                  <p:embed/>
                  <p:pic>
                    <p:nvPicPr>
                      <p:cNvPr id="0" name="Picture 10" descr="image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667000"/>
                        <a:ext cx="369887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4907" name="Group 11"/>
          <p:cNvGrpSpPr/>
          <p:nvPr/>
        </p:nvGrpSpPr>
        <p:grpSpPr bwMode="auto">
          <a:xfrm>
            <a:off x="5105400" y="3352800"/>
            <a:ext cx="3816350" cy="2808287"/>
            <a:chOff x="3107" y="2115"/>
            <a:chExt cx="2404" cy="1769"/>
          </a:xfrm>
        </p:grpSpPr>
        <p:sp>
          <p:nvSpPr>
            <p:cNvPr id="464908" name="Rectangle 12"/>
            <p:cNvSpPr>
              <a:spLocks noChangeArrowheads="1"/>
            </p:cNvSpPr>
            <p:nvPr/>
          </p:nvSpPr>
          <p:spPr bwMode="auto">
            <a:xfrm>
              <a:off x="3107" y="2115"/>
              <a:ext cx="2404" cy="17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4909" name="Group 13"/>
            <p:cNvGrpSpPr>
              <a:grpSpLocks noChangeAspect="1"/>
            </p:cNvGrpSpPr>
            <p:nvPr/>
          </p:nvGrpSpPr>
          <p:grpSpPr bwMode="auto">
            <a:xfrm>
              <a:off x="3288" y="2251"/>
              <a:ext cx="2122" cy="1521"/>
              <a:chOff x="6089" y="6680"/>
              <a:chExt cx="3405" cy="2439"/>
            </a:xfrm>
          </p:grpSpPr>
          <p:sp>
            <p:nvSpPr>
              <p:cNvPr id="464910" name="AutoShape 14"/>
              <p:cNvSpPr>
                <a:spLocks noChangeAspect="1" noChangeArrowheads="1"/>
              </p:cNvSpPr>
              <p:nvPr/>
            </p:nvSpPr>
            <p:spPr bwMode="auto">
              <a:xfrm>
                <a:off x="6089" y="6680"/>
                <a:ext cx="3405" cy="24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1" name="Rectangle 15" descr="棕色大理石"/>
              <p:cNvSpPr>
                <a:spLocks noChangeArrowheads="1"/>
              </p:cNvSpPr>
              <p:nvPr/>
            </p:nvSpPr>
            <p:spPr bwMode="auto">
              <a:xfrm>
                <a:off x="6614" y="6709"/>
                <a:ext cx="1260" cy="102"/>
              </a:xfrm>
              <a:prstGeom prst="rect">
                <a:avLst/>
              </a:prstGeom>
              <a:blipFill dpi="0" rotWithShape="0">
                <a:blip r:embed="rId11" cstate="print"/>
                <a:srcRect/>
                <a:tile tx="0" ty="0" sx="100000" sy="100000" flip="none" algn="tl"/>
              </a:blipFill>
              <a:ln w="9525">
                <a:solidFill>
                  <a:srgbClr val="FFFF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2" name="AutoShape 16"/>
              <p:cNvSpPr>
                <a:spLocks noChangeAspect="1" noChangeArrowheads="1"/>
              </p:cNvSpPr>
              <p:nvPr/>
            </p:nvSpPr>
            <p:spPr bwMode="auto">
              <a:xfrm flipV="1">
                <a:off x="7072" y="6815"/>
                <a:ext cx="334" cy="290"/>
              </a:xfrm>
              <a:prstGeom prst="triangle">
                <a:avLst>
                  <a:gd name="adj" fmla="val 50000"/>
                </a:avLst>
              </a:prstGeom>
              <a:solidFill>
                <a:srgbClr val="969696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3" name="Rectangle 17"/>
              <p:cNvSpPr>
                <a:spLocks noChangeArrowheads="1"/>
              </p:cNvSpPr>
              <p:nvPr/>
            </p:nvSpPr>
            <p:spPr bwMode="auto">
              <a:xfrm>
                <a:off x="7140" y="7006"/>
                <a:ext cx="179" cy="2028"/>
              </a:xfrm>
              <a:prstGeom prst="rect">
                <a:avLst/>
              </a:prstGeom>
              <a:noFill/>
              <a:ln w="19050">
                <a:solidFill>
                  <a:srgbClr val="FFFFFF"/>
                </a:solidFill>
                <a:prstDash val="dash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4" name="Oval 18"/>
              <p:cNvSpPr>
                <a:spLocks noChangeAspect="1" noChangeArrowheads="1"/>
              </p:cNvSpPr>
              <p:nvPr/>
            </p:nvSpPr>
            <p:spPr bwMode="auto">
              <a:xfrm>
                <a:off x="7201" y="7055"/>
                <a:ext cx="73" cy="73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5" name="Arc 19"/>
              <p:cNvSpPr/>
              <p:nvPr/>
            </p:nvSpPr>
            <p:spPr bwMode="auto">
              <a:xfrm>
                <a:off x="6975" y="7391"/>
                <a:ext cx="223" cy="280"/>
              </a:xfrm>
              <a:custGeom>
                <a:avLst/>
                <a:gdLst>
                  <a:gd name="G0" fmla="+- 15272 0 0"/>
                  <a:gd name="G1" fmla="+- 0 0 0"/>
                  <a:gd name="G2" fmla="+- 21600 0 0"/>
                  <a:gd name="T0" fmla="*/ 11224 w 15272"/>
                  <a:gd name="T1" fmla="*/ 21217 h 21217"/>
                  <a:gd name="T2" fmla="*/ 0 w 15272"/>
                  <a:gd name="T3" fmla="*/ 15275 h 21217"/>
                  <a:gd name="T4" fmla="*/ 15272 w 15272"/>
                  <a:gd name="T5" fmla="*/ 0 h 2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72" h="21217" fill="none" extrusionOk="0">
                    <a:moveTo>
                      <a:pt x="11223" y="21217"/>
                    </a:moveTo>
                    <a:cubicBezTo>
                      <a:pt x="6971" y="20405"/>
                      <a:pt x="3061" y="18335"/>
                      <a:pt x="-1" y="15275"/>
                    </a:cubicBezTo>
                  </a:path>
                  <a:path w="15272" h="21217" stroke="0" extrusionOk="0">
                    <a:moveTo>
                      <a:pt x="11223" y="21217"/>
                    </a:moveTo>
                    <a:cubicBezTo>
                      <a:pt x="6971" y="20405"/>
                      <a:pt x="3061" y="18335"/>
                      <a:pt x="-1" y="15275"/>
                    </a:cubicBezTo>
                    <a:lnTo>
                      <a:pt x="15272" y="0"/>
                    </a:lnTo>
                    <a:close/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6" name="Line 20"/>
              <p:cNvSpPr>
                <a:spLocks noChangeShapeType="1"/>
              </p:cNvSpPr>
              <p:nvPr/>
            </p:nvSpPr>
            <p:spPr bwMode="auto">
              <a:xfrm flipV="1">
                <a:off x="7274" y="7078"/>
                <a:ext cx="1861" cy="2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7" name="Oval 21"/>
              <p:cNvSpPr>
                <a:spLocks noChangeAspect="1" noChangeArrowheads="1"/>
              </p:cNvSpPr>
              <p:nvPr/>
            </p:nvSpPr>
            <p:spPr bwMode="auto">
              <a:xfrm>
                <a:off x="9014" y="6995"/>
                <a:ext cx="170" cy="167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64918" name="Picture 22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189" y="6791"/>
                <a:ext cx="13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4919" name="Picture 23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9239" y="6992"/>
                <a:ext cx="25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4920" name="Picture 24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454" y="7928"/>
                <a:ext cx="13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4921" name="Picture 25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7349" y="8864"/>
                <a:ext cx="240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4922" name="Picture 26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6884" y="6962"/>
                <a:ext cx="19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4923" name="Picture 27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6929" y="7667"/>
                <a:ext cx="15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4924" name="Rectangle 28"/>
              <p:cNvSpPr>
                <a:spLocks noChangeArrowheads="1"/>
              </p:cNvSpPr>
              <p:nvPr/>
            </p:nvSpPr>
            <p:spPr bwMode="auto">
              <a:xfrm rot="1930259" flipH="1">
                <a:off x="6638" y="6863"/>
                <a:ext cx="180" cy="2027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">
                    <a:srgbClr val="000040"/>
                  </a:gs>
                  <a:gs pos="25000">
                    <a:srgbClr val="400040"/>
                  </a:gs>
                  <a:gs pos="37500">
                    <a:srgbClr val="8F0040"/>
                  </a:gs>
                  <a:gs pos="45000">
                    <a:srgbClr val="F27300"/>
                  </a:gs>
                  <a:gs pos="50000">
                    <a:srgbClr val="FFBF00"/>
                  </a:gs>
                  <a:gs pos="55001">
                    <a:srgbClr val="F27300"/>
                  </a:gs>
                  <a:gs pos="62500">
                    <a:srgbClr val="8F0040"/>
                  </a:gs>
                  <a:gs pos="75000">
                    <a:srgbClr val="400040"/>
                  </a:gs>
                  <a:gs pos="90000">
                    <a:srgbClr val="00004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25" name="Oval 29"/>
              <p:cNvSpPr>
                <a:spLocks noChangeAspect="1" noChangeArrowheads="1"/>
              </p:cNvSpPr>
              <p:nvPr/>
            </p:nvSpPr>
            <p:spPr bwMode="auto">
              <a:xfrm>
                <a:off x="7199" y="7052"/>
                <a:ext cx="68" cy="6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64926" name="Object 30"/>
          <p:cNvGraphicFramePr>
            <a:graphicFrameLocks noChangeAspect="1"/>
          </p:cNvGraphicFramePr>
          <p:nvPr/>
        </p:nvGraphicFramePr>
        <p:xfrm>
          <a:off x="796925" y="3910013"/>
          <a:ext cx="16922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91" name="公式" r:id="rId18" imgW="19078560" imgH="12585600" progId="">
                  <p:embed/>
                </p:oleObj>
              </mc:Choice>
              <mc:Fallback>
                <p:oleObj name="公式" r:id="rId18" imgW="19078560" imgH="12585600" progId="">
                  <p:embed/>
                  <p:pic>
                    <p:nvPicPr>
                      <p:cNvPr id="0" name="Picture 30" descr="image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3910013"/>
                        <a:ext cx="1692275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4927" name="Group 31"/>
          <p:cNvGrpSpPr/>
          <p:nvPr/>
        </p:nvGrpSpPr>
        <p:grpSpPr bwMode="auto">
          <a:xfrm>
            <a:off x="796925" y="5245100"/>
            <a:ext cx="3635375" cy="1079500"/>
            <a:chOff x="1634" y="3022"/>
            <a:chExt cx="2153" cy="620"/>
          </a:xfrm>
        </p:grpSpPr>
        <p:graphicFrame>
          <p:nvGraphicFramePr>
            <p:cNvPr id="464928" name="Object 32"/>
            <p:cNvGraphicFramePr>
              <a:graphicFrameLocks noChangeAspect="1"/>
            </p:cNvGraphicFramePr>
            <p:nvPr/>
          </p:nvGraphicFramePr>
          <p:xfrm>
            <a:off x="1634" y="3022"/>
            <a:ext cx="1267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92" name="公式" r:id="rId20" imgW="25171560" imgH="12585600" progId="">
                    <p:embed/>
                  </p:oleObj>
                </mc:Choice>
                <mc:Fallback>
                  <p:oleObj name="公式" r:id="rId20" imgW="25171560" imgH="12585600" progId="">
                    <p:embed/>
                    <p:pic>
                      <p:nvPicPr>
                        <p:cNvPr id="0" name="Picture 32" descr="image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3022"/>
                          <a:ext cx="1267" cy="6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29" name="Object 33"/>
            <p:cNvGraphicFramePr>
              <a:graphicFrameLocks noChangeAspect="1"/>
            </p:cNvGraphicFramePr>
            <p:nvPr/>
          </p:nvGraphicFramePr>
          <p:xfrm>
            <a:off x="2880" y="3158"/>
            <a:ext cx="90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93" name="公式" r:id="rId22" imgW="15829200" imgH="5676840" progId="">
                    <p:embed/>
                  </p:oleObj>
                </mc:Choice>
                <mc:Fallback>
                  <p:oleObj name="公式" r:id="rId22" imgW="15829200" imgH="5676840" progId="">
                    <p:embed/>
                    <p:pic>
                      <p:nvPicPr>
                        <p:cNvPr id="0" name="Picture 33" descr="image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158"/>
                          <a:ext cx="907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25D6-F682-4E66-B5A4-15432E68A3FD}" type="slidenum">
              <a:rPr lang="en-US" altLang="zh-CN"/>
              <a:pPr/>
              <a:t>18</a:t>
            </a:fld>
            <a:endParaRPr lang="en-US" altLang="zh-CN"/>
          </a:p>
        </p:txBody>
      </p:sp>
      <p:pic>
        <p:nvPicPr>
          <p:cNvPr id="472071" name="Picture 7" descr="_8~IL_LWNDUG{]7KX_3FYU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7550" y="3429000"/>
            <a:ext cx="2628900" cy="2486025"/>
          </a:xfrm>
          <a:prstGeom prst="rect">
            <a:avLst/>
          </a:prstGeom>
          <a:noFill/>
        </p:spPr>
      </p:pic>
      <p:sp>
        <p:nvSpPr>
          <p:cNvPr id="472079" name="Text Box 15"/>
          <p:cNvSpPr txBox="1">
            <a:spLocks noChangeArrowheads="1"/>
          </p:cNvSpPr>
          <p:nvPr/>
        </p:nvSpPr>
        <p:spPr bwMode="auto">
          <a:xfrm>
            <a:off x="381000" y="1295400"/>
            <a:ext cx="8458200" cy="171739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anose="02020603050405020304" pitchFamily="18" charset="0"/>
              </a:rPr>
              <a:t>以力 </a:t>
            </a:r>
            <a:r>
              <a:rPr kumimoji="1" lang="en-US" altLang="zh-CN" sz="2400" i="1" dirty="0">
                <a:cs typeface="Times New Roman" panose="02020603050405020304" pitchFamily="18" charset="0"/>
              </a:rPr>
              <a:t>F 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将一块粗糙平面紧压在旋转的轮子上，平面与轮子之间的滑动摩擦系数为 </a:t>
            </a:r>
            <a:r>
              <a:rPr kumimoji="1" lang="el-GR" altLang="zh-CN" sz="2400" i="1" dirty="0">
                <a:cs typeface="Times New Roman" panose="02020603050405020304" pitchFamily="18" charset="0"/>
              </a:rPr>
              <a:t>μ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，轮子的初角速度为 </a:t>
            </a:r>
            <a:r>
              <a:rPr kumimoji="1" lang="el-GR" altLang="zh-CN" sz="2400" i="1" dirty="0">
                <a:cs typeface="Times New Roman" panose="02020603050405020304" pitchFamily="18" charset="0"/>
              </a:rPr>
              <a:t>ω</a:t>
            </a:r>
            <a:r>
              <a:rPr kumimoji="1" lang="en-US" altLang="zh-CN" sz="2400" baseline="-25000" dirty="0">
                <a:cs typeface="Times New Roman" panose="02020603050405020304" pitchFamily="18" charset="0"/>
              </a:rPr>
              <a:t>0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，问</a:t>
            </a:r>
            <a:r>
              <a:rPr kumimoji="1" lang="zh-CN" altLang="en-US" sz="2400" dirty="0">
                <a:solidFill>
                  <a:srgbClr val="FF3300"/>
                </a:solidFill>
                <a:cs typeface="Times New Roman" panose="02020603050405020304" pitchFamily="18" charset="0"/>
              </a:rPr>
              <a:t>转过多少角度时轮子停止转动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？已知轮子的半径为 </a:t>
            </a:r>
            <a:r>
              <a:rPr kumimoji="1" lang="en-US" altLang="zh-CN" sz="2400" i="1" dirty="0">
                <a:cs typeface="Times New Roman" panose="02020603050405020304" pitchFamily="18" charset="0"/>
              </a:rPr>
              <a:t>R 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，质量为 </a:t>
            </a:r>
            <a:r>
              <a:rPr kumimoji="1" lang="en-US" altLang="zh-CN" sz="2400" i="1" dirty="0">
                <a:cs typeface="Times New Roman" panose="02020603050405020304" pitchFamily="18" charset="0"/>
              </a:rPr>
              <a:t>m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，可看作均质</a:t>
            </a:r>
            <a:r>
              <a:rPr kumimoji="1" lang="zh-CN" altLang="en-US" sz="2400" dirty="0" smtClean="0">
                <a:cs typeface="Times New Roman" panose="02020603050405020304" pitchFamily="18" charset="0"/>
              </a:rPr>
              <a:t>圆盘，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轴的质量忽略不计，该压力 </a:t>
            </a:r>
            <a:r>
              <a:rPr kumimoji="1" lang="en-US" altLang="zh-CN" sz="2400" i="1" dirty="0"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均匀分布在轮面上。</a:t>
            </a:r>
            <a:r>
              <a:rPr kumimoji="1" lang="zh-CN" altLang="en-US" sz="2400" dirty="0"/>
              <a:t> </a:t>
            </a:r>
          </a:p>
        </p:txBody>
      </p:sp>
      <p:sp>
        <p:nvSpPr>
          <p:cNvPr id="472082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2085" name="Rectangle 2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5EC-AC7D-4456-A831-83A43E85AE87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81000" y="1108075"/>
            <a:ext cx="8458200" cy="14065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3.8   </a:t>
            </a:r>
            <a:r>
              <a:rPr kumimoji="1" lang="zh-CN" altLang="en-US" sz="2400" dirty="0"/>
              <a:t>一半径为</a:t>
            </a:r>
            <a:r>
              <a:rPr kumimoji="1" lang="en-US" altLang="zh-CN" sz="2400" i="1" dirty="0"/>
              <a:t>R</a:t>
            </a:r>
            <a:r>
              <a:rPr kumimoji="1" lang="zh-CN" altLang="en-US" sz="2400" dirty="0"/>
              <a:t>，质量为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的均匀圆盘平放在粗糙的水平面上。若它的初速度为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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0</a:t>
            </a:r>
            <a:r>
              <a:rPr kumimoji="1" lang="zh-CN" altLang="en-US" sz="2400" dirty="0">
                <a:sym typeface="Symbol" panose="05050102010706020507" pitchFamily="18" charset="2"/>
              </a:rPr>
              <a:t>，绕中</a:t>
            </a:r>
            <a:r>
              <a:rPr kumimoji="1" lang="en-US" altLang="zh-CN" sz="2400" i="1" dirty="0">
                <a:sym typeface="Symbol" panose="05050102010706020507" pitchFamily="18" charset="2"/>
              </a:rPr>
              <a:t>O</a:t>
            </a:r>
            <a:r>
              <a:rPr kumimoji="1" lang="zh-CN" altLang="en-US" sz="2400" dirty="0">
                <a:sym typeface="Symbol" panose="05050102010706020507" pitchFamily="18" charset="2"/>
              </a:rPr>
              <a:t>心旋转，问经过多长时间圆盘才停止。（设摩擦系数为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</a:t>
            </a:r>
            <a:r>
              <a:rPr kumimoji="1" lang="zh-CN" altLang="en-US" sz="2400" dirty="0">
                <a:sym typeface="Symbol" panose="05050102010706020507" pitchFamily="18" charset="2"/>
              </a:rPr>
              <a:t>）</a:t>
            </a:r>
            <a:endParaRPr kumimoji="1" lang="zh-CN" altLang="en-US" sz="2400" dirty="0"/>
          </a:p>
        </p:txBody>
      </p:sp>
      <p:grpSp>
        <p:nvGrpSpPr>
          <p:cNvPr id="2" name="Group 25"/>
          <p:cNvGrpSpPr/>
          <p:nvPr/>
        </p:nvGrpSpPr>
        <p:grpSpPr bwMode="auto">
          <a:xfrm>
            <a:off x="6019800" y="2438400"/>
            <a:ext cx="2667000" cy="1066800"/>
            <a:chOff x="3696" y="1728"/>
            <a:chExt cx="1680" cy="672"/>
          </a:xfrm>
        </p:grpSpPr>
        <p:sp>
          <p:nvSpPr>
            <p:cNvPr id="436239" name="Oval 15"/>
            <p:cNvSpPr>
              <a:spLocks noChangeArrowheads="1"/>
            </p:cNvSpPr>
            <p:nvPr/>
          </p:nvSpPr>
          <p:spPr bwMode="auto">
            <a:xfrm>
              <a:off x="3696" y="1776"/>
              <a:ext cx="1680" cy="624"/>
            </a:xfrm>
            <a:prstGeom prst="ellipse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FFCC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0" name="Oval 16"/>
            <p:cNvSpPr>
              <a:spLocks noChangeArrowheads="1"/>
            </p:cNvSpPr>
            <p:nvPr/>
          </p:nvSpPr>
          <p:spPr bwMode="auto">
            <a:xfrm>
              <a:off x="3696" y="1728"/>
              <a:ext cx="1680" cy="576"/>
            </a:xfrm>
            <a:prstGeom prst="ellipse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CC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1" name="Line 17"/>
            <p:cNvSpPr>
              <a:spLocks noChangeShapeType="1"/>
            </p:cNvSpPr>
            <p:nvPr/>
          </p:nvSpPr>
          <p:spPr bwMode="auto">
            <a:xfrm>
              <a:off x="4560" y="2016"/>
              <a:ext cx="679" cy="14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 type="oval" w="med" len="med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2" name="Rectangle 18"/>
            <p:cNvSpPr>
              <a:spLocks noChangeArrowheads="1"/>
            </p:cNvSpPr>
            <p:nvPr/>
          </p:nvSpPr>
          <p:spPr bwMode="auto">
            <a:xfrm>
              <a:off x="4512" y="177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10199"/>
                  </a:solidFill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436243" name="Line 19"/>
            <p:cNvSpPr>
              <a:spLocks noChangeShapeType="1"/>
            </p:cNvSpPr>
            <p:nvPr/>
          </p:nvSpPr>
          <p:spPr bwMode="auto">
            <a:xfrm flipH="1">
              <a:off x="3969" y="2016"/>
              <a:ext cx="549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4" name="Line 20"/>
            <p:cNvSpPr>
              <a:spLocks noChangeShapeType="1"/>
            </p:cNvSpPr>
            <p:nvPr/>
          </p:nvSpPr>
          <p:spPr bwMode="auto">
            <a:xfrm>
              <a:off x="3779" y="2016"/>
              <a:ext cx="144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 type="oval" w="med" len="med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5" name="Rectangle 21"/>
            <p:cNvSpPr>
              <a:spLocks noChangeArrowheads="1"/>
            </p:cNvSpPr>
            <p:nvPr/>
          </p:nvSpPr>
          <p:spPr bwMode="auto">
            <a:xfrm>
              <a:off x="4231" y="1752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10199"/>
                  </a:solidFill>
                  <a:sym typeface="Symbol" panose="05050102010706020507" pitchFamily="18" charset="2"/>
                </a:rPr>
                <a:t>r</a:t>
              </a:r>
            </a:p>
          </p:txBody>
        </p:sp>
        <p:sp>
          <p:nvSpPr>
            <p:cNvPr id="436246" name="AutoShape 22"/>
            <p:cNvSpPr>
              <a:spLocks noChangeArrowheads="1"/>
            </p:cNvSpPr>
            <p:nvPr/>
          </p:nvSpPr>
          <p:spPr bwMode="auto">
            <a:xfrm>
              <a:off x="3923" y="1797"/>
              <a:ext cx="1224" cy="408"/>
            </a:xfrm>
            <a:custGeom>
              <a:avLst/>
              <a:gdLst>
                <a:gd name="G0" fmla="+- 1076 0 0"/>
                <a:gd name="G1" fmla="+- 21600 0 1076"/>
                <a:gd name="G2" fmla="+- 21600 0 107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076" y="10800"/>
                  </a:moveTo>
                  <a:cubicBezTo>
                    <a:pt x="1076" y="16170"/>
                    <a:pt x="5430" y="20524"/>
                    <a:pt x="10800" y="20524"/>
                  </a:cubicBezTo>
                  <a:cubicBezTo>
                    <a:pt x="16170" y="20524"/>
                    <a:pt x="20524" y="16170"/>
                    <a:pt x="20524" y="10800"/>
                  </a:cubicBezTo>
                  <a:cubicBezTo>
                    <a:pt x="20524" y="5430"/>
                    <a:pt x="16170" y="1076"/>
                    <a:pt x="10800" y="1076"/>
                  </a:cubicBezTo>
                  <a:cubicBezTo>
                    <a:pt x="5430" y="1076"/>
                    <a:pt x="1076" y="5430"/>
                    <a:pt x="1076" y="10800"/>
                  </a:cubicBezTo>
                  <a:close/>
                </a:path>
              </a:pathLst>
            </a:custGeom>
            <a:solidFill>
              <a:srgbClr val="00C600"/>
            </a:solidFill>
            <a:ln w="952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7" name="Rectangle 23"/>
            <p:cNvSpPr>
              <a:spLocks noChangeArrowheads="1"/>
            </p:cNvSpPr>
            <p:nvPr/>
          </p:nvSpPr>
          <p:spPr bwMode="auto">
            <a:xfrm>
              <a:off x="3833" y="175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10199"/>
                  </a:solidFill>
                  <a:sym typeface="Symbol" panose="05050102010706020507" pitchFamily="18" charset="2"/>
                </a:rPr>
                <a:t>d</a:t>
              </a:r>
              <a:r>
                <a:rPr kumimoji="1" lang="en-US" altLang="zh-CN" sz="2400" i="1">
                  <a:solidFill>
                    <a:srgbClr val="010199"/>
                  </a:solidFill>
                  <a:sym typeface="Symbol" panose="05050102010706020507" pitchFamily="18" charset="2"/>
                </a:rPr>
                <a:t>r</a:t>
              </a:r>
            </a:p>
          </p:txBody>
        </p:sp>
        <p:sp>
          <p:nvSpPr>
            <p:cNvPr id="436248" name="Rectangle 24"/>
            <p:cNvSpPr>
              <a:spLocks noChangeArrowheads="1"/>
            </p:cNvSpPr>
            <p:nvPr/>
          </p:nvSpPr>
          <p:spPr bwMode="auto">
            <a:xfrm>
              <a:off x="4779" y="182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10199"/>
                  </a:solidFill>
                  <a:sym typeface="Symbol" panose="05050102010706020507" pitchFamily="18" charset="2"/>
                </a:rPr>
                <a:t>R</a:t>
              </a:r>
            </a:p>
          </p:txBody>
        </p:sp>
      </p:grpSp>
      <p:sp>
        <p:nvSpPr>
          <p:cNvPr id="436250" name="Text Box 26"/>
          <p:cNvSpPr txBox="1">
            <a:spLocks noChangeArrowheads="1"/>
          </p:cNvSpPr>
          <p:nvPr/>
        </p:nvSpPr>
        <p:spPr bwMode="auto">
          <a:xfrm>
            <a:off x="381000" y="2514600"/>
            <a:ext cx="1003300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解：</a:t>
            </a:r>
          </a:p>
        </p:txBody>
      </p:sp>
      <p:graphicFrame>
        <p:nvGraphicFramePr>
          <p:cNvPr id="436251" name="Object 27"/>
          <p:cNvGraphicFramePr>
            <a:graphicFrameLocks noChangeAspect="1"/>
          </p:cNvGraphicFramePr>
          <p:nvPr/>
        </p:nvGraphicFramePr>
        <p:xfrm>
          <a:off x="1143000" y="3575050"/>
          <a:ext cx="39385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6" name="公式" r:id="rId3" imgW="49543560" imgH="6489720" progId="">
                  <p:embed/>
                </p:oleObj>
              </mc:Choice>
              <mc:Fallback>
                <p:oleObj name="公式" r:id="rId3" imgW="49543560" imgH="6489720" progId="">
                  <p:embed/>
                  <p:pic>
                    <p:nvPicPr>
                      <p:cNvPr id="0" name="Picture 2" descr="image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75050"/>
                        <a:ext cx="393858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52" name="Object 28"/>
          <p:cNvGraphicFramePr>
            <a:graphicFrameLocks noChangeAspect="1"/>
          </p:cNvGraphicFramePr>
          <p:nvPr/>
        </p:nvGraphicFramePr>
        <p:xfrm>
          <a:off x="1143000" y="2438400"/>
          <a:ext cx="44878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7" name="公式" r:id="rId5" imgW="57261600" imgH="13804920" progId="">
                  <p:embed/>
                </p:oleObj>
              </mc:Choice>
              <mc:Fallback>
                <p:oleObj name="公式" r:id="rId5" imgW="57261600" imgH="13804920" progId="">
                  <p:embed/>
                  <p:pic>
                    <p:nvPicPr>
                      <p:cNvPr id="0" name="Picture 3" descr="image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44878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53" name="Object 29"/>
          <p:cNvGraphicFramePr>
            <a:graphicFrameLocks noChangeAspect="1"/>
          </p:cNvGraphicFramePr>
          <p:nvPr/>
        </p:nvGraphicFramePr>
        <p:xfrm>
          <a:off x="1143000" y="4146550"/>
          <a:ext cx="29337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8" name="公式" r:id="rId7" imgW="37357560" imgH="13398480" progId="">
                  <p:embed/>
                </p:oleObj>
              </mc:Choice>
              <mc:Fallback>
                <p:oleObj name="公式" r:id="rId7" imgW="37357560" imgH="13398480" progId="">
                  <p:embed/>
                  <p:pic>
                    <p:nvPicPr>
                      <p:cNvPr id="0" name="Picture 4" descr="image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46550"/>
                        <a:ext cx="293370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54" name="Object 30"/>
          <p:cNvGraphicFramePr>
            <a:graphicFrameLocks noChangeAspect="1"/>
          </p:cNvGraphicFramePr>
          <p:nvPr/>
        </p:nvGraphicFramePr>
        <p:xfrm>
          <a:off x="1143000" y="5257800"/>
          <a:ext cx="6054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9" name="公式" r:id="rId9" imgW="77165280" imgH="13398480" progId="">
                  <p:embed/>
                </p:oleObj>
              </mc:Choice>
              <mc:Fallback>
                <p:oleObj name="公式" r:id="rId9" imgW="77165280" imgH="13398480" progId="">
                  <p:embed/>
                  <p:pic>
                    <p:nvPicPr>
                      <p:cNvPr id="0" name="Picture 5" descr="image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605472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43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43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3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3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刚体定轴转动的功和能</a:t>
            </a:r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167E-08E1-4BBD-9CC6-37CB6B5C6F9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51587" name="Rectangle 3"/>
          <p:cNvSpPr>
            <a:spLocks noChangeArrowheads="1"/>
          </p:cNvSpPr>
          <p:nvPr/>
        </p:nvSpPr>
        <p:spPr bwMode="auto">
          <a:xfrm>
            <a:off x="501650" y="1219200"/>
            <a:ext cx="1479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力矩的功 </a:t>
            </a:r>
          </a:p>
        </p:txBody>
      </p:sp>
      <p:grpSp>
        <p:nvGrpSpPr>
          <p:cNvPr id="451708" name="Group 124"/>
          <p:cNvGrpSpPr/>
          <p:nvPr/>
        </p:nvGrpSpPr>
        <p:grpSpPr bwMode="auto">
          <a:xfrm>
            <a:off x="5100637" y="1270000"/>
            <a:ext cx="3814763" cy="3530600"/>
            <a:chOff x="3016" y="663"/>
            <a:chExt cx="2404" cy="2223"/>
          </a:xfrm>
        </p:grpSpPr>
        <p:sp>
          <p:nvSpPr>
            <p:cNvPr id="451709" name="Rectangle 125"/>
            <p:cNvSpPr>
              <a:spLocks noChangeArrowheads="1"/>
            </p:cNvSpPr>
            <p:nvPr/>
          </p:nvSpPr>
          <p:spPr bwMode="auto">
            <a:xfrm>
              <a:off x="3016" y="663"/>
              <a:ext cx="2404" cy="22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1710" name="Group 126"/>
            <p:cNvGrpSpPr>
              <a:grpSpLocks noChangeAspect="1"/>
            </p:cNvGrpSpPr>
            <p:nvPr/>
          </p:nvGrpSpPr>
          <p:grpSpPr bwMode="auto">
            <a:xfrm>
              <a:off x="3198" y="1019"/>
              <a:ext cx="2034" cy="1442"/>
              <a:chOff x="1285" y="5043"/>
              <a:chExt cx="2797" cy="1982"/>
            </a:xfrm>
          </p:grpSpPr>
          <p:sp>
            <p:nvSpPr>
              <p:cNvPr id="451711" name="Freeform 127"/>
              <p:cNvSpPr>
                <a:spLocks noChangeAspect="1"/>
              </p:cNvSpPr>
              <p:nvPr/>
            </p:nvSpPr>
            <p:spPr bwMode="auto">
              <a:xfrm>
                <a:off x="1285" y="5654"/>
                <a:ext cx="2774" cy="1371"/>
              </a:xfrm>
              <a:custGeom>
                <a:avLst/>
                <a:gdLst/>
                <a:ahLst/>
                <a:cxnLst>
                  <a:cxn ang="0">
                    <a:pos x="382" y="145"/>
                  </a:cxn>
                  <a:cxn ang="0">
                    <a:pos x="2377" y="70"/>
                  </a:cxn>
                  <a:cxn ang="0">
                    <a:pos x="2767" y="565"/>
                  </a:cxn>
                  <a:cxn ang="0">
                    <a:pos x="2362" y="1015"/>
                  </a:cxn>
                  <a:cxn ang="0">
                    <a:pos x="1537" y="1345"/>
                  </a:cxn>
                  <a:cxn ang="0">
                    <a:pos x="607" y="1174"/>
                  </a:cxn>
                  <a:cxn ang="0">
                    <a:pos x="247" y="895"/>
                  </a:cxn>
                  <a:cxn ang="0">
                    <a:pos x="82" y="475"/>
                  </a:cxn>
                  <a:cxn ang="0">
                    <a:pos x="382" y="145"/>
                  </a:cxn>
                </a:cxnLst>
                <a:rect l="0" t="0" r="r" b="b"/>
                <a:pathLst>
                  <a:path w="2774" h="1371">
                    <a:moveTo>
                      <a:pt x="382" y="145"/>
                    </a:moveTo>
                    <a:cubicBezTo>
                      <a:pt x="764" y="78"/>
                      <a:pt x="1980" y="0"/>
                      <a:pt x="2377" y="70"/>
                    </a:cubicBezTo>
                    <a:cubicBezTo>
                      <a:pt x="2774" y="140"/>
                      <a:pt x="2769" y="408"/>
                      <a:pt x="2767" y="565"/>
                    </a:cubicBezTo>
                    <a:cubicBezTo>
                      <a:pt x="2765" y="722"/>
                      <a:pt x="2567" y="885"/>
                      <a:pt x="2362" y="1015"/>
                    </a:cubicBezTo>
                    <a:cubicBezTo>
                      <a:pt x="2157" y="1145"/>
                      <a:pt x="1829" y="1319"/>
                      <a:pt x="1537" y="1345"/>
                    </a:cubicBezTo>
                    <a:cubicBezTo>
                      <a:pt x="1245" y="1371"/>
                      <a:pt x="822" y="1249"/>
                      <a:pt x="607" y="1174"/>
                    </a:cubicBezTo>
                    <a:cubicBezTo>
                      <a:pt x="392" y="1099"/>
                      <a:pt x="335" y="1011"/>
                      <a:pt x="247" y="895"/>
                    </a:cubicBezTo>
                    <a:cubicBezTo>
                      <a:pt x="159" y="779"/>
                      <a:pt x="59" y="600"/>
                      <a:pt x="82" y="475"/>
                    </a:cubicBezTo>
                    <a:cubicBezTo>
                      <a:pt x="105" y="350"/>
                      <a:pt x="0" y="212"/>
                      <a:pt x="382" y="14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FF33"/>
                  </a:gs>
                  <a:gs pos="100000">
                    <a:srgbClr val="339966"/>
                  </a:gs>
                </a:gsLst>
                <a:lin ang="0" scaled="1"/>
              </a:gradFill>
              <a:ln w="9525">
                <a:solidFill>
                  <a:srgbClr val="3399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712" name="Freeform 128"/>
              <p:cNvSpPr>
                <a:spLocks noChangeAspect="1"/>
              </p:cNvSpPr>
              <p:nvPr/>
            </p:nvSpPr>
            <p:spPr bwMode="auto">
              <a:xfrm>
                <a:off x="1352" y="5043"/>
                <a:ext cx="2730" cy="1872"/>
              </a:xfrm>
              <a:custGeom>
                <a:avLst/>
                <a:gdLst/>
                <a:ahLst/>
                <a:cxnLst>
                  <a:cxn ang="0">
                    <a:pos x="180" y="676"/>
                  </a:cxn>
                  <a:cxn ang="0">
                    <a:pos x="1440" y="52"/>
                  </a:cxn>
                  <a:cxn ang="0">
                    <a:pos x="2700" y="988"/>
                  </a:cxn>
                  <a:cxn ang="0">
                    <a:pos x="1620" y="1768"/>
                  </a:cxn>
                  <a:cxn ang="0">
                    <a:pos x="540" y="1612"/>
                  </a:cxn>
                  <a:cxn ang="0">
                    <a:pos x="60" y="996"/>
                  </a:cxn>
                  <a:cxn ang="0">
                    <a:pos x="180" y="676"/>
                  </a:cxn>
                </a:cxnLst>
                <a:rect l="0" t="0" r="r" b="b"/>
                <a:pathLst>
                  <a:path w="2730" h="1872">
                    <a:moveTo>
                      <a:pt x="180" y="676"/>
                    </a:moveTo>
                    <a:cubicBezTo>
                      <a:pt x="420" y="520"/>
                      <a:pt x="1020" y="0"/>
                      <a:pt x="1440" y="52"/>
                    </a:cubicBezTo>
                    <a:cubicBezTo>
                      <a:pt x="1860" y="104"/>
                      <a:pt x="2670" y="702"/>
                      <a:pt x="2700" y="988"/>
                    </a:cubicBezTo>
                    <a:cubicBezTo>
                      <a:pt x="2730" y="1274"/>
                      <a:pt x="1980" y="1664"/>
                      <a:pt x="1620" y="1768"/>
                    </a:cubicBezTo>
                    <a:cubicBezTo>
                      <a:pt x="1260" y="1872"/>
                      <a:pt x="800" y="1741"/>
                      <a:pt x="540" y="1612"/>
                    </a:cubicBezTo>
                    <a:cubicBezTo>
                      <a:pt x="280" y="1483"/>
                      <a:pt x="120" y="1152"/>
                      <a:pt x="60" y="996"/>
                    </a:cubicBezTo>
                    <a:cubicBezTo>
                      <a:pt x="0" y="840"/>
                      <a:pt x="155" y="743"/>
                      <a:pt x="180" y="67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FF00"/>
                  </a:gs>
                  <a:gs pos="50000">
                    <a:srgbClr val="CCFFCC"/>
                  </a:gs>
                  <a:gs pos="100000">
                    <a:srgbClr val="00FF00"/>
                  </a:gs>
                </a:gsLst>
                <a:lin ang="2700000" scaled="1"/>
              </a:gradFill>
              <a:ln w="9525">
                <a:solidFill>
                  <a:srgbClr val="33996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713" name="Line 129"/>
            <p:cNvSpPr>
              <a:spLocks noChangeAspect="1" noChangeShapeType="1"/>
            </p:cNvSpPr>
            <p:nvPr/>
          </p:nvSpPr>
          <p:spPr bwMode="auto">
            <a:xfrm>
              <a:off x="4065" y="2441"/>
              <a:ext cx="0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4" name="Oval 130"/>
            <p:cNvSpPr>
              <a:spLocks noChangeAspect="1" noChangeArrowheads="1"/>
            </p:cNvSpPr>
            <p:nvPr/>
          </p:nvSpPr>
          <p:spPr bwMode="auto">
            <a:xfrm>
              <a:off x="3467" y="1359"/>
              <a:ext cx="1178" cy="6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5" name="Line 131"/>
            <p:cNvSpPr>
              <a:spLocks noChangeAspect="1" noChangeShapeType="1"/>
            </p:cNvSpPr>
            <p:nvPr/>
          </p:nvSpPr>
          <p:spPr bwMode="auto">
            <a:xfrm flipH="1" flipV="1">
              <a:off x="4054" y="925"/>
              <a:ext cx="6" cy="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6" name="Line 132"/>
            <p:cNvSpPr>
              <a:spLocks noChangeAspect="1" noChangeShapeType="1"/>
            </p:cNvSpPr>
            <p:nvPr/>
          </p:nvSpPr>
          <p:spPr bwMode="auto">
            <a:xfrm>
              <a:off x="4054" y="1732"/>
              <a:ext cx="5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7" name="Line 133"/>
            <p:cNvSpPr>
              <a:spLocks noChangeAspect="1" noChangeShapeType="1"/>
            </p:cNvSpPr>
            <p:nvPr/>
          </p:nvSpPr>
          <p:spPr bwMode="auto">
            <a:xfrm flipV="1">
              <a:off x="4510" y="1685"/>
              <a:ext cx="524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8" name="Arc 134"/>
            <p:cNvSpPr>
              <a:spLocks noChangeAspect="1"/>
            </p:cNvSpPr>
            <p:nvPr/>
          </p:nvSpPr>
          <p:spPr bwMode="auto">
            <a:xfrm>
              <a:off x="3585" y="1643"/>
              <a:ext cx="649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398 w 21398"/>
                <a:gd name="T1" fmla="*/ 2949 h 5179"/>
                <a:gd name="T2" fmla="*/ 20970 w 21398"/>
                <a:gd name="T3" fmla="*/ 5179 h 5179"/>
                <a:gd name="T4" fmla="*/ 0 w 21398"/>
                <a:gd name="T5" fmla="*/ 0 h 5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98" h="5179" fill="none" extrusionOk="0">
                  <a:moveTo>
                    <a:pt x="21397" y="2948"/>
                  </a:moveTo>
                  <a:cubicBezTo>
                    <a:pt x="21294" y="3699"/>
                    <a:pt x="21151" y="4443"/>
                    <a:pt x="20969" y="5178"/>
                  </a:cubicBezTo>
                </a:path>
                <a:path w="21398" h="5179" stroke="0" extrusionOk="0">
                  <a:moveTo>
                    <a:pt x="21397" y="2948"/>
                  </a:moveTo>
                  <a:cubicBezTo>
                    <a:pt x="21294" y="3699"/>
                    <a:pt x="21151" y="4443"/>
                    <a:pt x="20969" y="517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9" name="Line 135"/>
            <p:cNvSpPr>
              <a:spLocks noChangeAspect="1" noChangeShapeType="1"/>
            </p:cNvSpPr>
            <p:nvPr/>
          </p:nvSpPr>
          <p:spPr bwMode="auto">
            <a:xfrm>
              <a:off x="4047" y="1739"/>
              <a:ext cx="462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20" name="Arc 136"/>
            <p:cNvSpPr>
              <a:spLocks noChangeAspect="1"/>
            </p:cNvSpPr>
            <p:nvPr/>
          </p:nvSpPr>
          <p:spPr bwMode="auto">
            <a:xfrm>
              <a:off x="4250" y="1861"/>
              <a:ext cx="393" cy="109"/>
            </a:xfrm>
            <a:custGeom>
              <a:avLst/>
              <a:gdLst>
                <a:gd name="G0" fmla="+- 0 0 0"/>
                <a:gd name="G1" fmla="+- 3468 0 0"/>
                <a:gd name="G2" fmla="+- 21600 0 0"/>
                <a:gd name="T0" fmla="*/ 21320 w 21600"/>
                <a:gd name="T1" fmla="*/ 0 h 5905"/>
                <a:gd name="T2" fmla="*/ 21462 w 21600"/>
                <a:gd name="T3" fmla="*/ 5905 h 5905"/>
                <a:gd name="T4" fmla="*/ 0 w 21600"/>
                <a:gd name="T5" fmla="*/ 3468 h 5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5905" fill="none" extrusionOk="0">
                  <a:moveTo>
                    <a:pt x="21319" y="0"/>
                  </a:moveTo>
                  <a:cubicBezTo>
                    <a:pt x="21506" y="1146"/>
                    <a:pt x="21600" y="2306"/>
                    <a:pt x="21600" y="3468"/>
                  </a:cubicBezTo>
                  <a:cubicBezTo>
                    <a:pt x="21600" y="4282"/>
                    <a:pt x="21553" y="5095"/>
                    <a:pt x="21462" y="5905"/>
                  </a:cubicBezTo>
                </a:path>
                <a:path w="21600" h="5905" stroke="0" extrusionOk="0">
                  <a:moveTo>
                    <a:pt x="21319" y="0"/>
                  </a:moveTo>
                  <a:cubicBezTo>
                    <a:pt x="21506" y="1146"/>
                    <a:pt x="21600" y="2306"/>
                    <a:pt x="21600" y="3468"/>
                  </a:cubicBezTo>
                  <a:cubicBezTo>
                    <a:pt x="21600" y="4282"/>
                    <a:pt x="21553" y="5095"/>
                    <a:pt x="21462" y="5905"/>
                  </a:cubicBezTo>
                  <a:lnTo>
                    <a:pt x="0" y="346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21" name="Arc 137"/>
            <p:cNvSpPr>
              <a:spLocks noChangeAspect="1"/>
            </p:cNvSpPr>
            <p:nvPr/>
          </p:nvSpPr>
          <p:spPr bwMode="auto">
            <a:xfrm>
              <a:off x="4054" y="1701"/>
              <a:ext cx="585" cy="2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433 w 21433"/>
                <a:gd name="T1" fmla="*/ 2685 h 14181"/>
                <a:gd name="T2" fmla="*/ 16293 w 21433"/>
                <a:gd name="T3" fmla="*/ 14181 h 14181"/>
                <a:gd name="T4" fmla="*/ 0 w 21433"/>
                <a:gd name="T5" fmla="*/ 0 h 14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33" h="14181" fill="none" extrusionOk="0">
                  <a:moveTo>
                    <a:pt x="21432" y="2684"/>
                  </a:moveTo>
                  <a:cubicBezTo>
                    <a:pt x="20899" y="6942"/>
                    <a:pt x="19109" y="10944"/>
                    <a:pt x="16292" y="14180"/>
                  </a:cubicBezTo>
                </a:path>
                <a:path w="21433" h="14181" stroke="0" extrusionOk="0">
                  <a:moveTo>
                    <a:pt x="21432" y="2684"/>
                  </a:moveTo>
                  <a:cubicBezTo>
                    <a:pt x="20899" y="6942"/>
                    <a:pt x="19109" y="10944"/>
                    <a:pt x="16292" y="1418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51722" name="Picture 1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70" y="845"/>
              <a:ext cx="17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1723" name="Picture 13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76" y="1679"/>
              <a:ext cx="14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1724" name="Picture 14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60" y="1699"/>
              <a:ext cx="19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1725" name="Picture 14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74" y="1872"/>
              <a:ext cx="131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1726" name="Picture 14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09" y="1677"/>
              <a:ext cx="17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1727" name="Picture 14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45" y="1952"/>
              <a:ext cx="131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1728" name="Oval 144"/>
            <p:cNvSpPr>
              <a:spLocks noChangeAspect="1" noChangeArrowheads="1"/>
            </p:cNvSpPr>
            <p:nvPr/>
          </p:nvSpPr>
          <p:spPr bwMode="auto">
            <a:xfrm>
              <a:off x="4485" y="1892"/>
              <a:ext cx="49" cy="49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29" name="Line 145"/>
            <p:cNvSpPr>
              <a:spLocks noChangeShapeType="1"/>
            </p:cNvSpPr>
            <p:nvPr/>
          </p:nvSpPr>
          <p:spPr bwMode="auto">
            <a:xfrm>
              <a:off x="4513" y="1924"/>
              <a:ext cx="454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1730" name="Object 146"/>
            <p:cNvGraphicFramePr>
              <a:graphicFrameLocks noChangeAspect="1"/>
            </p:cNvGraphicFramePr>
            <p:nvPr/>
          </p:nvGraphicFramePr>
          <p:xfrm>
            <a:off x="4830" y="1434"/>
            <a:ext cx="2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12" name="公式" r:id="rId9" imgW="164957" imgH="190335" progId="">
                    <p:embed/>
                  </p:oleObj>
                </mc:Choice>
                <mc:Fallback>
                  <p:oleObj name="公式" r:id="rId9" imgW="164957" imgH="190335" progId="">
                    <p:embed/>
                    <p:pic>
                      <p:nvPicPr>
                        <p:cNvPr id="0" name="Picture 146" descr="image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434"/>
                          <a:ext cx="2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731" name="Object 147"/>
            <p:cNvGraphicFramePr>
              <a:graphicFrameLocks noChangeAspect="1"/>
            </p:cNvGraphicFramePr>
            <p:nvPr/>
          </p:nvGraphicFramePr>
          <p:xfrm>
            <a:off x="4188" y="1824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13" name="公式" r:id="rId11" imgW="126835" imgH="152202" progId="">
                    <p:embed/>
                  </p:oleObj>
                </mc:Choice>
                <mc:Fallback>
                  <p:oleObj name="公式" r:id="rId11" imgW="126835" imgH="152202" progId="">
                    <p:embed/>
                    <p:pic>
                      <p:nvPicPr>
                        <p:cNvPr id="0" name="Picture 147" descr="image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1824"/>
                          <a:ext cx="189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1732" name="Object 148"/>
          <p:cNvGraphicFramePr>
            <a:graphicFrameLocks noChangeAspect="1"/>
          </p:cNvGraphicFramePr>
          <p:nvPr/>
        </p:nvGraphicFramePr>
        <p:xfrm>
          <a:off x="1593850" y="3124200"/>
          <a:ext cx="2087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14" r:id="rId13" imgW="23546880" imgH="5676840" progId="">
                  <p:embed/>
                </p:oleObj>
              </mc:Choice>
              <mc:Fallback>
                <p:oleObj r:id="rId13" imgW="23546880" imgH="5676840" progId="">
                  <p:embed/>
                  <p:pic>
                    <p:nvPicPr>
                      <p:cNvPr id="0" name="Picture 148" descr="image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3124200"/>
                        <a:ext cx="208756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733" name="Object 149"/>
          <p:cNvGraphicFramePr>
            <a:graphicFrameLocks noChangeAspect="1"/>
          </p:cNvGraphicFramePr>
          <p:nvPr/>
        </p:nvGraphicFramePr>
        <p:xfrm>
          <a:off x="590550" y="1752600"/>
          <a:ext cx="4354830" cy="62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15" name="公式" r:id="rId15" imgW="51168600" imgH="7302600" progId="">
                  <p:embed/>
                </p:oleObj>
              </mc:Choice>
              <mc:Fallback>
                <p:oleObj name="公式" r:id="rId15" imgW="51168600" imgH="7302600" progId="">
                  <p:embed/>
                  <p:pic>
                    <p:nvPicPr>
                      <p:cNvPr id="0" name="Picture 149" descr="image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752600"/>
                        <a:ext cx="4354830" cy="622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1734" name="Group 150"/>
          <p:cNvGrpSpPr/>
          <p:nvPr/>
        </p:nvGrpSpPr>
        <p:grpSpPr bwMode="auto">
          <a:xfrm>
            <a:off x="428625" y="2438400"/>
            <a:ext cx="3816350" cy="635000"/>
            <a:chOff x="249" y="1570"/>
            <a:chExt cx="2404" cy="400"/>
          </a:xfrm>
        </p:grpSpPr>
        <p:graphicFrame>
          <p:nvGraphicFramePr>
            <p:cNvPr id="451735" name="Object 151"/>
            <p:cNvGraphicFramePr>
              <a:graphicFrameLocks noChangeAspect="1"/>
            </p:cNvGraphicFramePr>
            <p:nvPr/>
          </p:nvGraphicFramePr>
          <p:xfrm>
            <a:off x="975" y="1570"/>
            <a:ext cx="167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16" r:id="rId17" imgW="26796600" imgH="6489720" progId="">
                    <p:embed/>
                  </p:oleObj>
                </mc:Choice>
                <mc:Fallback>
                  <p:oleObj r:id="rId17" imgW="26796600" imgH="6489720" progId="">
                    <p:embed/>
                    <p:pic>
                      <p:nvPicPr>
                        <p:cNvPr id="0" name="Picture 151" descr="image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570"/>
                          <a:ext cx="167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736" name="Text Box 152"/>
            <p:cNvSpPr txBox="1">
              <a:spLocks noChangeArrowheads="1"/>
            </p:cNvSpPr>
            <p:nvPr/>
          </p:nvSpPr>
          <p:spPr bwMode="auto">
            <a:xfrm>
              <a:off x="249" y="1570"/>
              <a:ext cx="81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Arial" panose="020B0604020202020204" pitchFamily="34" charset="0"/>
                </a:rPr>
                <a:t>力矩：</a:t>
              </a:r>
            </a:p>
          </p:txBody>
        </p:sp>
      </p:grpSp>
      <p:grpSp>
        <p:nvGrpSpPr>
          <p:cNvPr id="451737" name="Group 153"/>
          <p:cNvGrpSpPr/>
          <p:nvPr/>
        </p:nvGrpSpPr>
        <p:grpSpPr bwMode="auto">
          <a:xfrm>
            <a:off x="428625" y="5334000"/>
            <a:ext cx="4752975" cy="947738"/>
            <a:chOff x="385" y="3385"/>
            <a:chExt cx="2994" cy="597"/>
          </a:xfrm>
        </p:grpSpPr>
        <p:graphicFrame>
          <p:nvGraphicFramePr>
            <p:cNvPr id="451738" name="Object 154"/>
            <p:cNvGraphicFramePr>
              <a:graphicFrameLocks noChangeAspect="1"/>
            </p:cNvGraphicFramePr>
            <p:nvPr/>
          </p:nvGraphicFramePr>
          <p:xfrm>
            <a:off x="1111" y="3385"/>
            <a:ext cx="2268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17" name="公式" r:id="rId19" imgW="1473200" imgH="393700" progId="">
                    <p:embed/>
                  </p:oleObj>
                </mc:Choice>
                <mc:Fallback>
                  <p:oleObj name="公式" r:id="rId19" imgW="1473200" imgH="393700" progId="">
                    <p:embed/>
                    <p:pic>
                      <p:nvPicPr>
                        <p:cNvPr id="0" name="Picture 154" descr="image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385"/>
                          <a:ext cx="2268" cy="5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739" name="Text Box 155"/>
            <p:cNvSpPr txBox="1">
              <a:spLocks noChangeArrowheads="1"/>
            </p:cNvSpPr>
            <p:nvPr/>
          </p:nvSpPr>
          <p:spPr bwMode="auto">
            <a:xfrm>
              <a:off x="385" y="3466"/>
              <a:ext cx="95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Arial" panose="020B0604020202020204" pitchFamily="34" charset="0"/>
                </a:rPr>
                <a:t>功率：</a:t>
              </a:r>
            </a:p>
          </p:txBody>
        </p:sp>
      </p:grpSp>
      <p:sp>
        <p:nvSpPr>
          <p:cNvPr id="451740" name="Text Box 156"/>
          <p:cNvSpPr txBox="1">
            <a:spLocks noChangeArrowheads="1"/>
          </p:cNvSpPr>
          <p:nvPr/>
        </p:nvSpPr>
        <p:spPr bwMode="auto">
          <a:xfrm>
            <a:off x="504825" y="3810000"/>
            <a:ext cx="41052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力矩对刚体所作的功： </a:t>
            </a:r>
          </a:p>
        </p:txBody>
      </p:sp>
      <p:graphicFrame>
        <p:nvGraphicFramePr>
          <p:cNvPr id="451741" name="Object 157"/>
          <p:cNvGraphicFramePr>
            <a:graphicFrameLocks noChangeAspect="1"/>
          </p:cNvGraphicFramePr>
          <p:nvPr/>
        </p:nvGraphicFramePr>
        <p:xfrm>
          <a:off x="1600200" y="4419600"/>
          <a:ext cx="21955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18" name="公式" r:id="rId21" imgW="787400" imgH="330200" progId="">
                  <p:embed/>
                </p:oleObj>
              </mc:Choice>
              <mc:Fallback>
                <p:oleObj name="公式" r:id="rId21" imgW="787400" imgH="330200" progId="">
                  <p:embed/>
                  <p:pic>
                    <p:nvPicPr>
                      <p:cNvPr id="0" name="Picture 157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19600"/>
                        <a:ext cx="2195513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742" name="Text Box 158"/>
          <p:cNvSpPr txBox="1">
            <a:spLocks noChangeArrowheads="1"/>
          </p:cNvSpPr>
          <p:nvPr/>
        </p:nvSpPr>
        <p:spPr bwMode="auto">
          <a:xfrm>
            <a:off x="5313045" y="4953000"/>
            <a:ext cx="3430905" cy="1383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dirty="0"/>
              <a:t>力矩对刚体的</a:t>
            </a:r>
            <a:r>
              <a:rPr lang="zh-CN" altLang="en-US" sz="2800" dirty="0">
                <a:solidFill>
                  <a:srgbClr val="0000CC"/>
                </a:solidFill>
              </a:rPr>
              <a:t>瞬时功率</a:t>
            </a:r>
            <a:r>
              <a:rPr lang="zh-CN" altLang="en-US" sz="2800" dirty="0"/>
              <a:t>等于力矩和角速度的乘积。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740" grpId="0" bldLvl="0" animBg="1"/>
      <p:bldP spid="45174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F0DB-1576-4E82-BC40-C11F6F92749B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437251" name="Object 3"/>
          <p:cNvGraphicFramePr>
            <a:graphicFrameLocks noChangeAspect="1"/>
          </p:cNvGraphicFramePr>
          <p:nvPr/>
        </p:nvGraphicFramePr>
        <p:xfrm>
          <a:off x="685800" y="1219200"/>
          <a:ext cx="2592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6" name="公式" r:id="rId3" imgW="32889600" imgH="12585600" progId="">
                  <p:embed/>
                </p:oleObj>
              </mc:Choice>
              <mc:Fallback>
                <p:oleObj name="公式" r:id="rId3" imgW="32889600" imgH="12585600" progId="">
                  <p:embed/>
                  <p:pic>
                    <p:nvPicPr>
                      <p:cNvPr id="0" name="Picture 2" descr="image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2592387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2" name="Object 4"/>
          <p:cNvGraphicFramePr>
            <a:graphicFrameLocks noChangeAspect="1"/>
          </p:cNvGraphicFramePr>
          <p:nvPr/>
        </p:nvGraphicFramePr>
        <p:xfrm>
          <a:off x="685800" y="2286000"/>
          <a:ext cx="36480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7" name="公式" r:id="rId5" imgW="46700280" imgH="12585600" progId="">
                  <p:embed/>
                </p:oleObj>
              </mc:Choice>
              <mc:Fallback>
                <p:oleObj name="公式" r:id="rId5" imgW="46700280" imgH="12585600" progId="">
                  <p:embed/>
                  <p:pic>
                    <p:nvPicPr>
                      <p:cNvPr id="0" name="Picture 3" descr="image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3648075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3" name="Object 5"/>
          <p:cNvGraphicFramePr>
            <a:graphicFrameLocks noChangeAspect="1"/>
          </p:cNvGraphicFramePr>
          <p:nvPr/>
        </p:nvGraphicFramePr>
        <p:xfrm>
          <a:off x="4572000" y="3505200"/>
          <a:ext cx="30892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8" name="公式" r:id="rId7" imgW="39388680" imgH="13804920" progId="">
                  <p:embed/>
                </p:oleObj>
              </mc:Choice>
              <mc:Fallback>
                <p:oleObj name="公式" r:id="rId7" imgW="39388680" imgH="13804920" progId="">
                  <p:embed/>
                  <p:pic>
                    <p:nvPicPr>
                      <p:cNvPr id="0" name="Picture 4" descr="image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05200"/>
                        <a:ext cx="308927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685800" y="3505200"/>
          <a:ext cx="21304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9" name="公式" r:id="rId9" imgW="27202680" imgH="13804920" progId="">
                  <p:embed/>
                </p:oleObj>
              </mc:Choice>
              <mc:Fallback>
                <p:oleObj name="公式" r:id="rId9" imgW="27202680" imgH="13804920" progId="">
                  <p:embed/>
                  <p:pic>
                    <p:nvPicPr>
                      <p:cNvPr id="0" name="Picture 5" descr="image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213042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5" name="Object 7"/>
          <p:cNvGraphicFramePr>
            <a:graphicFrameLocks noChangeAspect="1"/>
          </p:cNvGraphicFramePr>
          <p:nvPr/>
        </p:nvGraphicFramePr>
        <p:xfrm>
          <a:off x="2743200" y="5105400"/>
          <a:ext cx="15271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0" name="公式" r:id="rId11" imgW="14630400" imgH="10363200" progId="">
                  <p:embed/>
                </p:oleObj>
              </mc:Choice>
              <mc:Fallback>
                <p:oleObj name="公式" r:id="rId11" imgW="14630400" imgH="10363200" progId="">
                  <p:embed/>
                  <p:pic>
                    <p:nvPicPr>
                      <p:cNvPr id="0" name="Picture 6" descr="image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1527175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E5EB9E0-1403-4AD1-8BCC-87D6CC8693F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838200" y="471488"/>
            <a:ext cx="7543800" cy="461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ea typeface="楷体_GB2312" pitchFamily="49" charset="-122"/>
              </a:rPr>
              <a:t>质点运动与刚体定轴转动描述的对照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600835" y="1066800"/>
            <a:ext cx="259016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CC0000"/>
                </a:solidFill>
                <a:latin typeface="Century Schoolbook" panose="02040604050505020304" pitchFamily="18" charset="0"/>
                <a:ea typeface="楷体_GB2312" pitchFamily="49" charset="-122"/>
              </a:rPr>
              <a:t>质点的平动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5029200" y="1066800"/>
            <a:ext cx="3124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CC0000"/>
                </a:solidFill>
                <a:latin typeface="Century Schoolbook" panose="02040604050505020304" pitchFamily="18" charset="0"/>
                <a:ea typeface="楷体_GB2312" pitchFamily="49" charset="-122"/>
              </a:rPr>
              <a:t>刚体的定轴转动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1066800" y="1981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速度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066800" y="3048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加速度</a:t>
            </a:r>
          </a:p>
        </p:txBody>
      </p:sp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2667000" y="1600200"/>
          <a:ext cx="1295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23" name="公式" r:id="rId3" imgW="457002" imgH="393529" progId="">
                  <p:embed/>
                </p:oleObj>
              </mc:Choice>
              <mc:Fallback>
                <p:oleObj name="公式" r:id="rId3" imgW="457002" imgH="393529" progId="">
                  <p:embed/>
                  <p:pic>
                    <p:nvPicPr>
                      <p:cNvPr id="0" name="Picture 9" descr="image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00200"/>
                        <a:ext cx="12954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2667000" y="2743200"/>
          <a:ext cx="1295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24" name="Equation" r:id="rId5" imgW="457002" imgH="393529" progId="">
                  <p:embed/>
                </p:oleObj>
              </mc:Choice>
              <mc:Fallback>
                <p:oleObj name="Equation" r:id="rId5" imgW="457002" imgH="393529" progId="">
                  <p:embed/>
                  <p:pic>
                    <p:nvPicPr>
                      <p:cNvPr id="0" name="Picture 8" descr="image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12954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4648200" y="1905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角速度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4648200" y="2971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角加速度</a:t>
            </a:r>
          </a:p>
        </p:txBody>
      </p:sp>
      <p:graphicFrame>
        <p:nvGraphicFramePr>
          <p:cNvPr id="226317" name="Object 13"/>
          <p:cNvGraphicFramePr>
            <a:graphicFrameLocks noChangeAspect="1"/>
          </p:cNvGraphicFramePr>
          <p:nvPr/>
        </p:nvGraphicFramePr>
        <p:xfrm>
          <a:off x="6324600" y="1612900"/>
          <a:ext cx="13716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25" name="Equation" r:id="rId7" imgW="508000" imgH="419100" progId="">
                  <p:embed/>
                </p:oleObj>
              </mc:Choice>
              <mc:Fallback>
                <p:oleObj name="Equation" r:id="rId7" imgW="508000" imgH="419100" progId="">
                  <p:embed/>
                  <p:pic>
                    <p:nvPicPr>
                      <p:cNvPr id="0" name="Picture 7" descr="image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12900"/>
                        <a:ext cx="1371600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8" name="Object 14"/>
          <p:cNvGraphicFramePr>
            <a:graphicFrameLocks noChangeAspect="1"/>
          </p:cNvGraphicFramePr>
          <p:nvPr/>
        </p:nvGraphicFramePr>
        <p:xfrm>
          <a:off x="6400800" y="2743200"/>
          <a:ext cx="1447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26" name="Equation" r:id="rId9" imgW="520474" imgH="393529" progId="">
                  <p:embed/>
                </p:oleObj>
              </mc:Choice>
              <mc:Fallback>
                <p:oleObj name="Equation" r:id="rId9" imgW="520474" imgH="393529" progId="">
                  <p:embed/>
                  <p:pic>
                    <p:nvPicPr>
                      <p:cNvPr id="0" name="Picture 6" descr="image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743200"/>
                        <a:ext cx="14478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9" name="Line 15"/>
          <p:cNvSpPr>
            <a:spLocks noChangeShapeType="1"/>
          </p:cNvSpPr>
          <p:nvPr/>
        </p:nvSpPr>
        <p:spPr bwMode="auto">
          <a:xfrm>
            <a:off x="838200" y="10668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20" name="Line 16"/>
          <p:cNvSpPr>
            <a:spLocks noChangeShapeType="1"/>
          </p:cNvSpPr>
          <p:nvPr/>
        </p:nvSpPr>
        <p:spPr bwMode="auto">
          <a:xfrm flipV="1">
            <a:off x="838200" y="1600200"/>
            <a:ext cx="7620000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21" name="Line 17"/>
          <p:cNvSpPr>
            <a:spLocks noChangeShapeType="1"/>
          </p:cNvSpPr>
          <p:nvPr/>
        </p:nvSpPr>
        <p:spPr bwMode="auto">
          <a:xfrm>
            <a:off x="4495800" y="1066800"/>
            <a:ext cx="0" cy="510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22" name="Line 18"/>
          <p:cNvSpPr>
            <a:spLocks noChangeShapeType="1"/>
          </p:cNvSpPr>
          <p:nvPr/>
        </p:nvSpPr>
        <p:spPr bwMode="auto">
          <a:xfrm>
            <a:off x="838200" y="45720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23" name="Text Box 19"/>
          <p:cNvSpPr txBox="1">
            <a:spLocks noChangeArrowheads="1"/>
          </p:cNvSpPr>
          <p:nvPr/>
        </p:nvSpPr>
        <p:spPr bwMode="auto">
          <a:xfrm>
            <a:off x="1143000" y="4724400"/>
            <a:ext cx="2895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质量</a:t>
            </a:r>
            <a:r>
              <a:rPr kumimoji="1" lang="zh-CN" altLang="en-US" dirty="0">
                <a:solidFill>
                  <a:schemeClr val="tx1"/>
                </a:solidFill>
                <a:ea typeface="楷体_GB2312" pitchFamily="49" charset="-122"/>
              </a:rPr>
              <a:t>           </a:t>
            </a:r>
            <a:r>
              <a:rPr kumimoji="1"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          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</a:rPr>
              <a:t>m</a:t>
            </a:r>
          </a:p>
        </p:txBody>
      </p:sp>
      <p:sp>
        <p:nvSpPr>
          <p:cNvPr id="226324" name="Text Box 20"/>
          <p:cNvSpPr txBox="1">
            <a:spLocks noChangeArrowheads="1"/>
          </p:cNvSpPr>
          <p:nvPr/>
        </p:nvSpPr>
        <p:spPr bwMode="auto">
          <a:xfrm>
            <a:off x="4648200" y="4800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转动惯量</a:t>
            </a:r>
          </a:p>
        </p:txBody>
      </p:sp>
      <p:sp>
        <p:nvSpPr>
          <p:cNvPr id="226325" name="Text Box 21"/>
          <p:cNvSpPr txBox="1">
            <a:spLocks noChangeArrowheads="1"/>
          </p:cNvSpPr>
          <p:nvPr/>
        </p:nvSpPr>
        <p:spPr bwMode="auto">
          <a:xfrm>
            <a:off x="1155700" y="5638800"/>
            <a:ext cx="273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动量</a:t>
            </a:r>
          </a:p>
        </p:txBody>
      </p:sp>
      <p:sp>
        <p:nvSpPr>
          <p:cNvPr id="226326" name="Text Box 22"/>
          <p:cNvSpPr txBox="1">
            <a:spLocks noChangeArrowheads="1"/>
          </p:cNvSpPr>
          <p:nvPr/>
        </p:nvSpPr>
        <p:spPr bwMode="auto">
          <a:xfrm>
            <a:off x="4800600" y="556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角动量</a:t>
            </a:r>
          </a:p>
        </p:txBody>
      </p:sp>
      <p:sp>
        <p:nvSpPr>
          <p:cNvPr id="226327" name="Line 23"/>
          <p:cNvSpPr>
            <a:spLocks noChangeShapeType="1"/>
          </p:cNvSpPr>
          <p:nvPr/>
        </p:nvSpPr>
        <p:spPr bwMode="auto">
          <a:xfrm>
            <a:off x="838200" y="54864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28" name="Line 24"/>
          <p:cNvSpPr>
            <a:spLocks noChangeShapeType="1"/>
          </p:cNvSpPr>
          <p:nvPr/>
        </p:nvSpPr>
        <p:spPr bwMode="auto">
          <a:xfrm>
            <a:off x="838200" y="27432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29" name="Line 25"/>
          <p:cNvSpPr>
            <a:spLocks noChangeShapeType="1"/>
          </p:cNvSpPr>
          <p:nvPr/>
        </p:nvSpPr>
        <p:spPr bwMode="auto">
          <a:xfrm>
            <a:off x="838200" y="38100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6330" name="Object 26"/>
          <p:cNvGraphicFramePr>
            <a:graphicFrameLocks noChangeAspect="1"/>
          </p:cNvGraphicFramePr>
          <p:nvPr/>
        </p:nvGraphicFramePr>
        <p:xfrm>
          <a:off x="6324600" y="4694238"/>
          <a:ext cx="1981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27" name="Equation" r:id="rId11" imgW="698500" imgH="279400" progId="">
                  <p:embed/>
                </p:oleObj>
              </mc:Choice>
              <mc:Fallback>
                <p:oleObj name="Equation" r:id="rId11" imgW="698500" imgH="279400" progId="">
                  <p:embed/>
                  <p:pic>
                    <p:nvPicPr>
                      <p:cNvPr id="0" name="Picture 5" descr="image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694238"/>
                        <a:ext cx="19812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1" name="Object 27"/>
          <p:cNvGraphicFramePr>
            <a:graphicFrameLocks noChangeAspect="1"/>
          </p:cNvGraphicFramePr>
          <p:nvPr/>
        </p:nvGraphicFramePr>
        <p:xfrm>
          <a:off x="6477000" y="5562600"/>
          <a:ext cx="1371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28" name="Equation" r:id="rId13" imgW="482391" imgH="203112" progId="">
                  <p:embed/>
                </p:oleObj>
              </mc:Choice>
              <mc:Fallback>
                <p:oleObj name="Equation" r:id="rId13" imgW="482391" imgH="203112" progId="">
                  <p:embed/>
                  <p:pic>
                    <p:nvPicPr>
                      <p:cNvPr id="0" name="Picture 4" descr="image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562600"/>
                        <a:ext cx="13716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2" name="Object 28"/>
          <p:cNvGraphicFramePr>
            <a:graphicFrameLocks noChangeAspect="1"/>
          </p:cNvGraphicFramePr>
          <p:nvPr/>
        </p:nvGraphicFramePr>
        <p:xfrm>
          <a:off x="2514600" y="5562600"/>
          <a:ext cx="1447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29" name="Equation" r:id="rId15" imgW="494870" imgH="203024" progId="">
                  <p:embed/>
                </p:oleObj>
              </mc:Choice>
              <mc:Fallback>
                <p:oleObj name="Equation" r:id="rId15" imgW="494870" imgH="203024" progId="">
                  <p:embed/>
                  <p:pic>
                    <p:nvPicPr>
                      <p:cNvPr id="0" name="Picture 3" descr="image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62600"/>
                        <a:ext cx="14478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33" name="Text Box 29"/>
          <p:cNvSpPr txBox="1">
            <a:spLocks noChangeArrowheads="1"/>
          </p:cNvSpPr>
          <p:nvPr/>
        </p:nvSpPr>
        <p:spPr bwMode="auto">
          <a:xfrm>
            <a:off x="1219200" y="3962400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楷体_GB2312" pitchFamily="49" charset="-122"/>
              </a:rPr>
              <a:t>力</a:t>
            </a:r>
          </a:p>
        </p:txBody>
      </p:sp>
      <p:sp>
        <p:nvSpPr>
          <p:cNvPr id="226334" name="Text Box 30"/>
          <p:cNvSpPr txBox="1">
            <a:spLocks noChangeArrowheads="1"/>
          </p:cNvSpPr>
          <p:nvPr/>
        </p:nvSpPr>
        <p:spPr bwMode="auto">
          <a:xfrm>
            <a:off x="4800600" y="3962400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楷体_GB2312" pitchFamily="49" charset="-122"/>
              </a:rPr>
              <a:t>力矩</a:t>
            </a:r>
          </a:p>
        </p:txBody>
      </p:sp>
      <p:graphicFrame>
        <p:nvGraphicFramePr>
          <p:cNvPr id="226335" name="Object 31"/>
          <p:cNvGraphicFramePr>
            <a:graphicFrameLocks noChangeAspect="1"/>
          </p:cNvGraphicFramePr>
          <p:nvPr/>
        </p:nvGraphicFramePr>
        <p:xfrm>
          <a:off x="3124200" y="3962400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30" name="Equation" r:id="rId17" imgW="164957" imgH="190335" progId="">
                  <p:embed/>
                </p:oleObj>
              </mc:Choice>
              <mc:Fallback>
                <p:oleObj name="Equation" r:id="rId17" imgW="164957" imgH="190335" progId="">
                  <p:embed/>
                  <p:pic>
                    <p:nvPicPr>
                      <p:cNvPr id="0" name="Picture 2" descr="image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495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6" name="Object 32"/>
          <p:cNvGraphicFramePr>
            <a:graphicFrameLocks noChangeAspect="1"/>
          </p:cNvGraphicFramePr>
          <p:nvPr/>
        </p:nvGraphicFramePr>
        <p:xfrm>
          <a:off x="6705600" y="3890963"/>
          <a:ext cx="609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31" name="Equation" r:id="rId19" imgW="203112" imgH="190417" progId="">
                  <p:embed/>
                </p:oleObj>
              </mc:Choice>
              <mc:Fallback>
                <p:oleObj name="Equation" r:id="rId19" imgW="203112" imgH="190417" progId="">
                  <p:embed/>
                  <p:pic>
                    <p:nvPicPr>
                      <p:cNvPr id="0" name="Picture 1" descr="image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90963"/>
                        <a:ext cx="609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37" name="Rectangle 33"/>
          <p:cNvSpPr>
            <a:spLocks noChangeArrowheads="1"/>
          </p:cNvSpPr>
          <p:nvPr/>
        </p:nvSpPr>
        <p:spPr bwMode="auto">
          <a:xfrm>
            <a:off x="838200" y="457200"/>
            <a:ext cx="7620000" cy="571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2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2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6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2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2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/>
      <p:bldP spid="226312" grpId="0"/>
      <p:bldP spid="226315" grpId="0"/>
      <p:bldP spid="226316" grpId="0"/>
      <p:bldP spid="226323" grpId="0" bldLvl="0" animBg="1"/>
      <p:bldP spid="226324" grpId="0"/>
      <p:bldP spid="226325" grpId="0"/>
      <p:bldP spid="226326" grpId="0"/>
      <p:bldP spid="226333" grpId="0"/>
      <p:bldP spid="2263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D3DC91E-9E2F-44A8-8A01-8DC9C7EA090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838200" y="319088"/>
            <a:ext cx="7543800" cy="461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ea typeface="楷体_GB2312" pitchFamily="49" charset="-122"/>
              </a:rPr>
              <a:t>质点运动规律与刚体定轴转动的规律对照</a:t>
            </a:r>
          </a:p>
        </p:txBody>
      </p:sp>
      <p:sp>
        <p:nvSpPr>
          <p:cNvPr id="227332" name="Line 4"/>
          <p:cNvSpPr>
            <a:spLocks noChangeShapeType="1"/>
          </p:cNvSpPr>
          <p:nvPr/>
        </p:nvSpPr>
        <p:spPr bwMode="auto">
          <a:xfrm flipV="1">
            <a:off x="838200" y="1371600"/>
            <a:ext cx="7620000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3" name="Line 5"/>
          <p:cNvSpPr>
            <a:spLocks noChangeShapeType="1"/>
          </p:cNvSpPr>
          <p:nvPr/>
        </p:nvSpPr>
        <p:spPr bwMode="auto">
          <a:xfrm>
            <a:off x="4495800" y="838200"/>
            <a:ext cx="0" cy="518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>
            <a:off x="838200" y="44196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5" name="Line 7"/>
          <p:cNvSpPr>
            <a:spLocks noChangeShapeType="1"/>
          </p:cNvSpPr>
          <p:nvPr/>
        </p:nvSpPr>
        <p:spPr bwMode="auto">
          <a:xfrm>
            <a:off x="838200" y="19812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6" name="Line 8"/>
          <p:cNvSpPr>
            <a:spLocks noChangeShapeType="1"/>
          </p:cNvSpPr>
          <p:nvPr/>
        </p:nvSpPr>
        <p:spPr bwMode="auto">
          <a:xfrm>
            <a:off x="838200" y="33528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838200" y="304800"/>
            <a:ext cx="7620000" cy="571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8" name="Line 10"/>
          <p:cNvSpPr>
            <a:spLocks noChangeShapeType="1"/>
          </p:cNvSpPr>
          <p:nvPr/>
        </p:nvSpPr>
        <p:spPr bwMode="auto">
          <a:xfrm>
            <a:off x="838200" y="838200"/>
            <a:ext cx="762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838200" y="1447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运动定律</a:t>
            </a:r>
          </a:p>
        </p:txBody>
      </p:sp>
      <p:graphicFrame>
        <p:nvGraphicFramePr>
          <p:cNvPr id="227340" name="Object 12"/>
          <p:cNvGraphicFramePr>
            <a:graphicFrameLocks noChangeAspect="1"/>
          </p:cNvGraphicFramePr>
          <p:nvPr/>
        </p:nvGraphicFramePr>
        <p:xfrm>
          <a:off x="2667000" y="1371600"/>
          <a:ext cx="1447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53" name="公式" r:id="rId3" imgW="507780" imgH="203112" progId="">
                  <p:embed/>
                </p:oleObj>
              </mc:Choice>
              <mc:Fallback>
                <p:oleObj name="公式" r:id="rId3" imgW="507780" imgH="203112" progId="">
                  <p:embed/>
                  <p:pic>
                    <p:nvPicPr>
                      <p:cNvPr id="0" name="Picture 10" descr="image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1447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1" name="Text Box 13"/>
          <p:cNvSpPr txBox="1">
            <a:spLocks noChangeArrowheads="1"/>
          </p:cNvSpPr>
          <p:nvPr/>
        </p:nvSpPr>
        <p:spPr bwMode="auto">
          <a:xfrm>
            <a:off x="4495800" y="1447800"/>
            <a:ext cx="169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ea typeface="楷体_GB2312" pitchFamily="49" charset="-122"/>
              </a:rPr>
              <a:t>转动定律</a:t>
            </a:r>
          </a:p>
        </p:txBody>
      </p:sp>
      <p:graphicFrame>
        <p:nvGraphicFramePr>
          <p:cNvPr id="227342" name="Object 14"/>
          <p:cNvGraphicFramePr>
            <a:graphicFrameLocks noChangeAspect="1"/>
          </p:cNvGraphicFramePr>
          <p:nvPr/>
        </p:nvGraphicFramePr>
        <p:xfrm>
          <a:off x="6400800" y="1447800"/>
          <a:ext cx="1600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54" name="Equation" r:id="rId5" imgW="545626" imgH="177646" progId="">
                  <p:embed/>
                </p:oleObj>
              </mc:Choice>
              <mc:Fallback>
                <p:oleObj name="Equation" r:id="rId5" imgW="545626" imgH="177646" progId="">
                  <p:embed/>
                  <p:pic>
                    <p:nvPicPr>
                      <p:cNvPr id="0" name="Picture 9" descr="image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002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3" name="Rectangle 15"/>
          <p:cNvSpPr>
            <a:spLocks noChangeArrowheads="1"/>
          </p:cNvSpPr>
          <p:nvPr/>
        </p:nvSpPr>
        <p:spPr bwMode="auto">
          <a:xfrm>
            <a:off x="1524000" y="838200"/>
            <a:ext cx="2214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CC0000"/>
                </a:solidFill>
                <a:latin typeface="Century Schoolbook" panose="02040604050505020304" pitchFamily="18" charset="0"/>
                <a:ea typeface="楷体_GB2312" pitchFamily="49" charset="-122"/>
              </a:rPr>
              <a:t>质点的平动</a:t>
            </a:r>
          </a:p>
        </p:txBody>
      </p:sp>
      <p:sp>
        <p:nvSpPr>
          <p:cNvPr id="227344" name="Rectangle 16"/>
          <p:cNvSpPr>
            <a:spLocks noChangeArrowheads="1"/>
          </p:cNvSpPr>
          <p:nvPr/>
        </p:nvSpPr>
        <p:spPr bwMode="auto">
          <a:xfrm>
            <a:off x="5029200" y="838200"/>
            <a:ext cx="30276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CC0000"/>
                </a:solidFill>
                <a:latin typeface="Century Schoolbook" panose="02040604050505020304" pitchFamily="18" charset="0"/>
                <a:ea typeface="楷体_GB2312" pitchFamily="49" charset="-122"/>
              </a:rPr>
              <a:t>刚体的定轴转动</a:t>
            </a:r>
          </a:p>
        </p:txBody>
      </p:sp>
      <p:sp>
        <p:nvSpPr>
          <p:cNvPr id="227345" name="Text Box 17"/>
          <p:cNvSpPr txBox="1">
            <a:spLocks noChangeArrowheads="1"/>
          </p:cNvSpPr>
          <p:nvPr/>
        </p:nvSpPr>
        <p:spPr bwMode="auto">
          <a:xfrm>
            <a:off x="838200" y="1981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动量定理</a:t>
            </a:r>
          </a:p>
        </p:txBody>
      </p:sp>
      <p:graphicFrame>
        <p:nvGraphicFramePr>
          <p:cNvPr id="227346" name="Object 18"/>
          <p:cNvGraphicFramePr>
            <a:graphicFrameLocks noChangeAspect="1"/>
          </p:cNvGraphicFramePr>
          <p:nvPr/>
        </p:nvGraphicFramePr>
        <p:xfrm>
          <a:off x="1219200" y="2362200"/>
          <a:ext cx="32004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55" name="Equation" r:id="rId7" imgW="1117115" imgH="355446" progId="">
                  <p:embed/>
                </p:oleObj>
              </mc:Choice>
              <mc:Fallback>
                <p:oleObj name="Equation" r:id="rId7" imgW="1117115" imgH="355446" progId="">
                  <p:embed/>
                  <p:pic>
                    <p:nvPicPr>
                      <p:cNvPr id="0" name="Picture 8" descr="image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320040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95800" y="1981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角动量定理</a:t>
            </a:r>
          </a:p>
        </p:txBody>
      </p:sp>
      <p:graphicFrame>
        <p:nvGraphicFramePr>
          <p:cNvPr id="227348" name="Object 20"/>
          <p:cNvGraphicFramePr>
            <a:graphicFrameLocks noChangeAspect="1"/>
          </p:cNvGraphicFramePr>
          <p:nvPr/>
        </p:nvGraphicFramePr>
        <p:xfrm>
          <a:off x="5105400" y="2389188"/>
          <a:ext cx="31242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56" name="Equation" r:id="rId9" imgW="952087" imgH="355446" progId="">
                  <p:embed/>
                </p:oleObj>
              </mc:Choice>
              <mc:Fallback>
                <p:oleObj name="Equation" r:id="rId9" imgW="952087" imgH="355446" progId="">
                  <p:embed/>
                  <p:pic>
                    <p:nvPicPr>
                      <p:cNvPr id="0" name="Picture 7" descr="image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89188"/>
                        <a:ext cx="312420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9" name="Text Box 21"/>
          <p:cNvSpPr txBox="1">
            <a:spLocks noChangeArrowheads="1"/>
          </p:cNvSpPr>
          <p:nvPr/>
        </p:nvSpPr>
        <p:spPr bwMode="auto">
          <a:xfrm>
            <a:off x="838200" y="3352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动量守恒定律</a:t>
            </a:r>
          </a:p>
        </p:txBody>
      </p:sp>
      <p:sp>
        <p:nvSpPr>
          <p:cNvPr id="227350" name="Text Box 22"/>
          <p:cNvSpPr txBox="1">
            <a:spLocks noChangeArrowheads="1"/>
          </p:cNvSpPr>
          <p:nvPr/>
        </p:nvSpPr>
        <p:spPr bwMode="auto">
          <a:xfrm>
            <a:off x="4495800" y="3376248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角动量守恒定律</a:t>
            </a:r>
          </a:p>
        </p:txBody>
      </p:sp>
      <p:graphicFrame>
        <p:nvGraphicFramePr>
          <p:cNvPr id="227351" name="Object 23"/>
          <p:cNvGraphicFramePr>
            <a:graphicFrameLocks noChangeAspect="1"/>
          </p:cNvGraphicFramePr>
          <p:nvPr/>
        </p:nvGraphicFramePr>
        <p:xfrm>
          <a:off x="1031875" y="3810000"/>
          <a:ext cx="33877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57" name="Equation" r:id="rId11" imgW="1562100" imgH="254000" progId="">
                  <p:embed/>
                </p:oleObj>
              </mc:Choice>
              <mc:Fallback>
                <p:oleObj name="Equation" r:id="rId11" imgW="1562100" imgH="254000" progId="">
                  <p:embed/>
                  <p:pic>
                    <p:nvPicPr>
                      <p:cNvPr id="0" name="Picture 6" descr="image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810000"/>
                        <a:ext cx="33877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52" name="Object 24"/>
          <p:cNvGraphicFramePr>
            <a:graphicFrameLocks noChangeAspect="1"/>
          </p:cNvGraphicFramePr>
          <p:nvPr/>
        </p:nvGraphicFramePr>
        <p:xfrm>
          <a:off x="4800600" y="3810000"/>
          <a:ext cx="3429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58" name="Equation" r:id="rId13" imgW="1396394" imgH="253890" progId="">
                  <p:embed/>
                </p:oleObj>
              </mc:Choice>
              <mc:Fallback>
                <p:oleObj name="Equation" r:id="rId13" imgW="1396394" imgH="253890" progId="">
                  <p:embed/>
                  <p:pic>
                    <p:nvPicPr>
                      <p:cNvPr id="0" name="Picture 5" descr="image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10000"/>
                        <a:ext cx="3429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838200" y="4648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力的功</a:t>
            </a:r>
          </a:p>
        </p:txBody>
      </p:sp>
      <p:graphicFrame>
        <p:nvGraphicFramePr>
          <p:cNvPr id="227354" name="Object 26"/>
          <p:cNvGraphicFramePr>
            <a:graphicFrameLocks noChangeAspect="1"/>
          </p:cNvGraphicFramePr>
          <p:nvPr/>
        </p:nvGraphicFramePr>
        <p:xfrm>
          <a:off x="2066925" y="4419600"/>
          <a:ext cx="21907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59" name="Equation" r:id="rId15" imgW="812447" imgH="330057" progId="">
                  <p:embed/>
                </p:oleObj>
              </mc:Choice>
              <mc:Fallback>
                <p:oleObj name="Equation" r:id="rId15" imgW="812447" imgH="330057" progId="">
                  <p:embed/>
                  <p:pic>
                    <p:nvPicPr>
                      <p:cNvPr id="0" name="Picture 4" descr="image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4419600"/>
                        <a:ext cx="219075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55" name="Text Box 27"/>
          <p:cNvSpPr txBox="1">
            <a:spLocks noChangeArrowheads="1"/>
          </p:cNvSpPr>
          <p:nvPr/>
        </p:nvSpPr>
        <p:spPr bwMode="auto">
          <a:xfrm>
            <a:off x="4495800" y="4572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力矩的功</a:t>
            </a:r>
          </a:p>
        </p:txBody>
      </p:sp>
      <p:graphicFrame>
        <p:nvGraphicFramePr>
          <p:cNvPr id="227356" name="Object 28"/>
          <p:cNvGraphicFramePr>
            <a:graphicFrameLocks noChangeAspect="1"/>
          </p:cNvGraphicFramePr>
          <p:nvPr/>
        </p:nvGraphicFramePr>
        <p:xfrm>
          <a:off x="6096000" y="4419600"/>
          <a:ext cx="2133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60" name="Equation" r:id="rId17" imgW="787058" imgH="355446" progId="">
                  <p:embed/>
                </p:oleObj>
              </mc:Choice>
              <mc:Fallback>
                <p:oleObj name="Equation" r:id="rId17" imgW="787058" imgH="355446" progId="">
                  <p:embed/>
                  <p:pic>
                    <p:nvPicPr>
                      <p:cNvPr id="0" name="Picture 3" descr="image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19600"/>
                        <a:ext cx="21336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57" name="Text Box 29"/>
          <p:cNvSpPr txBox="1">
            <a:spLocks noChangeArrowheads="1"/>
          </p:cNvSpPr>
          <p:nvPr/>
        </p:nvSpPr>
        <p:spPr bwMode="auto">
          <a:xfrm>
            <a:off x="838200" y="5486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ea typeface="楷体_GB2312" pitchFamily="49" charset="-122"/>
              </a:rPr>
              <a:t>动能</a:t>
            </a:r>
          </a:p>
        </p:txBody>
      </p:sp>
      <p:graphicFrame>
        <p:nvGraphicFramePr>
          <p:cNvPr id="227358" name="Object 30"/>
          <p:cNvGraphicFramePr>
            <a:graphicFrameLocks noChangeAspect="1"/>
          </p:cNvGraphicFramePr>
          <p:nvPr/>
        </p:nvGraphicFramePr>
        <p:xfrm>
          <a:off x="2057400" y="5381625"/>
          <a:ext cx="2057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61" name="Equation" r:id="rId19" imgW="799753" imgH="241195" progId="">
                  <p:embed/>
                </p:oleObj>
              </mc:Choice>
              <mc:Fallback>
                <p:oleObj name="Equation" r:id="rId19" imgW="799753" imgH="241195" progId="">
                  <p:embed/>
                  <p:pic>
                    <p:nvPicPr>
                      <p:cNvPr id="0" name="Picture 2" descr="image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81625"/>
                        <a:ext cx="2057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59" name="Text Box 31"/>
          <p:cNvSpPr txBox="1">
            <a:spLocks noChangeArrowheads="1"/>
          </p:cNvSpPr>
          <p:nvPr/>
        </p:nvSpPr>
        <p:spPr bwMode="auto">
          <a:xfrm>
            <a:off x="4495800" y="543718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转动动能</a:t>
            </a:r>
          </a:p>
        </p:txBody>
      </p:sp>
      <p:graphicFrame>
        <p:nvGraphicFramePr>
          <p:cNvPr id="227360" name="Object 32"/>
          <p:cNvGraphicFramePr>
            <a:graphicFrameLocks noChangeAspect="1"/>
          </p:cNvGraphicFramePr>
          <p:nvPr/>
        </p:nvGraphicFramePr>
        <p:xfrm>
          <a:off x="6096000" y="5334000"/>
          <a:ext cx="18288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62" name="Equation" r:id="rId21" imgW="799753" imgH="241195" progId="">
                  <p:embed/>
                </p:oleObj>
              </mc:Choice>
              <mc:Fallback>
                <p:oleObj name="Equation" r:id="rId21" imgW="799753" imgH="241195" progId="">
                  <p:embed/>
                  <p:pic>
                    <p:nvPicPr>
                      <p:cNvPr id="0" name="Picture 1" descr="image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0"/>
                        <a:ext cx="182880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61" name="Line 33"/>
          <p:cNvSpPr>
            <a:spLocks noChangeShapeType="1"/>
          </p:cNvSpPr>
          <p:nvPr/>
        </p:nvSpPr>
        <p:spPr bwMode="auto">
          <a:xfrm>
            <a:off x="838200" y="53340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2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2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2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2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2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2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/>
      <p:bldP spid="227341" grpId="0"/>
      <p:bldP spid="227345" grpId="0"/>
      <p:bldP spid="227347" grpId="0"/>
      <p:bldP spid="227349" grpId="0"/>
      <p:bldP spid="227350" grpId="0"/>
      <p:bldP spid="227353" grpId="0"/>
      <p:bldP spid="227355" grpId="0"/>
      <p:bldP spid="227357" grpId="0"/>
      <p:bldP spid="2273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AC8C7F9-BE67-4562-BA39-64D4394EFB0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838200" y="776288"/>
            <a:ext cx="7543800" cy="461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ea typeface="楷体_GB2312" pitchFamily="49" charset="-122"/>
              </a:rPr>
              <a:t>质点运动规律与刚体定轴转动的规律对照</a:t>
            </a: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 flipV="1">
            <a:off x="838200" y="1960563"/>
            <a:ext cx="7620000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7" name="Line 5"/>
          <p:cNvSpPr>
            <a:spLocks noChangeShapeType="1"/>
          </p:cNvSpPr>
          <p:nvPr/>
        </p:nvSpPr>
        <p:spPr bwMode="auto">
          <a:xfrm>
            <a:off x="4495800" y="1295400"/>
            <a:ext cx="0" cy="480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8" name="Line 6"/>
          <p:cNvSpPr>
            <a:spLocks noChangeShapeType="1"/>
          </p:cNvSpPr>
          <p:nvPr/>
        </p:nvSpPr>
        <p:spPr bwMode="auto">
          <a:xfrm>
            <a:off x="838200" y="34290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9" name="Line 7"/>
          <p:cNvSpPr>
            <a:spLocks noChangeShapeType="1"/>
          </p:cNvSpPr>
          <p:nvPr/>
        </p:nvSpPr>
        <p:spPr bwMode="auto">
          <a:xfrm>
            <a:off x="838200" y="42672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838200" y="762000"/>
            <a:ext cx="7620000" cy="5334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1524000" y="1385888"/>
            <a:ext cx="2438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rgbClr val="CC0000"/>
                </a:solidFill>
                <a:latin typeface="Century Schoolbook" panose="02040604050505020304" pitchFamily="18" charset="0"/>
                <a:ea typeface="楷体_GB2312" pitchFamily="49" charset="-122"/>
              </a:rPr>
              <a:t>质点的平动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4953000" y="1309688"/>
            <a:ext cx="3124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rgbClr val="CC0000"/>
                </a:solidFill>
                <a:latin typeface="Century Schoolbook" panose="02040604050505020304" pitchFamily="18" charset="0"/>
                <a:ea typeface="楷体_GB2312" pitchFamily="49" charset="-122"/>
              </a:rPr>
              <a:t>刚体的定轴转动</a:t>
            </a:r>
          </a:p>
        </p:txBody>
      </p:sp>
      <p:sp>
        <p:nvSpPr>
          <p:cNvPr id="228363" name="Line 11"/>
          <p:cNvSpPr>
            <a:spLocks noChangeShapeType="1"/>
          </p:cNvSpPr>
          <p:nvPr/>
        </p:nvSpPr>
        <p:spPr bwMode="auto">
          <a:xfrm>
            <a:off x="841375" y="1295400"/>
            <a:ext cx="762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838200" y="20224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动能定理</a:t>
            </a:r>
          </a:p>
        </p:txBody>
      </p:sp>
      <p:graphicFrame>
        <p:nvGraphicFramePr>
          <p:cNvPr id="228365" name="Object 13"/>
          <p:cNvGraphicFramePr>
            <a:graphicFrameLocks noChangeAspect="1"/>
          </p:cNvGraphicFramePr>
          <p:nvPr/>
        </p:nvGraphicFramePr>
        <p:xfrm>
          <a:off x="1143000" y="2403475"/>
          <a:ext cx="3124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53" name="Equation" r:id="rId4" imgW="1218671" imgH="393529" progId="">
                  <p:embed/>
                </p:oleObj>
              </mc:Choice>
              <mc:Fallback>
                <p:oleObj name="Equation" r:id="rId4" imgW="1218671" imgH="393529" progId="">
                  <p:embed/>
                  <p:pic>
                    <p:nvPicPr>
                      <p:cNvPr id="0" name="Picture 6" descr="image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03475"/>
                        <a:ext cx="31242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6" name="Text Box 14"/>
          <p:cNvSpPr txBox="1">
            <a:spLocks noChangeArrowheads="1"/>
          </p:cNvSpPr>
          <p:nvPr/>
        </p:nvSpPr>
        <p:spPr bwMode="auto">
          <a:xfrm>
            <a:off x="4495800" y="2022475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动能定理</a:t>
            </a:r>
          </a:p>
        </p:txBody>
      </p:sp>
      <p:graphicFrame>
        <p:nvGraphicFramePr>
          <p:cNvPr id="228367" name="Object 15"/>
          <p:cNvGraphicFramePr>
            <a:graphicFrameLocks noChangeAspect="1"/>
          </p:cNvGraphicFramePr>
          <p:nvPr/>
        </p:nvGraphicFramePr>
        <p:xfrm>
          <a:off x="4953000" y="2403475"/>
          <a:ext cx="31242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54" name="Equation" r:id="rId6" imgW="1218671" imgH="393529" progId="">
                  <p:embed/>
                </p:oleObj>
              </mc:Choice>
              <mc:Fallback>
                <p:oleObj name="Equation" r:id="rId6" imgW="1218671" imgH="393529" progId="">
                  <p:embed/>
                  <p:pic>
                    <p:nvPicPr>
                      <p:cNvPr id="0" name="Picture 5" descr="image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03475"/>
                        <a:ext cx="31242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8" name="Text Box 16"/>
          <p:cNvSpPr txBox="1">
            <a:spLocks noChangeArrowheads="1"/>
          </p:cNvSpPr>
          <p:nvPr/>
        </p:nvSpPr>
        <p:spPr bwMode="auto">
          <a:xfrm>
            <a:off x="838200" y="3551238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ea typeface="楷体_GB2312" pitchFamily="49" charset="-122"/>
              </a:rPr>
              <a:t>重力势能</a:t>
            </a:r>
          </a:p>
        </p:txBody>
      </p:sp>
      <p:graphicFrame>
        <p:nvGraphicFramePr>
          <p:cNvPr id="228369" name="Object 17"/>
          <p:cNvGraphicFramePr>
            <a:graphicFrameLocks noChangeAspect="1"/>
          </p:cNvGraphicFramePr>
          <p:nvPr/>
        </p:nvGraphicFramePr>
        <p:xfrm>
          <a:off x="2667000" y="3557588"/>
          <a:ext cx="1524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55" name="Equation" r:id="rId8" imgW="634725" imgH="241195" progId="">
                  <p:embed/>
                </p:oleObj>
              </mc:Choice>
              <mc:Fallback>
                <p:oleObj name="Equation" r:id="rId8" imgW="634725" imgH="241195" progId="">
                  <p:embed/>
                  <p:pic>
                    <p:nvPicPr>
                      <p:cNvPr id="0" name="Picture 4" descr="image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57588"/>
                        <a:ext cx="15240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0" name="Text Box 18"/>
          <p:cNvSpPr txBox="1">
            <a:spLocks noChangeArrowheads="1"/>
          </p:cNvSpPr>
          <p:nvPr/>
        </p:nvSpPr>
        <p:spPr bwMode="auto">
          <a:xfrm>
            <a:off x="4495800" y="3551238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重力势能</a:t>
            </a:r>
          </a:p>
        </p:txBody>
      </p:sp>
      <p:graphicFrame>
        <p:nvGraphicFramePr>
          <p:cNvPr id="228371" name="Object 19"/>
          <p:cNvGraphicFramePr>
            <a:graphicFrameLocks noChangeAspect="1"/>
          </p:cNvGraphicFramePr>
          <p:nvPr/>
        </p:nvGraphicFramePr>
        <p:xfrm>
          <a:off x="6324600" y="3557588"/>
          <a:ext cx="16764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56" name="Equation" r:id="rId10" imgW="698500" imgH="241300" progId="">
                  <p:embed/>
                </p:oleObj>
              </mc:Choice>
              <mc:Fallback>
                <p:oleObj name="Equation" r:id="rId10" imgW="698500" imgH="241300" progId="">
                  <p:embed/>
                  <p:pic>
                    <p:nvPicPr>
                      <p:cNvPr id="0" name="Picture 3" descr="image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57588"/>
                        <a:ext cx="16764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838200" y="4321175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机械能守恒</a:t>
            </a:r>
          </a:p>
        </p:txBody>
      </p:sp>
      <p:graphicFrame>
        <p:nvGraphicFramePr>
          <p:cNvPr id="228373" name="Object 21"/>
          <p:cNvGraphicFramePr>
            <a:graphicFrameLocks noChangeAspect="1"/>
          </p:cNvGraphicFramePr>
          <p:nvPr/>
        </p:nvGraphicFramePr>
        <p:xfrm>
          <a:off x="1219200" y="5387975"/>
          <a:ext cx="2667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57" name="Equation" r:id="rId12" imgW="977900" imgH="241300" progId="">
                  <p:embed/>
                </p:oleObj>
              </mc:Choice>
              <mc:Fallback>
                <p:oleObj name="Equation" r:id="rId12" imgW="977900" imgH="241300" progId="">
                  <p:embed/>
                  <p:pic>
                    <p:nvPicPr>
                      <p:cNvPr id="0" name="Picture 2" descr="image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87975"/>
                        <a:ext cx="26670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1066800" y="4854575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只有保守力作功时</a:t>
            </a:r>
          </a:p>
        </p:txBody>
      </p:sp>
      <p:sp>
        <p:nvSpPr>
          <p:cNvPr id="228375" name="Text Box 23"/>
          <p:cNvSpPr txBox="1">
            <a:spLocks noChangeArrowheads="1"/>
          </p:cNvSpPr>
          <p:nvPr/>
        </p:nvSpPr>
        <p:spPr bwMode="auto">
          <a:xfrm>
            <a:off x="4572000" y="4321175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机械能守恒</a:t>
            </a:r>
          </a:p>
        </p:txBody>
      </p:sp>
      <p:graphicFrame>
        <p:nvGraphicFramePr>
          <p:cNvPr id="228376" name="Object 24"/>
          <p:cNvGraphicFramePr>
            <a:graphicFrameLocks noChangeAspect="1"/>
          </p:cNvGraphicFramePr>
          <p:nvPr/>
        </p:nvGraphicFramePr>
        <p:xfrm>
          <a:off x="4953000" y="5387975"/>
          <a:ext cx="2667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58" name="Equation" r:id="rId14" imgW="977900" imgH="241300" progId="">
                  <p:embed/>
                </p:oleObj>
              </mc:Choice>
              <mc:Fallback>
                <p:oleObj name="Equation" r:id="rId14" imgW="977900" imgH="241300" progId="">
                  <p:embed/>
                  <p:pic>
                    <p:nvPicPr>
                      <p:cNvPr id="0" name="Picture 1" descr="image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87975"/>
                        <a:ext cx="26670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4800600" y="4854575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只有保守</a:t>
            </a:r>
            <a:r>
              <a:rPr kumimoji="1"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力矩作功</a:t>
            </a: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2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2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2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4" grpId="0"/>
      <p:bldP spid="228366" grpId="0"/>
      <p:bldP spid="228368" grpId="0"/>
      <p:bldP spid="228370" grpId="0"/>
      <p:bldP spid="228372" grpId="0"/>
      <p:bldP spid="228374" grpId="0"/>
      <p:bldP spid="228375" grpId="0"/>
      <p:bldP spid="2283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B3-B88C-4212-B9DF-F3BDCFE19F15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752600" y="1828800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</a:rPr>
              <a:t>作业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algn="ctr"/>
            <a:endParaRPr lang="en-US" altLang="zh-CN" sz="3600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 smtClean="0"/>
              <a:t>刚体的定轴转动</a:t>
            </a:r>
            <a:r>
              <a:rPr lang="en-US" altLang="zh-CN" sz="3200" b="1" dirty="0" smtClean="0"/>
              <a:t>2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730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7E8F-A45B-4507-BDD3-5C8F0BA81E5F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450579" name="Group 19"/>
          <p:cNvGrpSpPr/>
          <p:nvPr/>
        </p:nvGrpSpPr>
        <p:grpSpPr bwMode="auto">
          <a:xfrm>
            <a:off x="5791200" y="1447800"/>
            <a:ext cx="3025775" cy="3313113"/>
            <a:chOff x="3696" y="1525"/>
            <a:chExt cx="1906" cy="2087"/>
          </a:xfrm>
        </p:grpSpPr>
        <p:grpSp>
          <p:nvGrpSpPr>
            <p:cNvPr id="450580" name="Group 20"/>
            <p:cNvGrpSpPr/>
            <p:nvPr/>
          </p:nvGrpSpPr>
          <p:grpSpPr bwMode="auto">
            <a:xfrm>
              <a:off x="3696" y="1525"/>
              <a:ext cx="1906" cy="2087"/>
              <a:chOff x="3696" y="1525"/>
              <a:chExt cx="1906" cy="2087"/>
            </a:xfrm>
          </p:grpSpPr>
          <p:sp>
            <p:nvSpPr>
              <p:cNvPr id="450581" name="Rectangle 21"/>
              <p:cNvSpPr>
                <a:spLocks noChangeArrowheads="1"/>
              </p:cNvSpPr>
              <p:nvPr/>
            </p:nvSpPr>
            <p:spPr bwMode="auto">
              <a:xfrm>
                <a:off x="3696" y="1525"/>
                <a:ext cx="1906" cy="2087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2" name="AutoShape 22"/>
              <p:cNvSpPr>
                <a:spLocks noChangeArrowheads="1"/>
              </p:cNvSpPr>
              <p:nvPr/>
            </p:nvSpPr>
            <p:spPr bwMode="auto">
              <a:xfrm>
                <a:off x="3888" y="1933"/>
                <a:ext cx="1296" cy="1270"/>
              </a:xfrm>
              <a:prstGeom prst="can">
                <a:avLst>
                  <a:gd name="adj" fmla="val 27167"/>
                </a:avLst>
              </a:prstGeom>
              <a:gradFill rotWithShape="1">
                <a:gsLst>
                  <a:gs pos="0">
                    <a:srgbClr val="FF6699"/>
                  </a:gs>
                  <a:gs pos="100000">
                    <a:srgbClr val="FF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66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3" name="Line 23"/>
              <p:cNvSpPr>
                <a:spLocks noChangeShapeType="1"/>
              </p:cNvSpPr>
              <p:nvPr/>
            </p:nvSpPr>
            <p:spPr bwMode="auto">
              <a:xfrm>
                <a:off x="4512" y="3203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4" name="Line 24"/>
              <p:cNvSpPr>
                <a:spLocks noChangeShapeType="1"/>
              </p:cNvSpPr>
              <p:nvPr/>
            </p:nvSpPr>
            <p:spPr bwMode="auto">
              <a:xfrm flipV="1">
                <a:off x="4513" y="170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5" name="Oval 25"/>
              <p:cNvSpPr>
                <a:spLocks noChangeArrowheads="1"/>
              </p:cNvSpPr>
              <p:nvPr/>
            </p:nvSpPr>
            <p:spPr bwMode="auto">
              <a:xfrm>
                <a:off x="4032" y="2432"/>
                <a:ext cx="1008" cy="384"/>
              </a:xfrm>
              <a:prstGeom prst="ellipse">
                <a:avLst/>
              </a:prstGeom>
              <a:solidFill>
                <a:srgbClr val="FF6699"/>
              </a:solidFill>
              <a:ln w="9525">
                <a:solidFill>
                  <a:srgbClr val="FFFFFF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6" name="Oval 26"/>
              <p:cNvSpPr>
                <a:spLocks noChangeArrowheads="1"/>
              </p:cNvSpPr>
              <p:nvPr/>
            </p:nvSpPr>
            <p:spPr bwMode="auto">
              <a:xfrm>
                <a:off x="4992" y="25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66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99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7" name="Text Box 27"/>
              <p:cNvSpPr txBox="1">
                <a:spLocks noChangeArrowheads="1"/>
              </p:cNvSpPr>
              <p:nvPr/>
            </p:nvSpPr>
            <p:spPr bwMode="auto">
              <a:xfrm>
                <a:off x="4848" y="2624"/>
                <a:ext cx="57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FFFF"/>
                    </a:solidFill>
                    <a:sym typeface="Symbol" panose="05050102010706020507" pitchFamily="18" charset="2"/>
                  </a:rPr>
                  <a:t></a:t>
                </a:r>
                <a:r>
                  <a:rPr kumimoji="1" lang="en-US" altLang="zh-CN" sz="2400" i="1">
                    <a:solidFill>
                      <a:srgbClr val="FFFFFF"/>
                    </a:solidFill>
                    <a:sym typeface="Symbol" panose="05050102010706020507" pitchFamily="18" charset="2"/>
                  </a:rPr>
                  <a:t>m</a:t>
                </a:r>
                <a:r>
                  <a:rPr kumimoji="1" lang="en-US" altLang="zh-CN" sz="2400" i="1" baseline="-25000">
                    <a:solidFill>
                      <a:srgbClr val="FFFFFF"/>
                    </a:solidFill>
                    <a:sym typeface="Symbol" panose="05050102010706020507" pitchFamily="18" charset="2"/>
                  </a:rPr>
                  <a:t>i</a:t>
                </a:r>
                <a:endParaRPr kumimoji="1" lang="en-US" altLang="zh-CN" sz="2800" i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50588" name="Line 28"/>
              <p:cNvSpPr>
                <a:spLocks noChangeShapeType="1"/>
              </p:cNvSpPr>
              <p:nvPr/>
            </p:nvSpPr>
            <p:spPr bwMode="auto">
              <a:xfrm flipH="1">
                <a:off x="4513" y="2115"/>
                <a:ext cx="0" cy="1043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9" name="Line 29"/>
              <p:cNvSpPr>
                <a:spLocks noChangeShapeType="1"/>
              </p:cNvSpPr>
              <p:nvPr/>
            </p:nvSpPr>
            <p:spPr bwMode="auto">
              <a:xfrm>
                <a:off x="4512" y="2624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590" name="Object 30"/>
              <p:cNvGraphicFramePr>
                <a:graphicFrameLocks noChangeAspect="1"/>
              </p:cNvGraphicFramePr>
              <p:nvPr/>
            </p:nvGraphicFramePr>
            <p:xfrm>
              <a:off x="4592" y="2296"/>
              <a:ext cx="19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661" name="公式" r:id="rId3" imgW="4049280" imgH="7302600" progId="">
                      <p:embed/>
                    </p:oleObj>
                  </mc:Choice>
                  <mc:Fallback>
                    <p:oleObj name="公式" r:id="rId3" imgW="4049280" imgH="7302600" progId="">
                      <p:embed/>
                      <p:pic>
                        <p:nvPicPr>
                          <p:cNvPr id="0" name="Picture 30" descr="image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2" y="2296"/>
                            <a:ext cx="198" cy="3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50591" name="Group 31"/>
              <p:cNvGrpSpPr/>
              <p:nvPr/>
            </p:nvGrpSpPr>
            <p:grpSpPr bwMode="auto">
              <a:xfrm>
                <a:off x="5040" y="2208"/>
                <a:ext cx="470" cy="384"/>
                <a:chOff x="5040" y="2208"/>
                <a:chExt cx="470" cy="384"/>
              </a:xfrm>
            </p:grpSpPr>
            <p:sp>
              <p:nvSpPr>
                <p:cNvPr id="45059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5040" y="2208"/>
                  <a:ext cx="240" cy="38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50593" name="Object 33"/>
                <p:cNvGraphicFramePr>
                  <a:graphicFrameLocks noChangeAspect="1"/>
                </p:cNvGraphicFramePr>
                <p:nvPr/>
              </p:nvGraphicFramePr>
              <p:xfrm>
                <a:off x="5270" y="2208"/>
                <a:ext cx="240" cy="3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0662" name="公式" r:id="rId5" imgW="4861800" imgH="7302600" progId="">
                        <p:embed/>
                      </p:oleObj>
                    </mc:Choice>
                    <mc:Fallback>
                      <p:oleObj name="公式" r:id="rId5" imgW="4861800" imgH="7302600" progId="">
                        <p:embed/>
                        <p:pic>
                          <p:nvPicPr>
                            <p:cNvPr id="0" name="Picture 33" descr="image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70" y="2208"/>
                              <a:ext cx="240" cy="3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50594" name="Arc 34"/>
            <p:cNvSpPr/>
            <p:nvPr/>
          </p:nvSpPr>
          <p:spPr bwMode="auto">
            <a:xfrm>
              <a:off x="4332" y="1797"/>
              <a:ext cx="363" cy="168"/>
            </a:xfrm>
            <a:custGeom>
              <a:avLst/>
              <a:gdLst>
                <a:gd name="G0" fmla="+- 21600 0 0"/>
                <a:gd name="G1" fmla="+- 19550 0 0"/>
                <a:gd name="G2" fmla="+- 21600 0 0"/>
                <a:gd name="T0" fmla="*/ 30785 w 43200"/>
                <a:gd name="T1" fmla="*/ 0 h 41150"/>
                <a:gd name="T2" fmla="*/ 12037 w 43200"/>
                <a:gd name="T3" fmla="*/ 182 h 41150"/>
                <a:gd name="T4" fmla="*/ 21600 w 43200"/>
                <a:gd name="T5" fmla="*/ 19550 h 4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150" fill="none" extrusionOk="0">
                  <a:moveTo>
                    <a:pt x="30784" y="0"/>
                  </a:moveTo>
                  <a:cubicBezTo>
                    <a:pt x="38362" y="3560"/>
                    <a:pt x="43200" y="11178"/>
                    <a:pt x="43200" y="19550"/>
                  </a:cubicBezTo>
                  <a:cubicBezTo>
                    <a:pt x="43200" y="31479"/>
                    <a:pt x="33529" y="41150"/>
                    <a:pt x="21600" y="41150"/>
                  </a:cubicBezTo>
                  <a:cubicBezTo>
                    <a:pt x="9670" y="41150"/>
                    <a:pt x="0" y="31479"/>
                    <a:pt x="0" y="19550"/>
                  </a:cubicBezTo>
                  <a:cubicBezTo>
                    <a:pt x="-1" y="11329"/>
                    <a:pt x="4666" y="3821"/>
                    <a:pt x="12037" y="182"/>
                  </a:cubicBezTo>
                </a:path>
                <a:path w="43200" h="41150" stroke="0" extrusionOk="0">
                  <a:moveTo>
                    <a:pt x="30784" y="0"/>
                  </a:moveTo>
                  <a:cubicBezTo>
                    <a:pt x="38362" y="3560"/>
                    <a:pt x="43200" y="11178"/>
                    <a:pt x="43200" y="19550"/>
                  </a:cubicBezTo>
                  <a:cubicBezTo>
                    <a:pt x="43200" y="31479"/>
                    <a:pt x="33529" y="41150"/>
                    <a:pt x="21600" y="41150"/>
                  </a:cubicBezTo>
                  <a:cubicBezTo>
                    <a:pt x="9670" y="41150"/>
                    <a:pt x="0" y="31479"/>
                    <a:pt x="0" y="19550"/>
                  </a:cubicBezTo>
                  <a:cubicBezTo>
                    <a:pt x="-1" y="11329"/>
                    <a:pt x="4666" y="3821"/>
                    <a:pt x="12037" y="182"/>
                  </a:cubicBezTo>
                  <a:lnTo>
                    <a:pt x="21600" y="19550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  <a:head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595" name="Text Box 35"/>
          <p:cNvSpPr txBox="1">
            <a:spLocks noChangeArrowheads="1"/>
          </p:cNvSpPr>
          <p:nvPr/>
        </p:nvSpPr>
        <p:spPr bwMode="auto">
          <a:xfrm>
            <a:off x="457200" y="1905000"/>
            <a:ext cx="40322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Arial" panose="020B0604020202020204" pitchFamily="34" charset="0"/>
              </a:rPr>
              <a:t>第</a:t>
            </a:r>
            <a:r>
              <a:rPr lang="en-US" altLang="zh-CN" sz="2800" i="1"/>
              <a:t>i</a:t>
            </a:r>
            <a:r>
              <a:rPr lang="zh-CN" altLang="en-US" sz="2800">
                <a:latin typeface="Arial" panose="020B0604020202020204" pitchFamily="34" charset="0"/>
              </a:rPr>
              <a:t>个质元的动能： </a:t>
            </a:r>
          </a:p>
        </p:txBody>
      </p:sp>
      <p:graphicFrame>
        <p:nvGraphicFramePr>
          <p:cNvPr id="450596" name="Object 36"/>
          <p:cNvGraphicFramePr>
            <a:graphicFrameLocks noChangeAspect="1"/>
          </p:cNvGraphicFramePr>
          <p:nvPr/>
        </p:nvGraphicFramePr>
        <p:xfrm>
          <a:off x="838200" y="2517775"/>
          <a:ext cx="4597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3" name="公式" r:id="rId7" imgW="57667680" imgH="12585600" progId="">
                  <p:embed/>
                </p:oleObj>
              </mc:Choice>
              <mc:Fallback>
                <p:oleObj name="公式" r:id="rId7" imgW="57667680" imgH="12585600" progId="">
                  <p:embed/>
                  <p:pic>
                    <p:nvPicPr>
                      <p:cNvPr id="0" name="Picture 36" descr="image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7775"/>
                        <a:ext cx="45974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7" name="Text Box 37"/>
          <p:cNvSpPr txBox="1">
            <a:spLocks noChangeArrowheads="1"/>
          </p:cNvSpPr>
          <p:nvPr/>
        </p:nvSpPr>
        <p:spPr bwMode="auto">
          <a:xfrm>
            <a:off x="457200" y="3581400"/>
            <a:ext cx="4032250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Arial" panose="020B0604020202020204" pitchFamily="34" charset="0"/>
              </a:rPr>
              <a:t>整个刚体的转动动能：</a:t>
            </a:r>
          </a:p>
        </p:txBody>
      </p:sp>
      <p:graphicFrame>
        <p:nvGraphicFramePr>
          <p:cNvPr id="450598" name="Object 38"/>
          <p:cNvGraphicFramePr>
            <a:graphicFrameLocks noChangeAspect="1"/>
          </p:cNvGraphicFramePr>
          <p:nvPr/>
        </p:nvGraphicFramePr>
        <p:xfrm>
          <a:off x="457200" y="4267200"/>
          <a:ext cx="46339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4" name="公式" r:id="rId9" imgW="58073760" imgH="12585600" progId="">
                  <p:embed/>
                </p:oleObj>
              </mc:Choice>
              <mc:Fallback>
                <p:oleObj name="公式" r:id="rId9" imgW="58073760" imgH="12585600" progId="">
                  <p:embed/>
                  <p:pic>
                    <p:nvPicPr>
                      <p:cNvPr id="0" name="Picture 38" descr="image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4633913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9" name="Object 39"/>
          <p:cNvGraphicFramePr>
            <a:graphicFrameLocks noChangeAspect="1"/>
          </p:cNvGraphicFramePr>
          <p:nvPr/>
        </p:nvGraphicFramePr>
        <p:xfrm>
          <a:off x="2514600" y="5257800"/>
          <a:ext cx="27527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5" name="公式" r:id="rId11" imgW="34920360" imgH="12585600" progId="">
                  <p:embed/>
                </p:oleObj>
              </mc:Choice>
              <mc:Fallback>
                <p:oleObj name="公式" r:id="rId11" imgW="34920360" imgH="12585600" progId="">
                  <p:embed/>
                  <p:pic>
                    <p:nvPicPr>
                      <p:cNvPr id="0" name="Picture 39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2752725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0" name="Object 40"/>
          <p:cNvGraphicFramePr>
            <a:graphicFrameLocks noChangeAspect="1"/>
          </p:cNvGraphicFramePr>
          <p:nvPr/>
        </p:nvGraphicFramePr>
        <p:xfrm>
          <a:off x="6629400" y="5181600"/>
          <a:ext cx="18192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6" name="公式" r:id="rId13" imgW="723586" imgH="393529" progId="">
                  <p:embed/>
                </p:oleObj>
              </mc:Choice>
              <mc:Fallback>
                <p:oleObj name="公式" r:id="rId13" imgW="723586" imgH="393529" progId="">
                  <p:embed/>
                  <p:pic>
                    <p:nvPicPr>
                      <p:cNvPr id="0" name="Picture 40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819275" cy="985838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1" name="Rectangle 41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刚体的转动动能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5" grpId="0"/>
      <p:bldP spid="4505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4248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0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设在外力矩 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kumimoji="0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的作用下，刚体绕定轴发生角位移</a:t>
            </a:r>
            <a:r>
              <a:rPr kumimoji="0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0"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kumimoji="0"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1042988" y="1341438"/>
            <a:ext cx="3671887" cy="519112"/>
            <a:chOff x="431" y="845"/>
            <a:chExt cx="2313" cy="327"/>
          </a:xfrm>
        </p:grpSpPr>
        <p:sp>
          <p:nvSpPr>
            <p:cNvPr id="131077" name="Text Box 5"/>
            <p:cNvSpPr txBox="1">
              <a:spLocks noChangeArrowheads="1"/>
            </p:cNvSpPr>
            <p:nvPr/>
          </p:nvSpPr>
          <p:spPr bwMode="auto">
            <a:xfrm>
              <a:off x="431" y="845"/>
              <a:ext cx="907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0" lang="zh-CN" altLang="en-US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元功：</a:t>
              </a:r>
            </a:p>
          </p:txBody>
        </p:sp>
        <p:graphicFrame>
          <p:nvGraphicFramePr>
            <p:cNvPr id="131078" name="Object 6"/>
            <p:cNvGraphicFramePr>
              <a:graphicFrameLocks noChangeAspect="1"/>
            </p:cNvGraphicFramePr>
            <p:nvPr/>
          </p:nvGraphicFramePr>
          <p:xfrm>
            <a:off x="1429" y="845"/>
            <a:ext cx="131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41" r:id="rId3" imgW="964800" imgH="228600" progId="">
                    <p:embed/>
                  </p:oleObj>
                </mc:Choice>
                <mc:Fallback>
                  <p:oleObj r:id="rId3" imgW="964800" imgH="228600" progId="">
                    <p:embed/>
                    <p:pic>
                      <p:nvPicPr>
                        <p:cNvPr id="0" name="Picture 6" descr="image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845"/>
                          <a:ext cx="1315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/>
          <p:nvPr/>
        </p:nvGrpSpPr>
        <p:grpSpPr bwMode="auto">
          <a:xfrm>
            <a:off x="971550" y="1844675"/>
            <a:ext cx="4103688" cy="1063625"/>
            <a:chOff x="295" y="1207"/>
            <a:chExt cx="2585" cy="670"/>
          </a:xfrm>
        </p:grpSpPr>
        <p:sp>
          <p:nvSpPr>
            <p:cNvPr id="131081" name="Text Box 9"/>
            <p:cNvSpPr txBox="1">
              <a:spLocks noChangeArrowheads="1"/>
            </p:cNvSpPr>
            <p:nvPr/>
          </p:nvSpPr>
          <p:spPr bwMode="auto">
            <a:xfrm>
              <a:off x="295" y="1344"/>
              <a:ext cx="1451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0" lang="zh-CN" altLang="en-US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由转动定律</a:t>
              </a:r>
            </a:p>
          </p:txBody>
        </p:sp>
        <p:graphicFrame>
          <p:nvGraphicFramePr>
            <p:cNvPr id="131084" name="Object 12"/>
            <p:cNvGraphicFramePr>
              <a:graphicFrameLocks noChangeAspect="1"/>
            </p:cNvGraphicFramePr>
            <p:nvPr/>
          </p:nvGraphicFramePr>
          <p:xfrm>
            <a:off x="1655" y="1207"/>
            <a:ext cx="1225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42" r:id="rId5" imgW="22734360" imgH="12585600" progId="">
                    <p:embed/>
                  </p:oleObj>
                </mc:Choice>
                <mc:Fallback>
                  <p:oleObj r:id="rId5" imgW="22734360" imgH="12585600" progId="">
                    <p:embed/>
                    <p:pic>
                      <p:nvPicPr>
                        <p:cNvPr id="0" name="Picture 5" descr="image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207"/>
                          <a:ext cx="1225" cy="6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/>
          <p:nvPr/>
        </p:nvGrpSpPr>
        <p:grpSpPr bwMode="auto">
          <a:xfrm>
            <a:off x="971550" y="2852738"/>
            <a:ext cx="5470525" cy="1138237"/>
            <a:chOff x="385" y="1888"/>
            <a:chExt cx="3446" cy="717"/>
          </a:xfrm>
        </p:grpSpPr>
        <p:graphicFrame>
          <p:nvGraphicFramePr>
            <p:cNvPr id="131079" name="Object 7"/>
            <p:cNvGraphicFramePr>
              <a:graphicFrameLocks noChangeAspect="1"/>
            </p:cNvGraphicFramePr>
            <p:nvPr/>
          </p:nvGraphicFramePr>
          <p:xfrm>
            <a:off x="1341" y="1888"/>
            <a:ext cx="2490" cy="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43" name="公式" r:id="rId7" imgW="47106360" imgH="13804920" progId="">
                    <p:embed/>
                  </p:oleObj>
                </mc:Choice>
                <mc:Fallback>
                  <p:oleObj name="公式" r:id="rId7" imgW="47106360" imgH="13804920" progId="">
                    <p:embed/>
                    <p:pic>
                      <p:nvPicPr>
                        <p:cNvPr id="0" name="Picture 4" descr="image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1888"/>
                          <a:ext cx="2490" cy="7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86" name="Text Box 14"/>
            <p:cNvSpPr txBox="1">
              <a:spLocks noChangeArrowheads="1"/>
            </p:cNvSpPr>
            <p:nvPr/>
          </p:nvSpPr>
          <p:spPr bwMode="auto">
            <a:xfrm>
              <a:off x="385" y="2024"/>
              <a:ext cx="6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0" lang="zh-CN" altLang="en-US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有</a:t>
              </a:r>
            </a:p>
          </p:txBody>
        </p:sp>
      </p:grpSp>
      <p:grpSp>
        <p:nvGrpSpPr>
          <p:cNvPr id="5" name="Group 20"/>
          <p:cNvGrpSpPr/>
          <p:nvPr/>
        </p:nvGrpSpPr>
        <p:grpSpPr bwMode="auto">
          <a:xfrm>
            <a:off x="1619250" y="4005263"/>
            <a:ext cx="6119813" cy="1223962"/>
            <a:chOff x="1066" y="2478"/>
            <a:chExt cx="3855" cy="771"/>
          </a:xfrm>
        </p:grpSpPr>
        <p:sp>
          <p:nvSpPr>
            <p:cNvPr id="131091" name="Rectangle 19"/>
            <p:cNvSpPr>
              <a:spLocks noChangeArrowheads="1"/>
            </p:cNvSpPr>
            <p:nvPr/>
          </p:nvSpPr>
          <p:spPr bwMode="auto">
            <a:xfrm>
              <a:off x="1066" y="2478"/>
              <a:ext cx="3855" cy="77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31087" name="Object 15"/>
            <p:cNvGraphicFramePr>
              <a:graphicFrameLocks noChangeAspect="1"/>
            </p:cNvGraphicFramePr>
            <p:nvPr/>
          </p:nvGraphicFramePr>
          <p:xfrm>
            <a:off x="1352" y="2568"/>
            <a:ext cx="1515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44" name="公式" r:id="rId9" imgW="29233800" imgH="11366640" progId="">
                    <p:embed/>
                  </p:oleObj>
                </mc:Choice>
                <mc:Fallback>
                  <p:oleObj name="公式" r:id="rId9" imgW="29233800" imgH="11366640" progId="">
                    <p:embed/>
                    <p:pic>
                      <p:nvPicPr>
                        <p:cNvPr id="0" name="Picture 2" descr="image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2568"/>
                          <a:ext cx="1515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89" name="Object 17"/>
            <p:cNvGraphicFramePr>
              <a:graphicFrameLocks noChangeAspect="1"/>
            </p:cNvGraphicFramePr>
            <p:nvPr/>
          </p:nvGraphicFramePr>
          <p:xfrm>
            <a:off x="2890" y="2568"/>
            <a:ext cx="152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45" name="公式" r:id="rId11" imgW="33295680" imgH="12585600" progId="">
                    <p:embed/>
                  </p:oleObj>
                </mc:Choice>
                <mc:Fallback>
                  <p:oleObj name="公式" r:id="rId11" imgW="33295680" imgH="12585600" progId="">
                    <p:embed/>
                    <p:pic>
                      <p:nvPicPr>
                        <p:cNvPr id="0" name="Picture 3" descr="image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0" y="2568"/>
                          <a:ext cx="1522" cy="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468313" y="5300663"/>
            <a:ext cx="8064500" cy="1117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2800" b="1" dirty="0">
                <a:solidFill>
                  <a:srgbClr val="FF0000"/>
                </a:solidFill>
              </a:rPr>
              <a:t>刚体绕定轴转动的动能定理 ：</a:t>
            </a:r>
            <a:r>
              <a:rPr kumimoji="0"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合外力矩对刚体所做的功等于刚体转动动能的增量。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/>
      <p:bldP spid="1310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刚体定轴转动的功和能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B547-9A56-4FD2-B5B3-9778DD8CE9D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501650" y="1219200"/>
            <a:ext cx="2393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刚体的重力势能 </a:t>
            </a:r>
          </a:p>
        </p:txBody>
      </p:sp>
      <p:grpSp>
        <p:nvGrpSpPr>
          <p:cNvPr id="453636" name="Group 4"/>
          <p:cNvGrpSpPr/>
          <p:nvPr/>
        </p:nvGrpSpPr>
        <p:grpSpPr bwMode="auto">
          <a:xfrm>
            <a:off x="6096000" y="1752600"/>
            <a:ext cx="2409825" cy="3305175"/>
            <a:chOff x="3560" y="1076"/>
            <a:chExt cx="1518" cy="2082"/>
          </a:xfrm>
        </p:grpSpPr>
        <p:sp>
          <p:nvSpPr>
            <p:cNvPr id="453637" name="Freeform 5" descr="浅色上对角线"/>
            <p:cNvSpPr/>
            <p:nvPr/>
          </p:nvSpPr>
          <p:spPr bwMode="auto">
            <a:xfrm>
              <a:off x="3627" y="1076"/>
              <a:ext cx="1451" cy="1543"/>
            </a:xfrm>
            <a:custGeom>
              <a:avLst/>
              <a:gdLst/>
              <a:ahLst/>
              <a:cxnLst>
                <a:cxn ang="0">
                  <a:pos x="32" y="160"/>
                </a:cxn>
                <a:cxn ang="0">
                  <a:pos x="128" y="784"/>
                </a:cxn>
                <a:cxn ang="0">
                  <a:pos x="704" y="832"/>
                </a:cxn>
                <a:cxn ang="0">
                  <a:pos x="800" y="256"/>
                </a:cxn>
                <a:cxn ang="0">
                  <a:pos x="320" y="16"/>
                </a:cxn>
                <a:cxn ang="0">
                  <a:pos x="32" y="160"/>
                </a:cxn>
              </a:cxnLst>
              <a:rect l="0" t="0" r="r" b="b"/>
              <a:pathLst>
                <a:path w="864" h="920">
                  <a:moveTo>
                    <a:pt x="32" y="160"/>
                  </a:moveTo>
                  <a:cubicBezTo>
                    <a:pt x="0" y="288"/>
                    <a:pt x="16" y="672"/>
                    <a:pt x="128" y="784"/>
                  </a:cubicBezTo>
                  <a:cubicBezTo>
                    <a:pt x="240" y="896"/>
                    <a:pt x="592" y="920"/>
                    <a:pt x="704" y="832"/>
                  </a:cubicBezTo>
                  <a:cubicBezTo>
                    <a:pt x="816" y="744"/>
                    <a:pt x="864" y="392"/>
                    <a:pt x="800" y="256"/>
                  </a:cubicBezTo>
                  <a:cubicBezTo>
                    <a:pt x="736" y="120"/>
                    <a:pt x="448" y="32"/>
                    <a:pt x="320" y="16"/>
                  </a:cubicBezTo>
                  <a:cubicBezTo>
                    <a:pt x="192" y="0"/>
                    <a:pt x="64" y="32"/>
                    <a:pt x="32" y="160"/>
                  </a:cubicBezTo>
                  <a:close/>
                </a:path>
              </a:pathLst>
            </a:custGeom>
            <a:pattFill prst="ltUpDiag">
              <a:fgClr>
                <a:srgbClr val="3366CC"/>
              </a:fgClr>
              <a:bgClr>
                <a:srgbClr val="FFFFFF"/>
              </a:bgClr>
            </a:pattFill>
            <a:ln w="9525" cap="flat" cmpd="sng">
              <a:solidFill>
                <a:srgbClr val="3366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638" name="Freeform 6"/>
            <p:cNvSpPr/>
            <p:nvPr/>
          </p:nvSpPr>
          <p:spPr bwMode="auto">
            <a:xfrm>
              <a:off x="3560" y="1139"/>
              <a:ext cx="1451" cy="1543"/>
            </a:xfrm>
            <a:custGeom>
              <a:avLst/>
              <a:gdLst/>
              <a:ahLst/>
              <a:cxnLst>
                <a:cxn ang="0">
                  <a:pos x="32" y="160"/>
                </a:cxn>
                <a:cxn ang="0">
                  <a:pos x="128" y="784"/>
                </a:cxn>
                <a:cxn ang="0">
                  <a:pos x="704" y="832"/>
                </a:cxn>
                <a:cxn ang="0">
                  <a:pos x="800" y="256"/>
                </a:cxn>
                <a:cxn ang="0">
                  <a:pos x="320" y="16"/>
                </a:cxn>
                <a:cxn ang="0">
                  <a:pos x="32" y="160"/>
                </a:cxn>
              </a:cxnLst>
              <a:rect l="0" t="0" r="r" b="b"/>
              <a:pathLst>
                <a:path w="864" h="920">
                  <a:moveTo>
                    <a:pt x="32" y="160"/>
                  </a:moveTo>
                  <a:cubicBezTo>
                    <a:pt x="0" y="288"/>
                    <a:pt x="16" y="672"/>
                    <a:pt x="128" y="784"/>
                  </a:cubicBezTo>
                  <a:cubicBezTo>
                    <a:pt x="240" y="896"/>
                    <a:pt x="592" y="920"/>
                    <a:pt x="704" y="832"/>
                  </a:cubicBezTo>
                  <a:cubicBezTo>
                    <a:pt x="816" y="744"/>
                    <a:pt x="864" y="392"/>
                    <a:pt x="800" y="256"/>
                  </a:cubicBezTo>
                  <a:cubicBezTo>
                    <a:pt x="736" y="120"/>
                    <a:pt x="448" y="32"/>
                    <a:pt x="320" y="16"/>
                  </a:cubicBezTo>
                  <a:cubicBezTo>
                    <a:pt x="192" y="0"/>
                    <a:pt x="64" y="32"/>
                    <a:pt x="32" y="160"/>
                  </a:cubicBezTo>
                  <a:close/>
                </a:path>
              </a:pathLst>
            </a:custGeom>
            <a:gradFill rotWithShape="1">
              <a:gsLst>
                <a:gs pos="0">
                  <a:srgbClr val="9DB6E7"/>
                </a:gs>
                <a:gs pos="100000">
                  <a:srgbClr val="FFFFFF"/>
                </a:gs>
              </a:gsLst>
              <a:lin ang="2700000" scaled="1"/>
            </a:gradFill>
            <a:ln w="9525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639" name="Rectangle 7"/>
            <p:cNvSpPr>
              <a:spLocks noChangeArrowheads="1"/>
            </p:cNvSpPr>
            <p:nvPr/>
          </p:nvSpPr>
          <p:spPr bwMode="auto">
            <a:xfrm>
              <a:off x="4175" y="1805"/>
              <a:ext cx="185" cy="18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0000"/>
              </a:solidFill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640" name="Line 8"/>
            <p:cNvSpPr>
              <a:spLocks noChangeShapeType="1"/>
            </p:cNvSpPr>
            <p:nvPr/>
          </p:nvSpPr>
          <p:spPr bwMode="auto">
            <a:xfrm flipV="1">
              <a:off x="4262" y="1992"/>
              <a:ext cx="0" cy="3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41" name="Line 9"/>
            <p:cNvSpPr>
              <a:spLocks noChangeShapeType="1"/>
            </p:cNvSpPr>
            <p:nvPr/>
          </p:nvSpPr>
          <p:spPr bwMode="auto">
            <a:xfrm>
              <a:off x="4262" y="2577"/>
              <a:ext cx="0" cy="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42" name="Rectangle 10" descr="浅色上对角线"/>
            <p:cNvSpPr>
              <a:spLocks noChangeArrowheads="1"/>
            </p:cNvSpPr>
            <p:nvPr/>
          </p:nvSpPr>
          <p:spPr bwMode="auto">
            <a:xfrm>
              <a:off x="3651" y="3067"/>
              <a:ext cx="1225" cy="91"/>
            </a:xfrm>
            <a:prstGeom prst="rect">
              <a:avLst/>
            </a:prstGeom>
            <a:pattFill prst="ltUpDiag">
              <a:fgClr>
                <a:srgbClr val="993366"/>
              </a:fgClr>
              <a:bgClr>
                <a:srgbClr val="FFFFFF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43" name="Line 11"/>
            <p:cNvSpPr>
              <a:spLocks noChangeShapeType="1"/>
            </p:cNvSpPr>
            <p:nvPr/>
          </p:nvSpPr>
          <p:spPr bwMode="auto">
            <a:xfrm>
              <a:off x="3651" y="3067"/>
              <a:ext cx="1225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644" name="Rectangle 12"/>
            <p:cNvSpPr>
              <a:spLocks noChangeArrowheads="1"/>
            </p:cNvSpPr>
            <p:nvPr/>
          </p:nvSpPr>
          <p:spPr bwMode="auto">
            <a:xfrm>
              <a:off x="4225" y="2382"/>
              <a:ext cx="297" cy="3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>
                  <a:solidFill>
                    <a:srgbClr val="FF0000"/>
                  </a:solidFill>
                  <a:sym typeface="Symbol" panose="05050102010706020507" pitchFamily="18" charset="2"/>
                </a:rPr>
                <a:t>h</a:t>
              </a:r>
              <a:r>
                <a:rPr kumimoji="1" lang="en-US" altLang="zh-CN" sz="2000" i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i</a:t>
              </a:r>
              <a:endParaRPr kumimoji="1" lang="en-US" altLang="zh-CN" sz="2000" i="1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53645" name="Rectangle 13"/>
            <p:cNvSpPr>
              <a:spLocks noChangeArrowheads="1"/>
            </p:cNvSpPr>
            <p:nvPr/>
          </p:nvSpPr>
          <p:spPr bwMode="auto">
            <a:xfrm>
              <a:off x="4395" y="1797"/>
              <a:ext cx="297" cy="3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>
                  <a:solidFill>
                    <a:srgbClr val="FF0000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sz="2000" i="1">
                  <a:solidFill>
                    <a:srgbClr val="FF0000"/>
                  </a:solidFill>
                </a:rPr>
                <a:t>m</a:t>
              </a:r>
              <a:r>
                <a:rPr kumimoji="1" lang="en-US" altLang="zh-CN" sz="2000" i="1" baseline="-25000">
                  <a:solidFill>
                    <a:srgbClr val="FF0000"/>
                  </a:solidFill>
                </a:rPr>
                <a:t>i</a:t>
              </a:r>
              <a:endParaRPr kumimoji="1" lang="en-US" altLang="zh-CN" sz="2000" i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53646" name="Object 14"/>
          <p:cNvGraphicFramePr>
            <a:graphicFrameLocks noChangeAspect="1"/>
          </p:cNvGraphicFramePr>
          <p:nvPr/>
        </p:nvGraphicFramePr>
        <p:xfrm>
          <a:off x="914400" y="1752600"/>
          <a:ext cx="3049588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3" name="Equation" r:id="rId3" imgW="1193800" imgH="1257300" progId="">
                  <p:embed/>
                </p:oleObj>
              </mc:Choice>
              <mc:Fallback>
                <p:oleObj name="Equation" r:id="rId3" imgW="1193800" imgH="1257300" progId="">
                  <p:embed/>
                  <p:pic>
                    <p:nvPicPr>
                      <p:cNvPr id="0" name="Picture 14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049588" cy="319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7" name="Object 15"/>
          <p:cNvGraphicFramePr>
            <a:graphicFrameLocks noChangeAspect="1"/>
          </p:cNvGraphicFramePr>
          <p:nvPr/>
        </p:nvGraphicFramePr>
        <p:xfrm>
          <a:off x="990600" y="5410200"/>
          <a:ext cx="2057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4" name="Equation" r:id="rId5" imgW="685800" imgH="241300" progId="">
                  <p:embed/>
                </p:oleObj>
              </mc:Choice>
              <mc:Fallback>
                <p:oleObj name="Equation" r:id="rId5" imgW="685800" imgH="241300" progId="">
                  <p:embed/>
                  <p:pic>
                    <p:nvPicPr>
                      <p:cNvPr id="0" name="Picture 15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10200"/>
                        <a:ext cx="2057400" cy="7223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65549" y="5275384"/>
            <a:ext cx="4616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i="1" dirty="0" smtClean="0"/>
              <a:t>h</a:t>
            </a:r>
            <a:r>
              <a:rPr lang="en-US" altLang="zh-CN" sz="2800" baseline="-25000" dirty="0" smtClean="0"/>
              <a:t>c</a:t>
            </a:r>
            <a:r>
              <a:rPr lang="zh-CN" altLang="en-US" sz="2800" dirty="0" smtClean="0"/>
              <a:t>表示质心相对重力势能零点的高度。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D32-72D5-4735-B949-2C8476B0FB3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auto">
          <a:xfrm>
            <a:off x="501650" y="1219200"/>
            <a:ext cx="4222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含刚体系统的机械能守恒定律 </a:t>
            </a:r>
          </a:p>
        </p:txBody>
      </p:sp>
      <p:grpSp>
        <p:nvGrpSpPr>
          <p:cNvPr id="455696" name="Group 16"/>
          <p:cNvGrpSpPr/>
          <p:nvPr/>
        </p:nvGrpSpPr>
        <p:grpSpPr bwMode="auto">
          <a:xfrm>
            <a:off x="457200" y="1663700"/>
            <a:ext cx="8280400" cy="2224088"/>
            <a:chOff x="340" y="750"/>
            <a:chExt cx="5216" cy="1401"/>
          </a:xfrm>
        </p:grpSpPr>
        <p:sp>
          <p:nvSpPr>
            <p:cNvPr id="455697" name="Text Box 17"/>
            <p:cNvSpPr txBox="1">
              <a:spLocks noChangeArrowheads="1"/>
            </p:cNvSpPr>
            <p:nvPr/>
          </p:nvSpPr>
          <p:spPr bwMode="auto">
            <a:xfrm>
              <a:off x="340" y="750"/>
              <a:ext cx="5216" cy="7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800" dirty="0"/>
                <a:t>对含有</a:t>
              </a:r>
              <a:r>
                <a:rPr kumimoji="1" lang="zh-CN" altLang="en-US" sz="2800" dirty="0">
                  <a:solidFill>
                    <a:srgbClr val="0000CC"/>
                  </a:solidFill>
                </a:rPr>
                <a:t>刚体</a:t>
              </a:r>
              <a:r>
                <a:rPr kumimoji="1" lang="zh-CN" altLang="en-US" sz="2800" dirty="0"/>
                <a:t>和</a:t>
              </a:r>
              <a:r>
                <a:rPr kumimoji="1" lang="zh-CN" altLang="en-US" sz="2800" dirty="0">
                  <a:solidFill>
                    <a:srgbClr val="0000CC"/>
                  </a:solidFill>
                </a:rPr>
                <a:t>质点</a:t>
              </a:r>
              <a:r>
                <a:rPr kumimoji="1" lang="zh-CN" altLang="en-US" sz="2800" dirty="0"/>
                <a:t>复杂系统，若外力不做功，且内力都是保守力，则</a:t>
              </a:r>
              <a:r>
                <a:rPr kumimoji="1" lang="zh-CN" altLang="en-US" sz="2800" dirty="0">
                  <a:solidFill>
                    <a:srgbClr val="0000CC"/>
                  </a:solidFill>
                </a:rPr>
                <a:t>系统机械能守恒</a:t>
              </a:r>
              <a:r>
                <a:rPr kumimoji="1" lang="zh-CN" altLang="en-US" sz="2800" dirty="0"/>
                <a:t>，即      </a:t>
              </a:r>
            </a:p>
          </p:txBody>
        </p:sp>
        <p:graphicFrame>
          <p:nvGraphicFramePr>
            <p:cNvPr id="455698" name="Object 18"/>
            <p:cNvGraphicFramePr>
              <a:graphicFrameLocks noChangeAspect="1"/>
            </p:cNvGraphicFramePr>
            <p:nvPr/>
          </p:nvGraphicFramePr>
          <p:xfrm>
            <a:off x="1429" y="1526"/>
            <a:ext cx="2651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917" name="Equation" r:id="rId3" imgW="965200" imgH="228600" progId="">
                    <p:embed/>
                  </p:oleObj>
                </mc:Choice>
                <mc:Fallback>
                  <p:oleObj name="Equation" r:id="rId3" imgW="965200" imgH="228600" progId="">
                    <p:embed/>
                    <p:pic>
                      <p:nvPicPr>
                        <p:cNvPr id="0" name="Picture 18" descr="image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526"/>
                          <a:ext cx="2651" cy="625"/>
                        </a:xfrm>
                        <a:prstGeom prst="rect">
                          <a:avLst/>
                        </a:prstGeom>
                        <a:solidFill>
                          <a:srgbClr val="CC99FF">
                            <a:alpha val="50000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5699" name="Object 19"/>
          <p:cNvGraphicFramePr>
            <a:graphicFrameLocks noChangeAspect="1"/>
          </p:cNvGraphicFramePr>
          <p:nvPr/>
        </p:nvGraphicFramePr>
        <p:xfrm>
          <a:off x="1295400" y="4114800"/>
          <a:ext cx="59563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18" name="文档" r:id="rId5" imgW="2002900" imgH="753813" progId="Word.Document.8">
                  <p:embed/>
                </p:oleObj>
              </mc:Choice>
              <mc:Fallback>
                <p:oleObj name="文档" r:id="rId5" imgW="2002900" imgH="753813" progId="Word.Document.8">
                  <p:embed/>
                  <p:pic>
                    <p:nvPicPr>
                      <p:cNvPr id="0" name="Picture 19" descr="image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5956300" cy="223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400800" y="6416040"/>
            <a:ext cx="2289048" cy="365760"/>
          </a:xfrm>
        </p:spPr>
        <p:txBody>
          <a:bodyPr/>
          <a:lstStyle/>
          <a:p>
            <a:fld id="{0928458F-C82C-4461-A609-EEC76F496A5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381000" y="1126490"/>
            <a:ext cx="8382000" cy="3276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2800">
              <a:solidFill>
                <a:schemeClr val="bg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447800" y="1293178"/>
            <a:ext cx="1981200" cy="2895600"/>
            <a:chOff x="624" y="921"/>
            <a:chExt cx="1248" cy="1824"/>
          </a:xfrm>
        </p:grpSpPr>
        <p:sp>
          <p:nvSpPr>
            <p:cNvPr id="197636" name="Rectangle 4" descr="永恒"/>
            <p:cNvSpPr>
              <a:spLocks noChangeArrowheads="1"/>
            </p:cNvSpPr>
            <p:nvPr/>
          </p:nvSpPr>
          <p:spPr bwMode="auto">
            <a:xfrm>
              <a:off x="864" y="921"/>
              <a:ext cx="1008" cy="9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37" name="Line 5"/>
            <p:cNvSpPr>
              <a:spLocks noChangeShapeType="1"/>
            </p:cNvSpPr>
            <p:nvPr/>
          </p:nvSpPr>
          <p:spPr bwMode="auto">
            <a:xfrm>
              <a:off x="1344" y="1017"/>
              <a:ext cx="0" cy="13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38" name="Rectangle 6" descr="球体"/>
            <p:cNvSpPr>
              <a:spLocks noChangeArrowheads="1"/>
            </p:cNvSpPr>
            <p:nvPr/>
          </p:nvSpPr>
          <p:spPr bwMode="auto">
            <a:xfrm>
              <a:off x="1152" y="2409"/>
              <a:ext cx="432" cy="336"/>
            </a:xfrm>
            <a:prstGeom prst="rect">
              <a:avLst/>
            </a:prstGeom>
            <a:pattFill prst="sphere">
              <a:fgClr>
                <a:srgbClr val="CC9900"/>
              </a:fgClr>
              <a:bgClr>
                <a:srgbClr val="FFFFFF"/>
              </a:bgClr>
            </a:pattFill>
            <a:ln w="1905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39" name="AutoShape 7"/>
            <p:cNvSpPr>
              <a:spLocks noChangeArrowheads="1"/>
            </p:cNvSpPr>
            <p:nvPr/>
          </p:nvSpPr>
          <p:spPr bwMode="auto">
            <a:xfrm>
              <a:off x="672" y="2553"/>
              <a:ext cx="288" cy="96"/>
            </a:xfrm>
            <a:prstGeom prst="homePlate">
              <a:avLst>
                <a:gd name="adj" fmla="val 75000"/>
              </a:avLst>
            </a:prstGeom>
            <a:gradFill rotWithShape="0">
              <a:gsLst>
                <a:gs pos="0">
                  <a:srgbClr val="CCCC00">
                    <a:gamma/>
                    <a:shade val="66275"/>
                    <a:invGamma/>
                  </a:srgbClr>
                </a:gs>
                <a:gs pos="50000">
                  <a:srgbClr val="CCCC00"/>
                </a:gs>
                <a:gs pos="100000">
                  <a:srgbClr val="CCCC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40" name="Line 8"/>
            <p:cNvSpPr>
              <a:spLocks noChangeShapeType="1"/>
            </p:cNvSpPr>
            <p:nvPr/>
          </p:nvSpPr>
          <p:spPr bwMode="auto">
            <a:xfrm>
              <a:off x="624" y="2457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graphicFrame>
          <p:nvGraphicFramePr>
            <p:cNvPr id="197641" name="Object 9"/>
            <p:cNvGraphicFramePr>
              <a:graphicFrameLocks noChangeAspect="1"/>
            </p:cNvGraphicFramePr>
            <p:nvPr/>
          </p:nvGraphicFramePr>
          <p:xfrm>
            <a:off x="751" y="2153"/>
            <a:ext cx="2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10" name="Equation" r:id="rId4" imgW="126725" imgH="177415" progId="">
                    <p:embed/>
                  </p:oleObj>
                </mc:Choice>
                <mc:Fallback>
                  <p:oleObj name="Equation" r:id="rId4" imgW="126725" imgH="177415" progId="">
                    <p:embed/>
                    <p:pic>
                      <p:nvPicPr>
                        <p:cNvPr id="0" name="Picture 2" descr="image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2153"/>
                          <a:ext cx="21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2" name="Object 10"/>
            <p:cNvGraphicFramePr>
              <a:graphicFrameLocks noChangeAspect="1"/>
            </p:cNvGraphicFramePr>
            <p:nvPr/>
          </p:nvGraphicFramePr>
          <p:xfrm>
            <a:off x="1152" y="1017"/>
            <a:ext cx="1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11" name="Equation" r:id="rId6" imgW="164957" imgH="190335" progId="">
                    <p:embed/>
                  </p:oleObj>
                </mc:Choice>
                <mc:Fallback>
                  <p:oleObj name="Equation" r:id="rId6" imgW="164957" imgH="190335" progId="">
                    <p:embed/>
                    <p:pic>
                      <p:nvPicPr>
                        <p:cNvPr id="0" name="Picture 3" descr="image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17"/>
                          <a:ext cx="188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/>
          <p:nvPr/>
        </p:nvGrpSpPr>
        <p:grpSpPr bwMode="auto">
          <a:xfrm>
            <a:off x="6553200" y="1140778"/>
            <a:ext cx="2133600" cy="2974975"/>
            <a:chOff x="3936" y="873"/>
            <a:chExt cx="1344" cy="1874"/>
          </a:xfrm>
        </p:grpSpPr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>
              <a:off x="4752" y="1228"/>
              <a:ext cx="0" cy="932"/>
            </a:xfrm>
            <a:prstGeom prst="line">
              <a:avLst/>
            </a:prstGeom>
            <a:noFill/>
            <a:ln w="28575">
              <a:solidFill>
                <a:srgbClr val="B66D0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224" y="1211"/>
              <a:ext cx="528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46" name="Oval 14"/>
            <p:cNvSpPr>
              <a:spLocks noChangeArrowheads="1"/>
            </p:cNvSpPr>
            <p:nvPr/>
          </p:nvSpPr>
          <p:spPr bwMode="auto">
            <a:xfrm>
              <a:off x="4176" y="2075"/>
              <a:ext cx="144" cy="14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6078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224" y="2123"/>
              <a:ext cx="24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graphicFrame>
          <p:nvGraphicFramePr>
            <p:cNvPr id="197648" name="Object 16"/>
            <p:cNvGraphicFramePr>
              <a:graphicFrameLocks noChangeAspect="1"/>
            </p:cNvGraphicFramePr>
            <p:nvPr/>
          </p:nvGraphicFramePr>
          <p:xfrm>
            <a:off x="4560" y="1403"/>
            <a:ext cx="2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12" name="公式" r:id="rId8" imgW="101556" imgH="139639" progId="">
                    <p:embed/>
                  </p:oleObj>
                </mc:Choice>
                <mc:Fallback>
                  <p:oleObj name="公式" r:id="rId8" imgW="101556" imgH="139639" progId="">
                    <p:embed/>
                    <p:pic>
                      <p:nvPicPr>
                        <p:cNvPr id="0" name="Picture 4" descr="image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403"/>
                          <a:ext cx="20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9" name="Object 17"/>
            <p:cNvGraphicFramePr>
              <a:graphicFrameLocks noChangeAspect="1"/>
            </p:cNvGraphicFramePr>
            <p:nvPr/>
          </p:nvGraphicFramePr>
          <p:xfrm>
            <a:off x="4512" y="2393"/>
            <a:ext cx="21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13" name="Equation" r:id="rId10" imgW="126725" imgH="177415" progId="">
                    <p:embed/>
                  </p:oleObj>
                </mc:Choice>
                <mc:Fallback>
                  <p:oleObj name="Equation" r:id="rId10" imgW="126725" imgH="177415" progId="">
                    <p:embed/>
                    <p:pic>
                      <p:nvPicPr>
                        <p:cNvPr id="0" name="Picture 5" descr="image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393"/>
                          <a:ext cx="21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50" name="Arc 18"/>
            <p:cNvSpPr/>
            <p:nvPr/>
          </p:nvSpPr>
          <p:spPr bwMode="auto">
            <a:xfrm rot="9639340">
              <a:off x="4560" y="1547"/>
              <a:ext cx="192" cy="142"/>
            </a:xfrm>
            <a:custGeom>
              <a:avLst/>
              <a:gdLst>
                <a:gd name="G0" fmla="+- 0 0 0"/>
                <a:gd name="G1" fmla="+- 21270 0 0"/>
                <a:gd name="G2" fmla="+- 21600 0 0"/>
                <a:gd name="T0" fmla="*/ 3762 w 21600"/>
                <a:gd name="T1" fmla="*/ 0 h 21270"/>
                <a:gd name="T2" fmla="*/ 21600 w 21600"/>
                <a:gd name="T3" fmla="*/ 21270 h 21270"/>
                <a:gd name="T4" fmla="*/ 0 w 21600"/>
                <a:gd name="T5" fmla="*/ 21270 h 2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70" fill="none" extrusionOk="0">
                  <a:moveTo>
                    <a:pt x="3761" y="0"/>
                  </a:moveTo>
                  <a:cubicBezTo>
                    <a:pt x="14079" y="1825"/>
                    <a:pt x="21600" y="10791"/>
                    <a:pt x="21600" y="21270"/>
                  </a:cubicBezTo>
                </a:path>
                <a:path w="21600" h="21270" stroke="0" extrusionOk="0">
                  <a:moveTo>
                    <a:pt x="3761" y="0"/>
                  </a:moveTo>
                  <a:cubicBezTo>
                    <a:pt x="14079" y="1825"/>
                    <a:pt x="21600" y="10791"/>
                    <a:pt x="21600" y="21270"/>
                  </a:cubicBezTo>
                  <a:lnTo>
                    <a:pt x="0" y="21270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51" name="Rectangle 19"/>
            <p:cNvSpPr>
              <a:spLocks noChangeArrowheads="1"/>
            </p:cNvSpPr>
            <p:nvPr/>
          </p:nvSpPr>
          <p:spPr bwMode="auto">
            <a:xfrm>
              <a:off x="4416" y="1163"/>
              <a:ext cx="72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52" name="Oval 20"/>
            <p:cNvSpPr>
              <a:spLocks noChangeArrowheads="1"/>
            </p:cNvSpPr>
            <p:nvPr/>
          </p:nvSpPr>
          <p:spPr bwMode="auto">
            <a:xfrm>
              <a:off x="4224" y="1931"/>
              <a:ext cx="1056" cy="384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53" name="Line 21"/>
            <p:cNvSpPr>
              <a:spLocks noChangeShapeType="1"/>
            </p:cNvSpPr>
            <p:nvPr/>
          </p:nvSpPr>
          <p:spPr bwMode="auto">
            <a:xfrm>
              <a:off x="4224" y="2123"/>
              <a:ext cx="0" cy="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54" name="Line 22"/>
            <p:cNvSpPr>
              <a:spLocks noChangeShapeType="1"/>
            </p:cNvSpPr>
            <p:nvPr/>
          </p:nvSpPr>
          <p:spPr bwMode="auto">
            <a:xfrm flipV="1">
              <a:off x="4224" y="1643"/>
              <a:ext cx="288" cy="48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55" name="Line 23"/>
            <p:cNvSpPr>
              <a:spLocks noChangeShapeType="1"/>
            </p:cNvSpPr>
            <p:nvPr/>
          </p:nvSpPr>
          <p:spPr bwMode="auto">
            <a:xfrm flipV="1">
              <a:off x="4752" y="2112"/>
              <a:ext cx="528" cy="4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graphicFrame>
          <p:nvGraphicFramePr>
            <p:cNvPr id="197656" name="Object 24"/>
            <p:cNvGraphicFramePr>
              <a:graphicFrameLocks noChangeAspect="1"/>
            </p:cNvGraphicFramePr>
            <p:nvPr/>
          </p:nvGraphicFramePr>
          <p:xfrm>
            <a:off x="4560" y="2027"/>
            <a:ext cx="1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14" name="Equation" r:id="rId11" imgW="164957" imgH="190335" progId="">
                    <p:embed/>
                  </p:oleObj>
                </mc:Choice>
                <mc:Fallback>
                  <p:oleObj name="Equation" r:id="rId11" imgW="164957" imgH="190335" progId="">
                    <p:embed/>
                    <p:pic>
                      <p:nvPicPr>
                        <p:cNvPr id="0" name="Picture 6" descr="image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027"/>
                          <a:ext cx="188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57" name="Object 25"/>
            <p:cNvGraphicFramePr>
              <a:graphicFrameLocks noChangeAspect="1"/>
            </p:cNvGraphicFramePr>
            <p:nvPr/>
          </p:nvGraphicFramePr>
          <p:xfrm>
            <a:off x="4634" y="873"/>
            <a:ext cx="23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15" name="Equation" r:id="rId12" imgW="203112" imgH="279279" progId="">
                    <p:embed/>
                  </p:oleObj>
                </mc:Choice>
                <mc:Fallback>
                  <p:oleObj name="Equation" r:id="rId12" imgW="203112" imgH="279279" progId="">
                    <p:embed/>
                    <p:pic>
                      <p:nvPicPr>
                        <p:cNvPr id="0" name="Picture 7" descr="image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4" y="873"/>
                          <a:ext cx="232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58" name="Object 26"/>
            <p:cNvGraphicFramePr>
              <a:graphicFrameLocks noChangeAspect="1"/>
            </p:cNvGraphicFramePr>
            <p:nvPr/>
          </p:nvGraphicFramePr>
          <p:xfrm>
            <a:off x="3936" y="2027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16" name="Equation" r:id="rId14" imgW="228600" imgH="190500" progId="">
                    <p:embed/>
                  </p:oleObj>
                </mc:Choice>
                <mc:Fallback>
                  <p:oleObj name="Equation" r:id="rId14" imgW="228600" imgH="190500" progId="">
                    <p:embed/>
                    <p:pic>
                      <p:nvPicPr>
                        <p:cNvPr id="0" name="Picture 8" descr="image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027"/>
                          <a:ext cx="24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59" name="Object 27"/>
            <p:cNvGraphicFramePr>
              <a:graphicFrameLocks noChangeAspect="1"/>
            </p:cNvGraphicFramePr>
            <p:nvPr/>
          </p:nvGraphicFramePr>
          <p:xfrm>
            <a:off x="3984" y="2459"/>
            <a:ext cx="19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17" name="Equation" r:id="rId16" imgW="203112" imgH="279279" progId="">
                    <p:embed/>
                  </p:oleObj>
                </mc:Choice>
                <mc:Fallback>
                  <p:oleObj name="Equation" r:id="rId16" imgW="203112" imgH="279279" progId="">
                    <p:embed/>
                    <p:pic>
                      <p:nvPicPr>
                        <p:cNvPr id="0" name="Picture 9" descr="image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59"/>
                          <a:ext cx="19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60" name="Object 28"/>
            <p:cNvGraphicFramePr>
              <a:graphicFrameLocks noChangeAspect="1"/>
            </p:cNvGraphicFramePr>
            <p:nvPr/>
          </p:nvGraphicFramePr>
          <p:xfrm>
            <a:off x="4199" y="1547"/>
            <a:ext cx="20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18" name="Equation" r:id="rId18" imgW="203024" imgH="266469" progId="">
                    <p:embed/>
                  </p:oleObj>
                </mc:Choice>
                <mc:Fallback>
                  <p:oleObj name="Equation" r:id="rId18" imgW="203024" imgH="266469" progId="">
                    <p:embed/>
                    <p:pic>
                      <p:nvPicPr>
                        <p:cNvPr id="0" name="Picture 10" descr="image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9" y="1547"/>
                          <a:ext cx="201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61" name="Object 29"/>
            <p:cNvGraphicFramePr>
              <a:graphicFrameLocks noChangeAspect="1"/>
            </p:cNvGraphicFramePr>
            <p:nvPr/>
          </p:nvGraphicFramePr>
          <p:xfrm>
            <a:off x="4896" y="2027"/>
            <a:ext cx="18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19" name="Equation" r:id="rId20" imgW="215806" imgH="228501" progId="">
                    <p:embed/>
                  </p:oleObj>
                </mc:Choice>
                <mc:Fallback>
                  <p:oleObj name="Equation" r:id="rId20" imgW="215806" imgH="228501" progId="">
                    <p:embed/>
                    <p:pic>
                      <p:nvPicPr>
                        <p:cNvPr id="0" name="Picture 11" descr="image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027"/>
                          <a:ext cx="181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6084888" y="1126490"/>
            <a:ext cx="620712" cy="13827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zh-CN" altLang="en-US" sz="2800">
                <a:solidFill>
                  <a:schemeClr val="tx1"/>
                </a:solidFill>
              </a:rPr>
              <a:t>圆锥摆</a:t>
            </a:r>
          </a:p>
        </p:txBody>
      </p:sp>
      <p:grpSp>
        <p:nvGrpSpPr>
          <p:cNvPr id="4" name="Group 31"/>
          <p:cNvGrpSpPr/>
          <p:nvPr/>
        </p:nvGrpSpPr>
        <p:grpSpPr bwMode="auto">
          <a:xfrm>
            <a:off x="3886200" y="1126490"/>
            <a:ext cx="1524000" cy="3076575"/>
            <a:chOff x="2448" y="816"/>
            <a:chExt cx="960" cy="1938"/>
          </a:xfrm>
        </p:grpSpPr>
        <p:sp>
          <p:nvSpPr>
            <p:cNvPr id="197664" name="AutoShape 32"/>
            <p:cNvSpPr>
              <a:spLocks noChangeArrowheads="1"/>
            </p:cNvSpPr>
            <p:nvPr/>
          </p:nvSpPr>
          <p:spPr bwMode="auto">
            <a:xfrm>
              <a:off x="3120" y="912"/>
              <a:ext cx="288" cy="19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65" name="Oval 33"/>
            <p:cNvSpPr>
              <a:spLocks noChangeArrowheads="1"/>
            </p:cNvSpPr>
            <p:nvPr/>
          </p:nvSpPr>
          <p:spPr bwMode="auto">
            <a:xfrm>
              <a:off x="3228" y="1047"/>
              <a:ext cx="60" cy="4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3216" y="1104"/>
              <a:ext cx="96" cy="165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7607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6078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67" name="AutoShape 35"/>
            <p:cNvSpPr>
              <a:spLocks noChangeArrowheads="1"/>
            </p:cNvSpPr>
            <p:nvPr/>
          </p:nvSpPr>
          <p:spPr bwMode="auto">
            <a:xfrm>
              <a:off x="2832" y="2352"/>
              <a:ext cx="288" cy="96"/>
            </a:xfrm>
            <a:prstGeom prst="homePlate">
              <a:avLst>
                <a:gd name="adj" fmla="val 75000"/>
              </a:avLst>
            </a:prstGeom>
            <a:gradFill rotWithShape="0">
              <a:gsLst>
                <a:gs pos="0">
                  <a:srgbClr val="CCCC00">
                    <a:gamma/>
                    <a:shade val="76078"/>
                    <a:invGamma/>
                  </a:srgbClr>
                </a:gs>
                <a:gs pos="50000">
                  <a:srgbClr val="CCCC00"/>
                </a:gs>
                <a:gs pos="100000">
                  <a:srgbClr val="CCCC00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736" y="2544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669" name="Rectangle 37"/>
            <p:cNvSpPr>
              <a:spLocks noChangeArrowheads="1"/>
            </p:cNvSpPr>
            <p:nvPr/>
          </p:nvSpPr>
          <p:spPr bwMode="auto">
            <a:xfrm>
              <a:off x="2448" y="816"/>
              <a:ext cx="391" cy="14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zh-CN" altLang="en-US" sz="2800">
                  <a:solidFill>
                    <a:schemeClr val="tx1"/>
                  </a:solidFill>
                </a:rPr>
                <a:t>子弹击入杆</a:t>
              </a:r>
            </a:p>
          </p:txBody>
        </p:sp>
        <p:graphicFrame>
          <p:nvGraphicFramePr>
            <p:cNvPr id="197670" name="Object 38"/>
            <p:cNvGraphicFramePr>
              <a:graphicFrameLocks noChangeAspect="1"/>
            </p:cNvGraphicFramePr>
            <p:nvPr/>
          </p:nvGraphicFramePr>
          <p:xfrm>
            <a:off x="2976" y="1008"/>
            <a:ext cx="1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20" name="Equation" r:id="rId22" imgW="164957" imgH="190335" progId="">
                    <p:embed/>
                  </p:oleObj>
                </mc:Choice>
                <mc:Fallback>
                  <p:oleObj name="Equation" r:id="rId22" imgW="164957" imgH="190335" progId="">
                    <p:embed/>
                    <p:pic>
                      <p:nvPicPr>
                        <p:cNvPr id="0" name="Picture 12" descr="image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008"/>
                          <a:ext cx="188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7671" name="Object 39"/>
          <p:cNvGraphicFramePr>
            <a:graphicFrameLocks noChangeAspect="1"/>
          </p:cNvGraphicFramePr>
          <p:nvPr/>
        </p:nvGraphicFramePr>
        <p:xfrm>
          <a:off x="4495800" y="3920490"/>
          <a:ext cx="34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21" name="Equation" r:id="rId23" imgW="126725" imgH="177415" progId="">
                  <p:embed/>
                </p:oleObj>
              </mc:Choice>
              <mc:Fallback>
                <p:oleObj name="Equation" r:id="rId23" imgW="126725" imgH="177415" progId="">
                  <p:embed/>
                  <p:pic>
                    <p:nvPicPr>
                      <p:cNvPr id="0" name="Picture 13" descr="image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920490"/>
                        <a:ext cx="342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 bwMode="auto">
          <a:xfrm>
            <a:off x="3581400" y="4493578"/>
            <a:ext cx="3124200" cy="1890712"/>
            <a:chOff x="48" y="2640"/>
            <a:chExt cx="1968" cy="1191"/>
          </a:xfrm>
        </p:grpSpPr>
        <p:sp>
          <p:nvSpPr>
            <p:cNvPr id="197673" name="Text Box 41"/>
            <p:cNvSpPr txBox="1">
              <a:spLocks noChangeArrowheads="1"/>
            </p:cNvSpPr>
            <p:nvPr/>
          </p:nvSpPr>
          <p:spPr bwMode="auto">
            <a:xfrm>
              <a:off x="48" y="2640"/>
              <a:ext cx="1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>
                  <a:solidFill>
                    <a:schemeClr val="tx1"/>
                  </a:solidFill>
                </a:rPr>
                <a:t>以子弹和杆为系统</a:t>
              </a:r>
            </a:p>
          </p:txBody>
        </p:sp>
        <p:sp>
          <p:nvSpPr>
            <p:cNvPr id="197674" name="Rectangle 42"/>
            <p:cNvSpPr>
              <a:spLocks noChangeArrowheads="1"/>
            </p:cNvSpPr>
            <p:nvPr/>
          </p:nvSpPr>
          <p:spPr bwMode="auto">
            <a:xfrm>
              <a:off x="192" y="3504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chemeClr val="tx1"/>
                  </a:solidFill>
                </a:rPr>
                <a:t>机械能</a:t>
              </a:r>
              <a:r>
                <a:rPr kumimoji="1" lang="zh-CN" altLang="en-US" sz="2800">
                  <a:solidFill>
                    <a:srgbClr val="CC0000"/>
                  </a:solidFill>
                </a:rPr>
                <a:t>不</a:t>
              </a:r>
              <a:r>
                <a:rPr kumimoji="1" lang="zh-CN" altLang="en-US" sz="2800">
                  <a:solidFill>
                    <a:schemeClr val="tx1"/>
                  </a:solidFill>
                </a:rPr>
                <a:t>守恒 </a:t>
              </a:r>
              <a:r>
                <a:rPr kumimoji="1" lang="en-US" altLang="zh-CN" sz="28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97675" name="Rectangle 43"/>
            <p:cNvSpPr>
              <a:spLocks noChangeArrowheads="1"/>
            </p:cNvSpPr>
            <p:nvPr/>
          </p:nvSpPr>
          <p:spPr bwMode="auto">
            <a:xfrm>
              <a:off x="271" y="3216"/>
              <a:ext cx="1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2800">
                  <a:solidFill>
                    <a:schemeClr val="tx1"/>
                  </a:solidFill>
                </a:rPr>
                <a:t>角动量守恒；</a:t>
              </a:r>
            </a:p>
          </p:txBody>
        </p:sp>
        <p:sp>
          <p:nvSpPr>
            <p:cNvPr id="197676" name="Rectangle 44"/>
            <p:cNvSpPr>
              <a:spLocks noChangeArrowheads="1"/>
            </p:cNvSpPr>
            <p:nvPr/>
          </p:nvSpPr>
          <p:spPr bwMode="auto">
            <a:xfrm>
              <a:off x="314" y="2937"/>
              <a:ext cx="1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2800">
                  <a:solidFill>
                    <a:schemeClr val="tx1"/>
                  </a:solidFill>
                </a:rPr>
                <a:t>动量</a:t>
              </a:r>
              <a:r>
                <a:rPr kumimoji="1" lang="zh-CN" altLang="en-US" sz="2800">
                  <a:solidFill>
                    <a:srgbClr val="CC0000"/>
                  </a:solidFill>
                </a:rPr>
                <a:t>不</a:t>
              </a:r>
              <a:r>
                <a:rPr kumimoji="1" lang="zh-CN" altLang="en-US" sz="2800">
                  <a:solidFill>
                    <a:schemeClr val="tx1"/>
                  </a:solidFill>
                </a:rPr>
                <a:t>守恒；</a:t>
              </a:r>
            </a:p>
          </p:txBody>
        </p:sp>
      </p:grpSp>
      <p:grpSp>
        <p:nvGrpSpPr>
          <p:cNvPr id="6" name="Group 45"/>
          <p:cNvGrpSpPr/>
          <p:nvPr/>
        </p:nvGrpSpPr>
        <p:grpSpPr bwMode="auto">
          <a:xfrm>
            <a:off x="168275" y="4488815"/>
            <a:ext cx="3413125" cy="1895475"/>
            <a:chOff x="1968" y="2637"/>
            <a:chExt cx="2150" cy="1194"/>
          </a:xfrm>
        </p:grpSpPr>
        <p:sp>
          <p:nvSpPr>
            <p:cNvPr id="197678" name="Rectangle 46"/>
            <p:cNvSpPr>
              <a:spLocks noChangeArrowheads="1"/>
            </p:cNvSpPr>
            <p:nvPr/>
          </p:nvSpPr>
          <p:spPr bwMode="auto">
            <a:xfrm>
              <a:off x="1968" y="2637"/>
              <a:ext cx="21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2800">
                  <a:solidFill>
                    <a:schemeClr val="tx1"/>
                  </a:solidFill>
                </a:rPr>
                <a:t>以子弹和沙袋为系统</a:t>
              </a:r>
            </a:p>
          </p:txBody>
        </p:sp>
        <p:sp>
          <p:nvSpPr>
            <p:cNvPr id="197679" name="Rectangle 47"/>
            <p:cNvSpPr>
              <a:spLocks noChangeArrowheads="1"/>
            </p:cNvSpPr>
            <p:nvPr/>
          </p:nvSpPr>
          <p:spPr bwMode="auto">
            <a:xfrm>
              <a:off x="2400" y="2928"/>
              <a:ext cx="12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2800">
                  <a:solidFill>
                    <a:schemeClr val="tx1"/>
                  </a:solidFill>
                </a:rPr>
                <a:t>动量守恒；</a:t>
              </a:r>
            </a:p>
          </p:txBody>
        </p:sp>
        <p:sp>
          <p:nvSpPr>
            <p:cNvPr id="197680" name="Rectangle 48"/>
            <p:cNvSpPr>
              <a:spLocks noChangeArrowheads="1"/>
            </p:cNvSpPr>
            <p:nvPr/>
          </p:nvSpPr>
          <p:spPr bwMode="auto">
            <a:xfrm>
              <a:off x="2304" y="3216"/>
              <a:ext cx="1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2800">
                  <a:solidFill>
                    <a:schemeClr val="tx1"/>
                  </a:solidFill>
                </a:rPr>
                <a:t>角动量守恒；</a:t>
              </a:r>
            </a:p>
          </p:txBody>
        </p:sp>
        <p:sp>
          <p:nvSpPr>
            <p:cNvPr id="197681" name="Rectangle 49"/>
            <p:cNvSpPr>
              <a:spLocks noChangeArrowheads="1"/>
            </p:cNvSpPr>
            <p:nvPr/>
          </p:nvSpPr>
          <p:spPr bwMode="auto">
            <a:xfrm>
              <a:off x="2216" y="3504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chemeClr val="tx1"/>
                  </a:solidFill>
                </a:rPr>
                <a:t>机械能</a:t>
              </a:r>
              <a:r>
                <a:rPr kumimoji="1" lang="zh-CN" altLang="en-US" sz="2800">
                  <a:solidFill>
                    <a:srgbClr val="CC0000"/>
                  </a:solidFill>
                </a:rPr>
                <a:t>不</a:t>
              </a:r>
              <a:r>
                <a:rPr kumimoji="1" lang="zh-CN" altLang="en-US" sz="2800">
                  <a:solidFill>
                    <a:schemeClr val="tx1"/>
                  </a:solidFill>
                </a:rPr>
                <a:t>守恒 </a:t>
              </a:r>
              <a:r>
                <a:rPr kumimoji="1" lang="en-US" altLang="zh-CN" sz="280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7" name="Group 50"/>
          <p:cNvGrpSpPr/>
          <p:nvPr/>
        </p:nvGrpSpPr>
        <p:grpSpPr bwMode="auto">
          <a:xfrm>
            <a:off x="6781800" y="4472940"/>
            <a:ext cx="2362200" cy="1911350"/>
            <a:chOff x="4272" y="2627"/>
            <a:chExt cx="1488" cy="1204"/>
          </a:xfrm>
        </p:grpSpPr>
        <p:sp>
          <p:nvSpPr>
            <p:cNvPr id="197683" name="Rectangle 51"/>
            <p:cNvSpPr>
              <a:spLocks noChangeArrowheads="1"/>
            </p:cNvSpPr>
            <p:nvPr/>
          </p:nvSpPr>
          <p:spPr bwMode="auto">
            <a:xfrm>
              <a:off x="4272" y="2627"/>
              <a:ext cx="12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chemeClr val="tx1"/>
                  </a:solidFill>
                </a:rPr>
                <a:t>圆锥摆系统</a:t>
              </a:r>
            </a:p>
          </p:txBody>
        </p:sp>
        <p:sp>
          <p:nvSpPr>
            <p:cNvPr id="197684" name="Rectangle 52"/>
            <p:cNvSpPr>
              <a:spLocks noChangeArrowheads="1"/>
            </p:cNvSpPr>
            <p:nvPr/>
          </p:nvSpPr>
          <p:spPr bwMode="auto">
            <a:xfrm>
              <a:off x="4272" y="2928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2800">
                  <a:solidFill>
                    <a:schemeClr val="tx1"/>
                  </a:solidFill>
                </a:rPr>
                <a:t>动量</a:t>
              </a:r>
              <a:r>
                <a:rPr kumimoji="1" lang="zh-CN" altLang="en-US" sz="2800">
                  <a:solidFill>
                    <a:srgbClr val="CC0000"/>
                  </a:solidFill>
                </a:rPr>
                <a:t>不</a:t>
              </a:r>
              <a:r>
                <a:rPr kumimoji="1" lang="zh-CN" altLang="en-US" sz="2800">
                  <a:solidFill>
                    <a:schemeClr val="tx1"/>
                  </a:solidFill>
                </a:rPr>
                <a:t>守恒；</a:t>
              </a:r>
            </a:p>
          </p:txBody>
        </p:sp>
        <p:sp>
          <p:nvSpPr>
            <p:cNvPr id="197685" name="Rectangle 53"/>
            <p:cNvSpPr>
              <a:spLocks noChangeArrowheads="1"/>
            </p:cNvSpPr>
            <p:nvPr/>
          </p:nvSpPr>
          <p:spPr bwMode="auto">
            <a:xfrm>
              <a:off x="4272" y="3216"/>
              <a:ext cx="1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2800">
                  <a:solidFill>
                    <a:schemeClr val="tx1"/>
                  </a:solidFill>
                </a:rPr>
                <a:t>角动量守恒；</a:t>
              </a:r>
            </a:p>
          </p:txBody>
        </p:sp>
        <p:sp>
          <p:nvSpPr>
            <p:cNvPr id="197686" name="Rectangle 54"/>
            <p:cNvSpPr>
              <a:spLocks noChangeArrowheads="1"/>
            </p:cNvSpPr>
            <p:nvPr/>
          </p:nvSpPr>
          <p:spPr bwMode="auto">
            <a:xfrm>
              <a:off x="4272" y="3504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solidFill>
                    <a:schemeClr val="tx1"/>
                  </a:solidFill>
                </a:rPr>
                <a:t>机械能守恒 </a:t>
              </a:r>
              <a:r>
                <a:rPr kumimoji="1" lang="en-US" altLang="zh-CN" sz="280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8" name="Group 55"/>
          <p:cNvGrpSpPr/>
          <p:nvPr/>
        </p:nvGrpSpPr>
        <p:grpSpPr bwMode="auto">
          <a:xfrm>
            <a:off x="304800" y="304800"/>
            <a:ext cx="1752600" cy="685800"/>
            <a:chOff x="192" y="384"/>
            <a:chExt cx="1104" cy="432"/>
          </a:xfrm>
        </p:grpSpPr>
        <p:sp>
          <p:nvSpPr>
            <p:cNvPr id="197688" name="AutoShape 56"/>
            <p:cNvSpPr>
              <a:spLocks noChangeArrowheads="1"/>
            </p:cNvSpPr>
            <p:nvPr/>
          </p:nvSpPr>
          <p:spPr bwMode="auto">
            <a:xfrm>
              <a:off x="192" y="384"/>
              <a:ext cx="1055" cy="432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89" name="Text Box 57"/>
            <p:cNvSpPr txBox="1">
              <a:spLocks noChangeArrowheads="1"/>
            </p:cNvSpPr>
            <p:nvPr/>
          </p:nvSpPr>
          <p:spPr bwMode="auto">
            <a:xfrm>
              <a:off x="385" y="441"/>
              <a:ext cx="9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rgbClr val="CC0000"/>
                  </a:solidFill>
                </a:rPr>
                <a:t>讨 论</a:t>
              </a:r>
            </a:p>
          </p:txBody>
        </p:sp>
      </p:grpSp>
      <p:grpSp>
        <p:nvGrpSpPr>
          <p:cNvPr id="9" name="Group 58"/>
          <p:cNvGrpSpPr/>
          <p:nvPr/>
        </p:nvGrpSpPr>
        <p:grpSpPr bwMode="auto">
          <a:xfrm>
            <a:off x="304800" y="1126490"/>
            <a:ext cx="990600" cy="2743200"/>
            <a:chOff x="192" y="816"/>
            <a:chExt cx="624" cy="1728"/>
          </a:xfrm>
        </p:grpSpPr>
        <p:sp>
          <p:nvSpPr>
            <p:cNvPr id="197691" name="Rectangle 59"/>
            <p:cNvSpPr>
              <a:spLocks noChangeArrowheads="1"/>
            </p:cNvSpPr>
            <p:nvPr/>
          </p:nvSpPr>
          <p:spPr bwMode="auto">
            <a:xfrm>
              <a:off x="240" y="816"/>
              <a:ext cx="528" cy="172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92" name="Rectangle 60"/>
            <p:cNvSpPr>
              <a:spLocks noChangeArrowheads="1"/>
            </p:cNvSpPr>
            <p:nvPr/>
          </p:nvSpPr>
          <p:spPr bwMode="auto">
            <a:xfrm>
              <a:off x="192" y="816"/>
              <a:ext cx="385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zh-CN" altLang="en-US" sz="2800">
                  <a:solidFill>
                    <a:schemeClr val="tx1"/>
                  </a:solidFill>
                </a:rPr>
                <a:t>子弹击入沙袋</a:t>
              </a:r>
            </a:p>
          </p:txBody>
        </p:sp>
        <p:sp>
          <p:nvSpPr>
            <p:cNvPr id="197693" name="Rectangle 61"/>
            <p:cNvSpPr>
              <a:spLocks noChangeArrowheads="1"/>
            </p:cNvSpPr>
            <p:nvPr/>
          </p:nvSpPr>
          <p:spPr bwMode="auto">
            <a:xfrm>
              <a:off x="431" y="816"/>
              <a:ext cx="385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1" lang="zh-CN" altLang="en-US" sz="2800">
                  <a:solidFill>
                    <a:schemeClr val="tx1"/>
                  </a:solidFill>
                </a:rPr>
                <a:t>细绳质量不计</a:t>
              </a: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414A-6D11-413F-88F2-7E6EF262CE6F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454659" name="Object 3"/>
          <p:cNvGraphicFramePr>
            <a:graphicFrameLocks noChangeAspect="1"/>
          </p:cNvGraphicFramePr>
          <p:nvPr/>
        </p:nvGraphicFramePr>
        <p:xfrm>
          <a:off x="444500" y="1219200"/>
          <a:ext cx="8242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35" name="文档" r:id="rId3" imgW="3302661" imgH="831571" progId="Word.Document.8">
                  <p:embed/>
                </p:oleObj>
              </mc:Choice>
              <mc:Fallback>
                <p:oleObj name="文档" r:id="rId3" imgW="3302661" imgH="831571" progId="Word.Document.8">
                  <p:embed/>
                  <p:pic>
                    <p:nvPicPr>
                      <p:cNvPr id="0" name="Picture 3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219200"/>
                        <a:ext cx="82423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660" name="Group 4"/>
          <p:cNvGrpSpPr/>
          <p:nvPr/>
        </p:nvGrpSpPr>
        <p:grpSpPr bwMode="auto">
          <a:xfrm>
            <a:off x="2895600" y="3429000"/>
            <a:ext cx="3525838" cy="3146425"/>
            <a:chOff x="1838" y="2174"/>
            <a:chExt cx="2221" cy="1982"/>
          </a:xfrm>
        </p:grpSpPr>
        <p:sp>
          <p:nvSpPr>
            <p:cNvPr id="454661" name="AutoShape 5"/>
            <p:cNvSpPr>
              <a:spLocks noChangeArrowheads="1"/>
            </p:cNvSpPr>
            <p:nvPr/>
          </p:nvSpPr>
          <p:spPr bwMode="auto">
            <a:xfrm rot="10800000">
              <a:off x="1990" y="2236"/>
              <a:ext cx="136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993366"/>
              </a:solidFill>
              <a:miter lim="800000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 rot="3010794">
              <a:off x="1710" y="3141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 algn="ctr">
              <a:solidFill>
                <a:srgbClr val="3366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3" name="Arc 7"/>
            <p:cNvSpPr/>
            <p:nvPr/>
          </p:nvSpPr>
          <p:spPr bwMode="auto">
            <a:xfrm rot="10800000" flipH="1">
              <a:off x="2153" y="2391"/>
              <a:ext cx="90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2077" y="2374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>
              <a:solidFill>
                <a:srgbClr val="3366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5" name="Line 9" descr="浅色上对角线"/>
            <p:cNvSpPr>
              <a:spLocks noChangeShapeType="1"/>
            </p:cNvSpPr>
            <p:nvPr/>
          </p:nvSpPr>
          <p:spPr bwMode="auto">
            <a:xfrm flipV="1">
              <a:off x="1844" y="2241"/>
              <a:ext cx="430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6" name="Rectangle 10" descr="浅色上对角线"/>
            <p:cNvSpPr>
              <a:spLocks noChangeArrowheads="1"/>
            </p:cNvSpPr>
            <p:nvPr/>
          </p:nvSpPr>
          <p:spPr bwMode="auto">
            <a:xfrm>
              <a:off x="1855" y="2182"/>
              <a:ext cx="433" cy="54"/>
            </a:xfrm>
            <a:prstGeom prst="rect">
              <a:avLst/>
            </a:prstGeom>
            <a:pattFill prst="ltUpDiag">
              <a:fgClr>
                <a:srgbClr val="000066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7" name="Oval 11"/>
            <p:cNvSpPr>
              <a:spLocks noChangeArrowheads="1"/>
            </p:cNvSpPr>
            <p:nvPr/>
          </p:nvSpPr>
          <p:spPr bwMode="auto">
            <a:xfrm>
              <a:off x="2035" y="2374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4668" name="Text Box 12"/>
            <p:cNvSpPr txBox="1">
              <a:spLocks noChangeArrowheads="1"/>
            </p:cNvSpPr>
            <p:nvPr/>
          </p:nvSpPr>
          <p:spPr bwMode="auto">
            <a:xfrm>
              <a:off x="1838" y="2322"/>
              <a:ext cx="360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54669" name="Text Box 13"/>
            <p:cNvSpPr txBox="1">
              <a:spLocks noChangeArrowheads="1"/>
            </p:cNvSpPr>
            <p:nvPr/>
          </p:nvSpPr>
          <p:spPr bwMode="auto">
            <a:xfrm>
              <a:off x="2198" y="2391"/>
              <a:ext cx="499" cy="288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454670" name="Arc 14"/>
            <p:cNvSpPr/>
            <p:nvPr/>
          </p:nvSpPr>
          <p:spPr bwMode="auto">
            <a:xfrm rot="10800000" flipH="1">
              <a:off x="2017" y="2435"/>
              <a:ext cx="2042" cy="1472"/>
            </a:xfrm>
            <a:custGeom>
              <a:avLst/>
              <a:gdLst>
                <a:gd name="G0" fmla="+- 0 0 0"/>
                <a:gd name="G1" fmla="+- 16446 0 0"/>
                <a:gd name="G2" fmla="+- 21600 0 0"/>
                <a:gd name="T0" fmla="*/ 14003 w 21600"/>
                <a:gd name="T1" fmla="*/ 0 h 16446"/>
                <a:gd name="T2" fmla="*/ 21600 w 21600"/>
                <a:gd name="T3" fmla="*/ 16446 h 16446"/>
                <a:gd name="T4" fmla="*/ 0 w 21600"/>
                <a:gd name="T5" fmla="*/ 16446 h 16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446" fill="none" extrusionOk="0">
                  <a:moveTo>
                    <a:pt x="14003" y="-1"/>
                  </a:moveTo>
                  <a:cubicBezTo>
                    <a:pt x="18822" y="4103"/>
                    <a:pt x="21600" y="10115"/>
                    <a:pt x="21600" y="16446"/>
                  </a:cubicBezTo>
                </a:path>
                <a:path w="21600" h="16446" stroke="0" extrusionOk="0">
                  <a:moveTo>
                    <a:pt x="14003" y="-1"/>
                  </a:moveTo>
                  <a:cubicBezTo>
                    <a:pt x="18822" y="4103"/>
                    <a:pt x="21600" y="10115"/>
                    <a:pt x="21600" y="16446"/>
                  </a:cubicBezTo>
                  <a:lnTo>
                    <a:pt x="0" y="16446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prstDash val="dash"/>
              <a:rou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1FF-A9EB-4168-A860-76D2ABB9EDA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342781" y="1214735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485900" algn="l"/>
              </a:tabLst>
            </a:pPr>
            <a:r>
              <a:rPr kumimoji="1" lang="zh-CN" altLang="en-US" sz="2400" dirty="0"/>
              <a:t>解：</a:t>
            </a:r>
          </a:p>
        </p:txBody>
      </p:sp>
      <p:grpSp>
        <p:nvGrpSpPr>
          <p:cNvPr id="457733" name="Group 5"/>
          <p:cNvGrpSpPr/>
          <p:nvPr/>
        </p:nvGrpSpPr>
        <p:grpSpPr bwMode="auto">
          <a:xfrm>
            <a:off x="5389563" y="3200400"/>
            <a:ext cx="3525837" cy="3146425"/>
            <a:chOff x="1838" y="2174"/>
            <a:chExt cx="2221" cy="1982"/>
          </a:xfrm>
        </p:grpSpPr>
        <p:sp>
          <p:nvSpPr>
            <p:cNvPr id="457734" name="AutoShape 6"/>
            <p:cNvSpPr>
              <a:spLocks noChangeArrowheads="1"/>
            </p:cNvSpPr>
            <p:nvPr/>
          </p:nvSpPr>
          <p:spPr bwMode="auto">
            <a:xfrm rot="10800000">
              <a:off x="1990" y="2236"/>
              <a:ext cx="136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993366"/>
              </a:solidFill>
              <a:miter lim="800000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35" name="Rectangle 7"/>
            <p:cNvSpPr>
              <a:spLocks noChangeArrowheads="1"/>
            </p:cNvSpPr>
            <p:nvPr/>
          </p:nvSpPr>
          <p:spPr bwMode="auto">
            <a:xfrm rot="3010794">
              <a:off x="1710" y="3141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 algn="ctr">
              <a:solidFill>
                <a:srgbClr val="3366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36" name="Arc 8"/>
            <p:cNvSpPr/>
            <p:nvPr/>
          </p:nvSpPr>
          <p:spPr bwMode="auto">
            <a:xfrm rot="10800000" flipH="1">
              <a:off x="2153" y="2391"/>
              <a:ext cx="90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37" name="Rectangle 9"/>
            <p:cNvSpPr>
              <a:spLocks noChangeArrowheads="1"/>
            </p:cNvSpPr>
            <p:nvPr/>
          </p:nvSpPr>
          <p:spPr bwMode="auto">
            <a:xfrm>
              <a:off x="2077" y="2374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>
              <a:solidFill>
                <a:srgbClr val="3366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38" name="Line 10" descr="浅色上对角线"/>
            <p:cNvSpPr>
              <a:spLocks noChangeShapeType="1"/>
            </p:cNvSpPr>
            <p:nvPr/>
          </p:nvSpPr>
          <p:spPr bwMode="auto">
            <a:xfrm flipV="1">
              <a:off x="1844" y="2241"/>
              <a:ext cx="430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39" name="Rectangle 11" descr="浅色上对角线"/>
            <p:cNvSpPr>
              <a:spLocks noChangeArrowheads="1"/>
            </p:cNvSpPr>
            <p:nvPr/>
          </p:nvSpPr>
          <p:spPr bwMode="auto">
            <a:xfrm>
              <a:off x="1855" y="2182"/>
              <a:ext cx="433" cy="54"/>
            </a:xfrm>
            <a:prstGeom prst="rect">
              <a:avLst/>
            </a:prstGeom>
            <a:pattFill prst="ltUpDiag">
              <a:fgClr>
                <a:srgbClr val="000066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40" name="Oval 12"/>
            <p:cNvSpPr>
              <a:spLocks noChangeArrowheads="1"/>
            </p:cNvSpPr>
            <p:nvPr/>
          </p:nvSpPr>
          <p:spPr bwMode="auto">
            <a:xfrm>
              <a:off x="2035" y="2374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7741" name="Text Box 13"/>
            <p:cNvSpPr txBox="1">
              <a:spLocks noChangeArrowheads="1"/>
            </p:cNvSpPr>
            <p:nvPr/>
          </p:nvSpPr>
          <p:spPr bwMode="auto">
            <a:xfrm>
              <a:off x="1838" y="2322"/>
              <a:ext cx="360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57742" name="Text Box 14"/>
            <p:cNvSpPr txBox="1">
              <a:spLocks noChangeArrowheads="1"/>
            </p:cNvSpPr>
            <p:nvPr/>
          </p:nvSpPr>
          <p:spPr bwMode="auto">
            <a:xfrm>
              <a:off x="2198" y="2391"/>
              <a:ext cx="499" cy="288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457743" name="Arc 15"/>
            <p:cNvSpPr/>
            <p:nvPr/>
          </p:nvSpPr>
          <p:spPr bwMode="auto">
            <a:xfrm rot="10800000" flipH="1">
              <a:off x="2017" y="2435"/>
              <a:ext cx="2042" cy="1472"/>
            </a:xfrm>
            <a:custGeom>
              <a:avLst/>
              <a:gdLst>
                <a:gd name="G0" fmla="+- 0 0 0"/>
                <a:gd name="G1" fmla="+- 16446 0 0"/>
                <a:gd name="G2" fmla="+- 21600 0 0"/>
                <a:gd name="T0" fmla="*/ 14003 w 21600"/>
                <a:gd name="T1" fmla="*/ 0 h 16446"/>
                <a:gd name="T2" fmla="*/ 21600 w 21600"/>
                <a:gd name="T3" fmla="*/ 16446 h 16446"/>
                <a:gd name="T4" fmla="*/ 0 w 21600"/>
                <a:gd name="T5" fmla="*/ 16446 h 16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446" fill="none" extrusionOk="0">
                  <a:moveTo>
                    <a:pt x="14003" y="-1"/>
                  </a:moveTo>
                  <a:cubicBezTo>
                    <a:pt x="18822" y="4103"/>
                    <a:pt x="21600" y="10115"/>
                    <a:pt x="21600" y="16446"/>
                  </a:cubicBezTo>
                </a:path>
                <a:path w="21600" h="16446" stroke="0" extrusionOk="0">
                  <a:moveTo>
                    <a:pt x="14003" y="-1"/>
                  </a:moveTo>
                  <a:cubicBezTo>
                    <a:pt x="18822" y="4103"/>
                    <a:pt x="21600" y="10115"/>
                    <a:pt x="21600" y="16446"/>
                  </a:cubicBezTo>
                  <a:lnTo>
                    <a:pt x="0" y="16446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prstDash val="dash"/>
              <a:rou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57750" name="Object 22"/>
          <p:cNvGraphicFramePr>
            <a:graphicFrameLocks noChangeAspect="1"/>
          </p:cNvGraphicFramePr>
          <p:nvPr/>
        </p:nvGraphicFramePr>
        <p:xfrm>
          <a:off x="1038225" y="1524000"/>
          <a:ext cx="41322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95" name="公式" r:id="rId3" imgW="2755900" imgH="393700" progId="">
                  <p:embed/>
                </p:oleObj>
              </mc:Choice>
              <mc:Fallback>
                <p:oleObj name="公式" r:id="rId3" imgW="2755900" imgH="393700" progId="">
                  <p:embed/>
                  <p:pic>
                    <p:nvPicPr>
                      <p:cNvPr id="0" name="Picture 22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524000"/>
                        <a:ext cx="41322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9" name="Object 21"/>
          <p:cNvGraphicFramePr>
            <a:graphicFrameLocks noChangeAspect="1"/>
          </p:cNvGraphicFramePr>
          <p:nvPr/>
        </p:nvGraphicFramePr>
        <p:xfrm>
          <a:off x="914400" y="2057400"/>
          <a:ext cx="33702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96" name="公式" r:id="rId5" imgW="2247900" imgH="393700" progId="">
                  <p:embed/>
                </p:oleObj>
              </mc:Choice>
              <mc:Fallback>
                <p:oleObj name="公式" r:id="rId5" imgW="2247900" imgH="393700" progId="">
                  <p:embed/>
                  <p:pic>
                    <p:nvPicPr>
                      <p:cNvPr id="0" name="Picture 21" descr="image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33702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8" name="Object 20"/>
          <p:cNvGraphicFramePr>
            <a:graphicFrameLocks noChangeAspect="1"/>
          </p:cNvGraphicFramePr>
          <p:nvPr/>
        </p:nvGraphicFramePr>
        <p:xfrm>
          <a:off x="914400" y="3352800"/>
          <a:ext cx="34655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97" name="公式" r:id="rId7" imgW="2311400" imgH="393700" progId="">
                  <p:embed/>
                </p:oleObj>
              </mc:Choice>
              <mc:Fallback>
                <p:oleObj name="公式" r:id="rId7" imgW="2311400" imgH="393700" progId="">
                  <p:embed/>
                  <p:pic>
                    <p:nvPicPr>
                      <p:cNvPr id="0" name="Picture 20" descr="image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34655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7" name="Object 19"/>
          <p:cNvGraphicFramePr>
            <a:graphicFrameLocks noChangeAspect="1"/>
          </p:cNvGraphicFramePr>
          <p:nvPr/>
        </p:nvGraphicFramePr>
        <p:xfrm>
          <a:off x="1114425" y="2743200"/>
          <a:ext cx="13112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98" name="公式" r:id="rId9" imgW="876300" imgH="241300" progId="">
                  <p:embed/>
                </p:oleObj>
              </mc:Choice>
              <mc:Fallback>
                <p:oleObj name="公式" r:id="rId9" imgW="876300" imgH="241300" progId="">
                  <p:embed/>
                  <p:pic>
                    <p:nvPicPr>
                      <p:cNvPr id="0" name="Picture 19" descr="image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743200"/>
                        <a:ext cx="13112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6" name="Object 18"/>
          <p:cNvGraphicFramePr>
            <a:graphicFrameLocks noChangeAspect="1"/>
          </p:cNvGraphicFramePr>
          <p:nvPr/>
        </p:nvGraphicFramePr>
        <p:xfrm>
          <a:off x="3087688" y="2743200"/>
          <a:ext cx="15605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99" name="公式" r:id="rId11" imgW="1040948" imgH="253890" progId="">
                  <p:embed/>
                </p:oleObj>
              </mc:Choice>
              <mc:Fallback>
                <p:oleObj name="公式" r:id="rId11" imgW="1040948" imgH="253890" progId="">
                  <p:embed/>
                  <p:pic>
                    <p:nvPicPr>
                      <p:cNvPr id="0" name="Picture 18" descr="image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2743200"/>
                        <a:ext cx="15605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5" name="Object 17"/>
          <p:cNvGraphicFramePr>
            <a:graphicFrameLocks noChangeAspect="1"/>
          </p:cNvGraphicFramePr>
          <p:nvPr/>
        </p:nvGraphicFramePr>
        <p:xfrm>
          <a:off x="1276350" y="4495800"/>
          <a:ext cx="1847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00" name="公式" r:id="rId13" imgW="1231366" imgH="253890" progId="">
                  <p:embed/>
                </p:oleObj>
              </mc:Choice>
              <mc:Fallback>
                <p:oleObj name="公式" r:id="rId13" imgW="1231366" imgH="253890" progId="">
                  <p:embed/>
                  <p:pic>
                    <p:nvPicPr>
                      <p:cNvPr id="0" name="Picture 17" descr="image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495800"/>
                        <a:ext cx="18478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4" name="Object 16"/>
          <p:cNvGraphicFramePr>
            <a:graphicFrameLocks noChangeAspect="1"/>
          </p:cNvGraphicFramePr>
          <p:nvPr/>
        </p:nvGraphicFramePr>
        <p:xfrm>
          <a:off x="1133475" y="5181600"/>
          <a:ext cx="2114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01" name="公式" r:id="rId15" imgW="1409700" imgH="508000" progId="">
                  <p:embed/>
                </p:oleObj>
              </mc:Choice>
              <mc:Fallback>
                <p:oleObj name="公式" r:id="rId15" imgW="1409700" imgH="508000" progId="">
                  <p:embed/>
                  <p:pic>
                    <p:nvPicPr>
                      <p:cNvPr id="0" name="Picture 16" descr="image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5181600"/>
                        <a:ext cx="21145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51" name="Rectangle 23"/>
          <p:cNvSpPr>
            <a:spLocks noChangeArrowheads="1"/>
          </p:cNvSpPr>
          <p:nvPr/>
        </p:nvSpPr>
        <p:spPr bwMode="auto">
          <a:xfrm>
            <a:off x="457200" y="1600200"/>
            <a:ext cx="81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457756" name="Rectangle 28"/>
          <p:cNvSpPr>
            <a:spLocks noChangeArrowheads="1"/>
          </p:cNvSpPr>
          <p:nvPr/>
        </p:nvSpPr>
        <p:spPr bwMode="auto">
          <a:xfrm>
            <a:off x="552450" y="4419600"/>
            <a:ext cx="81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457758" name="Rectangle 30"/>
          <p:cNvSpPr>
            <a:spLocks noChangeArrowheads="1"/>
          </p:cNvSpPr>
          <p:nvPr/>
        </p:nvSpPr>
        <p:spPr bwMode="auto">
          <a:xfrm>
            <a:off x="628650" y="2727325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由</a:t>
            </a:r>
          </a:p>
        </p:txBody>
      </p:sp>
      <p:sp>
        <p:nvSpPr>
          <p:cNvPr id="457759" name="Rectangle 31"/>
          <p:cNvSpPr>
            <a:spLocks noChangeArrowheads="1"/>
          </p:cNvSpPr>
          <p:nvPr/>
        </p:nvSpPr>
        <p:spPr bwMode="auto">
          <a:xfrm>
            <a:off x="2514600" y="274320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1910</TotalTime>
  <Words>938</Words>
  <Application>Microsoft Office PowerPoint</Application>
  <PresentationFormat>全屏显示(4:3)</PresentationFormat>
  <Paragraphs>187</Paragraphs>
  <Slides>24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质朴</vt:lpstr>
      <vt:lpstr>公式</vt:lpstr>
      <vt:lpstr>Equation</vt:lpstr>
      <vt:lpstr>文档</vt:lpstr>
      <vt:lpstr>Document</vt:lpstr>
      <vt:lpstr> 刚体定轴转动的功和能</vt:lpstr>
      <vt:lpstr>3.4 刚体定轴转动的功和能</vt:lpstr>
      <vt:lpstr>3.4 刚体定轴转动的功和能</vt:lpstr>
      <vt:lpstr>PowerPoint 演示文稿</vt:lpstr>
      <vt:lpstr>3.4 刚体定轴转动的功和能</vt:lpstr>
      <vt:lpstr>3.4 刚体定轴转动的功和能</vt:lpstr>
      <vt:lpstr>PowerPoint 演示文稿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练习</vt:lpstr>
      <vt:lpstr>3.2 转动定律</vt:lpstr>
      <vt:lpstr>3.2 转动定律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刚体的定轴转动</dc:title>
  <dc:creator>S.Q. Wu</dc:creator>
  <cp:lastModifiedBy>XuQingchi</cp:lastModifiedBy>
  <cp:revision>1838</cp:revision>
  <cp:lastPrinted>2113-01-01T00:00:00Z</cp:lastPrinted>
  <dcterms:created xsi:type="dcterms:W3CDTF">2010-09-14T09:01:00Z</dcterms:created>
  <dcterms:modified xsi:type="dcterms:W3CDTF">2023-03-27T01:58:13Z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2052-10.1.0.7224</vt:lpwstr>
  </property>
</Properties>
</file>