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activeX/activeX3.xml" ContentType="application/vnd.ms-office.activeX+xml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61" r:id="rId2"/>
    <p:sldId id="257" r:id="rId3"/>
    <p:sldId id="258" r:id="rId4"/>
    <p:sldId id="265" r:id="rId5"/>
    <p:sldId id="270" r:id="rId6"/>
    <p:sldId id="266" r:id="rId7"/>
    <p:sldId id="267" r:id="rId8"/>
    <p:sldId id="268" r:id="rId9"/>
    <p:sldId id="269" r:id="rId10"/>
    <p:sldId id="264" r:id="rId11"/>
    <p:sldId id="341" r:id="rId12"/>
    <p:sldId id="259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88" r:id="rId31"/>
    <p:sldId id="289" r:id="rId32"/>
    <p:sldId id="291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4" r:id="rId53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1" autoAdjust="0"/>
    <p:restoredTop sz="83579" autoAdjust="0"/>
  </p:normalViewPr>
  <p:slideViewPr>
    <p:cSldViewPr>
      <p:cViewPr>
        <p:scale>
          <a:sx n="70" d="100"/>
          <a:sy n="70" d="100"/>
        </p:scale>
        <p:origin x="121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4" y="79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400D621-51F2-469F-BE22-77D89A7D29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3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7" y="4716144"/>
            <a:ext cx="5438140" cy="44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8D2509A-3AE0-46BB-AC6E-311C9232B0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027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2509A-3AE0-46BB-AC6E-311C9232B02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88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2509A-3AE0-46BB-AC6E-311C9232B02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19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C51CF6-C967-480E-ADDB-AAD5B4EBDD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9C7E-6B06-4E94-B4C0-6AAE8C24B8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702B-F234-4177-ADEC-22DCB4D15E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EB2A-DEB5-4D71-965B-CB2C9C86A9B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8A42105-4BB5-4688-90CE-8FD4D949E1E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74EC-18B1-4CC0-B8CA-7C327A7166B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9923-F000-4542-8E53-133731CCCE5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5B28-B145-4C1B-BA1E-72C10E9A32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8A84-73FF-4FC9-9B35-ECBFF1C898C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A1F3-9FC3-4666-97EF-452D34DB6C4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7DC9-AA85-47FA-9BB9-FA1D0EEE200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7D0476-BB78-463B-8485-207C966F111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4.e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6.e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11" Type="http://schemas.openxmlformats.org/officeDocument/2006/relationships/image" Target="../media/image43.emf"/><Relationship Id="rId5" Type="http://schemas.openxmlformats.org/officeDocument/2006/relationships/image" Target="../media/image39.emf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7.wmf"/><Relationship Id="rId4" Type="http://schemas.openxmlformats.org/officeDocument/2006/relationships/image" Target="../media/image38.emf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53.emf"/><Relationship Id="rId18" Type="http://schemas.openxmlformats.org/officeDocument/2006/relationships/oleObject" Target="../embeddings/oleObject41.bin"/><Relationship Id="rId3" Type="http://schemas.openxmlformats.org/officeDocument/2006/relationships/image" Target="../media/image48.emf"/><Relationship Id="rId21" Type="http://schemas.openxmlformats.org/officeDocument/2006/relationships/image" Target="../media/image57.emf"/><Relationship Id="rId7" Type="http://schemas.openxmlformats.org/officeDocument/2006/relationships/image" Target="../media/image50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55.e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56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1.e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12" Type="http://schemas.openxmlformats.org/officeDocument/2006/relationships/oleObject" Target="../embeddings/oleObject55.bin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9.emf"/><Relationship Id="rId5" Type="http://schemas.openxmlformats.org/officeDocument/2006/relationships/image" Target="../media/image66.emf"/><Relationship Id="rId15" Type="http://schemas.openxmlformats.org/officeDocument/2006/relationships/image" Target="../media/image71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8.emf"/><Relationship Id="rId14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73.emf"/><Relationship Id="rId7" Type="http://schemas.openxmlformats.org/officeDocument/2006/relationships/image" Target="../media/image75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77.wmf"/><Relationship Id="rId5" Type="http://schemas.openxmlformats.org/officeDocument/2006/relationships/image" Target="../media/image74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7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78.emf"/><Relationship Id="rId7" Type="http://schemas.openxmlformats.org/officeDocument/2006/relationships/image" Target="../media/image80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8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88.emf"/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73.bin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8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94.emf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79.bin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93.emf"/><Relationship Id="rId5" Type="http://schemas.openxmlformats.org/officeDocument/2006/relationships/image" Target="../media/image90.wmf"/><Relationship Id="rId15" Type="http://schemas.openxmlformats.org/officeDocument/2006/relationships/image" Target="../media/image95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8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86.bin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100.emf"/><Relationship Id="rId5" Type="http://schemas.openxmlformats.org/officeDocument/2006/relationships/image" Target="../media/image97.e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102.emf"/><Relationship Id="rId7" Type="http://schemas.openxmlformats.org/officeDocument/2006/relationships/image" Target="../media/image104.e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06.emf"/><Relationship Id="rId5" Type="http://schemas.openxmlformats.org/officeDocument/2006/relationships/image" Target="../media/image103.e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107.emf"/><Relationship Id="rId7" Type="http://schemas.openxmlformats.org/officeDocument/2006/relationships/image" Target="../media/image109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1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112.emf"/><Relationship Id="rId7" Type="http://schemas.openxmlformats.org/officeDocument/2006/relationships/image" Target="../media/image114.e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13.e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1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image" Target="../media/image116.wmf"/><Relationship Id="rId7" Type="http://schemas.openxmlformats.org/officeDocument/2006/relationships/image" Target="../media/image118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2.emf"/><Relationship Id="rId5" Type="http://schemas.openxmlformats.org/officeDocument/2006/relationships/image" Target="../media/image117.e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3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6.emf"/><Relationship Id="rId12" Type="http://schemas.openxmlformats.org/officeDocument/2006/relationships/oleObject" Target="../embeddings/oleObject112.bin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28.wmf"/><Relationship Id="rId5" Type="http://schemas.openxmlformats.org/officeDocument/2006/relationships/image" Target="../media/image125.e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27.emf"/><Relationship Id="rId14" Type="http://schemas.openxmlformats.org/officeDocument/2006/relationships/oleObject" Target="../embeddings/oleObject1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1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jpeg"/><Relationship Id="rId5" Type="http://schemas.openxmlformats.org/officeDocument/2006/relationships/image" Target="../media/image135.emf"/><Relationship Id="rId4" Type="http://schemas.openxmlformats.org/officeDocument/2006/relationships/oleObject" Target="../embeddings/oleObject11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7" Type="http://schemas.openxmlformats.org/officeDocument/2006/relationships/image" Target="../media/image139.e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38.emf"/><Relationship Id="rId4" Type="http://schemas.openxmlformats.org/officeDocument/2006/relationships/oleObject" Target="../embeddings/oleObject1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1.emf"/><Relationship Id="rId4" Type="http://schemas.openxmlformats.org/officeDocument/2006/relationships/oleObject" Target="../embeddings/oleObject12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43.emf"/><Relationship Id="rId7" Type="http://schemas.openxmlformats.org/officeDocument/2006/relationships/image" Target="../media/image145.e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47.emf"/><Relationship Id="rId5" Type="http://schemas.openxmlformats.org/officeDocument/2006/relationships/image" Target="../media/image144.e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4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7" Type="http://schemas.openxmlformats.org/officeDocument/2006/relationships/image" Target="../media/image150.e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49.emf"/><Relationship Id="rId4" Type="http://schemas.openxmlformats.org/officeDocument/2006/relationships/oleObject" Target="../embeddings/oleObject13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image" Target="../media/image151.emf"/><Relationship Id="rId7" Type="http://schemas.openxmlformats.org/officeDocument/2006/relationships/image" Target="../media/image153.e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52.e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5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image" Target="../media/image155.emf"/><Relationship Id="rId7" Type="http://schemas.openxmlformats.org/officeDocument/2006/relationships/image" Target="../media/image157.e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56.e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5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59.emf"/><Relationship Id="rId7" Type="http://schemas.openxmlformats.org/officeDocument/2006/relationships/image" Target="../media/image161.e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60.e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5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162.emf"/><Relationship Id="rId7" Type="http://schemas.openxmlformats.org/officeDocument/2006/relationships/image" Target="../media/image164.e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66.wmf"/><Relationship Id="rId5" Type="http://schemas.openxmlformats.org/officeDocument/2006/relationships/image" Target="../media/image163.e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6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167.emf"/><Relationship Id="rId7" Type="http://schemas.openxmlformats.org/officeDocument/2006/relationships/image" Target="../media/image169.e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2.bin"/><Relationship Id="rId5" Type="http://schemas.openxmlformats.org/officeDocument/2006/relationships/image" Target="../media/image168.e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7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Relationship Id="rId5" Type="http://schemas.openxmlformats.org/officeDocument/2006/relationships/image" Target="../media/image5.png"/><Relationship Id="rId4" Type="http://schemas.openxmlformats.org/officeDocument/2006/relationships/hyperlink" Target="https://tv.sohu.com/v/cGwvNjMzOTAzOC81NzQzMDMxNy5zaHRtbA==.html?vid=57430317&amp;wx=0&amp;landingrefer=http://cn.bing.com/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image" Target="../media/image171.emf"/><Relationship Id="rId7" Type="http://schemas.openxmlformats.org/officeDocument/2006/relationships/image" Target="../media/image173.e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72.e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7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6.emf"/><Relationship Id="rId4" Type="http://schemas.openxmlformats.org/officeDocument/2006/relationships/oleObject" Target="../embeddings/oleObject15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TM411A7NH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hyperlink" Target="https://haokan.baidu.com/v?pd=wisenatural&amp;vid=8623980707275871107" TargetMode="External"/><Relationship Id="rId4" Type="http://schemas.openxmlformats.org/officeDocument/2006/relationships/image" Target="../media/image8.wm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8.e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13.emf"/><Relationship Id="rId21" Type="http://schemas.openxmlformats.org/officeDocument/2006/relationships/image" Target="../media/image22.png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0.emf"/><Relationship Id="rId2" Type="http://schemas.openxmlformats.org/officeDocument/2006/relationships/image" Target="../media/image12.emf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静电场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EB1E-ED5B-4D88-8F7E-7C8305949AD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>
                <a:solidFill>
                  <a:schemeClr val="hlink"/>
                </a:solidFill>
              </a:rPr>
              <a:t>电磁运动</a:t>
            </a:r>
            <a:r>
              <a:rPr lang="zh-CN" altLang="en-US" sz="2600" dirty="0"/>
              <a:t>是物质运动中最基本的一种运动形式</a:t>
            </a:r>
          </a:p>
          <a:p>
            <a:pPr>
              <a:lnSpc>
                <a:spcPct val="90000"/>
              </a:lnSpc>
            </a:pPr>
            <a:r>
              <a:rPr lang="zh-CN" altLang="en-US" sz="2600" dirty="0">
                <a:solidFill>
                  <a:schemeClr val="hlink"/>
                </a:solidFill>
              </a:rPr>
              <a:t>电磁学</a:t>
            </a:r>
            <a:r>
              <a:rPr lang="zh-CN" altLang="en-US" sz="2600" dirty="0"/>
              <a:t>是研究电磁运动规律的一门学科</a:t>
            </a:r>
          </a:p>
          <a:p>
            <a:pPr>
              <a:lnSpc>
                <a:spcPct val="90000"/>
              </a:lnSpc>
            </a:pPr>
            <a:endParaRPr lang="zh-CN" altLang="en-US" sz="1200" dirty="0"/>
          </a:p>
          <a:p>
            <a:pPr>
              <a:lnSpc>
                <a:spcPct val="90000"/>
              </a:lnSpc>
            </a:pPr>
            <a:r>
              <a:rPr lang="en-US" altLang="zh-CN" sz="2600" dirty="0"/>
              <a:t>1820</a:t>
            </a:r>
            <a:r>
              <a:rPr lang="zh-CN" altLang="en-US" sz="2600" dirty="0"/>
              <a:t>年，</a:t>
            </a:r>
            <a:r>
              <a:rPr lang="zh-CN" altLang="en-US" sz="2600" dirty="0">
                <a:solidFill>
                  <a:schemeClr val="tx2"/>
                </a:solidFill>
              </a:rPr>
              <a:t>奥斯特</a:t>
            </a:r>
            <a:r>
              <a:rPr lang="zh-CN" altLang="en-US" sz="2600" dirty="0"/>
              <a:t>发现了电流的磁效应 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sym typeface="Wingdings" panose="05000000000000000000" pitchFamily="2" charset="2"/>
              </a:rPr>
              <a:t> 电和磁的相关性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sym typeface="Wingdings" panose="05000000000000000000" pitchFamily="2" charset="2"/>
              </a:rPr>
              <a:t>1831</a:t>
            </a:r>
            <a:r>
              <a:rPr lang="zh-CN" altLang="en-US" sz="2600" dirty="0">
                <a:sym typeface="Wingdings" panose="05000000000000000000" pitchFamily="2" charset="2"/>
              </a:rPr>
              <a:t>年，</a:t>
            </a:r>
            <a:r>
              <a:rPr lang="zh-CN" altLang="en-US" sz="2600" dirty="0">
                <a:solidFill>
                  <a:schemeClr val="tx2"/>
                </a:solidFill>
                <a:sym typeface="Wingdings" panose="05000000000000000000" pitchFamily="2" charset="2"/>
              </a:rPr>
              <a:t>法拉第</a:t>
            </a:r>
            <a:r>
              <a:rPr lang="zh-CN" altLang="en-US" sz="2600" dirty="0">
                <a:sym typeface="Wingdings" panose="05000000000000000000" pitchFamily="2" charset="2"/>
              </a:rPr>
              <a:t>发现了电磁感应现象 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sym typeface="Wingdings" panose="05000000000000000000" pitchFamily="2" charset="2"/>
              </a:rPr>
              <a:t> 进一步揭示了电磁现象的内在联系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sym typeface="Wingdings" panose="05000000000000000000" pitchFamily="2" charset="2"/>
              </a:rPr>
              <a:t>1865</a:t>
            </a:r>
            <a:r>
              <a:rPr lang="zh-CN" altLang="en-US" sz="2600" dirty="0">
                <a:sym typeface="Wingdings" panose="05000000000000000000" pitchFamily="2" charset="2"/>
              </a:rPr>
              <a:t>年，</a:t>
            </a:r>
            <a:r>
              <a:rPr lang="zh-CN" altLang="en-US" sz="2600" dirty="0">
                <a:solidFill>
                  <a:schemeClr val="tx2"/>
                </a:solidFill>
                <a:sym typeface="Wingdings" panose="05000000000000000000" pitchFamily="2" charset="2"/>
              </a:rPr>
              <a:t>麦克斯韦</a:t>
            </a:r>
            <a:r>
              <a:rPr lang="zh-CN" altLang="en-US" sz="2600" dirty="0">
                <a:sym typeface="Wingdings" panose="05000000000000000000" pitchFamily="2" charset="2"/>
              </a:rPr>
              <a:t>提出了</a:t>
            </a:r>
            <a:r>
              <a:rPr lang="zh-CN" altLang="en-US" sz="2600" dirty="0">
                <a:solidFill>
                  <a:srgbClr val="0000CC"/>
                </a:solidFill>
                <a:sym typeface="Wingdings" panose="05000000000000000000" pitchFamily="2" charset="2"/>
              </a:rPr>
              <a:t>感应电场</a:t>
            </a:r>
            <a:r>
              <a:rPr lang="zh-CN" altLang="en-US" sz="2600" dirty="0">
                <a:sym typeface="Wingdings" panose="05000000000000000000" pitchFamily="2" charset="2"/>
              </a:rPr>
              <a:t>和</a:t>
            </a:r>
            <a:r>
              <a:rPr lang="zh-CN" altLang="en-US" sz="2600" dirty="0">
                <a:solidFill>
                  <a:srgbClr val="0000CC"/>
                </a:solidFill>
                <a:sym typeface="Wingdings" panose="05000000000000000000" pitchFamily="2" charset="2"/>
              </a:rPr>
              <a:t>位移电流假说</a:t>
            </a:r>
            <a:r>
              <a:rPr lang="zh-CN" altLang="en-US" sz="2600" dirty="0"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sym typeface="Wingdings" panose="05000000000000000000" pitchFamily="2" charset="2"/>
              </a:rPr>
              <a:t> 电磁场理论（经典电磁学） 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sym typeface="Wingdings" panose="05000000000000000000" pitchFamily="2" charset="2"/>
              </a:rPr>
              <a:t> 预言了电磁波的存在 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sym typeface="Wingdings" panose="05000000000000000000" pitchFamily="2" charset="2"/>
              </a:rPr>
              <a:t> 指出光是一种电磁波 （光学统一到电磁学）</a:t>
            </a:r>
            <a:endParaRPr lang="zh-CN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539760" y="5562600"/>
            <a:ext cx="606448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/>
              <a:t>物理定律：</a:t>
            </a:r>
            <a:endParaRPr lang="en-US" altLang="zh-CN" sz="2000" dirty="0"/>
          </a:p>
          <a:p>
            <a:r>
              <a:rPr lang="zh-CN" altLang="en-US" sz="2000" dirty="0"/>
              <a:t>现象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提出问题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猜测结果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设计实验并测量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规律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电荷  库仑定律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C217-8B65-4342-A973-84829BF08E7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1000" y="1371600"/>
            <a:ext cx="80772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例</a:t>
            </a:r>
            <a:r>
              <a:rPr lang="en-US" altLang="zh-CN" sz="2000" dirty="0"/>
              <a:t>9.1   </a:t>
            </a:r>
            <a:r>
              <a:rPr lang="zh-CN" altLang="en-US" sz="2000" dirty="0"/>
              <a:t>在氢原子中，电子与质子之间的距离约为</a:t>
            </a:r>
            <a:r>
              <a:rPr lang="en-US" altLang="zh-CN" sz="2000" dirty="0"/>
              <a:t>5.3</a:t>
            </a:r>
            <a:r>
              <a:rPr lang="en-US" altLang="zh-CN" sz="2000" dirty="0">
                <a:cs typeface="Arial" panose="020B0604020202020204" pitchFamily="34" charset="0"/>
              </a:rPr>
              <a:t>×</a:t>
            </a:r>
            <a:r>
              <a:rPr lang="en-US" altLang="zh-CN" sz="2000" dirty="0"/>
              <a:t>10</a:t>
            </a:r>
            <a:r>
              <a:rPr lang="en-US" altLang="zh-CN" sz="2000" baseline="30000" dirty="0"/>
              <a:t>-11</a:t>
            </a:r>
            <a:r>
              <a:rPr lang="en-US" altLang="zh-CN" sz="2000" dirty="0"/>
              <a:t>m</a:t>
            </a:r>
            <a:r>
              <a:rPr lang="zh-CN" altLang="en-US" sz="2000" dirty="0"/>
              <a:t>。求它们之间的万有引力和静电力。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62000" y="2514600"/>
            <a:ext cx="69762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解：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914400" y="2667000"/>
          <a:ext cx="74771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816280" imgH="17056080" progId="">
                  <p:embed/>
                </p:oleObj>
              </mc:Choice>
              <mc:Fallback>
                <p:oleObj name="Equation" r:id="rId2" imgW="119816280" imgH="17056080" progId="">
                  <p:embed/>
                  <p:pic>
                    <p:nvPicPr>
                      <p:cNvPr id="0" name="Picture 9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47712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914400" y="3748087"/>
          <a:ext cx="17002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202680" imgH="13398480" progId="">
                  <p:embed/>
                </p:oleObj>
              </mc:Choice>
              <mc:Fallback>
                <p:oleObj name="公式" r:id="rId4" imgW="27202680" imgH="13398480" progId="">
                  <p:embed/>
                  <p:pic>
                    <p:nvPicPr>
                      <p:cNvPr id="0" name="Picture 10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48087"/>
                        <a:ext cx="1700213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667000" y="4662487"/>
          <a:ext cx="21812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2077080" imgH="7302600" progId="">
                  <p:embed/>
                </p:oleObj>
              </mc:Choice>
              <mc:Fallback>
                <p:oleObj name="公式" r:id="rId6" imgW="32077080" imgH="7302600" progId="">
                  <p:embed/>
                  <p:pic>
                    <p:nvPicPr>
                      <p:cNvPr id="0" name="Picture 11" descr="image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62487"/>
                        <a:ext cx="21812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2667000" y="3748087"/>
          <a:ext cx="46434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4322000" imgH="15430680" progId="">
                  <p:embed/>
                </p:oleObj>
              </mc:Choice>
              <mc:Fallback>
                <p:oleObj name="公式" r:id="rId8" imgW="74322000" imgH="15430680" progId="">
                  <p:embed/>
                  <p:pic>
                    <p:nvPicPr>
                      <p:cNvPr id="0" name="Picture 12" descr="image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48087"/>
                        <a:ext cx="4643438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990600" y="5105400"/>
          <a:ext cx="274478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108200" imgH="13804920" progId="">
                  <p:embed/>
                </p:oleObj>
              </mc:Choice>
              <mc:Fallback>
                <p:oleObj name="Equation" r:id="rId10" imgW="34108200" imgH="13804920" progId="">
                  <p:embed/>
                  <p:pic>
                    <p:nvPicPr>
                      <p:cNvPr id="0" name="Picture 13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274478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609600" y="2057400"/>
            <a:ext cx="78581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（已知： </a:t>
            </a:r>
            <a:r>
              <a:rPr lang="en-US" altLang="zh-CN"/>
              <a:t>m</a:t>
            </a:r>
            <a:r>
              <a:rPr lang="en-US" altLang="zh-CN" baseline="-25000"/>
              <a:t>p</a:t>
            </a:r>
            <a:r>
              <a:rPr lang="en-US" altLang="zh-CN"/>
              <a:t> =1.67×10</a:t>
            </a:r>
            <a:r>
              <a:rPr lang="en-US" altLang="zh-CN" baseline="30000"/>
              <a:t>-27</a:t>
            </a:r>
            <a:r>
              <a:rPr lang="en-US" altLang="zh-CN"/>
              <a:t> kg , G = 6.67×10</a:t>
            </a:r>
            <a:r>
              <a:rPr lang="en-US" altLang="zh-CN" baseline="30000"/>
              <a:t>-11</a:t>
            </a:r>
            <a:r>
              <a:rPr lang="en-US" altLang="zh-CN"/>
              <a:t> N·m</a:t>
            </a:r>
            <a:r>
              <a:rPr lang="en-US" altLang="zh-CN" baseline="30000"/>
              <a:t>2</a:t>
            </a:r>
            <a:r>
              <a:rPr lang="en-US" altLang="zh-CN"/>
              <a:t>·kg</a:t>
            </a:r>
            <a:r>
              <a:rPr lang="en-US" altLang="zh-CN" baseline="30000"/>
              <a:t>-2</a:t>
            </a:r>
            <a:r>
              <a:rPr lang="zh-CN" altLang="en-US"/>
              <a:t>，</a:t>
            </a:r>
            <a:r>
              <a:rPr lang="en-US" altLang="zh-CN"/>
              <a:t>m</a:t>
            </a:r>
            <a:r>
              <a:rPr lang="en-US" altLang="zh-CN" baseline="-25000"/>
              <a:t>e</a:t>
            </a:r>
            <a:r>
              <a:rPr lang="en-US" altLang="zh-CN"/>
              <a:t> = 9.11×10</a:t>
            </a:r>
            <a:r>
              <a:rPr lang="en-US" altLang="zh-CN" baseline="30000"/>
              <a:t>-31</a:t>
            </a:r>
            <a:r>
              <a:rPr lang="en-US" altLang="zh-CN"/>
              <a:t> kg</a:t>
            </a:r>
            <a:r>
              <a:rPr lang="zh-CN" altLang="en-US"/>
              <a:t>）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410200" y="4891087"/>
            <a:ext cx="1600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  <a:latin typeface="Arial" panose="020B0604020202020204" pitchFamily="34" charset="0"/>
              </a:rPr>
              <a:t>方向！！！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4191000" y="5334000"/>
            <a:ext cx="4724400" cy="825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</a:rPr>
              <a:t>电子受到质子的静电引力，方向由电子指向质子</a:t>
            </a:r>
            <a:r>
              <a:rPr lang="en-US" altLang="zh-CN" sz="1600" dirty="0">
                <a:latin typeface="Arial" panose="020B0604020202020204" pitchFamily="34" charset="0"/>
              </a:rPr>
              <a:t>;</a:t>
            </a:r>
          </a:p>
          <a:p>
            <a:r>
              <a:rPr lang="zh-CN" altLang="en-US" sz="1600" dirty="0">
                <a:latin typeface="Arial" panose="020B0604020202020204" pitchFamily="34" charset="0"/>
              </a:rPr>
              <a:t>质子受到电子的静电引力，方向由质子指向电子。</a:t>
            </a:r>
          </a:p>
          <a:p>
            <a:r>
              <a:rPr lang="zh-CN" altLang="en-US" sz="1600" dirty="0">
                <a:latin typeface="Arial" panose="020B0604020202020204" pitchFamily="34" charset="0"/>
              </a:rPr>
              <a:t>（万有引力方向，同理）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8" grpId="0"/>
      <p:bldP spid="235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电荷  库仑定律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4AB8-506C-4A46-A7DF-3DEAE629128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微观</a:t>
            </a:r>
            <a:r>
              <a:rPr lang="zh-CN" altLang="en-US" dirty="0"/>
              <a:t>粒子相互作用中，与静电力相比较，万有引力完全可以忽略；</a:t>
            </a:r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0000CC"/>
                </a:solidFill>
              </a:rPr>
              <a:t>宏观</a:t>
            </a:r>
            <a:r>
              <a:rPr lang="zh-CN" altLang="en-US" dirty="0"/>
              <a:t>领域内，尤其是大质量天体之间的作用，则是万有引力起主导作用。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F658-10C9-4092-8D92-574A455D662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38200" y="1600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电场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763713" y="1600200"/>
            <a:ext cx="71516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电荷周围存在着的一种特殊物质。 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19</a:t>
            </a:r>
            <a:r>
              <a:rPr lang="zh-CN" altLang="en-US" dirty="0">
                <a:latin typeface="Arial" panose="020B0604020202020204" pitchFamily="34" charset="0"/>
              </a:rPr>
              <a:t>世纪初，法拉第）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27088" y="2725738"/>
            <a:ext cx="7450137" cy="792162"/>
            <a:chOff x="827088" y="2725738"/>
            <a:chExt cx="7450137" cy="792162"/>
          </a:xfrm>
        </p:grpSpPr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827088" y="2725738"/>
              <a:ext cx="1800225" cy="792162"/>
            </a:xfrm>
            <a:prstGeom prst="rect">
              <a:avLst/>
            </a:prstGeom>
            <a:noFill/>
            <a:ln w="9525">
              <a:solidFill>
                <a:srgbClr val="CC99FF"/>
              </a:solidFill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32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电荷</a:t>
              </a: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6477000" y="2725738"/>
              <a:ext cx="1800225" cy="792162"/>
            </a:xfrm>
            <a:prstGeom prst="rect">
              <a:avLst/>
            </a:prstGeom>
            <a:noFill/>
            <a:ln w="9525">
              <a:solidFill>
                <a:srgbClr val="CC99FF"/>
              </a:solidFill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32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电荷</a:t>
              </a:r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3635375" y="2725738"/>
              <a:ext cx="1800225" cy="792162"/>
            </a:xfrm>
            <a:prstGeom prst="rect">
              <a:avLst/>
            </a:prstGeom>
            <a:noFill/>
            <a:ln w="9525">
              <a:solidFill>
                <a:srgbClr val="CC99FF"/>
              </a:solidFill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3200" b="1" dirty="0">
                  <a:solidFill>
                    <a:schemeClr val="hlink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电场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916238" y="2978150"/>
              <a:ext cx="503237" cy="287338"/>
              <a:chOff x="2916238" y="2882900"/>
              <a:chExt cx="503237" cy="287338"/>
            </a:xfrm>
          </p:grpSpPr>
          <p:sp>
            <p:nvSpPr>
              <p:cNvPr id="14357" name="Line 21"/>
              <p:cNvSpPr>
                <a:spLocks noChangeShapeType="1"/>
              </p:cNvSpPr>
              <p:nvPr/>
            </p:nvSpPr>
            <p:spPr bwMode="auto">
              <a:xfrm>
                <a:off x="2916238" y="2882900"/>
                <a:ext cx="503237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2" name="Line 26"/>
              <p:cNvSpPr>
                <a:spLocks noChangeShapeType="1"/>
              </p:cNvSpPr>
              <p:nvPr/>
            </p:nvSpPr>
            <p:spPr bwMode="auto">
              <a:xfrm flipH="1">
                <a:off x="2916238" y="3170238"/>
                <a:ext cx="503237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795963" y="2978150"/>
              <a:ext cx="503237" cy="287338"/>
              <a:chOff x="5795963" y="2882900"/>
              <a:chExt cx="503237" cy="287338"/>
            </a:xfrm>
          </p:grpSpPr>
          <p:sp>
            <p:nvSpPr>
              <p:cNvPr id="14361" name="Line 25"/>
              <p:cNvSpPr>
                <a:spLocks noChangeShapeType="1"/>
              </p:cNvSpPr>
              <p:nvPr/>
            </p:nvSpPr>
            <p:spPr bwMode="auto">
              <a:xfrm>
                <a:off x="5795963" y="2882900"/>
                <a:ext cx="503237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 flipH="1">
                <a:off x="5795963" y="3170238"/>
                <a:ext cx="503237" cy="0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990600" y="3886200"/>
            <a:ext cx="7804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静电场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</a:rPr>
              <a:t>相对</a:t>
            </a:r>
            <a:r>
              <a:rPr lang="zh-CN" altLang="en-US" sz="2400" dirty="0">
                <a:latin typeface="Arial" panose="020B0604020202020204" pitchFamily="34" charset="0"/>
              </a:rPr>
              <a:t>于观察者静止的电荷在周围空间激发的电场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990600" y="4686300"/>
            <a:ext cx="414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电场力</a:t>
            </a:r>
            <a:r>
              <a:rPr lang="zh-CN" altLang="en-US" sz="2400">
                <a:latin typeface="Arial" panose="020B0604020202020204" pitchFamily="34" charset="0"/>
              </a:rPr>
              <a:t>：电场对电荷的作用力</a:t>
            </a: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33350"/>
            <a:ext cx="16383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77DE-9AFD-4A3B-B1D1-820D78828CC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83820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电场强度</a:t>
            </a:r>
          </a:p>
        </p:txBody>
      </p:sp>
      <p:grpSp>
        <p:nvGrpSpPr>
          <p:cNvPr id="37957" name="Group 69"/>
          <p:cNvGrpSpPr/>
          <p:nvPr/>
        </p:nvGrpSpPr>
        <p:grpSpPr bwMode="auto">
          <a:xfrm>
            <a:off x="6043613" y="2057400"/>
            <a:ext cx="3024187" cy="4103688"/>
            <a:chOff x="3807" y="1296"/>
            <a:chExt cx="1905" cy="2585"/>
          </a:xfrm>
        </p:grpSpPr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3807" y="1296"/>
              <a:ext cx="1905" cy="2585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Oval 20"/>
            <p:cNvSpPr>
              <a:spLocks noChangeArrowheads="1"/>
            </p:cNvSpPr>
            <p:nvPr/>
          </p:nvSpPr>
          <p:spPr bwMode="auto">
            <a:xfrm>
              <a:off x="4128" y="2036"/>
              <a:ext cx="107" cy="9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505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 flipH="1" flipV="1">
              <a:off x="4171" y="2132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H="1" flipV="1">
              <a:off x="4176" y="1440"/>
              <a:ext cx="0" cy="58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4195" y="1392"/>
              <a:ext cx="41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solidFill>
                    <a:srgbClr val="FFFF00"/>
                  </a:solidFill>
                </a:rPr>
                <a:t>F</a:t>
              </a:r>
              <a:r>
                <a:rPr kumimoji="1" lang="en-US" altLang="zh-CN" sz="2800" b="1" baseline="-25000">
                  <a:solidFill>
                    <a:srgbClr val="FFFF00"/>
                  </a:solidFill>
                </a:rPr>
                <a:t>3</a:t>
              </a:r>
            </a:p>
          </p:txBody>
        </p:sp>
        <p:graphicFrame>
          <p:nvGraphicFramePr>
            <p:cNvPr id="37912" name="Object 24"/>
            <p:cNvGraphicFramePr>
              <a:graphicFrameLocks noChangeAspect="1"/>
            </p:cNvGraphicFramePr>
            <p:nvPr/>
          </p:nvGraphicFramePr>
          <p:xfrm>
            <a:off x="3931" y="1943"/>
            <a:ext cx="23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267880" imgH="7302600" progId="">
                    <p:embed/>
                  </p:oleObj>
                </mc:Choice>
                <mc:Fallback>
                  <p:oleObj name="公式" r:id="rId2" imgW="5267880" imgH="7302600" progId="">
                    <p:embed/>
                    <p:pic>
                      <p:nvPicPr>
                        <p:cNvPr id="0" name="Picture 24" descr="image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1943"/>
                          <a:ext cx="234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 flipV="1">
              <a:off x="4240" y="2227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 flipV="1">
              <a:off x="4721" y="1845"/>
              <a:ext cx="400" cy="35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Rectangle 28"/>
            <p:cNvSpPr>
              <a:spLocks noChangeArrowheads="1"/>
            </p:cNvSpPr>
            <p:nvPr/>
          </p:nvSpPr>
          <p:spPr bwMode="auto">
            <a:xfrm>
              <a:off x="5057" y="1795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FF00"/>
                  </a:solidFill>
                </a:rPr>
                <a:t>F</a:t>
              </a:r>
              <a:r>
                <a:rPr kumimoji="1" lang="en-US" altLang="zh-CN" sz="2800" b="1" baseline="-25000">
                  <a:solidFill>
                    <a:srgbClr val="FFFF00"/>
                  </a:solidFill>
                </a:rPr>
                <a:t>1</a:t>
              </a:r>
              <a:endParaRPr kumimoji="1" lang="en-US" altLang="zh-CN" sz="2400" b="1" baseline="-25000">
                <a:solidFill>
                  <a:srgbClr val="FFFF00"/>
                </a:solidFill>
              </a:endParaRPr>
            </a:p>
          </p:txBody>
        </p:sp>
        <p:graphicFrame>
          <p:nvGraphicFramePr>
            <p:cNvPr id="37917" name="Object 29"/>
            <p:cNvGraphicFramePr>
              <a:graphicFrameLocks noChangeAspect="1"/>
            </p:cNvGraphicFramePr>
            <p:nvPr/>
          </p:nvGraphicFramePr>
          <p:xfrm>
            <a:off x="4672" y="2203"/>
            <a:ext cx="21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861800" imgH="6896160" progId="">
                    <p:embed/>
                  </p:oleObj>
                </mc:Choice>
                <mc:Fallback>
                  <p:oleObj name="公式" r:id="rId4" imgW="4861800" imgH="6896160" progId="">
                    <p:embed/>
                    <p:pic>
                      <p:nvPicPr>
                        <p:cNvPr id="0" name="Picture 29" descr="image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2203"/>
                          <a:ext cx="216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8" name="Oval 30"/>
            <p:cNvSpPr>
              <a:spLocks noChangeArrowheads="1"/>
            </p:cNvSpPr>
            <p:nvPr/>
          </p:nvSpPr>
          <p:spPr bwMode="auto">
            <a:xfrm>
              <a:off x="4624" y="2179"/>
              <a:ext cx="107" cy="9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505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32"/>
            <p:cNvSpPr>
              <a:spLocks noChangeShapeType="1"/>
            </p:cNvSpPr>
            <p:nvPr/>
          </p:nvSpPr>
          <p:spPr bwMode="auto">
            <a:xfrm>
              <a:off x="4231" y="2738"/>
              <a:ext cx="330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33"/>
            <p:cNvSpPr>
              <a:spLocks noChangeShapeType="1"/>
            </p:cNvSpPr>
            <p:nvPr/>
          </p:nvSpPr>
          <p:spPr bwMode="auto">
            <a:xfrm>
              <a:off x="4603" y="3201"/>
              <a:ext cx="363" cy="45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4875" y="3291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rgbClr val="FFFF00"/>
                  </a:solidFill>
                </a:rPr>
                <a:t>F</a:t>
              </a:r>
              <a:r>
                <a:rPr kumimoji="1" lang="en-US" altLang="zh-CN" sz="2800" b="1" baseline="-25000">
                  <a:solidFill>
                    <a:srgbClr val="FFFF00"/>
                  </a:solidFill>
                </a:rPr>
                <a:t>2</a:t>
              </a:r>
              <a:endParaRPr kumimoji="1" lang="en-US" altLang="zh-CN" sz="2400" b="1" baseline="-25000">
                <a:solidFill>
                  <a:srgbClr val="FFFF00"/>
                </a:solidFill>
              </a:endParaRPr>
            </a:p>
          </p:txBody>
        </p:sp>
        <p:graphicFrame>
          <p:nvGraphicFramePr>
            <p:cNvPr id="37923" name="Object 35"/>
            <p:cNvGraphicFramePr>
              <a:graphicFrameLocks noChangeAspect="1"/>
            </p:cNvGraphicFramePr>
            <p:nvPr/>
          </p:nvGraphicFramePr>
          <p:xfrm>
            <a:off x="4622" y="2929"/>
            <a:ext cx="25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673960" imgH="6896160" progId="">
                    <p:embed/>
                  </p:oleObj>
                </mc:Choice>
                <mc:Fallback>
                  <p:oleObj name="公式" r:id="rId6" imgW="5673960" imgH="6896160" progId="">
                    <p:embed/>
                    <p:pic>
                      <p:nvPicPr>
                        <p:cNvPr id="0" name="Picture 35" descr="image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2" y="2929"/>
                          <a:ext cx="25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4" name="Oval 36"/>
            <p:cNvSpPr>
              <a:spLocks noChangeArrowheads="1"/>
            </p:cNvSpPr>
            <p:nvPr/>
          </p:nvSpPr>
          <p:spPr bwMode="auto">
            <a:xfrm>
              <a:off x="4539" y="3137"/>
              <a:ext cx="107" cy="9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505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Oval 38"/>
            <p:cNvSpPr>
              <a:spLocks noChangeArrowheads="1"/>
            </p:cNvSpPr>
            <p:nvPr/>
          </p:nvSpPr>
          <p:spPr bwMode="auto">
            <a:xfrm>
              <a:off x="4081" y="255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4069" y="274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chemeClr val="hlink"/>
                  </a:solidFill>
                </a:rPr>
                <a:t>Q</a:t>
              </a:r>
            </a:p>
          </p:txBody>
        </p:sp>
      </p:grp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762000" y="198120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试验电荷：</a:t>
            </a:r>
          </a:p>
        </p:txBody>
      </p:sp>
      <p:sp>
        <p:nvSpPr>
          <p:cNvPr id="37945" name="Text Box 57"/>
          <p:cNvSpPr txBox="1">
            <a:spLocks noChangeArrowheads="1"/>
          </p:cNvSpPr>
          <p:nvPr/>
        </p:nvSpPr>
        <p:spPr bwMode="auto">
          <a:xfrm>
            <a:off x="2362200" y="1805226"/>
            <a:ext cx="2667000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）点电荷；</a:t>
            </a:r>
            <a:endParaRPr kumimoji="1" lang="en-US" altLang="zh-CN" sz="2000" dirty="0"/>
          </a:p>
          <a:p>
            <a:pPr>
              <a:spcBef>
                <a:spcPct val="50000"/>
              </a:spcBef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）电荷量足够小</a:t>
            </a:r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685800" y="2743200"/>
            <a:ext cx="4800600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宋体" panose="02010600030101010101" pitchFamily="2" charset="-122"/>
              </a:rPr>
              <a:t>1.</a:t>
            </a:r>
            <a:r>
              <a:rPr kumimoji="1" lang="zh-CN" altLang="en-US" sz="2400" dirty="0">
                <a:latin typeface="宋体" panose="02010600030101010101" pitchFamily="2" charset="-122"/>
              </a:rPr>
              <a:t>在电场的不同点上放同样的试验电荷</a:t>
            </a:r>
            <a:r>
              <a:rPr kumimoji="1" lang="en-US" altLang="zh-CN" sz="2400" i="1" dirty="0"/>
              <a:t>q</a:t>
            </a:r>
            <a:r>
              <a:rPr kumimoji="1" lang="en-US" altLang="zh-CN" sz="2400" baseline="-25000" dirty="0"/>
              <a:t>0</a:t>
            </a:r>
          </a:p>
        </p:txBody>
      </p:sp>
      <p:sp>
        <p:nvSpPr>
          <p:cNvPr id="37947" name="Text Box 59"/>
          <p:cNvSpPr txBox="1">
            <a:spLocks noChangeArrowheads="1"/>
          </p:cNvSpPr>
          <p:nvPr/>
        </p:nvSpPr>
        <p:spPr bwMode="auto">
          <a:xfrm>
            <a:off x="1752600" y="3810000"/>
            <a:ext cx="3352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电场中各处的受力不同</a:t>
            </a:r>
            <a:endParaRPr kumimoji="1" lang="zh-CN" altLang="en-US" sz="2400" baseline="-25000" dirty="0"/>
          </a:p>
        </p:txBody>
      </p:sp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762000" y="38100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/>
              <a:t>结论：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687388" y="4343400"/>
            <a:ext cx="5027612" cy="9787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宋体" panose="02010600030101010101" pitchFamily="2" charset="-122"/>
              </a:rPr>
              <a:t>2.</a:t>
            </a:r>
            <a:r>
              <a:rPr kumimoji="1" lang="zh-CN" altLang="en-US" sz="2400" dirty="0">
                <a:latin typeface="宋体" panose="02010600030101010101" pitchFamily="2" charset="-122"/>
              </a:rPr>
              <a:t>在电场的同一点上放不同的试验电荷</a:t>
            </a:r>
          </a:p>
        </p:txBody>
      </p:sp>
      <p:graphicFrame>
        <p:nvGraphicFramePr>
          <p:cNvPr id="37952" name="Object 64"/>
          <p:cNvGraphicFramePr>
            <a:graphicFrameLocks noChangeAspect="1"/>
          </p:cNvGraphicFramePr>
          <p:nvPr/>
        </p:nvGraphicFramePr>
        <p:xfrm>
          <a:off x="1752600" y="5348400"/>
          <a:ext cx="159860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5984080" imgH="14617800" progId="">
                  <p:embed/>
                </p:oleObj>
              </mc:Choice>
              <mc:Fallback>
                <p:oleObj name="公式" r:id="rId8" imgW="25984080" imgH="14617800" progId="">
                  <p:embed/>
                  <p:pic>
                    <p:nvPicPr>
                      <p:cNvPr id="0" name="Picture 64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48400"/>
                        <a:ext cx="1598601" cy="90000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762000" y="5486400"/>
            <a:ext cx="1370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latin typeface="宋体" panose="02010600030101010101" pitchFamily="2" charset="-122"/>
              </a:rPr>
              <a:t>结论：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7FB3-1CC6-4FA2-8460-EAA37A1D7DB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83820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电场强度</a:t>
            </a:r>
          </a:p>
        </p:txBody>
      </p:sp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3013075" y="1600200"/>
          <a:ext cx="13652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829200" imgH="14617800" progId="">
                  <p:embed/>
                </p:oleObj>
              </mc:Choice>
              <mc:Fallback>
                <p:oleObj name="公式" r:id="rId2" imgW="15829200" imgH="14617800" progId="">
                  <p:embed/>
                  <p:pic>
                    <p:nvPicPr>
                      <p:cNvPr id="0" name="Picture 30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600200"/>
                        <a:ext cx="1365250" cy="126047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4876800" y="1981200"/>
            <a:ext cx="19224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单位：</a:t>
            </a:r>
            <a:r>
              <a:rPr kumimoji="1" lang="en-US" altLang="zh-CN" sz="2400"/>
              <a:t>N·C</a:t>
            </a:r>
            <a:r>
              <a:rPr kumimoji="1" lang="en-US" altLang="zh-CN" sz="2400" baseline="30000"/>
              <a:t>-1</a:t>
            </a:r>
            <a:endParaRPr kumimoji="1" lang="en-US" altLang="zh-CN" sz="2400"/>
          </a:p>
        </p:txBody>
      </p:sp>
      <p:graphicFrame>
        <p:nvGraphicFramePr>
          <p:cNvPr id="38946" name="Object 34"/>
          <p:cNvGraphicFramePr>
            <a:graphicFrameLocks noChangeAspect="1"/>
          </p:cNvGraphicFramePr>
          <p:nvPr/>
        </p:nvGraphicFramePr>
        <p:xfrm>
          <a:off x="6442075" y="3429000"/>
          <a:ext cx="14065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235280" imgH="7302600" progId="">
                  <p:embed/>
                </p:oleObj>
              </mc:Choice>
              <mc:Fallback>
                <p:oleObj name="公式" r:id="rId4" imgW="16235280" imgH="7302600" progId="">
                  <p:embed/>
                  <p:pic>
                    <p:nvPicPr>
                      <p:cNvPr id="0" name="Picture 34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3429000"/>
                        <a:ext cx="1406525" cy="63341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7" name="Object 35"/>
          <p:cNvGraphicFramePr>
            <a:graphicFrameLocks noChangeAspect="1"/>
          </p:cNvGraphicFramePr>
          <p:nvPr/>
        </p:nvGraphicFramePr>
        <p:xfrm>
          <a:off x="838200" y="3219450"/>
          <a:ext cx="64357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3884400" imgH="762120" progId="Word.Document.8">
                  <p:embed/>
                </p:oleObj>
              </mc:Choice>
              <mc:Fallback>
                <p:oleObj name="文档" r:id="rId6" imgW="3884400" imgH="762120" progId="Word.Document.8">
                  <p:embed/>
                  <p:pic>
                    <p:nvPicPr>
                      <p:cNvPr id="0" name="Picture 35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19450"/>
                        <a:ext cx="6435725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8" name="Object 36"/>
          <p:cNvGraphicFramePr>
            <a:graphicFrameLocks noChangeAspect="1"/>
          </p:cNvGraphicFramePr>
          <p:nvPr/>
        </p:nvGraphicFramePr>
        <p:xfrm>
          <a:off x="838200" y="4595019"/>
          <a:ext cx="618331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5686920" imgH="851040" progId="Word.Document.8">
                  <p:embed/>
                </p:oleObj>
              </mc:Choice>
              <mc:Fallback>
                <p:oleObj name="Document" r:id="rId8" imgW="5686920" imgH="851040" progId="Word.Document.8">
                  <p:embed/>
                  <p:pic>
                    <p:nvPicPr>
                      <p:cNvPr id="0" name="Picture 36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95019"/>
                        <a:ext cx="6183313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9" name="Object 37"/>
          <p:cNvGraphicFramePr>
            <a:graphicFrameLocks noChangeAspect="1"/>
          </p:cNvGraphicFramePr>
          <p:nvPr/>
        </p:nvGraphicFramePr>
        <p:xfrm>
          <a:off x="838200" y="5638800"/>
          <a:ext cx="65627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10" imgW="5458320" imgH="520560" progId="Word.Document.8">
                  <p:embed/>
                </p:oleObj>
              </mc:Choice>
              <mc:Fallback>
                <p:oleObj name="文档" r:id="rId10" imgW="5458320" imgH="520560" progId="Word.Document.8">
                  <p:embed/>
                  <p:pic>
                    <p:nvPicPr>
                      <p:cNvPr id="0" name="Picture 37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38800"/>
                        <a:ext cx="65627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6553200" y="5029200"/>
            <a:ext cx="12954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矢量场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BC6-797B-475B-8425-226B9FFCEB1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62000" y="1219200"/>
            <a:ext cx="3536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点电荷电场中的电场强度</a:t>
            </a:r>
          </a:p>
        </p:txBody>
      </p:sp>
      <p:grpSp>
        <p:nvGrpSpPr>
          <p:cNvPr id="39947" name="Group 11"/>
          <p:cNvGrpSpPr/>
          <p:nvPr/>
        </p:nvGrpSpPr>
        <p:grpSpPr bwMode="auto">
          <a:xfrm>
            <a:off x="5061050" y="2667000"/>
            <a:ext cx="3473350" cy="2688342"/>
            <a:chOff x="3016" y="1207"/>
            <a:chExt cx="2223" cy="1769"/>
          </a:xfrm>
        </p:grpSpPr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3016" y="1207"/>
              <a:ext cx="2223" cy="1769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49" name="Object 13"/>
            <p:cNvGraphicFramePr>
              <a:graphicFrameLocks noChangeAspect="1"/>
            </p:cNvGraphicFramePr>
            <p:nvPr/>
          </p:nvGraphicFramePr>
          <p:xfrm>
            <a:off x="3787" y="2523"/>
            <a:ext cx="25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861800" imgH="6896160" progId="">
                    <p:embed/>
                  </p:oleObj>
                </mc:Choice>
                <mc:Fallback>
                  <p:oleObj name="公式" r:id="rId2" imgW="4861800" imgH="6896160" progId="">
                    <p:embed/>
                    <p:pic>
                      <p:nvPicPr>
                        <p:cNvPr id="0" name="Picture 13" descr="image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523"/>
                          <a:ext cx="258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0" name="AutoShape 14"/>
            <p:cNvSpPr>
              <a:spLocks noChangeAspect="1" noChangeArrowheads="1"/>
            </p:cNvSpPr>
            <p:nvPr/>
          </p:nvSpPr>
          <p:spPr bwMode="auto">
            <a:xfrm>
              <a:off x="3152" y="1480"/>
              <a:ext cx="2020" cy="14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V="1">
              <a:off x="3606" y="1692"/>
              <a:ext cx="978" cy="25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Oval 16"/>
            <p:cNvSpPr>
              <a:spLocks noChangeArrowheads="1"/>
            </p:cNvSpPr>
            <p:nvPr/>
          </p:nvSpPr>
          <p:spPr bwMode="auto">
            <a:xfrm>
              <a:off x="3463" y="1884"/>
              <a:ext cx="155" cy="15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33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80008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3385" y="1762"/>
              <a:ext cx="466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just"/>
              <a:r>
                <a:rPr kumimoji="1" lang="en-US" altLang="zh-CN" sz="700" dirty="0"/>
                <a:t>+</a:t>
              </a:r>
              <a:endParaRPr kumimoji="1" lang="en-US" altLang="zh-CN" sz="2400" dirty="0"/>
            </a:p>
          </p:txBody>
        </p:sp>
        <p:sp>
          <p:nvSpPr>
            <p:cNvPr id="39954" name="Line 18"/>
            <p:cNvSpPr>
              <a:spLocks noChangeAspect="1" noChangeShapeType="1"/>
            </p:cNvSpPr>
            <p:nvPr/>
          </p:nvSpPr>
          <p:spPr bwMode="auto">
            <a:xfrm flipV="1">
              <a:off x="4561" y="1591"/>
              <a:ext cx="455" cy="11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oval" w="med" len="med"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 flipV="1">
              <a:off x="3684" y="2448"/>
              <a:ext cx="617" cy="1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Oval 20"/>
            <p:cNvSpPr>
              <a:spLocks noChangeArrowheads="1"/>
            </p:cNvSpPr>
            <p:nvPr/>
          </p:nvSpPr>
          <p:spPr bwMode="auto">
            <a:xfrm>
              <a:off x="3540" y="2544"/>
              <a:ext cx="156" cy="15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33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80008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3476" y="2422"/>
              <a:ext cx="466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just"/>
              <a:r>
                <a:rPr kumimoji="1" lang="en-US" altLang="zh-CN" sz="700"/>
                <a:t>-</a:t>
              </a:r>
              <a:endParaRPr kumimoji="1" lang="en-US" altLang="zh-CN" sz="2400"/>
            </a:p>
          </p:txBody>
        </p:sp>
        <p:sp>
          <p:nvSpPr>
            <p:cNvPr id="39958" name="Line 22"/>
            <p:cNvSpPr>
              <a:spLocks noChangeAspect="1" noChangeShapeType="1"/>
            </p:cNvSpPr>
            <p:nvPr/>
          </p:nvSpPr>
          <p:spPr bwMode="auto">
            <a:xfrm flipV="1">
              <a:off x="4280" y="2347"/>
              <a:ext cx="401" cy="99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stealth" w="med" len="lg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 flipV="1">
              <a:off x="3624" y="1861"/>
              <a:ext cx="318" cy="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 flipV="1">
              <a:off x="3700" y="2523"/>
              <a:ext cx="318" cy="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9961" name="Picture 2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80" y="1742"/>
              <a:ext cx="21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62" name="Picture 2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41" y="2384"/>
              <a:ext cx="2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63" name="Picture 2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53" y="1661"/>
              <a:ext cx="168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64" name="Picture 2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06" y="2341"/>
              <a:ext cx="18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9965" name="Object 29"/>
            <p:cNvGraphicFramePr>
              <a:graphicFrameLocks noChangeAspect="1"/>
            </p:cNvGraphicFramePr>
            <p:nvPr/>
          </p:nvGraphicFramePr>
          <p:xfrm>
            <a:off x="3651" y="1888"/>
            <a:ext cx="23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90440" imgH="279360" progId="">
                    <p:embed/>
                  </p:oleObj>
                </mc:Choice>
                <mc:Fallback>
                  <p:oleObj name="公式" r:id="rId8" imgW="190440" imgH="279360" progId="">
                    <p:embed/>
                    <p:pic>
                      <p:nvPicPr>
                        <p:cNvPr id="0" name="Picture 29" descr="image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888"/>
                          <a:ext cx="239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6" name="Object 30"/>
            <p:cNvGraphicFramePr>
              <a:graphicFrameLocks noChangeAspect="1"/>
            </p:cNvGraphicFramePr>
            <p:nvPr/>
          </p:nvGraphicFramePr>
          <p:xfrm>
            <a:off x="4286" y="2115"/>
            <a:ext cx="21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861800" imgH="6083280" progId="">
                    <p:embed/>
                  </p:oleObj>
                </mc:Choice>
                <mc:Fallback>
                  <p:oleObj name="公式" r:id="rId10" imgW="4861800" imgH="6083280" progId="">
                    <p:embed/>
                    <p:pic>
                      <p:nvPicPr>
                        <p:cNvPr id="0" name="Picture 30" descr="image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115"/>
                          <a:ext cx="21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7" name="Object 31"/>
            <p:cNvGraphicFramePr>
              <a:graphicFrameLocks noChangeAspect="1"/>
            </p:cNvGraphicFramePr>
            <p:nvPr/>
          </p:nvGraphicFramePr>
          <p:xfrm>
            <a:off x="4785" y="1298"/>
            <a:ext cx="21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90440" imgH="241200" progId="">
                    <p:embed/>
                  </p:oleObj>
                </mc:Choice>
                <mc:Fallback>
                  <p:oleObj name="公式" r:id="rId12" imgW="190440" imgH="241200" progId="">
                    <p:embed/>
                    <p:pic>
                      <p:nvPicPr>
                        <p:cNvPr id="0" name="Picture 31" descr="image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298"/>
                          <a:ext cx="21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1213643" y="2057400"/>
          <a:ext cx="26336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3701760" imgH="14211360" progId="">
                  <p:embed/>
                </p:oleObj>
              </mc:Choice>
              <mc:Fallback>
                <p:oleObj name="公式" r:id="rId14" imgW="33701760" imgH="14211360" progId="">
                  <p:embed/>
                  <p:pic>
                    <p:nvPicPr>
                      <p:cNvPr id="0" name="Picture 32" descr="image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643" y="2057400"/>
                        <a:ext cx="2633663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9" name="Object 33"/>
          <p:cNvGraphicFramePr>
            <a:graphicFrameLocks noChangeAspect="1"/>
          </p:cNvGraphicFramePr>
          <p:nvPr/>
        </p:nvGraphicFramePr>
        <p:xfrm>
          <a:off x="1219200" y="3399081"/>
          <a:ext cx="11715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5016680" imgH="14617800" progId="">
                  <p:embed/>
                </p:oleObj>
              </mc:Choice>
              <mc:Fallback>
                <p:oleObj name="公式" r:id="rId16" imgW="15016680" imgH="14617800" progId="">
                  <p:embed/>
                  <p:pic>
                    <p:nvPicPr>
                      <p:cNvPr id="0" name="Picture 33" descr="image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99081"/>
                        <a:ext cx="117157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1219200" y="4648200"/>
          <a:ext cx="2411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965200" imgH="431800" progId="">
                  <p:embed/>
                </p:oleObj>
              </mc:Choice>
              <mc:Fallback>
                <p:oleObj name="公式" r:id="rId18" imgW="965200" imgH="431800" progId="">
                  <p:embed/>
                  <p:pic>
                    <p:nvPicPr>
                      <p:cNvPr id="0" name="Picture 35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241141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53000" y="2133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伊普西龙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C19-5C2E-4BFE-98C8-386B82134EC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838200" y="1371600"/>
            <a:ext cx="3841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点电荷系电场中的电场强度</a:t>
            </a:r>
          </a:p>
        </p:txBody>
      </p:sp>
      <p:grpSp>
        <p:nvGrpSpPr>
          <p:cNvPr id="43036" name="Group 28"/>
          <p:cNvGrpSpPr/>
          <p:nvPr/>
        </p:nvGrpSpPr>
        <p:grpSpPr bwMode="auto">
          <a:xfrm>
            <a:off x="5638800" y="1905000"/>
            <a:ext cx="3240088" cy="3311525"/>
            <a:chOff x="3334" y="935"/>
            <a:chExt cx="2041" cy="2086"/>
          </a:xfrm>
        </p:grpSpPr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3334" y="935"/>
              <a:ext cx="2041" cy="2086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Oval 30"/>
            <p:cNvSpPr>
              <a:spLocks noChangeArrowheads="1"/>
            </p:cNvSpPr>
            <p:nvPr/>
          </p:nvSpPr>
          <p:spPr bwMode="auto">
            <a:xfrm>
              <a:off x="3697" y="1796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Oval 31"/>
            <p:cNvSpPr>
              <a:spLocks noChangeArrowheads="1"/>
            </p:cNvSpPr>
            <p:nvPr/>
          </p:nvSpPr>
          <p:spPr bwMode="auto">
            <a:xfrm>
              <a:off x="3924" y="2250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" name="Oval 32"/>
            <p:cNvSpPr>
              <a:spLocks noChangeArrowheads="1"/>
            </p:cNvSpPr>
            <p:nvPr/>
          </p:nvSpPr>
          <p:spPr bwMode="auto">
            <a:xfrm>
              <a:off x="4423" y="2567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Oval 33"/>
            <p:cNvSpPr>
              <a:spLocks noChangeArrowheads="1"/>
            </p:cNvSpPr>
            <p:nvPr/>
          </p:nvSpPr>
          <p:spPr bwMode="auto">
            <a:xfrm>
              <a:off x="3878" y="2613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" name="Oval 34"/>
            <p:cNvSpPr>
              <a:spLocks noChangeArrowheads="1"/>
            </p:cNvSpPr>
            <p:nvPr/>
          </p:nvSpPr>
          <p:spPr bwMode="auto">
            <a:xfrm>
              <a:off x="3561" y="2159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3742" y="1842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3969" y="1842"/>
              <a:ext cx="454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3606" y="1842"/>
              <a:ext cx="817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flipV="1">
              <a:off x="3924" y="1842"/>
              <a:ext cx="499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flipH="1" flipV="1">
              <a:off x="4423" y="1842"/>
              <a:ext cx="4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H="1" flipV="1">
              <a:off x="4387" y="1397"/>
              <a:ext cx="3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>
              <a:off x="4423" y="1842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flipV="1">
              <a:off x="4423" y="1660"/>
              <a:ext cx="408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flipV="1">
              <a:off x="4423" y="1479"/>
              <a:ext cx="36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4423" y="1479"/>
              <a:ext cx="22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4423" y="1252"/>
              <a:ext cx="680" cy="599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4" name="Oval 46"/>
            <p:cNvSpPr>
              <a:spLocks noChangeArrowheads="1"/>
            </p:cNvSpPr>
            <p:nvPr/>
          </p:nvSpPr>
          <p:spPr bwMode="auto">
            <a:xfrm>
              <a:off x="4395" y="1824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55" name="Object 47"/>
            <p:cNvGraphicFramePr>
              <a:graphicFrameLocks noChangeAspect="1"/>
            </p:cNvGraphicFramePr>
            <p:nvPr/>
          </p:nvGraphicFramePr>
          <p:xfrm>
            <a:off x="3924" y="1569"/>
            <a:ext cx="17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049280" imgH="6896160" progId="">
                    <p:embed/>
                  </p:oleObj>
                </mc:Choice>
                <mc:Fallback>
                  <p:oleObj name="公式" r:id="rId2" imgW="4049280" imgH="6896160" progId="">
                    <p:embed/>
                    <p:pic>
                      <p:nvPicPr>
                        <p:cNvPr id="0" name="Picture 47" descr="image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569"/>
                          <a:ext cx="17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6" name="Object 48"/>
            <p:cNvGraphicFramePr>
              <a:graphicFrameLocks noChangeAspect="1"/>
            </p:cNvGraphicFramePr>
            <p:nvPr/>
          </p:nvGraphicFramePr>
          <p:xfrm>
            <a:off x="3788" y="1806"/>
            <a:ext cx="19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455360" imgH="6896160" progId="">
                    <p:embed/>
                  </p:oleObj>
                </mc:Choice>
                <mc:Fallback>
                  <p:oleObj name="公式" r:id="rId4" imgW="4455360" imgH="6896160" progId="">
                    <p:embed/>
                    <p:pic>
                      <p:nvPicPr>
                        <p:cNvPr id="0" name="Picture 48" descr="image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1806"/>
                          <a:ext cx="191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7" name="Object 49"/>
            <p:cNvGraphicFramePr>
              <a:graphicFrameLocks noChangeAspect="1"/>
            </p:cNvGraphicFramePr>
            <p:nvPr/>
          </p:nvGraphicFramePr>
          <p:xfrm>
            <a:off x="4449" y="2151"/>
            <a:ext cx="1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455360" imgH="7302600" progId="">
                    <p:embed/>
                  </p:oleObj>
                </mc:Choice>
                <mc:Fallback>
                  <p:oleObj name="公式" r:id="rId6" imgW="4455360" imgH="7302600" progId="">
                    <p:embed/>
                    <p:pic>
                      <p:nvPicPr>
                        <p:cNvPr id="0" name="Picture 49" descr="image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2151"/>
                          <a:ext cx="19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8" name="Object 50"/>
            <p:cNvGraphicFramePr>
              <a:graphicFrameLocks noChangeAspect="1"/>
            </p:cNvGraphicFramePr>
            <p:nvPr/>
          </p:nvGraphicFramePr>
          <p:xfrm>
            <a:off x="4922" y="1751"/>
            <a:ext cx="23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5673960" imgH="7302600" progId="">
                    <p:embed/>
                  </p:oleObj>
                </mc:Choice>
                <mc:Fallback>
                  <p:oleObj name="公式" r:id="rId8" imgW="5673960" imgH="7302600" progId="">
                    <p:embed/>
                    <p:pic>
                      <p:nvPicPr>
                        <p:cNvPr id="0" name="Picture 50" descr="image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1751"/>
                          <a:ext cx="233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9" name="Object 51"/>
            <p:cNvGraphicFramePr>
              <a:graphicFrameLocks noChangeAspect="1"/>
            </p:cNvGraphicFramePr>
            <p:nvPr/>
          </p:nvGraphicFramePr>
          <p:xfrm>
            <a:off x="4786" y="1524"/>
            <a:ext cx="24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080400" imgH="7302600" progId="">
                    <p:embed/>
                  </p:oleObj>
                </mc:Choice>
                <mc:Fallback>
                  <p:oleObj name="公式" r:id="rId10" imgW="6080400" imgH="7302600" progId="">
                    <p:embed/>
                    <p:pic>
                      <p:nvPicPr>
                        <p:cNvPr id="0" name="Picture 51" descr="image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1524"/>
                          <a:ext cx="249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0" name="Object 52"/>
            <p:cNvGraphicFramePr>
              <a:graphicFrameLocks noChangeAspect="1"/>
            </p:cNvGraphicFramePr>
            <p:nvPr/>
          </p:nvGraphicFramePr>
          <p:xfrm>
            <a:off x="4141" y="1244"/>
            <a:ext cx="249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6080400" imgH="7709040" progId="">
                    <p:embed/>
                  </p:oleObj>
                </mc:Choice>
                <mc:Fallback>
                  <p:oleObj name="公式" r:id="rId12" imgW="6080400" imgH="7709040" progId="">
                    <p:embed/>
                    <p:pic>
                      <p:nvPicPr>
                        <p:cNvPr id="0" name="Picture 52" descr="image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1244"/>
                          <a:ext cx="249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1" name="Object 53"/>
            <p:cNvGraphicFramePr>
              <a:graphicFrameLocks noChangeAspect="1"/>
            </p:cNvGraphicFramePr>
            <p:nvPr/>
          </p:nvGraphicFramePr>
          <p:xfrm>
            <a:off x="4876" y="1070"/>
            <a:ext cx="21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861800" imgH="6083280" progId="">
                    <p:embed/>
                  </p:oleObj>
                </mc:Choice>
                <mc:Fallback>
                  <p:oleObj name="公式" r:id="rId14" imgW="4861800" imgH="6083280" progId="">
                    <p:embed/>
                    <p:pic>
                      <p:nvPicPr>
                        <p:cNvPr id="0" name="Picture 53" descr="image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070"/>
                          <a:ext cx="215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2" name="Object 54"/>
            <p:cNvGraphicFramePr>
              <a:graphicFrameLocks noChangeAspect="1"/>
            </p:cNvGraphicFramePr>
            <p:nvPr/>
          </p:nvGraphicFramePr>
          <p:xfrm>
            <a:off x="4423" y="1842"/>
            <a:ext cx="21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4861800" imgH="5270400" progId="">
                    <p:embed/>
                  </p:oleObj>
                </mc:Choice>
                <mc:Fallback>
                  <p:oleObj name="公式" r:id="rId16" imgW="4861800" imgH="5270400" progId="">
                    <p:embed/>
                    <p:pic>
                      <p:nvPicPr>
                        <p:cNvPr id="0" name="Picture 54" descr="image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1842"/>
                          <a:ext cx="216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63" name="Object 55"/>
          <p:cNvGraphicFramePr>
            <a:graphicFrameLocks noChangeAspect="1"/>
          </p:cNvGraphicFramePr>
          <p:nvPr/>
        </p:nvGraphicFramePr>
        <p:xfrm>
          <a:off x="701675" y="2062162"/>
          <a:ext cx="33575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2638400" imgH="7709040" progId="">
                  <p:embed/>
                </p:oleObj>
              </mc:Choice>
              <mc:Fallback>
                <p:oleObj name="公式" r:id="rId18" imgW="42638400" imgH="7709040" progId="">
                  <p:embed/>
                  <p:pic>
                    <p:nvPicPr>
                      <p:cNvPr id="0" name="Picture 55" descr="image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062162"/>
                        <a:ext cx="335756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4" name="Object 56"/>
          <p:cNvGraphicFramePr>
            <a:graphicFrameLocks noChangeAspect="1"/>
          </p:cNvGraphicFramePr>
          <p:nvPr/>
        </p:nvGraphicFramePr>
        <p:xfrm>
          <a:off x="701675" y="2795588"/>
          <a:ext cx="36925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47106360" imgH="14617800" progId="">
                  <p:embed/>
                </p:oleObj>
              </mc:Choice>
              <mc:Fallback>
                <p:oleObj name="公式" r:id="rId20" imgW="47106360" imgH="14617800" progId="">
                  <p:embed/>
                  <p:pic>
                    <p:nvPicPr>
                      <p:cNvPr id="0" name="Picture 56" descr="image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795588"/>
                        <a:ext cx="369252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5" name="Object 57"/>
          <p:cNvGraphicFramePr>
            <a:graphicFrameLocks noChangeAspect="1"/>
          </p:cNvGraphicFramePr>
          <p:nvPr/>
        </p:nvGraphicFramePr>
        <p:xfrm>
          <a:off x="701675" y="4114800"/>
          <a:ext cx="47688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60917400" imgH="8521560" progId="">
                  <p:embed/>
                </p:oleObj>
              </mc:Choice>
              <mc:Fallback>
                <p:oleObj name="公式" r:id="rId22" imgW="60917400" imgH="8521560" progId="">
                  <p:embed/>
                  <p:pic>
                    <p:nvPicPr>
                      <p:cNvPr id="0" name="Picture 57" descr="image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114800"/>
                        <a:ext cx="4768850" cy="6667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8" name="Text Box 60"/>
          <p:cNvSpPr txBox="1">
            <a:spLocks noChangeArrowheads="1"/>
          </p:cNvSpPr>
          <p:nvPr/>
        </p:nvSpPr>
        <p:spPr bwMode="auto">
          <a:xfrm>
            <a:off x="687388" y="4876800"/>
            <a:ext cx="289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电场强度</a:t>
            </a:r>
            <a:r>
              <a:rPr kumimoji="1" lang="zh-CN" altLang="en-US" sz="2400" dirty="0">
                <a:solidFill>
                  <a:srgbClr val="FF3300"/>
                </a:solidFill>
              </a:rPr>
              <a:t>叠加</a:t>
            </a:r>
            <a:r>
              <a:rPr kumimoji="1" lang="zh-CN" altLang="en-US" sz="2400" dirty="0">
                <a:solidFill>
                  <a:srgbClr val="0000CC"/>
                </a:solidFill>
              </a:rPr>
              <a:t>原理</a:t>
            </a:r>
            <a:r>
              <a:rPr kumimoji="1" lang="zh-CN" altLang="en-US" sz="2400" dirty="0"/>
              <a:t>：</a:t>
            </a:r>
            <a:endParaRPr kumimoji="1" lang="zh-CN" altLang="en-US" sz="2400" baseline="-25000" dirty="0"/>
          </a:p>
        </p:txBody>
      </p:sp>
      <p:sp>
        <p:nvSpPr>
          <p:cNvPr id="43069" name="Text Box 61"/>
          <p:cNvSpPr txBox="1">
            <a:spLocks noChangeArrowheads="1"/>
          </p:cNvSpPr>
          <p:nvPr/>
        </p:nvSpPr>
        <p:spPr bwMode="auto">
          <a:xfrm>
            <a:off x="685800" y="5334000"/>
            <a:ext cx="7467600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点电荷系在空间某点激发的电场强度，等于各点电荷单独存在时在该点激发电场强度的</a:t>
            </a:r>
            <a:r>
              <a:rPr kumimoji="1" lang="zh-CN" altLang="en-US" sz="24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矢量和</a:t>
            </a:r>
            <a:r>
              <a:rPr kumimoji="1" lang="zh-CN" altLang="en-US"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68" grpId="0"/>
      <p:bldP spid="430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E4AC-1F7F-4526-8F97-6AF9E55BCF0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38200" y="1371600"/>
            <a:ext cx="3841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点电荷系电场中的电场强度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838200" y="2066192"/>
            <a:ext cx="3124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各点电荷的电场强度：</a:t>
            </a:r>
          </a:p>
        </p:txBody>
      </p:sp>
      <p:grpSp>
        <p:nvGrpSpPr>
          <p:cNvPr id="41997" name="Group 13"/>
          <p:cNvGrpSpPr/>
          <p:nvPr/>
        </p:nvGrpSpPr>
        <p:grpSpPr bwMode="auto">
          <a:xfrm>
            <a:off x="1019175" y="2743200"/>
            <a:ext cx="7435127" cy="1113769"/>
            <a:chOff x="738" y="1293"/>
            <a:chExt cx="4546" cy="650"/>
          </a:xfrm>
        </p:grpSpPr>
        <p:graphicFrame>
          <p:nvGraphicFramePr>
            <p:cNvPr id="41998" name="Object 14"/>
            <p:cNvGraphicFramePr>
              <a:graphicFrameLocks noChangeAspect="1"/>
            </p:cNvGraphicFramePr>
            <p:nvPr/>
          </p:nvGraphicFramePr>
          <p:xfrm>
            <a:off x="2381" y="1293"/>
            <a:ext cx="1463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2077080" imgH="14211360" progId="">
                    <p:embed/>
                  </p:oleObj>
                </mc:Choice>
                <mc:Fallback>
                  <p:oleObj name="公式" r:id="rId2" imgW="32077080" imgH="14211360" progId="">
                    <p:embed/>
                    <p:pic>
                      <p:nvPicPr>
                        <p:cNvPr id="0" name="Picture 14" descr="image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293"/>
                          <a:ext cx="1463" cy="6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5"/>
            <p:cNvGraphicFramePr>
              <a:graphicFrameLocks noChangeAspect="1"/>
            </p:cNvGraphicFramePr>
            <p:nvPr/>
          </p:nvGraphicFramePr>
          <p:xfrm>
            <a:off x="738" y="1294"/>
            <a:ext cx="1428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1264560" imgH="14211360" progId="">
                    <p:embed/>
                  </p:oleObj>
                </mc:Choice>
                <mc:Fallback>
                  <p:oleObj name="公式" r:id="rId4" imgW="31264560" imgH="14211360" progId="">
                    <p:embed/>
                    <p:pic>
                      <p:nvPicPr>
                        <p:cNvPr id="0" name="Picture 15" descr="image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1294"/>
                          <a:ext cx="1428" cy="6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4059" y="1396"/>
              <a:ext cx="1225" cy="26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838200" y="4191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>
                <a:latin typeface="Arial" panose="020B0604020202020204" pitchFamily="34" charset="0"/>
              </a:rPr>
              <a:t>点电荷系的电场强度：</a:t>
            </a:r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1019175" y="4876800"/>
          <a:ext cx="401002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0356080" imgH="14211360" progId="">
                  <p:embed/>
                </p:oleObj>
              </mc:Choice>
              <mc:Fallback>
                <p:oleObj name="公式" r:id="rId6" imgW="50356080" imgH="14211360" progId="">
                  <p:embed/>
                  <p:pic>
                    <p:nvPicPr>
                      <p:cNvPr id="0" name="Picture 18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4876800"/>
                        <a:ext cx="4010025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A030-6676-497E-8060-C016ACD18FB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38200" y="1371600"/>
            <a:ext cx="4527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连续分布电荷电场中的电场强度 </a:t>
            </a:r>
          </a:p>
        </p:txBody>
      </p:sp>
      <p:grpSp>
        <p:nvGrpSpPr>
          <p:cNvPr id="44049" name="Group 17"/>
          <p:cNvGrpSpPr/>
          <p:nvPr/>
        </p:nvGrpSpPr>
        <p:grpSpPr bwMode="auto">
          <a:xfrm>
            <a:off x="5562600" y="1828800"/>
            <a:ext cx="3529013" cy="3455988"/>
            <a:chOff x="3408" y="1440"/>
            <a:chExt cx="2223" cy="2177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3408" y="1440"/>
              <a:ext cx="2223" cy="2177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4048" name="Group 16"/>
            <p:cNvGrpSpPr/>
            <p:nvPr/>
          </p:nvGrpSpPr>
          <p:grpSpPr bwMode="auto">
            <a:xfrm>
              <a:off x="3471" y="1547"/>
              <a:ext cx="2069" cy="1973"/>
              <a:chOff x="3471" y="1547"/>
              <a:chExt cx="2069" cy="1973"/>
            </a:xfrm>
          </p:grpSpPr>
          <p:sp>
            <p:nvSpPr>
              <p:cNvPr id="44039" name="Freeform 7"/>
              <p:cNvSpPr/>
              <p:nvPr/>
            </p:nvSpPr>
            <p:spPr bwMode="auto">
              <a:xfrm>
                <a:off x="3471" y="2303"/>
                <a:ext cx="1270" cy="1217"/>
              </a:xfrm>
              <a:custGeom>
                <a:avLst/>
                <a:gdLst/>
                <a:ahLst/>
                <a:cxnLst>
                  <a:cxn ang="0">
                    <a:pos x="590" y="91"/>
                  </a:cxn>
                  <a:cxn ang="0">
                    <a:pos x="91" y="907"/>
                  </a:cxn>
                  <a:cxn ang="0">
                    <a:pos x="1134" y="1225"/>
                  </a:cxn>
                  <a:cxn ang="0">
                    <a:pos x="1134" y="681"/>
                  </a:cxn>
                  <a:cxn ang="0">
                    <a:pos x="1225" y="363"/>
                  </a:cxn>
                  <a:cxn ang="0">
                    <a:pos x="590" y="91"/>
                  </a:cxn>
                </a:cxnLst>
                <a:rect l="0" t="0" r="r" b="b"/>
                <a:pathLst>
                  <a:path w="1316" h="1263">
                    <a:moveTo>
                      <a:pt x="590" y="91"/>
                    </a:moveTo>
                    <a:cubicBezTo>
                      <a:pt x="401" y="182"/>
                      <a:pt x="0" y="718"/>
                      <a:pt x="91" y="907"/>
                    </a:cubicBezTo>
                    <a:cubicBezTo>
                      <a:pt x="182" y="1096"/>
                      <a:pt x="960" y="1263"/>
                      <a:pt x="1134" y="1225"/>
                    </a:cubicBezTo>
                    <a:cubicBezTo>
                      <a:pt x="1308" y="1187"/>
                      <a:pt x="1119" y="825"/>
                      <a:pt x="1134" y="681"/>
                    </a:cubicBezTo>
                    <a:cubicBezTo>
                      <a:pt x="1149" y="537"/>
                      <a:pt x="1316" y="461"/>
                      <a:pt x="1225" y="363"/>
                    </a:cubicBezTo>
                    <a:cubicBezTo>
                      <a:pt x="1134" y="265"/>
                      <a:pt x="779" y="0"/>
                      <a:pt x="590" y="91"/>
                    </a:cubicBezTo>
                    <a:close/>
                  </a:path>
                </a:pathLst>
              </a:custGeom>
              <a:solidFill>
                <a:srgbClr val="33CCCC"/>
              </a:solidFill>
              <a:ln w="9525">
                <a:round/>
              </a:ln>
              <a:effectLst/>
              <a:scene3d>
                <a:camera prst="legacyObliqueTopRight"/>
                <a:lightRig rig="legacyFlat3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75DFDD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4040" name="Rectangle 8"/>
              <p:cNvSpPr>
                <a:spLocks noChangeArrowheads="1"/>
              </p:cNvSpPr>
              <p:nvPr/>
            </p:nvSpPr>
            <p:spPr bwMode="auto">
              <a:xfrm>
                <a:off x="4165" y="2898"/>
                <a:ext cx="136" cy="1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CC66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1" name="Line 9"/>
              <p:cNvSpPr>
                <a:spLocks noChangeShapeType="1"/>
              </p:cNvSpPr>
              <p:nvPr/>
            </p:nvSpPr>
            <p:spPr bwMode="auto">
              <a:xfrm flipV="1">
                <a:off x="4309" y="2192"/>
                <a:ext cx="726" cy="725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2" name="Line 10"/>
              <p:cNvSpPr>
                <a:spLocks noChangeShapeType="1"/>
              </p:cNvSpPr>
              <p:nvPr/>
            </p:nvSpPr>
            <p:spPr bwMode="auto">
              <a:xfrm flipV="1">
                <a:off x="5040" y="1776"/>
                <a:ext cx="408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3" name="Text Box 11"/>
              <p:cNvSpPr txBox="1">
                <a:spLocks noChangeArrowheads="1"/>
              </p:cNvSpPr>
              <p:nvPr/>
            </p:nvSpPr>
            <p:spPr bwMode="auto">
              <a:xfrm>
                <a:off x="3829" y="2831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i="1">
                    <a:solidFill>
                      <a:srgbClr val="FF0000"/>
                    </a:solidFill>
                  </a:rPr>
                  <a:t>q</a:t>
                </a:r>
              </a:p>
            </p:txBody>
          </p:sp>
          <p:sp>
            <p:nvSpPr>
              <p:cNvPr id="44044" name="Text Box 12"/>
              <p:cNvSpPr txBox="1">
                <a:spLocks noChangeArrowheads="1"/>
              </p:cNvSpPr>
              <p:nvPr/>
            </p:nvSpPr>
            <p:spPr bwMode="auto">
              <a:xfrm>
                <a:off x="5184" y="1547"/>
                <a:ext cx="356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000066"/>
                    </a:solidFill>
                  </a:rPr>
                  <a:t>dE</a:t>
                </a:r>
              </a:p>
            </p:txBody>
          </p:sp>
          <p:sp>
            <p:nvSpPr>
              <p:cNvPr id="44045" name="Text Box 13"/>
              <p:cNvSpPr txBox="1">
                <a:spLocks noChangeArrowheads="1"/>
              </p:cNvSpPr>
              <p:nvPr/>
            </p:nvSpPr>
            <p:spPr bwMode="auto">
              <a:xfrm>
                <a:off x="4848" y="1952"/>
                <a:ext cx="45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</a:rPr>
                  <a:t>P</a:t>
                </a:r>
              </a:p>
            </p:txBody>
          </p:sp>
          <p:sp>
            <p:nvSpPr>
              <p:cNvPr id="44046" name="Text Box 14"/>
              <p:cNvSpPr txBox="1">
                <a:spLocks noChangeArrowheads="1"/>
              </p:cNvSpPr>
              <p:nvPr/>
            </p:nvSpPr>
            <p:spPr bwMode="auto">
              <a:xfrm>
                <a:off x="4712" y="2409"/>
                <a:ext cx="45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000066"/>
                    </a:solidFill>
                  </a:rPr>
                  <a:t>r</a:t>
                </a:r>
              </a:p>
            </p:txBody>
          </p:sp>
        </p:grpSp>
      </p:grp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481638" y="4675188"/>
            <a:ext cx="503237" cy="457200"/>
          </a:xfrm>
          <a:prstGeom prst="rect">
            <a:avLst/>
          </a:prstGeom>
          <a:noFill/>
          <a:ln w="19050" algn="ctr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1333500" y="2667000"/>
          <a:ext cx="19843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671000" imgH="13804920" progId="">
                  <p:embed/>
                </p:oleObj>
              </mc:Choice>
              <mc:Fallback>
                <p:oleObj name="公式" r:id="rId2" imgW="31671000" imgH="13804920" progId="">
                  <p:embed/>
                  <p:pic>
                    <p:nvPicPr>
                      <p:cNvPr id="0" name="Picture 18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667000"/>
                        <a:ext cx="1984375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762000" y="1981200"/>
            <a:ext cx="33639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电荷元</a:t>
            </a:r>
            <a:r>
              <a:rPr kumimoji="1" lang="en-US" altLang="zh-CN" sz="2400" dirty="0" err="1"/>
              <a:t>d</a:t>
            </a:r>
            <a:r>
              <a:rPr kumimoji="1" lang="en-US" altLang="zh-CN" sz="2400" i="1" dirty="0" err="1"/>
              <a:t>q</a:t>
            </a:r>
            <a:r>
              <a:rPr kumimoji="1" lang="zh-CN" altLang="en-US" sz="2400" dirty="0">
                <a:latin typeface="宋体" panose="02010600030101010101" pitchFamily="2" charset="-122"/>
              </a:rPr>
              <a:t>在</a:t>
            </a:r>
            <a:r>
              <a:rPr kumimoji="1" lang="en-US" altLang="zh-CN" sz="2400" i="1" dirty="0"/>
              <a:t>P</a:t>
            </a:r>
            <a:r>
              <a:rPr kumimoji="1" lang="zh-CN" altLang="en-US" sz="2400" dirty="0">
                <a:latin typeface="宋体" panose="02010600030101010101" pitchFamily="2" charset="-122"/>
              </a:rPr>
              <a:t>点的场强：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62000" y="3665538"/>
            <a:ext cx="3048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带电体在</a:t>
            </a:r>
            <a:r>
              <a:rPr kumimoji="1" lang="en-US" altLang="zh-CN" sz="2400" i="1" dirty="0"/>
              <a:t>P</a:t>
            </a:r>
            <a:r>
              <a:rPr kumimoji="1" lang="zh-CN" altLang="en-US" sz="2400" dirty="0"/>
              <a:t>点的场强：</a:t>
            </a:r>
          </a:p>
        </p:txBody>
      </p:sp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1333500" y="4244975"/>
          <a:ext cx="28971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6294200" imgH="13804920" progId="">
                  <p:embed/>
                </p:oleObj>
              </mc:Choice>
              <mc:Fallback>
                <p:oleObj name="公式" r:id="rId4" imgW="46294200" imgH="13804920" progId="">
                  <p:embed/>
                  <p:pic>
                    <p:nvPicPr>
                      <p:cNvPr id="0" name="Picture 21" descr="image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244975"/>
                        <a:ext cx="2897188" cy="8604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58" name="Group 26"/>
          <p:cNvGrpSpPr/>
          <p:nvPr/>
        </p:nvGrpSpPr>
        <p:grpSpPr bwMode="auto">
          <a:xfrm>
            <a:off x="457200" y="5334001"/>
            <a:ext cx="8153400" cy="915987"/>
            <a:chOff x="240" y="3696"/>
            <a:chExt cx="5136" cy="577"/>
          </a:xfrm>
        </p:grpSpPr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240" y="3696"/>
              <a:ext cx="5136" cy="5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  <a:latin typeface="Arial" panose="020B0604020202020204" pitchFamily="34" charset="0"/>
                </a:rPr>
                <a:t>矢量积分</a:t>
              </a:r>
              <a:r>
                <a:rPr lang="zh-CN" altLang="en-US" dirty="0">
                  <a:latin typeface="Arial" panose="020B0604020202020204" pitchFamily="34" charset="0"/>
                </a:rPr>
                <a:t>：运算时需要首先将电荷元的电场强度矢量沿各坐标轴进行分解，然后对电荷元沿各坐标方向的电场强度分量分别求其标量积分，最后求出合成电场强度矢量    。</a:t>
              </a:r>
            </a:p>
          </p:txBody>
        </p:sp>
        <p:graphicFrame>
          <p:nvGraphicFramePr>
            <p:cNvPr id="44056" name="Object 24"/>
            <p:cNvGraphicFramePr>
              <a:graphicFrameLocks noChangeAspect="1"/>
            </p:cNvGraphicFramePr>
            <p:nvPr/>
          </p:nvGraphicFramePr>
          <p:xfrm>
            <a:off x="1007" y="4061"/>
            <a:ext cx="14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334" imgH="190417" progId="">
                    <p:embed/>
                  </p:oleObj>
                </mc:Choice>
                <mc:Fallback>
                  <p:oleObj name="公式" r:id="rId6" imgW="152334" imgH="190417" progId="">
                    <p:embed/>
                    <p:pic>
                      <p:nvPicPr>
                        <p:cNvPr id="0" name="Picture 24" descr="image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" y="4061"/>
                          <a:ext cx="144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0E5B-4EB5-4394-8E33-2D07C21BE25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38200" y="1371600"/>
            <a:ext cx="4527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连续分布电荷电场中的电场强度 </a:t>
            </a:r>
          </a:p>
        </p:txBody>
      </p:sp>
      <p:grpSp>
        <p:nvGrpSpPr>
          <p:cNvPr id="45076" name="Group 20"/>
          <p:cNvGrpSpPr/>
          <p:nvPr/>
        </p:nvGrpSpPr>
        <p:grpSpPr bwMode="auto">
          <a:xfrm>
            <a:off x="2895600" y="1981200"/>
            <a:ext cx="3256941" cy="1447799"/>
            <a:chOff x="1020" y="471"/>
            <a:chExt cx="2677" cy="1190"/>
          </a:xfrm>
        </p:grpSpPr>
        <p:graphicFrame>
          <p:nvGraphicFramePr>
            <p:cNvPr id="45077" name="Object 21"/>
            <p:cNvGraphicFramePr>
              <a:graphicFrameLocks noChangeAspect="1"/>
            </p:cNvGraphicFramePr>
            <p:nvPr/>
          </p:nvGraphicFramePr>
          <p:xfrm>
            <a:off x="1020" y="471"/>
            <a:ext cx="1202" cy="1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140800" imgH="22745880" progId="">
                    <p:embed/>
                  </p:oleObj>
                </mc:Choice>
                <mc:Fallback>
                  <p:oleObj name="Equation" r:id="rId2" imgW="23140800" imgH="22745880" progId="">
                    <p:embed/>
                    <p:pic>
                      <p:nvPicPr>
                        <p:cNvPr id="0" name="Picture 21" descr="image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471"/>
                          <a:ext cx="1202" cy="1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2336" y="482"/>
              <a:ext cx="1361" cy="986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66"/>
                  </a:solidFill>
                  <a:latin typeface="Arial" panose="020B0604020202020204" pitchFamily="34" charset="0"/>
                </a:rPr>
                <a:t>体分布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66"/>
                  </a:solidFill>
                  <a:latin typeface="Arial" panose="020B0604020202020204" pitchFamily="34" charset="0"/>
                </a:rPr>
                <a:t>面分布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66"/>
                  </a:solidFill>
                  <a:latin typeface="Arial" panose="020B0604020202020204" pitchFamily="34" charset="0"/>
                </a:rPr>
                <a:t>线分布</a:t>
              </a:r>
            </a:p>
          </p:txBody>
        </p:sp>
      </p:grpSp>
      <p:grpSp>
        <p:nvGrpSpPr>
          <p:cNvPr id="45101" name="Group 45"/>
          <p:cNvGrpSpPr/>
          <p:nvPr/>
        </p:nvGrpSpPr>
        <p:grpSpPr bwMode="auto">
          <a:xfrm>
            <a:off x="742950" y="2827338"/>
            <a:ext cx="1916113" cy="2963862"/>
            <a:chOff x="492" y="1992"/>
            <a:chExt cx="1207" cy="1867"/>
          </a:xfrm>
        </p:grpSpPr>
        <p:sp>
          <p:nvSpPr>
            <p:cNvPr id="45079" name="Freeform 23"/>
            <p:cNvSpPr/>
            <p:nvPr/>
          </p:nvSpPr>
          <p:spPr bwMode="auto">
            <a:xfrm flipV="1">
              <a:off x="492" y="1992"/>
              <a:ext cx="1207" cy="1867"/>
            </a:xfrm>
            <a:custGeom>
              <a:avLst/>
              <a:gdLst/>
              <a:ahLst/>
              <a:cxnLst>
                <a:cxn ang="0">
                  <a:pos x="113" y="1058"/>
                </a:cxn>
                <a:cxn ang="0">
                  <a:pos x="340" y="196"/>
                </a:cxn>
                <a:cxn ang="0">
                  <a:pos x="1065" y="242"/>
                </a:cxn>
                <a:cxn ang="0">
                  <a:pos x="1020" y="1648"/>
                </a:cxn>
                <a:cxn ang="0">
                  <a:pos x="113" y="1058"/>
                </a:cxn>
              </a:cxnLst>
              <a:rect l="0" t="0" r="r" b="b"/>
              <a:pathLst>
                <a:path w="1179" h="1791">
                  <a:moveTo>
                    <a:pt x="113" y="1058"/>
                  </a:moveTo>
                  <a:cubicBezTo>
                    <a:pt x="0" y="816"/>
                    <a:pt x="181" y="332"/>
                    <a:pt x="340" y="196"/>
                  </a:cubicBezTo>
                  <a:cubicBezTo>
                    <a:pt x="499" y="60"/>
                    <a:pt x="952" y="0"/>
                    <a:pt x="1065" y="242"/>
                  </a:cubicBezTo>
                  <a:cubicBezTo>
                    <a:pt x="1178" y="484"/>
                    <a:pt x="1179" y="1505"/>
                    <a:pt x="1020" y="1648"/>
                  </a:cubicBezTo>
                  <a:cubicBezTo>
                    <a:pt x="861" y="1791"/>
                    <a:pt x="226" y="1300"/>
                    <a:pt x="113" y="105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rect">
                <a:fillToRect l="50000" t="50000" r="50000" b="50000"/>
              </a:path>
            </a:gradFill>
            <a:ln w="19050" cap="flat" cmpd="sng">
              <a:solidFill>
                <a:srgbClr val="CC0066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0" name="Arc 24"/>
            <p:cNvSpPr/>
            <p:nvPr/>
          </p:nvSpPr>
          <p:spPr bwMode="auto">
            <a:xfrm rot="5400000">
              <a:off x="965" y="2470"/>
              <a:ext cx="312" cy="1092"/>
            </a:xfrm>
            <a:custGeom>
              <a:avLst/>
              <a:gdLst>
                <a:gd name="G0" fmla="+- 2090 0 0"/>
                <a:gd name="G1" fmla="+- 21197 0 0"/>
                <a:gd name="G2" fmla="+- 21600 0 0"/>
                <a:gd name="T0" fmla="*/ 6245 w 23690"/>
                <a:gd name="T1" fmla="*/ 0 h 42797"/>
                <a:gd name="T2" fmla="*/ 0 w 23690"/>
                <a:gd name="T3" fmla="*/ 42696 h 42797"/>
                <a:gd name="T4" fmla="*/ 2090 w 23690"/>
                <a:gd name="T5" fmla="*/ 21197 h 42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90" h="42797" fill="none" extrusionOk="0">
                  <a:moveTo>
                    <a:pt x="6244" y="0"/>
                  </a:moveTo>
                  <a:cubicBezTo>
                    <a:pt x="16379" y="1986"/>
                    <a:pt x="23690" y="10869"/>
                    <a:pt x="23690" y="21197"/>
                  </a:cubicBezTo>
                  <a:cubicBezTo>
                    <a:pt x="23690" y="33126"/>
                    <a:pt x="14019" y="42797"/>
                    <a:pt x="2090" y="42797"/>
                  </a:cubicBezTo>
                  <a:cubicBezTo>
                    <a:pt x="1392" y="42797"/>
                    <a:pt x="694" y="42763"/>
                    <a:pt x="0" y="42695"/>
                  </a:cubicBezTo>
                </a:path>
                <a:path w="23690" h="42797" stroke="0" extrusionOk="0">
                  <a:moveTo>
                    <a:pt x="6244" y="0"/>
                  </a:moveTo>
                  <a:cubicBezTo>
                    <a:pt x="16379" y="1986"/>
                    <a:pt x="23690" y="10869"/>
                    <a:pt x="23690" y="21197"/>
                  </a:cubicBezTo>
                  <a:cubicBezTo>
                    <a:pt x="23690" y="33126"/>
                    <a:pt x="14019" y="42797"/>
                    <a:pt x="2090" y="42797"/>
                  </a:cubicBezTo>
                  <a:cubicBezTo>
                    <a:pt x="1392" y="42797"/>
                    <a:pt x="694" y="42763"/>
                    <a:pt x="0" y="42695"/>
                  </a:cubicBezTo>
                  <a:lnTo>
                    <a:pt x="2090" y="21197"/>
                  </a:lnTo>
                  <a:close/>
                </a:path>
              </a:pathLst>
            </a:custGeom>
            <a:noFill/>
            <a:ln w="19050">
              <a:solidFill>
                <a:srgbClr val="CC0066"/>
              </a:solidFill>
              <a:rou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1" name="Arc 25"/>
            <p:cNvSpPr/>
            <p:nvPr/>
          </p:nvSpPr>
          <p:spPr bwMode="auto">
            <a:xfrm rot="5400000" flipH="1" flipV="1">
              <a:off x="984" y="2265"/>
              <a:ext cx="276" cy="1091"/>
            </a:xfrm>
            <a:custGeom>
              <a:avLst/>
              <a:gdLst>
                <a:gd name="G0" fmla="+- 0 0 0"/>
                <a:gd name="G1" fmla="+- 20811 0 0"/>
                <a:gd name="G2" fmla="+- 21600 0 0"/>
                <a:gd name="T0" fmla="*/ 5785 w 21600"/>
                <a:gd name="T1" fmla="*/ 0 h 42267"/>
                <a:gd name="T2" fmla="*/ 2490 w 21600"/>
                <a:gd name="T3" fmla="*/ 42267 h 42267"/>
                <a:gd name="T4" fmla="*/ 0 w 21600"/>
                <a:gd name="T5" fmla="*/ 20811 h 42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267" fill="none" extrusionOk="0">
                  <a:moveTo>
                    <a:pt x="5784" y="0"/>
                  </a:moveTo>
                  <a:cubicBezTo>
                    <a:pt x="15131" y="2598"/>
                    <a:pt x="21600" y="11109"/>
                    <a:pt x="21600" y="20811"/>
                  </a:cubicBezTo>
                  <a:cubicBezTo>
                    <a:pt x="21600" y="31777"/>
                    <a:pt x="13382" y="41002"/>
                    <a:pt x="2489" y="42266"/>
                  </a:cubicBezTo>
                </a:path>
                <a:path w="21600" h="42267" stroke="0" extrusionOk="0">
                  <a:moveTo>
                    <a:pt x="5784" y="0"/>
                  </a:moveTo>
                  <a:cubicBezTo>
                    <a:pt x="15131" y="2598"/>
                    <a:pt x="21600" y="11109"/>
                    <a:pt x="21600" y="20811"/>
                  </a:cubicBezTo>
                  <a:cubicBezTo>
                    <a:pt x="21600" y="31777"/>
                    <a:pt x="13382" y="41002"/>
                    <a:pt x="2489" y="42266"/>
                  </a:cubicBezTo>
                  <a:lnTo>
                    <a:pt x="0" y="20811"/>
                  </a:lnTo>
                  <a:close/>
                </a:path>
              </a:pathLst>
            </a:custGeom>
            <a:noFill/>
            <a:ln w="19050">
              <a:solidFill>
                <a:srgbClr val="CC0066"/>
              </a:solidFill>
              <a:prstDash val="dash"/>
              <a:rou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3" name="AutoShape 27"/>
            <p:cNvSpPr>
              <a:spLocks noChangeArrowheads="1"/>
            </p:cNvSpPr>
            <p:nvPr/>
          </p:nvSpPr>
          <p:spPr bwMode="auto">
            <a:xfrm>
              <a:off x="1086" y="2854"/>
              <a:ext cx="182" cy="18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084" name="Object 28"/>
            <p:cNvGraphicFramePr>
              <a:graphicFrameLocks noChangeAspect="1"/>
            </p:cNvGraphicFramePr>
            <p:nvPr/>
          </p:nvGraphicFramePr>
          <p:xfrm>
            <a:off x="724" y="3217"/>
            <a:ext cx="8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703600" imgH="6489720" progId="">
                    <p:embed/>
                  </p:oleObj>
                </mc:Choice>
                <mc:Fallback>
                  <p:oleObj name="Equation" r:id="rId4" imgW="20703600" imgH="6489720" progId="">
                    <p:embed/>
                    <p:pic>
                      <p:nvPicPr>
                        <p:cNvPr id="0" name="Picture 28" descr="image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" y="3217"/>
                          <a:ext cx="86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6" name="Object 30"/>
            <p:cNvGraphicFramePr>
              <a:graphicFrameLocks noChangeAspect="1"/>
            </p:cNvGraphicFramePr>
            <p:nvPr/>
          </p:nvGraphicFramePr>
          <p:xfrm>
            <a:off x="769" y="2843"/>
            <a:ext cx="32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705080" imgH="5676840" progId="">
                    <p:embed/>
                  </p:oleObj>
                </mc:Choice>
                <mc:Fallback>
                  <p:oleObj name="Equation" r:id="rId6" imgW="7705080" imgH="5676840" progId="">
                    <p:embed/>
                    <p:pic>
                      <p:nvPicPr>
                        <p:cNvPr id="0" name="Picture 30" descr="image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2843"/>
                          <a:ext cx="321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99" name="Group 43"/>
          <p:cNvGrpSpPr/>
          <p:nvPr/>
        </p:nvGrpSpPr>
        <p:grpSpPr bwMode="auto">
          <a:xfrm>
            <a:off x="3138488" y="3553619"/>
            <a:ext cx="2952750" cy="1511300"/>
            <a:chOff x="1989" y="2582"/>
            <a:chExt cx="1860" cy="952"/>
          </a:xfrm>
        </p:grpSpPr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3453" y="2945"/>
              <a:ext cx="317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5082" name="AutoShape 26"/>
            <p:cNvSpPr>
              <a:spLocks noChangeArrowheads="1"/>
            </p:cNvSpPr>
            <p:nvPr/>
          </p:nvSpPr>
          <p:spPr bwMode="auto">
            <a:xfrm>
              <a:off x="1989" y="2582"/>
              <a:ext cx="1860" cy="952"/>
            </a:xfrm>
            <a:prstGeom prst="parallelogram">
              <a:avLst>
                <a:gd name="adj" fmla="val 48845"/>
              </a:avLst>
            </a:pr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CC0066"/>
              </a:solidFill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5" name="AutoShape 29"/>
            <p:cNvSpPr>
              <a:spLocks noChangeArrowheads="1"/>
            </p:cNvSpPr>
            <p:nvPr/>
          </p:nvSpPr>
          <p:spPr bwMode="auto">
            <a:xfrm>
              <a:off x="2850" y="2900"/>
              <a:ext cx="272" cy="136"/>
            </a:xfrm>
            <a:prstGeom prst="parallelogram">
              <a:avLst>
                <a:gd name="adj" fmla="val 50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087" name="Object 31"/>
            <p:cNvGraphicFramePr>
              <a:graphicFrameLocks noChangeAspect="1"/>
            </p:cNvGraphicFramePr>
            <p:nvPr/>
          </p:nvGraphicFramePr>
          <p:xfrm>
            <a:off x="2550" y="2843"/>
            <a:ext cx="28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892560" imgH="5676840" progId="">
                    <p:embed/>
                  </p:oleObj>
                </mc:Choice>
                <mc:Fallback>
                  <p:oleObj name="Equation" r:id="rId8" imgW="6892560" imgH="5676840" progId="">
                    <p:embed/>
                    <p:pic>
                      <p:nvPicPr>
                        <p:cNvPr id="0" name="Picture 31" descr="image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" y="2843"/>
                          <a:ext cx="287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8" name="Object 32"/>
            <p:cNvGraphicFramePr>
              <a:graphicFrameLocks noChangeAspect="1"/>
            </p:cNvGraphicFramePr>
            <p:nvPr/>
          </p:nvGraphicFramePr>
          <p:xfrm>
            <a:off x="2432" y="3127"/>
            <a:ext cx="8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891080" imgH="6489720" progId="">
                    <p:embed/>
                  </p:oleObj>
                </mc:Choice>
                <mc:Fallback>
                  <p:oleObj name="Equation" r:id="rId10" imgW="19891080" imgH="6489720" progId="">
                    <p:embed/>
                    <p:pic>
                      <p:nvPicPr>
                        <p:cNvPr id="0" name="Picture 32" descr="image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2" y="3127"/>
                          <a:ext cx="82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00" name="Group 44"/>
          <p:cNvGrpSpPr/>
          <p:nvPr/>
        </p:nvGrpSpPr>
        <p:grpSpPr bwMode="auto">
          <a:xfrm>
            <a:off x="6191250" y="3733007"/>
            <a:ext cx="2419350" cy="1152525"/>
            <a:chOff x="3912" y="2673"/>
            <a:chExt cx="1524" cy="726"/>
          </a:xfrm>
        </p:grpSpPr>
        <p:sp>
          <p:nvSpPr>
            <p:cNvPr id="45089" name="Freeform 33"/>
            <p:cNvSpPr/>
            <p:nvPr/>
          </p:nvSpPr>
          <p:spPr bwMode="auto">
            <a:xfrm>
              <a:off x="3912" y="2718"/>
              <a:ext cx="1497" cy="590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771" y="136"/>
                </a:cxn>
                <a:cxn ang="0">
                  <a:pos x="1497" y="0"/>
                </a:cxn>
              </a:cxnLst>
              <a:rect l="0" t="0" r="r" b="b"/>
              <a:pathLst>
                <a:path w="1497" h="590">
                  <a:moveTo>
                    <a:pt x="0" y="590"/>
                  </a:moveTo>
                  <a:cubicBezTo>
                    <a:pt x="260" y="412"/>
                    <a:pt x="521" y="234"/>
                    <a:pt x="771" y="136"/>
                  </a:cubicBezTo>
                  <a:cubicBezTo>
                    <a:pt x="1021" y="38"/>
                    <a:pt x="1259" y="19"/>
                    <a:pt x="1497" y="0"/>
                  </a:cubicBezTo>
                </a:path>
              </a:pathLst>
            </a:custGeom>
            <a:noFill/>
            <a:ln w="19050" cap="flat" cmpd="sng">
              <a:solidFill>
                <a:srgbClr val="CC0066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0" name="Freeform 34"/>
            <p:cNvSpPr/>
            <p:nvPr/>
          </p:nvSpPr>
          <p:spPr bwMode="auto">
            <a:xfrm>
              <a:off x="3939" y="2764"/>
              <a:ext cx="1497" cy="590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771" y="136"/>
                </a:cxn>
                <a:cxn ang="0">
                  <a:pos x="1497" y="0"/>
                </a:cxn>
              </a:cxnLst>
              <a:rect l="0" t="0" r="r" b="b"/>
              <a:pathLst>
                <a:path w="1497" h="590">
                  <a:moveTo>
                    <a:pt x="0" y="590"/>
                  </a:moveTo>
                  <a:cubicBezTo>
                    <a:pt x="260" y="412"/>
                    <a:pt x="521" y="234"/>
                    <a:pt x="771" y="136"/>
                  </a:cubicBezTo>
                  <a:cubicBezTo>
                    <a:pt x="1021" y="38"/>
                    <a:pt x="1259" y="19"/>
                    <a:pt x="1497" y="0"/>
                  </a:cubicBezTo>
                </a:path>
              </a:pathLst>
            </a:custGeom>
            <a:noFill/>
            <a:ln w="19050" cap="flat" cmpd="sng">
              <a:solidFill>
                <a:srgbClr val="CC0066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1" name="Freeform 35"/>
            <p:cNvSpPr/>
            <p:nvPr/>
          </p:nvSpPr>
          <p:spPr bwMode="auto">
            <a:xfrm>
              <a:off x="3939" y="2736"/>
              <a:ext cx="1497" cy="590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771" y="136"/>
                </a:cxn>
                <a:cxn ang="0">
                  <a:pos x="1497" y="0"/>
                </a:cxn>
              </a:cxnLst>
              <a:rect l="0" t="0" r="r" b="b"/>
              <a:pathLst>
                <a:path w="1497" h="590">
                  <a:moveTo>
                    <a:pt x="0" y="590"/>
                  </a:moveTo>
                  <a:cubicBezTo>
                    <a:pt x="260" y="412"/>
                    <a:pt x="521" y="234"/>
                    <a:pt x="771" y="136"/>
                  </a:cubicBezTo>
                  <a:cubicBezTo>
                    <a:pt x="1021" y="38"/>
                    <a:pt x="1259" y="19"/>
                    <a:pt x="1497" y="0"/>
                  </a:cubicBezTo>
                </a:path>
              </a:pathLst>
            </a:custGeom>
            <a:noFill/>
            <a:ln w="57150" cap="flat" cmpd="sng">
              <a:pattFill prst="pct50">
                <a:fgClr>
                  <a:srgbClr val="00CCFF"/>
                </a:fgClr>
                <a:bgClr>
                  <a:srgbClr val="FFFFFF"/>
                </a:bgClr>
              </a:patt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 rot="-1786631">
              <a:off x="4401" y="2933"/>
              <a:ext cx="227" cy="54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093" name="Object 37"/>
            <p:cNvGraphicFramePr>
              <a:graphicFrameLocks noChangeAspect="1"/>
            </p:cNvGraphicFramePr>
            <p:nvPr/>
          </p:nvGraphicFramePr>
          <p:xfrm>
            <a:off x="4302" y="2673"/>
            <a:ext cx="2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673960" imgH="5676840" progId="">
                    <p:embed/>
                  </p:oleObj>
                </mc:Choice>
                <mc:Fallback>
                  <p:oleObj name="Equation" r:id="rId12" imgW="5673960" imgH="5676840" progId="">
                    <p:embed/>
                    <p:pic>
                      <p:nvPicPr>
                        <p:cNvPr id="0" name="Picture 37" descr="image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" y="2673"/>
                          <a:ext cx="236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4" name="Object 38"/>
            <p:cNvGraphicFramePr>
              <a:graphicFrameLocks noChangeAspect="1"/>
            </p:cNvGraphicFramePr>
            <p:nvPr/>
          </p:nvGraphicFramePr>
          <p:xfrm>
            <a:off x="4291" y="3127"/>
            <a:ext cx="7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266400" imgH="6489720" progId="">
                    <p:embed/>
                  </p:oleObj>
                </mc:Choice>
                <mc:Fallback>
                  <p:oleObj name="Equation" r:id="rId14" imgW="18266400" imgH="6489720" progId="">
                    <p:embed/>
                    <p:pic>
                      <p:nvPicPr>
                        <p:cNvPr id="0" name="Picture 38" descr="image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127"/>
                          <a:ext cx="75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1212850" y="5715000"/>
            <a:ext cx="1128713" cy="45720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400" dirty="0"/>
              <a:t>体分布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3733800" y="5715000"/>
            <a:ext cx="1198563" cy="45720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400"/>
              <a:t>面分布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6705600" y="5715000"/>
            <a:ext cx="1143000" cy="45720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400"/>
              <a:t>线分布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静电场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C71B-B08C-417C-8480-34FF60B26F6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电荷  库仑定律</a:t>
            </a:r>
          </a:p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  <a:p>
            <a:r>
              <a:rPr lang="en-US" altLang="zh-CN" dirty="0"/>
              <a:t>9.4 </a:t>
            </a:r>
            <a:r>
              <a:rPr lang="zh-CN" altLang="en-US" dirty="0"/>
              <a:t>静电场环路定理  电势</a:t>
            </a:r>
          </a:p>
          <a:p>
            <a:r>
              <a:rPr lang="en-US" altLang="zh-CN" dirty="0"/>
              <a:t>9.5 </a:t>
            </a:r>
            <a:r>
              <a:rPr lang="zh-CN" altLang="en-US" dirty="0"/>
              <a:t>等势面  电势梯度</a:t>
            </a:r>
            <a:endParaRPr lang="en-US" altLang="zh-CN" dirty="0"/>
          </a:p>
          <a:p>
            <a:r>
              <a:rPr lang="en-US" altLang="zh-CN" dirty="0"/>
              <a:t>9.6 </a:t>
            </a:r>
            <a:r>
              <a:rPr lang="zh-CN" altLang="en-US" dirty="0"/>
              <a:t>导体的静电平衡性质</a:t>
            </a:r>
          </a:p>
          <a:p>
            <a:r>
              <a:rPr lang="en-US" altLang="zh-CN" dirty="0"/>
              <a:t>9.7 </a:t>
            </a:r>
            <a:r>
              <a:rPr lang="zh-CN" altLang="en-US" dirty="0"/>
              <a:t>静电场中的电介质</a:t>
            </a:r>
          </a:p>
          <a:p>
            <a:r>
              <a:rPr lang="en-US" altLang="zh-CN" dirty="0"/>
              <a:t>9.8 </a:t>
            </a:r>
            <a:r>
              <a:rPr lang="zh-CN" altLang="en-US" dirty="0"/>
              <a:t>电容和电容器</a:t>
            </a:r>
          </a:p>
          <a:p>
            <a:r>
              <a:rPr lang="en-US" altLang="zh-CN" dirty="0"/>
              <a:t>9.9 </a:t>
            </a:r>
            <a:r>
              <a:rPr lang="zh-CN" altLang="en-US" dirty="0"/>
              <a:t>静电场的能量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3C68-316C-4B36-B371-7642DCCF026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838200" y="13716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电偶极子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987669" y="2252341"/>
            <a:ext cx="3429000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大小相等</a:t>
            </a:r>
            <a:r>
              <a:rPr kumimoji="1" lang="zh-CN" altLang="en-US" sz="2400" dirty="0">
                <a:latin typeface="宋体" panose="02010600030101010101" pitchFamily="2" charset="-122"/>
              </a:rPr>
              <a:t>，</a:t>
            </a:r>
            <a:r>
              <a:rPr kumimoji="1"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符号相反</a:t>
            </a:r>
            <a:r>
              <a:rPr kumimoji="1" lang="zh-CN" altLang="en-US" sz="2400" dirty="0">
                <a:latin typeface="宋体" panose="02010600030101010101" pitchFamily="2" charset="-122"/>
              </a:rPr>
              <a:t>且存在一</a:t>
            </a:r>
            <a:r>
              <a:rPr kumimoji="1" lang="zh-CN" altLang="en-US" sz="24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微小间距</a:t>
            </a:r>
            <a:r>
              <a:rPr kumimoji="1" lang="zh-CN" altLang="en-US" sz="2400" dirty="0">
                <a:latin typeface="宋体" panose="02010600030101010101" pitchFamily="2" charset="-122"/>
              </a:rPr>
              <a:t>的两个点电荷构成的复合体。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971550" y="3962400"/>
            <a:ext cx="346123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电偶极矩（电矩）：</a:t>
            </a:r>
          </a:p>
        </p:txBody>
      </p:sp>
      <p:graphicFrame>
        <p:nvGraphicFramePr>
          <p:cNvPr id="46113" name="Object 33"/>
          <p:cNvGraphicFramePr>
            <a:graphicFrameLocks noChangeAspect="1"/>
          </p:cNvGraphicFramePr>
          <p:nvPr/>
        </p:nvGraphicFramePr>
        <p:xfrm>
          <a:off x="1828800" y="45720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610600" imgH="7302600" progId="">
                  <p:embed/>
                </p:oleObj>
              </mc:Choice>
              <mc:Fallback>
                <p:oleObj name="公式" r:id="rId2" imgW="14610600" imgH="7302600" progId="">
                  <p:embed/>
                  <p:pic>
                    <p:nvPicPr>
                      <p:cNvPr id="0" name="Picture 33" descr="image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1676400" cy="83820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4" name="Group 34"/>
          <p:cNvGrpSpPr/>
          <p:nvPr/>
        </p:nvGrpSpPr>
        <p:grpSpPr bwMode="auto">
          <a:xfrm>
            <a:off x="5257800" y="1828800"/>
            <a:ext cx="3671888" cy="4319588"/>
            <a:chOff x="2971" y="1435"/>
            <a:chExt cx="2313" cy="2721"/>
          </a:xfrm>
        </p:grpSpPr>
        <p:sp>
          <p:nvSpPr>
            <p:cNvPr id="46115" name="Rectangle 35"/>
            <p:cNvSpPr>
              <a:spLocks noChangeArrowheads="1"/>
            </p:cNvSpPr>
            <p:nvPr/>
          </p:nvSpPr>
          <p:spPr bwMode="auto">
            <a:xfrm>
              <a:off x="2971" y="1435"/>
              <a:ext cx="2313" cy="2721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6116" name="Group 36"/>
            <p:cNvGrpSpPr/>
            <p:nvPr/>
          </p:nvGrpSpPr>
          <p:grpSpPr bwMode="auto">
            <a:xfrm>
              <a:off x="3107" y="1481"/>
              <a:ext cx="2177" cy="2568"/>
              <a:chOff x="2064" y="1588"/>
              <a:chExt cx="2177" cy="2568"/>
            </a:xfrm>
          </p:grpSpPr>
          <p:grpSp>
            <p:nvGrpSpPr>
              <p:cNvPr id="46117" name="Group 37"/>
              <p:cNvGrpSpPr/>
              <p:nvPr/>
            </p:nvGrpSpPr>
            <p:grpSpPr bwMode="auto">
              <a:xfrm>
                <a:off x="2064" y="1588"/>
                <a:ext cx="2177" cy="2568"/>
                <a:chOff x="1973" y="1752"/>
                <a:chExt cx="2177" cy="2568"/>
              </a:xfrm>
            </p:grpSpPr>
            <p:sp>
              <p:nvSpPr>
                <p:cNvPr id="46118" name="Oval 38"/>
                <p:cNvSpPr>
                  <a:spLocks noChangeArrowheads="1"/>
                </p:cNvSpPr>
                <p:nvPr/>
              </p:nvSpPr>
              <p:spPr bwMode="auto">
                <a:xfrm>
                  <a:off x="2064" y="3632"/>
                  <a:ext cx="181" cy="1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00808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8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9" name="Oval 39"/>
                <p:cNvSpPr>
                  <a:spLocks noChangeArrowheads="1"/>
                </p:cNvSpPr>
                <p:nvPr/>
              </p:nvSpPr>
              <p:spPr bwMode="auto">
                <a:xfrm>
                  <a:off x="3152" y="3632"/>
                  <a:ext cx="182" cy="1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20" name="Line 40"/>
                <p:cNvSpPr>
                  <a:spLocks noChangeShapeType="1"/>
                </p:cNvSpPr>
                <p:nvPr/>
              </p:nvSpPr>
              <p:spPr bwMode="auto">
                <a:xfrm>
                  <a:off x="2245" y="3723"/>
                  <a:ext cx="907" cy="0"/>
                </a:xfrm>
                <a:prstGeom prst="lin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tailEnd type="triangle" w="med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973" y="3285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i="1">
                      <a:solidFill>
                        <a:srgbClr val="008080"/>
                      </a:solidFill>
                    </a:rPr>
                    <a:t>-q</a:t>
                  </a:r>
                </a:p>
              </p:txBody>
            </p:sp>
            <p:sp>
              <p:nvSpPr>
                <p:cNvPr id="4612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152" y="3285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i="1">
                      <a:solidFill>
                        <a:srgbClr val="FF0000"/>
                      </a:solidFill>
                    </a:rPr>
                    <a:t>q</a:t>
                  </a:r>
                </a:p>
              </p:txBody>
            </p:sp>
            <p:sp>
              <p:nvSpPr>
                <p:cNvPr id="4612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608" y="3693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66"/>
                      </a:solidFill>
                    </a:rPr>
                    <a:t>l</a:t>
                  </a:r>
                </a:p>
              </p:txBody>
            </p:sp>
            <p:sp>
              <p:nvSpPr>
                <p:cNvPr id="4612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662" y="2088"/>
                  <a:ext cx="1088" cy="1633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  <a:tailEnd type="triangle" w="sm" len="lg"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016" y="2705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000066"/>
                      </a:solidFill>
                    </a:rPr>
                    <a:t>r</a:t>
                  </a:r>
                </a:p>
              </p:txBody>
            </p:sp>
            <p:sp>
              <p:nvSpPr>
                <p:cNvPr id="46126" name="Oval 46"/>
                <p:cNvSpPr>
                  <a:spLocks noChangeArrowheads="1"/>
                </p:cNvSpPr>
                <p:nvPr/>
              </p:nvSpPr>
              <p:spPr bwMode="auto">
                <a:xfrm>
                  <a:off x="3751" y="2033"/>
                  <a:ext cx="46" cy="45"/>
                </a:xfrm>
                <a:prstGeom prst="ellipse">
                  <a:avLst/>
                </a:prstGeom>
                <a:solidFill>
                  <a:srgbClr val="000066"/>
                </a:solidFill>
                <a:ln w="19050">
                  <a:solidFill>
                    <a:srgbClr val="000066"/>
                  </a:solidFill>
                  <a:round/>
                  <a:tailEnd type="none" w="sm" len="lg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742" y="1752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000066"/>
                      </a:solidFill>
                    </a:rPr>
                    <a:t>P</a:t>
                  </a:r>
                </a:p>
              </p:txBody>
            </p:sp>
            <p:sp>
              <p:nvSpPr>
                <p:cNvPr id="4612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335" y="3993"/>
                  <a:ext cx="1089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tailEnd type="none" w="sm" len="lg"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0000FF"/>
                      </a:solidFill>
                      <a:ea typeface="楷体_GB2312" charset="-122"/>
                    </a:rPr>
                    <a:t>(</a:t>
                  </a:r>
                  <a:r>
                    <a:rPr lang="en-US" altLang="zh-CN" sz="2800" i="1">
                      <a:solidFill>
                        <a:srgbClr val="0000FF"/>
                      </a:solidFill>
                      <a:ea typeface="楷体_GB2312" charset="-122"/>
                    </a:rPr>
                    <a:t>r</a:t>
                  </a:r>
                  <a:r>
                    <a:rPr lang="en-US" altLang="zh-CN" sz="2800">
                      <a:solidFill>
                        <a:srgbClr val="0000FF"/>
                      </a:solidFill>
                      <a:ea typeface="楷体_GB2312" charset="-122"/>
                    </a:rPr>
                    <a:t>&gt;&gt;</a:t>
                  </a:r>
                  <a:r>
                    <a:rPr lang="en-US" altLang="zh-CN" sz="2800" i="1">
                      <a:solidFill>
                        <a:srgbClr val="0000FF"/>
                      </a:solidFill>
                      <a:ea typeface="楷体_GB2312" charset="-122"/>
                    </a:rPr>
                    <a:t>l</a:t>
                  </a:r>
                  <a:r>
                    <a:rPr lang="en-US" altLang="zh-CN" sz="2800">
                      <a:solidFill>
                        <a:srgbClr val="0000FF"/>
                      </a:solidFill>
                      <a:ea typeface="楷体_GB2312" charset="-122"/>
                    </a:rPr>
                    <a:t>)</a:t>
                  </a:r>
                </a:p>
              </p:txBody>
            </p:sp>
          </p:grpSp>
          <p:sp>
            <p:nvSpPr>
              <p:cNvPr id="46129" name="Arc 49"/>
              <p:cNvSpPr/>
              <p:nvPr/>
            </p:nvSpPr>
            <p:spPr bwMode="auto">
              <a:xfrm>
                <a:off x="2836" y="3429"/>
                <a:ext cx="45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66"/>
                </a:solidFill>
                <a:round/>
                <a:tailEnd type="non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130" name="Text Box 50"/>
              <p:cNvSpPr txBox="1">
                <a:spLocks noChangeArrowheads="1"/>
              </p:cNvSpPr>
              <p:nvPr/>
            </p:nvSpPr>
            <p:spPr bwMode="auto">
              <a:xfrm>
                <a:off x="2836" y="3248"/>
                <a:ext cx="317" cy="327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000066"/>
                    </a:solidFill>
                    <a:ea typeface="楷体_GB2312" charset="-122"/>
                    <a:sym typeface="Symbol" panose="05050102010706020507" pitchFamily="18" charset="2"/>
                  </a:rPr>
                  <a:t></a:t>
                </a:r>
              </a:p>
            </p:txBody>
          </p:sp>
        </p:grpSp>
      </p:grpSp>
      <p:sp>
        <p:nvSpPr>
          <p:cNvPr id="3" name="TextBox 1"/>
          <p:cNvSpPr txBox="1"/>
          <p:nvPr/>
        </p:nvSpPr>
        <p:spPr>
          <a:xfrm>
            <a:off x="838200" y="5718969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l</a:t>
            </a:r>
            <a:r>
              <a:rPr lang="en-US" altLang="zh-CN" sz="2000" dirty="0"/>
              <a:t>: </a:t>
            </a:r>
            <a:r>
              <a:rPr lang="zh-CN" altLang="en-US" sz="2000" dirty="0"/>
              <a:t>由负电荷</a:t>
            </a:r>
            <a:r>
              <a:rPr lang="en-US" altLang="zh-CN" sz="2000" i="1" dirty="0"/>
              <a:t>-q</a:t>
            </a:r>
            <a:r>
              <a:rPr lang="zh-CN" altLang="en-US" sz="2000" dirty="0"/>
              <a:t>指向正电荷</a:t>
            </a:r>
            <a:r>
              <a:rPr lang="en-US" altLang="zh-CN" sz="2000" dirty="0"/>
              <a:t>+</a:t>
            </a:r>
            <a:r>
              <a:rPr lang="en-US" altLang="zh-CN" sz="2000" i="1" dirty="0"/>
              <a:t>q</a:t>
            </a:r>
            <a:r>
              <a:rPr lang="zh-CN" altLang="en-US" sz="2000" dirty="0"/>
              <a:t>的矢径。</a:t>
            </a:r>
            <a:endParaRPr lang="zh-CN" altLang="en-US" sz="2000" b="1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993E-8500-4AF6-AFCD-C9DB8EEB0B3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83820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电偶极子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1417638" y="1696915"/>
            <a:ext cx="658495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9.2  </a:t>
            </a:r>
            <a:r>
              <a:rPr lang="zh-CN" altLang="en-US" sz="2400" dirty="0"/>
              <a:t>计算在电偶极子延长线上任一点</a:t>
            </a:r>
            <a:r>
              <a:rPr lang="en-US" altLang="zh-CN" sz="2400" dirty="0"/>
              <a:t>P</a:t>
            </a:r>
            <a:r>
              <a:rPr lang="zh-CN" altLang="en-US" sz="2400" dirty="0"/>
              <a:t>的场强。</a:t>
            </a:r>
          </a:p>
        </p:txBody>
      </p:sp>
      <p:grpSp>
        <p:nvGrpSpPr>
          <p:cNvPr id="47130" name="Group 26"/>
          <p:cNvGrpSpPr/>
          <p:nvPr/>
        </p:nvGrpSpPr>
        <p:grpSpPr bwMode="auto">
          <a:xfrm>
            <a:off x="1828800" y="2133600"/>
            <a:ext cx="5113338" cy="1800225"/>
            <a:chOff x="1247" y="3067"/>
            <a:chExt cx="3221" cy="1134"/>
          </a:xfrm>
        </p:grpSpPr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1247" y="3067"/>
              <a:ext cx="3221" cy="1134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7132" name="Group 28"/>
            <p:cNvGrpSpPr/>
            <p:nvPr/>
          </p:nvGrpSpPr>
          <p:grpSpPr bwMode="auto">
            <a:xfrm>
              <a:off x="1338" y="3194"/>
              <a:ext cx="3130" cy="826"/>
              <a:chOff x="1247" y="3300"/>
              <a:chExt cx="3130" cy="826"/>
            </a:xfrm>
          </p:grpSpPr>
          <p:sp>
            <p:nvSpPr>
              <p:cNvPr id="47133" name="Line 29"/>
              <p:cNvSpPr>
                <a:spLocks noChangeShapeType="1"/>
              </p:cNvSpPr>
              <p:nvPr/>
            </p:nvSpPr>
            <p:spPr bwMode="auto">
              <a:xfrm>
                <a:off x="2018" y="3672"/>
                <a:ext cx="1519" cy="1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4" name="Line 30"/>
              <p:cNvSpPr>
                <a:spLocks noChangeShapeType="1"/>
              </p:cNvSpPr>
              <p:nvPr/>
            </p:nvSpPr>
            <p:spPr bwMode="auto">
              <a:xfrm flipV="1">
                <a:off x="2018" y="3300"/>
                <a:ext cx="2" cy="357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5" name="Line 31"/>
              <p:cNvSpPr>
                <a:spLocks noChangeShapeType="1"/>
              </p:cNvSpPr>
              <p:nvPr/>
            </p:nvSpPr>
            <p:spPr bwMode="auto">
              <a:xfrm>
                <a:off x="3560" y="3355"/>
                <a:ext cx="3" cy="227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6" name="Line 32"/>
              <p:cNvSpPr>
                <a:spLocks noChangeShapeType="1"/>
              </p:cNvSpPr>
              <p:nvPr/>
            </p:nvSpPr>
            <p:spPr bwMode="auto">
              <a:xfrm>
                <a:off x="2880" y="3446"/>
                <a:ext cx="679" cy="0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7" name="Line 33"/>
              <p:cNvSpPr>
                <a:spLocks noChangeShapeType="1"/>
              </p:cNvSpPr>
              <p:nvPr/>
            </p:nvSpPr>
            <p:spPr bwMode="auto">
              <a:xfrm>
                <a:off x="3559" y="3672"/>
                <a:ext cx="5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8" name="Line 34"/>
              <p:cNvSpPr>
                <a:spLocks noChangeShapeType="1"/>
              </p:cNvSpPr>
              <p:nvPr/>
            </p:nvSpPr>
            <p:spPr bwMode="auto">
              <a:xfrm flipH="1">
                <a:off x="3097" y="3675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triangl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9" name="Oval 35"/>
              <p:cNvSpPr>
                <a:spLocks noChangeArrowheads="1"/>
              </p:cNvSpPr>
              <p:nvPr/>
            </p:nvSpPr>
            <p:spPr bwMode="auto">
              <a:xfrm>
                <a:off x="2335" y="3581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0" name="Line 36"/>
              <p:cNvSpPr>
                <a:spLocks noChangeShapeType="1"/>
              </p:cNvSpPr>
              <p:nvPr/>
            </p:nvSpPr>
            <p:spPr bwMode="auto">
              <a:xfrm>
                <a:off x="1564" y="3672"/>
                <a:ext cx="771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1" name="Text Box 37"/>
              <p:cNvSpPr txBox="1">
                <a:spLocks noChangeArrowheads="1"/>
              </p:cNvSpPr>
              <p:nvPr/>
            </p:nvSpPr>
            <p:spPr bwMode="auto">
              <a:xfrm>
                <a:off x="1247" y="3607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8080"/>
                    </a:solidFill>
                  </a:rPr>
                  <a:t>-q</a:t>
                </a:r>
              </a:p>
            </p:txBody>
          </p:sp>
          <p:sp>
            <p:nvSpPr>
              <p:cNvPr id="47142" name="Text Box 38"/>
              <p:cNvSpPr txBox="1">
                <a:spLocks noChangeArrowheads="1"/>
              </p:cNvSpPr>
              <p:nvPr/>
            </p:nvSpPr>
            <p:spPr bwMode="auto">
              <a:xfrm>
                <a:off x="2472" y="3627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FF0000"/>
                    </a:solidFill>
                  </a:rPr>
                  <a:t>q</a:t>
                </a:r>
              </a:p>
            </p:txBody>
          </p:sp>
          <p:sp>
            <p:nvSpPr>
              <p:cNvPr id="47143" name="Oval 39"/>
              <p:cNvSpPr>
                <a:spLocks noChangeArrowheads="1"/>
              </p:cNvSpPr>
              <p:nvPr/>
            </p:nvSpPr>
            <p:spPr bwMode="auto">
              <a:xfrm>
                <a:off x="3532" y="3645"/>
                <a:ext cx="45" cy="46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Text Box 40"/>
              <p:cNvSpPr txBox="1">
                <a:spLocks noChangeArrowheads="1"/>
              </p:cNvSpPr>
              <p:nvPr/>
            </p:nvSpPr>
            <p:spPr bwMode="auto">
              <a:xfrm>
                <a:off x="1927" y="3838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66"/>
                    </a:solidFill>
                  </a:rPr>
                  <a:t>l</a:t>
                </a:r>
              </a:p>
            </p:txBody>
          </p:sp>
          <p:sp>
            <p:nvSpPr>
              <p:cNvPr id="47145" name="Text Box 41"/>
              <p:cNvSpPr txBox="1">
                <a:spLocks noChangeArrowheads="1"/>
              </p:cNvSpPr>
              <p:nvPr/>
            </p:nvSpPr>
            <p:spPr bwMode="auto">
              <a:xfrm>
                <a:off x="2971" y="3657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008080"/>
                    </a:solidFill>
                  </a:rPr>
                  <a:t>E</a:t>
                </a:r>
                <a:r>
                  <a:rPr lang="zh-CN" altLang="en-US" sz="2400" i="1" baseline="-25000">
                    <a:solidFill>
                      <a:srgbClr val="008080"/>
                    </a:solidFill>
                  </a:rPr>
                  <a:t>－</a:t>
                </a:r>
                <a:endParaRPr lang="zh-CN" altLang="en-US" sz="2400" i="1">
                  <a:solidFill>
                    <a:srgbClr val="008080"/>
                  </a:solidFill>
                </a:endParaRPr>
              </a:p>
            </p:txBody>
          </p:sp>
          <p:sp>
            <p:nvSpPr>
              <p:cNvPr id="47146" name="Line 42"/>
              <p:cNvSpPr>
                <a:spLocks noChangeShapeType="1"/>
              </p:cNvSpPr>
              <p:nvPr/>
            </p:nvSpPr>
            <p:spPr bwMode="auto">
              <a:xfrm flipH="1">
                <a:off x="2018" y="3446"/>
                <a:ext cx="680" cy="0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7" name="Text Box 43"/>
              <p:cNvSpPr txBox="1">
                <a:spLocks noChangeArrowheads="1"/>
              </p:cNvSpPr>
              <p:nvPr/>
            </p:nvSpPr>
            <p:spPr bwMode="auto">
              <a:xfrm>
                <a:off x="3969" y="3657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0000"/>
                    </a:solidFill>
                  </a:rPr>
                  <a:t>E</a:t>
                </a:r>
                <a:r>
                  <a:rPr lang="zh-CN" altLang="en-US" sz="2400" baseline="-25000">
                    <a:solidFill>
                      <a:srgbClr val="FF0000"/>
                    </a:solidFill>
                  </a:rPr>
                  <a:t>＋</a:t>
                </a: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7148" name="Text Box 44"/>
              <p:cNvSpPr txBox="1">
                <a:spLocks noChangeArrowheads="1"/>
              </p:cNvSpPr>
              <p:nvPr/>
            </p:nvSpPr>
            <p:spPr bwMode="auto">
              <a:xfrm>
                <a:off x="3469" y="3672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</a:rPr>
                  <a:t>P</a:t>
                </a:r>
              </a:p>
            </p:txBody>
          </p:sp>
          <p:sp>
            <p:nvSpPr>
              <p:cNvPr id="47149" name="Text Box 45"/>
              <p:cNvSpPr txBox="1">
                <a:spLocks noChangeArrowheads="1"/>
              </p:cNvSpPr>
              <p:nvPr/>
            </p:nvSpPr>
            <p:spPr bwMode="auto">
              <a:xfrm>
                <a:off x="1882" y="3652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</a:rPr>
                  <a:t>O</a:t>
                </a:r>
              </a:p>
            </p:txBody>
          </p:sp>
          <p:sp>
            <p:nvSpPr>
              <p:cNvPr id="47150" name="Line 46"/>
              <p:cNvSpPr>
                <a:spLocks noChangeShapeType="1"/>
              </p:cNvSpPr>
              <p:nvPr/>
            </p:nvSpPr>
            <p:spPr bwMode="auto">
              <a:xfrm>
                <a:off x="1610" y="3808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1" name="Line 47"/>
              <p:cNvSpPr>
                <a:spLocks noChangeShapeType="1"/>
              </p:cNvSpPr>
              <p:nvPr/>
            </p:nvSpPr>
            <p:spPr bwMode="auto">
              <a:xfrm>
                <a:off x="2426" y="3808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2" name="Line 48"/>
              <p:cNvSpPr>
                <a:spLocks noChangeShapeType="1"/>
              </p:cNvSpPr>
              <p:nvPr/>
            </p:nvSpPr>
            <p:spPr bwMode="auto">
              <a:xfrm flipH="1">
                <a:off x="1610" y="3944"/>
                <a:ext cx="317" cy="0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3" name="Line 49"/>
              <p:cNvSpPr>
                <a:spLocks noChangeShapeType="1"/>
              </p:cNvSpPr>
              <p:nvPr/>
            </p:nvSpPr>
            <p:spPr bwMode="auto">
              <a:xfrm>
                <a:off x="2109" y="3944"/>
                <a:ext cx="317" cy="0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4" name="Text Box 50"/>
              <p:cNvSpPr txBox="1">
                <a:spLocks noChangeArrowheads="1"/>
              </p:cNvSpPr>
              <p:nvPr/>
            </p:nvSpPr>
            <p:spPr bwMode="auto">
              <a:xfrm>
                <a:off x="2698" y="3309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66"/>
                    </a:solidFill>
                  </a:rPr>
                  <a:t>r</a:t>
                </a:r>
              </a:p>
            </p:txBody>
          </p:sp>
          <p:sp>
            <p:nvSpPr>
              <p:cNvPr id="47155" name="Oval 51"/>
              <p:cNvSpPr>
                <a:spLocks noChangeArrowheads="1"/>
              </p:cNvSpPr>
              <p:nvPr/>
            </p:nvSpPr>
            <p:spPr bwMode="auto">
              <a:xfrm>
                <a:off x="1519" y="3581"/>
                <a:ext cx="181" cy="18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808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7156" name="Object 52"/>
          <p:cNvGraphicFramePr>
            <a:graphicFrameLocks noChangeAspect="1"/>
          </p:cNvGraphicFramePr>
          <p:nvPr/>
        </p:nvGraphicFramePr>
        <p:xfrm>
          <a:off x="1752600" y="4419600"/>
          <a:ext cx="489743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3915560" imgH="14617800" progId="">
                  <p:embed/>
                </p:oleObj>
              </mc:Choice>
              <mc:Fallback>
                <p:oleObj name="公式" r:id="rId2" imgW="73915560" imgH="14617800" progId="">
                  <p:embed/>
                  <p:pic>
                    <p:nvPicPr>
                      <p:cNvPr id="0" name="Picture 52" descr="image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4897438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8" name="Object 54"/>
          <p:cNvGraphicFramePr>
            <a:graphicFrameLocks noChangeAspect="1"/>
          </p:cNvGraphicFramePr>
          <p:nvPr/>
        </p:nvGraphicFramePr>
        <p:xfrm>
          <a:off x="1746250" y="3505994"/>
          <a:ext cx="25209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88680" imgH="14211360" progId="">
                  <p:embed/>
                </p:oleObj>
              </mc:Choice>
              <mc:Fallback>
                <p:oleObj name="Equation" r:id="rId4" imgW="39388680" imgH="14211360" progId="">
                  <p:embed/>
                  <p:pic>
                    <p:nvPicPr>
                      <p:cNvPr id="0" name="Picture 54" descr="image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3505994"/>
                        <a:ext cx="2520950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9" name="Object 55"/>
          <p:cNvGraphicFramePr>
            <a:graphicFrameLocks noChangeAspect="1"/>
          </p:cNvGraphicFramePr>
          <p:nvPr/>
        </p:nvGraphicFramePr>
        <p:xfrm>
          <a:off x="4718050" y="3505200"/>
          <a:ext cx="25209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88680" imgH="14211360" progId="">
                  <p:embed/>
                </p:oleObj>
              </mc:Choice>
              <mc:Fallback>
                <p:oleObj name="Equation" r:id="rId6" imgW="39388680" imgH="14211360" progId="">
                  <p:embed/>
                  <p:pic>
                    <p:nvPicPr>
                      <p:cNvPr id="0" name="Picture 55" descr="image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3505200"/>
                        <a:ext cx="25209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1" name="Object 57"/>
          <p:cNvGraphicFramePr>
            <a:graphicFrameLocks noChangeAspect="1"/>
          </p:cNvGraphicFramePr>
          <p:nvPr/>
        </p:nvGraphicFramePr>
        <p:xfrm>
          <a:off x="738188" y="5353050"/>
          <a:ext cx="18494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9639880" imgH="14617800" progId="">
                  <p:embed/>
                </p:oleObj>
              </mc:Choice>
              <mc:Fallback>
                <p:oleObj name="公式" r:id="rId8" imgW="29639880" imgH="14617800" progId="">
                  <p:embed/>
                  <p:pic>
                    <p:nvPicPr>
                      <p:cNvPr id="0" name="Picture 57" descr="image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5353050"/>
                        <a:ext cx="1849437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3" name="Object 59"/>
          <p:cNvGraphicFramePr>
            <a:graphicFrameLocks noChangeAspect="1"/>
          </p:cNvGraphicFramePr>
          <p:nvPr/>
        </p:nvGraphicFramePr>
        <p:xfrm>
          <a:off x="3519488" y="5334000"/>
          <a:ext cx="27717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57300" imgH="431800" progId="">
                  <p:embed/>
                </p:oleObj>
              </mc:Choice>
              <mc:Fallback>
                <p:oleObj name="公式" r:id="rId10" imgW="1257300" imgH="431800" progId="">
                  <p:embed/>
                  <p:pic>
                    <p:nvPicPr>
                      <p:cNvPr id="0" name="Picture 59" descr="image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5334000"/>
                        <a:ext cx="27717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4DA5-E612-4329-ACB8-24EF69AC92B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3820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电偶极子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209800" y="1524000"/>
            <a:ext cx="637698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9.3  </a:t>
            </a:r>
            <a:r>
              <a:rPr lang="zh-CN" altLang="en-US" sz="2400" dirty="0"/>
              <a:t>计算电偶极子中垂线上任一点</a:t>
            </a:r>
            <a:r>
              <a:rPr lang="en-US" altLang="zh-CN" sz="2400" dirty="0"/>
              <a:t>P</a:t>
            </a:r>
            <a:r>
              <a:rPr lang="zh-CN" altLang="en-US" sz="2400" dirty="0"/>
              <a:t>的场强。</a:t>
            </a:r>
          </a:p>
        </p:txBody>
      </p:sp>
      <p:grpSp>
        <p:nvGrpSpPr>
          <p:cNvPr id="48164" name="Group 36"/>
          <p:cNvGrpSpPr/>
          <p:nvPr/>
        </p:nvGrpSpPr>
        <p:grpSpPr bwMode="auto">
          <a:xfrm>
            <a:off x="5791200" y="2025650"/>
            <a:ext cx="3168650" cy="4679950"/>
            <a:chOff x="3560" y="754"/>
            <a:chExt cx="1996" cy="2948"/>
          </a:xfrm>
        </p:grpSpPr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3560" y="754"/>
              <a:ext cx="1905" cy="2948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8166" name="Group 38"/>
            <p:cNvGrpSpPr/>
            <p:nvPr/>
          </p:nvGrpSpPr>
          <p:grpSpPr bwMode="auto">
            <a:xfrm>
              <a:off x="3651" y="901"/>
              <a:ext cx="1905" cy="2756"/>
              <a:chOff x="3470" y="810"/>
              <a:chExt cx="1905" cy="2756"/>
            </a:xfrm>
          </p:grpSpPr>
          <p:sp>
            <p:nvSpPr>
              <p:cNvPr id="48167" name="Text Box 39"/>
              <p:cNvSpPr txBox="1">
                <a:spLocks noChangeArrowheads="1"/>
              </p:cNvSpPr>
              <p:nvPr/>
            </p:nvSpPr>
            <p:spPr bwMode="auto">
              <a:xfrm>
                <a:off x="3470" y="3107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i="1">
                    <a:solidFill>
                      <a:srgbClr val="008080"/>
                    </a:solidFill>
                  </a:rPr>
                  <a:t>－</a:t>
                </a:r>
                <a:r>
                  <a:rPr lang="en-US" altLang="zh-CN" sz="2400" i="1">
                    <a:solidFill>
                      <a:srgbClr val="008080"/>
                    </a:solidFill>
                  </a:rPr>
                  <a:t>q</a:t>
                </a:r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H="1" flipV="1">
                <a:off x="4194" y="1105"/>
                <a:ext cx="227" cy="59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9" name="Rectangle 41"/>
              <p:cNvSpPr>
                <a:spLocks noChangeArrowheads="1"/>
              </p:cNvSpPr>
              <p:nvPr/>
            </p:nvSpPr>
            <p:spPr bwMode="auto">
              <a:xfrm>
                <a:off x="4013" y="2829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48170" name="Rectangle 42"/>
              <p:cNvSpPr>
                <a:spLocks noChangeArrowheads="1"/>
              </p:cNvSpPr>
              <p:nvPr/>
            </p:nvSpPr>
            <p:spPr bwMode="auto">
              <a:xfrm>
                <a:off x="4240" y="2375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</a:rPr>
                  <a:t>r</a:t>
                </a:r>
              </a:p>
            </p:txBody>
          </p:sp>
          <p:sp>
            <p:nvSpPr>
              <p:cNvPr id="48171" name="Rectangle 43"/>
              <p:cNvSpPr>
                <a:spLocks noChangeArrowheads="1"/>
              </p:cNvSpPr>
              <p:nvPr/>
            </p:nvSpPr>
            <p:spPr bwMode="auto">
              <a:xfrm>
                <a:off x="4422" y="1527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66"/>
                    </a:solidFill>
                  </a:rPr>
                  <a:t>P</a:t>
                </a:r>
              </a:p>
            </p:txBody>
          </p:sp>
          <p:sp>
            <p:nvSpPr>
              <p:cNvPr id="48172" name="Rectangle 44"/>
              <p:cNvSpPr>
                <a:spLocks noChangeArrowheads="1"/>
              </p:cNvSpPr>
              <p:nvPr/>
            </p:nvSpPr>
            <p:spPr bwMode="auto">
              <a:xfrm>
                <a:off x="3745" y="1549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FF"/>
                    </a:solidFill>
                  </a:rPr>
                  <a:t>E</a:t>
                </a:r>
                <a:endParaRPr kumimoji="1" lang="en-US" altLang="zh-CN" sz="2400" i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8173" name="Rectangle 45"/>
              <p:cNvSpPr>
                <a:spLocks noChangeArrowheads="1"/>
              </p:cNvSpPr>
              <p:nvPr/>
            </p:nvSpPr>
            <p:spPr bwMode="auto">
              <a:xfrm>
                <a:off x="3923" y="810"/>
                <a:ext cx="3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E</a:t>
                </a:r>
                <a:r>
                  <a:rPr kumimoji="1" lang="zh-CN" altLang="en-US" sz="2400" baseline="-25000">
                    <a:solidFill>
                      <a:srgbClr val="FF0000"/>
                    </a:solidFill>
                  </a:rPr>
                  <a:t>＋</a:t>
                </a:r>
              </a:p>
            </p:txBody>
          </p:sp>
          <p:sp>
            <p:nvSpPr>
              <p:cNvPr id="48174" name="Rectangle 46"/>
              <p:cNvSpPr>
                <a:spLocks noChangeArrowheads="1"/>
              </p:cNvSpPr>
              <p:nvPr/>
            </p:nvSpPr>
            <p:spPr bwMode="auto">
              <a:xfrm>
                <a:off x="3832" y="2109"/>
                <a:ext cx="37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8080"/>
                    </a:solidFill>
                  </a:rPr>
                  <a:t>E</a:t>
                </a:r>
                <a:r>
                  <a:rPr kumimoji="1" lang="zh-CN" altLang="en-US" sz="2400" b="1" baseline="-25000">
                    <a:solidFill>
                      <a:srgbClr val="008080"/>
                    </a:solidFill>
                  </a:rPr>
                  <a:t>－</a:t>
                </a:r>
              </a:p>
            </p:txBody>
          </p:sp>
          <p:sp>
            <p:nvSpPr>
              <p:cNvPr id="48175" name="Line 47"/>
              <p:cNvSpPr>
                <a:spLocks noChangeShapeType="1"/>
              </p:cNvSpPr>
              <p:nvPr/>
            </p:nvSpPr>
            <p:spPr bwMode="auto">
              <a:xfrm>
                <a:off x="3968" y="3101"/>
                <a:ext cx="907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6" name="Text Box 48"/>
              <p:cNvSpPr txBox="1">
                <a:spLocks noChangeArrowheads="1"/>
              </p:cNvSpPr>
              <p:nvPr/>
            </p:nvSpPr>
            <p:spPr bwMode="auto">
              <a:xfrm>
                <a:off x="4967" y="3062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FF0000"/>
                    </a:solidFill>
                  </a:rPr>
                  <a:t>q</a:t>
                </a:r>
              </a:p>
            </p:txBody>
          </p:sp>
          <p:sp>
            <p:nvSpPr>
              <p:cNvPr id="48177" name="Line 49"/>
              <p:cNvSpPr>
                <a:spLocks noChangeShapeType="1"/>
              </p:cNvSpPr>
              <p:nvPr/>
            </p:nvSpPr>
            <p:spPr bwMode="auto">
              <a:xfrm flipV="1">
                <a:off x="4421" y="1710"/>
                <a:ext cx="1" cy="1391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8" name="Line 50"/>
              <p:cNvSpPr>
                <a:spLocks noChangeShapeType="1"/>
              </p:cNvSpPr>
              <p:nvPr/>
            </p:nvSpPr>
            <p:spPr bwMode="auto">
              <a:xfrm flipH="1">
                <a:off x="3885" y="2287"/>
                <a:ext cx="304" cy="81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9" name="Line 51"/>
              <p:cNvSpPr>
                <a:spLocks noChangeShapeType="1"/>
              </p:cNvSpPr>
              <p:nvPr/>
            </p:nvSpPr>
            <p:spPr bwMode="auto">
              <a:xfrm rot="21600000">
                <a:off x="4422" y="1694"/>
                <a:ext cx="543" cy="140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  <a:headEnd type="oval" w="med" len="med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0" name="Line 52"/>
              <p:cNvSpPr>
                <a:spLocks noChangeShapeType="1"/>
              </p:cNvSpPr>
              <p:nvPr/>
            </p:nvSpPr>
            <p:spPr bwMode="auto">
              <a:xfrm flipH="1">
                <a:off x="4194" y="1694"/>
                <a:ext cx="228" cy="59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1" name="Line 53"/>
              <p:cNvSpPr>
                <a:spLocks noChangeShapeType="1"/>
              </p:cNvSpPr>
              <p:nvPr/>
            </p:nvSpPr>
            <p:spPr bwMode="auto">
              <a:xfrm flipH="1">
                <a:off x="3967" y="1694"/>
                <a:ext cx="45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2" name="Line 54"/>
              <p:cNvSpPr>
                <a:spLocks noChangeShapeType="1"/>
              </p:cNvSpPr>
              <p:nvPr/>
            </p:nvSpPr>
            <p:spPr bwMode="auto">
              <a:xfrm>
                <a:off x="3967" y="1695"/>
                <a:ext cx="227" cy="54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3" name="Line 55"/>
              <p:cNvSpPr>
                <a:spLocks noChangeShapeType="1"/>
              </p:cNvSpPr>
              <p:nvPr/>
            </p:nvSpPr>
            <p:spPr bwMode="auto">
              <a:xfrm flipH="1">
                <a:off x="3967" y="1105"/>
                <a:ext cx="228" cy="59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4" name="Oval 56"/>
              <p:cNvSpPr>
                <a:spLocks noChangeArrowheads="1"/>
              </p:cNvSpPr>
              <p:nvPr/>
            </p:nvSpPr>
            <p:spPr bwMode="auto">
              <a:xfrm>
                <a:off x="3787" y="3010"/>
                <a:ext cx="181" cy="18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808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5" name="Oval 57"/>
              <p:cNvSpPr>
                <a:spLocks noChangeArrowheads="1"/>
              </p:cNvSpPr>
              <p:nvPr/>
            </p:nvSpPr>
            <p:spPr bwMode="auto">
              <a:xfrm>
                <a:off x="4875" y="301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6" name="Arc 58"/>
              <p:cNvSpPr/>
              <p:nvPr/>
            </p:nvSpPr>
            <p:spPr bwMode="auto">
              <a:xfrm rot="5400000" flipH="1">
                <a:off x="3945" y="2987"/>
                <a:ext cx="136" cy="9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7" name="Text Box 59"/>
              <p:cNvSpPr txBox="1">
                <a:spLocks noChangeArrowheads="1"/>
              </p:cNvSpPr>
              <p:nvPr/>
            </p:nvSpPr>
            <p:spPr bwMode="auto">
              <a:xfrm>
                <a:off x="4331" y="3278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66"/>
                    </a:solidFill>
                  </a:rPr>
                  <a:t>l</a:t>
                </a:r>
              </a:p>
            </p:txBody>
          </p:sp>
          <p:sp>
            <p:nvSpPr>
              <p:cNvPr id="48188" name="Line 60"/>
              <p:cNvSpPr>
                <a:spLocks noChangeShapeType="1"/>
              </p:cNvSpPr>
              <p:nvPr/>
            </p:nvSpPr>
            <p:spPr bwMode="auto">
              <a:xfrm>
                <a:off x="3878" y="3237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9" name="Line 61"/>
              <p:cNvSpPr>
                <a:spLocks noChangeShapeType="1"/>
              </p:cNvSpPr>
              <p:nvPr/>
            </p:nvSpPr>
            <p:spPr bwMode="auto">
              <a:xfrm>
                <a:off x="4966" y="3237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0" name="Line 62"/>
              <p:cNvSpPr>
                <a:spLocks noChangeShapeType="1"/>
              </p:cNvSpPr>
              <p:nvPr/>
            </p:nvSpPr>
            <p:spPr bwMode="auto">
              <a:xfrm flipH="1">
                <a:off x="3878" y="3373"/>
                <a:ext cx="453" cy="0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1" name="Line 63"/>
              <p:cNvSpPr>
                <a:spLocks noChangeShapeType="1"/>
              </p:cNvSpPr>
              <p:nvPr/>
            </p:nvSpPr>
            <p:spPr bwMode="auto">
              <a:xfrm>
                <a:off x="4513" y="3373"/>
                <a:ext cx="452" cy="0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2" name="Text Box 64"/>
              <p:cNvSpPr txBox="1">
                <a:spLocks noChangeArrowheads="1"/>
              </p:cNvSpPr>
              <p:nvPr/>
            </p:nvSpPr>
            <p:spPr bwMode="auto">
              <a:xfrm>
                <a:off x="4285" y="3077"/>
                <a:ext cx="18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</a:rPr>
                  <a:t>O</a:t>
                </a:r>
              </a:p>
            </p:txBody>
          </p:sp>
        </p:grpSp>
      </p:grpSp>
      <p:graphicFrame>
        <p:nvGraphicFramePr>
          <p:cNvPr id="48193" name="Object 65"/>
          <p:cNvGraphicFramePr>
            <a:graphicFrameLocks noChangeAspect="1"/>
          </p:cNvGraphicFramePr>
          <p:nvPr/>
        </p:nvGraphicFramePr>
        <p:xfrm>
          <a:off x="914400" y="2160588"/>
          <a:ext cx="358298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3605800" imgH="13804920" progId="">
                  <p:embed/>
                </p:oleObj>
              </mc:Choice>
              <mc:Fallback>
                <p:oleObj name="公式" r:id="rId2" imgW="53605800" imgH="13804920" progId="">
                  <p:embed/>
                  <p:pic>
                    <p:nvPicPr>
                      <p:cNvPr id="0" name="Picture 65" descr="image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60588"/>
                        <a:ext cx="3582988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4" name="Object 66"/>
          <p:cNvGraphicFramePr>
            <a:graphicFrameLocks noChangeAspect="1"/>
          </p:cNvGraphicFramePr>
          <p:nvPr/>
        </p:nvGraphicFramePr>
        <p:xfrm>
          <a:off x="1295400" y="3429000"/>
          <a:ext cx="32273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700280" imgH="23558400" progId="">
                  <p:embed/>
                </p:oleObj>
              </mc:Choice>
              <mc:Fallback>
                <p:oleObj name="Equation" r:id="rId4" imgW="46700280" imgH="23558400" progId="">
                  <p:embed/>
                  <p:pic>
                    <p:nvPicPr>
                      <p:cNvPr id="0" name="Picture 66" descr="image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3227388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5" name="Object 67"/>
          <p:cNvGraphicFramePr>
            <a:graphicFrameLocks noChangeAspect="1"/>
          </p:cNvGraphicFramePr>
          <p:nvPr/>
        </p:nvGraphicFramePr>
        <p:xfrm>
          <a:off x="2338387" y="5257800"/>
          <a:ext cx="27670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57300" imgH="431800" progId="">
                  <p:embed/>
                </p:oleObj>
              </mc:Choice>
              <mc:Fallback>
                <p:oleObj name="公式" r:id="rId6" imgW="1257300" imgH="431800" progId="">
                  <p:embed/>
                  <p:pic>
                    <p:nvPicPr>
                      <p:cNvPr id="0" name="Picture 67" descr="image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7" y="5257800"/>
                        <a:ext cx="2767013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6" name="Object 68"/>
          <p:cNvGraphicFramePr>
            <a:graphicFrameLocks noChangeAspect="1"/>
          </p:cNvGraphicFramePr>
          <p:nvPr/>
        </p:nvGraphicFramePr>
        <p:xfrm>
          <a:off x="180975" y="5257800"/>
          <a:ext cx="18002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8827360" imgH="14617800" progId="">
                  <p:embed/>
                </p:oleObj>
              </mc:Choice>
              <mc:Fallback>
                <p:oleObj name="公式" r:id="rId8" imgW="28827360" imgH="14617800" progId="">
                  <p:embed/>
                  <p:pic>
                    <p:nvPicPr>
                      <p:cNvPr id="0" name="Picture 68" descr="image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5257800"/>
                        <a:ext cx="1800225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7" name="Object 69"/>
          <p:cNvGraphicFramePr>
            <a:graphicFrameLocks noChangeAspect="1"/>
          </p:cNvGraphicFramePr>
          <p:nvPr/>
        </p:nvGraphicFramePr>
        <p:xfrm>
          <a:off x="3625850" y="3324860"/>
          <a:ext cx="2089150" cy="78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9794760" imgH="15024240" progId="">
                  <p:embed/>
                </p:oleObj>
              </mc:Choice>
              <mc:Fallback>
                <p:oleObj name="公式" r:id="rId10" imgW="39794760" imgH="15024240" progId="">
                  <p:embed/>
                  <p:pic>
                    <p:nvPicPr>
                      <p:cNvPr id="0" name="Picture 69" descr="image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324860"/>
                        <a:ext cx="2089150" cy="788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6064-B085-4D77-8E5E-FB05753D0A3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9233" name="Rectangle 81"/>
          <p:cNvSpPr>
            <a:spLocks noChangeArrowheads="1"/>
          </p:cNvSpPr>
          <p:nvPr/>
        </p:nvSpPr>
        <p:spPr bwMode="auto">
          <a:xfrm>
            <a:off x="1066800" y="2070100"/>
            <a:ext cx="7345363" cy="4752975"/>
          </a:xfrm>
          <a:prstGeom prst="rect">
            <a:avLst/>
          </a:prstGeom>
          <a:gradFill rotWithShape="1">
            <a:gsLst>
              <a:gs pos="0">
                <a:srgbClr val="B4DDFE"/>
              </a:gs>
              <a:gs pos="100000">
                <a:srgbClr val="FFFFFF"/>
              </a:gs>
            </a:gsLst>
            <a:lin ang="5400000" scaled="1"/>
          </a:gradFill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9234" name="Rectangle 82"/>
          <p:cNvSpPr>
            <a:spLocks noChangeArrowheads="1"/>
          </p:cNvSpPr>
          <p:nvPr/>
        </p:nvSpPr>
        <p:spPr bwMode="auto">
          <a:xfrm>
            <a:off x="3511550" y="2613025"/>
            <a:ext cx="4460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kumimoji="1" lang="zh-CN" altLang="zh-CN" sz="2800" i="1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49235" name="Rectangle 83"/>
          <p:cNvSpPr>
            <a:spLocks noChangeArrowheads="1"/>
          </p:cNvSpPr>
          <p:nvPr/>
        </p:nvSpPr>
        <p:spPr bwMode="auto">
          <a:xfrm>
            <a:off x="7996238" y="6088063"/>
            <a:ext cx="3413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</a:p>
        </p:txBody>
      </p:sp>
      <p:sp>
        <p:nvSpPr>
          <p:cNvPr id="49236" name="Line 84"/>
          <p:cNvSpPr>
            <a:spLocks noChangeShapeType="1"/>
          </p:cNvSpPr>
          <p:nvPr/>
        </p:nvSpPr>
        <p:spPr bwMode="auto">
          <a:xfrm flipV="1">
            <a:off x="1389063" y="4511675"/>
            <a:ext cx="2100262" cy="1674813"/>
          </a:xfrm>
          <a:prstGeom prst="line">
            <a:avLst/>
          </a:prstGeom>
          <a:noFill/>
          <a:ln w="19050">
            <a:solidFill>
              <a:srgbClr val="000066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37" name="Rectangle 85"/>
          <p:cNvSpPr>
            <a:spLocks noChangeArrowheads="1"/>
          </p:cNvSpPr>
          <p:nvPr/>
        </p:nvSpPr>
        <p:spPr bwMode="auto">
          <a:xfrm>
            <a:off x="3467100" y="2057400"/>
            <a:ext cx="3413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solidFill>
                  <a:srgbClr val="000066"/>
                </a:solidFill>
                <a:sym typeface="Symbol" panose="05050102010706020507" pitchFamily="18" charset="2"/>
              </a:rPr>
              <a:t>y</a:t>
            </a:r>
          </a:p>
        </p:txBody>
      </p:sp>
      <p:sp>
        <p:nvSpPr>
          <p:cNvPr id="49238" name="Line 86"/>
          <p:cNvSpPr>
            <a:spLocks noChangeShapeType="1"/>
          </p:cNvSpPr>
          <p:nvPr/>
        </p:nvSpPr>
        <p:spPr bwMode="auto">
          <a:xfrm>
            <a:off x="3573463" y="6096000"/>
            <a:ext cx="0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39" name="Group 87"/>
          <p:cNvGrpSpPr/>
          <p:nvPr/>
        </p:nvGrpSpPr>
        <p:grpSpPr bwMode="auto">
          <a:xfrm>
            <a:off x="1146175" y="2517775"/>
            <a:ext cx="6935788" cy="4233863"/>
            <a:chOff x="935" y="1489"/>
            <a:chExt cx="4369" cy="2667"/>
          </a:xfrm>
        </p:grpSpPr>
        <p:sp>
          <p:nvSpPr>
            <p:cNvPr id="49240" name="Line 88"/>
            <p:cNvSpPr>
              <a:spLocks noChangeShapeType="1"/>
            </p:cNvSpPr>
            <p:nvPr/>
          </p:nvSpPr>
          <p:spPr bwMode="auto">
            <a:xfrm>
              <a:off x="2504" y="3676"/>
              <a:ext cx="0" cy="13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1" name="Line 89"/>
            <p:cNvSpPr>
              <a:spLocks noChangeShapeType="1"/>
            </p:cNvSpPr>
            <p:nvPr/>
          </p:nvSpPr>
          <p:spPr bwMode="auto">
            <a:xfrm flipV="1">
              <a:off x="4394" y="3855"/>
              <a:ext cx="910" cy="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2" name="Line 90"/>
            <p:cNvSpPr>
              <a:spLocks noChangeShapeType="1"/>
            </p:cNvSpPr>
            <p:nvPr/>
          </p:nvSpPr>
          <p:spPr bwMode="auto">
            <a:xfrm>
              <a:off x="2411" y="1489"/>
              <a:ext cx="0" cy="231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3" name="Rectangle 91"/>
            <p:cNvSpPr>
              <a:spLocks noChangeArrowheads="1"/>
            </p:cNvSpPr>
            <p:nvPr/>
          </p:nvSpPr>
          <p:spPr bwMode="auto">
            <a:xfrm>
              <a:off x="2166" y="3150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49244" name="Line 92"/>
            <p:cNvSpPr>
              <a:spLocks noChangeShapeType="1"/>
            </p:cNvSpPr>
            <p:nvPr/>
          </p:nvSpPr>
          <p:spPr bwMode="auto">
            <a:xfrm flipH="1" flipV="1">
              <a:off x="2411" y="2745"/>
              <a:ext cx="1983" cy="105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5" name="Rectangle 93"/>
            <p:cNvSpPr>
              <a:spLocks noChangeArrowheads="1"/>
            </p:cNvSpPr>
            <p:nvPr/>
          </p:nvSpPr>
          <p:spPr bwMode="auto">
            <a:xfrm>
              <a:off x="2397" y="2468"/>
              <a:ext cx="42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49246" name="Rectangle 94"/>
            <p:cNvSpPr>
              <a:spLocks noChangeArrowheads="1"/>
            </p:cNvSpPr>
            <p:nvPr/>
          </p:nvSpPr>
          <p:spPr bwMode="auto">
            <a:xfrm>
              <a:off x="1334" y="3466"/>
              <a:ext cx="31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000066"/>
                  </a:solidFill>
                  <a:sym typeface="Symbol" panose="05050102010706020507" pitchFamily="18" charset="2"/>
                </a:rPr>
                <a:t></a:t>
              </a:r>
              <a:r>
                <a:rPr kumimoji="1" lang="en-US" altLang="zh-CN" sz="2800" baseline="-25000">
                  <a:solidFill>
                    <a:srgbClr val="000066"/>
                  </a:solidFill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9247" name="Rectangle 95"/>
            <p:cNvSpPr>
              <a:spLocks noChangeArrowheads="1"/>
            </p:cNvSpPr>
            <p:nvPr/>
          </p:nvSpPr>
          <p:spPr bwMode="auto">
            <a:xfrm>
              <a:off x="4388" y="3466"/>
              <a:ext cx="30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000066"/>
                  </a:solidFill>
                  <a:sym typeface="Symbol" panose="05050102010706020507" pitchFamily="18" charset="2"/>
                </a:rPr>
                <a:t></a:t>
              </a:r>
              <a:r>
                <a:rPr kumimoji="1" lang="en-US" altLang="zh-CN" sz="2800" baseline="-25000">
                  <a:solidFill>
                    <a:srgbClr val="000066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9248" name="Rectangle 96"/>
            <p:cNvSpPr>
              <a:spLocks noChangeArrowheads="1"/>
            </p:cNvSpPr>
            <p:nvPr/>
          </p:nvSpPr>
          <p:spPr bwMode="auto">
            <a:xfrm>
              <a:off x="2275" y="3829"/>
              <a:ext cx="27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0066"/>
                  </a:solidFill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49249" name="Freeform 97"/>
            <p:cNvSpPr/>
            <p:nvPr/>
          </p:nvSpPr>
          <p:spPr bwMode="auto">
            <a:xfrm>
              <a:off x="4192" y="3676"/>
              <a:ext cx="322" cy="1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6" y="111"/>
                </a:cxn>
              </a:cxnLst>
              <a:rect l="0" t="0" r="r" b="b"/>
              <a:pathLst>
                <a:path w="166" h="111">
                  <a:moveTo>
                    <a:pt x="0" y="0"/>
                  </a:moveTo>
                  <a:cubicBezTo>
                    <a:pt x="63" y="8"/>
                    <a:pt x="166" y="17"/>
                    <a:pt x="166" y="111"/>
                  </a:cubicBezTo>
                </a:path>
              </a:pathLst>
            </a:custGeom>
            <a:noFill/>
            <a:ln w="19050" cmpd="sng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0" name="Arc 98"/>
            <p:cNvSpPr/>
            <p:nvPr/>
          </p:nvSpPr>
          <p:spPr bwMode="auto">
            <a:xfrm>
              <a:off x="1267" y="3676"/>
              <a:ext cx="133" cy="1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1" name="Line 99"/>
            <p:cNvSpPr>
              <a:spLocks noChangeShapeType="1"/>
            </p:cNvSpPr>
            <p:nvPr/>
          </p:nvSpPr>
          <p:spPr bwMode="auto">
            <a:xfrm>
              <a:off x="2423" y="3677"/>
              <a:ext cx="6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52" name="Rectangle 100"/>
            <p:cNvSpPr>
              <a:spLocks noChangeArrowheads="1"/>
            </p:cNvSpPr>
            <p:nvPr/>
          </p:nvSpPr>
          <p:spPr bwMode="auto">
            <a:xfrm>
              <a:off x="935" y="382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0066"/>
                  </a:solidFill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49253" name="Rectangle 101"/>
            <p:cNvSpPr>
              <a:spLocks noChangeArrowheads="1"/>
            </p:cNvSpPr>
            <p:nvPr/>
          </p:nvSpPr>
          <p:spPr bwMode="auto">
            <a:xfrm>
              <a:off x="4305" y="3829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0066"/>
                  </a:solidFill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49254" name="Rectangle 102"/>
            <p:cNvSpPr>
              <a:spLocks noChangeArrowheads="1"/>
            </p:cNvSpPr>
            <p:nvPr/>
          </p:nvSpPr>
          <p:spPr bwMode="auto">
            <a:xfrm>
              <a:off x="1088" y="3800"/>
              <a:ext cx="3306" cy="71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255" name="Group 103"/>
          <p:cNvGrpSpPr/>
          <p:nvPr/>
        </p:nvGrpSpPr>
        <p:grpSpPr bwMode="auto">
          <a:xfrm>
            <a:off x="1995488" y="2790825"/>
            <a:ext cx="3479800" cy="3960813"/>
            <a:chOff x="1470" y="1661"/>
            <a:chExt cx="2192" cy="2495"/>
          </a:xfrm>
        </p:grpSpPr>
        <p:sp>
          <p:nvSpPr>
            <p:cNvPr id="49256" name="Rectangle 104"/>
            <p:cNvSpPr>
              <a:spLocks noChangeArrowheads="1"/>
            </p:cNvSpPr>
            <p:nvPr/>
          </p:nvSpPr>
          <p:spPr bwMode="auto">
            <a:xfrm>
              <a:off x="2755" y="3784"/>
              <a:ext cx="21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000066"/>
                  </a:solidFill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49257" name="Rectangle 105"/>
            <p:cNvSpPr>
              <a:spLocks noChangeArrowheads="1"/>
            </p:cNvSpPr>
            <p:nvPr/>
          </p:nvSpPr>
          <p:spPr bwMode="auto">
            <a:xfrm>
              <a:off x="3199" y="3829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0066"/>
                  </a:solidFill>
                  <a:sym typeface="Symbol" panose="05050102010706020507" pitchFamily="18" charset="2"/>
                </a:rPr>
                <a:t>d</a:t>
              </a:r>
              <a:r>
                <a:rPr kumimoji="1" lang="en-US" altLang="zh-CN" sz="2800" i="1">
                  <a:solidFill>
                    <a:srgbClr val="000066"/>
                  </a:solidFill>
                  <a:sym typeface="Symbol" panose="05050102010706020507" pitchFamily="18" charset="2"/>
                </a:rPr>
                <a:t>x</a:t>
              </a:r>
            </a:p>
          </p:txBody>
        </p:sp>
        <p:grpSp>
          <p:nvGrpSpPr>
            <p:cNvPr id="49258" name="Group 106"/>
            <p:cNvGrpSpPr/>
            <p:nvPr/>
          </p:nvGrpSpPr>
          <p:grpSpPr bwMode="auto">
            <a:xfrm>
              <a:off x="1470" y="1661"/>
              <a:ext cx="2192" cy="2208"/>
              <a:chOff x="1470" y="1661"/>
              <a:chExt cx="2192" cy="2208"/>
            </a:xfrm>
          </p:grpSpPr>
          <p:sp>
            <p:nvSpPr>
              <p:cNvPr id="49259" name="Line 107"/>
              <p:cNvSpPr>
                <a:spLocks noChangeShapeType="1"/>
              </p:cNvSpPr>
              <p:nvPr/>
            </p:nvSpPr>
            <p:spPr bwMode="auto">
              <a:xfrm flipH="1" flipV="1">
                <a:off x="1799" y="1947"/>
                <a:ext cx="611" cy="78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60" name="Rectangle 108"/>
              <p:cNvSpPr>
                <a:spLocks noChangeArrowheads="1"/>
              </p:cNvSpPr>
              <p:nvPr/>
            </p:nvSpPr>
            <p:spPr bwMode="auto">
              <a:xfrm flipH="1">
                <a:off x="1470" y="1661"/>
                <a:ext cx="37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d</a:t>
                </a:r>
                <a:r>
                  <a:rPr kumimoji="1" lang="en-US" altLang="zh-CN" sz="2800" b="1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E</a:t>
                </a:r>
                <a:endParaRPr kumimoji="1" lang="en-US" altLang="zh-CN" sz="2800" i="1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49261" name="Rectangle 109"/>
              <p:cNvSpPr>
                <a:spLocks noChangeArrowheads="1"/>
              </p:cNvSpPr>
              <p:nvPr/>
            </p:nvSpPr>
            <p:spPr bwMode="auto">
              <a:xfrm>
                <a:off x="3240" y="3421"/>
                <a:ext cx="42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49262" name="Rectangle 110"/>
              <p:cNvSpPr>
                <a:spLocks noChangeArrowheads="1"/>
              </p:cNvSpPr>
              <p:nvPr/>
            </p:nvSpPr>
            <p:spPr bwMode="auto">
              <a:xfrm flipH="1">
                <a:off x="2635" y="3144"/>
                <a:ext cx="30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r</a:t>
                </a:r>
              </a:p>
            </p:txBody>
          </p:sp>
          <p:sp>
            <p:nvSpPr>
              <p:cNvPr id="49263" name="Arc 111"/>
              <p:cNvSpPr/>
              <p:nvPr/>
            </p:nvSpPr>
            <p:spPr bwMode="auto">
              <a:xfrm>
                <a:off x="3168" y="3676"/>
                <a:ext cx="199" cy="13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64" name="Rectangle 112"/>
              <p:cNvSpPr>
                <a:spLocks noChangeArrowheads="1"/>
              </p:cNvSpPr>
              <p:nvPr/>
            </p:nvSpPr>
            <p:spPr bwMode="auto">
              <a:xfrm>
                <a:off x="3229" y="3781"/>
                <a:ext cx="246" cy="8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65" name="Line 113"/>
              <p:cNvSpPr>
                <a:spLocks noChangeShapeType="1"/>
              </p:cNvSpPr>
              <p:nvPr/>
            </p:nvSpPr>
            <p:spPr bwMode="auto">
              <a:xfrm flipH="1" flipV="1">
                <a:off x="2410" y="2732"/>
                <a:ext cx="882" cy="113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oval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9266" name="Text Box 114"/>
          <p:cNvSpPr txBox="1">
            <a:spLocks noChangeArrowheads="1"/>
          </p:cNvSpPr>
          <p:nvPr/>
        </p:nvSpPr>
        <p:spPr bwMode="auto">
          <a:xfrm>
            <a:off x="858838" y="6159500"/>
            <a:ext cx="528637" cy="519113"/>
          </a:xfrm>
          <a:prstGeom prst="rect">
            <a:avLst/>
          </a:prstGeom>
          <a:noFill/>
          <a:ln w="19050" algn="ctr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49267" name="Group 115"/>
          <p:cNvGrpSpPr/>
          <p:nvPr/>
        </p:nvGrpSpPr>
        <p:grpSpPr bwMode="auto">
          <a:xfrm>
            <a:off x="1876425" y="2863850"/>
            <a:ext cx="2962275" cy="2017713"/>
            <a:chOff x="1395" y="1707"/>
            <a:chExt cx="1866" cy="1271"/>
          </a:xfrm>
        </p:grpSpPr>
        <p:sp>
          <p:nvSpPr>
            <p:cNvPr id="49268" name="Line 116"/>
            <p:cNvSpPr>
              <a:spLocks noChangeShapeType="1"/>
            </p:cNvSpPr>
            <p:nvPr/>
          </p:nvSpPr>
          <p:spPr bwMode="auto">
            <a:xfrm>
              <a:off x="1799" y="1961"/>
              <a:ext cx="0" cy="7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69" name="Line 117"/>
            <p:cNvSpPr>
              <a:spLocks noChangeShapeType="1"/>
            </p:cNvSpPr>
            <p:nvPr/>
          </p:nvSpPr>
          <p:spPr bwMode="auto">
            <a:xfrm rot="5400000">
              <a:off x="2112" y="1662"/>
              <a:ext cx="0" cy="57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70" name="Group 118"/>
            <p:cNvGrpSpPr/>
            <p:nvPr/>
          </p:nvGrpSpPr>
          <p:grpSpPr bwMode="auto">
            <a:xfrm>
              <a:off x="1395" y="1707"/>
              <a:ext cx="1866" cy="1271"/>
              <a:chOff x="1395" y="1707"/>
              <a:chExt cx="1866" cy="1271"/>
            </a:xfrm>
          </p:grpSpPr>
          <p:sp>
            <p:nvSpPr>
              <p:cNvPr id="49271" name="Line 119"/>
              <p:cNvSpPr>
                <a:spLocks noChangeShapeType="1"/>
              </p:cNvSpPr>
              <p:nvPr/>
            </p:nvSpPr>
            <p:spPr bwMode="auto">
              <a:xfrm flipH="1">
                <a:off x="1767" y="2735"/>
                <a:ext cx="625" cy="0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72" name="Rectangle 120"/>
              <p:cNvSpPr>
                <a:spLocks noChangeArrowheads="1"/>
              </p:cNvSpPr>
              <p:nvPr/>
            </p:nvSpPr>
            <p:spPr bwMode="auto">
              <a:xfrm>
                <a:off x="1395" y="2651"/>
                <a:ext cx="45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993366"/>
                    </a:solidFill>
                    <a:sym typeface="Symbol" panose="05050102010706020507" pitchFamily="18" charset="2"/>
                  </a:rPr>
                  <a:t>d</a:t>
                </a:r>
                <a:r>
                  <a:rPr kumimoji="1" lang="en-US" altLang="zh-CN" sz="2800" b="1" i="1">
                    <a:solidFill>
                      <a:srgbClr val="993366"/>
                    </a:solidFill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2800" b="1" i="1" baseline="-25000">
                    <a:solidFill>
                      <a:srgbClr val="993366"/>
                    </a:solidFill>
                    <a:sym typeface="Symbol" panose="05050102010706020507" pitchFamily="18" charset="2"/>
                  </a:rPr>
                  <a:t>x</a:t>
                </a:r>
                <a:endParaRPr kumimoji="1" lang="en-US" altLang="zh-CN" sz="2800" i="1" baseline="-25000">
                  <a:solidFill>
                    <a:srgbClr val="993366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49273" name="Line 121"/>
              <p:cNvSpPr>
                <a:spLocks noChangeShapeType="1"/>
              </p:cNvSpPr>
              <p:nvPr/>
            </p:nvSpPr>
            <p:spPr bwMode="auto">
              <a:xfrm flipV="1">
                <a:off x="2408" y="1950"/>
                <a:ext cx="0" cy="845"/>
              </a:xfrm>
              <a:prstGeom prst="line">
                <a:avLst/>
              </a:prstGeom>
              <a:noFill/>
              <a:ln w="19050">
                <a:solidFill>
                  <a:srgbClr val="9933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74" name="Rectangle 122"/>
              <p:cNvSpPr>
                <a:spLocks noChangeArrowheads="1"/>
              </p:cNvSpPr>
              <p:nvPr/>
            </p:nvSpPr>
            <p:spPr bwMode="auto">
              <a:xfrm>
                <a:off x="2397" y="1707"/>
                <a:ext cx="86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>
                    <a:solidFill>
                      <a:srgbClr val="993366"/>
                    </a:solidFill>
                    <a:sym typeface="Symbol" panose="05050102010706020507" pitchFamily="18" charset="2"/>
                  </a:rPr>
                  <a:t>d</a:t>
                </a:r>
                <a:r>
                  <a:rPr kumimoji="1" lang="en-US" altLang="zh-CN" sz="2800" b="1" i="1">
                    <a:solidFill>
                      <a:srgbClr val="993366"/>
                    </a:solidFill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2800" b="1" i="1" baseline="-25000">
                    <a:solidFill>
                      <a:srgbClr val="993366"/>
                    </a:solidFill>
                    <a:sym typeface="Symbol" panose="05050102010706020507" pitchFamily="18" charset="2"/>
                  </a:rPr>
                  <a:t>y</a:t>
                </a:r>
                <a:endParaRPr kumimoji="1" lang="en-US" altLang="zh-CN" sz="2800" i="1" baseline="-25000">
                  <a:solidFill>
                    <a:srgbClr val="993366"/>
                  </a:solidFill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58838" y="1226403"/>
            <a:ext cx="7696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9.4  </a:t>
            </a:r>
            <a:r>
              <a:rPr lang="zh-CN" altLang="en-US" sz="2400" dirty="0"/>
              <a:t>真空中一均匀带电直线</a:t>
            </a:r>
            <a:r>
              <a:rPr lang="en-US" altLang="zh-CN" sz="2400" dirty="0"/>
              <a:t>L</a:t>
            </a:r>
            <a:r>
              <a:rPr lang="zh-CN" altLang="en-US" sz="2400" dirty="0"/>
              <a:t>，电荷线密度为</a:t>
            </a:r>
            <a:r>
              <a:rPr lang="el-GR" altLang="zh-CN" sz="2400" dirty="0">
                <a:cs typeface="Times New Roman" panose="02020603050405020304" pitchFamily="18" charset="0"/>
              </a:rPr>
              <a:t>λ</a:t>
            </a:r>
            <a:r>
              <a:rPr lang="zh-CN" altLang="en-US" sz="2400" dirty="0"/>
              <a:t>。求</a:t>
            </a:r>
            <a:r>
              <a:rPr lang="en-US" altLang="zh-CN" sz="2400" dirty="0"/>
              <a:t>P</a:t>
            </a:r>
            <a:r>
              <a:rPr lang="zh-CN" altLang="en-US" sz="2400" dirty="0"/>
              <a:t>点的场强。</a:t>
            </a:r>
          </a:p>
        </p:txBody>
      </p:sp>
      <p:sp>
        <p:nvSpPr>
          <p:cNvPr id="49276" name="Text Box 124"/>
          <p:cNvSpPr txBox="1">
            <a:spLocks noChangeArrowheads="1"/>
          </p:cNvSpPr>
          <p:nvPr/>
        </p:nvSpPr>
        <p:spPr bwMode="auto">
          <a:xfrm>
            <a:off x="2133600" y="6311900"/>
            <a:ext cx="4000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</a:t>
            </a:r>
            <a:r>
              <a:rPr lang="en-US" altLang="zh-CN" baseline="-25000"/>
              <a:t>1</a:t>
            </a:r>
          </a:p>
        </p:txBody>
      </p:sp>
      <p:sp>
        <p:nvSpPr>
          <p:cNvPr id="49277" name="Text Box 125"/>
          <p:cNvSpPr txBox="1">
            <a:spLocks noChangeArrowheads="1"/>
          </p:cNvSpPr>
          <p:nvPr/>
        </p:nvSpPr>
        <p:spPr bwMode="auto">
          <a:xfrm>
            <a:off x="5486400" y="6326188"/>
            <a:ext cx="4000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</a:t>
            </a:r>
            <a:r>
              <a:rPr lang="en-US" altLang="zh-CN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3A54B-B68F-4E65-BC98-4ED3EA42A1D6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50232" name="Group 56"/>
          <p:cNvGrpSpPr/>
          <p:nvPr/>
        </p:nvGrpSpPr>
        <p:grpSpPr bwMode="auto">
          <a:xfrm>
            <a:off x="1447800" y="1204912"/>
            <a:ext cx="4691063" cy="5116514"/>
            <a:chOff x="912" y="838"/>
            <a:chExt cx="2955" cy="3223"/>
          </a:xfrm>
        </p:grpSpPr>
        <p:sp>
          <p:nvSpPr>
            <p:cNvPr id="50223" name="Text Box 47"/>
            <p:cNvSpPr txBox="1">
              <a:spLocks noChangeArrowheads="1"/>
            </p:cNvSpPr>
            <p:nvPr/>
          </p:nvSpPr>
          <p:spPr bwMode="auto">
            <a:xfrm>
              <a:off x="912" y="96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/>
                <a:t>解：</a:t>
              </a:r>
            </a:p>
          </p:txBody>
        </p:sp>
        <p:graphicFrame>
          <p:nvGraphicFramePr>
            <p:cNvPr id="50224" name="Object 48"/>
            <p:cNvGraphicFramePr>
              <a:graphicFrameLocks noChangeAspect="1"/>
            </p:cNvGraphicFramePr>
            <p:nvPr/>
          </p:nvGraphicFramePr>
          <p:xfrm>
            <a:off x="1440" y="838"/>
            <a:ext cx="180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5481680" imgH="13804920" progId="">
                    <p:embed/>
                  </p:oleObj>
                </mc:Choice>
                <mc:Fallback>
                  <p:oleObj name="公式" r:id="rId2" imgW="45481680" imgH="13804920" progId="">
                    <p:embed/>
                    <p:pic>
                      <p:nvPicPr>
                        <p:cNvPr id="0" name="Picture 48" descr="image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838"/>
                          <a:ext cx="1800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6" name="Object 50"/>
            <p:cNvGraphicFramePr>
              <a:graphicFrameLocks noChangeAspect="1"/>
            </p:cNvGraphicFramePr>
            <p:nvPr/>
          </p:nvGraphicFramePr>
          <p:xfrm>
            <a:off x="1368" y="2073"/>
            <a:ext cx="2145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4011880" imgH="13804920" progId="">
                    <p:embed/>
                  </p:oleObj>
                </mc:Choice>
                <mc:Fallback>
                  <p:oleObj name="公式" r:id="rId4" imgW="54011880" imgH="13804920" progId="">
                    <p:embed/>
                    <p:pic>
                      <p:nvPicPr>
                        <p:cNvPr id="0" name="Picture 50" descr="image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2073"/>
                          <a:ext cx="2145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9" name="Object 53"/>
            <p:cNvGraphicFramePr>
              <a:graphicFrameLocks noChangeAspect="1"/>
            </p:cNvGraphicFramePr>
            <p:nvPr/>
          </p:nvGraphicFramePr>
          <p:xfrm>
            <a:off x="1383" y="3258"/>
            <a:ext cx="201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0762160" imgH="6489720" progId="">
                    <p:embed/>
                  </p:oleObj>
                </mc:Choice>
                <mc:Fallback>
                  <p:oleObj name="公式" r:id="rId6" imgW="50762160" imgH="6489720" progId="">
                    <p:embed/>
                    <p:pic>
                      <p:nvPicPr>
                        <p:cNvPr id="0" name="Picture 53" descr="image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258"/>
                          <a:ext cx="2013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0" name="Object 54"/>
            <p:cNvGraphicFramePr>
              <a:graphicFrameLocks noChangeAspect="1"/>
            </p:cNvGraphicFramePr>
            <p:nvPr/>
          </p:nvGraphicFramePr>
          <p:xfrm>
            <a:off x="1368" y="3564"/>
            <a:ext cx="2244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56855160" imgH="12585600" progId="">
                    <p:embed/>
                  </p:oleObj>
                </mc:Choice>
                <mc:Fallback>
                  <p:oleObj name="公式" r:id="rId8" imgW="56855160" imgH="12585600" progId="">
                    <p:embed/>
                    <p:pic>
                      <p:nvPicPr>
                        <p:cNvPr id="0" name="Picture 54" descr="image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3564"/>
                          <a:ext cx="2244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1" name="Object 55"/>
            <p:cNvGraphicFramePr>
              <a:graphicFrameLocks noChangeAspect="1"/>
            </p:cNvGraphicFramePr>
            <p:nvPr/>
          </p:nvGraphicFramePr>
          <p:xfrm>
            <a:off x="1405" y="2584"/>
            <a:ext cx="246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2136000" imgH="13398480" progId="">
                    <p:embed/>
                  </p:oleObj>
                </mc:Choice>
                <mc:Fallback>
                  <p:oleObj name="公式" r:id="rId10" imgW="62136000" imgH="13398480" progId="">
                    <p:embed/>
                    <p:pic>
                      <p:nvPicPr>
                        <p:cNvPr id="0" name="Picture 55" descr="image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2584"/>
                          <a:ext cx="2462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50"/>
          <p:cNvGraphicFramePr>
            <a:graphicFrameLocks noChangeAspect="1"/>
          </p:cNvGraphicFramePr>
          <p:nvPr/>
        </p:nvGraphicFramePr>
        <p:xfrm>
          <a:off x="2209800" y="2208213"/>
          <a:ext cx="34655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5230480" imgH="13804920" progId="">
                  <p:embed/>
                </p:oleObj>
              </mc:Choice>
              <mc:Fallback>
                <p:oleObj name="公式" r:id="rId12" imgW="55230480" imgH="13804920" progId="">
                  <p:embed/>
                  <p:pic>
                    <p:nvPicPr>
                      <p:cNvPr id="0" name="Picture 56" descr="image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8213"/>
                        <a:ext cx="346551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FB-1E1A-411E-8372-0B6B7EE871EB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1371600" y="1219200"/>
          <a:ext cx="21018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40948" imgH="431613" progId="">
                  <p:embed/>
                </p:oleObj>
              </mc:Choice>
              <mc:Fallback>
                <p:oleObj name="公式" r:id="rId2" imgW="1040948" imgH="431613" progId="">
                  <p:embed/>
                  <p:pic>
                    <p:nvPicPr>
                      <p:cNvPr id="0" name="Picture 15" descr="image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21018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4267200" y="1219200"/>
          <a:ext cx="2057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254" imgH="431613" progId="">
                  <p:embed/>
                </p:oleObj>
              </mc:Choice>
              <mc:Fallback>
                <p:oleObj name="Equation" r:id="rId4" imgW="1028254" imgH="431613" progId="">
                  <p:embed/>
                  <p:pic>
                    <p:nvPicPr>
                      <p:cNvPr id="0" name="Picture 16" descr="image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19200"/>
                        <a:ext cx="20574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1371600" y="3124200"/>
          <a:ext cx="51736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90800" imgH="431800" progId="">
                  <p:embed/>
                </p:oleObj>
              </mc:Choice>
              <mc:Fallback>
                <p:oleObj name="公式" r:id="rId6" imgW="2590800" imgH="431800" progId="">
                  <p:embed/>
                  <p:pic>
                    <p:nvPicPr>
                      <p:cNvPr id="0" name="Picture 17" descr="image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5173663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1371600" y="3962400"/>
          <a:ext cx="53562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79700" imgH="431800" progId="">
                  <p:embed/>
                </p:oleObj>
              </mc:Choice>
              <mc:Fallback>
                <p:oleObj name="Equation" r:id="rId8" imgW="2679700" imgH="431800" progId="">
                  <p:embed/>
                  <p:pic>
                    <p:nvPicPr>
                      <p:cNvPr id="0" name="Picture 18" descr="image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62400"/>
                        <a:ext cx="5356225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533400" y="5029200"/>
            <a:ext cx="533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</a:rPr>
              <a:t>无限长</a:t>
            </a:r>
            <a:r>
              <a:rPr kumimoji="1" lang="en-US" altLang="zh-CN" sz="2400" dirty="0">
                <a:solidFill>
                  <a:srgbClr val="0000FF"/>
                </a:solidFill>
              </a:rPr>
              <a:t>(a &lt;&lt; L)</a:t>
            </a:r>
            <a:r>
              <a:rPr kumimoji="1" lang="zh-CN" altLang="en-US" sz="2400" dirty="0">
                <a:solidFill>
                  <a:srgbClr val="0000FF"/>
                </a:solidFill>
              </a:rPr>
              <a:t>带电直线：</a:t>
            </a:r>
            <a:r>
              <a:rPr kumimoji="1" lang="zh-CN" altLang="en-US" sz="2400" i="1" dirty="0">
                <a:solidFill>
                  <a:srgbClr val="0000FF"/>
                </a:solidFill>
                <a:sym typeface="Symbol" panose="05050102010706020507" pitchFamily="18" charset="2"/>
              </a:rPr>
              <a:t></a:t>
            </a:r>
            <a:r>
              <a:rPr kumimoji="1" lang="en-US" altLang="zh-C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 </a:t>
            </a:r>
            <a:r>
              <a:rPr kumimoji="1" lang="en-US" altLang="zh-CN" sz="2400" dirty="0">
                <a:solidFill>
                  <a:srgbClr val="0000FF"/>
                </a:solidFill>
              </a:rPr>
              <a:t>=</a:t>
            </a:r>
            <a:r>
              <a:rPr kumimoji="1" lang="en-US" altLang="zh-C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0</a:t>
            </a:r>
            <a:r>
              <a:rPr kumimoji="1" lang="zh-CN" altLang="en-US" sz="2400" dirty="0">
                <a:solidFill>
                  <a:srgbClr val="0000FF"/>
                </a:solidFill>
              </a:rPr>
              <a:t>，</a:t>
            </a:r>
            <a:r>
              <a:rPr kumimoji="1" lang="zh-CN" altLang="en-US" sz="2400" i="1" dirty="0">
                <a:solidFill>
                  <a:srgbClr val="0000FF"/>
                </a:solidFill>
                <a:sym typeface="Symbol" panose="05050102010706020507" pitchFamily="18" charset="2"/>
              </a:rPr>
              <a:t></a:t>
            </a:r>
            <a:r>
              <a:rPr kumimoji="1" lang="en-US" altLang="zh-C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 </a:t>
            </a:r>
            <a:r>
              <a:rPr kumimoji="1" lang="en-US" altLang="zh-CN" sz="2400" dirty="0">
                <a:solidFill>
                  <a:srgbClr val="0000FF"/>
                </a:solidFill>
              </a:rPr>
              <a:t>=</a:t>
            </a:r>
            <a:r>
              <a:rPr kumimoji="1" lang="en-US" altLang="zh-CN" sz="2400" i="1" dirty="0">
                <a:solidFill>
                  <a:srgbClr val="0000FF"/>
                </a:solidFill>
                <a:sym typeface="Symbol" panose="05050102010706020507" pitchFamily="18" charset="2"/>
              </a:rPr>
              <a:t></a:t>
            </a:r>
            <a:r>
              <a:rPr kumimoji="1" lang="en-US" altLang="zh-CN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51221" name="Object 21"/>
          <p:cNvGraphicFramePr>
            <a:graphicFrameLocks noChangeAspect="1"/>
          </p:cNvGraphicFramePr>
          <p:nvPr/>
        </p:nvGraphicFramePr>
        <p:xfrm>
          <a:off x="6096000" y="5029200"/>
          <a:ext cx="8588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798080" imgH="7302600" progId="">
                  <p:embed/>
                </p:oleObj>
              </mc:Choice>
              <mc:Fallback>
                <p:oleObj name="公式" r:id="rId10" imgW="13798080" imgH="7302600" progId="">
                  <p:embed/>
                  <p:pic>
                    <p:nvPicPr>
                      <p:cNvPr id="0" name="Picture 21" descr="image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29200"/>
                        <a:ext cx="85883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6115050" y="5486400"/>
          <a:ext cx="2038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2483160" imgH="13804920" progId="Equation.3">
                  <p:embed/>
                </p:oleObj>
              </mc:Choice>
              <mc:Fallback>
                <p:oleObj name="公式" r:id="rId12" imgW="32483160" imgH="13804920" progId="Equation.3">
                  <p:embed/>
                  <p:pic>
                    <p:nvPicPr>
                      <p:cNvPr id="0" name="Picture 22" descr="image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5486400"/>
                        <a:ext cx="20383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26"/>
          <p:cNvGraphicFramePr>
            <a:graphicFrameLocks noChangeAspect="1"/>
          </p:cNvGraphicFramePr>
          <p:nvPr/>
        </p:nvGraphicFramePr>
        <p:xfrm>
          <a:off x="1371600" y="2133600"/>
          <a:ext cx="61515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98287560" imgH="14617800" progId="">
                  <p:embed/>
                </p:oleObj>
              </mc:Choice>
              <mc:Fallback>
                <p:oleObj name="公式" r:id="rId14" imgW="98287560" imgH="14617800" progId="">
                  <p:embed/>
                  <p:pic>
                    <p:nvPicPr>
                      <p:cNvPr id="0" name="Picture 26" descr="image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6151563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2971800" y="5715000"/>
            <a:ext cx="2724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</a:rPr>
              <a:t>电场分布具有轴对称性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3C72-331A-474E-B2B2-451EE041338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914400" y="1524000"/>
            <a:ext cx="4800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FF"/>
                </a:solidFill>
              </a:rPr>
              <a:t>a &gt;&gt; L </a:t>
            </a:r>
            <a:r>
              <a:rPr kumimoji="1" lang="zh-CN" altLang="en-US" sz="2400" dirty="0">
                <a:solidFill>
                  <a:srgbClr val="0000FF"/>
                </a:solidFill>
              </a:rPr>
              <a:t>时</a:t>
            </a:r>
            <a:r>
              <a:rPr kumimoji="1" lang="zh-CN" altLang="en-US" sz="24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5105400" y="2667000"/>
          <a:ext cx="9413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58360" imgH="291960" progId="">
                  <p:embed/>
                </p:oleObj>
              </mc:Choice>
              <mc:Fallback>
                <p:oleObj name="公式" r:id="rId2" imgW="558360" imgH="291960" progId="">
                  <p:embed/>
                  <p:pic>
                    <p:nvPicPr>
                      <p:cNvPr id="0" name="Picture 10" descr="image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667000"/>
                        <a:ext cx="9413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5105400" y="3200400"/>
          <a:ext cx="3879850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6043000" imgH="28435320" progId="">
                  <p:embed/>
                </p:oleObj>
              </mc:Choice>
              <mc:Fallback>
                <p:oleObj name="公式" r:id="rId4" imgW="56043000" imgH="28435320" progId="">
                  <p:embed/>
                  <p:pic>
                    <p:nvPicPr>
                      <p:cNvPr id="0" name="Picture 11" descr="image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00400"/>
                        <a:ext cx="3879850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1079500" y="1905000"/>
          <a:ext cx="28082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5075600" imgH="15024240" progId="">
                  <p:embed/>
                </p:oleObj>
              </mc:Choice>
              <mc:Fallback>
                <p:oleObj name="公式" r:id="rId6" imgW="45075600" imgH="15024240" progId="">
                  <p:embed/>
                  <p:pic>
                    <p:nvPicPr>
                      <p:cNvPr id="0" name="Picture 12" descr="image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905000"/>
                        <a:ext cx="280828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1066800" y="2819400"/>
          <a:ext cx="331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3199360" imgH="15024240" progId="">
                  <p:embed/>
                </p:oleObj>
              </mc:Choice>
              <mc:Fallback>
                <p:oleObj name="公式" r:id="rId8" imgW="53199360" imgH="15024240" progId="">
                  <p:embed/>
                  <p:pic>
                    <p:nvPicPr>
                      <p:cNvPr id="0" name="Picture 13" descr="image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3314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1079500" y="3733800"/>
          <a:ext cx="25542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1013360" imgH="15024240" progId="">
                  <p:embed/>
                </p:oleObj>
              </mc:Choice>
              <mc:Fallback>
                <p:oleObj name="公式" r:id="rId10" imgW="41013360" imgH="15024240" progId="">
                  <p:embed/>
                  <p:pic>
                    <p:nvPicPr>
                      <p:cNvPr id="0" name="Picture 14" descr="image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733800"/>
                        <a:ext cx="255428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1065213" y="4648200"/>
          <a:ext cx="26050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1825880" imgH="15024240" progId="">
                  <p:embed/>
                </p:oleObj>
              </mc:Choice>
              <mc:Fallback>
                <p:oleObj name="公式" r:id="rId12" imgW="41825880" imgH="15024240" progId="">
                  <p:embed/>
                  <p:pic>
                    <p:nvPicPr>
                      <p:cNvPr id="0" name="Picture 15" descr="image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648200"/>
                        <a:ext cx="260508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800600" y="5394325"/>
            <a:ext cx="40386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离带电细棒很远处的电场，相当于一个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点电荷</a:t>
            </a:r>
            <a:r>
              <a:rPr lang="zh-CN" altLang="en-US" sz="2000" dirty="0">
                <a:latin typeface="Arial" panose="020B0604020202020204" pitchFamily="34" charset="0"/>
              </a:rPr>
              <a:t>的电场。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5993-8AFD-4449-A182-8B35DC25CAD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838200" y="1325562"/>
            <a:ext cx="7696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9.5  </a:t>
            </a:r>
            <a:r>
              <a:rPr lang="zh-CN" altLang="en-US" sz="2400" dirty="0"/>
              <a:t>电荷</a:t>
            </a:r>
            <a:r>
              <a:rPr lang="en-US" altLang="zh-CN" sz="2400" dirty="0"/>
              <a:t>q</a:t>
            </a:r>
            <a:r>
              <a:rPr lang="zh-CN" altLang="en-US" sz="2400" dirty="0"/>
              <a:t>均匀地分布在一半径为</a:t>
            </a:r>
            <a:r>
              <a:rPr lang="en-US" altLang="zh-CN" sz="2400" dirty="0"/>
              <a:t>R </a:t>
            </a:r>
            <a:r>
              <a:rPr lang="zh-CN" altLang="en-US" sz="2400" dirty="0"/>
              <a:t>的圆环上。计算在圆环的轴线上离圆环中心</a:t>
            </a:r>
            <a:r>
              <a:rPr lang="en-US" altLang="zh-CN" sz="2400" dirty="0"/>
              <a:t>O</a:t>
            </a:r>
            <a:r>
              <a:rPr lang="zh-CN" altLang="en-US" sz="2400" dirty="0"/>
              <a:t>距离为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P</a:t>
            </a:r>
            <a:r>
              <a:rPr lang="zh-CN" altLang="en-US" sz="2400" dirty="0"/>
              <a:t>点的场强。</a:t>
            </a: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1906588" y="2349500"/>
            <a:ext cx="5761037" cy="3889375"/>
          </a:xfrm>
          <a:prstGeom prst="rect">
            <a:avLst/>
          </a:prstGeom>
          <a:gradFill rotWithShape="1">
            <a:gsLst>
              <a:gs pos="0">
                <a:srgbClr val="B4DDFE"/>
              </a:gs>
              <a:gs pos="100000">
                <a:srgbClr val="FFFFFF"/>
              </a:gs>
            </a:gsLst>
            <a:lin ang="5400000" scaled="1"/>
          </a:gradFill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2928938" y="4595813"/>
            <a:ext cx="4270375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 flipV="1">
            <a:off x="2928938" y="3144838"/>
            <a:ext cx="0" cy="1450975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7089775" y="4340225"/>
            <a:ext cx="395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</a:rPr>
              <a:t> x</a:t>
            </a:r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>
            <a:off x="3925888" y="4538663"/>
            <a:ext cx="319087" cy="455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</a:rPr>
              <a:t>x</a:t>
            </a:r>
          </a:p>
        </p:txBody>
      </p:sp>
      <p:sp>
        <p:nvSpPr>
          <p:cNvPr id="53299" name="Rectangle 51"/>
          <p:cNvSpPr>
            <a:spLocks noChangeArrowheads="1"/>
          </p:cNvSpPr>
          <p:nvPr/>
        </p:nvSpPr>
        <p:spPr bwMode="auto">
          <a:xfrm>
            <a:off x="2582863" y="3673475"/>
            <a:ext cx="369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</a:rPr>
              <a:t>R</a:t>
            </a:r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2543175" y="4381500"/>
            <a:ext cx="404813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</a:rPr>
              <a:t>O</a:t>
            </a:r>
          </a:p>
        </p:txBody>
      </p:sp>
      <p:grpSp>
        <p:nvGrpSpPr>
          <p:cNvPr id="53301" name="Group 53"/>
          <p:cNvGrpSpPr/>
          <p:nvPr/>
        </p:nvGrpSpPr>
        <p:grpSpPr bwMode="auto">
          <a:xfrm>
            <a:off x="5189538" y="4057650"/>
            <a:ext cx="1714500" cy="1728788"/>
            <a:chOff x="3433" y="2568"/>
            <a:chExt cx="1080" cy="1089"/>
          </a:xfrm>
        </p:grpSpPr>
        <p:sp>
          <p:nvSpPr>
            <p:cNvPr id="53302" name="Line 54"/>
            <p:cNvSpPr>
              <a:spLocks noChangeShapeType="1"/>
            </p:cNvSpPr>
            <p:nvPr/>
          </p:nvSpPr>
          <p:spPr bwMode="auto">
            <a:xfrm>
              <a:off x="3594" y="2923"/>
              <a:ext cx="0" cy="483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3" name="Rectangle 55"/>
            <p:cNvSpPr>
              <a:spLocks noChangeArrowheads="1"/>
            </p:cNvSpPr>
            <p:nvPr/>
          </p:nvSpPr>
          <p:spPr bwMode="auto">
            <a:xfrm>
              <a:off x="3433" y="3370"/>
              <a:ext cx="424" cy="2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993366"/>
                  </a:solidFill>
                </a:rPr>
                <a:t>d</a:t>
              </a:r>
              <a:r>
                <a:rPr kumimoji="1" lang="en-US" altLang="zh-CN" sz="2400" b="1" i="1">
                  <a:solidFill>
                    <a:srgbClr val="993366"/>
                  </a:solidFill>
                </a:rPr>
                <a:t>E</a:t>
              </a:r>
              <a:r>
                <a:rPr kumimoji="1" lang="en-US" altLang="zh-CN" sz="2400" baseline="-25000">
                  <a:solidFill>
                    <a:srgbClr val="993366"/>
                  </a:solidFill>
                  <a:sym typeface="Symbol" panose="05050102010706020507" pitchFamily="18" charset="2"/>
                </a:rPr>
                <a:t></a:t>
              </a:r>
              <a:endParaRPr kumimoji="1" lang="en-US" altLang="zh-CN" sz="2400">
                <a:solidFill>
                  <a:srgbClr val="993366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3304" name="Line 56"/>
            <p:cNvSpPr>
              <a:spLocks noChangeShapeType="1"/>
            </p:cNvSpPr>
            <p:nvPr/>
          </p:nvSpPr>
          <p:spPr bwMode="auto">
            <a:xfrm>
              <a:off x="3585" y="2905"/>
              <a:ext cx="829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5" name="Rectangle 57"/>
            <p:cNvSpPr>
              <a:spLocks noChangeArrowheads="1"/>
            </p:cNvSpPr>
            <p:nvPr/>
          </p:nvSpPr>
          <p:spPr bwMode="auto">
            <a:xfrm>
              <a:off x="4117" y="2568"/>
              <a:ext cx="3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993366"/>
                  </a:solidFill>
                </a:rPr>
                <a:t>d</a:t>
              </a:r>
              <a:r>
                <a:rPr kumimoji="1" lang="en-US" altLang="zh-CN" sz="2400" b="1" i="1">
                  <a:solidFill>
                    <a:srgbClr val="993366"/>
                  </a:solidFill>
                </a:rPr>
                <a:t>E</a:t>
              </a:r>
              <a:r>
                <a:rPr kumimoji="1" lang="en-US" altLang="zh-CN" sz="2400" b="1" i="1" baseline="-25000">
                  <a:solidFill>
                    <a:srgbClr val="993366"/>
                  </a:solidFill>
                </a:rPr>
                <a:t>||</a:t>
              </a:r>
              <a:endParaRPr kumimoji="1" lang="en-US" altLang="zh-CN" sz="2400" b="1" i="1">
                <a:solidFill>
                  <a:srgbClr val="993366"/>
                </a:solidFill>
              </a:endParaRPr>
            </a:p>
          </p:txBody>
        </p:sp>
      </p:grpSp>
      <p:sp>
        <p:nvSpPr>
          <p:cNvPr id="53306" name="Oval 58"/>
          <p:cNvSpPr>
            <a:spLocks noChangeArrowheads="1"/>
          </p:cNvSpPr>
          <p:nvPr/>
        </p:nvSpPr>
        <p:spPr bwMode="auto">
          <a:xfrm>
            <a:off x="2266950" y="3024188"/>
            <a:ext cx="1285875" cy="2998787"/>
          </a:xfrm>
          <a:prstGeom prst="ellipse">
            <a:avLst/>
          </a:prstGeom>
          <a:noFill/>
          <a:ln w="19050" algn="ctr">
            <a:solidFill>
              <a:srgbClr val="008080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7" name="Oval 59"/>
          <p:cNvSpPr>
            <a:spLocks noChangeArrowheads="1"/>
          </p:cNvSpPr>
          <p:nvPr/>
        </p:nvSpPr>
        <p:spPr bwMode="auto">
          <a:xfrm>
            <a:off x="2341563" y="3117850"/>
            <a:ext cx="1131887" cy="2795588"/>
          </a:xfrm>
          <a:prstGeom prst="ellipse">
            <a:avLst/>
          </a:prstGeom>
          <a:noFill/>
          <a:ln w="19050" algn="ctr">
            <a:solidFill>
              <a:srgbClr val="008080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308" name="Group 60"/>
          <p:cNvGrpSpPr/>
          <p:nvPr/>
        </p:nvGrpSpPr>
        <p:grpSpPr bwMode="auto">
          <a:xfrm>
            <a:off x="2609850" y="2451100"/>
            <a:ext cx="4438650" cy="3216275"/>
            <a:chOff x="1808" y="1556"/>
            <a:chExt cx="2796" cy="2026"/>
          </a:xfrm>
        </p:grpSpPr>
        <p:sp>
          <p:nvSpPr>
            <p:cNvPr id="53309" name="Rectangle 61"/>
            <p:cNvSpPr>
              <a:spLocks noChangeArrowheads="1"/>
            </p:cNvSpPr>
            <p:nvPr/>
          </p:nvSpPr>
          <p:spPr bwMode="auto">
            <a:xfrm>
              <a:off x="2982" y="2643"/>
              <a:ext cx="216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53310" name="Rectangle 62"/>
            <p:cNvSpPr>
              <a:spLocks noChangeArrowheads="1"/>
            </p:cNvSpPr>
            <p:nvPr/>
          </p:nvSpPr>
          <p:spPr bwMode="auto">
            <a:xfrm>
              <a:off x="4264" y="329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</a:rPr>
                <a:t>d</a:t>
              </a:r>
              <a:r>
                <a:rPr kumimoji="1" lang="en-US" altLang="zh-CN" sz="2400" b="1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3311" name="Text Box 63"/>
            <p:cNvSpPr txBox="1">
              <a:spLocks noChangeArrowheads="1"/>
            </p:cNvSpPr>
            <p:nvPr/>
          </p:nvSpPr>
          <p:spPr bwMode="auto">
            <a:xfrm>
              <a:off x="2811" y="2212"/>
              <a:ext cx="7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53312" name="Arc 64"/>
            <p:cNvSpPr/>
            <p:nvPr/>
          </p:nvSpPr>
          <p:spPr bwMode="auto">
            <a:xfrm flipH="1">
              <a:off x="3250" y="2776"/>
              <a:ext cx="66" cy="1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3" name="Line 65"/>
            <p:cNvSpPr>
              <a:spLocks noChangeShapeType="1"/>
            </p:cNvSpPr>
            <p:nvPr/>
          </p:nvSpPr>
          <p:spPr bwMode="auto">
            <a:xfrm>
              <a:off x="3576" y="2907"/>
              <a:ext cx="783" cy="4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4" name="Line 66"/>
            <p:cNvSpPr>
              <a:spLocks noChangeShapeType="1"/>
            </p:cNvSpPr>
            <p:nvPr/>
          </p:nvSpPr>
          <p:spPr bwMode="auto">
            <a:xfrm>
              <a:off x="2009" y="1993"/>
              <a:ext cx="1585" cy="9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808" y="15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</a:rPr>
                <a:t>d</a:t>
              </a:r>
              <a:r>
                <a:rPr kumimoji="1" lang="en-US" altLang="zh-CN" sz="2400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53316" name="Rectangle 68" descr="50%"/>
            <p:cNvSpPr>
              <a:spLocks noChangeArrowheads="1"/>
            </p:cNvSpPr>
            <p:nvPr/>
          </p:nvSpPr>
          <p:spPr bwMode="auto">
            <a:xfrm rot="-577773">
              <a:off x="1953" y="1923"/>
              <a:ext cx="89" cy="63"/>
            </a:xfrm>
            <a:prstGeom prst="rect">
              <a:avLst/>
            </a:prstGeom>
            <a:pattFill prst="pct5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</p:grp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5300663" y="4130675"/>
            <a:ext cx="369887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</a:rPr>
              <a:t>P</a:t>
            </a:r>
          </a:p>
        </p:txBody>
      </p:sp>
      <p:sp>
        <p:nvSpPr>
          <p:cNvPr id="53318" name="Oval 70"/>
          <p:cNvSpPr>
            <a:spLocks noChangeAspect="1" noChangeArrowheads="1"/>
          </p:cNvSpPr>
          <p:nvPr/>
        </p:nvSpPr>
        <p:spPr bwMode="auto">
          <a:xfrm>
            <a:off x="5389563" y="4568825"/>
            <a:ext cx="77787" cy="77788"/>
          </a:xfrm>
          <a:prstGeom prst="ellipse">
            <a:avLst/>
          </a:prstGeom>
          <a:solidFill>
            <a:srgbClr val="000066"/>
          </a:solidFill>
          <a:ln w="9525">
            <a:solidFill>
              <a:srgbClr val="000066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03F9-BDF1-434D-AFD2-36CE62C1131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762000" y="1219200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aphicFrame>
        <p:nvGraphicFramePr>
          <p:cNvPr id="54303" name="Object 31"/>
          <p:cNvGraphicFramePr>
            <a:graphicFrameLocks noChangeAspect="1"/>
          </p:cNvGraphicFramePr>
          <p:nvPr/>
        </p:nvGraphicFramePr>
        <p:xfrm>
          <a:off x="1828800" y="1600200"/>
          <a:ext cx="48450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729560" imgH="13804920" progId="">
                  <p:embed/>
                </p:oleObj>
              </mc:Choice>
              <mc:Fallback>
                <p:oleObj name="Equation" r:id="rId2" imgW="61729560" imgH="13804920" progId="">
                  <p:embed/>
                  <p:pic>
                    <p:nvPicPr>
                      <p:cNvPr id="0" name="Picture 31" descr="image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484505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32"/>
          <p:cNvGraphicFramePr>
            <a:graphicFrameLocks noChangeAspect="1"/>
          </p:cNvGraphicFramePr>
          <p:nvPr/>
        </p:nvGraphicFramePr>
        <p:xfrm>
          <a:off x="1924050" y="3459163"/>
          <a:ext cx="36385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294200" imgH="9334440" progId="">
                  <p:embed/>
                </p:oleObj>
              </mc:Choice>
              <mc:Fallback>
                <p:oleObj name="Equation" r:id="rId4" imgW="46294200" imgH="9334440" progId="">
                  <p:embed/>
                  <p:pic>
                    <p:nvPicPr>
                      <p:cNvPr id="0" name="Picture 32" descr="image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459163"/>
                        <a:ext cx="363855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5" name="Object 33"/>
          <p:cNvGraphicFramePr>
            <a:graphicFrameLocks noChangeAspect="1"/>
          </p:cNvGraphicFramePr>
          <p:nvPr/>
        </p:nvGraphicFramePr>
        <p:xfrm>
          <a:off x="2287588" y="4179888"/>
          <a:ext cx="33909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450560" imgH="13804920" progId="">
                  <p:embed/>
                </p:oleObj>
              </mc:Choice>
              <mc:Fallback>
                <p:oleObj name="公式" r:id="rId6" imgW="43450560" imgH="13804920" progId="">
                  <p:embed/>
                  <p:pic>
                    <p:nvPicPr>
                      <p:cNvPr id="0" name="Picture 33" descr="image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4179888"/>
                        <a:ext cx="33909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6" name="Object 34"/>
          <p:cNvGraphicFramePr>
            <a:graphicFrameLocks noChangeAspect="1"/>
          </p:cNvGraphicFramePr>
          <p:nvPr/>
        </p:nvGraphicFramePr>
        <p:xfrm>
          <a:off x="2287588" y="5167313"/>
          <a:ext cx="30813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9388680" imgH="13804920" progId="">
                  <p:embed/>
                </p:oleObj>
              </mc:Choice>
              <mc:Fallback>
                <p:oleObj name="公式" r:id="rId8" imgW="39388680" imgH="13804920" progId="">
                  <p:embed/>
                  <p:pic>
                    <p:nvPicPr>
                      <p:cNvPr id="0" name="Picture 34" descr="image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5167313"/>
                        <a:ext cx="3081337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7" name="Object 35"/>
          <p:cNvGraphicFramePr>
            <a:graphicFrameLocks noChangeAspect="1"/>
          </p:cNvGraphicFramePr>
          <p:nvPr/>
        </p:nvGraphicFramePr>
        <p:xfrm>
          <a:off x="1828800" y="2657475"/>
          <a:ext cx="2349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045960" imgH="8928000" progId="">
                  <p:embed/>
                </p:oleObj>
              </mc:Choice>
              <mc:Fallback>
                <p:oleObj name="Equation" r:id="rId10" imgW="30045960" imgH="8928000" progId="">
                  <p:embed/>
                  <p:pic>
                    <p:nvPicPr>
                      <p:cNvPr id="0" name="Picture 35" descr="image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57475"/>
                        <a:ext cx="23495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82005" y="5580380"/>
            <a:ext cx="307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方向沿</a:t>
            </a:r>
            <a:r>
              <a:rPr lang="en-US" altLang="zh-CN" sz="2400" i="1"/>
              <a:t>x</a:t>
            </a:r>
            <a:r>
              <a:rPr lang="zh-CN" altLang="en-US" sz="2400"/>
              <a:t>轴正方向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047B-D273-4BAA-ABF9-9AC5042A4B7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9.6  </a:t>
            </a:r>
            <a:r>
              <a:rPr lang="zh-CN" altLang="en-US" sz="2400" dirty="0"/>
              <a:t>电荷</a:t>
            </a:r>
            <a:r>
              <a:rPr lang="en-US" altLang="zh-CN" sz="2400" dirty="0"/>
              <a:t>q</a:t>
            </a:r>
            <a:r>
              <a:rPr lang="zh-CN" altLang="en-US" sz="2400" dirty="0"/>
              <a:t>均匀地分布在一半径为</a:t>
            </a:r>
            <a:r>
              <a:rPr lang="en-US" altLang="zh-CN" sz="2400" dirty="0"/>
              <a:t>R </a:t>
            </a:r>
            <a:r>
              <a:rPr lang="zh-CN" altLang="en-US" sz="2400" dirty="0"/>
              <a:t>的圆盘上。计算在圆盘的轴线上离圆环中心</a:t>
            </a:r>
            <a:r>
              <a:rPr lang="en-US" altLang="zh-CN" sz="2400" dirty="0"/>
              <a:t>O</a:t>
            </a:r>
            <a:r>
              <a:rPr lang="zh-CN" altLang="en-US" sz="2400" dirty="0"/>
              <a:t>距离为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P</a:t>
            </a:r>
            <a:r>
              <a:rPr lang="zh-CN" altLang="en-US" sz="2400" dirty="0"/>
              <a:t>点的场强。</a:t>
            </a: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1752600" y="2503487"/>
            <a:ext cx="5834063" cy="37449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B4DDFE"/>
              </a:gs>
            </a:gsLst>
            <a:lin ang="0" scaled="1"/>
          </a:gradFill>
          <a:ln w="19050">
            <a:noFill/>
            <a:miter lim="800000"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2351088" y="2395537"/>
            <a:ext cx="1106487" cy="519113"/>
          </a:xfrm>
          <a:prstGeom prst="rect">
            <a:avLst/>
          </a:prstGeom>
          <a:noFill/>
          <a:ln w="19050" algn="ctr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7375" name="Oval 31" descr="深色上对角线"/>
          <p:cNvSpPr>
            <a:spLocks noChangeArrowheads="1"/>
          </p:cNvSpPr>
          <p:nvPr/>
        </p:nvSpPr>
        <p:spPr bwMode="auto">
          <a:xfrm>
            <a:off x="2054225" y="2755900"/>
            <a:ext cx="1778000" cy="3271837"/>
          </a:xfrm>
          <a:prstGeom prst="ellipse">
            <a:avLst/>
          </a:prstGeom>
          <a:pattFill prst="dkUpDiag">
            <a:fgClr>
              <a:srgbClr val="009E9A"/>
            </a:fgClr>
            <a:bgClr>
              <a:srgbClr val="FFFFFF"/>
            </a:bgClr>
          </a:pattFill>
          <a:ln w="9525">
            <a:solidFill>
              <a:srgbClr val="008080"/>
            </a:solidFill>
            <a:rou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ym typeface="Symbol" panose="05050102010706020507" pitchFamily="18" charset="2"/>
            </a:endParaRPr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2119313" y="2760662"/>
            <a:ext cx="1779587" cy="3271838"/>
          </a:xfrm>
          <a:prstGeom prst="ellipse">
            <a:avLst/>
          </a:prstGeom>
          <a:solidFill>
            <a:srgbClr val="E1F4FF"/>
          </a:solidFill>
          <a:ln w="9525">
            <a:solidFill>
              <a:srgbClr val="008080"/>
            </a:solidFill>
            <a:rou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ym typeface="Symbol" panose="05050102010706020507" pitchFamily="18" charset="2"/>
            </a:endParaRPr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4114800" y="4314825"/>
            <a:ext cx="317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</a:p>
        </p:txBody>
      </p:sp>
      <p:sp>
        <p:nvSpPr>
          <p:cNvPr id="57378" name="Rectangle 34"/>
          <p:cNvSpPr>
            <a:spLocks noChangeArrowheads="1"/>
          </p:cNvSpPr>
          <p:nvPr/>
        </p:nvSpPr>
        <p:spPr bwMode="auto">
          <a:xfrm>
            <a:off x="6146800" y="3816350"/>
            <a:ext cx="539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kumimoji="1"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endParaRPr kumimoji="1" lang="en-US" altLang="zh-CN" sz="2400" i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pSp>
        <p:nvGrpSpPr>
          <p:cNvPr id="57379" name="Group 35"/>
          <p:cNvGrpSpPr/>
          <p:nvPr/>
        </p:nvGrpSpPr>
        <p:grpSpPr bwMode="auto">
          <a:xfrm>
            <a:off x="2513013" y="2803525"/>
            <a:ext cx="3417887" cy="2759075"/>
            <a:chOff x="1816" y="1510"/>
            <a:chExt cx="2153" cy="1738"/>
          </a:xfrm>
        </p:grpSpPr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3736" y="2508"/>
              <a:ext cx="233" cy="2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P</a:t>
              </a:r>
            </a:p>
          </p:txBody>
        </p:sp>
        <p:sp>
          <p:nvSpPr>
            <p:cNvPr id="57381" name="Oval 37" descr="50%"/>
            <p:cNvSpPr>
              <a:spLocks noChangeArrowheads="1"/>
            </p:cNvSpPr>
            <p:nvPr/>
          </p:nvSpPr>
          <p:spPr bwMode="auto">
            <a:xfrm>
              <a:off x="1816" y="1805"/>
              <a:ext cx="618" cy="1443"/>
            </a:xfrm>
            <a:prstGeom prst="ellipse">
              <a:avLst/>
            </a:prstGeom>
            <a:pattFill prst="pct50">
              <a:fgClr>
                <a:srgbClr val="FF5050"/>
              </a:fgClr>
              <a:bgClr>
                <a:srgbClr val="FFFFFF"/>
              </a:bgClr>
            </a:patt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2" name="Oval 38"/>
            <p:cNvSpPr>
              <a:spLocks noChangeArrowheads="1"/>
            </p:cNvSpPr>
            <p:nvPr/>
          </p:nvSpPr>
          <p:spPr bwMode="auto">
            <a:xfrm>
              <a:off x="1865" y="1869"/>
              <a:ext cx="521" cy="1306"/>
            </a:xfrm>
            <a:prstGeom prst="ellipse">
              <a:avLst/>
            </a:prstGeom>
            <a:solidFill>
              <a:srgbClr val="E1F4FF"/>
            </a:solidFill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ym typeface="Symbol" panose="05050102010706020507" pitchFamily="18" charset="2"/>
              </a:endParaRPr>
            </a:p>
          </p:txBody>
        </p:sp>
        <p:sp>
          <p:nvSpPr>
            <p:cNvPr id="57383" name="Line 39"/>
            <p:cNvSpPr>
              <a:spLocks noChangeShapeType="1"/>
            </p:cNvSpPr>
            <p:nvPr/>
          </p:nvSpPr>
          <p:spPr bwMode="auto">
            <a:xfrm flipV="1">
              <a:off x="2136" y="1861"/>
              <a:ext cx="0" cy="6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4" name="Line 40"/>
            <p:cNvSpPr>
              <a:spLocks noChangeShapeType="1"/>
            </p:cNvSpPr>
            <p:nvPr/>
          </p:nvSpPr>
          <p:spPr bwMode="auto">
            <a:xfrm>
              <a:off x="2136" y="1590"/>
              <a:ext cx="0" cy="20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1963" y="2054"/>
              <a:ext cx="191" cy="2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r</a:t>
              </a:r>
            </a:p>
          </p:txBody>
        </p: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1867" y="1510"/>
              <a:ext cx="287" cy="2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  <a:sym typeface="Symbol" panose="05050102010706020507" pitchFamily="18" charset="2"/>
                </a:rPr>
                <a:t>d</a:t>
              </a:r>
              <a:r>
                <a:rPr kumimoji="1" lang="en-US" altLang="zh-CN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r</a:t>
              </a:r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>
              <a:off x="2136" y="1869"/>
              <a:ext cx="1704" cy="6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88" name="Line 44"/>
          <p:cNvSpPr>
            <a:spLocks noChangeShapeType="1"/>
          </p:cNvSpPr>
          <p:nvPr/>
        </p:nvSpPr>
        <p:spPr bwMode="auto">
          <a:xfrm flipH="1">
            <a:off x="2212975" y="4403725"/>
            <a:ext cx="793750" cy="811212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9" name="Rectangle 45"/>
          <p:cNvSpPr>
            <a:spLocks noChangeArrowheads="1"/>
          </p:cNvSpPr>
          <p:nvPr/>
        </p:nvSpPr>
        <p:spPr bwMode="auto">
          <a:xfrm>
            <a:off x="7027863" y="4156075"/>
            <a:ext cx="395287" cy="455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  <a:sym typeface="Symbol" panose="05050102010706020507" pitchFamily="18" charset="2"/>
              </a:rPr>
              <a:t> x</a:t>
            </a:r>
          </a:p>
        </p:txBody>
      </p: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2586038" y="4673600"/>
            <a:ext cx="369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</a:rPr>
              <a:t>R</a:t>
            </a:r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1681163" y="4287837"/>
            <a:ext cx="722312" cy="455613"/>
          </a:xfrm>
          <a:prstGeom prst="rect">
            <a:avLst/>
          </a:prstGeom>
          <a:noFill/>
          <a:ln w="19050" algn="ctr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7392" name="Rectangle 48"/>
          <p:cNvSpPr>
            <a:spLocks noChangeArrowheads="1"/>
          </p:cNvSpPr>
          <p:nvPr/>
        </p:nvSpPr>
        <p:spPr bwMode="auto">
          <a:xfrm>
            <a:off x="2828925" y="4340225"/>
            <a:ext cx="404813" cy="455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</a:rPr>
              <a:t>O</a:t>
            </a: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2998788" y="4403725"/>
            <a:ext cx="4144962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V="1">
            <a:off x="5746750" y="4392612"/>
            <a:ext cx="901700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电荷  库仑定律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DDF5-58CC-4AE5-A25D-A6DA34F605AB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62000" y="2057400"/>
            <a:ext cx="7810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</a:rPr>
              <a:t>带电现象</a:t>
            </a:r>
            <a:r>
              <a:rPr lang="zh-CN" altLang="en-US" sz="2400" dirty="0">
                <a:latin typeface="Arial" panose="020B0604020202020204" pitchFamily="34" charset="0"/>
              </a:rPr>
              <a:t>：物体经摩擦后对轻微物体有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吸引</a:t>
            </a:r>
            <a:r>
              <a:rPr lang="zh-CN" altLang="en-US" sz="2400" dirty="0">
                <a:latin typeface="Arial" panose="020B0604020202020204" pitchFamily="34" charset="0"/>
              </a:rPr>
              <a:t>作用的现象。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62000" y="12954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电荷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62000" y="3124200"/>
            <a:ext cx="4495800" cy="2667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" panose="020B0604020202020204" pitchFamily="34" charset="0"/>
              </a:rPr>
              <a:t>两种电荷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</a:p>
          <a:p>
            <a:pPr marL="742950" lvl="1" indent="-28575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</a:rPr>
              <a:t>将硬橡胶棒与毛皮摩擦后所带的电荷称为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</a:rPr>
              <a:t>负电荷</a:t>
            </a:r>
            <a:r>
              <a:rPr lang="zh-CN" altLang="en-US" sz="2400" dirty="0">
                <a:latin typeface="Arial" panose="020B0604020202020204" pitchFamily="34" charset="0"/>
              </a:rPr>
              <a:t>。 </a:t>
            </a:r>
          </a:p>
          <a:p>
            <a:pPr marL="742950" lvl="1" indent="-28575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</a:rPr>
              <a:t>把玻璃棒与丝绸摩擦后所带的电荷称为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正电荷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239000" y="3200400"/>
            <a:ext cx="1400175" cy="45720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摩擦起电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810000"/>
            <a:ext cx="22764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819400"/>
            <a:ext cx="20764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C97B-B882-475B-A08D-B46B2444CFB5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55299" name="Group 3"/>
          <p:cNvGrpSpPr/>
          <p:nvPr/>
        </p:nvGrpSpPr>
        <p:grpSpPr bwMode="auto">
          <a:xfrm>
            <a:off x="609600" y="1219200"/>
            <a:ext cx="8064500" cy="5143500"/>
            <a:chOff x="385" y="462"/>
            <a:chExt cx="5080" cy="3240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385" y="46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/>
                <a:t>解：</a:t>
              </a:r>
            </a:p>
          </p:txBody>
        </p:sp>
        <p:graphicFrame>
          <p:nvGraphicFramePr>
            <p:cNvPr id="55301" name="Object 5"/>
            <p:cNvGraphicFramePr>
              <a:graphicFrameLocks noChangeAspect="1"/>
            </p:cNvGraphicFramePr>
            <p:nvPr/>
          </p:nvGraphicFramePr>
          <p:xfrm>
            <a:off x="521" y="2150"/>
            <a:ext cx="1996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857000" imgH="16243200" progId="">
                    <p:embed/>
                  </p:oleObj>
                </mc:Choice>
                <mc:Fallback>
                  <p:oleObj name="Equation" r:id="rId2" imgW="43857000" imgH="16243200" progId="">
                    <p:embed/>
                    <p:pic>
                      <p:nvPicPr>
                        <p:cNvPr id="0" name="Picture 5" descr="image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50"/>
                          <a:ext cx="1996" cy="7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521" y="1651"/>
            <a:ext cx="144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7608760" imgH="6489720" progId="">
                    <p:embed/>
                  </p:oleObj>
                </mc:Choice>
                <mc:Fallback>
                  <p:oleObj name="公式" r:id="rId4" imgW="27608760" imgH="6489720" progId="">
                    <p:embed/>
                    <p:pic>
                      <p:nvPicPr>
                        <p:cNvPr id="0" name="Picture 6" descr="image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51"/>
                          <a:ext cx="1440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3" name="Object 7"/>
            <p:cNvGraphicFramePr>
              <a:graphicFrameLocks noChangeAspect="1"/>
            </p:cNvGraphicFramePr>
            <p:nvPr/>
          </p:nvGraphicFramePr>
          <p:xfrm>
            <a:off x="533" y="743"/>
            <a:ext cx="2075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201200" imgH="13804920" progId="">
                    <p:embed/>
                  </p:oleObj>
                </mc:Choice>
                <mc:Fallback>
                  <p:oleObj name="Equation" r:id="rId6" imgW="40201200" imgH="13804920" progId="">
                    <p:embed/>
                    <p:pic>
                      <p:nvPicPr>
                        <p:cNvPr id="0" name="Picture 7" descr="image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" y="743"/>
                          <a:ext cx="2075" cy="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8"/>
            <p:cNvGraphicFramePr>
              <a:graphicFrameLocks noChangeAspect="1"/>
            </p:cNvGraphicFramePr>
            <p:nvPr/>
          </p:nvGraphicFramePr>
          <p:xfrm>
            <a:off x="547" y="2966"/>
            <a:ext cx="2832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2542080" imgH="16243200" progId="">
                    <p:embed/>
                  </p:oleObj>
                </mc:Choice>
                <mc:Fallback>
                  <p:oleObj name="Equation" r:id="rId8" imgW="62542080" imgH="16243200" progId="">
                    <p:embed/>
                    <p:pic>
                      <p:nvPicPr>
                        <p:cNvPr id="0" name="Picture 8" descr="image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2966"/>
                          <a:ext cx="2832" cy="7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5" name="Object 9"/>
            <p:cNvGraphicFramePr>
              <a:graphicFrameLocks noChangeAspect="1"/>
            </p:cNvGraphicFramePr>
            <p:nvPr/>
          </p:nvGraphicFramePr>
          <p:xfrm>
            <a:off x="3334" y="2920"/>
            <a:ext cx="2131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044480" imgH="14211360" progId="">
                    <p:embed/>
                  </p:oleObj>
                </mc:Choice>
                <mc:Fallback>
                  <p:oleObj name="Equation" r:id="rId10" imgW="43044480" imgH="14211360" progId="">
                    <p:embed/>
                    <p:pic>
                      <p:nvPicPr>
                        <p:cNvPr id="0" name="Picture 9" descr="image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920"/>
                          <a:ext cx="2131" cy="7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5534025" y="4171950"/>
            <a:ext cx="307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方向沿</a:t>
            </a:r>
            <a:r>
              <a:rPr lang="en-US" altLang="zh-CN" sz="2400" i="1"/>
              <a:t>x</a:t>
            </a:r>
            <a:r>
              <a:rPr lang="zh-CN" altLang="en-US" sz="2400"/>
              <a:t>轴正方向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电场  电场强度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2462-24BE-4B14-8B60-EF2097EB684C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452688" y="2743200"/>
          <a:ext cx="188277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235280" imgH="12992040" progId="Equation.3">
                  <p:embed/>
                </p:oleObj>
              </mc:Choice>
              <mc:Fallback>
                <p:oleObj name="公式" r:id="rId2" imgW="16235280" imgH="12992040" progId="Equation.3">
                  <p:embed/>
                  <p:pic>
                    <p:nvPicPr>
                      <p:cNvPr id="0" name="Picture 3" descr="image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743200"/>
                        <a:ext cx="1882775" cy="150653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20738" y="1597025"/>
            <a:ext cx="4800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讨论：</a:t>
            </a:r>
            <a:r>
              <a:rPr kumimoji="1" lang="zh-CN" altLang="en-US" sz="2800" b="1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012032" y="4419600"/>
          <a:ext cx="29829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1396440" imgH="254160" progId="Word.Document.8">
                  <p:embed/>
                </p:oleObj>
              </mc:Choice>
              <mc:Fallback>
                <p:oleObj name="文档" r:id="rId4" imgW="1396440" imgH="254160" progId="Word.Document.8">
                  <p:embed/>
                  <p:pic>
                    <p:nvPicPr>
                      <p:cNvPr id="0" name="Picture 6" descr="image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032" y="4419600"/>
                        <a:ext cx="29829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2452688" y="4953000"/>
          <a:ext cx="45720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7512800" imgH="12992040" progId="">
                  <p:embed/>
                </p:oleObj>
              </mc:Choice>
              <mc:Fallback>
                <p:oleObj r:id="rId6" imgW="47512800" imgH="12992040" progId="">
                  <p:embed/>
                  <p:pic>
                    <p:nvPicPr>
                      <p:cNvPr id="0" name="Picture 7" descr="image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953000"/>
                        <a:ext cx="4572000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1012032" y="2209800"/>
          <a:ext cx="2994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8" imgW="1396440" imgH="254160" progId="Word.Document.8">
                  <p:embed/>
                </p:oleObj>
              </mc:Choice>
              <mc:Fallback>
                <p:oleObj name="文档" r:id="rId8" imgW="1396440" imgH="254160" progId="Word.Document.8">
                  <p:embed/>
                  <p:pic>
                    <p:nvPicPr>
                      <p:cNvPr id="0" name="Picture 8" descr="image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032" y="2209800"/>
                        <a:ext cx="29940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172200" y="4648200"/>
            <a:ext cx="223651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点电荷产生的电场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336F-30A5-48A2-95D2-51814A211E3C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787382"/>
              </p:ext>
            </p:extLst>
          </p:nvPr>
        </p:nvGraphicFramePr>
        <p:xfrm>
          <a:off x="4038600" y="1219200"/>
          <a:ext cx="2411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65200" imgH="431800" progId="">
                  <p:embed/>
                </p:oleObj>
              </mc:Choice>
              <mc:Fallback>
                <p:oleObj name="公式" r:id="rId2" imgW="965200" imgH="431800" progId="">
                  <p:embed/>
                  <p:pic>
                    <p:nvPicPr>
                      <p:cNvPr id="0" name="Picture 11" descr="image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19200"/>
                        <a:ext cx="241141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24644"/>
              </p:ext>
            </p:extLst>
          </p:nvPr>
        </p:nvGraphicFramePr>
        <p:xfrm>
          <a:off x="7620000" y="25908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610600" imgH="7302600" progId="">
                  <p:embed/>
                </p:oleObj>
              </mc:Choice>
              <mc:Fallback>
                <p:oleObj name="公式" r:id="rId4" imgW="14610600" imgH="7302600" progId="">
                  <p:embed/>
                  <p:pic>
                    <p:nvPicPr>
                      <p:cNvPr id="0" name="Picture 13" descr="image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590800"/>
                        <a:ext cx="1371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775510"/>
              </p:ext>
            </p:extLst>
          </p:nvPr>
        </p:nvGraphicFramePr>
        <p:xfrm>
          <a:off x="3767137" y="2422525"/>
          <a:ext cx="32432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73200" imgH="457200" progId="">
                  <p:embed/>
                </p:oleObj>
              </mc:Choice>
              <mc:Fallback>
                <p:oleObj name="公式" r:id="rId6" imgW="1473200" imgH="457200" progId="">
                  <p:embed/>
                  <p:pic>
                    <p:nvPicPr>
                      <p:cNvPr id="0" name="Picture 14" descr="image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7" y="2422525"/>
                        <a:ext cx="3243263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3400" y="2641612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电偶极矩：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点电荷：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00184"/>
              </p:ext>
            </p:extLst>
          </p:nvPr>
        </p:nvGraphicFramePr>
        <p:xfrm>
          <a:off x="4438650" y="3784600"/>
          <a:ext cx="2038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2483160" imgH="13804920" progId="Equation.3">
                  <p:embed/>
                </p:oleObj>
              </mc:Choice>
              <mc:Fallback>
                <p:oleObj name="公式" r:id="rId8" imgW="32483160" imgH="13804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3784600"/>
                        <a:ext cx="2038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979" y="3954561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无限长直导线：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138741"/>
              </p:ext>
            </p:extLst>
          </p:nvPr>
        </p:nvGraphicFramePr>
        <p:xfrm>
          <a:off x="4572000" y="4876800"/>
          <a:ext cx="1752600" cy="140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235280" imgH="12992040" progId="Equation.3">
                  <p:embed/>
                </p:oleObj>
              </mc:Choice>
              <mc:Fallback>
                <p:oleObj name="公式" r:id="rId10" imgW="16235280" imgH="12992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76800"/>
                        <a:ext cx="1752600" cy="140237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2316" y="535058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无限大平面：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FAA9-376C-4E3C-9C80-95631EEFFF2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743200"/>
            <a:ext cx="8229600" cy="2819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规定：</a:t>
            </a:r>
          </a:p>
          <a:p>
            <a:pPr>
              <a:lnSpc>
                <a:spcPct val="90000"/>
              </a:lnSpc>
            </a:pPr>
            <a:r>
              <a:rPr lang="en-US" altLang="zh-CN" sz="2600" dirty="0"/>
              <a:t>1. </a:t>
            </a:r>
            <a:r>
              <a:rPr lang="zh-CN" altLang="en-US" sz="2600" dirty="0"/>
              <a:t>曲线上每一点的</a:t>
            </a:r>
            <a:r>
              <a:rPr lang="zh-CN" altLang="en-US" sz="2600" dirty="0">
                <a:solidFill>
                  <a:srgbClr val="FF3300"/>
                </a:solidFill>
              </a:rPr>
              <a:t>切线方向</a:t>
            </a:r>
            <a:r>
              <a:rPr lang="zh-CN" altLang="en-US" sz="2600" dirty="0"/>
              <a:t>表示该点处电场强度的方向。</a:t>
            </a:r>
          </a:p>
          <a:p>
            <a:pPr>
              <a:lnSpc>
                <a:spcPct val="90000"/>
              </a:lnSpc>
            </a:pP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en-US" altLang="zh-CN" sz="2600" dirty="0"/>
              <a:t>2. </a:t>
            </a:r>
            <a:r>
              <a:rPr lang="zh-CN" altLang="en-US" sz="2600" dirty="0">
                <a:solidFill>
                  <a:srgbClr val="0000CC"/>
                </a:solidFill>
              </a:rPr>
              <a:t>垂直</a:t>
            </a:r>
            <a:r>
              <a:rPr lang="zh-CN" altLang="en-US" sz="2600" dirty="0"/>
              <a:t>通过</a:t>
            </a:r>
            <a:r>
              <a:rPr lang="zh-CN" altLang="en-US" sz="2600" dirty="0">
                <a:solidFill>
                  <a:srgbClr val="0000CC"/>
                </a:solidFill>
              </a:rPr>
              <a:t>单位面积</a:t>
            </a:r>
            <a:r>
              <a:rPr lang="zh-CN" altLang="en-US" sz="2600" dirty="0"/>
              <a:t>的电场线条数，在数值上就等于该点处电场强度的大小。即：电场线的</a:t>
            </a:r>
            <a:r>
              <a:rPr lang="zh-CN" altLang="en-US" sz="2600" dirty="0">
                <a:solidFill>
                  <a:srgbClr val="FF3300"/>
                </a:solidFill>
              </a:rPr>
              <a:t>疏密</a:t>
            </a:r>
            <a:r>
              <a:rPr lang="zh-CN" altLang="en-US" sz="2600" dirty="0"/>
              <a:t>反映该点处电场强度的大小。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38200" y="12954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电场线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936750" y="2018347"/>
            <a:ext cx="6400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描述电场分布情况的曲线。 （直观、形象化）</a:t>
            </a:r>
          </a:p>
        </p:txBody>
      </p:sp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3962400" y="5257800"/>
          <a:ext cx="13985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672480" imgH="13804920" progId="">
                  <p:embed/>
                </p:oleObj>
              </mc:Choice>
              <mc:Fallback>
                <p:oleObj name="公式" r:id="rId2" imgW="18672480" imgH="13804920" progId="">
                  <p:embed/>
                  <p:pic>
                    <p:nvPicPr>
                      <p:cNvPr id="0" name="Picture 1" descr="image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139858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6040-BE83-4DAF-A16E-3EA077134506}" type="slidenum">
              <a:rPr lang="en-US" altLang="zh-CN"/>
              <a:pPr/>
              <a:t>34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771429" imgH="5038095"/>
        </mc:Choice>
        <mc:Fallback>
          <p:control r:id="rId1" imgW="7771429" imgH="5038095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00" y="1219200"/>
                  <a:ext cx="7772400" cy="5038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5337-7B18-4E72-A1A3-6293C92796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838200" y="1219200"/>
            <a:ext cx="3841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静电场中电场线的基本特性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33100" y="1804238"/>
            <a:ext cx="6877800" cy="1624762"/>
            <a:chOff x="1143000" y="2128838"/>
            <a:chExt cx="6877800" cy="1624762"/>
          </a:xfrm>
        </p:grpSpPr>
        <p:pic>
          <p:nvPicPr>
            <p:cNvPr id="118788" name="Picture 4" descr="电场线-5-9(a)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2133600"/>
              <a:ext cx="1620000" cy="1620000"/>
            </a:xfrm>
            <a:prstGeom prst="rect">
              <a:avLst/>
            </a:prstGeom>
            <a:noFill/>
          </p:spPr>
        </p:pic>
        <p:pic>
          <p:nvPicPr>
            <p:cNvPr id="118789" name="Picture 5" descr="电场线-5-9(b)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6119" y="2133600"/>
              <a:ext cx="1611563" cy="1620000"/>
            </a:xfrm>
            <a:prstGeom prst="rect">
              <a:avLst/>
            </a:prstGeom>
            <a:noFill/>
          </p:spPr>
        </p:pic>
        <p:pic>
          <p:nvPicPr>
            <p:cNvPr id="118790" name="Picture 6" descr="电场线-5-9(c)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00800" y="2128838"/>
              <a:ext cx="1620000" cy="1620000"/>
            </a:xfrm>
            <a:prstGeom prst="rect">
              <a:avLst/>
            </a:prstGeom>
            <a:noFill/>
          </p:spPr>
        </p:pic>
      </p:grp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66278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3. </a:t>
            </a:r>
            <a:r>
              <a:rPr kumimoji="1" lang="zh-CN" altLang="en-US" sz="2400" dirty="0"/>
              <a:t>电场线密集处电场强，电场线稀疏处电场弱。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1143000" y="3505200"/>
            <a:ext cx="7466013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1. </a:t>
            </a:r>
            <a:r>
              <a:rPr kumimoji="1" lang="zh-CN" altLang="en-US" sz="2400" dirty="0"/>
              <a:t>电场线起始于正电荷（或无限远），终止于负电荷（或无限远）。</a:t>
            </a: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143000" y="4267200"/>
            <a:ext cx="5257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2. </a:t>
            </a:r>
            <a:r>
              <a:rPr kumimoji="1" lang="zh-CN" altLang="en-US" sz="2400" dirty="0"/>
              <a:t>电场线</a:t>
            </a:r>
            <a:r>
              <a:rPr kumimoji="1" lang="zh-CN" altLang="en-US" sz="2400" dirty="0">
                <a:solidFill>
                  <a:srgbClr val="0000CC"/>
                </a:solidFill>
              </a:rPr>
              <a:t>不闭合</a:t>
            </a:r>
            <a:r>
              <a:rPr kumimoji="1" lang="zh-CN" altLang="en-US" sz="2400" dirty="0"/>
              <a:t>，不相交。</a:t>
            </a:r>
            <a:r>
              <a:rPr kumimoji="1" lang="zh-CN" altLang="en-US" sz="2400" dirty="0">
                <a:solidFill>
                  <a:srgbClr val="FF3300"/>
                </a:solidFill>
              </a:rPr>
              <a:t>（证明？）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333500" y="5257800"/>
            <a:ext cx="64770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电场线只是为了描述电场的分布而引入的一簇曲线，电场线不是电荷在电场中运动的轨迹。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/>
      <p:bldP spid="118792" grpId="0"/>
      <p:bldP spid="118793" grpId="0"/>
      <p:bldP spid="11879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5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6ACF-9DF2-48E8-8C95-9999AD6B0EE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286000" y="1600200"/>
            <a:ext cx="42005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电场强度通量（电通量）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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e</a:t>
            </a:r>
            <a:r>
              <a:rPr kumimoji="1" lang="zh-CN" altLang="en-US" sz="2400" dirty="0">
                <a:sym typeface="Symbol" panose="05050102010706020507" pitchFamily="18" charset="2"/>
              </a:rPr>
              <a:t>：</a:t>
            </a:r>
            <a:endParaRPr kumimoji="1" lang="zh-CN" altLang="en-US" sz="2400" dirty="0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286000" y="2133600"/>
            <a:ext cx="525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ym typeface="Symbol" panose="05050102010706020507" pitchFamily="18" charset="2"/>
              </a:rPr>
              <a:t>通过电场中某一个面的电场线条数。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20000" y="2667000"/>
            <a:ext cx="495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1. </a:t>
            </a:r>
            <a:r>
              <a:rPr kumimoji="1" lang="zh-CN" altLang="en-US" sz="2400" dirty="0"/>
              <a:t>均匀电场中通过平面</a:t>
            </a:r>
            <a:r>
              <a:rPr kumimoji="1" lang="en-US" altLang="zh-CN" sz="2400" i="1" dirty="0"/>
              <a:t>S</a:t>
            </a:r>
            <a:r>
              <a:rPr kumimoji="1" lang="zh-CN" altLang="en-US" sz="2400" dirty="0"/>
              <a:t>的通量</a:t>
            </a:r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7162800" y="1676400"/>
          <a:ext cx="11795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3947" imgH="431613" progId="">
                  <p:embed/>
                </p:oleObj>
              </mc:Choice>
              <mc:Fallback>
                <p:oleObj name="公式" r:id="rId2" imgW="583947" imgH="431613" progId="">
                  <p:embed/>
                  <p:pic>
                    <p:nvPicPr>
                      <p:cNvPr id="0" name="Picture 7" descr="image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76400"/>
                        <a:ext cx="117951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3" name="Group 7"/>
          <p:cNvGrpSpPr/>
          <p:nvPr/>
        </p:nvGrpSpPr>
        <p:grpSpPr bwMode="auto">
          <a:xfrm>
            <a:off x="1066800" y="3200400"/>
            <a:ext cx="3124200" cy="2362200"/>
            <a:chOff x="672" y="2208"/>
            <a:chExt cx="1723" cy="1224"/>
          </a:xfrm>
        </p:grpSpPr>
        <p:grpSp>
          <p:nvGrpSpPr>
            <p:cNvPr id="121864" name="Group 8"/>
            <p:cNvGrpSpPr/>
            <p:nvPr/>
          </p:nvGrpSpPr>
          <p:grpSpPr bwMode="auto">
            <a:xfrm>
              <a:off x="672" y="2208"/>
              <a:ext cx="1723" cy="1224"/>
              <a:chOff x="657" y="2205"/>
              <a:chExt cx="1723" cy="1224"/>
            </a:xfrm>
          </p:grpSpPr>
          <p:sp>
            <p:nvSpPr>
              <p:cNvPr id="121865" name="Rectangle 9"/>
              <p:cNvSpPr>
                <a:spLocks noChangeArrowheads="1"/>
              </p:cNvSpPr>
              <p:nvPr/>
            </p:nvSpPr>
            <p:spPr bwMode="auto">
              <a:xfrm>
                <a:off x="657" y="2205"/>
                <a:ext cx="1723" cy="122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66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826" y="2485"/>
                <a:ext cx="1008" cy="624"/>
              </a:xfrm>
              <a:prstGeom prst="parallelogram">
                <a:avLst>
                  <a:gd name="adj" fmla="val 84501"/>
                </a:avLst>
              </a:prstGeom>
              <a:solidFill>
                <a:srgbClr val="3366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1867" name="Group 11"/>
            <p:cNvGrpSpPr/>
            <p:nvPr/>
          </p:nvGrpSpPr>
          <p:grpSpPr bwMode="auto">
            <a:xfrm>
              <a:off x="826" y="2437"/>
              <a:ext cx="1237" cy="768"/>
              <a:chOff x="1152" y="1968"/>
              <a:chExt cx="1252" cy="768"/>
            </a:xfrm>
          </p:grpSpPr>
          <p:grpSp>
            <p:nvGrpSpPr>
              <p:cNvPr id="121868" name="Group 12"/>
              <p:cNvGrpSpPr/>
              <p:nvPr/>
            </p:nvGrpSpPr>
            <p:grpSpPr bwMode="auto">
              <a:xfrm>
                <a:off x="1152" y="1968"/>
                <a:ext cx="1104" cy="768"/>
                <a:chOff x="1152" y="1968"/>
                <a:chExt cx="1104" cy="768"/>
              </a:xfrm>
            </p:grpSpPr>
            <p:sp>
              <p:nvSpPr>
                <p:cNvPr id="121869" name="Line 13"/>
                <p:cNvSpPr>
                  <a:spLocks noChangeShapeType="1"/>
                </p:cNvSpPr>
                <p:nvPr/>
              </p:nvSpPr>
              <p:spPr bwMode="auto">
                <a:xfrm>
                  <a:off x="1536" y="196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70" name="Line 14"/>
                <p:cNvSpPr>
                  <a:spLocks noChangeShapeType="1"/>
                </p:cNvSpPr>
                <p:nvPr/>
              </p:nvSpPr>
              <p:spPr bwMode="auto">
                <a:xfrm>
                  <a:off x="1920" y="196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71" name="Line 15"/>
                <p:cNvSpPr>
                  <a:spLocks noChangeShapeType="1"/>
                </p:cNvSpPr>
                <p:nvPr/>
              </p:nvSpPr>
              <p:spPr bwMode="auto">
                <a:xfrm>
                  <a:off x="1392" y="206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72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216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73" name="Line 17"/>
                <p:cNvSpPr>
                  <a:spLocks noChangeShapeType="1"/>
                </p:cNvSpPr>
                <p:nvPr/>
              </p:nvSpPr>
              <p:spPr bwMode="auto">
                <a:xfrm>
                  <a:off x="1152" y="225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74" name="Line 18"/>
                <p:cNvSpPr>
                  <a:spLocks noChangeShapeType="1"/>
                </p:cNvSpPr>
                <p:nvPr/>
              </p:nvSpPr>
              <p:spPr bwMode="auto">
                <a:xfrm>
                  <a:off x="1152" y="24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75" name="Line 19"/>
                <p:cNvSpPr>
                  <a:spLocks noChangeShapeType="1"/>
                </p:cNvSpPr>
                <p:nvPr/>
              </p:nvSpPr>
              <p:spPr bwMode="auto">
                <a:xfrm>
                  <a:off x="1152" y="259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76" name="Line 20"/>
                <p:cNvSpPr>
                  <a:spLocks noChangeShapeType="1"/>
                </p:cNvSpPr>
                <p:nvPr/>
              </p:nvSpPr>
              <p:spPr bwMode="auto">
                <a:xfrm>
                  <a:off x="1152" y="273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77" name="Line 21"/>
                <p:cNvSpPr>
                  <a:spLocks noChangeShapeType="1"/>
                </p:cNvSpPr>
                <p:nvPr/>
              </p:nvSpPr>
              <p:spPr bwMode="auto">
                <a:xfrm>
                  <a:off x="1824" y="206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78" name="Line 22"/>
                <p:cNvSpPr>
                  <a:spLocks noChangeShapeType="1"/>
                </p:cNvSpPr>
                <p:nvPr/>
              </p:nvSpPr>
              <p:spPr bwMode="auto">
                <a:xfrm>
                  <a:off x="1728" y="216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79" name="Line 23"/>
                <p:cNvSpPr>
                  <a:spLocks noChangeShapeType="1"/>
                </p:cNvSpPr>
                <p:nvPr/>
              </p:nvSpPr>
              <p:spPr bwMode="auto">
                <a:xfrm>
                  <a:off x="1584" y="225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80" name="Line 24"/>
                <p:cNvSpPr>
                  <a:spLocks noChangeShapeType="1"/>
                </p:cNvSpPr>
                <p:nvPr/>
              </p:nvSpPr>
              <p:spPr bwMode="auto">
                <a:xfrm>
                  <a:off x="1440" y="244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81" name="Line 25"/>
                <p:cNvSpPr>
                  <a:spLocks noChangeShapeType="1"/>
                </p:cNvSpPr>
                <p:nvPr/>
              </p:nvSpPr>
              <p:spPr bwMode="auto">
                <a:xfrm>
                  <a:off x="1440" y="25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82" name="Line 26"/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83" name="Line 27"/>
                <p:cNvSpPr>
                  <a:spLocks noChangeShapeType="1"/>
                </p:cNvSpPr>
                <p:nvPr/>
              </p:nvSpPr>
              <p:spPr bwMode="auto">
                <a:xfrm>
                  <a:off x="1152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84" name="Line 28"/>
                <p:cNvSpPr>
                  <a:spLocks noChangeShapeType="1"/>
                </p:cNvSpPr>
                <p:nvPr/>
              </p:nvSpPr>
              <p:spPr bwMode="auto">
                <a:xfrm>
                  <a:off x="1440" y="235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85" name="Line 29"/>
                <p:cNvSpPr>
                  <a:spLocks noChangeShapeType="1"/>
                </p:cNvSpPr>
                <p:nvPr/>
              </p:nvSpPr>
              <p:spPr bwMode="auto">
                <a:xfrm>
                  <a:off x="1728" y="230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86" name="Line 30"/>
                <p:cNvSpPr>
                  <a:spLocks noChangeShapeType="1"/>
                </p:cNvSpPr>
                <p:nvPr/>
              </p:nvSpPr>
              <p:spPr bwMode="auto">
                <a:xfrm>
                  <a:off x="1728" y="24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87" name="Line 31"/>
                <p:cNvSpPr>
                  <a:spLocks noChangeShapeType="1"/>
                </p:cNvSpPr>
                <p:nvPr/>
              </p:nvSpPr>
              <p:spPr bwMode="auto">
                <a:xfrm>
                  <a:off x="1872" y="225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88" name="Line 32"/>
                <p:cNvSpPr>
                  <a:spLocks noChangeShapeType="1"/>
                </p:cNvSpPr>
                <p:nvPr/>
              </p:nvSpPr>
              <p:spPr bwMode="auto">
                <a:xfrm>
                  <a:off x="1632" y="249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889" name="Line 33"/>
                <p:cNvSpPr>
                  <a:spLocks noChangeShapeType="1"/>
                </p:cNvSpPr>
                <p:nvPr/>
              </p:nvSpPr>
              <p:spPr bwMode="auto">
                <a:xfrm>
                  <a:off x="1920" y="211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21890" name="Object 34"/>
              <p:cNvGraphicFramePr>
                <a:graphicFrameLocks noChangeAspect="1"/>
              </p:cNvGraphicFramePr>
              <p:nvPr/>
            </p:nvGraphicFramePr>
            <p:xfrm>
              <a:off x="2160" y="2331"/>
              <a:ext cx="244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4861800" imgH="6083280" progId="">
                      <p:embed/>
                    </p:oleObj>
                  </mc:Choice>
                  <mc:Fallback>
                    <p:oleObj name="公式" r:id="rId4" imgW="4861800" imgH="6083280" progId="">
                      <p:embed/>
                      <p:pic>
                        <p:nvPicPr>
                          <p:cNvPr id="0" name="Picture 6" descr="image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331"/>
                            <a:ext cx="244" cy="3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1891" name="Group 35"/>
          <p:cNvGrpSpPr/>
          <p:nvPr/>
        </p:nvGrpSpPr>
        <p:grpSpPr bwMode="auto">
          <a:xfrm>
            <a:off x="5181600" y="3200400"/>
            <a:ext cx="3095625" cy="2305050"/>
            <a:chOff x="3107" y="2069"/>
            <a:chExt cx="1950" cy="1452"/>
          </a:xfrm>
        </p:grpSpPr>
        <p:grpSp>
          <p:nvGrpSpPr>
            <p:cNvPr id="121892" name="Group 36"/>
            <p:cNvGrpSpPr/>
            <p:nvPr/>
          </p:nvGrpSpPr>
          <p:grpSpPr bwMode="auto">
            <a:xfrm>
              <a:off x="3107" y="2069"/>
              <a:ext cx="1950" cy="1452"/>
              <a:chOff x="3107" y="1797"/>
              <a:chExt cx="1950" cy="1452"/>
            </a:xfrm>
          </p:grpSpPr>
          <p:sp>
            <p:nvSpPr>
              <p:cNvPr id="121893" name="Rectangle 37"/>
              <p:cNvSpPr>
                <a:spLocks noChangeArrowheads="1"/>
              </p:cNvSpPr>
              <p:nvPr/>
            </p:nvSpPr>
            <p:spPr bwMode="auto">
              <a:xfrm>
                <a:off x="3107" y="1797"/>
                <a:ext cx="1950" cy="145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94" name="Rectangle 38"/>
              <p:cNvSpPr>
                <a:spLocks noChangeArrowheads="1"/>
              </p:cNvSpPr>
              <p:nvPr/>
            </p:nvSpPr>
            <p:spPr bwMode="auto">
              <a:xfrm>
                <a:off x="3542" y="2692"/>
                <a:ext cx="21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121895" name="AutoShape 39"/>
              <p:cNvSpPr>
                <a:spLocks noChangeArrowheads="1"/>
              </p:cNvSpPr>
              <p:nvPr/>
            </p:nvSpPr>
            <p:spPr bwMode="auto">
              <a:xfrm rot="-3187807">
                <a:off x="3456" y="2264"/>
                <a:ext cx="960" cy="480"/>
              </a:xfrm>
              <a:prstGeom prst="parallelogram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96" name="Line 40"/>
              <p:cNvSpPr>
                <a:spLocks noChangeShapeType="1"/>
              </p:cNvSpPr>
              <p:nvPr/>
            </p:nvSpPr>
            <p:spPr bwMode="auto">
              <a:xfrm flipV="1">
                <a:off x="3896" y="2173"/>
                <a:ext cx="624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1897" name="Object 41"/>
              <p:cNvGraphicFramePr>
                <a:graphicFrameLocks noChangeAspect="1"/>
              </p:cNvGraphicFramePr>
              <p:nvPr/>
            </p:nvGraphicFramePr>
            <p:xfrm>
              <a:off x="4487" y="1889"/>
              <a:ext cx="287" cy="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5267880" imgH="6896160" progId="">
                      <p:embed/>
                    </p:oleObj>
                  </mc:Choice>
                  <mc:Fallback>
                    <p:oleObj name="公式" r:id="rId6" imgW="5267880" imgH="6896160" progId="">
                      <p:embed/>
                      <p:pic>
                        <p:nvPicPr>
                          <p:cNvPr id="0" name="Picture 5" descr="image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7" y="1889"/>
                            <a:ext cx="287" cy="3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1898" name="Line 42"/>
              <p:cNvSpPr>
                <a:spLocks noChangeShapeType="1"/>
              </p:cNvSpPr>
              <p:nvPr/>
            </p:nvSpPr>
            <p:spPr bwMode="auto">
              <a:xfrm>
                <a:off x="3608" y="2557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1899" name="Object 43"/>
              <p:cNvGraphicFramePr>
                <a:graphicFrameLocks noChangeAspect="1"/>
              </p:cNvGraphicFramePr>
              <p:nvPr/>
            </p:nvGraphicFramePr>
            <p:xfrm>
              <a:off x="4608" y="2448"/>
              <a:ext cx="22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90440" imgH="241200" progId="">
                      <p:embed/>
                    </p:oleObj>
                  </mc:Choice>
                  <mc:Fallback>
                    <p:oleObj name="公式" r:id="rId8" imgW="190440" imgH="241200" progId="">
                      <p:embed/>
                      <p:pic>
                        <p:nvPicPr>
                          <p:cNvPr id="0" name="Picture 4" descr="image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448"/>
                            <a:ext cx="22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1900" name="Rectangle 44"/>
              <p:cNvSpPr>
                <a:spLocks noChangeArrowheads="1"/>
              </p:cNvSpPr>
              <p:nvPr/>
            </p:nvSpPr>
            <p:spPr bwMode="auto">
              <a:xfrm>
                <a:off x="4059" y="229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 dirty="0">
                    <a:sym typeface="Symbol" panose="05050102010706020507" pitchFamily="18" charset="2"/>
                  </a:rPr>
                  <a:t></a:t>
                </a:r>
              </a:p>
            </p:txBody>
          </p:sp>
          <p:grpSp>
            <p:nvGrpSpPr>
              <p:cNvPr id="121901" name="Group 45"/>
              <p:cNvGrpSpPr/>
              <p:nvPr/>
            </p:nvGrpSpPr>
            <p:grpSpPr bwMode="auto">
              <a:xfrm>
                <a:off x="3333" y="2511"/>
                <a:ext cx="1296" cy="48"/>
                <a:chOff x="3408" y="2352"/>
                <a:chExt cx="1200" cy="0"/>
              </a:xfrm>
            </p:grpSpPr>
            <p:sp>
              <p:nvSpPr>
                <p:cNvPr id="121902" name="Line 46"/>
                <p:cNvSpPr>
                  <a:spLocks noChangeShapeType="1"/>
                </p:cNvSpPr>
                <p:nvPr/>
              </p:nvSpPr>
              <p:spPr bwMode="auto">
                <a:xfrm>
                  <a:off x="3408" y="235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903" name="Line 47"/>
                <p:cNvSpPr>
                  <a:spLocks noChangeShapeType="1"/>
                </p:cNvSpPr>
                <p:nvPr/>
              </p:nvSpPr>
              <p:spPr bwMode="auto">
                <a:xfrm>
                  <a:off x="3936" y="235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1904" name="Arc 48"/>
              <p:cNvSpPr/>
              <p:nvPr/>
            </p:nvSpPr>
            <p:spPr bwMode="auto">
              <a:xfrm>
                <a:off x="3607" y="2523"/>
                <a:ext cx="88" cy="227"/>
              </a:xfrm>
              <a:custGeom>
                <a:avLst/>
                <a:gdLst>
                  <a:gd name="G0" fmla="+- 183 0 0"/>
                  <a:gd name="G1" fmla="+- 0 0 0"/>
                  <a:gd name="G2" fmla="+- 21600 0 0"/>
                  <a:gd name="T0" fmla="*/ 8369 w 8369"/>
                  <a:gd name="T1" fmla="*/ 19989 h 21600"/>
                  <a:gd name="T2" fmla="*/ 0 w 8369"/>
                  <a:gd name="T3" fmla="*/ 21599 h 21600"/>
                  <a:gd name="T4" fmla="*/ 183 w 836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69" h="21600" fill="none" extrusionOk="0">
                    <a:moveTo>
                      <a:pt x="8368" y="19988"/>
                    </a:moveTo>
                    <a:cubicBezTo>
                      <a:pt x="5770" y="21052"/>
                      <a:pt x="2990" y="21599"/>
                      <a:pt x="183" y="21600"/>
                    </a:cubicBezTo>
                    <a:cubicBezTo>
                      <a:pt x="121" y="21600"/>
                      <a:pt x="60" y="21599"/>
                      <a:pt x="-1" y="21599"/>
                    </a:cubicBezTo>
                  </a:path>
                  <a:path w="8369" h="21600" stroke="0" extrusionOk="0">
                    <a:moveTo>
                      <a:pt x="8368" y="19988"/>
                    </a:moveTo>
                    <a:cubicBezTo>
                      <a:pt x="5770" y="21052"/>
                      <a:pt x="2990" y="21599"/>
                      <a:pt x="183" y="21600"/>
                    </a:cubicBezTo>
                    <a:cubicBezTo>
                      <a:pt x="121" y="21600"/>
                      <a:pt x="60" y="21599"/>
                      <a:pt x="-1" y="21599"/>
                    </a:cubicBezTo>
                    <a:lnTo>
                      <a:pt x="183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905" name="Arc 49"/>
              <p:cNvSpPr/>
              <p:nvPr/>
            </p:nvSpPr>
            <p:spPr bwMode="auto">
              <a:xfrm>
                <a:off x="3880" y="2425"/>
                <a:ext cx="225" cy="100"/>
              </a:xfrm>
              <a:custGeom>
                <a:avLst/>
                <a:gdLst>
                  <a:gd name="G0" fmla="+- 0 0 0"/>
                  <a:gd name="G1" fmla="+- 9445 0 0"/>
                  <a:gd name="G2" fmla="+- 21600 0 0"/>
                  <a:gd name="T0" fmla="*/ 19426 w 21454"/>
                  <a:gd name="T1" fmla="*/ 0 h 9445"/>
                  <a:gd name="T2" fmla="*/ 21454 w 21454"/>
                  <a:gd name="T3" fmla="*/ 6941 h 9445"/>
                  <a:gd name="T4" fmla="*/ 0 w 21454"/>
                  <a:gd name="T5" fmla="*/ 9445 h 9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4" h="9445" fill="none" extrusionOk="0">
                    <a:moveTo>
                      <a:pt x="19425" y="0"/>
                    </a:moveTo>
                    <a:cubicBezTo>
                      <a:pt x="20487" y="2183"/>
                      <a:pt x="21172" y="4529"/>
                      <a:pt x="21454" y="6940"/>
                    </a:cubicBezTo>
                  </a:path>
                  <a:path w="21454" h="9445" stroke="0" extrusionOk="0">
                    <a:moveTo>
                      <a:pt x="19425" y="0"/>
                    </a:moveTo>
                    <a:cubicBezTo>
                      <a:pt x="20487" y="2183"/>
                      <a:pt x="21172" y="4529"/>
                      <a:pt x="21454" y="6940"/>
                    </a:cubicBezTo>
                    <a:lnTo>
                      <a:pt x="0" y="944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1906" name="Rectangle 50"/>
            <p:cNvSpPr>
              <a:spLocks noChangeArrowheads="1"/>
            </p:cNvSpPr>
            <p:nvPr/>
          </p:nvSpPr>
          <p:spPr bwMode="auto">
            <a:xfrm>
              <a:off x="3760" y="292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/>
                <a:t>S</a:t>
              </a:r>
            </a:p>
          </p:txBody>
        </p:sp>
      </p:grpSp>
      <p:graphicFrame>
        <p:nvGraphicFramePr>
          <p:cNvPr id="121907" name="Object 51"/>
          <p:cNvGraphicFramePr>
            <a:graphicFrameLocks noChangeAspect="1"/>
          </p:cNvGraphicFramePr>
          <p:nvPr/>
        </p:nvGraphicFramePr>
        <p:xfrm>
          <a:off x="1676400" y="5651500"/>
          <a:ext cx="11541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71252" imgH="228501" progId="">
                  <p:embed/>
                </p:oleObj>
              </mc:Choice>
              <mc:Fallback>
                <p:oleObj name="公式" r:id="rId10" imgW="571252" imgH="228501" progId="">
                  <p:embed/>
                  <p:pic>
                    <p:nvPicPr>
                      <p:cNvPr id="0" name="Picture 3" descr="image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51500"/>
                        <a:ext cx="11541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08" name="Object 52"/>
          <p:cNvGraphicFramePr>
            <a:graphicFrameLocks noChangeAspect="1"/>
          </p:cNvGraphicFramePr>
          <p:nvPr/>
        </p:nvGraphicFramePr>
        <p:xfrm>
          <a:off x="4648200" y="5638800"/>
          <a:ext cx="26685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20227" imgH="241195" progId="">
                  <p:embed/>
                </p:oleObj>
              </mc:Choice>
              <mc:Fallback>
                <p:oleObj name="公式" r:id="rId12" imgW="1320227" imgH="241195" progId="">
                  <p:embed/>
                  <p:pic>
                    <p:nvPicPr>
                      <p:cNvPr id="0" name="Picture 2" descr="image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38800"/>
                        <a:ext cx="26685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09" name="Object 53"/>
          <p:cNvGraphicFramePr>
            <a:graphicFrameLocks noChangeAspect="1"/>
          </p:cNvGraphicFramePr>
          <p:nvPr/>
        </p:nvGraphicFramePr>
        <p:xfrm>
          <a:off x="7924800" y="5638800"/>
          <a:ext cx="974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82391" imgH="241195" progId="">
                  <p:embed/>
                </p:oleObj>
              </mc:Choice>
              <mc:Fallback>
                <p:oleObj name="公式" r:id="rId14" imgW="482391" imgH="241195" progId="">
                  <p:embed/>
                  <p:pic>
                    <p:nvPicPr>
                      <p:cNvPr id="0" name="Picture 1" descr="image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638800"/>
                        <a:ext cx="974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10" name="Rectangle 54"/>
          <p:cNvSpPr>
            <a:spLocks noChangeArrowheads="1"/>
          </p:cNvSpPr>
          <p:nvPr/>
        </p:nvSpPr>
        <p:spPr bwMode="auto">
          <a:xfrm>
            <a:off x="838200" y="1600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电通量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AC4-5993-474C-BD82-5EBE7E75C24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83820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电通量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720000" y="1828800"/>
            <a:ext cx="419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2. </a:t>
            </a:r>
            <a:r>
              <a:rPr kumimoji="1" lang="zh-CN" altLang="en-US" sz="2400" dirty="0"/>
              <a:t>非均匀电场的电通量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1447800" y="2438400"/>
          <a:ext cx="41005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32000" imgH="241300" progId="">
                  <p:embed/>
                </p:oleObj>
              </mc:Choice>
              <mc:Fallback>
                <p:oleObj name="公式" r:id="rId2" imgW="2032000" imgH="241300" progId="">
                  <p:embed/>
                  <p:pic>
                    <p:nvPicPr>
                      <p:cNvPr id="0" name="Picture 3" descr="image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41005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1524000" y="3124200"/>
          <a:ext cx="33067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37589" imgH="291973" progId="">
                  <p:embed/>
                </p:oleObj>
              </mc:Choice>
              <mc:Fallback>
                <p:oleObj name="公式" r:id="rId4" imgW="1637589" imgH="291973" progId="">
                  <p:embed/>
                  <p:pic>
                    <p:nvPicPr>
                      <p:cNvPr id="0" name="Picture 2" descr="image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3306763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67" name="Group 7"/>
          <p:cNvGrpSpPr/>
          <p:nvPr/>
        </p:nvGrpSpPr>
        <p:grpSpPr bwMode="auto">
          <a:xfrm>
            <a:off x="5638800" y="1371600"/>
            <a:ext cx="3313113" cy="2232025"/>
            <a:chOff x="3543" y="1104"/>
            <a:chExt cx="2087" cy="1406"/>
          </a:xfrm>
        </p:grpSpPr>
        <p:sp>
          <p:nvSpPr>
            <p:cNvPr id="143368" name="Freeform 8"/>
            <p:cNvSpPr/>
            <p:nvPr/>
          </p:nvSpPr>
          <p:spPr bwMode="auto">
            <a:xfrm>
              <a:off x="3543" y="1694"/>
              <a:ext cx="499" cy="363"/>
            </a:xfrm>
            <a:custGeom>
              <a:avLst/>
              <a:gdLst/>
              <a:ahLst/>
              <a:cxnLst>
                <a:cxn ang="0">
                  <a:pos x="0" y="363"/>
                </a:cxn>
                <a:cxn ang="0">
                  <a:pos x="182" y="136"/>
                </a:cxn>
                <a:cxn ang="0">
                  <a:pos x="318" y="0"/>
                </a:cxn>
              </a:cxnLst>
              <a:rect l="0" t="0" r="r" b="b"/>
              <a:pathLst>
                <a:path w="318" h="363">
                  <a:moveTo>
                    <a:pt x="0" y="363"/>
                  </a:moveTo>
                  <a:cubicBezTo>
                    <a:pt x="64" y="279"/>
                    <a:pt x="129" y="196"/>
                    <a:pt x="182" y="136"/>
                  </a:cubicBezTo>
                  <a:cubicBezTo>
                    <a:pt x="235" y="76"/>
                    <a:pt x="276" y="38"/>
                    <a:pt x="318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69" name="Freeform 9"/>
            <p:cNvSpPr/>
            <p:nvPr/>
          </p:nvSpPr>
          <p:spPr bwMode="auto">
            <a:xfrm>
              <a:off x="3725" y="1920"/>
              <a:ext cx="544" cy="409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227" y="181"/>
                </a:cxn>
                <a:cxn ang="0">
                  <a:pos x="408" y="0"/>
                </a:cxn>
              </a:cxnLst>
              <a:rect l="0" t="0" r="r" b="b"/>
              <a:pathLst>
                <a:path w="408" h="499">
                  <a:moveTo>
                    <a:pt x="0" y="499"/>
                  </a:moveTo>
                  <a:cubicBezTo>
                    <a:pt x="79" y="381"/>
                    <a:pt x="159" y="264"/>
                    <a:pt x="227" y="181"/>
                  </a:cubicBezTo>
                  <a:cubicBezTo>
                    <a:pt x="295" y="98"/>
                    <a:pt x="351" y="49"/>
                    <a:pt x="408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70" name="Freeform 10"/>
            <p:cNvSpPr/>
            <p:nvPr/>
          </p:nvSpPr>
          <p:spPr bwMode="auto">
            <a:xfrm>
              <a:off x="3952" y="2102"/>
              <a:ext cx="544" cy="408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181" y="182"/>
                </a:cxn>
                <a:cxn ang="0">
                  <a:pos x="363" y="0"/>
                </a:cxn>
              </a:cxnLst>
              <a:rect l="0" t="0" r="r" b="b"/>
              <a:pathLst>
                <a:path w="363" h="499">
                  <a:moveTo>
                    <a:pt x="0" y="499"/>
                  </a:moveTo>
                  <a:cubicBezTo>
                    <a:pt x="60" y="382"/>
                    <a:pt x="121" y="265"/>
                    <a:pt x="181" y="182"/>
                  </a:cubicBezTo>
                  <a:cubicBezTo>
                    <a:pt x="241" y="99"/>
                    <a:pt x="302" y="49"/>
                    <a:pt x="363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71" name="Freeform 11" descr="浅色上对角线"/>
            <p:cNvSpPr/>
            <p:nvPr/>
          </p:nvSpPr>
          <p:spPr bwMode="auto">
            <a:xfrm rot="1156524">
              <a:off x="3839" y="1142"/>
              <a:ext cx="1429" cy="1368"/>
            </a:xfrm>
            <a:custGeom>
              <a:avLst/>
              <a:gdLst/>
              <a:ahLst/>
              <a:cxnLst>
                <a:cxn ang="0">
                  <a:pos x="7" y="710"/>
                </a:cxn>
                <a:cxn ang="0">
                  <a:pos x="415" y="30"/>
                </a:cxn>
                <a:cxn ang="0">
                  <a:pos x="1368" y="529"/>
                </a:cxn>
                <a:cxn ang="0">
                  <a:pos x="778" y="1300"/>
                </a:cxn>
                <a:cxn ang="0">
                  <a:pos x="460" y="937"/>
                </a:cxn>
                <a:cxn ang="0">
                  <a:pos x="7" y="710"/>
                </a:cxn>
              </a:cxnLst>
              <a:rect l="0" t="0" r="r" b="b"/>
              <a:pathLst>
                <a:path w="1429" h="1368">
                  <a:moveTo>
                    <a:pt x="7" y="710"/>
                  </a:moveTo>
                  <a:cubicBezTo>
                    <a:pt x="0" y="559"/>
                    <a:pt x="188" y="60"/>
                    <a:pt x="415" y="30"/>
                  </a:cubicBezTo>
                  <a:cubicBezTo>
                    <a:pt x="642" y="0"/>
                    <a:pt x="1307" y="317"/>
                    <a:pt x="1368" y="529"/>
                  </a:cubicBezTo>
                  <a:cubicBezTo>
                    <a:pt x="1429" y="741"/>
                    <a:pt x="929" y="1232"/>
                    <a:pt x="778" y="1300"/>
                  </a:cubicBezTo>
                  <a:cubicBezTo>
                    <a:pt x="627" y="1368"/>
                    <a:pt x="589" y="1028"/>
                    <a:pt x="460" y="937"/>
                  </a:cubicBezTo>
                  <a:cubicBezTo>
                    <a:pt x="331" y="846"/>
                    <a:pt x="14" y="861"/>
                    <a:pt x="7" y="710"/>
                  </a:cubicBezTo>
                  <a:close/>
                </a:path>
              </a:pathLst>
            </a:custGeom>
            <a:pattFill prst="ltUpDiag">
              <a:fgClr>
                <a:srgbClr val="7598DD"/>
              </a:fgClr>
              <a:bgClr>
                <a:srgbClr val="FFFFFF"/>
              </a:bgClr>
            </a:pattFill>
            <a:ln w="9525" cap="flat" cmpd="sng">
              <a:solidFill>
                <a:srgbClr val="003399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2" name="Freeform 12"/>
            <p:cNvSpPr/>
            <p:nvPr/>
          </p:nvSpPr>
          <p:spPr bwMode="auto">
            <a:xfrm>
              <a:off x="4723" y="1739"/>
              <a:ext cx="862" cy="226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453" y="136"/>
                </a:cxn>
                <a:cxn ang="0">
                  <a:pos x="998" y="0"/>
                </a:cxn>
              </a:cxnLst>
              <a:rect l="0" t="0" r="r" b="b"/>
              <a:pathLst>
                <a:path w="998" h="499">
                  <a:moveTo>
                    <a:pt x="0" y="499"/>
                  </a:moveTo>
                  <a:cubicBezTo>
                    <a:pt x="143" y="359"/>
                    <a:pt x="287" y="219"/>
                    <a:pt x="453" y="136"/>
                  </a:cubicBezTo>
                  <a:cubicBezTo>
                    <a:pt x="619" y="53"/>
                    <a:pt x="808" y="26"/>
                    <a:pt x="998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73" name="Rectangle 13"/>
            <p:cNvSpPr>
              <a:spLocks noChangeArrowheads="1"/>
            </p:cNvSpPr>
            <p:nvPr/>
          </p:nvSpPr>
          <p:spPr bwMode="auto">
            <a:xfrm>
              <a:off x="4542" y="1603"/>
              <a:ext cx="181" cy="18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00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74" name="Line 14"/>
            <p:cNvSpPr>
              <a:spLocks noChangeShapeType="1"/>
            </p:cNvSpPr>
            <p:nvPr/>
          </p:nvSpPr>
          <p:spPr bwMode="auto">
            <a:xfrm flipV="1">
              <a:off x="4623" y="1331"/>
              <a:ext cx="190" cy="35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75" name="Text Box 15"/>
            <p:cNvSpPr txBox="1">
              <a:spLocks noChangeArrowheads="1"/>
            </p:cNvSpPr>
            <p:nvPr/>
          </p:nvSpPr>
          <p:spPr bwMode="auto">
            <a:xfrm>
              <a:off x="5449" y="1217"/>
              <a:ext cx="18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3300"/>
                  </a:solidFill>
                </a:rPr>
                <a:t>E</a:t>
              </a:r>
            </a:p>
          </p:txBody>
        </p:sp>
        <p:sp>
          <p:nvSpPr>
            <p:cNvPr id="143376" name="Text Box 16"/>
            <p:cNvSpPr txBox="1">
              <a:spLocks noChangeArrowheads="1"/>
            </p:cNvSpPr>
            <p:nvPr/>
          </p:nvSpPr>
          <p:spPr bwMode="auto">
            <a:xfrm>
              <a:off x="4769" y="1104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</a:rPr>
                <a:t>e</a:t>
              </a:r>
              <a:r>
                <a:rPr lang="en-US" altLang="zh-CN" sz="2400" i="1" baseline="-25000">
                  <a:solidFill>
                    <a:srgbClr val="000066"/>
                  </a:solidFill>
                </a:rPr>
                <a:t>n</a:t>
              </a:r>
            </a:p>
          </p:txBody>
        </p:sp>
        <p:sp>
          <p:nvSpPr>
            <p:cNvPr id="143377" name="Freeform 17"/>
            <p:cNvSpPr/>
            <p:nvPr/>
          </p:nvSpPr>
          <p:spPr bwMode="auto">
            <a:xfrm>
              <a:off x="4451" y="1104"/>
              <a:ext cx="952" cy="317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453" y="90"/>
                </a:cxn>
                <a:cxn ang="0">
                  <a:pos x="952" y="0"/>
                </a:cxn>
              </a:cxnLst>
              <a:rect l="0" t="0" r="r" b="b"/>
              <a:pathLst>
                <a:path w="952" h="317">
                  <a:moveTo>
                    <a:pt x="0" y="317"/>
                  </a:moveTo>
                  <a:cubicBezTo>
                    <a:pt x="147" y="230"/>
                    <a:pt x="294" y="143"/>
                    <a:pt x="453" y="90"/>
                  </a:cubicBezTo>
                  <a:cubicBezTo>
                    <a:pt x="612" y="37"/>
                    <a:pt x="782" y="18"/>
                    <a:pt x="952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78" name="Freeform 18"/>
            <p:cNvSpPr/>
            <p:nvPr/>
          </p:nvSpPr>
          <p:spPr bwMode="auto">
            <a:xfrm rot="319331">
              <a:off x="4632" y="1416"/>
              <a:ext cx="863" cy="317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453" y="90"/>
                </a:cxn>
                <a:cxn ang="0">
                  <a:pos x="952" y="0"/>
                </a:cxn>
              </a:cxnLst>
              <a:rect l="0" t="0" r="r" b="b"/>
              <a:pathLst>
                <a:path w="952" h="317">
                  <a:moveTo>
                    <a:pt x="0" y="317"/>
                  </a:moveTo>
                  <a:cubicBezTo>
                    <a:pt x="147" y="230"/>
                    <a:pt x="294" y="143"/>
                    <a:pt x="453" y="90"/>
                  </a:cubicBezTo>
                  <a:cubicBezTo>
                    <a:pt x="612" y="37"/>
                    <a:pt x="782" y="18"/>
                    <a:pt x="952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79" name="Arc 19"/>
            <p:cNvSpPr/>
            <p:nvPr/>
          </p:nvSpPr>
          <p:spPr bwMode="auto">
            <a:xfrm>
              <a:off x="4695" y="1549"/>
              <a:ext cx="91" cy="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088"/>
                <a:gd name="T2" fmla="*/ 21317 w 21600"/>
                <a:gd name="T3" fmla="*/ 25088 h 25088"/>
                <a:gd name="T4" fmla="*/ 0 w 21600"/>
                <a:gd name="T5" fmla="*/ 21600 h 25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08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68"/>
                    <a:pt x="21505" y="23934"/>
                    <a:pt x="21316" y="25087"/>
                  </a:cubicBezTo>
                </a:path>
                <a:path w="21600" h="2508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68"/>
                    <a:pt x="21505" y="23934"/>
                    <a:pt x="21316" y="250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80" name="Text Box 20"/>
            <p:cNvSpPr txBox="1">
              <a:spLocks noChangeArrowheads="1"/>
            </p:cNvSpPr>
            <p:nvPr/>
          </p:nvSpPr>
          <p:spPr bwMode="auto">
            <a:xfrm>
              <a:off x="4496" y="1331"/>
              <a:ext cx="635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143381" name="Text Box 21"/>
            <p:cNvSpPr txBox="1">
              <a:spLocks noChangeArrowheads="1"/>
            </p:cNvSpPr>
            <p:nvPr/>
          </p:nvSpPr>
          <p:spPr bwMode="auto">
            <a:xfrm>
              <a:off x="4225" y="1632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d</a:t>
              </a:r>
              <a:r>
                <a:rPr lang="en-US" altLang="zh-CN" sz="2400" i="1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143382" name="Line 22"/>
            <p:cNvSpPr>
              <a:spLocks noChangeShapeType="1"/>
            </p:cNvSpPr>
            <p:nvPr/>
          </p:nvSpPr>
          <p:spPr bwMode="auto">
            <a:xfrm flipV="1">
              <a:off x="4615" y="1376"/>
              <a:ext cx="544" cy="31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dash"/>
              <a:rou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1219200" y="3875087"/>
            <a:ext cx="3505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对</a:t>
            </a:r>
            <a:r>
              <a:rPr kumimoji="1" lang="zh-CN" altLang="en-US" sz="2400" dirty="0">
                <a:solidFill>
                  <a:srgbClr val="FF3300"/>
                </a:solidFill>
              </a:rPr>
              <a:t>闭合</a:t>
            </a:r>
            <a:r>
              <a:rPr kumimoji="1" lang="zh-CN" altLang="en-US" sz="2400" dirty="0"/>
              <a:t>曲面的通量：</a:t>
            </a:r>
          </a:p>
        </p:txBody>
      </p:sp>
      <p:graphicFrame>
        <p:nvGraphicFramePr>
          <p:cNvPr id="143384" name="Object 24"/>
          <p:cNvGraphicFramePr>
            <a:graphicFrameLocks noChangeAspect="1"/>
          </p:cNvGraphicFramePr>
          <p:nvPr/>
        </p:nvGraphicFramePr>
        <p:xfrm>
          <a:off x="4343400" y="3810000"/>
          <a:ext cx="16398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12447" imgH="291973" progId="">
                  <p:embed/>
                </p:oleObj>
              </mc:Choice>
              <mc:Fallback>
                <p:oleObj name="公式" r:id="rId6" imgW="812447" imgH="291973" progId="">
                  <p:embed/>
                  <p:pic>
                    <p:nvPicPr>
                      <p:cNvPr id="0" name="Picture 1" descr="image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10000"/>
                        <a:ext cx="163988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1447800" y="4419600"/>
            <a:ext cx="3505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规定：</a:t>
            </a:r>
            <a:r>
              <a:rPr kumimoji="1" lang="zh-CN" altLang="en-US" sz="2400">
                <a:solidFill>
                  <a:srgbClr val="0000CC"/>
                </a:solidFill>
              </a:rPr>
              <a:t>外法线方向</a:t>
            </a:r>
            <a:r>
              <a:rPr kumimoji="1" lang="zh-CN" altLang="en-US" sz="2400"/>
              <a:t>为正</a:t>
            </a:r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1316038" y="4902200"/>
            <a:ext cx="65325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当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</a:t>
            </a:r>
            <a:r>
              <a:rPr kumimoji="1" lang="zh-CN" altLang="en-US" sz="24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&lt; 90°</a:t>
            </a:r>
            <a:r>
              <a:rPr kumimoji="1" lang="zh-CN" altLang="en-US" sz="2400" dirty="0">
                <a:sym typeface="Symbol" panose="05050102010706020507" pitchFamily="18" charset="2"/>
              </a:rPr>
              <a:t>时</a:t>
            </a:r>
            <a:r>
              <a:rPr kumimoji="1" lang="en-US" altLang="zh-CN" sz="2400" i="1" dirty="0" err="1">
                <a:sym typeface="Symbol" panose="05050102010706020507" pitchFamily="18" charset="2"/>
              </a:rPr>
              <a:t>Φ</a:t>
            </a:r>
            <a:r>
              <a:rPr kumimoji="1" lang="en-US" altLang="zh-CN" sz="2400" baseline="-25000" dirty="0" err="1">
                <a:sym typeface="Symbol" panose="05050102010706020507" pitchFamily="18" charset="2"/>
              </a:rPr>
              <a:t>e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&gt;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0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ym typeface="Symbol" panose="05050102010706020507" pitchFamily="18" charset="2"/>
              </a:rPr>
              <a:t>：</a:t>
            </a:r>
            <a:r>
              <a:rPr kumimoji="1" lang="zh-CN" altLang="en-US" sz="2400" dirty="0"/>
              <a:t>电场线</a:t>
            </a:r>
            <a:r>
              <a:rPr kumimoji="1" lang="zh-CN" altLang="en-US" sz="2400" dirty="0">
                <a:solidFill>
                  <a:srgbClr val="0000CC"/>
                </a:solidFill>
              </a:rPr>
              <a:t>穿出</a:t>
            </a:r>
            <a:r>
              <a:rPr kumimoji="1" lang="zh-CN" altLang="en-US" sz="2400" dirty="0"/>
              <a:t>闭合曲面。</a:t>
            </a:r>
          </a:p>
        </p:txBody>
      </p:sp>
      <p:sp>
        <p:nvSpPr>
          <p:cNvPr id="143387" name="Text Box 27"/>
          <p:cNvSpPr txBox="1">
            <a:spLocks noChangeArrowheads="1"/>
          </p:cNvSpPr>
          <p:nvPr/>
        </p:nvSpPr>
        <p:spPr bwMode="auto">
          <a:xfrm>
            <a:off x="1295400" y="5384800"/>
            <a:ext cx="647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kumimoji="1" lang="en-US" altLang="zh-CN" sz="2400"/>
              <a:t> </a:t>
            </a:r>
            <a:r>
              <a:rPr kumimoji="1" lang="zh-CN" altLang="en-US" sz="2400"/>
              <a:t>当</a:t>
            </a:r>
            <a:r>
              <a:rPr kumimoji="1" lang="zh-CN" altLang="en-US" sz="2400" i="1">
                <a:sym typeface="Symbol" panose="05050102010706020507" pitchFamily="18" charset="2"/>
              </a:rPr>
              <a:t></a:t>
            </a:r>
            <a:r>
              <a:rPr kumimoji="1" lang="zh-CN" altLang="en-US" sz="2400"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ym typeface="Symbol" panose="05050102010706020507" pitchFamily="18" charset="2"/>
              </a:rPr>
              <a:t>&gt; 90°</a:t>
            </a:r>
            <a:r>
              <a:rPr kumimoji="1" lang="zh-CN" altLang="en-US" sz="2400">
                <a:sym typeface="Symbol" panose="05050102010706020507" pitchFamily="18" charset="2"/>
              </a:rPr>
              <a:t>时</a:t>
            </a:r>
            <a:r>
              <a:rPr kumimoji="1" lang="en-US" altLang="zh-CN" sz="2400" i="1">
                <a:sym typeface="Symbol" panose="05050102010706020507" pitchFamily="18" charset="2"/>
              </a:rPr>
              <a:t>Φ</a:t>
            </a:r>
            <a:r>
              <a:rPr kumimoji="1" lang="en-US" altLang="zh-CN" sz="2400" baseline="-25000">
                <a:sym typeface="Symbol" panose="05050102010706020507" pitchFamily="18" charset="2"/>
              </a:rPr>
              <a:t>e </a:t>
            </a:r>
            <a:r>
              <a:rPr kumimoji="1" lang="en-US" altLang="zh-CN" sz="2400">
                <a:sym typeface="Symbol" panose="05050102010706020507" pitchFamily="18" charset="2"/>
              </a:rPr>
              <a:t>&lt;</a:t>
            </a:r>
            <a:r>
              <a:rPr kumimoji="1" lang="en-US" altLang="zh-CN" sz="2400" baseline="-25000"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ym typeface="Symbol" panose="05050102010706020507" pitchFamily="18" charset="2"/>
              </a:rPr>
              <a:t>0</a:t>
            </a:r>
            <a:r>
              <a:rPr kumimoji="1" lang="en-US" altLang="zh-CN" sz="2400" baseline="-25000"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sym typeface="Symbol" panose="05050102010706020507" pitchFamily="18" charset="2"/>
              </a:rPr>
              <a:t>：</a:t>
            </a:r>
            <a:r>
              <a:rPr kumimoji="1" lang="zh-CN" altLang="en-US" sz="2400"/>
              <a:t>电场线</a:t>
            </a:r>
            <a:r>
              <a:rPr kumimoji="1" lang="zh-CN" altLang="en-US" sz="2400">
                <a:solidFill>
                  <a:srgbClr val="FF3300"/>
                </a:solidFill>
              </a:rPr>
              <a:t>穿进</a:t>
            </a:r>
            <a:r>
              <a:rPr kumimoji="1" lang="zh-CN" altLang="en-US" sz="2400"/>
              <a:t>闭合曲面。</a:t>
            </a:r>
          </a:p>
        </p:txBody>
      </p:sp>
      <p:sp>
        <p:nvSpPr>
          <p:cNvPr id="143388" name="Text Box 28"/>
          <p:cNvSpPr txBox="1">
            <a:spLocks noChangeArrowheads="1"/>
          </p:cNvSpPr>
          <p:nvPr/>
        </p:nvSpPr>
        <p:spPr bwMode="auto">
          <a:xfrm>
            <a:off x="1295400" y="5867400"/>
            <a:ext cx="6324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当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</a:t>
            </a:r>
            <a:r>
              <a:rPr kumimoji="1" lang="zh-CN" altLang="en-US" sz="24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= 90°</a:t>
            </a:r>
            <a:r>
              <a:rPr kumimoji="1" lang="zh-CN" altLang="en-US" sz="2400" dirty="0">
                <a:sym typeface="Symbol" panose="05050102010706020507" pitchFamily="18" charset="2"/>
              </a:rPr>
              <a:t>时</a:t>
            </a:r>
            <a:r>
              <a:rPr kumimoji="1" lang="en-US" altLang="zh-CN" sz="2400" i="1" dirty="0" err="1">
                <a:sym typeface="Symbol" panose="05050102010706020507" pitchFamily="18" charset="2"/>
              </a:rPr>
              <a:t>Φ</a:t>
            </a:r>
            <a:r>
              <a:rPr kumimoji="1" lang="en-US" altLang="zh-CN" sz="2400" baseline="-25000" dirty="0" err="1">
                <a:sym typeface="Symbol" panose="05050102010706020507" pitchFamily="18" charset="2"/>
              </a:rPr>
              <a:t>e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=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0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ym typeface="Symbol" panose="05050102010706020507" pitchFamily="18" charset="2"/>
              </a:rPr>
              <a:t>：</a:t>
            </a:r>
            <a:r>
              <a:rPr kumimoji="1" lang="zh-CN" altLang="en-US" sz="2400" dirty="0"/>
              <a:t>电场线与曲面相切。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3" grpId="0"/>
      <p:bldP spid="143385" grpId="0"/>
      <p:bldP spid="143386" grpId="0"/>
      <p:bldP spid="143387" grpId="0"/>
      <p:bldP spid="1433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3283-B750-44CB-BE28-B5766B0E844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83820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高斯定理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914400" y="2438400"/>
            <a:ext cx="525780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/>
              <a:t>在真空中，通过任一</a:t>
            </a:r>
            <a:r>
              <a:rPr kumimoji="1" lang="zh-CN" altLang="en-US" sz="2400">
                <a:solidFill>
                  <a:srgbClr val="FF3300"/>
                </a:solidFill>
              </a:rPr>
              <a:t>闭合</a:t>
            </a:r>
            <a:r>
              <a:rPr kumimoji="1" lang="zh-CN" altLang="en-US" sz="2400"/>
              <a:t>曲面（高斯面）的电场强度通量等于该曲面所</a:t>
            </a:r>
            <a:r>
              <a:rPr kumimoji="1" lang="zh-CN" altLang="en-US" sz="2400">
                <a:solidFill>
                  <a:srgbClr val="0000CC"/>
                </a:solidFill>
              </a:rPr>
              <a:t>包围</a:t>
            </a:r>
            <a:r>
              <a:rPr kumimoji="1" lang="zh-CN" altLang="en-US" sz="2400"/>
              <a:t>的</a:t>
            </a:r>
            <a:r>
              <a:rPr kumimoji="1" lang="zh-CN" altLang="en-US" sz="2400">
                <a:solidFill>
                  <a:srgbClr val="0000CC"/>
                </a:solidFill>
              </a:rPr>
              <a:t>所有电荷</a:t>
            </a:r>
            <a:r>
              <a:rPr kumimoji="1" lang="zh-CN" altLang="en-US" sz="2400"/>
              <a:t>的代数和的</a:t>
            </a:r>
            <a:r>
              <a:rPr kumimoji="1" lang="en-US" altLang="zh-CN" sz="2400"/>
              <a:t>1/</a:t>
            </a:r>
            <a:r>
              <a:rPr kumimoji="1" lang="en-US" altLang="zh-CN" sz="2400" i="1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>
                <a:sym typeface="Symbol" panose="05050102010706020507" pitchFamily="18" charset="2"/>
              </a:rPr>
              <a:t>0</a:t>
            </a:r>
            <a:r>
              <a:rPr kumimoji="1" lang="zh-CN" altLang="en-US" sz="2400"/>
              <a:t>倍。</a:t>
            </a:r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1676400" y="3962400"/>
          <a:ext cx="28797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887760" imgH="14211360" progId="">
                  <p:embed/>
                </p:oleObj>
              </mc:Choice>
              <mc:Fallback>
                <p:oleObj name="公式" r:id="rId2" imgW="45887760" imgH="14211360" progId="">
                  <p:embed/>
                  <p:pic>
                    <p:nvPicPr>
                      <p:cNvPr id="0" name="Picture 2" descr="image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287972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38" name="Group 6"/>
          <p:cNvGrpSpPr/>
          <p:nvPr/>
        </p:nvGrpSpPr>
        <p:grpSpPr bwMode="auto">
          <a:xfrm>
            <a:off x="1295400" y="5334000"/>
            <a:ext cx="6119813" cy="936625"/>
            <a:chOff x="748" y="3475"/>
            <a:chExt cx="3855" cy="590"/>
          </a:xfrm>
        </p:grpSpPr>
        <p:graphicFrame>
          <p:nvGraphicFramePr>
            <p:cNvPr id="146439" name="Object 7"/>
            <p:cNvGraphicFramePr>
              <a:graphicFrameLocks noChangeAspect="1"/>
            </p:cNvGraphicFramePr>
            <p:nvPr/>
          </p:nvGraphicFramePr>
          <p:xfrm>
            <a:off x="748" y="3475"/>
            <a:ext cx="485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360880" imgH="13804920" progId="">
                    <p:embed/>
                  </p:oleObj>
                </mc:Choice>
                <mc:Fallback>
                  <p:oleObj r:id="rId4" imgW="11360880" imgH="13804920" progId="">
                    <p:embed/>
                    <p:pic>
                      <p:nvPicPr>
                        <p:cNvPr id="0" name="Picture 1" descr="image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475"/>
                          <a:ext cx="485" cy="5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0" name="Text Box 8"/>
            <p:cNvSpPr txBox="1">
              <a:spLocks noChangeArrowheads="1"/>
            </p:cNvSpPr>
            <p:nvPr/>
          </p:nvSpPr>
          <p:spPr bwMode="auto">
            <a:xfrm>
              <a:off x="1247" y="3612"/>
              <a:ext cx="335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表示高斯面内电荷的代数和。</a:t>
              </a:r>
            </a:p>
          </p:txBody>
        </p:sp>
      </p:grpSp>
      <p:pic>
        <p:nvPicPr>
          <p:cNvPr id="146441" name="Picture 9" descr="GAUSS-K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1676400"/>
            <a:ext cx="2312988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2590800" y="1828800"/>
            <a:ext cx="2622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真空中的高斯定理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A6E7-9FCD-40B5-BD1B-316F5477E66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838200" y="12954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验证高斯定理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720000" y="1905000"/>
            <a:ext cx="4679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1.  </a:t>
            </a:r>
            <a:r>
              <a:rPr kumimoji="1" lang="zh-CN" altLang="en-US" sz="2400" dirty="0"/>
              <a:t>点电荷在球形高斯面的圆心处</a:t>
            </a:r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1524000" y="2590800"/>
          <a:ext cx="19748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171560" imgH="13804920" progId="">
                  <p:embed/>
                </p:oleObj>
              </mc:Choice>
              <mc:Fallback>
                <p:oleObj name="公式" r:id="rId2" imgW="25171560" imgH="13804920" progId="">
                  <p:embed/>
                  <p:pic>
                    <p:nvPicPr>
                      <p:cNvPr id="0" name="Picture 3" descr="image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197485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1201737" y="3886200"/>
          <a:ext cx="43608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5636560" imgH="13804920" progId="">
                  <p:embed/>
                </p:oleObj>
              </mc:Choice>
              <mc:Fallback>
                <p:oleObj name="公式" r:id="rId4" imgW="55636560" imgH="13804920" progId="">
                  <p:embed/>
                  <p:pic>
                    <p:nvPicPr>
                      <p:cNvPr id="0" name="Picture 2" descr="image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7" y="3886200"/>
                        <a:ext cx="43608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219200" y="5181600"/>
          <a:ext cx="58959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5134160" imgH="13804920" progId="">
                  <p:embed/>
                </p:oleObj>
              </mc:Choice>
              <mc:Fallback>
                <p:oleObj name="公式" r:id="rId6" imgW="75134160" imgH="13804920" progId="">
                  <p:embed/>
                  <p:pic>
                    <p:nvPicPr>
                      <p:cNvPr id="0" name="Picture 1" descr="image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81600"/>
                        <a:ext cx="58959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488" name="Group 8"/>
          <p:cNvGrpSpPr/>
          <p:nvPr/>
        </p:nvGrpSpPr>
        <p:grpSpPr bwMode="auto">
          <a:xfrm>
            <a:off x="5410200" y="1524000"/>
            <a:ext cx="3529013" cy="3563938"/>
            <a:chOff x="3333" y="1185"/>
            <a:chExt cx="2223" cy="2245"/>
          </a:xfrm>
        </p:grpSpPr>
        <p:grpSp>
          <p:nvGrpSpPr>
            <p:cNvPr id="148489" name="Group 9"/>
            <p:cNvGrpSpPr/>
            <p:nvPr/>
          </p:nvGrpSpPr>
          <p:grpSpPr bwMode="auto">
            <a:xfrm>
              <a:off x="3379" y="1185"/>
              <a:ext cx="2041" cy="2245"/>
              <a:chOff x="3515" y="799"/>
              <a:chExt cx="2041" cy="2245"/>
            </a:xfrm>
          </p:grpSpPr>
          <p:sp>
            <p:nvSpPr>
              <p:cNvPr id="148490" name="Oval 10"/>
              <p:cNvSpPr>
                <a:spLocks noChangeArrowheads="1"/>
              </p:cNvSpPr>
              <p:nvPr/>
            </p:nvSpPr>
            <p:spPr bwMode="auto">
              <a:xfrm>
                <a:off x="4014" y="1207"/>
                <a:ext cx="1134" cy="1134"/>
              </a:xfrm>
              <a:prstGeom prst="ellipse">
                <a:avLst/>
              </a:prstGeom>
              <a:noFill/>
              <a:ln w="101600" algn="ctr">
                <a:pattFill prst="ltUpDiag">
                  <a:fgClr>
                    <a:srgbClr val="003399"/>
                  </a:fgClr>
                  <a:bgClr>
                    <a:srgbClr val="FFFFFF"/>
                  </a:bgClr>
                </a:patt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8491" name="Rectangle 11"/>
              <p:cNvSpPr>
                <a:spLocks noChangeArrowheads="1"/>
              </p:cNvSpPr>
              <p:nvPr/>
            </p:nvSpPr>
            <p:spPr bwMode="auto">
              <a:xfrm>
                <a:off x="4863" y="1040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CC0066"/>
                    </a:solidFill>
                  </a:rPr>
                  <a:t>d</a:t>
                </a:r>
                <a:r>
                  <a:rPr kumimoji="1" lang="en-US" altLang="zh-CN" sz="2400" b="1" i="1">
                    <a:solidFill>
                      <a:srgbClr val="CC0066"/>
                    </a:solidFill>
                  </a:rPr>
                  <a:t>S</a:t>
                </a:r>
              </a:p>
            </p:txBody>
          </p:sp>
          <p:sp>
            <p:nvSpPr>
              <p:cNvPr id="148492" name="Rectangle 12"/>
              <p:cNvSpPr>
                <a:spLocks noChangeArrowheads="1"/>
              </p:cNvSpPr>
              <p:nvPr/>
            </p:nvSpPr>
            <p:spPr bwMode="auto">
              <a:xfrm>
                <a:off x="5151" y="87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148493" name="Rectangle 13"/>
              <p:cNvSpPr>
                <a:spLocks noChangeArrowheads="1"/>
              </p:cNvSpPr>
              <p:nvPr/>
            </p:nvSpPr>
            <p:spPr bwMode="auto">
              <a:xfrm>
                <a:off x="4422" y="13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</a:rPr>
                  <a:t>q</a:t>
                </a:r>
                <a:endParaRPr kumimoji="1" lang="en-US" altLang="zh-CN" sz="2400" i="1" baseline="30000">
                  <a:solidFill>
                    <a:srgbClr val="000066"/>
                  </a:solidFill>
                </a:endParaRPr>
              </a:p>
            </p:txBody>
          </p:sp>
          <p:sp>
            <p:nvSpPr>
              <p:cNvPr id="148494" name="Oval 14"/>
              <p:cNvSpPr>
                <a:spLocks noChangeArrowheads="1"/>
              </p:cNvSpPr>
              <p:nvPr/>
            </p:nvSpPr>
            <p:spPr bwMode="auto">
              <a:xfrm>
                <a:off x="3968" y="1162"/>
                <a:ext cx="1224" cy="1224"/>
              </a:xfrm>
              <a:prstGeom prst="ellipse">
                <a:avLst/>
              </a:prstGeom>
              <a:noFill/>
              <a:ln w="19050" algn="ctr">
                <a:solidFill>
                  <a:srgbClr val="0033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8495" name="Line 15"/>
              <p:cNvSpPr>
                <a:spLocks noChangeShapeType="1"/>
              </p:cNvSpPr>
              <p:nvPr/>
            </p:nvSpPr>
            <p:spPr bwMode="auto">
              <a:xfrm>
                <a:off x="4603" y="799"/>
                <a:ext cx="0" cy="195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96" name="Line 16"/>
              <p:cNvSpPr>
                <a:spLocks noChangeShapeType="1"/>
              </p:cNvSpPr>
              <p:nvPr/>
            </p:nvSpPr>
            <p:spPr bwMode="auto">
              <a:xfrm>
                <a:off x="3605" y="1797"/>
                <a:ext cx="195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97" name="Line 17"/>
              <p:cNvSpPr>
                <a:spLocks noChangeShapeType="1"/>
              </p:cNvSpPr>
              <p:nvPr/>
            </p:nvSpPr>
            <p:spPr bwMode="auto">
              <a:xfrm>
                <a:off x="3896" y="1088"/>
                <a:ext cx="1361" cy="136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98" name="Line 18"/>
              <p:cNvSpPr>
                <a:spLocks noChangeShapeType="1"/>
              </p:cNvSpPr>
              <p:nvPr/>
            </p:nvSpPr>
            <p:spPr bwMode="auto">
              <a:xfrm rot="5400000">
                <a:off x="3923" y="1116"/>
                <a:ext cx="1361" cy="136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99" name="Oval 19"/>
              <p:cNvSpPr>
                <a:spLocks noChangeArrowheads="1"/>
              </p:cNvSpPr>
              <p:nvPr/>
            </p:nvSpPr>
            <p:spPr bwMode="auto">
              <a:xfrm rot="-2941399">
                <a:off x="4992" y="1277"/>
                <a:ext cx="96" cy="19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006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00" name="Rectangle 20"/>
              <p:cNvSpPr>
                <a:spLocks noChangeArrowheads="1"/>
              </p:cNvSpPr>
              <p:nvPr/>
            </p:nvSpPr>
            <p:spPr bwMode="auto">
              <a:xfrm>
                <a:off x="4466" y="2756"/>
                <a:ext cx="409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FF"/>
                    </a:solidFill>
                  </a:rPr>
                  <a:t>(a) </a:t>
                </a:r>
              </a:p>
            </p:txBody>
          </p:sp>
          <p:sp>
            <p:nvSpPr>
              <p:cNvPr id="148501" name="Rectangle 21"/>
              <p:cNvSpPr>
                <a:spLocks noChangeArrowheads="1"/>
              </p:cNvSpPr>
              <p:nvPr/>
            </p:nvSpPr>
            <p:spPr bwMode="auto">
              <a:xfrm>
                <a:off x="4824" y="1661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</a:rPr>
                  <a:t>R</a:t>
                </a:r>
              </a:p>
            </p:txBody>
          </p:sp>
          <p:sp>
            <p:nvSpPr>
              <p:cNvPr id="148502" name="Line 22"/>
              <p:cNvSpPr>
                <a:spLocks noChangeShapeType="1"/>
              </p:cNvSpPr>
              <p:nvPr/>
            </p:nvSpPr>
            <p:spPr bwMode="auto">
              <a:xfrm flipV="1">
                <a:off x="4621" y="1651"/>
                <a:ext cx="545" cy="137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03" name="Oval 23"/>
              <p:cNvSpPr>
                <a:spLocks noChangeArrowheads="1"/>
              </p:cNvSpPr>
              <p:nvPr/>
            </p:nvSpPr>
            <p:spPr bwMode="auto">
              <a:xfrm>
                <a:off x="4523" y="1715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66CC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48504" name="Text Box 24"/>
              <p:cNvSpPr txBox="1">
                <a:spLocks noChangeArrowheads="1"/>
              </p:cNvSpPr>
              <p:nvPr/>
            </p:nvSpPr>
            <p:spPr bwMode="auto">
              <a:xfrm>
                <a:off x="3515" y="1751"/>
                <a:ext cx="317" cy="28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 type="none" w="sm" len="lg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>
                    <a:latin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148505" name="Text Box 25"/>
            <p:cNvSpPr txBox="1">
              <a:spLocks noChangeArrowheads="1"/>
            </p:cNvSpPr>
            <p:nvPr/>
          </p:nvSpPr>
          <p:spPr bwMode="auto">
            <a:xfrm>
              <a:off x="3333" y="1792"/>
              <a:ext cx="2223" cy="231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电荷  库仑定律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9E49-E244-44C9-9E49-359F276AFA6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62000" y="12954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电荷的基本性质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990600" y="1905000"/>
            <a:ext cx="7391400" cy="8229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</a:rPr>
              <a:t>电荷与电荷之间存在相互作用力，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同</a:t>
            </a:r>
            <a:r>
              <a:rPr lang="zh-CN" altLang="en-US" sz="2400">
                <a:latin typeface="Arial" panose="020B0604020202020204" pitchFamily="34" charset="0"/>
              </a:rPr>
              <a:t>种电荷相</a:t>
            </a:r>
            <a:r>
              <a:rPr lang="zh-CN" altLang="en-US" sz="2400">
                <a:solidFill>
                  <a:srgbClr val="FF3300"/>
                </a:solidFill>
                <a:latin typeface="Arial" panose="020B0604020202020204" pitchFamily="34" charset="0"/>
              </a:rPr>
              <a:t>斥</a:t>
            </a:r>
            <a:r>
              <a:rPr lang="zh-CN" altLang="en-US" sz="2400">
                <a:latin typeface="Arial" panose="020B0604020202020204" pitchFamily="34" charset="0"/>
              </a:rPr>
              <a:t>，</a:t>
            </a:r>
            <a:r>
              <a:rPr lang="zh-CN" altLang="en-US" sz="2400">
                <a:solidFill>
                  <a:srgbClr val="FF3300"/>
                </a:solidFill>
                <a:latin typeface="Arial" panose="020B0604020202020204" pitchFamily="34" charset="0"/>
              </a:rPr>
              <a:t>异</a:t>
            </a:r>
            <a:r>
              <a:rPr lang="zh-CN" altLang="en-US" sz="2400">
                <a:latin typeface="Arial" panose="020B0604020202020204" pitchFamily="34" charset="0"/>
              </a:rPr>
              <a:t>种电荷相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吸</a:t>
            </a:r>
            <a:r>
              <a:rPr lang="zh-CN" altLang="en-US" sz="2400">
                <a:latin typeface="Arial" panose="020B0604020202020204" pitchFamily="34" charset="0"/>
              </a:rPr>
              <a:t>。</a:t>
            </a:r>
          </a:p>
        </p:txBody>
      </p:sp>
      <p:pic>
        <p:nvPicPr>
          <p:cNvPr id="2766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43200"/>
            <a:ext cx="54864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CBCC-37C6-4654-BB65-621D0446A80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83820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验证高斯定理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20000" y="2160000"/>
            <a:ext cx="510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+mn-lt"/>
              </a:rPr>
              <a:t>2. </a:t>
            </a:r>
            <a:r>
              <a:rPr kumimoji="1" lang="zh-CN" altLang="en-US" sz="2400" dirty="0">
                <a:latin typeface="+mn-lt"/>
              </a:rPr>
              <a:t>点电荷在任意形状的高斯面内</a:t>
            </a:r>
          </a:p>
        </p:txBody>
      </p:sp>
      <p:grpSp>
        <p:nvGrpSpPr>
          <p:cNvPr id="149509" name="Group 5"/>
          <p:cNvGrpSpPr/>
          <p:nvPr/>
        </p:nvGrpSpPr>
        <p:grpSpPr bwMode="auto">
          <a:xfrm>
            <a:off x="5562600" y="1981200"/>
            <a:ext cx="3446463" cy="2701925"/>
            <a:chOff x="3243" y="709"/>
            <a:chExt cx="2171" cy="1702"/>
          </a:xfrm>
        </p:grpSpPr>
        <p:sp>
          <p:nvSpPr>
            <p:cNvPr id="149510" name="Freeform 6"/>
            <p:cNvSpPr/>
            <p:nvPr/>
          </p:nvSpPr>
          <p:spPr bwMode="auto">
            <a:xfrm>
              <a:off x="3561" y="967"/>
              <a:ext cx="1633" cy="1035"/>
            </a:xfrm>
            <a:custGeom>
              <a:avLst/>
              <a:gdLst/>
              <a:ahLst/>
              <a:cxnLst>
                <a:cxn ang="0">
                  <a:pos x="536" y="160"/>
                </a:cxn>
                <a:cxn ang="0">
                  <a:pos x="1112" y="16"/>
                </a:cxn>
                <a:cxn ang="0">
                  <a:pos x="1736" y="256"/>
                </a:cxn>
                <a:cxn ang="0">
                  <a:pos x="1880" y="784"/>
                </a:cxn>
                <a:cxn ang="0">
                  <a:pos x="1496" y="976"/>
                </a:cxn>
                <a:cxn ang="0">
                  <a:pos x="680" y="928"/>
                </a:cxn>
                <a:cxn ang="0">
                  <a:pos x="200" y="736"/>
                </a:cxn>
                <a:cxn ang="0">
                  <a:pos x="56" y="400"/>
                </a:cxn>
                <a:cxn ang="0">
                  <a:pos x="536" y="160"/>
                </a:cxn>
              </a:cxnLst>
              <a:rect l="0" t="0" r="r" b="b"/>
              <a:pathLst>
                <a:path w="1920" h="1000">
                  <a:moveTo>
                    <a:pt x="536" y="160"/>
                  </a:moveTo>
                  <a:cubicBezTo>
                    <a:pt x="712" y="96"/>
                    <a:pt x="912" y="0"/>
                    <a:pt x="1112" y="16"/>
                  </a:cubicBezTo>
                  <a:cubicBezTo>
                    <a:pt x="1312" y="32"/>
                    <a:pt x="1608" y="128"/>
                    <a:pt x="1736" y="256"/>
                  </a:cubicBezTo>
                  <a:cubicBezTo>
                    <a:pt x="1864" y="384"/>
                    <a:pt x="1920" y="664"/>
                    <a:pt x="1880" y="784"/>
                  </a:cubicBezTo>
                  <a:cubicBezTo>
                    <a:pt x="1840" y="904"/>
                    <a:pt x="1696" y="952"/>
                    <a:pt x="1496" y="976"/>
                  </a:cubicBezTo>
                  <a:cubicBezTo>
                    <a:pt x="1296" y="1000"/>
                    <a:pt x="896" y="968"/>
                    <a:pt x="680" y="928"/>
                  </a:cubicBezTo>
                  <a:cubicBezTo>
                    <a:pt x="464" y="888"/>
                    <a:pt x="304" y="824"/>
                    <a:pt x="200" y="736"/>
                  </a:cubicBezTo>
                  <a:cubicBezTo>
                    <a:pt x="96" y="648"/>
                    <a:pt x="0" y="488"/>
                    <a:pt x="56" y="400"/>
                  </a:cubicBezTo>
                  <a:cubicBezTo>
                    <a:pt x="112" y="312"/>
                    <a:pt x="360" y="224"/>
                    <a:pt x="536" y="160"/>
                  </a:cubicBezTo>
                  <a:close/>
                </a:path>
              </a:pathLst>
            </a:custGeom>
            <a:noFill/>
            <a:ln w="127000" cmpd="sng">
              <a:pattFill prst="ltUpDiag">
                <a:fgClr>
                  <a:srgbClr val="003399"/>
                </a:fgClr>
                <a:bgClr>
                  <a:srgbClr val="FFFFFF"/>
                </a:bgClr>
              </a:patt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4419" y="1303"/>
              <a:ext cx="28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400"/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3446" y="107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S</a:t>
              </a:r>
              <a:endParaRPr kumimoji="1" lang="en-US" altLang="zh-CN" sz="2400" baseline="30000">
                <a:solidFill>
                  <a:srgbClr val="000066"/>
                </a:solidFill>
              </a:endParaRPr>
            </a:p>
          </p:txBody>
        </p:sp>
        <p:sp>
          <p:nvSpPr>
            <p:cNvPr id="149513" name="Oval 9"/>
            <p:cNvSpPr>
              <a:spLocks noChangeArrowheads="1"/>
            </p:cNvSpPr>
            <p:nvPr/>
          </p:nvSpPr>
          <p:spPr bwMode="auto">
            <a:xfrm>
              <a:off x="4209" y="1168"/>
              <a:ext cx="624" cy="624"/>
            </a:xfrm>
            <a:prstGeom prst="ellipse">
              <a:avLst/>
            </a:prstGeom>
            <a:noFill/>
            <a:ln w="19050">
              <a:solidFill>
                <a:srgbClr val="CC0066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FF00"/>
                  </a:solidFill>
                </a:rPr>
                <a:t>+</a:t>
              </a:r>
              <a:endParaRPr kumimoji="1" lang="en-US" altLang="zh-CN" sz="2400"/>
            </a:p>
          </p:txBody>
        </p:sp>
        <p:sp>
          <p:nvSpPr>
            <p:cNvPr id="149514" name="Line 10"/>
            <p:cNvSpPr>
              <a:spLocks noChangeShapeType="1"/>
            </p:cNvSpPr>
            <p:nvPr/>
          </p:nvSpPr>
          <p:spPr bwMode="auto">
            <a:xfrm>
              <a:off x="3334" y="1477"/>
              <a:ext cx="20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5" name="Line 11"/>
            <p:cNvSpPr>
              <a:spLocks noChangeShapeType="1"/>
            </p:cNvSpPr>
            <p:nvPr/>
          </p:nvSpPr>
          <p:spPr bwMode="auto">
            <a:xfrm>
              <a:off x="4524" y="709"/>
              <a:ext cx="0" cy="13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6" name="Line 12"/>
            <p:cNvSpPr>
              <a:spLocks noChangeShapeType="1"/>
            </p:cNvSpPr>
            <p:nvPr/>
          </p:nvSpPr>
          <p:spPr bwMode="auto">
            <a:xfrm flipV="1">
              <a:off x="3996" y="949"/>
              <a:ext cx="1008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7" name="Line 13"/>
            <p:cNvSpPr>
              <a:spLocks noChangeShapeType="1"/>
            </p:cNvSpPr>
            <p:nvPr/>
          </p:nvSpPr>
          <p:spPr bwMode="auto">
            <a:xfrm>
              <a:off x="3746" y="951"/>
              <a:ext cx="1584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8" name="Oval 14"/>
            <p:cNvSpPr>
              <a:spLocks noChangeArrowheads="1"/>
            </p:cNvSpPr>
            <p:nvPr/>
          </p:nvSpPr>
          <p:spPr bwMode="auto">
            <a:xfrm>
              <a:off x="4467" y="1420"/>
              <a:ext cx="129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33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FF0000"/>
                  </a:solidFill>
                </a:rPr>
                <a:t>+</a:t>
              </a:r>
            </a:p>
          </p:txBody>
        </p:sp>
        <p:graphicFrame>
          <p:nvGraphicFramePr>
            <p:cNvPr id="149519" name="Object 15"/>
            <p:cNvGraphicFramePr>
              <a:graphicFrameLocks noChangeAspect="1"/>
            </p:cNvGraphicFramePr>
            <p:nvPr/>
          </p:nvGraphicFramePr>
          <p:xfrm>
            <a:off x="4028" y="1239"/>
            <a:ext cx="20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61800" imgH="5676840" progId="">
                    <p:embed/>
                  </p:oleObj>
                </mc:Choice>
                <mc:Fallback>
                  <p:oleObj name="Equation" r:id="rId2" imgW="4861800" imgH="5676840" progId="">
                    <p:embed/>
                    <p:pic>
                      <p:nvPicPr>
                        <p:cNvPr id="0" name="Picture 2" descr="image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1239"/>
                          <a:ext cx="207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4589" y="1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q</a:t>
              </a:r>
              <a:endParaRPr kumimoji="1" lang="en-US" altLang="zh-CN" sz="2400" i="1" baseline="30000">
                <a:solidFill>
                  <a:srgbClr val="000066"/>
                </a:solidFill>
              </a:endParaRPr>
            </a:p>
          </p:txBody>
        </p:sp>
        <p:sp>
          <p:nvSpPr>
            <p:cNvPr id="149521" name="Freeform 17"/>
            <p:cNvSpPr/>
            <p:nvPr/>
          </p:nvSpPr>
          <p:spPr bwMode="auto">
            <a:xfrm>
              <a:off x="3509" y="921"/>
              <a:ext cx="1724" cy="1136"/>
            </a:xfrm>
            <a:custGeom>
              <a:avLst/>
              <a:gdLst/>
              <a:ahLst/>
              <a:cxnLst>
                <a:cxn ang="0">
                  <a:pos x="536" y="160"/>
                </a:cxn>
                <a:cxn ang="0">
                  <a:pos x="1112" y="16"/>
                </a:cxn>
                <a:cxn ang="0">
                  <a:pos x="1736" y="256"/>
                </a:cxn>
                <a:cxn ang="0">
                  <a:pos x="1880" y="784"/>
                </a:cxn>
                <a:cxn ang="0">
                  <a:pos x="1496" y="976"/>
                </a:cxn>
                <a:cxn ang="0">
                  <a:pos x="680" y="928"/>
                </a:cxn>
                <a:cxn ang="0">
                  <a:pos x="200" y="736"/>
                </a:cxn>
                <a:cxn ang="0">
                  <a:pos x="56" y="400"/>
                </a:cxn>
                <a:cxn ang="0">
                  <a:pos x="536" y="160"/>
                </a:cxn>
              </a:cxnLst>
              <a:rect l="0" t="0" r="r" b="b"/>
              <a:pathLst>
                <a:path w="1920" h="1000">
                  <a:moveTo>
                    <a:pt x="536" y="160"/>
                  </a:moveTo>
                  <a:cubicBezTo>
                    <a:pt x="712" y="96"/>
                    <a:pt x="912" y="0"/>
                    <a:pt x="1112" y="16"/>
                  </a:cubicBezTo>
                  <a:cubicBezTo>
                    <a:pt x="1312" y="32"/>
                    <a:pt x="1608" y="128"/>
                    <a:pt x="1736" y="256"/>
                  </a:cubicBezTo>
                  <a:cubicBezTo>
                    <a:pt x="1864" y="384"/>
                    <a:pt x="1920" y="664"/>
                    <a:pt x="1880" y="784"/>
                  </a:cubicBezTo>
                  <a:cubicBezTo>
                    <a:pt x="1840" y="904"/>
                    <a:pt x="1696" y="952"/>
                    <a:pt x="1496" y="976"/>
                  </a:cubicBezTo>
                  <a:cubicBezTo>
                    <a:pt x="1296" y="1000"/>
                    <a:pt x="896" y="968"/>
                    <a:pt x="680" y="928"/>
                  </a:cubicBezTo>
                  <a:cubicBezTo>
                    <a:pt x="464" y="888"/>
                    <a:pt x="304" y="824"/>
                    <a:pt x="200" y="736"/>
                  </a:cubicBezTo>
                  <a:cubicBezTo>
                    <a:pt x="96" y="648"/>
                    <a:pt x="0" y="488"/>
                    <a:pt x="56" y="400"/>
                  </a:cubicBezTo>
                  <a:cubicBezTo>
                    <a:pt x="112" y="312"/>
                    <a:pt x="360" y="224"/>
                    <a:pt x="536" y="160"/>
                  </a:cubicBezTo>
                  <a:close/>
                </a:path>
              </a:pathLst>
            </a:custGeom>
            <a:noFill/>
            <a:ln w="19050" cmpd="sng">
              <a:solidFill>
                <a:srgbClr val="0033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2" name="Oval 18"/>
            <p:cNvSpPr>
              <a:spLocks noChangeArrowheads="1"/>
            </p:cNvSpPr>
            <p:nvPr/>
          </p:nvSpPr>
          <p:spPr bwMode="auto">
            <a:xfrm>
              <a:off x="4224" y="1184"/>
              <a:ext cx="590" cy="590"/>
            </a:xfrm>
            <a:prstGeom prst="ellipse">
              <a:avLst/>
            </a:prstGeom>
            <a:noFill/>
            <a:ln w="50800">
              <a:pattFill prst="ltDnDiag">
                <a:fgClr>
                  <a:srgbClr val="CC0066"/>
                </a:fgClr>
                <a:bgClr>
                  <a:srgbClr val="FFFFFF"/>
                </a:bgClr>
              </a:pattFill>
              <a:rou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149523" name="Rectangle 19"/>
            <p:cNvSpPr>
              <a:spLocks noChangeArrowheads="1"/>
            </p:cNvSpPr>
            <p:nvPr/>
          </p:nvSpPr>
          <p:spPr bwMode="auto">
            <a:xfrm>
              <a:off x="4377" y="2123"/>
              <a:ext cx="364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>
                  <a:solidFill>
                    <a:srgbClr val="0000FF"/>
                  </a:solidFill>
                </a:rPr>
                <a:t>(b) </a:t>
              </a:r>
            </a:p>
          </p:txBody>
        </p:sp>
        <p:sp>
          <p:nvSpPr>
            <p:cNvPr id="149524" name="Text Box 20"/>
            <p:cNvSpPr txBox="1">
              <a:spLocks noChangeArrowheads="1"/>
            </p:cNvSpPr>
            <p:nvPr/>
          </p:nvSpPr>
          <p:spPr bwMode="auto">
            <a:xfrm>
              <a:off x="3243" y="1556"/>
              <a:ext cx="182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990600" y="2971800"/>
            <a:ext cx="4267200" cy="1516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/>
              <a:t>        </a:t>
            </a:r>
            <a:r>
              <a:rPr kumimoji="1" lang="zh-CN" altLang="en-US" sz="2400"/>
              <a:t>通过球面</a:t>
            </a:r>
            <a:r>
              <a:rPr kumimoji="1" lang="en-US" altLang="zh-CN" sz="2400" i="1"/>
              <a:t>S</a:t>
            </a:r>
            <a:r>
              <a:rPr kumimoji="1" lang="zh-CN" altLang="en-US" sz="2400"/>
              <a:t>的电场线也必通过任意曲面</a:t>
            </a:r>
            <a:r>
              <a:rPr kumimoji="1" lang="en-US" altLang="zh-CN" sz="2400" i="1"/>
              <a:t>S</a:t>
            </a:r>
            <a:r>
              <a:rPr kumimoji="1" lang="en-US" altLang="zh-CN" sz="2400" baseline="30000"/>
              <a:t>’</a:t>
            </a:r>
            <a:r>
              <a:rPr kumimoji="1" lang="zh-CN" altLang="en-US" sz="2400"/>
              <a:t>，即它们的通量相等，为</a:t>
            </a:r>
            <a:r>
              <a:rPr kumimoji="1" lang="en-US" altLang="zh-CN" sz="2400" i="1"/>
              <a:t>q</a:t>
            </a:r>
            <a:r>
              <a:rPr kumimoji="1" lang="en-US" altLang="zh-CN" sz="2400"/>
              <a:t>/</a:t>
            </a:r>
            <a:r>
              <a:rPr kumimoji="1" lang="en-US" altLang="zh-CN" sz="240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>
                <a:sym typeface="Symbol" panose="05050102010706020507" pitchFamily="18" charset="2"/>
              </a:rPr>
              <a:t>o</a:t>
            </a:r>
          </a:p>
        </p:txBody>
      </p:sp>
      <p:graphicFrame>
        <p:nvGraphicFramePr>
          <p:cNvPr id="149526" name="Object 22"/>
          <p:cNvGraphicFramePr>
            <a:graphicFrameLocks noChangeAspect="1"/>
          </p:cNvGraphicFramePr>
          <p:nvPr/>
        </p:nvGraphicFramePr>
        <p:xfrm>
          <a:off x="1676400" y="4953000"/>
          <a:ext cx="293846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732880" imgH="13804920" progId="">
                  <p:embed/>
                </p:oleObj>
              </mc:Choice>
              <mc:Fallback>
                <p:oleObj name="公式" r:id="rId4" imgW="35732880" imgH="13804920" progId="">
                  <p:embed/>
                  <p:pic>
                    <p:nvPicPr>
                      <p:cNvPr id="0" name="Picture 1" descr="image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53000"/>
                        <a:ext cx="2938463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ACA1-B582-4DB3-B0D5-C9A63A23D2A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838200" y="12954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验证高斯定理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720000" y="2057400"/>
            <a:ext cx="3962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3. </a:t>
            </a:r>
            <a:r>
              <a:rPr kumimoji="1" lang="zh-CN" altLang="en-US" sz="2400" dirty="0"/>
              <a:t>电荷</a:t>
            </a:r>
            <a:r>
              <a:rPr kumimoji="1" lang="en-US" altLang="zh-CN" sz="2400" i="1" dirty="0"/>
              <a:t>q </a:t>
            </a:r>
            <a:r>
              <a:rPr kumimoji="1" lang="zh-CN" altLang="en-US" sz="2400" dirty="0"/>
              <a:t>在闭合曲面以外</a:t>
            </a:r>
          </a:p>
        </p:txBody>
      </p:sp>
      <p:grpSp>
        <p:nvGrpSpPr>
          <p:cNvPr id="150533" name="Group 5"/>
          <p:cNvGrpSpPr/>
          <p:nvPr/>
        </p:nvGrpSpPr>
        <p:grpSpPr bwMode="auto">
          <a:xfrm>
            <a:off x="5257800" y="2362200"/>
            <a:ext cx="3497263" cy="2486025"/>
            <a:chOff x="3308" y="2478"/>
            <a:chExt cx="2203" cy="1566"/>
          </a:xfrm>
        </p:grpSpPr>
        <p:sp>
          <p:nvSpPr>
            <p:cNvPr id="150534" name="Freeform 6"/>
            <p:cNvSpPr/>
            <p:nvPr/>
          </p:nvSpPr>
          <p:spPr bwMode="auto">
            <a:xfrm>
              <a:off x="3560" y="2606"/>
              <a:ext cx="1633" cy="1035"/>
            </a:xfrm>
            <a:custGeom>
              <a:avLst/>
              <a:gdLst/>
              <a:ahLst/>
              <a:cxnLst>
                <a:cxn ang="0">
                  <a:pos x="536" y="160"/>
                </a:cxn>
                <a:cxn ang="0">
                  <a:pos x="1112" y="16"/>
                </a:cxn>
                <a:cxn ang="0">
                  <a:pos x="1736" y="256"/>
                </a:cxn>
                <a:cxn ang="0">
                  <a:pos x="1880" y="784"/>
                </a:cxn>
                <a:cxn ang="0">
                  <a:pos x="1496" y="976"/>
                </a:cxn>
                <a:cxn ang="0">
                  <a:pos x="680" y="928"/>
                </a:cxn>
                <a:cxn ang="0">
                  <a:pos x="200" y="736"/>
                </a:cxn>
                <a:cxn ang="0">
                  <a:pos x="56" y="400"/>
                </a:cxn>
                <a:cxn ang="0">
                  <a:pos x="536" y="160"/>
                </a:cxn>
              </a:cxnLst>
              <a:rect l="0" t="0" r="r" b="b"/>
              <a:pathLst>
                <a:path w="1920" h="1000">
                  <a:moveTo>
                    <a:pt x="536" y="160"/>
                  </a:moveTo>
                  <a:cubicBezTo>
                    <a:pt x="712" y="96"/>
                    <a:pt x="912" y="0"/>
                    <a:pt x="1112" y="16"/>
                  </a:cubicBezTo>
                  <a:cubicBezTo>
                    <a:pt x="1312" y="32"/>
                    <a:pt x="1608" y="128"/>
                    <a:pt x="1736" y="256"/>
                  </a:cubicBezTo>
                  <a:cubicBezTo>
                    <a:pt x="1864" y="384"/>
                    <a:pt x="1920" y="664"/>
                    <a:pt x="1880" y="784"/>
                  </a:cubicBezTo>
                  <a:cubicBezTo>
                    <a:pt x="1840" y="904"/>
                    <a:pt x="1696" y="952"/>
                    <a:pt x="1496" y="976"/>
                  </a:cubicBezTo>
                  <a:cubicBezTo>
                    <a:pt x="1296" y="1000"/>
                    <a:pt x="896" y="968"/>
                    <a:pt x="680" y="928"/>
                  </a:cubicBezTo>
                  <a:cubicBezTo>
                    <a:pt x="464" y="888"/>
                    <a:pt x="304" y="824"/>
                    <a:pt x="200" y="736"/>
                  </a:cubicBezTo>
                  <a:cubicBezTo>
                    <a:pt x="96" y="648"/>
                    <a:pt x="0" y="488"/>
                    <a:pt x="56" y="400"/>
                  </a:cubicBezTo>
                  <a:cubicBezTo>
                    <a:pt x="112" y="312"/>
                    <a:pt x="360" y="224"/>
                    <a:pt x="536" y="160"/>
                  </a:cubicBezTo>
                  <a:close/>
                </a:path>
              </a:pathLst>
            </a:custGeom>
            <a:noFill/>
            <a:ln w="127000" cmpd="sng">
              <a:pattFill prst="ltUpDiag">
                <a:fgClr>
                  <a:srgbClr val="003399"/>
                </a:fgClr>
                <a:bgClr>
                  <a:srgbClr val="FFFFFF"/>
                </a:bgClr>
              </a:patt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35" name="Freeform 7"/>
            <p:cNvSpPr/>
            <p:nvPr/>
          </p:nvSpPr>
          <p:spPr bwMode="auto">
            <a:xfrm>
              <a:off x="3515" y="2553"/>
              <a:ext cx="1724" cy="1136"/>
            </a:xfrm>
            <a:custGeom>
              <a:avLst/>
              <a:gdLst/>
              <a:ahLst/>
              <a:cxnLst>
                <a:cxn ang="0">
                  <a:pos x="536" y="160"/>
                </a:cxn>
                <a:cxn ang="0">
                  <a:pos x="1112" y="16"/>
                </a:cxn>
                <a:cxn ang="0">
                  <a:pos x="1736" y="256"/>
                </a:cxn>
                <a:cxn ang="0">
                  <a:pos x="1880" y="784"/>
                </a:cxn>
                <a:cxn ang="0">
                  <a:pos x="1496" y="976"/>
                </a:cxn>
                <a:cxn ang="0">
                  <a:pos x="680" y="928"/>
                </a:cxn>
                <a:cxn ang="0">
                  <a:pos x="200" y="736"/>
                </a:cxn>
                <a:cxn ang="0">
                  <a:pos x="56" y="400"/>
                </a:cxn>
                <a:cxn ang="0">
                  <a:pos x="536" y="160"/>
                </a:cxn>
              </a:cxnLst>
              <a:rect l="0" t="0" r="r" b="b"/>
              <a:pathLst>
                <a:path w="1920" h="1000">
                  <a:moveTo>
                    <a:pt x="536" y="160"/>
                  </a:moveTo>
                  <a:cubicBezTo>
                    <a:pt x="712" y="96"/>
                    <a:pt x="912" y="0"/>
                    <a:pt x="1112" y="16"/>
                  </a:cubicBezTo>
                  <a:cubicBezTo>
                    <a:pt x="1312" y="32"/>
                    <a:pt x="1608" y="128"/>
                    <a:pt x="1736" y="256"/>
                  </a:cubicBezTo>
                  <a:cubicBezTo>
                    <a:pt x="1864" y="384"/>
                    <a:pt x="1920" y="664"/>
                    <a:pt x="1880" y="784"/>
                  </a:cubicBezTo>
                  <a:cubicBezTo>
                    <a:pt x="1840" y="904"/>
                    <a:pt x="1696" y="952"/>
                    <a:pt x="1496" y="976"/>
                  </a:cubicBezTo>
                  <a:cubicBezTo>
                    <a:pt x="1296" y="1000"/>
                    <a:pt x="896" y="968"/>
                    <a:pt x="680" y="928"/>
                  </a:cubicBezTo>
                  <a:cubicBezTo>
                    <a:pt x="464" y="888"/>
                    <a:pt x="304" y="824"/>
                    <a:pt x="200" y="736"/>
                  </a:cubicBezTo>
                  <a:cubicBezTo>
                    <a:pt x="96" y="648"/>
                    <a:pt x="0" y="488"/>
                    <a:pt x="56" y="400"/>
                  </a:cubicBezTo>
                  <a:cubicBezTo>
                    <a:pt x="112" y="312"/>
                    <a:pt x="360" y="224"/>
                    <a:pt x="536" y="160"/>
                  </a:cubicBezTo>
                  <a:close/>
                </a:path>
              </a:pathLst>
            </a:custGeom>
            <a:noFill/>
            <a:ln w="19050" cmpd="sng">
              <a:solidFill>
                <a:srgbClr val="0033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 flipV="1">
              <a:off x="3457" y="2598"/>
              <a:ext cx="512" cy="9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 flipV="1">
              <a:off x="3454" y="2478"/>
              <a:ext cx="1056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38" name="Line 10"/>
            <p:cNvSpPr>
              <a:spLocks noChangeShapeType="1"/>
            </p:cNvSpPr>
            <p:nvPr/>
          </p:nvSpPr>
          <p:spPr bwMode="auto">
            <a:xfrm flipV="1">
              <a:off x="3454" y="2670"/>
              <a:ext cx="1632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39" name="Line 11"/>
            <p:cNvSpPr>
              <a:spLocks noChangeShapeType="1"/>
            </p:cNvSpPr>
            <p:nvPr/>
          </p:nvSpPr>
          <p:spPr bwMode="auto">
            <a:xfrm flipV="1">
              <a:off x="3457" y="3006"/>
              <a:ext cx="1963" cy="5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40" name="Line 12"/>
            <p:cNvSpPr>
              <a:spLocks noChangeShapeType="1"/>
            </p:cNvSpPr>
            <p:nvPr/>
          </p:nvSpPr>
          <p:spPr bwMode="auto">
            <a:xfrm flipV="1">
              <a:off x="3457" y="3460"/>
              <a:ext cx="2054" cy="7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41" name="Oval 13"/>
            <p:cNvSpPr>
              <a:spLocks noChangeArrowheads="1"/>
            </p:cNvSpPr>
            <p:nvPr/>
          </p:nvSpPr>
          <p:spPr bwMode="auto">
            <a:xfrm>
              <a:off x="3394" y="3460"/>
              <a:ext cx="128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33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3364" y="3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q</a:t>
              </a:r>
              <a:endParaRPr kumimoji="1" lang="en-US" altLang="zh-CN" sz="2400" i="1" baseline="30000">
                <a:solidFill>
                  <a:srgbClr val="000066"/>
                </a:solidFill>
              </a:endParaRPr>
            </a:p>
          </p:txBody>
        </p:sp>
        <p:sp>
          <p:nvSpPr>
            <p:cNvPr id="150543" name="Rectangle 15"/>
            <p:cNvSpPr>
              <a:spLocks noChangeArrowheads="1"/>
            </p:cNvSpPr>
            <p:nvPr/>
          </p:nvSpPr>
          <p:spPr bwMode="auto">
            <a:xfrm>
              <a:off x="5103" y="271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S</a:t>
              </a:r>
              <a:endParaRPr kumimoji="1" lang="en-US" altLang="zh-CN" sz="2400" baseline="30000">
                <a:solidFill>
                  <a:srgbClr val="000066"/>
                </a:solidFill>
              </a:endParaRPr>
            </a:p>
          </p:txBody>
        </p:sp>
        <p:sp>
          <p:nvSpPr>
            <p:cNvPr id="150544" name="Rectangle 16"/>
            <p:cNvSpPr>
              <a:spLocks noChangeArrowheads="1"/>
            </p:cNvSpPr>
            <p:nvPr/>
          </p:nvSpPr>
          <p:spPr bwMode="auto">
            <a:xfrm>
              <a:off x="4422" y="3756"/>
              <a:ext cx="318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>
                  <a:solidFill>
                    <a:srgbClr val="0000FF"/>
                  </a:solidFill>
                </a:rPr>
                <a:t>(c) </a:t>
              </a:r>
            </a:p>
          </p:txBody>
        </p:sp>
        <p:sp>
          <p:nvSpPr>
            <p:cNvPr id="150545" name="Text Box 17"/>
            <p:cNvSpPr txBox="1">
              <a:spLocks noChangeArrowheads="1"/>
            </p:cNvSpPr>
            <p:nvPr/>
          </p:nvSpPr>
          <p:spPr bwMode="auto">
            <a:xfrm>
              <a:off x="3308" y="3385"/>
              <a:ext cx="116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987425" y="2979737"/>
            <a:ext cx="3889375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dirty="0"/>
              <a:t>        </a:t>
            </a:r>
            <a:r>
              <a:rPr kumimoji="1" lang="zh-CN" altLang="en-US" sz="2400" dirty="0"/>
              <a:t>穿进曲面的电场线条数等于穿出曲面的电场线条数。</a:t>
            </a:r>
          </a:p>
        </p:txBody>
      </p:sp>
      <p:graphicFrame>
        <p:nvGraphicFramePr>
          <p:cNvPr id="150547" name="Object 19"/>
          <p:cNvGraphicFramePr>
            <a:graphicFrameLocks noChangeAspect="1"/>
          </p:cNvGraphicFramePr>
          <p:nvPr/>
        </p:nvGraphicFramePr>
        <p:xfrm>
          <a:off x="1447800" y="4724400"/>
          <a:ext cx="29876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889600" imgH="9334440" progId="">
                  <p:embed/>
                </p:oleObj>
              </mc:Choice>
              <mc:Fallback>
                <p:oleObj name="公式" r:id="rId2" imgW="32889600" imgH="9334440" progId="">
                  <p:embed/>
                  <p:pic>
                    <p:nvPicPr>
                      <p:cNvPr id="0" name="Picture 1" descr="image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29876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6344D-E7D5-400E-B733-46A48D07D7A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83820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验证高斯定理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4495800" y="1905000"/>
          <a:ext cx="26146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419800" imgH="7709040" progId="">
                  <p:embed/>
                </p:oleObj>
              </mc:Choice>
              <mc:Fallback>
                <p:oleObj name="公式" r:id="rId2" imgW="41419800" imgH="7709040" progId="">
                  <p:embed/>
                  <p:pic>
                    <p:nvPicPr>
                      <p:cNvPr id="0" name="Picture 5" descr="image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261461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066800" y="1905000"/>
            <a:ext cx="34559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对于点电荷系，有：</a:t>
            </a:r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143000" y="2514600"/>
          <a:ext cx="16081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578000" imgH="9334440" progId="">
                  <p:embed/>
                </p:oleObj>
              </mc:Choice>
              <mc:Fallback>
                <p:oleObj name="公式" r:id="rId4" imgW="25578000" imgH="9334440" progId="">
                  <p:embed/>
                  <p:pic>
                    <p:nvPicPr>
                      <p:cNvPr id="0" name="Picture 4" descr="image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160813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819400" y="2514600"/>
          <a:ext cx="45529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2696960" imgH="9334440" progId="">
                  <p:embed/>
                </p:oleObj>
              </mc:Choice>
              <mc:Fallback>
                <p:oleObj name="公式" r:id="rId6" imgW="72696960" imgH="9334440" progId="">
                  <p:embed/>
                  <p:pic>
                    <p:nvPicPr>
                      <p:cNvPr id="0" name="Picture 3" descr="image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45529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1524000" y="3124200"/>
          <a:ext cx="23764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8170080" imgH="13804920" progId="">
                  <p:embed/>
                </p:oleObj>
              </mc:Choice>
              <mc:Fallback>
                <p:oleObj name="公式" r:id="rId8" imgW="38170080" imgH="13804920" progId="">
                  <p:embed/>
                  <p:pic>
                    <p:nvPicPr>
                      <p:cNvPr id="0" name="Picture 2" descr="image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237648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4038600" y="3124200"/>
          <a:ext cx="12890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703600" imgH="13804920" progId="">
                  <p:embed/>
                </p:oleObj>
              </mc:Choice>
              <mc:Fallback>
                <p:oleObj name="公式" r:id="rId10" imgW="20703600" imgH="13804920" progId="">
                  <p:embed/>
                  <p:pic>
                    <p:nvPicPr>
                      <p:cNvPr id="0" name="Picture 1" descr="image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24200"/>
                        <a:ext cx="128905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609600" y="3908425"/>
            <a:ext cx="8280000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   </a:t>
            </a:r>
            <a:r>
              <a:rPr lang="zh-CN" altLang="en-US" sz="2400" dirty="0"/>
              <a:t>闭合面外的电荷对通过闭合面的</a:t>
            </a:r>
            <a:r>
              <a:rPr lang="zh-CN" altLang="en-US" sz="2400" dirty="0">
                <a:solidFill>
                  <a:srgbClr val="FF3300"/>
                </a:solidFill>
              </a:rPr>
              <a:t>电场强度通量</a:t>
            </a:r>
            <a:r>
              <a:rPr lang="zh-CN" altLang="en-US" sz="2400" dirty="0"/>
              <a:t>没有贡献，但是对闭合面上各点的</a:t>
            </a:r>
            <a:r>
              <a:rPr lang="zh-CN" altLang="en-US" sz="2400" dirty="0">
                <a:solidFill>
                  <a:srgbClr val="FF3300"/>
                </a:solidFill>
              </a:rPr>
              <a:t>电场强度</a:t>
            </a:r>
            <a:r>
              <a:rPr lang="zh-CN" altLang="en-US" sz="2400" dirty="0"/>
              <a:t>是有贡献的，即闭合面上各点的电场强度是由闭合面内、外所有电荷共同激发的。 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25475" y="5356225"/>
            <a:ext cx="8280000" cy="968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  </a:t>
            </a:r>
            <a:r>
              <a:rPr lang="zh-CN" altLang="en-US" sz="2400" dirty="0"/>
              <a:t>高斯定理将静电场与</a:t>
            </a:r>
            <a:r>
              <a:rPr lang="zh-CN" altLang="en-US" sz="2400" dirty="0">
                <a:solidFill>
                  <a:srgbClr val="0000CC"/>
                </a:solidFill>
              </a:rPr>
              <a:t>场源</a:t>
            </a:r>
            <a:r>
              <a:rPr lang="zh-CN" altLang="en-US" sz="2400" dirty="0"/>
              <a:t>电荷联系了起来，揭示了静电场是</a:t>
            </a:r>
            <a:r>
              <a:rPr lang="zh-CN" altLang="en-US" sz="2400" dirty="0">
                <a:solidFill>
                  <a:srgbClr val="FF3300"/>
                </a:solidFill>
              </a:rPr>
              <a:t>有源场</a:t>
            </a:r>
            <a:r>
              <a:rPr lang="zh-CN" altLang="en-US" sz="2400" dirty="0"/>
              <a:t>这一普遍性质。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/>
      <p:bldP spid="15156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6B30-2BFC-486D-ACE4-033CA45F4060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838200" y="13716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高斯定理的应用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754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高斯定理的一个重要应用就是</a:t>
            </a:r>
            <a:r>
              <a:rPr kumimoji="1" lang="zh-CN" altLang="en-US" sz="2400">
                <a:solidFill>
                  <a:srgbClr val="0000CC"/>
                </a:solidFill>
              </a:rPr>
              <a:t>计算电场强度</a:t>
            </a:r>
            <a:r>
              <a:rPr kumimoji="1" lang="zh-CN" altLang="en-US" sz="2400"/>
              <a:t>。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518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高斯定理计算场强的</a:t>
            </a:r>
            <a:r>
              <a:rPr kumimoji="1" lang="zh-CN" altLang="en-US" sz="2400">
                <a:solidFill>
                  <a:srgbClr val="0000CC"/>
                </a:solidFill>
              </a:rPr>
              <a:t>条件</a:t>
            </a:r>
            <a:r>
              <a:rPr kumimoji="1" lang="zh-CN" altLang="en-US" sz="2400"/>
              <a:t>：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143000" y="3657600"/>
            <a:ext cx="77041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带电体的电场强度分布要具有高度的对称性。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143000" y="4495800"/>
            <a:ext cx="698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⑴  </a:t>
            </a:r>
            <a:r>
              <a:rPr lang="zh-CN" altLang="en-US" sz="2400"/>
              <a:t>高斯面上的电场强度大小处处相等；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143000" y="5273675"/>
            <a:ext cx="7667625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⑵  </a:t>
            </a:r>
            <a:r>
              <a:rPr lang="zh-CN" altLang="en-US" sz="2400" dirty="0"/>
              <a:t>面积元</a:t>
            </a:r>
            <a:r>
              <a:rPr lang="en-US" altLang="zh-CN" sz="2400" dirty="0" err="1"/>
              <a:t>d</a:t>
            </a:r>
            <a:r>
              <a:rPr lang="en-US" altLang="zh-CN" sz="2400" i="1" dirty="0" err="1"/>
              <a:t>S</a:t>
            </a:r>
            <a:r>
              <a:rPr lang="zh-CN" altLang="en-US" sz="2400" dirty="0"/>
              <a:t>的法线方向与该处的电场强度的方向一致或具有相同的夹角。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5EC-EA65-47E0-AF16-4E1AF1B269F3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838200" y="12954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高斯定理的应用</a:t>
            </a: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1066800" y="1981200"/>
            <a:ext cx="1708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Arial" panose="020B0604020202020204" pitchFamily="34" charset="0"/>
              </a:rPr>
              <a:t>解题要点：</a:t>
            </a: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1143000" y="2743200"/>
            <a:ext cx="429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66"/>
                </a:solidFill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</a:rPr>
              <a:t>）适当选择闭合面（高斯面）</a:t>
            </a:r>
          </a:p>
        </p:txBody>
      </p:sp>
      <p:graphicFrame>
        <p:nvGraphicFramePr>
          <p:cNvPr id="73760" name="Object 32"/>
          <p:cNvGraphicFramePr>
            <a:graphicFrameLocks noChangeAspect="1"/>
          </p:cNvGraphicFramePr>
          <p:nvPr/>
        </p:nvGraphicFramePr>
        <p:xfrm>
          <a:off x="2139950" y="4724400"/>
          <a:ext cx="23812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764000" imgH="13804920" progId="">
                  <p:embed/>
                </p:oleObj>
              </mc:Choice>
              <mc:Fallback>
                <p:oleObj name="公式" r:id="rId2" imgW="37764000" imgH="13804920" progId="">
                  <p:embed/>
                  <p:pic>
                    <p:nvPicPr>
                      <p:cNvPr id="0" name="Picture 3" descr="image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724400"/>
                        <a:ext cx="23812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1143000" y="3429000"/>
            <a:ext cx="1250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66"/>
                </a:solidFill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</a:rPr>
              <a:t>）计算</a:t>
            </a:r>
          </a:p>
        </p:txBody>
      </p:sp>
      <p:graphicFrame>
        <p:nvGraphicFramePr>
          <p:cNvPr id="73763" name="Object 35"/>
          <p:cNvGraphicFramePr>
            <a:graphicFrameLocks noChangeAspect="1"/>
          </p:cNvGraphicFramePr>
          <p:nvPr/>
        </p:nvGraphicFramePr>
        <p:xfrm>
          <a:off x="2603500" y="3387968"/>
          <a:ext cx="9715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422760" imgH="9334440" progId="">
                  <p:embed/>
                </p:oleObj>
              </mc:Choice>
              <mc:Fallback>
                <p:oleObj name="公式" r:id="rId4" imgW="15422760" imgH="9334440" progId="">
                  <p:embed/>
                  <p:pic>
                    <p:nvPicPr>
                      <p:cNvPr id="0" name="Picture 2" descr="image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387968"/>
                        <a:ext cx="97155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1143000" y="4114800"/>
            <a:ext cx="1250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66"/>
                </a:solidFill>
              </a:rPr>
              <a:t>3</a:t>
            </a:r>
            <a:r>
              <a:rPr kumimoji="1" lang="zh-CN" altLang="en-US" sz="2400">
                <a:solidFill>
                  <a:srgbClr val="000066"/>
                </a:solidFill>
              </a:rPr>
              <a:t>）计算</a:t>
            </a:r>
          </a:p>
        </p:txBody>
      </p:sp>
      <p:graphicFrame>
        <p:nvGraphicFramePr>
          <p:cNvPr id="73765" name="Object 37"/>
          <p:cNvGraphicFramePr>
            <a:graphicFrameLocks noChangeAspect="1"/>
          </p:cNvGraphicFramePr>
          <p:nvPr/>
        </p:nvGraphicFramePr>
        <p:xfrm>
          <a:off x="2590800" y="4091352"/>
          <a:ext cx="7588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173400" imgH="8521560" progId="">
                  <p:embed/>
                </p:oleObj>
              </mc:Choice>
              <mc:Fallback>
                <p:oleObj name="公式" r:id="rId6" imgW="12173400" imgH="8521560" progId="">
                  <p:embed/>
                  <p:pic>
                    <p:nvPicPr>
                      <p:cNvPr id="0" name="Picture 1" descr="image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91352"/>
                        <a:ext cx="75882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1187450" y="4876800"/>
            <a:ext cx="528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66"/>
                </a:solidFill>
              </a:rPr>
              <a:t>4</a:t>
            </a:r>
            <a:r>
              <a:rPr kumimoji="1" lang="zh-CN" altLang="en-US" sz="2400" dirty="0">
                <a:solidFill>
                  <a:srgbClr val="000066"/>
                </a:solidFill>
              </a:rPr>
              <a:t>）由          </a:t>
            </a:r>
            <a:r>
              <a:rPr kumimoji="1" lang="zh-CN" altLang="en-US" sz="2400" b="1" dirty="0">
                <a:solidFill>
                  <a:srgbClr val="000066"/>
                </a:solidFill>
              </a:rPr>
              <a:t>  </a:t>
            </a:r>
            <a:r>
              <a:rPr kumimoji="1" lang="zh-CN" altLang="en-US" sz="2400" dirty="0">
                <a:solidFill>
                  <a:srgbClr val="000066"/>
                </a:solidFill>
              </a:rPr>
              <a:t>                     计算电场强度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437E-ADF0-4F94-AD61-4CCAB30AC86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83820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高斯定理的应用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8137525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9.7  </a:t>
            </a:r>
            <a:r>
              <a:rPr kumimoji="1" lang="zh-CN" altLang="en-US" sz="2400" dirty="0"/>
              <a:t>一均匀带电球面，半径为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，带电量为 </a:t>
            </a:r>
            <a:r>
              <a:rPr kumimoji="1" lang="en-US" altLang="zh-CN" sz="2400" i="1" dirty="0"/>
              <a:t>q</a:t>
            </a:r>
            <a:r>
              <a:rPr kumimoji="1" lang="zh-CN" altLang="en-US" sz="2400" i="1" dirty="0"/>
              <a:t>。</a:t>
            </a:r>
            <a:r>
              <a:rPr kumimoji="1" lang="zh-CN" altLang="en-US" sz="2400" dirty="0"/>
              <a:t>求球体内、外的场强。</a:t>
            </a:r>
            <a:endParaRPr kumimoji="1" lang="zh-CN" altLang="en-US" sz="2400" dirty="0">
              <a:sym typeface="Symbol" panose="05050102010706020507" pitchFamily="18" charset="2"/>
            </a:endParaRPr>
          </a:p>
        </p:txBody>
      </p:sp>
      <p:grpSp>
        <p:nvGrpSpPr>
          <p:cNvPr id="77839" name="Group 15"/>
          <p:cNvGrpSpPr/>
          <p:nvPr/>
        </p:nvGrpSpPr>
        <p:grpSpPr bwMode="auto">
          <a:xfrm>
            <a:off x="5991225" y="2535238"/>
            <a:ext cx="2879725" cy="2667000"/>
            <a:chOff x="3774" y="1597"/>
            <a:chExt cx="1814" cy="1680"/>
          </a:xfrm>
        </p:grpSpPr>
        <p:sp>
          <p:nvSpPr>
            <p:cNvPr id="77830" name="Oval 6"/>
            <p:cNvSpPr>
              <a:spLocks noChangeArrowheads="1"/>
            </p:cNvSpPr>
            <p:nvPr/>
          </p:nvSpPr>
          <p:spPr bwMode="auto">
            <a:xfrm>
              <a:off x="4101" y="1789"/>
              <a:ext cx="1304" cy="1296"/>
            </a:xfrm>
            <a:prstGeom prst="ellipse">
              <a:avLst/>
            </a:prstGeom>
            <a:noFill/>
            <a:ln w="28575">
              <a:solidFill>
                <a:srgbClr val="003399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4727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3399"/>
                  </a:solidFill>
                </a:rPr>
                <a:t>R</a:t>
              </a:r>
            </a:p>
          </p:txBody>
        </p:sp>
        <p:grpSp>
          <p:nvGrpSpPr>
            <p:cNvPr id="77832" name="Group 8"/>
            <p:cNvGrpSpPr/>
            <p:nvPr/>
          </p:nvGrpSpPr>
          <p:grpSpPr bwMode="auto">
            <a:xfrm>
              <a:off x="3910" y="1597"/>
              <a:ext cx="1678" cy="1680"/>
              <a:chOff x="3651" y="1115"/>
              <a:chExt cx="1678" cy="1680"/>
            </a:xfrm>
          </p:grpSpPr>
          <p:sp>
            <p:nvSpPr>
              <p:cNvPr id="77833" name="Oval 9"/>
              <p:cNvSpPr>
                <a:spLocks noChangeArrowheads="1"/>
              </p:cNvSpPr>
              <p:nvPr/>
            </p:nvSpPr>
            <p:spPr bwMode="auto">
              <a:xfrm>
                <a:off x="3651" y="1115"/>
                <a:ext cx="1678" cy="168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34" name="Line 10"/>
              <p:cNvSpPr>
                <a:spLocks noChangeShapeType="1"/>
              </p:cNvSpPr>
              <p:nvPr/>
            </p:nvSpPr>
            <p:spPr bwMode="auto">
              <a:xfrm>
                <a:off x="4513" y="1966"/>
                <a:ext cx="80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35" name="Rectangle 11"/>
              <p:cNvSpPr>
                <a:spLocks noChangeArrowheads="1"/>
              </p:cNvSpPr>
              <p:nvPr/>
            </p:nvSpPr>
            <p:spPr bwMode="auto">
              <a:xfrm>
                <a:off x="4804" y="1693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r</a:t>
                </a:r>
              </a:p>
            </p:txBody>
          </p:sp>
        </p:grp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3774" y="2470"/>
              <a:ext cx="454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7837" name="Oval 13"/>
            <p:cNvSpPr>
              <a:spLocks noChangeArrowheads="1"/>
            </p:cNvSpPr>
            <p:nvPr/>
          </p:nvSpPr>
          <p:spPr bwMode="auto">
            <a:xfrm>
              <a:off x="4128" y="1824"/>
              <a:ext cx="1244" cy="1227"/>
            </a:xfrm>
            <a:prstGeom prst="ellipse">
              <a:avLst/>
            </a:prstGeom>
            <a:noFill/>
            <a:ln w="76200">
              <a:pattFill prst="ltUpDiag">
                <a:fgClr>
                  <a:srgbClr val="003399"/>
                </a:fgClr>
                <a:bgClr>
                  <a:srgbClr val="FFFFFF"/>
                </a:bgClr>
              </a:patt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4772" y="2460"/>
              <a:ext cx="437" cy="454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57200" y="25908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855663" y="2611582"/>
            <a:ext cx="3746500" cy="4156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）球外某点的场强</a:t>
            </a:r>
          </a:p>
        </p:txBody>
      </p:sp>
      <p:graphicFrame>
        <p:nvGraphicFramePr>
          <p:cNvPr id="77842" name="Object 18"/>
          <p:cNvGraphicFramePr>
            <a:graphicFrameLocks noChangeAspect="1"/>
          </p:cNvGraphicFramePr>
          <p:nvPr/>
        </p:nvGraphicFramePr>
        <p:xfrm>
          <a:off x="1143000" y="3363914"/>
          <a:ext cx="4953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010400" imgH="9334440" progId="">
                  <p:embed/>
                </p:oleObj>
              </mc:Choice>
              <mc:Fallback>
                <p:oleObj name="Equation" r:id="rId2" imgW="67010400" imgH="9334440" progId="">
                  <p:embed/>
                  <p:pic>
                    <p:nvPicPr>
                      <p:cNvPr id="0" name="Picture 4" descr="image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63914"/>
                        <a:ext cx="4953000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9"/>
          <p:cNvGraphicFramePr>
            <a:graphicFrameLocks noChangeAspect="1"/>
          </p:cNvGraphicFramePr>
          <p:nvPr/>
        </p:nvGraphicFramePr>
        <p:xfrm>
          <a:off x="3505200" y="5105400"/>
          <a:ext cx="1857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952960" imgH="13804920" progId="">
                  <p:embed/>
                </p:oleObj>
              </mc:Choice>
              <mc:Fallback>
                <p:oleObj name="Equation" r:id="rId4" imgW="23952960" imgH="13804920" progId="">
                  <p:embed/>
                  <p:pic>
                    <p:nvPicPr>
                      <p:cNvPr id="0" name="Picture 3" descr="image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05400"/>
                        <a:ext cx="1857375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1295400" y="4302125"/>
          <a:ext cx="1371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72480" imgH="10960200" progId="">
                  <p:embed/>
                </p:oleObj>
              </mc:Choice>
              <mc:Fallback>
                <p:oleObj name="Equation" r:id="rId6" imgW="18672480" imgH="10960200" progId="">
                  <p:embed/>
                  <p:pic>
                    <p:nvPicPr>
                      <p:cNvPr id="0" name="Picture 2" descr="image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02125"/>
                        <a:ext cx="13716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219200" y="5153729"/>
          <a:ext cx="1752600" cy="866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76300" imgH="431800" progId="">
                  <p:embed/>
                </p:oleObj>
              </mc:Choice>
              <mc:Fallback>
                <p:oleObj name="公式" r:id="rId8" imgW="876300" imgH="431800" progId="">
                  <p:embed/>
                  <p:pic>
                    <p:nvPicPr>
                      <p:cNvPr id="0" name="Picture 1" descr="image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53729"/>
                        <a:ext cx="1752600" cy="866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0" grpId="0" autoUpdateAnimBg="0"/>
      <p:bldP spid="7784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DD02-8831-4DCF-9F7C-5981E9949F8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838200" y="12954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高斯定理的应用</a:t>
            </a:r>
          </a:p>
        </p:txBody>
      </p:sp>
      <p:grpSp>
        <p:nvGrpSpPr>
          <p:cNvPr id="79884" name="Group 12"/>
          <p:cNvGrpSpPr/>
          <p:nvPr/>
        </p:nvGrpSpPr>
        <p:grpSpPr bwMode="auto">
          <a:xfrm>
            <a:off x="4953000" y="1524000"/>
            <a:ext cx="2070100" cy="2057400"/>
            <a:chOff x="3806" y="709"/>
            <a:chExt cx="1304" cy="1296"/>
          </a:xfrm>
        </p:grpSpPr>
        <p:sp>
          <p:nvSpPr>
            <p:cNvPr id="79876" name="Oval 4"/>
            <p:cNvSpPr>
              <a:spLocks noChangeArrowheads="1"/>
            </p:cNvSpPr>
            <p:nvPr/>
          </p:nvSpPr>
          <p:spPr bwMode="auto">
            <a:xfrm>
              <a:off x="3806" y="709"/>
              <a:ext cx="1304" cy="1296"/>
            </a:xfrm>
            <a:prstGeom prst="ellipse">
              <a:avLst/>
            </a:prstGeom>
            <a:noFill/>
            <a:ln w="19050">
              <a:solidFill>
                <a:srgbClr val="003399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7" name="Rectangle 5"/>
            <p:cNvSpPr>
              <a:spLocks noChangeArrowheads="1"/>
            </p:cNvSpPr>
            <p:nvPr/>
          </p:nvSpPr>
          <p:spPr bwMode="auto">
            <a:xfrm>
              <a:off x="4423" y="149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3399"/>
                  </a:solidFill>
                </a:rPr>
                <a:t>R</a:t>
              </a:r>
            </a:p>
          </p:txBody>
        </p:sp>
        <p:grpSp>
          <p:nvGrpSpPr>
            <p:cNvPr id="79878" name="Group 6"/>
            <p:cNvGrpSpPr/>
            <p:nvPr/>
          </p:nvGrpSpPr>
          <p:grpSpPr bwMode="auto">
            <a:xfrm>
              <a:off x="4005" y="909"/>
              <a:ext cx="933" cy="912"/>
              <a:chOff x="4050" y="1037"/>
              <a:chExt cx="933" cy="912"/>
            </a:xfrm>
          </p:grpSpPr>
          <p:sp>
            <p:nvSpPr>
              <p:cNvPr id="79879" name="Line 7"/>
              <p:cNvSpPr>
                <a:spLocks noChangeShapeType="1"/>
              </p:cNvSpPr>
              <p:nvPr/>
            </p:nvSpPr>
            <p:spPr bwMode="auto">
              <a:xfrm flipV="1">
                <a:off x="4504" y="1491"/>
                <a:ext cx="479" cy="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80" name="Rectangle 8"/>
              <p:cNvSpPr>
                <a:spLocks noChangeArrowheads="1"/>
              </p:cNvSpPr>
              <p:nvPr/>
            </p:nvSpPr>
            <p:spPr bwMode="auto">
              <a:xfrm>
                <a:off x="4639" y="1241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r</a:t>
                </a:r>
              </a:p>
            </p:txBody>
          </p:sp>
          <p:sp>
            <p:nvSpPr>
              <p:cNvPr id="79881" name="Oval 9"/>
              <p:cNvSpPr>
                <a:spLocks noChangeArrowheads="1"/>
              </p:cNvSpPr>
              <p:nvPr/>
            </p:nvSpPr>
            <p:spPr bwMode="auto">
              <a:xfrm>
                <a:off x="4050" y="1037"/>
                <a:ext cx="915" cy="91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882" name="Oval 10"/>
            <p:cNvSpPr>
              <a:spLocks noChangeArrowheads="1"/>
            </p:cNvSpPr>
            <p:nvPr/>
          </p:nvSpPr>
          <p:spPr bwMode="auto">
            <a:xfrm>
              <a:off x="3833" y="743"/>
              <a:ext cx="1244" cy="1227"/>
            </a:xfrm>
            <a:prstGeom prst="ellipse">
              <a:avLst/>
            </a:prstGeom>
            <a:noFill/>
            <a:ln w="76200">
              <a:pattFill prst="ltUpDiag">
                <a:fgClr>
                  <a:srgbClr val="003399"/>
                </a:fgClr>
                <a:bgClr>
                  <a:srgbClr val="FFFFFF"/>
                </a:bgClr>
              </a:patt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4463" y="1377"/>
              <a:ext cx="437" cy="454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864000" y="1905000"/>
            <a:ext cx="3429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）球内某点的场强</a:t>
            </a:r>
          </a:p>
        </p:txBody>
      </p:sp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1143000" y="4362449"/>
          <a:ext cx="971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73400" imgH="5676840" progId="">
                  <p:embed/>
                </p:oleObj>
              </mc:Choice>
              <mc:Fallback>
                <p:oleObj name="Equation" r:id="rId2" imgW="12173400" imgH="5676840" progId="">
                  <p:embed/>
                  <p:pic>
                    <p:nvPicPr>
                      <p:cNvPr id="0" name="Picture 4" descr="image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62449"/>
                        <a:ext cx="97155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1173162" y="2571750"/>
          <a:ext cx="28654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08200" imgH="9334440" progId="">
                  <p:embed/>
                </p:oleObj>
              </mc:Choice>
              <mc:Fallback>
                <p:oleObj name="Equation" r:id="rId4" imgW="34108200" imgH="9334440" progId="">
                  <p:embed/>
                  <p:pic>
                    <p:nvPicPr>
                      <p:cNvPr id="0" name="Picture 3" descr="image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2" y="2571750"/>
                        <a:ext cx="2865438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1143000" y="3427412"/>
          <a:ext cx="14684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66400" imgH="10960200" progId="">
                  <p:embed/>
                </p:oleObj>
              </mc:Choice>
              <mc:Fallback>
                <p:oleObj name="Equation" r:id="rId6" imgW="18266400" imgH="10960200" progId="">
                  <p:embed/>
                  <p:pic>
                    <p:nvPicPr>
                      <p:cNvPr id="0" name="Picture 2" descr="image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7412"/>
                        <a:ext cx="1468438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0" name="Group 18"/>
          <p:cNvGrpSpPr/>
          <p:nvPr/>
        </p:nvGrpSpPr>
        <p:grpSpPr bwMode="auto">
          <a:xfrm>
            <a:off x="5715000" y="3810000"/>
            <a:ext cx="3200400" cy="2574925"/>
            <a:chOff x="3152" y="2024"/>
            <a:chExt cx="2449" cy="1814"/>
          </a:xfrm>
        </p:grpSpPr>
        <p:sp>
          <p:nvSpPr>
            <p:cNvPr id="79891" name="Line 19"/>
            <p:cNvSpPr>
              <a:spLocks noChangeShapeType="1"/>
            </p:cNvSpPr>
            <p:nvPr/>
          </p:nvSpPr>
          <p:spPr bwMode="auto">
            <a:xfrm flipH="1" flipV="1">
              <a:off x="3366" y="2291"/>
              <a:ext cx="4" cy="127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2" name="Line 20"/>
            <p:cNvSpPr>
              <a:spLocks noChangeShapeType="1"/>
            </p:cNvSpPr>
            <p:nvPr/>
          </p:nvSpPr>
          <p:spPr bwMode="auto">
            <a:xfrm>
              <a:off x="3370" y="3570"/>
              <a:ext cx="204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3" name="Rectangle 21"/>
            <p:cNvSpPr>
              <a:spLocks noChangeArrowheads="1"/>
            </p:cNvSpPr>
            <p:nvPr/>
          </p:nvSpPr>
          <p:spPr bwMode="auto">
            <a:xfrm>
              <a:off x="5410" y="3460"/>
              <a:ext cx="191" cy="2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79894" name="Rectangle 22"/>
            <p:cNvSpPr>
              <a:spLocks noChangeArrowheads="1"/>
            </p:cNvSpPr>
            <p:nvPr/>
          </p:nvSpPr>
          <p:spPr bwMode="auto">
            <a:xfrm>
              <a:off x="3236" y="20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E</a:t>
              </a:r>
            </a:p>
          </p:txBody>
        </p:sp>
        <p:sp>
          <p:nvSpPr>
            <p:cNvPr id="79895" name="Freeform 23"/>
            <p:cNvSpPr/>
            <p:nvPr/>
          </p:nvSpPr>
          <p:spPr bwMode="auto">
            <a:xfrm>
              <a:off x="4150" y="2659"/>
              <a:ext cx="906" cy="8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240"/>
                </a:cxn>
                <a:cxn ang="0">
                  <a:pos x="336" y="432"/>
                </a:cxn>
                <a:cxn ang="0">
                  <a:pos x="672" y="576"/>
                </a:cxn>
              </a:cxnLst>
              <a:rect l="0" t="0" r="r" b="b"/>
              <a:pathLst>
                <a:path w="672" h="576">
                  <a:moveTo>
                    <a:pt x="0" y="0"/>
                  </a:moveTo>
                  <a:cubicBezTo>
                    <a:pt x="44" y="84"/>
                    <a:pt x="88" y="168"/>
                    <a:pt x="144" y="240"/>
                  </a:cubicBezTo>
                  <a:cubicBezTo>
                    <a:pt x="200" y="312"/>
                    <a:pt x="248" y="376"/>
                    <a:pt x="336" y="432"/>
                  </a:cubicBezTo>
                  <a:cubicBezTo>
                    <a:pt x="424" y="488"/>
                    <a:pt x="548" y="532"/>
                    <a:pt x="672" y="576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 flipH="1">
              <a:off x="4126" y="2675"/>
              <a:ext cx="24" cy="89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7" name="Rectangle 25"/>
            <p:cNvSpPr>
              <a:spLocks noChangeArrowheads="1"/>
            </p:cNvSpPr>
            <p:nvPr/>
          </p:nvSpPr>
          <p:spPr bwMode="auto">
            <a:xfrm>
              <a:off x="4049" y="355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79898" name="Rectangle 26"/>
            <p:cNvSpPr>
              <a:spLocks noChangeArrowheads="1"/>
            </p:cNvSpPr>
            <p:nvPr/>
          </p:nvSpPr>
          <p:spPr bwMode="auto">
            <a:xfrm>
              <a:off x="3152" y="3489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 flipV="1">
              <a:off x="3379" y="3566"/>
              <a:ext cx="72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79900" name="Object 28"/>
          <p:cNvGraphicFramePr>
            <a:graphicFrameLocks noChangeAspect="1"/>
          </p:cNvGraphicFramePr>
          <p:nvPr/>
        </p:nvGraphicFramePr>
        <p:xfrm>
          <a:off x="1143000" y="4876800"/>
          <a:ext cx="30718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36700" imgH="685800" progId="">
                  <p:embed/>
                </p:oleObj>
              </mc:Choice>
              <mc:Fallback>
                <p:oleObj name="公式" r:id="rId8" imgW="1536700" imgH="685800" progId="">
                  <p:embed/>
                  <p:pic>
                    <p:nvPicPr>
                      <p:cNvPr id="0" name="Picture 1" descr="image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3071813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2FB-BC3E-47BC-AB4C-33AC4305DFD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83820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高斯定理的应用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62342" y="1688271"/>
            <a:ext cx="8137525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9.8  </a:t>
            </a:r>
            <a:r>
              <a:rPr kumimoji="1" lang="zh-CN" altLang="en-US" sz="2400" dirty="0"/>
              <a:t>一均匀带电球体，半径为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，带电量为 </a:t>
            </a:r>
            <a:r>
              <a:rPr kumimoji="1" lang="en-US" altLang="zh-CN" sz="2400" i="1" dirty="0"/>
              <a:t>q</a:t>
            </a:r>
            <a:r>
              <a:rPr kumimoji="1" lang="zh-CN" altLang="en-US" sz="2400" i="1" dirty="0"/>
              <a:t>。</a:t>
            </a:r>
            <a:r>
              <a:rPr kumimoji="1" lang="zh-CN" altLang="en-US" sz="2400" dirty="0"/>
              <a:t>求球体内、外的场强。</a:t>
            </a:r>
            <a:endParaRPr kumimoji="1" lang="zh-CN" altLang="en-US" sz="2400" dirty="0">
              <a:sym typeface="Symbol" panose="05050102010706020507" pitchFamily="18" charset="2"/>
            </a:endParaRPr>
          </a:p>
        </p:txBody>
      </p:sp>
      <p:grpSp>
        <p:nvGrpSpPr>
          <p:cNvPr id="78862" name="Group 14"/>
          <p:cNvGrpSpPr/>
          <p:nvPr/>
        </p:nvGrpSpPr>
        <p:grpSpPr bwMode="auto">
          <a:xfrm>
            <a:off x="6096000" y="2590800"/>
            <a:ext cx="2879725" cy="2667000"/>
            <a:chOff x="3651" y="798"/>
            <a:chExt cx="1814" cy="1680"/>
          </a:xfrm>
        </p:grpSpPr>
        <p:sp>
          <p:nvSpPr>
            <p:cNvPr id="78853" name="Oval 5"/>
            <p:cNvSpPr>
              <a:spLocks noChangeArrowheads="1"/>
            </p:cNvSpPr>
            <p:nvPr/>
          </p:nvSpPr>
          <p:spPr bwMode="auto">
            <a:xfrm>
              <a:off x="3978" y="990"/>
              <a:ext cx="1304" cy="12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808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3399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4331" y="137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3399"/>
                  </a:solidFill>
                  <a:sym typeface="Symbol" panose="05050102010706020507" pitchFamily="18" charset="2"/>
                </a:rPr>
                <a:t></a:t>
              </a:r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4604" y="1753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3399"/>
                  </a:solidFill>
                </a:rPr>
                <a:t>R</a:t>
              </a:r>
            </a:p>
          </p:txBody>
        </p:sp>
        <p:grpSp>
          <p:nvGrpSpPr>
            <p:cNvPr id="78856" name="Group 8"/>
            <p:cNvGrpSpPr/>
            <p:nvPr/>
          </p:nvGrpSpPr>
          <p:grpSpPr bwMode="auto">
            <a:xfrm>
              <a:off x="3787" y="798"/>
              <a:ext cx="1678" cy="1680"/>
              <a:chOff x="3651" y="1115"/>
              <a:chExt cx="1678" cy="1680"/>
            </a:xfrm>
          </p:grpSpPr>
          <p:sp>
            <p:nvSpPr>
              <p:cNvPr id="78857" name="Oval 9"/>
              <p:cNvSpPr>
                <a:spLocks noChangeArrowheads="1"/>
              </p:cNvSpPr>
              <p:nvPr/>
            </p:nvSpPr>
            <p:spPr bwMode="auto">
              <a:xfrm>
                <a:off x="3651" y="1115"/>
                <a:ext cx="1678" cy="168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58" name="Line 10"/>
              <p:cNvSpPr>
                <a:spLocks noChangeShapeType="1"/>
              </p:cNvSpPr>
              <p:nvPr/>
            </p:nvSpPr>
            <p:spPr bwMode="auto">
              <a:xfrm>
                <a:off x="4513" y="1942"/>
                <a:ext cx="80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59" name="Rectangle 11"/>
              <p:cNvSpPr>
                <a:spLocks noChangeArrowheads="1"/>
              </p:cNvSpPr>
              <p:nvPr/>
            </p:nvSpPr>
            <p:spPr bwMode="auto">
              <a:xfrm>
                <a:off x="4804" y="1693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r</a:t>
                </a:r>
              </a:p>
            </p:txBody>
          </p:sp>
        </p:grp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4644" y="1640"/>
              <a:ext cx="437" cy="454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3651" y="1671"/>
              <a:ext cx="454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381000" y="27432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825500" y="2743200"/>
            <a:ext cx="3746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）球外某点的场强</a:t>
            </a:r>
          </a:p>
        </p:txBody>
      </p:sp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1143000" y="3427413"/>
          <a:ext cx="4953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79920" imgH="380880" progId="">
                  <p:embed/>
                </p:oleObj>
              </mc:Choice>
              <mc:Fallback>
                <p:oleObj name="Equation" r:id="rId2" imgW="2779920" imgH="380880" progId="">
                  <p:embed/>
                  <p:pic>
                    <p:nvPicPr>
                      <p:cNvPr id="0" name="Picture 4" descr="image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7413"/>
                        <a:ext cx="4953000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4147038" y="5029200"/>
          <a:ext cx="198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952960" imgH="13804920" progId="">
                  <p:embed/>
                </p:oleObj>
              </mc:Choice>
              <mc:Fallback>
                <p:oleObj name="Equation" r:id="rId4" imgW="23952960" imgH="13804920" progId="">
                  <p:embed/>
                  <p:pic>
                    <p:nvPicPr>
                      <p:cNvPr id="0" name="Picture 3" descr="image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038" y="5029200"/>
                        <a:ext cx="1981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1371600" y="4302125"/>
          <a:ext cx="1371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72480" imgH="10960200" progId="">
                  <p:embed/>
                </p:oleObj>
              </mc:Choice>
              <mc:Fallback>
                <p:oleObj name="Equation" r:id="rId6" imgW="18672480" imgH="10960200" progId="">
                  <p:embed/>
                  <p:pic>
                    <p:nvPicPr>
                      <p:cNvPr id="0" name="Picture 2" descr="image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02125"/>
                        <a:ext cx="13716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/>
          <p:cNvGraphicFramePr>
            <a:graphicFrameLocks noChangeAspect="1"/>
          </p:cNvGraphicFramePr>
          <p:nvPr/>
        </p:nvGraphicFramePr>
        <p:xfrm>
          <a:off x="1219200" y="5105400"/>
          <a:ext cx="200459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76300" imgH="431800" progId="">
                  <p:embed/>
                </p:oleObj>
              </mc:Choice>
              <mc:Fallback>
                <p:oleObj name="公式" r:id="rId8" imgW="876300" imgH="431800" progId="">
                  <p:embed/>
                  <p:pic>
                    <p:nvPicPr>
                      <p:cNvPr id="0" name="Picture 1" descr="image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2004599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3" grpId="0" autoUpdateAnimBg="0"/>
      <p:bldP spid="7886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C0D-439D-4102-B827-F2D88094229D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83820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高斯定理的应用</a:t>
            </a:r>
          </a:p>
        </p:txBody>
      </p:sp>
      <p:grpSp>
        <p:nvGrpSpPr>
          <p:cNvPr id="75788" name="Group 12"/>
          <p:cNvGrpSpPr/>
          <p:nvPr/>
        </p:nvGrpSpPr>
        <p:grpSpPr bwMode="auto">
          <a:xfrm>
            <a:off x="5092700" y="1828800"/>
            <a:ext cx="2070100" cy="2057400"/>
            <a:chOff x="3851" y="592"/>
            <a:chExt cx="1304" cy="1296"/>
          </a:xfrm>
        </p:grpSpPr>
        <p:sp>
          <p:nvSpPr>
            <p:cNvPr id="75780" name="Oval 4"/>
            <p:cNvSpPr>
              <a:spLocks noChangeArrowheads="1"/>
            </p:cNvSpPr>
            <p:nvPr/>
          </p:nvSpPr>
          <p:spPr bwMode="auto">
            <a:xfrm>
              <a:off x="3851" y="592"/>
              <a:ext cx="1304" cy="12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808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3399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4195" y="99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3399"/>
                  </a:solidFill>
                  <a:sym typeface="Symbol" panose="05050102010706020507" pitchFamily="18" charset="2"/>
                </a:rPr>
                <a:t></a:t>
              </a: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4468" y="1373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3399"/>
                  </a:solidFill>
                </a:rPr>
                <a:t>R</a:t>
              </a:r>
            </a:p>
          </p:txBody>
        </p:sp>
        <p:grpSp>
          <p:nvGrpSpPr>
            <p:cNvPr id="75783" name="Group 7"/>
            <p:cNvGrpSpPr/>
            <p:nvPr/>
          </p:nvGrpSpPr>
          <p:grpSpPr bwMode="auto">
            <a:xfrm>
              <a:off x="4050" y="792"/>
              <a:ext cx="933" cy="912"/>
              <a:chOff x="4050" y="1037"/>
              <a:chExt cx="933" cy="912"/>
            </a:xfrm>
          </p:grpSpPr>
          <p:sp>
            <p:nvSpPr>
              <p:cNvPr id="75784" name="Line 8"/>
              <p:cNvSpPr>
                <a:spLocks noChangeShapeType="1"/>
              </p:cNvSpPr>
              <p:nvPr/>
            </p:nvSpPr>
            <p:spPr bwMode="auto">
              <a:xfrm flipV="1">
                <a:off x="4504" y="1491"/>
                <a:ext cx="479" cy="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5" name="Rectangle 9"/>
              <p:cNvSpPr>
                <a:spLocks noChangeArrowheads="1"/>
              </p:cNvSpPr>
              <p:nvPr/>
            </p:nvSpPr>
            <p:spPr bwMode="auto">
              <a:xfrm>
                <a:off x="4639" y="1241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r</a:t>
                </a:r>
              </a:p>
            </p:txBody>
          </p:sp>
          <p:sp>
            <p:nvSpPr>
              <p:cNvPr id="75786" name="Oval 10"/>
              <p:cNvSpPr>
                <a:spLocks noChangeArrowheads="1"/>
              </p:cNvSpPr>
              <p:nvPr/>
            </p:nvSpPr>
            <p:spPr bwMode="auto">
              <a:xfrm>
                <a:off x="4050" y="1037"/>
                <a:ext cx="915" cy="91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4508" y="1260"/>
              <a:ext cx="437" cy="454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4191000" y="1371600"/>
            <a:ext cx="4419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）球体内某点的场强</a:t>
            </a:r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3636962" y="3617791"/>
          <a:ext cx="15446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5480" imgH="13804920" progId="">
                  <p:embed/>
                </p:oleObj>
              </mc:Choice>
              <mc:Fallback>
                <p:oleObj name="Equation" r:id="rId2" imgW="24765480" imgH="13804920" progId="">
                  <p:embed/>
                  <p:pic>
                    <p:nvPicPr>
                      <p:cNvPr id="0" name="Picture 5" descr="image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2" y="3617791"/>
                        <a:ext cx="154463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1143000" y="1981200"/>
          <a:ext cx="21478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40" imgH="380880" progId="">
                  <p:embed/>
                </p:oleObj>
              </mc:Choice>
              <mc:Fallback>
                <p:oleObj name="Equation" r:id="rId4" imgW="1409040" imgH="380880" progId="">
                  <p:embed/>
                  <p:pic>
                    <p:nvPicPr>
                      <p:cNvPr id="0" name="Picture 4" descr="image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214788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/>
        </p:nvGraphicFramePr>
        <p:xfrm>
          <a:off x="1143000" y="2667000"/>
          <a:ext cx="27971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669160" imgH="14211360" progId="">
                  <p:embed/>
                </p:oleObj>
              </mc:Choice>
              <mc:Fallback>
                <p:oleObj name="Equation" r:id="rId6" imgW="44669160" imgH="14211360" progId="">
                  <p:embed/>
                  <p:pic>
                    <p:nvPicPr>
                      <p:cNvPr id="0" name="Picture 3" descr="image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27971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8"/>
          <p:cNvGraphicFramePr>
            <a:graphicFrameLocks noChangeAspect="1"/>
          </p:cNvGraphicFramePr>
          <p:nvPr/>
        </p:nvGraphicFramePr>
        <p:xfrm>
          <a:off x="1143000" y="4498975"/>
          <a:ext cx="29337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106360" imgH="29248200" progId="">
                  <p:embed/>
                </p:oleObj>
              </mc:Choice>
              <mc:Fallback>
                <p:oleObj name="Equation" r:id="rId8" imgW="47106360" imgH="29248200" progId="">
                  <p:embed/>
                  <p:pic>
                    <p:nvPicPr>
                      <p:cNvPr id="0" name="Picture 2" descr="image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8975"/>
                        <a:ext cx="2933700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95" name="Group 19"/>
          <p:cNvGrpSpPr/>
          <p:nvPr/>
        </p:nvGrpSpPr>
        <p:grpSpPr bwMode="auto">
          <a:xfrm>
            <a:off x="5715000" y="3886200"/>
            <a:ext cx="3125787" cy="2574925"/>
            <a:chOff x="3107" y="2387"/>
            <a:chExt cx="2449" cy="1814"/>
          </a:xfrm>
        </p:grpSpPr>
        <p:sp>
          <p:nvSpPr>
            <p:cNvPr id="75796" name="Line 20"/>
            <p:cNvSpPr>
              <a:spLocks noChangeShapeType="1"/>
            </p:cNvSpPr>
            <p:nvPr/>
          </p:nvSpPr>
          <p:spPr bwMode="auto">
            <a:xfrm flipH="1" flipV="1">
              <a:off x="3321" y="2654"/>
              <a:ext cx="4" cy="127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>
              <a:off x="3325" y="3933"/>
              <a:ext cx="204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5365" y="3823"/>
              <a:ext cx="191" cy="2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75799" name="Rectangle 23"/>
            <p:cNvSpPr>
              <a:spLocks noChangeArrowheads="1"/>
            </p:cNvSpPr>
            <p:nvPr/>
          </p:nvSpPr>
          <p:spPr bwMode="auto">
            <a:xfrm>
              <a:off x="3191" y="238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E</a:t>
              </a:r>
            </a:p>
          </p:txBody>
        </p:sp>
        <p:sp>
          <p:nvSpPr>
            <p:cNvPr id="75800" name="Freeform 24"/>
            <p:cNvSpPr/>
            <p:nvPr/>
          </p:nvSpPr>
          <p:spPr bwMode="auto">
            <a:xfrm>
              <a:off x="4105" y="3022"/>
              <a:ext cx="906" cy="8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240"/>
                </a:cxn>
                <a:cxn ang="0">
                  <a:pos x="336" y="432"/>
                </a:cxn>
                <a:cxn ang="0">
                  <a:pos x="672" y="576"/>
                </a:cxn>
              </a:cxnLst>
              <a:rect l="0" t="0" r="r" b="b"/>
              <a:pathLst>
                <a:path w="672" h="576">
                  <a:moveTo>
                    <a:pt x="0" y="0"/>
                  </a:moveTo>
                  <a:cubicBezTo>
                    <a:pt x="44" y="84"/>
                    <a:pt x="88" y="168"/>
                    <a:pt x="144" y="240"/>
                  </a:cubicBezTo>
                  <a:cubicBezTo>
                    <a:pt x="200" y="312"/>
                    <a:pt x="248" y="376"/>
                    <a:pt x="336" y="432"/>
                  </a:cubicBezTo>
                  <a:cubicBezTo>
                    <a:pt x="424" y="488"/>
                    <a:pt x="548" y="532"/>
                    <a:pt x="672" y="576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1" name="Line 25"/>
            <p:cNvSpPr>
              <a:spLocks noChangeShapeType="1"/>
            </p:cNvSpPr>
            <p:nvPr/>
          </p:nvSpPr>
          <p:spPr bwMode="auto">
            <a:xfrm flipH="1">
              <a:off x="4081" y="3038"/>
              <a:ext cx="24" cy="89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4004" y="3913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75803" name="Rectangle 27"/>
            <p:cNvSpPr>
              <a:spLocks noChangeArrowheads="1"/>
            </p:cNvSpPr>
            <p:nvPr/>
          </p:nvSpPr>
          <p:spPr bwMode="auto">
            <a:xfrm>
              <a:off x="3107" y="38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75804" name="Line 28"/>
            <p:cNvSpPr>
              <a:spLocks noChangeShapeType="1"/>
            </p:cNvSpPr>
            <p:nvPr/>
          </p:nvSpPr>
          <p:spPr bwMode="auto">
            <a:xfrm flipV="1">
              <a:off x="3334" y="3022"/>
              <a:ext cx="771" cy="9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1066800" y="3505200"/>
          <a:ext cx="2207086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41400" imgH="457200" progId="">
                  <p:embed/>
                </p:oleObj>
              </mc:Choice>
              <mc:Fallback>
                <p:oleObj name="公式" r:id="rId10" imgW="1041400" imgH="457200" progId="">
                  <p:embed/>
                  <p:pic>
                    <p:nvPicPr>
                      <p:cNvPr id="0" name="Picture 1" descr="image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2207086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723D-962A-4741-AC6D-6ED616CC21D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838200" y="1600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高斯定理的应用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3352800" y="1168872"/>
            <a:ext cx="5562600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9.9  </a:t>
            </a:r>
            <a:r>
              <a:rPr kumimoji="1" lang="zh-CN" altLang="en-US" sz="2400" dirty="0"/>
              <a:t>一均匀带电无限长圆柱体，半径为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，单位长度带电量为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</a:t>
            </a:r>
            <a:r>
              <a:rPr kumimoji="1" lang="zh-CN" altLang="en-US" sz="2400" dirty="0"/>
              <a:t>。求圆柱体内、外的场强。</a:t>
            </a:r>
            <a:endParaRPr kumimoji="1" lang="zh-CN" altLang="en-US" sz="2400" dirty="0">
              <a:sym typeface="Symbol" panose="05050102010706020507" pitchFamily="18" charset="2"/>
            </a:endParaRPr>
          </a:p>
        </p:txBody>
      </p:sp>
      <p:grpSp>
        <p:nvGrpSpPr>
          <p:cNvPr id="80926" name="Group 30"/>
          <p:cNvGrpSpPr/>
          <p:nvPr/>
        </p:nvGrpSpPr>
        <p:grpSpPr bwMode="auto">
          <a:xfrm>
            <a:off x="1066800" y="2209800"/>
            <a:ext cx="1898650" cy="4392613"/>
            <a:chOff x="4280" y="1451"/>
            <a:chExt cx="1196" cy="2767"/>
          </a:xfrm>
        </p:grpSpPr>
        <p:grpSp>
          <p:nvGrpSpPr>
            <p:cNvPr id="80904" name="Group 8"/>
            <p:cNvGrpSpPr/>
            <p:nvPr/>
          </p:nvGrpSpPr>
          <p:grpSpPr bwMode="auto">
            <a:xfrm>
              <a:off x="4280" y="1451"/>
              <a:ext cx="1196" cy="2721"/>
              <a:chOff x="4059" y="1071"/>
              <a:chExt cx="1196" cy="2721"/>
            </a:xfrm>
          </p:grpSpPr>
          <p:sp>
            <p:nvSpPr>
              <p:cNvPr id="80905" name="AutoShape 9"/>
              <p:cNvSpPr>
                <a:spLocks noChangeArrowheads="1"/>
              </p:cNvSpPr>
              <p:nvPr/>
            </p:nvSpPr>
            <p:spPr bwMode="auto">
              <a:xfrm>
                <a:off x="4195" y="1298"/>
                <a:ext cx="646" cy="907"/>
              </a:xfrm>
              <a:prstGeom prst="can">
                <a:avLst>
                  <a:gd name="adj" fmla="val 40554"/>
                </a:avLst>
              </a:prstGeom>
              <a:noFill/>
              <a:ln w="19050">
                <a:solidFill>
                  <a:srgbClr val="0033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6" name="Line 10"/>
              <p:cNvSpPr>
                <a:spLocks noChangeShapeType="1"/>
              </p:cNvSpPr>
              <p:nvPr/>
            </p:nvSpPr>
            <p:spPr bwMode="auto">
              <a:xfrm flipV="1">
                <a:off x="5148" y="2069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7" name="Rectangle 11"/>
              <p:cNvSpPr>
                <a:spLocks noChangeArrowheads="1"/>
              </p:cNvSpPr>
              <p:nvPr/>
            </p:nvSpPr>
            <p:spPr bwMode="auto">
              <a:xfrm>
                <a:off x="4597" y="1509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</a:rPr>
                  <a:t>R</a:t>
                </a:r>
              </a:p>
            </p:txBody>
          </p:sp>
          <p:sp>
            <p:nvSpPr>
              <p:cNvPr id="80908" name="Line 12"/>
              <p:cNvSpPr>
                <a:spLocks noChangeShapeType="1"/>
              </p:cNvSpPr>
              <p:nvPr/>
            </p:nvSpPr>
            <p:spPr bwMode="auto">
              <a:xfrm rot="5400000">
                <a:off x="5121" y="2005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9" name="Rectangle 13"/>
              <p:cNvSpPr>
                <a:spLocks noChangeArrowheads="1"/>
              </p:cNvSpPr>
              <p:nvPr/>
            </p:nvSpPr>
            <p:spPr bwMode="auto">
              <a:xfrm>
                <a:off x="5043" y="2241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</a:rPr>
                  <a:t>h</a:t>
                </a:r>
              </a:p>
            </p:txBody>
          </p:sp>
          <p:sp>
            <p:nvSpPr>
              <p:cNvPr id="80910" name="AutoShape 14"/>
              <p:cNvSpPr>
                <a:spLocks noChangeArrowheads="1"/>
              </p:cNvSpPr>
              <p:nvPr/>
            </p:nvSpPr>
            <p:spPr bwMode="auto">
              <a:xfrm>
                <a:off x="4059" y="1923"/>
                <a:ext cx="918" cy="962"/>
              </a:xfrm>
              <a:prstGeom prst="can">
                <a:avLst>
                  <a:gd name="adj" fmla="val 39297"/>
                </a:avLst>
              </a:prstGeom>
              <a:noFill/>
              <a:ln w="19050">
                <a:solidFill>
                  <a:srgbClr val="993366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1" name="Line 15"/>
              <p:cNvSpPr>
                <a:spLocks noChangeShapeType="1"/>
              </p:cNvSpPr>
              <p:nvPr/>
            </p:nvSpPr>
            <p:spPr bwMode="auto">
              <a:xfrm>
                <a:off x="4195" y="2840"/>
                <a:ext cx="0" cy="590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2" name="Line 16"/>
              <p:cNvSpPr>
                <a:spLocks noChangeShapeType="1"/>
              </p:cNvSpPr>
              <p:nvPr/>
            </p:nvSpPr>
            <p:spPr bwMode="auto">
              <a:xfrm>
                <a:off x="4830" y="2840"/>
                <a:ext cx="0" cy="590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3" name="Arc 17"/>
              <p:cNvSpPr/>
              <p:nvPr/>
            </p:nvSpPr>
            <p:spPr bwMode="auto">
              <a:xfrm rot="-10800000">
                <a:off x="4196" y="3430"/>
                <a:ext cx="634" cy="18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734 h 21734"/>
                  <a:gd name="T2" fmla="*/ 43200 w 43200"/>
                  <a:gd name="T3" fmla="*/ 21600 h 21734"/>
                  <a:gd name="T4" fmla="*/ 21600 w 43200"/>
                  <a:gd name="T5" fmla="*/ 21600 h 2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34" fill="none" extrusionOk="0">
                    <a:moveTo>
                      <a:pt x="0" y="21733"/>
                    </a:moveTo>
                    <a:cubicBezTo>
                      <a:pt x="0" y="21689"/>
                      <a:pt x="0" y="2164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734" stroke="0" extrusionOk="0">
                    <a:moveTo>
                      <a:pt x="0" y="21733"/>
                    </a:moveTo>
                    <a:cubicBezTo>
                      <a:pt x="0" y="21689"/>
                      <a:pt x="0" y="2164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33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4" name="Arc 18"/>
              <p:cNvSpPr/>
              <p:nvPr/>
            </p:nvSpPr>
            <p:spPr bwMode="auto">
              <a:xfrm rot="10800000" flipV="1">
                <a:off x="4204" y="1995"/>
                <a:ext cx="635" cy="110"/>
              </a:xfrm>
              <a:custGeom>
                <a:avLst/>
                <a:gdLst>
                  <a:gd name="G0" fmla="+- 21149 0 0"/>
                  <a:gd name="G1" fmla="+- 21600 0 0"/>
                  <a:gd name="G2" fmla="+- 21600 0 0"/>
                  <a:gd name="T0" fmla="*/ 0 w 42749"/>
                  <a:gd name="T1" fmla="*/ 17211 h 21600"/>
                  <a:gd name="T2" fmla="*/ 42749 w 42749"/>
                  <a:gd name="T3" fmla="*/ 21599 h 21600"/>
                  <a:gd name="T4" fmla="*/ 21149 w 4274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749" h="21600" fill="none" extrusionOk="0">
                    <a:moveTo>
                      <a:pt x="-1" y="17210"/>
                    </a:moveTo>
                    <a:cubicBezTo>
                      <a:pt x="2079" y="7186"/>
                      <a:pt x="10911" y="-1"/>
                      <a:pt x="21149" y="0"/>
                    </a:cubicBezTo>
                    <a:cubicBezTo>
                      <a:pt x="33077" y="0"/>
                      <a:pt x="42748" y="9670"/>
                      <a:pt x="42748" y="21599"/>
                    </a:cubicBezTo>
                  </a:path>
                  <a:path w="42749" h="21600" stroke="0" extrusionOk="0">
                    <a:moveTo>
                      <a:pt x="-1" y="17210"/>
                    </a:moveTo>
                    <a:cubicBezTo>
                      <a:pt x="2079" y="7186"/>
                      <a:pt x="10911" y="-1"/>
                      <a:pt x="21149" y="0"/>
                    </a:cubicBezTo>
                    <a:cubicBezTo>
                      <a:pt x="33077" y="0"/>
                      <a:pt x="42748" y="9670"/>
                      <a:pt x="42748" y="21599"/>
                    </a:cubicBezTo>
                    <a:lnTo>
                      <a:pt x="21149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33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5" name="Line 19"/>
              <p:cNvSpPr>
                <a:spLocks noChangeShapeType="1"/>
              </p:cNvSpPr>
              <p:nvPr/>
            </p:nvSpPr>
            <p:spPr bwMode="auto">
              <a:xfrm rot="5400000">
                <a:off x="5129" y="2659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6" name="Line 20"/>
              <p:cNvSpPr>
                <a:spLocks noChangeShapeType="1"/>
              </p:cNvSpPr>
              <p:nvPr/>
            </p:nvSpPr>
            <p:spPr bwMode="auto">
              <a:xfrm>
                <a:off x="5148" y="2522"/>
                <a:ext cx="0" cy="200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7" name="Line 21"/>
              <p:cNvSpPr>
                <a:spLocks noChangeShapeType="1"/>
              </p:cNvSpPr>
              <p:nvPr/>
            </p:nvSpPr>
            <p:spPr bwMode="auto">
              <a:xfrm>
                <a:off x="4531" y="1071"/>
                <a:ext cx="0" cy="27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Dot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8" name="Line 22"/>
              <p:cNvSpPr>
                <a:spLocks noChangeShapeType="1"/>
              </p:cNvSpPr>
              <p:nvPr/>
            </p:nvSpPr>
            <p:spPr bwMode="auto">
              <a:xfrm rot="-5400000">
                <a:off x="4687" y="1630"/>
                <a:ext cx="2" cy="288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9" name="Line 23"/>
              <p:cNvSpPr>
                <a:spLocks noChangeShapeType="1"/>
              </p:cNvSpPr>
              <p:nvPr/>
            </p:nvSpPr>
            <p:spPr bwMode="auto">
              <a:xfrm rot="-5400000">
                <a:off x="4748" y="2305"/>
                <a:ext cx="2" cy="454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20" name="Rectangle 24"/>
              <p:cNvSpPr>
                <a:spLocks noChangeArrowheads="1"/>
              </p:cNvSpPr>
              <p:nvPr/>
            </p:nvSpPr>
            <p:spPr bwMode="auto">
              <a:xfrm>
                <a:off x="4649" y="2280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</a:rPr>
                  <a:t>r</a:t>
                </a:r>
              </a:p>
            </p:txBody>
          </p:sp>
        </p:grpSp>
        <p:grpSp>
          <p:nvGrpSpPr>
            <p:cNvPr id="80921" name="Group 25"/>
            <p:cNvGrpSpPr/>
            <p:nvPr/>
          </p:nvGrpSpPr>
          <p:grpSpPr bwMode="auto">
            <a:xfrm>
              <a:off x="4416" y="1488"/>
              <a:ext cx="646" cy="2730"/>
              <a:chOff x="2653" y="1117"/>
              <a:chExt cx="646" cy="2721"/>
            </a:xfrm>
          </p:grpSpPr>
          <p:sp>
            <p:nvSpPr>
              <p:cNvPr id="80922" name="AutoShape 26"/>
              <p:cNvSpPr>
                <a:spLocks noChangeArrowheads="1"/>
              </p:cNvSpPr>
              <p:nvPr/>
            </p:nvSpPr>
            <p:spPr bwMode="auto">
              <a:xfrm>
                <a:off x="2653" y="1298"/>
                <a:ext cx="646" cy="2314"/>
              </a:xfrm>
              <a:prstGeom prst="can">
                <a:avLst>
                  <a:gd name="adj" fmla="val 44510"/>
                </a:avLst>
              </a:prstGeom>
              <a:noFill/>
              <a:ln w="19050">
                <a:solidFill>
                  <a:srgbClr val="0033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23" name="Line 27"/>
              <p:cNvSpPr>
                <a:spLocks noChangeShapeType="1"/>
              </p:cNvSpPr>
              <p:nvPr/>
            </p:nvSpPr>
            <p:spPr bwMode="auto">
              <a:xfrm>
                <a:off x="2998" y="1117"/>
                <a:ext cx="0" cy="272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Dot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24" name="Rectangle 28"/>
              <p:cNvSpPr>
                <a:spLocks noChangeArrowheads="1"/>
              </p:cNvSpPr>
              <p:nvPr/>
            </p:nvSpPr>
            <p:spPr bwMode="auto">
              <a:xfrm>
                <a:off x="3053" y="219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66"/>
                    </a:solidFill>
                  </a:rPr>
                  <a:t>R</a:t>
                </a:r>
              </a:p>
            </p:txBody>
          </p:sp>
          <p:sp>
            <p:nvSpPr>
              <p:cNvPr id="80925" name="Line 29"/>
              <p:cNvSpPr>
                <a:spLocks noChangeShapeType="1"/>
              </p:cNvSpPr>
              <p:nvPr/>
            </p:nvSpPr>
            <p:spPr bwMode="auto">
              <a:xfrm rot="-5400000">
                <a:off x="3143" y="2326"/>
                <a:ext cx="2" cy="288"/>
              </a:xfrm>
              <a:prstGeom prst="line">
                <a:avLst/>
              </a:prstGeom>
              <a:noFill/>
              <a:ln w="19050">
                <a:solidFill>
                  <a:srgbClr val="003399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0932" name="Object 36"/>
          <p:cNvGraphicFramePr>
            <a:graphicFrameLocks noChangeAspect="1"/>
          </p:cNvGraphicFramePr>
          <p:nvPr/>
        </p:nvGraphicFramePr>
        <p:xfrm>
          <a:off x="3810000" y="3229769"/>
          <a:ext cx="4263641" cy="1127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008560" imgH="21120120" progId="">
                  <p:embed/>
                </p:oleObj>
              </mc:Choice>
              <mc:Fallback>
                <p:oleObj name="Equation" r:id="rId2" imgW="80008560" imgH="21120120" progId="">
                  <p:embed/>
                  <p:pic>
                    <p:nvPicPr>
                      <p:cNvPr id="0" name="Picture 4" descr="image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29769"/>
                        <a:ext cx="4263641" cy="1127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3" name="Object 37"/>
          <p:cNvGraphicFramePr>
            <a:graphicFrameLocks noChangeAspect="1"/>
          </p:cNvGraphicFramePr>
          <p:nvPr/>
        </p:nvGraphicFramePr>
        <p:xfrm>
          <a:off x="3352799" y="4586288"/>
          <a:ext cx="2743661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199360" imgH="29248200" progId="">
                  <p:embed/>
                </p:oleObj>
              </mc:Choice>
              <mc:Fallback>
                <p:oleObj name="Equation" r:id="rId4" imgW="53199360" imgH="29248200" progId="">
                  <p:embed/>
                  <p:pic>
                    <p:nvPicPr>
                      <p:cNvPr id="0" name="Picture 3" descr="image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799" y="4586288"/>
                        <a:ext cx="2743661" cy="150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4" name="Object 38"/>
          <p:cNvGraphicFramePr>
            <a:graphicFrameLocks noChangeAspect="1"/>
          </p:cNvGraphicFramePr>
          <p:nvPr/>
        </p:nvGraphicFramePr>
        <p:xfrm>
          <a:off x="6324600" y="4584997"/>
          <a:ext cx="2413000" cy="15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700280" imgH="29248200" progId="">
                  <p:embed/>
                </p:oleObj>
              </mc:Choice>
              <mc:Fallback>
                <p:oleObj name="Equation" r:id="rId6" imgW="46700280" imgH="29248200" progId="">
                  <p:embed/>
                  <p:pic>
                    <p:nvPicPr>
                      <p:cNvPr id="0" name="Picture 2" descr="image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84997"/>
                        <a:ext cx="2413000" cy="15133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5" name="Object 39"/>
          <p:cNvGraphicFramePr>
            <a:graphicFrameLocks noChangeAspect="1"/>
          </p:cNvGraphicFramePr>
          <p:nvPr/>
        </p:nvGraphicFramePr>
        <p:xfrm>
          <a:off x="3962400" y="2667000"/>
          <a:ext cx="20653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28254" imgH="291973" progId="">
                  <p:embed/>
                </p:oleObj>
              </mc:Choice>
              <mc:Fallback>
                <p:oleObj name="公式" r:id="rId8" imgW="1028254" imgH="291973" progId="">
                  <p:embed/>
                  <p:pic>
                    <p:nvPicPr>
                      <p:cNvPr id="0" name="Picture 1" descr="image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206533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6" name="Text Box 40"/>
          <p:cNvSpPr txBox="1">
            <a:spLocks noChangeArrowheads="1"/>
          </p:cNvSpPr>
          <p:nvPr/>
        </p:nvSpPr>
        <p:spPr bwMode="auto">
          <a:xfrm>
            <a:off x="3048000" y="26670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电荷  库仑定律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5DA5-22EE-492F-BC02-953D9FE4935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6200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电荷的基本性质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612844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/>
              </a:rPr>
              <a:t>高中物理实验视频 </a:t>
            </a:r>
            <a:r>
              <a:rPr lang="en-US" altLang="zh-CN" dirty="0">
                <a:hlinkClick r:id="rId4"/>
              </a:rPr>
              <a:t>07-</a:t>
            </a:r>
            <a:r>
              <a:rPr lang="zh-CN" altLang="en-US" dirty="0">
                <a:hlinkClick r:id="rId4"/>
              </a:rPr>
              <a:t>法拉第圆筒实验</a:t>
            </a:r>
            <a:r>
              <a:rPr lang="en-US" altLang="zh-CN" dirty="0">
                <a:hlinkClick r:id="rId4"/>
              </a:rPr>
              <a:t>-</a:t>
            </a:r>
            <a:r>
              <a:rPr lang="zh-CN" altLang="en-US" dirty="0">
                <a:hlinkClick r:id="rId4"/>
              </a:rPr>
              <a:t>教育视频</a:t>
            </a:r>
            <a:r>
              <a:rPr lang="en-US" altLang="zh-CN" dirty="0">
                <a:hlinkClick r:id="rId4"/>
              </a:rPr>
              <a:t>-</a:t>
            </a:r>
            <a:r>
              <a:rPr lang="zh-CN" altLang="en-US" dirty="0">
                <a:hlinkClick r:id="rId4"/>
              </a:rPr>
              <a:t>搜狐视频 </a:t>
            </a:r>
            <a:r>
              <a:rPr lang="en-US" altLang="zh-CN" dirty="0">
                <a:hlinkClick r:id="rId4"/>
              </a:rPr>
              <a:t>(sohu.com)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5846072" imgH="3960857"/>
        </mc:Choice>
        <mc:Fallback>
          <p:control r:id="rId1" imgW="5846072" imgH="3960857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981200"/>
                  <a:ext cx="5845175" cy="3960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94A0-D8AB-4E53-B9D9-ED6E8A3B62C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791308" y="11430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高斯定理的应用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791308" y="1612071"/>
            <a:ext cx="7527193" cy="936347"/>
          </a:xfrm>
          <a:prstGeom prst="rect">
            <a:avLst/>
          </a:prstGeom>
          <a:noFill/>
          <a:ln w="9525" algn="ctr">
            <a:noFill/>
            <a:miter lim="800000"/>
            <a:tailEnd type="none" w="sm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9.10  </a:t>
            </a:r>
            <a:r>
              <a:rPr kumimoji="1" lang="zh-CN" altLang="en-US" sz="2400" dirty="0"/>
              <a:t>如图，一均匀带电无限大平面，单位面积带电量为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</a:t>
            </a:r>
            <a:r>
              <a:rPr kumimoji="1" lang="zh-CN" altLang="en-US" sz="2400" dirty="0"/>
              <a:t>，求周围的电场强度。 </a:t>
            </a:r>
          </a:p>
        </p:txBody>
      </p:sp>
      <p:grpSp>
        <p:nvGrpSpPr>
          <p:cNvPr id="81925" name="Group 5"/>
          <p:cNvGrpSpPr/>
          <p:nvPr/>
        </p:nvGrpSpPr>
        <p:grpSpPr bwMode="auto">
          <a:xfrm>
            <a:off x="5105400" y="2438400"/>
            <a:ext cx="3870325" cy="3276600"/>
            <a:chOff x="3152" y="1207"/>
            <a:chExt cx="2438" cy="2064"/>
          </a:xfrm>
        </p:grpSpPr>
        <p:grpSp>
          <p:nvGrpSpPr>
            <p:cNvPr id="81926" name="Group 6"/>
            <p:cNvGrpSpPr/>
            <p:nvPr/>
          </p:nvGrpSpPr>
          <p:grpSpPr bwMode="auto">
            <a:xfrm>
              <a:off x="3152" y="1956"/>
              <a:ext cx="1175" cy="543"/>
              <a:chOff x="1531" y="2387"/>
              <a:chExt cx="1175" cy="543"/>
            </a:xfrm>
          </p:grpSpPr>
          <p:sp>
            <p:nvSpPr>
              <p:cNvPr id="81927" name="AutoShape 7"/>
              <p:cNvSpPr>
                <a:spLocks noChangeArrowheads="1"/>
              </p:cNvSpPr>
              <p:nvPr/>
            </p:nvSpPr>
            <p:spPr bwMode="auto">
              <a:xfrm rot="5400000" flipH="1">
                <a:off x="2100" y="2324"/>
                <a:ext cx="524" cy="688"/>
              </a:xfrm>
              <a:prstGeom prst="can">
                <a:avLst>
                  <a:gd name="adj" fmla="val 45036"/>
                </a:avLst>
              </a:prstGeom>
              <a:noFill/>
              <a:ln w="19050">
                <a:solidFill>
                  <a:srgbClr val="9933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Line 8"/>
              <p:cNvSpPr>
                <a:spLocks noChangeShapeType="1"/>
              </p:cNvSpPr>
              <p:nvPr/>
            </p:nvSpPr>
            <p:spPr bwMode="auto">
              <a:xfrm flipH="1" flipV="1">
                <a:off x="1746" y="2646"/>
                <a:ext cx="272" cy="1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9" name="Rectangle 9"/>
              <p:cNvSpPr>
                <a:spLocks noChangeArrowheads="1"/>
              </p:cNvSpPr>
              <p:nvPr/>
            </p:nvSpPr>
            <p:spPr bwMode="auto">
              <a:xfrm>
                <a:off x="1531" y="238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E</a:t>
                </a:r>
              </a:p>
            </p:txBody>
          </p:sp>
        </p:grpSp>
        <p:sp>
          <p:nvSpPr>
            <p:cNvPr id="81930" name="AutoShape 10"/>
            <p:cNvSpPr>
              <a:spLocks noChangeArrowheads="1"/>
            </p:cNvSpPr>
            <p:nvPr/>
          </p:nvSpPr>
          <p:spPr bwMode="auto">
            <a:xfrm rot="5400000" flipH="1">
              <a:off x="3356" y="1898"/>
              <a:ext cx="2064" cy="681"/>
            </a:xfrm>
            <a:prstGeom prst="parallelogram">
              <a:avLst>
                <a:gd name="adj" fmla="val 97492"/>
              </a:avLst>
            </a:prstGeom>
            <a:solidFill>
              <a:srgbClr val="D5EEFF"/>
            </a:solidFill>
            <a:ln w="9525">
              <a:solidFill>
                <a:srgbClr val="003399"/>
              </a:solidFill>
              <a:miter lim="800000"/>
            </a:ln>
            <a:effectLst/>
          </p:spPr>
          <p:txBody>
            <a:bodyPr rot="10800000" vert="eaVert" wrap="none" anchor="ctr"/>
            <a:lstStyle/>
            <a:p>
              <a:pPr algn="ctr"/>
              <a:endParaRPr kumimoji="1" lang="zh-CN" altLang="zh-CN" sz="2400">
                <a:sym typeface="Symbol" panose="05050102010706020507" pitchFamily="18" charset="2"/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4410" y="1440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</a:t>
              </a:r>
            </a:p>
          </p:txBody>
        </p:sp>
        <p:grpSp>
          <p:nvGrpSpPr>
            <p:cNvPr id="81932" name="Group 12"/>
            <p:cNvGrpSpPr/>
            <p:nvPr/>
          </p:nvGrpSpPr>
          <p:grpSpPr bwMode="auto">
            <a:xfrm>
              <a:off x="4327" y="1962"/>
              <a:ext cx="1263" cy="538"/>
              <a:chOff x="4373" y="2235"/>
              <a:chExt cx="1263" cy="538"/>
            </a:xfrm>
          </p:grpSpPr>
          <p:sp>
            <p:nvSpPr>
              <p:cNvPr id="81933" name="AutoShape 13"/>
              <p:cNvSpPr>
                <a:spLocks noChangeArrowheads="1"/>
              </p:cNvSpPr>
              <p:nvPr/>
            </p:nvSpPr>
            <p:spPr bwMode="auto">
              <a:xfrm rot="5400000" flipH="1">
                <a:off x="4448" y="2173"/>
                <a:ext cx="524" cy="673"/>
              </a:xfrm>
              <a:prstGeom prst="can">
                <a:avLst>
                  <a:gd name="adj" fmla="val 37627"/>
                </a:avLst>
              </a:prstGeom>
              <a:noFill/>
              <a:ln w="9525">
                <a:solidFill>
                  <a:srgbClr val="9933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4955" y="2488"/>
                <a:ext cx="428" cy="1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5" name="Text Box 15"/>
              <p:cNvSpPr txBox="1">
                <a:spLocks noChangeArrowheads="1"/>
              </p:cNvSpPr>
              <p:nvPr/>
            </p:nvSpPr>
            <p:spPr bwMode="auto">
              <a:xfrm>
                <a:off x="5300" y="2235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81936" name="Arc 16"/>
              <p:cNvSpPr/>
              <p:nvPr/>
            </p:nvSpPr>
            <p:spPr bwMode="auto">
              <a:xfrm>
                <a:off x="4456" y="2274"/>
                <a:ext cx="91" cy="49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993366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Text Box 17"/>
              <p:cNvSpPr txBox="1">
                <a:spLocks noChangeArrowheads="1"/>
              </p:cNvSpPr>
              <p:nvPr/>
            </p:nvSpPr>
            <p:spPr bwMode="auto">
              <a:xfrm>
                <a:off x="4847" y="2458"/>
                <a:ext cx="375" cy="288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FF0000"/>
                    </a:solidFill>
                    <a:ea typeface="楷体_GB2312" charset="-122"/>
                  </a:rPr>
                  <a:t>S</a:t>
                </a:r>
              </a:p>
            </p:txBody>
          </p:sp>
        </p:grpSp>
      </p:grpSp>
      <p:graphicFrame>
        <p:nvGraphicFramePr>
          <p:cNvPr id="81939" name="Object 19"/>
          <p:cNvGraphicFramePr>
            <a:graphicFrameLocks noChangeAspect="1"/>
          </p:cNvGraphicFramePr>
          <p:nvPr/>
        </p:nvGraphicFramePr>
        <p:xfrm>
          <a:off x="4038600" y="4800600"/>
          <a:ext cx="16764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453880" imgH="13804920" progId="">
                  <p:embed/>
                </p:oleObj>
              </mc:Choice>
              <mc:Fallback>
                <p:oleObj name="Equation" r:id="rId2" imgW="17453880" imgH="13804920" progId="">
                  <p:embed/>
                  <p:pic>
                    <p:nvPicPr>
                      <p:cNvPr id="0" name="Picture 4" descr="image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00600"/>
                        <a:ext cx="1676400" cy="1325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0" name="Object 20"/>
          <p:cNvGraphicFramePr>
            <a:graphicFrameLocks noChangeAspect="1"/>
          </p:cNvGraphicFramePr>
          <p:nvPr/>
        </p:nvGraphicFramePr>
        <p:xfrm>
          <a:off x="1770063" y="4953000"/>
          <a:ext cx="17938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4360" imgH="13804920" progId="">
                  <p:embed/>
                </p:oleObj>
              </mc:Choice>
              <mc:Fallback>
                <p:oleObj name="Equation" r:id="rId4" imgW="22734360" imgH="13804920" progId="">
                  <p:embed/>
                  <p:pic>
                    <p:nvPicPr>
                      <p:cNvPr id="0" name="Picture 3" descr="image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4953000"/>
                        <a:ext cx="1793875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2" name="Object 22"/>
          <p:cNvGraphicFramePr>
            <a:graphicFrameLocks noChangeAspect="1"/>
          </p:cNvGraphicFramePr>
          <p:nvPr/>
        </p:nvGraphicFramePr>
        <p:xfrm>
          <a:off x="1770063" y="3790157"/>
          <a:ext cx="17557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28280" imgH="10960200" progId="">
                  <p:embed/>
                </p:oleObj>
              </mc:Choice>
              <mc:Fallback>
                <p:oleObj name="Equation" r:id="rId6" imgW="22328280" imgH="10960200" progId="">
                  <p:embed/>
                  <p:pic>
                    <p:nvPicPr>
                      <p:cNvPr id="0" name="Picture 2" descr="image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790157"/>
                        <a:ext cx="1755775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762000" y="27432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  <p:graphicFrame>
        <p:nvGraphicFramePr>
          <p:cNvPr id="81944" name="Object 24"/>
          <p:cNvGraphicFramePr>
            <a:graphicFrameLocks noChangeAspect="1"/>
          </p:cNvGraphicFramePr>
          <p:nvPr/>
        </p:nvGraphicFramePr>
        <p:xfrm>
          <a:off x="1752600" y="2743200"/>
          <a:ext cx="2010835" cy="65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01309" imgH="291973" progId="">
                  <p:embed/>
                </p:oleObj>
              </mc:Choice>
              <mc:Fallback>
                <p:oleObj name="公式" r:id="rId8" imgW="901309" imgH="291973" progId="">
                  <p:embed/>
                  <p:pic>
                    <p:nvPicPr>
                      <p:cNvPr id="0" name="Picture 1" descr="image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2010835" cy="650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953A-EC9A-42F2-A093-8B53772A5DF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58813" y="1184032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高斯定理的应用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62000" y="1635370"/>
            <a:ext cx="8032750" cy="9787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9.11  </a:t>
            </a:r>
            <a:r>
              <a:rPr kumimoji="1" lang="zh-CN" altLang="en-US" sz="2400" dirty="0"/>
              <a:t>两无限大均匀带电平面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，其电荷面密度分别为</a:t>
            </a:r>
            <a:r>
              <a:rPr kumimoji="1" lang="en-US" altLang="zh-CN" sz="2400" dirty="0"/>
              <a:t>+</a:t>
            </a:r>
            <a:r>
              <a:rPr kumimoji="1" lang="en-US" altLang="zh-CN" sz="2400" i="1" dirty="0">
                <a:sym typeface="Symbol" panose="05050102010706020507" pitchFamily="18" charset="2"/>
              </a:rPr>
              <a:t></a:t>
            </a:r>
            <a:r>
              <a:rPr kumimoji="1" lang="zh-CN" altLang="en-US" sz="2400" dirty="0">
                <a:sym typeface="Symbol" panose="05050102010706020507" pitchFamily="18" charset="2"/>
              </a:rPr>
              <a:t>和</a:t>
            </a:r>
            <a:r>
              <a:rPr kumimoji="1" lang="en-US" altLang="zh-CN" sz="2400" dirty="0">
                <a:sym typeface="Symbol" panose="05050102010706020507" pitchFamily="18" charset="2"/>
              </a:rPr>
              <a:t>-</a:t>
            </a:r>
            <a:r>
              <a:rPr kumimoji="1" lang="en-US" altLang="zh-CN" sz="2400" i="1" dirty="0">
                <a:sym typeface="Symbol" panose="05050102010706020507" pitchFamily="18" charset="2"/>
              </a:rPr>
              <a:t></a:t>
            </a:r>
            <a:r>
              <a:rPr kumimoji="1" lang="zh-CN" altLang="en-US" sz="2400" dirty="0"/>
              <a:t>，求空间场强分布。</a:t>
            </a:r>
          </a:p>
        </p:txBody>
      </p:sp>
      <p:grpSp>
        <p:nvGrpSpPr>
          <p:cNvPr id="82968" name="Group 24"/>
          <p:cNvGrpSpPr/>
          <p:nvPr/>
        </p:nvGrpSpPr>
        <p:grpSpPr bwMode="auto">
          <a:xfrm>
            <a:off x="5410200" y="2706687"/>
            <a:ext cx="3384550" cy="3313113"/>
            <a:chOff x="3288" y="1343"/>
            <a:chExt cx="2132" cy="2087"/>
          </a:xfrm>
        </p:grpSpPr>
        <p:grpSp>
          <p:nvGrpSpPr>
            <p:cNvPr id="82949" name="Group 5"/>
            <p:cNvGrpSpPr/>
            <p:nvPr/>
          </p:nvGrpSpPr>
          <p:grpSpPr bwMode="auto">
            <a:xfrm>
              <a:off x="3288" y="1343"/>
              <a:ext cx="2132" cy="2087"/>
              <a:chOff x="3333" y="1252"/>
              <a:chExt cx="2132" cy="2087"/>
            </a:xfrm>
          </p:grpSpPr>
          <p:sp>
            <p:nvSpPr>
              <p:cNvPr id="82950" name="Rectangle 6"/>
              <p:cNvSpPr>
                <a:spLocks noChangeArrowheads="1"/>
              </p:cNvSpPr>
              <p:nvPr/>
            </p:nvSpPr>
            <p:spPr bwMode="auto">
              <a:xfrm>
                <a:off x="3333" y="1252"/>
                <a:ext cx="2132" cy="2087"/>
              </a:xfrm>
              <a:prstGeom prst="rect">
                <a:avLst/>
              </a:prstGeom>
              <a:gradFill rotWithShape="1">
                <a:gsLst>
                  <a:gs pos="0">
                    <a:srgbClr val="B4DDFE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noFill/>
                <a:miter lim="800000"/>
                <a:tailEnd type="non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82951" name="Group 7"/>
              <p:cNvGrpSpPr/>
              <p:nvPr/>
            </p:nvGrpSpPr>
            <p:grpSpPr bwMode="auto">
              <a:xfrm>
                <a:off x="3951" y="1278"/>
                <a:ext cx="1016" cy="2016"/>
                <a:chOff x="3888" y="624"/>
                <a:chExt cx="1016" cy="2016"/>
              </a:xfrm>
            </p:grpSpPr>
            <p:sp>
              <p:nvSpPr>
                <p:cNvPr id="82952" name="Rectangle 8"/>
                <p:cNvSpPr>
                  <a:spLocks noChangeArrowheads="1"/>
                </p:cNvSpPr>
                <p:nvPr/>
              </p:nvSpPr>
              <p:spPr bwMode="auto">
                <a:xfrm>
                  <a:off x="3936" y="912"/>
                  <a:ext cx="96" cy="144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CC0066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53" name="Rectangle 9"/>
                <p:cNvSpPr>
                  <a:spLocks noChangeArrowheads="1"/>
                </p:cNvSpPr>
                <p:nvPr/>
              </p:nvSpPr>
              <p:spPr bwMode="auto">
                <a:xfrm>
                  <a:off x="4656" y="912"/>
                  <a:ext cx="96" cy="1440"/>
                </a:xfrm>
                <a:prstGeom prst="rect">
                  <a:avLst/>
                </a:prstGeom>
                <a:gradFill rotWithShape="1">
                  <a:gsLst>
                    <a:gs pos="0">
                      <a:srgbClr val="003399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003399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954" name="Rectangle 10"/>
                <p:cNvSpPr>
                  <a:spLocks noChangeArrowheads="1"/>
                </p:cNvSpPr>
                <p:nvPr/>
              </p:nvSpPr>
              <p:spPr bwMode="auto">
                <a:xfrm>
                  <a:off x="4608" y="624"/>
                  <a:ext cx="29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solidFill>
                        <a:srgbClr val="003399"/>
                      </a:solidFill>
                      <a:sym typeface="Symbol" panose="05050102010706020507" pitchFamily="18" charset="2"/>
                    </a:rPr>
                    <a:t>-</a:t>
                  </a:r>
                  <a:endParaRPr kumimoji="1" lang="en-US" altLang="zh-CN" sz="2400" baseline="-25000">
                    <a:solidFill>
                      <a:srgbClr val="003399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82955" name="Rectangle 11"/>
                <p:cNvSpPr>
                  <a:spLocks noChangeArrowheads="1"/>
                </p:cNvSpPr>
                <p:nvPr/>
              </p:nvSpPr>
              <p:spPr bwMode="auto">
                <a:xfrm>
                  <a:off x="3888" y="624"/>
                  <a:ext cx="34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+</a:t>
                  </a:r>
                  <a:endParaRPr kumimoji="1" lang="en-US" altLang="zh-CN" sz="2400" i="1" baseline="-25000">
                    <a:solidFill>
                      <a:srgbClr val="FF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82956" name="Rectangle 12"/>
                <p:cNvSpPr>
                  <a:spLocks noChangeArrowheads="1"/>
                </p:cNvSpPr>
                <p:nvPr/>
              </p:nvSpPr>
              <p:spPr bwMode="auto">
                <a:xfrm>
                  <a:off x="4608" y="2352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b="1">
                      <a:solidFill>
                        <a:srgbClr val="003399"/>
                      </a:solidFill>
                    </a:rPr>
                    <a:t>B</a:t>
                  </a:r>
                  <a:endParaRPr kumimoji="1" lang="en-US" altLang="zh-CN" sz="2400">
                    <a:solidFill>
                      <a:srgbClr val="003399"/>
                    </a:solidFill>
                  </a:endParaRPr>
                </a:p>
              </p:txBody>
            </p:sp>
            <p:sp>
              <p:nvSpPr>
                <p:cNvPr id="82957" name="Rectangle 13"/>
                <p:cNvSpPr>
                  <a:spLocks noChangeArrowheads="1"/>
                </p:cNvSpPr>
                <p:nvPr/>
              </p:nvSpPr>
              <p:spPr bwMode="auto">
                <a:xfrm>
                  <a:off x="3888" y="2352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>
                      <a:solidFill>
                        <a:srgbClr val="FF0000"/>
                      </a:solidFill>
                    </a:rPr>
                    <a:t>A</a:t>
                  </a:r>
                  <a:endParaRPr kumimoji="1" lang="en-US" altLang="zh-CN" sz="240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82958" name="Group 14"/>
            <p:cNvGrpSpPr/>
            <p:nvPr/>
          </p:nvGrpSpPr>
          <p:grpSpPr bwMode="auto">
            <a:xfrm>
              <a:off x="3409" y="1924"/>
              <a:ext cx="1872" cy="288"/>
              <a:chOff x="3408" y="1200"/>
              <a:chExt cx="1872" cy="288"/>
            </a:xfrm>
          </p:grpSpPr>
          <p:sp>
            <p:nvSpPr>
              <p:cNvPr id="82959" name="Line 15"/>
              <p:cNvSpPr>
                <a:spLocks noChangeShapeType="1"/>
              </p:cNvSpPr>
              <p:nvPr/>
            </p:nvSpPr>
            <p:spPr bwMode="auto">
              <a:xfrm>
                <a:off x="4128" y="1488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0" name="Line 16"/>
              <p:cNvSpPr>
                <a:spLocks noChangeShapeType="1"/>
              </p:cNvSpPr>
              <p:nvPr/>
            </p:nvSpPr>
            <p:spPr bwMode="auto">
              <a:xfrm>
                <a:off x="4848" y="1488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1" name="Line 17"/>
              <p:cNvSpPr>
                <a:spLocks noChangeShapeType="1"/>
              </p:cNvSpPr>
              <p:nvPr/>
            </p:nvSpPr>
            <p:spPr bwMode="auto">
              <a:xfrm flipH="1">
                <a:off x="3408" y="1488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2" name="Rectangle 18"/>
              <p:cNvSpPr>
                <a:spLocks noChangeArrowheads="1"/>
              </p:cNvSpPr>
              <p:nvPr/>
            </p:nvSpPr>
            <p:spPr bwMode="auto">
              <a:xfrm>
                <a:off x="4176" y="1200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E</a:t>
                </a:r>
                <a:r>
                  <a:rPr kumimoji="1" lang="en-US" altLang="zh-CN" sz="2400" b="1" i="1" baseline="-25000">
                    <a:solidFill>
                      <a:srgbClr val="FF0000"/>
                    </a:solidFill>
                  </a:rPr>
                  <a:t>A</a:t>
                </a:r>
                <a:endParaRPr kumimoji="1" lang="en-US" altLang="zh-CN" sz="2400" i="1" baseline="-250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2963" name="Group 19"/>
            <p:cNvGrpSpPr/>
            <p:nvPr/>
          </p:nvGrpSpPr>
          <p:grpSpPr bwMode="auto">
            <a:xfrm>
              <a:off x="3409" y="2500"/>
              <a:ext cx="1824" cy="288"/>
              <a:chOff x="3408" y="1776"/>
              <a:chExt cx="1824" cy="288"/>
            </a:xfrm>
          </p:grpSpPr>
          <p:sp>
            <p:nvSpPr>
              <p:cNvPr id="82964" name="Line 20"/>
              <p:cNvSpPr>
                <a:spLocks noChangeShapeType="1"/>
              </p:cNvSpPr>
              <p:nvPr/>
            </p:nvSpPr>
            <p:spPr bwMode="auto">
              <a:xfrm>
                <a:off x="4128" y="177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5" name="Line 21"/>
              <p:cNvSpPr>
                <a:spLocks noChangeShapeType="1"/>
              </p:cNvSpPr>
              <p:nvPr/>
            </p:nvSpPr>
            <p:spPr bwMode="auto">
              <a:xfrm flipH="1">
                <a:off x="4800" y="177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6" name="Line 22"/>
              <p:cNvSpPr>
                <a:spLocks noChangeShapeType="1"/>
              </p:cNvSpPr>
              <p:nvPr/>
            </p:nvSpPr>
            <p:spPr bwMode="auto">
              <a:xfrm>
                <a:off x="3408" y="1776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67" name="Rectangle 23"/>
              <p:cNvSpPr>
                <a:spLocks noChangeArrowheads="1"/>
              </p:cNvSpPr>
              <p:nvPr/>
            </p:nvSpPr>
            <p:spPr bwMode="auto">
              <a:xfrm>
                <a:off x="4176" y="1776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3399"/>
                    </a:solidFill>
                  </a:rPr>
                  <a:t>E</a:t>
                </a:r>
                <a:r>
                  <a:rPr kumimoji="1" lang="en-US" altLang="zh-CN" sz="2400" b="1" i="1" baseline="-25000">
                    <a:solidFill>
                      <a:srgbClr val="003399"/>
                    </a:solidFill>
                  </a:rPr>
                  <a:t>B</a:t>
                </a:r>
                <a:endParaRPr kumimoji="1" lang="en-US" altLang="zh-CN" sz="2400" i="1" baseline="-25000">
                  <a:solidFill>
                    <a:srgbClr val="003399"/>
                  </a:solidFill>
                </a:endParaRPr>
              </a:p>
            </p:txBody>
          </p:sp>
        </p:grpSp>
      </p:grp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821226" y="2938463"/>
            <a:ext cx="990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1447800" y="2958977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平面之间：</a:t>
            </a:r>
          </a:p>
        </p:txBody>
      </p:sp>
      <p:graphicFrame>
        <p:nvGraphicFramePr>
          <p:cNvPr id="82971" name="Object 27"/>
          <p:cNvGraphicFramePr>
            <a:graphicFrameLocks noChangeAspect="1"/>
          </p:cNvGraphicFramePr>
          <p:nvPr/>
        </p:nvGraphicFramePr>
        <p:xfrm>
          <a:off x="1676400" y="3505200"/>
          <a:ext cx="34258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576160" imgH="13804920" progId="">
                  <p:embed/>
                </p:oleObj>
              </mc:Choice>
              <mc:Fallback>
                <p:oleObj name="Equation" r:id="rId2" imgW="38576160" imgH="13804920" progId="">
                  <p:embed/>
                  <p:pic>
                    <p:nvPicPr>
                      <p:cNvPr id="0" name="Picture 2" descr="image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05200"/>
                        <a:ext cx="342582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1447800" y="4648200"/>
            <a:ext cx="2209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平面之外：</a:t>
            </a:r>
          </a:p>
        </p:txBody>
      </p:sp>
      <p:graphicFrame>
        <p:nvGraphicFramePr>
          <p:cNvPr id="82973" name="Object 29"/>
          <p:cNvGraphicFramePr>
            <a:graphicFrameLocks noChangeAspect="1"/>
          </p:cNvGraphicFramePr>
          <p:nvPr/>
        </p:nvGraphicFramePr>
        <p:xfrm>
          <a:off x="1752600" y="5486400"/>
          <a:ext cx="29289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38960" imgH="7302600" progId="">
                  <p:embed/>
                </p:oleObj>
              </mc:Choice>
              <mc:Fallback>
                <p:oleObj name="Equation" r:id="rId4" imgW="36138960" imgH="7302600" progId="">
                  <p:embed/>
                  <p:pic>
                    <p:nvPicPr>
                      <p:cNvPr id="0" name="Picture 1" descr="image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2928938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0" grpId="0"/>
      <p:bldP spid="8297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3A32-FF07-440F-97ED-F7A8455992F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高斯定理及其应用</a:t>
            </a:r>
            <a:endParaRPr lang="zh-CN" altLang="zh-CN" dirty="0"/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609600" y="1295400"/>
            <a:ext cx="799684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400" dirty="0"/>
              <a:t>例</a:t>
            </a:r>
            <a:r>
              <a:rPr kumimoji="1" lang="en-US" altLang="zh-CN" sz="2400" dirty="0"/>
              <a:t>9.12 </a:t>
            </a:r>
            <a:r>
              <a:rPr lang="zh-CN" altLang="en-US" sz="2400" dirty="0"/>
              <a:t>如图所示，一电量为 </a:t>
            </a:r>
            <a:r>
              <a:rPr lang="en-US" altLang="zh-CN" sz="2400" i="1" dirty="0"/>
              <a:t>q</a:t>
            </a:r>
            <a:r>
              <a:rPr lang="en-US" altLang="zh-CN" sz="2400" dirty="0"/>
              <a:t> </a:t>
            </a:r>
            <a:r>
              <a:rPr lang="zh-CN" altLang="en-US" sz="2400" dirty="0"/>
              <a:t>的点电荷，置于一正立方体的一个顶角上，求通过图中側面</a:t>
            </a:r>
            <a:r>
              <a:rPr lang="en-US" altLang="zh-CN" sz="2400" dirty="0"/>
              <a:t>A</a:t>
            </a:r>
            <a:r>
              <a:rPr lang="zh-CN" altLang="en-US" sz="2400" dirty="0"/>
              <a:t>的电场强度通量。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3400" y="2362200"/>
            <a:ext cx="1377950" cy="1517650"/>
            <a:chOff x="350" y="1058"/>
            <a:chExt cx="868" cy="956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958" y="1206"/>
              <a:ext cx="256" cy="808"/>
              <a:chOff x="958" y="1206"/>
              <a:chExt cx="256" cy="808"/>
            </a:xfrm>
          </p:grpSpPr>
          <p:sp>
            <p:nvSpPr>
              <p:cNvPr id="223238" name="Freeform 6" descr="浅色上对角线"/>
              <p:cNvSpPr/>
              <p:nvPr/>
            </p:nvSpPr>
            <p:spPr bwMode="auto">
              <a:xfrm>
                <a:off x="958" y="1206"/>
                <a:ext cx="256" cy="808"/>
              </a:xfrm>
              <a:custGeom>
                <a:avLst/>
                <a:gdLst/>
                <a:ahLst/>
                <a:cxnLst>
                  <a:cxn ang="0">
                    <a:pos x="0" y="140"/>
                  </a:cxn>
                  <a:cxn ang="0">
                    <a:pos x="256" y="0"/>
                  </a:cxn>
                  <a:cxn ang="0">
                    <a:pos x="256" y="660"/>
                  </a:cxn>
                  <a:cxn ang="0">
                    <a:pos x="0" y="808"/>
                  </a:cxn>
                  <a:cxn ang="0">
                    <a:pos x="0" y="140"/>
                  </a:cxn>
                </a:cxnLst>
                <a:rect l="0" t="0" r="r" b="b"/>
                <a:pathLst>
                  <a:path w="256" h="808">
                    <a:moveTo>
                      <a:pt x="0" y="140"/>
                    </a:moveTo>
                    <a:lnTo>
                      <a:pt x="256" y="0"/>
                    </a:lnTo>
                    <a:lnTo>
                      <a:pt x="256" y="660"/>
                    </a:lnTo>
                    <a:lnTo>
                      <a:pt x="0" y="808"/>
                    </a:lnTo>
                    <a:lnTo>
                      <a:pt x="0" y="140"/>
                    </a:lnTo>
                    <a:close/>
                  </a:path>
                </a:pathLst>
              </a:cu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39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18" y="1524"/>
                <a:ext cx="11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</a:ln>
                    <a:latin typeface="Times New Roman" panose="02020603050405020304"/>
                    <a:cs typeface="Times New Roman" panose="02020603050405020304"/>
                  </a:rPr>
                  <a:t>A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</a:ln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4" name="Group 8"/>
            <p:cNvGrpSpPr/>
            <p:nvPr/>
          </p:nvGrpSpPr>
          <p:grpSpPr bwMode="auto">
            <a:xfrm>
              <a:off x="350" y="1203"/>
              <a:ext cx="868" cy="809"/>
              <a:chOff x="744" y="1962"/>
              <a:chExt cx="868" cy="809"/>
            </a:xfrm>
          </p:grpSpPr>
          <p:sp>
            <p:nvSpPr>
              <p:cNvPr id="223241" name="Rectangle 9"/>
              <p:cNvSpPr>
                <a:spLocks noChangeArrowheads="1"/>
              </p:cNvSpPr>
              <p:nvPr/>
            </p:nvSpPr>
            <p:spPr bwMode="auto">
              <a:xfrm>
                <a:off x="750" y="2105"/>
                <a:ext cx="606" cy="6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42" name="Line 10"/>
              <p:cNvSpPr>
                <a:spLocks noChangeShapeType="1"/>
              </p:cNvSpPr>
              <p:nvPr/>
            </p:nvSpPr>
            <p:spPr bwMode="auto">
              <a:xfrm flipV="1">
                <a:off x="1356" y="1965"/>
                <a:ext cx="256" cy="1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3" name="Line 11"/>
              <p:cNvSpPr>
                <a:spLocks noChangeShapeType="1"/>
              </p:cNvSpPr>
              <p:nvPr/>
            </p:nvSpPr>
            <p:spPr bwMode="auto">
              <a:xfrm flipV="1">
                <a:off x="744" y="1962"/>
                <a:ext cx="266" cy="1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4" name="Line 12"/>
              <p:cNvSpPr>
                <a:spLocks noChangeShapeType="1"/>
              </p:cNvSpPr>
              <p:nvPr/>
            </p:nvSpPr>
            <p:spPr bwMode="auto">
              <a:xfrm flipV="1">
                <a:off x="1361" y="2624"/>
                <a:ext cx="248" cy="1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5" name="Line 13"/>
              <p:cNvSpPr>
                <a:spLocks noChangeShapeType="1"/>
              </p:cNvSpPr>
              <p:nvPr/>
            </p:nvSpPr>
            <p:spPr bwMode="auto">
              <a:xfrm flipV="1">
                <a:off x="756" y="2623"/>
                <a:ext cx="254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6" name="Line 14"/>
              <p:cNvSpPr>
                <a:spLocks noChangeShapeType="1"/>
              </p:cNvSpPr>
              <p:nvPr/>
            </p:nvSpPr>
            <p:spPr bwMode="auto">
              <a:xfrm>
                <a:off x="1006" y="1962"/>
                <a:ext cx="0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7" name="Line 15"/>
              <p:cNvSpPr>
                <a:spLocks noChangeShapeType="1"/>
              </p:cNvSpPr>
              <p:nvPr/>
            </p:nvSpPr>
            <p:spPr bwMode="auto">
              <a:xfrm>
                <a:off x="1006" y="2628"/>
                <a:ext cx="6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8" name="Line 16"/>
              <p:cNvSpPr>
                <a:spLocks noChangeShapeType="1"/>
              </p:cNvSpPr>
              <p:nvPr/>
            </p:nvSpPr>
            <p:spPr bwMode="auto">
              <a:xfrm>
                <a:off x="1006" y="1962"/>
                <a:ext cx="6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49" name="Line 17"/>
              <p:cNvSpPr>
                <a:spLocks noChangeShapeType="1"/>
              </p:cNvSpPr>
              <p:nvPr/>
            </p:nvSpPr>
            <p:spPr bwMode="auto">
              <a:xfrm>
                <a:off x="1607" y="1966"/>
                <a:ext cx="0" cy="6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8"/>
            <p:cNvGrpSpPr/>
            <p:nvPr/>
          </p:nvGrpSpPr>
          <p:grpSpPr bwMode="auto">
            <a:xfrm>
              <a:off x="493" y="1058"/>
              <a:ext cx="151" cy="172"/>
              <a:chOff x="493" y="1058"/>
              <a:chExt cx="151" cy="172"/>
            </a:xfrm>
          </p:grpSpPr>
          <p:sp>
            <p:nvSpPr>
              <p:cNvPr id="223251" name="Oval 19"/>
              <p:cNvSpPr>
                <a:spLocks noChangeArrowheads="1"/>
              </p:cNvSpPr>
              <p:nvPr/>
            </p:nvSpPr>
            <p:spPr bwMode="auto">
              <a:xfrm>
                <a:off x="598" y="1184"/>
                <a:ext cx="46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C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52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3" y="1058"/>
                <a:ext cx="9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</a:ln>
                    <a:latin typeface="Times New Roman" panose="02020603050405020304"/>
                    <a:cs typeface="Times New Roman" panose="02020603050405020304"/>
                  </a:rPr>
                  <a:t>q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</a:ln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6" name="Group 21"/>
          <p:cNvGrpSpPr/>
          <p:nvPr/>
        </p:nvGrpSpPr>
        <p:grpSpPr bwMode="auto">
          <a:xfrm>
            <a:off x="1981200" y="3581400"/>
            <a:ext cx="2727325" cy="2624138"/>
            <a:chOff x="203" y="2352"/>
            <a:chExt cx="1718" cy="1653"/>
          </a:xfrm>
        </p:grpSpPr>
        <p:grpSp>
          <p:nvGrpSpPr>
            <p:cNvPr id="7" name="Group 22"/>
            <p:cNvGrpSpPr/>
            <p:nvPr/>
          </p:nvGrpSpPr>
          <p:grpSpPr bwMode="auto">
            <a:xfrm>
              <a:off x="1423" y="3195"/>
              <a:ext cx="256" cy="808"/>
              <a:chOff x="958" y="1206"/>
              <a:chExt cx="256" cy="808"/>
            </a:xfrm>
          </p:grpSpPr>
          <p:sp>
            <p:nvSpPr>
              <p:cNvPr id="223255" name="Freeform 23" descr="浅色上对角线"/>
              <p:cNvSpPr/>
              <p:nvPr/>
            </p:nvSpPr>
            <p:spPr bwMode="auto">
              <a:xfrm>
                <a:off x="958" y="1206"/>
                <a:ext cx="256" cy="808"/>
              </a:xfrm>
              <a:custGeom>
                <a:avLst/>
                <a:gdLst/>
                <a:ahLst/>
                <a:cxnLst>
                  <a:cxn ang="0">
                    <a:pos x="0" y="140"/>
                  </a:cxn>
                  <a:cxn ang="0">
                    <a:pos x="256" y="0"/>
                  </a:cxn>
                  <a:cxn ang="0">
                    <a:pos x="256" y="660"/>
                  </a:cxn>
                  <a:cxn ang="0">
                    <a:pos x="0" y="808"/>
                  </a:cxn>
                  <a:cxn ang="0">
                    <a:pos x="0" y="140"/>
                  </a:cxn>
                </a:cxnLst>
                <a:rect l="0" t="0" r="r" b="b"/>
                <a:pathLst>
                  <a:path w="256" h="808">
                    <a:moveTo>
                      <a:pt x="0" y="140"/>
                    </a:moveTo>
                    <a:lnTo>
                      <a:pt x="256" y="0"/>
                    </a:lnTo>
                    <a:lnTo>
                      <a:pt x="256" y="660"/>
                    </a:lnTo>
                    <a:lnTo>
                      <a:pt x="0" y="808"/>
                    </a:lnTo>
                    <a:lnTo>
                      <a:pt x="0" y="140"/>
                    </a:lnTo>
                    <a:close/>
                  </a:path>
                </a:pathLst>
              </a:cu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56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18" y="1524"/>
                <a:ext cx="11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</a:ln>
                    <a:latin typeface="Times New Roman" panose="02020603050405020304"/>
                    <a:cs typeface="Times New Roman" panose="02020603050405020304"/>
                  </a:rPr>
                  <a:t>A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</a:ln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8" name="Group 25"/>
            <p:cNvGrpSpPr/>
            <p:nvPr/>
          </p:nvGrpSpPr>
          <p:grpSpPr bwMode="auto">
            <a:xfrm>
              <a:off x="203" y="2352"/>
              <a:ext cx="1718" cy="1653"/>
              <a:chOff x="1355" y="1611"/>
              <a:chExt cx="1718" cy="1653"/>
            </a:xfrm>
          </p:grpSpPr>
          <p:sp>
            <p:nvSpPr>
              <p:cNvPr id="223258" name="Line 26"/>
              <p:cNvSpPr>
                <a:spLocks noChangeShapeType="1"/>
              </p:cNvSpPr>
              <p:nvPr/>
            </p:nvSpPr>
            <p:spPr bwMode="auto">
              <a:xfrm>
                <a:off x="1360" y="3257"/>
                <a:ext cx="593" cy="0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59" name="Line 27"/>
              <p:cNvSpPr>
                <a:spLocks noChangeShapeType="1"/>
              </p:cNvSpPr>
              <p:nvPr/>
            </p:nvSpPr>
            <p:spPr bwMode="auto">
              <a:xfrm flipH="1">
                <a:off x="1355" y="2582"/>
                <a:ext cx="617" cy="1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0" name="Line 28"/>
              <p:cNvSpPr>
                <a:spLocks noChangeShapeType="1"/>
              </p:cNvSpPr>
              <p:nvPr/>
            </p:nvSpPr>
            <p:spPr bwMode="auto">
              <a:xfrm>
                <a:off x="1870" y="1620"/>
                <a:ext cx="1184" cy="0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1" name="Line 29"/>
              <p:cNvSpPr>
                <a:spLocks noChangeShapeType="1"/>
              </p:cNvSpPr>
              <p:nvPr/>
            </p:nvSpPr>
            <p:spPr bwMode="auto">
              <a:xfrm flipV="1">
                <a:off x="2577" y="1897"/>
                <a:ext cx="0" cy="688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2" name="Line 30"/>
              <p:cNvSpPr>
                <a:spLocks noChangeShapeType="1"/>
              </p:cNvSpPr>
              <p:nvPr/>
            </p:nvSpPr>
            <p:spPr bwMode="auto">
              <a:xfrm>
                <a:off x="1374" y="1912"/>
                <a:ext cx="1217" cy="0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3" name="Line 31"/>
              <p:cNvSpPr>
                <a:spLocks noChangeShapeType="1"/>
              </p:cNvSpPr>
              <p:nvPr/>
            </p:nvSpPr>
            <p:spPr bwMode="auto">
              <a:xfrm>
                <a:off x="1607" y="1769"/>
                <a:ext cx="1217" cy="0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4" name="Line 32"/>
              <p:cNvSpPr>
                <a:spLocks noChangeShapeType="1"/>
              </p:cNvSpPr>
              <p:nvPr/>
            </p:nvSpPr>
            <p:spPr bwMode="auto">
              <a:xfrm flipV="1">
                <a:off x="2817" y="2969"/>
                <a:ext cx="247" cy="150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5" name="Line 33"/>
              <p:cNvSpPr>
                <a:spLocks noChangeShapeType="1"/>
              </p:cNvSpPr>
              <p:nvPr/>
            </p:nvSpPr>
            <p:spPr bwMode="auto">
              <a:xfrm flipV="1">
                <a:off x="2832" y="2304"/>
                <a:ext cx="235" cy="138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6" name="Line 34"/>
              <p:cNvSpPr>
                <a:spLocks noChangeShapeType="1"/>
              </p:cNvSpPr>
              <p:nvPr/>
            </p:nvSpPr>
            <p:spPr bwMode="auto">
              <a:xfrm flipV="1">
                <a:off x="2574" y="1617"/>
                <a:ext cx="499" cy="288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7" name="Line 35"/>
              <p:cNvSpPr>
                <a:spLocks noChangeShapeType="1"/>
              </p:cNvSpPr>
              <p:nvPr/>
            </p:nvSpPr>
            <p:spPr bwMode="auto">
              <a:xfrm>
                <a:off x="3065" y="1621"/>
                <a:ext cx="0" cy="1353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8" name="Line 36"/>
              <p:cNvSpPr>
                <a:spLocks noChangeShapeType="1"/>
              </p:cNvSpPr>
              <p:nvPr/>
            </p:nvSpPr>
            <p:spPr bwMode="auto">
              <a:xfrm>
                <a:off x="2824" y="1763"/>
                <a:ext cx="0" cy="687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69" name="Line 37"/>
              <p:cNvSpPr>
                <a:spLocks noChangeShapeType="1"/>
              </p:cNvSpPr>
              <p:nvPr/>
            </p:nvSpPr>
            <p:spPr bwMode="auto">
              <a:xfrm flipV="1">
                <a:off x="1366" y="1611"/>
                <a:ext cx="511" cy="294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0" name="Line 38"/>
              <p:cNvSpPr>
                <a:spLocks noChangeShapeType="1"/>
              </p:cNvSpPr>
              <p:nvPr/>
            </p:nvSpPr>
            <p:spPr bwMode="auto">
              <a:xfrm flipV="1">
                <a:off x="1959" y="1613"/>
                <a:ext cx="511" cy="294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1" name="Line 39"/>
              <p:cNvSpPr>
                <a:spLocks noChangeShapeType="1"/>
              </p:cNvSpPr>
              <p:nvPr/>
            </p:nvSpPr>
            <p:spPr bwMode="auto">
              <a:xfrm>
                <a:off x="1967" y="1907"/>
                <a:ext cx="0" cy="675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2" name="Line 40"/>
              <p:cNvSpPr>
                <a:spLocks noChangeShapeType="1"/>
              </p:cNvSpPr>
              <p:nvPr/>
            </p:nvSpPr>
            <p:spPr bwMode="auto">
              <a:xfrm>
                <a:off x="1613" y="1781"/>
                <a:ext cx="1" cy="1329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3" name="Line 41"/>
              <p:cNvSpPr>
                <a:spLocks noChangeShapeType="1"/>
              </p:cNvSpPr>
              <p:nvPr/>
            </p:nvSpPr>
            <p:spPr bwMode="auto">
              <a:xfrm flipV="1">
                <a:off x="1375" y="2968"/>
                <a:ext cx="481" cy="276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4" name="Line 42"/>
              <p:cNvSpPr>
                <a:spLocks noChangeShapeType="1"/>
              </p:cNvSpPr>
              <p:nvPr/>
            </p:nvSpPr>
            <p:spPr bwMode="auto">
              <a:xfrm>
                <a:off x="1359" y="1905"/>
                <a:ext cx="0" cy="1359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5" name="Line 43"/>
              <p:cNvSpPr>
                <a:spLocks noChangeShapeType="1"/>
              </p:cNvSpPr>
              <p:nvPr/>
            </p:nvSpPr>
            <p:spPr bwMode="auto">
              <a:xfrm>
                <a:off x="1857" y="1616"/>
                <a:ext cx="0" cy="1359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6" name="Line 44"/>
              <p:cNvSpPr>
                <a:spLocks noChangeShapeType="1"/>
              </p:cNvSpPr>
              <p:nvPr/>
            </p:nvSpPr>
            <p:spPr bwMode="auto">
              <a:xfrm>
                <a:off x="1855" y="2960"/>
                <a:ext cx="1217" cy="0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7" name="Line 45"/>
              <p:cNvSpPr>
                <a:spLocks noChangeShapeType="1"/>
              </p:cNvSpPr>
              <p:nvPr/>
            </p:nvSpPr>
            <p:spPr bwMode="auto">
              <a:xfrm>
                <a:off x="1608" y="3112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8" name="Line 46"/>
              <p:cNvSpPr>
                <a:spLocks noChangeShapeType="1"/>
              </p:cNvSpPr>
              <p:nvPr/>
            </p:nvSpPr>
            <p:spPr bwMode="auto">
              <a:xfrm flipV="1">
                <a:off x="1362" y="2292"/>
                <a:ext cx="511" cy="294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79" name="Line 47"/>
              <p:cNvSpPr>
                <a:spLocks noChangeShapeType="1"/>
              </p:cNvSpPr>
              <p:nvPr/>
            </p:nvSpPr>
            <p:spPr bwMode="auto">
              <a:xfrm>
                <a:off x="1847" y="2297"/>
                <a:ext cx="1217" cy="0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0" name="Line 48"/>
              <p:cNvSpPr>
                <a:spLocks noChangeShapeType="1"/>
              </p:cNvSpPr>
              <p:nvPr/>
            </p:nvSpPr>
            <p:spPr bwMode="auto">
              <a:xfrm flipV="1">
                <a:off x="2207" y="2290"/>
                <a:ext cx="252" cy="148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1" name="Line 49"/>
              <p:cNvSpPr>
                <a:spLocks noChangeShapeType="1"/>
              </p:cNvSpPr>
              <p:nvPr/>
            </p:nvSpPr>
            <p:spPr bwMode="auto">
              <a:xfrm>
                <a:off x="1627" y="2440"/>
                <a:ext cx="597" cy="0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2" name="Line 50"/>
              <p:cNvSpPr>
                <a:spLocks noChangeShapeType="1"/>
              </p:cNvSpPr>
              <p:nvPr/>
            </p:nvSpPr>
            <p:spPr bwMode="auto">
              <a:xfrm>
                <a:off x="2465" y="1616"/>
                <a:ext cx="0" cy="1359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83" name="Line 51"/>
              <p:cNvSpPr>
                <a:spLocks noChangeShapeType="1"/>
              </p:cNvSpPr>
              <p:nvPr/>
            </p:nvSpPr>
            <p:spPr bwMode="auto">
              <a:xfrm flipV="1">
                <a:off x="2241" y="2951"/>
                <a:ext cx="247" cy="156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52"/>
              <p:cNvGrpSpPr/>
              <p:nvPr/>
            </p:nvGrpSpPr>
            <p:grpSpPr bwMode="auto">
              <a:xfrm>
                <a:off x="1962" y="2446"/>
                <a:ext cx="868" cy="809"/>
                <a:chOff x="744" y="1962"/>
                <a:chExt cx="868" cy="809"/>
              </a:xfrm>
            </p:grpSpPr>
            <p:sp>
              <p:nvSpPr>
                <p:cNvPr id="223285" name="Rectangle 53"/>
                <p:cNvSpPr>
                  <a:spLocks noChangeArrowheads="1"/>
                </p:cNvSpPr>
                <p:nvPr/>
              </p:nvSpPr>
              <p:spPr bwMode="auto">
                <a:xfrm>
                  <a:off x="750" y="2105"/>
                  <a:ext cx="606" cy="66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28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356" y="1965"/>
                  <a:ext cx="256" cy="1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28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44" y="1962"/>
                  <a:ext cx="266" cy="13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28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361" y="2624"/>
                  <a:ext cx="248" cy="1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28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756" y="2623"/>
                  <a:ext cx="254" cy="1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290" name="Line 58"/>
                <p:cNvSpPr>
                  <a:spLocks noChangeShapeType="1"/>
                </p:cNvSpPr>
                <p:nvPr/>
              </p:nvSpPr>
              <p:spPr bwMode="auto">
                <a:xfrm>
                  <a:off x="1006" y="1962"/>
                  <a:ext cx="0" cy="6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291" name="Line 59"/>
                <p:cNvSpPr>
                  <a:spLocks noChangeShapeType="1"/>
                </p:cNvSpPr>
                <p:nvPr/>
              </p:nvSpPr>
              <p:spPr bwMode="auto">
                <a:xfrm>
                  <a:off x="1006" y="2628"/>
                  <a:ext cx="6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292" name="Line 60"/>
                <p:cNvSpPr>
                  <a:spLocks noChangeShapeType="1"/>
                </p:cNvSpPr>
                <p:nvPr/>
              </p:nvSpPr>
              <p:spPr bwMode="auto">
                <a:xfrm>
                  <a:off x="1006" y="1962"/>
                  <a:ext cx="60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293" name="Line 61"/>
                <p:cNvSpPr>
                  <a:spLocks noChangeShapeType="1"/>
                </p:cNvSpPr>
                <p:nvPr/>
              </p:nvSpPr>
              <p:spPr bwMode="auto">
                <a:xfrm>
                  <a:off x="1607" y="1966"/>
                  <a:ext cx="0" cy="66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3294" name="Line 62"/>
              <p:cNvSpPr>
                <a:spLocks noChangeShapeType="1"/>
              </p:cNvSpPr>
              <p:nvPr/>
            </p:nvSpPr>
            <p:spPr bwMode="auto">
              <a:xfrm>
                <a:off x="2218" y="1775"/>
                <a:ext cx="0" cy="687"/>
              </a:xfrm>
              <a:prstGeom prst="line">
                <a:avLst/>
              </a:prstGeom>
              <a:noFill/>
              <a:ln w="9525">
                <a:solidFill>
                  <a:srgbClr val="ADADFF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63"/>
            <p:cNvGrpSpPr/>
            <p:nvPr/>
          </p:nvGrpSpPr>
          <p:grpSpPr bwMode="auto">
            <a:xfrm>
              <a:off x="959" y="3035"/>
              <a:ext cx="151" cy="172"/>
              <a:chOff x="493" y="1058"/>
              <a:chExt cx="151" cy="172"/>
            </a:xfrm>
          </p:grpSpPr>
          <p:sp>
            <p:nvSpPr>
              <p:cNvPr id="223296" name="Oval 64"/>
              <p:cNvSpPr>
                <a:spLocks noChangeArrowheads="1"/>
              </p:cNvSpPr>
              <p:nvPr/>
            </p:nvSpPr>
            <p:spPr bwMode="auto">
              <a:xfrm>
                <a:off x="598" y="1184"/>
                <a:ext cx="46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C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97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3" y="1058"/>
                <a:ext cx="9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</a:ln>
                    <a:latin typeface="Times New Roman" panose="02020603050405020304"/>
                    <a:cs typeface="Times New Roman" panose="02020603050405020304"/>
                  </a:rPr>
                  <a:t>q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</a:ln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223298" name="Rectangle 66"/>
          <p:cNvSpPr>
            <a:spLocks noChangeArrowheads="1"/>
          </p:cNvSpPr>
          <p:nvPr/>
        </p:nvSpPr>
        <p:spPr bwMode="auto">
          <a:xfrm>
            <a:off x="3810000" y="2438400"/>
            <a:ext cx="5105400" cy="1006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000" dirty="0"/>
              <a:t>若用 </a:t>
            </a:r>
            <a:r>
              <a:rPr lang="en-US" altLang="zh-CN" sz="2000" dirty="0"/>
              <a:t>8 </a:t>
            </a:r>
            <a:r>
              <a:rPr lang="zh-CN" altLang="en-US" sz="2000" dirty="0"/>
              <a:t>个相同的立方体组成一大立方体，</a:t>
            </a:r>
            <a:r>
              <a:rPr lang="en-US" altLang="zh-CN" sz="2000" i="1" dirty="0"/>
              <a:t>q</a:t>
            </a:r>
            <a:r>
              <a:rPr lang="en-US" altLang="zh-CN" sz="2000" dirty="0"/>
              <a:t> </a:t>
            </a:r>
            <a:r>
              <a:rPr lang="zh-CN" altLang="en-US" sz="2000" dirty="0"/>
              <a:t>在中心处，则通过大立方体六个側面组成的封闭面的总通量为 </a:t>
            </a:r>
            <a:r>
              <a:rPr lang="en-US" altLang="zh-CN" sz="2000" i="1" dirty="0"/>
              <a:t>q</a:t>
            </a:r>
            <a:r>
              <a:rPr lang="en-US" altLang="zh-CN" sz="2000" dirty="0"/>
              <a:t>/</a:t>
            </a:r>
            <a:r>
              <a:rPr lang="el-GR" altLang="zh-CN" sz="2000" dirty="0"/>
              <a:t>ε</a:t>
            </a:r>
            <a:r>
              <a:rPr lang="en-US" altLang="zh-CN" sz="2000" baseline="-25000" dirty="0"/>
              <a:t>0 </a:t>
            </a:r>
            <a:r>
              <a:rPr lang="zh-CN" altLang="en-US" sz="2000" dirty="0"/>
              <a:t>（高斯定理）</a:t>
            </a:r>
            <a:endParaRPr lang="zh-CN" altLang="el-GR" sz="2000" dirty="0"/>
          </a:p>
        </p:txBody>
      </p: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334000" y="4343400"/>
          <a:ext cx="30892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36700" imgH="431800" progId="">
                  <p:embed/>
                </p:oleObj>
              </mc:Choice>
              <mc:Fallback>
                <p:oleObj name="公式" r:id="rId2" imgW="1536700" imgH="431800" progId="">
                  <p:embed/>
                  <p:pic>
                    <p:nvPicPr>
                      <p:cNvPr id="0" name="Picture 1" descr="image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3089275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电荷  库仑定律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C7EE-0DF4-4B74-88F2-D1696CEED2D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62000" y="13716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电子结构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762000" y="2057400"/>
            <a:ext cx="8001000" cy="39624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</a:rPr>
              <a:t>物体因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得失电子</a:t>
            </a:r>
            <a:r>
              <a:rPr lang="zh-CN" altLang="en-US" sz="2400" dirty="0">
                <a:latin typeface="Arial" panose="020B0604020202020204" pitchFamily="34" charset="0"/>
              </a:rPr>
              <a:t>而带电荷。得到电子带负电；失去电子带正电。电荷是物质的一种基本属性（</a:t>
            </a:r>
            <a:r>
              <a:rPr lang="zh-CN" altLang="en-US" sz="2400" dirty="0"/>
              <a:t>描述了物质所带的电性质</a:t>
            </a:r>
            <a:r>
              <a:rPr lang="zh-CN" altLang="en-US" sz="2400" dirty="0">
                <a:latin typeface="Arial" panose="020B0604020202020204" pitchFamily="34" charset="0"/>
              </a:rPr>
              <a:t>），就像质量是物质一种基本属性一样。</a:t>
            </a: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</a:rPr>
              <a:t>物体带电的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</a:rPr>
              <a:t>本质</a:t>
            </a:r>
            <a:r>
              <a:rPr lang="zh-CN" altLang="en-US" sz="2400" dirty="0">
                <a:latin typeface="Arial" panose="020B0604020202020204" pitchFamily="34" charset="0"/>
              </a:rPr>
              <a:t>是其电荷的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迁移和重新分配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</a:rPr>
              <a:t>摩擦起电、接触、感应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3277057" imgH="2742857"/>
        </mc:Choice>
        <mc:Fallback>
          <p:control r:id="rId1" imgW="3277057" imgH="2742857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67400" y="4114800"/>
                  <a:ext cx="3276600" cy="2743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电荷  库仑定律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2BE6-46C3-439B-9A3B-4A7743FC4E8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62000" y="1447800"/>
            <a:ext cx="3925888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电荷量子化 </a:t>
            </a:r>
            <a:r>
              <a:rPr lang="en-US" altLang="zh-CN" sz="2400" dirty="0"/>
              <a:t>&amp; </a:t>
            </a:r>
            <a:r>
              <a:rPr lang="zh-CN" altLang="en-US" sz="2400" dirty="0"/>
              <a:t>电荷守恒定律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62000" y="2057400"/>
            <a:ext cx="7467600" cy="11430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/>
              <a:t>电</a:t>
            </a:r>
            <a:r>
              <a:rPr lang="en-US" altLang="zh-CN" sz="2400" dirty="0"/>
              <a:t>(</a:t>
            </a:r>
            <a:r>
              <a:rPr lang="zh-CN" altLang="en-US" sz="2400" dirty="0"/>
              <a:t>荷</a:t>
            </a:r>
            <a:r>
              <a:rPr lang="en-US" altLang="zh-CN" sz="2400" dirty="0"/>
              <a:t>)</a:t>
            </a:r>
            <a:r>
              <a:rPr lang="zh-CN" altLang="en-US" sz="2400" dirty="0"/>
              <a:t>量及其</a:t>
            </a:r>
            <a:r>
              <a:rPr lang="zh-CN" altLang="en-US" sz="2400" dirty="0">
                <a:solidFill>
                  <a:srgbClr val="0000CC"/>
                </a:solidFill>
              </a:rPr>
              <a:t>量子化</a:t>
            </a:r>
            <a:r>
              <a:rPr lang="zh-CN" altLang="en-US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n</a:t>
            </a:r>
            <a:r>
              <a:rPr lang="en-US" altLang="zh-CN" sz="2400" i="1" dirty="0"/>
              <a:t>e</a:t>
            </a:r>
            <a:r>
              <a:rPr lang="en-US" altLang="zh-CN" sz="2400" dirty="0"/>
              <a:t>  </a:t>
            </a:r>
            <a:r>
              <a:rPr lang="zh-CN" altLang="en-US" sz="2400" dirty="0"/>
              <a:t>（</a:t>
            </a:r>
            <a:r>
              <a:rPr lang="en-US" altLang="zh-CN" sz="2400" dirty="0"/>
              <a:t>n = 1,2,3…)</a:t>
            </a:r>
            <a:endParaRPr lang="en-US" altLang="zh-CN" sz="2400" i="1" dirty="0"/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3300"/>
                </a:solidFill>
              </a:rPr>
              <a:t>元</a:t>
            </a:r>
            <a:r>
              <a:rPr lang="zh-CN" altLang="en-US" sz="2400" dirty="0">
                <a:solidFill>
                  <a:srgbClr val="0000CC"/>
                </a:solidFill>
              </a:rPr>
              <a:t>电荷量</a:t>
            </a:r>
            <a:r>
              <a:rPr lang="zh-CN" altLang="en-US" sz="2400" dirty="0"/>
              <a:t>                         </a:t>
            </a:r>
            <a:r>
              <a:rPr lang="zh-CN" altLang="zh-CN" sz="2400" i="1" dirty="0"/>
              <a:t>e</a:t>
            </a:r>
            <a:r>
              <a:rPr lang="en-US" altLang="zh-CN" sz="2400" dirty="0"/>
              <a:t> = 1.602 </a:t>
            </a:r>
            <a:r>
              <a:rPr lang="en-US" altLang="zh-CN" sz="2400" dirty="0">
                <a:cs typeface="Times New Roman" panose="02020603050405020304" pitchFamily="18" charset="0"/>
              </a:rPr>
              <a:t>× 10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-19</a:t>
            </a:r>
            <a:r>
              <a:rPr lang="en-US" altLang="zh-CN" sz="2400" dirty="0">
                <a:cs typeface="Times New Roman" panose="02020603050405020304" pitchFamily="18" charset="0"/>
              </a:rPr>
              <a:t> C</a:t>
            </a:r>
            <a:endParaRPr lang="en-US" altLang="zh-CN" sz="2400" baseline="30000" dirty="0">
              <a:cs typeface="Times New Roman" panose="02020603050405020304" pitchFamily="18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791200" y="1490541"/>
            <a:ext cx="27019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密立根油滴实验 </a:t>
            </a:r>
            <a:r>
              <a:rPr lang="en-US" altLang="zh-CN" sz="2000" dirty="0"/>
              <a:t>(1909)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4419600"/>
            <a:ext cx="7654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CC"/>
                </a:solidFill>
              </a:rPr>
              <a:t>电荷守恒定律</a:t>
            </a:r>
            <a:r>
              <a:rPr lang="zh-CN" altLang="en-US" sz="2400" dirty="0"/>
              <a:t>：在一个孤立系统中，无论发生了怎样的物理过程，电荷不会创生，也不会消失，只能从一个物体转移到另一个物体上，或从物体的一部分移到另一部分，即在任何过程中，电荷的代数和是守恒的。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360003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任何带电体所带电量都是基本电量的整数倍，这种电量只能取分立的、不连续的量值的性质称为</a:t>
            </a:r>
            <a:r>
              <a:rPr lang="zh-CN" altLang="en-US" sz="2400" b="1" u="sng" dirty="0"/>
              <a:t>电荷的量子化</a:t>
            </a:r>
            <a:r>
              <a:rPr lang="zh-CN" altLang="en-US" sz="2400" dirty="0"/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635686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/>
              </a:rPr>
              <a:t>历史上十大最美物理实验之一：密立根油滴实验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哔哩哔哩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bilibili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电荷  库仑定律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7D76-7B45-4026-A894-54EE40141770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62000" y="13716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库仑定律</a:t>
            </a:r>
          </a:p>
        </p:txBody>
      </p:sp>
      <p:grpSp>
        <p:nvGrpSpPr>
          <p:cNvPr id="30734" name="Group 14"/>
          <p:cNvGrpSpPr/>
          <p:nvPr/>
        </p:nvGrpSpPr>
        <p:grpSpPr bwMode="auto">
          <a:xfrm>
            <a:off x="6858000" y="1828800"/>
            <a:ext cx="2111375" cy="4343400"/>
            <a:chOff x="4176" y="1152"/>
            <a:chExt cx="1330" cy="2736"/>
          </a:xfrm>
        </p:grpSpPr>
        <p:pic>
          <p:nvPicPr>
            <p:cNvPr id="30732" name="Picture 12" descr="扭秤-2 拷贝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18000"/>
            </a:blip>
            <a:srcRect/>
            <a:stretch>
              <a:fillRect/>
            </a:stretch>
          </p:blipFill>
          <p:spPr bwMode="auto">
            <a:xfrm>
              <a:off x="4176" y="1152"/>
              <a:ext cx="1330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4320" y="3600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CC0066"/>
                  </a:solidFill>
                  <a:latin typeface="宋体" panose="02010600030101010101" pitchFamily="2" charset="-122"/>
                </a:rPr>
                <a:t>库仑扭秤</a:t>
              </a:r>
            </a:p>
          </p:txBody>
        </p:sp>
      </p:grpSp>
      <p:grpSp>
        <p:nvGrpSpPr>
          <p:cNvPr id="30740" name="Group 20"/>
          <p:cNvGrpSpPr/>
          <p:nvPr/>
        </p:nvGrpSpPr>
        <p:grpSpPr bwMode="auto">
          <a:xfrm>
            <a:off x="762000" y="2133600"/>
            <a:ext cx="5791200" cy="4267200"/>
            <a:chOff x="480" y="1344"/>
            <a:chExt cx="3648" cy="2688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480" y="1344"/>
              <a:ext cx="3648" cy="26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/>
            <a:lstStyle/>
            <a:p>
              <a:pPr marL="342900" indent="-342900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400" dirty="0"/>
                <a:t>1785</a:t>
              </a:r>
              <a:r>
                <a:rPr lang="zh-CN" altLang="en-US" sz="2400" dirty="0"/>
                <a:t>年，库仑提出了</a:t>
              </a:r>
              <a:r>
                <a:rPr lang="zh-CN" altLang="en-US" sz="2400" dirty="0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点电荷</a:t>
              </a:r>
              <a:r>
                <a:rPr lang="zh-CN" altLang="en-US" sz="2400" dirty="0"/>
                <a:t>的理想模型：</a:t>
              </a:r>
            </a:p>
            <a:p>
              <a:pPr marL="742950" lvl="1" indent="-285750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zh-CN" altLang="en-US" sz="2000" dirty="0"/>
                <a:t>当</a:t>
              </a:r>
              <a:r>
                <a:rPr lang="zh-CN" altLang="en-US" sz="2000" dirty="0">
                  <a:solidFill>
                    <a:srgbClr val="FF3300"/>
                  </a:solidFill>
                </a:rPr>
                <a:t>带电体的大小</a:t>
              </a:r>
              <a:r>
                <a:rPr lang="zh-CN" altLang="en-US" sz="2000" dirty="0"/>
                <a:t>和</a:t>
              </a:r>
              <a:r>
                <a:rPr lang="zh-CN" altLang="en-US" sz="2000" dirty="0">
                  <a:solidFill>
                    <a:srgbClr val="FF3300"/>
                  </a:solidFill>
                </a:rPr>
                <a:t>带电体之间的距离</a:t>
              </a:r>
              <a:r>
                <a:rPr lang="zh-CN" altLang="en-US" sz="2000" dirty="0"/>
                <a:t>相比很小时，可以忽略其形状和大小，把它看作一个带电的几何点。</a:t>
              </a:r>
            </a:p>
            <a:p>
              <a:pPr marL="342900" indent="-342900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zh-CN" altLang="en-US" sz="2400" dirty="0"/>
                <a:t>真空中两个静止点电荷相互作用力</a:t>
              </a:r>
              <a:r>
                <a:rPr lang="zh-CN" altLang="en-US" sz="2400" b="1" i="1" dirty="0"/>
                <a:t>  </a:t>
              </a:r>
              <a:r>
                <a:rPr lang="zh-CN" altLang="en-US" sz="2400" dirty="0"/>
                <a:t>  的大小与这两个点电荷所带电荷量 </a:t>
              </a:r>
              <a:r>
                <a:rPr lang="en-US" altLang="zh-CN" sz="2400" i="1" dirty="0"/>
                <a:t>q</a:t>
              </a:r>
              <a:r>
                <a:rPr lang="en-US" altLang="zh-CN" sz="2400" baseline="-25000" dirty="0"/>
                <a:t>1</a:t>
              </a:r>
              <a:r>
                <a:rPr lang="zh-CN" altLang="en-US" sz="2400" dirty="0"/>
                <a:t>和</a:t>
              </a:r>
              <a:r>
                <a:rPr lang="en-US" altLang="zh-CN" sz="2400" i="1" dirty="0"/>
                <a:t>q</a:t>
              </a:r>
              <a:r>
                <a:rPr lang="en-US" altLang="zh-CN" sz="2400" baseline="-25000" dirty="0"/>
                <a:t>2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的乘积成正比，与它们之间的距离</a:t>
              </a:r>
              <a:r>
                <a:rPr lang="zh-CN" altLang="en-US" sz="2400" b="1" i="1" dirty="0"/>
                <a:t>   </a:t>
              </a:r>
              <a:r>
                <a:rPr lang="zh-CN" altLang="en-US" sz="2400" dirty="0"/>
                <a:t>的平方成反比。作用力</a:t>
              </a:r>
              <a:r>
                <a:rPr lang="zh-CN" altLang="en-US" sz="2400" b="1" i="1" dirty="0"/>
                <a:t>   </a:t>
              </a:r>
              <a:r>
                <a:rPr lang="zh-CN" altLang="en-US" sz="2400" dirty="0"/>
                <a:t>的方向沿它们的连线方向，同种电荷相斥，异种电荷相吸。</a:t>
              </a:r>
              <a:endParaRPr lang="zh-CN" altLang="en-US" sz="2400" i="1" dirty="0"/>
            </a:p>
          </p:txBody>
        </p:sp>
        <p:graphicFrame>
          <p:nvGraphicFramePr>
            <p:cNvPr id="30735" name="Object 15"/>
            <p:cNvGraphicFramePr>
              <a:graphicFrameLocks noChangeAspect="1"/>
            </p:cNvGraphicFramePr>
            <p:nvPr/>
          </p:nvGraphicFramePr>
          <p:xfrm>
            <a:off x="3648" y="2496"/>
            <a:ext cx="15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64957" imgH="190335" progId="">
                    <p:embed/>
                  </p:oleObj>
                </mc:Choice>
                <mc:Fallback>
                  <p:oleObj name="公式" r:id="rId3" imgW="164957" imgH="190335" progId="">
                    <p:embed/>
                    <p:pic>
                      <p:nvPicPr>
                        <p:cNvPr id="0" name="Picture 15" descr="image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6"/>
                          <a:ext cx="155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6" name="Object 16"/>
            <p:cNvGraphicFramePr>
              <a:graphicFrameLocks noChangeAspect="1"/>
            </p:cNvGraphicFramePr>
            <p:nvPr/>
          </p:nvGraphicFramePr>
          <p:xfrm>
            <a:off x="2496" y="3264"/>
            <a:ext cx="15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64957" imgH="190335" progId="">
                    <p:embed/>
                  </p:oleObj>
                </mc:Choice>
                <mc:Fallback>
                  <p:oleObj name="公式" r:id="rId5" imgW="164957" imgH="190335" progId="">
                    <p:embed/>
                    <p:pic>
                      <p:nvPicPr>
                        <p:cNvPr id="0" name="Picture 16" descr="image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264"/>
                          <a:ext cx="155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17"/>
            <p:cNvGraphicFramePr>
              <a:graphicFrameLocks noChangeAspect="1"/>
            </p:cNvGraphicFramePr>
            <p:nvPr/>
          </p:nvGraphicFramePr>
          <p:xfrm>
            <a:off x="3648" y="3024"/>
            <a:ext cx="11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26835" imgH="152202" progId="">
                    <p:embed/>
                  </p:oleObj>
                </mc:Choice>
                <mc:Fallback>
                  <p:oleObj name="公式" r:id="rId7" imgW="126835" imgH="152202" progId="">
                    <p:embed/>
                    <p:pic>
                      <p:nvPicPr>
                        <p:cNvPr id="0" name="Picture 17" descr="image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24"/>
                          <a:ext cx="119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738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96200" y="152400"/>
            <a:ext cx="12858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27081" y="6448745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10"/>
              </a:rPr>
              <a:t>库仑扭称实验介绍</a:t>
            </a:r>
            <a:r>
              <a:rPr lang="en-US" altLang="zh-CN" dirty="0">
                <a:hlinkClick r:id="rId10"/>
              </a:rPr>
              <a:t>,</a:t>
            </a:r>
            <a:r>
              <a:rPr lang="zh-CN" altLang="en-US" dirty="0">
                <a:hlinkClick r:id="rId10"/>
              </a:rPr>
              <a:t>科学</a:t>
            </a:r>
            <a:r>
              <a:rPr lang="en-US" altLang="zh-CN" dirty="0">
                <a:hlinkClick r:id="rId10"/>
              </a:rPr>
              <a:t>,</a:t>
            </a:r>
            <a:r>
              <a:rPr lang="zh-CN" altLang="en-US" dirty="0">
                <a:hlinkClick r:id="rId10"/>
              </a:rPr>
              <a:t>科学</a:t>
            </a:r>
            <a:r>
              <a:rPr lang="en-US" altLang="zh-CN" dirty="0">
                <a:hlinkClick r:id="rId10"/>
              </a:rPr>
              <a:t>,</a:t>
            </a:r>
            <a:r>
              <a:rPr lang="zh-CN" altLang="en-US" dirty="0">
                <a:hlinkClick r:id="rId10"/>
              </a:rPr>
              <a:t>好看视频 </a:t>
            </a:r>
            <a:r>
              <a:rPr lang="en-US" altLang="zh-CN" dirty="0">
                <a:hlinkClick r:id="rId10"/>
              </a:rPr>
              <a:t>(baidu.com)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电荷  库仑定律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F04-3EF7-4956-B020-41D0F4F9CF1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0960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/>
              <a:t>库仑定律</a:t>
            </a:r>
          </a:p>
        </p:txBody>
      </p:sp>
      <p:grpSp>
        <p:nvGrpSpPr>
          <p:cNvPr id="31771" name="Group 27"/>
          <p:cNvGrpSpPr/>
          <p:nvPr/>
        </p:nvGrpSpPr>
        <p:grpSpPr bwMode="auto">
          <a:xfrm>
            <a:off x="5756275" y="1524000"/>
            <a:ext cx="3311525" cy="3313113"/>
            <a:chOff x="3379" y="1933"/>
            <a:chExt cx="2086" cy="2087"/>
          </a:xfrm>
        </p:grpSpPr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3379" y="1933"/>
              <a:ext cx="2086" cy="20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AutoShape 29"/>
            <p:cNvSpPr>
              <a:spLocks noChangeAspect="1" noChangeArrowheads="1"/>
            </p:cNvSpPr>
            <p:nvPr/>
          </p:nvSpPr>
          <p:spPr bwMode="auto">
            <a:xfrm>
              <a:off x="3470" y="2205"/>
              <a:ext cx="1852" cy="16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30"/>
            <p:cNvSpPr>
              <a:spLocks noChangeAspect="1" noChangeShapeType="1"/>
            </p:cNvSpPr>
            <p:nvPr/>
          </p:nvSpPr>
          <p:spPr bwMode="auto">
            <a:xfrm flipV="1">
              <a:off x="4159" y="2687"/>
              <a:ext cx="618" cy="537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040" y="3193"/>
              <a:ext cx="142" cy="14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3366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 flipV="1">
              <a:off x="4883" y="2229"/>
              <a:ext cx="427" cy="370"/>
            </a:xfrm>
            <a:prstGeom prst="line">
              <a:avLst/>
            </a:prstGeom>
            <a:noFill/>
            <a:ln w="19050">
              <a:solidFill>
                <a:srgbClr val="FFE70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1777" name="Picture 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96" y="3022"/>
              <a:ext cx="27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8" name="Picture 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98" y="2251"/>
              <a:ext cx="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79" name="Line 35"/>
            <p:cNvSpPr>
              <a:spLocks noChangeAspect="1" noChangeShapeType="1"/>
            </p:cNvSpPr>
            <p:nvPr/>
          </p:nvSpPr>
          <p:spPr bwMode="auto">
            <a:xfrm flipV="1">
              <a:off x="4170" y="3076"/>
              <a:ext cx="157" cy="136"/>
            </a:xfrm>
            <a:prstGeom prst="line">
              <a:avLst/>
            </a:prstGeom>
            <a:noFill/>
            <a:ln w="19050">
              <a:solidFill>
                <a:srgbClr val="FFE70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4752" y="2575"/>
              <a:ext cx="143" cy="14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33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9933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 flipV="1">
              <a:off x="3624" y="3304"/>
              <a:ext cx="428" cy="371"/>
            </a:xfrm>
            <a:prstGeom prst="line">
              <a:avLst/>
            </a:prstGeom>
            <a:noFill/>
            <a:ln w="19050">
              <a:solidFill>
                <a:srgbClr val="FFE701"/>
              </a:solidFill>
              <a:round/>
              <a:headEnd type="stealth" w="med" len="lg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2" name="Object 38"/>
            <p:cNvGraphicFramePr>
              <a:graphicFrameLocks noChangeAspect="1"/>
            </p:cNvGraphicFramePr>
            <p:nvPr/>
          </p:nvGraphicFramePr>
          <p:xfrm>
            <a:off x="4377" y="2659"/>
            <a:ext cx="22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049280" imgH="4863960" progId="">
                    <p:embed/>
                  </p:oleObj>
                </mc:Choice>
                <mc:Fallback>
                  <p:oleObj name="公式" r:id="rId4" imgW="4049280" imgH="4863960" progId="">
                    <p:embed/>
                    <p:pic>
                      <p:nvPicPr>
                        <p:cNvPr id="0" name="Picture 38" descr="image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659"/>
                          <a:ext cx="229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3" name="Object 39"/>
            <p:cNvGraphicFramePr>
              <a:graphicFrameLocks noChangeAspect="1"/>
            </p:cNvGraphicFramePr>
            <p:nvPr/>
          </p:nvGraphicFramePr>
          <p:xfrm>
            <a:off x="4241" y="3067"/>
            <a:ext cx="2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861800" imgH="6896160" progId="">
                    <p:embed/>
                  </p:oleObj>
                </mc:Choice>
                <mc:Fallback>
                  <p:oleObj name="公式" r:id="rId6" imgW="4861800" imgH="6896160" progId="">
                    <p:embed/>
                    <p:pic>
                      <p:nvPicPr>
                        <p:cNvPr id="0" name="Picture 39" descr="image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067"/>
                          <a:ext cx="2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Object 40"/>
            <p:cNvGraphicFramePr>
              <a:graphicFrameLocks noChangeAspect="1"/>
            </p:cNvGraphicFramePr>
            <p:nvPr/>
          </p:nvGraphicFramePr>
          <p:xfrm>
            <a:off x="5057" y="2387"/>
            <a:ext cx="24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5267880" imgH="6083280" progId="">
                    <p:embed/>
                  </p:oleObj>
                </mc:Choice>
                <mc:Fallback>
                  <p:oleObj name="公式" r:id="rId8" imgW="5267880" imgH="6083280" progId="">
                    <p:embed/>
                    <p:pic>
                      <p:nvPicPr>
                        <p:cNvPr id="0" name="Picture 40" descr="image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387"/>
                          <a:ext cx="249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5" name="Object 41"/>
            <p:cNvGraphicFramePr>
              <a:graphicFrameLocks noChangeAspect="1"/>
            </p:cNvGraphicFramePr>
            <p:nvPr/>
          </p:nvGraphicFramePr>
          <p:xfrm>
            <a:off x="3696" y="3521"/>
            <a:ext cx="28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080400" imgH="6083280" progId="">
                    <p:embed/>
                  </p:oleObj>
                </mc:Choice>
                <mc:Fallback>
                  <p:oleObj name="公式" r:id="rId10" imgW="6080400" imgH="6083280" progId="">
                    <p:embed/>
                    <p:pic>
                      <p:nvPicPr>
                        <p:cNvPr id="0" name="Picture 41" descr="image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521"/>
                          <a:ext cx="287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86" name="Object 42"/>
          <p:cNvGraphicFramePr>
            <a:graphicFrameLocks noChangeAspect="1"/>
          </p:cNvGraphicFramePr>
          <p:nvPr/>
        </p:nvGraphicFramePr>
        <p:xfrm>
          <a:off x="1370012" y="4183062"/>
          <a:ext cx="26685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4108200" imgH="13804920" progId="">
                  <p:embed/>
                </p:oleObj>
              </mc:Choice>
              <mc:Fallback>
                <p:oleObj name="公式" r:id="rId12" imgW="34108200" imgH="13804920" progId="">
                  <p:embed/>
                  <p:pic>
                    <p:nvPicPr>
                      <p:cNvPr id="0" name="Picture 42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2" y="4183062"/>
                        <a:ext cx="2668588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685800" y="5334000"/>
            <a:ext cx="685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sz="2400" dirty="0">
                <a:latin typeface="宋体" panose="02010600030101010101" pitchFamily="2" charset="-122"/>
              </a:rPr>
              <a:t>：真空中的介电常数（真空中的电容率）</a:t>
            </a:r>
          </a:p>
        </p:txBody>
      </p:sp>
      <p:graphicFrame>
        <p:nvGraphicFramePr>
          <p:cNvPr id="31793" name="Object 49"/>
          <p:cNvGraphicFramePr>
            <a:graphicFrameLocks noChangeAspect="1"/>
          </p:cNvGraphicFramePr>
          <p:nvPr/>
        </p:nvGraphicFramePr>
        <p:xfrm>
          <a:off x="1600200" y="5888038"/>
          <a:ext cx="44116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0821080" imgH="7709040" progId="">
                  <p:embed/>
                </p:oleObj>
              </mc:Choice>
              <mc:Fallback>
                <p:oleObj name="公式" r:id="rId14" imgW="80821080" imgH="7709040" progId="">
                  <p:embed/>
                  <p:pic>
                    <p:nvPicPr>
                      <p:cNvPr id="0" name="Picture 49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888038"/>
                        <a:ext cx="441166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4" name="Object 50"/>
          <p:cNvGraphicFramePr>
            <a:graphicFrameLocks noChangeAspect="1"/>
          </p:cNvGraphicFramePr>
          <p:nvPr/>
        </p:nvGraphicFramePr>
        <p:xfrm>
          <a:off x="1295400" y="1828800"/>
          <a:ext cx="20335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5984080" imgH="12585600" progId="">
                  <p:embed/>
                </p:oleObj>
              </mc:Choice>
              <mc:Fallback>
                <p:oleObj name="公式" r:id="rId16" imgW="25984080" imgH="12585600" progId="">
                  <p:embed/>
                  <p:pic>
                    <p:nvPicPr>
                      <p:cNvPr id="0" name="Picture 50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2033588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5" name="Object 51"/>
          <p:cNvGraphicFramePr>
            <a:graphicFrameLocks noChangeAspect="1"/>
          </p:cNvGraphicFramePr>
          <p:nvPr/>
        </p:nvGraphicFramePr>
        <p:xfrm>
          <a:off x="1690687" y="2895600"/>
          <a:ext cx="39481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72290880" imgH="7302600" progId="">
                  <p:embed/>
                </p:oleObj>
              </mc:Choice>
              <mc:Fallback>
                <p:oleObj name="公式" r:id="rId18" imgW="72290880" imgH="7302600" progId="">
                  <p:embed/>
                  <p:pic>
                    <p:nvPicPr>
                      <p:cNvPr id="0" name="Picture 51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7" y="2895600"/>
                        <a:ext cx="3948113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295400" y="3267809"/>
            <a:ext cx="2161269" cy="786177"/>
            <a:chOff x="1295400" y="3267809"/>
            <a:chExt cx="2161269" cy="786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981200" y="3267809"/>
                  <a:ext cx="1475469" cy="786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π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267809"/>
                  <a:ext cx="1475469" cy="786177"/>
                </a:xfrm>
                <a:prstGeom prst="rect">
                  <a:avLst/>
                </a:prstGeom>
                <a:blipFill rotWithShape="1">
                  <a:blip r:embed="rId2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1295400" y="3504407"/>
              <a:ext cx="1065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4312</TotalTime>
  <Words>2376</Words>
  <Application>Microsoft Office PowerPoint</Application>
  <PresentationFormat>全屏显示(4:3)</PresentationFormat>
  <Paragraphs>452</Paragraphs>
  <Slides>52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黑体</vt:lpstr>
      <vt:lpstr>华文行楷</vt:lpstr>
      <vt:lpstr>楷体_GB2312</vt:lpstr>
      <vt:lpstr>宋体</vt:lpstr>
      <vt:lpstr>Arial</vt:lpstr>
      <vt:lpstr>Bookman Old Style</vt:lpstr>
      <vt:lpstr>Cambria Math</vt:lpstr>
      <vt:lpstr>Gill Sans MT</vt:lpstr>
      <vt:lpstr>Symbol</vt:lpstr>
      <vt:lpstr>Times New Roman</vt:lpstr>
      <vt:lpstr>Wingdings</vt:lpstr>
      <vt:lpstr>Wingdings 3</vt:lpstr>
      <vt:lpstr>质朴</vt:lpstr>
      <vt:lpstr>公式</vt:lpstr>
      <vt:lpstr>Equation</vt:lpstr>
      <vt:lpstr>文档</vt:lpstr>
      <vt:lpstr>Document</vt:lpstr>
      <vt:lpstr>第9章 静电场</vt:lpstr>
      <vt:lpstr>第9章 静电场</vt:lpstr>
      <vt:lpstr>9.1 电荷  库仑定律</vt:lpstr>
      <vt:lpstr>9.1 电荷  库仑定律</vt:lpstr>
      <vt:lpstr>9.1 电荷  库仑定律</vt:lpstr>
      <vt:lpstr>9.1 电荷  库仑定律</vt:lpstr>
      <vt:lpstr>9.1 电荷  库仑定律</vt:lpstr>
      <vt:lpstr>9.1 电荷  库仑定律</vt:lpstr>
      <vt:lpstr>9.1 电荷  库仑定律</vt:lpstr>
      <vt:lpstr>9.1 电荷  库仑定律</vt:lpstr>
      <vt:lpstr>9.1 电荷  库仑定律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9.2 电场  电场强度</vt:lpstr>
      <vt:lpstr>小结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  <vt:lpstr>9.3 高斯定理及其应用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静电场</dc:title>
  <dc:creator>S.Q. Wu</dc:creator>
  <cp:lastModifiedBy>碧娥 林</cp:lastModifiedBy>
  <cp:revision>691</cp:revision>
  <cp:lastPrinted>2113-01-01T00:00:00Z</cp:lastPrinted>
  <dcterms:created xsi:type="dcterms:W3CDTF">2010-09-14T09:01:00Z</dcterms:created>
  <dcterms:modified xsi:type="dcterms:W3CDTF">2024-04-12T04:49:54Z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