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2.xml" ContentType="application/vnd.openxmlformats-officedocument.presentationml.notesSlide+xml"/>
  <Override PartName="/ppt/activeX/activeX2.xml" ContentType="application/vnd.ms-office.activeX+xml"/>
  <Override PartName="/ppt/activeX/activeX2.bin" ContentType="application/vnd.ms-office.activeX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16" r:id="rId2"/>
    <p:sldId id="315" r:id="rId3"/>
    <p:sldId id="317" r:id="rId4"/>
    <p:sldId id="318" r:id="rId5"/>
    <p:sldId id="322" r:id="rId6"/>
    <p:sldId id="320" r:id="rId7"/>
    <p:sldId id="321" r:id="rId8"/>
    <p:sldId id="325" r:id="rId9"/>
    <p:sldId id="323" r:id="rId10"/>
    <p:sldId id="354" r:id="rId11"/>
    <p:sldId id="332" r:id="rId12"/>
    <p:sldId id="334" r:id="rId13"/>
    <p:sldId id="340" r:id="rId14"/>
    <p:sldId id="341" r:id="rId15"/>
    <p:sldId id="343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85" r:id="rId25"/>
    <p:sldId id="353" r:id="rId26"/>
    <p:sldId id="386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57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79EAE35-D4C7-4636-B197-F84CC39A0A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468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226575B-6C37-4972-8324-79C25B1F46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0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69C-B6CE-4E84-AE5C-10DECF82DCD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于导体尖端处电荷密度最大，所以附近场强最强。在强电场的作用下，使尖端附近的空气中残存的离子发生加速运动，这些被加速的离子与空气分子相碰撞时，使空气分子电离，从而产生大量新的离子。与尖端上电荷异号的离子受到吸引而趋向尖端，而与尖端上电荷中和；与尖端上电荷同号的离子受到排斥而飞向远方形成“电风”，把靠近的蜡烛火焰吹向一边，甚至吹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69C-B6CE-4E84-AE5C-10DECF82DCD0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69C-B6CE-4E84-AE5C-10DECF82DCD0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09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3718F58-0025-4701-9C02-3583B652C76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B7C-0A89-451E-8304-C975D41757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3304-35E6-47CB-BBD9-882607A755D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0978-C74E-42C5-9291-7454A795E50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2DC97A-2E09-4EBF-AA45-07CF3F48091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B0E4-2205-4DE5-A894-CD4AF1EBF5C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C84-6749-45ED-9FAD-CE7654F7142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22F9-D768-4463-B072-95EBB2A8B36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96DE-38BD-4C83-8CE2-57088F11779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AAC2-4C2B-4DE4-A55C-83B4112F94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4297-D671-4E8E-AC1D-C5296DEF1AB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61F033-AECF-4591-A1CF-5CD94C55E57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36.e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hyperlink" Target="https://haokan.baidu.com/v?pd=wisenatural&amp;vid=1725206025406412248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7.emf"/><Relationship Id="rId7" Type="http://schemas.openxmlformats.org/officeDocument/2006/relationships/oleObject" Target="../embeddings/oleObject48.bin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wmf"/><Relationship Id="rId5" Type="http://schemas.openxmlformats.org/officeDocument/2006/relationships/image" Target="../media/image48.emf"/><Relationship Id="rId4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51.emf"/><Relationship Id="rId7" Type="http://schemas.openxmlformats.org/officeDocument/2006/relationships/image" Target="../media/image53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Relationship Id="rId5" Type="http://schemas.openxmlformats.org/officeDocument/2006/relationships/image" Target="../media/image56.png"/><Relationship Id="rId4" Type="http://schemas.openxmlformats.org/officeDocument/2006/relationships/hyperlink" Target="https://www.bilibili.com/video/BV1CL411H7n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hyperlink" Target="http://china.globalhardwares.com/detail/product/1930/21994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aokan.baidu.com/v?pd=wisenatural&amp;vid=6431069409425669278" TargetMode="Externa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2.x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jpeg"/><Relationship Id="rId5" Type="http://schemas.openxmlformats.org/officeDocument/2006/relationships/hyperlink" Target="http://www.fepsa.com.cn/hyxx/20060627162328127001.htm" TargetMode="External"/><Relationship Id="rId4" Type="http://schemas.openxmlformats.org/officeDocument/2006/relationships/image" Target="../media/image7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7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6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86.emf"/><Relationship Id="rId7" Type="http://schemas.openxmlformats.org/officeDocument/2006/relationships/image" Target="../media/image88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87.e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8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4.emf"/><Relationship Id="rId12" Type="http://schemas.openxmlformats.org/officeDocument/2006/relationships/oleObject" Target="../embeddings/oleObject75.bin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96.emf"/><Relationship Id="rId5" Type="http://schemas.openxmlformats.org/officeDocument/2006/relationships/image" Target="../media/image93.emf"/><Relationship Id="rId15" Type="http://schemas.openxmlformats.org/officeDocument/2006/relationships/image" Target="../media/image98.e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95.emf"/><Relationship Id="rId14" Type="http://schemas.openxmlformats.org/officeDocument/2006/relationships/oleObject" Target="../embeddings/oleObject7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104.emf"/><Relationship Id="rId18" Type="http://schemas.openxmlformats.org/officeDocument/2006/relationships/oleObject" Target="../embeddings/oleObject85.bin"/><Relationship Id="rId26" Type="http://schemas.openxmlformats.org/officeDocument/2006/relationships/oleObject" Target="../embeddings/oleObject89.bin"/><Relationship Id="rId3" Type="http://schemas.openxmlformats.org/officeDocument/2006/relationships/image" Target="../media/image99.emf"/><Relationship Id="rId21" Type="http://schemas.openxmlformats.org/officeDocument/2006/relationships/image" Target="../media/image108.emf"/><Relationship Id="rId7" Type="http://schemas.openxmlformats.org/officeDocument/2006/relationships/image" Target="../media/image101.e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106.emf"/><Relationship Id="rId25" Type="http://schemas.openxmlformats.org/officeDocument/2006/relationships/image" Target="../media/image110.emf"/><Relationship Id="rId2" Type="http://schemas.openxmlformats.org/officeDocument/2006/relationships/oleObject" Target="../embeddings/oleObject77.bin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6.bin"/><Relationship Id="rId29" Type="http://schemas.openxmlformats.org/officeDocument/2006/relationships/image" Target="../media/image112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103.emf"/><Relationship Id="rId24" Type="http://schemas.openxmlformats.org/officeDocument/2006/relationships/oleObject" Target="../embeddings/oleObject88.bin"/><Relationship Id="rId5" Type="http://schemas.openxmlformats.org/officeDocument/2006/relationships/image" Target="../media/image100.emf"/><Relationship Id="rId15" Type="http://schemas.openxmlformats.org/officeDocument/2006/relationships/image" Target="../media/image105.emf"/><Relationship Id="rId23" Type="http://schemas.openxmlformats.org/officeDocument/2006/relationships/image" Target="../media/image109.emf"/><Relationship Id="rId28" Type="http://schemas.openxmlformats.org/officeDocument/2006/relationships/oleObject" Target="../embeddings/oleObject90.bin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107.emf"/><Relationship Id="rId31" Type="http://schemas.openxmlformats.org/officeDocument/2006/relationships/image" Target="../media/image113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102.emf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87.bin"/><Relationship Id="rId27" Type="http://schemas.openxmlformats.org/officeDocument/2006/relationships/image" Target="../media/image111.emf"/><Relationship Id="rId30" Type="http://schemas.openxmlformats.org/officeDocument/2006/relationships/oleObject" Target="../embeddings/oleObject9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7" Type="http://schemas.openxmlformats.org/officeDocument/2006/relationships/image" Target="../media/image116.e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115.emf"/><Relationship Id="rId4" Type="http://schemas.openxmlformats.org/officeDocument/2006/relationships/oleObject" Target="../embeddings/oleObject9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122.wmf"/><Relationship Id="rId3" Type="http://schemas.openxmlformats.org/officeDocument/2006/relationships/image" Target="../media/image117.emf"/><Relationship Id="rId7" Type="http://schemas.openxmlformats.org/officeDocument/2006/relationships/image" Target="../media/image119.emf"/><Relationship Id="rId12" Type="http://schemas.openxmlformats.org/officeDocument/2006/relationships/oleObject" Target="../embeddings/oleObject100.bin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121.emf"/><Relationship Id="rId5" Type="http://schemas.openxmlformats.org/officeDocument/2006/relationships/image" Target="../media/image118.emf"/><Relationship Id="rId15" Type="http://schemas.openxmlformats.org/officeDocument/2006/relationships/image" Target="../media/image123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20.emf"/><Relationship Id="rId14" Type="http://schemas.openxmlformats.org/officeDocument/2006/relationships/oleObject" Target="../embeddings/oleObject10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image" Target="../media/image135.emf"/><Relationship Id="rId18" Type="http://schemas.openxmlformats.org/officeDocument/2006/relationships/image" Target="../media/image138.emf"/><Relationship Id="rId26" Type="http://schemas.openxmlformats.org/officeDocument/2006/relationships/image" Target="../media/image142.emf"/><Relationship Id="rId3" Type="http://schemas.openxmlformats.org/officeDocument/2006/relationships/image" Target="../media/image125.emf"/><Relationship Id="rId21" Type="http://schemas.openxmlformats.org/officeDocument/2006/relationships/oleObject" Target="../embeddings/oleObject105.bin"/><Relationship Id="rId7" Type="http://schemas.openxmlformats.org/officeDocument/2006/relationships/image" Target="../media/image129.emf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2" Type="http://schemas.openxmlformats.org/officeDocument/2006/relationships/image" Target="../media/image124.emf"/><Relationship Id="rId16" Type="http://schemas.openxmlformats.org/officeDocument/2006/relationships/image" Target="../media/image137.emf"/><Relationship Id="rId20" Type="http://schemas.openxmlformats.org/officeDocument/2006/relationships/image" Target="../media/image139.wmf"/><Relationship Id="rId29" Type="http://schemas.openxmlformats.org/officeDocument/2006/relationships/oleObject" Target="../embeddings/oleObject109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8.wmf"/><Relationship Id="rId11" Type="http://schemas.openxmlformats.org/officeDocument/2006/relationships/image" Target="../media/image133.emf"/><Relationship Id="rId24" Type="http://schemas.openxmlformats.org/officeDocument/2006/relationships/image" Target="../media/image141.emf"/><Relationship Id="rId32" Type="http://schemas.openxmlformats.org/officeDocument/2006/relationships/image" Target="../media/image145.wmf"/><Relationship Id="rId5" Type="http://schemas.openxmlformats.org/officeDocument/2006/relationships/image" Target="../media/image127.emf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143.emf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04.bin"/><Relationship Id="rId31" Type="http://schemas.openxmlformats.org/officeDocument/2006/relationships/oleObject" Target="../embeddings/oleObject110.bin"/><Relationship Id="rId4" Type="http://schemas.openxmlformats.org/officeDocument/2006/relationships/image" Target="../media/image126.wmf"/><Relationship Id="rId9" Type="http://schemas.openxmlformats.org/officeDocument/2006/relationships/image" Target="../media/image131.emf"/><Relationship Id="rId14" Type="http://schemas.openxmlformats.org/officeDocument/2006/relationships/image" Target="../media/image136.emf"/><Relationship Id="rId22" Type="http://schemas.openxmlformats.org/officeDocument/2006/relationships/image" Target="../media/image140.emf"/><Relationship Id="rId27" Type="http://schemas.openxmlformats.org/officeDocument/2006/relationships/oleObject" Target="../embeddings/oleObject108.bin"/><Relationship Id="rId30" Type="http://schemas.openxmlformats.org/officeDocument/2006/relationships/image" Target="../media/image14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51.emf"/><Relationship Id="rId3" Type="http://schemas.openxmlformats.org/officeDocument/2006/relationships/image" Target="../media/image146.wmf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153.emf"/><Relationship Id="rId2" Type="http://schemas.openxmlformats.org/officeDocument/2006/relationships/oleObject" Target="../embeddings/oleObject111.bin"/><Relationship Id="rId16" Type="http://schemas.openxmlformats.org/officeDocument/2006/relationships/oleObject" Target="../embeddings/oleObject1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50.emf"/><Relationship Id="rId5" Type="http://schemas.openxmlformats.org/officeDocument/2006/relationships/image" Target="../media/image147.wmf"/><Relationship Id="rId15" Type="http://schemas.openxmlformats.org/officeDocument/2006/relationships/image" Target="../media/image152.e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49.emf"/><Relationship Id="rId14" Type="http://schemas.openxmlformats.org/officeDocument/2006/relationships/oleObject" Target="../embeddings/oleObject11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7" Type="http://schemas.openxmlformats.org/officeDocument/2006/relationships/image" Target="../media/image157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56.emf"/><Relationship Id="rId4" Type="http://schemas.openxmlformats.org/officeDocument/2006/relationships/oleObject" Target="../embeddings/oleObject11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image" Target="../media/image158.emf"/><Relationship Id="rId7" Type="http://schemas.openxmlformats.org/officeDocument/2006/relationships/image" Target="../media/image160.e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62.emf"/><Relationship Id="rId5" Type="http://schemas.openxmlformats.org/officeDocument/2006/relationships/image" Target="../media/image159.e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61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image" Target="../media/image163.emf"/><Relationship Id="rId7" Type="http://schemas.openxmlformats.org/officeDocument/2006/relationships/image" Target="../media/image164.emf"/><Relationship Id="rId2" Type="http://schemas.openxmlformats.org/officeDocument/2006/relationships/oleObject" Target="../embeddings/oleObject12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66.emf"/><Relationship Id="rId5" Type="http://schemas.openxmlformats.org/officeDocument/2006/relationships/image" Target="../media/image122.w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65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image" Target="../media/image167.emf"/><Relationship Id="rId7" Type="http://schemas.openxmlformats.org/officeDocument/2006/relationships/image" Target="../media/image169.emf"/><Relationship Id="rId2" Type="http://schemas.openxmlformats.org/officeDocument/2006/relationships/oleObject" Target="../embeddings/oleObject13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68.e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70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76.emf"/><Relationship Id="rId18" Type="http://schemas.openxmlformats.org/officeDocument/2006/relationships/oleObject" Target="../embeddings/oleObject143.bin"/><Relationship Id="rId3" Type="http://schemas.openxmlformats.org/officeDocument/2006/relationships/image" Target="../media/image171.emf"/><Relationship Id="rId21" Type="http://schemas.openxmlformats.org/officeDocument/2006/relationships/image" Target="../media/image180.emf"/><Relationship Id="rId7" Type="http://schemas.openxmlformats.org/officeDocument/2006/relationships/image" Target="../media/image173.e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78.emf"/><Relationship Id="rId2" Type="http://schemas.openxmlformats.org/officeDocument/2006/relationships/oleObject" Target="../embeddings/oleObject135.bin"/><Relationship Id="rId16" Type="http://schemas.openxmlformats.org/officeDocument/2006/relationships/oleObject" Target="../embeddings/oleObject142.bin"/><Relationship Id="rId20" Type="http://schemas.openxmlformats.org/officeDocument/2006/relationships/oleObject" Target="../embeddings/oleObject14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75.emf"/><Relationship Id="rId5" Type="http://schemas.openxmlformats.org/officeDocument/2006/relationships/image" Target="../media/image172.emf"/><Relationship Id="rId15" Type="http://schemas.openxmlformats.org/officeDocument/2006/relationships/image" Target="../media/image177.emf"/><Relationship Id="rId23" Type="http://schemas.openxmlformats.org/officeDocument/2006/relationships/image" Target="../media/image181.emf"/><Relationship Id="rId10" Type="http://schemas.openxmlformats.org/officeDocument/2006/relationships/oleObject" Target="../embeddings/oleObject139.bin"/><Relationship Id="rId19" Type="http://schemas.openxmlformats.org/officeDocument/2006/relationships/image" Target="../media/image179.e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74.emf"/><Relationship Id="rId14" Type="http://schemas.openxmlformats.org/officeDocument/2006/relationships/oleObject" Target="../embeddings/oleObject141.bin"/><Relationship Id="rId22" Type="http://schemas.openxmlformats.org/officeDocument/2006/relationships/oleObject" Target="../embeddings/oleObject14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e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82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3" Type="http://schemas.openxmlformats.org/officeDocument/2006/relationships/image" Target="../media/image184.emf"/><Relationship Id="rId7" Type="http://schemas.openxmlformats.org/officeDocument/2006/relationships/image" Target="../media/image186.emf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88.wmf"/><Relationship Id="rId5" Type="http://schemas.openxmlformats.org/officeDocument/2006/relationships/image" Target="../media/image185.emf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8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oleObject" Target="../embeddings/oleObject153.bin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image" Target="../media/image189.wmf"/><Relationship Id="rId7" Type="http://schemas.openxmlformats.org/officeDocument/2006/relationships/image" Target="../media/image191.emf"/><Relationship Id="rId2" Type="http://schemas.openxmlformats.org/officeDocument/2006/relationships/oleObject" Target="../embeddings/oleObject15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93.wmf"/><Relationship Id="rId5" Type="http://schemas.openxmlformats.org/officeDocument/2006/relationships/image" Target="../media/image190.emf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9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emf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24.wmf"/><Relationship Id="rId21" Type="http://schemas.openxmlformats.org/officeDocument/2006/relationships/image" Target="../media/image33.e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emf"/><Relationship Id="rId25" Type="http://schemas.openxmlformats.org/officeDocument/2006/relationships/image" Target="../media/image35.e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e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5.wmf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2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静电场环路定理  电势</a:t>
            </a:r>
          </a:p>
        </p:txBody>
      </p:sp>
      <p:sp>
        <p:nvSpPr>
          <p:cNvPr id="4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C19-514C-429B-83AC-550CE6EA9AC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838200" y="1219200"/>
            <a:ext cx="2393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静电场环路定理 </a:t>
            </a:r>
          </a:p>
        </p:txBody>
      </p:sp>
      <p:grpSp>
        <p:nvGrpSpPr>
          <p:cNvPr id="86020" name="Group 4"/>
          <p:cNvGrpSpPr/>
          <p:nvPr/>
        </p:nvGrpSpPr>
        <p:grpSpPr bwMode="auto">
          <a:xfrm>
            <a:off x="4311650" y="1276350"/>
            <a:ext cx="4679950" cy="3600450"/>
            <a:chOff x="2562" y="981"/>
            <a:chExt cx="2948" cy="2268"/>
          </a:xfrm>
        </p:grpSpPr>
        <p:sp>
          <p:nvSpPr>
            <p:cNvPr id="86021" name="Rectangle 5"/>
            <p:cNvSpPr>
              <a:spLocks noChangeArrowheads="1"/>
            </p:cNvSpPr>
            <p:nvPr/>
          </p:nvSpPr>
          <p:spPr bwMode="auto">
            <a:xfrm>
              <a:off x="2562" y="981"/>
              <a:ext cx="2903" cy="2268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6022" name="Group 6"/>
            <p:cNvGrpSpPr/>
            <p:nvPr/>
          </p:nvGrpSpPr>
          <p:grpSpPr bwMode="auto">
            <a:xfrm>
              <a:off x="2607" y="1030"/>
              <a:ext cx="2903" cy="2148"/>
              <a:chOff x="2653" y="757"/>
              <a:chExt cx="2903" cy="2148"/>
            </a:xfrm>
          </p:grpSpPr>
          <p:sp>
            <p:nvSpPr>
              <p:cNvPr id="86023" name="Text Box 7"/>
              <p:cNvSpPr txBox="1">
                <a:spLocks noChangeArrowheads="1"/>
              </p:cNvSpPr>
              <p:nvPr/>
            </p:nvSpPr>
            <p:spPr bwMode="auto">
              <a:xfrm>
                <a:off x="2699" y="2088"/>
                <a:ext cx="318" cy="28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 type="none" w="sm" len="lg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24" name="Line 8"/>
              <p:cNvSpPr>
                <a:spLocks noChangeShapeType="1"/>
              </p:cNvSpPr>
              <p:nvPr/>
            </p:nvSpPr>
            <p:spPr bwMode="auto">
              <a:xfrm flipV="1">
                <a:off x="2789" y="1029"/>
                <a:ext cx="2359" cy="907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25" name="Line 9"/>
              <p:cNvSpPr>
                <a:spLocks noChangeShapeType="1"/>
              </p:cNvSpPr>
              <p:nvPr/>
            </p:nvSpPr>
            <p:spPr bwMode="auto">
              <a:xfrm>
                <a:off x="2834" y="1936"/>
                <a:ext cx="953" cy="726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26" name="Arc 10"/>
              <p:cNvSpPr/>
              <p:nvPr/>
            </p:nvSpPr>
            <p:spPr bwMode="auto">
              <a:xfrm rot="10800000" flipH="1">
                <a:off x="3787" y="1029"/>
                <a:ext cx="1361" cy="163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8080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27" name="Line 11"/>
              <p:cNvSpPr>
                <a:spLocks noChangeShapeType="1"/>
              </p:cNvSpPr>
              <p:nvPr/>
            </p:nvSpPr>
            <p:spPr bwMode="auto">
              <a:xfrm>
                <a:off x="2834" y="1936"/>
                <a:ext cx="2087" cy="0"/>
              </a:xfrm>
              <a:prstGeom prst="line">
                <a:avLst/>
              </a:prstGeom>
              <a:noFill/>
              <a:ln w="19050">
                <a:solidFill>
                  <a:srgbClr val="993366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28" name="Line 12"/>
              <p:cNvSpPr>
                <a:spLocks noChangeShapeType="1"/>
              </p:cNvSpPr>
              <p:nvPr/>
            </p:nvSpPr>
            <p:spPr bwMode="auto">
              <a:xfrm>
                <a:off x="2834" y="1936"/>
                <a:ext cx="1815" cy="363"/>
              </a:xfrm>
              <a:prstGeom prst="line">
                <a:avLst/>
              </a:prstGeom>
              <a:noFill/>
              <a:ln w="19050">
                <a:solidFill>
                  <a:srgbClr val="993366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29" name="Line 13"/>
              <p:cNvSpPr>
                <a:spLocks noChangeShapeType="1"/>
              </p:cNvSpPr>
              <p:nvPr/>
            </p:nvSpPr>
            <p:spPr bwMode="auto">
              <a:xfrm flipV="1">
                <a:off x="4649" y="1936"/>
                <a:ext cx="272" cy="3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30" name="Line 14"/>
              <p:cNvSpPr>
                <a:spLocks noChangeShapeType="1"/>
              </p:cNvSpPr>
              <p:nvPr/>
            </p:nvSpPr>
            <p:spPr bwMode="auto">
              <a:xfrm>
                <a:off x="4649" y="2299"/>
                <a:ext cx="680" cy="1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31" name="Line 15"/>
              <p:cNvSpPr>
                <a:spLocks noChangeShapeType="1"/>
              </p:cNvSpPr>
              <p:nvPr/>
            </p:nvSpPr>
            <p:spPr bwMode="auto">
              <a:xfrm flipV="1">
                <a:off x="4649" y="1936"/>
                <a:ext cx="45" cy="363"/>
              </a:xfrm>
              <a:prstGeom prst="line">
                <a:avLst/>
              </a:prstGeom>
              <a:noFill/>
              <a:ln w="19050">
                <a:solidFill>
                  <a:srgbClr val="993366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32" name="Text Box 16"/>
              <p:cNvSpPr txBox="1">
                <a:spLocks noChangeArrowheads="1"/>
              </p:cNvSpPr>
              <p:nvPr/>
            </p:nvSpPr>
            <p:spPr bwMode="auto">
              <a:xfrm>
                <a:off x="3515" y="2617"/>
                <a:ext cx="409" cy="28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 type="none" w="sm" len="lg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86033" name="Text Box 17"/>
              <p:cNvSpPr txBox="1">
                <a:spLocks noChangeArrowheads="1"/>
              </p:cNvSpPr>
              <p:nvPr/>
            </p:nvSpPr>
            <p:spPr bwMode="auto">
              <a:xfrm>
                <a:off x="4966" y="757"/>
                <a:ext cx="409" cy="28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 type="none" w="sm" len="lg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86034" name="Text Box 18"/>
              <p:cNvSpPr txBox="1">
                <a:spLocks noChangeArrowheads="1"/>
              </p:cNvSpPr>
              <p:nvPr/>
            </p:nvSpPr>
            <p:spPr bwMode="auto">
              <a:xfrm>
                <a:off x="3696" y="1195"/>
                <a:ext cx="409" cy="28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 type="none" w="sm" len="lg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000066"/>
                    </a:solidFill>
                  </a:rPr>
                  <a:t>r</a:t>
                </a:r>
                <a:r>
                  <a:rPr lang="en-US" altLang="zh-CN" sz="2400" b="1" baseline="-25000">
                    <a:solidFill>
                      <a:srgbClr val="000066"/>
                    </a:solidFill>
                  </a:rPr>
                  <a:t>b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86035" name="Text Box 19"/>
              <p:cNvSpPr txBox="1">
                <a:spLocks noChangeArrowheads="1"/>
              </p:cNvSpPr>
              <p:nvPr/>
            </p:nvSpPr>
            <p:spPr bwMode="auto">
              <a:xfrm>
                <a:off x="3107" y="2254"/>
                <a:ext cx="409" cy="28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 type="none" w="sm" len="lg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000066"/>
                    </a:solidFill>
                  </a:rPr>
                  <a:t>r</a:t>
                </a:r>
                <a:r>
                  <a:rPr lang="en-US" altLang="zh-CN" sz="2400" baseline="-25000">
                    <a:solidFill>
                      <a:srgbClr val="000066"/>
                    </a:solidFill>
                  </a:rPr>
                  <a:t>a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86036" name="Text Box 20"/>
              <p:cNvSpPr txBox="1">
                <a:spLocks noChangeArrowheads="1"/>
              </p:cNvSpPr>
              <p:nvPr/>
            </p:nvSpPr>
            <p:spPr bwMode="auto">
              <a:xfrm>
                <a:off x="2653" y="1573"/>
                <a:ext cx="409" cy="28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 type="none" w="sm" len="lg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993366"/>
                    </a:solidFill>
                  </a:rPr>
                  <a:t>q</a:t>
                </a:r>
                <a:endParaRPr lang="en-US" altLang="zh-CN" sz="2400">
                  <a:solidFill>
                    <a:srgbClr val="993366"/>
                  </a:solidFill>
                </a:endParaRPr>
              </a:p>
            </p:txBody>
          </p:sp>
          <p:sp>
            <p:nvSpPr>
              <p:cNvPr id="86037" name="Text Box 21"/>
              <p:cNvSpPr txBox="1">
                <a:spLocks noChangeArrowheads="1"/>
              </p:cNvSpPr>
              <p:nvPr/>
            </p:nvSpPr>
            <p:spPr bwMode="auto">
              <a:xfrm>
                <a:off x="4622" y="2094"/>
                <a:ext cx="409" cy="28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 type="none" w="sm" len="lg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FF0000"/>
                    </a:solidFill>
                    <a:sym typeface="Symbol" panose="05050102010706020507" pitchFamily="18" charset="2"/>
                  </a:rPr>
                  <a:t></a:t>
                </a:r>
              </a:p>
            </p:txBody>
          </p:sp>
          <p:sp>
            <p:nvSpPr>
              <p:cNvPr id="86038" name="Text Box 22"/>
              <p:cNvSpPr txBox="1">
                <a:spLocks noChangeArrowheads="1"/>
              </p:cNvSpPr>
              <p:nvPr/>
            </p:nvSpPr>
            <p:spPr bwMode="auto">
              <a:xfrm>
                <a:off x="5147" y="2390"/>
                <a:ext cx="409" cy="28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 type="none" w="sm" len="lg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FF0000"/>
                    </a:solidFill>
                  </a:rPr>
                  <a:t>E</a:t>
                </a:r>
                <a:endParaRPr lang="en-US" altLang="zh-CN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6039" name="Oval 23"/>
              <p:cNvSpPr>
                <a:spLocks noChangeArrowheads="1"/>
              </p:cNvSpPr>
              <p:nvPr/>
            </p:nvSpPr>
            <p:spPr bwMode="auto">
              <a:xfrm>
                <a:off x="2744" y="1845"/>
                <a:ext cx="181" cy="18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3366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993366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993366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6040" name="Text Box 24"/>
              <p:cNvSpPr txBox="1">
                <a:spLocks noChangeArrowheads="1"/>
              </p:cNvSpPr>
              <p:nvPr/>
            </p:nvSpPr>
            <p:spPr bwMode="auto">
              <a:xfrm>
                <a:off x="4467" y="2254"/>
                <a:ext cx="409" cy="28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 type="none" w="sm" len="lg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FF0000"/>
                    </a:solidFill>
                  </a:rPr>
                  <a:t>q</a:t>
                </a:r>
                <a:r>
                  <a:rPr lang="en-US" altLang="zh-CN" sz="2400" i="1" baseline="-25000">
                    <a:solidFill>
                      <a:srgbClr val="FF0000"/>
                    </a:solidFill>
                  </a:rPr>
                  <a:t>0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6041" name="Oval 25"/>
              <p:cNvSpPr>
                <a:spLocks noChangeArrowheads="1"/>
              </p:cNvSpPr>
              <p:nvPr/>
            </p:nvSpPr>
            <p:spPr bwMode="auto">
              <a:xfrm>
                <a:off x="4603" y="2254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2" name="Line 26"/>
              <p:cNvSpPr>
                <a:spLocks noChangeShapeType="1"/>
              </p:cNvSpPr>
              <p:nvPr/>
            </p:nvSpPr>
            <p:spPr bwMode="auto">
              <a:xfrm>
                <a:off x="4649" y="1936"/>
                <a:ext cx="0" cy="46"/>
              </a:xfrm>
              <a:prstGeom prst="line">
                <a:avLst/>
              </a:prstGeom>
              <a:noFill/>
              <a:ln w="19050">
                <a:solidFill>
                  <a:srgbClr val="993366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3" name="Line 27"/>
              <p:cNvSpPr>
                <a:spLocks noChangeShapeType="1"/>
              </p:cNvSpPr>
              <p:nvPr/>
            </p:nvSpPr>
            <p:spPr bwMode="auto">
              <a:xfrm>
                <a:off x="4649" y="1982"/>
                <a:ext cx="45" cy="0"/>
              </a:xfrm>
              <a:prstGeom prst="line">
                <a:avLst/>
              </a:prstGeom>
              <a:noFill/>
              <a:ln w="19050">
                <a:solidFill>
                  <a:srgbClr val="993366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4" name="Arc 28"/>
              <p:cNvSpPr/>
              <p:nvPr/>
            </p:nvSpPr>
            <p:spPr bwMode="auto">
              <a:xfrm rot="10800000">
                <a:off x="4785" y="1936"/>
                <a:ext cx="47" cy="9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5" name="Line 29"/>
              <p:cNvSpPr>
                <a:spLocks noChangeShapeType="1"/>
              </p:cNvSpPr>
              <p:nvPr/>
            </p:nvSpPr>
            <p:spPr bwMode="auto">
              <a:xfrm>
                <a:off x="4694" y="1755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993366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6" name="Line 30"/>
              <p:cNvSpPr>
                <a:spLocks noChangeShapeType="1"/>
              </p:cNvSpPr>
              <p:nvPr/>
            </p:nvSpPr>
            <p:spPr bwMode="auto">
              <a:xfrm>
                <a:off x="4921" y="1755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993366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7" name="Line 31"/>
              <p:cNvSpPr>
                <a:spLocks noChangeShapeType="1"/>
              </p:cNvSpPr>
              <p:nvPr/>
            </p:nvSpPr>
            <p:spPr bwMode="auto">
              <a:xfrm>
                <a:off x="4694" y="1800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993366"/>
                </a:solidFill>
                <a:round/>
                <a:headEnd type="triangle" w="sm" len="med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8" name="Arc 32"/>
              <p:cNvSpPr/>
              <p:nvPr/>
            </p:nvSpPr>
            <p:spPr bwMode="auto">
              <a:xfrm rot="21600000">
                <a:off x="4720" y="2226"/>
                <a:ext cx="47" cy="9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6049" name="Object 33"/>
              <p:cNvGraphicFramePr>
                <a:graphicFrameLocks noChangeAspect="1"/>
              </p:cNvGraphicFramePr>
              <p:nvPr/>
            </p:nvGraphicFramePr>
            <p:xfrm>
              <a:off x="4006" y="1729"/>
              <a:ext cx="182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4861800" imgH="5270400" progId="">
                      <p:embed/>
                    </p:oleObj>
                  </mc:Choice>
                  <mc:Fallback>
                    <p:oleObj name="Equation" r:id="rId2" imgW="4861800" imgH="5270400" progId="">
                      <p:embed/>
                      <p:pic>
                        <p:nvPicPr>
                          <p:cNvPr id="0" name="Picture 33" descr="image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6" y="1729"/>
                            <a:ext cx="182" cy="1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50" name="Object 34"/>
              <p:cNvGraphicFramePr>
                <a:graphicFrameLocks noChangeAspect="1"/>
              </p:cNvGraphicFramePr>
              <p:nvPr/>
            </p:nvGraphicFramePr>
            <p:xfrm>
              <a:off x="4906" y="1944"/>
              <a:ext cx="217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5673960" imgH="5676840" progId="">
                      <p:embed/>
                    </p:oleObj>
                  </mc:Choice>
                  <mc:Fallback>
                    <p:oleObj name="Equation" r:id="rId4" imgW="5673960" imgH="5676840" progId="">
                      <p:embed/>
                      <p:pic>
                        <p:nvPicPr>
                          <p:cNvPr id="0" name="Picture 34" descr="image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6" y="1944"/>
                            <a:ext cx="217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51" name="Object 35"/>
              <p:cNvGraphicFramePr>
                <a:graphicFrameLocks noChangeAspect="1"/>
              </p:cNvGraphicFramePr>
              <p:nvPr/>
            </p:nvGraphicFramePr>
            <p:xfrm>
              <a:off x="4720" y="1555"/>
              <a:ext cx="260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6080400" imgH="5676840" progId="">
                      <p:embed/>
                    </p:oleObj>
                  </mc:Choice>
                  <mc:Fallback>
                    <p:oleObj name="Equation" r:id="rId6" imgW="6080400" imgH="5676840" progId="">
                      <p:embed/>
                      <p:pic>
                        <p:nvPicPr>
                          <p:cNvPr id="0" name="Picture 35" descr="image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0" y="1555"/>
                            <a:ext cx="260" cy="2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52" name="Object 36"/>
              <p:cNvGraphicFramePr>
                <a:graphicFrameLocks noChangeAspect="1"/>
              </p:cNvGraphicFramePr>
              <p:nvPr/>
            </p:nvGraphicFramePr>
            <p:xfrm>
              <a:off x="3859" y="2186"/>
              <a:ext cx="15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643200" imgH="4051440" progId="">
                      <p:embed/>
                    </p:oleObj>
                  </mc:Choice>
                  <mc:Fallback>
                    <p:oleObj name="Equation" r:id="rId8" imgW="3643200" imgH="4051440" progId="">
                      <p:embed/>
                      <p:pic>
                        <p:nvPicPr>
                          <p:cNvPr id="0" name="Picture 36" descr="image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9" y="2186"/>
                            <a:ext cx="159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6054" name="Rectangle 38"/>
          <p:cNvSpPr>
            <a:spLocks noChangeArrowheads="1"/>
          </p:cNvSpPr>
          <p:nvPr/>
        </p:nvSpPr>
        <p:spPr bwMode="auto">
          <a:xfrm>
            <a:off x="4495800" y="1447800"/>
            <a:ext cx="172354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点电荷电场</a:t>
            </a:r>
          </a:p>
        </p:txBody>
      </p:sp>
      <p:graphicFrame>
        <p:nvGraphicFramePr>
          <p:cNvPr id="86056" name="Object 40"/>
          <p:cNvGraphicFramePr>
            <a:graphicFrameLocks noChangeAspect="1"/>
          </p:cNvGraphicFramePr>
          <p:nvPr/>
        </p:nvGraphicFramePr>
        <p:xfrm>
          <a:off x="1003300" y="4343400"/>
          <a:ext cx="43640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9853680" imgH="15430680" progId="">
                  <p:embed/>
                </p:oleObj>
              </mc:Choice>
              <mc:Fallback>
                <p:oleObj name="公式" r:id="rId10" imgW="69853680" imgH="15430680" progId="">
                  <p:embed/>
                  <p:pic>
                    <p:nvPicPr>
                      <p:cNvPr id="0" name="Picture 40" descr="image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343400"/>
                        <a:ext cx="4364038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7" name="Object 41"/>
          <p:cNvGraphicFramePr>
            <a:graphicFrameLocks noChangeAspect="1"/>
          </p:cNvGraphicFramePr>
          <p:nvPr/>
        </p:nvGraphicFramePr>
        <p:xfrm>
          <a:off x="1003300" y="2057400"/>
          <a:ext cx="2360613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81100" imgH="1143000" progId="">
                  <p:embed/>
                </p:oleObj>
              </mc:Choice>
              <mc:Fallback>
                <p:oleObj name="公式" r:id="rId12" imgW="1181100" imgH="1143000" progId="">
                  <p:embed/>
                  <p:pic>
                    <p:nvPicPr>
                      <p:cNvPr id="0" name="Picture 41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057400"/>
                        <a:ext cx="2360613" cy="228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8" name="Text Box 42"/>
          <p:cNvSpPr txBox="1">
            <a:spLocks noChangeArrowheads="1"/>
          </p:cNvSpPr>
          <p:nvPr/>
        </p:nvSpPr>
        <p:spPr bwMode="auto">
          <a:xfrm>
            <a:off x="952500" y="5410200"/>
            <a:ext cx="72390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在点电荷的电场中，电场力对试验电荷</a:t>
            </a:r>
            <a:r>
              <a:rPr lang="en-US" altLang="zh-CN" sz="2400" i="1" dirty="0"/>
              <a:t>q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所做的功</a:t>
            </a:r>
            <a:r>
              <a:rPr lang="zh-CN" altLang="en-US" sz="2400" dirty="0">
                <a:solidFill>
                  <a:srgbClr val="0000CC"/>
                </a:solidFill>
              </a:rPr>
              <a:t>与路径无关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CC"/>
                </a:solidFill>
              </a:rPr>
              <a:t>只和试验电荷</a:t>
            </a:r>
            <a:r>
              <a:rPr lang="en-US" altLang="zh-CN" sz="2400" i="1" dirty="0">
                <a:solidFill>
                  <a:srgbClr val="0000CC"/>
                </a:solidFill>
              </a:rPr>
              <a:t>q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0</a:t>
            </a:r>
            <a:r>
              <a:rPr lang="zh-CN" altLang="en-US" sz="2400" dirty="0">
                <a:solidFill>
                  <a:srgbClr val="0000CC"/>
                </a:solidFill>
              </a:rPr>
              <a:t>的始、末两个位置有关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静电场环路定理  电势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9383-324E-4ED2-949A-53B4D715813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83820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电势的计算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2360613" y="2547938"/>
            <a:ext cx="1106487" cy="461665"/>
          </a:xfrm>
          <a:prstGeom prst="rect">
            <a:avLst/>
          </a:prstGeom>
          <a:noFill/>
          <a:ln w="19050" algn="ctr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911469" y="1952447"/>
            <a:ext cx="398517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1. </a:t>
            </a:r>
            <a:r>
              <a:rPr kumimoji="1" lang="zh-CN" altLang="en-US" sz="2400" dirty="0"/>
              <a:t>从电场强度计算电势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914400" y="2667000"/>
            <a:ext cx="41148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1) </a:t>
            </a:r>
            <a:r>
              <a:rPr kumimoji="1" lang="zh-CN" altLang="en-US" sz="2400" dirty="0"/>
              <a:t>运用高斯定理电场的分布：</a:t>
            </a:r>
          </a:p>
        </p:txBody>
      </p:sp>
      <p:graphicFrame>
        <p:nvGraphicFramePr>
          <p:cNvPr id="101405" name="Object 29"/>
          <p:cNvGraphicFramePr>
            <a:graphicFrameLocks noChangeAspect="1"/>
          </p:cNvGraphicFramePr>
          <p:nvPr/>
        </p:nvGraphicFramePr>
        <p:xfrm>
          <a:off x="5029200" y="2667000"/>
          <a:ext cx="122428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485000" imgH="7302600" progId="">
                  <p:embed/>
                </p:oleObj>
              </mc:Choice>
              <mc:Fallback>
                <p:oleObj name="公式" r:id="rId2" imgW="19485000" imgH="7302600" progId="">
                  <p:embed/>
                  <p:pic>
                    <p:nvPicPr>
                      <p:cNvPr id="0" name="Picture 5" descr="image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67000"/>
                        <a:ext cx="1224280" cy="544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914400" y="3276600"/>
            <a:ext cx="4953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2) </a:t>
            </a:r>
            <a:r>
              <a:rPr kumimoji="1" lang="zh-CN" altLang="en-US" sz="2400" dirty="0"/>
              <a:t>通过电场强度的积分计算电势：</a:t>
            </a:r>
          </a:p>
        </p:txBody>
      </p:sp>
      <p:graphicFrame>
        <p:nvGraphicFramePr>
          <p:cNvPr id="101409" name="Object 33"/>
          <p:cNvGraphicFramePr>
            <a:graphicFrameLocks noChangeAspect="1"/>
          </p:cNvGraphicFramePr>
          <p:nvPr/>
        </p:nvGraphicFramePr>
        <p:xfrm>
          <a:off x="2743200" y="3813810"/>
          <a:ext cx="1693545" cy="71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99920" imgH="330120" progId="">
                  <p:embed/>
                </p:oleObj>
              </mc:Choice>
              <mc:Fallback>
                <p:oleObj name="公式" r:id="rId4" imgW="799920" imgH="33012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3810"/>
                        <a:ext cx="1693545" cy="716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896815" y="4572000"/>
            <a:ext cx="6477001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2. </a:t>
            </a:r>
            <a:r>
              <a:rPr kumimoji="1" lang="zh-CN" altLang="en-US" sz="2400" dirty="0"/>
              <a:t>从点电荷电势和电势叠加原理计算电势</a:t>
            </a:r>
          </a:p>
        </p:txBody>
      </p:sp>
      <p:graphicFrame>
        <p:nvGraphicFramePr>
          <p:cNvPr id="101411" name="Object 35"/>
          <p:cNvGraphicFramePr>
            <a:graphicFrameLocks noChangeAspect="1"/>
          </p:cNvGraphicFramePr>
          <p:nvPr/>
        </p:nvGraphicFramePr>
        <p:xfrm>
          <a:off x="2005965" y="5183505"/>
          <a:ext cx="131127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98400" imgH="431640" progId="">
                  <p:embed/>
                </p:oleObj>
              </mc:Choice>
              <mc:Fallback>
                <p:oleObj name="公式" r:id="rId6" imgW="698400" imgH="4316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965" y="5183505"/>
                        <a:ext cx="1311275" cy="833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12" name="Object 36"/>
          <p:cNvGraphicFramePr>
            <a:graphicFrameLocks noChangeAspect="1"/>
          </p:cNvGraphicFramePr>
          <p:nvPr/>
        </p:nvGraphicFramePr>
        <p:xfrm>
          <a:off x="6070442" y="5333842"/>
          <a:ext cx="1214755" cy="55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09480" imgH="279360" progId="">
                  <p:embed/>
                </p:oleObj>
              </mc:Choice>
              <mc:Fallback>
                <p:oleObj name="公式" r:id="rId8" imgW="609480" imgH="27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442" y="5333842"/>
                        <a:ext cx="1214755" cy="557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13" name="Object 37"/>
          <p:cNvGraphicFramePr>
            <a:graphicFrameLocks noChangeAspect="1"/>
          </p:cNvGraphicFramePr>
          <p:nvPr/>
        </p:nvGraphicFramePr>
        <p:xfrm>
          <a:off x="3936365" y="5334000"/>
          <a:ext cx="1459865" cy="57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72840" imgH="266400" progId="">
                  <p:embed/>
                </p:oleObj>
              </mc:Choice>
              <mc:Fallback>
                <p:oleObj name="公式" r:id="rId10" imgW="672840" imgH="2664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6365" y="5334000"/>
                        <a:ext cx="1459865" cy="5784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4" grpId="0"/>
      <p:bldP spid="101407" grpId="0"/>
      <p:bldP spid="1014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</a:t>
            </a:r>
            <a:r>
              <a:rPr lang="zh-CN" altLang="en-US" dirty="0"/>
              <a:t>等势面  电势梯度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DB-9F52-4A1C-8728-5D1E387406C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838200" y="1219200"/>
            <a:ext cx="1098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等势面</a:t>
            </a: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1143000" y="1836003"/>
            <a:ext cx="70104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等势面：静电场中，电势相等的点所组成的曲面。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1142999" y="2514600"/>
            <a:ext cx="632460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规定：相邻等势面之间的电势差相等。</a:t>
            </a:r>
            <a:endParaRPr kumimoji="1"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1143000" y="3124200"/>
            <a:ext cx="405480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等势面与电场线的关系：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95398" y="3761025"/>
            <a:ext cx="6668113" cy="2099172"/>
            <a:chOff x="1295398" y="3761025"/>
            <a:chExt cx="6668113" cy="2099172"/>
          </a:xfrm>
        </p:grpSpPr>
        <p:sp>
          <p:nvSpPr>
            <p:cNvPr id="102431" name="Text Box 31"/>
            <p:cNvSpPr txBox="1">
              <a:spLocks noChangeArrowheads="1"/>
            </p:cNvSpPr>
            <p:nvPr/>
          </p:nvSpPr>
          <p:spPr bwMode="auto">
            <a:xfrm>
              <a:off x="1295398" y="3761025"/>
              <a:ext cx="5029201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kumimoji="1" lang="en-US" altLang="zh-CN" sz="2400" dirty="0"/>
                <a:t> </a:t>
              </a:r>
              <a:r>
                <a:rPr kumimoji="1" lang="zh-CN" altLang="en-US" sz="2400" dirty="0"/>
                <a:t>等势面与电场线</a:t>
              </a:r>
              <a:r>
                <a:rPr kumimoji="1" lang="zh-CN" altLang="en-US" sz="2400" dirty="0">
                  <a:solidFill>
                    <a:srgbClr val="FF3300"/>
                  </a:solidFill>
                </a:rPr>
                <a:t>处处正交</a:t>
              </a:r>
              <a:r>
                <a:rPr kumimoji="1" lang="zh-CN" altLang="en-US" sz="2400" dirty="0"/>
                <a:t>。</a:t>
              </a:r>
            </a:p>
          </p:txBody>
        </p:sp>
        <p:sp>
          <p:nvSpPr>
            <p:cNvPr id="102432" name="Text Box 32"/>
            <p:cNvSpPr txBox="1">
              <a:spLocks noChangeArrowheads="1"/>
            </p:cNvSpPr>
            <p:nvPr/>
          </p:nvSpPr>
          <p:spPr bwMode="auto">
            <a:xfrm>
              <a:off x="1327636" y="4419600"/>
              <a:ext cx="4724401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kumimoji="1" lang="en-US" altLang="zh-CN" sz="2400" dirty="0"/>
                <a:t> </a:t>
              </a:r>
              <a:r>
                <a:rPr kumimoji="1" lang="zh-CN" altLang="en-US" sz="2400" dirty="0">
                  <a:solidFill>
                    <a:srgbClr val="0000CC"/>
                  </a:solidFill>
                </a:rPr>
                <a:t>电场线指向电势降低的方向</a:t>
              </a:r>
              <a:r>
                <a:rPr kumimoji="1" lang="zh-CN" altLang="en-US" sz="2400" dirty="0"/>
                <a:t>。</a:t>
              </a:r>
            </a:p>
          </p:txBody>
        </p:sp>
        <p:sp>
          <p:nvSpPr>
            <p:cNvPr id="102433" name="Text Box 33"/>
            <p:cNvSpPr txBox="1">
              <a:spLocks noChangeArrowheads="1"/>
            </p:cNvSpPr>
            <p:nvPr/>
          </p:nvSpPr>
          <p:spPr bwMode="auto">
            <a:xfrm>
              <a:off x="1345224" y="5029200"/>
              <a:ext cx="6618287" cy="83099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kumimoji="1" lang="en-US" altLang="zh-CN" sz="2400" dirty="0"/>
                <a:t> </a:t>
              </a:r>
              <a:r>
                <a:rPr kumimoji="1" lang="zh-CN" altLang="en-US" sz="2400" dirty="0"/>
                <a:t>等势面和电场线密集处电场强量值大，稀疏处电场强量值小。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</a:t>
            </a:r>
            <a:r>
              <a:rPr lang="zh-CN" altLang="en-US" dirty="0"/>
              <a:t>等势面  电势梯度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39C0-1533-4090-AD1E-C9CCEB8B3FD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838200" y="1295400"/>
            <a:ext cx="3841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电场强度与电势梯度的关系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29444" y="4800600"/>
            <a:ext cx="7885113" cy="1407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/>
              <a:t>结论：电场中给定点的</a:t>
            </a:r>
            <a:r>
              <a:rPr lang="zh-CN" altLang="en-US" sz="2400" dirty="0">
                <a:solidFill>
                  <a:srgbClr val="0000CC"/>
                </a:solidFill>
              </a:rPr>
              <a:t>电场强度沿某一方向的分量</a:t>
            </a:r>
            <a:r>
              <a:rPr lang="zh-CN" altLang="en-US" sz="2400" dirty="0"/>
              <a:t>，等于这一点</a:t>
            </a:r>
            <a:r>
              <a:rPr lang="zh-CN" altLang="en-US" sz="2400" dirty="0">
                <a:solidFill>
                  <a:srgbClr val="FF3300"/>
                </a:solidFill>
              </a:rPr>
              <a:t>电势沿该方向变化率的负值</a:t>
            </a:r>
            <a:r>
              <a:rPr lang="zh-CN" altLang="en-US" sz="2400" dirty="0"/>
              <a:t>。（负号表示电场强度指向</a:t>
            </a:r>
            <a:r>
              <a:rPr lang="zh-CN" altLang="en-US" sz="2400" dirty="0">
                <a:solidFill>
                  <a:srgbClr val="FF3300"/>
                </a:solidFill>
              </a:rPr>
              <a:t>电势降低</a:t>
            </a:r>
            <a:r>
              <a:rPr lang="zh-CN" altLang="en-US" sz="2400" dirty="0"/>
              <a:t>的方向）</a:t>
            </a: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1464798" y="3124200"/>
          <a:ext cx="19748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264560" imgH="12585600" progId="">
                  <p:embed/>
                </p:oleObj>
              </mc:Choice>
              <mc:Fallback>
                <p:oleObj r:id="rId2" imgW="31264560" imgH="12585600" progId="">
                  <p:embed/>
                  <p:pic>
                    <p:nvPicPr>
                      <p:cNvPr id="104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798" y="3124200"/>
                        <a:ext cx="1974850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914400" y="1905000"/>
          <a:ext cx="35004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6043000" imgH="7302600" progId="">
                  <p:embed/>
                </p:oleObj>
              </mc:Choice>
              <mc:Fallback>
                <p:oleObj name="公式" r:id="rId4" imgW="56043000" imgH="7302600" progId="">
                  <p:embed/>
                  <p:pic>
                    <p:nvPicPr>
                      <p:cNvPr id="1044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35004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4532312" y="3962400"/>
          <a:ext cx="13350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1109680" imgH="13804920" progId="">
                  <p:embed/>
                </p:oleObj>
              </mc:Choice>
              <mc:Fallback>
                <p:oleObj name="公式" r:id="rId6" imgW="21109680" imgH="13804920" progId="">
                  <p:embed/>
                  <p:pic>
                    <p:nvPicPr>
                      <p:cNvPr id="1044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2" y="3962400"/>
                        <a:ext cx="13350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5" name="Line 27"/>
          <p:cNvSpPr>
            <a:spLocks noChangeShapeType="1"/>
          </p:cNvSpPr>
          <p:nvPr/>
        </p:nvSpPr>
        <p:spPr bwMode="auto">
          <a:xfrm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1135550" y="2438400"/>
            <a:ext cx="172354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电势能的减少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944678" y="2438400"/>
            <a:ext cx="146706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电场力做功</a:t>
            </a: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1103312" y="4114800"/>
            <a:ext cx="314220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E</a:t>
            </a:r>
            <a:r>
              <a:rPr lang="zh-CN" altLang="en-US" sz="2400" dirty="0"/>
              <a:t>在位移方向上的分量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4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FB7-A80E-4D98-9D14-ECF82F737FF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62000" y="12954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导体的静电平衡条件</a:t>
            </a:r>
          </a:p>
        </p:txBody>
      </p:sp>
      <p:grpSp>
        <p:nvGrpSpPr>
          <p:cNvPr id="13326" name="Group 14"/>
          <p:cNvGrpSpPr/>
          <p:nvPr/>
        </p:nvGrpSpPr>
        <p:grpSpPr bwMode="auto">
          <a:xfrm>
            <a:off x="5314950" y="1828800"/>
            <a:ext cx="3600450" cy="3529013"/>
            <a:chOff x="3243" y="1842"/>
            <a:chExt cx="2268" cy="2223"/>
          </a:xfrm>
        </p:grpSpPr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3243" y="1842"/>
              <a:ext cx="2268" cy="222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28" name="Group 16"/>
            <p:cNvGrpSpPr/>
            <p:nvPr/>
          </p:nvGrpSpPr>
          <p:grpSpPr bwMode="auto">
            <a:xfrm>
              <a:off x="3404" y="1992"/>
              <a:ext cx="1898" cy="1872"/>
              <a:chOff x="3408" y="1920"/>
              <a:chExt cx="1898" cy="1872"/>
            </a:xfrm>
          </p:grpSpPr>
          <p:grpSp>
            <p:nvGrpSpPr>
              <p:cNvPr id="13329" name="Group 17"/>
              <p:cNvGrpSpPr/>
              <p:nvPr/>
            </p:nvGrpSpPr>
            <p:grpSpPr bwMode="auto">
              <a:xfrm>
                <a:off x="3408" y="1920"/>
                <a:ext cx="1872" cy="1872"/>
                <a:chOff x="3408" y="1920"/>
                <a:chExt cx="1872" cy="1872"/>
              </a:xfrm>
            </p:grpSpPr>
            <p:sp>
              <p:nvSpPr>
                <p:cNvPr id="13330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920"/>
                  <a:ext cx="18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1" name="Line 19"/>
                <p:cNvSpPr>
                  <a:spLocks noChangeShapeType="1"/>
                </p:cNvSpPr>
                <p:nvPr/>
              </p:nvSpPr>
              <p:spPr bwMode="auto">
                <a:xfrm>
                  <a:off x="3408" y="2304"/>
                  <a:ext cx="18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2" name="Line 20"/>
                <p:cNvSpPr>
                  <a:spLocks noChangeShapeType="1"/>
                </p:cNvSpPr>
                <p:nvPr/>
              </p:nvSpPr>
              <p:spPr bwMode="auto">
                <a:xfrm>
                  <a:off x="3408" y="2688"/>
                  <a:ext cx="18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3" name="Line 21"/>
                <p:cNvSpPr>
                  <a:spLocks noChangeShapeType="1"/>
                </p:cNvSpPr>
                <p:nvPr/>
              </p:nvSpPr>
              <p:spPr bwMode="auto">
                <a:xfrm>
                  <a:off x="3408" y="3456"/>
                  <a:ext cx="18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4" name="Line 22"/>
                <p:cNvSpPr>
                  <a:spLocks noChangeShapeType="1"/>
                </p:cNvSpPr>
                <p:nvPr/>
              </p:nvSpPr>
              <p:spPr bwMode="auto">
                <a:xfrm>
                  <a:off x="3408" y="3072"/>
                  <a:ext cx="18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5" name="Line 23"/>
                <p:cNvSpPr>
                  <a:spLocks noChangeShapeType="1"/>
                </p:cNvSpPr>
                <p:nvPr/>
              </p:nvSpPr>
              <p:spPr bwMode="auto">
                <a:xfrm>
                  <a:off x="3408" y="3792"/>
                  <a:ext cx="18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3336" name="Object 24"/>
              <p:cNvGraphicFramePr>
                <a:graphicFrameLocks noChangeAspect="1"/>
              </p:cNvGraphicFramePr>
              <p:nvPr/>
            </p:nvGraphicFramePr>
            <p:xfrm>
              <a:off x="5014" y="2752"/>
              <a:ext cx="292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" imgW="6080400" imgH="7709040" progId="">
                      <p:embed/>
                    </p:oleObj>
                  </mc:Choice>
                  <mc:Fallback>
                    <p:oleObj name="公式" r:id="rId3" imgW="6080400" imgH="7709040" progId="">
                      <p:embed/>
                      <p:pic>
                        <p:nvPicPr>
                          <p:cNvPr id="13336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4" y="2752"/>
                            <a:ext cx="292" cy="3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694592" y="1905000"/>
            <a:ext cx="4481146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</a:rPr>
              <a:t>金属导体特征：</a:t>
            </a:r>
            <a:r>
              <a:rPr lang="zh-CN" altLang="en-US" sz="2400" dirty="0"/>
              <a:t>存在大量的自由电子。 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6089650" y="2295525"/>
            <a:ext cx="1828800" cy="2362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39" name="Group 27"/>
          <p:cNvGrpSpPr/>
          <p:nvPr/>
        </p:nvGrpSpPr>
        <p:grpSpPr bwMode="auto">
          <a:xfrm>
            <a:off x="6394450" y="3895725"/>
            <a:ext cx="1143000" cy="457200"/>
            <a:chOff x="3936" y="2400"/>
            <a:chExt cx="720" cy="288"/>
          </a:xfrm>
        </p:grpSpPr>
        <p:sp>
          <p:nvSpPr>
            <p:cNvPr id="13340" name="Oval 28"/>
            <p:cNvSpPr>
              <a:spLocks noChangeArrowheads="1"/>
            </p:cNvSpPr>
            <p:nvPr/>
          </p:nvSpPr>
          <p:spPr bwMode="auto">
            <a:xfrm>
              <a:off x="4560" y="2496"/>
              <a:ext cx="96" cy="9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 flipH="1">
              <a:off x="4128" y="2544"/>
              <a:ext cx="432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3936" y="240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b="1" i="1"/>
                <a:t>F</a:t>
              </a:r>
            </a:p>
          </p:txBody>
        </p:sp>
      </p:grpSp>
      <p:grpSp>
        <p:nvGrpSpPr>
          <p:cNvPr id="13343" name="Group 31"/>
          <p:cNvGrpSpPr/>
          <p:nvPr/>
        </p:nvGrpSpPr>
        <p:grpSpPr bwMode="auto">
          <a:xfrm>
            <a:off x="6453188" y="3192463"/>
            <a:ext cx="1160462" cy="474662"/>
            <a:chOff x="4032" y="2016"/>
            <a:chExt cx="624" cy="240"/>
          </a:xfrm>
        </p:grpSpPr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4032" y="2256"/>
              <a:ext cx="62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45" name="Object 33"/>
            <p:cNvGraphicFramePr>
              <a:graphicFrameLocks noChangeAspect="1"/>
            </p:cNvGraphicFramePr>
            <p:nvPr/>
          </p:nvGraphicFramePr>
          <p:xfrm>
            <a:off x="4224" y="2016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6080400" imgH="6083280" progId="">
                    <p:embed/>
                  </p:oleObj>
                </mc:Choice>
                <mc:Fallback>
                  <p:oleObj name="公式" r:id="rId5" imgW="6080400" imgH="6083280" progId="">
                    <p:embed/>
                    <p:pic>
                      <p:nvPicPr>
                        <p:cNvPr id="1334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016"/>
                          <a:ext cx="204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46" name="Group 34"/>
          <p:cNvGrpSpPr/>
          <p:nvPr/>
        </p:nvGrpSpPr>
        <p:grpSpPr bwMode="auto">
          <a:xfrm>
            <a:off x="6242050" y="3590925"/>
            <a:ext cx="1600200" cy="152400"/>
            <a:chOff x="3792" y="2208"/>
            <a:chExt cx="1008" cy="96"/>
          </a:xfrm>
        </p:grpSpPr>
        <p:sp>
          <p:nvSpPr>
            <p:cNvPr id="13347" name="Oval 35"/>
            <p:cNvSpPr>
              <a:spLocks noChangeArrowheads="1"/>
            </p:cNvSpPr>
            <p:nvPr/>
          </p:nvSpPr>
          <p:spPr bwMode="auto">
            <a:xfrm>
              <a:off x="3792" y="2208"/>
              <a:ext cx="96" cy="9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</a:rPr>
                <a:t>-</a:t>
              </a:r>
            </a:p>
          </p:txBody>
        </p:sp>
        <p:sp>
          <p:nvSpPr>
            <p:cNvPr id="13348" name="Oval 36"/>
            <p:cNvSpPr>
              <a:spLocks noChangeArrowheads="1"/>
            </p:cNvSpPr>
            <p:nvPr/>
          </p:nvSpPr>
          <p:spPr bwMode="auto">
            <a:xfrm>
              <a:off x="4704" y="2208"/>
              <a:ext cx="96" cy="9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</a:rPr>
                <a:t>+</a:t>
              </a:r>
            </a:p>
          </p:txBody>
        </p:sp>
      </p:grpSp>
      <p:grpSp>
        <p:nvGrpSpPr>
          <p:cNvPr id="13349" name="Group 37"/>
          <p:cNvGrpSpPr/>
          <p:nvPr/>
        </p:nvGrpSpPr>
        <p:grpSpPr bwMode="auto">
          <a:xfrm>
            <a:off x="6096000" y="2286000"/>
            <a:ext cx="1828800" cy="2362200"/>
            <a:chOff x="1488" y="1488"/>
            <a:chExt cx="1152" cy="1488"/>
          </a:xfrm>
        </p:grpSpPr>
        <p:sp>
          <p:nvSpPr>
            <p:cNvPr id="13350" name="Rectangle 38"/>
            <p:cNvSpPr>
              <a:spLocks noChangeArrowheads="1"/>
            </p:cNvSpPr>
            <p:nvPr/>
          </p:nvSpPr>
          <p:spPr bwMode="auto">
            <a:xfrm>
              <a:off x="1488" y="1488"/>
              <a:ext cx="1152" cy="14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CC"/>
                  </a:solidFill>
                </a:rPr>
                <a:t>E </a:t>
              </a:r>
              <a:r>
                <a:rPr kumimoji="1" lang="en-US" altLang="zh-CN" sz="2800" b="1">
                  <a:solidFill>
                    <a:srgbClr val="0000CC"/>
                  </a:solidFill>
                </a:rPr>
                <a:t>= 0</a:t>
              </a:r>
              <a:endParaRPr kumimoji="1" lang="en-US" altLang="zh-CN" sz="2400" b="1">
                <a:solidFill>
                  <a:srgbClr val="0000CC"/>
                </a:solidFill>
              </a:endParaRPr>
            </a:p>
          </p:txBody>
        </p:sp>
        <p:sp>
          <p:nvSpPr>
            <p:cNvPr id="13351" name="Oval 39"/>
            <p:cNvSpPr>
              <a:spLocks noChangeArrowheads="1"/>
            </p:cNvSpPr>
            <p:nvPr/>
          </p:nvSpPr>
          <p:spPr bwMode="auto">
            <a:xfrm>
              <a:off x="1536" y="1536"/>
              <a:ext cx="96" cy="9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  <a:sym typeface="Symbol" panose="05050102010706020507" pitchFamily="18" charset="2"/>
                </a:rPr>
                <a:t>-</a:t>
              </a:r>
              <a:endParaRPr kumimoji="1"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13352" name="Oval 40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  <a:sym typeface="Symbol" panose="05050102010706020507" pitchFamily="18" charset="2"/>
                </a:rPr>
                <a:t>-</a:t>
              </a:r>
              <a:endParaRPr kumimoji="1"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13353" name="Oval 41"/>
            <p:cNvSpPr>
              <a:spLocks noChangeArrowheads="1"/>
            </p:cNvSpPr>
            <p:nvPr/>
          </p:nvSpPr>
          <p:spPr bwMode="auto">
            <a:xfrm>
              <a:off x="1536" y="2112"/>
              <a:ext cx="96" cy="9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  <a:sym typeface="Symbol" panose="05050102010706020507" pitchFamily="18" charset="2"/>
                </a:rPr>
                <a:t>-</a:t>
              </a:r>
              <a:endParaRPr kumimoji="1"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13354" name="Oval 42"/>
            <p:cNvSpPr>
              <a:spLocks noChangeArrowheads="1"/>
            </p:cNvSpPr>
            <p:nvPr/>
          </p:nvSpPr>
          <p:spPr bwMode="auto">
            <a:xfrm>
              <a:off x="1536" y="2352"/>
              <a:ext cx="96" cy="9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  <a:sym typeface="Symbol" panose="05050102010706020507" pitchFamily="18" charset="2"/>
                </a:rPr>
                <a:t>-</a:t>
              </a:r>
              <a:endParaRPr kumimoji="1"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13355" name="Oval 43"/>
            <p:cNvSpPr>
              <a:spLocks noChangeArrowheads="1"/>
            </p:cNvSpPr>
            <p:nvPr/>
          </p:nvSpPr>
          <p:spPr bwMode="auto">
            <a:xfrm>
              <a:off x="1536" y="2592"/>
              <a:ext cx="96" cy="9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  <a:sym typeface="Symbol" panose="05050102010706020507" pitchFamily="18" charset="2"/>
                </a:rPr>
                <a:t>-</a:t>
              </a:r>
              <a:endParaRPr kumimoji="1"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13356" name="Oval 44"/>
            <p:cNvSpPr>
              <a:spLocks noChangeArrowheads="1"/>
            </p:cNvSpPr>
            <p:nvPr/>
          </p:nvSpPr>
          <p:spPr bwMode="auto">
            <a:xfrm>
              <a:off x="1536" y="2832"/>
              <a:ext cx="96" cy="9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  <a:sym typeface="Symbol" panose="05050102010706020507" pitchFamily="18" charset="2"/>
                </a:rPr>
                <a:t>-</a:t>
              </a:r>
              <a:endParaRPr kumimoji="1"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13357" name="Oval 45"/>
            <p:cNvSpPr>
              <a:spLocks noChangeArrowheads="1"/>
            </p:cNvSpPr>
            <p:nvPr/>
          </p:nvSpPr>
          <p:spPr bwMode="auto">
            <a:xfrm>
              <a:off x="2496" y="1536"/>
              <a:ext cx="96" cy="9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3300"/>
                  </a:solidFill>
                  <a:sym typeface="Symbol" panose="05050102010706020507" pitchFamily="18" charset="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</a:endParaRPr>
            </a:p>
          </p:txBody>
        </p:sp>
        <p:sp>
          <p:nvSpPr>
            <p:cNvPr id="13358" name="Oval 46"/>
            <p:cNvSpPr>
              <a:spLocks noChangeArrowheads="1"/>
            </p:cNvSpPr>
            <p:nvPr/>
          </p:nvSpPr>
          <p:spPr bwMode="auto">
            <a:xfrm>
              <a:off x="2496" y="1824"/>
              <a:ext cx="96" cy="9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3300"/>
                  </a:solidFill>
                  <a:sym typeface="Symbol" panose="05050102010706020507" pitchFamily="18" charset="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</a:endParaRPr>
            </a:p>
          </p:txBody>
        </p:sp>
        <p:sp>
          <p:nvSpPr>
            <p:cNvPr id="13359" name="Oval 47"/>
            <p:cNvSpPr>
              <a:spLocks noChangeArrowheads="1"/>
            </p:cNvSpPr>
            <p:nvPr/>
          </p:nvSpPr>
          <p:spPr bwMode="auto">
            <a:xfrm>
              <a:off x="2496" y="2112"/>
              <a:ext cx="96" cy="9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3300"/>
                  </a:solidFill>
                  <a:sym typeface="Symbol" panose="05050102010706020507" pitchFamily="18" charset="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</a:endParaRPr>
            </a:p>
          </p:txBody>
        </p:sp>
        <p:sp>
          <p:nvSpPr>
            <p:cNvPr id="13360" name="Oval 48"/>
            <p:cNvSpPr>
              <a:spLocks noChangeArrowheads="1"/>
            </p:cNvSpPr>
            <p:nvPr/>
          </p:nvSpPr>
          <p:spPr bwMode="auto">
            <a:xfrm>
              <a:off x="2496" y="2352"/>
              <a:ext cx="96" cy="9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3300"/>
                  </a:solidFill>
                  <a:sym typeface="Symbol" panose="05050102010706020507" pitchFamily="18" charset="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</a:endParaRPr>
            </a:p>
          </p:txBody>
        </p:sp>
        <p:sp>
          <p:nvSpPr>
            <p:cNvPr id="13361" name="Oval 49"/>
            <p:cNvSpPr>
              <a:spLocks noChangeArrowheads="1"/>
            </p:cNvSpPr>
            <p:nvPr/>
          </p:nvSpPr>
          <p:spPr bwMode="auto">
            <a:xfrm>
              <a:off x="2496" y="2592"/>
              <a:ext cx="96" cy="9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3300"/>
                  </a:solidFill>
                  <a:sym typeface="Symbol" panose="05050102010706020507" pitchFamily="18" charset="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</a:endParaRPr>
            </a:p>
          </p:txBody>
        </p:sp>
        <p:sp>
          <p:nvSpPr>
            <p:cNvPr id="13362" name="Oval 50"/>
            <p:cNvSpPr>
              <a:spLocks noChangeArrowheads="1"/>
            </p:cNvSpPr>
            <p:nvPr/>
          </p:nvSpPr>
          <p:spPr bwMode="auto">
            <a:xfrm>
              <a:off x="2496" y="2832"/>
              <a:ext cx="96" cy="9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3300"/>
                  </a:solidFill>
                  <a:sym typeface="Symbol" panose="05050102010706020507" pitchFamily="18" charset="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</a:endParaRPr>
            </a:p>
          </p:txBody>
        </p:sp>
      </p:grp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685800" y="2895600"/>
            <a:ext cx="24384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hlink"/>
                </a:solidFill>
              </a:rPr>
              <a:t>静电感应：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914400" y="3429000"/>
            <a:ext cx="4191000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dirty="0"/>
              <a:t>在外电场影响下，导体表面不同部分出现正负电荷的现象。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725365" y="4476994"/>
            <a:ext cx="220980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hlink"/>
                </a:solidFill>
              </a:rPr>
              <a:t>静电平衡：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937846" y="5029200"/>
            <a:ext cx="4296990" cy="904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dirty="0"/>
              <a:t>导体内部和表面没有电荷的</a:t>
            </a:r>
            <a:r>
              <a:rPr kumimoji="1" lang="zh-CN" altLang="en-US" sz="2400" dirty="0">
                <a:solidFill>
                  <a:srgbClr val="0000CC"/>
                </a:solidFill>
              </a:rPr>
              <a:t>宏观定向运动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AD442B-6CD3-36A5-81B4-127EF3AC1D52}"/>
              </a:ext>
            </a:extLst>
          </p:cNvPr>
          <p:cNvSpPr txBox="1"/>
          <p:nvPr/>
        </p:nvSpPr>
        <p:spPr>
          <a:xfrm>
            <a:off x="1219200" y="6081050"/>
            <a:ext cx="690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7"/>
              </a:rPr>
              <a:t>自由电子：金属导体中的自由电荷</a:t>
            </a:r>
            <a:r>
              <a:rPr lang="en-US" altLang="zh-CN" dirty="0">
                <a:hlinkClick r:id="rId7"/>
              </a:rPr>
              <a:t>,</a:t>
            </a:r>
            <a:r>
              <a:rPr lang="zh-CN" altLang="en-US" dirty="0">
                <a:hlinkClick r:id="rId7"/>
              </a:rPr>
              <a:t>科学</a:t>
            </a:r>
            <a:r>
              <a:rPr lang="en-US" altLang="zh-CN" dirty="0">
                <a:hlinkClick r:id="rId7"/>
              </a:rPr>
              <a:t>,</a:t>
            </a:r>
            <a:r>
              <a:rPr lang="zh-CN" altLang="en-US" dirty="0">
                <a:hlinkClick r:id="rId7"/>
              </a:rPr>
              <a:t>科普</a:t>
            </a:r>
            <a:r>
              <a:rPr lang="en-US" altLang="zh-CN" dirty="0">
                <a:hlinkClick r:id="rId7"/>
              </a:rPr>
              <a:t>,</a:t>
            </a:r>
            <a:r>
              <a:rPr lang="zh-CN" altLang="en-US" dirty="0">
                <a:hlinkClick r:id="rId7"/>
              </a:rPr>
              <a:t>好看视频 </a:t>
            </a:r>
            <a:r>
              <a:rPr lang="en-US" altLang="zh-CN" dirty="0">
                <a:hlinkClick r:id="rId7"/>
              </a:rPr>
              <a:t>(baidu.com)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C3A8-005C-40AC-B60C-5197A463A46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76200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导体的静电平衡条件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687599" y="1900535"/>
            <a:ext cx="27118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感应电荷： 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2362200" y="1905000"/>
            <a:ext cx="6096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因静电感应而在导体两侧表面上出现的电荷。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762000" y="2738735"/>
            <a:ext cx="44196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</a:rPr>
              <a:t>静电平衡</a:t>
            </a:r>
            <a:r>
              <a:rPr lang="zh-CN" altLang="en-US" sz="2400" dirty="0"/>
              <a:t>时导体中的电场特性：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1386254" y="3505200"/>
            <a:ext cx="6499225" cy="10156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）导体内部的电场强度处处为零。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 导体表面的电场强度</a:t>
            </a:r>
            <a:r>
              <a:rPr lang="zh-CN" altLang="en-US" sz="2400" dirty="0">
                <a:solidFill>
                  <a:srgbClr val="FF0000"/>
                </a:solidFill>
              </a:rPr>
              <a:t>垂直于</a:t>
            </a:r>
            <a:r>
              <a:rPr lang="zh-CN" altLang="en-US" sz="2400" dirty="0"/>
              <a:t>导体的表面。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1371600" y="4953000"/>
            <a:ext cx="7391400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）导体内部和导体表面处处电势相等，整个导体是个等势体。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7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8659-83CD-4A79-BBFB-594B9EE50C66}" type="slidenum">
              <a:rPr lang="en-US" altLang="zh-CN"/>
              <a:pPr/>
              <a:t>15</a:t>
            </a:fld>
            <a:endParaRPr lang="en-US" altLang="zh-CN"/>
          </a:p>
        </p:txBody>
      </p:sp>
      <p:grpSp>
        <p:nvGrpSpPr>
          <p:cNvPr id="115716" name="Group 4"/>
          <p:cNvGrpSpPr/>
          <p:nvPr/>
        </p:nvGrpSpPr>
        <p:grpSpPr bwMode="auto">
          <a:xfrm>
            <a:off x="3490913" y="2708275"/>
            <a:ext cx="1871662" cy="2401888"/>
            <a:chOff x="2199" y="1706"/>
            <a:chExt cx="1179" cy="1513"/>
          </a:xfrm>
        </p:grpSpPr>
        <p:sp>
          <p:nvSpPr>
            <p:cNvPr id="115717" name="Oval 5"/>
            <p:cNvSpPr>
              <a:spLocks noChangeArrowheads="1"/>
            </p:cNvSpPr>
            <p:nvPr/>
          </p:nvSpPr>
          <p:spPr bwMode="auto">
            <a:xfrm>
              <a:off x="2290" y="1797"/>
              <a:ext cx="952" cy="952"/>
            </a:xfrm>
            <a:prstGeom prst="ellipse">
              <a:avLst/>
            </a:prstGeom>
            <a:solidFill>
              <a:srgbClr val="C3EFFF"/>
            </a:solidFill>
            <a:ln w="9525">
              <a:solidFill>
                <a:srgbClr val="0033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18" name="Line 6"/>
            <p:cNvSpPr>
              <a:spLocks noChangeShapeType="1"/>
            </p:cNvSpPr>
            <p:nvPr/>
          </p:nvSpPr>
          <p:spPr bwMode="auto">
            <a:xfrm>
              <a:off x="2199" y="1933"/>
              <a:ext cx="11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19" name="Line 7"/>
            <p:cNvSpPr>
              <a:spLocks noChangeShapeType="1"/>
            </p:cNvSpPr>
            <p:nvPr/>
          </p:nvSpPr>
          <p:spPr bwMode="auto">
            <a:xfrm>
              <a:off x="2199" y="2159"/>
              <a:ext cx="11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0" name="Line 8"/>
            <p:cNvSpPr>
              <a:spLocks noChangeShapeType="1"/>
            </p:cNvSpPr>
            <p:nvPr/>
          </p:nvSpPr>
          <p:spPr bwMode="auto">
            <a:xfrm>
              <a:off x="2199" y="2386"/>
              <a:ext cx="11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1" name="Line 9"/>
            <p:cNvSpPr>
              <a:spLocks noChangeShapeType="1"/>
            </p:cNvSpPr>
            <p:nvPr/>
          </p:nvSpPr>
          <p:spPr bwMode="auto">
            <a:xfrm>
              <a:off x="2199" y="2613"/>
              <a:ext cx="11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2" name="Line 10"/>
            <p:cNvSpPr>
              <a:spLocks noChangeShapeType="1"/>
            </p:cNvSpPr>
            <p:nvPr/>
          </p:nvSpPr>
          <p:spPr bwMode="auto">
            <a:xfrm>
              <a:off x="2199" y="2840"/>
              <a:ext cx="11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3" name="Line 11"/>
            <p:cNvSpPr>
              <a:spLocks noChangeShapeType="1"/>
            </p:cNvSpPr>
            <p:nvPr/>
          </p:nvSpPr>
          <p:spPr bwMode="auto">
            <a:xfrm>
              <a:off x="2199" y="1706"/>
              <a:ext cx="11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 flipH="1" flipV="1">
              <a:off x="2517" y="2296"/>
              <a:ext cx="499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 flipH="1" flipV="1">
              <a:off x="2517" y="2069"/>
              <a:ext cx="499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6" name="Line 14"/>
            <p:cNvSpPr>
              <a:spLocks noChangeShapeType="1"/>
            </p:cNvSpPr>
            <p:nvPr/>
          </p:nvSpPr>
          <p:spPr bwMode="auto">
            <a:xfrm flipH="1" flipV="1">
              <a:off x="2517" y="2523"/>
              <a:ext cx="499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5727" name="Object 15"/>
            <p:cNvGraphicFramePr>
              <a:graphicFrameLocks noChangeAspect="1"/>
            </p:cNvGraphicFramePr>
            <p:nvPr/>
          </p:nvGraphicFramePr>
          <p:xfrm>
            <a:off x="2653" y="2075"/>
            <a:ext cx="27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6486480" imgH="5270400" progId="">
                    <p:embed/>
                  </p:oleObj>
                </mc:Choice>
                <mc:Fallback>
                  <p:oleObj name="公式" r:id="rId2" imgW="6486480" imgH="5270400" progId="">
                    <p:embed/>
                    <p:pic>
                      <p:nvPicPr>
                        <p:cNvPr id="11572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075"/>
                          <a:ext cx="277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28" name="Line 16"/>
            <p:cNvSpPr>
              <a:spLocks noChangeShapeType="1"/>
            </p:cNvSpPr>
            <p:nvPr/>
          </p:nvSpPr>
          <p:spPr bwMode="auto">
            <a:xfrm>
              <a:off x="2381" y="2069"/>
              <a:ext cx="9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9" name="Line 17"/>
            <p:cNvSpPr>
              <a:spLocks noChangeShapeType="1"/>
            </p:cNvSpPr>
            <p:nvPr/>
          </p:nvSpPr>
          <p:spPr bwMode="auto">
            <a:xfrm>
              <a:off x="2336" y="2296"/>
              <a:ext cx="9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0" name="Line 18"/>
            <p:cNvSpPr>
              <a:spLocks noChangeShapeType="1"/>
            </p:cNvSpPr>
            <p:nvPr/>
          </p:nvSpPr>
          <p:spPr bwMode="auto">
            <a:xfrm>
              <a:off x="2381" y="2523"/>
              <a:ext cx="9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1" name="Line 19"/>
            <p:cNvSpPr>
              <a:spLocks noChangeShapeType="1"/>
            </p:cNvSpPr>
            <p:nvPr/>
          </p:nvSpPr>
          <p:spPr bwMode="auto">
            <a:xfrm>
              <a:off x="3061" y="2069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2" name="Line 20"/>
            <p:cNvSpPr>
              <a:spLocks noChangeShapeType="1"/>
            </p:cNvSpPr>
            <p:nvPr/>
          </p:nvSpPr>
          <p:spPr bwMode="auto">
            <a:xfrm>
              <a:off x="3107" y="2024"/>
              <a:ext cx="0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3" name="Line 21"/>
            <p:cNvSpPr>
              <a:spLocks noChangeShapeType="1"/>
            </p:cNvSpPr>
            <p:nvPr/>
          </p:nvSpPr>
          <p:spPr bwMode="auto">
            <a:xfrm>
              <a:off x="3106" y="2296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4" name="Line 22"/>
            <p:cNvSpPr>
              <a:spLocks noChangeShapeType="1"/>
            </p:cNvSpPr>
            <p:nvPr/>
          </p:nvSpPr>
          <p:spPr bwMode="auto">
            <a:xfrm>
              <a:off x="3152" y="2251"/>
              <a:ext cx="0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5" name="Line 23"/>
            <p:cNvSpPr>
              <a:spLocks noChangeShapeType="1"/>
            </p:cNvSpPr>
            <p:nvPr/>
          </p:nvSpPr>
          <p:spPr bwMode="auto">
            <a:xfrm>
              <a:off x="3061" y="2523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6" name="Line 24"/>
            <p:cNvSpPr>
              <a:spLocks noChangeShapeType="1"/>
            </p:cNvSpPr>
            <p:nvPr/>
          </p:nvSpPr>
          <p:spPr bwMode="auto">
            <a:xfrm>
              <a:off x="3107" y="2478"/>
              <a:ext cx="0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7" name="Text Box 25"/>
            <p:cNvSpPr txBox="1">
              <a:spLocks noChangeArrowheads="1"/>
            </p:cNvSpPr>
            <p:nvPr/>
          </p:nvSpPr>
          <p:spPr bwMode="auto">
            <a:xfrm>
              <a:off x="2381" y="2931"/>
              <a:ext cx="816" cy="288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</a:rPr>
                <a:t>(b)</a:t>
              </a:r>
            </a:p>
          </p:txBody>
        </p:sp>
      </p:grpSp>
      <p:grpSp>
        <p:nvGrpSpPr>
          <p:cNvPr id="115738" name="Group 26"/>
          <p:cNvGrpSpPr/>
          <p:nvPr/>
        </p:nvGrpSpPr>
        <p:grpSpPr bwMode="auto">
          <a:xfrm>
            <a:off x="5724525" y="2636838"/>
            <a:ext cx="3024188" cy="2473325"/>
            <a:chOff x="3606" y="1661"/>
            <a:chExt cx="1905" cy="1558"/>
          </a:xfrm>
        </p:grpSpPr>
        <p:sp>
          <p:nvSpPr>
            <p:cNvPr id="115739" name="Freeform 27"/>
            <p:cNvSpPr/>
            <p:nvPr/>
          </p:nvSpPr>
          <p:spPr bwMode="auto">
            <a:xfrm>
              <a:off x="3606" y="1661"/>
              <a:ext cx="634" cy="211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453" y="30"/>
                </a:cxn>
                <a:cxn ang="0">
                  <a:pos x="725" y="211"/>
                </a:cxn>
              </a:cxnLst>
              <a:rect l="0" t="0" r="r" b="b"/>
              <a:pathLst>
                <a:path w="725" h="211">
                  <a:moveTo>
                    <a:pt x="0" y="30"/>
                  </a:moveTo>
                  <a:cubicBezTo>
                    <a:pt x="166" y="15"/>
                    <a:pt x="332" y="0"/>
                    <a:pt x="453" y="30"/>
                  </a:cubicBezTo>
                  <a:cubicBezTo>
                    <a:pt x="574" y="60"/>
                    <a:pt x="649" y="135"/>
                    <a:pt x="725" y="211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0" name="Freeform 28"/>
            <p:cNvSpPr/>
            <p:nvPr/>
          </p:nvSpPr>
          <p:spPr bwMode="auto">
            <a:xfrm>
              <a:off x="3606" y="1933"/>
              <a:ext cx="544" cy="91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08" y="15"/>
                </a:cxn>
                <a:cxn ang="0">
                  <a:pos x="589" y="105"/>
                </a:cxn>
              </a:cxnLst>
              <a:rect l="0" t="0" r="r" b="b"/>
              <a:pathLst>
                <a:path w="589" h="105">
                  <a:moveTo>
                    <a:pt x="0" y="15"/>
                  </a:moveTo>
                  <a:cubicBezTo>
                    <a:pt x="155" y="7"/>
                    <a:pt x="310" y="0"/>
                    <a:pt x="408" y="15"/>
                  </a:cubicBezTo>
                  <a:cubicBezTo>
                    <a:pt x="506" y="30"/>
                    <a:pt x="547" y="67"/>
                    <a:pt x="589" y="105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1" name="Freeform 29"/>
            <p:cNvSpPr/>
            <p:nvPr/>
          </p:nvSpPr>
          <p:spPr bwMode="auto">
            <a:xfrm>
              <a:off x="3651" y="2114"/>
              <a:ext cx="409" cy="46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08" y="15"/>
                </a:cxn>
                <a:cxn ang="0">
                  <a:pos x="589" y="105"/>
                </a:cxn>
              </a:cxnLst>
              <a:rect l="0" t="0" r="r" b="b"/>
              <a:pathLst>
                <a:path w="589" h="105">
                  <a:moveTo>
                    <a:pt x="0" y="15"/>
                  </a:moveTo>
                  <a:cubicBezTo>
                    <a:pt x="155" y="7"/>
                    <a:pt x="310" y="0"/>
                    <a:pt x="408" y="15"/>
                  </a:cubicBezTo>
                  <a:cubicBezTo>
                    <a:pt x="506" y="30"/>
                    <a:pt x="547" y="67"/>
                    <a:pt x="589" y="105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2" name="Freeform 30"/>
            <p:cNvSpPr/>
            <p:nvPr/>
          </p:nvSpPr>
          <p:spPr bwMode="auto">
            <a:xfrm flipV="1">
              <a:off x="3651" y="2629"/>
              <a:ext cx="544" cy="211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453" y="30"/>
                </a:cxn>
                <a:cxn ang="0">
                  <a:pos x="725" y="211"/>
                </a:cxn>
              </a:cxnLst>
              <a:rect l="0" t="0" r="r" b="b"/>
              <a:pathLst>
                <a:path w="725" h="211">
                  <a:moveTo>
                    <a:pt x="0" y="30"/>
                  </a:moveTo>
                  <a:cubicBezTo>
                    <a:pt x="166" y="15"/>
                    <a:pt x="332" y="0"/>
                    <a:pt x="453" y="30"/>
                  </a:cubicBezTo>
                  <a:cubicBezTo>
                    <a:pt x="574" y="60"/>
                    <a:pt x="649" y="135"/>
                    <a:pt x="725" y="211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3" name="Freeform 31"/>
            <p:cNvSpPr/>
            <p:nvPr/>
          </p:nvSpPr>
          <p:spPr bwMode="auto">
            <a:xfrm flipV="1">
              <a:off x="3651" y="2508"/>
              <a:ext cx="453" cy="10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08" y="15"/>
                </a:cxn>
                <a:cxn ang="0">
                  <a:pos x="589" y="105"/>
                </a:cxn>
              </a:cxnLst>
              <a:rect l="0" t="0" r="r" b="b"/>
              <a:pathLst>
                <a:path w="589" h="105">
                  <a:moveTo>
                    <a:pt x="0" y="15"/>
                  </a:moveTo>
                  <a:cubicBezTo>
                    <a:pt x="155" y="7"/>
                    <a:pt x="310" y="0"/>
                    <a:pt x="408" y="15"/>
                  </a:cubicBezTo>
                  <a:cubicBezTo>
                    <a:pt x="506" y="30"/>
                    <a:pt x="547" y="67"/>
                    <a:pt x="589" y="105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4" name="Freeform 32"/>
            <p:cNvSpPr/>
            <p:nvPr/>
          </p:nvSpPr>
          <p:spPr bwMode="auto">
            <a:xfrm flipV="1">
              <a:off x="3651" y="2341"/>
              <a:ext cx="409" cy="4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08" y="15"/>
                </a:cxn>
                <a:cxn ang="0">
                  <a:pos x="589" y="105"/>
                </a:cxn>
              </a:cxnLst>
              <a:rect l="0" t="0" r="r" b="b"/>
              <a:pathLst>
                <a:path w="589" h="105">
                  <a:moveTo>
                    <a:pt x="0" y="15"/>
                  </a:moveTo>
                  <a:cubicBezTo>
                    <a:pt x="155" y="7"/>
                    <a:pt x="310" y="0"/>
                    <a:pt x="408" y="15"/>
                  </a:cubicBezTo>
                  <a:cubicBezTo>
                    <a:pt x="506" y="30"/>
                    <a:pt x="547" y="67"/>
                    <a:pt x="589" y="105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5" name="Freeform 33"/>
            <p:cNvSpPr/>
            <p:nvPr/>
          </p:nvSpPr>
          <p:spPr bwMode="auto">
            <a:xfrm flipH="1">
              <a:off x="4877" y="1706"/>
              <a:ext cx="589" cy="227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453" y="30"/>
                </a:cxn>
                <a:cxn ang="0">
                  <a:pos x="725" y="211"/>
                </a:cxn>
              </a:cxnLst>
              <a:rect l="0" t="0" r="r" b="b"/>
              <a:pathLst>
                <a:path w="725" h="211">
                  <a:moveTo>
                    <a:pt x="0" y="30"/>
                  </a:moveTo>
                  <a:cubicBezTo>
                    <a:pt x="166" y="15"/>
                    <a:pt x="332" y="0"/>
                    <a:pt x="453" y="30"/>
                  </a:cubicBezTo>
                  <a:cubicBezTo>
                    <a:pt x="574" y="60"/>
                    <a:pt x="649" y="135"/>
                    <a:pt x="725" y="211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sm" len="lg"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6" name="Freeform 34"/>
            <p:cNvSpPr/>
            <p:nvPr/>
          </p:nvSpPr>
          <p:spPr bwMode="auto">
            <a:xfrm flipH="1">
              <a:off x="4967" y="1933"/>
              <a:ext cx="544" cy="136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08" y="15"/>
                </a:cxn>
                <a:cxn ang="0">
                  <a:pos x="589" y="105"/>
                </a:cxn>
              </a:cxnLst>
              <a:rect l="0" t="0" r="r" b="b"/>
              <a:pathLst>
                <a:path w="589" h="105">
                  <a:moveTo>
                    <a:pt x="0" y="15"/>
                  </a:moveTo>
                  <a:cubicBezTo>
                    <a:pt x="155" y="7"/>
                    <a:pt x="310" y="0"/>
                    <a:pt x="408" y="15"/>
                  </a:cubicBezTo>
                  <a:cubicBezTo>
                    <a:pt x="506" y="30"/>
                    <a:pt x="547" y="67"/>
                    <a:pt x="589" y="105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sm" len="lg"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7" name="Freeform 35"/>
            <p:cNvSpPr/>
            <p:nvPr/>
          </p:nvSpPr>
          <p:spPr bwMode="auto">
            <a:xfrm flipH="1">
              <a:off x="5012" y="2160"/>
              <a:ext cx="499" cy="4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08" y="15"/>
                </a:cxn>
                <a:cxn ang="0">
                  <a:pos x="589" y="105"/>
                </a:cxn>
              </a:cxnLst>
              <a:rect l="0" t="0" r="r" b="b"/>
              <a:pathLst>
                <a:path w="589" h="105">
                  <a:moveTo>
                    <a:pt x="0" y="15"/>
                  </a:moveTo>
                  <a:cubicBezTo>
                    <a:pt x="155" y="7"/>
                    <a:pt x="310" y="0"/>
                    <a:pt x="408" y="15"/>
                  </a:cubicBezTo>
                  <a:cubicBezTo>
                    <a:pt x="506" y="30"/>
                    <a:pt x="547" y="67"/>
                    <a:pt x="589" y="105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sm" len="lg"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8" name="Freeform 36"/>
            <p:cNvSpPr/>
            <p:nvPr/>
          </p:nvSpPr>
          <p:spPr bwMode="auto">
            <a:xfrm flipH="1" flipV="1">
              <a:off x="4832" y="2659"/>
              <a:ext cx="679" cy="181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453" y="30"/>
                </a:cxn>
                <a:cxn ang="0">
                  <a:pos x="725" y="211"/>
                </a:cxn>
              </a:cxnLst>
              <a:rect l="0" t="0" r="r" b="b"/>
              <a:pathLst>
                <a:path w="725" h="211">
                  <a:moveTo>
                    <a:pt x="0" y="30"/>
                  </a:moveTo>
                  <a:cubicBezTo>
                    <a:pt x="166" y="15"/>
                    <a:pt x="332" y="0"/>
                    <a:pt x="453" y="30"/>
                  </a:cubicBezTo>
                  <a:cubicBezTo>
                    <a:pt x="574" y="60"/>
                    <a:pt x="649" y="135"/>
                    <a:pt x="725" y="211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sm" len="lg"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9" name="Freeform 37"/>
            <p:cNvSpPr/>
            <p:nvPr/>
          </p:nvSpPr>
          <p:spPr bwMode="auto">
            <a:xfrm flipH="1" flipV="1">
              <a:off x="4967" y="2568"/>
              <a:ext cx="544" cy="6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08" y="15"/>
                </a:cxn>
                <a:cxn ang="0">
                  <a:pos x="589" y="105"/>
                </a:cxn>
              </a:cxnLst>
              <a:rect l="0" t="0" r="r" b="b"/>
              <a:pathLst>
                <a:path w="589" h="105">
                  <a:moveTo>
                    <a:pt x="0" y="15"/>
                  </a:moveTo>
                  <a:cubicBezTo>
                    <a:pt x="155" y="7"/>
                    <a:pt x="310" y="0"/>
                    <a:pt x="408" y="15"/>
                  </a:cubicBezTo>
                  <a:cubicBezTo>
                    <a:pt x="506" y="30"/>
                    <a:pt x="547" y="67"/>
                    <a:pt x="589" y="105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sm" len="lg"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50" name="Freeform 38"/>
            <p:cNvSpPr/>
            <p:nvPr/>
          </p:nvSpPr>
          <p:spPr bwMode="auto">
            <a:xfrm flipH="1" flipV="1">
              <a:off x="5011" y="2387"/>
              <a:ext cx="500" cy="4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08" y="15"/>
                </a:cxn>
                <a:cxn ang="0">
                  <a:pos x="589" y="105"/>
                </a:cxn>
              </a:cxnLst>
              <a:rect l="0" t="0" r="r" b="b"/>
              <a:pathLst>
                <a:path w="589" h="105">
                  <a:moveTo>
                    <a:pt x="0" y="15"/>
                  </a:moveTo>
                  <a:cubicBezTo>
                    <a:pt x="155" y="7"/>
                    <a:pt x="310" y="0"/>
                    <a:pt x="408" y="15"/>
                  </a:cubicBezTo>
                  <a:cubicBezTo>
                    <a:pt x="506" y="30"/>
                    <a:pt x="547" y="67"/>
                    <a:pt x="589" y="105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sm" len="lg"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51" name="Oval 39"/>
            <p:cNvSpPr>
              <a:spLocks noChangeArrowheads="1"/>
            </p:cNvSpPr>
            <p:nvPr/>
          </p:nvSpPr>
          <p:spPr bwMode="auto">
            <a:xfrm>
              <a:off x="4060" y="1797"/>
              <a:ext cx="952" cy="952"/>
            </a:xfrm>
            <a:prstGeom prst="ellipse">
              <a:avLst/>
            </a:prstGeom>
            <a:solidFill>
              <a:srgbClr val="C3EFFF"/>
            </a:solidFill>
            <a:ln w="9525" algn="ctr">
              <a:solidFill>
                <a:srgbClr val="0033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52" name="Line 40"/>
            <p:cNvSpPr>
              <a:spLocks noChangeShapeType="1"/>
            </p:cNvSpPr>
            <p:nvPr/>
          </p:nvSpPr>
          <p:spPr bwMode="auto">
            <a:xfrm>
              <a:off x="4830" y="2069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53" name="Line 41"/>
            <p:cNvSpPr>
              <a:spLocks noChangeShapeType="1"/>
            </p:cNvSpPr>
            <p:nvPr/>
          </p:nvSpPr>
          <p:spPr bwMode="auto">
            <a:xfrm>
              <a:off x="4876" y="2024"/>
              <a:ext cx="0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54" name="Line 42"/>
            <p:cNvSpPr>
              <a:spLocks noChangeShapeType="1"/>
            </p:cNvSpPr>
            <p:nvPr/>
          </p:nvSpPr>
          <p:spPr bwMode="auto">
            <a:xfrm>
              <a:off x="4875" y="2296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55" name="Line 43"/>
            <p:cNvSpPr>
              <a:spLocks noChangeShapeType="1"/>
            </p:cNvSpPr>
            <p:nvPr/>
          </p:nvSpPr>
          <p:spPr bwMode="auto">
            <a:xfrm>
              <a:off x="4921" y="2251"/>
              <a:ext cx="0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56" name="Line 44"/>
            <p:cNvSpPr>
              <a:spLocks noChangeShapeType="1"/>
            </p:cNvSpPr>
            <p:nvPr/>
          </p:nvSpPr>
          <p:spPr bwMode="auto">
            <a:xfrm>
              <a:off x="4830" y="2523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57" name="Line 45"/>
            <p:cNvSpPr>
              <a:spLocks noChangeShapeType="1"/>
            </p:cNvSpPr>
            <p:nvPr/>
          </p:nvSpPr>
          <p:spPr bwMode="auto">
            <a:xfrm>
              <a:off x="4876" y="2478"/>
              <a:ext cx="0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58" name="Line 46"/>
            <p:cNvSpPr>
              <a:spLocks noChangeShapeType="1"/>
            </p:cNvSpPr>
            <p:nvPr/>
          </p:nvSpPr>
          <p:spPr bwMode="auto">
            <a:xfrm>
              <a:off x="4150" y="2069"/>
              <a:ext cx="9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59" name="Line 47"/>
            <p:cNvSpPr>
              <a:spLocks noChangeShapeType="1"/>
            </p:cNvSpPr>
            <p:nvPr/>
          </p:nvSpPr>
          <p:spPr bwMode="auto">
            <a:xfrm>
              <a:off x="4105" y="2296"/>
              <a:ext cx="9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60" name="Line 48"/>
            <p:cNvSpPr>
              <a:spLocks noChangeShapeType="1"/>
            </p:cNvSpPr>
            <p:nvPr/>
          </p:nvSpPr>
          <p:spPr bwMode="auto">
            <a:xfrm>
              <a:off x="4150" y="2523"/>
              <a:ext cx="9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61" name="Text Box 49"/>
            <p:cNvSpPr txBox="1">
              <a:spLocks noChangeArrowheads="1"/>
            </p:cNvSpPr>
            <p:nvPr/>
          </p:nvSpPr>
          <p:spPr bwMode="auto">
            <a:xfrm>
              <a:off x="4332" y="214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33CC"/>
                  </a:solidFill>
                </a:rPr>
                <a:t>E=</a:t>
              </a: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115762" name="Text Box 50"/>
            <p:cNvSpPr txBox="1">
              <a:spLocks noChangeArrowheads="1"/>
            </p:cNvSpPr>
            <p:nvPr/>
          </p:nvSpPr>
          <p:spPr bwMode="auto">
            <a:xfrm>
              <a:off x="4150" y="2931"/>
              <a:ext cx="816" cy="288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</a:rPr>
                <a:t>(c)</a:t>
              </a:r>
            </a:p>
          </p:txBody>
        </p:sp>
      </p:grpSp>
      <p:grpSp>
        <p:nvGrpSpPr>
          <p:cNvPr id="115763" name="Group 51"/>
          <p:cNvGrpSpPr/>
          <p:nvPr/>
        </p:nvGrpSpPr>
        <p:grpSpPr bwMode="auto">
          <a:xfrm>
            <a:off x="827088" y="2708275"/>
            <a:ext cx="2376487" cy="2425700"/>
            <a:chOff x="521" y="1706"/>
            <a:chExt cx="1497" cy="1528"/>
          </a:xfrm>
        </p:grpSpPr>
        <p:sp>
          <p:nvSpPr>
            <p:cNvPr id="115764" name="Oval 52"/>
            <p:cNvSpPr>
              <a:spLocks noChangeArrowheads="1"/>
            </p:cNvSpPr>
            <p:nvPr/>
          </p:nvSpPr>
          <p:spPr bwMode="auto">
            <a:xfrm>
              <a:off x="611" y="1797"/>
              <a:ext cx="952" cy="952"/>
            </a:xfrm>
            <a:prstGeom prst="ellipse">
              <a:avLst/>
            </a:prstGeom>
            <a:solidFill>
              <a:srgbClr val="C3EFFF"/>
            </a:solidFill>
            <a:ln w="9525">
              <a:solidFill>
                <a:srgbClr val="0033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5" name="Line 53"/>
            <p:cNvSpPr>
              <a:spLocks noChangeShapeType="1"/>
            </p:cNvSpPr>
            <p:nvPr/>
          </p:nvSpPr>
          <p:spPr bwMode="auto">
            <a:xfrm>
              <a:off x="521" y="1933"/>
              <a:ext cx="11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66" name="Line 54"/>
            <p:cNvSpPr>
              <a:spLocks noChangeShapeType="1"/>
            </p:cNvSpPr>
            <p:nvPr/>
          </p:nvSpPr>
          <p:spPr bwMode="auto">
            <a:xfrm>
              <a:off x="521" y="2159"/>
              <a:ext cx="11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67" name="Line 55"/>
            <p:cNvSpPr>
              <a:spLocks noChangeShapeType="1"/>
            </p:cNvSpPr>
            <p:nvPr/>
          </p:nvSpPr>
          <p:spPr bwMode="auto">
            <a:xfrm>
              <a:off x="521" y="2386"/>
              <a:ext cx="11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68" name="Line 56"/>
            <p:cNvSpPr>
              <a:spLocks noChangeShapeType="1"/>
            </p:cNvSpPr>
            <p:nvPr/>
          </p:nvSpPr>
          <p:spPr bwMode="auto">
            <a:xfrm>
              <a:off x="521" y="2613"/>
              <a:ext cx="11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69" name="Line 57"/>
            <p:cNvSpPr>
              <a:spLocks noChangeShapeType="1"/>
            </p:cNvSpPr>
            <p:nvPr/>
          </p:nvSpPr>
          <p:spPr bwMode="auto">
            <a:xfrm>
              <a:off x="521" y="2840"/>
              <a:ext cx="11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70" name="Line 58"/>
            <p:cNvSpPr>
              <a:spLocks noChangeShapeType="1"/>
            </p:cNvSpPr>
            <p:nvPr/>
          </p:nvSpPr>
          <p:spPr bwMode="auto">
            <a:xfrm>
              <a:off x="521" y="1706"/>
              <a:ext cx="11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71" name="Oval 59"/>
            <p:cNvSpPr>
              <a:spLocks noChangeArrowheads="1"/>
            </p:cNvSpPr>
            <p:nvPr/>
          </p:nvSpPr>
          <p:spPr bwMode="auto">
            <a:xfrm>
              <a:off x="1065" y="1978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9900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15772" name="Line 60"/>
            <p:cNvSpPr>
              <a:spLocks noChangeShapeType="1"/>
            </p:cNvSpPr>
            <p:nvPr/>
          </p:nvSpPr>
          <p:spPr bwMode="auto">
            <a:xfrm>
              <a:off x="1110" y="2059"/>
              <a:ext cx="46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73" name="Line 61"/>
            <p:cNvSpPr>
              <a:spLocks noChangeShapeType="1"/>
            </p:cNvSpPr>
            <p:nvPr/>
          </p:nvSpPr>
          <p:spPr bwMode="auto">
            <a:xfrm flipH="1">
              <a:off x="838" y="2050"/>
              <a:ext cx="227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74" name="Oval 62"/>
            <p:cNvSpPr>
              <a:spLocks noChangeArrowheads="1"/>
            </p:cNvSpPr>
            <p:nvPr/>
          </p:nvSpPr>
          <p:spPr bwMode="auto">
            <a:xfrm>
              <a:off x="1065" y="2205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9900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15775" name="Line 63"/>
            <p:cNvSpPr>
              <a:spLocks noChangeShapeType="1"/>
            </p:cNvSpPr>
            <p:nvPr/>
          </p:nvSpPr>
          <p:spPr bwMode="auto">
            <a:xfrm>
              <a:off x="1110" y="2286"/>
              <a:ext cx="46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76" name="Line 64"/>
            <p:cNvSpPr>
              <a:spLocks noChangeShapeType="1"/>
            </p:cNvSpPr>
            <p:nvPr/>
          </p:nvSpPr>
          <p:spPr bwMode="auto">
            <a:xfrm flipH="1">
              <a:off x="838" y="2277"/>
              <a:ext cx="227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77" name="Oval 65"/>
            <p:cNvSpPr>
              <a:spLocks noChangeArrowheads="1"/>
            </p:cNvSpPr>
            <p:nvPr/>
          </p:nvSpPr>
          <p:spPr bwMode="auto">
            <a:xfrm>
              <a:off x="1065" y="2432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9900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15778" name="Line 66"/>
            <p:cNvSpPr>
              <a:spLocks noChangeShapeType="1"/>
            </p:cNvSpPr>
            <p:nvPr/>
          </p:nvSpPr>
          <p:spPr bwMode="auto">
            <a:xfrm>
              <a:off x="1110" y="2513"/>
              <a:ext cx="46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79" name="Line 67"/>
            <p:cNvSpPr>
              <a:spLocks noChangeShapeType="1"/>
            </p:cNvSpPr>
            <p:nvPr/>
          </p:nvSpPr>
          <p:spPr bwMode="auto">
            <a:xfrm flipH="1">
              <a:off x="838" y="2504"/>
              <a:ext cx="227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80" name="Text Box 68"/>
            <p:cNvSpPr txBox="1">
              <a:spLocks noChangeArrowheads="1"/>
            </p:cNvSpPr>
            <p:nvPr/>
          </p:nvSpPr>
          <p:spPr bwMode="auto">
            <a:xfrm>
              <a:off x="611" y="2144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8080"/>
                  </a:solidFill>
                </a:rPr>
                <a:t>F</a:t>
              </a:r>
            </a:p>
          </p:txBody>
        </p:sp>
        <p:sp>
          <p:nvSpPr>
            <p:cNvPr id="115781" name="Text Box 69"/>
            <p:cNvSpPr txBox="1">
              <a:spLocks noChangeArrowheads="1"/>
            </p:cNvSpPr>
            <p:nvPr/>
          </p:nvSpPr>
          <p:spPr bwMode="auto">
            <a:xfrm>
              <a:off x="1655" y="2114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</a:rPr>
                <a:t>E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15782" name="Text Box 70"/>
            <p:cNvSpPr txBox="1">
              <a:spLocks noChangeArrowheads="1"/>
            </p:cNvSpPr>
            <p:nvPr/>
          </p:nvSpPr>
          <p:spPr bwMode="auto">
            <a:xfrm>
              <a:off x="794" y="2946"/>
              <a:ext cx="816" cy="288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</a:rPr>
                <a:t>(a)</a:t>
              </a:r>
            </a:p>
          </p:txBody>
        </p:sp>
        <p:sp>
          <p:nvSpPr>
            <p:cNvPr id="115783" name="Text Box 71"/>
            <p:cNvSpPr txBox="1">
              <a:spLocks noChangeArrowheads="1"/>
            </p:cNvSpPr>
            <p:nvPr/>
          </p:nvSpPr>
          <p:spPr bwMode="auto">
            <a:xfrm>
              <a:off x="1193" y="2132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993366"/>
                  </a:solidFill>
                </a:rPr>
                <a:t>-e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7536-0984-4ACC-A9D6-B9E0A0F62DC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762000" y="1295400"/>
            <a:ext cx="4191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静电平衡时导体上的电荷分布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741972" y="1768475"/>
            <a:ext cx="7944827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） </a:t>
            </a:r>
            <a:r>
              <a:rPr kumimoji="1" lang="zh-CN" altLang="en-US" sz="2400" dirty="0">
                <a:solidFill>
                  <a:srgbClr val="0070C0"/>
                </a:solidFill>
                <a:latin typeface="华文行楷" panose="02010800040101010101" charset="-122"/>
                <a:ea typeface="华文行楷" panose="02010800040101010101" charset="-122"/>
              </a:rPr>
              <a:t>在静电平衡下，导体所带的电荷只能分布在导体的表面</a:t>
            </a:r>
            <a:r>
              <a:rPr kumimoji="1" lang="zh-CN" altLang="en-US" sz="2400" dirty="0"/>
              <a:t>，导体内部没有</a:t>
            </a:r>
            <a:r>
              <a:rPr kumimoji="1" lang="zh-CN" altLang="en-US" sz="2400" b="1" u="sng" dirty="0">
                <a:solidFill>
                  <a:srgbClr val="FF0000"/>
                </a:solidFill>
              </a:rPr>
              <a:t>净</a:t>
            </a:r>
            <a:r>
              <a:rPr kumimoji="1" lang="zh-CN" altLang="en-US" sz="2400" dirty="0"/>
              <a:t>电荷。</a:t>
            </a:r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1181100" y="3124200"/>
          <a:ext cx="23114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951480" imgH="13804920" progId="">
                  <p:embed/>
                </p:oleObj>
              </mc:Choice>
              <mc:Fallback>
                <p:oleObj name="公式" r:id="rId2" imgW="36951480" imgH="13804920" progId="">
                  <p:embed/>
                  <p:pic>
                    <p:nvPicPr>
                      <p:cNvPr id="112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124200"/>
                        <a:ext cx="23114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1181100" y="4191000"/>
          <a:ext cx="26558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1825880" imgH="8115480" progId="">
                  <p:embed/>
                </p:oleObj>
              </mc:Choice>
              <mc:Fallback>
                <p:oleObj name="公式" r:id="rId4" imgW="41825880" imgH="8115480" progId="">
                  <p:embed/>
                  <p:pic>
                    <p:nvPicPr>
                      <p:cNvPr id="1126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191000"/>
                        <a:ext cx="2655888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990600" y="5638800"/>
            <a:ext cx="7261226" cy="53553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导体内部没有净电荷，电荷只能分布在导体表面。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730250" y="5105400"/>
            <a:ext cx="110799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结论：</a:t>
            </a:r>
          </a:p>
        </p:txBody>
      </p:sp>
      <p:grpSp>
        <p:nvGrpSpPr>
          <p:cNvPr id="112649" name="Group 9"/>
          <p:cNvGrpSpPr/>
          <p:nvPr/>
        </p:nvGrpSpPr>
        <p:grpSpPr bwMode="auto">
          <a:xfrm>
            <a:off x="4876800" y="2590800"/>
            <a:ext cx="3960813" cy="2663825"/>
            <a:chOff x="3061" y="1616"/>
            <a:chExt cx="2495" cy="1678"/>
          </a:xfrm>
        </p:grpSpPr>
        <p:sp>
          <p:nvSpPr>
            <p:cNvPr id="112650" name="Rectangle 10"/>
            <p:cNvSpPr>
              <a:spLocks noChangeArrowheads="1"/>
            </p:cNvSpPr>
            <p:nvPr/>
          </p:nvSpPr>
          <p:spPr bwMode="auto">
            <a:xfrm>
              <a:off x="3061" y="1616"/>
              <a:ext cx="2495" cy="167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1" name="Freeform 11"/>
            <p:cNvSpPr>
              <a:spLocks noChangeAspect="1"/>
            </p:cNvSpPr>
            <p:nvPr/>
          </p:nvSpPr>
          <p:spPr bwMode="auto">
            <a:xfrm>
              <a:off x="3379" y="1842"/>
              <a:ext cx="1843" cy="1143"/>
            </a:xfrm>
            <a:custGeom>
              <a:avLst/>
              <a:gdLst/>
              <a:ahLst/>
              <a:cxnLst>
                <a:cxn ang="0">
                  <a:pos x="642" y="81"/>
                </a:cxn>
                <a:cxn ang="0">
                  <a:pos x="1223" y="18"/>
                </a:cxn>
                <a:cxn ang="0">
                  <a:pos x="1872" y="190"/>
                </a:cxn>
                <a:cxn ang="0">
                  <a:pos x="2292" y="658"/>
                </a:cxn>
                <a:cxn ang="0">
                  <a:pos x="2063" y="1323"/>
                </a:cxn>
                <a:cxn ang="0">
                  <a:pos x="1463" y="1353"/>
                </a:cxn>
                <a:cxn ang="0">
                  <a:pos x="878" y="1188"/>
                </a:cxn>
                <a:cxn ang="0">
                  <a:pos x="188" y="1218"/>
                </a:cxn>
                <a:cxn ang="0">
                  <a:pos x="8" y="753"/>
                </a:cxn>
                <a:cxn ang="0">
                  <a:pos x="237" y="306"/>
                </a:cxn>
                <a:cxn ang="0">
                  <a:pos x="642" y="81"/>
                </a:cxn>
              </a:cxnLst>
              <a:rect l="0" t="0" r="r" b="b"/>
              <a:pathLst>
                <a:path w="2324" h="1439">
                  <a:moveTo>
                    <a:pt x="642" y="81"/>
                  </a:moveTo>
                  <a:cubicBezTo>
                    <a:pt x="806" y="33"/>
                    <a:pt x="1018" y="0"/>
                    <a:pt x="1223" y="18"/>
                  </a:cubicBezTo>
                  <a:cubicBezTo>
                    <a:pt x="1428" y="36"/>
                    <a:pt x="1694" y="83"/>
                    <a:pt x="1872" y="190"/>
                  </a:cubicBezTo>
                  <a:cubicBezTo>
                    <a:pt x="2050" y="297"/>
                    <a:pt x="2260" y="469"/>
                    <a:pt x="2292" y="658"/>
                  </a:cubicBezTo>
                  <a:cubicBezTo>
                    <a:pt x="2324" y="847"/>
                    <a:pt x="2201" y="1207"/>
                    <a:pt x="2063" y="1323"/>
                  </a:cubicBezTo>
                  <a:cubicBezTo>
                    <a:pt x="1925" y="1439"/>
                    <a:pt x="1660" y="1375"/>
                    <a:pt x="1463" y="1353"/>
                  </a:cubicBezTo>
                  <a:cubicBezTo>
                    <a:pt x="1266" y="1331"/>
                    <a:pt x="1090" y="1210"/>
                    <a:pt x="878" y="1188"/>
                  </a:cubicBezTo>
                  <a:cubicBezTo>
                    <a:pt x="666" y="1166"/>
                    <a:pt x="333" y="1290"/>
                    <a:pt x="188" y="1218"/>
                  </a:cubicBezTo>
                  <a:cubicBezTo>
                    <a:pt x="43" y="1146"/>
                    <a:pt x="0" y="905"/>
                    <a:pt x="8" y="753"/>
                  </a:cubicBezTo>
                  <a:cubicBezTo>
                    <a:pt x="16" y="601"/>
                    <a:pt x="131" y="418"/>
                    <a:pt x="237" y="306"/>
                  </a:cubicBezTo>
                  <a:cubicBezTo>
                    <a:pt x="343" y="194"/>
                    <a:pt x="482" y="128"/>
                    <a:pt x="642" y="8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652" name="Group 12"/>
          <p:cNvGrpSpPr/>
          <p:nvPr/>
        </p:nvGrpSpPr>
        <p:grpSpPr bwMode="auto">
          <a:xfrm>
            <a:off x="5364163" y="2881313"/>
            <a:ext cx="2944812" cy="1811337"/>
            <a:chOff x="3379" y="1815"/>
            <a:chExt cx="1855" cy="1141"/>
          </a:xfrm>
        </p:grpSpPr>
        <p:pic>
          <p:nvPicPr>
            <p:cNvPr id="112653" name="Picture 1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51" y="1897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54" name="Picture 1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15" y="2053"/>
              <a:ext cx="152" cy="1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12655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79" y="2332"/>
              <a:ext cx="152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56" name="Picture 1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241" y="1815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57" name="Picture 1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22" y="1915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58" name="Picture 1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8" y="2214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59" name="Picture 1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84" y="2405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60" name="Picture 2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03" y="2668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61" name="Picture 2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84" y="2804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62" name="Picture 2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49" y="2795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63" name="Picture 2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77" y="2750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64" name="Picture 2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87" y="2668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65" name="Picture 2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15" y="2686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66" name="Picture 2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88" y="2559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12667" name="Object 27"/>
          <p:cNvGraphicFramePr>
            <a:graphicFrameLocks noChangeAspect="1"/>
          </p:cNvGraphicFramePr>
          <p:nvPr/>
        </p:nvGraphicFramePr>
        <p:xfrm>
          <a:off x="6443663" y="3500438"/>
          <a:ext cx="8651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2173400" imgH="6489720" progId="">
                  <p:embed/>
                </p:oleObj>
              </mc:Choice>
              <mc:Fallback>
                <p:oleObj name="公式" r:id="rId7" imgW="12173400" imgH="6489720" progId="">
                  <p:embed/>
                  <p:pic>
                    <p:nvPicPr>
                      <p:cNvPr id="11266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500438"/>
                        <a:ext cx="865187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68" name="Group 28"/>
          <p:cNvGrpSpPr/>
          <p:nvPr/>
        </p:nvGrpSpPr>
        <p:grpSpPr bwMode="auto">
          <a:xfrm>
            <a:off x="5867400" y="3141663"/>
            <a:ext cx="2233613" cy="1176337"/>
            <a:chOff x="3696" y="1979"/>
            <a:chExt cx="1407" cy="741"/>
          </a:xfrm>
        </p:grpSpPr>
        <p:sp>
          <p:nvSpPr>
            <p:cNvPr id="112669" name="Freeform 29"/>
            <p:cNvSpPr>
              <a:spLocks noChangeAspect="1"/>
            </p:cNvSpPr>
            <p:nvPr/>
          </p:nvSpPr>
          <p:spPr bwMode="auto">
            <a:xfrm>
              <a:off x="3696" y="1979"/>
              <a:ext cx="1193" cy="738"/>
            </a:xfrm>
            <a:custGeom>
              <a:avLst/>
              <a:gdLst/>
              <a:ahLst/>
              <a:cxnLst>
                <a:cxn ang="0">
                  <a:pos x="642" y="81"/>
                </a:cxn>
                <a:cxn ang="0">
                  <a:pos x="1223" y="18"/>
                </a:cxn>
                <a:cxn ang="0">
                  <a:pos x="1872" y="190"/>
                </a:cxn>
                <a:cxn ang="0">
                  <a:pos x="2292" y="658"/>
                </a:cxn>
                <a:cxn ang="0">
                  <a:pos x="2063" y="1323"/>
                </a:cxn>
                <a:cxn ang="0">
                  <a:pos x="1463" y="1353"/>
                </a:cxn>
                <a:cxn ang="0">
                  <a:pos x="878" y="1188"/>
                </a:cxn>
                <a:cxn ang="0">
                  <a:pos x="188" y="1218"/>
                </a:cxn>
                <a:cxn ang="0">
                  <a:pos x="8" y="753"/>
                </a:cxn>
                <a:cxn ang="0">
                  <a:pos x="237" y="306"/>
                </a:cxn>
                <a:cxn ang="0">
                  <a:pos x="642" y="81"/>
                </a:cxn>
              </a:cxnLst>
              <a:rect l="0" t="0" r="r" b="b"/>
              <a:pathLst>
                <a:path w="2324" h="1439">
                  <a:moveTo>
                    <a:pt x="642" y="81"/>
                  </a:moveTo>
                  <a:cubicBezTo>
                    <a:pt x="806" y="33"/>
                    <a:pt x="1018" y="0"/>
                    <a:pt x="1223" y="18"/>
                  </a:cubicBezTo>
                  <a:cubicBezTo>
                    <a:pt x="1428" y="36"/>
                    <a:pt x="1694" y="83"/>
                    <a:pt x="1872" y="190"/>
                  </a:cubicBezTo>
                  <a:cubicBezTo>
                    <a:pt x="2050" y="297"/>
                    <a:pt x="2260" y="469"/>
                    <a:pt x="2292" y="658"/>
                  </a:cubicBezTo>
                  <a:cubicBezTo>
                    <a:pt x="2324" y="847"/>
                    <a:pt x="2201" y="1207"/>
                    <a:pt x="2063" y="1323"/>
                  </a:cubicBezTo>
                  <a:cubicBezTo>
                    <a:pt x="1925" y="1439"/>
                    <a:pt x="1660" y="1375"/>
                    <a:pt x="1463" y="1353"/>
                  </a:cubicBezTo>
                  <a:cubicBezTo>
                    <a:pt x="1266" y="1331"/>
                    <a:pt x="1090" y="1210"/>
                    <a:pt x="878" y="1188"/>
                  </a:cubicBezTo>
                  <a:cubicBezTo>
                    <a:pt x="666" y="1166"/>
                    <a:pt x="333" y="1290"/>
                    <a:pt x="188" y="1218"/>
                  </a:cubicBezTo>
                  <a:cubicBezTo>
                    <a:pt x="43" y="1146"/>
                    <a:pt x="0" y="905"/>
                    <a:pt x="8" y="753"/>
                  </a:cubicBezTo>
                  <a:cubicBezTo>
                    <a:pt x="16" y="601"/>
                    <a:pt x="131" y="418"/>
                    <a:pt x="237" y="306"/>
                  </a:cubicBezTo>
                  <a:cubicBezTo>
                    <a:pt x="343" y="194"/>
                    <a:pt x="482" y="128"/>
                    <a:pt x="642" y="81"/>
                  </a:cubicBezTo>
                  <a:close/>
                </a:path>
              </a:pathLst>
            </a:custGeom>
            <a:noFill/>
            <a:ln w="28575" cmpd="sng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0" name="Text Box 30"/>
            <p:cNvSpPr txBox="1">
              <a:spLocks noChangeArrowheads="1"/>
            </p:cNvSpPr>
            <p:nvPr/>
          </p:nvSpPr>
          <p:spPr bwMode="auto">
            <a:xfrm>
              <a:off x="4785" y="24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F53E-9860-446D-A23C-754B83E7238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762000" y="1219200"/>
            <a:ext cx="4191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静电平衡时导体上的电荷分布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715108" y="1752600"/>
            <a:ext cx="7696200" cy="97872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 处于静电平衡的导体，其表面上各点的电荷密度与表面</a:t>
            </a:r>
            <a:r>
              <a:rPr kumimoji="1" lang="zh-CN" altLang="en-US" sz="2400" dirty="0">
                <a:solidFill>
                  <a:srgbClr val="0000CC"/>
                </a:solidFill>
              </a:rPr>
              <a:t>邻近</a:t>
            </a:r>
            <a:r>
              <a:rPr kumimoji="1" lang="zh-CN" altLang="en-US" sz="2400" dirty="0"/>
              <a:t>处场强的大小成正比。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53208" y="3018633"/>
            <a:ext cx="17526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高斯定理：</a:t>
            </a:r>
          </a:p>
        </p:txBody>
      </p:sp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1282700" y="3810000"/>
          <a:ext cx="15700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171560" imgH="13804920" progId="">
                  <p:embed/>
                </p:oleObj>
              </mc:Choice>
              <mc:Fallback>
                <p:oleObj name="公式" r:id="rId2" imgW="25171560" imgH="13804920" progId="">
                  <p:embed/>
                  <p:pic>
                    <p:nvPicPr>
                      <p:cNvPr id="1177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810000"/>
                        <a:ext cx="1570038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9"/>
          <p:cNvGraphicFramePr>
            <a:graphicFrameLocks noChangeAspect="1"/>
          </p:cNvGraphicFramePr>
          <p:nvPr/>
        </p:nvGraphicFramePr>
        <p:xfrm>
          <a:off x="1663700" y="4724400"/>
          <a:ext cx="9763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82391" imgH="431613" progId="">
                  <p:embed/>
                </p:oleObj>
              </mc:Choice>
              <mc:Fallback>
                <p:oleObj name="公式" r:id="rId4" imgW="482391" imgH="431613" progId="">
                  <p:embed/>
                  <p:pic>
                    <p:nvPicPr>
                      <p:cNvPr id="1177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4724400"/>
                        <a:ext cx="976313" cy="8715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71" name="Group 11"/>
          <p:cNvGrpSpPr/>
          <p:nvPr/>
        </p:nvGrpSpPr>
        <p:grpSpPr bwMode="auto">
          <a:xfrm>
            <a:off x="4648200" y="2743200"/>
            <a:ext cx="4321175" cy="2952750"/>
            <a:chOff x="2789" y="2069"/>
            <a:chExt cx="2722" cy="1860"/>
          </a:xfrm>
        </p:grpSpPr>
        <p:sp>
          <p:nvSpPr>
            <p:cNvPr id="117772" name="Rectangle 12"/>
            <p:cNvSpPr>
              <a:spLocks noChangeArrowheads="1"/>
            </p:cNvSpPr>
            <p:nvPr/>
          </p:nvSpPr>
          <p:spPr bwMode="auto">
            <a:xfrm>
              <a:off x="2789" y="2069"/>
              <a:ext cx="2722" cy="186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3" name="Freeform 13"/>
            <p:cNvSpPr/>
            <p:nvPr/>
          </p:nvSpPr>
          <p:spPr bwMode="auto">
            <a:xfrm>
              <a:off x="3107" y="2251"/>
              <a:ext cx="2178" cy="1453"/>
            </a:xfrm>
            <a:custGeom>
              <a:avLst/>
              <a:gdLst/>
              <a:ahLst/>
              <a:cxnLst>
                <a:cxn ang="0">
                  <a:pos x="35" y="1768"/>
                </a:cxn>
                <a:cxn ang="0">
                  <a:pos x="560" y="988"/>
                </a:cxn>
                <a:cxn ang="0">
                  <a:pos x="1400" y="364"/>
                </a:cxn>
                <a:cxn ang="0">
                  <a:pos x="2450" y="52"/>
                </a:cxn>
                <a:cxn ang="0">
                  <a:pos x="2450" y="676"/>
                </a:cxn>
                <a:cxn ang="0">
                  <a:pos x="1820" y="988"/>
                </a:cxn>
                <a:cxn ang="0">
                  <a:pos x="1400" y="1456"/>
                </a:cxn>
                <a:cxn ang="0">
                  <a:pos x="770" y="1612"/>
                </a:cxn>
                <a:cxn ang="0">
                  <a:pos x="350" y="1924"/>
                </a:cxn>
                <a:cxn ang="0">
                  <a:pos x="35" y="1768"/>
                </a:cxn>
              </a:cxnLst>
              <a:rect l="0" t="0" r="r" b="b"/>
              <a:pathLst>
                <a:path w="2625" h="1950">
                  <a:moveTo>
                    <a:pt x="35" y="1768"/>
                  </a:moveTo>
                  <a:cubicBezTo>
                    <a:pt x="70" y="1612"/>
                    <a:pt x="333" y="1222"/>
                    <a:pt x="560" y="988"/>
                  </a:cubicBezTo>
                  <a:cubicBezTo>
                    <a:pt x="787" y="754"/>
                    <a:pt x="1085" y="520"/>
                    <a:pt x="1400" y="364"/>
                  </a:cubicBezTo>
                  <a:cubicBezTo>
                    <a:pt x="1715" y="208"/>
                    <a:pt x="2275" y="0"/>
                    <a:pt x="2450" y="52"/>
                  </a:cubicBezTo>
                  <a:cubicBezTo>
                    <a:pt x="2625" y="104"/>
                    <a:pt x="2555" y="520"/>
                    <a:pt x="2450" y="676"/>
                  </a:cubicBezTo>
                  <a:cubicBezTo>
                    <a:pt x="2345" y="832"/>
                    <a:pt x="1995" y="858"/>
                    <a:pt x="1820" y="988"/>
                  </a:cubicBezTo>
                  <a:cubicBezTo>
                    <a:pt x="1645" y="1118"/>
                    <a:pt x="1575" y="1352"/>
                    <a:pt x="1400" y="1456"/>
                  </a:cubicBezTo>
                  <a:cubicBezTo>
                    <a:pt x="1225" y="1560"/>
                    <a:pt x="945" y="1534"/>
                    <a:pt x="770" y="1612"/>
                  </a:cubicBezTo>
                  <a:cubicBezTo>
                    <a:pt x="595" y="1690"/>
                    <a:pt x="472" y="1898"/>
                    <a:pt x="350" y="1924"/>
                  </a:cubicBezTo>
                  <a:cubicBezTo>
                    <a:pt x="228" y="1950"/>
                    <a:pt x="0" y="1924"/>
                    <a:pt x="35" y="1768"/>
                  </a:cubicBez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774" name="Group 14"/>
          <p:cNvGrpSpPr/>
          <p:nvPr/>
        </p:nvGrpSpPr>
        <p:grpSpPr bwMode="auto">
          <a:xfrm rot="-2110650">
            <a:off x="5788025" y="3527425"/>
            <a:ext cx="1295400" cy="779463"/>
            <a:chOff x="3744" y="1584"/>
            <a:chExt cx="816" cy="960"/>
          </a:xfrm>
        </p:grpSpPr>
        <p:sp>
          <p:nvSpPr>
            <p:cNvPr id="117775" name="Oval 15"/>
            <p:cNvSpPr>
              <a:spLocks noChangeArrowheads="1"/>
            </p:cNvSpPr>
            <p:nvPr/>
          </p:nvSpPr>
          <p:spPr bwMode="auto">
            <a:xfrm>
              <a:off x="3744" y="1584"/>
              <a:ext cx="81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6" name="Oval 16"/>
            <p:cNvSpPr>
              <a:spLocks noChangeArrowheads="1"/>
            </p:cNvSpPr>
            <p:nvPr/>
          </p:nvSpPr>
          <p:spPr bwMode="auto">
            <a:xfrm>
              <a:off x="3744" y="2256"/>
              <a:ext cx="81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7" name="Line 17"/>
            <p:cNvSpPr>
              <a:spLocks noChangeShapeType="1"/>
            </p:cNvSpPr>
            <p:nvPr/>
          </p:nvSpPr>
          <p:spPr bwMode="auto">
            <a:xfrm>
              <a:off x="3744" y="1728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8" name="Line 18"/>
            <p:cNvSpPr>
              <a:spLocks noChangeShapeType="1"/>
            </p:cNvSpPr>
            <p:nvPr/>
          </p:nvSpPr>
          <p:spPr bwMode="auto">
            <a:xfrm>
              <a:off x="4560" y="1728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9" name="Oval 19"/>
            <p:cNvSpPr>
              <a:spLocks noChangeArrowheads="1"/>
            </p:cNvSpPr>
            <p:nvPr/>
          </p:nvSpPr>
          <p:spPr bwMode="auto">
            <a:xfrm>
              <a:off x="3744" y="1968"/>
              <a:ext cx="81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 b="1">
                <a:solidFill>
                  <a:srgbClr val="FF3300"/>
                </a:solidFill>
              </a:endParaRPr>
            </a:p>
          </p:txBody>
        </p:sp>
      </p:grpSp>
      <p:graphicFrame>
        <p:nvGraphicFramePr>
          <p:cNvPr id="117780" name="Object 20"/>
          <p:cNvGraphicFramePr>
            <a:graphicFrameLocks noChangeAspect="1"/>
          </p:cNvGraphicFramePr>
          <p:nvPr/>
        </p:nvGraphicFramePr>
        <p:xfrm>
          <a:off x="6305550" y="4040188"/>
          <a:ext cx="431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892560" imgH="5676840" progId="">
                  <p:embed/>
                </p:oleObj>
              </mc:Choice>
              <mc:Fallback>
                <p:oleObj name="公式" r:id="rId6" imgW="6892560" imgH="5676840" progId="">
                  <p:embed/>
                  <p:pic>
                    <p:nvPicPr>
                      <p:cNvPr id="117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4040188"/>
                        <a:ext cx="4318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81" name="Group 21"/>
          <p:cNvGrpSpPr/>
          <p:nvPr/>
        </p:nvGrpSpPr>
        <p:grpSpPr bwMode="auto">
          <a:xfrm>
            <a:off x="5656263" y="3074988"/>
            <a:ext cx="989012" cy="1173162"/>
            <a:chOff x="3424" y="2278"/>
            <a:chExt cx="623" cy="739"/>
          </a:xfrm>
        </p:grpSpPr>
        <p:grpSp>
          <p:nvGrpSpPr>
            <p:cNvPr id="117782" name="Group 22"/>
            <p:cNvGrpSpPr/>
            <p:nvPr/>
          </p:nvGrpSpPr>
          <p:grpSpPr bwMode="auto">
            <a:xfrm rot="-130001">
              <a:off x="3528" y="2278"/>
              <a:ext cx="519" cy="739"/>
              <a:chOff x="3528" y="2278"/>
              <a:chExt cx="519" cy="739"/>
            </a:xfrm>
          </p:grpSpPr>
          <p:sp>
            <p:nvSpPr>
              <p:cNvPr id="117783" name="Line 23"/>
              <p:cNvSpPr>
                <a:spLocks noChangeShapeType="1"/>
              </p:cNvSpPr>
              <p:nvPr/>
            </p:nvSpPr>
            <p:spPr bwMode="auto">
              <a:xfrm rot="19697589" flipV="1">
                <a:off x="3752" y="2531"/>
                <a:ext cx="0" cy="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4" name="Line 24"/>
              <p:cNvSpPr>
                <a:spLocks noChangeShapeType="1"/>
              </p:cNvSpPr>
              <p:nvPr/>
            </p:nvSpPr>
            <p:spPr bwMode="auto">
              <a:xfrm rot="19697589" flipV="1">
                <a:off x="3745" y="2428"/>
                <a:ext cx="0" cy="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5" name="Line 25"/>
              <p:cNvSpPr>
                <a:spLocks noChangeShapeType="1"/>
              </p:cNvSpPr>
              <p:nvPr/>
            </p:nvSpPr>
            <p:spPr bwMode="auto">
              <a:xfrm rot="19697589" flipV="1">
                <a:off x="3528" y="2625"/>
                <a:ext cx="0" cy="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6" name="Line 26"/>
              <p:cNvSpPr>
                <a:spLocks noChangeShapeType="1"/>
              </p:cNvSpPr>
              <p:nvPr/>
            </p:nvSpPr>
            <p:spPr bwMode="auto">
              <a:xfrm rot="19697589" flipV="1">
                <a:off x="3879" y="2463"/>
                <a:ext cx="0" cy="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7" name="Line 27"/>
              <p:cNvSpPr>
                <a:spLocks noChangeShapeType="1"/>
              </p:cNvSpPr>
              <p:nvPr/>
            </p:nvSpPr>
            <p:spPr bwMode="auto">
              <a:xfrm rot="19697589" flipV="1">
                <a:off x="3989" y="2367"/>
                <a:ext cx="0" cy="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8" name="Line 28"/>
              <p:cNvSpPr>
                <a:spLocks noChangeShapeType="1"/>
              </p:cNvSpPr>
              <p:nvPr/>
            </p:nvSpPr>
            <p:spPr bwMode="auto">
              <a:xfrm rot="19697589" flipV="1">
                <a:off x="4047" y="2278"/>
                <a:ext cx="0" cy="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9" name="Line 29"/>
              <p:cNvSpPr>
                <a:spLocks noChangeShapeType="1"/>
              </p:cNvSpPr>
              <p:nvPr/>
            </p:nvSpPr>
            <p:spPr bwMode="auto">
              <a:xfrm rot="19697589" flipV="1">
                <a:off x="3867" y="2352"/>
                <a:ext cx="0" cy="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90" name="Line 30"/>
              <p:cNvSpPr>
                <a:spLocks noChangeShapeType="1"/>
              </p:cNvSpPr>
              <p:nvPr/>
            </p:nvSpPr>
            <p:spPr bwMode="auto">
              <a:xfrm rot="19697589" flipV="1">
                <a:off x="3622" y="2504"/>
                <a:ext cx="0" cy="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7791" name="Object 31"/>
            <p:cNvGraphicFramePr>
              <a:graphicFrameLocks noChangeAspect="1"/>
            </p:cNvGraphicFramePr>
            <p:nvPr/>
          </p:nvGraphicFramePr>
          <p:xfrm>
            <a:off x="3424" y="2296"/>
            <a:ext cx="23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861800" imgH="6083280" progId="">
                    <p:embed/>
                  </p:oleObj>
                </mc:Choice>
                <mc:Fallback>
                  <p:oleObj name="公式" r:id="rId8" imgW="4861800" imgH="6083280" progId="">
                    <p:embed/>
                    <p:pic>
                      <p:nvPicPr>
                        <p:cNvPr id="11779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296"/>
                          <a:ext cx="230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DF38-E18A-4065-9721-6C59DA689A8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762000" y="1295400"/>
            <a:ext cx="4191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静电平衡时导体上的电荷分布</a:t>
            </a:r>
          </a:p>
        </p:txBody>
      </p:sp>
      <p:grpSp>
        <p:nvGrpSpPr>
          <p:cNvPr id="118788" name="Group 4"/>
          <p:cNvGrpSpPr>
            <a:grpSpLocks noChangeAspect="1"/>
          </p:cNvGrpSpPr>
          <p:nvPr/>
        </p:nvGrpSpPr>
        <p:grpSpPr bwMode="auto">
          <a:xfrm>
            <a:off x="5334000" y="152400"/>
            <a:ext cx="3621088" cy="1816100"/>
            <a:chOff x="3339" y="974"/>
            <a:chExt cx="883" cy="443"/>
          </a:xfrm>
        </p:grpSpPr>
        <p:sp>
          <p:nvSpPr>
            <p:cNvPr id="118789" name="Freeform 5"/>
            <p:cNvSpPr>
              <a:spLocks noChangeAspect="1"/>
            </p:cNvSpPr>
            <p:nvPr/>
          </p:nvSpPr>
          <p:spPr bwMode="auto">
            <a:xfrm>
              <a:off x="3339" y="974"/>
              <a:ext cx="883" cy="443"/>
            </a:xfrm>
            <a:custGeom>
              <a:avLst/>
              <a:gdLst/>
              <a:ahLst/>
              <a:cxnLst>
                <a:cxn ang="0">
                  <a:pos x="0" y="561"/>
                </a:cxn>
                <a:cxn ang="0">
                  <a:pos x="474" y="235"/>
                </a:cxn>
                <a:cxn ang="0">
                  <a:pos x="1059" y="55"/>
                </a:cxn>
                <a:cxn ang="0">
                  <a:pos x="1599" y="10"/>
                </a:cxn>
                <a:cxn ang="0">
                  <a:pos x="1974" y="115"/>
                </a:cxn>
                <a:cxn ang="0">
                  <a:pos x="2205" y="561"/>
                </a:cxn>
                <a:cxn ang="0">
                  <a:pos x="1995" y="1029"/>
                </a:cxn>
                <a:cxn ang="0">
                  <a:pos x="1575" y="1029"/>
                </a:cxn>
                <a:cxn ang="0">
                  <a:pos x="1179" y="730"/>
                </a:cxn>
                <a:cxn ang="0">
                  <a:pos x="759" y="790"/>
                </a:cxn>
                <a:cxn ang="0">
                  <a:pos x="294" y="745"/>
                </a:cxn>
                <a:cxn ang="0">
                  <a:pos x="0" y="561"/>
                </a:cxn>
              </a:cxnLst>
              <a:rect l="0" t="0" r="r" b="b"/>
              <a:pathLst>
                <a:path w="2208" h="1107">
                  <a:moveTo>
                    <a:pt x="0" y="561"/>
                  </a:moveTo>
                  <a:cubicBezTo>
                    <a:pt x="25" y="466"/>
                    <a:pt x="298" y="319"/>
                    <a:pt x="474" y="235"/>
                  </a:cubicBezTo>
                  <a:cubicBezTo>
                    <a:pt x="650" y="151"/>
                    <a:pt x="872" y="92"/>
                    <a:pt x="1059" y="55"/>
                  </a:cubicBezTo>
                  <a:cubicBezTo>
                    <a:pt x="1246" y="18"/>
                    <a:pt x="1447" y="0"/>
                    <a:pt x="1599" y="10"/>
                  </a:cubicBezTo>
                  <a:cubicBezTo>
                    <a:pt x="1751" y="20"/>
                    <a:pt x="1873" y="23"/>
                    <a:pt x="1974" y="115"/>
                  </a:cubicBezTo>
                  <a:cubicBezTo>
                    <a:pt x="2075" y="207"/>
                    <a:pt x="2202" y="409"/>
                    <a:pt x="2205" y="561"/>
                  </a:cubicBezTo>
                  <a:cubicBezTo>
                    <a:pt x="2208" y="713"/>
                    <a:pt x="2100" y="951"/>
                    <a:pt x="1995" y="1029"/>
                  </a:cubicBezTo>
                  <a:cubicBezTo>
                    <a:pt x="1890" y="1107"/>
                    <a:pt x="1711" y="1079"/>
                    <a:pt x="1575" y="1029"/>
                  </a:cubicBezTo>
                  <a:cubicBezTo>
                    <a:pt x="1439" y="979"/>
                    <a:pt x="1315" y="770"/>
                    <a:pt x="1179" y="730"/>
                  </a:cubicBezTo>
                  <a:cubicBezTo>
                    <a:pt x="1043" y="690"/>
                    <a:pt x="906" y="788"/>
                    <a:pt x="759" y="790"/>
                  </a:cubicBezTo>
                  <a:cubicBezTo>
                    <a:pt x="612" y="792"/>
                    <a:pt x="420" y="783"/>
                    <a:pt x="294" y="745"/>
                  </a:cubicBezTo>
                  <a:cubicBezTo>
                    <a:pt x="168" y="707"/>
                    <a:pt x="61" y="599"/>
                    <a:pt x="0" y="56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666699"/>
                </a:gs>
              </a:gsLst>
              <a:lin ang="2700000" scaled="1"/>
            </a:gradFill>
            <a:ln w="9525">
              <a:solidFill>
                <a:srgbClr val="666699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8790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51" y="1105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791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03" y="1010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792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71" y="980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793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7" y="980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794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1" y="1004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795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23" y="1042"/>
              <a:ext cx="4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796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64" y="1124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797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65" y="1248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798" name="Picture 1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89" y="1298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799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9" y="1360"/>
              <a:ext cx="4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800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25" y="1248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801" name="Picture 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" y="1344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802" name="Picture 1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35" y="1248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803" name="Picture 1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39" y="1224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804" name="Picture 2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7" y="1149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805" name="Picture 2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48" y="1167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806" name="Picture 2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35" y="1060"/>
              <a:ext cx="4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807" name="Picture 2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7" y="1194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808" name="Picture 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9" y="1123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809" name="Picture 2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77" y="1188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810" name="Picture 2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22" y="1334"/>
              <a:ext cx="43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677863" y="3490913"/>
            <a:ext cx="3095625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762000" y="2667000"/>
            <a:ext cx="18288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华文行楷" panose="02010800040101010101" charset="-122"/>
                <a:ea typeface="华文行楷" panose="02010800040101010101" charset="-122"/>
              </a:rPr>
              <a:t>尖端放电</a:t>
            </a:r>
            <a:r>
              <a:rPr kumimoji="1" lang="zh-CN" altLang="en-US" sz="2400" dirty="0"/>
              <a:t>：</a:t>
            </a:r>
          </a:p>
        </p:txBody>
      </p:sp>
      <p:grpSp>
        <p:nvGrpSpPr>
          <p:cNvPr id="118813" name="Group 29"/>
          <p:cNvGrpSpPr/>
          <p:nvPr/>
        </p:nvGrpSpPr>
        <p:grpSpPr bwMode="auto">
          <a:xfrm>
            <a:off x="4852987" y="3740150"/>
            <a:ext cx="4138613" cy="2127250"/>
            <a:chOff x="2885" y="2296"/>
            <a:chExt cx="2607" cy="1340"/>
          </a:xfrm>
        </p:grpSpPr>
        <p:sp>
          <p:nvSpPr>
            <p:cNvPr id="118814" name="Oval 30"/>
            <p:cNvSpPr>
              <a:spLocks noChangeAspect="1" noChangeArrowheads="1"/>
            </p:cNvSpPr>
            <p:nvPr/>
          </p:nvSpPr>
          <p:spPr bwMode="auto">
            <a:xfrm>
              <a:off x="4207" y="2614"/>
              <a:ext cx="125" cy="125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18815" name="Oval 31"/>
            <p:cNvSpPr>
              <a:spLocks noChangeAspect="1" noChangeArrowheads="1"/>
            </p:cNvSpPr>
            <p:nvPr/>
          </p:nvSpPr>
          <p:spPr bwMode="auto">
            <a:xfrm>
              <a:off x="4116" y="2387"/>
              <a:ext cx="125" cy="125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18816" name="Line 32"/>
            <p:cNvSpPr>
              <a:spLocks noChangeShapeType="1"/>
            </p:cNvSpPr>
            <p:nvPr/>
          </p:nvSpPr>
          <p:spPr bwMode="auto">
            <a:xfrm flipH="1" flipV="1">
              <a:off x="3822" y="2451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7" name="Line 33"/>
            <p:cNvSpPr>
              <a:spLocks noChangeShapeType="1"/>
            </p:cNvSpPr>
            <p:nvPr/>
          </p:nvSpPr>
          <p:spPr bwMode="auto">
            <a:xfrm flipH="1">
              <a:off x="3855" y="2678"/>
              <a:ext cx="3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8" name="Oval 34"/>
            <p:cNvSpPr>
              <a:spLocks noChangeAspect="1" noChangeArrowheads="1"/>
            </p:cNvSpPr>
            <p:nvPr/>
          </p:nvSpPr>
          <p:spPr bwMode="auto">
            <a:xfrm>
              <a:off x="4431" y="2470"/>
              <a:ext cx="125" cy="125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</a:rPr>
                <a:t>+</a:t>
              </a:r>
              <a:endParaRPr kumimoji="1" lang="en-US" altLang="zh-CN" sz="2400">
                <a:solidFill>
                  <a:schemeClr val="bg1"/>
                </a:solidFill>
              </a:endParaRPr>
            </a:p>
          </p:txBody>
        </p:sp>
        <p:sp>
          <p:nvSpPr>
            <p:cNvPr id="118819" name="Oval 35"/>
            <p:cNvSpPr>
              <a:spLocks noChangeAspect="1" noChangeArrowheads="1"/>
            </p:cNvSpPr>
            <p:nvPr/>
          </p:nvSpPr>
          <p:spPr bwMode="auto">
            <a:xfrm>
              <a:off x="4383" y="2710"/>
              <a:ext cx="125" cy="125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18820" name="Line 36"/>
            <p:cNvSpPr>
              <a:spLocks noChangeShapeType="1"/>
            </p:cNvSpPr>
            <p:nvPr/>
          </p:nvSpPr>
          <p:spPr bwMode="auto">
            <a:xfrm>
              <a:off x="4604" y="251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8821" name="Group 37"/>
            <p:cNvGrpSpPr>
              <a:grpSpLocks noChangeAspect="1"/>
            </p:cNvGrpSpPr>
            <p:nvPr/>
          </p:nvGrpSpPr>
          <p:grpSpPr bwMode="auto">
            <a:xfrm>
              <a:off x="4830" y="2387"/>
              <a:ext cx="662" cy="1249"/>
              <a:chOff x="4150" y="2251"/>
              <a:chExt cx="794" cy="1497"/>
            </a:xfrm>
          </p:grpSpPr>
          <p:sp>
            <p:nvSpPr>
              <p:cNvPr id="118822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4150" y="2795"/>
                <a:ext cx="400" cy="953"/>
              </a:xfrm>
              <a:prstGeom prst="can">
                <a:avLst>
                  <a:gd name="adj" fmla="val 42753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CCFFCC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8823" name="Group 39"/>
              <p:cNvGrpSpPr>
                <a:grpSpLocks noChangeAspect="1"/>
              </p:cNvGrpSpPr>
              <p:nvPr/>
            </p:nvGrpSpPr>
            <p:grpSpPr bwMode="auto">
              <a:xfrm>
                <a:off x="4241" y="2251"/>
                <a:ext cx="703" cy="671"/>
                <a:chOff x="4022" y="1883"/>
                <a:chExt cx="1248" cy="1192"/>
              </a:xfrm>
            </p:grpSpPr>
            <p:sp>
              <p:nvSpPr>
                <p:cNvPr id="118824" name="Freeform 40"/>
                <p:cNvSpPr>
                  <a:spLocks noChangeAspect="1"/>
                </p:cNvSpPr>
                <p:nvPr/>
              </p:nvSpPr>
              <p:spPr bwMode="auto">
                <a:xfrm>
                  <a:off x="4022" y="2027"/>
                  <a:ext cx="256" cy="960"/>
                </a:xfrm>
                <a:custGeom>
                  <a:avLst/>
                  <a:gdLst/>
                  <a:ahLst/>
                  <a:cxnLst>
                    <a:cxn ang="0">
                      <a:pos x="112" y="744"/>
                    </a:cxn>
                    <a:cxn ang="0">
                      <a:pos x="112" y="504"/>
                    </a:cxn>
                    <a:cxn ang="0">
                      <a:pos x="16" y="312"/>
                    </a:cxn>
                    <a:cxn ang="0">
                      <a:pos x="16" y="168"/>
                    </a:cxn>
                    <a:cxn ang="0">
                      <a:pos x="112" y="24"/>
                    </a:cxn>
                    <a:cxn ang="0">
                      <a:pos x="256" y="24"/>
                    </a:cxn>
                  </a:cxnLst>
                  <a:rect l="0" t="0" r="r" b="b"/>
                  <a:pathLst>
                    <a:path w="256" h="744">
                      <a:moveTo>
                        <a:pt x="112" y="744"/>
                      </a:moveTo>
                      <a:cubicBezTo>
                        <a:pt x="120" y="660"/>
                        <a:pt x="128" y="576"/>
                        <a:pt x="112" y="504"/>
                      </a:cubicBezTo>
                      <a:cubicBezTo>
                        <a:pt x="96" y="432"/>
                        <a:pt x="32" y="368"/>
                        <a:pt x="16" y="312"/>
                      </a:cubicBezTo>
                      <a:cubicBezTo>
                        <a:pt x="0" y="256"/>
                        <a:pt x="0" y="216"/>
                        <a:pt x="16" y="168"/>
                      </a:cubicBezTo>
                      <a:cubicBezTo>
                        <a:pt x="32" y="120"/>
                        <a:pt x="72" y="48"/>
                        <a:pt x="112" y="24"/>
                      </a:cubicBezTo>
                      <a:cubicBezTo>
                        <a:pt x="152" y="0"/>
                        <a:pt x="204" y="12"/>
                        <a:pt x="256" y="24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3300">
                        <a:gamma/>
                        <a:shade val="46275"/>
                        <a:invGamma/>
                      </a:srgbClr>
                    </a:gs>
                    <a:gs pos="100000">
                      <a:srgbClr val="FF3300"/>
                    </a:gs>
                  </a:gsLst>
                  <a:lin ang="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825" name="Freeform 41"/>
                <p:cNvSpPr>
                  <a:spLocks noChangeAspect="1"/>
                </p:cNvSpPr>
                <p:nvPr/>
              </p:nvSpPr>
              <p:spPr bwMode="auto">
                <a:xfrm>
                  <a:off x="4166" y="1883"/>
                  <a:ext cx="1104" cy="696"/>
                </a:xfrm>
                <a:custGeom>
                  <a:avLst/>
                  <a:gdLst/>
                  <a:ahLst/>
                  <a:cxnLst>
                    <a:cxn ang="0">
                      <a:pos x="0" y="328"/>
                    </a:cxn>
                    <a:cxn ang="0">
                      <a:pos x="96" y="136"/>
                    </a:cxn>
                    <a:cxn ang="0">
                      <a:pos x="240" y="40"/>
                    </a:cxn>
                    <a:cxn ang="0">
                      <a:pos x="432" y="40"/>
                    </a:cxn>
                    <a:cxn ang="0">
                      <a:pos x="720" y="280"/>
                    </a:cxn>
                    <a:cxn ang="0">
                      <a:pos x="1104" y="472"/>
                    </a:cxn>
                    <a:cxn ang="0">
                      <a:pos x="720" y="424"/>
                    </a:cxn>
                    <a:cxn ang="0">
                      <a:pos x="480" y="328"/>
                    </a:cxn>
                  </a:cxnLst>
                  <a:rect l="0" t="0" r="r" b="b"/>
                  <a:pathLst>
                    <a:path w="1104" h="496">
                      <a:moveTo>
                        <a:pt x="0" y="328"/>
                      </a:moveTo>
                      <a:cubicBezTo>
                        <a:pt x="28" y="256"/>
                        <a:pt x="56" y="184"/>
                        <a:pt x="96" y="136"/>
                      </a:cubicBezTo>
                      <a:cubicBezTo>
                        <a:pt x="136" y="88"/>
                        <a:pt x="184" y="56"/>
                        <a:pt x="240" y="40"/>
                      </a:cubicBezTo>
                      <a:cubicBezTo>
                        <a:pt x="296" y="24"/>
                        <a:pt x="352" y="0"/>
                        <a:pt x="432" y="40"/>
                      </a:cubicBezTo>
                      <a:cubicBezTo>
                        <a:pt x="512" y="80"/>
                        <a:pt x="608" y="208"/>
                        <a:pt x="720" y="280"/>
                      </a:cubicBezTo>
                      <a:cubicBezTo>
                        <a:pt x="832" y="352"/>
                        <a:pt x="1104" y="448"/>
                        <a:pt x="1104" y="472"/>
                      </a:cubicBezTo>
                      <a:cubicBezTo>
                        <a:pt x="1104" y="496"/>
                        <a:pt x="824" y="448"/>
                        <a:pt x="720" y="424"/>
                      </a:cubicBezTo>
                      <a:cubicBezTo>
                        <a:pt x="616" y="400"/>
                        <a:pt x="548" y="364"/>
                        <a:pt x="480" y="328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3300">
                        <a:gamma/>
                        <a:shade val="46275"/>
                        <a:invGamma/>
                      </a:srgbClr>
                    </a:gs>
                    <a:gs pos="100000">
                      <a:srgbClr val="FF3300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826" name="Line 42"/>
                <p:cNvSpPr>
                  <a:spLocks noChangeAspect="1" noChangeShapeType="1"/>
                </p:cNvSpPr>
                <p:nvPr/>
              </p:nvSpPr>
              <p:spPr bwMode="auto">
                <a:xfrm>
                  <a:off x="4214" y="2699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827" name="Line 43"/>
                <p:cNvSpPr>
                  <a:spLocks noChangeAspect="1" noChangeShapeType="1"/>
                </p:cNvSpPr>
                <p:nvPr/>
              </p:nvSpPr>
              <p:spPr bwMode="auto">
                <a:xfrm>
                  <a:off x="4118" y="2987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828" name="Freeform 44"/>
                <p:cNvSpPr>
                  <a:spLocks noChangeAspect="1"/>
                </p:cNvSpPr>
                <p:nvPr/>
              </p:nvSpPr>
              <p:spPr bwMode="auto">
                <a:xfrm>
                  <a:off x="4070" y="2203"/>
                  <a:ext cx="1032" cy="872"/>
                </a:xfrm>
                <a:custGeom>
                  <a:avLst/>
                  <a:gdLst/>
                  <a:ahLst/>
                  <a:cxnLst>
                    <a:cxn ang="0">
                      <a:pos x="976" y="352"/>
                    </a:cxn>
                    <a:cxn ang="0">
                      <a:pos x="736" y="352"/>
                    </a:cxn>
                    <a:cxn ang="0">
                      <a:pos x="496" y="304"/>
                    </a:cxn>
                    <a:cxn ang="0">
                      <a:pos x="496" y="496"/>
                    </a:cxn>
                    <a:cxn ang="0">
                      <a:pos x="208" y="784"/>
                    </a:cxn>
                    <a:cxn ang="0">
                      <a:pos x="16" y="784"/>
                    </a:cxn>
                    <a:cxn ang="0">
                      <a:pos x="112" y="256"/>
                    </a:cxn>
                    <a:cxn ang="0">
                      <a:pos x="160" y="16"/>
                    </a:cxn>
                    <a:cxn ang="0">
                      <a:pos x="592" y="160"/>
                    </a:cxn>
                    <a:cxn ang="0">
                      <a:pos x="976" y="352"/>
                    </a:cxn>
                  </a:cxnLst>
                  <a:rect l="0" t="0" r="r" b="b"/>
                  <a:pathLst>
                    <a:path w="1000" h="872">
                      <a:moveTo>
                        <a:pt x="976" y="352"/>
                      </a:moveTo>
                      <a:cubicBezTo>
                        <a:pt x="1000" y="384"/>
                        <a:pt x="816" y="360"/>
                        <a:pt x="736" y="352"/>
                      </a:cubicBezTo>
                      <a:cubicBezTo>
                        <a:pt x="656" y="344"/>
                        <a:pt x="536" y="280"/>
                        <a:pt x="496" y="304"/>
                      </a:cubicBezTo>
                      <a:cubicBezTo>
                        <a:pt x="456" y="328"/>
                        <a:pt x="544" y="416"/>
                        <a:pt x="496" y="496"/>
                      </a:cubicBezTo>
                      <a:cubicBezTo>
                        <a:pt x="448" y="576"/>
                        <a:pt x="288" y="736"/>
                        <a:pt x="208" y="784"/>
                      </a:cubicBezTo>
                      <a:cubicBezTo>
                        <a:pt x="128" y="832"/>
                        <a:pt x="32" y="872"/>
                        <a:pt x="16" y="784"/>
                      </a:cubicBezTo>
                      <a:cubicBezTo>
                        <a:pt x="0" y="696"/>
                        <a:pt x="88" y="384"/>
                        <a:pt x="112" y="256"/>
                      </a:cubicBezTo>
                      <a:cubicBezTo>
                        <a:pt x="136" y="128"/>
                        <a:pt x="80" y="32"/>
                        <a:pt x="160" y="16"/>
                      </a:cubicBezTo>
                      <a:cubicBezTo>
                        <a:pt x="240" y="0"/>
                        <a:pt x="456" y="104"/>
                        <a:pt x="592" y="160"/>
                      </a:cubicBezTo>
                      <a:cubicBezTo>
                        <a:pt x="728" y="216"/>
                        <a:pt x="952" y="320"/>
                        <a:pt x="976" y="35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7C80">
                        <a:gamma/>
                        <a:shade val="61176"/>
                        <a:invGamma/>
                      </a:srgbClr>
                    </a:gs>
                    <a:gs pos="100000">
                      <a:srgbClr val="FF7C80"/>
                    </a:gs>
                  </a:gsLst>
                  <a:lin ang="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829" name="Rectangle 45"/>
                <p:cNvSpPr>
                  <a:spLocks noChangeAspect="1" noChangeArrowheads="1"/>
                </p:cNvSpPr>
                <p:nvPr/>
              </p:nvSpPr>
              <p:spPr bwMode="auto">
                <a:xfrm>
                  <a:off x="4214" y="2795"/>
                  <a:ext cx="48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6"/>
                    </a:gs>
                    <a:gs pos="100000">
                      <a:srgbClr val="FFFF66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8830" name="Group 46"/>
            <p:cNvGrpSpPr/>
            <p:nvPr/>
          </p:nvGrpSpPr>
          <p:grpSpPr bwMode="auto">
            <a:xfrm>
              <a:off x="2885" y="2296"/>
              <a:ext cx="1265" cy="459"/>
              <a:chOff x="2271" y="2420"/>
              <a:chExt cx="1265" cy="459"/>
            </a:xfrm>
          </p:grpSpPr>
          <p:sp>
            <p:nvSpPr>
              <p:cNvPr id="118831" name="Freeform 47"/>
              <p:cNvSpPr>
                <a:spLocks noChangeAspect="1"/>
              </p:cNvSpPr>
              <p:nvPr/>
            </p:nvSpPr>
            <p:spPr bwMode="auto">
              <a:xfrm>
                <a:off x="2271" y="2518"/>
                <a:ext cx="1170" cy="19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1440" y="240"/>
                  </a:cxn>
                  <a:cxn ang="0">
                    <a:pos x="0" y="240"/>
                  </a:cxn>
                </a:cxnLst>
                <a:rect l="0" t="0" r="r" b="b"/>
                <a:pathLst>
                  <a:path w="1440" h="240">
                    <a:moveTo>
                      <a:pt x="48" y="0"/>
                    </a:moveTo>
                    <a:lnTo>
                      <a:pt x="1440" y="240"/>
                    </a:lnTo>
                    <a:lnTo>
                      <a:pt x="0" y="240"/>
                    </a:lnTo>
                  </a:path>
                </a:pathLst>
              </a:custGeom>
              <a:gradFill rotWithShape="0">
                <a:gsLst>
                  <a:gs pos="0">
                    <a:srgbClr val="FFCCCC"/>
                  </a:gs>
                  <a:gs pos="100000">
                    <a:srgbClr val="FFCC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FFCCCC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32" name="Rectangle 48"/>
              <p:cNvSpPr>
                <a:spLocks noChangeArrowheads="1"/>
              </p:cNvSpPr>
              <p:nvPr/>
            </p:nvSpPr>
            <p:spPr bwMode="auto">
              <a:xfrm>
                <a:off x="2607" y="2420"/>
                <a:ext cx="197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8833" name="Rectangle 49"/>
              <p:cNvSpPr>
                <a:spLocks noChangeArrowheads="1"/>
              </p:cNvSpPr>
              <p:nvPr/>
            </p:nvSpPr>
            <p:spPr bwMode="auto">
              <a:xfrm>
                <a:off x="3183" y="2521"/>
                <a:ext cx="19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8834" name="Rectangle 50"/>
              <p:cNvSpPr>
                <a:spLocks noChangeArrowheads="1"/>
              </p:cNvSpPr>
              <p:nvPr/>
            </p:nvSpPr>
            <p:spPr bwMode="auto">
              <a:xfrm>
                <a:off x="2654" y="2648"/>
                <a:ext cx="19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8835" name="Rectangle 51"/>
              <p:cNvSpPr>
                <a:spLocks noChangeArrowheads="1"/>
              </p:cNvSpPr>
              <p:nvPr/>
            </p:nvSpPr>
            <p:spPr bwMode="auto">
              <a:xfrm>
                <a:off x="3107" y="2627"/>
                <a:ext cx="19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8836" name="Rectangle 52"/>
              <p:cNvSpPr>
                <a:spLocks noChangeArrowheads="1"/>
              </p:cNvSpPr>
              <p:nvPr/>
            </p:nvSpPr>
            <p:spPr bwMode="auto">
              <a:xfrm>
                <a:off x="3279" y="2630"/>
                <a:ext cx="19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8837" name="Rectangle 53"/>
              <p:cNvSpPr>
                <a:spLocks noChangeArrowheads="1"/>
              </p:cNvSpPr>
              <p:nvPr/>
            </p:nvSpPr>
            <p:spPr bwMode="auto">
              <a:xfrm>
                <a:off x="3339" y="2558"/>
                <a:ext cx="19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8838" name="Rectangle 54"/>
              <p:cNvSpPr>
                <a:spLocks noChangeArrowheads="1"/>
              </p:cNvSpPr>
              <p:nvPr/>
            </p:nvSpPr>
            <p:spPr bwMode="auto">
              <a:xfrm>
                <a:off x="3062" y="2488"/>
                <a:ext cx="19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8839" name="Rectangle 55"/>
              <p:cNvSpPr>
                <a:spLocks noChangeArrowheads="1"/>
              </p:cNvSpPr>
              <p:nvPr/>
            </p:nvSpPr>
            <p:spPr bwMode="auto">
              <a:xfrm>
                <a:off x="2971" y="2648"/>
                <a:ext cx="19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 dirty="0">
                    <a:solidFill>
                      <a:srgbClr val="FF3300"/>
                    </a:solidFill>
                  </a:rPr>
                  <a:t>+</a:t>
                </a:r>
              </a:p>
            </p:txBody>
          </p:sp>
        </p:grpSp>
        <p:sp>
          <p:nvSpPr>
            <p:cNvPr id="118840" name="Line 56"/>
            <p:cNvSpPr>
              <a:spLocks noChangeShapeType="1"/>
            </p:cNvSpPr>
            <p:nvPr/>
          </p:nvSpPr>
          <p:spPr bwMode="auto">
            <a:xfrm>
              <a:off x="4559" y="2784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18841" name="Picture 57" descr="尖端放电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313" y="3264555"/>
            <a:ext cx="3876862" cy="29076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8842" name="Oval 58"/>
          <p:cNvSpPr>
            <a:spLocks noChangeArrowheads="1"/>
          </p:cNvSpPr>
          <p:nvPr/>
        </p:nvSpPr>
        <p:spPr bwMode="auto">
          <a:xfrm>
            <a:off x="1757363" y="5003800"/>
            <a:ext cx="504825" cy="5048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43" name="Text Box 59"/>
          <p:cNvSpPr txBox="1">
            <a:spLocks noChangeArrowheads="1"/>
          </p:cNvSpPr>
          <p:nvPr/>
        </p:nvSpPr>
        <p:spPr bwMode="auto">
          <a:xfrm>
            <a:off x="615949" y="1844643"/>
            <a:ext cx="8451851" cy="79566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） 静电平衡下的孤立导体，其表面处电荷密度</a:t>
            </a:r>
            <a:r>
              <a:rPr kumimoji="1" lang="zh-CN" altLang="en-US" sz="2000" i="1" dirty="0">
                <a:solidFill>
                  <a:srgbClr val="FF3300"/>
                </a:solidFill>
                <a:sym typeface="Symbol" panose="05050102010706020507" pitchFamily="18" charset="2"/>
              </a:rPr>
              <a:t></a:t>
            </a:r>
            <a:r>
              <a:rPr kumimoji="1" lang="zh-CN" altLang="en-US" sz="2000" dirty="0">
                <a:solidFill>
                  <a:srgbClr val="FF3300"/>
                </a:solidFill>
                <a:sym typeface="Symbol" panose="05050102010706020507" pitchFamily="18" charset="2"/>
              </a:rPr>
              <a:t> 与该表面曲率有关</a:t>
            </a:r>
            <a:r>
              <a:rPr kumimoji="1" lang="zh-CN" altLang="en-US" sz="2000" dirty="0">
                <a:sym typeface="Symbol" panose="05050102010706020507" pitchFamily="18" charset="2"/>
              </a:rPr>
              <a:t>，曲率（</a:t>
            </a:r>
            <a:r>
              <a:rPr kumimoji="1" lang="en-US" altLang="zh-CN" sz="2000" dirty="0">
                <a:sym typeface="Symbol" panose="05050102010706020507" pitchFamily="18" charset="2"/>
              </a:rPr>
              <a:t>1/</a:t>
            </a:r>
            <a:r>
              <a:rPr kumimoji="1" lang="en-US" altLang="zh-CN" sz="2000" i="1" dirty="0">
                <a:sym typeface="Symbol" panose="05050102010706020507" pitchFamily="18" charset="2"/>
              </a:rPr>
              <a:t>R</a:t>
            </a:r>
            <a:r>
              <a:rPr kumimoji="1" lang="zh-CN" altLang="en-US" sz="2000" dirty="0">
                <a:sym typeface="Symbol" panose="05050102010706020507" pitchFamily="18" charset="2"/>
              </a:rPr>
              <a:t>）越大的地方电荷密度也越大，曲率越小的地方电荷密度也越小。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5A5-A95D-442A-B959-6B5D20DC81C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C775A1-3300-CB43-4200-2F1113FBC4F8}"/>
              </a:ext>
            </a:extLst>
          </p:cNvPr>
          <p:cNvSpPr txBox="1"/>
          <p:nvPr/>
        </p:nvSpPr>
        <p:spPr>
          <a:xfrm>
            <a:off x="1524000" y="6400800"/>
            <a:ext cx="6324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【</a:t>
            </a:r>
            <a:r>
              <a:rPr lang="zh-CN" altLang="en-US" dirty="0">
                <a:hlinkClick r:id="rId4"/>
              </a:rPr>
              <a:t>高中物理</a:t>
            </a:r>
            <a:r>
              <a:rPr lang="en-US" altLang="zh-CN" dirty="0">
                <a:hlinkClick r:id="rId4"/>
              </a:rPr>
              <a:t>】</a:t>
            </a:r>
            <a:r>
              <a:rPr lang="zh-CN" altLang="en-US" dirty="0">
                <a:hlinkClick r:id="rId4"/>
              </a:rPr>
              <a:t>电场，尖端放电，电子风</a:t>
            </a:r>
            <a:r>
              <a:rPr lang="en-US" altLang="zh-CN" dirty="0">
                <a:hlinkClick r:id="rId4"/>
              </a:rPr>
              <a:t>_</a:t>
            </a:r>
            <a:r>
              <a:rPr lang="zh-CN" altLang="en-US" dirty="0">
                <a:hlinkClick r:id="rId4"/>
              </a:rPr>
              <a:t>哔哩哔哩</a:t>
            </a:r>
            <a:r>
              <a:rPr lang="en-US" altLang="zh-CN" dirty="0">
                <a:hlinkClick r:id="rId4"/>
              </a:rPr>
              <a:t>_</a:t>
            </a:r>
            <a:r>
              <a:rPr lang="en-US" altLang="zh-CN" dirty="0" err="1">
                <a:hlinkClick r:id="rId4"/>
              </a:rPr>
              <a:t>bilibili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748810" imgH="5040762"/>
        </mc:Choice>
        <mc:Fallback>
          <p:control r:id="rId1" imgW="6748810" imgH="5040762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9200" y="1284288"/>
                  <a:ext cx="6748463" cy="5040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静电场环路定理  电势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594C-CCA3-4095-9707-BA9BC5B3821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838200" y="1219200"/>
            <a:ext cx="2393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静电场环路定理 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633007" y="1752600"/>
            <a:ext cx="387798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带电体：大量点电荷的集合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1447800" y="2438400"/>
          <a:ext cx="127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297160" imgH="10960200" progId="">
                  <p:embed/>
                </p:oleObj>
              </mc:Choice>
              <mc:Fallback>
                <p:oleObj name="公式" r:id="rId2" imgW="20297160" imgH="10960200" progId="">
                  <p:embed/>
                  <p:pic>
                    <p:nvPicPr>
                      <p:cNvPr id="0" name="Picture 10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1270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0" name="Object 38"/>
          <p:cNvGraphicFramePr>
            <a:graphicFrameLocks noChangeAspect="1"/>
          </p:cNvGraphicFramePr>
          <p:nvPr/>
        </p:nvGraphicFramePr>
        <p:xfrm>
          <a:off x="1219200" y="3282950"/>
          <a:ext cx="586263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3819600" imgH="19494360" progId="">
                  <p:embed/>
                </p:oleObj>
              </mc:Choice>
              <mc:Fallback>
                <p:oleObj name="公式" r:id="rId4" imgW="93819600" imgH="19494360" progId="">
                  <p:embed/>
                  <p:pic>
                    <p:nvPicPr>
                      <p:cNvPr id="0" name="Picture 38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82950"/>
                        <a:ext cx="5862638" cy="121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33" name="Text Box 41"/>
          <p:cNvSpPr txBox="1">
            <a:spLocks noChangeArrowheads="1"/>
          </p:cNvSpPr>
          <p:nvPr/>
        </p:nvSpPr>
        <p:spPr bwMode="auto">
          <a:xfrm>
            <a:off x="533400" y="4729472"/>
            <a:ext cx="8077200" cy="13665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结论：给定试验电荷在</a:t>
            </a:r>
            <a:r>
              <a:rPr kumimoji="1" lang="zh-CN" altLang="en-US" sz="2400" dirty="0">
                <a:solidFill>
                  <a:srgbClr val="0000CC"/>
                </a:solidFill>
              </a:rPr>
              <a:t>静电场</a:t>
            </a:r>
            <a:r>
              <a:rPr kumimoji="1" lang="zh-CN" altLang="en-US" sz="2400" dirty="0"/>
              <a:t>中移动时，电场力所做的功</a:t>
            </a:r>
            <a:r>
              <a:rPr kumimoji="1" lang="en-US" altLang="zh-CN" sz="2400" dirty="0"/>
              <a:t>	</a:t>
            </a:r>
            <a:r>
              <a:rPr kumimoji="1" lang="zh-CN" altLang="en-US" sz="2400" dirty="0"/>
              <a:t>只与试验电荷的起点和终点的位置有关，而与路径</a:t>
            </a:r>
            <a:r>
              <a:rPr kumimoji="1" lang="en-US" altLang="zh-CN" sz="2400" dirty="0"/>
              <a:t>	</a:t>
            </a:r>
            <a:r>
              <a:rPr kumimoji="1" lang="zh-CN" altLang="en-US" sz="2400" dirty="0"/>
              <a:t>无关。即</a:t>
            </a:r>
            <a:r>
              <a:rPr kumimoji="1" lang="zh-CN" altLang="en-US" sz="2400" dirty="0">
                <a:solidFill>
                  <a:srgbClr val="0000CC"/>
                </a:solidFill>
              </a:rPr>
              <a:t>电场力是保守力</a:t>
            </a:r>
            <a:r>
              <a:rPr kumimoji="1" lang="zh-CN" altLang="en-US" sz="2400" dirty="0"/>
              <a:t>。</a:t>
            </a:r>
            <a:r>
              <a:rPr kumimoji="1" lang="zh-CN" altLang="en-US" sz="2400" dirty="0">
                <a:solidFill>
                  <a:srgbClr val="0000CC"/>
                </a:solidFill>
              </a:rPr>
              <a:t>静电场是保守场</a:t>
            </a:r>
            <a:r>
              <a:rPr kumimoji="1" lang="zh-CN" altLang="en-US" sz="24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33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9468-7EA0-4AF7-8450-72BF39058B5E}" type="slidenum">
              <a:rPr lang="en-US" altLang="zh-CN"/>
              <a:pPr/>
              <a:t>20</a:t>
            </a:fld>
            <a:endParaRPr lang="en-US" altLang="zh-CN"/>
          </a:p>
        </p:txBody>
      </p:sp>
      <p:pic>
        <p:nvPicPr>
          <p:cNvPr id="120836" name="Picture 4" descr="173315841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166446"/>
            <a:ext cx="5921828" cy="3886200"/>
          </a:xfrm>
          <a:prstGeom prst="rect">
            <a:avLst/>
          </a:prstGeom>
          <a:noFill/>
        </p:spPr>
      </p:pic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334000" y="3886200"/>
            <a:ext cx="1143000" cy="463846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</a:rPr>
              <a:t>避雷针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4415" y="4999672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避雷针针头是尖的，而静电感应时，导体尖端总是聚集了最多的电荷．这样，避雷针就聚集了大部分电荷．当云层上电荷较多时，避雷针与云层之间的空气就很容易被击穿，成为导体．这样，带电云层与避雷针形成通路，而避雷针又是接地的．避雷针就可以把云层上的电荷导入大地，使其不对高层建筑构成危险，保证了它的安全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D4ED-EB89-4B90-833F-5D4885265F45}" type="slidenum">
              <a:rPr lang="en-US" altLang="zh-CN"/>
              <a:pPr/>
              <a:t>21</a:t>
            </a:fld>
            <a:endParaRPr lang="en-US" altLang="zh-CN"/>
          </a:p>
        </p:txBody>
      </p:sp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2" cstate="print">
            <a:lum bright="-6000" contrast="30000"/>
          </a:blip>
          <a:srcRect/>
          <a:stretch>
            <a:fillRect/>
          </a:stretch>
        </p:blipFill>
        <p:spPr bwMode="auto">
          <a:xfrm>
            <a:off x="5821045" y="1752600"/>
            <a:ext cx="3262630" cy="36576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762000" y="1219200"/>
            <a:ext cx="1371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空腔导体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38862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3.1 </a:t>
            </a:r>
            <a:r>
              <a:rPr kumimoji="1" lang="zh-CN" altLang="en-US" sz="2400" dirty="0"/>
              <a:t>腔内无电荷的情况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762000" y="2238375"/>
            <a:ext cx="5486400" cy="885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）腔内的电场强度为零，不管外界的电场怎样。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）电荷只分布在外表面上，内表面处处无电荷。</a:t>
            </a:r>
          </a:p>
        </p:txBody>
      </p:sp>
      <p:grpSp>
        <p:nvGrpSpPr>
          <p:cNvPr id="121863" name="Group 7"/>
          <p:cNvGrpSpPr/>
          <p:nvPr/>
        </p:nvGrpSpPr>
        <p:grpSpPr bwMode="auto">
          <a:xfrm>
            <a:off x="1336097" y="3194050"/>
            <a:ext cx="4248150" cy="2597150"/>
            <a:chOff x="1202" y="2071"/>
            <a:chExt cx="3447" cy="1636"/>
          </a:xfrm>
        </p:grpSpPr>
        <p:pic>
          <p:nvPicPr>
            <p:cNvPr id="121864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2" y="2071"/>
              <a:ext cx="3447" cy="1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1865" name="Rectangle 9"/>
            <p:cNvSpPr>
              <a:spLocks noChangeArrowheads="1"/>
            </p:cNvSpPr>
            <p:nvPr/>
          </p:nvSpPr>
          <p:spPr bwMode="auto">
            <a:xfrm>
              <a:off x="1606" y="3419"/>
              <a:ext cx="2868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FF"/>
                  </a:solidFill>
                </a:rPr>
                <a:t>实心导体与空心导体等效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2000" y="58420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腔外带电体与腔外表面电荷在腔内场强总贡献为零（外不影响内）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E44F-F569-41FF-8C0F-BF4E73E7238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762000" y="1295400"/>
            <a:ext cx="1371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空腔导体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35052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3.1 </a:t>
            </a:r>
            <a:r>
              <a:rPr kumimoji="1" lang="zh-CN" altLang="en-US" sz="2400" dirty="0"/>
              <a:t>腔内无电荷的情况</a:t>
            </a:r>
          </a:p>
        </p:txBody>
      </p:sp>
      <p:grpSp>
        <p:nvGrpSpPr>
          <p:cNvPr id="123909" name="Group 5"/>
          <p:cNvGrpSpPr/>
          <p:nvPr/>
        </p:nvGrpSpPr>
        <p:grpSpPr bwMode="auto">
          <a:xfrm>
            <a:off x="4876800" y="1752600"/>
            <a:ext cx="3960813" cy="2663825"/>
            <a:chOff x="2925" y="935"/>
            <a:chExt cx="2495" cy="1678"/>
          </a:xfrm>
        </p:grpSpPr>
        <p:grpSp>
          <p:nvGrpSpPr>
            <p:cNvPr id="123910" name="Group 6"/>
            <p:cNvGrpSpPr/>
            <p:nvPr/>
          </p:nvGrpSpPr>
          <p:grpSpPr bwMode="auto">
            <a:xfrm>
              <a:off x="2925" y="935"/>
              <a:ext cx="2495" cy="1678"/>
              <a:chOff x="3061" y="1616"/>
              <a:chExt cx="2495" cy="1678"/>
            </a:xfrm>
          </p:grpSpPr>
          <p:sp>
            <p:nvSpPr>
              <p:cNvPr id="123911" name="Rectangle 7"/>
              <p:cNvSpPr>
                <a:spLocks noChangeArrowheads="1"/>
              </p:cNvSpPr>
              <p:nvPr/>
            </p:nvSpPr>
            <p:spPr bwMode="auto">
              <a:xfrm>
                <a:off x="3061" y="1616"/>
                <a:ext cx="2495" cy="167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12" name="Freeform 8"/>
              <p:cNvSpPr>
                <a:spLocks noChangeAspect="1"/>
              </p:cNvSpPr>
              <p:nvPr/>
            </p:nvSpPr>
            <p:spPr bwMode="auto">
              <a:xfrm>
                <a:off x="3379" y="1842"/>
                <a:ext cx="1843" cy="1143"/>
              </a:xfrm>
              <a:custGeom>
                <a:avLst/>
                <a:gdLst/>
                <a:ahLst/>
                <a:cxnLst>
                  <a:cxn ang="0">
                    <a:pos x="642" y="81"/>
                  </a:cxn>
                  <a:cxn ang="0">
                    <a:pos x="1223" y="18"/>
                  </a:cxn>
                  <a:cxn ang="0">
                    <a:pos x="1872" y="190"/>
                  </a:cxn>
                  <a:cxn ang="0">
                    <a:pos x="2292" y="658"/>
                  </a:cxn>
                  <a:cxn ang="0">
                    <a:pos x="2063" y="1323"/>
                  </a:cxn>
                  <a:cxn ang="0">
                    <a:pos x="1463" y="1353"/>
                  </a:cxn>
                  <a:cxn ang="0">
                    <a:pos x="878" y="1188"/>
                  </a:cxn>
                  <a:cxn ang="0">
                    <a:pos x="188" y="1218"/>
                  </a:cxn>
                  <a:cxn ang="0">
                    <a:pos x="8" y="753"/>
                  </a:cxn>
                  <a:cxn ang="0">
                    <a:pos x="237" y="306"/>
                  </a:cxn>
                  <a:cxn ang="0">
                    <a:pos x="642" y="81"/>
                  </a:cxn>
                </a:cxnLst>
                <a:rect l="0" t="0" r="r" b="b"/>
                <a:pathLst>
                  <a:path w="2324" h="1439">
                    <a:moveTo>
                      <a:pt x="642" y="81"/>
                    </a:moveTo>
                    <a:cubicBezTo>
                      <a:pt x="806" y="33"/>
                      <a:pt x="1018" y="0"/>
                      <a:pt x="1223" y="18"/>
                    </a:cubicBezTo>
                    <a:cubicBezTo>
                      <a:pt x="1428" y="36"/>
                      <a:pt x="1694" y="83"/>
                      <a:pt x="1872" y="190"/>
                    </a:cubicBezTo>
                    <a:cubicBezTo>
                      <a:pt x="2050" y="297"/>
                      <a:pt x="2260" y="469"/>
                      <a:pt x="2292" y="658"/>
                    </a:cubicBezTo>
                    <a:cubicBezTo>
                      <a:pt x="2324" y="847"/>
                      <a:pt x="2201" y="1207"/>
                      <a:pt x="2063" y="1323"/>
                    </a:cubicBezTo>
                    <a:cubicBezTo>
                      <a:pt x="1925" y="1439"/>
                      <a:pt x="1660" y="1375"/>
                      <a:pt x="1463" y="1353"/>
                    </a:cubicBezTo>
                    <a:cubicBezTo>
                      <a:pt x="1266" y="1331"/>
                      <a:pt x="1090" y="1210"/>
                      <a:pt x="878" y="1188"/>
                    </a:cubicBezTo>
                    <a:cubicBezTo>
                      <a:pt x="666" y="1166"/>
                      <a:pt x="333" y="1290"/>
                      <a:pt x="188" y="1218"/>
                    </a:cubicBezTo>
                    <a:cubicBezTo>
                      <a:pt x="43" y="1146"/>
                      <a:pt x="0" y="905"/>
                      <a:pt x="8" y="753"/>
                    </a:cubicBezTo>
                    <a:cubicBezTo>
                      <a:pt x="16" y="601"/>
                      <a:pt x="131" y="418"/>
                      <a:pt x="237" y="306"/>
                    </a:cubicBezTo>
                    <a:cubicBezTo>
                      <a:pt x="343" y="194"/>
                      <a:pt x="482" y="128"/>
                      <a:pt x="642" y="8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18900000" scaled="1"/>
              </a:gradFill>
              <a:ln w="9525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913" name="Group 9"/>
            <p:cNvGrpSpPr/>
            <p:nvPr/>
          </p:nvGrpSpPr>
          <p:grpSpPr bwMode="auto">
            <a:xfrm>
              <a:off x="3243" y="1134"/>
              <a:ext cx="1855" cy="1141"/>
              <a:chOff x="3379" y="1815"/>
              <a:chExt cx="1855" cy="1141"/>
            </a:xfrm>
          </p:grpSpPr>
          <p:pic>
            <p:nvPicPr>
              <p:cNvPr id="123914" name="Picture 1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751" y="1897"/>
                <a:ext cx="15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915" name="Picture 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515" y="2053"/>
                <a:ext cx="152" cy="1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23916" name="Picture 1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79" y="2332"/>
                <a:ext cx="152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917" name="Picture 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41" y="1815"/>
                <a:ext cx="15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918" name="Picture 1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22" y="1915"/>
                <a:ext cx="15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919" name="Picture 1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48" y="2214"/>
                <a:ext cx="15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920" name="Picture 1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84" y="2405"/>
                <a:ext cx="15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921" name="Picture 1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03" y="2668"/>
                <a:ext cx="15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922" name="Picture 1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84" y="2804"/>
                <a:ext cx="15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923" name="Picture 19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49" y="2795"/>
                <a:ext cx="15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924" name="Picture 2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77" y="2750"/>
                <a:ext cx="15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925" name="Picture 2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787" y="2668"/>
                <a:ext cx="15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926" name="Picture 2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515" y="2686"/>
                <a:ext cx="15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927" name="Picture 2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88" y="2559"/>
                <a:ext cx="15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3928" name="Group 24"/>
            <p:cNvGrpSpPr/>
            <p:nvPr/>
          </p:nvGrpSpPr>
          <p:grpSpPr bwMode="auto">
            <a:xfrm>
              <a:off x="3560" y="1298"/>
              <a:ext cx="1407" cy="741"/>
              <a:chOff x="3696" y="1979"/>
              <a:chExt cx="1407" cy="741"/>
            </a:xfrm>
          </p:grpSpPr>
          <p:sp>
            <p:nvSpPr>
              <p:cNvPr id="123929" name="Freeform 25"/>
              <p:cNvSpPr>
                <a:spLocks noChangeAspect="1"/>
              </p:cNvSpPr>
              <p:nvPr/>
            </p:nvSpPr>
            <p:spPr bwMode="auto">
              <a:xfrm>
                <a:off x="3696" y="1979"/>
                <a:ext cx="1193" cy="738"/>
              </a:xfrm>
              <a:custGeom>
                <a:avLst/>
                <a:gdLst/>
                <a:ahLst/>
                <a:cxnLst>
                  <a:cxn ang="0">
                    <a:pos x="642" y="81"/>
                  </a:cxn>
                  <a:cxn ang="0">
                    <a:pos x="1223" y="18"/>
                  </a:cxn>
                  <a:cxn ang="0">
                    <a:pos x="1872" y="190"/>
                  </a:cxn>
                  <a:cxn ang="0">
                    <a:pos x="2292" y="658"/>
                  </a:cxn>
                  <a:cxn ang="0">
                    <a:pos x="2063" y="1323"/>
                  </a:cxn>
                  <a:cxn ang="0">
                    <a:pos x="1463" y="1353"/>
                  </a:cxn>
                  <a:cxn ang="0">
                    <a:pos x="878" y="1188"/>
                  </a:cxn>
                  <a:cxn ang="0">
                    <a:pos x="188" y="1218"/>
                  </a:cxn>
                  <a:cxn ang="0">
                    <a:pos x="8" y="753"/>
                  </a:cxn>
                  <a:cxn ang="0">
                    <a:pos x="237" y="306"/>
                  </a:cxn>
                  <a:cxn ang="0">
                    <a:pos x="642" y="81"/>
                  </a:cxn>
                </a:cxnLst>
                <a:rect l="0" t="0" r="r" b="b"/>
                <a:pathLst>
                  <a:path w="2324" h="1439">
                    <a:moveTo>
                      <a:pt x="642" y="81"/>
                    </a:moveTo>
                    <a:cubicBezTo>
                      <a:pt x="806" y="33"/>
                      <a:pt x="1018" y="0"/>
                      <a:pt x="1223" y="18"/>
                    </a:cubicBezTo>
                    <a:cubicBezTo>
                      <a:pt x="1428" y="36"/>
                      <a:pt x="1694" y="83"/>
                      <a:pt x="1872" y="190"/>
                    </a:cubicBezTo>
                    <a:cubicBezTo>
                      <a:pt x="2050" y="297"/>
                      <a:pt x="2260" y="469"/>
                      <a:pt x="2292" y="658"/>
                    </a:cubicBezTo>
                    <a:cubicBezTo>
                      <a:pt x="2324" y="847"/>
                      <a:pt x="2201" y="1207"/>
                      <a:pt x="2063" y="1323"/>
                    </a:cubicBezTo>
                    <a:cubicBezTo>
                      <a:pt x="1925" y="1439"/>
                      <a:pt x="1660" y="1375"/>
                      <a:pt x="1463" y="1353"/>
                    </a:cubicBezTo>
                    <a:cubicBezTo>
                      <a:pt x="1266" y="1331"/>
                      <a:pt x="1090" y="1210"/>
                      <a:pt x="878" y="1188"/>
                    </a:cubicBezTo>
                    <a:cubicBezTo>
                      <a:pt x="666" y="1166"/>
                      <a:pt x="333" y="1290"/>
                      <a:pt x="188" y="1218"/>
                    </a:cubicBezTo>
                    <a:cubicBezTo>
                      <a:pt x="43" y="1146"/>
                      <a:pt x="0" y="905"/>
                      <a:pt x="8" y="753"/>
                    </a:cubicBezTo>
                    <a:cubicBezTo>
                      <a:pt x="16" y="601"/>
                      <a:pt x="131" y="418"/>
                      <a:pt x="237" y="306"/>
                    </a:cubicBezTo>
                    <a:cubicBezTo>
                      <a:pt x="343" y="194"/>
                      <a:pt x="482" y="128"/>
                      <a:pt x="642" y="81"/>
                    </a:cubicBezTo>
                    <a:close/>
                  </a:path>
                </a:pathLst>
              </a:custGeom>
              <a:noFill/>
              <a:ln w="28575" cmpd="sng">
                <a:solidFill>
                  <a:srgbClr val="800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30" name="Text Box 26"/>
              <p:cNvSpPr txBox="1">
                <a:spLocks noChangeArrowheads="1"/>
              </p:cNvSpPr>
              <p:nvPr/>
            </p:nvSpPr>
            <p:spPr bwMode="auto">
              <a:xfrm>
                <a:off x="4785" y="2432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00"/>
                    </a:solidFill>
                  </a:rPr>
                  <a:t>S</a:t>
                </a:r>
              </a:p>
            </p:txBody>
          </p:sp>
        </p:grpSp>
        <p:sp>
          <p:nvSpPr>
            <p:cNvPr id="123931" name="Freeform 27"/>
            <p:cNvSpPr/>
            <p:nvPr/>
          </p:nvSpPr>
          <p:spPr bwMode="auto">
            <a:xfrm>
              <a:off x="3734" y="1411"/>
              <a:ext cx="900" cy="461"/>
            </a:xfrm>
            <a:custGeom>
              <a:avLst/>
              <a:gdLst/>
              <a:ahLst/>
              <a:cxnLst>
                <a:cxn ang="0">
                  <a:pos x="189" y="69"/>
                </a:cxn>
                <a:cxn ang="0">
                  <a:pos x="552" y="23"/>
                </a:cxn>
                <a:cxn ang="0">
                  <a:pos x="870" y="205"/>
                </a:cxn>
                <a:cxn ang="0">
                  <a:pos x="734" y="431"/>
                </a:cxn>
                <a:cxn ang="0">
                  <a:pos x="461" y="386"/>
                </a:cxn>
                <a:cxn ang="0">
                  <a:pos x="99" y="431"/>
                </a:cxn>
                <a:cxn ang="0">
                  <a:pos x="8" y="250"/>
                </a:cxn>
                <a:cxn ang="0">
                  <a:pos x="189" y="69"/>
                </a:cxn>
              </a:cxnLst>
              <a:rect l="0" t="0" r="r" b="b"/>
              <a:pathLst>
                <a:path w="900" h="461">
                  <a:moveTo>
                    <a:pt x="189" y="69"/>
                  </a:moveTo>
                  <a:cubicBezTo>
                    <a:pt x="280" y="31"/>
                    <a:pt x="439" y="0"/>
                    <a:pt x="552" y="23"/>
                  </a:cubicBezTo>
                  <a:cubicBezTo>
                    <a:pt x="665" y="46"/>
                    <a:pt x="840" y="137"/>
                    <a:pt x="870" y="205"/>
                  </a:cubicBezTo>
                  <a:cubicBezTo>
                    <a:pt x="900" y="273"/>
                    <a:pt x="802" y="401"/>
                    <a:pt x="734" y="431"/>
                  </a:cubicBezTo>
                  <a:cubicBezTo>
                    <a:pt x="666" y="461"/>
                    <a:pt x="567" y="386"/>
                    <a:pt x="461" y="386"/>
                  </a:cubicBezTo>
                  <a:cubicBezTo>
                    <a:pt x="355" y="386"/>
                    <a:pt x="174" y="454"/>
                    <a:pt x="99" y="431"/>
                  </a:cubicBezTo>
                  <a:cubicBezTo>
                    <a:pt x="24" y="408"/>
                    <a:pt x="0" y="310"/>
                    <a:pt x="8" y="250"/>
                  </a:cubicBezTo>
                  <a:cubicBezTo>
                    <a:pt x="16" y="190"/>
                    <a:pt x="98" y="107"/>
                    <a:pt x="189" y="69"/>
                  </a:cubicBez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3932" name="Object 28"/>
          <p:cNvGraphicFramePr>
            <a:graphicFrameLocks noChangeAspect="1"/>
          </p:cNvGraphicFramePr>
          <p:nvPr/>
        </p:nvGraphicFramePr>
        <p:xfrm>
          <a:off x="1295400" y="2590800"/>
          <a:ext cx="22860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6545400" imgH="13804920" progId="">
                  <p:embed/>
                </p:oleObj>
              </mc:Choice>
              <mc:Fallback>
                <p:oleObj name="公式" r:id="rId3" imgW="36545400" imgH="13804920" progId="">
                  <p:embed/>
                  <p:pic>
                    <p:nvPicPr>
                      <p:cNvPr id="1239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22860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3" name="Object 29"/>
          <p:cNvGraphicFramePr>
            <a:graphicFrameLocks noChangeAspect="1"/>
          </p:cNvGraphicFramePr>
          <p:nvPr/>
        </p:nvGraphicFramePr>
        <p:xfrm>
          <a:off x="1295400" y="3733800"/>
          <a:ext cx="24955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9388680" imgH="8115480" progId="">
                  <p:embed/>
                </p:oleObj>
              </mc:Choice>
              <mc:Fallback>
                <p:oleObj name="公式" r:id="rId5" imgW="39388680" imgH="8115480" progId="">
                  <p:embed/>
                  <p:pic>
                    <p:nvPicPr>
                      <p:cNvPr id="12393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249555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838200" y="4569869"/>
            <a:ext cx="7431088" cy="53553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电荷分布在导体外表面，导体内部和内表面</a:t>
            </a:r>
            <a:r>
              <a:rPr kumimoji="1" lang="zh-CN" altLang="en-US" sz="2400" dirty="0">
                <a:solidFill>
                  <a:srgbClr val="0000CC"/>
                </a:solidFill>
              </a:rPr>
              <a:t>没净电荷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123936" name="Rectangle 32"/>
          <p:cNvSpPr>
            <a:spLocks noChangeArrowheads="1"/>
          </p:cNvSpPr>
          <p:nvPr/>
        </p:nvSpPr>
        <p:spPr bwMode="auto">
          <a:xfrm>
            <a:off x="1524000" y="5405735"/>
            <a:ext cx="6340197" cy="4616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</a:rPr>
              <a:t>电荷只分布在外表面上，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内表面处处无电荷</a:t>
            </a:r>
            <a:r>
              <a:rPr lang="zh-CN" altLang="en-US" sz="2400"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4" grpId="0"/>
      <p:bldP spid="1239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823A-72CC-4BB8-B1DC-4E114D1067B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762000" y="1219200"/>
            <a:ext cx="1371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空腔导体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685800" y="1689465"/>
            <a:ext cx="396240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3.2 </a:t>
            </a:r>
            <a:r>
              <a:rPr kumimoji="1" lang="zh-CN" altLang="en-US" sz="2400" dirty="0"/>
              <a:t>腔内有电荷的情况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1143482" y="2145320"/>
            <a:ext cx="6934200" cy="49244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空腔内表面所带电荷与腔内带电体所带电荷的代数和为零。</a:t>
            </a:r>
          </a:p>
        </p:txBody>
      </p:sp>
      <p:pic>
        <p:nvPicPr>
          <p:cNvPr id="113672" name="Picture 8" descr="6-7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2609188"/>
            <a:ext cx="3816350" cy="341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4876800" y="2700869"/>
          <a:ext cx="24955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9388680" imgH="8115480" progId="">
                  <p:embed/>
                </p:oleObj>
              </mc:Choice>
              <mc:Fallback>
                <p:oleObj name="公式" r:id="rId3" imgW="39388680" imgH="8115480" progId="">
                  <p:embed/>
                  <p:pic>
                    <p:nvPicPr>
                      <p:cNvPr id="1136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00869"/>
                        <a:ext cx="249555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5715000" y="3321050"/>
          <a:ext cx="9874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422760" imgH="6489720" progId="">
                  <p:embed/>
                </p:oleObj>
              </mc:Choice>
              <mc:Fallback>
                <p:oleObj name="公式" r:id="rId5" imgW="15422760" imgH="6489720" progId="">
                  <p:embed/>
                  <p:pic>
                    <p:nvPicPr>
                      <p:cNvPr id="1136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321050"/>
                        <a:ext cx="9874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4343400" y="3905249"/>
            <a:ext cx="4572000" cy="108952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/>
              <a:t>在静电平衡下，电荷分布在</a:t>
            </a:r>
            <a:r>
              <a:rPr kumimoji="1" lang="zh-CN" altLang="en-US" dirty="0">
                <a:solidFill>
                  <a:srgbClr val="0000CC"/>
                </a:solidFill>
              </a:rPr>
              <a:t>导体内、外两个表面</a:t>
            </a:r>
            <a:r>
              <a:rPr kumimoji="1" lang="zh-CN" altLang="en-US" dirty="0"/>
              <a:t>，其中内表面的电荷是空腔内带电体的</a:t>
            </a:r>
            <a:r>
              <a:rPr kumimoji="1" lang="zh-CN" altLang="en-US" dirty="0">
                <a:solidFill>
                  <a:srgbClr val="0000CC"/>
                </a:solidFill>
              </a:rPr>
              <a:t>感应电荷</a:t>
            </a:r>
            <a:r>
              <a:rPr kumimoji="1" lang="zh-CN" altLang="en-US" dirty="0"/>
              <a:t>，与腔内带电体的电荷</a:t>
            </a:r>
            <a:r>
              <a:rPr kumimoji="1" lang="zh-CN" altLang="en-US" dirty="0">
                <a:solidFill>
                  <a:srgbClr val="0000CC"/>
                </a:solidFill>
              </a:rPr>
              <a:t>等量异号</a:t>
            </a:r>
            <a:r>
              <a:rPr kumimoji="1" lang="zh-CN" altLang="en-US" dirty="0"/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3400" y="52578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空腔外表面上的电荷分布与腔内带电体的位置无关，只取决于导体外表面形状和周围空间的电荷分布。</a:t>
            </a:r>
            <a:r>
              <a:rPr lang="zh-CN" altLang="en-US" b="1" dirty="0"/>
              <a:t>（内不影响外）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D520-6E32-4EA1-8932-774474826924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b="1" dirty="0"/>
              <a:t>接地导体空腔：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若腔外无电荷，外表面上的感应电荷被大地电荷中和而不带电荷。</a:t>
            </a:r>
            <a:endParaRPr lang="en-US" altLang="zh-CN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若腔外有电荷，外表面上的感应电荷应按下列原则确定：</a:t>
            </a:r>
            <a:endParaRPr lang="en-US" altLang="zh-C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2766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）导体空腔电势为零；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798" y="3886200"/>
            <a:ext cx="7719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）导体内场强为零（由腔内、外电荷和腔内外表面的电荷共同产生）。</a:t>
            </a:r>
          </a:p>
        </p:txBody>
      </p:sp>
      <p:pic>
        <p:nvPicPr>
          <p:cNvPr id="164865" name="Picture 1" descr="C:\Users\XuQingchi\AppData\Roaming\Tencent\Users\28231541\QQ\WinTemp\RichOle\OBAG%%`~T1R[4S_$YSOW]7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17197"/>
            <a:ext cx="2467437" cy="16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866" name="Picture 2" descr="C:\Users\XuQingchi\AppData\Roaming\Tencent\Users\28231541\QQ\WinTemp\RichOle\(N{83V]W_8WQ`}3OI61GN%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676775"/>
            <a:ext cx="22479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29118" y="6412468"/>
            <a:ext cx="448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接地表面电荷未必为零！</a:t>
            </a:r>
          </a:p>
        </p:txBody>
      </p:sp>
    </p:spTree>
    <p:extLst>
      <p:ext uri="{BB962C8B-B14F-4D97-AF65-F5344CB8AC3E}">
        <p14:creationId xmlns:p14="http://schemas.microsoft.com/office/powerpoint/2010/main" val="176077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E26-F5AA-40EF-B639-4BCA1B4C4D8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762000" y="1295400"/>
            <a:ext cx="1371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静电屏蔽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990600" y="4495800"/>
            <a:ext cx="6781800" cy="53553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接地的空腔导体可以屏蔽内电场、外电场的影响。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990600" y="2133600"/>
            <a:ext cx="6781800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</a:rPr>
              <a:t>空腔导体（不论是否接地）的内部空间不受腔外电荷和电场的影响；</a:t>
            </a:r>
          </a:p>
          <a:p>
            <a:endParaRPr lang="zh-CN" altLang="en-US" sz="2400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接地的空腔导体，腔外空间不受腔内电荷和电场的影响。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D679-8E08-4FEE-9719-C324B5F77DC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762000" y="1219200"/>
            <a:ext cx="1371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静电屏蔽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990600" y="1905000"/>
            <a:ext cx="10668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CC"/>
                </a:solidFill>
              </a:rPr>
              <a:t>全屏蔽：</a:t>
            </a:r>
          </a:p>
        </p:txBody>
      </p:sp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219" y="2362200"/>
            <a:ext cx="6913563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8000" y="5775325"/>
            <a:ext cx="8128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latin typeface="Arial" panose="020B0604020202020204" pitchFamily="34" charset="0"/>
              </a:rPr>
              <a:t>在</a:t>
            </a:r>
            <a:r>
              <a:rPr lang="zh-CN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接地</a:t>
            </a:r>
            <a:r>
              <a:rPr lang="zh-CN" altLang="en-US" sz="2000" dirty="0">
                <a:latin typeface="Arial" panose="020B0604020202020204" pitchFamily="34" charset="0"/>
              </a:rPr>
              <a:t>的导体壳作用下，</a:t>
            </a:r>
            <a:r>
              <a:rPr lang="zh-CN" altLang="en-US" sz="2000" dirty="0">
                <a:latin typeface="华文行楷" panose="02010800040101010101" charset="-122"/>
                <a:ea typeface="华文行楷" panose="02010800040101010101" charset="-122"/>
              </a:rPr>
              <a:t>壳内的电荷所激发的电场，无法作用到壳外</a:t>
            </a:r>
            <a:r>
              <a:rPr lang="zh-CN" altLang="en-US" sz="2000" dirty="0">
                <a:latin typeface="Arial" panose="020B0604020202020204" pitchFamily="34" charset="0"/>
              </a:rPr>
              <a:t>。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FD7A-2E12-449D-915F-C13C90EB3A3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F7CB70-83A6-BADF-8929-CD093626865C}"/>
              </a:ext>
            </a:extLst>
          </p:cNvPr>
          <p:cNvSpPr txBox="1"/>
          <p:nvPr/>
        </p:nvSpPr>
        <p:spPr>
          <a:xfrm>
            <a:off x="990600" y="6400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两种典型的静电屏蔽现象（外屏蔽、内屏蔽）</a:t>
            </a:r>
            <a:r>
              <a:rPr lang="en-US" altLang="zh-CN" dirty="0">
                <a:hlinkClick r:id="rId3"/>
              </a:rPr>
              <a:t>,</a:t>
            </a:r>
            <a:r>
              <a:rPr lang="zh-CN" altLang="en-US" dirty="0">
                <a:hlinkClick r:id="rId3"/>
              </a:rPr>
              <a:t>科学</a:t>
            </a:r>
            <a:r>
              <a:rPr lang="en-US" altLang="zh-CN" dirty="0">
                <a:hlinkClick r:id="rId3"/>
              </a:rPr>
              <a:t>,</a:t>
            </a:r>
            <a:r>
              <a:rPr lang="zh-CN" altLang="en-US" dirty="0">
                <a:hlinkClick r:id="rId3"/>
              </a:rPr>
              <a:t>科普</a:t>
            </a:r>
            <a:r>
              <a:rPr lang="en-US" altLang="zh-CN" dirty="0">
                <a:hlinkClick r:id="rId3"/>
              </a:rPr>
              <a:t>,</a:t>
            </a:r>
            <a:r>
              <a:rPr lang="zh-CN" altLang="en-US" dirty="0">
                <a:hlinkClick r:id="rId3"/>
              </a:rPr>
              <a:t>好看视频 </a:t>
            </a:r>
            <a:r>
              <a:rPr lang="en-US" altLang="zh-CN" dirty="0">
                <a:hlinkClick r:id="rId3"/>
              </a:rPr>
              <a:t>(baidu.com)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811326" imgH="5036763"/>
        </mc:Choice>
        <mc:Fallback>
          <p:control r:id="rId1" imgW="6811326" imgH="5036763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9200" y="1219200"/>
                  <a:ext cx="6811963" cy="5037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B3DE-C582-406C-984F-B6ACDDAB7566}" type="slidenum">
              <a:rPr lang="en-US" altLang="zh-CN"/>
              <a:pPr/>
              <a:t>28</a:t>
            </a:fld>
            <a:endParaRPr lang="en-US" altLang="zh-CN"/>
          </a:p>
        </p:txBody>
      </p:sp>
      <p:pic>
        <p:nvPicPr>
          <p:cNvPr id="129028" name="Picture 4" descr="0511071438323498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296988"/>
            <a:ext cx="304323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7696200" y="3124200"/>
            <a:ext cx="866775" cy="366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miter lim="800000"/>
            <a:tailEnd type="none" w="sm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1800" dirty="0"/>
              <a:t>屏蔽线</a:t>
            </a:r>
            <a:endParaRPr kumimoji="1" lang="zh-CN" alt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29031" name="Picture 7" descr="228248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886993"/>
            <a:ext cx="1481138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7" name="Picture 3" descr="73279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295400"/>
            <a:ext cx="2632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2362200" y="3200400"/>
            <a:ext cx="1609725" cy="3667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1800" dirty="0"/>
              <a:t>防静电屏蔽袋</a:t>
            </a:r>
            <a:r>
              <a:rPr kumimoji="1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pic>
        <p:nvPicPr>
          <p:cNvPr id="129032" name="Picture 8" descr="image00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3886200"/>
            <a:ext cx="2413000" cy="2282825"/>
          </a:xfrm>
          <a:prstGeom prst="rect">
            <a:avLst/>
          </a:prstGeom>
          <a:noFill/>
        </p:spPr>
      </p:pic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7696200" y="5867400"/>
            <a:ext cx="1095375" cy="3667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1800"/>
              <a:t>高压作业</a:t>
            </a:r>
            <a:endParaRPr kumimoji="1" lang="zh-CN" alt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304800" y="5791200"/>
            <a:ext cx="1552575" cy="3667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1800" dirty="0"/>
              <a:t>高压电防护服</a:t>
            </a:r>
            <a:endParaRPr kumimoji="1" lang="zh-CN" alt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B6F-2777-4344-BEC1-E220C9888D51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533400" y="1219200"/>
            <a:ext cx="8077200" cy="161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/>
              <a:t>例</a:t>
            </a:r>
            <a:r>
              <a:rPr lang="en-US" altLang="zh-CN" sz="2000" dirty="0"/>
              <a:t>9.17</a:t>
            </a:r>
            <a:r>
              <a:rPr kumimoji="1" lang="en-US" altLang="zh-CN" sz="2000" dirty="0">
                <a:sym typeface="Symbol" panose="05050102010706020507" pitchFamily="18" charset="2"/>
              </a:rPr>
              <a:t>   </a:t>
            </a:r>
            <a:r>
              <a:rPr kumimoji="1" lang="zh-CN" altLang="en-US" sz="2000" dirty="0">
                <a:sym typeface="Symbol" panose="05050102010706020507" pitchFamily="18" charset="2"/>
              </a:rPr>
              <a:t>一半径为</a:t>
            </a:r>
            <a:r>
              <a:rPr kumimoji="1" lang="en-US" altLang="zh-CN" sz="2000" dirty="0">
                <a:sym typeface="Symbol" panose="05050102010706020507" pitchFamily="18" charset="2"/>
              </a:rPr>
              <a:t>R</a:t>
            </a:r>
            <a:r>
              <a:rPr kumimoji="1" lang="en-US" altLang="zh-CN" sz="2000" baseline="-25000" dirty="0">
                <a:sym typeface="Symbol" panose="05050102010706020507" pitchFamily="18" charset="2"/>
              </a:rPr>
              <a:t>1</a:t>
            </a:r>
            <a:r>
              <a:rPr kumimoji="1" lang="zh-CN" altLang="en-US" sz="2000" dirty="0">
                <a:sym typeface="Symbol" panose="05050102010706020507" pitchFamily="18" charset="2"/>
              </a:rPr>
              <a:t>的金属球置于内、外半径分别为</a:t>
            </a:r>
            <a:r>
              <a:rPr kumimoji="1" lang="en-US" altLang="zh-CN" sz="2000" dirty="0">
                <a:sym typeface="Symbol" panose="05050102010706020507" pitchFamily="18" charset="2"/>
              </a:rPr>
              <a:t>R</a:t>
            </a:r>
            <a:r>
              <a:rPr kumimoji="1" lang="en-US" altLang="zh-CN" sz="2000" baseline="-25000" dirty="0">
                <a:sym typeface="Symbol" panose="05050102010706020507" pitchFamily="18" charset="2"/>
              </a:rPr>
              <a:t>2</a:t>
            </a:r>
            <a:r>
              <a:rPr kumimoji="1" lang="zh-CN" altLang="en-US" sz="2000" dirty="0">
                <a:sym typeface="Symbol" panose="05050102010706020507" pitchFamily="18" charset="2"/>
              </a:rPr>
              <a:t>和</a:t>
            </a:r>
            <a:r>
              <a:rPr kumimoji="1" lang="en-US" altLang="zh-CN" sz="2000" dirty="0">
                <a:sym typeface="Symbol" panose="05050102010706020507" pitchFamily="18" charset="2"/>
              </a:rPr>
              <a:t>R</a:t>
            </a:r>
            <a:r>
              <a:rPr kumimoji="1" lang="en-US" altLang="zh-CN" sz="2000" baseline="-25000" dirty="0">
                <a:sym typeface="Symbol" panose="05050102010706020507" pitchFamily="18" charset="2"/>
              </a:rPr>
              <a:t>3</a:t>
            </a:r>
            <a:r>
              <a:rPr kumimoji="1" lang="zh-CN" altLang="en-US" sz="2000" dirty="0">
                <a:sym typeface="Symbol" panose="05050102010706020507" pitchFamily="18" charset="2"/>
              </a:rPr>
              <a:t>的金属球壳中心，金属球和球壳均</a:t>
            </a:r>
            <a:r>
              <a:rPr kumimoji="1" lang="zh-CN" altLang="en-US" sz="2000" dirty="0">
                <a:solidFill>
                  <a:srgbClr val="0000CC"/>
                </a:solidFill>
                <a:sym typeface="Symbol" panose="05050102010706020507" pitchFamily="18" charset="2"/>
              </a:rPr>
              <a:t>带有电量</a:t>
            </a:r>
            <a:r>
              <a:rPr kumimoji="1" lang="zh-CN" altLang="en-US" sz="2000" dirty="0">
                <a:sym typeface="Symbol" panose="05050102010706020507" pitchFamily="18" charset="2"/>
              </a:rPr>
              <a:t>为</a:t>
            </a:r>
            <a:r>
              <a:rPr kumimoji="1" lang="en-US" altLang="zh-CN" sz="2000" i="1" dirty="0">
                <a:sym typeface="Symbol" panose="05050102010706020507" pitchFamily="18" charset="2"/>
              </a:rPr>
              <a:t>q</a:t>
            </a:r>
            <a:r>
              <a:rPr kumimoji="1" lang="en-US" altLang="zh-CN" sz="2000" dirty="0">
                <a:sym typeface="Symbol" panose="05050102010706020507" pitchFamily="18" charset="2"/>
              </a:rPr>
              <a:t> </a:t>
            </a:r>
            <a:r>
              <a:rPr kumimoji="1" lang="zh-CN" altLang="en-US" sz="2000" dirty="0">
                <a:sym typeface="Symbol" panose="05050102010706020507" pitchFamily="18" charset="2"/>
              </a:rPr>
              <a:t>的正电荷。求：</a:t>
            </a:r>
          </a:p>
          <a:p>
            <a:r>
              <a:rPr kumimoji="1" lang="zh-CN" altLang="en-US" sz="2000" dirty="0">
                <a:sym typeface="Symbol" panose="05050102010706020507" pitchFamily="18" charset="2"/>
              </a:rPr>
              <a:t>（</a:t>
            </a:r>
            <a:r>
              <a:rPr kumimoji="1" lang="en-US" altLang="zh-CN" sz="2000" dirty="0">
                <a:sym typeface="Symbol" panose="05050102010706020507" pitchFamily="18" charset="2"/>
              </a:rPr>
              <a:t>1</a:t>
            </a:r>
            <a:r>
              <a:rPr kumimoji="1" lang="zh-CN" altLang="en-US" sz="2000" dirty="0">
                <a:sym typeface="Symbol" panose="05050102010706020507" pitchFamily="18" charset="2"/>
              </a:rPr>
              <a:t>）金属球和球壳的电势</a:t>
            </a:r>
            <a:r>
              <a:rPr kumimoji="1" lang="en-US" altLang="zh-CN" sz="2000" dirty="0">
                <a:sym typeface="Symbol" panose="05050102010706020507" pitchFamily="18" charset="2"/>
              </a:rPr>
              <a:t>;</a:t>
            </a:r>
          </a:p>
          <a:p>
            <a:r>
              <a:rPr kumimoji="1" lang="zh-CN" altLang="en-US" sz="2000" dirty="0">
                <a:sym typeface="Symbol" panose="05050102010706020507" pitchFamily="18" charset="2"/>
              </a:rPr>
              <a:t>（</a:t>
            </a:r>
            <a:r>
              <a:rPr kumimoji="1" lang="en-US" altLang="zh-CN" sz="2000" dirty="0">
                <a:sym typeface="Symbol" panose="05050102010706020507" pitchFamily="18" charset="2"/>
              </a:rPr>
              <a:t>2</a:t>
            </a:r>
            <a:r>
              <a:rPr kumimoji="1" lang="zh-CN" altLang="en-US" sz="2000" dirty="0">
                <a:sym typeface="Symbol" panose="05050102010706020507" pitchFamily="18" charset="2"/>
              </a:rPr>
              <a:t>）若把外球壳接地，则内球和外球壳的电势分别为多少？</a:t>
            </a:r>
          </a:p>
          <a:p>
            <a:r>
              <a:rPr kumimoji="1" lang="zh-CN" altLang="en-US" sz="2000" dirty="0">
                <a:sym typeface="Symbol" panose="05050102010706020507" pitchFamily="18" charset="2"/>
              </a:rPr>
              <a:t>（</a:t>
            </a:r>
            <a:r>
              <a:rPr kumimoji="1" lang="en-US" altLang="zh-CN" sz="2000" dirty="0">
                <a:sym typeface="Symbol" panose="05050102010706020507" pitchFamily="18" charset="2"/>
              </a:rPr>
              <a:t>3</a:t>
            </a:r>
            <a:r>
              <a:rPr kumimoji="1" lang="zh-CN" altLang="en-US" sz="2000" dirty="0">
                <a:sym typeface="Symbol" panose="05050102010706020507" pitchFamily="18" charset="2"/>
              </a:rPr>
              <a:t>）若把内球接地，则金属球和球壳的电势分别为多少？</a:t>
            </a: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2971800"/>
            <a:ext cx="3600450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静电场环路定理  电势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B034-53B4-4032-B03E-709E08ED27E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838200" y="1295400"/>
            <a:ext cx="2393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静电场环路定理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33528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保守力做功的特点：</a:t>
            </a:r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4724400" y="1928812"/>
          <a:ext cx="22494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732880" imgH="9334440" progId="">
                  <p:embed/>
                </p:oleObj>
              </mc:Choice>
              <mc:Fallback>
                <p:oleObj name="公式" r:id="rId2" imgW="35732880" imgH="9334440" progId="">
                  <p:embed/>
                  <p:pic>
                    <p:nvPicPr>
                      <p:cNvPr id="0" name="Picture 5" descr="image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928812"/>
                        <a:ext cx="2249488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3048000" y="3011487"/>
          <a:ext cx="22860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328280" imgH="9334440" progId="">
                  <p:embed/>
                </p:oleObj>
              </mc:Choice>
              <mc:Fallback>
                <p:oleObj name="公式" r:id="rId4" imgW="22328280" imgH="9334440" progId="">
                  <p:embed/>
                  <p:pic>
                    <p:nvPicPr>
                      <p:cNvPr id="0" name="Picture 6" descr="image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11487"/>
                        <a:ext cx="2286000" cy="9509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1143000" y="4343400"/>
            <a:ext cx="506095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静电场中电场强度的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</a:rPr>
              <a:t>环流</a:t>
            </a:r>
            <a:r>
              <a:rPr lang="zh-CN" altLang="en-US" sz="2400" dirty="0">
                <a:latin typeface="Arial" panose="020B0604020202020204" pitchFamily="34" charset="0"/>
              </a:rPr>
              <a:t>恒等于零。</a:t>
            </a:r>
          </a:p>
          <a:p>
            <a:r>
              <a:rPr lang="zh-CN" altLang="en-US" sz="2400" dirty="0">
                <a:latin typeface="Arial" panose="020B0604020202020204" pitchFamily="34" charset="0"/>
              </a:rPr>
              <a:t>（电场力做功与路径无关。）</a:t>
            </a:r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1143000" y="5562600"/>
            <a:ext cx="634019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静电场</a:t>
            </a:r>
            <a:r>
              <a:rPr lang="zh-CN" altLang="en-US" sz="2400" dirty="0">
                <a:latin typeface="Arial" panose="020B0604020202020204" pitchFamily="34" charset="0"/>
              </a:rPr>
              <a:t>是一种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无旋场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latin typeface="Arial" panose="020B0604020202020204" pitchFamily="34" charset="0"/>
              </a:rPr>
              <a:t>其电场线永不闭合。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utoUpdateAnimBg="0"/>
      <p:bldP spid="87047" grpId="0"/>
      <p:bldP spid="870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274F-2F9A-40CD-83E1-10301A19C2FB}" type="slidenum">
              <a:rPr lang="en-US" altLang="zh-CN"/>
              <a:pPr/>
              <a:t>30</a:t>
            </a:fld>
            <a:endParaRPr lang="en-US" altLang="zh-CN"/>
          </a:p>
        </p:txBody>
      </p:sp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676400"/>
            <a:ext cx="3051175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2514600" y="1219200"/>
          <a:ext cx="2776538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54200" imgH="1371600" progId="">
                  <p:embed/>
                </p:oleObj>
              </mc:Choice>
              <mc:Fallback>
                <p:oleObj name="公式" r:id="rId3" imgW="1854200" imgH="1371600" progId="">
                  <p:embed/>
                  <p:pic>
                    <p:nvPicPr>
                      <p:cNvPr id="132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2776538" cy="205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838200" y="3733800"/>
          <a:ext cx="5110163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403600" imgH="889000" progId="">
                  <p:embed/>
                </p:oleObj>
              </mc:Choice>
              <mc:Fallback>
                <p:oleObj name="公式" r:id="rId5" imgW="3403600" imgH="889000" progId="">
                  <p:embed/>
                  <p:pic>
                    <p:nvPicPr>
                      <p:cNvPr id="1321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5110163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6965950" y="2971800"/>
            <a:ext cx="40267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FFC000"/>
                </a:solidFill>
              </a:rPr>
              <a:t>P</a:t>
            </a:r>
            <a:r>
              <a:rPr lang="en-US" altLang="zh-CN" sz="1800" b="1" baseline="-25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172200" y="2897188"/>
            <a:ext cx="40267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FFC000"/>
                </a:solidFill>
              </a:rPr>
              <a:t>P</a:t>
            </a:r>
            <a:r>
              <a:rPr lang="en-US" altLang="zh-CN" sz="1800" b="1" baseline="-25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69762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解：</a:t>
            </a:r>
          </a:p>
        </p:txBody>
      </p:sp>
      <p:graphicFrame>
        <p:nvGraphicFramePr>
          <p:cNvPr id="132109" name="Object 13"/>
          <p:cNvGraphicFramePr>
            <a:graphicFrameLocks noChangeAspect="1"/>
          </p:cNvGraphicFramePr>
          <p:nvPr/>
        </p:nvGraphicFramePr>
        <p:xfrm>
          <a:off x="838200" y="5410200"/>
          <a:ext cx="46720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111500" imgH="431800" progId="">
                  <p:embed/>
                </p:oleObj>
              </mc:Choice>
              <mc:Fallback>
                <p:oleObj name="公式" r:id="rId7" imgW="3111500" imgH="431800" progId="">
                  <p:embed/>
                  <p:pic>
                    <p:nvPicPr>
                      <p:cNvPr id="1321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0200"/>
                        <a:ext cx="46720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1" name="Rectangle 15"/>
          <p:cNvSpPr>
            <a:spLocks noChangeArrowheads="1"/>
          </p:cNvSpPr>
          <p:nvPr/>
        </p:nvSpPr>
        <p:spPr bwMode="auto">
          <a:xfrm>
            <a:off x="1066800" y="1524000"/>
            <a:ext cx="7556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 dirty="0">
                <a:sym typeface="Symbol" panose="05050102010706020507" pitchFamily="18" charset="2"/>
              </a:rPr>
              <a:t>（</a:t>
            </a:r>
            <a:r>
              <a:rPr kumimoji="1" lang="en-US" altLang="zh-CN" sz="1800" dirty="0">
                <a:sym typeface="Symbol" panose="05050102010706020507" pitchFamily="18" charset="2"/>
              </a:rPr>
              <a:t>1</a:t>
            </a:r>
            <a:r>
              <a:rPr kumimoji="1" lang="zh-CN" altLang="en-US" sz="1800" dirty="0"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212929" y="3333690"/>
            <a:ext cx="274947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ym typeface="Symbol" panose="05050102010706020507" pitchFamily="18" charset="2"/>
              </a:rPr>
              <a:t>令无穷远处为电势零点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7CF4-4F3A-4DC5-BE3F-282ADA3A17C8}" type="slidenum">
              <a:rPr lang="en-US" altLang="zh-CN"/>
              <a:pPr/>
              <a:t>31</a:t>
            </a:fld>
            <a:endParaRPr lang="en-US" altLang="zh-CN"/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3051175" cy="27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4191000" y="1905000"/>
            <a:ext cx="7556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ym typeface="Symbol" panose="05050102010706020507" pitchFamily="18" charset="2"/>
              </a:rPr>
              <a:t>（</a:t>
            </a:r>
            <a:r>
              <a:rPr kumimoji="1" lang="en-US" altLang="zh-CN" sz="1800">
                <a:sym typeface="Symbol" panose="05050102010706020507" pitchFamily="18" charset="2"/>
              </a:rPr>
              <a:t>2</a:t>
            </a:r>
            <a:r>
              <a:rPr kumimoji="1" lang="zh-CN" altLang="en-US" sz="1800">
                <a:sym typeface="Symbol" panose="05050102010706020507" pitchFamily="18" charset="2"/>
              </a:rPr>
              <a:t>）</a:t>
            </a:r>
          </a:p>
        </p:txBody>
      </p:sp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4419600" y="2590800"/>
          <a:ext cx="44624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71800" imgH="431800" progId="">
                  <p:embed/>
                </p:oleObj>
              </mc:Choice>
              <mc:Fallback>
                <p:oleObj name="公式" r:id="rId3" imgW="2971800" imgH="431800" progId="">
                  <p:embed/>
                  <p:pic>
                    <p:nvPicPr>
                      <p:cNvPr id="133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90800"/>
                        <a:ext cx="446246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4419600" y="3429000"/>
          <a:ext cx="6096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06048" imgH="215713" progId="">
                  <p:embed/>
                </p:oleObj>
              </mc:Choice>
              <mc:Fallback>
                <p:oleObj name="公式" r:id="rId5" imgW="406048" imgH="215713" progId="">
                  <p:embed/>
                  <p:pic>
                    <p:nvPicPr>
                      <p:cNvPr id="133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29000"/>
                        <a:ext cx="6096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4B27-5665-4333-B0BB-4DB1772E6A14}" type="slidenum">
              <a:rPr lang="en-US" altLang="zh-CN"/>
              <a:pPr/>
              <a:t>32</a:t>
            </a:fld>
            <a:endParaRPr lang="en-US" altLang="zh-CN"/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2913" y="1674813"/>
            <a:ext cx="3468687" cy="289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685800" y="1752600"/>
            <a:ext cx="7556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ym typeface="Symbol" panose="05050102010706020507" pitchFamily="18" charset="2"/>
              </a:rPr>
              <a:t>（</a:t>
            </a:r>
            <a:r>
              <a:rPr kumimoji="1" lang="en-US" altLang="zh-CN" sz="1800">
                <a:sym typeface="Symbol" panose="05050102010706020507" pitchFamily="18" charset="2"/>
              </a:rPr>
              <a:t>3</a:t>
            </a:r>
            <a:r>
              <a:rPr kumimoji="1" lang="zh-CN" altLang="en-US" sz="1800">
                <a:sym typeface="Symbol" panose="05050102010706020507" pitchFamily="18" charset="2"/>
              </a:rPr>
              <a:t>）</a:t>
            </a:r>
          </a:p>
        </p:txBody>
      </p:sp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1676400" y="1295400"/>
          <a:ext cx="2776538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54200" imgH="1371600" progId="">
                  <p:embed/>
                </p:oleObj>
              </mc:Choice>
              <mc:Fallback>
                <p:oleObj name="公式" r:id="rId3" imgW="1854200" imgH="1371600" progId="">
                  <p:embed/>
                  <p:pic>
                    <p:nvPicPr>
                      <p:cNvPr id="134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95400"/>
                        <a:ext cx="2776538" cy="205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838200" y="3886200"/>
          <a:ext cx="4157663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768600" imgH="889000" progId="">
                  <p:embed/>
                </p:oleObj>
              </mc:Choice>
              <mc:Fallback>
                <p:oleObj name="公式" r:id="rId5" imgW="2768600" imgH="889000" progId="">
                  <p:embed/>
                  <p:pic>
                    <p:nvPicPr>
                      <p:cNvPr id="134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6200"/>
                        <a:ext cx="4157663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4191000" y="5410200"/>
          <a:ext cx="45196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009900" imgH="482600" progId="">
                  <p:embed/>
                </p:oleObj>
              </mc:Choice>
              <mc:Fallback>
                <p:oleObj name="公式" r:id="rId7" imgW="3009900" imgH="482600" progId="">
                  <p:embed/>
                  <p:pic>
                    <p:nvPicPr>
                      <p:cNvPr id="134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410200"/>
                        <a:ext cx="45196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9"/>
          <p:cNvGraphicFramePr>
            <a:graphicFrameLocks noChangeAspect="1"/>
          </p:cNvGraphicFramePr>
          <p:nvPr/>
        </p:nvGraphicFramePr>
        <p:xfrm>
          <a:off x="1066556" y="5334000"/>
          <a:ext cx="200470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55700" imgH="482600" progId="">
                  <p:embed/>
                </p:oleObj>
              </mc:Choice>
              <mc:Fallback>
                <p:oleObj name="公式" r:id="rId9" imgW="1155700" imgH="482600" progId="">
                  <p:embed/>
                  <p:pic>
                    <p:nvPicPr>
                      <p:cNvPr id="134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556" y="5334000"/>
                        <a:ext cx="2004709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212929" y="3409890"/>
            <a:ext cx="274947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>
                <a:sym typeface="Symbol" panose="05050102010706020507" pitchFamily="18" charset="2"/>
              </a:rPr>
              <a:t>令无穷远处为电势零点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7246-BE93-4EE1-9743-2F74C0DDB1B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838200" y="1184885"/>
            <a:ext cx="73152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9.18</a:t>
            </a:r>
            <a:r>
              <a:rPr kumimoji="1" lang="en-US" altLang="zh-CN" sz="2400" dirty="0">
                <a:sym typeface="Symbol" panose="05050102010706020507" pitchFamily="18" charset="2"/>
              </a:rPr>
              <a:t>   </a:t>
            </a:r>
            <a:r>
              <a:rPr kumimoji="1" lang="zh-CN" altLang="en-US" sz="2400" dirty="0">
                <a:sym typeface="Symbol" panose="05050102010706020507" pitchFamily="18" charset="2"/>
              </a:rPr>
              <a:t>一两块大导体平板，面积为</a:t>
            </a:r>
            <a:r>
              <a:rPr kumimoji="1" lang="en-US" altLang="zh-CN" sz="2400" dirty="0">
                <a:sym typeface="Symbol" panose="05050102010706020507" pitchFamily="18" charset="2"/>
              </a:rPr>
              <a:t>S </a:t>
            </a:r>
            <a:r>
              <a:rPr kumimoji="1" lang="zh-CN" altLang="en-US" sz="2400" dirty="0">
                <a:sym typeface="Symbol" panose="05050102010706020507" pitchFamily="18" charset="2"/>
              </a:rPr>
              <a:t>，分别带电</a:t>
            </a:r>
            <a:r>
              <a:rPr kumimoji="1" lang="en-US" altLang="zh-CN" sz="2400" i="1" dirty="0">
                <a:sym typeface="Symbol" panose="05050102010706020507" pitchFamily="18" charset="2"/>
              </a:rPr>
              <a:t>q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1</a:t>
            </a:r>
            <a:r>
              <a:rPr kumimoji="1" lang="zh-CN" altLang="en-US" sz="2400" dirty="0">
                <a:sym typeface="Symbol" panose="05050102010706020507" pitchFamily="18" charset="2"/>
              </a:rPr>
              <a:t>和 </a:t>
            </a:r>
            <a:r>
              <a:rPr kumimoji="1" lang="en-US" altLang="zh-CN" sz="2400" i="1" dirty="0">
                <a:sym typeface="Symbol" panose="05050102010706020507" pitchFamily="18" charset="2"/>
              </a:rPr>
              <a:t>q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2</a:t>
            </a:r>
            <a:r>
              <a:rPr kumimoji="1" lang="zh-CN" altLang="en-US" sz="2400" dirty="0">
                <a:sym typeface="Symbol" panose="05050102010706020507" pitchFamily="18" charset="2"/>
              </a:rPr>
              <a:t>，两板间距远小于板的线度。求平板各表面的电荷密度。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3276600" y="2514600"/>
            <a:ext cx="3097213" cy="3600450"/>
          </a:xfrm>
          <a:prstGeom prst="rect">
            <a:avLst/>
          </a:prstGeom>
          <a:gradFill rotWithShape="1">
            <a:gsLst>
              <a:gs pos="0">
                <a:srgbClr val="B4DDFE"/>
              </a:gs>
              <a:gs pos="100000">
                <a:srgbClr val="FFFFFF"/>
              </a:gs>
            </a:gsLst>
            <a:lin ang="5400000" scaled="1"/>
          </a:gradFill>
          <a:ln w="19050">
            <a:noFill/>
            <a:miter lim="800000"/>
            <a:tailEnd type="none" w="sm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5174" name="Group 6"/>
          <p:cNvGrpSpPr/>
          <p:nvPr/>
        </p:nvGrpSpPr>
        <p:grpSpPr bwMode="auto">
          <a:xfrm>
            <a:off x="3778250" y="4184650"/>
            <a:ext cx="2376488" cy="465138"/>
            <a:chOff x="2154" y="2500"/>
            <a:chExt cx="1497" cy="293"/>
          </a:xfrm>
        </p:grpSpPr>
        <p:sp>
          <p:nvSpPr>
            <p:cNvPr id="135175" name="Rectangle 7"/>
            <p:cNvSpPr>
              <a:spLocks noChangeArrowheads="1"/>
            </p:cNvSpPr>
            <p:nvPr/>
          </p:nvSpPr>
          <p:spPr bwMode="auto">
            <a:xfrm>
              <a:off x="2573" y="2500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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5176" name="Rectangle 8"/>
            <p:cNvSpPr>
              <a:spLocks noChangeArrowheads="1"/>
            </p:cNvSpPr>
            <p:nvPr/>
          </p:nvSpPr>
          <p:spPr bwMode="auto">
            <a:xfrm>
              <a:off x="2925" y="2505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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5177" name="Rectangle 9"/>
            <p:cNvSpPr>
              <a:spLocks noChangeArrowheads="1"/>
            </p:cNvSpPr>
            <p:nvPr/>
          </p:nvSpPr>
          <p:spPr bwMode="auto">
            <a:xfrm>
              <a:off x="3355" y="2500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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5178" name="Rectangle 10"/>
            <p:cNvSpPr>
              <a:spLocks noChangeArrowheads="1"/>
            </p:cNvSpPr>
            <p:nvPr/>
          </p:nvSpPr>
          <p:spPr bwMode="auto">
            <a:xfrm>
              <a:off x="2154" y="2505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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4210050" y="3068638"/>
            <a:ext cx="288925" cy="24955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8080"/>
              </a:gs>
            </a:gsLst>
            <a:lin ang="0" scaled="1"/>
          </a:gradFill>
          <a:ln w="9525">
            <a:solidFill>
              <a:srgbClr val="000066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5435600" y="3068638"/>
            <a:ext cx="287338" cy="24955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8080"/>
              </a:gs>
            </a:gsLst>
            <a:lin ang="0" scaled="1"/>
          </a:gradFill>
          <a:ln w="9525" algn="ctr">
            <a:solidFill>
              <a:srgbClr val="000066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4210050" y="2565400"/>
            <a:ext cx="438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i="1">
                <a:solidFill>
                  <a:srgbClr val="000066"/>
                </a:solidFill>
              </a:rPr>
              <a:t>q</a:t>
            </a:r>
            <a:r>
              <a:rPr kumimoji="1" lang="en-US" altLang="zh-CN" sz="2400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5376863" y="2565400"/>
            <a:ext cx="438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i="1">
                <a:solidFill>
                  <a:srgbClr val="000066"/>
                </a:solidFill>
              </a:rPr>
              <a:t>q</a:t>
            </a:r>
            <a:r>
              <a:rPr kumimoji="1" lang="en-US" altLang="zh-CN" sz="2400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5407025" y="5492750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135184" name="Rectangle 16"/>
          <p:cNvSpPr>
            <a:spLocks noChangeArrowheads="1"/>
          </p:cNvSpPr>
          <p:nvPr/>
        </p:nvSpPr>
        <p:spPr bwMode="auto">
          <a:xfrm>
            <a:off x="4202113" y="5492750"/>
            <a:ext cx="404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66"/>
                </a:solidFill>
              </a:rPr>
              <a:t>A</a:t>
            </a:r>
          </a:p>
        </p:txBody>
      </p:sp>
      <p:grpSp>
        <p:nvGrpSpPr>
          <p:cNvPr id="135185" name="Group 17"/>
          <p:cNvGrpSpPr/>
          <p:nvPr/>
        </p:nvGrpSpPr>
        <p:grpSpPr bwMode="auto">
          <a:xfrm>
            <a:off x="3514725" y="4003675"/>
            <a:ext cx="1690688" cy="188913"/>
            <a:chOff x="1988" y="2386"/>
            <a:chExt cx="1065" cy="119"/>
          </a:xfrm>
        </p:grpSpPr>
        <p:sp>
          <p:nvSpPr>
            <p:cNvPr id="135186" name="Line 18"/>
            <p:cNvSpPr>
              <a:spLocks noChangeShapeType="1"/>
            </p:cNvSpPr>
            <p:nvPr/>
          </p:nvSpPr>
          <p:spPr bwMode="auto">
            <a:xfrm>
              <a:off x="2525" y="2505"/>
              <a:ext cx="528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7" name="Line 19"/>
            <p:cNvSpPr>
              <a:spLocks noChangeShapeType="1"/>
            </p:cNvSpPr>
            <p:nvPr/>
          </p:nvSpPr>
          <p:spPr bwMode="auto">
            <a:xfrm flipH="1">
              <a:off x="1988" y="2505"/>
              <a:ext cx="537" cy="0"/>
            </a:xfrm>
            <a:prstGeom prst="line">
              <a:avLst/>
            </a:prstGeom>
            <a:noFill/>
            <a:ln w="19050">
              <a:solidFill>
                <a:srgbClr val="0066CC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8" name="Line 20"/>
            <p:cNvSpPr>
              <a:spLocks noChangeShapeType="1"/>
            </p:cNvSpPr>
            <p:nvPr/>
          </p:nvSpPr>
          <p:spPr bwMode="auto">
            <a:xfrm flipH="1">
              <a:off x="2167" y="2432"/>
              <a:ext cx="350" cy="0"/>
            </a:xfrm>
            <a:prstGeom prst="line">
              <a:avLst/>
            </a:prstGeom>
            <a:noFill/>
            <a:ln w="19050">
              <a:solidFill>
                <a:srgbClr val="0066CC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9" name="Line 21"/>
            <p:cNvSpPr>
              <a:spLocks noChangeShapeType="1"/>
            </p:cNvSpPr>
            <p:nvPr/>
          </p:nvSpPr>
          <p:spPr bwMode="auto">
            <a:xfrm flipH="1">
              <a:off x="2290" y="2386"/>
              <a:ext cx="227" cy="1"/>
            </a:xfrm>
            <a:prstGeom prst="line">
              <a:avLst/>
            </a:prstGeom>
            <a:noFill/>
            <a:ln w="19050">
              <a:solidFill>
                <a:srgbClr val="0066CC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5190" name="Text Box 22"/>
          <p:cNvSpPr txBox="1">
            <a:spLocks noChangeArrowheads="1"/>
          </p:cNvSpPr>
          <p:nvPr/>
        </p:nvSpPr>
        <p:spPr bwMode="auto">
          <a:xfrm>
            <a:off x="3275013" y="4076700"/>
            <a:ext cx="5762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rgbClr val="0033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5FAD-D2CF-4ADD-A117-97FDBC1D2F9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609600" y="1584081"/>
            <a:ext cx="122396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解：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1371600" y="1576754"/>
            <a:ext cx="17526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电荷守恒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253819" y="3198813"/>
            <a:ext cx="43434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000" dirty="0"/>
              <a:t>由静电平衡条件，</a:t>
            </a:r>
            <a:r>
              <a:rPr kumimoji="1" lang="zh-CN" altLang="en-US" sz="2000" dirty="0"/>
              <a:t>导体板内 </a:t>
            </a:r>
            <a:r>
              <a:rPr kumimoji="1" lang="en-US" altLang="zh-CN" sz="2000" i="1" dirty="0"/>
              <a:t>E </a:t>
            </a:r>
            <a:r>
              <a:rPr kumimoji="1" lang="en-US" altLang="zh-CN" sz="2000" dirty="0"/>
              <a:t>= 0</a:t>
            </a:r>
          </a:p>
        </p:txBody>
      </p:sp>
      <p:grpSp>
        <p:nvGrpSpPr>
          <p:cNvPr id="136219" name="Group 27"/>
          <p:cNvGrpSpPr/>
          <p:nvPr/>
        </p:nvGrpSpPr>
        <p:grpSpPr bwMode="auto">
          <a:xfrm>
            <a:off x="6115050" y="1571625"/>
            <a:ext cx="2952750" cy="3457575"/>
            <a:chOff x="3651" y="889"/>
            <a:chExt cx="1860" cy="2178"/>
          </a:xfrm>
        </p:grpSpPr>
        <p:sp>
          <p:nvSpPr>
            <p:cNvPr id="136200" name="Rectangle 8"/>
            <p:cNvSpPr>
              <a:spLocks noChangeArrowheads="1"/>
            </p:cNvSpPr>
            <p:nvPr/>
          </p:nvSpPr>
          <p:spPr bwMode="auto">
            <a:xfrm>
              <a:off x="3742" y="935"/>
              <a:ext cx="1769" cy="2132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6201" name="Group 9"/>
            <p:cNvGrpSpPr/>
            <p:nvPr/>
          </p:nvGrpSpPr>
          <p:grpSpPr bwMode="auto">
            <a:xfrm>
              <a:off x="3651" y="889"/>
              <a:ext cx="1814" cy="2132"/>
              <a:chOff x="3696" y="436"/>
              <a:chExt cx="1814" cy="2132"/>
            </a:xfrm>
          </p:grpSpPr>
          <p:grpSp>
            <p:nvGrpSpPr>
              <p:cNvPr id="136202" name="Group 10"/>
              <p:cNvGrpSpPr/>
              <p:nvPr/>
            </p:nvGrpSpPr>
            <p:grpSpPr bwMode="auto">
              <a:xfrm>
                <a:off x="4013" y="1456"/>
                <a:ext cx="1497" cy="293"/>
                <a:chOff x="2154" y="2500"/>
                <a:chExt cx="1497" cy="293"/>
              </a:xfrm>
            </p:grpSpPr>
            <p:sp>
              <p:nvSpPr>
                <p:cNvPr id="136203" name="Rectangle 11"/>
                <p:cNvSpPr>
                  <a:spLocks noChangeArrowheads="1"/>
                </p:cNvSpPr>
                <p:nvPr/>
              </p:nvSpPr>
              <p:spPr bwMode="auto">
                <a:xfrm>
                  <a:off x="2573" y="2500"/>
                  <a:ext cx="29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400" i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sz="2400" baseline="-250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136204" name="Rectangle 12"/>
                <p:cNvSpPr>
                  <a:spLocks noChangeArrowheads="1"/>
                </p:cNvSpPr>
                <p:nvPr/>
              </p:nvSpPr>
              <p:spPr bwMode="auto">
                <a:xfrm>
                  <a:off x="2925" y="2505"/>
                  <a:ext cx="29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400" i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sz="2400" baseline="-2500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136205" name="Rectangle 13"/>
                <p:cNvSpPr>
                  <a:spLocks noChangeArrowheads="1"/>
                </p:cNvSpPr>
                <p:nvPr/>
              </p:nvSpPr>
              <p:spPr bwMode="auto">
                <a:xfrm>
                  <a:off x="3355" y="2500"/>
                  <a:ext cx="29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400" i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sz="2400" baseline="-250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136206" name="Rectangle 14"/>
                <p:cNvSpPr>
                  <a:spLocks noChangeArrowheads="1"/>
                </p:cNvSpPr>
                <p:nvPr/>
              </p:nvSpPr>
              <p:spPr bwMode="auto">
                <a:xfrm>
                  <a:off x="2154" y="2505"/>
                  <a:ext cx="29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400" i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sz="2400" baseline="-250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36207" name="Rectangle 15"/>
              <p:cNvSpPr>
                <a:spLocks noChangeArrowheads="1"/>
              </p:cNvSpPr>
              <p:nvPr/>
            </p:nvSpPr>
            <p:spPr bwMode="auto">
              <a:xfrm>
                <a:off x="4285" y="753"/>
                <a:ext cx="182" cy="157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8080"/>
                  </a:gs>
                </a:gsLst>
                <a:lin ang="0" scaled="1"/>
              </a:gradFill>
              <a:ln w="9525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8" name="Rectangle 16"/>
              <p:cNvSpPr>
                <a:spLocks noChangeArrowheads="1"/>
              </p:cNvSpPr>
              <p:nvPr/>
            </p:nvSpPr>
            <p:spPr bwMode="auto">
              <a:xfrm>
                <a:off x="5057" y="753"/>
                <a:ext cx="181" cy="157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8080"/>
                  </a:gs>
                </a:gsLst>
                <a:lin ang="0" scaled="1"/>
              </a:gradFill>
              <a:ln w="9525" algn="ctr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9" name="Rectangle 17"/>
              <p:cNvSpPr>
                <a:spLocks noChangeArrowheads="1"/>
              </p:cNvSpPr>
              <p:nvPr/>
            </p:nvSpPr>
            <p:spPr bwMode="auto">
              <a:xfrm>
                <a:off x="4285" y="436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66"/>
                    </a:solidFill>
                  </a:rPr>
                  <a:t>q</a:t>
                </a:r>
                <a:r>
                  <a:rPr kumimoji="1" lang="en-US" altLang="zh-CN" sz="2400" baseline="-25000">
                    <a:solidFill>
                      <a:srgbClr val="000066"/>
                    </a:solidFill>
                  </a:rPr>
                  <a:t>1</a:t>
                </a:r>
              </a:p>
            </p:txBody>
          </p:sp>
          <p:sp>
            <p:nvSpPr>
              <p:cNvPr id="136210" name="Rectangle 18"/>
              <p:cNvSpPr>
                <a:spLocks noChangeArrowheads="1"/>
              </p:cNvSpPr>
              <p:nvPr/>
            </p:nvSpPr>
            <p:spPr bwMode="auto">
              <a:xfrm>
                <a:off x="5020" y="436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66"/>
                    </a:solidFill>
                  </a:rPr>
                  <a:t>q</a:t>
                </a:r>
                <a:r>
                  <a:rPr kumimoji="1" lang="en-US" altLang="zh-CN" sz="2400" baseline="-25000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136211" name="Rectangle 19"/>
              <p:cNvSpPr>
                <a:spLocks noChangeArrowheads="1"/>
              </p:cNvSpPr>
              <p:nvPr/>
            </p:nvSpPr>
            <p:spPr bwMode="auto">
              <a:xfrm>
                <a:off x="5039" y="2280"/>
                <a:ext cx="24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136212" name="Rectangle 20"/>
              <p:cNvSpPr>
                <a:spLocks noChangeArrowheads="1"/>
              </p:cNvSpPr>
              <p:nvPr/>
            </p:nvSpPr>
            <p:spPr bwMode="auto">
              <a:xfrm>
                <a:off x="4280" y="228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66"/>
                    </a:solidFill>
                  </a:rPr>
                  <a:t>A</a:t>
                </a:r>
              </a:p>
            </p:txBody>
          </p:sp>
          <p:grpSp>
            <p:nvGrpSpPr>
              <p:cNvPr id="136213" name="Group 21"/>
              <p:cNvGrpSpPr/>
              <p:nvPr/>
            </p:nvGrpSpPr>
            <p:grpSpPr bwMode="auto">
              <a:xfrm>
                <a:off x="3847" y="1342"/>
                <a:ext cx="1065" cy="119"/>
                <a:chOff x="1988" y="2386"/>
                <a:chExt cx="1065" cy="119"/>
              </a:xfrm>
            </p:grpSpPr>
            <p:sp>
              <p:nvSpPr>
                <p:cNvPr id="136214" name="Line 22"/>
                <p:cNvSpPr>
                  <a:spLocks noChangeShapeType="1"/>
                </p:cNvSpPr>
                <p:nvPr/>
              </p:nvSpPr>
              <p:spPr bwMode="auto">
                <a:xfrm>
                  <a:off x="2525" y="2505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rgbClr val="CC0066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215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988" y="2505"/>
                  <a:ext cx="537" cy="0"/>
                </a:xfrm>
                <a:prstGeom prst="line">
                  <a:avLst/>
                </a:prstGeom>
                <a:noFill/>
                <a:ln w="19050">
                  <a:solidFill>
                    <a:srgbClr val="0066CC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216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167" y="2432"/>
                  <a:ext cx="350" cy="0"/>
                </a:xfrm>
                <a:prstGeom prst="line">
                  <a:avLst/>
                </a:prstGeom>
                <a:noFill/>
                <a:ln w="19050">
                  <a:solidFill>
                    <a:srgbClr val="0066CC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217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290" y="2386"/>
                  <a:ext cx="227" cy="1"/>
                </a:xfrm>
                <a:prstGeom prst="line">
                  <a:avLst/>
                </a:prstGeom>
                <a:noFill/>
                <a:ln w="19050">
                  <a:solidFill>
                    <a:srgbClr val="0066CC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6218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388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3366"/>
                    </a:solidFill>
                  </a:rPr>
                  <a:t> </a:t>
                </a:r>
              </a:p>
            </p:txBody>
          </p:sp>
        </p:grpSp>
      </p:grpSp>
      <p:graphicFrame>
        <p:nvGraphicFramePr>
          <p:cNvPr id="136220" name="Object 28"/>
          <p:cNvGraphicFramePr>
            <a:graphicFrameLocks noChangeAspect="1"/>
          </p:cNvGraphicFramePr>
          <p:nvPr/>
        </p:nvGraphicFramePr>
        <p:xfrm>
          <a:off x="1752600" y="2133600"/>
          <a:ext cx="18732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045960" imgH="14617800" progId="">
                  <p:embed/>
                </p:oleObj>
              </mc:Choice>
              <mc:Fallback>
                <p:oleObj name="公式" r:id="rId2" imgW="30045960" imgH="14617800" progId="">
                  <p:embed/>
                  <p:pic>
                    <p:nvPicPr>
                      <p:cNvPr id="13622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1873250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1" name="Object 29"/>
          <p:cNvGraphicFramePr>
            <a:graphicFrameLocks noChangeAspect="1"/>
          </p:cNvGraphicFramePr>
          <p:nvPr/>
        </p:nvGraphicFramePr>
        <p:xfrm>
          <a:off x="1676400" y="3657600"/>
          <a:ext cx="39497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2948160" imgH="28435320" progId="">
                  <p:embed/>
                </p:oleObj>
              </mc:Choice>
              <mc:Fallback>
                <p:oleObj name="公式" r:id="rId4" imgW="62948160" imgH="28435320" progId="">
                  <p:embed/>
                  <p:pic>
                    <p:nvPicPr>
                      <p:cNvPr id="1362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57600"/>
                        <a:ext cx="394970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4" name="Object 32"/>
          <p:cNvGraphicFramePr>
            <a:graphicFrameLocks noChangeAspect="1"/>
          </p:cNvGraphicFramePr>
          <p:nvPr/>
        </p:nvGraphicFramePr>
        <p:xfrm>
          <a:off x="1219200" y="5486400"/>
          <a:ext cx="2157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79032" imgH="393529" progId="">
                  <p:embed/>
                </p:oleObj>
              </mc:Choice>
              <mc:Fallback>
                <p:oleObj name="公式" r:id="rId6" imgW="1079032" imgH="393529" progId="">
                  <p:embed/>
                  <p:pic>
                    <p:nvPicPr>
                      <p:cNvPr id="13622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21574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5" name="Object 33"/>
          <p:cNvGraphicFramePr>
            <a:graphicFrameLocks noChangeAspect="1"/>
          </p:cNvGraphicFramePr>
          <p:nvPr/>
        </p:nvGraphicFramePr>
        <p:xfrm>
          <a:off x="4775200" y="5486400"/>
          <a:ext cx="2360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80588" imgH="393529" progId="">
                  <p:embed/>
                </p:oleObj>
              </mc:Choice>
              <mc:Fallback>
                <p:oleObj name="公式" r:id="rId8" imgW="1180588" imgH="393529" progId="">
                  <p:embed/>
                  <p:pic>
                    <p:nvPicPr>
                      <p:cNvPr id="13622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5486400"/>
                        <a:ext cx="23606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3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utoUpdateAnimBg="0"/>
      <p:bldP spid="13619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57D2-D1BA-42A6-AE38-5FADFA609B3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1143000" y="4648200"/>
            <a:ext cx="7288213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分子中的正负电荷束缚得很紧，</a:t>
            </a:r>
            <a:r>
              <a:rPr kumimoji="1" lang="zh-CN" altLang="en-US" dirty="0">
                <a:solidFill>
                  <a:srgbClr val="0000CC"/>
                </a:solidFill>
              </a:rPr>
              <a:t>介质内部几乎没有自由电荷</a:t>
            </a:r>
            <a:r>
              <a:rPr kumimoji="1" lang="zh-CN" altLang="en-US" dirty="0"/>
              <a:t>。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762000" y="4100513"/>
            <a:ext cx="2130425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rgbClr val="0000CC"/>
                </a:solidFill>
                <a:latin typeface="华文行楷" panose="02010800040101010101" charset="-122"/>
                <a:ea typeface="华文行楷" panose="02010800040101010101" charset="-122"/>
              </a:rPr>
              <a:t>电介质的特点：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762000" y="1295400"/>
            <a:ext cx="131127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/>
              <a:t>电介质：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1143000" y="2052935"/>
            <a:ext cx="70104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电阻率很大，导电能力很差的物质，即绝缘体。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1199844" y="2791767"/>
            <a:ext cx="411162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（常温下电阻率大于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7 </a:t>
            </a:r>
            <a:r>
              <a:rPr lang="en-US" altLang="zh-CN" sz="2400" dirty="0" err="1"/>
              <a:t>Ω·m</a:t>
            </a:r>
            <a:r>
              <a:rPr lang="zh-CN" altLang="en-US" sz="2400" dirty="0"/>
              <a:t>） 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5181600" y="3266499"/>
            <a:ext cx="2895600" cy="83099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/>
              <a:t>金属导体电阻率约为 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-8</a:t>
            </a:r>
            <a:r>
              <a:rPr lang="en-US" altLang="zh-CN" sz="2400" dirty="0"/>
              <a:t> ~10</a:t>
            </a:r>
            <a:r>
              <a:rPr lang="en-US" altLang="zh-CN" sz="2400" baseline="30000" dirty="0"/>
              <a:t>-6 </a:t>
            </a:r>
            <a:r>
              <a:rPr lang="en-US" altLang="zh-CN" sz="2400" dirty="0" err="1"/>
              <a:t>Ω·m</a:t>
            </a:r>
            <a:endParaRPr lang="en-US" altLang="zh-CN" sz="2400" dirty="0"/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1143000" y="5181600"/>
            <a:ext cx="7620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外电场作用下，电子一般也只能相对于原子核有一微观的位移。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1143000" y="5715000"/>
            <a:ext cx="7010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实验发现，即使电介质在外电场中，其表面也会出现电荷。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6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26A5-86F7-4FF3-9939-A5BC33D3015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762000" y="1219200"/>
            <a:ext cx="2057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电介质的极化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525621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两大类电介质分子结构：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914400" y="2895600"/>
            <a:ext cx="8077200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分子的正、负电荷中心在</a:t>
            </a:r>
            <a:r>
              <a:rPr kumimoji="1" lang="zh-CN" altLang="en-US" dirty="0">
                <a:solidFill>
                  <a:srgbClr val="0000CC"/>
                </a:solidFill>
              </a:rPr>
              <a:t>无外场时重合</a:t>
            </a:r>
            <a:r>
              <a:rPr kumimoji="1" lang="zh-CN" altLang="en-US" dirty="0"/>
              <a:t>，不存在固有分子电偶极矩。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685800" y="2362200"/>
            <a:ext cx="152400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无极分子：</a:t>
            </a:r>
          </a:p>
        </p:txBody>
      </p:sp>
      <p:sp>
        <p:nvSpPr>
          <p:cNvPr id="137280" name="Text Box 64"/>
          <p:cNvSpPr txBox="1">
            <a:spLocks noChangeArrowheads="1"/>
          </p:cNvSpPr>
          <p:nvPr/>
        </p:nvSpPr>
        <p:spPr bwMode="auto">
          <a:xfrm>
            <a:off x="914400" y="4019490"/>
            <a:ext cx="8077200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分子的正、负电荷中心在</a:t>
            </a:r>
            <a:r>
              <a:rPr kumimoji="1" lang="zh-CN" altLang="en-US" dirty="0">
                <a:solidFill>
                  <a:srgbClr val="0000CC"/>
                </a:solidFill>
              </a:rPr>
              <a:t>无外场时不重合</a:t>
            </a:r>
            <a:r>
              <a:rPr kumimoji="1" lang="zh-CN" altLang="en-US" dirty="0"/>
              <a:t>，分子存在固有电偶极矩。</a:t>
            </a:r>
          </a:p>
        </p:txBody>
      </p:sp>
      <p:sp>
        <p:nvSpPr>
          <p:cNvPr id="137281" name="Rectangle 65"/>
          <p:cNvSpPr>
            <a:spLocks noChangeArrowheads="1"/>
          </p:cNvSpPr>
          <p:nvPr/>
        </p:nvSpPr>
        <p:spPr bwMode="auto">
          <a:xfrm>
            <a:off x="685800" y="3562290"/>
            <a:ext cx="1676400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有极分子：</a:t>
            </a:r>
          </a:p>
        </p:txBody>
      </p:sp>
      <p:pic>
        <p:nvPicPr>
          <p:cNvPr id="2" name="Picture 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672013"/>
            <a:ext cx="22383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307" name="Picture 9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572000"/>
            <a:ext cx="25336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1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22E6-F3D3-45B6-97D4-E557315DCB53}" type="slidenum">
              <a:rPr lang="en-US" altLang="zh-CN"/>
              <a:pPr/>
              <a:t>37</a:t>
            </a:fld>
            <a:endParaRPr lang="en-US" altLang="zh-CN"/>
          </a:p>
        </p:txBody>
      </p:sp>
      <p:grpSp>
        <p:nvGrpSpPr>
          <p:cNvPr id="139268" name="Group 4"/>
          <p:cNvGrpSpPr/>
          <p:nvPr/>
        </p:nvGrpSpPr>
        <p:grpSpPr bwMode="auto">
          <a:xfrm>
            <a:off x="1511300" y="1321776"/>
            <a:ext cx="2592388" cy="1366838"/>
            <a:chOff x="657" y="709"/>
            <a:chExt cx="1633" cy="861"/>
          </a:xfrm>
        </p:grpSpPr>
        <p:sp>
          <p:nvSpPr>
            <p:cNvPr id="139269" name="Rectangle 5"/>
            <p:cNvSpPr>
              <a:spLocks noChangeArrowheads="1"/>
            </p:cNvSpPr>
            <p:nvPr/>
          </p:nvSpPr>
          <p:spPr bwMode="auto">
            <a:xfrm>
              <a:off x="657" y="709"/>
              <a:ext cx="1633" cy="861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9270" name="Oval 6"/>
            <p:cNvSpPr>
              <a:spLocks noChangeArrowheads="1"/>
            </p:cNvSpPr>
            <p:nvPr/>
          </p:nvSpPr>
          <p:spPr bwMode="auto">
            <a:xfrm>
              <a:off x="711" y="769"/>
              <a:ext cx="213" cy="207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>
                  <a:solidFill>
                    <a:srgbClr val="CC0000"/>
                  </a:solidFill>
                </a:rPr>
                <a:t>±</a:t>
              </a:r>
            </a:p>
          </p:txBody>
        </p:sp>
        <p:sp>
          <p:nvSpPr>
            <p:cNvPr id="139271" name="Oval 7"/>
            <p:cNvSpPr>
              <a:spLocks noChangeArrowheads="1"/>
            </p:cNvSpPr>
            <p:nvPr/>
          </p:nvSpPr>
          <p:spPr bwMode="auto">
            <a:xfrm>
              <a:off x="711" y="1044"/>
              <a:ext cx="213" cy="207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>
                  <a:solidFill>
                    <a:srgbClr val="CC0000"/>
                  </a:solidFill>
                </a:rPr>
                <a:t>±</a:t>
              </a:r>
            </a:p>
          </p:txBody>
        </p:sp>
        <p:sp>
          <p:nvSpPr>
            <p:cNvPr id="139272" name="Oval 8"/>
            <p:cNvSpPr>
              <a:spLocks noChangeArrowheads="1"/>
            </p:cNvSpPr>
            <p:nvPr/>
          </p:nvSpPr>
          <p:spPr bwMode="auto">
            <a:xfrm>
              <a:off x="711" y="1320"/>
              <a:ext cx="213" cy="207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>
                  <a:solidFill>
                    <a:srgbClr val="CC0000"/>
                  </a:solidFill>
                </a:rPr>
                <a:t>±</a:t>
              </a: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038" y="769"/>
              <a:ext cx="213" cy="207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>
                  <a:solidFill>
                    <a:srgbClr val="CC0000"/>
                  </a:solidFill>
                </a:rPr>
                <a:t>±</a:t>
              </a:r>
            </a:p>
          </p:txBody>
        </p:sp>
        <p:sp>
          <p:nvSpPr>
            <p:cNvPr id="139274" name="Oval 10"/>
            <p:cNvSpPr>
              <a:spLocks noChangeArrowheads="1"/>
            </p:cNvSpPr>
            <p:nvPr/>
          </p:nvSpPr>
          <p:spPr bwMode="auto">
            <a:xfrm>
              <a:off x="1038" y="1044"/>
              <a:ext cx="213" cy="207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>
                  <a:solidFill>
                    <a:srgbClr val="CC0000"/>
                  </a:solidFill>
                </a:rPr>
                <a:t>±</a:t>
              </a:r>
            </a:p>
          </p:txBody>
        </p:sp>
        <p:sp>
          <p:nvSpPr>
            <p:cNvPr id="139275" name="Oval 11"/>
            <p:cNvSpPr>
              <a:spLocks noChangeArrowheads="1"/>
            </p:cNvSpPr>
            <p:nvPr/>
          </p:nvSpPr>
          <p:spPr bwMode="auto">
            <a:xfrm>
              <a:off x="1038" y="1320"/>
              <a:ext cx="213" cy="207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>
                  <a:solidFill>
                    <a:srgbClr val="CC0000"/>
                  </a:solidFill>
                </a:rPr>
                <a:t>±</a:t>
              </a:r>
            </a:p>
          </p:txBody>
        </p:sp>
        <p:sp>
          <p:nvSpPr>
            <p:cNvPr id="139276" name="Oval 12"/>
            <p:cNvSpPr>
              <a:spLocks noChangeArrowheads="1"/>
            </p:cNvSpPr>
            <p:nvPr/>
          </p:nvSpPr>
          <p:spPr bwMode="auto">
            <a:xfrm>
              <a:off x="1364" y="1320"/>
              <a:ext cx="213" cy="207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>
                  <a:solidFill>
                    <a:srgbClr val="CC0000"/>
                  </a:solidFill>
                </a:rPr>
                <a:t>±</a:t>
              </a:r>
            </a:p>
          </p:txBody>
        </p:sp>
        <p:sp>
          <p:nvSpPr>
            <p:cNvPr id="139277" name="Oval 13"/>
            <p:cNvSpPr>
              <a:spLocks noChangeArrowheads="1"/>
            </p:cNvSpPr>
            <p:nvPr/>
          </p:nvSpPr>
          <p:spPr bwMode="auto">
            <a:xfrm>
              <a:off x="1364" y="1044"/>
              <a:ext cx="213" cy="207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>
                  <a:solidFill>
                    <a:srgbClr val="CC0000"/>
                  </a:solidFill>
                </a:rPr>
                <a:t>±</a:t>
              </a:r>
            </a:p>
          </p:txBody>
        </p:sp>
        <p:sp>
          <p:nvSpPr>
            <p:cNvPr id="139278" name="Oval 14"/>
            <p:cNvSpPr>
              <a:spLocks noChangeArrowheads="1"/>
            </p:cNvSpPr>
            <p:nvPr/>
          </p:nvSpPr>
          <p:spPr bwMode="auto">
            <a:xfrm>
              <a:off x="1364" y="769"/>
              <a:ext cx="213" cy="207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>
                  <a:solidFill>
                    <a:srgbClr val="CC0000"/>
                  </a:solidFill>
                </a:rPr>
                <a:t>±</a:t>
              </a:r>
            </a:p>
          </p:txBody>
        </p:sp>
        <p:sp>
          <p:nvSpPr>
            <p:cNvPr id="139279" name="Oval 15"/>
            <p:cNvSpPr>
              <a:spLocks noChangeArrowheads="1"/>
            </p:cNvSpPr>
            <p:nvPr/>
          </p:nvSpPr>
          <p:spPr bwMode="auto">
            <a:xfrm>
              <a:off x="1691" y="769"/>
              <a:ext cx="213" cy="207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>
                  <a:solidFill>
                    <a:srgbClr val="CC0000"/>
                  </a:solidFill>
                </a:rPr>
                <a:t>±</a:t>
              </a:r>
            </a:p>
          </p:txBody>
        </p:sp>
        <p:sp>
          <p:nvSpPr>
            <p:cNvPr id="139280" name="Oval 16"/>
            <p:cNvSpPr>
              <a:spLocks noChangeArrowheads="1"/>
            </p:cNvSpPr>
            <p:nvPr/>
          </p:nvSpPr>
          <p:spPr bwMode="auto">
            <a:xfrm>
              <a:off x="1691" y="1044"/>
              <a:ext cx="213" cy="207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>
                  <a:solidFill>
                    <a:srgbClr val="CC0000"/>
                  </a:solidFill>
                </a:rPr>
                <a:t>±</a:t>
              </a:r>
            </a:p>
          </p:txBody>
        </p:sp>
        <p:sp>
          <p:nvSpPr>
            <p:cNvPr id="139281" name="Oval 17"/>
            <p:cNvSpPr>
              <a:spLocks noChangeArrowheads="1"/>
            </p:cNvSpPr>
            <p:nvPr/>
          </p:nvSpPr>
          <p:spPr bwMode="auto">
            <a:xfrm>
              <a:off x="1691" y="1320"/>
              <a:ext cx="213" cy="207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>
                  <a:solidFill>
                    <a:srgbClr val="CC0000"/>
                  </a:solidFill>
                </a:rPr>
                <a:t>±</a:t>
              </a:r>
            </a:p>
          </p:txBody>
        </p:sp>
        <p:sp>
          <p:nvSpPr>
            <p:cNvPr id="139282" name="Oval 18"/>
            <p:cNvSpPr>
              <a:spLocks noChangeArrowheads="1"/>
            </p:cNvSpPr>
            <p:nvPr/>
          </p:nvSpPr>
          <p:spPr bwMode="auto">
            <a:xfrm>
              <a:off x="2018" y="1320"/>
              <a:ext cx="212" cy="207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>
                  <a:solidFill>
                    <a:srgbClr val="CC0000"/>
                  </a:solidFill>
                </a:rPr>
                <a:t>±</a:t>
              </a:r>
            </a:p>
          </p:txBody>
        </p:sp>
        <p:sp>
          <p:nvSpPr>
            <p:cNvPr id="139283" name="Oval 19"/>
            <p:cNvSpPr>
              <a:spLocks noChangeArrowheads="1"/>
            </p:cNvSpPr>
            <p:nvPr/>
          </p:nvSpPr>
          <p:spPr bwMode="auto">
            <a:xfrm>
              <a:off x="2018" y="1044"/>
              <a:ext cx="212" cy="207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>
                  <a:solidFill>
                    <a:srgbClr val="CC0000"/>
                  </a:solidFill>
                </a:rPr>
                <a:t>±</a:t>
              </a:r>
            </a:p>
          </p:txBody>
        </p:sp>
        <p:sp>
          <p:nvSpPr>
            <p:cNvPr id="139284" name="Oval 20"/>
            <p:cNvSpPr>
              <a:spLocks noChangeArrowheads="1"/>
            </p:cNvSpPr>
            <p:nvPr/>
          </p:nvSpPr>
          <p:spPr bwMode="auto">
            <a:xfrm>
              <a:off x="2018" y="769"/>
              <a:ext cx="212" cy="207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>
                  <a:solidFill>
                    <a:srgbClr val="CC0000"/>
                  </a:solidFill>
                </a:rPr>
                <a:t>±</a:t>
              </a:r>
            </a:p>
          </p:txBody>
        </p:sp>
      </p:grpSp>
      <p:grpSp>
        <p:nvGrpSpPr>
          <p:cNvPr id="139285" name="Group 21"/>
          <p:cNvGrpSpPr/>
          <p:nvPr/>
        </p:nvGrpSpPr>
        <p:grpSpPr bwMode="auto">
          <a:xfrm>
            <a:off x="1295400" y="2936875"/>
            <a:ext cx="3367088" cy="1377950"/>
            <a:chOff x="521" y="1837"/>
            <a:chExt cx="2121" cy="868"/>
          </a:xfrm>
        </p:grpSpPr>
        <p:grpSp>
          <p:nvGrpSpPr>
            <p:cNvPr id="139286" name="Group 22"/>
            <p:cNvGrpSpPr/>
            <p:nvPr/>
          </p:nvGrpSpPr>
          <p:grpSpPr bwMode="auto">
            <a:xfrm>
              <a:off x="521" y="1837"/>
              <a:ext cx="1888" cy="868"/>
              <a:chOff x="249" y="2051"/>
              <a:chExt cx="2041" cy="868"/>
            </a:xfrm>
          </p:grpSpPr>
          <p:sp>
            <p:nvSpPr>
              <p:cNvPr id="139287" name="Rectangle 23"/>
              <p:cNvSpPr>
                <a:spLocks noChangeArrowheads="1"/>
              </p:cNvSpPr>
              <p:nvPr/>
            </p:nvSpPr>
            <p:spPr bwMode="auto">
              <a:xfrm>
                <a:off x="386" y="2051"/>
                <a:ext cx="1769" cy="868"/>
              </a:xfrm>
              <a:prstGeom prst="rect">
                <a:avLst/>
              </a:prstGeom>
              <a:solidFill>
                <a:srgbClr val="99CCFF"/>
              </a:solidFill>
              <a:ln w="28575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pSp>
            <p:nvGrpSpPr>
              <p:cNvPr id="139288" name="Group 24"/>
              <p:cNvGrpSpPr/>
              <p:nvPr/>
            </p:nvGrpSpPr>
            <p:grpSpPr bwMode="auto">
              <a:xfrm>
                <a:off x="413" y="2141"/>
                <a:ext cx="1696" cy="182"/>
                <a:chOff x="957" y="1933"/>
                <a:chExt cx="1696" cy="182"/>
              </a:xfrm>
            </p:grpSpPr>
            <p:sp>
              <p:nvSpPr>
                <p:cNvPr id="139289" name="Oval 25"/>
                <p:cNvSpPr>
                  <a:spLocks noChangeArrowheads="1"/>
                </p:cNvSpPr>
                <p:nvPr/>
              </p:nvSpPr>
              <p:spPr bwMode="auto">
                <a:xfrm>
                  <a:off x="1991" y="1933"/>
                  <a:ext cx="317" cy="1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99"/>
                    </a:gs>
                    <a:gs pos="100000">
                      <a:srgbClr val="FFCC99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rgbClr val="9966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</a:t>
                  </a:r>
                  <a:r>
                    <a:rPr kumimoji="1" lang="en-US" altLang="zh-CN" sz="1600">
                      <a:solidFill>
                        <a:srgbClr val="CC0000"/>
                      </a:solidFill>
                    </a:rPr>
                    <a:t> </a:t>
                  </a:r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</a:t>
                  </a:r>
                </a:p>
              </p:txBody>
            </p:sp>
            <p:sp>
              <p:nvSpPr>
                <p:cNvPr id="139290" name="Oval 26"/>
                <p:cNvSpPr>
                  <a:spLocks noChangeArrowheads="1"/>
                </p:cNvSpPr>
                <p:nvPr/>
              </p:nvSpPr>
              <p:spPr bwMode="auto">
                <a:xfrm>
                  <a:off x="1646" y="1933"/>
                  <a:ext cx="318" cy="18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99"/>
                    </a:gs>
                    <a:gs pos="100000">
                      <a:srgbClr val="FFCC99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rgbClr val="9966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</a:t>
                  </a:r>
                  <a:r>
                    <a:rPr kumimoji="1" lang="en-US" altLang="zh-CN" sz="1600">
                      <a:solidFill>
                        <a:srgbClr val="CC0000"/>
                      </a:solidFill>
                    </a:rPr>
                    <a:t>  </a:t>
                  </a:r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</a:t>
                  </a:r>
                </a:p>
              </p:txBody>
            </p:sp>
            <p:sp>
              <p:nvSpPr>
                <p:cNvPr id="139291" name="Oval 27"/>
                <p:cNvSpPr>
                  <a:spLocks noChangeArrowheads="1"/>
                </p:cNvSpPr>
                <p:nvPr/>
              </p:nvSpPr>
              <p:spPr bwMode="auto">
                <a:xfrm>
                  <a:off x="1301" y="1933"/>
                  <a:ext cx="318" cy="18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99"/>
                    </a:gs>
                    <a:gs pos="100000">
                      <a:srgbClr val="FFCC99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rgbClr val="9966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</a:t>
                  </a:r>
                  <a:r>
                    <a:rPr kumimoji="1" lang="en-US" altLang="zh-CN" sz="1600">
                      <a:solidFill>
                        <a:srgbClr val="CC0000"/>
                      </a:solidFill>
                    </a:rPr>
                    <a:t>  </a:t>
                  </a:r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</a:t>
                  </a:r>
                </a:p>
              </p:txBody>
            </p:sp>
            <p:sp>
              <p:nvSpPr>
                <p:cNvPr id="139292" name="Oval 28"/>
                <p:cNvSpPr>
                  <a:spLocks noChangeArrowheads="1"/>
                </p:cNvSpPr>
                <p:nvPr/>
              </p:nvSpPr>
              <p:spPr bwMode="auto">
                <a:xfrm>
                  <a:off x="957" y="1933"/>
                  <a:ext cx="317" cy="18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99"/>
                    </a:gs>
                    <a:gs pos="100000">
                      <a:srgbClr val="FFCC99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rgbClr val="9966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</a:t>
                  </a:r>
                  <a:r>
                    <a:rPr kumimoji="1" lang="en-US" altLang="zh-CN" sz="1600">
                      <a:solidFill>
                        <a:srgbClr val="CC0000"/>
                      </a:solidFill>
                    </a:rPr>
                    <a:t>  </a:t>
                  </a:r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</a:t>
                  </a:r>
                </a:p>
              </p:txBody>
            </p:sp>
            <p:sp>
              <p:nvSpPr>
                <p:cNvPr id="139293" name="Oval 29"/>
                <p:cNvSpPr>
                  <a:spLocks noChangeArrowheads="1"/>
                </p:cNvSpPr>
                <p:nvPr/>
              </p:nvSpPr>
              <p:spPr bwMode="auto">
                <a:xfrm>
                  <a:off x="2336" y="1933"/>
                  <a:ext cx="317" cy="1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99"/>
                    </a:gs>
                    <a:gs pos="100000">
                      <a:srgbClr val="FFCC99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rgbClr val="9966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  </a:t>
                  </a:r>
                  <a:r>
                    <a:rPr kumimoji="1" lang="en-US" altLang="zh-CN" sz="1600">
                      <a:solidFill>
                        <a:srgbClr val="CC0000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139294" name="Group 30"/>
              <p:cNvGrpSpPr/>
              <p:nvPr/>
            </p:nvGrpSpPr>
            <p:grpSpPr bwMode="auto">
              <a:xfrm>
                <a:off x="413" y="2414"/>
                <a:ext cx="1696" cy="182"/>
                <a:chOff x="957" y="1933"/>
                <a:chExt cx="1696" cy="182"/>
              </a:xfrm>
            </p:grpSpPr>
            <p:sp>
              <p:nvSpPr>
                <p:cNvPr id="139295" name="Oval 31"/>
                <p:cNvSpPr>
                  <a:spLocks noChangeArrowheads="1"/>
                </p:cNvSpPr>
                <p:nvPr/>
              </p:nvSpPr>
              <p:spPr bwMode="auto">
                <a:xfrm>
                  <a:off x="1991" y="1933"/>
                  <a:ext cx="317" cy="1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99"/>
                    </a:gs>
                    <a:gs pos="100000">
                      <a:srgbClr val="FFCC99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rgbClr val="9966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</a:t>
                  </a:r>
                  <a:r>
                    <a:rPr kumimoji="1" lang="en-US" altLang="zh-CN" sz="1600">
                      <a:solidFill>
                        <a:srgbClr val="CC0000"/>
                      </a:solidFill>
                    </a:rPr>
                    <a:t> </a:t>
                  </a:r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</a:t>
                  </a:r>
                </a:p>
              </p:txBody>
            </p:sp>
            <p:sp>
              <p:nvSpPr>
                <p:cNvPr id="139296" name="Oval 32"/>
                <p:cNvSpPr>
                  <a:spLocks noChangeArrowheads="1"/>
                </p:cNvSpPr>
                <p:nvPr/>
              </p:nvSpPr>
              <p:spPr bwMode="auto">
                <a:xfrm>
                  <a:off x="1646" y="1933"/>
                  <a:ext cx="318" cy="18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99"/>
                    </a:gs>
                    <a:gs pos="100000">
                      <a:srgbClr val="FFCC99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rgbClr val="9966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</a:t>
                  </a:r>
                  <a:r>
                    <a:rPr kumimoji="1" lang="en-US" altLang="zh-CN" sz="1600">
                      <a:solidFill>
                        <a:srgbClr val="CC0000"/>
                      </a:solidFill>
                    </a:rPr>
                    <a:t>  </a:t>
                  </a:r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</a:t>
                  </a:r>
                </a:p>
              </p:txBody>
            </p:sp>
            <p:sp>
              <p:nvSpPr>
                <p:cNvPr id="139297" name="Oval 33"/>
                <p:cNvSpPr>
                  <a:spLocks noChangeArrowheads="1"/>
                </p:cNvSpPr>
                <p:nvPr/>
              </p:nvSpPr>
              <p:spPr bwMode="auto">
                <a:xfrm>
                  <a:off x="1301" y="1933"/>
                  <a:ext cx="318" cy="18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99"/>
                    </a:gs>
                    <a:gs pos="100000">
                      <a:srgbClr val="FFCC99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rgbClr val="9966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</a:t>
                  </a:r>
                  <a:r>
                    <a:rPr kumimoji="1" lang="en-US" altLang="zh-CN" sz="1600">
                      <a:solidFill>
                        <a:srgbClr val="CC0000"/>
                      </a:solidFill>
                    </a:rPr>
                    <a:t>  </a:t>
                  </a:r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</a:t>
                  </a:r>
                </a:p>
              </p:txBody>
            </p:sp>
            <p:sp>
              <p:nvSpPr>
                <p:cNvPr id="139298" name="Oval 34"/>
                <p:cNvSpPr>
                  <a:spLocks noChangeArrowheads="1"/>
                </p:cNvSpPr>
                <p:nvPr/>
              </p:nvSpPr>
              <p:spPr bwMode="auto">
                <a:xfrm>
                  <a:off x="957" y="1933"/>
                  <a:ext cx="317" cy="18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99"/>
                    </a:gs>
                    <a:gs pos="100000">
                      <a:srgbClr val="FFCC99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rgbClr val="9966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</a:t>
                  </a:r>
                  <a:r>
                    <a:rPr kumimoji="1" lang="en-US" altLang="zh-CN" sz="1600">
                      <a:solidFill>
                        <a:srgbClr val="CC0000"/>
                      </a:solidFill>
                    </a:rPr>
                    <a:t>  </a:t>
                  </a:r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</a:t>
                  </a:r>
                </a:p>
              </p:txBody>
            </p:sp>
            <p:sp>
              <p:nvSpPr>
                <p:cNvPr id="139299" name="Oval 35"/>
                <p:cNvSpPr>
                  <a:spLocks noChangeArrowheads="1"/>
                </p:cNvSpPr>
                <p:nvPr/>
              </p:nvSpPr>
              <p:spPr bwMode="auto">
                <a:xfrm>
                  <a:off x="2336" y="1933"/>
                  <a:ext cx="317" cy="1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99"/>
                    </a:gs>
                    <a:gs pos="100000">
                      <a:srgbClr val="FFCC99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rgbClr val="9966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  </a:t>
                  </a:r>
                  <a:r>
                    <a:rPr kumimoji="1" lang="en-US" altLang="zh-CN" sz="1600">
                      <a:solidFill>
                        <a:srgbClr val="CC0000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139300" name="Group 36"/>
              <p:cNvGrpSpPr/>
              <p:nvPr/>
            </p:nvGrpSpPr>
            <p:grpSpPr bwMode="auto">
              <a:xfrm>
                <a:off x="431" y="2686"/>
                <a:ext cx="1696" cy="182"/>
                <a:chOff x="957" y="1933"/>
                <a:chExt cx="1696" cy="182"/>
              </a:xfrm>
            </p:grpSpPr>
            <p:sp>
              <p:nvSpPr>
                <p:cNvPr id="139301" name="Oval 37"/>
                <p:cNvSpPr>
                  <a:spLocks noChangeArrowheads="1"/>
                </p:cNvSpPr>
                <p:nvPr/>
              </p:nvSpPr>
              <p:spPr bwMode="auto">
                <a:xfrm>
                  <a:off x="1991" y="1933"/>
                  <a:ext cx="317" cy="1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99"/>
                    </a:gs>
                    <a:gs pos="100000">
                      <a:srgbClr val="FFCC99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rgbClr val="9966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</a:t>
                  </a:r>
                  <a:r>
                    <a:rPr kumimoji="1" lang="en-US" altLang="zh-CN" sz="1600">
                      <a:solidFill>
                        <a:srgbClr val="CC0000"/>
                      </a:solidFill>
                    </a:rPr>
                    <a:t> </a:t>
                  </a:r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</a:t>
                  </a:r>
                </a:p>
              </p:txBody>
            </p:sp>
            <p:sp>
              <p:nvSpPr>
                <p:cNvPr id="139302" name="Oval 38"/>
                <p:cNvSpPr>
                  <a:spLocks noChangeArrowheads="1"/>
                </p:cNvSpPr>
                <p:nvPr/>
              </p:nvSpPr>
              <p:spPr bwMode="auto">
                <a:xfrm>
                  <a:off x="1646" y="1933"/>
                  <a:ext cx="318" cy="18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99"/>
                    </a:gs>
                    <a:gs pos="100000">
                      <a:srgbClr val="FFCC99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rgbClr val="9966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</a:t>
                  </a:r>
                  <a:r>
                    <a:rPr kumimoji="1" lang="en-US" altLang="zh-CN" sz="1600">
                      <a:solidFill>
                        <a:srgbClr val="CC0000"/>
                      </a:solidFill>
                    </a:rPr>
                    <a:t>  </a:t>
                  </a:r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</a:t>
                  </a:r>
                </a:p>
              </p:txBody>
            </p:sp>
            <p:sp>
              <p:nvSpPr>
                <p:cNvPr id="139303" name="Oval 39"/>
                <p:cNvSpPr>
                  <a:spLocks noChangeArrowheads="1"/>
                </p:cNvSpPr>
                <p:nvPr/>
              </p:nvSpPr>
              <p:spPr bwMode="auto">
                <a:xfrm>
                  <a:off x="1301" y="1933"/>
                  <a:ext cx="318" cy="18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99"/>
                    </a:gs>
                    <a:gs pos="100000">
                      <a:srgbClr val="FFCC99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rgbClr val="9966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</a:t>
                  </a:r>
                  <a:r>
                    <a:rPr kumimoji="1" lang="en-US" altLang="zh-CN" sz="1600">
                      <a:solidFill>
                        <a:srgbClr val="CC0000"/>
                      </a:solidFill>
                    </a:rPr>
                    <a:t>  </a:t>
                  </a:r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</a:t>
                  </a:r>
                </a:p>
              </p:txBody>
            </p:sp>
            <p:sp>
              <p:nvSpPr>
                <p:cNvPr id="139304" name="Oval 40"/>
                <p:cNvSpPr>
                  <a:spLocks noChangeArrowheads="1"/>
                </p:cNvSpPr>
                <p:nvPr/>
              </p:nvSpPr>
              <p:spPr bwMode="auto">
                <a:xfrm>
                  <a:off x="957" y="1933"/>
                  <a:ext cx="317" cy="18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99"/>
                    </a:gs>
                    <a:gs pos="100000">
                      <a:srgbClr val="FFCC99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rgbClr val="9966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</a:t>
                  </a:r>
                  <a:r>
                    <a:rPr kumimoji="1" lang="en-US" altLang="zh-CN" sz="1600">
                      <a:solidFill>
                        <a:srgbClr val="CC0000"/>
                      </a:solidFill>
                    </a:rPr>
                    <a:t>  </a:t>
                  </a:r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</a:t>
                  </a:r>
                </a:p>
              </p:txBody>
            </p:sp>
            <p:sp>
              <p:nvSpPr>
                <p:cNvPr id="139305" name="Oval 41"/>
                <p:cNvSpPr>
                  <a:spLocks noChangeArrowheads="1"/>
                </p:cNvSpPr>
                <p:nvPr/>
              </p:nvSpPr>
              <p:spPr bwMode="auto">
                <a:xfrm>
                  <a:off x="2336" y="1933"/>
                  <a:ext cx="317" cy="1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99"/>
                    </a:gs>
                    <a:gs pos="100000">
                      <a:srgbClr val="FFCC99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solidFill>
                    <a:srgbClr val="9966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160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  </a:t>
                  </a:r>
                  <a:r>
                    <a:rPr kumimoji="1" lang="en-US" altLang="zh-CN" sz="1600">
                      <a:solidFill>
                        <a:srgbClr val="CC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139306" name="Line 42"/>
              <p:cNvSpPr>
                <a:spLocks noChangeShapeType="1"/>
              </p:cNvSpPr>
              <p:nvPr/>
            </p:nvSpPr>
            <p:spPr bwMode="auto">
              <a:xfrm>
                <a:off x="249" y="2096"/>
                <a:ext cx="204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07" name="Line 43"/>
              <p:cNvSpPr>
                <a:spLocks noChangeShapeType="1"/>
              </p:cNvSpPr>
              <p:nvPr/>
            </p:nvSpPr>
            <p:spPr bwMode="auto">
              <a:xfrm>
                <a:off x="249" y="2368"/>
                <a:ext cx="204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08" name="Line 44"/>
              <p:cNvSpPr>
                <a:spLocks noChangeShapeType="1"/>
              </p:cNvSpPr>
              <p:nvPr/>
            </p:nvSpPr>
            <p:spPr bwMode="auto">
              <a:xfrm>
                <a:off x="249" y="2641"/>
                <a:ext cx="204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09" name="Line 45"/>
              <p:cNvSpPr>
                <a:spLocks noChangeShapeType="1"/>
              </p:cNvSpPr>
              <p:nvPr/>
            </p:nvSpPr>
            <p:spPr bwMode="auto">
              <a:xfrm>
                <a:off x="249" y="2867"/>
                <a:ext cx="204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10" name="Rectangle 46"/>
              <p:cNvSpPr>
                <a:spLocks noChangeArrowheads="1"/>
              </p:cNvSpPr>
              <p:nvPr/>
            </p:nvSpPr>
            <p:spPr bwMode="auto">
              <a:xfrm>
                <a:off x="567" y="2115"/>
                <a:ext cx="1406" cy="771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kumimoji="1" lang="zh-CN" altLang="zh-CN" sz="3200" b="1" i="1">
                  <a:solidFill>
                    <a:srgbClr val="CC0000"/>
                  </a:solidFill>
                </a:endParaRPr>
              </a:p>
            </p:txBody>
          </p:sp>
        </p:grpSp>
        <p:sp>
          <p:nvSpPr>
            <p:cNvPr id="139311" name="Rectangle 47"/>
            <p:cNvSpPr>
              <a:spLocks noChangeArrowheads="1"/>
            </p:cNvSpPr>
            <p:nvPr/>
          </p:nvSpPr>
          <p:spPr bwMode="auto">
            <a:xfrm>
              <a:off x="2367" y="2115"/>
              <a:ext cx="275" cy="25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1" i="1">
                  <a:solidFill>
                    <a:srgbClr val="FF0000"/>
                  </a:solidFill>
                </a:rPr>
                <a:t>E</a:t>
              </a:r>
              <a:r>
                <a:rPr kumimoji="1" lang="en-US" altLang="zh-CN" baseline="-2500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139312" name="Group 48"/>
          <p:cNvGrpSpPr/>
          <p:nvPr/>
        </p:nvGrpSpPr>
        <p:grpSpPr bwMode="auto">
          <a:xfrm>
            <a:off x="1295400" y="4565650"/>
            <a:ext cx="3382963" cy="1377950"/>
            <a:chOff x="521" y="3016"/>
            <a:chExt cx="2131" cy="868"/>
          </a:xfrm>
        </p:grpSpPr>
        <p:sp>
          <p:nvSpPr>
            <p:cNvPr id="139313" name="Rectangle 49"/>
            <p:cNvSpPr>
              <a:spLocks noChangeArrowheads="1"/>
            </p:cNvSpPr>
            <p:nvPr/>
          </p:nvSpPr>
          <p:spPr bwMode="auto">
            <a:xfrm>
              <a:off x="2377" y="3310"/>
              <a:ext cx="275" cy="25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1" i="1">
                  <a:solidFill>
                    <a:srgbClr val="FF0000"/>
                  </a:solidFill>
                </a:rPr>
                <a:t>E</a:t>
              </a:r>
              <a:r>
                <a:rPr kumimoji="1" lang="en-US" altLang="zh-CN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9314" name="Rectangle 50"/>
            <p:cNvSpPr>
              <a:spLocks noChangeArrowheads="1"/>
            </p:cNvSpPr>
            <p:nvPr/>
          </p:nvSpPr>
          <p:spPr bwMode="auto">
            <a:xfrm>
              <a:off x="648" y="3016"/>
              <a:ext cx="1646" cy="868"/>
            </a:xfrm>
            <a:prstGeom prst="rect">
              <a:avLst/>
            </a:prstGeom>
            <a:solidFill>
              <a:srgbClr val="99CCFF"/>
            </a:solidFill>
            <a:ln w="28575">
              <a:miter lim="800000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9315" name="Line 51"/>
            <p:cNvSpPr>
              <a:spLocks noChangeShapeType="1"/>
            </p:cNvSpPr>
            <p:nvPr/>
          </p:nvSpPr>
          <p:spPr bwMode="auto">
            <a:xfrm>
              <a:off x="521" y="3061"/>
              <a:ext cx="18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6" name="Line 52"/>
            <p:cNvSpPr>
              <a:spLocks noChangeShapeType="1"/>
            </p:cNvSpPr>
            <p:nvPr/>
          </p:nvSpPr>
          <p:spPr bwMode="auto">
            <a:xfrm>
              <a:off x="521" y="3333"/>
              <a:ext cx="18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7" name="Line 53"/>
            <p:cNvSpPr>
              <a:spLocks noChangeShapeType="1"/>
            </p:cNvSpPr>
            <p:nvPr/>
          </p:nvSpPr>
          <p:spPr bwMode="auto">
            <a:xfrm>
              <a:off x="521" y="3606"/>
              <a:ext cx="18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8" name="Line 54"/>
            <p:cNvSpPr>
              <a:spLocks noChangeShapeType="1"/>
            </p:cNvSpPr>
            <p:nvPr/>
          </p:nvSpPr>
          <p:spPr bwMode="auto">
            <a:xfrm>
              <a:off x="521" y="3832"/>
              <a:ext cx="18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9" name="Text Box 55"/>
            <p:cNvSpPr txBox="1">
              <a:spLocks noChangeArrowheads="1"/>
            </p:cNvSpPr>
            <p:nvPr/>
          </p:nvSpPr>
          <p:spPr bwMode="auto">
            <a:xfrm>
              <a:off x="2125" y="3081"/>
              <a:ext cx="223" cy="7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CC0000"/>
                  </a:solidFill>
                </a:rPr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CC0000"/>
                  </a:solidFill>
                </a:rPr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CC0000"/>
                  </a:solidFill>
                </a:rPr>
                <a:t>+</a:t>
              </a:r>
            </a:p>
          </p:txBody>
        </p:sp>
        <p:sp>
          <p:nvSpPr>
            <p:cNvPr id="139320" name="Text Box 56"/>
            <p:cNvSpPr txBox="1">
              <a:spLocks noChangeArrowheads="1"/>
            </p:cNvSpPr>
            <p:nvPr/>
          </p:nvSpPr>
          <p:spPr bwMode="auto">
            <a:xfrm>
              <a:off x="635" y="3081"/>
              <a:ext cx="224" cy="7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800" i="1">
                <a:solidFill>
                  <a:srgbClr val="CC0000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139321" name="Line 57"/>
            <p:cNvSpPr>
              <a:spLocks noChangeShapeType="1"/>
            </p:cNvSpPr>
            <p:nvPr/>
          </p:nvSpPr>
          <p:spPr bwMode="auto">
            <a:xfrm flipH="1">
              <a:off x="900" y="3242"/>
              <a:ext cx="118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2" name="Line 58"/>
            <p:cNvSpPr>
              <a:spLocks noChangeShapeType="1"/>
            </p:cNvSpPr>
            <p:nvPr/>
          </p:nvSpPr>
          <p:spPr bwMode="auto">
            <a:xfrm flipH="1">
              <a:off x="900" y="3741"/>
              <a:ext cx="118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9323" name="Object 59"/>
            <p:cNvGraphicFramePr>
              <a:graphicFrameLocks noChangeAspect="1"/>
            </p:cNvGraphicFramePr>
            <p:nvPr/>
          </p:nvGraphicFramePr>
          <p:xfrm>
            <a:off x="1012" y="3340"/>
            <a:ext cx="96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171560" imgH="7302600" progId="">
                    <p:embed/>
                  </p:oleObj>
                </mc:Choice>
                <mc:Fallback>
                  <p:oleObj name="Equation" r:id="rId2" imgW="25171560" imgH="7302600" progId="">
                    <p:embed/>
                    <p:pic>
                      <p:nvPicPr>
                        <p:cNvPr id="139323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3340"/>
                          <a:ext cx="962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24" name="Object 60"/>
            <p:cNvGraphicFramePr>
              <a:graphicFrameLocks noChangeAspect="1"/>
            </p:cNvGraphicFramePr>
            <p:nvPr/>
          </p:nvGraphicFramePr>
          <p:xfrm>
            <a:off x="793" y="3067"/>
            <a:ext cx="227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486480" imgH="5270400" progId="">
                    <p:embed/>
                  </p:oleObj>
                </mc:Choice>
                <mc:Fallback>
                  <p:oleObj name="Equation" r:id="rId4" imgW="6486480" imgH="5270400" progId="">
                    <p:embed/>
                    <p:pic>
                      <p:nvPicPr>
                        <p:cNvPr id="139324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067"/>
                          <a:ext cx="227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325" name="Group 61"/>
          <p:cNvGrpSpPr/>
          <p:nvPr/>
        </p:nvGrpSpPr>
        <p:grpSpPr bwMode="auto">
          <a:xfrm>
            <a:off x="5327650" y="1321776"/>
            <a:ext cx="2592388" cy="1366838"/>
            <a:chOff x="3061" y="709"/>
            <a:chExt cx="1633" cy="861"/>
          </a:xfrm>
        </p:grpSpPr>
        <p:sp>
          <p:nvSpPr>
            <p:cNvPr id="139326" name="Rectangle 62"/>
            <p:cNvSpPr>
              <a:spLocks noChangeArrowheads="1"/>
            </p:cNvSpPr>
            <p:nvPr/>
          </p:nvSpPr>
          <p:spPr bwMode="auto">
            <a:xfrm>
              <a:off x="3061" y="709"/>
              <a:ext cx="1633" cy="861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9327" name="Oval 63"/>
            <p:cNvSpPr>
              <a:spLocks noChangeArrowheads="1"/>
            </p:cNvSpPr>
            <p:nvPr/>
          </p:nvSpPr>
          <p:spPr bwMode="auto">
            <a:xfrm rot="1908133">
              <a:off x="4033" y="799"/>
              <a:ext cx="317" cy="182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  <a:r>
                <a:rPr kumimoji="1" lang="en-US" altLang="zh-CN" sz="1600">
                  <a:solidFill>
                    <a:srgbClr val="CC0000"/>
                  </a:solidFill>
                </a:rPr>
                <a:t> </a:t>
              </a:r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</a:t>
              </a:r>
            </a:p>
          </p:txBody>
        </p:sp>
        <p:sp>
          <p:nvSpPr>
            <p:cNvPr id="139328" name="Oval 64"/>
            <p:cNvSpPr>
              <a:spLocks noChangeArrowheads="1"/>
            </p:cNvSpPr>
            <p:nvPr/>
          </p:nvSpPr>
          <p:spPr bwMode="auto">
            <a:xfrm rot="-2035887">
              <a:off x="3688" y="799"/>
              <a:ext cx="318" cy="181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  <a:r>
                <a:rPr kumimoji="1" lang="en-US" altLang="zh-CN" sz="1600">
                  <a:solidFill>
                    <a:srgbClr val="CC0000"/>
                  </a:solidFill>
                </a:rPr>
                <a:t>  </a:t>
              </a:r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</a:t>
              </a:r>
            </a:p>
          </p:txBody>
        </p:sp>
        <p:sp>
          <p:nvSpPr>
            <p:cNvPr id="139329" name="Oval 65"/>
            <p:cNvSpPr>
              <a:spLocks noChangeArrowheads="1"/>
            </p:cNvSpPr>
            <p:nvPr/>
          </p:nvSpPr>
          <p:spPr bwMode="auto">
            <a:xfrm rot="-4723470">
              <a:off x="3402" y="799"/>
              <a:ext cx="318" cy="181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  <a:r>
                <a:rPr kumimoji="1" lang="en-US" altLang="zh-CN" sz="1600">
                  <a:solidFill>
                    <a:srgbClr val="CC0000"/>
                  </a:solidFill>
                </a:rPr>
                <a:t>  </a:t>
              </a:r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</a:t>
              </a:r>
            </a:p>
          </p:txBody>
        </p:sp>
        <p:sp>
          <p:nvSpPr>
            <p:cNvPr id="139330" name="Oval 66"/>
            <p:cNvSpPr>
              <a:spLocks noChangeArrowheads="1"/>
            </p:cNvSpPr>
            <p:nvPr/>
          </p:nvSpPr>
          <p:spPr bwMode="auto">
            <a:xfrm rot="2698381">
              <a:off x="3107" y="800"/>
              <a:ext cx="317" cy="181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  <a:r>
                <a:rPr kumimoji="1" lang="en-US" altLang="zh-CN" sz="1600">
                  <a:solidFill>
                    <a:srgbClr val="CC0000"/>
                  </a:solidFill>
                </a:rPr>
                <a:t>  </a:t>
              </a:r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</a:t>
              </a:r>
            </a:p>
          </p:txBody>
        </p:sp>
        <p:sp>
          <p:nvSpPr>
            <p:cNvPr id="139331" name="Oval 67"/>
            <p:cNvSpPr>
              <a:spLocks noChangeArrowheads="1"/>
            </p:cNvSpPr>
            <p:nvPr/>
          </p:nvSpPr>
          <p:spPr bwMode="auto">
            <a:xfrm rot="-3979879">
              <a:off x="4354" y="799"/>
              <a:ext cx="317" cy="182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  </a:t>
              </a:r>
              <a:r>
                <a:rPr kumimoji="1" lang="en-US" altLang="zh-CN" sz="1600">
                  <a:solidFill>
                    <a:srgbClr val="CC0000"/>
                  </a:solidFill>
                </a:rPr>
                <a:t>+</a:t>
              </a:r>
            </a:p>
          </p:txBody>
        </p:sp>
        <p:sp>
          <p:nvSpPr>
            <p:cNvPr id="139332" name="Oval 68"/>
            <p:cNvSpPr>
              <a:spLocks noChangeArrowheads="1"/>
            </p:cNvSpPr>
            <p:nvPr/>
          </p:nvSpPr>
          <p:spPr bwMode="auto">
            <a:xfrm rot="16200000">
              <a:off x="4033" y="1072"/>
              <a:ext cx="317" cy="182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  <a:r>
                <a:rPr kumimoji="1" lang="en-US" altLang="zh-CN" sz="1600">
                  <a:solidFill>
                    <a:srgbClr val="CC0000"/>
                  </a:solidFill>
                </a:rPr>
                <a:t> </a:t>
              </a:r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</a:t>
              </a:r>
            </a:p>
          </p:txBody>
        </p:sp>
        <p:sp>
          <p:nvSpPr>
            <p:cNvPr id="139333" name="Oval 69"/>
            <p:cNvSpPr>
              <a:spLocks noChangeArrowheads="1"/>
            </p:cNvSpPr>
            <p:nvPr/>
          </p:nvSpPr>
          <p:spPr bwMode="auto">
            <a:xfrm rot="7976984">
              <a:off x="3720" y="1072"/>
              <a:ext cx="318" cy="181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  <a:r>
                <a:rPr kumimoji="1" lang="en-US" altLang="zh-CN" sz="1600">
                  <a:solidFill>
                    <a:srgbClr val="CC0000"/>
                  </a:solidFill>
                </a:rPr>
                <a:t>  </a:t>
              </a:r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</a:t>
              </a:r>
            </a:p>
          </p:txBody>
        </p:sp>
        <p:sp>
          <p:nvSpPr>
            <p:cNvPr id="139334" name="Oval 70"/>
            <p:cNvSpPr>
              <a:spLocks noChangeArrowheads="1"/>
            </p:cNvSpPr>
            <p:nvPr/>
          </p:nvSpPr>
          <p:spPr bwMode="auto">
            <a:xfrm rot="3583406">
              <a:off x="3357" y="1094"/>
              <a:ext cx="318" cy="181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  <a:r>
                <a:rPr kumimoji="1" lang="en-US" altLang="zh-CN" sz="1600">
                  <a:solidFill>
                    <a:srgbClr val="CC0000"/>
                  </a:solidFill>
                </a:rPr>
                <a:t>  </a:t>
              </a:r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</a:t>
              </a:r>
            </a:p>
          </p:txBody>
        </p:sp>
        <p:sp>
          <p:nvSpPr>
            <p:cNvPr id="139335" name="Oval 71"/>
            <p:cNvSpPr>
              <a:spLocks noChangeArrowheads="1"/>
            </p:cNvSpPr>
            <p:nvPr/>
          </p:nvSpPr>
          <p:spPr bwMode="auto">
            <a:xfrm rot="-3492112">
              <a:off x="3039" y="1072"/>
              <a:ext cx="317" cy="181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  <a:r>
                <a:rPr kumimoji="1" lang="en-US" altLang="zh-CN" sz="1600">
                  <a:solidFill>
                    <a:srgbClr val="CC0000"/>
                  </a:solidFill>
                </a:rPr>
                <a:t>  </a:t>
              </a:r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</a:t>
              </a:r>
            </a:p>
          </p:txBody>
        </p:sp>
        <p:sp>
          <p:nvSpPr>
            <p:cNvPr id="139336" name="Oval 72"/>
            <p:cNvSpPr>
              <a:spLocks noChangeArrowheads="1"/>
            </p:cNvSpPr>
            <p:nvPr/>
          </p:nvSpPr>
          <p:spPr bwMode="auto">
            <a:xfrm rot="-12005414">
              <a:off x="4332" y="1072"/>
              <a:ext cx="317" cy="182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  </a:t>
              </a:r>
              <a:r>
                <a:rPr kumimoji="1" lang="en-US" altLang="zh-CN" sz="1600">
                  <a:solidFill>
                    <a:srgbClr val="CC0000"/>
                  </a:solidFill>
                </a:rPr>
                <a:t>+</a:t>
              </a:r>
            </a:p>
          </p:txBody>
        </p:sp>
        <p:sp>
          <p:nvSpPr>
            <p:cNvPr id="139337" name="Oval 73"/>
            <p:cNvSpPr>
              <a:spLocks noChangeArrowheads="1"/>
            </p:cNvSpPr>
            <p:nvPr/>
          </p:nvSpPr>
          <p:spPr bwMode="auto">
            <a:xfrm rot="-12127570">
              <a:off x="4014" y="1344"/>
              <a:ext cx="317" cy="182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  <a:r>
                <a:rPr kumimoji="1" lang="en-US" altLang="zh-CN" sz="1600">
                  <a:solidFill>
                    <a:srgbClr val="CC0000"/>
                  </a:solidFill>
                </a:rPr>
                <a:t> </a:t>
              </a:r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</a:t>
              </a:r>
            </a:p>
          </p:txBody>
        </p:sp>
        <p:sp>
          <p:nvSpPr>
            <p:cNvPr id="139338" name="Oval 74"/>
            <p:cNvSpPr>
              <a:spLocks noChangeArrowheads="1"/>
            </p:cNvSpPr>
            <p:nvPr/>
          </p:nvSpPr>
          <p:spPr bwMode="auto">
            <a:xfrm rot="1526888">
              <a:off x="3706" y="1344"/>
              <a:ext cx="318" cy="181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  <a:r>
                <a:rPr kumimoji="1" lang="en-US" altLang="zh-CN" sz="1600">
                  <a:solidFill>
                    <a:srgbClr val="CC0000"/>
                  </a:solidFill>
                </a:rPr>
                <a:t>  </a:t>
              </a:r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</a:t>
              </a:r>
            </a:p>
          </p:txBody>
        </p:sp>
        <p:sp>
          <p:nvSpPr>
            <p:cNvPr id="139339" name="Oval 75"/>
            <p:cNvSpPr>
              <a:spLocks noChangeArrowheads="1"/>
            </p:cNvSpPr>
            <p:nvPr/>
          </p:nvSpPr>
          <p:spPr bwMode="auto">
            <a:xfrm rot="-10980278">
              <a:off x="3378" y="1344"/>
              <a:ext cx="318" cy="181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  <a:r>
                <a:rPr kumimoji="1" lang="en-US" altLang="zh-CN" sz="1600">
                  <a:solidFill>
                    <a:srgbClr val="CC0000"/>
                  </a:solidFill>
                </a:rPr>
                <a:t>  </a:t>
              </a:r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</a:t>
              </a:r>
            </a:p>
          </p:txBody>
        </p:sp>
        <p:sp>
          <p:nvSpPr>
            <p:cNvPr id="139340" name="Oval 76"/>
            <p:cNvSpPr>
              <a:spLocks noChangeArrowheads="1"/>
            </p:cNvSpPr>
            <p:nvPr/>
          </p:nvSpPr>
          <p:spPr bwMode="auto">
            <a:xfrm rot="-19810525">
              <a:off x="3062" y="1344"/>
              <a:ext cx="317" cy="181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  <a:r>
                <a:rPr kumimoji="1" lang="en-US" altLang="zh-CN" sz="1600">
                  <a:solidFill>
                    <a:srgbClr val="CC0000"/>
                  </a:solidFill>
                </a:rPr>
                <a:t>  </a:t>
              </a:r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</a:t>
              </a:r>
            </a:p>
          </p:txBody>
        </p:sp>
        <p:sp>
          <p:nvSpPr>
            <p:cNvPr id="139341" name="Oval 77"/>
            <p:cNvSpPr>
              <a:spLocks noChangeArrowheads="1"/>
            </p:cNvSpPr>
            <p:nvPr/>
          </p:nvSpPr>
          <p:spPr bwMode="auto">
            <a:xfrm rot="1217464">
              <a:off x="4332" y="1344"/>
              <a:ext cx="317" cy="182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CC0000"/>
                  </a:solidFill>
                  <a:sym typeface="Symbol" panose="05050102010706020507" pitchFamily="18" charset="2"/>
                </a:rPr>
                <a:t>  </a:t>
              </a:r>
              <a:r>
                <a:rPr kumimoji="1" lang="en-US" altLang="zh-CN" sz="1600">
                  <a:solidFill>
                    <a:srgbClr val="CC0000"/>
                  </a:solidFill>
                </a:rPr>
                <a:t>+</a:t>
              </a:r>
            </a:p>
          </p:txBody>
        </p:sp>
      </p:grpSp>
      <p:grpSp>
        <p:nvGrpSpPr>
          <p:cNvPr id="139342" name="Group 78"/>
          <p:cNvGrpSpPr/>
          <p:nvPr/>
        </p:nvGrpSpPr>
        <p:grpSpPr bwMode="auto">
          <a:xfrm>
            <a:off x="5111750" y="4565650"/>
            <a:ext cx="3384550" cy="1366838"/>
            <a:chOff x="2925" y="2976"/>
            <a:chExt cx="2132" cy="861"/>
          </a:xfrm>
        </p:grpSpPr>
        <p:sp>
          <p:nvSpPr>
            <p:cNvPr id="139343" name="Rectangle 79"/>
            <p:cNvSpPr>
              <a:spLocks noChangeArrowheads="1"/>
            </p:cNvSpPr>
            <p:nvPr/>
          </p:nvSpPr>
          <p:spPr bwMode="auto">
            <a:xfrm>
              <a:off x="3061" y="2976"/>
              <a:ext cx="1633" cy="861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9344" name="Text Box 80"/>
            <p:cNvSpPr txBox="1">
              <a:spLocks noChangeArrowheads="1"/>
            </p:cNvSpPr>
            <p:nvPr/>
          </p:nvSpPr>
          <p:spPr bwMode="auto">
            <a:xfrm>
              <a:off x="4467" y="3041"/>
              <a:ext cx="240" cy="7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CC0000"/>
                  </a:solidFill>
                </a:rPr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CC0000"/>
                  </a:solidFill>
                </a:rPr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CC0000"/>
                  </a:solidFill>
                </a:rPr>
                <a:t>+</a:t>
              </a:r>
            </a:p>
          </p:txBody>
        </p:sp>
        <p:sp>
          <p:nvSpPr>
            <p:cNvPr id="139345" name="Text Box 81"/>
            <p:cNvSpPr txBox="1">
              <a:spLocks noChangeArrowheads="1"/>
            </p:cNvSpPr>
            <p:nvPr/>
          </p:nvSpPr>
          <p:spPr bwMode="auto">
            <a:xfrm>
              <a:off x="3048" y="3041"/>
              <a:ext cx="240" cy="7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800" i="1">
                <a:solidFill>
                  <a:srgbClr val="CC0000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CC0000"/>
                  </a:solidFill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139346" name="Rectangle 82"/>
            <p:cNvSpPr>
              <a:spLocks noChangeArrowheads="1"/>
            </p:cNvSpPr>
            <p:nvPr/>
          </p:nvSpPr>
          <p:spPr bwMode="auto">
            <a:xfrm>
              <a:off x="4782" y="3247"/>
              <a:ext cx="275" cy="25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1" i="1">
                  <a:solidFill>
                    <a:srgbClr val="FF0000"/>
                  </a:solidFill>
                </a:rPr>
                <a:t>E</a:t>
              </a:r>
              <a:r>
                <a:rPr kumimoji="1" lang="en-US" altLang="zh-CN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9347" name="Line 83"/>
            <p:cNvSpPr>
              <a:spLocks noChangeShapeType="1"/>
            </p:cNvSpPr>
            <p:nvPr/>
          </p:nvSpPr>
          <p:spPr bwMode="auto">
            <a:xfrm>
              <a:off x="2925" y="3021"/>
              <a:ext cx="18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48" name="Line 84"/>
            <p:cNvSpPr>
              <a:spLocks noChangeShapeType="1"/>
            </p:cNvSpPr>
            <p:nvPr/>
          </p:nvSpPr>
          <p:spPr bwMode="auto">
            <a:xfrm>
              <a:off x="2925" y="3293"/>
              <a:ext cx="18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49" name="Line 85"/>
            <p:cNvSpPr>
              <a:spLocks noChangeShapeType="1"/>
            </p:cNvSpPr>
            <p:nvPr/>
          </p:nvSpPr>
          <p:spPr bwMode="auto">
            <a:xfrm>
              <a:off x="2925" y="3566"/>
              <a:ext cx="18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50" name="Line 86"/>
            <p:cNvSpPr>
              <a:spLocks noChangeShapeType="1"/>
            </p:cNvSpPr>
            <p:nvPr/>
          </p:nvSpPr>
          <p:spPr bwMode="auto">
            <a:xfrm>
              <a:off x="2925" y="3792"/>
              <a:ext cx="18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51" name="Line 87"/>
            <p:cNvSpPr>
              <a:spLocks noChangeShapeType="1"/>
            </p:cNvSpPr>
            <p:nvPr/>
          </p:nvSpPr>
          <p:spPr bwMode="auto">
            <a:xfrm flipH="1">
              <a:off x="3304" y="3202"/>
              <a:ext cx="118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52" name="Line 88"/>
            <p:cNvSpPr>
              <a:spLocks noChangeShapeType="1"/>
            </p:cNvSpPr>
            <p:nvPr/>
          </p:nvSpPr>
          <p:spPr bwMode="auto">
            <a:xfrm flipH="1">
              <a:off x="3304" y="3701"/>
              <a:ext cx="118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9353" name="Object 89"/>
            <p:cNvGraphicFramePr>
              <a:graphicFrameLocks noChangeAspect="1"/>
            </p:cNvGraphicFramePr>
            <p:nvPr/>
          </p:nvGraphicFramePr>
          <p:xfrm>
            <a:off x="3416" y="3300"/>
            <a:ext cx="96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40760" imgH="291960" progId="">
                    <p:embed/>
                  </p:oleObj>
                </mc:Choice>
                <mc:Fallback>
                  <p:oleObj name="Equation" r:id="rId6" imgW="1040760" imgH="291960" progId="">
                    <p:embed/>
                    <p:pic>
                      <p:nvPicPr>
                        <p:cNvPr id="139353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3300"/>
                          <a:ext cx="962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354" name="Group 90"/>
          <p:cNvGrpSpPr/>
          <p:nvPr/>
        </p:nvGrpSpPr>
        <p:grpSpPr bwMode="auto">
          <a:xfrm>
            <a:off x="5111750" y="2946400"/>
            <a:ext cx="3384550" cy="1366838"/>
            <a:chOff x="2925" y="1843"/>
            <a:chExt cx="2132" cy="861"/>
          </a:xfrm>
        </p:grpSpPr>
        <p:sp>
          <p:nvSpPr>
            <p:cNvPr id="139355" name="Rectangle 91"/>
            <p:cNvSpPr>
              <a:spLocks noChangeArrowheads="1"/>
            </p:cNvSpPr>
            <p:nvPr/>
          </p:nvSpPr>
          <p:spPr bwMode="auto">
            <a:xfrm>
              <a:off x="3043" y="1843"/>
              <a:ext cx="1633" cy="861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139356" name="Group 92"/>
            <p:cNvGrpSpPr/>
            <p:nvPr/>
          </p:nvGrpSpPr>
          <p:grpSpPr bwMode="auto">
            <a:xfrm>
              <a:off x="3061" y="1907"/>
              <a:ext cx="1588" cy="771"/>
              <a:chOff x="3044" y="1906"/>
              <a:chExt cx="1678" cy="771"/>
            </a:xfrm>
          </p:grpSpPr>
          <p:sp>
            <p:nvSpPr>
              <p:cNvPr id="139357" name="Oval 93"/>
              <p:cNvSpPr>
                <a:spLocks noChangeArrowheads="1"/>
              </p:cNvSpPr>
              <p:nvPr/>
            </p:nvSpPr>
            <p:spPr bwMode="auto">
              <a:xfrm rot="402477">
                <a:off x="4069" y="1932"/>
                <a:ext cx="317" cy="182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996633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sz="1600">
                    <a:solidFill>
                      <a:srgbClr val="CC0000"/>
                    </a:solidFill>
                  </a:rPr>
                  <a:t> </a:t>
                </a:r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</a:t>
                </a:r>
              </a:p>
            </p:txBody>
          </p:sp>
          <p:sp>
            <p:nvSpPr>
              <p:cNvPr id="139358" name="Oval 94"/>
              <p:cNvSpPr>
                <a:spLocks noChangeArrowheads="1"/>
              </p:cNvSpPr>
              <p:nvPr/>
            </p:nvSpPr>
            <p:spPr bwMode="auto">
              <a:xfrm rot="-473140">
                <a:off x="3733" y="1932"/>
                <a:ext cx="318" cy="181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996633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sz="1600">
                    <a:solidFill>
                      <a:srgbClr val="CC0000"/>
                    </a:solidFill>
                  </a:rPr>
                  <a:t>  </a:t>
                </a:r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</a:t>
                </a:r>
              </a:p>
            </p:txBody>
          </p:sp>
          <p:sp>
            <p:nvSpPr>
              <p:cNvPr id="139359" name="Oval 95"/>
              <p:cNvSpPr>
                <a:spLocks noChangeArrowheads="1"/>
              </p:cNvSpPr>
              <p:nvPr/>
            </p:nvSpPr>
            <p:spPr bwMode="auto">
              <a:xfrm rot="203624">
                <a:off x="3388" y="1932"/>
                <a:ext cx="318" cy="181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996633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sz="1600">
                    <a:solidFill>
                      <a:srgbClr val="CC0000"/>
                    </a:solidFill>
                  </a:rPr>
                  <a:t>  </a:t>
                </a:r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</a:t>
                </a:r>
              </a:p>
            </p:txBody>
          </p:sp>
          <p:sp>
            <p:nvSpPr>
              <p:cNvPr id="139360" name="Oval 96"/>
              <p:cNvSpPr>
                <a:spLocks noChangeArrowheads="1"/>
              </p:cNvSpPr>
              <p:nvPr/>
            </p:nvSpPr>
            <p:spPr bwMode="auto">
              <a:xfrm rot="546097">
                <a:off x="3044" y="1932"/>
                <a:ext cx="317" cy="181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996633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sz="1600">
                    <a:solidFill>
                      <a:srgbClr val="CC0000"/>
                    </a:solidFill>
                  </a:rPr>
                  <a:t>  </a:t>
                </a:r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</a:t>
                </a:r>
              </a:p>
            </p:txBody>
          </p:sp>
          <p:sp>
            <p:nvSpPr>
              <p:cNvPr id="139361" name="Oval 97"/>
              <p:cNvSpPr>
                <a:spLocks noChangeArrowheads="1"/>
              </p:cNvSpPr>
              <p:nvPr/>
            </p:nvSpPr>
            <p:spPr bwMode="auto">
              <a:xfrm rot="-498835">
                <a:off x="4404" y="1932"/>
                <a:ext cx="317" cy="182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996633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  </a:t>
                </a:r>
                <a:r>
                  <a:rPr kumimoji="1" lang="en-US" altLang="zh-CN" sz="1600">
                    <a:solidFill>
                      <a:srgbClr val="CC0000"/>
                    </a:solidFill>
                  </a:rPr>
                  <a:t>+</a:t>
                </a:r>
              </a:p>
            </p:txBody>
          </p:sp>
          <p:sp>
            <p:nvSpPr>
              <p:cNvPr id="139362" name="Oval 98"/>
              <p:cNvSpPr>
                <a:spLocks noChangeArrowheads="1"/>
              </p:cNvSpPr>
              <p:nvPr/>
            </p:nvSpPr>
            <p:spPr bwMode="auto">
              <a:xfrm rot="-286388">
                <a:off x="4069" y="2205"/>
                <a:ext cx="317" cy="182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996633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sz="1600">
                    <a:solidFill>
                      <a:srgbClr val="CC0000"/>
                    </a:solidFill>
                  </a:rPr>
                  <a:t> </a:t>
                </a:r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</a:t>
                </a:r>
              </a:p>
            </p:txBody>
          </p:sp>
          <p:sp>
            <p:nvSpPr>
              <p:cNvPr id="139363" name="Oval 99"/>
              <p:cNvSpPr>
                <a:spLocks noChangeArrowheads="1"/>
              </p:cNvSpPr>
              <p:nvPr/>
            </p:nvSpPr>
            <p:spPr bwMode="auto">
              <a:xfrm rot="-610437">
                <a:off x="3733" y="2205"/>
                <a:ext cx="318" cy="181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996633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sz="1600">
                    <a:solidFill>
                      <a:srgbClr val="CC0000"/>
                    </a:solidFill>
                  </a:rPr>
                  <a:t>  </a:t>
                </a:r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</a:t>
                </a:r>
              </a:p>
            </p:txBody>
          </p:sp>
          <p:sp>
            <p:nvSpPr>
              <p:cNvPr id="139364" name="Oval 100"/>
              <p:cNvSpPr>
                <a:spLocks noChangeArrowheads="1"/>
              </p:cNvSpPr>
              <p:nvPr/>
            </p:nvSpPr>
            <p:spPr bwMode="auto">
              <a:xfrm rot="420727">
                <a:off x="3388" y="2205"/>
                <a:ext cx="318" cy="181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996633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sz="1600">
                    <a:solidFill>
                      <a:srgbClr val="CC0000"/>
                    </a:solidFill>
                  </a:rPr>
                  <a:t>  </a:t>
                </a:r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</a:t>
                </a:r>
              </a:p>
            </p:txBody>
          </p:sp>
          <p:sp>
            <p:nvSpPr>
              <p:cNvPr id="139365" name="Oval 101"/>
              <p:cNvSpPr>
                <a:spLocks noChangeArrowheads="1"/>
              </p:cNvSpPr>
              <p:nvPr/>
            </p:nvSpPr>
            <p:spPr bwMode="auto">
              <a:xfrm rot="-449026">
                <a:off x="3044" y="2205"/>
                <a:ext cx="317" cy="181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996633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sz="1600">
                    <a:solidFill>
                      <a:srgbClr val="CC0000"/>
                    </a:solidFill>
                  </a:rPr>
                  <a:t>  </a:t>
                </a:r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</a:t>
                </a:r>
              </a:p>
            </p:txBody>
          </p:sp>
          <p:sp>
            <p:nvSpPr>
              <p:cNvPr id="139366" name="Oval 102"/>
              <p:cNvSpPr>
                <a:spLocks noChangeArrowheads="1"/>
              </p:cNvSpPr>
              <p:nvPr/>
            </p:nvSpPr>
            <p:spPr bwMode="auto">
              <a:xfrm rot="249892">
                <a:off x="4404" y="2205"/>
                <a:ext cx="317" cy="182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996633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  </a:t>
                </a:r>
                <a:r>
                  <a:rPr kumimoji="1" lang="en-US" altLang="zh-CN" sz="1600">
                    <a:solidFill>
                      <a:srgbClr val="CC0000"/>
                    </a:solidFill>
                  </a:rPr>
                  <a:t>+</a:t>
                </a:r>
              </a:p>
            </p:txBody>
          </p:sp>
          <p:sp>
            <p:nvSpPr>
              <p:cNvPr id="139367" name="Oval 103"/>
              <p:cNvSpPr>
                <a:spLocks noChangeArrowheads="1"/>
              </p:cNvSpPr>
              <p:nvPr/>
            </p:nvSpPr>
            <p:spPr bwMode="auto">
              <a:xfrm rot="562428">
                <a:off x="4059" y="2477"/>
                <a:ext cx="317" cy="182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996633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sz="1600">
                    <a:solidFill>
                      <a:srgbClr val="CC0000"/>
                    </a:solidFill>
                  </a:rPr>
                  <a:t> </a:t>
                </a:r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</a:t>
                </a:r>
              </a:p>
            </p:txBody>
          </p:sp>
          <p:sp>
            <p:nvSpPr>
              <p:cNvPr id="139368" name="Oval 104"/>
              <p:cNvSpPr>
                <a:spLocks noChangeArrowheads="1"/>
              </p:cNvSpPr>
              <p:nvPr/>
            </p:nvSpPr>
            <p:spPr bwMode="auto">
              <a:xfrm rot="759732">
                <a:off x="3732" y="2477"/>
                <a:ext cx="318" cy="181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996633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sz="1600">
                    <a:solidFill>
                      <a:srgbClr val="CC0000"/>
                    </a:solidFill>
                  </a:rPr>
                  <a:t>  </a:t>
                </a:r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</a:t>
                </a:r>
              </a:p>
            </p:txBody>
          </p:sp>
          <p:sp>
            <p:nvSpPr>
              <p:cNvPr id="139369" name="Oval 105"/>
              <p:cNvSpPr>
                <a:spLocks noChangeArrowheads="1"/>
              </p:cNvSpPr>
              <p:nvPr/>
            </p:nvSpPr>
            <p:spPr bwMode="auto">
              <a:xfrm rot="-849377">
                <a:off x="3406" y="2477"/>
                <a:ext cx="318" cy="181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996633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sz="1600">
                    <a:solidFill>
                      <a:srgbClr val="CC0000"/>
                    </a:solidFill>
                  </a:rPr>
                  <a:t>  </a:t>
                </a:r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</a:t>
                </a:r>
              </a:p>
            </p:txBody>
          </p:sp>
          <p:sp>
            <p:nvSpPr>
              <p:cNvPr id="139370" name="Oval 106"/>
              <p:cNvSpPr>
                <a:spLocks noChangeArrowheads="1"/>
              </p:cNvSpPr>
              <p:nvPr/>
            </p:nvSpPr>
            <p:spPr bwMode="auto">
              <a:xfrm rot="445208">
                <a:off x="3062" y="2477"/>
                <a:ext cx="317" cy="181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996633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sz="1600">
                    <a:solidFill>
                      <a:srgbClr val="CC0000"/>
                    </a:solidFill>
                  </a:rPr>
                  <a:t>  </a:t>
                </a:r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</a:t>
                </a:r>
              </a:p>
            </p:txBody>
          </p:sp>
          <p:sp>
            <p:nvSpPr>
              <p:cNvPr id="139371" name="Oval 107"/>
              <p:cNvSpPr>
                <a:spLocks noChangeArrowheads="1"/>
              </p:cNvSpPr>
              <p:nvPr/>
            </p:nvSpPr>
            <p:spPr bwMode="auto">
              <a:xfrm rot="-190419">
                <a:off x="4405" y="2477"/>
                <a:ext cx="317" cy="182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996633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CC0000"/>
                    </a:solidFill>
                    <a:sym typeface="Symbol" panose="05050102010706020507" pitchFamily="18" charset="2"/>
                  </a:rPr>
                  <a:t>  </a:t>
                </a:r>
                <a:r>
                  <a:rPr kumimoji="1" lang="en-US" altLang="zh-CN" sz="1600">
                    <a:solidFill>
                      <a:srgbClr val="CC0000"/>
                    </a:solidFill>
                  </a:rPr>
                  <a:t>+</a:t>
                </a:r>
              </a:p>
            </p:txBody>
          </p:sp>
          <p:sp>
            <p:nvSpPr>
              <p:cNvPr id="139372" name="Rectangle 108"/>
              <p:cNvSpPr>
                <a:spLocks noChangeArrowheads="1"/>
              </p:cNvSpPr>
              <p:nvPr/>
            </p:nvSpPr>
            <p:spPr bwMode="auto">
              <a:xfrm>
                <a:off x="3198" y="1906"/>
                <a:ext cx="1406" cy="771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kumimoji="1" lang="zh-CN" altLang="zh-CN" sz="3200" b="1" i="1">
                  <a:solidFill>
                    <a:srgbClr val="CC0000"/>
                  </a:solidFill>
                </a:endParaRPr>
              </a:p>
            </p:txBody>
          </p:sp>
        </p:grpSp>
        <p:sp>
          <p:nvSpPr>
            <p:cNvPr id="139373" name="Rectangle 109"/>
            <p:cNvSpPr>
              <a:spLocks noChangeArrowheads="1"/>
            </p:cNvSpPr>
            <p:nvPr/>
          </p:nvSpPr>
          <p:spPr bwMode="auto">
            <a:xfrm>
              <a:off x="4782" y="2115"/>
              <a:ext cx="275" cy="25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1" i="1">
                  <a:solidFill>
                    <a:srgbClr val="FF0000"/>
                  </a:solidFill>
                </a:rPr>
                <a:t>E</a:t>
              </a:r>
              <a:r>
                <a:rPr kumimoji="1" lang="en-US" altLang="zh-CN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9374" name="Line 110"/>
            <p:cNvSpPr>
              <a:spLocks noChangeShapeType="1"/>
            </p:cNvSpPr>
            <p:nvPr/>
          </p:nvSpPr>
          <p:spPr bwMode="auto">
            <a:xfrm>
              <a:off x="2925" y="1889"/>
              <a:ext cx="18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75" name="Line 111"/>
            <p:cNvSpPr>
              <a:spLocks noChangeShapeType="1"/>
            </p:cNvSpPr>
            <p:nvPr/>
          </p:nvSpPr>
          <p:spPr bwMode="auto">
            <a:xfrm>
              <a:off x="2925" y="2161"/>
              <a:ext cx="18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76" name="Line 112"/>
            <p:cNvSpPr>
              <a:spLocks noChangeShapeType="1"/>
            </p:cNvSpPr>
            <p:nvPr/>
          </p:nvSpPr>
          <p:spPr bwMode="auto">
            <a:xfrm>
              <a:off x="2925" y="2434"/>
              <a:ext cx="18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77" name="Line 113"/>
            <p:cNvSpPr>
              <a:spLocks noChangeShapeType="1"/>
            </p:cNvSpPr>
            <p:nvPr/>
          </p:nvSpPr>
          <p:spPr bwMode="auto">
            <a:xfrm>
              <a:off x="2925" y="2660"/>
              <a:ext cx="18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378" name="Text Box 114"/>
          <p:cNvSpPr txBox="1">
            <a:spLocks noChangeArrowheads="1"/>
          </p:cNvSpPr>
          <p:nvPr/>
        </p:nvSpPr>
        <p:spPr bwMode="auto">
          <a:xfrm>
            <a:off x="1600200" y="5957888"/>
            <a:ext cx="2362200" cy="3667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dirty="0"/>
              <a:t>无极分子的</a:t>
            </a:r>
            <a:r>
              <a:rPr kumimoji="1" lang="zh-CN" altLang="en-US" sz="1800" dirty="0">
                <a:solidFill>
                  <a:srgbClr val="0000CC"/>
                </a:solidFill>
              </a:rPr>
              <a:t>位移极化</a:t>
            </a:r>
          </a:p>
        </p:txBody>
      </p:sp>
      <p:sp>
        <p:nvSpPr>
          <p:cNvPr id="139379" name="Rectangle 115"/>
          <p:cNvSpPr>
            <a:spLocks noChangeArrowheads="1"/>
          </p:cNvSpPr>
          <p:nvPr/>
        </p:nvSpPr>
        <p:spPr bwMode="auto">
          <a:xfrm>
            <a:off x="5422900" y="5957888"/>
            <a:ext cx="2349500" cy="3667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dirty="0"/>
              <a:t>有极分子的</a:t>
            </a:r>
            <a:r>
              <a:rPr kumimoji="1" lang="zh-CN" altLang="en-US" sz="1800" dirty="0">
                <a:solidFill>
                  <a:srgbClr val="FF0000"/>
                </a:solidFill>
              </a:rPr>
              <a:t>取</a:t>
            </a:r>
            <a:r>
              <a:rPr kumimoji="1" lang="zh-CN" altLang="en-US" sz="1800" dirty="0">
                <a:solidFill>
                  <a:srgbClr val="FF3300"/>
                </a:solidFill>
              </a:rPr>
              <a:t>向极化</a:t>
            </a:r>
          </a:p>
        </p:txBody>
      </p:sp>
      <p:grpSp>
        <p:nvGrpSpPr>
          <p:cNvPr id="139393" name="Group 129"/>
          <p:cNvGrpSpPr/>
          <p:nvPr/>
        </p:nvGrpSpPr>
        <p:grpSpPr bwMode="auto">
          <a:xfrm>
            <a:off x="6629400" y="228600"/>
            <a:ext cx="2209800" cy="981075"/>
            <a:chOff x="3424" y="2886"/>
            <a:chExt cx="1973" cy="876"/>
          </a:xfrm>
        </p:grpSpPr>
        <p:sp>
          <p:nvSpPr>
            <p:cNvPr id="139394" name="Line 130"/>
            <p:cNvSpPr>
              <a:spLocks noChangeShapeType="1"/>
            </p:cNvSpPr>
            <p:nvPr/>
          </p:nvSpPr>
          <p:spPr bwMode="auto">
            <a:xfrm flipH="1">
              <a:off x="3574" y="3470"/>
              <a:ext cx="43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95" name="Line 131"/>
            <p:cNvSpPr>
              <a:spLocks noChangeShapeType="1"/>
            </p:cNvSpPr>
            <p:nvPr/>
          </p:nvSpPr>
          <p:spPr bwMode="auto">
            <a:xfrm>
              <a:off x="4726" y="3038"/>
              <a:ext cx="43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9396" name="Group 132"/>
            <p:cNvGrpSpPr/>
            <p:nvPr/>
          </p:nvGrpSpPr>
          <p:grpSpPr bwMode="auto">
            <a:xfrm>
              <a:off x="4006" y="2894"/>
              <a:ext cx="768" cy="672"/>
              <a:chOff x="3888" y="2736"/>
              <a:chExt cx="768" cy="672"/>
            </a:xfrm>
          </p:grpSpPr>
          <p:sp>
            <p:nvSpPr>
              <p:cNvPr id="139397" name="Oval 133"/>
              <p:cNvSpPr>
                <a:spLocks noChangeArrowheads="1"/>
              </p:cNvSpPr>
              <p:nvPr/>
            </p:nvSpPr>
            <p:spPr bwMode="auto">
              <a:xfrm>
                <a:off x="4416" y="2736"/>
                <a:ext cx="240" cy="2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solidFill>
                      <a:srgbClr val="0101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400">
                  <a:solidFill>
                    <a:srgbClr val="010199"/>
                  </a:solidFill>
                </a:endParaRPr>
              </a:p>
            </p:txBody>
          </p:sp>
          <p:sp>
            <p:nvSpPr>
              <p:cNvPr id="139398" name="Oval 134"/>
              <p:cNvSpPr>
                <a:spLocks noChangeArrowheads="1"/>
              </p:cNvSpPr>
              <p:nvPr/>
            </p:nvSpPr>
            <p:spPr bwMode="auto">
              <a:xfrm>
                <a:off x="3888" y="3168"/>
                <a:ext cx="240" cy="2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10199"/>
                    </a:solidFill>
                  </a:rPr>
                  <a:t>-</a:t>
                </a:r>
              </a:p>
            </p:txBody>
          </p:sp>
          <p:sp>
            <p:nvSpPr>
              <p:cNvPr id="139399" name="Line 135"/>
              <p:cNvSpPr>
                <a:spLocks noChangeShapeType="1"/>
              </p:cNvSpPr>
              <p:nvPr/>
            </p:nvSpPr>
            <p:spPr bwMode="auto">
              <a:xfrm flipV="1">
                <a:off x="4080" y="2928"/>
                <a:ext cx="384" cy="288"/>
              </a:xfrm>
              <a:prstGeom prst="line">
                <a:avLst/>
              </a:prstGeom>
              <a:noFill/>
              <a:ln w="28575">
                <a:solidFill>
                  <a:srgbClr val="FFE70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9400" name="Object 136"/>
              <p:cNvGraphicFramePr>
                <a:graphicFrameLocks noChangeAspect="1"/>
              </p:cNvGraphicFramePr>
              <p:nvPr/>
            </p:nvGraphicFramePr>
            <p:xfrm>
              <a:off x="4105" y="2840"/>
              <a:ext cx="227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4861800" imgH="6083280" progId="">
                      <p:embed/>
                    </p:oleObj>
                  </mc:Choice>
                  <mc:Fallback>
                    <p:oleObj name="公式" r:id="rId8" imgW="4861800" imgH="6083280" progId="">
                      <p:embed/>
                      <p:pic>
                        <p:nvPicPr>
                          <p:cNvPr id="139400" name="Object 1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5" y="2840"/>
                            <a:ext cx="227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9401" name="Line 137"/>
            <p:cNvSpPr>
              <a:spLocks noChangeShapeType="1"/>
            </p:cNvSpPr>
            <p:nvPr/>
          </p:nvSpPr>
          <p:spPr bwMode="auto">
            <a:xfrm>
              <a:off x="3526" y="3278"/>
              <a:ext cx="15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9402" name="Object 138"/>
            <p:cNvGraphicFramePr>
              <a:graphicFrameLocks noChangeAspect="1"/>
            </p:cNvGraphicFramePr>
            <p:nvPr/>
          </p:nvGraphicFramePr>
          <p:xfrm>
            <a:off x="5057" y="3294"/>
            <a:ext cx="27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6080400" imgH="7709040" progId="">
                    <p:embed/>
                  </p:oleObj>
                </mc:Choice>
                <mc:Fallback>
                  <p:oleObj name="公式" r:id="rId10" imgW="6080400" imgH="7709040" progId="">
                    <p:embed/>
                    <p:pic>
                      <p:nvPicPr>
                        <p:cNvPr id="139402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3294"/>
                          <a:ext cx="274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403" name="Object 139"/>
            <p:cNvGraphicFramePr>
              <a:graphicFrameLocks noChangeAspect="1"/>
            </p:cNvGraphicFramePr>
            <p:nvPr/>
          </p:nvGraphicFramePr>
          <p:xfrm>
            <a:off x="3424" y="3475"/>
            <a:ext cx="24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5267880" imgH="6083280" progId="">
                    <p:embed/>
                  </p:oleObj>
                </mc:Choice>
                <mc:Fallback>
                  <p:oleObj name="公式" r:id="rId12" imgW="5267880" imgH="6083280" progId="">
                    <p:embed/>
                    <p:pic>
                      <p:nvPicPr>
                        <p:cNvPr id="139403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475"/>
                          <a:ext cx="249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404" name="Object 140"/>
            <p:cNvGraphicFramePr>
              <a:graphicFrameLocks noChangeAspect="1"/>
            </p:cNvGraphicFramePr>
            <p:nvPr/>
          </p:nvGraphicFramePr>
          <p:xfrm>
            <a:off x="5148" y="2886"/>
            <a:ext cx="24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03040" imgH="241200" progId="">
                    <p:embed/>
                  </p:oleObj>
                </mc:Choice>
                <mc:Fallback>
                  <p:oleObj name="公式" r:id="rId14" imgW="203040" imgH="241200" progId="">
                    <p:embed/>
                    <p:pic>
                      <p:nvPicPr>
                        <p:cNvPr id="139404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886"/>
                          <a:ext cx="249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5A81-9DAD-42B4-9D59-32F1C9970237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2895600" y="1238916"/>
            <a:ext cx="5638800" cy="4462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dirty="0">
                <a:latin typeface="宋体" panose="02010600030101010101" pitchFamily="2" charset="-122"/>
              </a:rPr>
              <a:t>在外电场的作用下，介质表面产生电荷的现象。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762000" y="1219200"/>
            <a:ext cx="2057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电介质的极化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685800" y="1763524"/>
            <a:ext cx="7349103" cy="44627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dirty="0"/>
              <a:t>由于极化，在介质表面产生的电荷称为</a:t>
            </a:r>
            <a:r>
              <a:rPr kumimoji="1" lang="zh-CN" altLang="en-US" dirty="0">
                <a:solidFill>
                  <a:srgbClr val="0000CC"/>
                </a:solidFill>
              </a:rPr>
              <a:t>极化电荷</a:t>
            </a:r>
            <a:r>
              <a:rPr kumimoji="1" lang="zh-CN" altLang="en-US" dirty="0"/>
              <a:t>或称</a:t>
            </a:r>
            <a:r>
              <a:rPr kumimoji="1" lang="zh-CN" altLang="en-US" dirty="0">
                <a:solidFill>
                  <a:srgbClr val="0000CC"/>
                </a:solidFill>
              </a:rPr>
              <a:t>束缚电荷</a:t>
            </a:r>
            <a:r>
              <a:rPr kumimoji="1" lang="zh-CN" altLang="en-US" dirty="0"/>
              <a:t>。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685800" y="2275076"/>
            <a:ext cx="7543800" cy="7687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dirty="0"/>
              <a:t>无极分子在外场的作用下由于正负电荷发生偏移而产生的极化称为</a:t>
            </a:r>
            <a:r>
              <a:rPr kumimoji="1" lang="zh-CN" altLang="en-US" dirty="0">
                <a:solidFill>
                  <a:srgbClr val="0000CC"/>
                </a:solidFill>
              </a:rPr>
              <a:t>位移极化</a:t>
            </a:r>
            <a:r>
              <a:rPr kumimoji="1" lang="zh-CN" altLang="en-US" dirty="0"/>
              <a:t>。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685800" y="3211324"/>
            <a:ext cx="8305800" cy="4462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dirty="0"/>
              <a:t>有极分子在外场中发生偏转而产生的极化称为</a:t>
            </a:r>
            <a:r>
              <a:rPr kumimoji="1" lang="zh-CN" altLang="en-US" dirty="0">
                <a:solidFill>
                  <a:srgbClr val="0000CC"/>
                </a:solidFill>
              </a:rPr>
              <a:t>取向极化（转向极化）</a:t>
            </a:r>
            <a:r>
              <a:rPr kumimoji="1" lang="zh-CN" altLang="en-US" dirty="0"/>
              <a:t>。</a:t>
            </a:r>
          </a:p>
        </p:txBody>
      </p:sp>
      <p:grpSp>
        <p:nvGrpSpPr>
          <p:cNvPr id="142362" name="Group 26"/>
          <p:cNvGrpSpPr/>
          <p:nvPr/>
        </p:nvGrpSpPr>
        <p:grpSpPr bwMode="auto">
          <a:xfrm>
            <a:off x="5867400" y="4038600"/>
            <a:ext cx="2325688" cy="1873250"/>
            <a:chOff x="4128" y="2448"/>
            <a:chExt cx="1465" cy="1180"/>
          </a:xfrm>
        </p:grpSpPr>
        <p:grpSp>
          <p:nvGrpSpPr>
            <p:cNvPr id="142344" name="Group 8"/>
            <p:cNvGrpSpPr/>
            <p:nvPr/>
          </p:nvGrpSpPr>
          <p:grpSpPr bwMode="auto">
            <a:xfrm>
              <a:off x="4128" y="2448"/>
              <a:ext cx="1465" cy="1180"/>
              <a:chOff x="3243" y="663"/>
              <a:chExt cx="1465" cy="1180"/>
            </a:xfrm>
          </p:grpSpPr>
          <p:sp>
            <p:nvSpPr>
              <p:cNvPr id="142345" name="Rectangle 9"/>
              <p:cNvSpPr>
                <a:spLocks noChangeArrowheads="1"/>
              </p:cNvSpPr>
              <p:nvPr/>
            </p:nvSpPr>
            <p:spPr bwMode="auto">
              <a:xfrm>
                <a:off x="3243" y="663"/>
                <a:ext cx="1406" cy="817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346" name="Line 10"/>
              <p:cNvSpPr>
                <a:spLocks noChangeShapeType="1"/>
              </p:cNvSpPr>
              <p:nvPr/>
            </p:nvSpPr>
            <p:spPr bwMode="auto">
              <a:xfrm>
                <a:off x="3515" y="1661"/>
                <a:ext cx="9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2347" name="Object 11"/>
              <p:cNvGraphicFramePr>
                <a:graphicFrameLocks noChangeAspect="1"/>
              </p:cNvGraphicFramePr>
              <p:nvPr/>
            </p:nvGraphicFramePr>
            <p:xfrm>
              <a:off x="4422" y="1480"/>
              <a:ext cx="286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6080400" imgH="7709040" progId="">
                      <p:embed/>
                    </p:oleObj>
                  </mc:Choice>
                  <mc:Fallback>
                    <p:oleObj name="公式" r:id="rId2" imgW="6080400" imgH="7709040" progId="">
                      <p:embed/>
                      <p:pic>
                        <p:nvPicPr>
                          <p:cNvPr id="142347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1480"/>
                            <a:ext cx="286" cy="3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348" name="Object 12"/>
              <p:cNvGraphicFramePr>
                <a:graphicFrameLocks noChangeAspect="1"/>
              </p:cNvGraphicFramePr>
              <p:nvPr/>
            </p:nvGraphicFramePr>
            <p:xfrm>
              <a:off x="4468" y="709"/>
              <a:ext cx="180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4455360" imgH="4457880" progId="">
                      <p:embed/>
                    </p:oleObj>
                  </mc:Choice>
                  <mc:Fallback>
                    <p:oleObj name="公式" r:id="rId4" imgW="4455360" imgH="4457880" progId="">
                      <p:embed/>
                      <p:pic>
                        <p:nvPicPr>
                          <p:cNvPr id="142348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8" y="709"/>
                            <a:ext cx="180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349" name="Object 13"/>
              <p:cNvGraphicFramePr>
                <a:graphicFrameLocks noChangeAspect="1"/>
              </p:cNvGraphicFramePr>
              <p:nvPr/>
            </p:nvGraphicFramePr>
            <p:xfrm>
              <a:off x="4468" y="890"/>
              <a:ext cx="180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77840" imgH="177840" progId="">
                      <p:embed/>
                    </p:oleObj>
                  </mc:Choice>
                  <mc:Fallback>
                    <p:oleObj name="公式" r:id="rId6" imgW="177840" imgH="177840" progId="">
                      <p:embed/>
                      <p:pic>
                        <p:nvPicPr>
                          <p:cNvPr id="142349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8" y="890"/>
                            <a:ext cx="180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350" name="Object 14"/>
              <p:cNvGraphicFramePr>
                <a:graphicFrameLocks noChangeAspect="1"/>
              </p:cNvGraphicFramePr>
              <p:nvPr/>
            </p:nvGraphicFramePr>
            <p:xfrm>
              <a:off x="4468" y="1071"/>
              <a:ext cx="180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77840" imgH="177840" progId="">
                      <p:embed/>
                    </p:oleObj>
                  </mc:Choice>
                  <mc:Fallback>
                    <p:oleObj name="公式" r:id="rId8" imgW="177840" imgH="177840" progId="">
                      <p:embed/>
                      <p:pic>
                        <p:nvPicPr>
                          <p:cNvPr id="14235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8" y="1071"/>
                            <a:ext cx="180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351" name="Object 15"/>
              <p:cNvGraphicFramePr>
                <a:graphicFrameLocks noChangeAspect="1"/>
              </p:cNvGraphicFramePr>
              <p:nvPr/>
            </p:nvGraphicFramePr>
            <p:xfrm>
              <a:off x="4468" y="1253"/>
              <a:ext cx="180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177840" imgH="177840" progId="">
                      <p:embed/>
                    </p:oleObj>
                  </mc:Choice>
                  <mc:Fallback>
                    <p:oleObj name="公式" r:id="rId10" imgW="177840" imgH="177840" progId="">
                      <p:embed/>
                      <p:pic>
                        <p:nvPicPr>
                          <p:cNvPr id="142351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8" y="1253"/>
                            <a:ext cx="180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352" name="Object 16"/>
              <p:cNvGraphicFramePr>
                <a:graphicFrameLocks noChangeAspect="1"/>
              </p:cNvGraphicFramePr>
              <p:nvPr/>
            </p:nvGraphicFramePr>
            <p:xfrm>
              <a:off x="3288" y="754"/>
              <a:ext cx="131" cy="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4049280" imgH="2425680" progId="">
                      <p:embed/>
                    </p:oleObj>
                  </mc:Choice>
                  <mc:Fallback>
                    <p:oleObj name="公式" r:id="rId12" imgW="4049280" imgH="2425680" progId="">
                      <p:embed/>
                      <p:pic>
                        <p:nvPicPr>
                          <p:cNvPr id="142352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754"/>
                            <a:ext cx="131" cy="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353" name="Object 17"/>
              <p:cNvGraphicFramePr>
                <a:graphicFrameLocks noChangeAspect="1"/>
              </p:cNvGraphicFramePr>
              <p:nvPr/>
            </p:nvGraphicFramePr>
            <p:xfrm>
              <a:off x="3288" y="948"/>
              <a:ext cx="131" cy="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152280" imgH="88920" progId="">
                      <p:embed/>
                    </p:oleObj>
                  </mc:Choice>
                  <mc:Fallback>
                    <p:oleObj name="公式" r:id="rId14" imgW="152280" imgH="88920" progId="">
                      <p:embed/>
                      <p:pic>
                        <p:nvPicPr>
                          <p:cNvPr id="142353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948"/>
                            <a:ext cx="131" cy="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354" name="Object 18"/>
              <p:cNvGraphicFramePr>
                <a:graphicFrameLocks noChangeAspect="1"/>
              </p:cNvGraphicFramePr>
              <p:nvPr/>
            </p:nvGraphicFramePr>
            <p:xfrm>
              <a:off x="3288" y="1162"/>
              <a:ext cx="131" cy="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152280" imgH="88920" progId="">
                      <p:embed/>
                    </p:oleObj>
                  </mc:Choice>
                  <mc:Fallback>
                    <p:oleObj name="公式" r:id="rId16" imgW="152280" imgH="88920" progId="">
                      <p:embed/>
                      <p:pic>
                        <p:nvPicPr>
                          <p:cNvPr id="142354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1162"/>
                            <a:ext cx="131" cy="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355" name="Object 19"/>
              <p:cNvGraphicFramePr>
                <a:graphicFrameLocks noChangeAspect="1"/>
              </p:cNvGraphicFramePr>
              <p:nvPr/>
            </p:nvGraphicFramePr>
            <p:xfrm>
              <a:off x="3288" y="1344"/>
              <a:ext cx="131" cy="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152280" imgH="88920" progId="">
                      <p:embed/>
                    </p:oleObj>
                  </mc:Choice>
                  <mc:Fallback>
                    <p:oleObj name="公式" r:id="rId18" imgW="152280" imgH="88920" progId="">
                      <p:embed/>
                      <p:pic>
                        <p:nvPicPr>
                          <p:cNvPr id="142355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1344"/>
                            <a:ext cx="131" cy="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2356" name="Group 20"/>
            <p:cNvGrpSpPr/>
            <p:nvPr/>
          </p:nvGrpSpPr>
          <p:grpSpPr bwMode="auto">
            <a:xfrm>
              <a:off x="4491" y="2494"/>
              <a:ext cx="726" cy="287"/>
              <a:chOff x="3606" y="709"/>
              <a:chExt cx="726" cy="287"/>
            </a:xfrm>
          </p:grpSpPr>
          <p:sp>
            <p:nvSpPr>
              <p:cNvPr id="142357" name="Line 21"/>
              <p:cNvSpPr>
                <a:spLocks noChangeShapeType="1"/>
              </p:cNvSpPr>
              <p:nvPr/>
            </p:nvSpPr>
            <p:spPr bwMode="auto">
              <a:xfrm flipH="1">
                <a:off x="3606" y="981"/>
                <a:ext cx="7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2358" name="Object 22"/>
              <p:cNvGraphicFramePr>
                <a:graphicFrameLocks noChangeAspect="1"/>
              </p:cNvGraphicFramePr>
              <p:nvPr/>
            </p:nvGraphicFramePr>
            <p:xfrm>
              <a:off x="3787" y="709"/>
              <a:ext cx="287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6080400" imgH="6083280" progId="">
                      <p:embed/>
                    </p:oleObj>
                  </mc:Choice>
                  <mc:Fallback>
                    <p:oleObj name="公式" r:id="rId20" imgW="6080400" imgH="6083280" progId="">
                      <p:embed/>
                      <p:pic>
                        <p:nvPicPr>
                          <p:cNvPr id="142358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709"/>
                            <a:ext cx="287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2359" name="Group 23"/>
            <p:cNvGrpSpPr/>
            <p:nvPr/>
          </p:nvGrpSpPr>
          <p:grpSpPr bwMode="auto">
            <a:xfrm>
              <a:off x="4491" y="2766"/>
              <a:ext cx="726" cy="287"/>
              <a:chOff x="3606" y="981"/>
              <a:chExt cx="726" cy="287"/>
            </a:xfrm>
          </p:grpSpPr>
          <p:sp>
            <p:nvSpPr>
              <p:cNvPr id="142360" name="Line 24"/>
              <p:cNvSpPr>
                <a:spLocks noChangeShapeType="1"/>
              </p:cNvSpPr>
              <p:nvPr/>
            </p:nvSpPr>
            <p:spPr bwMode="auto">
              <a:xfrm>
                <a:off x="3606" y="1253"/>
                <a:ext cx="72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2361" name="Object 25"/>
              <p:cNvGraphicFramePr>
                <a:graphicFrameLocks noChangeAspect="1"/>
              </p:cNvGraphicFramePr>
              <p:nvPr/>
            </p:nvGraphicFramePr>
            <p:xfrm>
              <a:off x="3833" y="981"/>
              <a:ext cx="230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4861800" imgH="6083280" progId="">
                      <p:embed/>
                    </p:oleObj>
                  </mc:Choice>
                  <mc:Fallback>
                    <p:oleObj name="公式" r:id="rId22" imgW="4861800" imgH="6083280" progId="">
                      <p:embed/>
                      <p:pic>
                        <p:nvPicPr>
                          <p:cNvPr id="142361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3" y="981"/>
                            <a:ext cx="230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42374" name="Group 38"/>
          <p:cNvGrpSpPr/>
          <p:nvPr/>
        </p:nvGrpSpPr>
        <p:grpSpPr bwMode="auto">
          <a:xfrm>
            <a:off x="914400" y="3857625"/>
            <a:ext cx="1984375" cy="488950"/>
            <a:chOff x="624" y="2448"/>
            <a:chExt cx="1250" cy="308"/>
          </a:xfrm>
        </p:grpSpPr>
        <p:sp>
          <p:nvSpPr>
            <p:cNvPr id="142364" name="Text Box 28"/>
            <p:cNvSpPr txBox="1">
              <a:spLocks noChangeArrowheads="1"/>
            </p:cNvSpPr>
            <p:nvPr/>
          </p:nvSpPr>
          <p:spPr bwMode="auto">
            <a:xfrm>
              <a:off x="624" y="2448"/>
              <a:ext cx="1134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外电场：</a:t>
              </a:r>
            </a:p>
          </p:txBody>
        </p:sp>
        <p:graphicFrame>
          <p:nvGraphicFramePr>
            <p:cNvPr id="142365" name="Object 29"/>
            <p:cNvGraphicFramePr>
              <a:graphicFrameLocks noChangeAspect="1"/>
            </p:cNvGraphicFramePr>
            <p:nvPr/>
          </p:nvGraphicFramePr>
          <p:xfrm>
            <a:off x="1632" y="2448"/>
            <a:ext cx="24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6080400" imgH="7709040" progId="">
                    <p:embed/>
                  </p:oleObj>
                </mc:Choice>
                <mc:Fallback>
                  <p:oleObj name="公式" r:id="rId24" imgW="6080400" imgH="7709040" progId="">
                    <p:embed/>
                    <p:pic>
                      <p:nvPicPr>
                        <p:cNvPr id="14236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48"/>
                          <a:ext cx="24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73" name="Group 37"/>
          <p:cNvGrpSpPr/>
          <p:nvPr/>
        </p:nvGrpSpPr>
        <p:grpSpPr bwMode="auto">
          <a:xfrm>
            <a:off x="914400" y="4473575"/>
            <a:ext cx="3429000" cy="708025"/>
            <a:chOff x="576" y="2928"/>
            <a:chExt cx="1922" cy="446"/>
          </a:xfrm>
        </p:grpSpPr>
        <p:sp>
          <p:nvSpPr>
            <p:cNvPr id="142367" name="Text Box 31"/>
            <p:cNvSpPr txBox="1">
              <a:spLocks noChangeArrowheads="1"/>
            </p:cNvSpPr>
            <p:nvPr/>
          </p:nvSpPr>
          <p:spPr bwMode="auto">
            <a:xfrm>
              <a:off x="576" y="2928"/>
              <a:ext cx="1488" cy="4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极化电荷产生的电场：</a:t>
              </a:r>
            </a:p>
          </p:txBody>
        </p:sp>
        <p:graphicFrame>
          <p:nvGraphicFramePr>
            <p:cNvPr id="142368" name="Object 32"/>
            <p:cNvGraphicFramePr>
              <a:graphicFrameLocks noChangeAspect="1"/>
            </p:cNvGraphicFramePr>
            <p:nvPr/>
          </p:nvGraphicFramePr>
          <p:xfrm>
            <a:off x="2256" y="2928"/>
            <a:ext cx="24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241200" imgH="241200" progId="">
                    <p:embed/>
                  </p:oleObj>
                </mc:Choice>
                <mc:Fallback>
                  <p:oleObj name="公式" r:id="rId26" imgW="241200" imgH="241200" progId="">
                    <p:embed/>
                    <p:pic>
                      <p:nvPicPr>
                        <p:cNvPr id="14236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928"/>
                          <a:ext cx="242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75" name="Group 39"/>
          <p:cNvGrpSpPr/>
          <p:nvPr/>
        </p:nvGrpSpPr>
        <p:grpSpPr bwMode="auto">
          <a:xfrm>
            <a:off x="914400" y="5010151"/>
            <a:ext cx="2978150" cy="400051"/>
            <a:chOff x="576" y="2928"/>
            <a:chExt cx="1876" cy="252"/>
          </a:xfrm>
        </p:grpSpPr>
        <p:sp>
          <p:nvSpPr>
            <p:cNvPr id="142370" name="Text Box 34"/>
            <p:cNvSpPr txBox="1">
              <a:spLocks noChangeArrowheads="1"/>
            </p:cNvSpPr>
            <p:nvPr/>
          </p:nvSpPr>
          <p:spPr bwMode="auto">
            <a:xfrm>
              <a:off x="576" y="2928"/>
              <a:ext cx="1859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介质内的电场：</a:t>
              </a:r>
            </a:p>
          </p:txBody>
        </p:sp>
        <p:graphicFrame>
          <p:nvGraphicFramePr>
            <p:cNvPr id="142371" name="Object 35"/>
            <p:cNvGraphicFramePr>
              <a:graphicFrameLocks noChangeAspect="1"/>
            </p:cNvGraphicFramePr>
            <p:nvPr/>
          </p:nvGraphicFramePr>
          <p:xfrm>
            <a:off x="2256" y="2936"/>
            <a:ext cx="19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4861800" imgH="6083280" progId="">
                    <p:embed/>
                  </p:oleObj>
                </mc:Choice>
                <mc:Fallback>
                  <p:oleObj name="公式" r:id="rId28" imgW="4861800" imgH="6083280" progId="">
                    <p:embed/>
                    <p:pic>
                      <p:nvPicPr>
                        <p:cNvPr id="142371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936"/>
                          <a:ext cx="196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376" name="Object 40"/>
          <p:cNvGraphicFramePr>
            <a:graphicFrameLocks noChangeAspect="1"/>
          </p:cNvGraphicFramePr>
          <p:nvPr/>
        </p:nvGraphicFramePr>
        <p:xfrm>
          <a:off x="2336800" y="5715000"/>
          <a:ext cx="15319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761669" imgH="241195" progId="">
                  <p:embed/>
                </p:oleObj>
              </mc:Choice>
              <mc:Fallback>
                <p:oleObj name="公式" r:id="rId30" imgW="761669" imgH="241195" progId="">
                  <p:embed/>
                  <p:pic>
                    <p:nvPicPr>
                      <p:cNvPr id="14237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5715000"/>
                        <a:ext cx="153193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D986-D761-4B58-A40B-AB4118ACC9C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762000" y="1219200"/>
            <a:ext cx="2057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电介质的极化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67056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</a:rPr>
              <a:t>击穿</a:t>
            </a:r>
            <a:r>
              <a:rPr lang="zh-CN" altLang="en-US" sz="2400" dirty="0"/>
              <a:t>：在强电场作用下</a:t>
            </a:r>
            <a:r>
              <a:rPr lang="zh-CN" altLang="en-US" sz="2400" dirty="0">
                <a:solidFill>
                  <a:srgbClr val="0000CC"/>
                </a:solidFill>
              </a:rPr>
              <a:t>电介质变成导体</a:t>
            </a:r>
            <a:r>
              <a:rPr lang="zh-CN" altLang="en-US" sz="2400" dirty="0"/>
              <a:t>的现象。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1447800" y="2590800"/>
            <a:ext cx="3429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空气的击穿电场强度约为： </a:t>
            </a:r>
          </a:p>
        </p:txBody>
      </p:sp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6059488" y="2638425"/>
          <a:ext cx="110331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546880" imgH="6489720" progId="">
                  <p:embed/>
                </p:oleObj>
              </mc:Choice>
              <mc:Fallback>
                <p:oleObj name="公式" r:id="rId2" imgW="23546880" imgH="6489720" progId="">
                  <p:embed/>
                  <p:pic>
                    <p:nvPicPr>
                      <p:cNvPr id="1433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2638425"/>
                        <a:ext cx="1103312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1447800" y="3124200"/>
            <a:ext cx="34528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矿物油的击穿电场强度约为： </a:t>
            </a:r>
          </a:p>
        </p:txBody>
      </p:sp>
      <p:graphicFrame>
        <p:nvGraphicFramePr>
          <p:cNvPr id="143370" name="Object 10"/>
          <p:cNvGraphicFramePr>
            <a:graphicFrameLocks noChangeAspect="1"/>
          </p:cNvGraphicFramePr>
          <p:nvPr/>
        </p:nvGraphicFramePr>
        <p:xfrm>
          <a:off x="5453063" y="3171825"/>
          <a:ext cx="17097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138960" imgH="6489720" progId="">
                  <p:embed/>
                </p:oleObj>
              </mc:Choice>
              <mc:Fallback>
                <p:oleObj name="公式" r:id="rId4" imgW="36138960" imgH="6489720" progId="">
                  <p:embed/>
                  <p:pic>
                    <p:nvPicPr>
                      <p:cNvPr id="1433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3171825"/>
                        <a:ext cx="17097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1447800" y="3657600"/>
            <a:ext cx="3429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云母的击穿电场强度约为： </a:t>
            </a:r>
          </a:p>
        </p:txBody>
      </p:sp>
      <p:graphicFrame>
        <p:nvGraphicFramePr>
          <p:cNvPr id="143373" name="Object 13"/>
          <p:cNvGraphicFramePr>
            <a:graphicFrameLocks noChangeAspect="1"/>
          </p:cNvGraphicFramePr>
          <p:nvPr/>
        </p:nvGraphicFramePr>
        <p:xfrm>
          <a:off x="5410200" y="3705225"/>
          <a:ext cx="180498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8170080" imgH="6489720" progId="">
                  <p:embed/>
                </p:oleObj>
              </mc:Choice>
              <mc:Fallback>
                <p:oleObj name="公式" r:id="rId6" imgW="38170080" imgH="6489720" progId="">
                  <p:embed/>
                  <p:pic>
                    <p:nvPicPr>
                      <p:cNvPr id="1433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05225"/>
                        <a:ext cx="1804988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5" name="Text Box 15"/>
          <p:cNvSpPr txBox="1">
            <a:spLocks noChangeArrowheads="1"/>
          </p:cNvSpPr>
          <p:nvPr/>
        </p:nvSpPr>
        <p:spPr bwMode="auto">
          <a:xfrm>
            <a:off x="914400" y="4450140"/>
            <a:ext cx="7391400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</a:rPr>
              <a:t>压电性</a:t>
            </a:r>
            <a:r>
              <a:rPr lang="zh-CN" altLang="en-US" sz="2400" dirty="0">
                <a:latin typeface="Arial" panose="020B0604020202020204" pitchFamily="34" charset="0"/>
              </a:rPr>
              <a:t>：在机械力作用下能产生极化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zh-CN" altLang="en-US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</a:rPr>
              <a:t>铁电性</a:t>
            </a:r>
            <a:r>
              <a:rPr lang="zh-CN" altLang="en-US" sz="2400" dirty="0">
                <a:latin typeface="Arial" panose="020B0604020202020204" pitchFamily="34" charset="0"/>
              </a:rPr>
              <a:t>：被外电场极化后，去掉外电场电介质仍能保持极化状态。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静电场环路定理  电势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4F52-BDB3-4809-BC1E-9265CE23110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838200" y="1295400"/>
            <a:ext cx="1098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电势能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2743200" y="1600200"/>
            <a:ext cx="414528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保守力做正功等于势能的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减少</a:t>
            </a:r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1447800" y="2286000"/>
          <a:ext cx="53181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5289400" imgH="10553760" progId="">
                  <p:embed/>
                </p:oleObj>
              </mc:Choice>
              <mc:Fallback>
                <p:oleObj name="公式" r:id="rId2" imgW="85289400" imgH="10553760" progId="">
                  <p:embed/>
                  <p:pic>
                    <p:nvPicPr>
                      <p:cNvPr id="0" name="Picture 6" descr="image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5318125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066800" y="3234680"/>
            <a:ext cx="472440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令</a:t>
            </a:r>
            <a:r>
              <a:rPr kumimoji="1" lang="en-US" altLang="zh-CN" sz="2400" i="1" dirty="0"/>
              <a:t>b</a:t>
            </a:r>
            <a:r>
              <a:rPr kumimoji="1" lang="zh-CN" altLang="en-US" sz="2400" dirty="0"/>
              <a:t>点的势能为零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143000" y="4213374"/>
            <a:ext cx="251460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点的势能：</a:t>
            </a:r>
          </a:p>
        </p:txBody>
      </p:sp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3581400" y="4114800"/>
          <a:ext cx="29876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7918880" imgH="10553760" progId="">
                  <p:embed/>
                </p:oleObj>
              </mc:Choice>
              <mc:Fallback>
                <p:oleObj name="公式" r:id="rId4" imgW="47918880" imgH="10553760" progId="">
                  <p:embed/>
                  <p:pic>
                    <p:nvPicPr>
                      <p:cNvPr id="0" name="Picture 12" descr="image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14800"/>
                        <a:ext cx="2987675" cy="6588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767556" y="5181600"/>
            <a:ext cx="7608888" cy="9787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结论：试验电荷</a:t>
            </a:r>
            <a:r>
              <a:rPr kumimoji="1" lang="en-US" altLang="zh-CN" sz="2400" i="1" dirty="0"/>
              <a:t>q</a:t>
            </a:r>
            <a:r>
              <a:rPr kumimoji="1" lang="en-US" altLang="zh-CN" sz="2400" baseline="-25000" dirty="0"/>
              <a:t>0</a:t>
            </a:r>
            <a:r>
              <a:rPr kumimoji="1" lang="zh-CN" altLang="en-US" sz="2400" dirty="0"/>
              <a:t>在电场中某处的电势能，在数值上就</a:t>
            </a:r>
            <a:r>
              <a:rPr kumimoji="1" lang="en-US" altLang="zh-CN" sz="2400" dirty="0"/>
              <a:t>	</a:t>
            </a:r>
            <a:r>
              <a:rPr kumimoji="1" lang="zh-CN" altLang="en-US" sz="2400" dirty="0"/>
              <a:t>等于</a:t>
            </a:r>
            <a:r>
              <a:rPr kumimoji="1" lang="zh-CN" altLang="en-US" sz="2400" dirty="0">
                <a:solidFill>
                  <a:srgbClr val="0000CC"/>
                </a:solidFill>
              </a:rPr>
              <a:t>将</a:t>
            </a:r>
            <a:r>
              <a:rPr kumimoji="1" lang="en-US" altLang="zh-CN" sz="2400" i="1" dirty="0">
                <a:solidFill>
                  <a:srgbClr val="0000CC"/>
                </a:solidFill>
              </a:rPr>
              <a:t>q</a:t>
            </a:r>
            <a:r>
              <a:rPr kumimoji="1" lang="en-US" altLang="zh-CN" sz="2400" baseline="-25000" dirty="0">
                <a:solidFill>
                  <a:srgbClr val="0000CC"/>
                </a:solidFill>
              </a:rPr>
              <a:t>0</a:t>
            </a:r>
            <a:r>
              <a:rPr kumimoji="1" lang="zh-CN" altLang="en-US" sz="2400" dirty="0">
                <a:solidFill>
                  <a:srgbClr val="0000CC"/>
                </a:solidFill>
              </a:rPr>
              <a:t>从该处移至势能的零点电场力所做的功</a:t>
            </a:r>
            <a:r>
              <a:rPr kumimoji="1" lang="zh-CN" altLang="en-US" sz="2400" dirty="0"/>
              <a:t>。</a:t>
            </a:r>
          </a:p>
        </p:txBody>
      </p:sp>
      <p:graphicFrame>
        <p:nvGraphicFramePr>
          <p:cNvPr id="88081" name="Object 17"/>
          <p:cNvGraphicFramePr>
            <a:graphicFrameLocks noChangeAspect="1"/>
          </p:cNvGraphicFramePr>
          <p:nvPr/>
        </p:nvGraphicFramePr>
        <p:xfrm>
          <a:off x="4359275" y="3224212"/>
          <a:ext cx="175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76300" imgH="241300" progId="">
                  <p:embed/>
                </p:oleObj>
              </mc:Choice>
              <mc:Fallback>
                <p:oleObj name="公式" r:id="rId6" imgW="876300" imgH="241300" progId="">
                  <p:embed/>
                  <p:pic>
                    <p:nvPicPr>
                      <p:cNvPr id="0" name="Picture 17" descr="image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3224212"/>
                        <a:ext cx="1752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4" grpId="0"/>
      <p:bldP spid="88075" grpId="0"/>
      <p:bldP spid="8807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1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23F1-AA16-49EA-B5FB-CE90229728C7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762000" y="1219200"/>
            <a:ext cx="1524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极化强度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762000" y="1676400"/>
            <a:ext cx="6324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dirty="0"/>
              <a:t>电极化强度      是反映介质极化程度的物理量。</a:t>
            </a:r>
          </a:p>
        </p:txBody>
      </p:sp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2057400" y="1737944"/>
          <a:ext cx="2460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861800" imgH="6083280" progId="">
                  <p:embed/>
                </p:oleObj>
              </mc:Choice>
              <mc:Fallback>
                <p:oleObj name="公式" r:id="rId2" imgW="4861800" imgH="6083280" progId="">
                  <p:embed/>
                  <p:pic>
                    <p:nvPicPr>
                      <p:cNvPr id="141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37944"/>
                        <a:ext cx="24606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114800" y="3048000"/>
            <a:ext cx="1133475" cy="906462"/>
            <a:chOff x="4114800" y="2576513"/>
            <a:chExt cx="1133475" cy="906462"/>
          </a:xfrm>
        </p:grpSpPr>
        <p:graphicFrame>
          <p:nvGraphicFramePr>
            <p:cNvPr id="141425" name="Object 113"/>
            <p:cNvGraphicFramePr>
              <a:graphicFrameLocks noChangeAspect="1"/>
            </p:cNvGraphicFramePr>
            <p:nvPr/>
          </p:nvGraphicFramePr>
          <p:xfrm>
            <a:off x="4114800" y="2971800"/>
            <a:ext cx="11334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7859960" imgH="8115480" progId="">
                    <p:embed/>
                  </p:oleObj>
                </mc:Choice>
                <mc:Fallback>
                  <p:oleObj name="公式" r:id="rId4" imgW="17859960" imgH="8115480" progId="">
                    <p:embed/>
                    <p:pic>
                      <p:nvPicPr>
                        <p:cNvPr id="141425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2971800"/>
                          <a:ext cx="1133475" cy="511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426" name="Rectangle 114"/>
            <p:cNvSpPr>
              <a:spLocks noChangeArrowheads="1"/>
            </p:cNvSpPr>
            <p:nvPr/>
          </p:nvSpPr>
          <p:spPr bwMode="auto">
            <a:xfrm>
              <a:off x="4114800" y="2576513"/>
              <a:ext cx="106680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dirty="0"/>
                <a:t>没极化：</a:t>
              </a:r>
            </a:p>
          </p:txBody>
        </p:sp>
      </p:grpSp>
      <p:grpSp>
        <p:nvGrpSpPr>
          <p:cNvPr id="141428" name="Group 116"/>
          <p:cNvGrpSpPr>
            <a:grpSpLocks noChangeAspect="1"/>
          </p:cNvGrpSpPr>
          <p:nvPr/>
        </p:nvGrpSpPr>
        <p:grpSpPr bwMode="auto">
          <a:xfrm>
            <a:off x="5346700" y="2192337"/>
            <a:ext cx="2982913" cy="1617663"/>
            <a:chOff x="2784" y="744"/>
            <a:chExt cx="2256" cy="1224"/>
          </a:xfrm>
        </p:grpSpPr>
        <p:sp>
          <p:nvSpPr>
            <p:cNvPr id="141429" name="Rectangle 117"/>
            <p:cNvSpPr>
              <a:spLocks noChangeAspect="1" noChangeArrowheads="1"/>
            </p:cNvSpPr>
            <p:nvPr/>
          </p:nvSpPr>
          <p:spPr bwMode="auto">
            <a:xfrm>
              <a:off x="2784" y="768"/>
              <a:ext cx="2256" cy="1200"/>
            </a:xfrm>
            <a:prstGeom prst="rect">
              <a:avLst/>
            </a:prstGeom>
            <a:solidFill>
              <a:srgbClr val="99CCFF"/>
            </a:solidFill>
            <a:ln w="28575">
              <a:miter lim="800000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141430" name="Group 118"/>
            <p:cNvGrpSpPr>
              <a:grpSpLocks noChangeAspect="1"/>
            </p:cNvGrpSpPr>
            <p:nvPr/>
          </p:nvGrpSpPr>
          <p:grpSpPr bwMode="auto">
            <a:xfrm rot="1718303">
              <a:off x="2784" y="912"/>
              <a:ext cx="528" cy="192"/>
              <a:chOff x="1872" y="2784"/>
              <a:chExt cx="528" cy="192"/>
            </a:xfrm>
          </p:grpSpPr>
          <p:sp>
            <p:nvSpPr>
              <p:cNvPr id="141431" name="Oval 119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32" name="Oval 120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  <a:endParaRPr kumimoji="1" lang="en-US" altLang="zh-CN" sz="24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41433" name="Line 121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434" name="Group 122"/>
            <p:cNvGrpSpPr>
              <a:grpSpLocks noChangeAspect="1"/>
            </p:cNvGrpSpPr>
            <p:nvPr/>
          </p:nvGrpSpPr>
          <p:grpSpPr bwMode="auto">
            <a:xfrm rot="-11425219">
              <a:off x="2784" y="1296"/>
              <a:ext cx="528" cy="192"/>
              <a:chOff x="1872" y="2784"/>
              <a:chExt cx="528" cy="192"/>
            </a:xfrm>
          </p:grpSpPr>
          <p:sp>
            <p:nvSpPr>
              <p:cNvPr id="141435" name="Oval 123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36" name="Oval 124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437" name="Line 125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438" name="Group 126"/>
            <p:cNvGrpSpPr>
              <a:grpSpLocks noChangeAspect="1"/>
            </p:cNvGrpSpPr>
            <p:nvPr/>
          </p:nvGrpSpPr>
          <p:grpSpPr bwMode="auto">
            <a:xfrm rot="-2130433">
              <a:off x="2784" y="1632"/>
              <a:ext cx="528" cy="192"/>
              <a:chOff x="1872" y="2784"/>
              <a:chExt cx="528" cy="192"/>
            </a:xfrm>
          </p:grpSpPr>
          <p:sp>
            <p:nvSpPr>
              <p:cNvPr id="141439" name="Oval 127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40" name="Oval 128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441" name="Line 129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442" name="Group 130"/>
            <p:cNvGrpSpPr>
              <a:grpSpLocks noChangeAspect="1"/>
            </p:cNvGrpSpPr>
            <p:nvPr/>
          </p:nvGrpSpPr>
          <p:grpSpPr bwMode="auto">
            <a:xfrm rot="-3358839">
              <a:off x="3360" y="912"/>
              <a:ext cx="528" cy="192"/>
              <a:chOff x="1872" y="2784"/>
              <a:chExt cx="528" cy="192"/>
            </a:xfrm>
          </p:grpSpPr>
          <p:sp>
            <p:nvSpPr>
              <p:cNvPr id="141443" name="Oval 131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44" name="Oval 132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445" name="Line 133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446" name="Group 134"/>
            <p:cNvGrpSpPr>
              <a:grpSpLocks noChangeAspect="1"/>
            </p:cNvGrpSpPr>
            <p:nvPr/>
          </p:nvGrpSpPr>
          <p:grpSpPr bwMode="auto">
            <a:xfrm rot="-1492354">
              <a:off x="3360" y="1296"/>
              <a:ext cx="528" cy="192"/>
              <a:chOff x="1872" y="2784"/>
              <a:chExt cx="528" cy="192"/>
            </a:xfrm>
          </p:grpSpPr>
          <p:sp>
            <p:nvSpPr>
              <p:cNvPr id="141447" name="Oval 135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48" name="Oval 136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449" name="Line 137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450" name="Group 138"/>
            <p:cNvGrpSpPr>
              <a:grpSpLocks noChangeAspect="1"/>
            </p:cNvGrpSpPr>
            <p:nvPr/>
          </p:nvGrpSpPr>
          <p:grpSpPr bwMode="auto">
            <a:xfrm rot="12046071">
              <a:off x="3360" y="1680"/>
              <a:ext cx="528" cy="192"/>
              <a:chOff x="1872" y="2784"/>
              <a:chExt cx="528" cy="192"/>
            </a:xfrm>
          </p:grpSpPr>
          <p:sp>
            <p:nvSpPr>
              <p:cNvPr id="141451" name="Oval 139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52" name="Oval 140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453" name="Line 141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454" name="Group 142"/>
            <p:cNvGrpSpPr>
              <a:grpSpLocks noChangeAspect="1"/>
            </p:cNvGrpSpPr>
            <p:nvPr/>
          </p:nvGrpSpPr>
          <p:grpSpPr bwMode="auto">
            <a:xfrm rot="-1162155">
              <a:off x="3936" y="912"/>
              <a:ext cx="528" cy="192"/>
              <a:chOff x="1872" y="2784"/>
              <a:chExt cx="528" cy="192"/>
            </a:xfrm>
          </p:grpSpPr>
          <p:sp>
            <p:nvSpPr>
              <p:cNvPr id="141455" name="Oval 143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56" name="Oval 144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457" name="Line 145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458" name="Group 146"/>
            <p:cNvGrpSpPr>
              <a:grpSpLocks noChangeAspect="1"/>
            </p:cNvGrpSpPr>
            <p:nvPr/>
          </p:nvGrpSpPr>
          <p:grpSpPr bwMode="auto">
            <a:xfrm rot="1882988">
              <a:off x="3888" y="1440"/>
              <a:ext cx="528" cy="192"/>
              <a:chOff x="1872" y="2784"/>
              <a:chExt cx="528" cy="192"/>
            </a:xfrm>
          </p:grpSpPr>
          <p:sp>
            <p:nvSpPr>
              <p:cNvPr id="141459" name="Oval 147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60" name="Oval 148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461" name="Line 149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462" name="Group 150"/>
            <p:cNvGrpSpPr>
              <a:grpSpLocks noChangeAspect="1"/>
            </p:cNvGrpSpPr>
            <p:nvPr/>
          </p:nvGrpSpPr>
          <p:grpSpPr bwMode="auto">
            <a:xfrm rot="-10065710">
              <a:off x="3936" y="1680"/>
              <a:ext cx="528" cy="192"/>
              <a:chOff x="1872" y="2784"/>
              <a:chExt cx="528" cy="192"/>
            </a:xfrm>
          </p:grpSpPr>
          <p:sp>
            <p:nvSpPr>
              <p:cNvPr id="141463" name="Oval 151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64" name="Oval 152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465" name="Line 153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466" name="Group 154"/>
            <p:cNvGrpSpPr>
              <a:grpSpLocks noChangeAspect="1"/>
            </p:cNvGrpSpPr>
            <p:nvPr/>
          </p:nvGrpSpPr>
          <p:grpSpPr bwMode="auto">
            <a:xfrm rot="1709107">
              <a:off x="4512" y="912"/>
              <a:ext cx="528" cy="192"/>
              <a:chOff x="1872" y="2784"/>
              <a:chExt cx="528" cy="192"/>
            </a:xfrm>
          </p:grpSpPr>
          <p:sp>
            <p:nvSpPr>
              <p:cNvPr id="141467" name="Oval 155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68" name="Oval 156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469" name="Line 157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470" name="Group 158"/>
            <p:cNvGrpSpPr>
              <a:grpSpLocks noChangeAspect="1"/>
            </p:cNvGrpSpPr>
            <p:nvPr/>
          </p:nvGrpSpPr>
          <p:grpSpPr bwMode="auto">
            <a:xfrm rot="-12110224">
              <a:off x="4320" y="1200"/>
              <a:ext cx="528" cy="192"/>
              <a:chOff x="1872" y="2784"/>
              <a:chExt cx="528" cy="192"/>
            </a:xfrm>
          </p:grpSpPr>
          <p:sp>
            <p:nvSpPr>
              <p:cNvPr id="141471" name="Oval 159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72" name="Oval 160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473" name="Line 161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474" name="Group 162"/>
            <p:cNvGrpSpPr>
              <a:grpSpLocks noChangeAspect="1"/>
            </p:cNvGrpSpPr>
            <p:nvPr/>
          </p:nvGrpSpPr>
          <p:grpSpPr bwMode="auto">
            <a:xfrm rot="-3968095">
              <a:off x="4488" y="1512"/>
              <a:ext cx="528" cy="192"/>
              <a:chOff x="1872" y="2784"/>
              <a:chExt cx="528" cy="192"/>
            </a:xfrm>
          </p:grpSpPr>
          <p:sp>
            <p:nvSpPr>
              <p:cNvPr id="141475" name="Oval 163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76" name="Oval 164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477" name="Line 165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1478" name="Group 166"/>
          <p:cNvGrpSpPr>
            <a:grpSpLocks noChangeAspect="1"/>
          </p:cNvGrpSpPr>
          <p:nvPr/>
        </p:nvGrpSpPr>
        <p:grpSpPr bwMode="auto">
          <a:xfrm>
            <a:off x="5317331" y="4267200"/>
            <a:ext cx="3041650" cy="1617663"/>
            <a:chOff x="2784" y="2448"/>
            <a:chExt cx="2256" cy="1200"/>
          </a:xfrm>
        </p:grpSpPr>
        <p:sp>
          <p:nvSpPr>
            <p:cNvPr id="141479" name="Rectangle 167"/>
            <p:cNvSpPr>
              <a:spLocks noChangeAspect="1" noChangeArrowheads="1"/>
            </p:cNvSpPr>
            <p:nvPr/>
          </p:nvSpPr>
          <p:spPr bwMode="auto">
            <a:xfrm>
              <a:off x="2784" y="2448"/>
              <a:ext cx="2256" cy="1200"/>
            </a:xfrm>
            <a:prstGeom prst="rect">
              <a:avLst/>
            </a:prstGeom>
            <a:solidFill>
              <a:srgbClr val="99CCFF"/>
            </a:solidFill>
            <a:ln w="28575">
              <a:miter lim="800000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141480" name="Group 168"/>
            <p:cNvGrpSpPr>
              <a:grpSpLocks noChangeAspect="1"/>
            </p:cNvGrpSpPr>
            <p:nvPr/>
          </p:nvGrpSpPr>
          <p:grpSpPr bwMode="auto">
            <a:xfrm rot="-553806">
              <a:off x="2784" y="2592"/>
              <a:ext cx="528" cy="192"/>
              <a:chOff x="1872" y="2784"/>
              <a:chExt cx="528" cy="192"/>
            </a:xfrm>
          </p:grpSpPr>
          <p:sp>
            <p:nvSpPr>
              <p:cNvPr id="141481" name="Oval 169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82" name="Oval 170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  <a:endParaRPr kumimoji="1" lang="en-US" altLang="zh-CN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1483" name="Line 171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484" name="Group 172"/>
            <p:cNvGrpSpPr>
              <a:grpSpLocks noChangeAspect="1"/>
            </p:cNvGrpSpPr>
            <p:nvPr/>
          </p:nvGrpSpPr>
          <p:grpSpPr bwMode="auto">
            <a:xfrm rot="-839386">
              <a:off x="2784" y="2976"/>
              <a:ext cx="528" cy="192"/>
              <a:chOff x="1872" y="2784"/>
              <a:chExt cx="528" cy="192"/>
            </a:xfrm>
          </p:grpSpPr>
          <p:sp>
            <p:nvSpPr>
              <p:cNvPr id="141485" name="Oval 173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86" name="Oval 174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487" name="Line 175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488" name="Group 176"/>
            <p:cNvGrpSpPr>
              <a:grpSpLocks noChangeAspect="1"/>
            </p:cNvGrpSpPr>
            <p:nvPr/>
          </p:nvGrpSpPr>
          <p:grpSpPr bwMode="auto">
            <a:xfrm rot="1076699">
              <a:off x="2784" y="3360"/>
              <a:ext cx="528" cy="192"/>
              <a:chOff x="1872" y="2784"/>
              <a:chExt cx="528" cy="192"/>
            </a:xfrm>
          </p:grpSpPr>
          <p:sp>
            <p:nvSpPr>
              <p:cNvPr id="141489" name="Oval 177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90" name="Oval 178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491" name="Line 179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492" name="Group 180"/>
            <p:cNvGrpSpPr>
              <a:grpSpLocks noChangeAspect="1"/>
            </p:cNvGrpSpPr>
            <p:nvPr/>
          </p:nvGrpSpPr>
          <p:grpSpPr bwMode="auto">
            <a:xfrm rot="873419">
              <a:off x="3360" y="2592"/>
              <a:ext cx="528" cy="192"/>
              <a:chOff x="1872" y="2784"/>
              <a:chExt cx="528" cy="192"/>
            </a:xfrm>
          </p:grpSpPr>
          <p:sp>
            <p:nvSpPr>
              <p:cNvPr id="141493" name="Oval 181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94" name="Oval 182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495" name="Line 183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496" name="Group 184"/>
            <p:cNvGrpSpPr>
              <a:grpSpLocks noChangeAspect="1"/>
            </p:cNvGrpSpPr>
            <p:nvPr/>
          </p:nvGrpSpPr>
          <p:grpSpPr bwMode="auto">
            <a:xfrm rot="-1162687">
              <a:off x="3360" y="2976"/>
              <a:ext cx="528" cy="192"/>
              <a:chOff x="1872" y="2784"/>
              <a:chExt cx="528" cy="192"/>
            </a:xfrm>
          </p:grpSpPr>
          <p:sp>
            <p:nvSpPr>
              <p:cNvPr id="141497" name="Oval 185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498" name="Oval 186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499" name="Line 187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500" name="Group 188"/>
            <p:cNvGrpSpPr>
              <a:grpSpLocks noChangeAspect="1"/>
            </p:cNvGrpSpPr>
            <p:nvPr/>
          </p:nvGrpSpPr>
          <p:grpSpPr bwMode="auto">
            <a:xfrm rot="-1076262">
              <a:off x="3360" y="3360"/>
              <a:ext cx="528" cy="192"/>
              <a:chOff x="1872" y="2784"/>
              <a:chExt cx="528" cy="192"/>
            </a:xfrm>
          </p:grpSpPr>
          <p:sp>
            <p:nvSpPr>
              <p:cNvPr id="141501" name="Oval 189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502" name="Oval 190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503" name="Line 191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504" name="Group 192"/>
            <p:cNvGrpSpPr>
              <a:grpSpLocks noChangeAspect="1"/>
            </p:cNvGrpSpPr>
            <p:nvPr/>
          </p:nvGrpSpPr>
          <p:grpSpPr bwMode="auto">
            <a:xfrm rot="-918231">
              <a:off x="3936" y="2592"/>
              <a:ext cx="528" cy="192"/>
              <a:chOff x="1872" y="2784"/>
              <a:chExt cx="528" cy="192"/>
            </a:xfrm>
          </p:grpSpPr>
          <p:sp>
            <p:nvSpPr>
              <p:cNvPr id="141505" name="Oval 193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506" name="Oval 194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507" name="Line 195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508" name="Group 196"/>
            <p:cNvGrpSpPr>
              <a:grpSpLocks noChangeAspect="1"/>
            </p:cNvGrpSpPr>
            <p:nvPr/>
          </p:nvGrpSpPr>
          <p:grpSpPr bwMode="auto">
            <a:xfrm rot="954719">
              <a:off x="3936" y="2976"/>
              <a:ext cx="528" cy="192"/>
              <a:chOff x="1872" y="2784"/>
              <a:chExt cx="528" cy="192"/>
            </a:xfrm>
          </p:grpSpPr>
          <p:sp>
            <p:nvSpPr>
              <p:cNvPr id="141509" name="Oval 197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510" name="Oval 198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511" name="Line 199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512" name="Group 200"/>
            <p:cNvGrpSpPr>
              <a:grpSpLocks noChangeAspect="1"/>
            </p:cNvGrpSpPr>
            <p:nvPr/>
          </p:nvGrpSpPr>
          <p:grpSpPr bwMode="auto">
            <a:xfrm rot="-20336274">
              <a:off x="3936" y="3360"/>
              <a:ext cx="528" cy="192"/>
              <a:chOff x="1872" y="2784"/>
              <a:chExt cx="528" cy="192"/>
            </a:xfrm>
          </p:grpSpPr>
          <p:sp>
            <p:nvSpPr>
              <p:cNvPr id="141513" name="Oval 201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514" name="Oval 202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515" name="Line 203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516" name="Group 204"/>
            <p:cNvGrpSpPr>
              <a:grpSpLocks noChangeAspect="1"/>
            </p:cNvGrpSpPr>
            <p:nvPr/>
          </p:nvGrpSpPr>
          <p:grpSpPr bwMode="auto">
            <a:xfrm rot="-1032768">
              <a:off x="4512" y="2592"/>
              <a:ext cx="528" cy="192"/>
              <a:chOff x="1872" y="2784"/>
              <a:chExt cx="528" cy="192"/>
            </a:xfrm>
          </p:grpSpPr>
          <p:sp>
            <p:nvSpPr>
              <p:cNvPr id="141517" name="Oval 205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518" name="Oval 206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519" name="Line 207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520" name="Group 208"/>
            <p:cNvGrpSpPr>
              <a:grpSpLocks noChangeAspect="1"/>
            </p:cNvGrpSpPr>
            <p:nvPr/>
          </p:nvGrpSpPr>
          <p:grpSpPr bwMode="auto">
            <a:xfrm rot="711535">
              <a:off x="4512" y="2976"/>
              <a:ext cx="528" cy="192"/>
              <a:chOff x="1872" y="2784"/>
              <a:chExt cx="528" cy="192"/>
            </a:xfrm>
          </p:grpSpPr>
          <p:sp>
            <p:nvSpPr>
              <p:cNvPr id="141521" name="Oval 209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522" name="Oval 210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523" name="Line 211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524" name="Group 212"/>
            <p:cNvGrpSpPr>
              <a:grpSpLocks noChangeAspect="1"/>
            </p:cNvGrpSpPr>
            <p:nvPr/>
          </p:nvGrpSpPr>
          <p:grpSpPr bwMode="auto">
            <a:xfrm>
              <a:off x="4512" y="3360"/>
              <a:ext cx="528" cy="192"/>
              <a:chOff x="1872" y="2784"/>
              <a:chExt cx="528" cy="192"/>
            </a:xfrm>
          </p:grpSpPr>
          <p:sp>
            <p:nvSpPr>
              <p:cNvPr id="141525" name="Oval 213"/>
              <p:cNvSpPr>
                <a:spLocks noChangeAspect="1"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41526" name="Oval 214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</p:txBody>
          </p:sp>
          <p:sp>
            <p:nvSpPr>
              <p:cNvPr id="141527" name="Line 215"/>
              <p:cNvSpPr>
                <a:spLocks noChangeAspect="1" noChangeShapeType="1"/>
              </p:cNvSpPr>
              <p:nvPr/>
            </p:nvSpPr>
            <p:spPr bwMode="auto">
              <a:xfrm>
                <a:off x="2064" y="288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1529" name="Line 217"/>
          <p:cNvSpPr>
            <a:spLocks noChangeShapeType="1"/>
          </p:cNvSpPr>
          <p:nvPr/>
        </p:nvSpPr>
        <p:spPr bwMode="auto">
          <a:xfrm>
            <a:off x="5665787" y="6148388"/>
            <a:ext cx="23447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1530" name="Object 218"/>
          <p:cNvGraphicFramePr>
            <a:graphicFrameLocks noChangeAspect="1"/>
          </p:cNvGraphicFramePr>
          <p:nvPr/>
        </p:nvGraphicFramePr>
        <p:xfrm>
          <a:off x="7997825" y="5924550"/>
          <a:ext cx="3841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080400" imgH="7709040" progId="">
                  <p:embed/>
                </p:oleObj>
              </mc:Choice>
              <mc:Fallback>
                <p:oleObj name="公式" r:id="rId6" imgW="6080400" imgH="7709040" progId="">
                  <p:embed/>
                  <p:pic>
                    <p:nvPicPr>
                      <p:cNvPr id="141530" name="Object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7825" y="5924550"/>
                        <a:ext cx="3841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114800" y="4481513"/>
            <a:ext cx="1133475" cy="982662"/>
            <a:chOff x="4114800" y="4481513"/>
            <a:chExt cx="1133475" cy="982662"/>
          </a:xfrm>
        </p:grpSpPr>
        <p:graphicFrame>
          <p:nvGraphicFramePr>
            <p:cNvPr id="141427" name="Object 115"/>
            <p:cNvGraphicFramePr>
              <a:graphicFrameLocks noChangeAspect="1"/>
            </p:cNvGraphicFramePr>
            <p:nvPr/>
          </p:nvGraphicFramePr>
          <p:xfrm>
            <a:off x="4114800" y="4953000"/>
            <a:ext cx="11334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7859960" imgH="8115480" progId="">
                    <p:embed/>
                  </p:oleObj>
                </mc:Choice>
                <mc:Fallback>
                  <p:oleObj name="公式" r:id="rId8" imgW="17859960" imgH="8115480" progId="">
                    <p:embed/>
                    <p:pic>
                      <p:nvPicPr>
                        <p:cNvPr id="141427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4953000"/>
                          <a:ext cx="1133475" cy="511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531" name="Rectangle 219"/>
            <p:cNvSpPr>
              <a:spLocks noChangeArrowheads="1"/>
            </p:cNvSpPr>
            <p:nvPr/>
          </p:nvSpPr>
          <p:spPr bwMode="auto">
            <a:xfrm>
              <a:off x="4114800" y="4481513"/>
              <a:ext cx="106680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dirty="0"/>
                <a:t>有极化：</a:t>
              </a:r>
            </a:p>
          </p:txBody>
        </p:sp>
      </p:grpSp>
      <p:graphicFrame>
        <p:nvGraphicFramePr>
          <p:cNvPr id="141532" name="Object 220"/>
          <p:cNvGraphicFramePr>
            <a:graphicFrameLocks noChangeAspect="1"/>
          </p:cNvGraphicFramePr>
          <p:nvPr/>
        </p:nvGraphicFramePr>
        <p:xfrm>
          <a:off x="2133600" y="2133600"/>
          <a:ext cx="11969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078560" imgH="12585600" progId="">
                  <p:embed/>
                </p:oleObj>
              </mc:Choice>
              <mc:Fallback>
                <p:oleObj name="公式" r:id="rId10" imgW="19078560" imgH="12585600" progId="">
                  <p:embed/>
                  <p:pic>
                    <p:nvPicPr>
                      <p:cNvPr id="141532" name="Object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196975" cy="7858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FFFF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533" name="Text Box 221"/>
          <p:cNvSpPr txBox="1">
            <a:spLocks noChangeArrowheads="1"/>
          </p:cNvSpPr>
          <p:nvPr/>
        </p:nvSpPr>
        <p:spPr bwMode="auto">
          <a:xfrm>
            <a:off x="1066800" y="2336800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定义</a:t>
            </a:r>
          </a:p>
        </p:txBody>
      </p:sp>
      <p:sp>
        <p:nvSpPr>
          <p:cNvPr id="141534" name="Text Box 222"/>
          <p:cNvSpPr txBox="1">
            <a:spLocks noChangeArrowheads="1"/>
          </p:cNvSpPr>
          <p:nvPr/>
        </p:nvSpPr>
        <p:spPr bwMode="auto">
          <a:xfrm>
            <a:off x="685800" y="2971800"/>
            <a:ext cx="3429000" cy="1552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实验表明：</a:t>
            </a:r>
            <a:r>
              <a:rPr kumimoji="1" lang="zh-CN" altLang="en-US" dirty="0"/>
              <a:t>对于</a:t>
            </a:r>
            <a:r>
              <a:rPr kumimoji="1" lang="zh-CN" altLang="en-US" dirty="0">
                <a:solidFill>
                  <a:srgbClr val="0000CC"/>
                </a:solidFill>
              </a:rPr>
              <a:t>各向同性的均匀电介质</a:t>
            </a:r>
            <a:r>
              <a:rPr kumimoji="1" lang="zh-CN" altLang="en-US" dirty="0"/>
              <a:t>，其中任一点处的电极化强度与该点的总场强成正比。</a:t>
            </a:r>
          </a:p>
        </p:txBody>
      </p:sp>
      <p:graphicFrame>
        <p:nvGraphicFramePr>
          <p:cNvPr id="141535" name="Object 223"/>
          <p:cNvGraphicFramePr>
            <a:graphicFrameLocks noChangeAspect="1"/>
          </p:cNvGraphicFramePr>
          <p:nvPr/>
        </p:nvGraphicFramePr>
        <p:xfrm>
          <a:off x="3657600" y="2285248"/>
          <a:ext cx="6588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44307" imgH="203112" progId="">
                  <p:embed/>
                </p:oleObj>
              </mc:Choice>
              <mc:Fallback>
                <p:oleObj name="公式" r:id="rId12" imgW="444307" imgH="203112" progId="">
                  <p:embed/>
                  <p:pic>
                    <p:nvPicPr>
                      <p:cNvPr id="141535" name="Object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285248"/>
                        <a:ext cx="658813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538" name="Object 226"/>
          <p:cNvGraphicFramePr>
            <a:graphicFrameLocks noChangeAspect="1"/>
          </p:cNvGraphicFramePr>
          <p:nvPr/>
        </p:nvGraphicFramePr>
        <p:xfrm>
          <a:off x="1371600" y="4419600"/>
          <a:ext cx="13525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672808" imgH="241195" progId="">
                  <p:embed/>
                </p:oleObj>
              </mc:Choice>
              <mc:Fallback>
                <p:oleObj name="公式" r:id="rId14" imgW="672808" imgH="241195" progId="">
                  <p:embed/>
                  <p:pic>
                    <p:nvPicPr>
                      <p:cNvPr id="141538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135255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539" name="Text Box 227"/>
          <p:cNvSpPr txBox="1">
            <a:spLocks noChangeArrowheads="1"/>
          </p:cNvSpPr>
          <p:nvPr/>
        </p:nvSpPr>
        <p:spPr bwMode="auto">
          <a:xfrm>
            <a:off x="762000" y="5165725"/>
            <a:ext cx="2743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 dirty="0">
                <a:sym typeface="Symbol" panose="05050102010706020507" pitchFamily="18" charset="2"/>
              </a:rPr>
              <a:t>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e </a:t>
            </a:r>
            <a:r>
              <a:rPr kumimoji="1" lang="zh-CN" altLang="en-US" dirty="0"/>
              <a:t>：介质的</a:t>
            </a:r>
            <a:r>
              <a:rPr kumimoji="1" lang="zh-CN" altLang="en-US" dirty="0">
                <a:solidFill>
                  <a:srgbClr val="0000CC"/>
                </a:solidFill>
              </a:rPr>
              <a:t>电极化率</a:t>
            </a:r>
          </a:p>
        </p:txBody>
      </p:sp>
      <p:sp>
        <p:nvSpPr>
          <p:cNvPr id="141540" name="Rectangle 228"/>
          <p:cNvSpPr>
            <a:spLocks noChangeArrowheads="1"/>
          </p:cNvSpPr>
          <p:nvPr/>
        </p:nvSpPr>
        <p:spPr bwMode="auto">
          <a:xfrm>
            <a:off x="762000" y="5608638"/>
            <a:ext cx="31242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dirty="0"/>
              <a:t>极化率</a:t>
            </a:r>
            <a:r>
              <a:rPr kumimoji="1" lang="zh-CN" altLang="en-US" i="1" dirty="0">
                <a:sym typeface="Symbol" panose="05050102010706020507" pitchFamily="18" charset="2"/>
              </a:rPr>
              <a:t>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e</a:t>
            </a:r>
            <a:r>
              <a:rPr kumimoji="1" lang="zh-CN" altLang="en-US" dirty="0"/>
              <a:t>与电场强度</a:t>
            </a:r>
            <a:r>
              <a:rPr kumimoji="1" lang="en-US" altLang="zh-CN" i="1" dirty="0"/>
              <a:t>E</a:t>
            </a:r>
            <a:r>
              <a:rPr kumimoji="1" lang="zh-CN" altLang="en-US" dirty="0"/>
              <a:t>无关，取决于电介质的种类。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5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682-FAE3-40E1-8314-230A93762F2B}" type="slidenum">
              <a:rPr lang="en-US" altLang="zh-CN"/>
              <a:pPr/>
              <a:t>41</a:t>
            </a:fld>
            <a:endParaRPr lang="en-US" altLang="zh-CN"/>
          </a:p>
        </p:txBody>
      </p:sp>
      <p:grpSp>
        <p:nvGrpSpPr>
          <p:cNvPr id="145411" name="Group 3"/>
          <p:cNvGrpSpPr/>
          <p:nvPr/>
        </p:nvGrpSpPr>
        <p:grpSpPr bwMode="auto">
          <a:xfrm>
            <a:off x="5683250" y="1628775"/>
            <a:ext cx="3384550" cy="3095625"/>
            <a:chOff x="3334" y="981"/>
            <a:chExt cx="2132" cy="1950"/>
          </a:xfrm>
        </p:grpSpPr>
        <p:sp>
          <p:nvSpPr>
            <p:cNvPr id="145412" name="Rectangle 4"/>
            <p:cNvSpPr>
              <a:spLocks noChangeArrowheads="1"/>
            </p:cNvSpPr>
            <p:nvPr/>
          </p:nvSpPr>
          <p:spPr bwMode="auto">
            <a:xfrm>
              <a:off x="3334" y="981"/>
              <a:ext cx="2132" cy="19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13" name="AutoShape 5"/>
            <p:cNvSpPr>
              <a:spLocks noChangeAspect="1" noChangeArrowheads="1"/>
            </p:cNvSpPr>
            <p:nvPr/>
          </p:nvSpPr>
          <p:spPr bwMode="auto">
            <a:xfrm>
              <a:off x="3380" y="1162"/>
              <a:ext cx="2058" cy="1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4" name="Freeform 6"/>
            <p:cNvSpPr/>
            <p:nvPr/>
          </p:nvSpPr>
          <p:spPr bwMode="auto">
            <a:xfrm>
              <a:off x="3551" y="1164"/>
              <a:ext cx="1729" cy="1080"/>
            </a:xfrm>
            <a:custGeom>
              <a:avLst/>
              <a:gdLst/>
              <a:ahLst/>
              <a:cxnLst>
                <a:cxn ang="0">
                  <a:pos x="105" y="26"/>
                </a:cxn>
                <a:cxn ang="0">
                  <a:pos x="840" y="182"/>
                </a:cxn>
                <a:cxn ang="0">
                  <a:pos x="1680" y="650"/>
                </a:cxn>
                <a:cxn ang="0">
                  <a:pos x="2205" y="1274"/>
                </a:cxn>
                <a:cxn ang="0">
                  <a:pos x="1680" y="1274"/>
                </a:cxn>
                <a:cxn ang="0">
                  <a:pos x="1185" y="1011"/>
                </a:cxn>
                <a:cxn ang="0">
                  <a:pos x="645" y="561"/>
                </a:cxn>
                <a:cxn ang="0">
                  <a:pos x="210" y="338"/>
                </a:cxn>
                <a:cxn ang="0">
                  <a:pos x="105" y="26"/>
                </a:cxn>
              </a:cxnLst>
              <a:rect l="0" t="0" r="r" b="b"/>
              <a:pathLst>
                <a:path w="2205" h="1378">
                  <a:moveTo>
                    <a:pt x="105" y="26"/>
                  </a:moveTo>
                  <a:cubicBezTo>
                    <a:pt x="210" y="0"/>
                    <a:pt x="578" y="78"/>
                    <a:pt x="840" y="182"/>
                  </a:cubicBezTo>
                  <a:cubicBezTo>
                    <a:pt x="1102" y="286"/>
                    <a:pt x="1453" y="468"/>
                    <a:pt x="1680" y="650"/>
                  </a:cubicBezTo>
                  <a:cubicBezTo>
                    <a:pt x="1907" y="832"/>
                    <a:pt x="2205" y="1170"/>
                    <a:pt x="2205" y="1274"/>
                  </a:cubicBezTo>
                  <a:cubicBezTo>
                    <a:pt x="2205" y="1378"/>
                    <a:pt x="1850" y="1318"/>
                    <a:pt x="1680" y="1274"/>
                  </a:cubicBezTo>
                  <a:cubicBezTo>
                    <a:pt x="1510" y="1230"/>
                    <a:pt x="1357" y="1130"/>
                    <a:pt x="1185" y="1011"/>
                  </a:cubicBezTo>
                  <a:cubicBezTo>
                    <a:pt x="1013" y="892"/>
                    <a:pt x="808" y="673"/>
                    <a:pt x="645" y="561"/>
                  </a:cubicBezTo>
                  <a:cubicBezTo>
                    <a:pt x="482" y="449"/>
                    <a:pt x="300" y="427"/>
                    <a:pt x="210" y="338"/>
                  </a:cubicBezTo>
                  <a:cubicBezTo>
                    <a:pt x="120" y="249"/>
                    <a:pt x="0" y="52"/>
                    <a:pt x="105" y="2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8080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 rot="2292401">
              <a:off x="4450" y="1774"/>
              <a:ext cx="576" cy="2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7961" dir="2700000" algn="ctr" rotWithShape="0">
                <a:srgbClr val="777777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6" name="Line 8"/>
            <p:cNvSpPr>
              <a:spLocks noChangeShapeType="1"/>
            </p:cNvSpPr>
            <p:nvPr/>
          </p:nvSpPr>
          <p:spPr bwMode="auto">
            <a:xfrm flipV="1">
              <a:off x="4744" y="1651"/>
              <a:ext cx="247" cy="24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 rot="2292401">
              <a:off x="4286" y="2386"/>
              <a:ext cx="576" cy="2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8" name="Line 10"/>
            <p:cNvSpPr>
              <a:spLocks noChangeAspect="1" noChangeShapeType="1"/>
            </p:cNvSpPr>
            <p:nvPr/>
          </p:nvSpPr>
          <p:spPr bwMode="auto">
            <a:xfrm flipH="1">
              <a:off x="4815" y="2042"/>
              <a:ext cx="160" cy="5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9" name="Line 11"/>
            <p:cNvSpPr>
              <a:spLocks noChangeAspect="1" noChangeShapeType="1"/>
            </p:cNvSpPr>
            <p:nvPr/>
          </p:nvSpPr>
          <p:spPr bwMode="auto">
            <a:xfrm flipH="1">
              <a:off x="4333" y="1762"/>
              <a:ext cx="159" cy="5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 flipV="1">
              <a:off x="4744" y="1407"/>
              <a:ext cx="165" cy="48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1" name="Arc 13"/>
            <p:cNvSpPr>
              <a:spLocks noChangeAspect="1"/>
            </p:cNvSpPr>
            <p:nvPr/>
          </p:nvSpPr>
          <p:spPr bwMode="auto">
            <a:xfrm>
              <a:off x="4750" y="1665"/>
              <a:ext cx="167" cy="210"/>
            </a:xfrm>
            <a:custGeom>
              <a:avLst/>
              <a:gdLst>
                <a:gd name="G0" fmla="+- 0 0 0"/>
                <a:gd name="G1" fmla="+- 20361 0 0"/>
                <a:gd name="G2" fmla="+- 21600 0 0"/>
                <a:gd name="T0" fmla="*/ 7212 w 16154"/>
                <a:gd name="T1" fmla="*/ 0 h 20361"/>
                <a:gd name="T2" fmla="*/ 16154 w 16154"/>
                <a:gd name="T3" fmla="*/ 6022 h 20361"/>
                <a:gd name="T4" fmla="*/ 0 w 16154"/>
                <a:gd name="T5" fmla="*/ 20361 h 20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54" h="20361" fill="none" extrusionOk="0">
                  <a:moveTo>
                    <a:pt x="7211" y="0"/>
                  </a:moveTo>
                  <a:cubicBezTo>
                    <a:pt x="10653" y="1219"/>
                    <a:pt x="13730" y="3291"/>
                    <a:pt x="16154" y="6021"/>
                  </a:cubicBezTo>
                </a:path>
                <a:path w="16154" h="20361" stroke="0" extrusionOk="0">
                  <a:moveTo>
                    <a:pt x="7211" y="0"/>
                  </a:moveTo>
                  <a:cubicBezTo>
                    <a:pt x="10653" y="1219"/>
                    <a:pt x="13730" y="3291"/>
                    <a:pt x="16154" y="6021"/>
                  </a:cubicBezTo>
                  <a:lnTo>
                    <a:pt x="0" y="2036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5422" name="Picture 1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43" y="1519"/>
              <a:ext cx="125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5423" name="Line 15"/>
            <p:cNvSpPr>
              <a:spLocks noChangeAspect="1" noChangeShapeType="1"/>
            </p:cNvSpPr>
            <p:nvPr/>
          </p:nvSpPr>
          <p:spPr bwMode="auto">
            <a:xfrm>
              <a:off x="4979" y="2077"/>
              <a:ext cx="107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rgbClr val="777777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4" name="Line 16"/>
            <p:cNvSpPr>
              <a:spLocks noChangeAspect="1" noChangeShapeType="1"/>
            </p:cNvSpPr>
            <p:nvPr/>
          </p:nvSpPr>
          <p:spPr bwMode="auto">
            <a:xfrm>
              <a:off x="4826" y="2666"/>
              <a:ext cx="107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5" name="Line 17"/>
            <p:cNvSpPr>
              <a:spLocks noChangeShapeType="1"/>
            </p:cNvSpPr>
            <p:nvPr/>
          </p:nvSpPr>
          <p:spPr bwMode="auto">
            <a:xfrm flipH="1">
              <a:off x="4881" y="2129"/>
              <a:ext cx="157" cy="56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arrow" w="med" len="lg"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5426" name="Picture 1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44" y="2355"/>
              <a:ext cx="1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27" name="Picture 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32" y="1714"/>
              <a:ext cx="85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28" name="Picture 2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68" y="2325"/>
              <a:ext cx="141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29" name="Picture 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15" y="1727"/>
              <a:ext cx="84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30" name="Picture 2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15" y="1849"/>
              <a:ext cx="84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31" name="Picture 2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2" y="1896"/>
              <a:ext cx="84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32" name="Picture 2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79" y="1995"/>
              <a:ext cx="85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33" name="Picture 2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97" y="1774"/>
              <a:ext cx="85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34" name="Picture 2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0" y="1908"/>
              <a:ext cx="85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35" name="Picture 2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56" y="1786"/>
              <a:ext cx="85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3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2" y="1971"/>
              <a:ext cx="84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37" name="Picture 2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80" y="2433"/>
              <a:ext cx="141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38" name="Picture 3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50" y="2508"/>
              <a:ext cx="141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39" name="Picture 3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674" y="2630"/>
              <a:ext cx="141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40" name="Picture 3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3" y="2484"/>
              <a:ext cx="141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41" name="Picture 3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509" y="2386"/>
              <a:ext cx="141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42" name="Picture 3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532" y="2567"/>
              <a:ext cx="142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43" name="Picture 3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638" y="2567"/>
              <a:ext cx="141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444" name="Picture 36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497" y="2444"/>
              <a:ext cx="141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5445" name="Line 37"/>
            <p:cNvSpPr>
              <a:spLocks noChangeAspect="1" noChangeShapeType="1"/>
            </p:cNvSpPr>
            <p:nvPr/>
          </p:nvSpPr>
          <p:spPr bwMode="auto">
            <a:xfrm flipV="1">
              <a:off x="4610" y="2077"/>
              <a:ext cx="75" cy="29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5446" name="Object 38"/>
            <p:cNvGraphicFramePr>
              <a:graphicFrameLocks noChangeAspect="1"/>
            </p:cNvGraphicFramePr>
            <p:nvPr/>
          </p:nvGraphicFramePr>
          <p:xfrm>
            <a:off x="4468" y="2069"/>
            <a:ext cx="193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4861800" imgH="6083280" progId="">
                    <p:embed/>
                  </p:oleObj>
                </mc:Choice>
                <mc:Fallback>
                  <p:oleObj name="公式" r:id="rId15" imgW="4861800" imgH="6083280" progId="">
                    <p:embed/>
                    <p:pic>
                      <p:nvPicPr>
                        <p:cNvPr id="14544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069"/>
                          <a:ext cx="193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47" name="Object 39"/>
            <p:cNvGraphicFramePr>
              <a:graphicFrameLocks noChangeAspect="1"/>
            </p:cNvGraphicFramePr>
            <p:nvPr/>
          </p:nvGraphicFramePr>
          <p:xfrm>
            <a:off x="4650" y="1253"/>
            <a:ext cx="193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90440" imgH="241200" progId="">
                    <p:embed/>
                  </p:oleObj>
                </mc:Choice>
                <mc:Fallback>
                  <p:oleObj name="公式" r:id="rId17" imgW="190440" imgH="241200" progId="">
                    <p:embed/>
                    <p:pic>
                      <p:nvPicPr>
                        <p:cNvPr id="14544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0" y="1253"/>
                          <a:ext cx="193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48" name="Object 40"/>
            <p:cNvGraphicFramePr>
              <a:graphicFrameLocks noChangeAspect="1"/>
            </p:cNvGraphicFramePr>
            <p:nvPr/>
          </p:nvGraphicFramePr>
          <p:xfrm>
            <a:off x="4713" y="1797"/>
            <a:ext cx="22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215713" imgH="203024" progId="">
                    <p:embed/>
                  </p:oleObj>
                </mc:Choice>
                <mc:Fallback>
                  <p:oleObj name="公式" r:id="rId19" imgW="215713" imgH="203024" progId="">
                    <p:embed/>
                    <p:pic>
                      <p:nvPicPr>
                        <p:cNvPr id="145448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1797"/>
                          <a:ext cx="227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726831" y="1425635"/>
            <a:ext cx="3657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dirty="0"/>
              <a:t>电极化强度与极化电荷的关系：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685800" y="1981200"/>
            <a:ext cx="4724400" cy="407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1800" dirty="0"/>
              <a:t>设在均匀电介质中截取一斜柱体，体积为</a:t>
            </a:r>
            <a:r>
              <a:rPr kumimoji="1" lang="zh-CN" altLang="en-US" sz="1800" dirty="0">
                <a:sym typeface="Symbol" panose="05050102010706020507" pitchFamily="18" charset="2"/>
              </a:rPr>
              <a:t></a:t>
            </a:r>
            <a:r>
              <a:rPr kumimoji="1" lang="en-US" altLang="zh-CN" sz="1800" i="1" dirty="0">
                <a:sym typeface="Symbol" panose="05050102010706020507" pitchFamily="18" charset="2"/>
              </a:rPr>
              <a:t>V</a:t>
            </a:r>
            <a:r>
              <a:rPr kumimoji="1" lang="zh-CN" altLang="en-US" sz="1800" dirty="0">
                <a:sym typeface="Symbol" panose="05050102010706020507" pitchFamily="18" charset="2"/>
              </a:rPr>
              <a:t>。</a:t>
            </a:r>
            <a:endParaRPr kumimoji="1" lang="zh-CN" altLang="en-US" sz="1800" dirty="0"/>
          </a:p>
        </p:txBody>
      </p:sp>
      <p:graphicFrame>
        <p:nvGraphicFramePr>
          <p:cNvPr id="145452" name="Object 44"/>
          <p:cNvGraphicFramePr>
            <a:graphicFrameLocks noChangeAspect="1"/>
          </p:cNvGraphicFramePr>
          <p:nvPr/>
        </p:nvGraphicFramePr>
        <p:xfrm>
          <a:off x="1371600" y="3021012"/>
          <a:ext cx="24653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38982600" imgH="7709040" progId="">
                  <p:embed/>
                </p:oleObj>
              </mc:Choice>
              <mc:Fallback>
                <p:oleObj name="公式" r:id="rId21" imgW="38982600" imgH="7709040" progId="">
                  <p:embed/>
                  <p:pic>
                    <p:nvPicPr>
                      <p:cNvPr id="1454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21012"/>
                        <a:ext cx="246538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53" name="Object 45"/>
          <p:cNvGraphicFramePr>
            <a:graphicFrameLocks noChangeAspect="1"/>
          </p:cNvGraphicFramePr>
          <p:nvPr/>
        </p:nvGraphicFramePr>
        <p:xfrm>
          <a:off x="990600" y="3652838"/>
          <a:ext cx="13795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21922200" imgH="13398480" progId="">
                  <p:embed/>
                </p:oleObj>
              </mc:Choice>
              <mc:Fallback>
                <p:oleObj name="公式" r:id="rId23" imgW="21922200" imgH="13398480" progId="">
                  <p:embed/>
                  <p:pic>
                    <p:nvPicPr>
                      <p:cNvPr id="14545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2838"/>
                        <a:ext cx="1379538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54" name="Object 46"/>
          <p:cNvGraphicFramePr>
            <a:graphicFrameLocks noChangeAspect="1"/>
          </p:cNvGraphicFramePr>
          <p:nvPr/>
        </p:nvGraphicFramePr>
        <p:xfrm>
          <a:off x="4038600" y="3629025"/>
          <a:ext cx="9969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15829200" imgH="12585600" progId="">
                  <p:embed/>
                </p:oleObj>
              </mc:Choice>
              <mc:Fallback>
                <p:oleObj name="公式" r:id="rId25" imgW="15829200" imgH="12585600" progId="">
                  <p:embed/>
                  <p:pic>
                    <p:nvPicPr>
                      <p:cNvPr id="14545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629025"/>
                        <a:ext cx="99695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55" name="Object 47"/>
          <p:cNvGraphicFramePr>
            <a:graphicFrameLocks noChangeAspect="1"/>
          </p:cNvGraphicFramePr>
          <p:nvPr/>
        </p:nvGraphicFramePr>
        <p:xfrm>
          <a:off x="2324100" y="3633787"/>
          <a:ext cx="17303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27608760" imgH="12585600" progId="">
                  <p:embed/>
                </p:oleObj>
              </mc:Choice>
              <mc:Fallback>
                <p:oleObj name="公式" r:id="rId27" imgW="27608760" imgH="12585600" progId="">
                  <p:embed/>
                  <p:pic>
                    <p:nvPicPr>
                      <p:cNvPr id="14545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633787"/>
                        <a:ext cx="173037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56" name="Object 48"/>
          <p:cNvGraphicFramePr>
            <a:graphicFrameLocks noChangeAspect="1"/>
          </p:cNvGraphicFramePr>
          <p:nvPr/>
        </p:nvGraphicFramePr>
        <p:xfrm>
          <a:off x="1371600" y="2462212"/>
          <a:ext cx="21669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1079032" imgH="177723" progId="">
                  <p:embed/>
                </p:oleObj>
              </mc:Choice>
              <mc:Fallback>
                <p:oleObj name="公式" r:id="rId29" imgW="1079032" imgH="177723" progId="">
                  <p:embed/>
                  <p:pic>
                    <p:nvPicPr>
                      <p:cNvPr id="14545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62212"/>
                        <a:ext cx="216693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57" name="Object 49"/>
          <p:cNvGraphicFramePr>
            <a:graphicFrameLocks noChangeAspect="1"/>
          </p:cNvGraphicFramePr>
          <p:nvPr/>
        </p:nvGraphicFramePr>
        <p:xfrm>
          <a:off x="1447800" y="4695825"/>
          <a:ext cx="22955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1143000" imgH="279400" progId="">
                  <p:embed/>
                </p:oleObj>
              </mc:Choice>
              <mc:Fallback>
                <p:oleObj name="公式" r:id="rId31" imgW="1143000" imgH="279400" progId="">
                  <p:embed/>
                  <p:pic>
                    <p:nvPicPr>
                      <p:cNvPr id="14545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95825"/>
                        <a:ext cx="2295525" cy="561975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58" name="Text Box 50"/>
          <p:cNvSpPr txBox="1">
            <a:spLocks noChangeArrowheads="1"/>
          </p:cNvSpPr>
          <p:nvPr/>
        </p:nvSpPr>
        <p:spPr bwMode="auto">
          <a:xfrm>
            <a:off x="762000" y="5562600"/>
            <a:ext cx="763587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均匀电介质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表面</a:t>
            </a:r>
            <a:r>
              <a:rPr lang="zh-CN" altLang="en-US" dirty="0">
                <a:latin typeface="Arial" panose="020B0604020202020204" pitchFamily="34" charset="0"/>
              </a:rPr>
              <a:t>上产生的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极化电荷面密度</a:t>
            </a:r>
            <a:r>
              <a:rPr lang="zh-CN" altLang="en-US" dirty="0">
                <a:latin typeface="Arial" panose="020B0604020202020204" pitchFamily="34" charset="0"/>
              </a:rPr>
              <a:t>，在数值上等于该处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电极化强度</a:t>
            </a:r>
            <a:r>
              <a:rPr lang="zh-CN" altLang="en-US" dirty="0">
                <a:latin typeface="Arial" panose="020B0604020202020204" pitchFamily="34" charset="0"/>
              </a:rPr>
              <a:t>在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表面法向上的分量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2EF6-DBA8-4D5F-A3E9-ADB044270292}" type="slidenum">
              <a:rPr lang="en-US" altLang="zh-CN"/>
              <a:pPr/>
              <a:t>42</a:t>
            </a:fld>
            <a:endParaRPr lang="en-US" altLang="zh-CN"/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1333500" y="1600200"/>
          <a:ext cx="22955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3000" imgH="215900" progId="">
                  <p:embed/>
                </p:oleObj>
              </mc:Choice>
              <mc:Fallback>
                <p:oleObj name="公式" r:id="rId2" imgW="1143000" imgH="215900" progId="">
                  <p:embed/>
                  <p:pic>
                    <p:nvPicPr>
                      <p:cNvPr id="146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600200"/>
                        <a:ext cx="22955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36" name="Group 4"/>
          <p:cNvGrpSpPr/>
          <p:nvPr/>
        </p:nvGrpSpPr>
        <p:grpSpPr bwMode="auto">
          <a:xfrm>
            <a:off x="4876800" y="2209800"/>
            <a:ext cx="3960813" cy="3024188"/>
            <a:chOff x="385" y="1979"/>
            <a:chExt cx="2495" cy="1905"/>
          </a:xfrm>
        </p:grpSpPr>
        <p:sp>
          <p:nvSpPr>
            <p:cNvPr id="146437" name="Rectangle 5"/>
            <p:cNvSpPr>
              <a:spLocks noChangeArrowheads="1"/>
            </p:cNvSpPr>
            <p:nvPr/>
          </p:nvSpPr>
          <p:spPr bwMode="auto">
            <a:xfrm>
              <a:off x="385" y="1979"/>
              <a:ext cx="2495" cy="190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38" name="Oval 6"/>
            <p:cNvSpPr>
              <a:spLocks noChangeAspect="1" noChangeArrowheads="1"/>
            </p:cNvSpPr>
            <p:nvPr/>
          </p:nvSpPr>
          <p:spPr bwMode="auto">
            <a:xfrm>
              <a:off x="844" y="2295"/>
              <a:ext cx="1360" cy="1361"/>
            </a:xfrm>
            <a:prstGeom prst="ellipse">
              <a:avLst/>
            </a:prstGeom>
            <a:solidFill>
              <a:srgbClr val="800080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spcBef>
                  <a:spcPct val="50000"/>
                </a:spcBef>
              </a:pPr>
              <a:endParaRPr kumimoji="1"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6439" name="Line 7"/>
            <p:cNvSpPr>
              <a:spLocks noChangeAspect="1" noChangeShapeType="1"/>
            </p:cNvSpPr>
            <p:nvPr/>
          </p:nvSpPr>
          <p:spPr bwMode="auto">
            <a:xfrm>
              <a:off x="920" y="2976"/>
              <a:ext cx="1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40" name="Line 8"/>
            <p:cNvSpPr>
              <a:spLocks noChangeAspect="1" noChangeShapeType="1"/>
            </p:cNvSpPr>
            <p:nvPr/>
          </p:nvSpPr>
          <p:spPr bwMode="auto">
            <a:xfrm>
              <a:off x="995" y="2815"/>
              <a:ext cx="10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41" name="Line 9"/>
            <p:cNvSpPr>
              <a:spLocks noChangeAspect="1" noChangeShapeType="1"/>
            </p:cNvSpPr>
            <p:nvPr/>
          </p:nvSpPr>
          <p:spPr bwMode="auto">
            <a:xfrm>
              <a:off x="1033" y="2655"/>
              <a:ext cx="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42" name="Line 10"/>
            <p:cNvSpPr>
              <a:spLocks noChangeAspect="1" noChangeShapeType="1"/>
            </p:cNvSpPr>
            <p:nvPr/>
          </p:nvSpPr>
          <p:spPr bwMode="auto">
            <a:xfrm>
              <a:off x="1184" y="2495"/>
              <a:ext cx="6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43" name="Line 11"/>
            <p:cNvSpPr>
              <a:spLocks noChangeAspect="1" noChangeShapeType="1"/>
            </p:cNvSpPr>
            <p:nvPr/>
          </p:nvSpPr>
          <p:spPr bwMode="auto">
            <a:xfrm>
              <a:off x="1411" y="2335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6444" name="Group 12"/>
            <p:cNvGrpSpPr>
              <a:grpSpLocks noChangeAspect="1"/>
            </p:cNvGrpSpPr>
            <p:nvPr/>
          </p:nvGrpSpPr>
          <p:grpSpPr bwMode="auto">
            <a:xfrm flipV="1">
              <a:off x="995" y="3136"/>
              <a:ext cx="1057" cy="480"/>
              <a:chOff x="864" y="3168"/>
              <a:chExt cx="1344" cy="576"/>
            </a:xfrm>
          </p:grpSpPr>
          <p:sp>
            <p:nvSpPr>
              <p:cNvPr id="146445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864" y="3744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46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912" y="3552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47" name="Line 15"/>
              <p:cNvSpPr>
                <a:spLocks noChangeAspect="1" noChangeShapeType="1"/>
              </p:cNvSpPr>
              <p:nvPr/>
            </p:nvSpPr>
            <p:spPr bwMode="auto">
              <a:xfrm flipV="1">
                <a:off x="1104" y="3360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48" name="Line 16"/>
              <p:cNvSpPr>
                <a:spLocks noChangeAspect="1" noChangeShapeType="1"/>
              </p:cNvSpPr>
              <p:nvPr/>
            </p:nvSpPr>
            <p:spPr bwMode="auto">
              <a:xfrm flipV="1">
                <a:off x="1392" y="316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46449" name="Object 17"/>
            <p:cNvGraphicFramePr>
              <a:graphicFrameLocks noChangeAspect="1"/>
            </p:cNvGraphicFramePr>
            <p:nvPr/>
          </p:nvGraphicFramePr>
          <p:xfrm>
            <a:off x="1360" y="2522"/>
            <a:ext cx="18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2334" imgH="190417" progId="">
                    <p:embed/>
                  </p:oleObj>
                </mc:Choice>
                <mc:Fallback>
                  <p:oleObj name="公式" r:id="rId4" imgW="152334" imgH="190417" progId="">
                    <p:embed/>
                    <p:pic>
                      <p:nvPicPr>
                        <p:cNvPr id="14644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2522"/>
                          <a:ext cx="188" cy="250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50" name="Line 18"/>
            <p:cNvSpPr>
              <a:spLocks noChangeAspect="1" noChangeShapeType="1"/>
            </p:cNvSpPr>
            <p:nvPr/>
          </p:nvSpPr>
          <p:spPr bwMode="auto">
            <a:xfrm>
              <a:off x="567" y="2978"/>
              <a:ext cx="2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51" name="Text Box 19"/>
            <p:cNvSpPr txBox="1">
              <a:spLocks noChangeAspect="1" noChangeArrowheads="1"/>
            </p:cNvSpPr>
            <p:nvPr/>
          </p:nvSpPr>
          <p:spPr bwMode="auto">
            <a:xfrm>
              <a:off x="1437" y="2938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146452" name="Text Box 20"/>
            <p:cNvSpPr txBox="1">
              <a:spLocks noChangeAspect="1" noChangeArrowheads="1"/>
            </p:cNvSpPr>
            <p:nvPr/>
          </p:nvSpPr>
          <p:spPr bwMode="auto">
            <a:xfrm>
              <a:off x="2567" y="2938"/>
              <a:ext cx="16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i="1"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146453" name="Line 21"/>
            <p:cNvSpPr>
              <a:spLocks noChangeAspect="1" noChangeShapeType="1"/>
            </p:cNvSpPr>
            <p:nvPr/>
          </p:nvSpPr>
          <p:spPr bwMode="auto">
            <a:xfrm flipV="1">
              <a:off x="1512" y="2221"/>
              <a:ext cx="760" cy="76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6454" name="Object 22"/>
            <p:cNvGraphicFramePr>
              <a:graphicFrameLocks noChangeAspect="1"/>
            </p:cNvGraphicFramePr>
            <p:nvPr/>
          </p:nvGraphicFramePr>
          <p:xfrm>
            <a:off x="1957" y="2024"/>
            <a:ext cx="24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4885" imgH="215619" progId="">
                    <p:embed/>
                  </p:oleObj>
                </mc:Choice>
                <mc:Fallback>
                  <p:oleObj name="公式" r:id="rId6" imgW="164885" imgH="215619" progId="">
                    <p:embed/>
                    <p:pic>
                      <p:nvPicPr>
                        <p:cNvPr id="14645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7" y="2024"/>
                          <a:ext cx="243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55" name="Line 23"/>
            <p:cNvSpPr>
              <a:spLocks noChangeAspect="1" noChangeShapeType="1"/>
            </p:cNvSpPr>
            <p:nvPr/>
          </p:nvSpPr>
          <p:spPr bwMode="auto">
            <a:xfrm>
              <a:off x="2011" y="2503"/>
              <a:ext cx="48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6456" name="Object 24"/>
            <p:cNvGraphicFramePr>
              <a:graphicFrameLocks noChangeAspect="1"/>
            </p:cNvGraphicFramePr>
            <p:nvPr/>
          </p:nvGraphicFramePr>
          <p:xfrm>
            <a:off x="2181" y="2303"/>
            <a:ext cx="14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049280" imgH="5676840" progId="">
                    <p:embed/>
                  </p:oleObj>
                </mc:Choice>
                <mc:Fallback>
                  <p:oleObj name="公式" r:id="rId8" imgW="4049280" imgH="5676840" progId="">
                    <p:embed/>
                    <p:pic>
                      <p:nvPicPr>
                        <p:cNvPr id="14645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1" y="2303"/>
                          <a:ext cx="147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57" name="Line 25"/>
            <p:cNvSpPr>
              <a:spLocks noChangeAspect="1" noChangeShapeType="1"/>
            </p:cNvSpPr>
            <p:nvPr/>
          </p:nvSpPr>
          <p:spPr bwMode="auto">
            <a:xfrm flipH="1" flipV="1">
              <a:off x="794" y="2260"/>
              <a:ext cx="720" cy="72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6458" name="Object 26"/>
            <p:cNvGraphicFramePr>
              <a:graphicFrameLocks noChangeAspect="1"/>
            </p:cNvGraphicFramePr>
            <p:nvPr/>
          </p:nvGraphicFramePr>
          <p:xfrm>
            <a:off x="1016" y="2190"/>
            <a:ext cx="14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52280" imgH="228600" progId="">
                    <p:embed/>
                  </p:oleObj>
                </mc:Choice>
                <mc:Fallback>
                  <p:oleObj name="公式" r:id="rId10" imgW="152280" imgH="228600" progId="">
                    <p:embed/>
                    <p:pic>
                      <p:nvPicPr>
                        <p:cNvPr id="14645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2190"/>
                          <a:ext cx="147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59" name="Arc 27"/>
            <p:cNvSpPr>
              <a:spLocks noChangeAspect="1"/>
            </p:cNvSpPr>
            <p:nvPr/>
          </p:nvSpPr>
          <p:spPr bwMode="auto">
            <a:xfrm>
              <a:off x="955" y="2373"/>
              <a:ext cx="279" cy="189"/>
            </a:xfrm>
            <a:custGeom>
              <a:avLst/>
              <a:gdLst>
                <a:gd name="G0" fmla="+- 11598 0 0"/>
                <a:gd name="G1" fmla="+- 21600 0 0"/>
                <a:gd name="G2" fmla="+- 21600 0 0"/>
                <a:gd name="T0" fmla="*/ 0 w 31972"/>
                <a:gd name="T1" fmla="*/ 3378 h 21600"/>
                <a:gd name="T2" fmla="*/ 31972 w 31972"/>
                <a:gd name="T3" fmla="*/ 14426 h 21600"/>
                <a:gd name="T4" fmla="*/ 11598 w 3197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972" h="21600" fill="none" extrusionOk="0">
                  <a:moveTo>
                    <a:pt x="-1" y="3377"/>
                  </a:moveTo>
                  <a:cubicBezTo>
                    <a:pt x="3466" y="1171"/>
                    <a:pt x="7489" y="-1"/>
                    <a:pt x="11598" y="0"/>
                  </a:cubicBezTo>
                  <a:cubicBezTo>
                    <a:pt x="20761" y="0"/>
                    <a:pt x="28928" y="5782"/>
                    <a:pt x="31971" y="14426"/>
                  </a:cubicBezTo>
                </a:path>
                <a:path w="31972" h="21600" stroke="0" extrusionOk="0">
                  <a:moveTo>
                    <a:pt x="-1" y="3377"/>
                  </a:moveTo>
                  <a:cubicBezTo>
                    <a:pt x="3466" y="1171"/>
                    <a:pt x="7489" y="-1"/>
                    <a:pt x="11598" y="0"/>
                  </a:cubicBezTo>
                  <a:cubicBezTo>
                    <a:pt x="20761" y="0"/>
                    <a:pt x="28928" y="5782"/>
                    <a:pt x="31971" y="14426"/>
                  </a:cubicBezTo>
                  <a:lnTo>
                    <a:pt x="1159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0" name="Arc 28"/>
            <p:cNvSpPr>
              <a:spLocks noChangeAspect="1"/>
            </p:cNvSpPr>
            <p:nvPr/>
          </p:nvSpPr>
          <p:spPr bwMode="auto">
            <a:xfrm>
              <a:off x="2005" y="2379"/>
              <a:ext cx="188" cy="143"/>
            </a:xfrm>
            <a:custGeom>
              <a:avLst/>
              <a:gdLst>
                <a:gd name="G0" fmla="+- 0 0 0"/>
                <a:gd name="G1" fmla="+- 16382 0 0"/>
                <a:gd name="G2" fmla="+- 21600 0 0"/>
                <a:gd name="T0" fmla="*/ 14079 w 21512"/>
                <a:gd name="T1" fmla="*/ 0 h 16382"/>
                <a:gd name="T2" fmla="*/ 21512 w 21512"/>
                <a:gd name="T3" fmla="*/ 14430 h 16382"/>
                <a:gd name="T4" fmla="*/ 0 w 21512"/>
                <a:gd name="T5" fmla="*/ 16382 h 16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12" h="16382" fill="none" extrusionOk="0">
                  <a:moveTo>
                    <a:pt x="14078" y="0"/>
                  </a:moveTo>
                  <a:cubicBezTo>
                    <a:pt x="18337" y="3661"/>
                    <a:pt x="21004" y="8836"/>
                    <a:pt x="21511" y="14430"/>
                  </a:cubicBezTo>
                </a:path>
                <a:path w="21512" h="16382" stroke="0" extrusionOk="0">
                  <a:moveTo>
                    <a:pt x="14078" y="0"/>
                  </a:moveTo>
                  <a:cubicBezTo>
                    <a:pt x="18337" y="3661"/>
                    <a:pt x="21004" y="8836"/>
                    <a:pt x="21511" y="14430"/>
                  </a:cubicBezTo>
                  <a:lnTo>
                    <a:pt x="0" y="1638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6461" name="Object 29"/>
          <p:cNvGraphicFramePr>
            <a:graphicFrameLocks noChangeAspect="1"/>
          </p:cNvGraphicFramePr>
          <p:nvPr/>
        </p:nvGraphicFramePr>
        <p:xfrm>
          <a:off x="850900" y="2362200"/>
          <a:ext cx="15573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4765480" imgH="6896160" progId="">
                  <p:embed/>
                </p:oleObj>
              </mc:Choice>
              <mc:Fallback>
                <p:oleObj name="公式" r:id="rId12" imgW="24765480" imgH="6896160" progId="">
                  <p:embed/>
                  <p:pic>
                    <p:nvPicPr>
                      <p:cNvPr id="1464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362200"/>
                        <a:ext cx="1557338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2" name="Text Box 30"/>
          <p:cNvSpPr txBox="1">
            <a:spLocks noChangeArrowheads="1"/>
          </p:cNvSpPr>
          <p:nvPr/>
        </p:nvSpPr>
        <p:spPr bwMode="auto">
          <a:xfrm>
            <a:off x="1219200" y="2971800"/>
            <a:ext cx="3124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该处表面出现正极化电荷</a:t>
            </a:r>
          </a:p>
        </p:txBody>
      </p:sp>
      <p:graphicFrame>
        <p:nvGraphicFramePr>
          <p:cNvPr id="146464" name="Object 32"/>
          <p:cNvGraphicFramePr>
            <a:graphicFrameLocks noChangeAspect="1"/>
          </p:cNvGraphicFramePr>
          <p:nvPr/>
        </p:nvGraphicFramePr>
        <p:xfrm>
          <a:off x="850900" y="3581400"/>
          <a:ext cx="15827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5171560" imgH="6896160" progId="">
                  <p:embed/>
                </p:oleObj>
              </mc:Choice>
              <mc:Fallback>
                <p:oleObj name="公式" r:id="rId14" imgW="25171560" imgH="6896160" progId="">
                  <p:embed/>
                  <p:pic>
                    <p:nvPicPr>
                      <p:cNvPr id="1464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581400"/>
                        <a:ext cx="158273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1219200" y="4267200"/>
            <a:ext cx="3124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该处表面出现负极化电荷</a:t>
            </a:r>
          </a:p>
        </p:txBody>
      </p:sp>
      <p:graphicFrame>
        <p:nvGraphicFramePr>
          <p:cNvPr id="146466" name="Object 34"/>
          <p:cNvGraphicFramePr>
            <a:graphicFrameLocks noChangeAspect="1"/>
          </p:cNvGraphicFramePr>
          <p:nvPr/>
        </p:nvGraphicFramePr>
        <p:xfrm>
          <a:off x="850900" y="4876800"/>
          <a:ext cx="11239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7859960" imgH="6896160" progId="">
                  <p:embed/>
                </p:oleObj>
              </mc:Choice>
              <mc:Fallback>
                <p:oleObj name="公式" r:id="rId16" imgW="17859960" imgH="6896160" progId="">
                  <p:embed/>
                  <p:pic>
                    <p:nvPicPr>
                      <p:cNvPr id="14646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876800"/>
                        <a:ext cx="112395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7" name="Text Box 35"/>
          <p:cNvSpPr txBox="1">
            <a:spLocks noChangeArrowheads="1"/>
          </p:cNvSpPr>
          <p:nvPr/>
        </p:nvSpPr>
        <p:spPr bwMode="auto">
          <a:xfrm>
            <a:off x="1219200" y="5486400"/>
            <a:ext cx="3124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该处表面</a:t>
            </a:r>
            <a:r>
              <a:rPr kumimoji="1" lang="zh-CN" altLang="en-US" dirty="0">
                <a:solidFill>
                  <a:srgbClr val="0000CC"/>
                </a:solidFill>
              </a:rPr>
              <a:t>无</a:t>
            </a:r>
            <a:r>
              <a:rPr kumimoji="1" lang="zh-CN" altLang="en-US" dirty="0"/>
              <a:t>极化电荷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B16-FBAC-4AFC-923F-7AB78FBCE441}" type="slidenum">
              <a:rPr lang="en-US" altLang="zh-CN"/>
              <a:pPr/>
              <a:t>43</a:t>
            </a:fld>
            <a:endParaRPr lang="en-US" altLang="zh-CN"/>
          </a:p>
        </p:txBody>
      </p:sp>
      <p:grpSp>
        <p:nvGrpSpPr>
          <p:cNvPr id="144387" name="Group 3"/>
          <p:cNvGrpSpPr/>
          <p:nvPr/>
        </p:nvGrpSpPr>
        <p:grpSpPr bwMode="auto">
          <a:xfrm>
            <a:off x="6096000" y="1371600"/>
            <a:ext cx="2743200" cy="2709863"/>
            <a:chOff x="3470" y="300"/>
            <a:chExt cx="2020" cy="1996"/>
          </a:xfrm>
        </p:grpSpPr>
        <p:sp>
          <p:nvSpPr>
            <p:cNvPr id="144388" name="Rectangle 4"/>
            <p:cNvSpPr>
              <a:spLocks noChangeArrowheads="1"/>
            </p:cNvSpPr>
            <p:nvPr/>
          </p:nvSpPr>
          <p:spPr bwMode="auto">
            <a:xfrm>
              <a:off x="3470" y="300"/>
              <a:ext cx="2020" cy="1996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14438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0" y="394"/>
              <a:ext cx="1832" cy="1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4390" name="Group 6"/>
          <p:cNvGrpSpPr/>
          <p:nvPr/>
        </p:nvGrpSpPr>
        <p:grpSpPr bwMode="auto">
          <a:xfrm>
            <a:off x="6119812" y="4343400"/>
            <a:ext cx="2947988" cy="1831975"/>
            <a:chOff x="3333" y="2568"/>
            <a:chExt cx="2337" cy="1452"/>
          </a:xfrm>
        </p:grpSpPr>
        <p:sp>
          <p:nvSpPr>
            <p:cNvPr id="144391" name="Rectangle 7"/>
            <p:cNvSpPr>
              <a:spLocks noChangeArrowheads="1"/>
            </p:cNvSpPr>
            <p:nvPr/>
          </p:nvSpPr>
          <p:spPr bwMode="auto">
            <a:xfrm>
              <a:off x="3333" y="2568"/>
              <a:ext cx="2178" cy="1452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14439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1" y="2818"/>
              <a:ext cx="1679" cy="1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685800" y="1600200"/>
            <a:ext cx="4648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电极化强度通过任意封闭曲面的通量： </a:t>
            </a:r>
          </a:p>
        </p:txBody>
      </p:sp>
      <p:graphicFrame>
        <p:nvGraphicFramePr>
          <p:cNvPr id="144394" name="Object 10"/>
          <p:cNvGraphicFramePr>
            <a:graphicFrameLocks noChangeAspect="1"/>
          </p:cNvGraphicFramePr>
          <p:nvPr/>
        </p:nvGraphicFramePr>
        <p:xfrm>
          <a:off x="990600" y="2309812"/>
          <a:ext cx="40306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4979280" imgH="9334440" progId="">
                  <p:embed/>
                </p:oleObj>
              </mc:Choice>
              <mc:Fallback>
                <p:oleObj name="公式" r:id="rId4" imgW="64979280" imgH="9334440" progId="">
                  <p:embed/>
                  <p:pic>
                    <p:nvPicPr>
                      <p:cNvPr id="144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09812"/>
                        <a:ext cx="4030663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5" name="Object 11"/>
          <p:cNvGraphicFramePr>
            <a:graphicFrameLocks noChangeAspect="1"/>
          </p:cNvGraphicFramePr>
          <p:nvPr/>
        </p:nvGraphicFramePr>
        <p:xfrm>
          <a:off x="1600200" y="5181600"/>
          <a:ext cx="21399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4514280" imgH="11773080" progId="">
                  <p:embed/>
                </p:oleObj>
              </mc:Choice>
              <mc:Fallback>
                <p:oleObj name="公式" r:id="rId6" imgW="34514280" imgH="11773080" progId="">
                  <p:embed/>
                  <p:pic>
                    <p:nvPicPr>
                      <p:cNvPr id="144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1600"/>
                        <a:ext cx="2139950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762000" y="3260725"/>
            <a:ext cx="5181600" cy="161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dirty="0"/>
              <a:t>电极化强度通过封闭曲面</a:t>
            </a:r>
            <a:r>
              <a:rPr lang="en-US" altLang="zh-CN" dirty="0"/>
              <a:t>S</a:t>
            </a:r>
            <a:r>
              <a:rPr lang="zh-CN" altLang="en-US" dirty="0"/>
              <a:t>的通量等于因极化而</a:t>
            </a:r>
            <a:r>
              <a:rPr lang="zh-CN" altLang="en-US" dirty="0">
                <a:solidFill>
                  <a:srgbClr val="0000CC"/>
                </a:solidFill>
              </a:rPr>
              <a:t>移出</a:t>
            </a:r>
            <a:r>
              <a:rPr lang="en-US" altLang="zh-CN" dirty="0"/>
              <a:t>S</a:t>
            </a:r>
            <a:r>
              <a:rPr lang="zh-CN" altLang="en-US" dirty="0"/>
              <a:t>面的极化电荷总量。</a:t>
            </a:r>
          </a:p>
          <a:p>
            <a:endParaRPr lang="zh-CN" altLang="en-US" dirty="0"/>
          </a:p>
          <a:p>
            <a:r>
              <a:rPr lang="zh-CN" altLang="en-US" dirty="0"/>
              <a:t>根据</a:t>
            </a:r>
            <a:r>
              <a:rPr lang="zh-CN" altLang="en-US" dirty="0">
                <a:solidFill>
                  <a:srgbClr val="0000CC"/>
                </a:solidFill>
              </a:rPr>
              <a:t>电荷守恒定律</a:t>
            </a:r>
            <a:r>
              <a:rPr lang="zh-CN" altLang="en-US" dirty="0"/>
              <a:t>，也等于留在</a:t>
            </a:r>
            <a:r>
              <a:rPr lang="en-US" altLang="zh-CN" dirty="0"/>
              <a:t>S</a:t>
            </a:r>
            <a:r>
              <a:rPr lang="zh-CN" altLang="en-US" dirty="0"/>
              <a:t>面所包围体积内极化电荷总量的负值。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BF0D-E74C-470B-B18A-10FFB2CB04EF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762000" y="1219200"/>
            <a:ext cx="2895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有介质时的高斯定理</a:t>
            </a:r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447800" y="1905000"/>
          <a:ext cx="31178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9543560" imgH="13804920" progId="">
                  <p:embed/>
                </p:oleObj>
              </mc:Choice>
              <mc:Fallback>
                <p:oleObj name="公式" r:id="rId2" imgW="49543560" imgH="13804920" progId="">
                  <p:embed/>
                  <p:pic>
                    <p:nvPicPr>
                      <p:cNvPr id="140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31178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8" name="Object 10"/>
          <p:cNvGraphicFramePr>
            <a:graphicFrameLocks noChangeAspect="1"/>
          </p:cNvGraphicFramePr>
          <p:nvPr/>
        </p:nvGraphicFramePr>
        <p:xfrm>
          <a:off x="1752600" y="2895600"/>
          <a:ext cx="7207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360880" imgH="8115480" progId="">
                  <p:embed/>
                </p:oleObj>
              </mc:Choice>
              <mc:Fallback>
                <p:oleObj name="公式" r:id="rId4" imgW="11360880" imgH="8115480" progId="">
                  <p:embed/>
                  <p:pic>
                    <p:nvPicPr>
                      <p:cNvPr id="1402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720725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3048000" y="2950919"/>
            <a:ext cx="4191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封闭曲面</a:t>
            </a:r>
            <a:r>
              <a:rPr lang="en-US" altLang="zh-CN" sz="2400" i="1" dirty="0"/>
              <a:t>S</a:t>
            </a:r>
            <a:r>
              <a:rPr lang="zh-CN" altLang="en-US" sz="2400" dirty="0"/>
              <a:t>所包围的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charset="-122"/>
                <a:ea typeface="华文行楷" panose="02010800040101010101" charset="-122"/>
              </a:rPr>
              <a:t>自由电荷</a:t>
            </a:r>
            <a:r>
              <a:rPr lang="zh-CN" altLang="en-US" sz="2400" dirty="0"/>
              <a:t>。 </a:t>
            </a:r>
          </a:p>
        </p:txBody>
      </p:sp>
      <p:graphicFrame>
        <p:nvGraphicFramePr>
          <p:cNvPr id="140300" name="Object 12"/>
          <p:cNvGraphicFramePr>
            <a:graphicFrameLocks noChangeAspect="1"/>
          </p:cNvGraphicFramePr>
          <p:nvPr/>
        </p:nvGraphicFramePr>
        <p:xfrm>
          <a:off x="1719263" y="3665538"/>
          <a:ext cx="7191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360880" imgH="8115480" progId="">
                  <p:embed/>
                </p:oleObj>
              </mc:Choice>
              <mc:Fallback>
                <p:oleObj name="公式" r:id="rId6" imgW="11360880" imgH="8115480" progId="">
                  <p:embed/>
                  <p:pic>
                    <p:nvPicPr>
                      <p:cNvPr id="1403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3665538"/>
                        <a:ext cx="719137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3048000" y="3730872"/>
            <a:ext cx="4191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封闭曲面</a:t>
            </a:r>
            <a:r>
              <a:rPr lang="en-US" altLang="zh-CN" sz="2400" i="1" dirty="0"/>
              <a:t>S</a:t>
            </a:r>
            <a:r>
              <a:rPr lang="zh-CN" altLang="en-US" sz="2400" dirty="0"/>
              <a:t>所包围的</a:t>
            </a:r>
            <a:r>
              <a:rPr lang="zh-CN" altLang="en-US" sz="2400" dirty="0">
                <a:solidFill>
                  <a:srgbClr val="FF3300"/>
                </a:solidFill>
                <a:latin typeface="华文行楷" panose="02010800040101010101" charset="-122"/>
                <a:ea typeface="华文行楷" panose="02010800040101010101" charset="-122"/>
              </a:rPr>
              <a:t>极化电荷</a:t>
            </a:r>
            <a:r>
              <a:rPr lang="zh-CN" altLang="en-US" sz="2400" dirty="0"/>
              <a:t>。 </a:t>
            </a:r>
          </a:p>
        </p:txBody>
      </p:sp>
      <p:graphicFrame>
        <p:nvGraphicFramePr>
          <p:cNvPr id="140302" name="Object 14"/>
          <p:cNvGraphicFramePr>
            <a:graphicFrameLocks noChangeAspect="1"/>
          </p:cNvGraphicFramePr>
          <p:nvPr/>
        </p:nvGraphicFramePr>
        <p:xfrm>
          <a:off x="2057400" y="5562600"/>
          <a:ext cx="26971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3044480" imgH="9334440" progId="">
                  <p:embed/>
                </p:oleObj>
              </mc:Choice>
              <mc:Fallback>
                <p:oleObj name="公式" r:id="rId8" imgW="43044480" imgH="9334440" progId="">
                  <p:embed/>
                  <p:pic>
                    <p:nvPicPr>
                      <p:cNvPr id="1403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62600"/>
                        <a:ext cx="2697163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3" name="Object 15"/>
          <p:cNvGraphicFramePr>
            <a:graphicFrameLocks noChangeAspect="1"/>
          </p:cNvGraphicFramePr>
          <p:nvPr/>
        </p:nvGraphicFramePr>
        <p:xfrm>
          <a:off x="2057400" y="4495800"/>
          <a:ext cx="36480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8073760" imgH="13804920" progId="">
                  <p:embed/>
                </p:oleObj>
              </mc:Choice>
              <mc:Fallback>
                <p:oleObj name="公式" r:id="rId10" imgW="58073760" imgH="13804920" progId="">
                  <p:embed/>
                  <p:pic>
                    <p:nvPicPr>
                      <p:cNvPr id="1403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95800"/>
                        <a:ext cx="3648075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D73D-607D-40DE-8325-5C77744510DF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762000" y="1219200"/>
            <a:ext cx="2895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有介质时的高斯定理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264687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dirty="0"/>
              <a:t>定义</a:t>
            </a:r>
            <a:r>
              <a:rPr kumimoji="1" lang="zh-CN" altLang="en-US" sz="2400" dirty="0">
                <a:solidFill>
                  <a:srgbClr val="0000CC"/>
                </a:solidFill>
              </a:rPr>
              <a:t>电位移矢量</a:t>
            </a:r>
            <a:r>
              <a:rPr kumimoji="1" lang="zh-CN" altLang="en-US" sz="2400" dirty="0"/>
              <a:t>：</a:t>
            </a:r>
          </a:p>
        </p:txBody>
      </p:sp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2862262" y="2571750"/>
          <a:ext cx="15906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171560" imgH="7709040" progId="">
                  <p:embed/>
                </p:oleObj>
              </mc:Choice>
              <mc:Fallback>
                <p:oleObj name="公式" r:id="rId2" imgW="25171560" imgH="7709040" progId="">
                  <p:embed/>
                  <p:pic>
                    <p:nvPicPr>
                      <p:cNvPr id="149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2" y="2571750"/>
                        <a:ext cx="1590675" cy="4841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6242050" y="2630488"/>
            <a:ext cx="7683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Arial" panose="020B0604020202020204" pitchFamily="34" charset="0"/>
              </a:rPr>
              <a:t>单位：</a:t>
            </a:r>
          </a:p>
        </p:txBody>
      </p:sp>
      <p:graphicFrame>
        <p:nvGraphicFramePr>
          <p:cNvPr id="149513" name="Object 9"/>
          <p:cNvGraphicFramePr>
            <a:graphicFrameLocks noChangeAspect="1"/>
          </p:cNvGraphicFramePr>
          <p:nvPr/>
        </p:nvGraphicFramePr>
        <p:xfrm>
          <a:off x="7010400" y="2663032"/>
          <a:ext cx="6588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44307" imgH="203112" progId="">
                  <p:embed/>
                </p:oleObj>
              </mc:Choice>
              <mc:Fallback>
                <p:oleObj name="公式" r:id="rId4" imgW="444307" imgH="203112" progId="">
                  <p:embed/>
                  <p:pic>
                    <p:nvPicPr>
                      <p:cNvPr id="149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663032"/>
                        <a:ext cx="658813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762000" y="3371989"/>
            <a:ext cx="7772400" cy="9363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介质中的高斯定理：在静电场中，通过任意封闭曲面的</a:t>
            </a:r>
            <a:r>
              <a:rPr kumimoji="1" lang="zh-CN" altLang="en-US" sz="2400" dirty="0">
                <a:solidFill>
                  <a:srgbClr val="0000CC"/>
                </a:solidFill>
              </a:rPr>
              <a:t>电位移通量</a:t>
            </a:r>
            <a:r>
              <a:rPr kumimoji="1" lang="zh-CN" altLang="en-US" sz="2400" dirty="0"/>
              <a:t>等于该曲面所包围的</a:t>
            </a:r>
            <a:r>
              <a:rPr kumimoji="1" lang="zh-CN" altLang="en-US" sz="2400" dirty="0">
                <a:solidFill>
                  <a:srgbClr val="0000CC"/>
                </a:solidFill>
              </a:rPr>
              <a:t>自由电荷</a:t>
            </a:r>
            <a:r>
              <a:rPr kumimoji="1" lang="zh-CN" altLang="en-US" sz="2400" dirty="0"/>
              <a:t>的代数和。</a:t>
            </a:r>
          </a:p>
        </p:txBody>
      </p:sp>
      <p:graphicFrame>
        <p:nvGraphicFramePr>
          <p:cNvPr id="149517" name="Object 13"/>
          <p:cNvGraphicFramePr>
            <a:graphicFrameLocks noChangeAspect="1"/>
          </p:cNvGraphicFramePr>
          <p:nvPr/>
        </p:nvGraphicFramePr>
        <p:xfrm>
          <a:off x="2590800" y="4648200"/>
          <a:ext cx="17922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421280" imgH="9334440" progId="">
                  <p:embed/>
                </p:oleObj>
              </mc:Choice>
              <mc:Fallback>
                <p:oleObj name="公式" r:id="rId6" imgW="28421280" imgH="9334440" progId="">
                  <p:embed/>
                  <p:pic>
                    <p:nvPicPr>
                      <p:cNvPr id="1495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48200"/>
                        <a:ext cx="1792288" cy="5842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762000" y="5486400"/>
            <a:ext cx="8153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电位移矢量      是一个</a:t>
            </a:r>
            <a:r>
              <a:rPr kumimoji="1" lang="zh-CN" altLang="en-US" dirty="0">
                <a:solidFill>
                  <a:srgbClr val="0000CC"/>
                </a:solidFill>
              </a:rPr>
              <a:t>辅助量</a:t>
            </a:r>
            <a:r>
              <a:rPr kumimoji="1" lang="zh-CN" altLang="en-US" dirty="0"/>
              <a:t>。描写电场的</a:t>
            </a:r>
            <a:r>
              <a:rPr kumimoji="1" lang="zh-CN" altLang="en-US" dirty="0">
                <a:solidFill>
                  <a:srgbClr val="0000CC"/>
                </a:solidFill>
              </a:rPr>
              <a:t>基本物理量</a:t>
            </a:r>
            <a:r>
              <a:rPr kumimoji="1" lang="zh-CN" altLang="en-US" dirty="0"/>
              <a:t>是电场强度       。</a:t>
            </a:r>
          </a:p>
        </p:txBody>
      </p:sp>
      <p:graphicFrame>
        <p:nvGraphicFramePr>
          <p:cNvPr id="149520" name="Object 16"/>
          <p:cNvGraphicFramePr>
            <a:graphicFrameLocks noChangeAspect="1"/>
          </p:cNvGraphicFramePr>
          <p:nvPr/>
        </p:nvGraphicFramePr>
        <p:xfrm>
          <a:off x="2024063" y="5503068"/>
          <a:ext cx="2460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267880" imgH="6083280" progId="">
                  <p:embed/>
                </p:oleObj>
              </mc:Choice>
              <mc:Fallback>
                <p:oleObj name="公式" r:id="rId8" imgW="5267880" imgH="6083280" progId="">
                  <p:embed/>
                  <p:pic>
                    <p:nvPicPr>
                      <p:cNvPr id="1495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5503068"/>
                        <a:ext cx="2460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1" name="Object 17"/>
          <p:cNvGraphicFramePr>
            <a:graphicFrameLocks noChangeAspect="1"/>
          </p:cNvGraphicFramePr>
          <p:nvPr/>
        </p:nvGraphicFramePr>
        <p:xfrm>
          <a:off x="7391400" y="5502275"/>
          <a:ext cx="2286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861800" imgH="6083280" progId="">
                  <p:embed/>
                </p:oleObj>
              </mc:Choice>
              <mc:Fallback>
                <p:oleObj name="公式" r:id="rId10" imgW="4861800" imgH="6083280" progId="">
                  <p:embed/>
                  <p:pic>
                    <p:nvPicPr>
                      <p:cNvPr id="1495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502275"/>
                        <a:ext cx="2286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4" grpId="0"/>
      <p:bldP spid="1495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CB41-9D4A-41E5-8E9C-88809A7B0699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295400" y="1842442"/>
            <a:ext cx="66294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介质中的高斯定理包含了真空中的高斯定理。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609600" y="1219200"/>
            <a:ext cx="2895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有介质时的高斯定理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1447800" y="2618879"/>
            <a:ext cx="13716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真空中：</a:t>
            </a:r>
          </a:p>
        </p:txBody>
      </p:sp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2805112" y="2676524"/>
          <a:ext cx="7762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173400" imgH="6489720" progId="">
                  <p:embed/>
                </p:oleObj>
              </mc:Choice>
              <mc:Fallback>
                <p:oleObj name="公式" r:id="rId2" imgW="12173400" imgH="6489720" progId="">
                  <p:embed/>
                  <p:pic>
                    <p:nvPicPr>
                      <p:cNvPr id="150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2" y="2676524"/>
                        <a:ext cx="77628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7" name="Object 9"/>
          <p:cNvGraphicFramePr>
            <a:graphicFrameLocks noChangeAspect="1"/>
          </p:cNvGraphicFramePr>
          <p:nvPr/>
        </p:nvGraphicFramePr>
        <p:xfrm>
          <a:off x="4953000" y="2640013"/>
          <a:ext cx="23590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7357560" imgH="7709040" progId="">
                  <p:embed/>
                </p:oleObj>
              </mc:Choice>
              <mc:Fallback>
                <p:oleObj name="公式" r:id="rId4" imgW="37357560" imgH="7709040" progId="">
                  <p:embed/>
                  <p:pic>
                    <p:nvPicPr>
                      <p:cNvPr id="150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40013"/>
                        <a:ext cx="2359025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4038600" y="2614876"/>
            <a:ext cx="8382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所以：</a:t>
            </a:r>
          </a:p>
        </p:txBody>
      </p:sp>
      <p:graphicFrame>
        <p:nvGraphicFramePr>
          <p:cNvPr id="150539" name="Object 11"/>
          <p:cNvGraphicFramePr>
            <a:graphicFrameLocks noChangeAspect="1"/>
          </p:cNvGraphicFramePr>
          <p:nvPr/>
        </p:nvGraphicFramePr>
        <p:xfrm>
          <a:off x="2362200" y="3657600"/>
          <a:ext cx="33004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2387200" imgH="9334440" progId="">
                  <p:embed/>
                </p:oleObj>
              </mc:Choice>
              <mc:Fallback>
                <p:oleObj name="公式" r:id="rId6" imgW="52387200" imgH="9334440" progId="">
                  <p:embed/>
                  <p:pic>
                    <p:nvPicPr>
                      <p:cNvPr id="150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7600"/>
                        <a:ext cx="3300413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2362200" y="4800600"/>
          <a:ext cx="21018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3701760" imgH="13804920" progId="">
                  <p:embed/>
                </p:oleObj>
              </mc:Choice>
              <mc:Fallback>
                <p:oleObj name="公式" r:id="rId8" imgW="33701760" imgH="13804920" progId="">
                  <p:embed/>
                  <p:pic>
                    <p:nvPicPr>
                      <p:cNvPr id="150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21018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/>
      <p:bldP spid="1505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18D3-AF6C-4ABE-AD59-49B5EC47AD04}" type="slidenum">
              <a:rPr lang="en-US" altLang="zh-CN"/>
              <a:pPr/>
              <a:t>47</a:t>
            </a:fld>
            <a:endParaRPr lang="en-US" altLang="zh-CN"/>
          </a:p>
        </p:txBody>
      </p:sp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5697537" y="1295400"/>
          <a:ext cx="13890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922200" imgH="7709040" progId="">
                  <p:embed/>
                </p:oleObj>
              </mc:Choice>
              <mc:Fallback>
                <p:oleObj name="公式" r:id="rId2" imgW="21922200" imgH="7709040" progId="">
                  <p:embed/>
                  <p:pic>
                    <p:nvPicPr>
                      <p:cNvPr id="147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7" y="1295400"/>
                        <a:ext cx="13890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1143000" y="1290935"/>
            <a:ext cx="418576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dirty="0"/>
              <a:t>对于各向同性的均匀电介质：</a:t>
            </a:r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1219200" y="1905000"/>
          <a:ext cx="1746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7608760" imgH="7709040" progId="">
                  <p:embed/>
                </p:oleObj>
              </mc:Choice>
              <mc:Fallback>
                <p:oleObj name="公式" r:id="rId4" imgW="27608760" imgH="7709040" progId="">
                  <p:embed/>
                  <p:pic>
                    <p:nvPicPr>
                      <p:cNvPr id="147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17462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3048000" y="1905793"/>
          <a:ext cx="18462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9233800" imgH="7709040" progId="">
                  <p:embed/>
                </p:oleObj>
              </mc:Choice>
              <mc:Fallback>
                <p:oleObj name="公式" r:id="rId6" imgW="29233800" imgH="7709040" progId="">
                  <p:embed/>
                  <p:pic>
                    <p:nvPicPr>
                      <p:cNvPr id="147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05793"/>
                        <a:ext cx="1846263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4876800" y="1905000"/>
          <a:ext cx="16732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6390160" imgH="7709040" progId="">
                  <p:embed/>
                </p:oleObj>
              </mc:Choice>
              <mc:Fallback>
                <p:oleObj name="公式" r:id="rId8" imgW="26390160" imgH="7709040" progId="">
                  <p:embed/>
                  <p:pic>
                    <p:nvPicPr>
                      <p:cNvPr id="147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05000"/>
                        <a:ext cx="16732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1219200" y="2514600"/>
          <a:ext cx="1882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0045960" imgH="7302600" progId="">
                  <p:embed/>
                </p:oleObj>
              </mc:Choice>
              <mc:Fallback>
                <p:oleObj name="公式" r:id="rId10" imgW="30045960" imgH="7302600" progId="">
                  <p:embed/>
                  <p:pic>
                    <p:nvPicPr>
                      <p:cNvPr id="1474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18827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1771650" y="3034506"/>
          <a:ext cx="13525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1515760" imgH="7709040" progId="">
                  <p:embed/>
                </p:oleObj>
              </mc:Choice>
              <mc:Fallback>
                <p:oleObj name="公式" r:id="rId12" imgW="21515760" imgH="7709040" progId="">
                  <p:embed/>
                  <p:pic>
                    <p:nvPicPr>
                      <p:cNvPr id="147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034506"/>
                        <a:ext cx="135255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6119448" y="3052246"/>
            <a:ext cx="273440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kumimoji="1" lang="en-US" altLang="zh-CN" i="1" dirty="0">
                <a:solidFill>
                  <a:schemeClr val="hlink"/>
                </a:solidFill>
                <a:sym typeface="Symbol" panose="05050102010706020507" pitchFamily="18" charset="2"/>
              </a:rPr>
              <a:t></a:t>
            </a:r>
            <a:r>
              <a:rPr kumimoji="1" lang="en-US" altLang="zh-CN" i="1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0</a:t>
            </a:r>
            <a:r>
              <a:rPr kumimoji="1" lang="en-US" altLang="zh-CN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chemeClr val="hlink"/>
                </a:solidFill>
              </a:rPr>
              <a:t>：真空中的</a:t>
            </a:r>
            <a:r>
              <a:rPr kumimoji="1" lang="zh-CN" altLang="en-US" dirty="0"/>
              <a:t>介电常数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3668590" y="3071448"/>
            <a:ext cx="2362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 dirty="0">
                <a:solidFill>
                  <a:schemeClr val="hlink"/>
                </a:solidFill>
                <a:sym typeface="Symbol" panose="05050102010706020507" pitchFamily="18" charset="2"/>
              </a:rPr>
              <a:t></a:t>
            </a:r>
            <a:r>
              <a:rPr kumimoji="1" lang="en-US" altLang="zh-CN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r </a:t>
            </a:r>
            <a:r>
              <a:rPr kumimoji="1" lang="zh-CN" altLang="en-US" dirty="0">
                <a:solidFill>
                  <a:schemeClr val="hlink"/>
                </a:solidFill>
              </a:rPr>
              <a:t>：</a:t>
            </a:r>
            <a:r>
              <a:rPr kumimoji="1" lang="zh-CN" altLang="en-US" dirty="0"/>
              <a:t>相对介电常数</a:t>
            </a:r>
          </a:p>
        </p:txBody>
      </p:sp>
      <p:graphicFrame>
        <p:nvGraphicFramePr>
          <p:cNvPr id="147468" name="Object 12"/>
          <p:cNvGraphicFramePr>
            <a:graphicFrameLocks noChangeAspect="1"/>
          </p:cNvGraphicFramePr>
          <p:nvPr/>
        </p:nvGraphicFramePr>
        <p:xfrm>
          <a:off x="1201737" y="3657600"/>
          <a:ext cx="16176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5984080" imgH="7302600" progId="">
                  <p:embed/>
                </p:oleObj>
              </mc:Choice>
              <mc:Fallback>
                <p:oleObj name="公式" r:id="rId14" imgW="25984080" imgH="7302600" progId="">
                  <p:embed/>
                  <p:pic>
                    <p:nvPicPr>
                      <p:cNvPr id="1474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7" y="3657600"/>
                        <a:ext cx="1617663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9" name="Object 13"/>
          <p:cNvGraphicFramePr>
            <a:graphicFrameLocks noChangeAspect="1"/>
          </p:cNvGraphicFramePr>
          <p:nvPr/>
        </p:nvGraphicFramePr>
        <p:xfrm>
          <a:off x="2803525" y="4239418"/>
          <a:ext cx="12287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5829200" imgH="6489720" progId="">
                  <p:embed/>
                </p:oleObj>
              </mc:Choice>
              <mc:Fallback>
                <p:oleObj name="公式" r:id="rId16" imgW="15829200" imgH="6489720" progId="">
                  <p:embed/>
                  <p:pic>
                    <p:nvPicPr>
                      <p:cNvPr id="1474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4239418"/>
                        <a:ext cx="1228725" cy="5032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330700" y="42926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dirty="0"/>
              <a:t>或</a:t>
            </a:r>
          </a:p>
        </p:txBody>
      </p:sp>
      <p:graphicFrame>
        <p:nvGraphicFramePr>
          <p:cNvPr id="147471" name="Object 15"/>
          <p:cNvGraphicFramePr>
            <a:graphicFrameLocks noChangeAspect="1"/>
          </p:cNvGraphicFramePr>
          <p:nvPr/>
        </p:nvGraphicFramePr>
        <p:xfrm>
          <a:off x="5248275" y="3962400"/>
          <a:ext cx="11525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4610600" imgH="13398480" progId="">
                  <p:embed/>
                </p:oleObj>
              </mc:Choice>
              <mc:Fallback>
                <p:oleObj name="公式" r:id="rId18" imgW="14610600" imgH="13398480" progId="">
                  <p:embed/>
                  <p:pic>
                    <p:nvPicPr>
                      <p:cNvPr id="1474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3962400"/>
                        <a:ext cx="1152525" cy="10572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3" name="Text Box 17"/>
          <p:cNvSpPr txBox="1">
            <a:spLocks noChangeArrowheads="1"/>
          </p:cNvSpPr>
          <p:nvPr/>
        </p:nvSpPr>
        <p:spPr bwMode="auto">
          <a:xfrm>
            <a:off x="3657600" y="2590800"/>
            <a:ext cx="18288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 dirty="0">
                <a:solidFill>
                  <a:schemeClr val="hlink"/>
                </a:solidFill>
                <a:sym typeface="Symbol" panose="05050102010706020507" pitchFamily="18" charset="2"/>
              </a:rPr>
              <a:t></a:t>
            </a:r>
            <a:r>
              <a:rPr kumimoji="1" lang="en-US" altLang="zh-CN" i="1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e</a:t>
            </a:r>
            <a:r>
              <a:rPr kumimoji="1" lang="zh-CN" altLang="en-US" dirty="0">
                <a:solidFill>
                  <a:schemeClr val="hlink"/>
                </a:solidFill>
              </a:rPr>
              <a:t>：</a:t>
            </a:r>
            <a:r>
              <a:rPr kumimoji="1" lang="zh-CN" altLang="en-US" dirty="0"/>
              <a:t>电极化率</a:t>
            </a:r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1143000" y="5126300"/>
            <a:ext cx="6096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3300"/>
                </a:solidFill>
              </a:rPr>
              <a:t>注：</a:t>
            </a:r>
          </a:p>
        </p:txBody>
      </p:sp>
      <p:graphicFrame>
        <p:nvGraphicFramePr>
          <p:cNvPr id="147476" name="Object 20"/>
          <p:cNvGraphicFramePr>
            <a:graphicFrameLocks noChangeAspect="1"/>
          </p:cNvGraphicFramePr>
          <p:nvPr/>
        </p:nvGraphicFramePr>
        <p:xfrm>
          <a:off x="1905000" y="5153025"/>
          <a:ext cx="15906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5171560" imgH="7709040" progId="">
                  <p:embed/>
                </p:oleObj>
              </mc:Choice>
              <mc:Fallback>
                <p:oleObj name="公式" r:id="rId20" imgW="25171560" imgH="7709040" progId="">
                  <p:embed/>
                  <p:pic>
                    <p:nvPicPr>
                      <p:cNvPr id="1474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53025"/>
                        <a:ext cx="1590675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4114800" y="5164286"/>
            <a:ext cx="32624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dirty="0"/>
              <a:t>是定义式，普遍成立。</a:t>
            </a:r>
          </a:p>
        </p:txBody>
      </p:sp>
      <p:graphicFrame>
        <p:nvGraphicFramePr>
          <p:cNvPr id="147478" name="Object 22"/>
          <p:cNvGraphicFramePr>
            <a:graphicFrameLocks noChangeAspect="1"/>
          </p:cNvGraphicFramePr>
          <p:nvPr/>
        </p:nvGraphicFramePr>
        <p:xfrm>
          <a:off x="1905000" y="5796756"/>
          <a:ext cx="10414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6641360" imgH="7302600" progId="">
                  <p:embed/>
                </p:oleObj>
              </mc:Choice>
              <mc:Fallback>
                <p:oleObj name="公式" r:id="rId22" imgW="16641360" imgH="7302600" progId="">
                  <p:embed/>
                  <p:pic>
                    <p:nvPicPr>
                      <p:cNvPr id="14747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96756"/>
                        <a:ext cx="104140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4117062" y="5715000"/>
            <a:ext cx="449353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dirty="0"/>
              <a:t>只适用于各向同性的均匀介质。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6172200" y="2590799"/>
            <a:ext cx="1676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 i="1" dirty="0">
                <a:solidFill>
                  <a:schemeClr val="hlink"/>
                </a:solidFill>
                <a:sym typeface="Symbol" panose="05050102010706020507" pitchFamily="18" charset="2"/>
              </a:rPr>
              <a:t></a:t>
            </a:r>
            <a:r>
              <a:rPr kumimoji="1" lang="en-US" altLang="zh-CN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chemeClr val="hlink"/>
                </a:solidFill>
              </a:rPr>
              <a:t>：</a:t>
            </a:r>
            <a:r>
              <a:rPr kumimoji="1" lang="zh-CN" altLang="en-US" dirty="0"/>
              <a:t>介电常数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6" grpId="0"/>
      <p:bldP spid="147467" grpId="0"/>
      <p:bldP spid="147470" grpId="0"/>
      <p:bldP spid="147473" grpId="0"/>
      <p:bldP spid="147475" grpId="0"/>
      <p:bldP spid="147477" grpId="0"/>
      <p:bldP spid="147479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CA2E-084D-4862-BD06-2538FB0001BB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762000" y="1295400"/>
            <a:ext cx="3276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有介质时静电场的计算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712521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1.  </a:t>
            </a:r>
            <a:r>
              <a:rPr kumimoji="1" lang="zh-CN" altLang="en-US" sz="2400" dirty="0"/>
              <a:t>根据介质中的高斯定理计算出电位移矢量。</a:t>
            </a:r>
          </a:p>
        </p:txBody>
      </p:sp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2667000" y="2743200"/>
          <a:ext cx="223996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8421280" imgH="9334440" progId="">
                  <p:embed/>
                </p:oleObj>
              </mc:Choice>
              <mc:Fallback>
                <p:oleObj name="公式" r:id="rId3" imgW="28421280" imgH="9334440" progId="">
                  <p:embed/>
                  <p:pic>
                    <p:nvPicPr>
                      <p:cNvPr id="151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2239963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990600" y="3701405"/>
            <a:ext cx="662940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2.  </a:t>
            </a:r>
            <a:r>
              <a:rPr kumimoji="1" lang="zh-CN" altLang="en-US" sz="2400" dirty="0"/>
              <a:t>根据电场强度与电位移矢量的关系计算场强。</a:t>
            </a:r>
          </a:p>
        </p:txBody>
      </p:sp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3352800" y="4419600"/>
          <a:ext cx="1143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610600" imgH="13398480" progId="">
                  <p:embed/>
                </p:oleObj>
              </mc:Choice>
              <mc:Fallback>
                <p:oleObj name="公式" r:id="rId5" imgW="14610600" imgH="13398480" progId="">
                  <p:embed/>
                  <p:pic>
                    <p:nvPicPr>
                      <p:cNvPr id="151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600"/>
                        <a:ext cx="114300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4572000" y="1295400"/>
            <a:ext cx="346761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</a:rPr>
              <a:t>(</a:t>
            </a:r>
            <a:r>
              <a:rPr kumimoji="1" lang="zh-CN" altLang="en-US" sz="2400" dirty="0">
                <a:latin typeface="Arial" panose="020B0604020202020204" pitchFamily="34" charset="0"/>
              </a:rPr>
              <a:t>各向同性的均匀电介质</a:t>
            </a:r>
            <a:r>
              <a:rPr kumimoji="1" lang="en-US" altLang="zh-CN" sz="2400" dirty="0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4DD0-9660-4ED4-9217-0A192C089B7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762000" y="1219200"/>
            <a:ext cx="2895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有介质时的高斯定理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685800" y="1676400"/>
            <a:ext cx="78486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9.19</a:t>
            </a:r>
            <a:r>
              <a:rPr kumimoji="1" lang="en-US" altLang="zh-CN" sz="2400" dirty="0">
                <a:sym typeface="Symbol" panose="05050102010706020507" pitchFamily="18" charset="2"/>
              </a:rPr>
              <a:t>   </a:t>
            </a:r>
            <a:r>
              <a:rPr kumimoji="1" lang="zh-CN" altLang="en-US" sz="2400" dirty="0">
                <a:sym typeface="Symbol" panose="05050102010706020507" pitchFamily="18" charset="2"/>
              </a:rPr>
              <a:t>一个半径为</a:t>
            </a:r>
            <a:r>
              <a:rPr kumimoji="1" lang="en-US" altLang="zh-CN" sz="2400" dirty="0">
                <a:sym typeface="Symbol" panose="05050102010706020507" pitchFamily="18" charset="2"/>
              </a:rPr>
              <a:t>R</a:t>
            </a:r>
            <a:r>
              <a:rPr kumimoji="1" lang="zh-CN" altLang="en-US" sz="2400" dirty="0">
                <a:sym typeface="Symbol" panose="05050102010706020507" pitchFamily="18" charset="2"/>
              </a:rPr>
              <a:t>的导体球带有自由电荷</a:t>
            </a:r>
            <a:r>
              <a:rPr kumimoji="1" lang="en-US" altLang="zh-CN" sz="2400" i="1" dirty="0">
                <a:sym typeface="Symbol" panose="05050102010706020507" pitchFamily="18" charset="2"/>
              </a:rPr>
              <a:t>q</a:t>
            </a:r>
            <a:r>
              <a:rPr kumimoji="1" lang="zh-CN" altLang="en-US" sz="2400" dirty="0">
                <a:sym typeface="Symbol" panose="05050102010706020507" pitchFamily="18" charset="2"/>
              </a:rPr>
              <a:t>，周围充满无限大的均匀电介质，其相对介电常数为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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sym typeface="Symbol" panose="05050102010706020507" pitchFamily="18" charset="2"/>
              </a:rPr>
              <a:t>。求介质内任一点的电场强度和电势。</a:t>
            </a:r>
          </a:p>
        </p:txBody>
      </p:sp>
      <p:grpSp>
        <p:nvGrpSpPr>
          <p:cNvPr id="154641" name="Group 17"/>
          <p:cNvGrpSpPr/>
          <p:nvPr/>
        </p:nvGrpSpPr>
        <p:grpSpPr bwMode="auto">
          <a:xfrm>
            <a:off x="3468687" y="2438400"/>
            <a:ext cx="3998913" cy="3916363"/>
            <a:chOff x="1554" y="1632"/>
            <a:chExt cx="2519" cy="2467"/>
          </a:xfrm>
        </p:grpSpPr>
        <p:sp>
          <p:nvSpPr>
            <p:cNvPr id="154629" name="Oval 5" descr="浅色上对角线"/>
            <p:cNvSpPr>
              <a:spLocks noChangeAspect="1" noChangeArrowheads="1"/>
            </p:cNvSpPr>
            <p:nvPr/>
          </p:nvSpPr>
          <p:spPr bwMode="auto">
            <a:xfrm>
              <a:off x="1554" y="1632"/>
              <a:ext cx="2519" cy="2467"/>
            </a:xfrm>
            <a:prstGeom prst="ellipse">
              <a:avLst/>
            </a:prstGeom>
            <a:pattFill prst="ltUpDiag">
              <a:fgClr>
                <a:srgbClr val="4FA7FF"/>
              </a:fgClr>
              <a:bgClr>
                <a:srgbClr val="FFFFFF"/>
              </a:bgClr>
            </a:pattFill>
            <a:ln w="1905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0" name="Oval 6"/>
            <p:cNvSpPr>
              <a:spLocks noChangeArrowheads="1"/>
            </p:cNvSpPr>
            <p:nvPr/>
          </p:nvSpPr>
          <p:spPr bwMode="auto">
            <a:xfrm>
              <a:off x="2258" y="2304"/>
              <a:ext cx="1110" cy="1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>
              <a:off x="2838" y="2880"/>
              <a:ext cx="52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3" name="Rectangle 9"/>
            <p:cNvSpPr>
              <a:spLocks noChangeArrowheads="1"/>
            </p:cNvSpPr>
            <p:nvPr/>
          </p:nvSpPr>
          <p:spPr bwMode="auto">
            <a:xfrm>
              <a:off x="2968" y="2633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endParaRPr kumimoji="1" lang="en-US" altLang="zh-CN" sz="2400" baseline="-25000">
                <a:solidFill>
                  <a:srgbClr val="000066"/>
                </a:solidFill>
              </a:endParaRPr>
            </a:p>
          </p:txBody>
        </p:sp>
        <p:grpSp>
          <p:nvGrpSpPr>
            <p:cNvPr id="154634" name="Group 10"/>
            <p:cNvGrpSpPr/>
            <p:nvPr/>
          </p:nvGrpSpPr>
          <p:grpSpPr bwMode="auto">
            <a:xfrm>
              <a:off x="2116" y="2160"/>
              <a:ext cx="1392" cy="1392"/>
              <a:chOff x="2105" y="2484"/>
              <a:chExt cx="1392" cy="1392"/>
            </a:xfrm>
          </p:grpSpPr>
          <p:sp>
            <p:nvSpPr>
              <p:cNvPr id="154635" name="Oval 11"/>
              <p:cNvSpPr>
                <a:spLocks noChangeArrowheads="1"/>
              </p:cNvSpPr>
              <p:nvPr/>
            </p:nvSpPr>
            <p:spPr bwMode="auto">
              <a:xfrm>
                <a:off x="2105" y="2484"/>
                <a:ext cx="1392" cy="1392"/>
              </a:xfrm>
              <a:prstGeom prst="ellipse">
                <a:avLst/>
              </a:prstGeom>
              <a:noFill/>
              <a:ln w="19050">
                <a:solidFill>
                  <a:srgbClr val="CC0066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36" name="Line 12"/>
              <p:cNvSpPr>
                <a:spLocks noChangeShapeType="1"/>
              </p:cNvSpPr>
              <p:nvPr/>
            </p:nvSpPr>
            <p:spPr bwMode="auto">
              <a:xfrm flipH="1" flipV="1">
                <a:off x="2494" y="2532"/>
                <a:ext cx="335" cy="672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37" name="Rectangle 13"/>
              <p:cNvSpPr>
                <a:spLocks noChangeArrowheads="1"/>
              </p:cNvSpPr>
              <p:nvPr/>
            </p:nvSpPr>
            <p:spPr bwMode="auto">
              <a:xfrm>
                <a:off x="2699" y="2713"/>
                <a:ext cx="191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i="1">
                    <a:solidFill>
                      <a:srgbClr val="000066"/>
                    </a:solidFill>
                  </a:rPr>
                  <a:t>r</a:t>
                </a:r>
                <a:endParaRPr kumimoji="1" lang="en-US" altLang="zh-CN" sz="2400" baseline="-250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54639" name="Rectangle 15"/>
            <p:cNvSpPr>
              <a:spLocks noChangeArrowheads="1"/>
            </p:cNvSpPr>
            <p:nvPr/>
          </p:nvSpPr>
          <p:spPr bwMode="auto">
            <a:xfrm>
              <a:off x="2683" y="3317"/>
              <a:ext cx="24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</a:t>
              </a:r>
              <a:r>
                <a:rPr kumimoji="1" lang="en-US" altLang="zh-CN" sz="2400" baseline="-25000">
                  <a:solidFill>
                    <a:srgbClr val="000066"/>
                  </a:solidFill>
                  <a:sym typeface="Symbol" panose="05050102010706020507" pitchFamily="18" charset="2"/>
                </a:rPr>
                <a:t>r</a:t>
              </a:r>
            </a:p>
          </p:txBody>
        </p:sp>
        <p:sp>
          <p:nvSpPr>
            <p:cNvPr id="154640" name="Text Box 16"/>
            <p:cNvSpPr txBox="1">
              <a:spLocks noChangeArrowheads="1"/>
            </p:cNvSpPr>
            <p:nvPr/>
          </p:nvSpPr>
          <p:spPr bwMode="auto">
            <a:xfrm>
              <a:off x="1802" y="2834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3366"/>
                  </a:solidFill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静电场环路定理  电势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4C2B-ACF4-40E0-A754-06DF274B1AB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838200" y="1295400"/>
            <a:ext cx="1098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电势能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990600" y="4220051"/>
            <a:ext cx="7538244" cy="17235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/>
              <a:t>1. </a:t>
            </a:r>
            <a:r>
              <a:rPr kumimoji="1" lang="zh-CN" altLang="en-US" sz="2000" dirty="0"/>
              <a:t>电势能仅与电荷</a:t>
            </a:r>
            <a:r>
              <a:rPr kumimoji="1" lang="en-US" altLang="zh-CN" sz="2000" i="1" dirty="0"/>
              <a:t>q</a:t>
            </a:r>
            <a:r>
              <a:rPr kumimoji="1" lang="en-US" altLang="zh-CN" sz="2000" baseline="-25000" dirty="0"/>
              <a:t>0</a:t>
            </a:r>
            <a:r>
              <a:rPr kumimoji="1" lang="zh-CN" altLang="en-US" sz="2000" dirty="0"/>
              <a:t>及其在静电场中的位置有关。可见电势能是属于电场和位于电场中的电荷</a:t>
            </a:r>
            <a:r>
              <a:rPr kumimoji="1" lang="en-US" altLang="zh-CN" sz="2000" i="1" dirty="0"/>
              <a:t>q</a:t>
            </a:r>
            <a:r>
              <a:rPr kumimoji="1" lang="en-US" altLang="zh-CN" sz="2000" baseline="-25000" dirty="0"/>
              <a:t>0</a:t>
            </a:r>
            <a:r>
              <a:rPr kumimoji="1" lang="zh-CN" altLang="en-US" sz="2000" dirty="0"/>
              <a:t>所组成的系统的，而不是属于某个电荷的。其实质是</a:t>
            </a:r>
            <a:r>
              <a:rPr kumimoji="1" lang="zh-CN" altLang="en-US" sz="20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电荷与电场之间的相互作用能</a:t>
            </a:r>
            <a:r>
              <a:rPr kumimoji="1" lang="zh-CN" altLang="en-US" sz="2000" dirty="0"/>
              <a:t>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/>
              <a:t>2. </a:t>
            </a:r>
            <a:r>
              <a:rPr kumimoji="1" lang="zh-CN" altLang="en-US" sz="2000" dirty="0"/>
              <a:t>电势能是</a:t>
            </a:r>
            <a:r>
              <a:rPr kumimoji="1" lang="zh-CN" altLang="en-US" sz="2000" dirty="0">
                <a:solidFill>
                  <a:srgbClr val="0000CC"/>
                </a:solidFill>
              </a:rPr>
              <a:t>标量</a:t>
            </a:r>
            <a:r>
              <a:rPr kumimoji="1" lang="zh-CN" altLang="en-US" sz="2000" dirty="0"/>
              <a:t>，可正可负。</a:t>
            </a:r>
          </a:p>
        </p:txBody>
      </p:sp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4432300" y="3074987"/>
          <a:ext cx="20780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295680" imgH="10553760" progId="">
                  <p:embed/>
                </p:oleObj>
              </mc:Choice>
              <mc:Fallback>
                <p:oleObj name="公式" r:id="rId2" imgW="33295680" imgH="10553760" progId="">
                  <p:embed/>
                  <p:pic>
                    <p:nvPicPr>
                      <p:cNvPr id="0" name="Picture 12" descr="image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3074987"/>
                        <a:ext cx="2078038" cy="6588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996156" y="1833872"/>
            <a:ext cx="7315200" cy="13665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电势能的</a:t>
            </a:r>
            <a:r>
              <a:rPr kumimoji="1" lang="zh-CN" altLang="en-US" sz="2400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零点</a:t>
            </a:r>
            <a:r>
              <a:rPr kumimoji="1" lang="zh-CN" altLang="en-US" sz="2400" dirty="0"/>
              <a:t>可以任意选取，但是在习惯上，当场源电荷为</a:t>
            </a:r>
            <a:r>
              <a:rPr kumimoji="1" lang="zh-CN" altLang="en-US" sz="2400" dirty="0">
                <a:solidFill>
                  <a:srgbClr val="FF3300"/>
                </a:solidFill>
              </a:rPr>
              <a:t>有限</a:t>
            </a:r>
            <a:r>
              <a:rPr kumimoji="1" lang="zh-CN" altLang="en-US" sz="2400" dirty="0"/>
              <a:t>带电体时，通常把电势能的零点选取在无穷远处。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1387475" y="3227387"/>
            <a:ext cx="257492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空间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点的电势能：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7FFB-6ABD-40AC-8F17-D23C161D686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80021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解：</a:t>
            </a:r>
          </a:p>
        </p:txBody>
      </p:sp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1752600" y="1752600"/>
          <a:ext cx="17922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67840" imgH="380880" progId="">
                  <p:embed/>
                </p:oleObj>
              </mc:Choice>
              <mc:Fallback>
                <p:oleObj name="公式" r:id="rId2" imgW="1167840" imgH="380880" progId="">
                  <p:embed/>
                  <p:pic>
                    <p:nvPicPr>
                      <p:cNvPr id="155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0"/>
                        <a:ext cx="1792288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6" name="Object 8"/>
          <p:cNvGraphicFramePr>
            <a:graphicFrameLocks noChangeAspect="1"/>
          </p:cNvGraphicFramePr>
          <p:nvPr/>
        </p:nvGraphicFramePr>
        <p:xfrm>
          <a:off x="1739900" y="2819400"/>
          <a:ext cx="15367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359400" imgH="7302600" progId="">
                  <p:embed/>
                </p:oleObj>
              </mc:Choice>
              <mc:Fallback>
                <p:oleObj name="公式" r:id="rId4" imgW="24359400" imgH="7302600" progId="">
                  <p:embed/>
                  <p:pic>
                    <p:nvPicPr>
                      <p:cNvPr id="155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819400"/>
                        <a:ext cx="15367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7" name="Object 9"/>
          <p:cNvGraphicFramePr>
            <a:graphicFrameLocks noChangeAspect="1"/>
          </p:cNvGraphicFramePr>
          <p:nvPr/>
        </p:nvGraphicFramePr>
        <p:xfrm>
          <a:off x="4129087" y="2667000"/>
          <a:ext cx="12811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297160" imgH="12585600" progId="">
                  <p:embed/>
                </p:oleObj>
              </mc:Choice>
              <mc:Fallback>
                <p:oleObj name="公式" r:id="rId6" imgW="20297160" imgH="12585600" progId="">
                  <p:embed/>
                  <p:pic>
                    <p:nvPicPr>
                      <p:cNvPr id="155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7" y="2667000"/>
                        <a:ext cx="128111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8" name="Object 10"/>
          <p:cNvGraphicFramePr>
            <a:graphicFrameLocks noChangeAspect="1"/>
          </p:cNvGraphicFramePr>
          <p:nvPr/>
        </p:nvGraphicFramePr>
        <p:xfrm>
          <a:off x="1316037" y="3705225"/>
          <a:ext cx="35607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6449080" imgH="13804920" progId="">
                  <p:embed/>
                </p:oleObj>
              </mc:Choice>
              <mc:Fallback>
                <p:oleObj name="公式" r:id="rId8" imgW="56449080" imgH="13804920" progId="">
                  <p:embed/>
                  <p:pic>
                    <p:nvPicPr>
                      <p:cNvPr id="155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7" y="3705225"/>
                        <a:ext cx="3560763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4876800" y="3657600"/>
            <a:ext cx="3962400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dirty="0"/>
              <a:t>介质中的电场强度是真空中电场强度的</a:t>
            </a:r>
            <a:r>
              <a:rPr lang="en-US" altLang="zh-CN" dirty="0"/>
              <a:t>1/ </a:t>
            </a:r>
            <a:r>
              <a:rPr kumimoji="1" lang="en-US" altLang="zh-CN" i="1" dirty="0">
                <a:sym typeface="Symbol" panose="05050102010706020507" pitchFamily="18" charset="2"/>
              </a:rPr>
              <a:t>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r</a:t>
            </a: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倍。</a:t>
            </a:r>
          </a:p>
          <a:p>
            <a:r>
              <a:rPr kumimoji="1" lang="zh-CN" altLang="en-US" dirty="0">
                <a:sym typeface="Symbol" panose="05050102010706020507" pitchFamily="18" charset="2"/>
              </a:rPr>
              <a:t>电场减小：异种极化电荷的产生</a:t>
            </a:r>
          </a:p>
        </p:txBody>
      </p:sp>
      <p:graphicFrame>
        <p:nvGraphicFramePr>
          <p:cNvPr id="155661" name="Object 13"/>
          <p:cNvGraphicFramePr>
            <a:graphicFrameLocks noChangeAspect="1"/>
          </p:cNvGraphicFramePr>
          <p:nvPr/>
        </p:nvGraphicFramePr>
        <p:xfrm>
          <a:off x="1391920" y="4981575"/>
          <a:ext cx="4883785" cy="84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565360" imgH="431640" progId="">
                  <p:embed/>
                </p:oleObj>
              </mc:Choice>
              <mc:Fallback>
                <p:oleObj name="公式" r:id="rId10" imgW="2565360" imgH="431640" progId="">
                  <p:embed/>
                  <p:pic>
                    <p:nvPicPr>
                      <p:cNvPr id="1556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920" y="4981575"/>
                        <a:ext cx="4883785" cy="8426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4AFF-1734-47E9-A3B2-AF66198E9F27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762000" y="1219200"/>
            <a:ext cx="2895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有介质时的高斯定理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762000" y="1752600"/>
            <a:ext cx="77724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9.20</a:t>
            </a:r>
            <a:r>
              <a:rPr kumimoji="1" lang="en-US" altLang="zh-CN" sz="2400" dirty="0">
                <a:sym typeface="Symbol" panose="05050102010706020507" pitchFamily="18" charset="2"/>
              </a:rPr>
              <a:t>  </a:t>
            </a:r>
            <a:r>
              <a:rPr kumimoji="1" lang="zh-CN" altLang="en-US" sz="2400" dirty="0">
                <a:sym typeface="Symbol" panose="05050102010706020507" pitchFamily="18" charset="2"/>
              </a:rPr>
              <a:t>在一对无限大均匀带电（电荷面密度为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± </a:t>
            </a:r>
            <a:r>
              <a:rPr kumimoji="1" lang="el-GR" altLang="zh-CN" sz="2400" dirty="0">
                <a:sym typeface="Symbol" panose="05050102010706020507" pitchFamily="18" charset="2"/>
              </a:rPr>
              <a:t>σ</a:t>
            </a:r>
            <a:r>
              <a:rPr kumimoji="1" lang="zh-CN" altLang="en-US" sz="2400" dirty="0">
                <a:sym typeface="Symbol" panose="05050102010706020507" pitchFamily="18" charset="2"/>
              </a:rPr>
              <a:t>）的导体板</a:t>
            </a:r>
            <a:r>
              <a:rPr kumimoji="1" lang="en-US" altLang="zh-CN" sz="2400" dirty="0">
                <a:sym typeface="Symbol" panose="05050102010706020507" pitchFamily="18" charset="2"/>
              </a:rPr>
              <a:t>A</a:t>
            </a:r>
            <a:r>
              <a:rPr kumimoji="1" lang="zh-CN" altLang="en-US" sz="2400" dirty="0">
                <a:sym typeface="Symbol" panose="05050102010706020507" pitchFamily="18" charset="2"/>
              </a:rPr>
              <a:t>、</a:t>
            </a:r>
            <a:r>
              <a:rPr kumimoji="1" lang="en-US" altLang="zh-CN" sz="2400" dirty="0">
                <a:sym typeface="Symbol" panose="05050102010706020507" pitchFamily="18" charset="2"/>
              </a:rPr>
              <a:t>B</a:t>
            </a:r>
            <a:r>
              <a:rPr kumimoji="1" lang="zh-CN" altLang="en-US" sz="2400" dirty="0">
                <a:sym typeface="Symbol" panose="05050102010706020507" pitchFamily="18" charset="2"/>
              </a:rPr>
              <a:t>之间充满相对介电常量为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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r</a:t>
            </a:r>
            <a:r>
              <a:rPr kumimoji="1" lang="zh-CN" altLang="en-US" sz="2400" dirty="0">
                <a:sym typeface="Symbol" panose="05050102010706020507" pitchFamily="18" charset="2"/>
              </a:rPr>
              <a:t>的电介质，板间距离为</a:t>
            </a:r>
            <a:r>
              <a:rPr kumimoji="1" lang="en-US" altLang="zh-CN" sz="2400" dirty="0">
                <a:sym typeface="Symbol" panose="05050102010706020507" pitchFamily="18" charset="2"/>
              </a:rPr>
              <a:t>d</a:t>
            </a:r>
            <a:r>
              <a:rPr kumimoji="1" lang="zh-CN" altLang="en-US" sz="2400" dirty="0">
                <a:sym typeface="Symbol" panose="05050102010706020507" pitchFamily="18" charset="2"/>
              </a:rPr>
              <a:t>。求两者之间的电场强度及两板之间的电势差。</a:t>
            </a:r>
          </a:p>
        </p:txBody>
      </p:sp>
      <p:grpSp>
        <p:nvGrpSpPr>
          <p:cNvPr id="156721" name="Group 49"/>
          <p:cNvGrpSpPr/>
          <p:nvPr/>
        </p:nvGrpSpPr>
        <p:grpSpPr bwMode="auto">
          <a:xfrm>
            <a:off x="2971800" y="3200400"/>
            <a:ext cx="3098800" cy="2995613"/>
            <a:chOff x="1871" y="2136"/>
            <a:chExt cx="1952" cy="1887"/>
          </a:xfrm>
        </p:grpSpPr>
        <p:sp>
          <p:nvSpPr>
            <p:cNvPr id="156690" name="Rectangle 18"/>
            <p:cNvSpPr>
              <a:spLocks noChangeArrowheads="1"/>
            </p:cNvSpPr>
            <p:nvPr/>
          </p:nvSpPr>
          <p:spPr bwMode="auto">
            <a:xfrm>
              <a:off x="1872" y="2160"/>
              <a:ext cx="1951" cy="1584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6696" name="Rectangle 24"/>
            <p:cNvSpPr>
              <a:spLocks noChangeArrowheads="1"/>
            </p:cNvSpPr>
            <p:nvPr/>
          </p:nvSpPr>
          <p:spPr bwMode="auto">
            <a:xfrm>
              <a:off x="2160" y="2167"/>
              <a:ext cx="182" cy="157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8080"/>
                </a:gs>
              </a:gsLst>
              <a:lin ang="0" scaled="1"/>
            </a:gradFill>
            <a:ln w="9525">
              <a:solidFill>
                <a:srgbClr val="0000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7" name="Rectangle 25"/>
            <p:cNvSpPr>
              <a:spLocks noChangeArrowheads="1"/>
            </p:cNvSpPr>
            <p:nvPr/>
          </p:nvSpPr>
          <p:spPr bwMode="auto">
            <a:xfrm>
              <a:off x="3312" y="2167"/>
              <a:ext cx="181" cy="157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8080"/>
                </a:gs>
              </a:gsLst>
              <a:lin ang="0" scaled="1"/>
            </a:gradFill>
            <a:ln w="9525" algn="ctr">
              <a:solidFill>
                <a:srgbClr val="000066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/>
            </a:p>
          </p:txBody>
        </p:sp>
        <p:sp>
          <p:nvSpPr>
            <p:cNvPr id="156700" name="Rectangle 28"/>
            <p:cNvSpPr>
              <a:spLocks noChangeArrowheads="1"/>
            </p:cNvSpPr>
            <p:nvPr/>
          </p:nvSpPr>
          <p:spPr bwMode="auto">
            <a:xfrm>
              <a:off x="3298" y="3696"/>
              <a:ext cx="24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156701" name="Rectangle 29"/>
            <p:cNvSpPr>
              <a:spLocks noChangeArrowheads="1"/>
            </p:cNvSpPr>
            <p:nvPr/>
          </p:nvSpPr>
          <p:spPr bwMode="auto">
            <a:xfrm>
              <a:off x="2112" y="369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156707" name="Text Box 35"/>
            <p:cNvSpPr txBox="1">
              <a:spLocks noChangeArrowheads="1"/>
            </p:cNvSpPr>
            <p:nvPr/>
          </p:nvSpPr>
          <p:spPr bwMode="auto">
            <a:xfrm>
              <a:off x="1871" y="280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3366"/>
                  </a:solidFill>
                </a:rPr>
                <a:t> </a:t>
              </a:r>
            </a:p>
          </p:txBody>
        </p:sp>
        <p:sp>
          <p:nvSpPr>
            <p:cNvPr id="156710" name="Text Box 38"/>
            <p:cNvSpPr txBox="1">
              <a:spLocks noChangeArrowheads="1"/>
            </p:cNvSpPr>
            <p:nvPr/>
          </p:nvSpPr>
          <p:spPr bwMode="auto">
            <a:xfrm>
              <a:off x="2181" y="2136"/>
              <a:ext cx="197" cy="161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</p:txBody>
        </p:sp>
        <p:sp>
          <p:nvSpPr>
            <p:cNvPr id="156711" name="Text Box 39"/>
            <p:cNvSpPr txBox="1">
              <a:spLocks noChangeArrowheads="1"/>
            </p:cNvSpPr>
            <p:nvPr/>
          </p:nvSpPr>
          <p:spPr bwMode="auto">
            <a:xfrm>
              <a:off x="3273" y="2136"/>
              <a:ext cx="164" cy="161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</p:txBody>
        </p:sp>
        <p:sp>
          <p:nvSpPr>
            <p:cNvPr id="156712" name="Rectangle 40" descr="30%"/>
            <p:cNvSpPr>
              <a:spLocks noChangeArrowheads="1"/>
            </p:cNvSpPr>
            <p:nvPr/>
          </p:nvSpPr>
          <p:spPr bwMode="auto">
            <a:xfrm>
              <a:off x="2352" y="2167"/>
              <a:ext cx="960" cy="1572"/>
            </a:xfrm>
            <a:prstGeom prst="rect">
              <a:avLst/>
            </a:prstGeom>
            <a:pattFill prst="pct30">
              <a:fgClr>
                <a:srgbClr val="FF33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713" name="Line 41"/>
            <p:cNvSpPr>
              <a:spLocks noChangeShapeType="1"/>
            </p:cNvSpPr>
            <p:nvPr/>
          </p:nvSpPr>
          <p:spPr bwMode="auto">
            <a:xfrm>
              <a:off x="2352" y="2880"/>
              <a:ext cx="960" cy="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6714" name="Object 42"/>
            <p:cNvGraphicFramePr>
              <a:graphicFrameLocks noChangeAspect="1"/>
            </p:cNvGraphicFramePr>
            <p:nvPr/>
          </p:nvGraphicFramePr>
          <p:xfrm>
            <a:off x="3024" y="2592"/>
            <a:ext cx="20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64957" imgH="190335" progId="">
                    <p:embed/>
                  </p:oleObj>
                </mc:Choice>
                <mc:Fallback>
                  <p:oleObj name="公式" r:id="rId2" imgW="164957" imgH="190335" progId="">
                    <p:embed/>
                    <p:pic>
                      <p:nvPicPr>
                        <p:cNvPr id="156714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592"/>
                          <a:ext cx="207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715" name="Text Box 43"/>
            <p:cNvSpPr txBox="1">
              <a:spLocks noChangeArrowheads="1"/>
            </p:cNvSpPr>
            <p:nvPr/>
          </p:nvSpPr>
          <p:spPr bwMode="auto">
            <a:xfrm>
              <a:off x="2400" y="220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 b="1" i="1">
                  <a:sym typeface="Symbol" panose="05050102010706020507" pitchFamily="18" charset="2"/>
                </a:rPr>
                <a:t></a:t>
              </a:r>
              <a:r>
                <a:rPr kumimoji="1" lang="en-US" altLang="zh-CN" sz="1800" b="1" baseline="-25000">
                  <a:sym typeface="Symbol" panose="05050102010706020507" pitchFamily="18" charset="2"/>
                </a:rPr>
                <a:t>r</a:t>
              </a:r>
              <a:endParaRPr kumimoji="1" lang="en-US" altLang="zh-CN" sz="1800" b="1"/>
            </a:p>
          </p:txBody>
        </p:sp>
        <p:sp>
          <p:nvSpPr>
            <p:cNvPr id="156716" name="Line 44"/>
            <p:cNvSpPr>
              <a:spLocks noChangeShapeType="1"/>
            </p:cNvSpPr>
            <p:nvPr/>
          </p:nvSpPr>
          <p:spPr bwMode="auto">
            <a:xfrm>
              <a:off x="235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17" name="Line 45"/>
            <p:cNvSpPr>
              <a:spLocks noChangeShapeType="1"/>
            </p:cNvSpPr>
            <p:nvPr/>
          </p:nvSpPr>
          <p:spPr bwMode="auto">
            <a:xfrm>
              <a:off x="3312" y="37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18" name="Line 46"/>
            <p:cNvSpPr>
              <a:spLocks noChangeShapeType="1"/>
            </p:cNvSpPr>
            <p:nvPr/>
          </p:nvSpPr>
          <p:spPr bwMode="auto">
            <a:xfrm>
              <a:off x="2352" y="38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19" name="Text Box 47"/>
            <p:cNvSpPr txBox="1">
              <a:spLocks noChangeArrowheads="1"/>
            </p:cNvSpPr>
            <p:nvPr/>
          </p:nvSpPr>
          <p:spPr bwMode="auto">
            <a:xfrm>
              <a:off x="2688" y="37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d</a:t>
              </a:r>
            </a:p>
          </p:txBody>
        </p:sp>
        <p:sp>
          <p:nvSpPr>
            <p:cNvPr id="156720" name="Rectangle 48"/>
            <p:cNvSpPr>
              <a:spLocks noChangeArrowheads="1"/>
            </p:cNvSpPr>
            <p:nvPr/>
          </p:nvSpPr>
          <p:spPr bwMode="auto">
            <a:xfrm>
              <a:off x="2208" y="2688"/>
              <a:ext cx="432" cy="4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FAA5-B096-45A2-927B-EE589F8A4D00}" type="slidenum">
              <a:rPr lang="en-US" altLang="zh-CN"/>
              <a:pPr/>
              <a:t>52</a:t>
            </a:fld>
            <a:endParaRPr lang="en-US" altLang="zh-CN"/>
          </a:p>
        </p:txBody>
      </p:sp>
      <p:grpSp>
        <p:nvGrpSpPr>
          <p:cNvPr id="153603" name="Group 3"/>
          <p:cNvGrpSpPr/>
          <p:nvPr/>
        </p:nvGrpSpPr>
        <p:grpSpPr bwMode="auto">
          <a:xfrm>
            <a:off x="5664200" y="1881187"/>
            <a:ext cx="3098800" cy="2995613"/>
            <a:chOff x="1871" y="2136"/>
            <a:chExt cx="1952" cy="1887"/>
          </a:xfrm>
        </p:grpSpPr>
        <p:sp>
          <p:nvSpPr>
            <p:cNvPr id="153604" name="Rectangle 4"/>
            <p:cNvSpPr>
              <a:spLocks noChangeArrowheads="1"/>
            </p:cNvSpPr>
            <p:nvPr/>
          </p:nvSpPr>
          <p:spPr bwMode="auto">
            <a:xfrm>
              <a:off x="1872" y="2160"/>
              <a:ext cx="1951" cy="1584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05" name="Rectangle 5"/>
            <p:cNvSpPr>
              <a:spLocks noChangeArrowheads="1"/>
            </p:cNvSpPr>
            <p:nvPr/>
          </p:nvSpPr>
          <p:spPr bwMode="auto">
            <a:xfrm>
              <a:off x="2160" y="2167"/>
              <a:ext cx="182" cy="157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8080"/>
                </a:gs>
              </a:gsLst>
              <a:lin ang="0" scaled="1"/>
            </a:gradFill>
            <a:ln w="9525">
              <a:solidFill>
                <a:srgbClr val="0000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06" name="Rectangle 6"/>
            <p:cNvSpPr>
              <a:spLocks noChangeArrowheads="1"/>
            </p:cNvSpPr>
            <p:nvPr/>
          </p:nvSpPr>
          <p:spPr bwMode="auto">
            <a:xfrm>
              <a:off x="3312" y="2167"/>
              <a:ext cx="181" cy="157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8080"/>
                </a:gs>
              </a:gsLst>
              <a:lin ang="0" scaled="1"/>
            </a:gradFill>
            <a:ln w="9525" algn="ctr">
              <a:solidFill>
                <a:srgbClr val="000066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/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3298" y="3696"/>
              <a:ext cx="24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2112" y="369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153609" name="Text Box 9"/>
            <p:cNvSpPr txBox="1">
              <a:spLocks noChangeArrowheads="1"/>
            </p:cNvSpPr>
            <p:nvPr/>
          </p:nvSpPr>
          <p:spPr bwMode="auto">
            <a:xfrm>
              <a:off x="1871" y="280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3366"/>
                  </a:solidFill>
                </a:rPr>
                <a:t> </a:t>
              </a:r>
            </a:p>
          </p:txBody>
        </p:sp>
        <p:sp>
          <p:nvSpPr>
            <p:cNvPr id="153610" name="Text Box 10"/>
            <p:cNvSpPr txBox="1">
              <a:spLocks noChangeArrowheads="1"/>
            </p:cNvSpPr>
            <p:nvPr/>
          </p:nvSpPr>
          <p:spPr bwMode="auto">
            <a:xfrm>
              <a:off x="2181" y="2136"/>
              <a:ext cx="197" cy="161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  <a:p>
              <a:r>
                <a:rPr lang="en-US" altLang="zh-CN" sz="1800"/>
                <a:t>+</a:t>
              </a:r>
            </a:p>
          </p:txBody>
        </p:sp>
        <p:sp>
          <p:nvSpPr>
            <p:cNvPr id="153611" name="Text Box 11"/>
            <p:cNvSpPr txBox="1">
              <a:spLocks noChangeArrowheads="1"/>
            </p:cNvSpPr>
            <p:nvPr/>
          </p:nvSpPr>
          <p:spPr bwMode="auto">
            <a:xfrm>
              <a:off x="3273" y="2136"/>
              <a:ext cx="164" cy="161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  <a:p>
              <a:r>
                <a:rPr lang="en-US" altLang="zh-CN" sz="1800"/>
                <a:t>-</a:t>
              </a:r>
            </a:p>
          </p:txBody>
        </p:sp>
        <p:sp>
          <p:nvSpPr>
            <p:cNvPr id="153612" name="Rectangle 12" descr="30%"/>
            <p:cNvSpPr>
              <a:spLocks noChangeArrowheads="1"/>
            </p:cNvSpPr>
            <p:nvPr/>
          </p:nvSpPr>
          <p:spPr bwMode="auto">
            <a:xfrm>
              <a:off x="2352" y="2167"/>
              <a:ext cx="960" cy="1572"/>
            </a:xfrm>
            <a:prstGeom prst="rect">
              <a:avLst/>
            </a:prstGeom>
            <a:pattFill prst="pct30">
              <a:fgClr>
                <a:srgbClr val="FF33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13" name="Line 13"/>
            <p:cNvSpPr>
              <a:spLocks noChangeShapeType="1"/>
            </p:cNvSpPr>
            <p:nvPr/>
          </p:nvSpPr>
          <p:spPr bwMode="auto">
            <a:xfrm>
              <a:off x="2352" y="2880"/>
              <a:ext cx="960" cy="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614" name="Object 14"/>
            <p:cNvGraphicFramePr>
              <a:graphicFrameLocks noChangeAspect="1"/>
            </p:cNvGraphicFramePr>
            <p:nvPr/>
          </p:nvGraphicFramePr>
          <p:xfrm>
            <a:off x="3024" y="2592"/>
            <a:ext cx="20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64957" imgH="190335" progId="">
                    <p:embed/>
                  </p:oleObj>
                </mc:Choice>
                <mc:Fallback>
                  <p:oleObj name="公式" r:id="rId2" imgW="164957" imgH="190335" progId="">
                    <p:embed/>
                    <p:pic>
                      <p:nvPicPr>
                        <p:cNvPr id="15361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592"/>
                          <a:ext cx="207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15" name="Text Box 15"/>
            <p:cNvSpPr txBox="1">
              <a:spLocks noChangeArrowheads="1"/>
            </p:cNvSpPr>
            <p:nvPr/>
          </p:nvSpPr>
          <p:spPr bwMode="auto">
            <a:xfrm>
              <a:off x="2400" y="220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 b="1" i="1">
                  <a:sym typeface="Symbol" panose="05050102010706020507" pitchFamily="18" charset="2"/>
                </a:rPr>
                <a:t></a:t>
              </a:r>
              <a:r>
                <a:rPr kumimoji="1" lang="en-US" altLang="zh-CN" sz="1800" b="1" baseline="-25000">
                  <a:sym typeface="Symbol" panose="05050102010706020507" pitchFamily="18" charset="2"/>
                </a:rPr>
                <a:t>r</a:t>
              </a:r>
              <a:endParaRPr kumimoji="1" lang="en-US" altLang="zh-CN" sz="1800" b="1"/>
            </a:p>
          </p:txBody>
        </p:sp>
        <p:sp>
          <p:nvSpPr>
            <p:cNvPr id="153616" name="Line 16"/>
            <p:cNvSpPr>
              <a:spLocks noChangeShapeType="1"/>
            </p:cNvSpPr>
            <p:nvPr/>
          </p:nvSpPr>
          <p:spPr bwMode="auto">
            <a:xfrm>
              <a:off x="235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auto">
            <a:xfrm>
              <a:off x="3312" y="37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8" name="Line 18"/>
            <p:cNvSpPr>
              <a:spLocks noChangeShapeType="1"/>
            </p:cNvSpPr>
            <p:nvPr/>
          </p:nvSpPr>
          <p:spPr bwMode="auto">
            <a:xfrm>
              <a:off x="2352" y="38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9" name="Text Box 19"/>
            <p:cNvSpPr txBox="1">
              <a:spLocks noChangeArrowheads="1"/>
            </p:cNvSpPr>
            <p:nvPr/>
          </p:nvSpPr>
          <p:spPr bwMode="auto">
            <a:xfrm>
              <a:off x="2688" y="37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d</a:t>
              </a:r>
            </a:p>
          </p:txBody>
        </p:sp>
        <p:sp>
          <p:nvSpPr>
            <p:cNvPr id="153620" name="Rectangle 20"/>
            <p:cNvSpPr>
              <a:spLocks noChangeArrowheads="1"/>
            </p:cNvSpPr>
            <p:nvPr/>
          </p:nvSpPr>
          <p:spPr bwMode="auto">
            <a:xfrm>
              <a:off x="2208" y="2688"/>
              <a:ext cx="432" cy="4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21" name="Text Box 21"/>
          <p:cNvSpPr txBox="1">
            <a:spLocks noChangeArrowheads="1"/>
          </p:cNvSpPr>
          <p:nvPr/>
        </p:nvSpPr>
        <p:spPr bwMode="auto">
          <a:xfrm>
            <a:off x="669925" y="1514475"/>
            <a:ext cx="80021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</a:rPr>
              <a:t>解：</a:t>
            </a:r>
          </a:p>
        </p:txBody>
      </p:sp>
      <p:graphicFrame>
        <p:nvGraphicFramePr>
          <p:cNvPr id="153622" name="Object 22"/>
          <p:cNvGraphicFramePr>
            <a:graphicFrameLocks noChangeAspect="1"/>
          </p:cNvGraphicFramePr>
          <p:nvPr/>
        </p:nvGraphicFramePr>
        <p:xfrm>
          <a:off x="1601787" y="2233612"/>
          <a:ext cx="31988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0762160" imgH="9334440" progId="">
                  <p:embed/>
                </p:oleObj>
              </mc:Choice>
              <mc:Fallback>
                <p:oleObj name="公式" r:id="rId4" imgW="50762160" imgH="9334440" progId="">
                  <p:embed/>
                  <p:pic>
                    <p:nvPicPr>
                      <p:cNvPr id="1536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7" y="2233612"/>
                        <a:ext cx="3198813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1295400" y="1514475"/>
            <a:ext cx="387798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</a:rPr>
              <a:t>对称性</a:t>
            </a:r>
            <a:r>
              <a:rPr lang="zh-CN" altLang="en-US" sz="2400" dirty="0">
                <a:latin typeface="Arial" panose="020B0604020202020204" pitchFamily="34" charset="0"/>
              </a:rPr>
              <a:t>分析，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</a:rPr>
              <a:t>方向</a:t>
            </a:r>
            <a:r>
              <a:rPr lang="zh-CN" altLang="en-US" sz="2400" dirty="0">
                <a:latin typeface="Arial" panose="020B0604020202020204" pitchFamily="34" charset="0"/>
              </a:rPr>
              <a:t>判断）</a:t>
            </a:r>
          </a:p>
        </p:txBody>
      </p:sp>
      <p:graphicFrame>
        <p:nvGraphicFramePr>
          <p:cNvPr id="153624" name="Object 24"/>
          <p:cNvGraphicFramePr>
            <a:graphicFrameLocks noChangeAspect="1"/>
          </p:cNvGraphicFramePr>
          <p:nvPr/>
        </p:nvGraphicFramePr>
        <p:xfrm>
          <a:off x="2813050" y="3071812"/>
          <a:ext cx="8445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392000" imgH="5676840" progId="">
                  <p:embed/>
                </p:oleObj>
              </mc:Choice>
              <mc:Fallback>
                <p:oleObj name="公式" r:id="rId6" imgW="13392000" imgH="5676840" progId="">
                  <p:embed/>
                  <p:pic>
                    <p:nvPicPr>
                      <p:cNvPr id="1536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3071812"/>
                        <a:ext cx="84455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5" name="Object 25"/>
          <p:cNvGraphicFramePr>
            <a:graphicFrameLocks noChangeAspect="1"/>
          </p:cNvGraphicFramePr>
          <p:nvPr/>
        </p:nvGraphicFramePr>
        <p:xfrm>
          <a:off x="2193925" y="3733800"/>
          <a:ext cx="20732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2889600" imgH="13804920" progId="">
                  <p:embed/>
                </p:oleObj>
              </mc:Choice>
              <mc:Fallback>
                <p:oleObj name="公式" r:id="rId8" imgW="32889600" imgH="13804920" progId="">
                  <p:embed/>
                  <p:pic>
                    <p:nvPicPr>
                      <p:cNvPr id="1536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3733800"/>
                        <a:ext cx="20732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6" name="Object 26"/>
          <p:cNvGraphicFramePr>
            <a:graphicFrameLocks noChangeAspect="1"/>
          </p:cNvGraphicFramePr>
          <p:nvPr/>
        </p:nvGraphicFramePr>
        <p:xfrm>
          <a:off x="1470025" y="4876800"/>
          <a:ext cx="425069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145960" imgH="431640" progId="">
                  <p:embed/>
                </p:oleObj>
              </mc:Choice>
              <mc:Fallback>
                <p:oleObj name="公式" r:id="rId10" imgW="2145960" imgH="431640" progId="">
                  <p:embed/>
                  <p:pic>
                    <p:nvPicPr>
                      <p:cNvPr id="1536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4876800"/>
                        <a:ext cx="425069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静电场环路定理  电势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4A2C-E785-4F1B-A298-0CD9625B279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838200" y="12954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电势和电势差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219200" y="2390745"/>
            <a:ext cx="83820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/>
              <a:t>定义：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2505710" y="2096770"/>
          <a:ext cx="2582545" cy="96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57120" imgH="457200" progId="">
                  <p:embed/>
                </p:oleObj>
              </mc:Choice>
              <mc:Fallback>
                <p:oleObj name="公式" r:id="rId2" imgW="1257120" imgH="457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710" y="2096770"/>
                        <a:ext cx="2582545" cy="96266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5638800" y="2390745"/>
            <a:ext cx="291458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单位：伏特</a:t>
            </a:r>
            <a:r>
              <a:rPr lang="en-US" altLang="zh-CN" sz="2000"/>
              <a:t>(V) = (J C</a:t>
            </a:r>
            <a:r>
              <a:rPr lang="en-US" altLang="zh-CN" sz="2000" baseline="30000"/>
              <a:t>-1</a:t>
            </a:r>
            <a:r>
              <a:rPr lang="zh-CN" altLang="en-US" sz="2000"/>
              <a:t>）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723900" y="3200400"/>
            <a:ext cx="7696200" cy="9417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结论：电场中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点的电势，在</a:t>
            </a:r>
            <a:r>
              <a:rPr kumimoji="1" lang="zh-CN" altLang="en-US" sz="2400" dirty="0">
                <a:solidFill>
                  <a:srgbClr val="0000CC"/>
                </a:solidFill>
              </a:rPr>
              <a:t>数值上</a:t>
            </a:r>
            <a:r>
              <a:rPr kumimoji="1" lang="zh-CN" altLang="en-US" sz="2400" dirty="0"/>
              <a:t>等于把</a:t>
            </a:r>
            <a:r>
              <a:rPr kumimoji="1" lang="zh-CN" altLang="en-US" sz="2400" dirty="0">
                <a:solidFill>
                  <a:srgbClr val="0000CC"/>
                </a:solidFill>
              </a:rPr>
              <a:t>单位正电荷</a:t>
            </a:r>
            <a:r>
              <a:rPr kumimoji="1" lang="zh-CN" altLang="en-US" sz="2400" dirty="0"/>
              <a:t>从</a:t>
            </a:r>
            <a:r>
              <a:rPr kumimoji="1" lang="en-US" altLang="zh-CN" sz="2400" dirty="0"/>
              <a:t>	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点移到电势能的零点处电场力所做的功</a:t>
            </a:r>
            <a:r>
              <a:rPr kumimoji="1" lang="zh-CN" altLang="en-US" sz="2400" i="1" dirty="0"/>
              <a:t>。</a:t>
            </a:r>
            <a:endParaRPr kumimoji="1"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1295400" y="4354324"/>
            <a:ext cx="6858000" cy="5170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电势决定于产生电场的电荷，而与试验电荷</a:t>
            </a:r>
            <a:r>
              <a:rPr kumimoji="1" lang="en-US" altLang="zh-CN" sz="2400" i="1" dirty="0"/>
              <a:t>q</a:t>
            </a:r>
            <a:r>
              <a:rPr kumimoji="1" lang="en-US" altLang="zh-CN" sz="2400" baseline="-25000" dirty="0"/>
              <a:t>0</a:t>
            </a:r>
            <a:r>
              <a:rPr kumimoji="1" lang="zh-CN" altLang="en-US" sz="2400" dirty="0"/>
              <a:t>无关。</a:t>
            </a:r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1295400" y="5002024"/>
            <a:ext cx="6629400" cy="5170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电势的大小</a:t>
            </a:r>
            <a:r>
              <a:rPr kumimoji="1" lang="zh-CN" altLang="en-US" sz="2400" dirty="0">
                <a:solidFill>
                  <a:srgbClr val="0000CC"/>
                </a:solidFill>
              </a:rPr>
              <a:t>与零电势的参考点选择有关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90129" name="Rectangle 17"/>
          <p:cNvSpPr>
            <a:spLocks noChangeArrowheads="1"/>
          </p:cNvSpPr>
          <p:nvPr/>
        </p:nvSpPr>
        <p:spPr bwMode="auto">
          <a:xfrm>
            <a:off x="1295400" y="5649724"/>
            <a:ext cx="3124200" cy="5170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电势与电势能的关系：</a:t>
            </a:r>
          </a:p>
        </p:txBody>
      </p:sp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4648518" y="5678964"/>
          <a:ext cx="117856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83920" imgH="241200" progId="">
                  <p:embed/>
                </p:oleObj>
              </mc:Choice>
              <mc:Fallback>
                <p:oleObj name="公式" r:id="rId4" imgW="583920" imgH="2412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518" y="5678964"/>
                        <a:ext cx="1178560" cy="48768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3" grpId="0" animBg="1"/>
      <p:bldP spid="90125" grpId="0"/>
      <p:bldP spid="90127" grpId="0"/>
      <p:bldP spid="901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静电场环路定理  电势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B985-95BC-402B-96CD-00864BE4D76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838200" y="12954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电势和电势差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143000" y="2209800"/>
            <a:ext cx="1143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电势差：</a:t>
            </a:r>
          </a:p>
        </p:txBody>
      </p:sp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2456815" y="2111375"/>
          <a:ext cx="5844540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81000" imgH="330120" progId="">
                  <p:embed/>
                </p:oleObj>
              </mc:Choice>
              <mc:Fallback>
                <p:oleObj name="公式" r:id="rId2" imgW="2781000" imgH="33012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815" y="2111375"/>
                        <a:ext cx="5844540" cy="71564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723900" y="3200400"/>
            <a:ext cx="7696200" cy="9787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结论：静电场中</a:t>
            </a:r>
            <a:r>
              <a:rPr kumimoji="1" lang="en-US" altLang="zh-CN" sz="2400" i="1" dirty="0" err="1"/>
              <a:t>a</a:t>
            </a:r>
            <a:r>
              <a:rPr kumimoji="1" lang="en-US" altLang="zh-CN" sz="2400" dirty="0" err="1"/>
              <a:t>,</a:t>
            </a:r>
            <a:r>
              <a:rPr kumimoji="1" lang="en-US" altLang="zh-CN" sz="2400" i="1" dirty="0" err="1"/>
              <a:t>b</a:t>
            </a:r>
            <a:r>
              <a:rPr kumimoji="1" lang="zh-CN" altLang="en-US" sz="2400" dirty="0"/>
              <a:t>两点的电势差，等于将单位正电荷从</a:t>
            </a:r>
            <a:r>
              <a:rPr kumimoji="1" lang="en-US" altLang="zh-CN" sz="2400" dirty="0"/>
              <a:t>	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点移到</a:t>
            </a:r>
            <a:r>
              <a:rPr kumimoji="1" lang="en-US" altLang="zh-CN" sz="2400" i="1" dirty="0"/>
              <a:t>b</a:t>
            </a:r>
            <a:r>
              <a:rPr kumimoji="1" lang="zh-CN" altLang="en-US" sz="2400" dirty="0"/>
              <a:t>点电场力所做的功。</a:t>
            </a:r>
          </a:p>
        </p:txBody>
      </p:sp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3683000" y="5668645"/>
          <a:ext cx="221043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17440" imgH="228600" progId="">
                  <p:embed/>
                </p:oleObj>
              </mc:Choice>
              <mc:Fallback>
                <p:oleObj name="公式" r:id="rId4" imgW="1117440" imgH="2286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5668645"/>
                        <a:ext cx="2210435" cy="49149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1066800" y="4495800"/>
            <a:ext cx="5410200" cy="53553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</a:rPr>
              <a:t>电势差与零电势的参考点选择无关。</a:t>
            </a:r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1066800" y="5181600"/>
            <a:ext cx="418576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电场力做功与电势差的关系：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5" grpId="0" animBg="1"/>
      <p:bldP spid="91150" grpId="0"/>
      <p:bldP spid="911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静电场环路定理  电势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F9C4-3912-49B1-BC6D-5234790EE2A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838200" y="12954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电势的计算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62000" y="2362200"/>
            <a:ext cx="249299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</a:rPr>
              <a:t>点电荷电场中的电势</a:t>
            </a:r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990600" y="2895600"/>
          <a:ext cx="350996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5636560" imgH="13804920" progId="">
                  <p:embed/>
                </p:oleObj>
              </mc:Choice>
              <mc:Fallback>
                <p:oleObj name="公式" r:id="rId2" imgW="55636560" imgH="13804920" progId="">
                  <p:embed/>
                  <p:pic>
                    <p:nvPicPr>
                      <p:cNvPr id="0" name="Picture 6" descr="image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3509963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2667000" y="3733800"/>
          <a:ext cx="21574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4514280" imgH="15430680" progId="">
                  <p:embed/>
                </p:oleObj>
              </mc:Choice>
              <mc:Fallback>
                <p:oleObj name="公式" r:id="rId4" imgW="34514280" imgH="15430680" progId="">
                  <p:embed/>
                  <p:pic>
                    <p:nvPicPr>
                      <p:cNvPr id="0" name="Picture 7" descr="image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33800"/>
                        <a:ext cx="2157413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1371600" y="5105400"/>
          <a:ext cx="16033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578000" imgH="13804920" progId="">
                  <p:embed/>
                </p:oleObj>
              </mc:Choice>
              <mc:Fallback>
                <p:oleObj name="公式" r:id="rId6" imgW="25578000" imgH="13804920" progId="">
                  <p:embed/>
                  <p:pic>
                    <p:nvPicPr>
                      <p:cNvPr id="0" name="Picture 8" descr="image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05400"/>
                        <a:ext cx="1603375" cy="862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3886200" y="4876800"/>
            <a:ext cx="4876800" cy="1461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dirty="0"/>
              <a:t>（以无穷远处为零电势的参考点）</a:t>
            </a:r>
          </a:p>
          <a:p>
            <a:pPr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  正电荷激发的电场中，各点的电势为正；</a:t>
            </a:r>
          </a:p>
          <a:p>
            <a:pPr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  负电荷激发的电场中，各点的电势为负。 </a:t>
            </a:r>
          </a:p>
        </p:txBody>
      </p:sp>
      <p:grpSp>
        <p:nvGrpSpPr>
          <p:cNvPr id="95243" name="Group 11"/>
          <p:cNvGrpSpPr/>
          <p:nvPr/>
        </p:nvGrpSpPr>
        <p:grpSpPr bwMode="auto">
          <a:xfrm>
            <a:off x="6096000" y="2322512"/>
            <a:ext cx="2376488" cy="1944688"/>
            <a:chOff x="3606" y="2432"/>
            <a:chExt cx="1497" cy="1225"/>
          </a:xfrm>
        </p:grpSpPr>
        <p:sp>
          <p:nvSpPr>
            <p:cNvPr id="95244" name="Rectangle 12"/>
            <p:cNvSpPr>
              <a:spLocks noChangeArrowheads="1"/>
            </p:cNvSpPr>
            <p:nvPr/>
          </p:nvSpPr>
          <p:spPr bwMode="auto">
            <a:xfrm>
              <a:off x="3606" y="2432"/>
              <a:ext cx="1497" cy="122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4694" y="2704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V="1">
              <a:off x="3987" y="2777"/>
              <a:ext cx="725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3878" y="3158"/>
              <a:ext cx="181" cy="181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5248" name="Object 16"/>
            <p:cNvGraphicFramePr>
              <a:graphicFrameLocks noChangeAspect="1"/>
            </p:cNvGraphicFramePr>
            <p:nvPr/>
          </p:nvGraphicFramePr>
          <p:xfrm>
            <a:off x="4195" y="2659"/>
            <a:ext cx="22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455360" imgH="7302600" progId="">
                    <p:embed/>
                  </p:oleObj>
                </mc:Choice>
                <mc:Fallback>
                  <p:oleObj name="公式" r:id="rId8" imgW="4455360" imgH="7302600" progId="">
                    <p:embed/>
                    <p:pic>
                      <p:nvPicPr>
                        <p:cNvPr id="0" name="Picture 16" descr="image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659"/>
                          <a:ext cx="222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3124200" y="1676400"/>
            <a:ext cx="4953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/>
              <a:t>以无穷远处为零电势的参考点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/>
      <p:bldP spid="95241" grpId="0"/>
      <p:bldP spid="952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静电场环路定理  电势</a:t>
            </a:r>
          </a:p>
        </p:txBody>
      </p:sp>
      <p:sp>
        <p:nvSpPr>
          <p:cNvPr id="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8208-3150-480F-A7F9-1D33A534A51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774700" y="128143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电势叠加原理</a:t>
            </a: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1295400" y="2057400"/>
          <a:ext cx="13160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60113" imgH="266584" progId="">
                  <p:embed/>
                </p:oleObj>
              </mc:Choice>
              <mc:Fallback>
                <p:oleObj name="公式" r:id="rId2" imgW="660113" imgH="266584" progId="">
                  <p:embed/>
                  <p:pic>
                    <p:nvPicPr>
                      <p:cNvPr id="0" name="Picture 4" descr="image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131603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257300" y="2667000"/>
          <a:ext cx="35687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90640" imgH="685800" progId="">
                  <p:embed/>
                </p:oleObj>
              </mc:Choice>
              <mc:Fallback>
                <p:oleObj name="公式" r:id="rId4" imgW="1790640" imgH="6858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667000"/>
                        <a:ext cx="356870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3329901" y="4156084"/>
          <a:ext cx="134302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72840" imgH="266400" progId="">
                  <p:embed/>
                </p:oleObj>
              </mc:Choice>
              <mc:Fallback>
                <p:oleObj name="公式" r:id="rId6" imgW="672840" imgH="2664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901" y="4156084"/>
                        <a:ext cx="1343025" cy="53149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4698841" y="5791042"/>
          <a:ext cx="1214755" cy="55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09480" imgH="279360" progId="">
                  <p:embed/>
                </p:oleObj>
              </mc:Choice>
              <mc:Fallback>
                <p:oleObj name="公式" r:id="rId8" imgW="609480" imgH="2793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841" y="5791042"/>
                        <a:ext cx="1214755" cy="55753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1371600" y="5791200"/>
            <a:ext cx="32624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电荷连续分布带电体：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1371600" y="4191000"/>
            <a:ext cx="1415772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点电荷系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1371600" y="4876800"/>
            <a:ext cx="69342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点电荷系电场中任一点的电势，等于各个点电荷单独存在时在该点处的电势之代数和。 </a:t>
            </a:r>
          </a:p>
        </p:txBody>
      </p:sp>
      <p:grpSp>
        <p:nvGrpSpPr>
          <p:cNvPr id="93197" name="Group 13"/>
          <p:cNvGrpSpPr/>
          <p:nvPr/>
        </p:nvGrpSpPr>
        <p:grpSpPr bwMode="auto">
          <a:xfrm>
            <a:off x="5334000" y="1524000"/>
            <a:ext cx="3240088" cy="3311525"/>
            <a:chOff x="3334" y="935"/>
            <a:chExt cx="2041" cy="2086"/>
          </a:xfrm>
        </p:grpSpPr>
        <p:sp>
          <p:nvSpPr>
            <p:cNvPr id="93198" name="Rectangle 14"/>
            <p:cNvSpPr>
              <a:spLocks noChangeArrowheads="1"/>
            </p:cNvSpPr>
            <p:nvPr/>
          </p:nvSpPr>
          <p:spPr bwMode="auto">
            <a:xfrm>
              <a:off x="3334" y="935"/>
              <a:ext cx="2041" cy="208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9" name="Oval 15"/>
            <p:cNvSpPr>
              <a:spLocks noChangeArrowheads="1"/>
            </p:cNvSpPr>
            <p:nvPr/>
          </p:nvSpPr>
          <p:spPr bwMode="auto">
            <a:xfrm>
              <a:off x="3697" y="1796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0" name="Oval 16"/>
            <p:cNvSpPr>
              <a:spLocks noChangeArrowheads="1"/>
            </p:cNvSpPr>
            <p:nvPr/>
          </p:nvSpPr>
          <p:spPr bwMode="auto">
            <a:xfrm>
              <a:off x="3924" y="2250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1" name="Oval 17"/>
            <p:cNvSpPr>
              <a:spLocks noChangeArrowheads="1"/>
            </p:cNvSpPr>
            <p:nvPr/>
          </p:nvSpPr>
          <p:spPr bwMode="auto">
            <a:xfrm>
              <a:off x="4423" y="2567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2" name="Oval 18"/>
            <p:cNvSpPr>
              <a:spLocks noChangeArrowheads="1"/>
            </p:cNvSpPr>
            <p:nvPr/>
          </p:nvSpPr>
          <p:spPr bwMode="auto">
            <a:xfrm>
              <a:off x="3878" y="2613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3" name="Oval 19"/>
            <p:cNvSpPr>
              <a:spLocks noChangeArrowheads="1"/>
            </p:cNvSpPr>
            <p:nvPr/>
          </p:nvSpPr>
          <p:spPr bwMode="auto">
            <a:xfrm>
              <a:off x="3561" y="2159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>
              <a:off x="3742" y="1842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5" name="Line 21"/>
            <p:cNvSpPr>
              <a:spLocks noChangeShapeType="1"/>
            </p:cNvSpPr>
            <p:nvPr/>
          </p:nvSpPr>
          <p:spPr bwMode="auto">
            <a:xfrm flipV="1">
              <a:off x="3969" y="1842"/>
              <a:ext cx="454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 flipV="1">
              <a:off x="3606" y="1842"/>
              <a:ext cx="817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7" name="Line 23"/>
            <p:cNvSpPr>
              <a:spLocks noChangeShapeType="1"/>
            </p:cNvSpPr>
            <p:nvPr/>
          </p:nvSpPr>
          <p:spPr bwMode="auto">
            <a:xfrm flipV="1">
              <a:off x="3924" y="1842"/>
              <a:ext cx="499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 flipH="1" flipV="1">
              <a:off x="4423" y="1842"/>
              <a:ext cx="45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9" name="Line 25"/>
            <p:cNvSpPr>
              <a:spLocks noChangeShapeType="1"/>
            </p:cNvSpPr>
            <p:nvPr/>
          </p:nvSpPr>
          <p:spPr bwMode="auto">
            <a:xfrm flipH="1" flipV="1">
              <a:off x="4387" y="1397"/>
              <a:ext cx="32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>
              <a:off x="4423" y="1842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1" name="Line 27"/>
            <p:cNvSpPr>
              <a:spLocks noChangeShapeType="1"/>
            </p:cNvSpPr>
            <p:nvPr/>
          </p:nvSpPr>
          <p:spPr bwMode="auto">
            <a:xfrm flipV="1">
              <a:off x="4423" y="1660"/>
              <a:ext cx="408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2" name="Line 28"/>
            <p:cNvSpPr>
              <a:spLocks noChangeShapeType="1"/>
            </p:cNvSpPr>
            <p:nvPr/>
          </p:nvSpPr>
          <p:spPr bwMode="auto">
            <a:xfrm flipV="1">
              <a:off x="4423" y="1479"/>
              <a:ext cx="363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V="1">
              <a:off x="4423" y="1479"/>
              <a:ext cx="226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4423" y="1252"/>
              <a:ext cx="680" cy="599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5" name="Oval 31"/>
            <p:cNvSpPr>
              <a:spLocks noChangeArrowheads="1"/>
            </p:cNvSpPr>
            <p:nvPr/>
          </p:nvSpPr>
          <p:spPr bwMode="auto">
            <a:xfrm>
              <a:off x="4395" y="1824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216" name="Object 32"/>
            <p:cNvGraphicFramePr>
              <a:graphicFrameLocks noChangeAspect="1"/>
            </p:cNvGraphicFramePr>
            <p:nvPr/>
          </p:nvGraphicFramePr>
          <p:xfrm>
            <a:off x="3924" y="1569"/>
            <a:ext cx="17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4049280" imgH="6896160" progId="">
                    <p:embed/>
                  </p:oleObj>
                </mc:Choice>
                <mc:Fallback>
                  <p:oleObj name="公式" r:id="rId10" imgW="4049280" imgH="6896160" progId="">
                    <p:embed/>
                    <p:pic>
                      <p:nvPicPr>
                        <p:cNvPr id="0" name="Picture 32" descr="image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1569"/>
                          <a:ext cx="174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7" name="Object 33"/>
            <p:cNvGraphicFramePr>
              <a:graphicFrameLocks noChangeAspect="1"/>
            </p:cNvGraphicFramePr>
            <p:nvPr/>
          </p:nvGraphicFramePr>
          <p:xfrm>
            <a:off x="3788" y="1806"/>
            <a:ext cx="19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4455360" imgH="6896160" progId="">
                    <p:embed/>
                  </p:oleObj>
                </mc:Choice>
                <mc:Fallback>
                  <p:oleObj name="公式" r:id="rId12" imgW="4455360" imgH="6896160" progId="">
                    <p:embed/>
                    <p:pic>
                      <p:nvPicPr>
                        <p:cNvPr id="0" name="Picture 33" descr="image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8" y="1806"/>
                          <a:ext cx="191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8" name="Object 34"/>
            <p:cNvGraphicFramePr>
              <a:graphicFrameLocks noChangeAspect="1"/>
            </p:cNvGraphicFramePr>
            <p:nvPr/>
          </p:nvGraphicFramePr>
          <p:xfrm>
            <a:off x="4441" y="2151"/>
            <a:ext cx="20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4861800" imgH="7302600" progId="">
                    <p:embed/>
                  </p:oleObj>
                </mc:Choice>
                <mc:Fallback>
                  <p:oleObj name="公式" r:id="rId14" imgW="4861800" imgH="7302600" progId="">
                    <p:embed/>
                    <p:pic>
                      <p:nvPicPr>
                        <p:cNvPr id="0" name="Picture 34" descr="image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" y="2151"/>
                          <a:ext cx="209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9" name="Object 35"/>
            <p:cNvGraphicFramePr>
              <a:graphicFrameLocks noChangeAspect="1"/>
            </p:cNvGraphicFramePr>
            <p:nvPr/>
          </p:nvGraphicFramePr>
          <p:xfrm>
            <a:off x="4922" y="1751"/>
            <a:ext cx="23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5673960" imgH="7302600" progId="">
                    <p:embed/>
                  </p:oleObj>
                </mc:Choice>
                <mc:Fallback>
                  <p:oleObj name="公式" r:id="rId16" imgW="5673960" imgH="7302600" progId="">
                    <p:embed/>
                    <p:pic>
                      <p:nvPicPr>
                        <p:cNvPr id="0" name="Picture 35" descr="image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2" y="1751"/>
                          <a:ext cx="233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20" name="Object 36"/>
            <p:cNvGraphicFramePr>
              <a:graphicFrameLocks noChangeAspect="1"/>
            </p:cNvGraphicFramePr>
            <p:nvPr/>
          </p:nvGraphicFramePr>
          <p:xfrm>
            <a:off x="4786" y="1524"/>
            <a:ext cx="24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6080400" imgH="7302600" progId="">
                    <p:embed/>
                  </p:oleObj>
                </mc:Choice>
                <mc:Fallback>
                  <p:oleObj name="公式" r:id="rId18" imgW="6080400" imgH="7302600" progId="">
                    <p:embed/>
                    <p:pic>
                      <p:nvPicPr>
                        <p:cNvPr id="0" name="Picture 36" descr="image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" y="1524"/>
                          <a:ext cx="249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21" name="Object 37"/>
            <p:cNvGraphicFramePr>
              <a:graphicFrameLocks noChangeAspect="1"/>
            </p:cNvGraphicFramePr>
            <p:nvPr/>
          </p:nvGraphicFramePr>
          <p:xfrm>
            <a:off x="4133" y="1244"/>
            <a:ext cx="26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6486480" imgH="7709040" progId="">
                    <p:embed/>
                  </p:oleObj>
                </mc:Choice>
                <mc:Fallback>
                  <p:oleObj name="公式" r:id="rId20" imgW="6486480" imgH="7709040" progId="">
                    <p:embed/>
                    <p:pic>
                      <p:nvPicPr>
                        <p:cNvPr id="0" name="Picture 37" descr="image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3" y="1244"/>
                          <a:ext cx="266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22" name="Object 38"/>
            <p:cNvGraphicFramePr>
              <a:graphicFrameLocks noChangeAspect="1"/>
            </p:cNvGraphicFramePr>
            <p:nvPr/>
          </p:nvGraphicFramePr>
          <p:xfrm>
            <a:off x="4876" y="1070"/>
            <a:ext cx="21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4861800" imgH="6083280" progId="">
                    <p:embed/>
                  </p:oleObj>
                </mc:Choice>
                <mc:Fallback>
                  <p:oleObj name="公式" r:id="rId22" imgW="4861800" imgH="6083280" progId="">
                    <p:embed/>
                    <p:pic>
                      <p:nvPicPr>
                        <p:cNvPr id="0" name="Picture 38" descr="image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070"/>
                          <a:ext cx="215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23" name="Object 39"/>
            <p:cNvGraphicFramePr>
              <a:graphicFrameLocks noChangeAspect="1"/>
            </p:cNvGraphicFramePr>
            <p:nvPr/>
          </p:nvGraphicFramePr>
          <p:xfrm>
            <a:off x="4423" y="1842"/>
            <a:ext cx="21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4861800" imgH="5270400" progId="">
                    <p:embed/>
                  </p:oleObj>
                </mc:Choice>
                <mc:Fallback>
                  <p:oleObj name="公式" r:id="rId24" imgW="4861800" imgH="5270400" progId="">
                    <p:embed/>
                    <p:pic>
                      <p:nvPicPr>
                        <p:cNvPr id="0" name="Picture 39" descr="image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1842"/>
                          <a:ext cx="216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3" grpId="0"/>
      <p:bldP spid="93195" grpId="0"/>
      <p:bldP spid="9319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1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2920</TotalTime>
  <Words>3085</Words>
  <Application>Microsoft Office PowerPoint</Application>
  <PresentationFormat>全屏显示(4:3)</PresentationFormat>
  <Paragraphs>573</Paragraphs>
  <Slides>52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黑体</vt:lpstr>
      <vt:lpstr>华文行楷</vt:lpstr>
      <vt:lpstr>宋体</vt:lpstr>
      <vt:lpstr>Arial</vt:lpstr>
      <vt:lpstr>Georgia</vt:lpstr>
      <vt:lpstr>Symbol</vt:lpstr>
      <vt:lpstr>Times New Roman</vt:lpstr>
      <vt:lpstr>Wingdings</vt:lpstr>
      <vt:lpstr>Wingdings 3</vt:lpstr>
      <vt:lpstr>质朴</vt:lpstr>
      <vt:lpstr>Equation</vt:lpstr>
      <vt:lpstr>公式</vt:lpstr>
      <vt:lpstr>9.4 静电场环路定理  电势</vt:lpstr>
      <vt:lpstr>9.4 静电场环路定理  电势</vt:lpstr>
      <vt:lpstr>9.4 静电场环路定理  电势</vt:lpstr>
      <vt:lpstr>9.4 静电场环路定理  电势</vt:lpstr>
      <vt:lpstr>9.4 静电场环路定理  电势</vt:lpstr>
      <vt:lpstr>9.4 静电场环路定理  电势</vt:lpstr>
      <vt:lpstr>9.4 静电场环路定理  电势</vt:lpstr>
      <vt:lpstr>9.4 静电场环路定理  电势</vt:lpstr>
      <vt:lpstr>9.4 静电场环路定理  电势</vt:lpstr>
      <vt:lpstr>9.4 静电场环路定理  电势</vt:lpstr>
      <vt:lpstr>9.5 等势面  电势梯度</vt:lpstr>
      <vt:lpstr>9.5 等势面  电势梯度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9.6 导体的静电平衡性质</vt:lpstr>
      <vt:lpstr>9.7 静电场中的电介质</vt:lpstr>
      <vt:lpstr>9.7 静电场中的电介质</vt:lpstr>
      <vt:lpstr>9.7 静电场中的电介质</vt:lpstr>
      <vt:lpstr>9.7 静电场中的电介质</vt:lpstr>
      <vt:lpstr>9.7 静电场中的电介质</vt:lpstr>
      <vt:lpstr>9.7 静电场中的电介质</vt:lpstr>
      <vt:lpstr>9.7 静电场中的电介质</vt:lpstr>
      <vt:lpstr>9.7 静电场中的电介质</vt:lpstr>
      <vt:lpstr>9.7 静电场中的电介质</vt:lpstr>
      <vt:lpstr>9.7 静电场中的电介质</vt:lpstr>
      <vt:lpstr>9.7 静电场中的电介质</vt:lpstr>
      <vt:lpstr>9.7 静电场中的电介质</vt:lpstr>
      <vt:lpstr>9.7 静电场中的电介质</vt:lpstr>
      <vt:lpstr>9.7 静电场中的电介质</vt:lpstr>
      <vt:lpstr>9.7 静电场中的电介质</vt:lpstr>
      <vt:lpstr>9.7 静电场中的电介质</vt:lpstr>
      <vt:lpstr>9.7 静电场中的电介质</vt:lpstr>
      <vt:lpstr>9.7 静电场中的电介质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静电场</dc:title>
  <dc:creator>S.Q. Wu</dc:creator>
  <cp:lastModifiedBy>碧娥 林</cp:lastModifiedBy>
  <cp:revision>690</cp:revision>
  <cp:lastPrinted>2113-01-01T00:00:00Z</cp:lastPrinted>
  <dcterms:created xsi:type="dcterms:W3CDTF">2010-09-14T09:01:00Z</dcterms:created>
  <dcterms:modified xsi:type="dcterms:W3CDTF">2024-04-17T05:32:30Z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